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4.xml" ContentType="application/vnd.openxmlformats-officedocument.themeOverride+xml"/>
  <Override PartName="/ppt/theme/themeOverride1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6" r:id="rId3"/>
    <p:sldId id="257" r:id="rId4"/>
    <p:sldId id="258" r:id="rId5"/>
    <p:sldId id="259" r:id="rId6"/>
    <p:sldId id="318" r:id="rId7"/>
    <p:sldId id="305" r:id="rId8"/>
    <p:sldId id="261" r:id="rId9"/>
    <p:sldId id="262" r:id="rId10"/>
    <p:sldId id="263" r:id="rId11"/>
    <p:sldId id="268" r:id="rId12"/>
    <p:sldId id="269" r:id="rId13"/>
    <p:sldId id="321" r:id="rId14"/>
    <p:sldId id="274" r:id="rId15"/>
    <p:sldId id="306" r:id="rId16"/>
    <p:sldId id="270" r:id="rId17"/>
    <p:sldId id="271" r:id="rId18"/>
    <p:sldId id="309" r:id="rId19"/>
    <p:sldId id="326" r:id="rId20"/>
    <p:sldId id="327" r:id="rId21"/>
    <p:sldId id="329" r:id="rId22"/>
    <p:sldId id="328" r:id="rId23"/>
    <p:sldId id="280" r:id="rId24"/>
    <p:sldId id="307" r:id="rId25"/>
    <p:sldId id="279" r:id="rId26"/>
    <p:sldId id="308" r:id="rId27"/>
    <p:sldId id="272" r:id="rId28"/>
    <p:sldId id="273" r:id="rId29"/>
    <p:sldId id="323" r:id="rId30"/>
    <p:sldId id="324" r:id="rId31"/>
    <p:sldId id="278" r:id="rId32"/>
    <p:sldId id="300" r:id="rId33"/>
    <p:sldId id="301" r:id="rId34"/>
    <p:sldId id="286" r:id="rId35"/>
    <p:sldId id="287" r:id="rId36"/>
    <p:sldId id="291" r:id="rId37"/>
    <p:sldId id="283" r:id="rId38"/>
    <p:sldId id="325" r:id="rId39"/>
    <p:sldId id="292" r:id="rId40"/>
    <p:sldId id="315" r:id="rId41"/>
    <p:sldId id="332" r:id="rId42"/>
    <p:sldId id="331" r:id="rId43"/>
    <p:sldId id="330" r:id="rId44"/>
    <p:sldId id="333" r:id="rId45"/>
    <p:sldId id="334" r:id="rId46"/>
    <p:sldId id="295"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C04F"/>
    <a:srgbClr val="666699"/>
    <a:srgbClr val="996633"/>
    <a:srgbClr val="003A7A"/>
    <a:srgbClr val="41B74C"/>
    <a:srgbClr val="003E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00" d="100"/>
          <a:sy n="100" d="100"/>
        </p:scale>
        <p:origin x="103" y="65"/>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file:///C:\My_Documents\Annual_summary_reports\2022_ASR\2022_ASR_Master_.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New Structue Opening</a:t>
            </a:r>
            <a:r>
              <a:rPr lang="en-US" b="1" baseline="0"/>
              <a:t> Width</a:t>
            </a:r>
            <a:endParaRPr lang="en-US"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610814814969167"/>
          <c:y val="0.14992511447039614"/>
          <c:w val="0.73424745236832589"/>
          <c:h val="0.82719195696546932"/>
        </c:manualLayout>
      </c:layout>
      <c:pieChart>
        <c:varyColors val="1"/>
        <c:ser>
          <c:idx val="0"/>
          <c:order val="0"/>
          <c:tx>
            <c:v>width</c:v>
          </c:tx>
          <c:spPr>
            <a:ln w="12700">
              <a:solidFill>
                <a:schemeClr val="tx1"/>
              </a:solidFill>
            </a:ln>
          </c:spPr>
          <c:dPt>
            <c:idx val="0"/>
            <c:bubble3D val="0"/>
            <c:spPr>
              <a:solidFill>
                <a:schemeClr val="accent1"/>
              </a:solidFill>
              <a:ln w="12700">
                <a:solidFill>
                  <a:schemeClr val="tx1"/>
                </a:solidFill>
              </a:ln>
              <a:effectLst/>
            </c:spPr>
            <c:extLst>
              <c:ext xmlns:c16="http://schemas.microsoft.com/office/drawing/2014/chart" uri="{C3380CC4-5D6E-409C-BE32-E72D297353CC}">
                <c16:uniqueId val="{00000001-279F-4431-9B27-8B5C38EB6860}"/>
              </c:ext>
            </c:extLst>
          </c:dPt>
          <c:dPt>
            <c:idx val="1"/>
            <c:bubble3D val="0"/>
            <c:spPr>
              <a:solidFill>
                <a:schemeClr val="accent2"/>
              </a:solidFill>
              <a:ln w="12700">
                <a:solidFill>
                  <a:schemeClr val="tx1"/>
                </a:solidFill>
              </a:ln>
              <a:effectLst/>
            </c:spPr>
            <c:extLst>
              <c:ext xmlns:c16="http://schemas.microsoft.com/office/drawing/2014/chart" uri="{C3380CC4-5D6E-409C-BE32-E72D297353CC}">
                <c16:uniqueId val="{00000003-279F-4431-9B27-8B5C38EB6860}"/>
              </c:ext>
            </c:extLst>
          </c:dPt>
          <c:dPt>
            <c:idx val="2"/>
            <c:bubble3D val="0"/>
            <c:spPr>
              <a:solidFill>
                <a:schemeClr val="accent3"/>
              </a:solidFill>
              <a:ln w="12700">
                <a:solidFill>
                  <a:schemeClr val="tx1"/>
                </a:solidFill>
              </a:ln>
              <a:effectLst/>
            </c:spPr>
            <c:extLst>
              <c:ext xmlns:c16="http://schemas.microsoft.com/office/drawing/2014/chart" uri="{C3380CC4-5D6E-409C-BE32-E72D297353CC}">
                <c16:uniqueId val="{00000005-279F-4431-9B27-8B5C38EB6860}"/>
              </c:ext>
            </c:extLst>
          </c:dPt>
          <c:dPt>
            <c:idx val="3"/>
            <c:bubble3D val="0"/>
            <c:spPr>
              <a:solidFill>
                <a:schemeClr val="accent4"/>
              </a:solidFill>
              <a:ln w="12700">
                <a:solidFill>
                  <a:schemeClr val="tx1"/>
                </a:solidFill>
              </a:ln>
              <a:effectLst/>
            </c:spPr>
            <c:extLst>
              <c:ext xmlns:c16="http://schemas.microsoft.com/office/drawing/2014/chart" uri="{C3380CC4-5D6E-409C-BE32-E72D297353CC}">
                <c16:uniqueId val="{00000007-279F-4431-9B27-8B5C38EB6860}"/>
              </c:ext>
            </c:extLst>
          </c:dPt>
          <c:dPt>
            <c:idx val="4"/>
            <c:bubble3D val="0"/>
            <c:spPr>
              <a:solidFill>
                <a:schemeClr val="accent5"/>
              </a:solidFill>
              <a:ln w="12700">
                <a:solidFill>
                  <a:schemeClr val="tx1"/>
                </a:solidFill>
              </a:ln>
              <a:effectLst/>
            </c:spPr>
            <c:extLst>
              <c:ext xmlns:c16="http://schemas.microsoft.com/office/drawing/2014/chart" uri="{C3380CC4-5D6E-409C-BE32-E72D297353CC}">
                <c16:uniqueId val="{00000009-279F-4431-9B27-8B5C38EB6860}"/>
              </c:ext>
            </c:extLst>
          </c:dPt>
          <c:dPt>
            <c:idx val="5"/>
            <c:bubble3D val="0"/>
            <c:spPr>
              <a:solidFill>
                <a:schemeClr val="accent6"/>
              </a:solidFill>
              <a:ln w="12700">
                <a:solidFill>
                  <a:schemeClr val="tx1"/>
                </a:solidFill>
              </a:ln>
              <a:effectLst/>
            </c:spPr>
            <c:extLst>
              <c:ext xmlns:c16="http://schemas.microsoft.com/office/drawing/2014/chart" uri="{C3380CC4-5D6E-409C-BE32-E72D297353CC}">
                <c16:uniqueId val="{0000000B-279F-4431-9B27-8B5C38EB6860}"/>
              </c:ext>
            </c:extLst>
          </c:dPt>
          <c:dPt>
            <c:idx val="6"/>
            <c:bubble3D val="0"/>
            <c:spPr>
              <a:solidFill>
                <a:schemeClr val="accent1">
                  <a:lumMod val="60000"/>
                </a:schemeClr>
              </a:solidFill>
              <a:ln w="12700">
                <a:solidFill>
                  <a:schemeClr val="tx1"/>
                </a:solidFill>
              </a:ln>
              <a:effectLst/>
            </c:spPr>
            <c:extLst>
              <c:ext xmlns:c16="http://schemas.microsoft.com/office/drawing/2014/chart" uri="{C3380CC4-5D6E-409C-BE32-E72D297353CC}">
                <c16:uniqueId val="{0000000D-279F-4431-9B27-8B5C38EB6860}"/>
              </c:ext>
            </c:extLst>
          </c:dPt>
          <c:dPt>
            <c:idx val="7"/>
            <c:bubble3D val="0"/>
            <c:spPr>
              <a:solidFill>
                <a:schemeClr val="accent2">
                  <a:lumMod val="60000"/>
                </a:schemeClr>
              </a:solidFill>
              <a:ln w="12700">
                <a:solidFill>
                  <a:schemeClr val="tx1"/>
                </a:solidFill>
              </a:ln>
              <a:effectLst/>
            </c:spPr>
            <c:extLst>
              <c:ext xmlns:c16="http://schemas.microsoft.com/office/drawing/2014/chart" uri="{C3380CC4-5D6E-409C-BE32-E72D297353CC}">
                <c16:uniqueId val="{0000000F-279F-4431-9B27-8B5C38EB6860}"/>
              </c:ext>
            </c:extLst>
          </c:dPt>
          <c:dPt>
            <c:idx val="8"/>
            <c:bubble3D val="0"/>
            <c:spPr>
              <a:solidFill>
                <a:schemeClr val="accent3">
                  <a:lumMod val="60000"/>
                </a:schemeClr>
              </a:solidFill>
              <a:ln w="12700">
                <a:solidFill>
                  <a:schemeClr val="tx1"/>
                </a:solidFill>
              </a:ln>
              <a:effectLst/>
            </c:spPr>
            <c:extLst>
              <c:ext xmlns:c16="http://schemas.microsoft.com/office/drawing/2014/chart" uri="{C3380CC4-5D6E-409C-BE32-E72D297353CC}">
                <c16:uniqueId val="{00000011-279F-4431-9B27-8B5C38EB6860}"/>
              </c:ext>
            </c:extLst>
          </c:dPt>
          <c:dLbls>
            <c:dLbl>
              <c:idx val="0"/>
              <c:layout>
                <c:manualLayout>
                  <c:x val="-0.18438411476313607"/>
                  <c:y val="0.15719104963380068"/>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79F-4431-9B27-8B5C38EB6860}"/>
                </c:ext>
              </c:extLst>
            </c:dLbl>
            <c:dLbl>
              <c:idx val="4"/>
              <c:layout>
                <c:manualLayout>
                  <c:x val="3.7445173069159149E-2"/>
                  <c:y val="0.13799989915844479"/>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279F-4431-9B27-8B5C38EB6860}"/>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Streams!$AX$327:$AX$331</c:f>
              <c:strCache>
                <c:ptCount val="5"/>
                <c:pt idx="0">
                  <c:v> 0-5' </c:v>
                </c:pt>
                <c:pt idx="1">
                  <c:v> 5-10' </c:v>
                </c:pt>
                <c:pt idx="2">
                  <c:v> 10-15' </c:v>
                </c:pt>
                <c:pt idx="3">
                  <c:v> 15-20' </c:v>
                </c:pt>
                <c:pt idx="4">
                  <c:v> 20'+ </c:v>
                </c:pt>
              </c:strCache>
            </c:strRef>
          </c:cat>
          <c:val>
            <c:numRef>
              <c:f>Streams!$BC$327:$BC$331</c:f>
              <c:numCache>
                <c:formatCode>_(* #,##0_);_(* \(#,##0\);_(* "-"??_);_(@_)</c:formatCode>
                <c:ptCount val="5"/>
                <c:pt idx="0">
                  <c:v>69</c:v>
                </c:pt>
                <c:pt idx="1">
                  <c:v>96</c:v>
                </c:pt>
                <c:pt idx="2">
                  <c:v>76</c:v>
                </c:pt>
                <c:pt idx="3">
                  <c:v>49</c:v>
                </c:pt>
                <c:pt idx="4">
                  <c:v>19</c:v>
                </c:pt>
              </c:numCache>
            </c:numRef>
          </c:val>
          <c:extLst>
            <c:ext xmlns:c16="http://schemas.microsoft.com/office/drawing/2014/chart" uri="{C3380CC4-5D6E-409C-BE32-E72D297353CC}">
              <c16:uniqueId val="{00000012-279F-4431-9B27-8B5C38EB686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accent4">
        <a:lumMod val="20000"/>
        <a:lumOff val="80000"/>
      </a:schemeClr>
    </a:solidFill>
    <a:ln w="9525" cap="flat" cmpd="sng" algn="ctr">
      <a:solidFill>
        <a:schemeClr val="accent6">
          <a:lumMod val="40000"/>
          <a:lumOff val="60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A7FAA-D74A-44A6-AE56-4C716AB923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420E27-962E-4118-B3B4-C6FA17DCA6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046646-2057-4424-981B-C97B74C36EB3}"/>
              </a:ext>
            </a:extLst>
          </p:cNvPr>
          <p:cNvSpPr>
            <a:spLocks noGrp="1"/>
          </p:cNvSpPr>
          <p:nvPr>
            <p:ph type="dt" sz="half" idx="10"/>
          </p:nvPr>
        </p:nvSpPr>
        <p:spPr/>
        <p:txBody>
          <a:bodyPr/>
          <a:lstStyle/>
          <a:p>
            <a:fld id="{AFE2553D-3206-4B8D-B769-C455A2F96FB2}" type="datetimeFigureOut">
              <a:rPr lang="en-US" smtClean="0"/>
              <a:t>2/23/2023</a:t>
            </a:fld>
            <a:endParaRPr lang="en-US"/>
          </a:p>
        </p:txBody>
      </p:sp>
      <p:sp>
        <p:nvSpPr>
          <p:cNvPr id="5" name="Footer Placeholder 4">
            <a:extLst>
              <a:ext uri="{FF2B5EF4-FFF2-40B4-BE49-F238E27FC236}">
                <a16:creationId xmlns:a16="http://schemas.microsoft.com/office/drawing/2014/main" id="{00986DD9-C29E-4EEB-BE5A-B61DB1039F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20A7EC-402A-4C6C-8246-9DCC8016BD9F}"/>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2933364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C4063-5E87-42C9-AC6A-A7D3EBFA8B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8C4CD8-B968-444D-BF45-AF56A16E0E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CFD51E-3DEC-4E76-8056-B39680905EB6}"/>
              </a:ext>
            </a:extLst>
          </p:cNvPr>
          <p:cNvSpPr>
            <a:spLocks noGrp="1"/>
          </p:cNvSpPr>
          <p:nvPr>
            <p:ph type="dt" sz="half" idx="10"/>
          </p:nvPr>
        </p:nvSpPr>
        <p:spPr/>
        <p:txBody>
          <a:bodyPr/>
          <a:lstStyle/>
          <a:p>
            <a:fld id="{AFE2553D-3206-4B8D-B769-C455A2F96FB2}" type="datetimeFigureOut">
              <a:rPr lang="en-US" smtClean="0"/>
              <a:t>2/23/2023</a:t>
            </a:fld>
            <a:endParaRPr lang="en-US"/>
          </a:p>
        </p:txBody>
      </p:sp>
      <p:sp>
        <p:nvSpPr>
          <p:cNvPr id="5" name="Footer Placeholder 4">
            <a:extLst>
              <a:ext uri="{FF2B5EF4-FFF2-40B4-BE49-F238E27FC236}">
                <a16:creationId xmlns:a16="http://schemas.microsoft.com/office/drawing/2014/main" id="{09EEF380-5805-41B2-A9D5-FB6944BBCB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BE9723-CB85-43B1-8EDD-84B95DBC5330}"/>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1107655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7FC59C-EF18-4931-A674-244A159DC0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EECA44-EF81-4A79-8E7F-D8A36F5578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F81717-1F37-4892-935F-8390B987CEF9}"/>
              </a:ext>
            </a:extLst>
          </p:cNvPr>
          <p:cNvSpPr>
            <a:spLocks noGrp="1"/>
          </p:cNvSpPr>
          <p:nvPr>
            <p:ph type="dt" sz="half" idx="10"/>
          </p:nvPr>
        </p:nvSpPr>
        <p:spPr/>
        <p:txBody>
          <a:bodyPr/>
          <a:lstStyle/>
          <a:p>
            <a:fld id="{AFE2553D-3206-4B8D-B769-C455A2F96FB2}" type="datetimeFigureOut">
              <a:rPr lang="en-US" smtClean="0"/>
              <a:t>2/23/2023</a:t>
            </a:fld>
            <a:endParaRPr lang="en-US"/>
          </a:p>
        </p:txBody>
      </p:sp>
      <p:sp>
        <p:nvSpPr>
          <p:cNvPr id="5" name="Footer Placeholder 4">
            <a:extLst>
              <a:ext uri="{FF2B5EF4-FFF2-40B4-BE49-F238E27FC236}">
                <a16:creationId xmlns:a16="http://schemas.microsoft.com/office/drawing/2014/main" id="{E7D57A19-4526-4E18-97D1-0A3884B475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429A81-20B2-4145-A5AF-CDCC36695A8A}"/>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1812790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F2EFD-A82E-48B5-982C-FD6CA27F45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850C0C-7902-4BD6-AD33-27C3E02D1A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5AF168-877B-4F64-ADD7-749F2B62F342}"/>
              </a:ext>
            </a:extLst>
          </p:cNvPr>
          <p:cNvSpPr>
            <a:spLocks noGrp="1"/>
          </p:cNvSpPr>
          <p:nvPr>
            <p:ph type="dt" sz="half" idx="10"/>
          </p:nvPr>
        </p:nvSpPr>
        <p:spPr/>
        <p:txBody>
          <a:bodyPr/>
          <a:lstStyle/>
          <a:p>
            <a:fld id="{AFE2553D-3206-4B8D-B769-C455A2F96FB2}" type="datetimeFigureOut">
              <a:rPr lang="en-US" smtClean="0"/>
              <a:t>2/23/2023</a:t>
            </a:fld>
            <a:endParaRPr lang="en-US"/>
          </a:p>
        </p:txBody>
      </p:sp>
      <p:sp>
        <p:nvSpPr>
          <p:cNvPr id="5" name="Footer Placeholder 4">
            <a:extLst>
              <a:ext uri="{FF2B5EF4-FFF2-40B4-BE49-F238E27FC236}">
                <a16:creationId xmlns:a16="http://schemas.microsoft.com/office/drawing/2014/main" id="{8F6524E1-0A8C-448C-A09A-A94374BCF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09813-7DBA-4694-8805-605C581E1A7A}"/>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2953038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27336-7D76-4480-96F5-EEF144528B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1ADB52F-27F9-4054-A3CF-046C8D7556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65F034-1468-4AF6-B3B6-FD13B6A4BCC1}"/>
              </a:ext>
            </a:extLst>
          </p:cNvPr>
          <p:cNvSpPr>
            <a:spLocks noGrp="1"/>
          </p:cNvSpPr>
          <p:nvPr>
            <p:ph type="dt" sz="half" idx="10"/>
          </p:nvPr>
        </p:nvSpPr>
        <p:spPr/>
        <p:txBody>
          <a:bodyPr/>
          <a:lstStyle/>
          <a:p>
            <a:fld id="{AFE2553D-3206-4B8D-B769-C455A2F96FB2}" type="datetimeFigureOut">
              <a:rPr lang="en-US" smtClean="0"/>
              <a:t>2/23/2023</a:t>
            </a:fld>
            <a:endParaRPr lang="en-US"/>
          </a:p>
        </p:txBody>
      </p:sp>
      <p:sp>
        <p:nvSpPr>
          <p:cNvPr id="5" name="Footer Placeholder 4">
            <a:extLst>
              <a:ext uri="{FF2B5EF4-FFF2-40B4-BE49-F238E27FC236}">
                <a16:creationId xmlns:a16="http://schemas.microsoft.com/office/drawing/2014/main" id="{3C82FA58-B7D1-40E8-A205-FF845BDAC9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2DD3D5-8080-4969-9C7E-2F25F2A8C8E5}"/>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1540045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4E025-4A9C-4869-89F5-DCCEA87ED1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6A260E-B607-4167-AA5C-2F53DA121D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73216C-FBD1-4B2F-ACAD-432D625159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5BE036-AD31-441C-B60C-B611C62BF2A0}"/>
              </a:ext>
            </a:extLst>
          </p:cNvPr>
          <p:cNvSpPr>
            <a:spLocks noGrp="1"/>
          </p:cNvSpPr>
          <p:nvPr>
            <p:ph type="dt" sz="half" idx="10"/>
          </p:nvPr>
        </p:nvSpPr>
        <p:spPr/>
        <p:txBody>
          <a:bodyPr/>
          <a:lstStyle/>
          <a:p>
            <a:fld id="{AFE2553D-3206-4B8D-B769-C455A2F96FB2}" type="datetimeFigureOut">
              <a:rPr lang="en-US" smtClean="0"/>
              <a:t>2/23/2023</a:t>
            </a:fld>
            <a:endParaRPr lang="en-US"/>
          </a:p>
        </p:txBody>
      </p:sp>
      <p:sp>
        <p:nvSpPr>
          <p:cNvPr id="6" name="Footer Placeholder 5">
            <a:extLst>
              <a:ext uri="{FF2B5EF4-FFF2-40B4-BE49-F238E27FC236}">
                <a16:creationId xmlns:a16="http://schemas.microsoft.com/office/drawing/2014/main" id="{47AAD7E4-03D6-47E7-89DA-789695DBF3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A53D4C-8D75-4670-B8D1-E929630BDC2F}"/>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915184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23F1-06E5-42EF-A515-7B018A9F97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25F119-4A8D-439E-82C7-D9BC603510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F95D3A-5ED1-4239-B82D-DA454C429A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735586-11B1-4B05-A270-AF76550FD6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0F5115-873A-4152-B01D-C59F28EE05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519994-A8F6-429F-B17A-330A6895324E}"/>
              </a:ext>
            </a:extLst>
          </p:cNvPr>
          <p:cNvSpPr>
            <a:spLocks noGrp="1"/>
          </p:cNvSpPr>
          <p:nvPr>
            <p:ph type="dt" sz="half" idx="10"/>
          </p:nvPr>
        </p:nvSpPr>
        <p:spPr/>
        <p:txBody>
          <a:bodyPr/>
          <a:lstStyle/>
          <a:p>
            <a:fld id="{AFE2553D-3206-4B8D-B769-C455A2F96FB2}" type="datetimeFigureOut">
              <a:rPr lang="en-US" smtClean="0"/>
              <a:t>2/23/2023</a:t>
            </a:fld>
            <a:endParaRPr lang="en-US"/>
          </a:p>
        </p:txBody>
      </p:sp>
      <p:sp>
        <p:nvSpPr>
          <p:cNvPr id="8" name="Footer Placeholder 7">
            <a:extLst>
              <a:ext uri="{FF2B5EF4-FFF2-40B4-BE49-F238E27FC236}">
                <a16:creationId xmlns:a16="http://schemas.microsoft.com/office/drawing/2014/main" id="{0A092A6C-EE71-4B72-BF18-8895E305B4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EFDFF98-D196-4DD8-A506-0EEE47D1D892}"/>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4280057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4BA2C-8967-4D53-9105-D84A92662F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4061FC-8BD4-4E51-90A3-CDD8DA617A1D}"/>
              </a:ext>
            </a:extLst>
          </p:cNvPr>
          <p:cNvSpPr>
            <a:spLocks noGrp="1"/>
          </p:cNvSpPr>
          <p:nvPr>
            <p:ph type="dt" sz="half" idx="10"/>
          </p:nvPr>
        </p:nvSpPr>
        <p:spPr/>
        <p:txBody>
          <a:bodyPr/>
          <a:lstStyle/>
          <a:p>
            <a:fld id="{AFE2553D-3206-4B8D-B769-C455A2F96FB2}" type="datetimeFigureOut">
              <a:rPr lang="en-US" smtClean="0"/>
              <a:t>2/23/2023</a:t>
            </a:fld>
            <a:endParaRPr lang="en-US"/>
          </a:p>
        </p:txBody>
      </p:sp>
      <p:sp>
        <p:nvSpPr>
          <p:cNvPr id="4" name="Footer Placeholder 3">
            <a:extLst>
              <a:ext uri="{FF2B5EF4-FFF2-40B4-BE49-F238E27FC236}">
                <a16:creationId xmlns:a16="http://schemas.microsoft.com/office/drawing/2014/main" id="{B68B117A-0C5C-4468-9541-A7750E3410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5CC4C-945F-4AE0-8FFF-4D660C142D8E}"/>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4068770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CC3071-4E44-4C81-A579-FC439DAB68BD}"/>
              </a:ext>
            </a:extLst>
          </p:cNvPr>
          <p:cNvSpPr>
            <a:spLocks noGrp="1"/>
          </p:cNvSpPr>
          <p:nvPr>
            <p:ph type="dt" sz="half" idx="10"/>
          </p:nvPr>
        </p:nvSpPr>
        <p:spPr/>
        <p:txBody>
          <a:bodyPr/>
          <a:lstStyle/>
          <a:p>
            <a:fld id="{AFE2553D-3206-4B8D-B769-C455A2F96FB2}" type="datetimeFigureOut">
              <a:rPr lang="en-US" smtClean="0"/>
              <a:t>2/23/2023</a:t>
            </a:fld>
            <a:endParaRPr lang="en-US"/>
          </a:p>
        </p:txBody>
      </p:sp>
      <p:sp>
        <p:nvSpPr>
          <p:cNvPr id="3" name="Footer Placeholder 2">
            <a:extLst>
              <a:ext uri="{FF2B5EF4-FFF2-40B4-BE49-F238E27FC236}">
                <a16:creationId xmlns:a16="http://schemas.microsoft.com/office/drawing/2014/main" id="{C52CEEA6-385B-477D-9D1D-32D10A5424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F1D424-BAB6-4336-B81C-C6E3C9579482}"/>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3376868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40A67-82AD-4714-A435-748C1329EB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45B984-2575-4FC1-9001-FBC355BFD4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2C1525-CEFF-4FD7-9905-FC3059BCE0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7475B7-13B1-4C93-9F19-0F0AD5187AD6}"/>
              </a:ext>
            </a:extLst>
          </p:cNvPr>
          <p:cNvSpPr>
            <a:spLocks noGrp="1"/>
          </p:cNvSpPr>
          <p:nvPr>
            <p:ph type="dt" sz="half" idx="10"/>
          </p:nvPr>
        </p:nvSpPr>
        <p:spPr/>
        <p:txBody>
          <a:bodyPr/>
          <a:lstStyle/>
          <a:p>
            <a:fld id="{AFE2553D-3206-4B8D-B769-C455A2F96FB2}" type="datetimeFigureOut">
              <a:rPr lang="en-US" smtClean="0"/>
              <a:t>2/23/2023</a:t>
            </a:fld>
            <a:endParaRPr lang="en-US"/>
          </a:p>
        </p:txBody>
      </p:sp>
      <p:sp>
        <p:nvSpPr>
          <p:cNvPr id="6" name="Footer Placeholder 5">
            <a:extLst>
              <a:ext uri="{FF2B5EF4-FFF2-40B4-BE49-F238E27FC236}">
                <a16:creationId xmlns:a16="http://schemas.microsoft.com/office/drawing/2014/main" id="{4504082C-4EB4-4C6B-98EC-AE38A92A48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E6883E-1CF3-4E81-B59E-4B2C1ED6A8C7}"/>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314113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85275-DCE5-48E6-B1E6-225B327C91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217ECE-D1F3-41DB-8F42-DE5159EE19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61D693-7AD8-46ED-A4E3-B13FCB131C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1C0E2D-9D15-4231-A2A3-ED1433732B63}"/>
              </a:ext>
            </a:extLst>
          </p:cNvPr>
          <p:cNvSpPr>
            <a:spLocks noGrp="1"/>
          </p:cNvSpPr>
          <p:nvPr>
            <p:ph type="dt" sz="half" idx="10"/>
          </p:nvPr>
        </p:nvSpPr>
        <p:spPr/>
        <p:txBody>
          <a:bodyPr/>
          <a:lstStyle/>
          <a:p>
            <a:fld id="{AFE2553D-3206-4B8D-B769-C455A2F96FB2}" type="datetimeFigureOut">
              <a:rPr lang="en-US" smtClean="0"/>
              <a:t>2/23/2023</a:t>
            </a:fld>
            <a:endParaRPr lang="en-US"/>
          </a:p>
        </p:txBody>
      </p:sp>
      <p:sp>
        <p:nvSpPr>
          <p:cNvPr id="6" name="Footer Placeholder 5">
            <a:extLst>
              <a:ext uri="{FF2B5EF4-FFF2-40B4-BE49-F238E27FC236}">
                <a16:creationId xmlns:a16="http://schemas.microsoft.com/office/drawing/2014/main" id="{D9E0B19D-182C-4DA1-9A05-AC579E4C66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528AEB-FA2E-4E67-8358-CB7425940241}"/>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4129880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59B375-ADF7-4246-AA25-5CB6D1104B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AEBD46-13C5-44A7-A85C-AA21BA47AE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60C8E3-F9E0-4CCD-96DB-E92EF38782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E2553D-3206-4B8D-B769-C455A2F96FB2}" type="datetimeFigureOut">
              <a:rPr lang="en-US" smtClean="0"/>
              <a:t>2/23/2023</a:t>
            </a:fld>
            <a:endParaRPr lang="en-US"/>
          </a:p>
        </p:txBody>
      </p:sp>
      <p:sp>
        <p:nvSpPr>
          <p:cNvPr id="5" name="Footer Placeholder 4">
            <a:extLst>
              <a:ext uri="{FF2B5EF4-FFF2-40B4-BE49-F238E27FC236}">
                <a16:creationId xmlns:a16="http://schemas.microsoft.com/office/drawing/2014/main" id="{058A9127-06F5-4F5D-8A6D-D72DB09A9F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5B294FF-0723-40A1-A0E7-8476EA4846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EF6C7D-1E06-4921-A53B-C9A23F17DFEC}" type="slidenum">
              <a:rPr lang="en-US" smtClean="0"/>
              <a:t>‹#›</a:t>
            </a:fld>
            <a:endParaRPr lang="en-US"/>
          </a:p>
        </p:txBody>
      </p:sp>
    </p:spTree>
    <p:extLst>
      <p:ext uri="{BB962C8B-B14F-4D97-AF65-F5344CB8AC3E}">
        <p14:creationId xmlns:p14="http://schemas.microsoft.com/office/powerpoint/2010/main" val="2286908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hyperlink" Target="mailto:smb201@psu.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5.jpe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6.png"/><Relationship Id="rId7" Type="http://schemas.openxmlformats.org/officeDocument/2006/relationships/image" Target="../media/image15.jpe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14.png"/><Relationship Id="rId10" Type="http://schemas.openxmlformats.org/officeDocument/2006/relationships/image" Target="../media/image27.png"/><Relationship Id="rId4" Type="http://schemas.openxmlformats.org/officeDocument/2006/relationships/image" Target="../media/image7.svg"/><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28.jpe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sv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4.png"/><Relationship Id="rId7" Type="http://schemas.openxmlformats.org/officeDocument/2006/relationships/image" Target="../media/image29.jpe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6.jpeg"/><Relationship Id="rId11" Type="http://schemas.openxmlformats.org/officeDocument/2006/relationships/image" Target="../media/image31.png"/><Relationship Id="rId5" Type="http://schemas.openxmlformats.org/officeDocument/2006/relationships/image" Target="../media/image15.jpeg"/><Relationship Id="rId10" Type="http://schemas.openxmlformats.org/officeDocument/2006/relationships/image" Target="../media/image30.png"/><Relationship Id="rId4" Type="http://schemas.openxmlformats.org/officeDocument/2006/relationships/image" Target="../media/image25.jpeg"/><Relationship Id="rId9" Type="http://schemas.openxmlformats.org/officeDocument/2006/relationships/image" Target="../media/image7.svg"/></Relationships>
</file>

<file path=ppt/slides/_rels/slide1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6.png"/><Relationship Id="rId7" Type="http://schemas.openxmlformats.org/officeDocument/2006/relationships/image" Target="../media/image15.jpe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14.png"/><Relationship Id="rId4" Type="http://schemas.openxmlformats.org/officeDocument/2006/relationships/image" Target="../media/image7.svg"/><Relationship Id="rId9"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3.png"/><Relationship Id="rId7" Type="http://schemas.openxmlformats.org/officeDocument/2006/relationships/image" Target="../media/image25.jpe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14.png"/><Relationship Id="rId11" Type="http://schemas.openxmlformats.org/officeDocument/2006/relationships/image" Target="../media/image31.png"/><Relationship Id="rId5" Type="http://schemas.openxmlformats.org/officeDocument/2006/relationships/image" Target="../media/image7.svg"/><Relationship Id="rId10" Type="http://schemas.openxmlformats.org/officeDocument/2006/relationships/image" Target="../media/image30.png"/><Relationship Id="rId4" Type="http://schemas.openxmlformats.org/officeDocument/2006/relationships/image" Target="../media/image6.png"/><Relationship Id="rId9" Type="http://schemas.openxmlformats.org/officeDocument/2006/relationships/image" Target="../media/image16.jpeg"/></Relationships>
</file>

<file path=ppt/slides/_rels/slide16.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4.png"/><Relationship Id="rId7"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6.jpeg"/><Relationship Id="rId11" Type="http://schemas.openxmlformats.org/officeDocument/2006/relationships/image" Target="../media/image32.png"/><Relationship Id="rId5" Type="http://schemas.openxmlformats.org/officeDocument/2006/relationships/image" Target="../media/image15.jpeg"/><Relationship Id="rId10" Type="http://schemas.openxmlformats.org/officeDocument/2006/relationships/image" Target="../media/image31.png"/><Relationship Id="rId4" Type="http://schemas.openxmlformats.org/officeDocument/2006/relationships/image" Target="../media/image25.jpeg"/><Relationship Id="rId9" Type="http://schemas.openxmlformats.org/officeDocument/2006/relationships/image" Target="../media/image30.png"/></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3.png"/><Relationship Id="rId7" Type="http://schemas.openxmlformats.org/officeDocument/2006/relationships/image" Target="../media/image34.jpe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3.png"/><Relationship Id="rId7" Type="http://schemas.openxmlformats.org/officeDocument/2006/relationships/image" Target="../media/image36.png"/><Relationship Id="rId2" Type="http://schemas.openxmlformats.org/officeDocument/2006/relationships/slideLayout" Target="../slideLayouts/slideLayout1.xml"/><Relationship Id="rId1" Type="http://schemas.openxmlformats.org/officeDocument/2006/relationships/themeOverride" Target="../theme/themeOverride2.xml"/><Relationship Id="rId6" Type="http://schemas.openxmlformats.org/officeDocument/2006/relationships/image" Target="../media/image14.png"/><Relationship Id="rId5" Type="http://schemas.openxmlformats.org/officeDocument/2006/relationships/image" Target="../media/image7.sv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hemeOverride" Target="../theme/themeOverride3.xml"/><Relationship Id="rId6" Type="http://schemas.openxmlformats.org/officeDocument/2006/relationships/image" Target="../media/image14.png"/><Relationship Id="rId5" Type="http://schemas.openxmlformats.org/officeDocument/2006/relationships/image" Target="../media/image7.sv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sv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37.jpeg"/><Relationship Id="rId2" Type="http://schemas.openxmlformats.org/officeDocument/2006/relationships/slideLayout" Target="../slideLayouts/slideLayout1.xml"/><Relationship Id="rId1" Type="http://schemas.openxmlformats.org/officeDocument/2006/relationships/themeOverride" Target="../theme/themeOverride4.xml"/><Relationship Id="rId6" Type="http://schemas.openxmlformats.org/officeDocument/2006/relationships/image" Target="../media/image14.png"/><Relationship Id="rId5" Type="http://schemas.openxmlformats.org/officeDocument/2006/relationships/image" Target="../media/image7.sv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37.jpeg"/><Relationship Id="rId2" Type="http://schemas.openxmlformats.org/officeDocument/2006/relationships/slideLayout" Target="../slideLayouts/slideLayout1.xml"/><Relationship Id="rId1" Type="http://schemas.openxmlformats.org/officeDocument/2006/relationships/themeOverride" Target="../theme/themeOverride5.xml"/><Relationship Id="rId6" Type="http://schemas.openxmlformats.org/officeDocument/2006/relationships/image" Target="../media/image14.png"/><Relationship Id="rId5" Type="http://schemas.openxmlformats.org/officeDocument/2006/relationships/image" Target="../media/image7.sv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3.png"/><Relationship Id="rId7" Type="http://schemas.openxmlformats.org/officeDocument/2006/relationships/image" Target="../media/image38.png"/><Relationship Id="rId2" Type="http://schemas.openxmlformats.org/officeDocument/2006/relationships/slideLayout" Target="../slideLayouts/slideLayout1.xml"/><Relationship Id="rId1" Type="http://schemas.openxmlformats.org/officeDocument/2006/relationships/themeOverride" Target="../theme/themeOverride6.xml"/><Relationship Id="rId6" Type="http://schemas.openxmlformats.org/officeDocument/2006/relationships/image" Target="../media/image14.png"/><Relationship Id="rId5" Type="http://schemas.openxmlformats.org/officeDocument/2006/relationships/image" Target="../media/image7.sv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14.png"/><Relationship Id="rId7" Type="http://schemas.openxmlformats.org/officeDocument/2006/relationships/image" Target="../media/image40.jpeg"/><Relationship Id="rId2" Type="http://schemas.openxmlformats.org/officeDocument/2006/relationships/slideLayout" Target="../slideLayouts/slideLayout1.xml"/><Relationship Id="rId1" Type="http://schemas.openxmlformats.org/officeDocument/2006/relationships/themeOverride" Target="../theme/themeOverride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3.png"/><Relationship Id="rId9" Type="http://schemas.openxmlformats.org/officeDocument/2006/relationships/image" Target="../media/image42.png"/></Relationships>
</file>

<file path=ppt/slides/_rels/slide2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4.png"/><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hemeOverride" Target="../theme/themeOverride8.xml"/><Relationship Id="rId6" Type="http://schemas.openxmlformats.org/officeDocument/2006/relationships/image" Target="../media/image13.png"/><Relationship Id="rId11" Type="http://schemas.openxmlformats.org/officeDocument/2006/relationships/image" Target="../media/image45.png"/><Relationship Id="rId5" Type="http://schemas.openxmlformats.org/officeDocument/2006/relationships/image" Target="../media/image16.jpeg"/><Relationship Id="rId10" Type="http://schemas.openxmlformats.org/officeDocument/2006/relationships/image" Target="../media/image44.png"/><Relationship Id="rId4" Type="http://schemas.openxmlformats.org/officeDocument/2006/relationships/image" Target="../media/image15.jpeg"/><Relationship Id="rId9" Type="http://schemas.openxmlformats.org/officeDocument/2006/relationships/image" Target="../media/image43.jpeg"/></Relationships>
</file>

<file path=ppt/slides/_rels/slide2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14.png"/><Relationship Id="rId7" Type="http://schemas.openxmlformats.org/officeDocument/2006/relationships/image" Target="../media/image46.jpeg"/><Relationship Id="rId2" Type="http://schemas.openxmlformats.org/officeDocument/2006/relationships/slideLayout" Target="../slideLayouts/slideLayout1.xml"/><Relationship Id="rId1" Type="http://schemas.openxmlformats.org/officeDocument/2006/relationships/themeOverride" Target="../theme/themeOverride9.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3.png"/><Relationship Id="rId9" Type="http://schemas.openxmlformats.org/officeDocument/2006/relationships/image" Target="../media/image48.png"/></Relationships>
</file>

<file path=ppt/slides/_rels/slide26.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4.png"/><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hemeOverride" Target="../theme/themeOverride10.xml"/><Relationship Id="rId6" Type="http://schemas.openxmlformats.org/officeDocument/2006/relationships/image" Target="../media/image13.png"/><Relationship Id="rId11" Type="http://schemas.openxmlformats.org/officeDocument/2006/relationships/image" Target="../media/image51.png"/><Relationship Id="rId5" Type="http://schemas.openxmlformats.org/officeDocument/2006/relationships/image" Target="../media/image16.jpeg"/><Relationship Id="rId10" Type="http://schemas.openxmlformats.org/officeDocument/2006/relationships/image" Target="../media/image50.png"/><Relationship Id="rId4" Type="http://schemas.openxmlformats.org/officeDocument/2006/relationships/image" Target="../media/image15.jpeg"/><Relationship Id="rId9" Type="http://schemas.openxmlformats.org/officeDocument/2006/relationships/image" Target="../media/image49.jpeg"/></Relationships>
</file>

<file path=ppt/slides/_rels/slide2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3.png"/><Relationship Id="rId7" Type="http://schemas.openxmlformats.org/officeDocument/2006/relationships/image" Target="../media/image15.jpeg"/><Relationship Id="rId2" Type="http://schemas.openxmlformats.org/officeDocument/2006/relationships/image" Target="../media/image52.jpe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7.svg"/><Relationship Id="rId10" Type="http://schemas.openxmlformats.org/officeDocument/2006/relationships/image" Target="../media/image54.png"/><Relationship Id="rId4" Type="http://schemas.openxmlformats.org/officeDocument/2006/relationships/image" Target="../media/image6.png"/><Relationship Id="rId9" Type="http://schemas.openxmlformats.org/officeDocument/2006/relationships/image" Target="../media/image53.png"/></Relationships>
</file>

<file path=ppt/slides/_rels/slide2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3.png"/><Relationship Id="rId7" Type="http://schemas.openxmlformats.org/officeDocument/2006/relationships/image" Target="../media/image15.jpeg"/><Relationship Id="rId2" Type="http://schemas.openxmlformats.org/officeDocument/2006/relationships/slideLayout" Target="../slideLayouts/slideLayout1.xml"/><Relationship Id="rId1" Type="http://schemas.openxmlformats.org/officeDocument/2006/relationships/themeOverride" Target="../theme/themeOverride11.xml"/><Relationship Id="rId6" Type="http://schemas.openxmlformats.org/officeDocument/2006/relationships/image" Target="../media/image14.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55.png"/></Relationships>
</file>

<file path=ppt/slides/_rels/slide2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3.png"/><Relationship Id="rId7" Type="http://schemas.openxmlformats.org/officeDocument/2006/relationships/image" Target="../media/image15.jpeg"/><Relationship Id="rId2" Type="http://schemas.openxmlformats.org/officeDocument/2006/relationships/slideLayout" Target="../slideLayouts/slideLayout1.xml"/><Relationship Id="rId1" Type="http://schemas.openxmlformats.org/officeDocument/2006/relationships/themeOverride" Target="../theme/themeOverride12.xml"/><Relationship Id="rId6" Type="http://schemas.openxmlformats.org/officeDocument/2006/relationships/image" Target="../media/image14.png"/><Relationship Id="rId5" Type="http://schemas.openxmlformats.org/officeDocument/2006/relationships/image" Target="../media/image7.svg"/><Relationship Id="rId10" Type="http://schemas.openxmlformats.org/officeDocument/2006/relationships/image" Target="../media/image56.png"/><Relationship Id="rId4" Type="http://schemas.openxmlformats.org/officeDocument/2006/relationships/image" Target="../media/image6.png"/><Relationship Id="rId9" Type="http://schemas.openxmlformats.org/officeDocument/2006/relationships/image" Target="../media/image5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sv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3.png"/><Relationship Id="rId7" Type="http://schemas.openxmlformats.org/officeDocument/2006/relationships/image" Target="../media/image15.jpeg"/><Relationship Id="rId2" Type="http://schemas.openxmlformats.org/officeDocument/2006/relationships/slideLayout" Target="../slideLayouts/slideLayout1.xml"/><Relationship Id="rId1" Type="http://schemas.openxmlformats.org/officeDocument/2006/relationships/themeOverride" Target="../theme/themeOverride13.xml"/><Relationship Id="rId6" Type="http://schemas.openxmlformats.org/officeDocument/2006/relationships/image" Target="../media/image14.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chart" Target="../charts/chart1.xml"/></Relationships>
</file>

<file path=ppt/slides/_rels/slide31.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6.png"/><Relationship Id="rId7" Type="http://schemas.openxmlformats.org/officeDocument/2006/relationships/image" Target="../media/image16.jpe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png"/><Relationship Id="rId10" Type="http://schemas.openxmlformats.org/officeDocument/2006/relationships/image" Target="../media/image59.png"/><Relationship Id="rId4" Type="http://schemas.openxmlformats.org/officeDocument/2006/relationships/image" Target="../media/image7.svg"/><Relationship Id="rId9" Type="http://schemas.openxmlformats.org/officeDocument/2006/relationships/image" Target="../media/image58.png"/></Relationships>
</file>

<file path=ppt/slides/_rels/slide3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3.png"/><Relationship Id="rId7" Type="http://schemas.openxmlformats.org/officeDocument/2006/relationships/image" Target="../media/image15.jpeg"/><Relationship Id="rId2" Type="http://schemas.openxmlformats.org/officeDocument/2006/relationships/slideLayout" Target="../slideLayouts/slideLayout1.xml"/><Relationship Id="rId1" Type="http://schemas.openxmlformats.org/officeDocument/2006/relationships/themeOverride" Target="../theme/themeOverride14.xml"/><Relationship Id="rId6" Type="http://schemas.openxmlformats.org/officeDocument/2006/relationships/image" Target="../media/image14.png"/><Relationship Id="rId5" Type="http://schemas.openxmlformats.org/officeDocument/2006/relationships/image" Target="../media/image7.svg"/><Relationship Id="rId10" Type="http://schemas.openxmlformats.org/officeDocument/2006/relationships/image" Target="../media/image61.png"/><Relationship Id="rId4" Type="http://schemas.openxmlformats.org/officeDocument/2006/relationships/image" Target="../media/image6.png"/><Relationship Id="rId9" Type="http://schemas.openxmlformats.org/officeDocument/2006/relationships/image" Target="../media/image60.png"/></Relationships>
</file>

<file path=ppt/slides/_rels/slide3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3.png"/><Relationship Id="rId7" Type="http://schemas.openxmlformats.org/officeDocument/2006/relationships/image" Target="../media/image15.jpeg"/><Relationship Id="rId2" Type="http://schemas.openxmlformats.org/officeDocument/2006/relationships/slideLayout" Target="../slideLayouts/slideLayout1.xml"/><Relationship Id="rId1" Type="http://schemas.openxmlformats.org/officeDocument/2006/relationships/themeOverride" Target="../theme/themeOverride15.xml"/><Relationship Id="rId6" Type="http://schemas.openxmlformats.org/officeDocument/2006/relationships/image" Target="../media/image14.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62.png"/></Relationships>
</file>

<file path=ppt/slides/_rels/slide34.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6.jpeg"/><Relationship Id="rId2" Type="http://schemas.openxmlformats.org/officeDocument/2006/relationships/image" Target="../media/image63.jpeg"/><Relationship Id="rId1" Type="http://schemas.openxmlformats.org/officeDocument/2006/relationships/slideLayout" Target="../slideLayouts/slideLayout1.xml"/><Relationship Id="rId6" Type="http://schemas.openxmlformats.org/officeDocument/2006/relationships/image" Target="../media/image65.jpeg"/><Relationship Id="rId5" Type="http://schemas.openxmlformats.org/officeDocument/2006/relationships/image" Target="../media/image7.sv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69.jpeg"/><Relationship Id="rId2" Type="http://schemas.openxmlformats.org/officeDocument/2006/relationships/image" Target="../media/image67.png"/><Relationship Id="rId1" Type="http://schemas.openxmlformats.org/officeDocument/2006/relationships/slideLayout" Target="../slideLayouts/slideLayout1.xml"/><Relationship Id="rId6" Type="http://schemas.openxmlformats.org/officeDocument/2006/relationships/image" Target="../media/image68.jpeg"/><Relationship Id="rId5" Type="http://schemas.openxmlformats.org/officeDocument/2006/relationships/image" Target="../media/image14.png"/><Relationship Id="rId4" Type="http://schemas.openxmlformats.org/officeDocument/2006/relationships/image" Target="../media/image7.sv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69.jpeg"/><Relationship Id="rId2" Type="http://schemas.openxmlformats.org/officeDocument/2006/relationships/image" Target="../media/image67.png"/><Relationship Id="rId1" Type="http://schemas.openxmlformats.org/officeDocument/2006/relationships/slideLayout" Target="../slideLayouts/slideLayout1.xml"/><Relationship Id="rId6" Type="http://schemas.openxmlformats.org/officeDocument/2006/relationships/image" Target="../media/image68.jpeg"/><Relationship Id="rId5" Type="http://schemas.openxmlformats.org/officeDocument/2006/relationships/image" Target="../media/image14.png"/><Relationship Id="rId4" Type="http://schemas.openxmlformats.org/officeDocument/2006/relationships/image" Target="../media/image7.svg"/></Relationships>
</file>

<file path=ppt/slides/_rels/slide37.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png"/><Relationship Id="rId7" Type="http://schemas.openxmlformats.org/officeDocument/2006/relationships/image" Target="../media/image69.jpeg"/><Relationship Id="rId2" Type="http://schemas.openxmlformats.org/officeDocument/2006/relationships/image" Target="../media/image67.png"/><Relationship Id="rId1" Type="http://schemas.openxmlformats.org/officeDocument/2006/relationships/slideLayout" Target="../slideLayouts/slideLayout1.xml"/><Relationship Id="rId6" Type="http://schemas.openxmlformats.org/officeDocument/2006/relationships/image" Target="../media/image68.jpeg"/><Relationship Id="rId5" Type="http://schemas.openxmlformats.org/officeDocument/2006/relationships/image" Target="../media/image14.png"/><Relationship Id="rId4" Type="http://schemas.openxmlformats.org/officeDocument/2006/relationships/image" Target="../media/image7.sv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69.jpeg"/><Relationship Id="rId2" Type="http://schemas.openxmlformats.org/officeDocument/2006/relationships/image" Target="../media/image67.png"/><Relationship Id="rId1" Type="http://schemas.openxmlformats.org/officeDocument/2006/relationships/slideLayout" Target="../slideLayouts/slideLayout1.xml"/><Relationship Id="rId6" Type="http://schemas.openxmlformats.org/officeDocument/2006/relationships/image" Target="../media/image68.jpeg"/><Relationship Id="rId5" Type="http://schemas.openxmlformats.org/officeDocument/2006/relationships/image" Target="../media/image14.png"/><Relationship Id="rId4" Type="http://schemas.openxmlformats.org/officeDocument/2006/relationships/image" Target="../media/image7.svg"/></Relationships>
</file>

<file path=ppt/slides/_rels/slide3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1.jpeg"/></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3.png"/><Relationship Id="rId7" Type="http://schemas.openxmlformats.org/officeDocument/2006/relationships/image" Target="../media/image15.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7.sv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6.jpe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7.sv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6.jpe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7.sv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6.jpe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7.svg"/></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6.jpe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7.svg"/></Relationships>
</file>

<file path=ppt/slides/_rels/slide44.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7.svg"/><Relationship Id="rId7" Type="http://schemas.openxmlformats.org/officeDocument/2006/relationships/image" Target="../media/image16.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72.png"/><Relationship Id="rId5" Type="http://schemas.openxmlformats.org/officeDocument/2006/relationships/image" Target="../media/image16.jpeg"/><Relationship Id="rId4" Type="http://schemas.openxmlformats.org/officeDocument/2006/relationships/image" Target="../media/image15.jpeg"/></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6.jpe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3.png"/><Relationship Id="rId7" Type="http://schemas.openxmlformats.org/officeDocument/2006/relationships/image" Target="../media/image15.jpe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7.sv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3.png"/><Relationship Id="rId7" Type="http://schemas.openxmlformats.org/officeDocument/2006/relationships/image" Target="../media/image15.jpe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7.sv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6.png"/><Relationship Id="rId7" Type="http://schemas.openxmlformats.org/officeDocument/2006/relationships/image" Target="../media/image16.jpe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7.sv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4.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2.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7.sv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descr="A picture containing grass, tree, outdoor, ground&#10;&#10;Description automatically generated">
            <a:extLst>
              <a:ext uri="{FF2B5EF4-FFF2-40B4-BE49-F238E27FC236}">
                <a16:creationId xmlns:a16="http://schemas.microsoft.com/office/drawing/2014/main" id="{9BA0B7C7-5B6E-3972-6743-05217C07B66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1583" y="1"/>
            <a:ext cx="6157584" cy="6858000"/>
          </a:xfrm>
          <a:prstGeom prst="rect">
            <a:avLst/>
          </a:prstGeom>
          <a:ln w="57150">
            <a:solidFill>
              <a:schemeClr val="tx1"/>
            </a:solidFill>
          </a:ln>
        </p:spPr>
      </p:pic>
      <p:pic>
        <p:nvPicPr>
          <p:cNvPr id="6" name="Picture 5" descr="A dirt road in the woods&#10;&#10;Description automatically generated with low confidence">
            <a:extLst>
              <a:ext uri="{FF2B5EF4-FFF2-40B4-BE49-F238E27FC236}">
                <a16:creationId xmlns:a16="http://schemas.microsoft.com/office/drawing/2014/main" id="{07AD8D50-6948-F6EC-6508-2414B31ED6D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5999" y="0"/>
            <a:ext cx="6091343" cy="6858000"/>
          </a:xfrm>
          <a:prstGeom prst="rect">
            <a:avLst/>
          </a:prstGeom>
          <a:ln w="57150">
            <a:solidFill>
              <a:schemeClr val="tx1"/>
            </a:solidFill>
          </a:ln>
        </p:spPr>
      </p:pic>
      <p:sp>
        <p:nvSpPr>
          <p:cNvPr id="46" name="Rectangle 45">
            <a:extLst>
              <a:ext uri="{FF2B5EF4-FFF2-40B4-BE49-F238E27FC236}">
                <a16:creationId xmlns:a16="http://schemas.microsoft.com/office/drawing/2014/main" id="{35C36704-BB25-44BF-BB70-9122A8F8DC97}"/>
              </a:ext>
            </a:extLst>
          </p:cNvPr>
          <p:cNvSpPr/>
          <p:nvPr/>
        </p:nvSpPr>
        <p:spPr>
          <a:xfrm>
            <a:off x="9631676" y="4763589"/>
            <a:ext cx="2387719" cy="1922146"/>
          </a:xfrm>
          <a:prstGeom prst="rect">
            <a:avLst/>
          </a:prstGeom>
          <a:solidFill>
            <a:srgbClr val="003D78">
              <a:lumMod val="75000"/>
              <a:alpha val="64000"/>
            </a:srgbClr>
          </a:solidFill>
          <a:ln w="25400" cap="flat" cmpd="sng" algn="ctr">
            <a:noFill/>
            <a:prstDash val="solid"/>
          </a:ln>
          <a:effectLst/>
        </p:spPr>
        <p:txBody>
          <a:bodyPr tIns="0" rtlCol="0" anchor="t" anchorCtr="0"/>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a:ln>
                <a:noFill/>
              </a:ln>
              <a:solidFill>
                <a:srgbClr val="FFFFFF"/>
              </a:solidFill>
              <a:effectLst/>
              <a:uLnTx/>
              <a:uFillTx/>
              <a:latin typeface="Gill Sans MT"/>
              <a:ea typeface="+mn-ea"/>
              <a:cs typeface="+mn-cs"/>
            </a:endParaRPr>
          </a:p>
          <a:p>
            <a:pPr algn="ctr">
              <a:spcBef>
                <a:spcPct val="20000"/>
              </a:spcBef>
              <a:defRPr/>
            </a:pPr>
            <a:r>
              <a:rPr kumimoji="0" lang="en-US" sz="1600" b="1" i="0" u="sng" strike="noStrike" kern="1200" cap="none" spc="0" normalizeH="0" baseline="0" noProof="0" dirty="0">
                <a:ln>
                  <a:noFill/>
                </a:ln>
                <a:solidFill>
                  <a:srgbClr val="FFFFFF"/>
                </a:solidFill>
                <a:effectLst/>
                <a:uLnTx/>
                <a:uFillTx/>
                <a:latin typeface="Gill Sans MT"/>
                <a:ea typeface="+mn-ea"/>
                <a:cs typeface="+mn-cs"/>
              </a:rPr>
              <a:t>CDGRS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a:ln>
                  <a:noFill/>
                </a:ln>
                <a:solidFill>
                  <a:srgbClr val="FFFFFF"/>
                </a:solidFill>
                <a:effectLst/>
                <a:uLnTx/>
                <a:uFillTx/>
                <a:latin typeface="Gill Sans MT"/>
                <a:ea typeface="+mn-ea"/>
                <a:cs typeface="+mn-cs"/>
              </a:rPr>
              <a:t>Steve Bloser</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a:ln>
                  <a:noFill/>
                </a:ln>
                <a:solidFill>
                  <a:srgbClr val="FFFFFF"/>
                </a:solidFill>
                <a:effectLst/>
                <a:uLnTx/>
                <a:uFillTx/>
                <a:latin typeface="Gill Sans MT"/>
                <a:ea typeface="+mn-ea"/>
                <a:cs typeface="+mn-cs"/>
                <a:hlinkClick r:id="rId4"/>
              </a:rPr>
              <a:t>smb201@psu.edu</a:t>
            </a:r>
            <a:endParaRPr kumimoji="0" lang="en-US" sz="1600" b="0" i="0" u="none" strike="noStrike" kern="1200" cap="none" spc="0" normalizeH="0" baseline="0" noProof="0" dirty="0">
              <a:ln>
                <a:noFill/>
              </a:ln>
              <a:solidFill>
                <a:srgbClr val="FFFFFF"/>
              </a:solidFill>
              <a:effectLst/>
              <a:uLnTx/>
              <a:uFillTx/>
              <a:latin typeface="Gill Sans M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1600" dirty="0">
              <a:solidFill>
                <a:srgbClr val="FFFFFF"/>
              </a:solidFill>
              <a:latin typeface="Gill Sans MT"/>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a:ln>
                <a:noFill/>
              </a:ln>
              <a:solidFill>
                <a:srgbClr val="FFFFFF"/>
              </a:solidFill>
              <a:effectLst/>
              <a:uLnTx/>
              <a:uFillTx/>
              <a:latin typeface="Gill Sans MT"/>
              <a:ea typeface="+mn-ea"/>
              <a:cs typeface="+mn-cs"/>
            </a:endParaRPr>
          </a:p>
        </p:txBody>
      </p:sp>
      <p:sp>
        <p:nvSpPr>
          <p:cNvPr id="48" name="TextBox 47">
            <a:extLst>
              <a:ext uri="{FF2B5EF4-FFF2-40B4-BE49-F238E27FC236}">
                <a16:creationId xmlns:a16="http://schemas.microsoft.com/office/drawing/2014/main" id="{47AA5D56-F603-465E-834F-E8ADC9DAF7DA}"/>
              </a:ext>
            </a:extLst>
          </p:cNvPr>
          <p:cNvSpPr txBox="1"/>
          <p:nvPr/>
        </p:nvSpPr>
        <p:spPr>
          <a:xfrm>
            <a:off x="3044834" y="134331"/>
            <a:ext cx="9000696" cy="646185"/>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kumimoji="0" lang="en-US" sz="3600" b="0" i="0" u="sng" strike="noStrike" kern="0" cap="none" spc="0" normalizeH="0" baseline="0" noProof="0" dirty="0">
                <a:ln>
                  <a:noFill/>
                </a:ln>
                <a:solidFill>
                  <a:srgbClr val="FFFFFF"/>
                </a:solidFill>
                <a:effectLst/>
                <a:uLnTx/>
                <a:uFillTx/>
                <a:latin typeface="Gill Sans MT"/>
              </a:rPr>
              <a:t>2022 Annual Summary Report</a:t>
            </a:r>
            <a:endParaRPr kumimoji="0" lang="en-US" sz="3600" b="0" i="0" u="none" strike="noStrike" kern="0" cap="none" spc="0" normalizeH="0" baseline="0" noProof="0" dirty="0">
              <a:ln>
                <a:noFill/>
              </a:ln>
              <a:solidFill>
                <a:srgbClr val="FFFFFF"/>
              </a:solidFill>
              <a:effectLst/>
              <a:uLnTx/>
              <a:uFillTx/>
              <a:latin typeface="Gill Sans MT"/>
            </a:endParaRPr>
          </a:p>
        </p:txBody>
      </p:sp>
      <p:pic>
        <p:nvPicPr>
          <p:cNvPr id="50" name="Picture 49">
            <a:extLst>
              <a:ext uri="{FF2B5EF4-FFF2-40B4-BE49-F238E27FC236}">
                <a16:creationId xmlns:a16="http://schemas.microsoft.com/office/drawing/2014/main" id="{F93E87DF-B07F-4C11-8C23-B492C3B719C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10152" y="6080932"/>
            <a:ext cx="805145" cy="518749"/>
          </a:xfrm>
          <a:prstGeom prst="rect">
            <a:avLst/>
          </a:prstGeom>
        </p:spPr>
      </p:pic>
      <p:pic>
        <p:nvPicPr>
          <p:cNvPr id="51" name="Picture 50">
            <a:extLst>
              <a:ext uri="{FF2B5EF4-FFF2-40B4-BE49-F238E27FC236}">
                <a16:creationId xmlns:a16="http://schemas.microsoft.com/office/drawing/2014/main" id="{83BA9570-5C5A-40D3-964C-19AE991A948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595275" y="6080933"/>
            <a:ext cx="1351220" cy="518749"/>
          </a:xfrm>
          <a:prstGeom prst="rect">
            <a:avLst/>
          </a:prstGeom>
        </p:spPr>
      </p:pic>
      <p:sp>
        <p:nvSpPr>
          <p:cNvPr id="52" name="TextBox 51">
            <a:extLst>
              <a:ext uri="{FF2B5EF4-FFF2-40B4-BE49-F238E27FC236}">
                <a16:creationId xmlns:a16="http://schemas.microsoft.com/office/drawing/2014/main" id="{4AD3B23C-CDE0-4892-9CE8-F472AFD8FECA}"/>
              </a:ext>
            </a:extLst>
          </p:cNvPr>
          <p:cNvSpPr txBox="1"/>
          <p:nvPr/>
        </p:nvSpPr>
        <p:spPr>
          <a:xfrm>
            <a:off x="176091" y="134331"/>
            <a:ext cx="2868743" cy="1938847"/>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Gill Sans MT"/>
              </a:rPr>
              <a:t>Dirt Gravel and Low Volume Road Program</a:t>
            </a:r>
            <a:r>
              <a:rPr kumimoji="0" lang="en-US" sz="3000" b="0" i="0" u="none" strike="noStrike" kern="0" cap="none" spc="0" normalizeH="0" baseline="0" noProof="0" dirty="0">
                <a:ln>
                  <a:noFill/>
                </a:ln>
                <a:solidFill>
                  <a:srgbClr val="FFFFFF"/>
                </a:solidFill>
                <a:effectLst/>
                <a:uLnTx/>
                <a:uFillTx/>
                <a:latin typeface="Gill Sans MT"/>
              </a:rPr>
              <a:t> </a:t>
            </a:r>
          </a:p>
          <a:p>
            <a:pPr marL="0" marR="0" lvl="0" indent="0" algn="ctr" defTabSz="912989" eaLnBrk="1" fontAlgn="auto" latinLnBrk="0" hangingPunct="1">
              <a:lnSpc>
                <a:spcPct val="100000"/>
              </a:lnSpc>
              <a:spcBef>
                <a:spcPts val="0"/>
              </a:spcBef>
              <a:spcAft>
                <a:spcPts val="0"/>
              </a:spcAft>
              <a:buClrTx/>
              <a:buSzTx/>
              <a:buFontTx/>
              <a:buNone/>
              <a:tabLst/>
              <a:defRPr/>
            </a:pPr>
            <a:r>
              <a:rPr lang="en-US" sz="4000" kern="0" dirty="0">
                <a:solidFill>
                  <a:srgbClr val="FFFFFF"/>
                </a:solidFill>
                <a:latin typeface="Gill Sans MT"/>
              </a:rPr>
              <a:t>WEBINAR</a:t>
            </a:r>
            <a:endParaRPr lang="en-US" sz="3000" kern="0" dirty="0">
              <a:solidFill>
                <a:srgbClr val="FFFFFF"/>
              </a:solidFill>
              <a:latin typeface="Gill Sans MT"/>
            </a:endParaRPr>
          </a:p>
          <a:p>
            <a:pPr marL="0" marR="0" lvl="0" indent="0" algn="ctr" defTabSz="912989" eaLnBrk="1" fontAlgn="auto" latinLnBrk="0" hangingPunct="1">
              <a:lnSpc>
                <a:spcPct val="100000"/>
              </a:lnSpc>
              <a:spcBef>
                <a:spcPts val="0"/>
              </a:spcBef>
              <a:spcAft>
                <a:spcPts val="0"/>
              </a:spcAft>
              <a:buClrTx/>
              <a:buSzTx/>
              <a:buFontTx/>
              <a:buNone/>
              <a:tabLst/>
              <a:defRPr/>
            </a:pPr>
            <a:r>
              <a:rPr lang="en-US" sz="3000" kern="0" dirty="0">
                <a:solidFill>
                  <a:srgbClr val="FFFFFF"/>
                </a:solidFill>
                <a:latin typeface="Gill Sans MT"/>
              </a:rPr>
              <a:t>2/23/23, 9am</a:t>
            </a:r>
            <a:endParaRPr kumimoji="0" lang="en-US" sz="3200" b="0" i="0" u="none" strike="noStrike" kern="0" cap="none" spc="0" normalizeH="0" baseline="0" noProof="0" dirty="0">
              <a:ln>
                <a:noFill/>
              </a:ln>
              <a:solidFill>
                <a:srgbClr val="3FAF49"/>
              </a:solidFill>
              <a:effectLst/>
              <a:uLnTx/>
              <a:uFillTx/>
              <a:latin typeface="Gill Sans MT"/>
            </a:endParaRPr>
          </a:p>
        </p:txBody>
      </p:sp>
      <p:sp>
        <p:nvSpPr>
          <p:cNvPr id="10" name="Subtitle 2">
            <a:extLst>
              <a:ext uri="{FF2B5EF4-FFF2-40B4-BE49-F238E27FC236}">
                <a16:creationId xmlns:a16="http://schemas.microsoft.com/office/drawing/2014/main" id="{C79EB13E-4414-4CC0-90ED-FB686AFC7C8F}"/>
              </a:ext>
            </a:extLst>
          </p:cNvPr>
          <p:cNvSpPr txBox="1">
            <a:spLocks/>
          </p:cNvSpPr>
          <p:nvPr/>
        </p:nvSpPr>
        <p:spPr>
          <a:xfrm>
            <a:off x="148053" y="5489494"/>
            <a:ext cx="9109158" cy="1203036"/>
          </a:xfrm>
          <a:prstGeom prst="rect">
            <a:avLst/>
          </a:prstGeom>
          <a:solidFill>
            <a:srgbClr val="003D78">
              <a:lumMod val="75000"/>
              <a:alpha val="64000"/>
            </a:srgbClr>
          </a:solidFill>
          <a:ln w="25400" cap="flat" cmpd="sng" algn="ctr">
            <a:noFill/>
            <a:prstDash val="solid"/>
          </a:ln>
          <a:effectLst/>
        </p:spPr>
        <p:txBody>
          <a:bodyPr tIns="0" rtlCol="0" anchor="t" anchorCtr="0"/>
          <a:lstStyle>
            <a:defPPr>
              <a:defRPr lang="en-US"/>
            </a:defPPr>
            <a:lvl1pPr marR="0" lvl="0" indent="0" algn="ctr" fontAlgn="auto">
              <a:lnSpc>
                <a:spcPct val="100000"/>
              </a:lnSpc>
              <a:spcBef>
                <a:spcPct val="20000"/>
              </a:spcBef>
              <a:spcAft>
                <a:spcPts val="0"/>
              </a:spcAft>
              <a:buClrTx/>
              <a:buSzTx/>
              <a:buFont typeface="Arial" pitchFamily="34" charset="0"/>
              <a:buNone/>
              <a:tabLst/>
              <a:defRPr sz="1600">
                <a:solidFill>
                  <a:srgbClr val="FFFFFF"/>
                </a:solidFill>
                <a:latin typeface="Gill Sans MT"/>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800" dirty="0"/>
              <a:t>If you are reading this, then you are successfully seeing the webinar video. Webinar audio should be automatic through your computer (or click “join audio”), and options can be accessed in the “audio options” button on the bottom left.  If your computer audio is not working, you can listen on your phone by dialing 646-876-9923.</a:t>
            </a:r>
          </a:p>
        </p:txBody>
      </p:sp>
      <p:sp>
        <p:nvSpPr>
          <p:cNvPr id="7" name="TextBox 6">
            <a:extLst>
              <a:ext uri="{FF2B5EF4-FFF2-40B4-BE49-F238E27FC236}">
                <a16:creationId xmlns:a16="http://schemas.microsoft.com/office/drawing/2014/main" id="{8F62A656-BDC9-7D08-64B7-A0A31D2A4638}"/>
              </a:ext>
            </a:extLst>
          </p:cNvPr>
          <p:cNvSpPr txBox="1"/>
          <p:nvPr/>
        </p:nvSpPr>
        <p:spPr>
          <a:xfrm>
            <a:off x="7468982" y="5232158"/>
            <a:ext cx="1905715" cy="307777"/>
          </a:xfrm>
          <a:prstGeom prst="rect">
            <a:avLst/>
          </a:prstGeom>
          <a:noFill/>
        </p:spPr>
        <p:txBody>
          <a:bodyPr wrap="none" rtlCol="0">
            <a:spAutoFit/>
          </a:bodyPr>
          <a:lstStyle/>
          <a:p>
            <a:r>
              <a:rPr lang="en-US" sz="1400" i="1" dirty="0"/>
              <a:t>Photos: Cumberland CD</a:t>
            </a:r>
          </a:p>
        </p:txBody>
      </p:sp>
      <p:sp>
        <p:nvSpPr>
          <p:cNvPr id="8" name="Arrow: Down 7">
            <a:extLst>
              <a:ext uri="{FF2B5EF4-FFF2-40B4-BE49-F238E27FC236}">
                <a16:creationId xmlns:a16="http://schemas.microsoft.com/office/drawing/2014/main" id="{4F9729FB-4134-461C-8D4D-B128AA49D0FD}"/>
              </a:ext>
            </a:extLst>
          </p:cNvPr>
          <p:cNvSpPr/>
          <p:nvPr/>
        </p:nvSpPr>
        <p:spPr>
          <a:xfrm>
            <a:off x="1279820" y="2552700"/>
            <a:ext cx="108449" cy="141905"/>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B57D89E6-66FF-3CB7-E5B2-D0D16C1A6E50}"/>
              </a:ext>
            </a:extLst>
          </p:cNvPr>
          <p:cNvSpPr/>
          <p:nvPr/>
        </p:nvSpPr>
        <p:spPr>
          <a:xfrm>
            <a:off x="10896260" y="1952506"/>
            <a:ext cx="108449" cy="141905"/>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FA05AC30-AE78-9715-0305-460C33A0B852}"/>
              </a:ext>
            </a:extLst>
          </p:cNvPr>
          <p:cNvSpPr/>
          <p:nvPr/>
        </p:nvSpPr>
        <p:spPr>
          <a:xfrm>
            <a:off x="4723018" y="1481155"/>
            <a:ext cx="108449" cy="141905"/>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46E087AE-2623-9CE0-C8C0-915FE737F133}"/>
              </a:ext>
            </a:extLst>
          </p:cNvPr>
          <p:cNvSpPr/>
          <p:nvPr/>
        </p:nvSpPr>
        <p:spPr>
          <a:xfrm>
            <a:off x="7878740" y="3287095"/>
            <a:ext cx="108449" cy="141905"/>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7038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0" name="Picture 9">
            <a:extLst>
              <a:ext uri="{FF2B5EF4-FFF2-40B4-BE49-F238E27FC236}">
                <a16:creationId xmlns:a16="http://schemas.microsoft.com/office/drawing/2014/main" id="{090F5BD8-ABB4-0794-E56F-B309020291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54799" y="3542779"/>
            <a:ext cx="5537201" cy="3315222"/>
          </a:xfrm>
          <a:prstGeom prst="rect">
            <a:avLst/>
          </a:prstGeom>
          <a:ln>
            <a:noFill/>
          </a:ln>
          <a:effectLst>
            <a:outerShdw blurRad="190500" algn="tl" rotWithShape="0">
              <a:srgbClr val="000000">
                <a:alpha val="70000"/>
              </a:srgbClr>
            </a:outerShdw>
          </a:effectLst>
        </p:spPr>
      </p:pic>
      <p:pic>
        <p:nvPicPr>
          <p:cNvPr id="7" name="Picture 6">
            <a:extLst>
              <a:ext uri="{FF2B5EF4-FFF2-40B4-BE49-F238E27FC236}">
                <a16:creationId xmlns:a16="http://schemas.microsoft.com/office/drawing/2014/main" id="{BDFC1153-B261-7462-5380-3DE386A3E38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54799" y="29899"/>
            <a:ext cx="5537201" cy="3323744"/>
          </a:xfrm>
          <a:prstGeom prst="rect">
            <a:avLst/>
          </a:prstGeom>
          <a:ln>
            <a:noFill/>
          </a:ln>
          <a:effectLst>
            <a:outerShdw blurRad="190500" algn="tl" rotWithShape="0">
              <a:srgbClr val="000000">
                <a:alpha val="70000"/>
              </a:srgbClr>
            </a:outerShdw>
          </a:effectLst>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07889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Financial</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123382" y="758559"/>
            <a:ext cx="7087369" cy="5300898"/>
          </a:xfrm>
          <a:prstGeom prst="rect">
            <a:avLst/>
          </a:prstGeom>
        </p:spPr>
        <p:txBody>
          <a:bodyPr>
            <a:normAutofit lnSpcReduction="10000"/>
          </a:bodyPr>
          <a:lstStyle>
            <a:lvl1pPr marL="342900" indent="-342900" algn="l" defTabSz="914400" rtl="0" eaLnBrk="1" latinLnBrk="0" hangingPunct="1">
              <a:lnSpc>
                <a:spcPct val="90000"/>
              </a:lnSpc>
              <a:spcBef>
                <a:spcPts val="1000"/>
              </a:spcBef>
              <a:buFontTx/>
              <a:buBlip>
                <a:blip r:embed="rId5">
                  <a:extLst>
                    <a:ext uri="{96DAC541-7B7A-43D3-8B79-37D633B846F1}">
                      <asvg:svgBlip xmlns:asvg="http://schemas.microsoft.com/office/drawing/2016/SVG/main" r:embed="rId6"/>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5">
                  <a:extLst>
                    <a:ext uri="{96DAC541-7B7A-43D3-8B79-37D633B846F1}">
                      <asvg:svgBlip xmlns:asvg="http://schemas.microsoft.com/office/drawing/2016/SVG/main" r:embed="rId6"/>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Admin / Education Spending by CDs</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Administration</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a:rPr>
              <a:t>10% maximum Allowable </a:t>
            </a:r>
            <a:r>
              <a:rPr lang="en-US" sz="1400" dirty="0">
                <a:solidFill>
                  <a:prstClr val="black"/>
                </a:solidFill>
                <a:latin typeface="Calibri" panose="020F0502020204030204"/>
              </a:rPr>
              <a:t>(of CD allocations)</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b="1" dirty="0">
                <a:solidFill>
                  <a:prstClr val="black"/>
                </a:solidFill>
                <a:latin typeface="Calibri" panose="020F0502020204030204"/>
              </a:rPr>
              <a:t>6.7</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in 2022</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a:rPr>
              <a:t>7.5% over 5-year average</a:t>
            </a:r>
            <a:endParaRPr kumimoji="0" lang="en-US" sz="28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Education</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a:rPr>
              <a:t>10% maximum Allowable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(of CD allocations)</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b="1" dirty="0">
                <a:solidFill>
                  <a:prstClr val="black"/>
                </a:solidFill>
                <a:latin typeface="Calibri" panose="020F0502020204030204"/>
              </a:rPr>
              <a:t>2.4</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in 2022</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a:rPr>
              <a:t>3% over 5-year average</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341554" y="193939"/>
            <a:ext cx="335858" cy="457200"/>
          </a:xfrm>
          <a:prstGeom prst="rect">
            <a:avLst/>
          </a:prstGeom>
        </p:spPr>
      </p:pic>
      <p:sp>
        <p:nvSpPr>
          <p:cNvPr id="14" name="TextBox 13">
            <a:extLst>
              <a:ext uri="{FF2B5EF4-FFF2-40B4-BE49-F238E27FC236}">
                <a16:creationId xmlns:a16="http://schemas.microsoft.com/office/drawing/2014/main" id="{D384EDA3-F64D-4B7D-BD04-B009BD646ADE}"/>
              </a:ext>
            </a:extLst>
          </p:cNvPr>
          <p:cNvSpPr txBox="1"/>
          <p:nvPr/>
        </p:nvSpPr>
        <p:spPr>
          <a:xfrm>
            <a:off x="0" y="6261049"/>
            <a:ext cx="1466850" cy="584775"/>
          </a:xfrm>
          <a:prstGeom prst="rect">
            <a:avLst/>
          </a:prstGeom>
          <a:solidFill>
            <a:schemeClr val="accent4">
              <a:lumMod val="20000"/>
              <a:lumOff val="80000"/>
            </a:schemeClr>
          </a:solidFill>
          <a:ln>
            <a:solidFill>
              <a:srgbClr val="FF0000"/>
            </a:solidFill>
          </a:ln>
        </p:spPr>
        <p:txBody>
          <a:bodyPr wrap="square" rtlCol="0">
            <a:spAutoFit/>
          </a:bodyPr>
          <a:lstStyle/>
          <a:p>
            <a:r>
              <a:rPr lang="en-US" sz="1600" b="1" dirty="0">
                <a:solidFill>
                  <a:srgbClr val="FF0000"/>
                </a:solidFill>
              </a:rPr>
              <a:t>ASR data as of 12/31/2022</a:t>
            </a:r>
            <a:endParaRPr lang="en-US" sz="1600" dirty="0">
              <a:solidFill>
                <a:srgbClr val="FF0000"/>
              </a:solidFill>
            </a:endParaRPr>
          </a:p>
        </p:txBody>
      </p:sp>
      <p:sp>
        <p:nvSpPr>
          <p:cNvPr id="22" name="TextBox 21">
            <a:extLst>
              <a:ext uri="{FF2B5EF4-FFF2-40B4-BE49-F238E27FC236}">
                <a16:creationId xmlns:a16="http://schemas.microsoft.com/office/drawing/2014/main" id="{71B81D1B-BF48-4A40-860D-4CAA6E8C22B9}"/>
              </a:ext>
            </a:extLst>
          </p:cNvPr>
          <p:cNvSpPr txBox="1"/>
          <p:nvPr/>
        </p:nvSpPr>
        <p:spPr>
          <a:xfrm rot="21219482">
            <a:off x="7780647" y="1045288"/>
            <a:ext cx="190616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accent2">
                    <a:lumMod val="75000"/>
                  </a:schemeClr>
                </a:solidFill>
                <a:latin typeface="Calibri" panose="020F0502020204030204"/>
              </a:rPr>
              <a:t>CD a</a:t>
            </a:r>
            <a:r>
              <a:rPr kumimoji="0" lang="en-US" b="1" i="0" u="none" strike="noStrike" kern="1200" cap="none" spc="0" normalizeH="0" baseline="0" noProof="0" dirty="0" err="1">
                <a:ln>
                  <a:noFill/>
                </a:ln>
                <a:solidFill>
                  <a:schemeClr val="accent2">
                    <a:lumMod val="75000"/>
                  </a:schemeClr>
                </a:solidFill>
                <a:effectLst/>
                <a:uLnTx/>
                <a:uFillTx/>
                <a:latin typeface="Calibri" panose="020F0502020204030204"/>
                <a:ea typeface="+mn-ea"/>
                <a:cs typeface="+mn-cs"/>
              </a:rPr>
              <a:t>dministration</a:t>
            </a:r>
            <a:endParaRPr kumimoji="0" lang="en-US" b="1"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8959D967-C745-456B-9808-C8137E42CE72}"/>
              </a:ext>
            </a:extLst>
          </p:cNvPr>
          <p:cNvSpPr txBox="1"/>
          <p:nvPr/>
        </p:nvSpPr>
        <p:spPr>
          <a:xfrm rot="21219482">
            <a:off x="7683831" y="1993259"/>
            <a:ext cx="145719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accent6">
                    <a:lumMod val="50000"/>
                  </a:schemeClr>
                </a:solidFill>
                <a:latin typeface="Calibri" panose="020F0502020204030204"/>
              </a:rPr>
              <a:t>CD e</a:t>
            </a:r>
            <a:r>
              <a:rPr kumimoji="0" lang="en-US" b="1" i="0" u="none" strike="noStrike" kern="1200" cap="none" spc="0" normalizeH="0" baseline="0" noProof="0" dirty="0" err="1">
                <a:ln>
                  <a:noFill/>
                </a:ln>
                <a:solidFill>
                  <a:schemeClr val="accent6">
                    <a:lumMod val="50000"/>
                  </a:schemeClr>
                </a:solidFill>
                <a:effectLst/>
                <a:uLnTx/>
                <a:uFillTx/>
                <a:latin typeface="Calibri" panose="020F0502020204030204"/>
                <a:ea typeface="+mn-ea"/>
                <a:cs typeface="+mn-cs"/>
              </a:rPr>
              <a:t>ducation</a:t>
            </a:r>
            <a:endParaRPr kumimoji="0" lang="en-US" b="1" i="0" u="none" strike="noStrike" kern="1200" cap="none" spc="0" normalizeH="0" baseline="0" noProof="0" dirty="0">
              <a:ln>
                <a:noFill/>
              </a:ln>
              <a:solidFill>
                <a:schemeClr val="accent6">
                  <a:lumMod val="50000"/>
                </a:schemeClr>
              </a:solidFill>
              <a:effectLst/>
              <a:uLnTx/>
              <a:uFillTx/>
              <a:latin typeface="Calibri" panose="020F0502020204030204"/>
              <a:ea typeface="+mn-ea"/>
              <a:cs typeface="+mn-cs"/>
            </a:endParaRPr>
          </a:p>
        </p:txBody>
      </p:sp>
      <p:cxnSp>
        <p:nvCxnSpPr>
          <p:cNvPr id="30" name="Straight Connector 29">
            <a:extLst>
              <a:ext uri="{FF2B5EF4-FFF2-40B4-BE49-F238E27FC236}">
                <a16:creationId xmlns:a16="http://schemas.microsoft.com/office/drawing/2014/main" id="{1BDA0890-997B-46F9-85B8-E1F59C1372DA}"/>
              </a:ext>
            </a:extLst>
          </p:cNvPr>
          <p:cNvCxnSpPr>
            <a:cxnSpLocks/>
          </p:cNvCxnSpPr>
          <p:nvPr/>
        </p:nvCxnSpPr>
        <p:spPr>
          <a:xfrm>
            <a:off x="7394298" y="753776"/>
            <a:ext cx="4511952" cy="0"/>
          </a:xfrm>
          <a:prstGeom prst="line">
            <a:avLst/>
          </a:prstGeom>
          <a:ln w="571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5D91C4F1-8BE5-4AC1-8EFC-549338E5F7C6}"/>
              </a:ext>
            </a:extLst>
          </p:cNvPr>
          <p:cNvSpPr/>
          <p:nvPr/>
        </p:nvSpPr>
        <p:spPr>
          <a:xfrm>
            <a:off x="8732764" y="741666"/>
            <a:ext cx="1598165" cy="262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10% limit for each</a:t>
            </a:r>
          </a:p>
        </p:txBody>
      </p:sp>
      <p:cxnSp>
        <p:nvCxnSpPr>
          <p:cNvPr id="5" name="Straight Connector 4">
            <a:extLst>
              <a:ext uri="{FF2B5EF4-FFF2-40B4-BE49-F238E27FC236}">
                <a16:creationId xmlns:a16="http://schemas.microsoft.com/office/drawing/2014/main" id="{BA7FC009-09FC-4FA7-BD21-99ADC13D3250}"/>
              </a:ext>
            </a:extLst>
          </p:cNvPr>
          <p:cNvCxnSpPr>
            <a:cxnSpLocks/>
          </p:cNvCxnSpPr>
          <p:nvPr/>
        </p:nvCxnSpPr>
        <p:spPr>
          <a:xfrm>
            <a:off x="7198051" y="4161231"/>
            <a:ext cx="4781488" cy="0"/>
          </a:xfrm>
          <a:prstGeom prst="line">
            <a:avLst/>
          </a:prstGeom>
          <a:ln w="571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D96EFD63-02D1-4C57-9DD9-2D0AAE998970}"/>
              </a:ext>
            </a:extLst>
          </p:cNvPr>
          <p:cNvSpPr/>
          <p:nvPr/>
        </p:nvSpPr>
        <p:spPr>
          <a:xfrm>
            <a:off x="8536517" y="4149121"/>
            <a:ext cx="1598165" cy="262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10% limit for each</a:t>
            </a:r>
          </a:p>
        </p:txBody>
      </p:sp>
      <p:sp>
        <p:nvSpPr>
          <p:cNvPr id="34" name="TextBox 33">
            <a:extLst>
              <a:ext uri="{FF2B5EF4-FFF2-40B4-BE49-F238E27FC236}">
                <a16:creationId xmlns:a16="http://schemas.microsoft.com/office/drawing/2014/main" id="{3571BD52-9D62-45D3-A6A5-EEC77C989D2F}"/>
              </a:ext>
            </a:extLst>
          </p:cNvPr>
          <p:cNvSpPr txBox="1"/>
          <p:nvPr/>
        </p:nvSpPr>
        <p:spPr>
          <a:xfrm rot="21219482">
            <a:off x="7414870" y="4447676"/>
            <a:ext cx="190616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accent2">
                    <a:lumMod val="75000"/>
                  </a:schemeClr>
                </a:solidFill>
                <a:latin typeface="Calibri" panose="020F0502020204030204"/>
              </a:rPr>
              <a:t>CD a</a:t>
            </a:r>
            <a:r>
              <a:rPr kumimoji="0" lang="en-US" b="1" i="0" u="none" strike="noStrike" kern="1200" cap="none" spc="0" normalizeH="0" baseline="0" noProof="0" dirty="0" err="1">
                <a:ln>
                  <a:noFill/>
                </a:ln>
                <a:solidFill>
                  <a:schemeClr val="accent2">
                    <a:lumMod val="75000"/>
                  </a:schemeClr>
                </a:solidFill>
                <a:effectLst/>
                <a:uLnTx/>
                <a:uFillTx/>
                <a:latin typeface="Calibri" panose="020F0502020204030204"/>
                <a:ea typeface="+mn-ea"/>
                <a:cs typeface="+mn-cs"/>
              </a:rPr>
              <a:t>dministration</a:t>
            </a:r>
            <a:endParaRPr kumimoji="0" lang="en-US" b="1"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58AA9EB9-64ED-4EB2-AE06-DC6F5E845312}"/>
              </a:ext>
            </a:extLst>
          </p:cNvPr>
          <p:cNvSpPr txBox="1"/>
          <p:nvPr/>
        </p:nvSpPr>
        <p:spPr>
          <a:xfrm rot="21219482">
            <a:off x="7260593" y="5438903"/>
            <a:ext cx="145719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accent6">
                    <a:lumMod val="50000"/>
                  </a:schemeClr>
                </a:solidFill>
                <a:latin typeface="Calibri" panose="020F0502020204030204"/>
              </a:rPr>
              <a:t>CD e</a:t>
            </a:r>
            <a:r>
              <a:rPr kumimoji="0" lang="en-US" b="1" i="0" u="none" strike="noStrike" kern="1200" cap="none" spc="0" normalizeH="0" baseline="0" noProof="0" dirty="0" err="1">
                <a:ln>
                  <a:noFill/>
                </a:ln>
                <a:solidFill>
                  <a:schemeClr val="accent6">
                    <a:lumMod val="50000"/>
                  </a:schemeClr>
                </a:solidFill>
                <a:effectLst/>
                <a:uLnTx/>
                <a:uFillTx/>
                <a:latin typeface="Calibri" panose="020F0502020204030204"/>
                <a:ea typeface="+mn-ea"/>
                <a:cs typeface="+mn-cs"/>
              </a:rPr>
              <a:t>ducation</a:t>
            </a:r>
            <a:endParaRPr kumimoji="0" lang="en-US" b="1" i="0" u="none" strike="noStrike" kern="1200" cap="none" spc="0" normalizeH="0" baseline="0" noProof="0" dirty="0">
              <a:ln>
                <a:noFill/>
              </a:ln>
              <a:solidFill>
                <a:schemeClr val="accent6">
                  <a:lumMod val="50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1881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Financial</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123381" y="758558"/>
            <a:ext cx="12065197" cy="5703201"/>
          </a:xfrm>
          <a:prstGeom prst="rect">
            <a:avLst/>
          </a:prstGeom>
        </p:spPr>
        <p:txBody>
          <a:bodyPr>
            <a:normAutofit fontScale="92500" lnSpcReduction="20000"/>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3600" b="1" i="0" u="sng" strike="noStrike" kern="1200" cap="none" spc="0" normalizeH="0" baseline="0" noProof="0" dirty="0">
                <a:ln>
                  <a:noFill/>
                </a:ln>
                <a:solidFill>
                  <a:prstClr val="black"/>
                </a:solidFill>
                <a:effectLst/>
                <a:uLnTx/>
                <a:uFillTx/>
                <a:latin typeface="Calibri" panose="020F0502020204030204"/>
                <a:ea typeface="+mn-ea"/>
                <a:cs typeface="+mn-cs"/>
              </a:rPr>
              <a:t>Financial Summary</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381 sites completed in 2021 with $24M spent on them </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DGR up from last year, LVR steady</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Supply chain issues and cost increases remain</a:t>
            </a:r>
          </a:p>
          <a:p>
            <a:pPr indent="-285750">
              <a:buFont typeface="Arial" panose="020B0604020202020204" pitchFamily="34" charset="0"/>
              <a:buChar char="•"/>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a:buFont typeface="Arial" panose="020B0604020202020204" pitchFamily="34" charset="0"/>
              <a:buChar char="•"/>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Currently Contracted: </a:t>
            </a:r>
            <a:r>
              <a:rPr lang="en-US" sz="2800" b="1" dirty="0">
                <a:solidFill>
                  <a:schemeClr val="tx1"/>
                </a:solidFill>
                <a:latin typeface="Calibri" panose="020F0502020204030204"/>
              </a:rPr>
              <a:t>377 </a:t>
            </a:r>
            <a:r>
              <a:rPr lang="en-US" sz="2800" b="1" u="sng" dirty="0">
                <a:solidFill>
                  <a:schemeClr val="tx1"/>
                </a:solidFill>
                <a:latin typeface="Calibri" panose="020F0502020204030204"/>
              </a:rPr>
              <a:t>current contacts </a:t>
            </a:r>
            <a:r>
              <a:rPr lang="en-US" sz="2800" b="1" dirty="0">
                <a:solidFill>
                  <a:schemeClr val="tx1"/>
                </a:solidFill>
                <a:latin typeface="Calibri" panose="020F0502020204030204"/>
              </a:rPr>
              <a:t>totaling $31.4M </a:t>
            </a:r>
            <a:r>
              <a:rPr lang="en-US" dirty="0">
                <a:solidFill>
                  <a:schemeClr val="tx1"/>
                </a:solidFill>
                <a:latin typeface="Calibri" panose="020F0502020204030204"/>
              </a:rPr>
              <a:t>(120% of annual allocation)</a:t>
            </a:r>
            <a:endParaRPr lang="en-US" sz="2800" dirty="0">
              <a:solidFill>
                <a:schemeClr val="tx1"/>
              </a:solidFill>
              <a:latin typeface="Calibri" panose="020F0502020204030204"/>
            </a:endParaRPr>
          </a:p>
          <a:p>
            <a:pPr indent="-285750">
              <a:buFont typeface="Arial" panose="020B0604020202020204" pitchFamily="34" charset="0"/>
              <a:buChar char="•"/>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indent="-285750">
              <a:buFont typeface="Arial" panose="020B0604020202020204" pitchFamily="34" charset="0"/>
              <a:buChar char="•"/>
              <a:defRPr/>
            </a:pPr>
            <a:r>
              <a:rPr lang="en-US" sz="2800" b="1" dirty="0">
                <a:solidFill>
                  <a:prstClr val="black"/>
                </a:solidFill>
                <a:latin typeface="Calibri" panose="020F0502020204030204"/>
              </a:rPr>
              <a:t>Average contract in 2022: </a:t>
            </a:r>
          </a:p>
          <a:p>
            <a:pPr lvl="1">
              <a:buFont typeface="Arial" panose="020B0604020202020204" pitchFamily="34" charset="0"/>
              <a:buChar char="•"/>
              <a:defRPr/>
            </a:pPr>
            <a:r>
              <a:rPr lang="en-US" sz="2800" b="1" u="sng" dirty="0">
                <a:solidFill>
                  <a:prstClr val="black"/>
                </a:solidFill>
                <a:latin typeface="Calibri" panose="020F0502020204030204"/>
              </a:rPr>
              <a:t>Paved LVR</a:t>
            </a:r>
            <a:r>
              <a:rPr lang="en-US" sz="2800" dirty="0">
                <a:solidFill>
                  <a:prstClr val="black"/>
                </a:solidFill>
                <a:latin typeface="Calibri" panose="020F0502020204030204"/>
              </a:rPr>
              <a:t>: 1,500’ and $48,000 (+$38,000 in-kind)</a:t>
            </a:r>
          </a:p>
          <a:p>
            <a:pPr lvl="1">
              <a:buFont typeface="Arial" panose="020B0604020202020204" pitchFamily="34" charset="0"/>
              <a:buChar char="•"/>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DGR</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i="0" u="none" strike="noStrike" kern="1200" cap="none" spc="0" normalizeH="0" baseline="0" noProof="0" dirty="0">
                <a:ln>
                  <a:noFill/>
                </a:ln>
                <a:solidFill>
                  <a:prstClr val="black"/>
                </a:solidFill>
                <a:effectLst/>
                <a:uLnTx/>
                <a:uFillTx/>
                <a:latin typeface="Calibri" panose="020F0502020204030204"/>
                <a:ea typeface="+mn-ea"/>
                <a:cs typeface="+mn-cs"/>
              </a:rPr>
              <a:t>2,500’ and $69,000 (+$</a:t>
            </a:r>
            <a:r>
              <a:rPr lang="en-US" sz="2800" dirty="0">
                <a:solidFill>
                  <a:prstClr val="black"/>
                </a:solidFill>
                <a:latin typeface="Calibri" panose="020F0502020204030204"/>
              </a:rPr>
              <a:t>21</a:t>
            </a:r>
            <a:r>
              <a:rPr kumimoji="0" lang="en-US" sz="2800" i="0" u="none" strike="noStrike" kern="1200" cap="none" spc="0" normalizeH="0" baseline="0" noProof="0" dirty="0">
                <a:ln>
                  <a:noFill/>
                </a:ln>
                <a:solidFill>
                  <a:prstClr val="black"/>
                </a:solidFill>
                <a:effectLst/>
                <a:uLnTx/>
                <a:uFillTx/>
                <a:latin typeface="Calibri" panose="020F0502020204030204"/>
                <a:ea typeface="+mn-ea"/>
                <a:cs typeface="+mn-cs"/>
              </a:rPr>
              <a:t>,000 in-kind)</a:t>
            </a:r>
          </a:p>
          <a:p>
            <a:pPr indent="-285750">
              <a:buFont typeface="Arial" panose="020B0604020202020204" pitchFamily="34" charset="0"/>
              <a:buChar char="•"/>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indent="-285750">
              <a:buFont typeface="Arial" panose="020B0604020202020204" pitchFamily="34" charset="0"/>
              <a:buChar char="•"/>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In-Kind: </a:t>
            </a:r>
            <a:r>
              <a:rPr lang="en-US" sz="2800" dirty="0">
                <a:solidFill>
                  <a:prstClr val="black"/>
                </a:solidFill>
                <a:latin typeface="Calibri" panose="020F0502020204030204"/>
              </a:rPr>
              <a:t>DGR steady ~30%, </a:t>
            </a:r>
            <a:br>
              <a:rPr lang="en-US" sz="2800" dirty="0">
                <a:solidFill>
                  <a:prstClr val="black"/>
                </a:solidFill>
                <a:latin typeface="Calibri" panose="020F0502020204030204"/>
              </a:rPr>
            </a:br>
            <a:r>
              <a:rPr lang="en-US" sz="2800" dirty="0">
                <a:solidFill>
                  <a:prstClr val="black"/>
                </a:solidFill>
                <a:latin typeface="Calibri" panose="020F0502020204030204"/>
              </a:rPr>
              <a:t>LVR increasing 50% in 2021, 78% in 2022</a:t>
            </a:r>
            <a:endParaRPr kumimoji="0" lang="en-US" sz="28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10" name="TextBox 9">
            <a:extLst>
              <a:ext uri="{FF2B5EF4-FFF2-40B4-BE49-F238E27FC236}">
                <a16:creationId xmlns:a16="http://schemas.microsoft.com/office/drawing/2014/main" id="{EFC66FAF-27F6-4D55-AC3B-D8DE6D9FF18E}"/>
              </a:ext>
            </a:extLst>
          </p:cNvPr>
          <p:cNvSpPr txBox="1"/>
          <p:nvPr/>
        </p:nvSpPr>
        <p:spPr>
          <a:xfrm>
            <a:off x="0" y="6261049"/>
            <a:ext cx="1466850" cy="584775"/>
          </a:xfrm>
          <a:prstGeom prst="rect">
            <a:avLst/>
          </a:prstGeom>
          <a:solidFill>
            <a:schemeClr val="accent4">
              <a:lumMod val="20000"/>
              <a:lumOff val="80000"/>
            </a:schemeClr>
          </a:solidFill>
          <a:ln>
            <a:solidFill>
              <a:srgbClr val="FF0000"/>
            </a:solidFill>
          </a:ln>
        </p:spPr>
        <p:txBody>
          <a:bodyPr wrap="square" rtlCol="0">
            <a:spAutoFit/>
          </a:bodyPr>
          <a:lstStyle/>
          <a:p>
            <a:r>
              <a:rPr lang="en-US" sz="1600" b="1" dirty="0">
                <a:solidFill>
                  <a:srgbClr val="FF0000"/>
                </a:solidFill>
              </a:rPr>
              <a:t>ASR data as of 12/31/2022</a:t>
            </a:r>
            <a:endParaRPr lang="en-US" sz="1600" dirty="0">
              <a:solidFill>
                <a:srgbClr val="FF0000"/>
              </a:solidFill>
            </a:endParaRPr>
          </a:p>
        </p:txBody>
      </p:sp>
      <p:pic>
        <p:nvPicPr>
          <p:cNvPr id="5" name="Picture 4">
            <a:extLst>
              <a:ext uri="{FF2B5EF4-FFF2-40B4-BE49-F238E27FC236}">
                <a16:creationId xmlns:a16="http://schemas.microsoft.com/office/drawing/2014/main" id="{1957B563-2571-98BD-3DA9-F7BEDB24E6A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249937" y="622510"/>
            <a:ext cx="3938642" cy="2368623"/>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9070127D-6882-3402-5359-C57CD7A9C13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276416" y="4486275"/>
            <a:ext cx="3915584" cy="236862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13033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descr="A dirt road in a forest&#10;&#10;Description automatically generated with medium confidence">
            <a:extLst>
              <a:ext uri="{FF2B5EF4-FFF2-40B4-BE49-F238E27FC236}">
                <a16:creationId xmlns:a16="http://schemas.microsoft.com/office/drawing/2014/main" id="{77D8DAA6-8905-9DF3-B511-3C56887FF84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883051" y="-8984"/>
            <a:ext cx="6207350" cy="6875966"/>
          </a:xfrm>
          <a:prstGeom prst="rect">
            <a:avLst/>
          </a:prstGeom>
        </p:spPr>
      </p:pic>
      <p:sp>
        <p:nvSpPr>
          <p:cNvPr id="6" name="Rectangle 5">
            <a:extLst>
              <a:ext uri="{FF2B5EF4-FFF2-40B4-BE49-F238E27FC236}">
                <a16:creationId xmlns:a16="http://schemas.microsoft.com/office/drawing/2014/main" id="{A7006BB9-66C7-4574-93C3-2F62A2830FA5}"/>
              </a:ext>
            </a:extLst>
          </p:cNvPr>
          <p:cNvSpPr/>
          <p:nvPr/>
        </p:nvSpPr>
        <p:spPr>
          <a:xfrm>
            <a:off x="-1" y="5902198"/>
            <a:ext cx="4733926" cy="955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3926026" y="3214536"/>
            <a:ext cx="6857999" cy="428926"/>
          </a:xfrm>
          <a:prstGeom prst="rect">
            <a:avLst/>
          </a:prstGeom>
        </p:spPr>
      </p:pic>
      <p:sp>
        <p:nvSpPr>
          <p:cNvPr id="2" name="Rectangle 1">
            <a:extLst>
              <a:ext uri="{FF2B5EF4-FFF2-40B4-BE49-F238E27FC236}">
                <a16:creationId xmlns:a16="http://schemas.microsoft.com/office/drawing/2014/main" id="{BD622054-747D-4435-9C13-EA91DB55DD84}"/>
              </a:ext>
            </a:extLst>
          </p:cNvPr>
          <p:cNvSpPr/>
          <p:nvPr/>
        </p:nvSpPr>
        <p:spPr>
          <a:xfrm>
            <a:off x="0" y="0"/>
            <a:ext cx="7207223" cy="6866982"/>
          </a:xfrm>
          <a:custGeom>
            <a:avLst/>
            <a:gdLst>
              <a:gd name="connsiteX0" fmla="*/ 0 w 7204048"/>
              <a:gd name="connsiteY0" fmla="*/ 0 h 6858000"/>
              <a:gd name="connsiteX1" fmla="*/ 7204048 w 7204048"/>
              <a:gd name="connsiteY1" fmla="*/ 0 h 6858000"/>
              <a:gd name="connsiteX2" fmla="*/ 7204048 w 7204048"/>
              <a:gd name="connsiteY2" fmla="*/ 6858000 h 6858000"/>
              <a:gd name="connsiteX3" fmla="*/ 0 w 7204048"/>
              <a:gd name="connsiteY3" fmla="*/ 6858000 h 6858000"/>
              <a:gd name="connsiteX4" fmla="*/ 0 w 7204048"/>
              <a:gd name="connsiteY4"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0 w 7204048"/>
              <a:gd name="connsiteY4" fmla="*/ 6858000 h 6858000"/>
              <a:gd name="connsiteX5" fmla="*/ 0 w 7204048"/>
              <a:gd name="connsiteY5"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0 w 7204048"/>
              <a:gd name="connsiteY5" fmla="*/ 6858000 h 6858000"/>
              <a:gd name="connsiteX6" fmla="*/ 0 w 7204048"/>
              <a:gd name="connsiteY6"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0 w 7204048"/>
              <a:gd name="connsiteY6" fmla="*/ 6858000 h 6858000"/>
              <a:gd name="connsiteX7" fmla="*/ 0 w 7204048"/>
              <a:gd name="connsiteY7"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3505194 w 7204048"/>
              <a:gd name="connsiteY5" fmla="*/ 6381750 h 6858000"/>
              <a:gd name="connsiteX6" fmla="*/ 2749544 w 7204048"/>
              <a:gd name="connsiteY6" fmla="*/ 6213475 h 6858000"/>
              <a:gd name="connsiteX7" fmla="*/ 1816094 w 7204048"/>
              <a:gd name="connsiteY7" fmla="*/ 6105525 h 6858000"/>
              <a:gd name="connsiteX8" fmla="*/ 0 w 7204048"/>
              <a:gd name="connsiteY8" fmla="*/ 6858000 h 6858000"/>
              <a:gd name="connsiteX9" fmla="*/ 0 w 7204048"/>
              <a:gd name="connsiteY9"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36994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07223" h="6858000">
                <a:moveTo>
                  <a:pt x="3175" y="0"/>
                </a:moveTo>
                <a:lnTo>
                  <a:pt x="7207223" y="0"/>
                </a:lnTo>
                <a:lnTo>
                  <a:pt x="7207223" y="6858000"/>
                </a:lnTo>
                <a:lnTo>
                  <a:pt x="4352919" y="6858000"/>
                </a:lnTo>
                <a:cubicBezTo>
                  <a:pt x="4245502" y="6710363"/>
                  <a:pt x="4274602" y="6743700"/>
                  <a:pt x="4203694" y="6683375"/>
                </a:cubicBezTo>
                <a:cubicBezTo>
                  <a:pt x="4132786" y="6629400"/>
                  <a:pt x="4060289" y="6589713"/>
                  <a:pt x="3936994" y="6534150"/>
                </a:cubicBezTo>
                <a:cubicBezTo>
                  <a:pt x="3878522" y="6503495"/>
                  <a:pt x="3820319" y="6482038"/>
                  <a:pt x="3750469" y="6456638"/>
                </a:cubicBezTo>
                <a:cubicBezTo>
                  <a:pt x="3680619" y="6431238"/>
                  <a:pt x="3691726" y="6429411"/>
                  <a:pt x="3508369" y="6381750"/>
                </a:cubicBezTo>
                <a:cubicBezTo>
                  <a:pt x="3325012" y="6334089"/>
                  <a:pt x="3041644" y="6265333"/>
                  <a:pt x="2752719" y="6213475"/>
                </a:cubicBezTo>
                <a:cubicBezTo>
                  <a:pt x="2509302" y="6175375"/>
                  <a:pt x="2281761" y="6134100"/>
                  <a:pt x="1879594" y="6099175"/>
                </a:cubicBezTo>
                <a:cubicBezTo>
                  <a:pt x="1607603" y="6073246"/>
                  <a:pt x="1510766" y="6067954"/>
                  <a:pt x="1327145" y="6054725"/>
                </a:cubicBezTo>
                <a:cubicBezTo>
                  <a:pt x="1143524" y="6041496"/>
                  <a:pt x="904340" y="6033029"/>
                  <a:pt x="717545" y="6026150"/>
                </a:cubicBezTo>
                <a:cubicBezTo>
                  <a:pt x="530750" y="6019271"/>
                  <a:pt x="639233" y="6017154"/>
                  <a:pt x="0" y="6016625"/>
                </a:cubicBezTo>
                <a:cubicBezTo>
                  <a:pt x="1058" y="4011083"/>
                  <a:pt x="2117" y="2005542"/>
                  <a:pt x="3175" y="0"/>
                </a:cubicBezTo>
                <a:close/>
              </a:path>
            </a:pathLst>
          </a:custGeom>
          <a:solidFill>
            <a:srgbClr val="003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F9160325-254A-450A-A828-64F7BFAB86AB}"/>
              </a:ext>
            </a:extLst>
          </p:cNvPr>
          <p:cNvSpPr txBox="1"/>
          <p:nvPr/>
        </p:nvSpPr>
        <p:spPr>
          <a:xfrm>
            <a:off x="-69844" y="95393"/>
            <a:ext cx="6924675" cy="646185"/>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kumimoji="0" lang="en-US" sz="3600" b="1" i="0" u="sng" strike="noStrike" kern="0" cap="none" spc="0" normalizeH="0" baseline="0" noProof="0" dirty="0">
                <a:ln>
                  <a:noFill/>
                </a:ln>
                <a:solidFill>
                  <a:srgbClr val="FFFFFF"/>
                </a:solidFill>
                <a:effectLst/>
                <a:uLnTx/>
                <a:uFillTx/>
              </a:rPr>
              <a:t>2022 Annual Summary Report</a:t>
            </a:r>
            <a:endParaRPr kumimoji="0" lang="en-US" sz="3600" b="1" i="0" u="none" strike="noStrike" kern="0" cap="none" spc="0" normalizeH="0" baseline="0" noProof="0" dirty="0">
              <a:ln>
                <a:noFill/>
              </a:ln>
              <a:solidFill>
                <a:srgbClr val="FFFFFF"/>
              </a:solidFill>
              <a:effectLst/>
              <a:uLnTx/>
              <a:uFillTx/>
            </a:endParaRPr>
          </a:p>
        </p:txBody>
      </p:sp>
      <p:sp>
        <p:nvSpPr>
          <p:cNvPr id="17" name="Content Placeholder 2">
            <a:extLst>
              <a:ext uri="{FF2B5EF4-FFF2-40B4-BE49-F238E27FC236}">
                <a16:creationId xmlns:a16="http://schemas.microsoft.com/office/drawing/2014/main" id="{C6AD2E0D-010C-4BD8-80EE-2FD4DB5C71E4}"/>
              </a:ext>
            </a:extLst>
          </p:cNvPr>
          <p:cNvSpPr txBox="1">
            <a:spLocks/>
          </p:cNvSpPr>
          <p:nvPr/>
        </p:nvSpPr>
        <p:spPr>
          <a:xfrm>
            <a:off x="286966" y="1083392"/>
            <a:ext cx="8560319"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600" i="0" u="none" strike="noStrike" kern="1200" cap="none" spc="0" normalizeH="0" baseline="0" noProof="0" dirty="0">
                <a:ln>
                  <a:noFill/>
                </a:ln>
                <a:solidFill>
                  <a:schemeClr val="bg1">
                    <a:lumMod val="75000"/>
                  </a:schemeClr>
                </a:solidFill>
                <a:effectLst/>
                <a:uLnTx/>
                <a:uFillTx/>
                <a:latin typeface="Calibri" panose="020F0502020204030204"/>
                <a:ea typeface="+mn-ea"/>
                <a:cs typeface="+mn-cs"/>
              </a:rPr>
              <a:t>Annual Report: Financial</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3600" b="0"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600" b="1" i="0" u="none" strike="noStrike" kern="1200" cap="none" spc="0" normalizeH="0" baseline="0" noProof="0" dirty="0">
                <a:ln>
                  <a:noFill/>
                </a:ln>
                <a:solidFill>
                  <a:srgbClr val="FFFF00"/>
                </a:solidFill>
                <a:effectLst/>
                <a:uLnTx/>
                <a:uFillTx/>
                <a:latin typeface="Calibri" panose="020F0502020204030204"/>
                <a:ea typeface="+mn-ea"/>
                <a:cs typeface="+mn-cs"/>
              </a:rPr>
              <a:t>Annual Report: Deliverables</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CD Financial Status</a:t>
            </a:r>
          </a:p>
          <a:p>
            <a:pPr marL="0" marR="0" lvl="0" indent="0" algn="l" defTabSz="914400" rtl="0" eaLnBrk="1" fontAlgn="auto" latinLnBrk="0" hangingPunct="1">
              <a:lnSpc>
                <a:spcPct val="90000"/>
              </a:lnSpc>
              <a:spcBef>
                <a:spcPts val="1000"/>
              </a:spcBef>
              <a:spcAft>
                <a:spcPts val="0"/>
              </a:spcAft>
              <a:buClr>
                <a:prstClr val="white"/>
              </a:buClr>
              <a:buSzTx/>
              <a:buNone/>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814C4BBE-1946-4ACF-84F8-5934DA09E22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6966" y="6156315"/>
            <a:ext cx="993775" cy="654858"/>
          </a:xfrm>
          <a:prstGeom prst="rect">
            <a:avLst/>
          </a:prstGeom>
        </p:spPr>
      </p:pic>
      <p:pic>
        <p:nvPicPr>
          <p:cNvPr id="12" name="Picture 11">
            <a:extLst>
              <a:ext uri="{FF2B5EF4-FFF2-40B4-BE49-F238E27FC236}">
                <a16:creationId xmlns:a16="http://schemas.microsoft.com/office/drawing/2014/main" id="{03DF61E8-7390-47C7-B128-E956EDEEF1C6}"/>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704840" y="6172451"/>
            <a:ext cx="1742486" cy="638722"/>
          </a:xfrm>
          <a:prstGeom prst="rect">
            <a:avLst/>
          </a:prstGeom>
        </p:spPr>
      </p:pic>
    </p:spTree>
    <p:extLst>
      <p:ext uri="{BB962C8B-B14F-4D97-AF65-F5344CB8AC3E}">
        <p14:creationId xmlns:p14="http://schemas.microsoft.com/office/powerpoint/2010/main" val="837354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Deliverables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pic>
        <p:nvPicPr>
          <p:cNvPr id="17" name="Picture 16">
            <a:extLst>
              <a:ext uri="{FF2B5EF4-FFF2-40B4-BE49-F238E27FC236}">
                <a16:creationId xmlns:a16="http://schemas.microsoft.com/office/drawing/2014/main" id="{AA79D1E8-0F85-4E32-8BA2-A14E28730DC2}"/>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77537" y="3532007"/>
            <a:ext cx="6324863" cy="2926081"/>
          </a:xfrm>
          <a:prstGeom prst="rect">
            <a:avLst/>
          </a:prstGeom>
          <a:ln>
            <a:noFill/>
          </a:ln>
          <a:effectLst>
            <a:outerShdw blurRad="190500" algn="tl" rotWithShape="0">
              <a:srgbClr val="000000">
                <a:alpha val="70000"/>
              </a:srgbClr>
            </a:outerShdw>
          </a:effectLst>
        </p:spPr>
      </p:pic>
      <p:sp>
        <p:nvSpPr>
          <p:cNvPr id="14" name="TextBox 13">
            <a:extLst>
              <a:ext uri="{FF2B5EF4-FFF2-40B4-BE49-F238E27FC236}">
                <a16:creationId xmlns:a16="http://schemas.microsoft.com/office/drawing/2014/main" id="{44A3FB43-0DDC-44D1-B568-AD695756A7E7}"/>
              </a:ext>
            </a:extLst>
          </p:cNvPr>
          <p:cNvSpPr txBox="1"/>
          <p:nvPr/>
        </p:nvSpPr>
        <p:spPr>
          <a:xfrm>
            <a:off x="0" y="6270124"/>
            <a:ext cx="1466850" cy="584775"/>
          </a:xfrm>
          <a:prstGeom prst="rect">
            <a:avLst/>
          </a:prstGeom>
          <a:solidFill>
            <a:schemeClr val="accent4">
              <a:lumMod val="20000"/>
              <a:lumOff val="80000"/>
            </a:schemeClr>
          </a:solid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ASR data as of 12/31/2022</a:t>
            </a:r>
            <a:endParaRPr kumimoji="0" lang="en-US" sz="16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22" name="Picture 21">
            <a:extLst>
              <a:ext uri="{FF2B5EF4-FFF2-40B4-BE49-F238E27FC236}">
                <a16:creationId xmlns:a16="http://schemas.microsoft.com/office/drawing/2014/main" id="{EF6FC576-F249-4649-A2E4-A6E3750F31F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3" name="Picture 22">
            <a:extLst>
              <a:ext uri="{FF2B5EF4-FFF2-40B4-BE49-F238E27FC236}">
                <a16:creationId xmlns:a16="http://schemas.microsoft.com/office/drawing/2014/main" id="{9D4A882E-5F28-4655-8D5C-7EE81ED84F3D}"/>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4" name="Picture 23">
            <a:extLst>
              <a:ext uri="{FF2B5EF4-FFF2-40B4-BE49-F238E27FC236}">
                <a16:creationId xmlns:a16="http://schemas.microsoft.com/office/drawing/2014/main" id="{2F222EB0-B4F5-4BC9-8231-BA9DC5944D27}"/>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27" name="Content Placeholder 2">
            <a:extLst>
              <a:ext uri="{FF2B5EF4-FFF2-40B4-BE49-F238E27FC236}">
                <a16:creationId xmlns:a16="http://schemas.microsoft.com/office/drawing/2014/main" id="{B480886E-0F16-4D7E-B09E-A98D66DBD86B}"/>
              </a:ext>
            </a:extLst>
          </p:cNvPr>
          <p:cNvSpPr txBox="1">
            <a:spLocks/>
          </p:cNvSpPr>
          <p:nvPr/>
        </p:nvSpPr>
        <p:spPr>
          <a:xfrm>
            <a:off x="272788" y="698426"/>
            <a:ext cx="6236156"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8">
                  <a:extLst>
                    <a:ext uri="{96DAC541-7B7A-43D3-8B79-37D633B846F1}">
                      <asvg:svgBlip xmlns:asvg="http://schemas.microsoft.com/office/drawing/2016/SVG/main" r:embed="rId9"/>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8">
                  <a:extLst>
                    <a:ext uri="{96DAC541-7B7A-43D3-8B79-37D633B846F1}">
                      <asvg:svgBlip xmlns:asvg="http://schemas.microsoft.com/office/drawing/2016/SVG/main" r:embed="rId9"/>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Driving Surface Aggregate</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Only approved surface w/ DGLVR funds</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Only to be used only after drainage and base improvement are made</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Decreasing 5-year trend, may be stabilizing at “new normal”</a:t>
            </a:r>
            <a:endParaRPr kumimoji="0" lang="en-US" sz="2800" b="1"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1B9D5833-4957-3B2D-0263-2E12ECBCDBB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634981" y="-17966"/>
            <a:ext cx="5557019" cy="3246941"/>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C95325E5-A7D7-E487-F245-7A8B7F90C99D}"/>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679937" y="3506269"/>
            <a:ext cx="5521550" cy="332289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34246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Deliverables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8" y="698426"/>
            <a:ext cx="6236156"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Driving Surface Aggregate</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Only approved surface w/ DGLVR funds</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Only to be used only after drainage and base improvement are made</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Decreasing 5-year trend, focus is shifting and costs are increasing</a:t>
            </a:r>
            <a:endParaRPr kumimoji="0" lang="en-US" sz="2800" b="1"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14" name="TextBox 13">
            <a:extLst>
              <a:ext uri="{FF2B5EF4-FFF2-40B4-BE49-F238E27FC236}">
                <a16:creationId xmlns:a16="http://schemas.microsoft.com/office/drawing/2014/main" id="{E8540FCC-4FBB-41C0-8B6E-545229C904D7}"/>
              </a:ext>
            </a:extLst>
          </p:cNvPr>
          <p:cNvSpPr txBox="1"/>
          <p:nvPr/>
        </p:nvSpPr>
        <p:spPr>
          <a:xfrm>
            <a:off x="2011779" y="3570628"/>
            <a:ext cx="3260043" cy="523220"/>
          </a:xfrm>
          <a:prstGeom prst="rect">
            <a:avLst/>
          </a:prstGeom>
          <a:solidFill>
            <a:schemeClr val="accent4">
              <a:lumMod val="20000"/>
              <a:lumOff val="80000"/>
            </a:schemeClr>
          </a:solidFill>
          <a:ln>
            <a:solidFill>
              <a:srgbClr val="FF0000"/>
            </a:solidFill>
          </a:ln>
        </p:spPr>
        <p:txBody>
          <a:bodyPr wrap="square" rtlCol="0">
            <a:spAutoFit/>
          </a:bodyPr>
          <a:lstStyle/>
          <a:p>
            <a:r>
              <a:rPr lang="en-US" sz="2800" b="1" dirty="0">
                <a:solidFill>
                  <a:srgbClr val="FF0000"/>
                </a:solidFill>
              </a:rPr>
              <a:t>Actual Totals in Tons</a:t>
            </a:r>
            <a:endParaRPr lang="en-US" sz="2800" dirty="0">
              <a:solidFill>
                <a:srgbClr val="FF0000"/>
              </a:solidFill>
            </a:endParaRPr>
          </a:p>
        </p:txBody>
      </p:sp>
      <p:sp>
        <p:nvSpPr>
          <p:cNvPr id="23" name="TextBox 22">
            <a:extLst>
              <a:ext uri="{FF2B5EF4-FFF2-40B4-BE49-F238E27FC236}">
                <a16:creationId xmlns:a16="http://schemas.microsoft.com/office/drawing/2014/main" id="{C23556AA-2D67-4C48-A98D-5CAE1A06ED4C}"/>
              </a:ext>
            </a:extLst>
          </p:cNvPr>
          <p:cNvSpPr txBox="1"/>
          <p:nvPr/>
        </p:nvSpPr>
        <p:spPr>
          <a:xfrm>
            <a:off x="1485269" y="4228910"/>
            <a:ext cx="4706805" cy="95410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But that does not account for annual spending variability</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C019A716-30E5-4C3D-B4A4-937255D190A8}"/>
              </a:ext>
            </a:extLst>
          </p:cNvPr>
          <p:cNvSpPr txBox="1"/>
          <p:nvPr/>
        </p:nvSpPr>
        <p:spPr>
          <a:xfrm>
            <a:off x="10330435" y="3534418"/>
            <a:ext cx="2619644" cy="1015663"/>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a:t>
            </a:r>
            <a:r>
              <a:rPr lang="en-US" sz="2000" b="1" dirty="0">
                <a:solidFill>
                  <a:srgbClr val="FF0000"/>
                </a:solidFill>
                <a:latin typeface="Calibri" panose="020F0502020204030204"/>
              </a:rPr>
              <a:t>18.5</a:t>
            </a: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M  $24M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FF0000"/>
                </a:solidFill>
                <a:latin typeface="Calibri" panose="020F0502020204030204"/>
              </a:rPr>
              <a:t>     in             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FF0000"/>
                </a:solidFill>
                <a:latin typeface="Calibri" panose="020F0502020204030204"/>
              </a:rPr>
              <a:t>  2021</a:t>
            </a: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  	   2021</a:t>
            </a:r>
            <a:endPar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cxnSp>
        <p:nvCxnSpPr>
          <p:cNvPr id="25" name="Straight Arrow Connector 24">
            <a:extLst>
              <a:ext uri="{FF2B5EF4-FFF2-40B4-BE49-F238E27FC236}">
                <a16:creationId xmlns:a16="http://schemas.microsoft.com/office/drawing/2014/main" id="{985EF917-FD0F-4860-9635-27F7F571EEA9}"/>
              </a:ext>
            </a:extLst>
          </p:cNvPr>
          <p:cNvCxnSpPr>
            <a:cxnSpLocks/>
          </p:cNvCxnSpPr>
          <p:nvPr/>
        </p:nvCxnSpPr>
        <p:spPr>
          <a:xfrm flipV="1">
            <a:off x="11010297" y="3294915"/>
            <a:ext cx="0" cy="23950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FB1C077-F05D-433D-9E82-0CB19702BF18}"/>
              </a:ext>
            </a:extLst>
          </p:cNvPr>
          <p:cNvCxnSpPr>
            <a:cxnSpLocks/>
          </p:cNvCxnSpPr>
          <p:nvPr/>
        </p:nvCxnSpPr>
        <p:spPr>
          <a:xfrm flipV="1">
            <a:off x="11693623" y="3309248"/>
            <a:ext cx="0" cy="23950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9CA10A5-AED5-4D57-A252-E5BA17B5D150}"/>
              </a:ext>
            </a:extLst>
          </p:cNvPr>
          <p:cNvCxnSpPr>
            <a:cxnSpLocks/>
          </p:cNvCxnSpPr>
          <p:nvPr/>
        </p:nvCxnSpPr>
        <p:spPr>
          <a:xfrm flipV="1">
            <a:off x="5623630" y="3932119"/>
            <a:ext cx="4542544" cy="10508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4BAD73A8-C8B7-F1EF-8E62-B1042F12A3A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634981" y="-17966"/>
            <a:ext cx="5557019" cy="3246941"/>
          </a:xfrm>
          <a:prstGeom prst="rect">
            <a:avLst/>
          </a:prstGeom>
          <a:ln>
            <a:noFill/>
          </a:ln>
          <a:effectLst>
            <a:outerShdw blurRad="190500" algn="tl" rotWithShape="0">
              <a:srgbClr val="000000">
                <a:alpha val="70000"/>
              </a:srgbClr>
            </a:outerShdw>
          </a:effectLst>
        </p:spPr>
      </p:pic>
      <p:cxnSp>
        <p:nvCxnSpPr>
          <p:cNvPr id="22" name="Straight Arrow Connector 21">
            <a:extLst>
              <a:ext uri="{FF2B5EF4-FFF2-40B4-BE49-F238E27FC236}">
                <a16:creationId xmlns:a16="http://schemas.microsoft.com/office/drawing/2014/main" id="{72BA16A1-AC98-42C9-A6D9-899823B6C4A8}"/>
              </a:ext>
            </a:extLst>
          </p:cNvPr>
          <p:cNvCxnSpPr>
            <a:cxnSpLocks/>
          </p:cNvCxnSpPr>
          <p:nvPr/>
        </p:nvCxnSpPr>
        <p:spPr>
          <a:xfrm flipV="1">
            <a:off x="5271822" y="3200400"/>
            <a:ext cx="1840505" cy="66803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8977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Deliverables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8" y="698426"/>
            <a:ext cx="6236156"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Driving Surface Aggregate</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Only approved surface w/ DGLVR funds</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Only to be used only after drainage and base improvement are made</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Decreasing 5-year trend, may be stabilizing at “new normal”</a:t>
            </a:r>
            <a:endParaRPr kumimoji="0" lang="en-US" sz="2800" b="1"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14" name="TextBox 13">
            <a:extLst>
              <a:ext uri="{FF2B5EF4-FFF2-40B4-BE49-F238E27FC236}">
                <a16:creationId xmlns:a16="http://schemas.microsoft.com/office/drawing/2014/main" id="{E8540FCC-4FBB-41C0-8B6E-545229C904D7}"/>
              </a:ext>
            </a:extLst>
          </p:cNvPr>
          <p:cNvSpPr txBox="1"/>
          <p:nvPr/>
        </p:nvSpPr>
        <p:spPr>
          <a:xfrm>
            <a:off x="2011779" y="3570628"/>
            <a:ext cx="3260043" cy="523220"/>
          </a:xfrm>
          <a:prstGeom prst="rect">
            <a:avLst/>
          </a:prstGeom>
          <a:solidFill>
            <a:schemeClr val="accent4">
              <a:lumMod val="20000"/>
              <a:lumOff val="80000"/>
            </a:schemeClr>
          </a:solidFill>
          <a:ln>
            <a:solidFill>
              <a:srgbClr val="FF0000"/>
            </a:solidFill>
          </a:ln>
        </p:spPr>
        <p:txBody>
          <a:bodyPr wrap="square" rtlCol="0">
            <a:spAutoFit/>
          </a:bodyPr>
          <a:lstStyle/>
          <a:p>
            <a:r>
              <a:rPr lang="en-US" sz="2800" b="1" dirty="0">
                <a:solidFill>
                  <a:srgbClr val="FF0000"/>
                </a:solidFill>
              </a:rPr>
              <a:t>Actual Totals in Tons</a:t>
            </a:r>
            <a:endParaRPr lang="en-US" sz="2800" dirty="0">
              <a:solidFill>
                <a:srgbClr val="FF0000"/>
              </a:solidFill>
            </a:endParaRPr>
          </a:p>
        </p:txBody>
      </p:sp>
      <p:sp>
        <p:nvSpPr>
          <p:cNvPr id="23" name="TextBox 22">
            <a:extLst>
              <a:ext uri="{FF2B5EF4-FFF2-40B4-BE49-F238E27FC236}">
                <a16:creationId xmlns:a16="http://schemas.microsoft.com/office/drawing/2014/main" id="{C23556AA-2D67-4C48-A98D-5CAE1A06ED4C}"/>
              </a:ext>
            </a:extLst>
          </p:cNvPr>
          <p:cNvSpPr txBox="1"/>
          <p:nvPr/>
        </p:nvSpPr>
        <p:spPr>
          <a:xfrm>
            <a:off x="1485269" y="4228910"/>
            <a:ext cx="4706805" cy="95410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But that does not account for annual spending variability</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cxnSp>
        <p:nvCxnSpPr>
          <p:cNvPr id="22" name="Straight Arrow Connector 21">
            <a:extLst>
              <a:ext uri="{FF2B5EF4-FFF2-40B4-BE49-F238E27FC236}">
                <a16:creationId xmlns:a16="http://schemas.microsoft.com/office/drawing/2014/main" id="{72BA16A1-AC98-42C9-A6D9-899823B6C4A8}"/>
              </a:ext>
            </a:extLst>
          </p:cNvPr>
          <p:cNvCxnSpPr>
            <a:cxnSpLocks/>
          </p:cNvCxnSpPr>
          <p:nvPr/>
        </p:nvCxnSpPr>
        <p:spPr>
          <a:xfrm flipV="1">
            <a:off x="5271822" y="3200400"/>
            <a:ext cx="1840505" cy="66803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46787F25-0313-4618-80D3-4D7BDDD8CA9C}"/>
              </a:ext>
            </a:extLst>
          </p:cNvPr>
          <p:cNvSpPr txBox="1"/>
          <p:nvPr/>
        </p:nvSpPr>
        <p:spPr>
          <a:xfrm>
            <a:off x="1186128" y="5288436"/>
            <a:ext cx="4909872" cy="523220"/>
          </a:xfrm>
          <a:prstGeom prst="rect">
            <a:avLst/>
          </a:prstGeom>
          <a:solidFill>
            <a:schemeClr val="accent4">
              <a:lumMod val="20000"/>
              <a:lumOff val="80000"/>
            </a:schemeClr>
          </a:solid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Normalized by annual spending</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9490748B-21D4-3CDF-673D-C3D6ADFCD93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634981" y="-17966"/>
            <a:ext cx="5557019" cy="3246941"/>
          </a:xfrm>
          <a:prstGeom prst="rect">
            <a:avLst/>
          </a:prstGeom>
          <a:ln>
            <a:noFill/>
          </a:ln>
          <a:effectLst>
            <a:outerShdw blurRad="190500" algn="tl" rotWithShape="0">
              <a:srgbClr val="000000">
                <a:alpha val="70000"/>
              </a:srgbClr>
            </a:outerShdw>
          </a:effectLst>
        </p:spPr>
      </p:pic>
      <p:pic>
        <p:nvPicPr>
          <p:cNvPr id="2" name="Picture 1">
            <a:extLst>
              <a:ext uri="{FF2B5EF4-FFF2-40B4-BE49-F238E27FC236}">
                <a16:creationId xmlns:a16="http://schemas.microsoft.com/office/drawing/2014/main" id="{AAFAE362-19C5-A99F-A3A8-D96B86CC790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679937" y="3506269"/>
            <a:ext cx="5521550" cy="3322892"/>
          </a:xfrm>
          <a:prstGeom prst="rect">
            <a:avLst/>
          </a:prstGeom>
          <a:ln>
            <a:noFill/>
          </a:ln>
          <a:effectLst>
            <a:outerShdw blurRad="190500" algn="tl" rotWithShape="0">
              <a:srgbClr val="000000">
                <a:alpha val="70000"/>
              </a:srgbClr>
            </a:outerShdw>
          </a:effectLst>
        </p:spPr>
      </p:pic>
      <p:sp>
        <p:nvSpPr>
          <p:cNvPr id="30" name="TextBox 29">
            <a:extLst>
              <a:ext uri="{FF2B5EF4-FFF2-40B4-BE49-F238E27FC236}">
                <a16:creationId xmlns:a16="http://schemas.microsoft.com/office/drawing/2014/main" id="{18A96A99-A03B-428D-A0E8-9ACB33E7377F}"/>
              </a:ext>
            </a:extLst>
          </p:cNvPr>
          <p:cNvSpPr txBox="1"/>
          <p:nvPr/>
        </p:nvSpPr>
        <p:spPr>
          <a:xfrm rot="1415254">
            <a:off x="8289697" y="4731782"/>
            <a:ext cx="130817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Dirt and Gravel</a:t>
            </a:r>
          </a:p>
        </p:txBody>
      </p:sp>
      <p:cxnSp>
        <p:nvCxnSpPr>
          <p:cNvPr id="17" name="Straight Arrow Connector 16">
            <a:extLst>
              <a:ext uri="{FF2B5EF4-FFF2-40B4-BE49-F238E27FC236}">
                <a16:creationId xmlns:a16="http://schemas.microsoft.com/office/drawing/2014/main" id="{C9CA10A5-AED5-4D57-A252-E5BA17B5D150}"/>
              </a:ext>
            </a:extLst>
          </p:cNvPr>
          <p:cNvCxnSpPr>
            <a:cxnSpLocks/>
            <a:stCxn id="29" idx="3"/>
          </p:cNvCxnSpPr>
          <p:nvPr/>
        </p:nvCxnSpPr>
        <p:spPr>
          <a:xfrm flipV="1">
            <a:off x="6096000" y="5294990"/>
            <a:ext cx="2463800" cy="25505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A4FBD3E-A821-4B82-9258-77F414457192}"/>
              </a:ext>
            </a:extLst>
          </p:cNvPr>
          <p:cNvCxnSpPr>
            <a:cxnSpLocks/>
          </p:cNvCxnSpPr>
          <p:nvPr/>
        </p:nvCxnSpPr>
        <p:spPr>
          <a:xfrm flipV="1">
            <a:off x="5271822" y="3200400"/>
            <a:ext cx="1840505" cy="66803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7554223"/>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Deliverables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14" name="TextBox 13">
            <a:extLst>
              <a:ext uri="{FF2B5EF4-FFF2-40B4-BE49-F238E27FC236}">
                <a16:creationId xmlns:a16="http://schemas.microsoft.com/office/drawing/2014/main" id="{44A3FB43-0DDC-44D1-B568-AD695756A7E7}"/>
              </a:ext>
            </a:extLst>
          </p:cNvPr>
          <p:cNvSpPr txBox="1"/>
          <p:nvPr/>
        </p:nvSpPr>
        <p:spPr>
          <a:xfrm>
            <a:off x="0" y="6270124"/>
            <a:ext cx="1466850" cy="584775"/>
          </a:xfrm>
          <a:prstGeom prst="rect">
            <a:avLst/>
          </a:prstGeom>
          <a:solidFill>
            <a:schemeClr val="accent4">
              <a:lumMod val="20000"/>
              <a:lumOff val="80000"/>
            </a:schemeClr>
          </a:solidFill>
          <a:ln>
            <a:solidFill>
              <a:srgbClr val="FF0000"/>
            </a:solidFill>
          </a:ln>
        </p:spPr>
        <p:txBody>
          <a:bodyPr wrap="square" rtlCol="0">
            <a:spAutoFit/>
          </a:bodyPr>
          <a:lstStyle/>
          <a:p>
            <a:r>
              <a:rPr lang="en-US" sz="1600" b="1" dirty="0">
                <a:solidFill>
                  <a:srgbClr val="FF0000"/>
                </a:solidFill>
              </a:rPr>
              <a:t>ASR data as of 12/31/2022</a:t>
            </a:r>
            <a:endParaRPr lang="en-US" sz="1600" dirty="0">
              <a:solidFill>
                <a:srgbClr val="FF0000"/>
              </a:solidFill>
            </a:endParaRPr>
          </a:p>
        </p:txBody>
      </p:sp>
      <p:pic>
        <p:nvPicPr>
          <p:cNvPr id="22" name="Picture 21">
            <a:extLst>
              <a:ext uri="{FF2B5EF4-FFF2-40B4-BE49-F238E27FC236}">
                <a16:creationId xmlns:a16="http://schemas.microsoft.com/office/drawing/2014/main" id="{EF6FC576-F249-4649-A2E4-A6E3750F31F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3" name="Picture 22">
            <a:extLst>
              <a:ext uri="{FF2B5EF4-FFF2-40B4-BE49-F238E27FC236}">
                <a16:creationId xmlns:a16="http://schemas.microsoft.com/office/drawing/2014/main" id="{9D4A882E-5F28-4655-8D5C-7EE81ED84F3D}"/>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4" name="Picture 23">
            <a:extLst>
              <a:ext uri="{FF2B5EF4-FFF2-40B4-BE49-F238E27FC236}">
                <a16:creationId xmlns:a16="http://schemas.microsoft.com/office/drawing/2014/main" id="{2F222EB0-B4F5-4BC9-8231-BA9DC5944D27}"/>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27" name="Content Placeholder 2">
            <a:extLst>
              <a:ext uri="{FF2B5EF4-FFF2-40B4-BE49-F238E27FC236}">
                <a16:creationId xmlns:a16="http://schemas.microsoft.com/office/drawing/2014/main" id="{B480886E-0F16-4D7E-B09E-A98D66DBD86B}"/>
              </a:ext>
            </a:extLst>
          </p:cNvPr>
          <p:cNvSpPr txBox="1">
            <a:spLocks/>
          </p:cNvSpPr>
          <p:nvPr/>
        </p:nvSpPr>
        <p:spPr>
          <a:xfrm>
            <a:off x="272788" y="698426"/>
            <a:ext cx="6236156"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7">
                  <a:extLst>
                    <a:ext uri="{96DAC541-7B7A-43D3-8B79-37D633B846F1}">
                      <asvg:svgBlip xmlns:asvg="http://schemas.microsoft.com/office/drawing/2016/SVG/main" r:embed="rId8"/>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7">
                  <a:extLst>
                    <a:ext uri="{96DAC541-7B7A-43D3-8B79-37D633B846F1}">
                      <asvg:svgBlip xmlns:asvg="http://schemas.microsoft.com/office/drawing/2016/SVG/main" r:embed="rId8"/>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Driving Surface Aggregate</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Only approved surface w/ DGLVR funds</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Only to be used only after drainage and base improvement are made</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Decreasing 5-year trend, may be stabilizing at “new normal”</a:t>
            </a:r>
            <a:endParaRPr kumimoji="0" lang="en-US" sz="2800" b="1"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1B9D5833-4957-3B2D-0263-2E12ECBCDBB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634981" y="-17966"/>
            <a:ext cx="5557019" cy="3246941"/>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C95325E5-A7D7-E487-F245-7A8B7F90C99D}"/>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679937" y="3506269"/>
            <a:ext cx="5521550" cy="3322892"/>
          </a:xfrm>
          <a:prstGeom prst="rect">
            <a:avLst/>
          </a:prstGeom>
          <a:ln>
            <a:noFill/>
          </a:ln>
          <a:effectLst>
            <a:outerShdw blurRad="190500" algn="tl" rotWithShape="0">
              <a:srgbClr val="000000">
                <a:alpha val="70000"/>
              </a:srgbClr>
            </a:outerShdw>
          </a:effectLst>
        </p:spPr>
      </p:pic>
      <p:pic>
        <p:nvPicPr>
          <p:cNvPr id="4" name="Picture 3">
            <a:extLst>
              <a:ext uri="{FF2B5EF4-FFF2-40B4-BE49-F238E27FC236}">
                <a16:creationId xmlns:a16="http://schemas.microsoft.com/office/drawing/2014/main" id="{D3956182-73CF-593D-885F-E4112440AAD0}"/>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637843" y="3550018"/>
            <a:ext cx="4718713" cy="284707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44102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5" name="Picture 4">
            <a:extLst>
              <a:ext uri="{FF2B5EF4-FFF2-40B4-BE49-F238E27FC236}">
                <a16:creationId xmlns:a16="http://schemas.microsoft.com/office/drawing/2014/main" id="{99ED7BFE-5C30-E268-CD5F-012E068A6E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81631" y="3413005"/>
            <a:ext cx="5710370" cy="3432101"/>
          </a:xfrm>
          <a:prstGeom prst="rect">
            <a:avLst/>
          </a:prstGeom>
          <a:ln>
            <a:noFill/>
          </a:ln>
          <a:effectLst>
            <a:outerShdw blurRad="190500" algn="tl" rotWithShape="0">
              <a:srgbClr val="000000">
                <a:alpha val="70000"/>
              </a:srgbClr>
            </a:outerShdw>
          </a:effectLst>
        </p:spPr>
      </p:pic>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Deliverables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6"/>
            <a:ext cx="6738029"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5">
                  <a:extLst>
                    <a:ext uri="{96DAC541-7B7A-43D3-8B79-37D633B846F1}">
                      <asvg:svgBlip xmlns:asvg="http://schemas.microsoft.com/office/drawing/2016/SVG/main" r:embed="rId6"/>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5">
                  <a:extLst>
                    <a:ext uri="{96DAC541-7B7A-43D3-8B79-37D633B846F1}">
                      <asvg:svgBlip xmlns:asvg="http://schemas.microsoft.com/office/drawing/2016/SVG/main" r:embed="rId6"/>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Road Fill</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Used to elevate entrenched roads</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Continual point of emphasis as it fixes many drainage and base issues</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Very consistent 5-year trends</a:t>
            </a:r>
            <a:endParaRPr kumimoji="0" lang="en-US" sz="2800" b="1"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pic>
        <p:nvPicPr>
          <p:cNvPr id="14" name="Picture 2" descr="C:\Users\enevel\Desktop\Photos\Dirt and Gravel\McKean\Prospect\Fill\6.JPG">
            <a:extLst>
              <a:ext uri="{FF2B5EF4-FFF2-40B4-BE49-F238E27FC236}">
                <a16:creationId xmlns:a16="http://schemas.microsoft.com/office/drawing/2014/main" id="{1332B7BF-B8A3-408D-AFAD-AF793D5E0EEF}"/>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182592" y="3547052"/>
            <a:ext cx="6027708" cy="291103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E1718B90-3F74-4F6C-B1A1-3928AFEC275F}"/>
              </a:ext>
            </a:extLst>
          </p:cNvPr>
          <p:cNvSpPr txBox="1"/>
          <p:nvPr/>
        </p:nvSpPr>
        <p:spPr>
          <a:xfrm>
            <a:off x="8506558" y="4241851"/>
            <a:ext cx="130817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Dirt and Gravel</a:t>
            </a:r>
          </a:p>
        </p:txBody>
      </p:sp>
      <p:sp>
        <p:nvSpPr>
          <p:cNvPr id="27" name="TextBox 26">
            <a:extLst>
              <a:ext uri="{FF2B5EF4-FFF2-40B4-BE49-F238E27FC236}">
                <a16:creationId xmlns:a16="http://schemas.microsoft.com/office/drawing/2014/main" id="{5A09585C-7E54-44BA-A904-B09D44D1AD16}"/>
              </a:ext>
            </a:extLst>
          </p:cNvPr>
          <p:cNvSpPr txBox="1"/>
          <p:nvPr/>
        </p:nvSpPr>
        <p:spPr>
          <a:xfrm>
            <a:off x="7918001" y="5812477"/>
            <a:ext cx="160133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Paved Low-Volume</a:t>
            </a:r>
          </a:p>
        </p:txBody>
      </p:sp>
      <p:pic>
        <p:nvPicPr>
          <p:cNvPr id="3" name="Picture 2">
            <a:extLst>
              <a:ext uri="{FF2B5EF4-FFF2-40B4-BE49-F238E27FC236}">
                <a16:creationId xmlns:a16="http://schemas.microsoft.com/office/drawing/2014/main" id="{CAD47A78-5B16-991B-9CAE-F04D2ED6BCF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471367" y="12894"/>
            <a:ext cx="5710370" cy="3352027"/>
          </a:xfrm>
          <a:prstGeom prst="rect">
            <a:avLst/>
          </a:prstGeom>
          <a:ln>
            <a:noFill/>
          </a:ln>
          <a:effectLst>
            <a:outerShdw blurRad="190500" algn="tl" rotWithShape="0">
              <a:srgbClr val="000000">
                <a:alpha val="70000"/>
              </a:srgbClr>
            </a:outerShdw>
          </a:effectLst>
        </p:spPr>
      </p:pic>
      <p:sp>
        <p:nvSpPr>
          <p:cNvPr id="22" name="TextBox 21">
            <a:extLst>
              <a:ext uri="{FF2B5EF4-FFF2-40B4-BE49-F238E27FC236}">
                <a16:creationId xmlns:a16="http://schemas.microsoft.com/office/drawing/2014/main" id="{507C74AD-439F-4064-8D96-C7B320B70DEF}"/>
              </a:ext>
            </a:extLst>
          </p:cNvPr>
          <p:cNvSpPr txBox="1"/>
          <p:nvPr/>
        </p:nvSpPr>
        <p:spPr>
          <a:xfrm>
            <a:off x="7869846" y="698258"/>
            <a:ext cx="1290802" cy="184666"/>
          </a:xfrm>
          <a:prstGeom prst="rect">
            <a:avLst/>
          </a:prstGeom>
          <a:solidFill>
            <a:schemeClr val="accent6">
              <a:lumMod val="60000"/>
              <a:lumOff val="40000"/>
            </a:schemeClr>
          </a:solidFill>
          <a:ln>
            <a:solidFill>
              <a:schemeClr val="accent6">
                <a:lumMod val="75000"/>
              </a:schemeClr>
            </a:solid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 Dirt and Gravel </a:t>
            </a:r>
          </a:p>
        </p:txBody>
      </p:sp>
      <p:sp>
        <p:nvSpPr>
          <p:cNvPr id="24" name="TextBox 23">
            <a:extLst>
              <a:ext uri="{FF2B5EF4-FFF2-40B4-BE49-F238E27FC236}">
                <a16:creationId xmlns:a16="http://schemas.microsoft.com/office/drawing/2014/main" id="{774C6314-F961-4752-AF0D-9A7E10376EBA}"/>
              </a:ext>
            </a:extLst>
          </p:cNvPr>
          <p:cNvSpPr txBox="1"/>
          <p:nvPr/>
        </p:nvSpPr>
        <p:spPr>
          <a:xfrm>
            <a:off x="7869846" y="891634"/>
            <a:ext cx="1290802" cy="184666"/>
          </a:xfrm>
          <a:prstGeom prst="rect">
            <a:avLst/>
          </a:prstGeom>
          <a:solidFill>
            <a:schemeClr val="accent1">
              <a:lumMod val="40000"/>
              <a:lumOff val="60000"/>
            </a:schemeClr>
          </a:solidFill>
          <a:ln>
            <a:solidFill>
              <a:schemeClr val="accent1">
                <a:lumMod val="75000"/>
              </a:schemeClr>
            </a:solidFill>
          </a:ln>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 Paved Low-Volume </a:t>
            </a:r>
          </a:p>
        </p:txBody>
      </p:sp>
      <p:sp>
        <p:nvSpPr>
          <p:cNvPr id="4" name="TextBox 3">
            <a:extLst>
              <a:ext uri="{FF2B5EF4-FFF2-40B4-BE49-F238E27FC236}">
                <a16:creationId xmlns:a16="http://schemas.microsoft.com/office/drawing/2014/main" id="{76AA46A0-4B5E-75EE-1C66-621FFD799876}"/>
              </a:ext>
            </a:extLst>
          </p:cNvPr>
          <p:cNvSpPr txBox="1"/>
          <p:nvPr/>
        </p:nvSpPr>
        <p:spPr>
          <a:xfrm>
            <a:off x="7184988" y="4836667"/>
            <a:ext cx="2847286" cy="584775"/>
          </a:xfrm>
          <a:prstGeom prst="rect">
            <a:avLst/>
          </a:prstGeom>
          <a:solidFill>
            <a:schemeClr val="accent4">
              <a:lumMod val="20000"/>
              <a:lumOff val="80000"/>
            </a:schemeClr>
          </a:solid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Indicates 4-5X more emphasis on road fill in DGR vs LVR</a:t>
            </a:r>
            <a:endParaRPr kumimoji="0" lang="en-US" sz="16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cxnSp>
        <p:nvCxnSpPr>
          <p:cNvPr id="6" name="Straight Arrow Connector 5">
            <a:extLst>
              <a:ext uri="{FF2B5EF4-FFF2-40B4-BE49-F238E27FC236}">
                <a16:creationId xmlns:a16="http://schemas.microsoft.com/office/drawing/2014/main" id="{96DF7916-8DC8-B255-4D72-34C0033F0F8E}"/>
              </a:ext>
            </a:extLst>
          </p:cNvPr>
          <p:cNvCxnSpPr>
            <a:cxnSpLocks/>
          </p:cNvCxnSpPr>
          <p:nvPr/>
        </p:nvCxnSpPr>
        <p:spPr>
          <a:xfrm flipV="1">
            <a:off x="9880238" y="4633805"/>
            <a:ext cx="631008" cy="40733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EFDE868F-8A07-E71E-0DB6-4109DA33BC81}"/>
              </a:ext>
            </a:extLst>
          </p:cNvPr>
          <p:cNvCxnSpPr>
            <a:cxnSpLocks/>
          </p:cNvCxnSpPr>
          <p:nvPr/>
        </p:nvCxnSpPr>
        <p:spPr>
          <a:xfrm>
            <a:off x="9933487" y="5312559"/>
            <a:ext cx="490673" cy="48275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7024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426125"/>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Deliverables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6"/>
            <a:ext cx="6738029"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Road Fill – vs- DSA </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84345"/>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4" name="Picture 3">
            <a:extLst>
              <a:ext uri="{FF2B5EF4-FFF2-40B4-BE49-F238E27FC236}">
                <a16:creationId xmlns:a16="http://schemas.microsoft.com/office/drawing/2014/main" id="{4A1BE95D-72BC-0609-24A3-8A8B160E7B0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287" y="1791472"/>
            <a:ext cx="5710370" cy="3352027"/>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92891A63-75A4-C5CE-71AC-53988AE0369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28460" y="1791472"/>
            <a:ext cx="5710370" cy="3352027"/>
          </a:xfrm>
          <a:prstGeom prst="rect">
            <a:avLst/>
          </a:prstGeom>
          <a:ln>
            <a:noFill/>
          </a:ln>
          <a:effectLst>
            <a:outerShdw blurRad="190500" algn="tl" rotWithShape="0">
              <a:srgbClr val="000000">
                <a:alpha val="70000"/>
              </a:srgbClr>
            </a:outerShdw>
          </a:effectLst>
        </p:spPr>
      </p:pic>
      <p:sp>
        <p:nvSpPr>
          <p:cNvPr id="2" name="TextBox 1">
            <a:extLst>
              <a:ext uri="{FF2B5EF4-FFF2-40B4-BE49-F238E27FC236}">
                <a16:creationId xmlns:a16="http://schemas.microsoft.com/office/drawing/2014/main" id="{9C51B975-4B8D-EC79-9FD3-0A32A2959E97}"/>
              </a:ext>
            </a:extLst>
          </p:cNvPr>
          <p:cNvSpPr txBox="1"/>
          <p:nvPr/>
        </p:nvSpPr>
        <p:spPr>
          <a:xfrm>
            <a:off x="7072421" y="519887"/>
            <a:ext cx="4453976" cy="369332"/>
          </a:xfrm>
          <a:prstGeom prst="rect">
            <a:avLst/>
          </a:prstGeom>
          <a:noFill/>
        </p:spPr>
        <p:txBody>
          <a:bodyPr wrap="none" rtlCol="0">
            <a:spAutoFit/>
          </a:bodyPr>
          <a:lstStyle/>
          <a:p>
            <a:r>
              <a:rPr lang="en-US" b="1" u="sng" dirty="0">
                <a:solidFill>
                  <a:srgbClr val="FF0000"/>
                </a:solidFill>
              </a:rPr>
              <a:t>5-year total: </a:t>
            </a:r>
            <a:r>
              <a:rPr lang="en-US" dirty="0">
                <a:solidFill>
                  <a:srgbClr val="FF0000"/>
                </a:solidFill>
              </a:rPr>
              <a:t>3 tons of fill for every ton of DSA</a:t>
            </a:r>
          </a:p>
        </p:txBody>
      </p:sp>
    </p:spTree>
    <p:extLst>
      <p:ext uri="{BB962C8B-B14F-4D97-AF65-F5344CB8AC3E}">
        <p14:creationId xmlns:p14="http://schemas.microsoft.com/office/powerpoint/2010/main" val="2220382273"/>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426125"/>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Deliverables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6"/>
            <a:ext cx="4223013" cy="464827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Road Fill – vs- DSA</a:t>
            </a:r>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sz="2800" b="1" u="sng" dirty="0">
              <a:solidFill>
                <a:prstClr val="black"/>
              </a:solidFill>
              <a:latin typeface="Calibri" panose="020F0502020204030204"/>
            </a:endParaRPr>
          </a:p>
          <a:p>
            <a:pPr marL="0" marR="0" lvl="0" indent="0" algn="l" defTabSz="914400" rtl="0" eaLnBrk="1" fontAlgn="auto" latinLnBrk="0" hangingPunct="1">
              <a:lnSpc>
                <a:spcPct val="90000"/>
              </a:lnSpc>
              <a:spcBef>
                <a:spcPts val="1000"/>
              </a:spcBef>
              <a:spcAft>
                <a:spcPts val="0"/>
              </a:spcAft>
              <a:buClrTx/>
              <a:buSzTx/>
              <a:buFontTx/>
              <a:buNone/>
              <a:tabLst/>
              <a:defRPr/>
            </a:pPr>
            <a:r>
              <a:rPr lang="en-US" sz="2800" b="1" u="sng" dirty="0">
                <a:solidFill>
                  <a:prstClr val="black"/>
                </a:solidFill>
                <a:latin typeface="Calibri" panose="020F0502020204030204"/>
              </a:rPr>
              <a:t>Past 5 years:</a:t>
            </a:r>
          </a:p>
          <a:p>
            <a:pPr marR="0" lvl="0" algn="l" defTabSz="914400" rtl="0" eaLnBrk="1" fontAlgn="auto" latinLnBrk="0" hangingPunct="1">
              <a:lnSpc>
                <a:spcPct val="90000"/>
              </a:lnSpc>
              <a:spcBef>
                <a:spcPts val="1000"/>
              </a:spcBef>
              <a:spcAft>
                <a:spcPts val="0"/>
              </a:spcAft>
              <a:buClrTx/>
              <a:buSzTx/>
              <a:buFontTx/>
              <a:buChar char="-"/>
              <a:tabLst/>
              <a:defRPr/>
            </a:pPr>
            <a:r>
              <a:rPr kumimoji="0" lang="en-US" sz="2800" b="1" i="0" strike="noStrike" kern="1200" cap="none" spc="0" normalizeH="0" baseline="0" noProof="0" dirty="0">
                <a:ln>
                  <a:noFill/>
                </a:ln>
                <a:solidFill>
                  <a:prstClr val="black"/>
                </a:solidFill>
                <a:effectLst/>
                <a:uLnTx/>
                <a:uFillTx/>
                <a:latin typeface="Calibri" panose="020F0502020204030204"/>
                <a:ea typeface="+mn-ea"/>
                <a:cs typeface="+mn-cs"/>
              </a:rPr>
              <a:t>2.1 M tons road fill</a:t>
            </a:r>
          </a:p>
          <a:p>
            <a:pPr marR="0" lvl="0" algn="l" defTabSz="914400" rtl="0" eaLnBrk="1" fontAlgn="auto" latinLnBrk="0" hangingPunct="1">
              <a:lnSpc>
                <a:spcPct val="90000"/>
              </a:lnSpc>
              <a:spcBef>
                <a:spcPts val="1000"/>
              </a:spcBef>
              <a:spcAft>
                <a:spcPts val="0"/>
              </a:spcAft>
              <a:buClrTx/>
              <a:buSzTx/>
              <a:buFontTx/>
              <a:buChar char="-"/>
              <a:tabLst/>
              <a:defRPr/>
            </a:pPr>
            <a:r>
              <a:rPr lang="en-US" sz="2800" b="1" dirty="0">
                <a:solidFill>
                  <a:prstClr val="black"/>
                </a:solidFill>
                <a:latin typeface="Calibri" panose="020F0502020204030204"/>
              </a:rPr>
              <a:t>0.7 M tons of DSA</a:t>
            </a:r>
          </a:p>
          <a:p>
            <a:pPr marR="0" lvl="0" algn="l" defTabSz="914400" rtl="0" eaLnBrk="1" fontAlgn="auto" latinLnBrk="0" hangingPunct="1">
              <a:lnSpc>
                <a:spcPct val="90000"/>
              </a:lnSpc>
              <a:spcBef>
                <a:spcPts val="1000"/>
              </a:spcBef>
              <a:spcAft>
                <a:spcPts val="0"/>
              </a:spcAft>
              <a:buClrTx/>
              <a:buSzTx/>
              <a:buFontTx/>
              <a:buChar char="-"/>
              <a:tabLst/>
              <a:defRPr/>
            </a:pPr>
            <a:endParaRPr kumimoji="0" lang="en-US" sz="2800" b="1" i="0"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l" defTabSz="914400" rtl="0" eaLnBrk="1" fontAlgn="auto" latinLnBrk="0" hangingPunct="1">
              <a:lnSpc>
                <a:spcPct val="90000"/>
              </a:lnSpc>
              <a:spcBef>
                <a:spcPts val="1000"/>
              </a:spcBef>
              <a:spcAft>
                <a:spcPts val="0"/>
              </a:spcAft>
              <a:buClrTx/>
              <a:buSzTx/>
              <a:buFontTx/>
              <a:buChar char="-"/>
              <a:tabLst/>
              <a:defRPr/>
            </a:pPr>
            <a:endParaRPr lang="en-US" sz="2800" b="1" dirty="0">
              <a:solidFill>
                <a:prstClr val="black"/>
              </a:solidFill>
              <a:latin typeface="Calibri" panose="020F0502020204030204"/>
            </a:endParaRPr>
          </a:p>
          <a:p>
            <a:pPr marL="0" marR="0" lvl="0" indent="0" algn="l" defTabSz="914400" rtl="0" eaLnBrk="1" fontAlgn="auto" latinLnBrk="0" hangingPunct="1">
              <a:lnSpc>
                <a:spcPct val="90000"/>
              </a:lnSpc>
              <a:spcBef>
                <a:spcPts val="1000"/>
              </a:spcBef>
              <a:spcAft>
                <a:spcPts val="0"/>
              </a:spcAft>
              <a:buClrTx/>
              <a:buSzTx/>
              <a:buNone/>
              <a:tabLst/>
              <a:defRPr/>
            </a:pPr>
            <a:r>
              <a:rPr kumimoji="0" lang="en-US" sz="2800" b="1" i="0" strike="noStrike" kern="1200" cap="none" spc="0" normalizeH="0" baseline="0" noProof="0" dirty="0">
                <a:ln>
                  <a:noFill/>
                </a:ln>
                <a:solidFill>
                  <a:prstClr val="black"/>
                </a:solidFill>
                <a:effectLst/>
                <a:uLnTx/>
                <a:uFillTx/>
                <a:latin typeface="Calibri" panose="020F0502020204030204"/>
                <a:ea typeface="+mn-ea"/>
                <a:cs typeface="+mn-cs"/>
              </a:rPr>
              <a:t>What does that actually look like? </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sp>
        <p:nvSpPr>
          <p:cNvPr id="2" name="TextBox 1">
            <a:extLst>
              <a:ext uri="{FF2B5EF4-FFF2-40B4-BE49-F238E27FC236}">
                <a16:creationId xmlns:a16="http://schemas.microsoft.com/office/drawing/2014/main" id="{D22D83D7-4864-F064-CE0B-4E6C9F2C5B63}"/>
              </a:ext>
            </a:extLst>
          </p:cNvPr>
          <p:cNvSpPr txBox="1"/>
          <p:nvPr/>
        </p:nvSpPr>
        <p:spPr>
          <a:xfrm>
            <a:off x="7072421" y="519887"/>
            <a:ext cx="4453976" cy="369332"/>
          </a:xfrm>
          <a:prstGeom prst="rect">
            <a:avLst/>
          </a:prstGeom>
          <a:noFill/>
        </p:spPr>
        <p:txBody>
          <a:bodyPr wrap="none" rtlCol="0">
            <a:spAutoFit/>
          </a:bodyPr>
          <a:lstStyle/>
          <a:p>
            <a:r>
              <a:rPr lang="en-US" b="1" u="sng" dirty="0">
                <a:solidFill>
                  <a:srgbClr val="FF0000"/>
                </a:solidFill>
              </a:rPr>
              <a:t>5-year total: </a:t>
            </a:r>
            <a:r>
              <a:rPr lang="en-US" dirty="0">
                <a:solidFill>
                  <a:srgbClr val="FF0000"/>
                </a:solidFill>
              </a:rPr>
              <a:t>3 tons of fill for every ton of DSA</a:t>
            </a:r>
          </a:p>
        </p:txBody>
      </p:sp>
    </p:spTree>
    <p:extLst>
      <p:ext uri="{BB962C8B-B14F-4D97-AF65-F5344CB8AC3E}">
        <p14:creationId xmlns:p14="http://schemas.microsoft.com/office/powerpoint/2010/main" val="2649508221"/>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7006BB9-66C7-4574-93C3-2F62A2830FA5}"/>
              </a:ext>
            </a:extLst>
          </p:cNvPr>
          <p:cNvSpPr/>
          <p:nvPr/>
        </p:nvSpPr>
        <p:spPr>
          <a:xfrm>
            <a:off x="-1" y="5902198"/>
            <a:ext cx="4733926" cy="955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3926026" y="3214536"/>
            <a:ext cx="6857999" cy="428926"/>
          </a:xfrm>
          <a:prstGeom prst="rect">
            <a:avLst/>
          </a:prstGeom>
        </p:spPr>
      </p:pic>
      <p:sp>
        <p:nvSpPr>
          <p:cNvPr id="2" name="Rectangle 1">
            <a:extLst>
              <a:ext uri="{FF2B5EF4-FFF2-40B4-BE49-F238E27FC236}">
                <a16:creationId xmlns:a16="http://schemas.microsoft.com/office/drawing/2014/main" id="{BD622054-747D-4435-9C13-EA91DB55DD84}"/>
              </a:ext>
            </a:extLst>
          </p:cNvPr>
          <p:cNvSpPr/>
          <p:nvPr/>
        </p:nvSpPr>
        <p:spPr>
          <a:xfrm>
            <a:off x="0" y="0"/>
            <a:ext cx="7207223" cy="6866982"/>
          </a:xfrm>
          <a:custGeom>
            <a:avLst/>
            <a:gdLst>
              <a:gd name="connsiteX0" fmla="*/ 0 w 7204048"/>
              <a:gd name="connsiteY0" fmla="*/ 0 h 6858000"/>
              <a:gd name="connsiteX1" fmla="*/ 7204048 w 7204048"/>
              <a:gd name="connsiteY1" fmla="*/ 0 h 6858000"/>
              <a:gd name="connsiteX2" fmla="*/ 7204048 w 7204048"/>
              <a:gd name="connsiteY2" fmla="*/ 6858000 h 6858000"/>
              <a:gd name="connsiteX3" fmla="*/ 0 w 7204048"/>
              <a:gd name="connsiteY3" fmla="*/ 6858000 h 6858000"/>
              <a:gd name="connsiteX4" fmla="*/ 0 w 7204048"/>
              <a:gd name="connsiteY4"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0 w 7204048"/>
              <a:gd name="connsiteY4" fmla="*/ 6858000 h 6858000"/>
              <a:gd name="connsiteX5" fmla="*/ 0 w 7204048"/>
              <a:gd name="connsiteY5"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0 w 7204048"/>
              <a:gd name="connsiteY5" fmla="*/ 6858000 h 6858000"/>
              <a:gd name="connsiteX6" fmla="*/ 0 w 7204048"/>
              <a:gd name="connsiteY6"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0 w 7204048"/>
              <a:gd name="connsiteY6" fmla="*/ 6858000 h 6858000"/>
              <a:gd name="connsiteX7" fmla="*/ 0 w 7204048"/>
              <a:gd name="connsiteY7"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3505194 w 7204048"/>
              <a:gd name="connsiteY5" fmla="*/ 6381750 h 6858000"/>
              <a:gd name="connsiteX6" fmla="*/ 2749544 w 7204048"/>
              <a:gd name="connsiteY6" fmla="*/ 6213475 h 6858000"/>
              <a:gd name="connsiteX7" fmla="*/ 1816094 w 7204048"/>
              <a:gd name="connsiteY7" fmla="*/ 6105525 h 6858000"/>
              <a:gd name="connsiteX8" fmla="*/ 0 w 7204048"/>
              <a:gd name="connsiteY8" fmla="*/ 6858000 h 6858000"/>
              <a:gd name="connsiteX9" fmla="*/ 0 w 7204048"/>
              <a:gd name="connsiteY9"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36994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07223" h="6858000">
                <a:moveTo>
                  <a:pt x="3175" y="0"/>
                </a:moveTo>
                <a:lnTo>
                  <a:pt x="7207223" y="0"/>
                </a:lnTo>
                <a:lnTo>
                  <a:pt x="7207223" y="6858000"/>
                </a:lnTo>
                <a:lnTo>
                  <a:pt x="4352919" y="6858000"/>
                </a:lnTo>
                <a:cubicBezTo>
                  <a:pt x="4245502" y="6710363"/>
                  <a:pt x="4274602" y="6743700"/>
                  <a:pt x="4203694" y="6683375"/>
                </a:cubicBezTo>
                <a:cubicBezTo>
                  <a:pt x="4132786" y="6629400"/>
                  <a:pt x="4060289" y="6589713"/>
                  <a:pt x="3936994" y="6534150"/>
                </a:cubicBezTo>
                <a:cubicBezTo>
                  <a:pt x="3878522" y="6503495"/>
                  <a:pt x="3820319" y="6482038"/>
                  <a:pt x="3750469" y="6456638"/>
                </a:cubicBezTo>
                <a:cubicBezTo>
                  <a:pt x="3680619" y="6431238"/>
                  <a:pt x="3691726" y="6429411"/>
                  <a:pt x="3508369" y="6381750"/>
                </a:cubicBezTo>
                <a:cubicBezTo>
                  <a:pt x="3325012" y="6334089"/>
                  <a:pt x="3041644" y="6265333"/>
                  <a:pt x="2752719" y="6213475"/>
                </a:cubicBezTo>
                <a:cubicBezTo>
                  <a:pt x="2509302" y="6175375"/>
                  <a:pt x="2281761" y="6134100"/>
                  <a:pt x="1879594" y="6099175"/>
                </a:cubicBezTo>
                <a:cubicBezTo>
                  <a:pt x="1607603" y="6073246"/>
                  <a:pt x="1510766" y="6067954"/>
                  <a:pt x="1327145" y="6054725"/>
                </a:cubicBezTo>
                <a:cubicBezTo>
                  <a:pt x="1143524" y="6041496"/>
                  <a:pt x="904340" y="6033029"/>
                  <a:pt x="717545" y="6026150"/>
                </a:cubicBezTo>
                <a:cubicBezTo>
                  <a:pt x="530750" y="6019271"/>
                  <a:pt x="639233" y="6017154"/>
                  <a:pt x="0" y="6016625"/>
                </a:cubicBezTo>
                <a:cubicBezTo>
                  <a:pt x="1058" y="4011083"/>
                  <a:pt x="2117" y="2005542"/>
                  <a:pt x="3175" y="0"/>
                </a:cubicBezTo>
                <a:close/>
              </a:path>
            </a:pathLst>
          </a:custGeom>
          <a:solidFill>
            <a:srgbClr val="003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14" name="TextBox 13">
            <a:extLst>
              <a:ext uri="{FF2B5EF4-FFF2-40B4-BE49-F238E27FC236}">
                <a16:creationId xmlns:a16="http://schemas.microsoft.com/office/drawing/2014/main" id="{F9160325-254A-450A-A828-64F7BFAB86AB}"/>
              </a:ext>
            </a:extLst>
          </p:cNvPr>
          <p:cNvSpPr txBox="1"/>
          <p:nvPr/>
        </p:nvSpPr>
        <p:spPr>
          <a:xfrm>
            <a:off x="-69844" y="95393"/>
            <a:ext cx="6924675" cy="646185"/>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kumimoji="0" lang="en-US" sz="3600" b="1" i="0" u="sng" strike="noStrike" kern="0" cap="none" spc="0" normalizeH="0" baseline="0" noProof="0" dirty="0">
                <a:ln>
                  <a:noFill/>
                </a:ln>
                <a:solidFill>
                  <a:srgbClr val="FFFFFF"/>
                </a:solidFill>
                <a:effectLst/>
                <a:uLnTx/>
                <a:uFillTx/>
              </a:rPr>
              <a:t>Purpose</a:t>
            </a:r>
            <a:endParaRPr kumimoji="0" lang="en-US" sz="3600" b="1" i="0" u="none" strike="noStrike" kern="0" cap="none" spc="0" normalizeH="0" baseline="0" noProof="0" dirty="0">
              <a:ln>
                <a:noFill/>
              </a:ln>
              <a:solidFill>
                <a:srgbClr val="FFFFFF"/>
              </a:solidFill>
              <a:effectLst/>
              <a:uLnTx/>
              <a:uFillTx/>
            </a:endParaRPr>
          </a:p>
        </p:txBody>
      </p:sp>
      <p:sp>
        <p:nvSpPr>
          <p:cNvPr id="17" name="Content Placeholder 2">
            <a:extLst>
              <a:ext uri="{FF2B5EF4-FFF2-40B4-BE49-F238E27FC236}">
                <a16:creationId xmlns:a16="http://schemas.microsoft.com/office/drawing/2014/main" id="{C6AD2E0D-010C-4BD8-80EE-2FD4DB5C71E4}"/>
              </a:ext>
            </a:extLst>
          </p:cNvPr>
          <p:cNvSpPr txBox="1">
            <a:spLocks/>
          </p:cNvSpPr>
          <p:nvPr/>
        </p:nvSpPr>
        <p:spPr>
          <a:xfrm>
            <a:off x="203802" y="2475137"/>
            <a:ext cx="6732959"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chemeClr val="bg1"/>
              </a:buClr>
              <a:buSzTx/>
              <a:buNone/>
              <a:tabLst/>
              <a:defRPr/>
            </a:pPr>
            <a:r>
              <a:rPr kumimoji="0" lang="en-US" sz="3600" b="1" i="0" u="none" strike="noStrike" kern="1200" cap="none" spc="0" normalizeH="0" baseline="0" noProof="0" dirty="0">
                <a:ln>
                  <a:noFill/>
                </a:ln>
                <a:solidFill>
                  <a:schemeClr val="bg1"/>
                </a:solidFill>
                <a:effectLst/>
                <a:uLnTx/>
                <a:uFillTx/>
                <a:ea typeface="+mn-ea"/>
                <a:cs typeface="+mn-cs"/>
              </a:rPr>
              <a:t>Stop, step back, and look at the “Big Picture” Program overview of spending and deliverables</a:t>
            </a:r>
            <a:endParaRPr kumimoji="0" lang="en-US" sz="3600" b="0" i="0" u="none" strike="noStrike" kern="1200" cap="none" spc="0" normalizeH="0" baseline="0" noProof="0" dirty="0">
              <a:ln>
                <a:noFill/>
              </a:ln>
              <a:solidFill>
                <a:schemeClr val="bg1"/>
              </a:solidFill>
              <a:effectLst/>
              <a:uLnTx/>
              <a:uFillTx/>
              <a:ea typeface="+mn-ea"/>
              <a:cs typeface="+mn-cs"/>
            </a:endParaRPr>
          </a:p>
          <a:p>
            <a:pPr marR="0" lvl="0" algn="ctr"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kumimoji="0" lang="en-US" sz="4000" b="0" i="0" u="none" strike="noStrike" kern="1200" cap="none" spc="0" normalizeH="0" baseline="0" noProof="0" dirty="0">
              <a:ln>
                <a:noFill/>
              </a:ln>
              <a:solidFill>
                <a:schemeClr val="bg1"/>
              </a:solidFill>
              <a:effectLst/>
              <a:uLnTx/>
              <a:uFillTx/>
              <a:ea typeface="+mn-ea"/>
              <a:cs typeface="+mn-cs"/>
            </a:endParaRPr>
          </a:p>
          <a:p>
            <a:pPr marR="0" lvl="0" algn="ctr"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kumimoji="0" lang="en-US" sz="4000" b="0" i="0" u="none" strike="noStrike" kern="1200" cap="none" spc="0" normalizeH="0" baseline="0" noProof="0" dirty="0">
              <a:ln>
                <a:noFill/>
              </a:ln>
              <a:solidFill>
                <a:schemeClr val="bg1"/>
              </a:solidFill>
              <a:effectLst/>
              <a:uLnTx/>
              <a:uFillTx/>
              <a:ea typeface="+mn-ea"/>
              <a:cs typeface="+mn-cs"/>
            </a:endParaRPr>
          </a:p>
        </p:txBody>
      </p:sp>
      <p:pic>
        <p:nvPicPr>
          <p:cNvPr id="11" name="Picture 10">
            <a:extLst>
              <a:ext uri="{FF2B5EF4-FFF2-40B4-BE49-F238E27FC236}">
                <a16:creationId xmlns:a16="http://schemas.microsoft.com/office/drawing/2014/main" id="{814C4BBE-1946-4ACF-84F8-5934DA09E22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6966" y="6156315"/>
            <a:ext cx="993775" cy="654858"/>
          </a:xfrm>
          <a:prstGeom prst="rect">
            <a:avLst/>
          </a:prstGeom>
        </p:spPr>
      </p:pic>
      <p:pic>
        <p:nvPicPr>
          <p:cNvPr id="12" name="Picture 11">
            <a:extLst>
              <a:ext uri="{FF2B5EF4-FFF2-40B4-BE49-F238E27FC236}">
                <a16:creationId xmlns:a16="http://schemas.microsoft.com/office/drawing/2014/main" id="{03DF61E8-7390-47C7-B128-E956EDEEF1C6}"/>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704840" y="6172451"/>
            <a:ext cx="1742486" cy="638722"/>
          </a:xfrm>
          <a:prstGeom prst="rect">
            <a:avLst/>
          </a:prstGeom>
        </p:spPr>
      </p:pic>
      <p:sp>
        <p:nvSpPr>
          <p:cNvPr id="13" name="Content Placeholder 2">
            <a:extLst>
              <a:ext uri="{FF2B5EF4-FFF2-40B4-BE49-F238E27FC236}">
                <a16:creationId xmlns:a16="http://schemas.microsoft.com/office/drawing/2014/main" id="{AE05C78F-0002-4055-B467-DE114D43D050}"/>
              </a:ext>
            </a:extLst>
          </p:cNvPr>
          <p:cNvSpPr txBox="1">
            <a:spLocks/>
          </p:cNvSpPr>
          <p:nvPr/>
        </p:nvSpPr>
        <p:spPr>
          <a:xfrm>
            <a:off x="237131" y="1104092"/>
            <a:ext cx="6732959"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chemeClr val="bg1"/>
              </a:buClr>
              <a:buSzTx/>
              <a:buNone/>
              <a:tabLst/>
              <a:defRPr/>
            </a:pPr>
            <a:r>
              <a:rPr lang="en-US" sz="3600" b="1" dirty="0">
                <a:solidFill>
                  <a:schemeClr val="bg1"/>
                </a:solidFill>
              </a:rPr>
              <a:t>Summarize 2022 Program Status</a:t>
            </a:r>
            <a:endParaRPr kumimoji="0" lang="en-US" sz="4000" b="0" i="0" u="none" strike="noStrike" kern="1200" cap="none" spc="0" normalizeH="0" baseline="0" noProof="0" dirty="0">
              <a:ln>
                <a:noFill/>
              </a:ln>
              <a:solidFill>
                <a:schemeClr val="bg1"/>
              </a:solidFill>
              <a:effectLst/>
              <a:uLnTx/>
              <a:uFillTx/>
              <a:ea typeface="+mn-ea"/>
              <a:cs typeface="+mn-cs"/>
            </a:endParaRPr>
          </a:p>
        </p:txBody>
      </p:sp>
      <p:pic>
        <p:nvPicPr>
          <p:cNvPr id="4" name="Picture 3" descr="A picture containing nature&#10;&#10;Description automatically generated">
            <a:extLst>
              <a:ext uri="{FF2B5EF4-FFF2-40B4-BE49-F238E27FC236}">
                <a16:creationId xmlns:a16="http://schemas.microsoft.com/office/drawing/2014/main" id="{D74B3DAF-6D74-420D-802D-AFDA62C93955}"/>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855220" y="1545996"/>
            <a:ext cx="4029959" cy="3897982"/>
          </a:xfrm>
          <a:prstGeom prst="rect">
            <a:avLst/>
          </a:prstGeom>
        </p:spPr>
      </p:pic>
    </p:spTree>
    <p:extLst>
      <p:ext uri="{BB962C8B-B14F-4D97-AF65-F5344CB8AC3E}">
        <p14:creationId xmlns:p14="http://schemas.microsoft.com/office/powerpoint/2010/main" val="3561575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426125"/>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Deliverables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5"/>
            <a:ext cx="4228135" cy="5192759"/>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Road Fill – vs- DSA</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Past 5 years:</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2.1 M tons road fill</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0.7 M tons of DSA </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endParaRPr lang="en-US" sz="2800" b="1" dirty="0">
              <a:solidFill>
                <a:prstClr val="black"/>
              </a:solidFill>
              <a:latin typeface="Calibri" panose="020F0502020204030204"/>
            </a:endParaRPr>
          </a:p>
          <a:p>
            <a:pPr marL="342900" marR="0" lvl="0" indent="-342900" algn="l" defTabSz="914400" rtl="0" eaLnBrk="1" fontAlgn="auto" latinLnBrk="0" hangingPunct="1">
              <a:lnSpc>
                <a:spcPct val="90000"/>
              </a:lnSpc>
              <a:spcBef>
                <a:spcPts val="1000"/>
              </a:spcBef>
              <a:spcAft>
                <a:spcPts val="0"/>
              </a:spcAft>
              <a:buClrTx/>
              <a:buSzTx/>
              <a:buFontTx/>
              <a:buChar char="-"/>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buNone/>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What does that actually look like? </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2285963" y="6584156"/>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3" name="Picture 2">
            <a:extLst>
              <a:ext uri="{FF2B5EF4-FFF2-40B4-BE49-F238E27FC236}">
                <a16:creationId xmlns:a16="http://schemas.microsoft.com/office/drawing/2014/main" id="{445CAA3A-3A7D-FF93-3871-AA9AA94D0F64}"/>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21024625">
            <a:off x="8311702" y="4074697"/>
            <a:ext cx="3563774" cy="2530063"/>
          </a:xfrm>
          <a:prstGeom prst="rect">
            <a:avLst/>
          </a:prstGeom>
        </p:spPr>
      </p:pic>
      <p:pic>
        <p:nvPicPr>
          <p:cNvPr id="23" name="Picture 22">
            <a:extLst>
              <a:ext uri="{FF2B5EF4-FFF2-40B4-BE49-F238E27FC236}">
                <a16:creationId xmlns:a16="http://schemas.microsoft.com/office/drawing/2014/main" id="{6B540F0E-9289-0288-A06A-AA0A5585D77F}"/>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21024625">
            <a:off x="4499147" y="3981831"/>
            <a:ext cx="3563774" cy="2530063"/>
          </a:xfrm>
          <a:prstGeom prst="rect">
            <a:avLst/>
          </a:prstGeom>
        </p:spPr>
      </p:pic>
      <p:sp>
        <p:nvSpPr>
          <p:cNvPr id="25" name="TextBox 24">
            <a:extLst>
              <a:ext uri="{FF2B5EF4-FFF2-40B4-BE49-F238E27FC236}">
                <a16:creationId xmlns:a16="http://schemas.microsoft.com/office/drawing/2014/main" id="{D65B5967-DBB6-60F5-F928-927BD86CEE00}"/>
              </a:ext>
            </a:extLst>
          </p:cNvPr>
          <p:cNvSpPr txBox="1"/>
          <p:nvPr/>
        </p:nvSpPr>
        <p:spPr>
          <a:xfrm flipH="1">
            <a:off x="6281034" y="2748557"/>
            <a:ext cx="4812273"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Football Field Playing Surface: 300’x160’</a:t>
            </a:r>
          </a:p>
        </p:txBody>
      </p:sp>
      <p:sp>
        <p:nvSpPr>
          <p:cNvPr id="5" name="TextBox 4">
            <a:extLst>
              <a:ext uri="{FF2B5EF4-FFF2-40B4-BE49-F238E27FC236}">
                <a16:creationId xmlns:a16="http://schemas.microsoft.com/office/drawing/2014/main" id="{A835F3D8-EFDF-540A-1E82-2460C26666B5}"/>
              </a:ext>
            </a:extLst>
          </p:cNvPr>
          <p:cNvSpPr txBox="1"/>
          <p:nvPr/>
        </p:nvSpPr>
        <p:spPr>
          <a:xfrm>
            <a:off x="7086290" y="98676"/>
            <a:ext cx="4453976" cy="369332"/>
          </a:xfrm>
          <a:prstGeom prst="rect">
            <a:avLst/>
          </a:prstGeom>
          <a:noFill/>
        </p:spPr>
        <p:txBody>
          <a:bodyPr wrap="none" rtlCol="0">
            <a:spAutoFit/>
          </a:bodyPr>
          <a:lstStyle/>
          <a:p>
            <a:r>
              <a:rPr lang="en-US" b="1" u="sng" dirty="0">
                <a:solidFill>
                  <a:srgbClr val="FF0000"/>
                </a:solidFill>
              </a:rPr>
              <a:t>5-year total: </a:t>
            </a:r>
            <a:r>
              <a:rPr lang="en-US" dirty="0">
                <a:solidFill>
                  <a:srgbClr val="FF0000"/>
                </a:solidFill>
              </a:rPr>
              <a:t>3 tons of fill for every ton of DSA</a:t>
            </a:r>
          </a:p>
        </p:txBody>
      </p:sp>
    </p:spTree>
    <p:extLst>
      <p:ext uri="{BB962C8B-B14F-4D97-AF65-F5344CB8AC3E}">
        <p14:creationId xmlns:p14="http://schemas.microsoft.com/office/powerpoint/2010/main" val="3259544344"/>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426125"/>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Deliverables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5"/>
            <a:ext cx="4228135" cy="5192759"/>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Road Fill – vs- DSA</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Past 5 years:</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2.1 M tons road fill</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0.7 M tons of DSA </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Tx/>
              <a:buChar char="-"/>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What does that actually look like? </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2285963" y="6584156"/>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3" name="Picture 2">
            <a:extLst>
              <a:ext uri="{FF2B5EF4-FFF2-40B4-BE49-F238E27FC236}">
                <a16:creationId xmlns:a16="http://schemas.microsoft.com/office/drawing/2014/main" id="{445CAA3A-3A7D-FF93-3871-AA9AA94D0F64}"/>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21024625">
            <a:off x="8311702" y="4074697"/>
            <a:ext cx="3563774" cy="2530063"/>
          </a:xfrm>
          <a:prstGeom prst="rect">
            <a:avLst/>
          </a:prstGeom>
        </p:spPr>
      </p:pic>
      <p:sp>
        <p:nvSpPr>
          <p:cNvPr id="7" name="TextBox 6">
            <a:extLst>
              <a:ext uri="{FF2B5EF4-FFF2-40B4-BE49-F238E27FC236}">
                <a16:creationId xmlns:a16="http://schemas.microsoft.com/office/drawing/2014/main" id="{D7E038E2-1BD9-FA21-54AF-177237328FEB}"/>
              </a:ext>
            </a:extLst>
          </p:cNvPr>
          <p:cNvSpPr txBox="1"/>
          <p:nvPr/>
        </p:nvSpPr>
        <p:spPr>
          <a:xfrm flipH="1">
            <a:off x="5269489" y="2772347"/>
            <a:ext cx="2357938"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275’ tall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(300’x160’)</a:t>
            </a:r>
          </a:p>
        </p:txBody>
      </p:sp>
      <p:sp>
        <p:nvSpPr>
          <p:cNvPr id="11" name="Cube 10">
            <a:extLst>
              <a:ext uri="{FF2B5EF4-FFF2-40B4-BE49-F238E27FC236}">
                <a16:creationId xmlns:a16="http://schemas.microsoft.com/office/drawing/2014/main" id="{40168EBD-C79D-C325-12A7-65114E03C9A4}"/>
              </a:ext>
            </a:extLst>
          </p:cNvPr>
          <p:cNvSpPr/>
          <p:nvPr/>
        </p:nvSpPr>
        <p:spPr>
          <a:xfrm>
            <a:off x="9313278" y="1350693"/>
            <a:ext cx="1603727" cy="4566419"/>
          </a:xfrm>
          <a:prstGeom prst="cube">
            <a:avLst>
              <a:gd name="adj" fmla="val 45809"/>
            </a:avLst>
          </a:prstGeom>
          <a:solidFill>
            <a:srgbClr val="996633">
              <a:alpha val="69804"/>
            </a:srgbClr>
          </a:solidFill>
          <a:ln w="76200">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a:extLst>
              <a:ext uri="{FF2B5EF4-FFF2-40B4-BE49-F238E27FC236}">
                <a16:creationId xmlns:a16="http://schemas.microsoft.com/office/drawing/2014/main" id="{6B540F0E-9289-0288-A06A-AA0A5585D77F}"/>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21024625">
            <a:off x="4499147" y="3981831"/>
            <a:ext cx="3563774" cy="2530063"/>
          </a:xfrm>
          <a:prstGeom prst="rect">
            <a:avLst/>
          </a:prstGeom>
        </p:spPr>
      </p:pic>
      <p:sp>
        <p:nvSpPr>
          <p:cNvPr id="24" name="Cube 23">
            <a:extLst>
              <a:ext uri="{FF2B5EF4-FFF2-40B4-BE49-F238E27FC236}">
                <a16:creationId xmlns:a16="http://schemas.microsoft.com/office/drawing/2014/main" id="{2A60E359-1BE4-A4F0-3B34-DFFCF0FDDFEC}"/>
              </a:ext>
            </a:extLst>
          </p:cNvPr>
          <p:cNvSpPr/>
          <p:nvPr/>
        </p:nvSpPr>
        <p:spPr>
          <a:xfrm>
            <a:off x="5500723" y="3702663"/>
            <a:ext cx="1603727" cy="2121583"/>
          </a:xfrm>
          <a:prstGeom prst="cube">
            <a:avLst>
              <a:gd name="adj" fmla="val 45809"/>
            </a:avLst>
          </a:prstGeom>
          <a:solidFill>
            <a:srgbClr val="666699">
              <a:alpha val="69804"/>
            </a:srgbClr>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D65B5967-DBB6-60F5-F928-927BD86CEE00}"/>
              </a:ext>
            </a:extLst>
          </p:cNvPr>
          <p:cNvSpPr txBox="1"/>
          <p:nvPr/>
        </p:nvSpPr>
        <p:spPr>
          <a:xfrm flipH="1">
            <a:off x="9092020" y="514441"/>
            <a:ext cx="2357938"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850’ tall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(300’x160’)</a:t>
            </a:r>
          </a:p>
        </p:txBody>
      </p:sp>
      <p:sp>
        <p:nvSpPr>
          <p:cNvPr id="2" name="TextBox 1">
            <a:extLst>
              <a:ext uri="{FF2B5EF4-FFF2-40B4-BE49-F238E27FC236}">
                <a16:creationId xmlns:a16="http://schemas.microsoft.com/office/drawing/2014/main" id="{88118983-F3E8-9F20-D5D5-D61368546DD8}"/>
              </a:ext>
            </a:extLst>
          </p:cNvPr>
          <p:cNvSpPr txBox="1"/>
          <p:nvPr/>
        </p:nvSpPr>
        <p:spPr>
          <a:xfrm>
            <a:off x="9400624" y="3240681"/>
            <a:ext cx="75052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FILL</a:t>
            </a:r>
          </a:p>
        </p:txBody>
      </p:sp>
      <p:sp>
        <p:nvSpPr>
          <p:cNvPr id="4" name="TextBox 3">
            <a:extLst>
              <a:ext uri="{FF2B5EF4-FFF2-40B4-BE49-F238E27FC236}">
                <a16:creationId xmlns:a16="http://schemas.microsoft.com/office/drawing/2014/main" id="{2DAA6D09-2590-A200-66B4-D44B6189368F}"/>
              </a:ext>
            </a:extLst>
          </p:cNvPr>
          <p:cNvSpPr txBox="1"/>
          <p:nvPr/>
        </p:nvSpPr>
        <p:spPr>
          <a:xfrm>
            <a:off x="5552060" y="4774869"/>
            <a:ext cx="79425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DSA</a:t>
            </a:r>
          </a:p>
        </p:txBody>
      </p:sp>
      <p:sp>
        <p:nvSpPr>
          <p:cNvPr id="5" name="TextBox 4">
            <a:extLst>
              <a:ext uri="{FF2B5EF4-FFF2-40B4-BE49-F238E27FC236}">
                <a16:creationId xmlns:a16="http://schemas.microsoft.com/office/drawing/2014/main" id="{A835F3D8-EFDF-540A-1E82-2460C26666B5}"/>
              </a:ext>
            </a:extLst>
          </p:cNvPr>
          <p:cNvSpPr txBox="1"/>
          <p:nvPr/>
        </p:nvSpPr>
        <p:spPr>
          <a:xfrm>
            <a:off x="7086290" y="98676"/>
            <a:ext cx="445397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FF0000"/>
                </a:solidFill>
                <a:effectLst/>
                <a:uLnTx/>
                <a:uFillTx/>
                <a:latin typeface="Calibri" panose="020F0502020204030204"/>
                <a:ea typeface="+mn-ea"/>
                <a:cs typeface="+mn-cs"/>
              </a:rPr>
              <a:t>5-year total: </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3 tons of fill for every ton of DSA</a:t>
            </a:r>
          </a:p>
        </p:txBody>
      </p:sp>
    </p:spTree>
    <p:extLst>
      <p:ext uri="{BB962C8B-B14F-4D97-AF65-F5344CB8AC3E}">
        <p14:creationId xmlns:p14="http://schemas.microsoft.com/office/powerpoint/2010/main" val="14556015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000">
        <p:wipe dir="u"/>
      </p:transition>
    </mc:Choice>
    <mc:Fallback xmlns="">
      <p:transition spd="slow">
        <p:wipe dir="u"/>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426125"/>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Deliverables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6"/>
            <a:ext cx="4223013" cy="464827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Road Fill – vs- DSA</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Past 5 years:</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2.1 M tons road fill</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0.7 M tons of DSA</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Tx/>
              <a:buChar char="-"/>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What does that actually look like? </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sp>
        <p:nvSpPr>
          <p:cNvPr id="2" name="TextBox 1">
            <a:extLst>
              <a:ext uri="{FF2B5EF4-FFF2-40B4-BE49-F238E27FC236}">
                <a16:creationId xmlns:a16="http://schemas.microsoft.com/office/drawing/2014/main" id="{8BE556E1-99A8-1314-ABDF-7B77CF084286}"/>
              </a:ext>
            </a:extLst>
          </p:cNvPr>
          <p:cNvSpPr txBox="1"/>
          <p:nvPr/>
        </p:nvSpPr>
        <p:spPr>
          <a:xfrm>
            <a:off x="8290287" y="1342835"/>
            <a:ext cx="3912481" cy="2123658"/>
          </a:xfrm>
          <a:prstGeom prst="rect">
            <a:avLst/>
          </a:prstGeom>
          <a:noFill/>
        </p:spPr>
        <p:txBody>
          <a:bodyPr wrap="none" rtlCol="0">
            <a:spAutoFit/>
          </a:bodyPr>
          <a:lstStyle/>
          <a:p>
            <a:r>
              <a:rPr lang="en-US" sz="3200" b="1" u="sng" dirty="0">
                <a:solidFill>
                  <a:srgbClr val="FF0000"/>
                </a:solidFill>
              </a:rPr>
              <a:t>Fill</a:t>
            </a:r>
            <a:r>
              <a:rPr lang="en-US" sz="3200" b="1" dirty="0">
                <a:solidFill>
                  <a:srgbClr val="FF0000"/>
                </a:solidFill>
              </a:rPr>
              <a:t>:</a:t>
            </a:r>
          </a:p>
          <a:p>
            <a:pPr marL="285750" indent="-285750">
              <a:buFont typeface="Arial" panose="020B0604020202020204" pitchFamily="34" charset="0"/>
              <a:buChar char="•"/>
            </a:pPr>
            <a:r>
              <a:rPr lang="en-US" sz="2000" u="sng" dirty="0"/>
              <a:t>Compacted</a:t>
            </a:r>
            <a:r>
              <a:rPr lang="en-US" sz="2000" dirty="0"/>
              <a:t> 1’ deep x 18’ wide</a:t>
            </a:r>
          </a:p>
          <a:p>
            <a:pPr marL="285750" indent="-285750">
              <a:buFont typeface="Arial" panose="020B0604020202020204" pitchFamily="34" charset="0"/>
              <a:buChar char="•"/>
            </a:pPr>
            <a:r>
              <a:rPr lang="en-US" sz="2000" b="1" dirty="0"/>
              <a:t>322 miles long</a:t>
            </a:r>
          </a:p>
          <a:p>
            <a:pPr marL="285750" indent="-285750">
              <a:buFont typeface="Arial" panose="020B0604020202020204" pitchFamily="34" charset="0"/>
              <a:buChar char="•"/>
            </a:pPr>
            <a:endParaRPr lang="en-US" sz="2000" dirty="0"/>
          </a:p>
          <a:p>
            <a:r>
              <a:rPr lang="en-US" sz="2000" b="1" dirty="0">
                <a:solidFill>
                  <a:srgbClr val="FF0000"/>
                </a:solidFill>
              </a:rPr>
              <a:t>Washington PA to Scranton 1’ deep</a:t>
            </a:r>
          </a:p>
          <a:p>
            <a:endParaRPr lang="en-US" sz="2000" dirty="0"/>
          </a:p>
        </p:txBody>
      </p:sp>
      <p:sp>
        <p:nvSpPr>
          <p:cNvPr id="3" name="TextBox 2">
            <a:extLst>
              <a:ext uri="{FF2B5EF4-FFF2-40B4-BE49-F238E27FC236}">
                <a16:creationId xmlns:a16="http://schemas.microsoft.com/office/drawing/2014/main" id="{71BAAF35-B080-B409-F328-F8A1DE28D01A}"/>
              </a:ext>
            </a:extLst>
          </p:cNvPr>
          <p:cNvSpPr txBox="1"/>
          <p:nvPr/>
        </p:nvSpPr>
        <p:spPr>
          <a:xfrm>
            <a:off x="4197972" y="1389866"/>
            <a:ext cx="3722366" cy="1754326"/>
          </a:xfrm>
          <a:prstGeom prst="rect">
            <a:avLst/>
          </a:prstGeom>
          <a:noFill/>
        </p:spPr>
        <p:txBody>
          <a:bodyPr wrap="none" rtlCol="0">
            <a:spAutoFit/>
          </a:bodyPr>
          <a:lstStyle/>
          <a:p>
            <a:r>
              <a:rPr lang="en-US" sz="2800" b="1" u="sng" dirty="0">
                <a:solidFill>
                  <a:srgbClr val="FF0000"/>
                </a:solidFill>
              </a:rPr>
              <a:t>DSA</a:t>
            </a:r>
            <a:r>
              <a:rPr lang="en-US" sz="2800" b="1" dirty="0">
                <a:solidFill>
                  <a:srgbClr val="FF0000"/>
                </a:solidFill>
              </a:rPr>
              <a:t>:</a:t>
            </a:r>
          </a:p>
          <a:p>
            <a:pPr marL="285750" indent="-285750">
              <a:buFont typeface="Arial" panose="020B0604020202020204" pitchFamily="34" charset="0"/>
              <a:buChar char="•"/>
            </a:pPr>
            <a:r>
              <a:rPr lang="en-US" sz="2000" u="sng" dirty="0"/>
              <a:t>Compacted</a:t>
            </a:r>
            <a:r>
              <a:rPr lang="en-US" sz="2000" dirty="0"/>
              <a:t> 6” deep x 18’ wide</a:t>
            </a:r>
          </a:p>
          <a:p>
            <a:pPr marL="285750" indent="-285750">
              <a:buFont typeface="Arial" panose="020B0604020202020204" pitchFamily="34" charset="0"/>
              <a:buChar char="•"/>
            </a:pPr>
            <a:r>
              <a:rPr lang="en-US" sz="2000" b="1" dirty="0"/>
              <a:t>177 miles long</a:t>
            </a:r>
          </a:p>
          <a:p>
            <a:endParaRPr lang="en-US" sz="2000" dirty="0"/>
          </a:p>
          <a:p>
            <a:r>
              <a:rPr lang="en-US" sz="2000" b="1" dirty="0">
                <a:solidFill>
                  <a:srgbClr val="FF0000"/>
                </a:solidFill>
              </a:rPr>
              <a:t>Pittsburgh to Lock Haven 6” deep</a:t>
            </a:r>
          </a:p>
        </p:txBody>
      </p:sp>
      <p:pic>
        <p:nvPicPr>
          <p:cNvPr id="5" name="Picture 4">
            <a:extLst>
              <a:ext uri="{FF2B5EF4-FFF2-40B4-BE49-F238E27FC236}">
                <a16:creationId xmlns:a16="http://schemas.microsoft.com/office/drawing/2014/main" id="{D0FDB9AA-E62D-3BCC-C49B-431144242CA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114209" y="3669359"/>
            <a:ext cx="3909351" cy="2774508"/>
          </a:xfrm>
          <a:prstGeom prst="rect">
            <a:avLst/>
          </a:prstGeom>
          <a:ln>
            <a:noFill/>
          </a:ln>
          <a:effectLst>
            <a:outerShdw blurRad="190500" algn="tl" rotWithShape="0">
              <a:srgbClr val="000000">
                <a:alpha val="70000"/>
              </a:srgbClr>
            </a:outerShdw>
          </a:effectLst>
        </p:spPr>
      </p:pic>
      <p:pic>
        <p:nvPicPr>
          <p:cNvPr id="7" name="Picture 6">
            <a:extLst>
              <a:ext uri="{FF2B5EF4-FFF2-40B4-BE49-F238E27FC236}">
                <a16:creationId xmlns:a16="http://schemas.microsoft.com/office/drawing/2014/main" id="{B275E49F-E3DA-356E-315E-FCA7A49DB28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197972" y="3677017"/>
            <a:ext cx="3747798" cy="2774508"/>
          </a:xfrm>
          <a:prstGeom prst="rect">
            <a:avLst/>
          </a:prstGeom>
          <a:ln>
            <a:noFill/>
          </a:ln>
          <a:effectLst>
            <a:outerShdw blurRad="190500" algn="tl" rotWithShape="0">
              <a:srgbClr val="000000">
                <a:alpha val="70000"/>
              </a:srgbClr>
            </a:outerShdw>
          </a:effectLst>
        </p:spPr>
      </p:pic>
      <p:sp>
        <p:nvSpPr>
          <p:cNvPr id="4" name="TextBox 3">
            <a:extLst>
              <a:ext uri="{FF2B5EF4-FFF2-40B4-BE49-F238E27FC236}">
                <a16:creationId xmlns:a16="http://schemas.microsoft.com/office/drawing/2014/main" id="{F0433523-2978-9DCF-0D66-E5A9E164E290}"/>
              </a:ext>
            </a:extLst>
          </p:cNvPr>
          <p:cNvSpPr txBox="1"/>
          <p:nvPr/>
        </p:nvSpPr>
        <p:spPr>
          <a:xfrm>
            <a:off x="7072421" y="519887"/>
            <a:ext cx="4453976" cy="369332"/>
          </a:xfrm>
          <a:prstGeom prst="rect">
            <a:avLst/>
          </a:prstGeom>
          <a:noFill/>
        </p:spPr>
        <p:txBody>
          <a:bodyPr wrap="none" rtlCol="0">
            <a:spAutoFit/>
          </a:bodyPr>
          <a:lstStyle/>
          <a:p>
            <a:r>
              <a:rPr lang="en-US" b="1" u="sng" dirty="0">
                <a:solidFill>
                  <a:srgbClr val="FF0000"/>
                </a:solidFill>
              </a:rPr>
              <a:t>5-year total: </a:t>
            </a:r>
            <a:r>
              <a:rPr lang="en-US" dirty="0">
                <a:solidFill>
                  <a:srgbClr val="FF0000"/>
                </a:solidFill>
              </a:rPr>
              <a:t>3 tons of fill for every ton of DSA</a:t>
            </a:r>
          </a:p>
        </p:txBody>
      </p:sp>
    </p:spTree>
    <p:extLst>
      <p:ext uri="{BB962C8B-B14F-4D97-AF65-F5344CB8AC3E}">
        <p14:creationId xmlns:p14="http://schemas.microsoft.com/office/powerpoint/2010/main" val="653984071"/>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Deliverables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8" y="698426"/>
            <a:ext cx="6236032"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5">
                  <a:extLst>
                    <a:ext uri="{96DAC541-7B7A-43D3-8B79-37D633B846F1}">
                      <asvg:svgBlip xmlns:asvg="http://schemas.microsoft.com/office/drawing/2016/SVG/main" r:embed="rId6"/>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5">
                  <a:extLst>
                    <a:ext uri="{96DAC541-7B7A-43D3-8B79-37D633B846F1}">
                      <asvg:svgBlip xmlns:asvg="http://schemas.microsoft.com/office/drawing/2016/SVG/main" r:embed="rId6"/>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NEW</a:t>
            </a: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 Crosspipes Installed</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Fundamental drainage disconnection</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Relatively steady trend</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a:rPr>
              <a:t>4,000+ </a:t>
            </a:r>
            <a:r>
              <a:rPr lang="en-US" sz="2800" u="sng" dirty="0">
                <a:solidFill>
                  <a:prstClr val="black"/>
                </a:solidFill>
                <a:latin typeface="Calibri" panose="020F0502020204030204"/>
              </a:rPr>
              <a:t>new</a:t>
            </a:r>
            <a:r>
              <a:rPr lang="en-US" sz="2800" dirty="0">
                <a:solidFill>
                  <a:prstClr val="black"/>
                </a:solidFill>
                <a:latin typeface="Calibri" panose="020F0502020204030204"/>
              </a:rPr>
              <a:t> pipes installed in last 5 </a:t>
            </a:r>
            <a:r>
              <a:rPr lang="en-US" sz="2800" dirty="0" err="1">
                <a:solidFill>
                  <a:prstClr val="black"/>
                </a:solidFill>
                <a:latin typeface="Calibri" panose="020F0502020204030204"/>
              </a:rPr>
              <a:t>yrs</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26" name="Picture 2" descr="DSCN0679">
            <a:extLst>
              <a:ext uri="{FF2B5EF4-FFF2-40B4-BE49-F238E27FC236}">
                <a16:creationId xmlns:a16="http://schemas.microsoft.com/office/drawing/2014/main" id="{0435BC98-8507-4F28-A1BB-C36A0BE4227E}"/>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143892" y="2964996"/>
            <a:ext cx="6053708" cy="3429000"/>
          </a:xfrm>
          <a:prstGeom prst="rect">
            <a:avLst/>
          </a:prstGeom>
          <a:ln>
            <a:noFill/>
          </a:ln>
          <a:effectLst>
            <a:outerShdw blurRad="190500" algn="tl" rotWithShape="0">
              <a:srgbClr val="000000">
                <a:alpha val="70000"/>
              </a:srgbClr>
            </a:outerShdw>
          </a:effectLst>
        </p:spPr>
      </p:pic>
      <p:pic>
        <p:nvPicPr>
          <p:cNvPr id="4" name="Picture 3">
            <a:extLst>
              <a:ext uri="{FF2B5EF4-FFF2-40B4-BE49-F238E27FC236}">
                <a16:creationId xmlns:a16="http://schemas.microsoft.com/office/drawing/2014/main" id="{46333733-DDD5-CCF5-58B3-E8E29216D8E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508818" y="30836"/>
            <a:ext cx="5683181" cy="3317927"/>
          </a:xfrm>
          <a:prstGeom prst="rect">
            <a:avLst/>
          </a:prstGeom>
          <a:ln>
            <a:noFill/>
          </a:ln>
          <a:effectLst>
            <a:outerShdw blurRad="190500" algn="tl" rotWithShape="0">
              <a:srgbClr val="000000">
                <a:alpha val="70000"/>
              </a:srgbClr>
            </a:outerShdw>
          </a:effectLst>
        </p:spPr>
      </p:pic>
      <p:sp>
        <p:nvSpPr>
          <p:cNvPr id="22" name="TextBox 21">
            <a:extLst>
              <a:ext uri="{FF2B5EF4-FFF2-40B4-BE49-F238E27FC236}">
                <a16:creationId xmlns:a16="http://schemas.microsoft.com/office/drawing/2014/main" id="{507C74AD-439F-4064-8D96-C7B320B70DEF}"/>
              </a:ext>
            </a:extLst>
          </p:cNvPr>
          <p:cNvSpPr txBox="1"/>
          <p:nvPr/>
        </p:nvSpPr>
        <p:spPr>
          <a:xfrm>
            <a:off x="7834921" y="652310"/>
            <a:ext cx="1290802" cy="184666"/>
          </a:xfrm>
          <a:prstGeom prst="rect">
            <a:avLst/>
          </a:prstGeom>
          <a:solidFill>
            <a:schemeClr val="accent6">
              <a:lumMod val="60000"/>
              <a:lumOff val="40000"/>
            </a:schemeClr>
          </a:solidFill>
          <a:ln>
            <a:solidFill>
              <a:schemeClr val="accent6">
                <a:lumMod val="75000"/>
              </a:schemeClr>
            </a:solid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 Dirt and Gravel </a:t>
            </a:r>
          </a:p>
        </p:txBody>
      </p:sp>
      <p:sp>
        <p:nvSpPr>
          <p:cNvPr id="24" name="TextBox 23">
            <a:extLst>
              <a:ext uri="{FF2B5EF4-FFF2-40B4-BE49-F238E27FC236}">
                <a16:creationId xmlns:a16="http://schemas.microsoft.com/office/drawing/2014/main" id="{774C6314-F961-4752-AF0D-9A7E10376EBA}"/>
              </a:ext>
            </a:extLst>
          </p:cNvPr>
          <p:cNvSpPr txBox="1"/>
          <p:nvPr/>
        </p:nvSpPr>
        <p:spPr>
          <a:xfrm>
            <a:off x="7834921" y="845686"/>
            <a:ext cx="1290802" cy="184666"/>
          </a:xfrm>
          <a:prstGeom prst="rect">
            <a:avLst/>
          </a:prstGeom>
          <a:solidFill>
            <a:schemeClr val="accent1">
              <a:lumMod val="40000"/>
              <a:lumOff val="60000"/>
            </a:schemeClr>
          </a:solidFill>
          <a:ln>
            <a:solidFill>
              <a:schemeClr val="accent1">
                <a:lumMod val="75000"/>
              </a:schemeClr>
            </a:solidFill>
          </a:ln>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 Paved Low-Volume </a:t>
            </a:r>
          </a:p>
        </p:txBody>
      </p:sp>
      <p:pic>
        <p:nvPicPr>
          <p:cNvPr id="7" name="Picture 6">
            <a:extLst>
              <a:ext uri="{FF2B5EF4-FFF2-40B4-BE49-F238E27FC236}">
                <a16:creationId xmlns:a16="http://schemas.microsoft.com/office/drawing/2014/main" id="{9C19BA73-5F6B-F021-5C1A-FCD6C4C7319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508818" y="3439140"/>
            <a:ext cx="5683181" cy="3415760"/>
          </a:xfrm>
          <a:prstGeom prst="rect">
            <a:avLst/>
          </a:prstGeom>
          <a:ln>
            <a:noFill/>
          </a:ln>
          <a:effectLst>
            <a:outerShdw blurRad="190500" algn="tl" rotWithShape="0">
              <a:srgbClr val="000000">
                <a:alpha val="70000"/>
              </a:srgbClr>
            </a:outerShdw>
          </a:effectLst>
        </p:spPr>
      </p:pic>
      <p:sp>
        <p:nvSpPr>
          <p:cNvPr id="30" name="TextBox 29">
            <a:extLst>
              <a:ext uri="{FF2B5EF4-FFF2-40B4-BE49-F238E27FC236}">
                <a16:creationId xmlns:a16="http://schemas.microsoft.com/office/drawing/2014/main" id="{4C3AC255-317B-41FA-AE91-1F7C6E9CDD40}"/>
              </a:ext>
            </a:extLst>
          </p:cNvPr>
          <p:cNvSpPr txBox="1"/>
          <p:nvPr/>
        </p:nvSpPr>
        <p:spPr>
          <a:xfrm>
            <a:off x="8002387" y="4453075"/>
            <a:ext cx="1308179" cy="307777"/>
          </a:xfrm>
          <a:prstGeom prst="rect">
            <a:avLst/>
          </a:prstGeom>
          <a:ln>
            <a:noFill/>
          </a:ln>
          <a:effectLst>
            <a:outerShdw blurRad="190500" algn="tl" rotWithShape="0">
              <a:srgbClr val="000000">
                <a:alpha val="70000"/>
              </a:srgbClr>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Dirt and Gravel</a:t>
            </a:r>
          </a:p>
        </p:txBody>
      </p:sp>
      <p:sp>
        <p:nvSpPr>
          <p:cNvPr id="31" name="TextBox 30">
            <a:extLst>
              <a:ext uri="{FF2B5EF4-FFF2-40B4-BE49-F238E27FC236}">
                <a16:creationId xmlns:a16="http://schemas.microsoft.com/office/drawing/2014/main" id="{CF7735F1-348B-48B9-ADFE-B82713794A56}"/>
              </a:ext>
            </a:extLst>
          </p:cNvPr>
          <p:cNvSpPr txBox="1"/>
          <p:nvPr/>
        </p:nvSpPr>
        <p:spPr>
          <a:xfrm>
            <a:off x="8261555" y="5399686"/>
            <a:ext cx="160133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Paved Low-Volume</a:t>
            </a:r>
          </a:p>
        </p:txBody>
      </p:sp>
    </p:spTree>
    <p:extLst>
      <p:ext uri="{BB962C8B-B14F-4D97-AF65-F5344CB8AC3E}">
        <p14:creationId xmlns:p14="http://schemas.microsoft.com/office/powerpoint/2010/main" val="122653466"/>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Deliverables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8" y="698426"/>
            <a:ext cx="6107136"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7">
                  <a:extLst>
                    <a:ext uri="{96DAC541-7B7A-43D3-8B79-37D633B846F1}">
                      <asvg:svgBlip xmlns:asvg="http://schemas.microsoft.com/office/drawing/2016/SVG/main" r:embed="rId8"/>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7">
                  <a:extLst>
                    <a:ext uri="{96DAC541-7B7A-43D3-8B79-37D633B846F1}">
                      <asvg:svgBlip xmlns:asvg="http://schemas.microsoft.com/office/drawing/2016/SVG/main" r:embed="rId8"/>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Crosspipes </a:t>
            </a: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REPLACED</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Replacement of existing drainage crosspipes</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30" name="Picture 29">
            <a:extLst>
              <a:ext uri="{FF2B5EF4-FFF2-40B4-BE49-F238E27FC236}">
                <a16:creationId xmlns:a16="http://schemas.microsoft.com/office/drawing/2014/main" id="{FCE8E13D-D9C4-4E55-B689-E648D47ACFF2}"/>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r="-1278"/>
          <a:stretch/>
        </p:blipFill>
        <p:spPr>
          <a:xfrm>
            <a:off x="272788" y="3103810"/>
            <a:ext cx="6107136" cy="3214177"/>
          </a:xfrm>
          <a:prstGeom prst="rect">
            <a:avLst/>
          </a:prstGeom>
          <a:ln>
            <a:noFill/>
          </a:ln>
          <a:effectLst>
            <a:outerShdw blurRad="190500" algn="tl" rotWithShape="0">
              <a:srgbClr val="000000">
                <a:alpha val="70000"/>
              </a:srgbClr>
            </a:outerShdw>
          </a:effectLst>
        </p:spPr>
      </p:pic>
      <p:pic>
        <p:nvPicPr>
          <p:cNvPr id="3" name="Picture 2">
            <a:extLst>
              <a:ext uri="{FF2B5EF4-FFF2-40B4-BE49-F238E27FC236}">
                <a16:creationId xmlns:a16="http://schemas.microsoft.com/office/drawing/2014/main" id="{59115B7A-594F-3A53-7DB6-9D6C4911405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637191" y="4530"/>
            <a:ext cx="5543659" cy="3214177"/>
          </a:xfrm>
          <a:prstGeom prst="rect">
            <a:avLst/>
          </a:prstGeom>
          <a:ln>
            <a:noFill/>
          </a:ln>
          <a:effectLst>
            <a:outerShdw blurRad="190500" algn="tl" rotWithShape="0">
              <a:srgbClr val="000000">
                <a:alpha val="70000"/>
              </a:srgbClr>
            </a:outerShdw>
          </a:effectLst>
        </p:spPr>
      </p:pic>
      <p:sp>
        <p:nvSpPr>
          <p:cNvPr id="22" name="TextBox 21">
            <a:extLst>
              <a:ext uri="{FF2B5EF4-FFF2-40B4-BE49-F238E27FC236}">
                <a16:creationId xmlns:a16="http://schemas.microsoft.com/office/drawing/2014/main" id="{507C74AD-439F-4064-8D96-C7B320B70DEF}"/>
              </a:ext>
            </a:extLst>
          </p:cNvPr>
          <p:cNvSpPr txBox="1"/>
          <p:nvPr/>
        </p:nvSpPr>
        <p:spPr>
          <a:xfrm>
            <a:off x="7580921" y="1063348"/>
            <a:ext cx="1290802" cy="184666"/>
          </a:xfrm>
          <a:prstGeom prst="rect">
            <a:avLst/>
          </a:prstGeom>
          <a:solidFill>
            <a:schemeClr val="accent6">
              <a:lumMod val="60000"/>
              <a:lumOff val="40000"/>
            </a:schemeClr>
          </a:solidFill>
          <a:ln>
            <a:solidFill>
              <a:schemeClr val="accent6">
                <a:lumMod val="75000"/>
              </a:schemeClr>
            </a:solid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 Dirt and Gravel </a:t>
            </a:r>
          </a:p>
        </p:txBody>
      </p:sp>
      <p:sp>
        <p:nvSpPr>
          <p:cNvPr id="24" name="TextBox 23">
            <a:extLst>
              <a:ext uri="{FF2B5EF4-FFF2-40B4-BE49-F238E27FC236}">
                <a16:creationId xmlns:a16="http://schemas.microsoft.com/office/drawing/2014/main" id="{774C6314-F961-4752-AF0D-9A7E10376EBA}"/>
              </a:ext>
            </a:extLst>
          </p:cNvPr>
          <p:cNvSpPr txBox="1"/>
          <p:nvPr/>
        </p:nvSpPr>
        <p:spPr>
          <a:xfrm>
            <a:off x="7580921" y="1256724"/>
            <a:ext cx="1290802" cy="184666"/>
          </a:xfrm>
          <a:prstGeom prst="rect">
            <a:avLst/>
          </a:prstGeom>
          <a:solidFill>
            <a:schemeClr val="accent1">
              <a:lumMod val="40000"/>
              <a:lumOff val="60000"/>
            </a:schemeClr>
          </a:solidFill>
          <a:ln>
            <a:solidFill>
              <a:schemeClr val="accent1">
                <a:lumMod val="75000"/>
              </a:schemeClr>
            </a:solidFill>
          </a:ln>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 Paved Low-Volume </a:t>
            </a:r>
          </a:p>
        </p:txBody>
      </p:sp>
      <p:pic>
        <p:nvPicPr>
          <p:cNvPr id="6" name="Picture 5">
            <a:extLst>
              <a:ext uri="{FF2B5EF4-FFF2-40B4-BE49-F238E27FC236}">
                <a16:creationId xmlns:a16="http://schemas.microsoft.com/office/drawing/2014/main" id="{A841C690-4779-3101-D5A2-ABDB5C9BA3B8}"/>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637191" y="3482413"/>
            <a:ext cx="5554809" cy="3325764"/>
          </a:xfrm>
          <a:prstGeom prst="rect">
            <a:avLst/>
          </a:prstGeom>
          <a:ln>
            <a:noFill/>
          </a:ln>
          <a:effectLst>
            <a:outerShdw blurRad="190500" algn="tl" rotWithShape="0">
              <a:srgbClr val="000000">
                <a:alpha val="70000"/>
              </a:srgbClr>
            </a:outerShdw>
          </a:effectLst>
        </p:spPr>
      </p:pic>
      <p:sp>
        <p:nvSpPr>
          <p:cNvPr id="29" name="TextBox 28">
            <a:extLst>
              <a:ext uri="{FF2B5EF4-FFF2-40B4-BE49-F238E27FC236}">
                <a16:creationId xmlns:a16="http://schemas.microsoft.com/office/drawing/2014/main" id="{DD0C7A66-E06E-4239-9417-C2B879E24927}"/>
              </a:ext>
            </a:extLst>
          </p:cNvPr>
          <p:cNvSpPr txBox="1"/>
          <p:nvPr/>
        </p:nvSpPr>
        <p:spPr>
          <a:xfrm>
            <a:off x="7651387" y="5324907"/>
            <a:ext cx="160133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Paved Low-Volume</a:t>
            </a:r>
          </a:p>
        </p:txBody>
      </p:sp>
      <p:sp>
        <p:nvSpPr>
          <p:cNvPr id="34" name="TextBox 33">
            <a:extLst>
              <a:ext uri="{FF2B5EF4-FFF2-40B4-BE49-F238E27FC236}">
                <a16:creationId xmlns:a16="http://schemas.microsoft.com/office/drawing/2014/main" id="{E10E25ED-62D5-412C-B2A4-21C49F3C4EB3}"/>
              </a:ext>
            </a:extLst>
          </p:cNvPr>
          <p:cNvSpPr txBox="1"/>
          <p:nvPr/>
        </p:nvSpPr>
        <p:spPr>
          <a:xfrm>
            <a:off x="10461894" y="5548146"/>
            <a:ext cx="130817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Dirt and Gravel</a:t>
            </a:r>
          </a:p>
        </p:txBody>
      </p:sp>
    </p:spTree>
    <p:extLst>
      <p:ext uri="{BB962C8B-B14F-4D97-AF65-F5344CB8AC3E}">
        <p14:creationId xmlns:p14="http://schemas.microsoft.com/office/powerpoint/2010/main" val="3389614029"/>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Deliverables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6"/>
            <a:ext cx="5823213"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5">
                  <a:extLst>
                    <a:ext uri="{96DAC541-7B7A-43D3-8B79-37D633B846F1}">
                      <asvg:svgBlip xmlns:asvg="http://schemas.microsoft.com/office/drawing/2016/SVG/main" r:embed="rId6"/>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5">
                  <a:extLst>
                    <a:ext uri="{96DAC541-7B7A-43D3-8B79-37D633B846F1}">
                      <asvg:svgBlip xmlns:asvg="http://schemas.microsoft.com/office/drawing/2016/SVG/main" r:embed="rId6"/>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Subsurface Drainage: Underdrains</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Underdrains used to address subsurface drainage, mostly in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ditchlines</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a:rPr>
              <a:t>Generally stable trend</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31" name="Picture 30">
            <a:extLst>
              <a:ext uri="{FF2B5EF4-FFF2-40B4-BE49-F238E27FC236}">
                <a16:creationId xmlns:a16="http://schemas.microsoft.com/office/drawing/2014/main" id="{E83E8E59-9E10-4FB3-9EC6-18DA63F6A99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81190" y="3162300"/>
            <a:ext cx="5681460" cy="3153512"/>
          </a:xfrm>
          <a:prstGeom prst="rect">
            <a:avLst/>
          </a:prstGeom>
          <a:ln>
            <a:noFill/>
          </a:ln>
          <a:effectLst>
            <a:outerShdw blurRad="190500" algn="tl" rotWithShape="0">
              <a:srgbClr val="000000">
                <a:alpha val="70000"/>
              </a:srgbClr>
            </a:outerShdw>
          </a:effectLst>
        </p:spPr>
      </p:pic>
      <p:pic>
        <p:nvPicPr>
          <p:cNvPr id="3" name="Picture 2">
            <a:extLst>
              <a:ext uri="{FF2B5EF4-FFF2-40B4-BE49-F238E27FC236}">
                <a16:creationId xmlns:a16="http://schemas.microsoft.com/office/drawing/2014/main" id="{0AD88E67-386F-BDDE-E0BE-6F8A76E4DAD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596682" y="-3795"/>
            <a:ext cx="5595318" cy="3250552"/>
          </a:xfrm>
          <a:prstGeom prst="rect">
            <a:avLst/>
          </a:prstGeom>
          <a:ln>
            <a:noFill/>
          </a:ln>
          <a:effectLst>
            <a:outerShdw blurRad="190500" algn="tl" rotWithShape="0">
              <a:srgbClr val="000000">
                <a:alpha val="70000"/>
              </a:srgbClr>
            </a:outerShdw>
          </a:effectLst>
        </p:spPr>
      </p:pic>
      <p:pic>
        <p:nvPicPr>
          <p:cNvPr id="7" name="Picture 6">
            <a:extLst>
              <a:ext uri="{FF2B5EF4-FFF2-40B4-BE49-F238E27FC236}">
                <a16:creationId xmlns:a16="http://schemas.microsoft.com/office/drawing/2014/main" id="{F60A23E4-D16A-D9A0-55E2-09DF90C78B8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596682" y="3507247"/>
            <a:ext cx="5603721" cy="3350753"/>
          </a:xfrm>
          <a:prstGeom prst="rect">
            <a:avLst/>
          </a:prstGeom>
          <a:ln>
            <a:noFill/>
          </a:ln>
          <a:effectLst>
            <a:outerShdw blurRad="190500" algn="tl" rotWithShape="0">
              <a:srgbClr val="000000">
                <a:alpha val="70000"/>
              </a:srgbClr>
            </a:outerShdw>
          </a:effectLst>
        </p:spPr>
      </p:pic>
      <p:sp>
        <p:nvSpPr>
          <p:cNvPr id="32" name="TextBox 31">
            <a:extLst>
              <a:ext uri="{FF2B5EF4-FFF2-40B4-BE49-F238E27FC236}">
                <a16:creationId xmlns:a16="http://schemas.microsoft.com/office/drawing/2014/main" id="{81666DBC-F7E9-4799-B3D7-829BDB857EC5}"/>
              </a:ext>
            </a:extLst>
          </p:cNvPr>
          <p:cNvSpPr txBox="1"/>
          <p:nvPr/>
        </p:nvSpPr>
        <p:spPr>
          <a:xfrm>
            <a:off x="6995644" y="5426404"/>
            <a:ext cx="130817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Dirt and Gravel</a:t>
            </a:r>
          </a:p>
        </p:txBody>
      </p:sp>
      <p:sp>
        <p:nvSpPr>
          <p:cNvPr id="34" name="TextBox 33">
            <a:extLst>
              <a:ext uri="{FF2B5EF4-FFF2-40B4-BE49-F238E27FC236}">
                <a16:creationId xmlns:a16="http://schemas.microsoft.com/office/drawing/2014/main" id="{7CCB6750-2DFB-4124-BA1A-95AA808BD4A2}"/>
              </a:ext>
            </a:extLst>
          </p:cNvPr>
          <p:cNvSpPr txBox="1"/>
          <p:nvPr/>
        </p:nvSpPr>
        <p:spPr>
          <a:xfrm>
            <a:off x="7578199" y="4241851"/>
            <a:ext cx="160133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Paved Low-Volume</a:t>
            </a:r>
          </a:p>
        </p:txBody>
      </p:sp>
      <p:sp>
        <p:nvSpPr>
          <p:cNvPr id="9" name="TextBox 8">
            <a:extLst>
              <a:ext uri="{FF2B5EF4-FFF2-40B4-BE49-F238E27FC236}">
                <a16:creationId xmlns:a16="http://schemas.microsoft.com/office/drawing/2014/main" id="{0BC16315-E0E7-00A8-1EF6-67C7AC4765FF}"/>
              </a:ext>
            </a:extLst>
          </p:cNvPr>
          <p:cNvSpPr txBox="1"/>
          <p:nvPr/>
        </p:nvSpPr>
        <p:spPr>
          <a:xfrm>
            <a:off x="10506138" y="419847"/>
            <a:ext cx="1290802" cy="184666"/>
          </a:xfrm>
          <a:prstGeom prst="rect">
            <a:avLst/>
          </a:prstGeom>
          <a:solidFill>
            <a:schemeClr val="accent6">
              <a:lumMod val="60000"/>
              <a:lumOff val="40000"/>
            </a:schemeClr>
          </a:solidFill>
          <a:ln>
            <a:solidFill>
              <a:schemeClr val="accent6">
                <a:lumMod val="75000"/>
              </a:schemeClr>
            </a:solid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 Dirt and Gravel </a:t>
            </a:r>
          </a:p>
        </p:txBody>
      </p:sp>
      <p:sp>
        <p:nvSpPr>
          <p:cNvPr id="10" name="TextBox 9">
            <a:extLst>
              <a:ext uri="{FF2B5EF4-FFF2-40B4-BE49-F238E27FC236}">
                <a16:creationId xmlns:a16="http://schemas.microsoft.com/office/drawing/2014/main" id="{36F561A7-3AE0-3BF9-E01E-004BA56C09EB}"/>
              </a:ext>
            </a:extLst>
          </p:cNvPr>
          <p:cNvSpPr txBox="1"/>
          <p:nvPr/>
        </p:nvSpPr>
        <p:spPr>
          <a:xfrm>
            <a:off x="10506138" y="613223"/>
            <a:ext cx="1290802" cy="184666"/>
          </a:xfrm>
          <a:prstGeom prst="rect">
            <a:avLst/>
          </a:prstGeom>
          <a:solidFill>
            <a:schemeClr val="accent1">
              <a:lumMod val="40000"/>
              <a:lumOff val="60000"/>
            </a:schemeClr>
          </a:solidFill>
          <a:ln>
            <a:solidFill>
              <a:schemeClr val="accent1">
                <a:lumMod val="75000"/>
              </a:schemeClr>
            </a:solidFill>
          </a:ln>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 Paved Low-Volume </a:t>
            </a:r>
          </a:p>
        </p:txBody>
      </p:sp>
    </p:spTree>
    <p:extLst>
      <p:ext uri="{BB962C8B-B14F-4D97-AF65-F5344CB8AC3E}">
        <p14:creationId xmlns:p14="http://schemas.microsoft.com/office/powerpoint/2010/main" val="4103352080"/>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Deliverables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6"/>
            <a:ext cx="5823213"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7">
                  <a:extLst>
                    <a:ext uri="{96DAC541-7B7A-43D3-8B79-37D633B846F1}">
                      <asvg:svgBlip xmlns:asvg="http://schemas.microsoft.com/office/drawing/2016/SVG/main" r:embed="rId8"/>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7">
                  <a:extLst>
                    <a:ext uri="{96DAC541-7B7A-43D3-8B79-37D633B846F1}">
                      <asvg:svgBlip xmlns:asvg="http://schemas.microsoft.com/office/drawing/2016/SVG/main" r:embed="rId8"/>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Subsurface Drainage: French Mattress</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Used to allow water to drain through road and provide base support</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a:rPr>
              <a:t>Generally increasing trend</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7" name="Picture 16">
            <a:extLst>
              <a:ext uri="{FF2B5EF4-FFF2-40B4-BE49-F238E27FC236}">
                <a16:creationId xmlns:a16="http://schemas.microsoft.com/office/drawing/2014/main" id="{59C92F0D-7E57-431E-9753-27D5A8527395}"/>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72787" y="3032795"/>
            <a:ext cx="6133083" cy="3338564"/>
          </a:xfrm>
          <a:prstGeom prst="rect">
            <a:avLst/>
          </a:prstGeom>
          <a:ln>
            <a:noFill/>
          </a:ln>
          <a:effectLst>
            <a:outerShdw blurRad="190500" algn="tl" rotWithShape="0">
              <a:srgbClr val="000000">
                <a:alpha val="70000"/>
              </a:srgbClr>
            </a:outerShdw>
          </a:effectLst>
        </p:spPr>
      </p:pic>
      <p:pic>
        <p:nvPicPr>
          <p:cNvPr id="4" name="Picture 3">
            <a:extLst>
              <a:ext uri="{FF2B5EF4-FFF2-40B4-BE49-F238E27FC236}">
                <a16:creationId xmlns:a16="http://schemas.microsoft.com/office/drawing/2014/main" id="{B7EC4363-B513-466F-4446-AAD6DF35002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617784" y="0"/>
            <a:ext cx="5601345" cy="3205321"/>
          </a:xfrm>
          <a:prstGeom prst="rect">
            <a:avLst/>
          </a:prstGeom>
          <a:ln>
            <a:noFill/>
          </a:ln>
          <a:effectLst>
            <a:outerShdw blurRad="190500" algn="tl" rotWithShape="0">
              <a:srgbClr val="000000">
                <a:alpha val="70000"/>
              </a:srgbClr>
            </a:outerShdw>
          </a:effectLst>
        </p:spPr>
      </p:pic>
      <p:sp>
        <p:nvSpPr>
          <p:cNvPr id="22" name="TextBox 21">
            <a:extLst>
              <a:ext uri="{FF2B5EF4-FFF2-40B4-BE49-F238E27FC236}">
                <a16:creationId xmlns:a16="http://schemas.microsoft.com/office/drawing/2014/main" id="{507C74AD-439F-4064-8D96-C7B320B70DEF}"/>
              </a:ext>
            </a:extLst>
          </p:cNvPr>
          <p:cNvSpPr txBox="1"/>
          <p:nvPr/>
        </p:nvSpPr>
        <p:spPr>
          <a:xfrm>
            <a:off x="7752371" y="809637"/>
            <a:ext cx="1290802" cy="184666"/>
          </a:xfrm>
          <a:prstGeom prst="rect">
            <a:avLst/>
          </a:prstGeom>
          <a:solidFill>
            <a:schemeClr val="accent6">
              <a:lumMod val="60000"/>
              <a:lumOff val="40000"/>
            </a:schemeClr>
          </a:solidFill>
          <a:ln>
            <a:solidFill>
              <a:schemeClr val="accent6">
                <a:lumMod val="75000"/>
              </a:schemeClr>
            </a:solid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 Dirt and Gravel </a:t>
            </a:r>
          </a:p>
        </p:txBody>
      </p:sp>
      <p:sp>
        <p:nvSpPr>
          <p:cNvPr id="24" name="TextBox 23">
            <a:extLst>
              <a:ext uri="{FF2B5EF4-FFF2-40B4-BE49-F238E27FC236}">
                <a16:creationId xmlns:a16="http://schemas.microsoft.com/office/drawing/2014/main" id="{774C6314-F961-4752-AF0D-9A7E10376EBA}"/>
              </a:ext>
            </a:extLst>
          </p:cNvPr>
          <p:cNvSpPr txBox="1"/>
          <p:nvPr/>
        </p:nvSpPr>
        <p:spPr>
          <a:xfrm>
            <a:off x="7752371" y="1003013"/>
            <a:ext cx="1290802" cy="184666"/>
          </a:xfrm>
          <a:prstGeom prst="rect">
            <a:avLst/>
          </a:prstGeom>
          <a:solidFill>
            <a:schemeClr val="accent1">
              <a:lumMod val="40000"/>
              <a:lumOff val="60000"/>
            </a:schemeClr>
          </a:solidFill>
          <a:ln>
            <a:solidFill>
              <a:schemeClr val="accent1">
                <a:lumMod val="75000"/>
              </a:schemeClr>
            </a:solidFill>
          </a:ln>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 Paved Low-Volume </a:t>
            </a:r>
          </a:p>
        </p:txBody>
      </p:sp>
      <p:pic>
        <p:nvPicPr>
          <p:cNvPr id="7" name="Picture 6">
            <a:extLst>
              <a:ext uri="{FF2B5EF4-FFF2-40B4-BE49-F238E27FC236}">
                <a16:creationId xmlns:a16="http://schemas.microsoft.com/office/drawing/2014/main" id="{FA6C582A-C4B7-2FF8-54A8-7AADB81BE88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652260" y="3549914"/>
            <a:ext cx="5521104" cy="3305584"/>
          </a:xfrm>
          <a:prstGeom prst="rect">
            <a:avLst/>
          </a:prstGeom>
          <a:ln>
            <a:noFill/>
          </a:ln>
          <a:effectLst>
            <a:outerShdw blurRad="190500" algn="tl" rotWithShape="0">
              <a:srgbClr val="000000">
                <a:alpha val="70000"/>
              </a:srgbClr>
            </a:outerShdw>
          </a:effectLst>
        </p:spPr>
      </p:pic>
      <p:sp>
        <p:nvSpPr>
          <p:cNvPr id="25" name="TextBox 24">
            <a:extLst>
              <a:ext uri="{FF2B5EF4-FFF2-40B4-BE49-F238E27FC236}">
                <a16:creationId xmlns:a16="http://schemas.microsoft.com/office/drawing/2014/main" id="{7F7C1BE2-65A5-4046-A945-1D3FC78DAC22}"/>
              </a:ext>
            </a:extLst>
          </p:cNvPr>
          <p:cNvSpPr txBox="1"/>
          <p:nvPr/>
        </p:nvSpPr>
        <p:spPr>
          <a:xfrm>
            <a:off x="10166174" y="4051960"/>
            <a:ext cx="130817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Dirt and Gravel</a:t>
            </a:r>
          </a:p>
        </p:txBody>
      </p:sp>
      <p:sp>
        <p:nvSpPr>
          <p:cNvPr id="26" name="TextBox 25">
            <a:extLst>
              <a:ext uri="{FF2B5EF4-FFF2-40B4-BE49-F238E27FC236}">
                <a16:creationId xmlns:a16="http://schemas.microsoft.com/office/drawing/2014/main" id="{4FFE2098-1642-4582-897F-77900D91BD5C}"/>
              </a:ext>
            </a:extLst>
          </p:cNvPr>
          <p:cNvSpPr txBox="1"/>
          <p:nvPr/>
        </p:nvSpPr>
        <p:spPr>
          <a:xfrm>
            <a:off x="9760326" y="5891993"/>
            <a:ext cx="160133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Paved Low-Volume</a:t>
            </a:r>
          </a:p>
        </p:txBody>
      </p:sp>
    </p:spTree>
    <p:extLst>
      <p:ext uri="{BB962C8B-B14F-4D97-AF65-F5344CB8AC3E}">
        <p14:creationId xmlns:p14="http://schemas.microsoft.com/office/powerpoint/2010/main" val="4165326619"/>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 name="Picture 5" descr="A bridge over a river&#10;&#10;Description automatically generated with medium confidence">
            <a:extLst>
              <a:ext uri="{FF2B5EF4-FFF2-40B4-BE49-F238E27FC236}">
                <a16:creationId xmlns:a16="http://schemas.microsoft.com/office/drawing/2014/main" id="{517B6329-BB12-63F1-16AA-00224EA8579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3892" y="3585697"/>
            <a:ext cx="6386752" cy="2928075"/>
          </a:xfrm>
          <a:prstGeom prst="rect">
            <a:avLst/>
          </a:prstGeom>
          <a:ln>
            <a:noFill/>
          </a:ln>
          <a:effectLst>
            <a:outerShdw blurRad="190500" algn="tl" rotWithShape="0">
              <a:srgbClr val="000000">
                <a:alpha val="70000"/>
              </a:srgbClr>
            </a:outerShdw>
          </a:effectLst>
        </p:spPr>
      </p:pic>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Deliverables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6"/>
            <a:ext cx="6738029"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Stream Crossing Replacements</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Currently replacing ~60 per year</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Decreasing 5-year trend</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a:rPr>
              <a:t>More prevalent on LVRs</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a:rPr>
              <a:t>Improved data collected starting July ‘19</a:t>
            </a:r>
            <a:endParaRPr kumimoji="0" lang="en-US" sz="2800" b="1"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740311"/>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695998"/>
            <a:ext cx="1389137" cy="533399"/>
          </a:xfrm>
          <a:prstGeom prst="rect">
            <a:avLst/>
          </a:prstGeom>
        </p:spPr>
      </p:pic>
      <p:pic>
        <p:nvPicPr>
          <p:cNvPr id="9" name="Picture 8">
            <a:extLst>
              <a:ext uri="{FF2B5EF4-FFF2-40B4-BE49-F238E27FC236}">
                <a16:creationId xmlns:a16="http://schemas.microsoft.com/office/drawing/2014/main" id="{0264E500-46E8-E88E-9D94-9FE7C19B15B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816165" y="-24865"/>
            <a:ext cx="5375835" cy="3334211"/>
          </a:xfrm>
          <a:prstGeom prst="rect">
            <a:avLst/>
          </a:prstGeom>
          <a:ln>
            <a:noFill/>
          </a:ln>
          <a:effectLst>
            <a:outerShdw blurRad="190500" algn="tl" rotWithShape="0">
              <a:srgbClr val="000000">
                <a:alpha val="70000"/>
              </a:srgbClr>
            </a:outerShdw>
          </a:effectLst>
        </p:spPr>
      </p:pic>
      <p:sp>
        <p:nvSpPr>
          <p:cNvPr id="27" name="TextBox 26">
            <a:extLst>
              <a:ext uri="{FF2B5EF4-FFF2-40B4-BE49-F238E27FC236}">
                <a16:creationId xmlns:a16="http://schemas.microsoft.com/office/drawing/2014/main" id="{28F53860-2337-43CE-981F-CC86CE1EFC41}"/>
              </a:ext>
            </a:extLst>
          </p:cNvPr>
          <p:cNvSpPr txBox="1"/>
          <p:nvPr/>
        </p:nvSpPr>
        <p:spPr>
          <a:xfrm>
            <a:off x="10661712" y="459148"/>
            <a:ext cx="1290802" cy="184666"/>
          </a:xfrm>
          <a:prstGeom prst="rect">
            <a:avLst/>
          </a:prstGeom>
          <a:solidFill>
            <a:schemeClr val="accent6">
              <a:lumMod val="60000"/>
              <a:lumOff val="40000"/>
            </a:schemeClr>
          </a:solidFill>
          <a:ln>
            <a:solidFill>
              <a:schemeClr val="accent6">
                <a:lumMod val="75000"/>
              </a:schemeClr>
            </a:solid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 Dirt and Gravel </a:t>
            </a:r>
          </a:p>
        </p:txBody>
      </p:sp>
      <p:sp>
        <p:nvSpPr>
          <p:cNvPr id="28" name="TextBox 27">
            <a:extLst>
              <a:ext uri="{FF2B5EF4-FFF2-40B4-BE49-F238E27FC236}">
                <a16:creationId xmlns:a16="http://schemas.microsoft.com/office/drawing/2014/main" id="{02716B57-0067-4010-B8E5-99AEDADE9F54}"/>
              </a:ext>
            </a:extLst>
          </p:cNvPr>
          <p:cNvSpPr txBox="1"/>
          <p:nvPr/>
        </p:nvSpPr>
        <p:spPr>
          <a:xfrm>
            <a:off x="10661712" y="652524"/>
            <a:ext cx="1290802" cy="184666"/>
          </a:xfrm>
          <a:prstGeom prst="rect">
            <a:avLst/>
          </a:prstGeom>
          <a:solidFill>
            <a:schemeClr val="accent1">
              <a:lumMod val="40000"/>
              <a:lumOff val="60000"/>
            </a:schemeClr>
          </a:solidFill>
          <a:ln>
            <a:solidFill>
              <a:schemeClr val="accent1">
                <a:lumMod val="75000"/>
              </a:schemeClr>
            </a:solidFill>
          </a:ln>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 Paved Low-Volume </a:t>
            </a:r>
          </a:p>
        </p:txBody>
      </p:sp>
      <p:pic>
        <p:nvPicPr>
          <p:cNvPr id="17" name="Picture 16">
            <a:extLst>
              <a:ext uri="{FF2B5EF4-FFF2-40B4-BE49-F238E27FC236}">
                <a16:creationId xmlns:a16="http://schemas.microsoft.com/office/drawing/2014/main" id="{638FB2D5-6D13-954E-D243-36BE6AB8B47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900696" y="3701555"/>
            <a:ext cx="5278766" cy="3156445"/>
          </a:xfrm>
          <a:prstGeom prst="rect">
            <a:avLst/>
          </a:prstGeom>
          <a:ln>
            <a:noFill/>
          </a:ln>
          <a:effectLst>
            <a:outerShdw blurRad="190500" algn="tl" rotWithShape="0">
              <a:srgbClr val="000000">
                <a:alpha val="70000"/>
              </a:srgbClr>
            </a:outerShdw>
          </a:effectLst>
        </p:spPr>
      </p:pic>
      <p:sp>
        <p:nvSpPr>
          <p:cNvPr id="19" name="TextBox 18">
            <a:extLst>
              <a:ext uri="{FF2B5EF4-FFF2-40B4-BE49-F238E27FC236}">
                <a16:creationId xmlns:a16="http://schemas.microsoft.com/office/drawing/2014/main" id="{4632F674-2A4A-76BD-738B-AC60D19178D6}"/>
              </a:ext>
            </a:extLst>
          </p:cNvPr>
          <p:cNvSpPr txBox="1"/>
          <p:nvPr/>
        </p:nvSpPr>
        <p:spPr>
          <a:xfrm>
            <a:off x="9471606" y="5317382"/>
            <a:ext cx="130817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Dirt and Gravel</a:t>
            </a:r>
          </a:p>
        </p:txBody>
      </p:sp>
      <p:sp>
        <p:nvSpPr>
          <p:cNvPr id="23" name="TextBox 22">
            <a:extLst>
              <a:ext uri="{FF2B5EF4-FFF2-40B4-BE49-F238E27FC236}">
                <a16:creationId xmlns:a16="http://schemas.microsoft.com/office/drawing/2014/main" id="{804FB5EB-45C8-5452-03A6-9AAF730113A8}"/>
              </a:ext>
            </a:extLst>
          </p:cNvPr>
          <p:cNvSpPr txBox="1"/>
          <p:nvPr/>
        </p:nvSpPr>
        <p:spPr>
          <a:xfrm>
            <a:off x="7816270" y="4545444"/>
            <a:ext cx="160133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Paved Low-Volume</a:t>
            </a:r>
          </a:p>
        </p:txBody>
      </p:sp>
    </p:spTree>
    <p:extLst>
      <p:ext uri="{BB962C8B-B14F-4D97-AF65-F5344CB8AC3E}">
        <p14:creationId xmlns:p14="http://schemas.microsoft.com/office/powerpoint/2010/main" val="38369533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Deliverables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6"/>
            <a:ext cx="6738029" cy="513087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Stream Crossing Replacements</a:t>
            </a:r>
            <a:endPar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endParaRP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308 replacements </a:t>
            </a: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since July 2019</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Old Structures</a:t>
            </a:r>
            <a:r>
              <a:rPr lang="en-US" sz="2800" b="1" dirty="0">
                <a:solidFill>
                  <a:srgbClr val="FF0000"/>
                </a:solidFill>
                <a:latin typeface="Calibri" panose="020F0502020204030204"/>
              </a:rPr>
              <a:t>: </a:t>
            </a:r>
            <a:r>
              <a:rPr lang="en-US" sz="2800" dirty="0">
                <a:solidFill>
                  <a:srgbClr val="FF0000"/>
                </a:solidFill>
                <a:latin typeface="Calibri" panose="020F0502020204030204"/>
              </a:rPr>
              <a:t>72% were round pipes</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lvl="2">
              <a:defRPr/>
            </a:pPr>
            <a:endParaRPr lang="en-US" sz="2800" dirty="0">
              <a:solidFill>
                <a:prstClr val="black"/>
              </a:solidFill>
              <a:latin typeface="Calibri" panose="020F0502020204030204"/>
            </a:endParaRPr>
          </a:p>
          <a:p>
            <a:pPr>
              <a:buFont typeface="Arial" panose="020B0604020202020204" pitchFamily="34" charset="0"/>
              <a:buChar char="•"/>
              <a:defRPr/>
            </a:pPr>
            <a:endParaRPr kumimoji="0" lang="en-US" sz="2800" b="1"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pic>
        <p:nvPicPr>
          <p:cNvPr id="5" name="Picture 4">
            <a:extLst>
              <a:ext uri="{FF2B5EF4-FFF2-40B4-BE49-F238E27FC236}">
                <a16:creationId xmlns:a16="http://schemas.microsoft.com/office/drawing/2014/main" id="{21EF40C7-6F65-5997-F5E0-79486101C9A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406056" y="-2778"/>
            <a:ext cx="3785944" cy="3621338"/>
          </a:xfrm>
          <a:prstGeom prst="rect">
            <a:avLst/>
          </a:prstGeom>
          <a:ln>
            <a:noFill/>
          </a:ln>
          <a:effectLst>
            <a:outerShdw blurRad="190500" algn="tl" rotWithShape="0">
              <a:srgbClr val="000000">
                <a:alpha val="70000"/>
              </a:srgbClr>
            </a:outerShdw>
          </a:effectLst>
        </p:spPr>
      </p:pic>
      <p:cxnSp>
        <p:nvCxnSpPr>
          <p:cNvPr id="26" name="Straight Arrow Connector 25">
            <a:extLst>
              <a:ext uri="{FF2B5EF4-FFF2-40B4-BE49-F238E27FC236}">
                <a16:creationId xmlns:a16="http://schemas.microsoft.com/office/drawing/2014/main" id="{4E1EC080-B00F-4C1A-B454-183CF1DA4563}"/>
              </a:ext>
            </a:extLst>
          </p:cNvPr>
          <p:cNvCxnSpPr>
            <a:cxnSpLocks/>
          </p:cNvCxnSpPr>
          <p:nvPr/>
        </p:nvCxnSpPr>
        <p:spPr>
          <a:xfrm>
            <a:off x="6261806" y="2024818"/>
            <a:ext cx="3209800" cy="67483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4352290"/>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Deliverables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6"/>
            <a:ext cx="6984356" cy="513087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Stream Crossing Replacements</a:t>
            </a:r>
            <a:endPar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endParaRP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308 replacements </a:t>
            </a: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since July 2019</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sng" strike="noStrike" kern="1200" cap="none" spc="0" normalizeH="0" baseline="0" noProof="0" dirty="0">
                <a:ln>
                  <a:noFill/>
                </a:ln>
                <a:solidFill>
                  <a:schemeClr val="tx1"/>
                </a:solidFill>
                <a:effectLst/>
                <a:uLnTx/>
                <a:uFillTx/>
                <a:latin typeface="Calibri" panose="020F0502020204030204"/>
                <a:ea typeface="+mn-ea"/>
                <a:cs typeface="+mn-cs"/>
              </a:rPr>
              <a:t>Old Structures</a:t>
            </a:r>
            <a:r>
              <a:rPr kumimoji="0" lang="en-US" sz="2800" b="1" i="0" u="none" strike="noStrike" kern="1200" cap="none" spc="0" normalizeH="0" baseline="0" noProof="0" dirty="0">
                <a:ln>
                  <a:noFill/>
                </a:ln>
                <a:solidFill>
                  <a:schemeClr val="tx1"/>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schemeClr val="tx1"/>
                </a:solidFill>
                <a:effectLst/>
                <a:uLnTx/>
                <a:uFillTx/>
                <a:latin typeface="Calibri" panose="020F0502020204030204"/>
                <a:ea typeface="+mn-ea"/>
                <a:cs typeface="+mn-cs"/>
              </a:rPr>
              <a:t>72% were round pipes</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New Structures</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Type</a:t>
            </a:r>
          </a:p>
          <a:p>
            <a:pPr marL="1143000" marR="0" lvl="2"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57% were squash or pipe arch </a:t>
            </a:r>
            <a:r>
              <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rPr>
              <a:t>(w/bottom) </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1143000" marR="0" lvl="2"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srgbClr val="FF0000"/>
                </a:solidFill>
                <a:latin typeface="Calibri" panose="020F0502020204030204"/>
              </a:rPr>
              <a:t>25</a:t>
            </a: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 were bottomless </a:t>
            </a:r>
            <a:r>
              <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rPr>
              <a:t>(arch/box/bridge) </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pic>
        <p:nvPicPr>
          <p:cNvPr id="5" name="Picture 4">
            <a:extLst>
              <a:ext uri="{FF2B5EF4-FFF2-40B4-BE49-F238E27FC236}">
                <a16:creationId xmlns:a16="http://schemas.microsoft.com/office/drawing/2014/main" id="{21EF40C7-6F65-5997-F5E0-79486101C9A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406056" y="-2778"/>
            <a:ext cx="3785944" cy="3621338"/>
          </a:xfrm>
          <a:prstGeom prst="rect">
            <a:avLst/>
          </a:prstGeom>
        </p:spPr>
      </p:pic>
      <p:pic>
        <p:nvPicPr>
          <p:cNvPr id="2" name="Picture 1">
            <a:extLst>
              <a:ext uri="{FF2B5EF4-FFF2-40B4-BE49-F238E27FC236}">
                <a16:creationId xmlns:a16="http://schemas.microsoft.com/office/drawing/2014/main" id="{F17EC2BA-696B-3D74-8420-2AFAE8D909B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257143" y="2252117"/>
            <a:ext cx="4934857" cy="4564348"/>
          </a:xfrm>
          <a:prstGeom prst="rect">
            <a:avLst/>
          </a:prstGeom>
          <a:ln>
            <a:noFill/>
          </a:ln>
          <a:effectLst>
            <a:outerShdw blurRad="190500" algn="tl" rotWithShape="0">
              <a:srgbClr val="000000">
                <a:alpha val="70000"/>
              </a:srgbClr>
            </a:outerShdw>
          </a:effectLst>
        </p:spPr>
      </p:pic>
      <p:cxnSp>
        <p:nvCxnSpPr>
          <p:cNvPr id="26" name="Straight Arrow Connector 25">
            <a:extLst>
              <a:ext uri="{FF2B5EF4-FFF2-40B4-BE49-F238E27FC236}">
                <a16:creationId xmlns:a16="http://schemas.microsoft.com/office/drawing/2014/main" id="{4E1EC080-B00F-4C1A-B454-183CF1DA4563}"/>
              </a:ext>
            </a:extLst>
          </p:cNvPr>
          <p:cNvCxnSpPr>
            <a:cxnSpLocks/>
            <a:endCxn id="4" idx="8"/>
          </p:cNvCxnSpPr>
          <p:nvPr/>
        </p:nvCxnSpPr>
        <p:spPr>
          <a:xfrm>
            <a:off x="6534150" y="4038600"/>
            <a:ext cx="1493157" cy="28484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Freeform: Shape 3">
            <a:extLst>
              <a:ext uri="{FF2B5EF4-FFF2-40B4-BE49-F238E27FC236}">
                <a16:creationId xmlns:a16="http://schemas.microsoft.com/office/drawing/2014/main" id="{9ADD929D-A707-DE8E-8647-D0B355E26E41}"/>
              </a:ext>
            </a:extLst>
          </p:cNvPr>
          <p:cNvSpPr/>
          <p:nvPr/>
        </p:nvSpPr>
        <p:spPr>
          <a:xfrm>
            <a:off x="7981950" y="3033486"/>
            <a:ext cx="1815193" cy="1756228"/>
          </a:xfrm>
          <a:custGeom>
            <a:avLst/>
            <a:gdLst>
              <a:gd name="connsiteX0" fmla="*/ 0 w 1872343"/>
              <a:gd name="connsiteY0" fmla="*/ 1669143 h 1756228"/>
              <a:gd name="connsiteX1" fmla="*/ 1872343 w 1872343"/>
              <a:gd name="connsiteY1" fmla="*/ 1756228 h 1756228"/>
              <a:gd name="connsiteX2" fmla="*/ 1828800 w 1872343"/>
              <a:gd name="connsiteY2" fmla="*/ 0 h 1756228"/>
              <a:gd name="connsiteX3" fmla="*/ 1320800 w 1872343"/>
              <a:gd name="connsiteY3" fmla="*/ 29028 h 1756228"/>
              <a:gd name="connsiteX4" fmla="*/ 667657 w 1872343"/>
              <a:gd name="connsiteY4" fmla="*/ 333828 h 1756228"/>
              <a:gd name="connsiteX5" fmla="*/ 420914 w 1872343"/>
              <a:gd name="connsiteY5" fmla="*/ 595085 h 1756228"/>
              <a:gd name="connsiteX6" fmla="*/ 58057 w 1872343"/>
              <a:gd name="connsiteY6" fmla="*/ 1277257 h 1756228"/>
              <a:gd name="connsiteX7" fmla="*/ 0 w 1872343"/>
              <a:gd name="connsiteY7" fmla="*/ 1669143 h 1756228"/>
              <a:gd name="connsiteX0" fmla="*/ 0 w 1872343"/>
              <a:gd name="connsiteY0" fmla="*/ 1669143 h 1756228"/>
              <a:gd name="connsiteX1" fmla="*/ 1872343 w 1872343"/>
              <a:gd name="connsiteY1" fmla="*/ 1756228 h 1756228"/>
              <a:gd name="connsiteX2" fmla="*/ 1828800 w 1872343"/>
              <a:gd name="connsiteY2" fmla="*/ 0 h 1756228"/>
              <a:gd name="connsiteX3" fmla="*/ 1320800 w 1872343"/>
              <a:gd name="connsiteY3" fmla="*/ 29028 h 1756228"/>
              <a:gd name="connsiteX4" fmla="*/ 1130300 w 1872343"/>
              <a:gd name="connsiteY4" fmla="*/ 154214 h 1756228"/>
              <a:gd name="connsiteX5" fmla="*/ 667657 w 1872343"/>
              <a:gd name="connsiteY5" fmla="*/ 333828 h 1756228"/>
              <a:gd name="connsiteX6" fmla="*/ 420914 w 1872343"/>
              <a:gd name="connsiteY6" fmla="*/ 595085 h 1756228"/>
              <a:gd name="connsiteX7" fmla="*/ 58057 w 1872343"/>
              <a:gd name="connsiteY7" fmla="*/ 1277257 h 1756228"/>
              <a:gd name="connsiteX8" fmla="*/ 0 w 1872343"/>
              <a:gd name="connsiteY8" fmla="*/ 1669143 h 1756228"/>
              <a:gd name="connsiteX0" fmla="*/ 0 w 1872343"/>
              <a:gd name="connsiteY0" fmla="*/ 1669143 h 1756228"/>
              <a:gd name="connsiteX1" fmla="*/ 1872343 w 1872343"/>
              <a:gd name="connsiteY1" fmla="*/ 1756228 h 1756228"/>
              <a:gd name="connsiteX2" fmla="*/ 1828800 w 1872343"/>
              <a:gd name="connsiteY2" fmla="*/ 0 h 1756228"/>
              <a:gd name="connsiteX3" fmla="*/ 1320800 w 1872343"/>
              <a:gd name="connsiteY3" fmla="*/ 29028 h 1756228"/>
              <a:gd name="connsiteX4" fmla="*/ 1130300 w 1872343"/>
              <a:gd name="connsiteY4" fmla="*/ 154214 h 1756228"/>
              <a:gd name="connsiteX5" fmla="*/ 699407 w 1872343"/>
              <a:gd name="connsiteY5" fmla="*/ 365578 h 1756228"/>
              <a:gd name="connsiteX6" fmla="*/ 420914 w 1872343"/>
              <a:gd name="connsiteY6" fmla="*/ 595085 h 1756228"/>
              <a:gd name="connsiteX7" fmla="*/ 58057 w 1872343"/>
              <a:gd name="connsiteY7" fmla="*/ 1277257 h 1756228"/>
              <a:gd name="connsiteX8" fmla="*/ 0 w 1872343"/>
              <a:gd name="connsiteY8" fmla="*/ 1669143 h 1756228"/>
              <a:gd name="connsiteX0" fmla="*/ 0 w 1872343"/>
              <a:gd name="connsiteY0" fmla="*/ 1669143 h 1756228"/>
              <a:gd name="connsiteX1" fmla="*/ 1872343 w 1872343"/>
              <a:gd name="connsiteY1" fmla="*/ 1756228 h 1756228"/>
              <a:gd name="connsiteX2" fmla="*/ 1828800 w 1872343"/>
              <a:gd name="connsiteY2" fmla="*/ 0 h 1756228"/>
              <a:gd name="connsiteX3" fmla="*/ 1320800 w 1872343"/>
              <a:gd name="connsiteY3" fmla="*/ 29028 h 1756228"/>
              <a:gd name="connsiteX4" fmla="*/ 1130300 w 1872343"/>
              <a:gd name="connsiteY4" fmla="*/ 154214 h 1756228"/>
              <a:gd name="connsiteX5" fmla="*/ 699407 w 1872343"/>
              <a:gd name="connsiteY5" fmla="*/ 365578 h 1756228"/>
              <a:gd name="connsiteX6" fmla="*/ 452664 w 1872343"/>
              <a:gd name="connsiteY6" fmla="*/ 645885 h 1756228"/>
              <a:gd name="connsiteX7" fmla="*/ 58057 w 1872343"/>
              <a:gd name="connsiteY7" fmla="*/ 1277257 h 1756228"/>
              <a:gd name="connsiteX8" fmla="*/ 0 w 1872343"/>
              <a:gd name="connsiteY8" fmla="*/ 1669143 h 1756228"/>
              <a:gd name="connsiteX0" fmla="*/ 0 w 1872343"/>
              <a:gd name="connsiteY0" fmla="*/ 1669143 h 1756228"/>
              <a:gd name="connsiteX1" fmla="*/ 1872343 w 1872343"/>
              <a:gd name="connsiteY1" fmla="*/ 1756228 h 1756228"/>
              <a:gd name="connsiteX2" fmla="*/ 1828800 w 1872343"/>
              <a:gd name="connsiteY2" fmla="*/ 0 h 1756228"/>
              <a:gd name="connsiteX3" fmla="*/ 1320800 w 1872343"/>
              <a:gd name="connsiteY3" fmla="*/ 29028 h 1756228"/>
              <a:gd name="connsiteX4" fmla="*/ 1130300 w 1872343"/>
              <a:gd name="connsiteY4" fmla="*/ 154214 h 1756228"/>
              <a:gd name="connsiteX5" fmla="*/ 699407 w 1872343"/>
              <a:gd name="connsiteY5" fmla="*/ 365578 h 1756228"/>
              <a:gd name="connsiteX6" fmla="*/ 452664 w 1872343"/>
              <a:gd name="connsiteY6" fmla="*/ 645885 h 1756228"/>
              <a:gd name="connsiteX7" fmla="*/ 102507 w 1872343"/>
              <a:gd name="connsiteY7" fmla="*/ 1289957 h 1756228"/>
              <a:gd name="connsiteX8" fmla="*/ 0 w 1872343"/>
              <a:gd name="connsiteY8" fmla="*/ 1669143 h 1756228"/>
              <a:gd name="connsiteX0" fmla="*/ 0 w 1815193"/>
              <a:gd name="connsiteY0" fmla="*/ 1681843 h 1756228"/>
              <a:gd name="connsiteX1" fmla="*/ 1815193 w 1815193"/>
              <a:gd name="connsiteY1" fmla="*/ 1756228 h 1756228"/>
              <a:gd name="connsiteX2" fmla="*/ 1771650 w 1815193"/>
              <a:gd name="connsiteY2" fmla="*/ 0 h 1756228"/>
              <a:gd name="connsiteX3" fmla="*/ 1263650 w 1815193"/>
              <a:gd name="connsiteY3" fmla="*/ 29028 h 1756228"/>
              <a:gd name="connsiteX4" fmla="*/ 1073150 w 1815193"/>
              <a:gd name="connsiteY4" fmla="*/ 154214 h 1756228"/>
              <a:gd name="connsiteX5" fmla="*/ 642257 w 1815193"/>
              <a:gd name="connsiteY5" fmla="*/ 365578 h 1756228"/>
              <a:gd name="connsiteX6" fmla="*/ 395514 w 1815193"/>
              <a:gd name="connsiteY6" fmla="*/ 645885 h 1756228"/>
              <a:gd name="connsiteX7" fmla="*/ 45357 w 1815193"/>
              <a:gd name="connsiteY7" fmla="*/ 1289957 h 1756228"/>
              <a:gd name="connsiteX8" fmla="*/ 0 w 1815193"/>
              <a:gd name="connsiteY8" fmla="*/ 1681843 h 1756228"/>
              <a:gd name="connsiteX0" fmla="*/ 0 w 1815193"/>
              <a:gd name="connsiteY0" fmla="*/ 1681843 h 1756228"/>
              <a:gd name="connsiteX1" fmla="*/ 1815193 w 1815193"/>
              <a:gd name="connsiteY1" fmla="*/ 1756228 h 1756228"/>
              <a:gd name="connsiteX2" fmla="*/ 1771650 w 1815193"/>
              <a:gd name="connsiteY2" fmla="*/ 0 h 1756228"/>
              <a:gd name="connsiteX3" fmla="*/ 1263650 w 1815193"/>
              <a:gd name="connsiteY3" fmla="*/ 29028 h 1756228"/>
              <a:gd name="connsiteX4" fmla="*/ 977900 w 1815193"/>
              <a:gd name="connsiteY4" fmla="*/ 179614 h 1756228"/>
              <a:gd name="connsiteX5" fmla="*/ 642257 w 1815193"/>
              <a:gd name="connsiteY5" fmla="*/ 365578 h 1756228"/>
              <a:gd name="connsiteX6" fmla="*/ 395514 w 1815193"/>
              <a:gd name="connsiteY6" fmla="*/ 645885 h 1756228"/>
              <a:gd name="connsiteX7" fmla="*/ 45357 w 1815193"/>
              <a:gd name="connsiteY7" fmla="*/ 1289957 h 1756228"/>
              <a:gd name="connsiteX8" fmla="*/ 0 w 1815193"/>
              <a:gd name="connsiteY8" fmla="*/ 1681843 h 1756228"/>
              <a:gd name="connsiteX0" fmla="*/ 0 w 1815193"/>
              <a:gd name="connsiteY0" fmla="*/ 1681843 h 1756228"/>
              <a:gd name="connsiteX1" fmla="*/ 1815193 w 1815193"/>
              <a:gd name="connsiteY1" fmla="*/ 1756228 h 1756228"/>
              <a:gd name="connsiteX2" fmla="*/ 1771650 w 1815193"/>
              <a:gd name="connsiteY2" fmla="*/ 0 h 1756228"/>
              <a:gd name="connsiteX3" fmla="*/ 1263650 w 1815193"/>
              <a:gd name="connsiteY3" fmla="*/ 29028 h 1756228"/>
              <a:gd name="connsiteX4" fmla="*/ 977900 w 1815193"/>
              <a:gd name="connsiteY4" fmla="*/ 179614 h 1756228"/>
              <a:gd name="connsiteX5" fmla="*/ 642257 w 1815193"/>
              <a:gd name="connsiteY5" fmla="*/ 365578 h 1756228"/>
              <a:gd name="connsiteX6" fmla="*/ 395514 w 1815193"/>
              <a:gd name="connsiteY6" fmla="*/ 645885 h 1756228"/>
              <a:gd name="connsiteX7" fmla="*/ 184150 w 1815193"/>
              <a:gd name="connsiteY7" fmla="*/ 941614 h 1756228"/>
              <a:gd name="connsiteX8" fmla="*/ 45357 w 1815193"/>
              <a:gd name="connsiteY8" fmla="*/ 1289957 h 1756228"/>
              <a:gd name="connsiteX9" fmla="*/ 0 w 1815193"/>
              <a:gd name="connsiteY9" fmla="*/ 1681843 h 1756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5193" h="1756228">
                <a:moveTo>
                  <a:pt x="0" y="1681843"/>
                </a:moveTo>
                <a:lnTo>
                  <a:pt x="1815193" y="1756228"/>
                </a:lnTo>
                <a:lnTo>
                  <a:pt x="1771650" y="0"/>
                </a:lnTo>
                <a:lnTo>
                  <a:pt x="1263650" y="29028"/>
                </a:lnTo>
                <a:cubicBezTo>
                  <a:pt x="1210733" y="58057"/>
                  <a:pt x="1030817" y="150585"/>
                  <a:pt x="977900" y="179614"/>
                </a:cubicBezTo>
                <a:lnTo>
                  <a:pt x="642257" y="365578"/>
                </a:lnTo>
                <a:lnTo>
                  <a:pt x="395514" y="645885"/>
                </a:lnTo>
                <a:cubicBezTo>
                  <a:pt x="344109" y="729645"/>
                  <a:pt x="235555" y="857854"/>
                  <a:pt x="184150" y="941614"/>
                </a:cubicBezTo>
                <a:lnTo>
                  <a:pt x="45357" y="1289957"/>
                </a:lnTo>
                <a:lnTo>
                  <a:pt x="0" y="1681843"/>
                </a:lnTo>
                <a:close/>
              </a:path>
            </a:pathLst>
          </a:cu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7894336"/>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descr="A dirt road in the woods&#10;&#10;Description automatically generated with low confidence">
            <a:extLst>
              <a:ext uri="{FF2B5EF4-FFF2-40B4-BE49-F238E27FC236}">
                <a16:creationId xmlns:a16="http://schemas.microsoft.com/office/drawing/2014/main" id="{36B7B3A3-BD41-11BC-439B-0507233FD07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95999" y="0"/>
            <a:ext cx="6091343" cy="6800850"/>
          </a:xfrm>
          <a:prstGeom prst="rect">
            <a:avLst/>
          </a:prstGeom>
          <a:ln w="57150">
            <a:solidFill>
              <a:schemeClr val="tx1"/>
            </a:solidFill>
          </a:ln>
        </p:spPr>
      </p:pic>
      <p:sp>
        <p:nvSpPr>
          <p:cNvPr id="6" name="Rectangle 5">
            <a:extLst>
              <a:ext uri="{FF2B5EF4-FFF2-40B4-BE49-F238E27FC236}">
                <a16:creationId xmlns:a16="http://schemas.microsoft.com/office/drawing/2014/main" id="{A7006BB9-66C7-4574-93C3-2F62A2830FA5}"/>
              </a:ext>
            </a:extLst>
          </p:cNvPr>
          <p:cNvSpPr/>
          <p:nvPr/>
        </p:nvSpPr>
        <p:spPr>
          <a:xfrm>
            <a:off x="-1" y="5902198"/>
            <a:ext cx="4733926" cy="955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3926026" y="3214536"/>
            <a:ext cx="6857999" cy="428926"/>
          </a:xfrm>
          <a:prstGeom prst="rect">
            <a:avLst/>
          </a:prstGeom>
        </p:spPr>
      </p:pic>
      <p:sp>
        <p:nvSpPr>
          <p:cNvPr id="2" name="Rectangle 1">
            <a:extLst>
              <a:ext uri="{FF2B5EF4-FFF2-40B4-BE49-F238E27FC236}">
                <a16:creationId xmlns:a16="http://schemas.microsoft.com/office/drawing/2014/main" id="{BD622054-747D-4435-9C13-EA91DB55DD84}"/>
              </a:ext>
            </a:extLst>
          </p:cNvPr>
          <p:cNvSpPr/>
          <p:nvPr/>
        </p:nvSpPr>
        <p:spPr>
          <a:xfrm>
            <a:off x="0" y="0"/>
            <a:ext cx="7207223" cy="6866982"/>
          </a:xfrm>
          <a:custGeom>
            <a:avLst/>
            <a:gdLst>
              <a:gd name="connsiteX0" fmla="*/ 0 w 7204048"/>
              <a:gd name="connsiteY0" fmla="*/ 0 h 6858000"/>
              <a:gd name="connsiteX1" fmla="*/ 7204048 w 7204048"/>
              <a:gd name="connsiteY1" fmla="*/ 0 h 6858000"/>
              <a:gd name="connsiteX2" fmla="*/ 7204048 w 7204048"/>
              <a:gd name="connsiteY2" fmla="*/ 6858000 h 6858000"/>
              <a:gd name="connsiteX3" fmla="*/ 0 w 7204048"/>
              <a:gd name="connsiteY3" fmla="*/ 6858000 h 6858000"/>
              <a:gd name="connsiteX4" fmla="*/ 0 w 7204048"/>
              <a:gd name="connsiteY4"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0 w 7204048"/>
              <a:gd name="connsiteY4" fmla="*/ 6858000 h 6858000"/>
              <a:gd name="connsiteX5" fmla="*/ 0 w 7204048"/>
              <a:gd name="connsiteY5"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0 w 7204048"/>
              <a:gd name="connsiteY5" fmla="*/ 6858000 h 6858000"/>
              <a:gd name="connsiteX6" fmla="*/ 0 w 7204048"/>
              <a:gd name="connsiteY6"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0 w 7204048"/>
              <a:gd name="connsiteY6" fmla="*/ 6858000 h 6858000"/>
              <a:gd name="connsiteX7" fmla="*/ 0 w 7204048"/>
              <a:gd name="connsiteY7"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3505194 w 7204048"/>
              <a:gd name="connsiteY5" fmla="*/ 6381750 h 6858000"/>
              <a:gd name="connsiteX6" fmla="*/ 2749544 w 7204048"/>
              <a:gd name="connsiteY6" fmla="*/ 6213475 h 6858000"/>
              <a:gd name="connsiteX7" fmla="*/ 1816094 w 7204048"/>
              <a:gd name="connsiteY7" fmla="*/ 6105525 h 6858000"/>
              <a:gd name="connsiteX8" fmla="*/ 0 w 7204048"/>
              <a:gd name="connsiteY8" fmla="*/ 6858000 h 6858000"/>
              <a:gd name="connsiteX9" fmla="*/ 0 w 7204048"/>
              <a:gd name="connsiteY9"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36994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07223" h="6858000">
                <a:moveTo>
                  <a:pt x="3175" y="0"/>
                </a:moveTo>
                <a:lnTo>
                  <a:pt x="7207223" y="0"/>
                </a:lnTo>
                <a:lnTo>
                  <a:pt x="7207223" y="6858000"/>
                </a:lnTo>
                <a:lnTo>
                  <a:pt x="4352919" y="6858000"/>
                </a:lnTo>
                <a:cubicBezTo>
                  <a:pt x="4245502" y="6710363"/>
                  <a:pt x="4274602" y="6743700"/>
                  <a:pt x="4203694" y="6683375"/>
                </a:cubicBezTo>
                <a:cubicBezTo>
                  <a:pt x="4132786" y="6629400"/>
                  <a:pt x="4060289" y="6589713"/>
                  <a:pt x="3936994" y="6534150"/>
                </a:cubicBezTo>
                <a:cubicBezTo>
                  <a:pt x="3878522" y="6503495"/>
                  <a:pt x="3820319" y="6482038"/>
                  <a:pt x="3750469" y="6456638"/>
                </a:cubicBezTo>
                <a:cubicBezTo>
                  <a:pt x="3680619" y="6431238"/>
                  <a:pt x="3691726" y="6429411"/>
                  <a:pt x="3508369" y="6381750"/>
                </a:cubicBezTo>
                <a:cubicBezTo>
                  <a:pt x="3325012" y="6334089"/>
                  <a:pt x="3041644" y="6265333"/>
                  <a:pt x="2752719" y="6213475"/>
                </a:cubicBezTo>
                <a:cubicBezTo>
                  <a:pt x="2509302" y="6175375"/>
                  <a:pt x="2281761" y="6134100"/>
                  <a:pt x="1879594" y="6099175"/>
                </a:cubicBezTo>
                <a:cubicBezTo>
                  <a:pt x="1607603" y="6073246"/>
                  <a:pt x="1510766" y="6067954"/>
                  <a:pt x="1327145" y="6054725"/>
                </a:cubicBezTo>
                <a:cubicBezTo>
                  <a:pt x="1143524" y="6041496"/>
                  <a:pt x="904340" y="6033029"/>
                  <a:pt x="717545" y="6026150"/>
                </a:cubicBezTo>
                <a:cubicBezTo>
                  <a:pt x="530750" y="6019271"/>
                  <a:pt x="639233" y="6017154"/>
                  <a:pt x="0" y="6016625"/>
                </a:cubicBezTo>
                <a:cubicBezTo>
                  <a:pt x="1058" y="4011083"/>
                  <a:pt x="2117" y="2005542"/>
                  <a:pt x="3175" y="0"/>
                </a:cubicBezTo>
                <a:close/>
              </a:path>
            </a:pathLst>
          </a:custGeom>
          <a:solidFill>
            <a:srgbClr val="003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14" name="TextBox 13">
            <a:extLst>
              <a:ext uri="{FF2B5EF4-FFF2-40B4-BE49-F238E27FC236}">
                <a16:creationId xmlns:a16="http://schemas.microsoft.com/office/drawing/2014/main" id="{F9160325-254A-450A-A828-64F7BFAB86AB}"/>
              </a:ext>
            </a:extLst>
          </p:cNvPr>
          <p:cNvSpPr txBox="1"/>
          <p:nvPr/>
        </p:nvSpPr>
        <p:spPr>
          <a:xfrm>
            <a:off x="-69844" y="95393"/>
            <a:ext cx="6924675" cy="646185"/>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kumimoji="0" lang="en-US" sz="3600" b="1" i="0" u="sng" strike="noStrike" kern="0" cap="none" spc="0" normalizeH="0" baseline="0" noProof="0" dirty="0">
                <a:ln>
                  <a:noFill/>
                </a:ln>
                <a:solidFill>
                  <a:srgbClr val="FFFFFF"/>
                </a:solidFill>
                <a:effectLst/>
                <a:uLnTx/>
                <a:uFillTx/>
              </a:rPr>
              <a:t>2022 Annual Summary Report</a:t>
            </a:r>
            <a:endParaRPr kumimoji="0" lang="en-US" sz="3600" b="1" i="0" u="none" strike="noStrike" kern="0" cap="none" spc="0" normalizeH="0" baseline="0" noProof="0" dirty="0">
              <a:ln>
                <a:noFill/>
              </a:ln>
              <a:solidFill>
                <a:srgbClr val="FFFFFF"/>
              </a:solidFill>
              <a:effectLst/>
              <a:uLnTx/>
              <a:uFillTx/>
            </a:endParaRPr>
          </a:p>
        </p:txBody>
      </p:sp>
      <p:sp>
        <p:nvSpPr>
          <p:cNvPr id="17" name="Content Placeholder 2">
            <a:extLst>
              <a:ext uri="{FF2B5EF4-FFF2-40B4-BE49-F238E27FC236}">
                <a16:creationId xmlns:a16="http://schemas.microsoft.com/office/drawing/2014/main" id="{C6AD2E0D-010C-4BD8-80EE-2FD4DB5C71E4}"/>
              </a:ext>
            </a:extLst>
          </p:cNvPr>
          <p:cNvSpPr txBox="1">
            <a:spLocks/>
          </p:cNvSpPr>
          <p:nvPr/>
        </p:nvSpPr>
        <p:spPr>
          <a:xfrm>
            <a:off x="286966" y="1083392"/>
            <a:ext cx="8560319"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r>
              <a:rPr kumimoji="0" lang="en-US" sz="3600" b="1" i="0" u="none" strike="noStrike" kern="1200" cap="none" spc="0" normalizeH="0" baseline="0" noProof="0" dirty="0">
                <a:ln>
                  <a:noFill/>
                </a:ln>
                <a:solidFill>
                  <a:srgbClr val="FFFF00"/>
                </a:solidFill>
                <a:effectLst/>
                <a:uLnTx/>
                <a:uFillTx/>
                <a:ea typeface="+mn-ea"/>
                <a:cs typeface="+mn-cs"/>
              </a:rPr>
              <a:t>Annual Report: Financial</a:t>
            </a: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lang="en-US" sz="3600" dirty="0">
              <a:solidFill>
                <a:srgbClr val="FFFF00"/>
              </a:solidFill>
            </a:endParaRP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r>
              <a:rPr kumimoji="0" lang="en-US" sz="3600" b="0" i="0" u="none" strike="noStrike" kern="1200" cap="none" spc="0" normalizeH="0" baseline="0" noProof="0" dirty="0">
                <a:ln>
                  <a:noFill/>
                </a:ln>
                <a:solidFill>
                  <a:schemeClr val="bg1"/>
                </a:solidFill>
                <a:effectLst/>
                <a:uLnTx/>
                <a:uFillTx/>
                <a:ea typeface="+mn-ea"/>
                <a:cs typeface="+mn-cs"/>
              </a:rPr>
              <a:t>Annual Report: Deliverables</a:t>
            </a: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lang="en-US" sz="3600" dirty="0">
              <a:solidFill>
                <a:schemeClr val="bg1"/>
              </a:solidFill>
            </a:endParaRP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r>
              <a:rPr lang="en-US" sz="3600" dirty="0">
                <a:solidFill>
                  <a:schemeClr val="bg1"/>
                </a:solidFill>
              </a:rPr>
              <a:t>CD Financial Status</a:t>
            </a: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kumimoji="0" lang="en-US" sz="3600" b="0" i="0" u="none" strike="noStrike" kern="1200" cap="none" spc="0" normalizeH="0" baseline="0" noProof="0" dirty="0">
              <a:ln>
                <a:noFill/>
              </a:ln>
              <a:solidFill>
                <a:schemeClr val="bg1"/>
              </a:solidFill>
              <a:effectLst/>
              <a:uLnTx/>
              <a:uFillTx/>
              <a:ea typeface="+mn-ea"/>
              <a:cs typeface="+mn-cs"/>
            </a:endParaRPr>
          </a:p>
          <a:p>
            <a:pPr marL="0" marR="0" lvl="0" indent="0" algn="l" defTabSz="914400" rtl="0" eaLnBrk="1" fontAlgn="auto" latinLnBrk="0" hangingPunct="1">
              <a:lnSpc>
                <a:spcPct val="90000"/>
              </a:lnSpc>
              <a:spcBef>
                <a:spcPts val="1000"/>
              </a:spcBef>
              <a:spcAft>
                <a:spcPts val="0"/>
              </a:spcAft>
              <a:buClr>
                <a:schemeClr val="bg1"/>
              </a:buClr>
              <a:buSzTx/>
              <a:buNone/>
              <a:tabLst/>
              <a:defRPr/>
            </a:pPr>
            <a:endParaRPr kumimoji="0" lang="en-US" sz="3600" b="0" i="0" u="none" strike="noStrike" kern="1200" cap="none" spc="0" normalizeH="0" baseline="0" noProof="0" dirty="0">
              <a:ln>
                <a:noFill/>
              </a:ln>
              <a:solidFill>
                <a:schemeClr val="bg1"/>
              </a:solidFill>
              <a:effectLst/>
              <a:uLnTx/>
              <a:uFillTx/>
              <a:ea typeface="+mn-ea"/>
              <a:cs typeface="+mn-cs"/>
            </a:endParaRP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kumimoji="0" lang="en-US" sz="3600" b="0" i="0" u="none" strike="noStrike" kern="1200" cap="none" spc="0" normalizeH="0" baseline="0" noProof="0" dirty="0">
              <a:ln>
                <a:noFill/>
              </a:ln>
              <a:solidFill>
                <a:schemeClr val="bg1"/>
              </a:solidFill>
              <a:effectLst/>
              <a:uLnTx/>
              <a:uFillTx/>
              <a:ea typeface="+mn-ea"/>
              <a:cs typeface="+mn-cs"/>
            </a:endParaRPr>
          </a:p>
        </p:txBody>
      </p:sp>
      <p:pic>
        <p:nvPicPr>
          <p:cNvPr id="11" name="Picture 10">
            <a:extLst>
              <a:ext uri="{FF2B5EF4-FFF2-40B4-BE49-F238E27FC236}">
                <a16:creationId xmlns:a16="http://schemas.microsoft.com/office/drawing/2014/main" id="{814C4BBE-1946-4ACF-84F8-5934DA09E22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6966" y="6156315"/>
            <a:ext cx="993775" cy="654858"/>
          </a:xfrm>
          <a:prstGeom prst="rect">
            <a:avLst/>
          </a:prstGeom>
        </p:spPr>
      </p:pic>
      <p:pic>
        <p:nvPicPr>
          <p:cNvPr id="12" name="Picture 11">
            <a:extLst>
              <a:ext uri="{FF2B5EF4-FFF2-40B4-BE49-F238E27FC236}">
                <a16:creationId xmlns:a16="http://schemas.microsoft.com/office/drawing/2014/main" id="{03DF61E8-7390-47C7-B128-E956EDEEF1C6}"/>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704840" y="6172451"/>
            <a:ext cx="1742486" cy="638722"/>
          </a:xfrm>
          <a:prstGeom prst="rect">
            <a:avLst/>
          </a:prstGeom>
        </p:spPr>
      </p:pic>
      <p:cxnSp>
        <p:nvCxnSpPr>
          <p:cNvPr id="8" name="Straight Connector 7">
            <a:extLst>
              <a:ext uri="{FF2B5EF4-FFF2-40B4-BE49-F238E27FC236}">
                <a16:creationId xmlns:a16="http://schemas.microsoft.com/office/drawing/2014/main" id="{CA324314-7429-CDF9-4066-4470C504F16F}"/>
              </a:ext>
            </a:extLst>
          </p:cNvPr>
          <p:cNvCxnSpPr>
            <a:cxnSpLocks/>
          </p:cNvCxnSpPr>
          <p:nvPr/>
        </p:nvCxnSpPr>
        <p:spPr>
          <a:xfrm flipV="1">
            <a:off x="8168640" y="2872740"/>
            <a:ext cx="0" cy="67818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A1AFC2E-CB81-2A3E-97BD-07379BB5B398}"/>
              </a:ext>
            </a:extLst>
          </p:cNvPr>
          <p:cNvCxnSpPr>
            <a:cxnSpLocks/>
          </p:cNvCxnSpPr>
          <p:nvPr/>
        </p:nvCxnSpPr>
        <p:spPr>
          <a:xfrm flipV="1">
            <a:off x="9151620" y="2872740"/>
            <a:ext cx="0" cy="67818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Hexagon 3">
            <a:extLst>
              <a:ext uri="{FF2B5EF4-FFF2-40B4-BE49-F238E27FC236}">
                <a16:creationId xmlns:a16="http://schemas.microsoft.com/office/drawing/2014/main" id="{867760E7-A54B-773E-89CC-0C55BC4452EC}"/>
              </a:ext>
            </a:extLst>
          </p:cNvPr>
          <p:cNvSpPr/>
          <p:nvPr/>
        </p:nvSpPr>
        <p:spPr>
          <a:xfrm>
            <a:off x="7656027" y="2065020"/>
            <a:ext cx="2089953" cy="1112520"/>
          </a:xfrm>
          <a:prstGeom prst="hexagon">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0000"/>
                </a:solidFill>
              </a:rPr>
              <a:t>Warning: lots of graphs and info ahead.  Recording and ppt will be available online.</a:t>
            </a:r>
          </a:p>
        </p:txBody>
      </p:sp>
    </p:spTree>
    <p:extLst>
      <p:ext uri="{BB962C8B-B14F-4D97-AF65-F5344CB8AC3E}">
        <p14:creationId xmlns:p14="http://schemas.microsoft.com/office/powerpoint/2010/main" val="26286754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Deliverables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5"/>
            <a:ext cx="6984356" cy="5856891"/>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Stream Crossing Replacements</a:t>
            </a:r>
            <a:endPar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endParaRP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308 replacements </a:t>
            </a: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since July 2019</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Old Structures</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72% were round pipes</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New Structures</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chemeClr val="tx1"/>
                </a:solidFill>
                <a:effectLst/>
                <a:uLnTx/>
                <a:uFillTx/>
                <a:latin typeface="Calibri" panose="020F0502020204030204"/>
                <a:ea typeface="+mn-ea"/>
                <a:cs typeface="+mn-cs"/>
              </a:rPr>
              <a:t>Type</a:t>
            </a:r>
          </a:p>
          <a:p>
            <a:pPr marL="1143000" marR="0" lvl="2"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tx1"/>
                </a:solidFill>
                <a:effectLst/>
                <a:uLnTx/>
                <a:uFillTx/>
                <a:latin typeface="Calibri" panose="020F0502020204030204"/>
                <a:ea typeface="+mn-ea"/>
                <a:cs typeface="+mn-cs"/>
              </a:rPr>
              <a:t>57% were squash or pipe arch </a:t>
            </a:r>
            <a:r>
              <a:rPr kumimoji="0" lang="en-US" sz="2000" b="0" i="0" u="none" strike="noStrike" kern="1200" cap="none" spc="0" normalizeH="0" baseline="0" noProof="0" dirty="0">
                <a:ln>
                  <a:noFill/>
                </a:ln>
                <a:solidFill>
                  <a:schemeClr val="tx1"/>
                </a:solidFill>
                <a:effectLst/>
                <a:uLnTx/>
                <a:uFillTx/>
                <a:latin typeface="Calibri" panose="020F0502020204030204"/>
                <a:ea typeface="+mn-ea"/>
                <a:cs typeface="+mn-cs"/>
              </a:rPr>
              <a:t>(w/bottom) </a:t>
            </a:r>
            <a:endParaRPr kumimoji="0" lang="en-US" sz="2800" b="0" i="0" u="none" strike="noStrike" kern="1200" cap="none" spc="0" normalizeH="0" baseline="0" noProof="0" dirty="0">
              <a:ln>
                <a:noFill/>
              </a:ln>
              <a:solidFill>
                <a:schemeClr val="tx1"/>
              </a:solidFill>
              <a:effectLst/>
              <a:uLnTx/>
              <a:uFillTx/>
              <a:latin typeface="Calibri" panose="020F0502020204030204"/>
              <a:ea typeface="+mn-ea"/>
              <a:cs typeface="+mn-cs"/>
            </a:endParaRPr>
          </a:p>
          <a:p>
            <a:pPr marL="1143000" marR="0" lvl="2"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tx1"/>
                </a:solidFill>
                <a:effectLst/>
                <a:uLnTx/>
                <a:uFillTx/>
                <a:latin typeface="Calibri" panose="020F0502020204030204"/>
                <a:ea typeface="+mn-ea"/>
                <a:cs typeface="+mn-cs"/>
              </a:rPr>
              <a:t>25% were bottomless </a:t>
            </a:r>
            <a:r>
              <a:rPr kumimoji="0" lang="en-US" sz="2000" b="0" i="0" u="none" strike="noStrike" kern="1200" cap="none" spc="0" normalizeH="0" baseline="0" noProof="0" dirty="0">
                <a:ln>
                  <a:noFill/>
                </a:ln>
                <a:solidFill>
                  <a:schemeClr val="tx1"/>
                </a:solidFill>
                <a:effectLst/>
                <a:uLnTx/>
                <a:uFillTx/>
                <a:latin typeface="Calibri" panose="020F0502020204030204"/>
                <a:ea typeface="+mn-ea"/>
                <a:cs typeface="+mn-cs"/>
              </a:rPr>
              <a:t>(arch/box/bridge) </a:t>
            </a:r>
          </a:p>
          <a:p>
            <a:pPr lvl="1" indent="-228600">
              <a:buClrTx/>
              <a:buFont typeface="Arial" panose="020B0604020202020204" pitchFamily="34" charset="0"/>
              <a:buChar char="•"/>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Size:</a:t>
            </a:r>
          </a:p>
          <a:p>
            <a:pPr lvl="2">
              <a:defRPr/>
            </a:pPr>
            <a:r>
              <a:rPr lang="en-US" sz="2800" dirty="0">
                <a:solidFill>
                  <a:srgbClr val="FF0000"/>
                </a:solidFill>
                <a:latin typeface="Calibri" panose="020F0502020204030204"/>
              </a:rPr>
              <a:t>6% over 20’ opening</a:t>
            </a:r>
          </a:p>
          <a:p>
            <a:pPr lvl="2">
              <a:defRPr/>
            </a:pP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Average BF reported= 9.3’</a:t>
            </a:r>
          </a:p>
          <a:p>
            <a:pPr lvl="2">
              <a:defRPr/>
            </a:pPr>
            <a:r>
              <a:rPr lang="en-US" sz="2800" dirty="0">
                <a:solidFill>
                  <a:srgbClr val="FF0000"/>
                </a:solidFill>
                <a:latin typeface="Calibri" panose="020F0502020204030204"/>
              </a:rPr>
              <a:t>Average new structure width = 11’</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lvl="2">
              <a:defRPr/>
            </a:pPr>
            <a:endParaRPr kumimoji="0" lang="en-US" sz="2800" b="0" i="0" u="none" strike="noStrike" kern="1200" cap="none" spc="0" normalizeH="0" baseline="0" noProof="0" dirty="0">
              <a:ln>
                <a:noFill/>
              </a:ln>
              <a:solidFill>
                <a:schemeClr val="tx1"/>
              </a:solidFill>
              <a:effectLst/>
              <a:uLnTx/>
              <a:uFillTx/>
              <a:latin typeface="Calibri" panose="020F0502020204030204"/>
              <a:ea typeface="+mn-ea"/>
              <a:cs typeface="+mn-cs"/>
            </a:endParaRP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graphicFrame>
        <p:nvGraphicFramePr>
          <p:cNvPr id="3" name="Chart 2">
            <a:extLst>
              <a:ext uri="{FF2B5EF4-FFF2-40B4-BE49-F238E27FC236}">
                <a16:creationId xmlns:a16="http://schemas.microsoft.com/office/drawing/2014/main" id="{FC58723D-DD86-4AAB-B39F-9CBD612CD808}"/>
              </a:ext>
            </a:extLst>
          </p:cNvPr>
          <p:cNvGraphicFramePr>
            <a:graphicFrameLocks/>
          </p:cNvGraphicFramePr>
          <p:nvPr>
            <p:extLst>
              <p:ext uri="{D42A27DB-BD31-4B8C-83A1-F6EECF244321}">
                <p14:modId xmlns:p14="http://schemas.microsoft.com/office/powerpoint/2010/main" val="1491777357"/>
              </p:ext>
            </p:extLst>
          </p:nvPr>
        </p:nvGraphicFramePr>
        <p:xfrm>
          <a:off x="7362825" y="2215828"/>
          <a:ext cx="4829175" cy="3971925"/>
        </p:xfrm>
        <a:graphic>
          <a:graphicData uri="http://schemas.openxmlformats.org/drawingml/2006/chart">
            <c:chart xmlns:c="http://schemas.openxmlformats.org/drawingml/2006/chart" xmlns:r="http://schemas.openxmlformats.org/officeDocument/2006/relationships" r:id="rId9"/>
          </a:graphicData>
        </a:graphic>
      </p:graphicFrame>
      <p:cxnSp>
        <p:nvCxnSpPr>
          <p:cNvPr id="6" name="Straight Arrow Connector 5">
            <a:extLst>
              <a:ext uri="{FF2B5EF4-FFF2-40B4-BE49-F238E27FC236}">
                <a16:creationId xmlns:a16="http://schemas.microsoft.com/office/drawing/2014/main" id="{5C2F6E56-9024-3BAC-D850-5887858683CC}"/>
              </a:ext>
            </a:extLst>
          </p:cNvPr>
          <p:cNvCxnSpPr>
            <a:cxnSpLocks/>
          </p:cNvCxnSpPr>
          <p:nvPr/>
        </p:nvCxnSpPr>
        <p:spPr>
          <a:xfrm>
            <a:off x="1868805" y="4486275"/>
            <a:ext cx="612267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6201798"/>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404575"/>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Deliverables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6"/>
            <a:ext cx="11569137"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sz="2800" b="1" u="sng" dirty="0">
                <a:solidFill>
                  <a:prstClr val="black"/>
                </a:solidFill>
                <a:latin typeface="Calibri" panose="020F0502020204030204"/>
              </a:rPr>
              <a:t>Very Minor Players</a:t>
            </a:r>
            <a:r>
              <a:rPr lang="en-US" sz="2800" b="1" dirty="0">
                <a:solidFill>
                  <a:prstClr val="black"/>
                </a:solidFill>
                <a:latin typeface="Calibri" panose="020F0502020204030204"/>
              </a:rPr>
              <a:t> (even with in-kind)</a:t>
            </a:r>
            <a:endParaRPr kumimoji="0" lang="en-US" sz="2800" b="1" i="0"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US" sz="2800" b="0" i="0" u="sng" strike="noStrike" kern="1200" cap="none" spc="0" normalizeH="0" baseline="0" noProof="0" dirty="0">
                <a:ln>
                  <a:noFill/>
                </a:ln>
                <a:solidFill>
                  <a:prstClr val="black"/>
                </a:solidFill>
                <a:effectLst/>
                <a:uLnTx/>
                <a:uFillTx/>
                <a:latin typeface="Calibri" panose="020F0502020204030204"/>
                <a:ea typeface="+mn-ea"/>
                <a:cs typeface="+mn-cs"/>
              </a:rPr>
              <a:t>Dust Suppressants</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decreased to almost no use</a:t>
            </a:r>
          </a:p>
          <a:p>
            <a:pPr marL="342900" marR="0" lvl="0"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2800" u="sng" dirty="0">
                <a:solidFill>
                  <a:prstClr val="black"/>
                </a:solidFill>
                <a:latin typeface="Calibri" panose="020F0502020204030204"/>
              </a:rPr>
              <a:t>Full Depth Reclamation</a:t>
            </a:r>
            <a:r>
              <a:rPr lang="en-US" sz="2800" dirty="0">
                <a:solidFill>
                  <a:prstClr val="black"/>
                </a:solidFill>
                <a:latin typeface="Calibri" panose="020F0502020204030204"/>
              </a:rPr>
              <a:t>: additional requirements in 2019 decreased use</a:t>
            </a:r>
          </a:p>
          <a:p>
            <a:pPr marL="342900" marR="0" lvl="0"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US" sz="2800" b="0" i="0" u="sng" strike="noStrike" kern="1200" cap="none" spc="0" normalizeH="0" baseline="0" noProof="0" dirty="0">
                <a:ln>
                  <a:noFill/>
                </a:ln>
                <a:solidFill>
                  <a:prstClr val="black"/>
                </a:solidFill>
                <a:effectLst/>
                <a:uLnTx/>
                <a:uFillTx/>
                <a:latin typeface="Calibri" panose="020F0502020204030204"/>
                <a:ea typeface="+mn-ea"/>
                <a:cs typeface="+mn-cs"/>
              </a:rPr>
              <a:t>Paving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most CDs only pay for what they disturb</a:t>
            </a:r>
            <a:r>
              <a:rPr lang="en-US" sz="2800" dirty="0">
                <a:solidFill>
                  <a:prstClr val="black"/>
                </a:solidFill>
                <a:latin typeface="Calibri" panose="020F0502020204030204"/>
              </a:rPr>
              <a:t> in fixing drainage.  Note much of paving in graph below was in-kind.</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62795"/>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22" name="TextBox 21">
            <a:extLst>
              <a:ext uri="{FF2B5EF4-FFF2-40B4-BE49-F238E27FC236}">
                <a16:creationId xmlns:a16="http://schemas.microsoft.com/office/drawing/2014/main" id="{507C74AD-439F-4064-8D96-C7B320B70DEF}"/>
              </a:ext>
            </a:extLst>
          </p:cNvPr>
          <p:cNvSpPr txBox="1"/>
          <p:nvPr/>
        </p:nvSpPr>
        <p:spPr>
          <a:xfrm>
            <a:off x="8826205" y="2853947"/>
            <a:ext cx="1290802" cy="184666"/>
          </a:xfrm>
          <a:prstGeom prst="rect">
            <a:avLst/>
          </a:prstGeom>
          <a:solidFill>
            <a:schemeClr val="accent6">
              <a:lumMod val="60000"/>
              <a:lumOff val="40000"/>
            </a:schemeClr>
          </a:solidFill>
          <a:ln>
            <a:solidFill>
              <a:schemeClr val="accent6">
                <a:lumMod val="75000"/>
              </a:schemeClr>
            </a:solid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 Dirt and Gravel </a:t>
            </a:r>
          </a:p>
        </p:txBody>
      </p:sp>
      <p:sp>
        <p:nvSpPr>
          <p:cNvPr id="24" name="TextBox 23">
            <a:extLst>
              <a:ext uri="{FF2B5EF4-FFF2-40B4-BE49-F238E27FC236}">
                <a16:creationId xmlns:a16="http://schemas.microsoft.com/office/drawing/2014/main" id="{774C6314-F961-4752-AF0D-9A7E10376EBA}"/>
              </a:ext>
            </a:extLst>
          </p:cNvPr>
          <p:cNvSpPr txBox="1"/>
          <p:nvPr/>
        </p:nvSpPr>
        <p:spPr>
          <a:xfrm>
            <a:off x="8826205" y="3047323"/>
            <a:ext cx="1290802" cy="184666"/>
          </a:xfrm>
          <a:prstGeom prst="rect">
            <a:avLst/>
          </a:prstGeom>
          <a:solidFill>
            <a:schemeClr val="accent1">
              <a:lumMod val="40000"/>
              <a:lumOff val="60000"/>
            </a:schemeClr>
          </a:solidFill>
          <a:ln>
            <a:solidFill>
              <a:schemeClr val="accent1">
                <a:lumMod val="75000"/>
              </a:schemeClr>
            </a:solidFill>
          </a:ln>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 Paved Low-Volume </a:t>
            </a:r>
          </a:p>
        </p:txBody>
      </p:sp>
      <p:pic>
        <p:nvPicPr>
          <p:cNvPr id="6" name="Picture 5">
            <a:extLst>
              <a:ext uri="{FF2B5EF4-FFF2-40B4-BE49-F238E27FC236}">
                <a16:creationId xmlns:a16="http://schemas.microsoft.com/office/drawing/2014/main" id="{CFCAD578-3FD1-23E4-F981-4F7BCB3DA8F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125212" y="3429000"/>
            <a:ext cx="4083807" cy="2388109"/>
          </a:xfrm>
          <a:prstGeom prst="rect">
            <a:avLst/>
          </a:prstGeom>
          <a:ln>
            <a:noFill/>
          </a:ln>
          <a:effectLst>
            <a:outerShdw blurRad="190500" algn="tl" rotWithShape="0">
              <a:srgbClr val="000000">
                <a:alpha val="70000"/>
              </a:srgbClr>
            </a:outerShdw>
          </a:effectLst>
        </p:spPr>
      </p:pic>
      <p:pic>
        <p:nvPicPr>
          <p:cNvPr id="8" name="Picture 7">
            <a:extLst>
              <a:ext uri="{FF2B5EF4-FFF2-40B4-BE49-F238E27FC236}">
                <a16:creationId xmlns:a16="http://schemas.microsoft.com/office/drawing/2014/main" id="{6AD76BEB-B429-5E6B-D1B2-308176FB041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0" y="3435069"/>
            <a:ext cx="4124506" cy="2381691"/>
          </a:xfrm>
          <a:prstGeom prst="rect">
            <a:avLst/>
          </a:prstGeom>
          <a:ln>
            <a:noFill/>
          </a:ln>
          <a:effectLst>
            <a:outerShdw blurRad="190500" algn="tl" rotWithShape="0">
              <a:srgbClr val="000000">
                <a:alpha val="70000"/>
              </a:srgbClr>
            </a:outerShdw>
          </a:effectLst>
        </p:spPr>
      </p:pic>
      <p:pic>
        <p:nvPicPr>
          <p:cNvPr id="10" name="Picture 9">
            <a:extLst>
              <a:ext uri="{FF2B5EF4-FFF2-40B4-BE49-F238E27FC236}">
                <a16:creationId xmlns:a16="http://schemas.microsoft.com/office/drawing/2014/main" id="{095E8678-B318-D085-28B9-444C010C245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121881" y="3429208"/>
            <a:ext cx="4070119" cy="238755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957980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Deliverables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994303"/>
            <a:ext cx="11919213"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Where did these numbers come from, and can I do this for my county?</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pic>
        <p:nvPicPr>
          <p:cNvPr id="3" name="Picture 2">
            <a:extLst>
              <a:ext uri="{FF2B5EF4-FFF2-40B4-BE49-F238E27FC236}">
                <a16:creationId xmlns:a16="http://schemas.microsoft.com/office/drawing/2014/main" id="{805B1555-92C3-FE69-3CA3-65D7732B4E0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244455" y="1998864"/>
            <a:ext cx="7857638" cy="4335708"/>
          </a:xfrm>
          <a:prstGeom prst="rect">
            <a:avLst/>
          </a:prstGeom>
          <a:ln>
            <a:noFill/>
          </a:ln>
          <a:effectLst>
            <a:outerShdw blurRad="190500" algn="tl" rotWithShape="0">
              <a:srgbClr val="000000">
                <a:alpha val="70000"/>
              </a:srgbClr>
            </a:outerShdw>
          </a:effectLst>
        </p:spPr>
      </p:pic>
      <p:pic>
        <p:nvPicPr>
          <p:cNvPr id="4" name="Picture 3">
            <a:extLst>
              <a:ext uri="{FF2B5EF4-FFF2-40B4-BE49-F238E27FC236}">
                <a16:creationId xmlns:a16="http://schemas.microsoft.com/office/drawing/2014/main" id="{F85F78A1-DB4C-C4F3-5EDE-D3611A22464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2287" y="1811383"/>
            <a:ext cx="5322751" cy="2638284"/>
          </a:xfrm>
          <a:prstGeom prst="rect">
            <a:avLst/>
          </a:prstGeom>
          <a:ln>
            <a:noFill/>
          </a:ln>
          <a:effectLst>
            <a:outerShdw blurRad="190500" algn="tl" rotWithShape="0">
              <a:srgbClr val="000000">
                <a:alpha val="70000"/>
              </a:srgbClr>
            </a:outerShdw>
          </a:effectLst>
        </p:spPr>
      </p:pic>
      <p:sp>
        <p:nvSpPr>
          <p:cNvPr id="5" name="Rectangle 4">
            <a:extLst>
              <a:ext uri="{FF2B5EF4-FFF2-40B4-BE49-F238E27FC236}">
                <a16:creationId xmlns:a16="http://schemas.microsoft.com/office/drawing/2014/main" id="{4F86A1C9-7D87-130E-B61E-E6AC6B9DC2B0}"/>
              </a:ext>
            </a:extLst>
          </p:cNvPr>
          <p:cNvSpPr/>
          <p:nvPr/>
        </p:nvSpPr>
        <p:spPr>
          <a:xfrm>
            <a:off x="2232659" y="2041525"/>
            <a:ext cx="481965" cy="702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AF79882A-1AB5-D481-264C-4B97090018B4}"/>
              </a:ext>
            </a:extLst>
          </p:cNvPr>
          <p:cNvSpPr/>
          <p:nvPr/>
        </p:nvSpPr>
        <p:spPr>
          <a:xfrm>
            <a:off x="3841548" y="1944875"/>
            <a:ext cx="246325" cy="23812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298079729"/>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Deliverables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994303"/>
            <a:ext cx="11919213" cy="4126337"/>
          </a:xfrm>
          <a:prstGeom prst="rect">
            <a:avLst/>
          </a:prstGeom>
        </p:spPr>
        <p:txBody>
          <a:bodyPr>
            <a:normAutofit lnSpcReduction="10000"/>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Where did these numbers come from, and can I do this for my county?</a:t>
            </a:r>
          </a:p>
          <a:p>
            <a:pPr marR="0" lvl="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1400" b="1" dirty="0">
              <a:solidFill>
                <a:prstClr val="black"/>
              </a:solidFill>
              <a:latin typeface="Calibri" panose="020F0502020204030204"/>
            </a:endParaRPr>
          </a:p>
          <a:p>
            <a:pPr marR="0" lvl="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strike="noStrike" kern="1200" cap="none" spc="0" normalizeH="0" baseline="0" noProof="0" dirty="0">
                <a:ln>
                  <a:noFill/>
                </a:ln>
                <a:solidFill>
                  <a:prstClr val="black"/>
                </a:solidFill>
                <a:effectLst/>
                <a:uLnTx/>
                <a:uFillTx/>
                <a:latin typeface="Calibri" panose="020F0502020204030204"/>
                <a:ea typeface="+mn-ea"/>
                <a:cs typeface="+mn-cs"/>
              </a:rPr>
              <a:t>Numbers came straight from GIS</a:t>
            </a:r>
          </a:p>
          <a:p>
            <a:pPr marR="0" lvl="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1400" b="1" dirty="0">
              <a:solidFill>
                <a:prstClr val="black"/>
              </a:solidFill>
              <a:latin typeface="Calibri" panose="020F0502020204030204"/>
            </a:endParaRPr>
          </a:p>
          <a:p>
            <a:pPr marR="0" lvl="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strike="noStrike" kern="1200" cap="none" spc="0" normalizeH="0" baseline="0" noProof="0" dirty="0">
                <a:ln>
                  <a:noFill/>
                </a:ln>
                <a:solidFill>
                  <a:prstClr val="black"/>
                </a:solidFill>
                <a:effectLst/>
                <a:uLnTx/>
                <a:uFillTx/>
                <a:latin typeface="Calibri" panose="020F0502020204030204"/>
                <a:ea typeface="+mn-ea"/>
                <a:cs typeface="+mn-cs"/>
              </a:rPr>
              <a:t>YES, you can do the same thing </a:t>
            </a: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and more </a:t>
            </a:r>
            <a:r>
              <a:rPr kumimoji="0" lang="en-US" sz="2800" b="1" i="0" strike="noStrike" kern="1200" cap="none" spc="0" normalizeH="0" baseline="0" noProof="0" dirty="0">
                <a:ln>
                  <a:noFill/>
                </a:ln>
                <a:solidFill>
                  <a:prstClr val="black"/>
                </a:solidFill>
                <a:effectLst/>
                <a:uLnTx/>
                <a:uFillTx/>
                <a:latin typeface="Calibri" panose="020F0502020204030204"/>
                <a:ea typeface="+mn-ea"/>
                <a:cs typeface="+mn-cs"/>
              </a:rPr>
              <a:t>for your county</a:t>
            </a:r>
          </a:p>
          <a:p>
            <a:pPr marR="0" lvl="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2800" b="1" dirty="0">
              <a:solidFill>
                <a:prstClr val="black"/>
              </a:solidFill>
              <a:latin typeface="Calibri" panose="020F0502020204030204"/>
            </a:endParaRPr>
          </a:p>
          <a:p>
            <a:pPr marR="0" lvl="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strike="noStrike" kern="1200" cap="none" spc="0" normalizeH="0" baseline="0" noProof="0" dirty="0">
                <a:ln>
                  <a:noFill/>
                </a:ln>
                <a:solidFill>
                  <a:prstClr val="black"/>
                </a:solidFill>
                <a:effectLst/>
                <a:uLnTx/>
                <a:uFillTx/>
                <a:latin typeface="Calibri" panose="020F0502020204030204"/>
                <a:ea typeface="+mn-ea"/>
                <a:cs typeface="+mn-cs"/>
              </a:rPr>
              <a:t>Two 2019 Webinars recorded</a:t>
            </a:r>
          </a:p>
          <a:p>
            <a:pPr lvl="1">
              <a:spcBef>
                <a:spcPts val="1000"/>
              </a:spcBef>
              <a:buClrTx/>
              <a:buFont typeface="Arial" panose="020B0604020202020204" pitchFamily="34" charset="0"/>
              <a:buChar char="•"/>
              <a:defRPr/>
            </a:pPr>
            <a:r>
              <a:rPr lang="en-US" sz="2800" b="1" dirty="0">
                <a:solidFill>
                  <a:prstClr val="black"/>
                </a:solidFill>
                <a:latin typeface="Calibri" panose="020F0502020204030204"/>
              </a:rPr>
              <a:t>March 7, 2019</a:t>
            </a:r>
          </a:p>
          <a:p>
            <a:pPr lvl="1">
              <a:spcBef>
                <a:spcPts val="1000"/>
              </a:spcBef>
              <a:buClrTx/>
              <a:buFont typeface="Arial" panose="020B0604020202020204" pitchFamily="34" charset="0"/>
              <a:buChar char="•"/>
              <a:defRPr/>
            </a:pPr>
            <a:r>
              <a:rPr kumimoji="0" lang="en-US" sz="2800" b="1" i="0" strike="noStrike" kern="1200" cap="none" spc="0" normalizeH="0" baseline="0" noProof="0" dirty="0">
                <a:ln>
                  <a:noFill/>
                </a:ln>
                <a:solidFill>
                  <a:prstClr val="black"/>
                </a:solidFill>
                <a:effectLst/>
                <a:uLnTx/>
                <a:uFillTx/>
                <a:latin typeface="Calibri" panose="020F0502020204030204"/>
                <a:ea typeface="+mn-ea"/>
                <a:cs typeface="+mn-cs"/>
              </a:rPr>
              <a:t>March 21, 2019</a:t>
            </a:r>
            <a:endParaRPr kumimoji="0" lang="en-US" sz="2800" b="0" i="0"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pic>
        <p:nvPicPr>
          <p:cNvPr id="3" name="Picture 2">
            <a:extLst>
              <a:ext uri="{FF2B5EF4-FFF2-40B4-BE49-F238E27FC236}">
                <a16:creationId xmlns:a16="http://schemas.microsoft.com/office/drawing/2014/main" id="{302BA03A-A076-40D0-9D9C-F8FB2FE4017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018072" y="3314051"/>
            <a:ext cx="6084765" cy="3477009"/>
          </a:xfrm>
          <a:prstGeom prst="rect">
            <a:avLst/>
          </a:prstGeom>
          <a:ln>
            <a:noFill/>
          </a:ln>
          <a:effectLst>
            <a:outerShdw blurRad="190500" algn="tl" rotWithShape="0">
              <a:srgbClr val="000000">
                <a:alpha val="70000"/>
              </a:srgbClr>
            </a:outerShdw>
          </a:effectLst>
        </p:spPr>
      </p:pic>
      <p:cxnSp>
        <p:nvCxnSpPr>
          <p:cNvPr id="5" name="Straight Arrow Connector 4">
            <a:extLst>
              <a:ext uri="{FF2B5EF4-FFF2-40B4-BE49-F238E27FC236}">
                <a16:creationId xmlns:a16="http://schemas.microsoft.com/office/drawing/2014/main" id="{AA450A7F-C86E-4AA9-84CE-93886D188361}"/>
              </a:ext>
            </a:extLst>
          </p:cNvPr>
          <p:cNvCxnSpPr/>
          <p:nvPr/>
        </p:nvCxnSpPr>
        <p:spPr>
          <a:xfrm>
            <a:off x="5085805" y="3675017"/>
            <a:ext cx="905692" cy="17417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C6AEEC0-FC9F-494A-93F2-65571E47C4B4}"/>
              </a:ext>
            </a:extLst>
          </p:cNvPr>
          <p:cNvSpPr txBox="1"/>
          <p:nvPr/>
        </p:nvSpPr>
        <p:spPr>
          <a:xfrm>
            <a:off x="6058441" y="2999224"/>
            <a:ext cx="5860772" cy="369332"/>
          </a:xfrm>
          <a:prstGeom prst="rect">
            <a:avLst/>
          </a:prstGeom>
          <a:noFill/>
        </p:spPr>
        <p:txBody>
          <a:bodyPr wrap="none" rtlCol="0">
            <a:spAutoFit/>
          </a:bodyPr>
          <a:lstStyle/>
          <a:p>
            <a:r>
              <a:rPr lang="en-US" b="1" i="1" dirty="0">
                <a:solidFill>
                  <a:schemeClr val="accent1">
                    <a:lumMod val="75000"/>
                  </a:schemeClr>
                </a:solidFill>
              </a:rPr>
              <a:t>CDGRS – education and training – webinars – past webinars</a:t>
            </a:r>
          </a:p>
        </p:txBody>
      </p:sp>
    </p:spTree>
    <p:extLst>
      <p:ext uri="{BB962C8B-B14F-4D97-AF65-F5344CB8AC3E}">
        <p14:creationId xmlns:p14="http://schemas.microsoft.com/office/powerpoint/2010/main" val="728155119"/>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descr="A bridge over a river&#10;&#10;Description automatically generated with medium confidence">
            <a:extLst>
              <a:ext uri="{FF2B5EF4-FFF2-40B4-BE49-F238E27FC236}">
                <a16:creationId xmlns:a16="http://schemas.microsoft.com/office/drawing/2014/main" id="{B851BCB4-66DC-43AD-D4B5-FE7AD77D499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4381"/>
          <a:stretch/>
        </p:blipFill>
        <p:spPr>
          <a:xfrm>
            <a:off x="4480090" y="-8984"/>
            <a:ext cx="7711910" cy="6866982"/>
          </a:xfrm>
          <a:prstGeom prst="rect">
            <a:avLst/>
          </a:prstGeom>
        </p:spPr>
      </p:pic>
      <p:sp>
        <p:nvSpPr>
          <p:cNvPr id="6" name="Rectangle 5">
            <a:extLst>
              <a:ext uri="{FF2B5EF4-FFF2-40B4-BE49-F238E27FC236}">
                <a16:creationId xmlns:a16="http://schemas.microsoft.com/office/drawing/2014/main" id="{A7006BB9-66C7-4574-93C3-2F62A2830FA5}"/>
              </a:ext>
            </a:extLst>
          </p:cNvPr>
          <p:cNvSpPr/>
          <p:nvPr/>
        </p:nvSpPr>
        <p:spPr>
          <a:xfrm>
            <a:off x="-1" y="5902198"/>
            <a:ext cx="4733926" cy="955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3926026" y="3214536"/>
            <a:ext cx="6857999" cy="428926"/>
          </a:xfrm>
          <a:prstGeom prst="rect">
            <a:avLst/>
          </a:prstGeom>
        </p:spPr>
      </p:pic>
      <p:sp>
        <p:nvSpPr>
          <p:cNvPr id="2" name="Rectangle 1">
            <a:extLst>
              <a:ext uri="{FF2B5EF4-FFF2-40B4-BE49-F238E27FC236}">
                <a16:creationId xmlns:a16="http://schemas.microsoft.com/office/drawing/2014/main" id="{BD622054-747D-4435-9C13-EA91DB55DD84}"/>
              </a:ext>
            </a:extLst>
          </p:cNvPr>
          <p:cNvSpPr/>
          <p:nvPr/>
        </p:nvSpPr>
        <p:spPr>
          <a:xfrm>
            <a:off x="0" y="0"/>
            <a:ext cx="7207223" cy="6866982"/>
          </a:xfrm>
          <a:custGeom>
            <a:avLst/>
            <a:gdLst>
              <a:gd name="connsiteX0" fmla="*/ 0 w 7204048"/>
              <a:gd name="connsiteY0" fmla="*/ 0 h 6858000"/>
              <a:gd name="connsiteX1" fmla="*/ 7204048 w 7204048"/>
              <a:gd name="connsiteY1" fmla="*/ 0 h 6858000"/>
              <a:gd name="connsiteX2" fmla="*/ 7204048 w 7204048"/>
              <a:gd name="connsiteY2" fmla="*/ 6858000 h 6858000"/>
              <a:gd name="connsiteX3" fmla="*/ 0 w 7204048"/>
              <a:gd name="connsiteY3" fmla="*/ 6858000 h 6858000"/>
              <a:gd name="connsiteX4" fmla="*/ 0 w 7204048"/>
              <a:gd name="connsiteY4"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0 w 7204048"/>
              <a:gd name="connsiteY4" fmla="*/ 6858000 h 6858000"/>
              <a:gd name="connsiteX5" fmla="*/ 0 w 7204048"/>
              <a:gd name="connsiteY5"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0 w 7204048"/>
              <a:gd name="connsiteY5" fmla="*/ 6858000 h 6858000"/>
              <a:gd name="connsiteX6" fmla="*/ 0 w 7204048"/>
              <a:gd name="connsiteY6"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0 w 7204048"/>
              <a:gd name="connsiteY6" fmla="*/ 6858000 h 6858000"/>
              <a:gd name="connsiteX7" fmla="*/ 0 w 7204048"/>
              <a:gd name="connsiteY7"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3505194 w 7204048"/>
              <a:gd name="connsiteY5" fmla="*/ 6381750 h 6858000"/>
              <a:gd name="connsiteX6" fmla="*/ 2749544 w 7204048"/>
              <a:gd name="connsiteY6" fmla="*/ 6213475 h 6858000"/>
              <a:gd name="connsiteX7" fmla="*/ 1816094 w 7204048"/>
              <a:gd name="connsiteY7" fmla="*/ 6105525 h 6858000"/>
              <a:gd name="connsiteX8" fmla="*/ 0 w 7204048"/>
              <a:gd name="connsiteY8" fmla="*/ 6858000 h 6858000"/>
              <a:gd name="connsiteX9" fmla="*/ 0 w 7204048"/>
              <a:gd name="connsiteY9"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36994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07223" h="6858000">
                <a:moveTo>
                  <a:pt x="3175" y="0"/>
                </a:moveTo>
                <a:lnTo>
                  <a:pt x="7207223" y="0"/>
                </a:lnTo>
                <a:lnTo>
                  <a:pt x="7207223" y="6858000"/>
                </a:lnTo>
                <a:lnTo>
                  <a:pt x="4352919" y="6858000"/>
                </a:lnTo>
                <a:cubicBezTo>
                  <a:pt x="4245502" y="6710363"/>
                  <a:pt x="4274602" y="6743700"/>
                  <a:pt x="4203694" y="6683375"/>
                </a:cubicBezTo>
                <a:cubicBezTo>
                  <a:pt x="4132786" y="6629400"/>
                  <a:pt x="4060289" y="6589713"/>
                  <a:pt x="3936994" y="6534150"/>
                </a:cubicBezTo>
                <a:cubicBezTo>
                  <a:pt x="3878522" y="6503495"/>
                  <a:pt x="3820319" y="6482038"/>
                  <a:pt x="3750469" y="6456638"/>
                </a:cubicBezTo>
                <a:cubicBezTo>
                  <a:pt x="3680619" y="6431238"/>
                  <a:pt x="3691726" y="6429411"/>
                  <a:pt x="3508369" y="6381750"/>
                </a:cubicBezTo>
                <a:cubicBezTo>
                  <a:pt x="3325012" y="6334089"/>
                  <a:pt x="3041644" y="6265333"/>
                  <a:pt x="2752719" y="6213475"/>
                </a:cubicBezTo>
                <a:cubicBezTo>
                  <a:pt x="2509302" y="6175375"/>
                  <a:pt x="2281761" y="6134100"/>
                  <a:pt x="1879594" y="6099175"/>
                </a:cubicBezTo>
                <a:cubicBezTo>
                  <a:pt x="1607603" y="6073246"/>
                  <a:pt x="1510766" y="6067954"/>
                  <a:pt x="1327145" y="6054725"/>
                </a:cubicBezTo>
                <a:cubicBezTo>
                  <a:pt x="1143524" y="6041496"/>
                  <a:pt x="904340" y="6033029"/>
                  <a:pt x="717545" y="6026150"/>
                </a:cubicBezTo>
                <a:cubicBezTo>
                  <a:pt x="530750" y="6019271"/>
                  <a:pt x="639233" y="6017154"/>
                  <a:pt x="0" y="6016625"/>
                </a:cubicBezTo>
                <a:cubicBezTo>
                  <a:pt x="1058" y="4011083"/>
                  <a:pt x="2117" y="2005542"/>
                  <a:pt x="3175" y="0"/>
                </a:cubicBezTo>
                <a:close/>
              </a:path>
            </a:pathLst>
          </a:custGeom>
          <a:solidFill>
            <a:srgbClr val="003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F9160325-254A-450A-A828-64F7BFAB86AB}"/>
              </a:ext>
            </a:extLst>
          </p:cNvPr>
          <p:cNvSpPr txBox="1"/>
          <p:nvPr/>
        </p:nvSpPr>
        <p:spPr>
          <a:xfrm>
            <a:off x="-69844" y="95393"/>
            <a:ext cx="6924675" cy="646185"/>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rtl="0" eaLnBrk="1" fontAlgn="auto" latinLnBrk="0" hangingPunct="1">
              <a:lnSpc>
                <a:spcPct val="100000"/>
              </a:lnSpc>
              <a:spcBef>
                <a:spcPts val="0"/>
              </a:spcBef>
              <a:spcAft>
                <a:spcPts val="0"/>
              </a:spcAft>
              <a:buClrTx/>
              <a:buSzTx/>
              <a:buFontTx/>
              <a:buNone/>
              <a:tabLst/>
              <a:defRPr/>
            </a:pPr>
            <a:r>
              <a:rPr kumimoji="0" lang="en-US" sz="3600" b="1" i="0" u="sng" strike="noStrike" kern="0" cap="none" spc="0" normalizeH="0" baseline="0" noProof="0" dirty="0">
                <a:ln>
                  <a:noFill/>
                </a:ln>
                <a:solidFill>
                  <a:srgbClr val="FFFFFF"/>
                </a:solidFill>
                <a:effectLst/>
                <a:uLnTx/>
                <a:uFillTx/>
                <a:latin typeface="Calibri" panose="020F0502020204030204"/>
                <a:ea typeface="+mn-ea"/>
                <a:cs typeface="+mn-cs"/>
              </a:rPr>
              <a:t>2022 Annual Summary Report</a:t>
            </a:r>
            <a:endParaRPr kumimoji="0" lang="en-US" sz="3600" b="1"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7" name="Content Placeholder 2">
            <a:extLst>
              <a:ext uri="{FF2B5EF4-FFF2-40B4-BE49-F238E27FC236}">
                <a16:creationId xmlns:a16="http://schemas.microsoft.com/office/drawing/2014/main" id="{C6AD2E0D-010C-4BD8-80EE-2FD4DB5C71E4}"/>
              </a:ext>
            </a:extLst>
          </p:cNvPr>
          <p:cNvSpPr txBox="1">
            <a:spLocks/>
          </p:cNvSpPr>
          <p:nvPr/>
        </p:nvSpPr>
        <p:spPr>
          <a:xfrm>
            <a:off x="286966" y="1083392"/>
            <a:ext cx="8560319"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6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Annual Report: Financial</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36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6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Annual Report: Deliverables</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600" b="1" i="0" u="none" strike="noStrike" kern="1200" cap="none" spc="0" normalizeH="0" baseline="0" noProof="0" dirty="0">
                <a:ln>
                  <a:noFill/>
                </a:ln>
                <a:solidFill>
                  <a:srgbClr val="FFFF00"/>
                </a:solidFill>
                <a:effectLst/>
                <a:uLnTx/>
                <a:uFillTx/>
                <a:latin typeface="Calibri" panose="020F0502020204030204"/>
                <a:ea typeface="+mn-ea"/>
                <a:cs typeface="+mn-cs"/>
              </a:rPr>
              <a:t>CD Financial Status</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814C4BBE-1946-4ACF-84F8-5934DA09E22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6966" y="6156315"/>
            <a:ext cx="993775" cy="654858"/>
          </a:xfrm>
          <a:prstGeom prst="rect">
            <a:avLst/>
          </a:prstGeom>
        </p:spPr>
      </p:pic>
      <p:pic>
        <p:nvPicPr>
          <p:cNvPr id="12" name="Picture 11">
            <a:extLst>
              <a:ext uri="{FF2B5EF4-FFF2-40B4-BE49-F238E27FC236}">
                <a16:creationId xmlns:a16="http://schemas.microsoft.com/office/drawing/2014/main" id="{03DF61E8-7390-47C7-B128-E956EDEEF1C6}"/>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704840" y="6172451"/>
            <a:ext cx="1742486" cy="638722"/>
          </a:xfrm>
          <a:prstGeom prst="rect">
            <a:avLst/>
          </a:prstGeom>
        </p:spPr>
      </p:pic>
    </p:spTree>
    <p:extLst>
      <p:ext uri="{BB962C8B-B14F-4D97-AF65-F5344CB8AC3E}">
        <p14:creationId xmlns:p14="http://schemas.microsoft.com/office/powerpoint/2010/main" val="17653048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404575"/>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CD Financial Status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5"/>
            <a:ext cx="11771167" cy="5838631"/>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Reminders / Overview</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Allocations to CDs</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$26.1 Million Annually</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800" b="0" i="0" u="none" strike="noStrike" kern="1200" cap="none" spc="0" normalizeH="0" baseline="0" noProof="0" dirty="0">
                <a:ln>
                  <a:noFill/>
                </a:ln>
                <a:solidFill>
                  <a:schemeClr val="tx1"/>
                </a:solidFill>
                <a:effectLst/>
                <a:uLnTx/>
                <a:uFillTx/>
                <a:latin typeface="Calibri" panose="020F0502020204030204"/>
                <a:ea typeface="+mn-ea"/>
                <a:cs typeface="+mn-cs"/>
              </a:rPr>
              <a:t>130 through this 5-year agreement</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least 80% required to go to projects, ~90% does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CDs get ½ their allocation up front, other ½ remains in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Hbg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for replenishment</a:t>
            </a:r>
          </a:p>
          <a:p>
            <a:pPr>
              <a:buFont typeface="Arial" panose="020B0604020202020204" pitchFamily="34" charset="0"/>
              <a:buChar char="•"/>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CDs have two years to spend funding</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Currently in FY </a:t>
            </a:r>
            <a:r>
              <a:rPr kumimoji="0" lang="en-US" sz="2800" b="0" i="0" u="none" strike="noStrike" kern="1200" cap="none" spc="0" normalizeH="0" baseline="0" noProof="0" dirty="0">
                <a:ln>
                  <a:noFill/>
                </a:ln>
                <a:solidFill>
                  <a:schemeClr val="tx1"/>
                </a:solidFill>
                <a:effectLst/>
                <a:uLnTx/>
                <a:uFillTx/>
                <a:latin typeface="Calibri" panose="020F0502020204030204"/>
                <a:ea typeface="+mn-ea"/>
                <a:cs typeface="+mn-cs"/>
              </a:rPr>
              <a:t>2022-23, year 5 of 5-year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agreement between SCC and CDs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62795"/>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Tree>
    <p:extLst>
      <p:ext uri="{BB962C8B-B14F-4D97-AF65-F5344CB8AC3E}">
        <p14:creationId xmlns:p14="http://schemas.microsoft.com/office/powerpoint/2010/main" val="20318038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404575"/>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Allocation Eligibility</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5"/>
            <a:ext cx="11569137" cy="5838631"/>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Current Allocation Eligibility Status (2-year spending)</a:t>
            </a:r>
          </a:p>
          <a:p>
            <a:pPr marL="342900" marR="0" lvl="0"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US" sz="2800" b="1" i="0" u="sng" strike="noStrike" kern="1200" cap="none" spc="0" normalizeH="0" baseline="0" noProof="0" dirty="0">
                <a:ln>
                  <a:noFill/>
                </a:ln>
                <a:solidFill>
                  <a:srgbClr val="70AD47">
                    <a:lumMod val="75000"/>
                  </a:srgbClr>
                </a:solidFill>
                <a:effectLst/>
                <a:uLnTx/>
                <a:uFillTx/>
                <a:latin typeface="Calibri" panose="020F0502020204030204"/>
                <a:ea typeface="+mn-ea"/>
                <a:cs typeface="+mn-cs"/>
              </a:rPr>
              <a:t>DGR Green</a:t>
            </a:r>
            <a:r>
              <a:rPr kumimoji="0" lang="en-US" sz="28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requirements already met, OK for FY 2023-24 DGR Allocations</a:t>
            </a:r>
          </a:p>
          <a:p>
            <a:pPr marL="742950" marR="0" lvl="1"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57 Counties</a:t>
            </a:r>
          </a:p>
          <a:p>
            <a:pPr marL="342900" marR="0" lvl="0"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DGR Red</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requirements not yet met</a:t>
            </a:r>
          </a:p>
          <a:p>
            <a:pPr marL="742950" marR="0" lvl="1"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8 Counties currently – will likely get lower</a:t>
            </a:r>
          </a:p>
          <a:p>
            <a:pPr marL="342900" marR="0" lvl="0"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US" sz="2800" b="1" i="0" u="sng" strike="noStrike" kern="1200" cap="none" spc="0" normalizeH="0" baseline="0" noProof="0" dirty="0">
                <a:ln>
                  <a:noFill/>
                </a:ln>
                <a:solidFill>
                  <a:srgbClr val="70AD47">
                    <a:lumMod val="75000"/>
                  </a:srgbClr>
                </a:solidFill>
                <a:effectLst/>
                <a:uLnTx/>
                <a:uFillTx/>
                <a:latin typeface="Calibri" panose="020F0502020204030204"/>
                <a:ea typeface="+mn-ea"/>
                <a:cs typeface="+mn-cs"/>
              </a:rPr>
              <a:t>LVR Green</a:t>
            </a:r>
            <a:r>
              <a:rPr kumimoji="0" lang="en-US" sz="28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requirements already met, OK for FY 2023-24 LVR Allocations</a:t>
            </a:r>
          </a:p>
          <a:p>
            <a:pPr marL="742950" marR="0" lvl="1"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56 Counties</a:t>
            </a:r>
          </a:p>
          <a:p>
            <a:pPr marL="342900" marR="0" lvl="0"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LVR Red</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requirements not yet met</a:t>
            </a:r>
          </a:p>
          <a:p>
            <a:pPr marL="742950" marR="0" lvl="1"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9 Counties – will likely get lower</a:t>
            </a:r>
          </a:p>
          <a:p>
            <a:pPr marL="457200" marR="0" lvl="1" indent="0" algn="l" defTabSz="914400" rtl="0" eaLnBrk="1" fontAlgn="auto" latinLnBrk="0" hangingPunct="1">
              <a:lnSpc>
                <a:spcPct val="90000"/>
              </a:lnSpc>
              <a:spcBef>
                <a:spcPts val="1200"/>
              </a:spcBef>
              <a:spcAft>
                <a:spcPts val="0"/>
              </a:spcAft>
              <a:buClrTx/>
              <a:buSzTx/>
              <a:buFontTx/>
              <a:buNone/>
              <a:tabLst/>
              <a:defRPr/>
            </a:pP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742950" marR="0" lvl="1"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62795"/>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12" name="Content Placeholder 2">
            <a:extLst>
              <a:ext uri="{FF2B5EF4-FFF2-40B4-BE49-F238E27FC236}">
                <a16:creationId xmlns:a16="http://schemas.microsoft.com/office/drawing/2014/main" id="{A5B7103D-1173-4E46-A209-4AAB5FED9B15}"/>
              </a:ext>
            </a:extLst>
          </p:cNvPr>
          <p:cNvSpPr txBox="1">
            <a:spLocks/>
          </p:cNvSpPr>
          <p:nvPr/>
        </p:nvSpPr>
        <p:spPr>
          <a:xfrm>
            <a:off x="6329362" y="4195458"/>
            <a:ext cx="5316125" cy="2111031"/>
          </a:xfrm>
          <a:prstGeom prst="rect">
            <a:avLst/>
          </a:prstGeom>
          <a:solidFill>
            <a:schemeClr val="bg1"/>
          </a:solidFill>
          <a:ln>
            <a:solidFill>
              <a:schemeClr val="tx1"/>
            </a:solidFill>
          </a:ln>
        </p:spPr>
        <p:txBody>
          <a:bodyPr>
            <a:norm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CDs have through March 31 to meet spending deadlines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This allows allocations to be taken to SCC at May Meeting</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A81B45EE-6055-4456-BA5F-465A681A2FB9}"/>
              </a:ext>
            </a:extLst>
          </p:cNvPr>
          <p:cNvSpPr txBox="1"/>
          <p:nvPr/>
        </p:nvSpPr>
        <p:spPr>
          <a:xfrm>
            <a:off x="10283333" y="530621"/>
            <a:ext cx="1389137" cy="707886"/>
          </a:xfrm>
          <a:prstGeom prst="rect">
            <a:avLst/>
          </a:prstGeom>
          <a:solidFill>
            <a:schemeClr val="accent4">
              <a:lumMod val="20000"/>
              <a:lumOff val="80000"/>
            </a:schemeClr>
          </a:solid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Data as of 2/11/23</a:t>
            </a:r>
            <a:endPar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27974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404575"/>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CD Financial Status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11827" y="977834"/>
            <a:ext cx="11569137" cy="5838631"/>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schemeClr val="tx1"/>
                </a:solidFill>
                <a:effectLst/>
                <a:uLnTx/>
                <a:uFillTx/>
                <a:latin typeface="Calibri" panose="020F0502020204030204"/>
                <a:ea typeface="+mn-ea"/>
                <a:cs typeface="+mn-cs"/>
              </a:rPr>
              <a:t>Of the 130 million allocated under current 5-year agreement:</a:t>
            </a:r>
          </a:p>
          <a:p>
            <a:pPr marR="0" lvl="1"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chemeClr val="tx1"/>
                </a:solidFill>
                <a:effectLst/>
                <a:uLnTx/>
                <a:uFillTx/>
                <a:latin typeface="Calibri" panose="020F0502020204030204"/>
                <a:ea typeface="+mn-ea"/>
                <a:cs typeface="+mn-cs"/>
              </a:rPr>
              <a:t>$</a:t>
            </a:r>
            <a:r>
              <a:rPr lang="en-US" dirty="0">
                <a:solidFill>
                  <a:schemeClr val="tx1"/>
                </a:solidFill>
                <a:latin typeface="Calibri" panose="020F0502020204030204"/>
              </a:rPr>
              <a:t>2.4</a:t>
            </a:r>
            <a:r>
              <a:rPr kumimoji="0" lang="en-US" b="0" i="0" u="none" strike="noStrike" kern="1200" cap="none" spc="0" normalizeH="0" baseline="0" noProof="0" dirty="0">
                <a:ln>
                  <a:noFill/>
                </a:ln>
                <a:solidFill>
                  <a:schemeClr val="tx1"/>
                </a:solidFill>
                <a:effectLst/>
                <a:uLnTx/>
                <a:uFillTx/>
                <a:latin typeface="Calibri" panose="020F0502020204030204"/>
                <a:ea typeface="+mn-ea"/>
                <a:cs typeface="+mn-cs"/>
              </a:rPr>
              <a:t>M remaining in </a:t>
            </a:r>
            <a:r>
              <a:rPr kumimoji="0" lang="en-US" b="0" i="0" u="none" strike="noStrike" kern="1200" cap="none" spc="0" normalizeH="0" baseline="0" noProof="0" dirty="0" err="1">
                <a:ln>
                  <a:noFill/>
                </a:ln>
                <a:solidFill>
                  <a:schemeClr val="tx1"/>
                </a:solidFill>
                <a:effectLst/>
                <a:uLnTx/>
                <a:uFillTx/>
                <a:latin typeface="Calibri" panose="020F0502020204030204"/>
                <a:ea typeface="+mn-ea"/>
                <a:cs typeface="+mn-cs"/>
              </a:rPr>
              <a:t>Hbg</a:t>
            </a:r>
            <a:r>
              <a:rPr kumimoji="0" lang="en-US" b="0" i="0" u="none" strike="noStrike" kern="1200" cap="none" spc="0" normalizeH="0" baseline="0" noProof="0" dirty="0">
                <a:ln>
                  <a:noFill/>
                </a:ln>
                <a:solidFill>
                  <a:schemeClr val="tx1"/>
                </a:solidFill>
                <a:effectLst/>
                <a:uLnTx/>
                <a:uFillTx/>
                <a:latin typeface="Calibri" panose="020F0502020204030204"/>
                <a:ea typeface="+mn-ea"/>
                <a:cs typeface="+mn-cs"/>
              </a:rPr>
              <a:t> </a:t>
            </a:r>
            <a:br>
              <a:rPr kumimoji="0" lang="en-US" b="0" i="0" u="none" strike="noStrike" kern="1200" cap="none" spc="0" normalizeH="0" baseline="0" noProof="0" dirty="0">
                <a:ln>
                  <a:noFill/>
                </a:ln>
                <a:solidFill>
                  <a:schemeClr val="tx1"/>
                </a:solidFill>
                <a:effectLst/>
                <a:uLnTx/>
                <a:uFillTx/>
                <a:latin typeface="Calibri" panose="020F0502020204030204"/>
                <a:ea typeface="+mn-ea"/>
                <a:cs typeface="+mn-cs"/>
              </a:rPr>
            </a:br>
            <a:r>
              <a:rPr kumimoji="0" lang="en-US" sz="1400" b="0" i="1" u="none" strike="noStrike" kern="1200" cap="none" spc="0" normalizeH="0" baseline="0" noProof="0" dirty="0">
                <a:ln>
                  <a:noFill/>
                </a:ln>
                <a:solidFill>
                  <a:schemeClr val="tx1"/>
                </a:solidFill>
                <a:effectLst/>
                <a:uLnTx/>
                <a:uFillTx/>
                <a:latin typeface="Calibri" panose="020F0502020204030204"/>
                <a:ea typeface="+mn-ea"/>
                <a:cs typeface="+mn-cs"/>
              </a:rPr>
              <a:t>(</a:t>
            </a:r>
            <a:r>
              <a:rPr lang="en-US" sz="1400" i="1" dirty="0">
                <a:solidFill>
                  <a:schemeClr val="tx1"/>
                </a:solidFill>
                <a:latin typeface="Calibri" panose="020F0502020204030204"/>
              </a:rPr>
              <a:t>9</a:t>
            </a:r>
            <a:r>
              <a:rPr kumimoji="0" lang="en-US" sz="1400" b="0" i="1" u="none" strike="noStrike" kern="1200" cap="none" spc="0" normalizeH="0" baseline="0" noProof="0" dirty="0">
                <a:ln>
                  <a:noFill/>
                </a:ln>
                <a:solidFill>
                  <a:schemeClr val="tx1"/>
                </a:solidFill>
                <a:effectLst/>
                <a:uLnTx/>
                <a:uFillTx/>
                <a:latin typeface="Calibri" panose="020F0502020204030204"/>
                <a:ea typeface="+mn-ea"/>
                <a:cs typeface="+mn-cs"/>
              </a:rPr>
              <a:t>% of one annual allocation)</a:t>
            </a:r>
            <a:endParaRPr kumimoji="0" lang="en-US" sz="1400" b="0" i="0" u="none" strike="noStrike" kern="1200" cap="none" spc="0" normalizeH="0" baseline="0" noProof="0" dirty="0">
              <a:ln>
                <a:noFill/>
              </a:ln>
              <a:solidFill>
                <a:schemeClr val="tx1"/>
              </a:solidFill>
              <a:effectLst/>
              <a:uLnTx/>
              <a:uFillTx/>
              <a:latin typeface="Calibri" panose="020F0502020204030204"/>
              <a:ea typeface="+mn-ea"/>
              <a:cs typeface="+mn-cs"/>
            </a:endParaRPr>
          </a:p>
          <a:p>
            <a:pPr marR="0" lvl="1"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US" b="0" i="0" strike="noStrike" kern="1200" cap="none" spc="0" normalizeH="0" baseline="0" noProof="0" dirty="0">
                <a:ln>
                  <a:noFill/>
                </a:ln>
                <a:solidFill>
                  <a:schemeClr val="tx1"/>
                </a:solidFill>
                <a:effectLst/>
                <a:uLnTx/>
                <a:uFillTx/>
                <a:latin typeface="Calibri" panose="020F0502020204030204"/>
                <a:ea typeface="+mn-ea"/>
                <a:cs typeface="+mn-cs"/>
              </a:rPr>
              <a:t>$37.1M </a:t>
            </a:r>
            <a:r>
              <a:rPr kumimoji="0" lang="en-US" b="0" i="0" u="none" strike="noStrike" kern="1200" cap="none" spc="0" normalizeH="0" baseline="0" noProof="0" dirty="0">
                <a:ln>
                  <a:noFill/>
                </a:ln>
                <a:solidFill>
                  <a:schemeClr val="tx1"/>
                </a:solidFill>
                <a:effectLst/>
                <a:uLnTx/>
                <a:uFillTx/>
                <a:latin typeface="Calibri" panose="020F0502020204030204"/>
                <a:ea typeface="+mn-ea"/>
                <a:cs typeface="+mn-cs"/>
              </a:rPr>
              <a:t>remaining in CD Local Accounts </a:t>
            </a:r>
            <a:br>
              <a:rPr kumimoji="0" lang="en-US" b="0" i="0" u="none" strike="noStrike" kern="1200" cap="none" spc="0" normalizeH="0" baseline="0" noProof="0" dirty="0">
                <a:ln>
                  <a:noFill/>
                </a:ln>
                <a:solidFill>
                  <a:schemeClr val="tx1"/>
                </a:solidFill>
                <a:effectLst/>
                <a:uLnTx/>
                <a:uFillTx/>
                <a:latin typeface="Calibri" panose="020F0502020204030204"/>
                <a:ea typeface="+mn-ea"/>
                <a:cs typeface="+mn-cs"/>
              </a:rPr>
            </a:br>
            <a:r>
              <a:rPr kumimoji="0" lang="en-US" sz="1400" b="0" i="1" u="none" strike="noStrike" kern="1200" cap="none" spc="0" normalizeH="0" baseline="0" noProof="0" dirty="0">
                <a:ln>
                  <a:noFill/>
                </a:ln>
                <a:solidFill>
                  <a:schemeClr val="tx1"/>
                </a:solidFill>
                <a:effectLst/>
                <a:uLnTx/>
                <a:uFillTx/>
                <a:latin typeface="Calibri" panose="020F0502020204030204"/>
                <a:ea typeface="+mn-ea"/>
                <a:cs typeface="+mn-cs"/>
              </a:rPr>
              <a:t>(142% of one annual allocation)</a:t>
            </a:r>
            <a:endParaRPr lang="en-US" dirty="0">
              <a:solidFill>
                <a:schemeClr val="tx1"/>
              </a:solidFill>
              <a:latin typeface="Calibri" panose="020F0502020204030204"/>
            </a:endParaRPr>
          </a:p>
          <a:p>
            <a:pPr marR="0" lvl="1"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chemeClr val="tx1"/>
                </a:solidFill>
                <a:effectLst/>
                <a:uLnTx/>
                <a:uFillTx/>
                <a:latin typeface="Calibri" panose="020F0502020204030204"/>
                <a:ea typeface="+mn-ea"/>
                <a:cs typeface="+mn-cs"/>
              </a:rPr>
              <a:t>$19.3M committed but not paid to current contracts </a:t>
            </a:r>
            <a:br>
              <a:rPr kumimoji="0" lang="en-US" b="0" i="0" u="none" strike="noStrike" kern="1200" cap="none" spc="0" normalizeH="0" baseline="0" noProof="0" dirty="0">
                <a:ln>
                  <a:noFill/>
                </a:ln>
                <a:solidFill>
                  <a:schemeClr val="tx1"/>
                </a:solidFill>
                <a:effectLst/>
                <a:uLnTx/>
                <a:uFillTx/>
                <a:latin typeface="Calibri" panose="020F0502020204030204"/>
                <a:ea typeface="+mn-ea"/>
                <a:cs typeface="+mn-cs"/>
              </a:rPr>
            </a:br>
            <a:r>
              <a:rPr kumimoji="0" lang="en-US" sz="1400" b="0" i="1" u="none" strike="noStrike" kern="1200" cap="none" spc="0" normalizeH="0" baseline="0" noProof="0" dirty="0">
                <a:ln>
                  <a:noFill/>
                </a:ln>
                <a:solidFill>
                  <a:schemeClr val="tx1"/>
                </a:solidFill>
                <a:effectLst/>
                <a:uLnTx/>
                <a:uFillTx/>
                <a:latin typeface="Calibri" panose="020F0502020204030204"/>
                <a:ea typeface="+mn-ea"/>
                <a:cs typeface="+mn-cs"/>
              </a:rPr>
              <a:t>(74% of one annual allocation</a:t>
            </a:r>
            <a:r>
              <a:rPr lang="en-US" sz="1400" i="1" dirty="0">
                <a:solidFill>
                  <a:schemeClr val="tx1"/>
                </a:solidFill>
                <a:latin typeface="Calibri" panose="020F0502020204030204"/>
              </a:rPr>
              <a:t>)</a:t>
            </a:r>
            <a:endParaRPr kumimoji="0" lang="en-US" sz="1400" b="0" i="1" u="none" strike="noStrike" kern="1200" cap="none" spc="0" normalizeH="0" baseline="0" noProof="0" dirty="0">
              <a:ln>
                <a:noFill/>
              </a:ln>
              <a:solidFill>
                <a:schemeClr val="tx1"/>
              </a:solidFill>
              <a:effectLst/>
              <a:uLnTx/>
              <a:uFillTx/>
              <a:latin typeface="Calibri" panose="020F0502020204030204"/>
              <a:ea typeface="+mn-ea"/>
              <a:cs typeface="+mn-cs"/>
            </a:endParaRPr>
          </a:p>
          <a:p>
            <a:pPr marR="0" lvl="1"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FF0000"/>
                </a:solidFill>
                <a:effectLst/>
                <a:uLnTx/>
                <a:uFillTx/>
                <a:latin typeface="Calibri" panose="020F0502020204030204"/>
                <a:ea typeface="+mn-ea"/>
                <a:cs typeface="+mn-cs"/>
              </a:rPr>
              <a:t>$20.2M uncommitted funds </a:t>
            </a:r>
            <a:br>
              <a:rPr kumimoji="0" lang="en-US" b="0" i="0" u="none" strike="noStrike" kern="1200" cap="none" spc="0" normalizeH="0" baseline="0" noProof="0" dirty="0">
                <a:ln>
                  <a:noFill/>
                </a:ln>
                <a:solidFill>
                  <a:schemeClr val="tx1"/>
                </a:solidFill>
                <a:effectLst/>
                <a:uLnTx/>
                <a:uFillTx/>
                <a:latin typeface="Calibri" panose="020F0502020204030204"/>
                <a:ea typeface="+mn-ea"/>
                <a:cs typeface="+mn-cs"/>
              </a:rPr>
            </a:br>
            <a:r>
              <a:rPr kumimoji="0" lang="en-US" sz="1400" b="0" i="1" u="none" strike="noStrike" kern="1200" cap="none" spc="0" normalizeH="0" baseline="0" noProof="0" dirty="0">
                <a:ln>
                  <a:noFill/>
                </a:ln>
                <a:solidFill>
                  <a:schemeClr val="tx1"/>
                </a:solidFill>
                <a:effectLst/>
                <a:uLnTx/>
                <a:uFillTx/>
                <a:latin typeface="Calibri" panose="020F0502020204030204"/>
                <a:ea typeface="+mn-ea"/>
                <a:cs typeface="+mn-cs"/>
              </a:rPr>
              <a:t>(</a:t>
            </a:r>
            <a:r>
              <a:rPr lang="en-US" sz="1400" i="1" dirty="0">
                <a:solidFill>
                  <a:schemeClr val="tx1"/>
                </a:solidFill>
                <a:latin typeface="Calibri" panose="020F0502020204030204"/>
              </a:rPr>
              <a:t>77</a:t>
            </a:r>
            <a:r>
              <a:rPr kumimoji="0" lang="en-US" sz="1400" b="0" i="1" u="none" strike="noStrike" kern="1200" cap="none" spc="0" normalizeH="0" baseline="0" noProof="0" dirty="0">
                <a:ln>
                  <a:noFill/>
                </a:ln>
                <a:solidFill>
                  <a:schemeClr val="tx1"/>
                </a:solidFill>
                <a:effectLst/>
                <a:uLnTx/>
                <a:uFillTx/>
                <a:latin typeface="Calibri" panose="020F0502020204030204"/>
                <a:ea typeface="+mn-ea"/>
                <a:cs typeface="+mn-cs"/>
              </a:rPr>
              <a:t>% of one annual allocation</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a:t>
            </a:r>
          </a:p>
          <a:p>
            <a:pPr marL="742950" marR="0" lvl="1"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62795"/>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10" name="TextBox 9">
            <a:extLst>
              <a:ext uri="{FF2B5EF4-FFF2-40B4-BE49-F238E27FC236}">
                <a16:creationId xmlns:a16="http://schemas.microsoft.com/office/drawing/2014/main" id="{E43AF8E1-97F7-4C01-9763-9DD9BE391B57}"/>
              </a:ext>
            </a:extLst>
          </p:cNvPr>
          <p:cNvSpPr txBox="1"/>
          <p:nvPr/>
        </p:nvSpPr>
        <p:spPr>
          <a:xfrm>
            <a:off x="10166174" y="698425"/>
            <a:ext cx="1389137" cy="707886"/>
          </a:xfrm>
          <a:prstGeom prst="rect">
            <a:avLst/>
          </a:prstGeom>
          <a:solidFill>
            <a:schemeClr val="accent4">
              <a:lumMod val="20000"/>
              <a:lumOff val="80000"/>
            </a:schemeClr>
          </a:solid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Data as of 2/21/23</a:t>
            </a:r>
            <a:endPar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FFA5EE31-D716-B7E6-E3AE-DDA878F92F9F}"/>
              </a:ext>
            </a:extLst>
          </p:cNvPr>
          <p:cNvPicPr>
            <a:picLocks noChangeAspect="1"/>
          </p:cNvPicPr>
          <p:nvPr/>
        </p:nvPicPr>
        <p:blipFill>
          <a:blip r:embed="rId8"/>
          <a:stretch>
            <a:fillRect/>
          </a:stretch>
        </p:blipFill>
        <p:spPr>
          <a:xfrm>
            <a:off x="6772275" y="1701415"/>
            <a:ext cx="5412105" cy="513979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348637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404575"/>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Allocation Eligibility</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5"/>
            <a:ext cx="11569137" cy="5838631"/>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Reminder for next year</a:t>
            </a:r>
          </a:p>
          <a:p>
            <a:pPr marL="742950" marR="0" lvl="1"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2800" b="1" dirty="0">
                <a:solidFill>
                  <a:prstClr val="black"/>
                </a:solidFill>
                <a:latin typeface="Calibri" panose="020F0502020204030204"/>
              </a:rPr>
              <a:t>2-year spending: </a:t>
            </a:r>
            <a:r>
              <a:rPr lang="en-US" sz="2800" dirty="0">
                <a:solidFill>
                  <a:prstClr val="black"/>
                </a:solidFill>
                <a:latin typeface="Calibri" panose="020F0502020204030204"/>
              </a:rPr>
              <a:t>like normal year, CDs not spending enough will not be eligible for allocation</a:t>
            </a:r>
          </a:p>
          <a:p>
            <a:pPr marL="742950" marR="0" lvl="1"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2800" b="1" dirty="0">
                <a:solidFill>
                  <a:srgbClr val="FF0000"/>
                </a:solidFill>
                <a:latin typeface="Calibri" panose="020F0502020204030204"/>
              </a:rPr>
              <a:t>5-year contract ending:</a:t>
            </a:r>
          </a:p>
          <a:p>
            <a:pPr lvl="2" indent="-285750">
              <a:spcBef>
                <a:spcPts val="1200"/>
              </a:spcBef>
              <a:defRPr/>
            </a:pPr>
            <a:r>
              <a:rPr lang="en-US" sz="2800" dirty="0">
                <a:solidFill>
                  <a:prstClr val="black"/>
                </a:solidFill>
                <a:latin typeface="Calibri" panose="020F0502020204030204"/>
              </a:rPr>
              <a:t>CDs have until 6/30/24 to expend ALL funding from current 5-year agreement that ends 6/30/2023.  </a:t>
            </a:r>
          </a:p>
          <a:p>
            <a:pPr lvl="2" indent="-285750">
              <a:spcBef>
                <a:spcPts val="1200"/>
              </a:spcBef>
              <a:defRPr/>
            </a:pPr>
            <a:r>
              <a:rPr lang="en-US" sz="2800" dirty="0">
                <a:solidFill>
                  <a:prstClr val="black"/>
                </a:solidFill>
                <a:latin typeface="Calibri" panose="020F0502020204030204"/>
              </a:rPr>
              <a:t>Funding remaining 6/30/24 will “revert to the control of the SCC”</a:t>
            </a:r>
          </a:p>
          <a:p>
            <a:pPr lvl="2" indent="-285750">
              <a:spcBef>
                <a:spcPts val="1200"/>
              </a:spcBef>
              <a:defRPr/>
            </a:pPr>
            <a:r>
              <a:rPr lang="en-US" sz="2800" b="1" dirty="0">
                <a:solidFill>
                  <a:srgbClr val="FF0000"/>
                </a:solidFill>
                <a:latin typeface="Calibri" panose="020F0502020204030204"/>
              </a:rPr>
              <a:t>Currently ~20M uncommitted</a:t>
            </a:r>
          </a:p>
          <a:p>
            <a:pPr marL="857250" lvl="2" indent="0">
              <a:spcBef>
                <a:spcPts val="1200"/>
              </a:spcBef>
              <a:buNone/>
              <a:defRPr/>
            </a:pPr>
            <a:endParaRPr lang="en-US" sz="2800" dirty="0">
              <a:solidFill>
                <a:prstClr val="black"/>
              </a:solidFill>
              <a:latin typeface="Calibri" panose="020F0502020204030204"/>
            </a:endParaRPr>
          </a:p>
          <a:p>
            <a:pPr marL="857250" lvl="2" indent="0">
              <a:spcBef>
                <a:spcPts val="1200"/>
              </a:spcBef>
              <a:buNone/>
              <a:defRPr/>
            </a:pPr>
            <a:r>
              <a:rPr lang="en-US" sz="2800" dirty="0">
                <a:solidFill>
                  <a:prstClr val="black"/>
                </a:solidFill>
                <a:latin typeface="Calibri" panose="020F0502020204030204"/>
              </a:rPr>
              <a:t>Contact Roy, Sherri, and Ken to discuss</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62795"/>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Tree>
    <p:extLst>
      <p:ext uri="{BB962C8B-B14F-4D97-AF65-F5344CB8AC3E}">
        <p14:creationId xmlns:p14="http://schemas.microsoft.com/office/powerpoint/2010/main" val="39859377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BCD772-2BB2-4E33-9E06-31AD3E5F91CD}"/>
              </a:ext>
            </a:extLst>
          </p:cNvPr>
          <p:cNvSpPr/>
          <p:nvPr/>
        </p:nvSpPr>
        <p:spPr>
          <a:xfrm>
            <a:off x="0" y="-31147"/>
            <a:ext cx="12192000" cy="686778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Content Placeholder 2">
            <a:extLst>
              <a:ext uri="{FF2B5EF4-FFF2-40B4-BE49-F238E27FC236}">
                <a16:creationId xmlns:a16="http://schemas.microsoft.com/office/drawing/2014/main" id="{8B3E8575-0896-4A5E-85A3-49CD597F56FD}"/>
              </a:ext>
            </a:extLst>
          </p:cNvPr>
          <p:cNvSpPr txBox="1">
            <a:spLocks/>
          </p:cNvSpPr>
          <p:nvPr/>
        </p:nvSpPr>
        <p:spPr>
          <a:xfrm>
            <a:off x="272787" y="698425"/>
            <a:ext cx="11569137" cy="5838631"/>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2">
                  <a:extLst>
                    <a:ext uri="{96DAC541-7B7A-43D3-8B79-37D633B846F1}">
                      <asvg:svgBlip xmlns:asvg="http://schemas.microsoft.com/office/drawing/2016/SVG/main" r:embed="rId3"/>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2">
                  <a:extLst>
                    <a:ext uri="{96DAC541-7B7A-43D3-8B79-37D633B846F1}">
                      <asvg:svgBlip xmlns:asvg="http://schemas.microsoft.com/office/drawing/2016/SVG/main" r:embed="rId3"/>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sz="2800" b="1" i="0" strike="noStrike" kern="1200" cap="none" spc="0" normalizeH="0" baseline="0" noProof="0" dirty="0">
                <a:ln>
                  <a:noFill/>
                </a:ln>
                <a:solidFill>
                  <a:schemeClr val="bg1"/>
                </a:solidFill>
                <a:effectLst/>
                <a:uLnTx/>
                <a:uFillTx/>
                <a:latin typeface="Calibri" panose="020F0502020204030204"/>
                <a:ea typeface="+mn-ea"/>
                <a:cs typeface="+mn-cs"/>
              </a:rPr>
              <a:t>Let’s zoom out some more and look at the BIG </a:t>
            </a:r>
            <a:r>
              <a:rPr kumimoji="0" lang="en-US" sz="2800" b="1" i="0" strike="noStrike" kern="1200" cap="none" spc="0" normalizeH="0" baseline="0" noProof="0" dirty="0" err="1">
                <a:ln>
                  <a:noFill/>
                </a:ln>
                <a:solidFill>
                  <a:schemeClr val="bg1"/>
                </a:solidFill>
                <a:effectLst/>
                <a:uLnTx/>
                <a:uFillTx/>
                <a:latin typeface="Calibri" panose="020F0502020204030204"/>
                <a:ea typeface="+mn-ea"/>
                <a:cs typeface="+mn-cs"/>
              </a:rPr>
              <a:t>BIG</a:t>
            </a:r>
            <a:r>
              <a:rPr kumimoji="0" lang="en-US" sz="2800" b="1" i="0" strike="noStrike" kern="1200" cap="none" spc="0" normalizeH="0" baseline="0" noProof="0" dirty="0">
                <a:ln>
                  <a:noFill/>
                </a:ln>
                <a:solidFill>
                  <a:schemeClr val="bg1"/>
                </a:solidFill>
                <a:effectLst/>
                <a:uLnTx/>
                <a:uFillTx/>
                <a:latin typeface="Calibri" panose="020F0502020204030204"/>
                <a:ea typeface="+mn-ea"/>
                <a:cs typeface="+mn-cs"/>
              </a:rPr>
              <a:t> </a:t>
            </a:r>
            <a:r>
              <a:rPr kumimoji="0" lang="en-US" sz="2800" b="1" i="0" strike="noStrike" kern="1200" cap="none" spc="0" normalizeH="0" baseline="0" noProof="0" dirty="0" err="1">
                <a:ln>
                  <a:noFill/>
                </a:ln>
                <a:solidFill>
                  <a:schemeClr val="bg1"/>
                </a:solidFill>
                <a:effectLst/>
                <a:uLnTx/>
                <a:uFillTx/>
                <a:latin typeface="Calibri" panose="020F0502020204030204"/>
                <a:ea typeface="+mn-ea"/>
                <a:cs typeface="+mn-cs"/>
              </a:rPr>
              <a:t>BIG</a:t>
            </a:r>
            <a:r>
              <a:rPr kumimoji="0" lang="en-US" sz="2800" b="1" i="0" strike="noStrike" kern="1200" cap="none" spc="0" normalizeH="0" baseline="0" noProof="0" dirty="0">
                <a:ln>
                  <a:noFill/>
                </a:ln>
                <a:solidFill>
                  <a:schemeClr val="bg1"/>
                </a:solidFill>
                <a:effectLst/>
                <a:uLnTx/>
                <a:uFillTx/>
                <a:latin typeface="Calibri" panose="020F0502020204030204"/>
                <a:ea typeface="+mn-ea"/>
                <a:cs typeface="+mn-cs"/>
              </a:rPr>
              <a:t> picture…</a:t>
            </a:r>
            <a:endParaRPr kumimoji="0" lang="en-US" sz="2800" i="0"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5" name="Picture 4" descr="A picture containing nature&#10;&#10;Description automatically generated">
            <a:extLst>
              <a:ext uri="{FF2B5EF4-FFF2-40B4-BE49-F238E27FC236}">
                <a16:creationId xmlns:a16="http://schemas.microsoft.com/office/drawing/2014/main" id="{00256951-6081-4459-9B57-DCA2BCC3F43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937521" y="2696067"/>
            <a:ext cx="1442404" cy="1395166"/>
          </a:xfrm>
          <a:prstGeom prst="rect">
            <a:avLst/>
          </a:prstGeom>
        </p:spPr>
      </p:pic>
    </p:spTree>
    <p:extLst>
      <p:ext uri="{BB962C8B-B14F-4D97-AF65-F5344CB8AC3E}">
        <p14:creationId xmlns:p14="http://schemas.microsoft.com/office/powerpoint/2010/main" val="3083274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60B65A8-E184-80BB-4578-0323D251B92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62736" y="2299063"/>
            <a:ext cx="6956477" cy="4182862"/>
          </a:xfrm>
          <a:prstGeom prst="rect">
            <a:avLst/>
          </a:prstGeom>
          <a:ln>
            <a:noFill/>
          </a:ln>
          <a:effectLst>
            <a:outerShdw blurRad="190500" algn="tl" rotWithShape="0">
              <a:srgbClr val="000000">
                <a:alpha val="70000"/>
              </a:srgbClr>
            </a:outerShdw>
          </a:effectLst>
        </p:spPr>
      </p:pic>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mn-lt"/>
                <a:ea typeface="+mj-ea"/>
                <a:cs typeface="+mj-cs"/>
              </a:rPr>
              <a:t>Annual Summary Report: Financial</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6"/>
            <a:ext cx="8560319"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lang="en-US" sz="2800" b="1" dirty="0">
                <a:solidFill>
                  <a:srgbClr val="FF0000"/>
                </a:solidFill>
              </a:rPr>
              <a:t>381 </a:t>
            </a:r>
            <a:r>
              <a:rPr kumimoji="0" lang="en-US" sz="2800" b="1" i="0" u="none" strike="noStrike" kern="1200" cap="none" spc="0" normalizeH="0" baseline="0" noProof="0" dirty="0">
                <a:ln>
                  <a:noFill/>
                </a:ln>
                <a:solidFill>
                  <a:srgbClr val="FF0000"/>
                </a:solidFill>
                <a:effectLst/>
                <a:uLnTx/>
                <a:uFillTx/>
                <a:ea typeface="+mn-ea"/>
                <a:cs typeface="+mn-cs"/>
              </a:rPr>
              <a:t>Projects Completed</a:t>
            </a:r>
          </a:p>
          <a:p>
            <a:pPr lvl="1">
              <a:spcBef>
                <a:spcPts val="1000"/>
              </a:spcBef>
              <a:buClrTx/>
              <a:buFont typeface="Arial" panose="020B0604020202020204" pitchFamily="34" charset="0"/>
              <a:buChar char="•"/>
              <a:defRPr/>
            </a:pPr>
            <a:r>
              <a:rPr lang="en-US" sz="2800" dirty="0">
                <a:solidFill>
                  <a:schemeClr val="tx1"/>
                </a:solidFill>
              </a:rPr>
              <a:t>Up from 319 in 2021</a:t>
            </a:r>
          </a:p>
          <a:p>
            <a:pPr lvl="1">
              <a:spcBef>
                <a:spcPts val="1000"/>
              </a:spcBef>
              <a:buClrTx/>
              <a:buFont typeface="Arial" panose="020B0604020202020204" pitchFamily="34" charset="0"/>
              <a:buChar char="•"/>
              <a:defRPr/>
            </a:pPr>
            <a:r>
              <a:rPr kumimoji="0" lang="en-US" sz="2800" i="0" u="none" strike="noStrike" kern="1200" cap="none" spc="0" normalizeH="0" baseline="0" noProof="0" dirty="0">
                <a:ln>
                  <a:noFill/>
                </a:ln>
                <a:solidFill>
                  <a:schemeClr val="tx1"/>
                </a:solidFill>
                <a:effectLst/>
                <a:uLnTx/>
                <a:uFillTx/>
                <a:ea typeface="+mn-ea"/>
                <a:cs typeface="+mn-cs"/>
              </a:rPr>
              <a:t>430/</a:t>
            </a:r>
            <a:r>
              <a:rPr kumimoji="0" lang="en-US" sz="2800" i="0" u="none" strike="noStrike" kern="1200" cap="none" spc="0" normalizeH="0" baseline="0" noProof="0" dirty="0" err="1">
                <a:ln>
                  <a:noFill/>
                </a:ln>
                <a:solidFill>
                  <a:schemeClr val="tx1"/>
                </a:solidFill>
                <a:effectLst/>
                <a:uLnTx/>
                <a:uFillTx/>
                <a:ea typeface="+mn-ea"/>
                <a:cs typeface="+mn-cs"/>
              </a:rPr>
              <a:t>yr</a:t>
            </a:r>
            <a:r>
              <a:rPr kumimoji="0" lang="en-US" sz="2800" i="0" u="none" strike="noStrike" kern="1200" cap="none" spc="0" normalizeH="0" baseline="0" noProof="0" dirty="0">
                <a:ln>
                  <a:noFill/>
                </a:ln>
                <a:solidFill>
                  <a:schemeClr val="tx1"/>
                </a:solidFill>
                <a:effectLst/>
                <a:uLnTx/>
                <a:uFillTx/>
                <a:ea typeface="+mn-ea"/>
                <a:cs typeface="+mn-cs"/>
              </a:rPr>
              <a:t> past 5-year average</a:t>
            </a:r>
            <a:r>
              <a:rPr kumimoji="0" lang="en-US" sz="2800" b="1" i="0" u="none" strike="noStrike" kern="1200" cap="none" spc="0" normalizeH="0" baseline="0" noProof="0" dirty="0">
                <a:ln>
                  <a:noFill/>
                </a:ln>
                <a:solidFill>
                  <a:srgbClr val="A6A6A6">
                    <a:lumMod val="50000"/>
                  </a:srgbClr>
                </a:solidFill>
                <a:effectLst/>
                <a:uLnTx/>
                <a:uFillTx/>
                <a:ea typeface="+mn-ea"/>
                <a:cs typeface="+mn-cs"/>
              </a:rPr>
              <a:t>	</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3" name="TextBox 2">
            <a:extLst>
              <a:ext uri="{FF2B5EF4-FFF2-40B4-BE49-F238E27FC236}">
                <a16:creationId xmlns:a16="http://schemas.microsoft.com/office/drawing/2014/main" id="{3FEDE892-3723-4EF9-A712-0A4C51C402EA}"/>
              </a:ext>
            </a:extLst>
          </p:cNvPr>
          <p:cNvSpPr txBox="1"/>
          <p:nvPr/>
        </p:nvSpPr>
        <p:spPr>
          <a:xfrm>
            <a:off x="327317" y="2585401"/>
            <a:ext cx="3736683" cy="1323439"/>
          </a:xfrm>
          <a:prstGeom prst="rect">
            <a:avLst/>
          </a:prstGeom>
          <a:solidFill>
            <a:schemeClr val="accent4">
              <a:lumMod val="20000"/>
              <a:lumOff val="80000"/>
            </a:schemeClr>
          </a:solidFill>
          <a:ln>
            <a:solidFill>
              <a:srgbClr val="FF0000"/>
            </a:solidFill>
          </a:ln>
        </p:spPr>
        <p:txBody>
          <a:bodyPr wrap="square" rtlCol="0">
            <a:spAutoFit/>
          </a:bodyPr>
          <a:lstStyle/>
          <a:p>
            <a:r>
              <a:rPr lang="en-US" sz="2000" b="1" dirty="0">
                <a:solidFill>
                  <a:srgbClr val="FF0000"/>
                </a:solidFill>
              </a:rPr>
              <a:t>Note: </a:t>
            </a:r>
          </a:p>
          <a:p>
            <a:pPr marL="342900" indent="-342900">
              <a:buFont typeface="Arial" panose="020B0604020202020204" pitchFamily="34" charset="0"/>
              <a:buChar char="•"/>
            </a:pPr>
            <a:r>
              <a:rPr lang="en-US" sz="2000" b="1" dirty="0">
                <a:solidFill>
                  <a:srgbClr val="FF0000"/>
                </a:solidFill>
              </a:rPr>
              <a:t>2019</a:t>
            </a:r>
            <a:r>
              <a:rPr lang="en-US" sz="2000" dirty="0">
                <a:solidFill>
                  <a:srgbClr val="FF0000"/>
                </a:solidFill>
              </a:rPr>
              <a:t>: spending push at end of 5-year agreement</a:t>
            </a:r>
          </a:p>
          <a:p>
            <a:pPr marL="285750" indent="-285750">
              <a:buFont typeface="Arial" panose="020B0604020202020204" pitchFamily="34" charset="0"/>
              <a:buChar char="•"/>
            </a:pPr>
            <a:r>
              <a:rPr lang="en-US" sz="2000" b="1" dirty="0">
                <a:solidFill>
                  <a:srgbClr val="FF0000"/>
                </a:solidFill>
              </a:rPr>
              <a:t>2020 and 2021: </a:t>
            </a:r>
            <a:r>
              <a:rPr lang="en-US" sz="2000" dirty="0">
                <a:solidFill>
                  <a:srgbClr val="FF0000"/>
                </a:solidFill>
              </a:rPr>
              <a:t>COVID impacts</a:t>
            </a:r>
          </a:p>
        </p:txBody>
      </p:sp>
      <p:sp>
        <p:nvSpPr>
          <p:cNvPr id="4" name="TextBox 3">
            <a:extLst>
              <a:ext uri="{FF2B5EF4-FFF2-40B4-BE49-F238E27FC236}">
                <a16:creationId xmlns:a16="http://schemas.microsoft.com/office/drawing/2014/main" id="{04369C34-1965-4529-A0F5-C2C7579FC0D5}"/>
              </a:ext>
            </a:extLst>
          </p:cNvPr>
          <p:cNvSpPr txBox="1"/>
          <p:nvPr/>
        </p:nvSpPr>
        <p:spPr>
          <a:xfrm>
            <a:off x="6863302" y="2826041"/>
            <a:ext cx="1628138" cy="369332"/>
          </a:xfrm>
          <a:prstGeom prst="rect">
            <a:avLst/>
          </a:prstGeom>
          <a:noFill/>
        </p:spPr>
        <p:txBody>
          <a:bodyPr wrap="none" rtlCol="0">
            <a:spAutoFit/>
          </a:bodyPr>
          <a:lstStyle/>
          <a:p>
            <a:r>
              <a:rPr lang="en-US" b="1" dirty="0">
                <a:solidFill>
                  <a:schemeClr val="accent6">
                    <a:lumMod val="50000"/>
                  </a:schemeClr>
                </a:solidFill>
              </a:rPr>
              <a:t>Dirt and Gravel</a:t>
            </a:r>
          </a:p>
        </p:txBody>
      </p:sp>
      <p:sp>
        <p:nvSpPr>
          <p:cNvPr id="14" name="TextBox 13">
            <a:extLst>
              <a:ext uri="{FF2B5EF4-FFF2-40B4-BE49-F238E27FC236}">
                <a16:creationId xmlns:a16="http://schemas.microsoft.com/office/drawing/2014/main" id="{8649F8D2-4BAA-4D93-936F-CACE978D4287}"/>
              </a:ext>
            </a:extLst>
          </p:cNvPr>
          <p:cNvSpPr txBox="1"/>
          <p:nvPr/>
        </p:nvSpPr>
        <p:spPr>
          <a:xfrm rot="20879040">
            <a:off x="6417430" y="4221801"/>
            <a:ext cx="2007088" cy="369332"/>
          </a:xfrm>
          <a:prstGeom prst="rect">
            <a:avLst/>
          </a:prstGeom>
          <a:noFill/>
        </p:spPr>
        <p:txBody>
          <a:bodyPr wrap="none" rtlCol="0">
            <a:spAutoFit/>
          </a:bodyPr>
          <a:lstStyle/>
          <a:p>
            <a:r>
              <a:rPr lang="en-US" b="1" dirty="0">
                <a:solidFill>
                  <a:schemeClr val="accent1">
                    <a:lumMod val="75000"/>
                  </a:schemeClr>
                </a:solidFill>
              </a:rPr>
              <a:t>Paved Low-Volume</a:t>
            </a:r>
          </a:p>
        </p:txBody>
      </p:sp>
      <p:sp>
        <p:nvSpPr>
          <p:cNvPr id="22" name="TextBox 21">
            <a:extLst>
              <a:ext uri="{FF2B5EF4-FFF2-40B4-BE49-F238E27FC236}">
                <a16:creationId xmlns:a16="http://schemas.microsoft.com/office/drawing/2014/main" id="{57EE9003-E00F-442F-945F-376F720A3394}"/>
              </a:ext>
            </a:extLst>
          </p:cNvPr>
          <p:cNvSpPr txBox="1"/>
          <p:nvPr/>
        </p:nvSpPr>
        <p:spPr>
          <a:xfrm>
            <a:off x="0" y="6261049"/>
            <a:ext cx="1466850" cy="584775"/>
          </a:xfrm>
          <a:prstGeom prst="rect">
            <a:avLst/>
          </a:prstGeom>
          <a:solidFill>
            <a:schemeClr val="accent4">
              <a:lumMod val="20000"/>
              <a:lumOff val="80000"/>
            </a:schemeClr>
          </a:solidFill>
          <a:ln>
            <a:solidFill>
              <a:srgbClr val="FF0000"/>
            </a:solidFill>
          </a:ln>
        </p:spPr>
        <p:txBody>
          <a:bodyPr wrap="square" rtlCol="0">
            <a:spAutoFit/>
          </a:bodyPr>
          <a:lstStyle/>
          <a:p>
            <a:r>
              <a:rPr lang="en-US" sz="1600" b="1" dirty="0">
                <a:solidFill>
                  <a:srgbClr val="FF0000"/>
                </a:solidFill>
              </a:rPr>
              <a:t>ASR data as of 12/31/2022</a:t>
            </a:r>
            <a:endParaRPr lang="en-US" sz="1600" dirty="0">
              <a:solidFill>
                <a:srgbClr val="FF0000"/>
              </a:solidFill>
            </a:endParaRPr>
          </a:p>
        </p:txBody>
      </p:sp>
      <p:sp>
        <p:nvSpPr>
          <p:cNvPr id="24" name="TextBox 23">
            <a:extLst>
              <a:ext uri="{FF2B5EF4-FFF2-40B4-BE49-F238E27FC236}">
                <a16:creationId xmlns:a16="http://schemas.microsoft.com/office/drawing/2014/main" id="{5E9480CC-75E2-4636-AB12-92C818C1E1E9}"/>
              </a:ext>
            </a:extLst>
          </p:cNvPr>
          <p:cNvSpPr txBox="1"/>
          <p:nvPr/>
        </p:nvSpPr>
        <p:spPr>
          <a:xfrm>
            <a:off x="7579337" y="898877"/>
            <a:ext cx="4133691" cy="1015663"/>
          </a:xfrm>
          <a:prstGeom prst="rect">
            <a:avLst/>
          </a:prstGeom>
          <a:solidFill>
            <a:schemeClr val="accent4">
              <a:lumMod val="20000"/>
              <a:lumOff val="80000"/>
            </a:schemeClr>
          </a:solid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Completed based on closeout date:</a:t>
            </a:r>
          </a:p>
          <a:p>
            <a:pPr marL="115888" marR="0" lvl="0" indent="-1158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i="0" u="none" strike="noStrike" kern="1200" cap="none" spc="0" normalizeH="0" baseline="0" noProof="0" dirty="0">
                <a:ln>
                  <a:noFill/>
                </a:ln>
                <a:solidFill>
                  <a:srgbClr val="FF0000"/>
                </a:solidFill>
                <a:effectLst/>
                <a:uLnTx/>
                <a:uFillTx/>
                <a:latin typeface="Calibri" panose="020F0502020204030204"/>
                <a:ea typeface="+mn-ea"/>
                <a:cs typeface="+mn-cs"/>
              </a:rPr>
              <a:t>Does not include partial payment on active contracts</a:t>
            </a:r>
          </a:p>
        </p:txBody>
      </p:sp>
    </p:spTree>
    <p:extLst>
      <p:ext uri="{BB962C8B-B14F-4D97-AF65-F5344CB8AC3E}">
        <p14:creationId xmlns:p14="http://schemas.microsoft.com/office/powerpoint/2010/main" val="36963147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404575"/>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Big </a:t>
            </a:r>
            <a:r>
              <a:rPr kumimoji="0" lang="en-US" sz="2800" b="1" i="0" u="none" strike="noStrike" kern="1200" cap="none" spc="0" normalizeH="0" baseline="0" noProof="0" dirty="0" err="1">
                <a:ln>
                  <a:noFill/>
                </a:ln>
                <a:solidFill>
                  <a:srgbClr val="3FAF49"/>
                </a:solidFill>
                <a:effectLst/>
                <a:uLnTx/>
                <a:uFillTx/>
                <a:latin typeface="Calibri" panose="020F0502020204030204"/>
                <a:ea typeface="+mj-ea"/>
                <a:cs typeface="+mj-cs"/>
              </a:rPr>
              <a:t>Big</a:t>
            </a: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 </a:t>
            </a:r>
            <a:r>
              <a:rPr kumimoji="0" lang="en-US" sz="2800" b="1" i="0" u="none" strike="noStrike" kern="1200" cap="none" spc="0" normalizeH="0" baseline="0" noProof="0" dirty="0" err="1">
                <a:ln>
                  <a:noFill/>
                </a:ln>
                <a:solidFill>
                  <a:srgbClr val="3FAF49"/>
                </a:solidFill>
                <a:effectLst/>
                <a:uLnTx/>
                <a:uFillTx/>
                <a:latin typeface="Calibri" panose="020F0502020204030204"/>
                <a:ea typeface="+mj-ea"/>
                <a:cs typeface="+mj-cs"/>
              </a:rPr>
              <a:t>Big</a:t>
            </a: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 Picture</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5"/>
            <a:ext cx="11569137" cy="8255075"/>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Overall Program Lifetime Spending Summary (Since 1997)</a:t>
            </a:r>
          </a:p>
          <a:p>
            <a:pPr marL="400050" marR="0" lvl="1" indent="0" algn="l" defTabSz="914400" rtl="0" eaLnBrk="1" fontAlgn="auto" latinLnBrk="0" hangingPunct="1">
              <a:lnSpc>
                <a:spcPct val="90000"/>
              </a:lnSpc>
              <a:spcBef>
                <a:spcPts val="1000"/>
              </a:spcBef>
              <a:spcAft>
                <a:spcPts val="0"/>
              </a:spcAft>
              <a:buClrTx/>
              <a:buSzTx/>
              <a:buFontTx/>
              <a:buNone/>
              <a:tabLst/>
              <a:defRPr/>
            </a:pPr>
            <a:endParaRPr kumimoji="0" lang="en-US" sz="10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400050" marR="0" lvl="1" indent="0" algn="l" defTabSz="914400" rtl="0" eaLnBrk="1" fontAlgn="auto" latinLnBrk="0" hangingPunct="1">
              <a:lnSpc>
                <a:spcPct val="9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$296M Total Allocated to CDs </a:t>
            </a:r>
            <a:r>
              <a:rPr kumimoji="0" lang="en-US" b="1" i="0" u="none" strike="noStrike" kern="1200" cap="none" spc="0" normalizeH="0" baseline="0" noProof="0" dirty="0">
                <a:ln>
                  <a:noFill/>
                </a:ln>
                <a:solidFill>
                  <a:schemeClr val="tx1"/>
                </a:solidFill>
                <a:effectLst/>
                <a:uLnTx/>
                <a:uFillTx/>
                <a:latin typeface="Calibri" panose="020F0502020204030204"/>
                <a:ea typeface="+mn-ea"/>
                <a:cs typeface="+mn-cs"/>
              </a:rPr>
              <a:t>($60M before 2014 funding increase, $236M since)</a:t>
            </a:r>
          </a:p>
          <a:p>
            <a:pPr marL="1143000" marR="0" lvl="2"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62795"/>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10" name="TextBox 9">
            <a:extLst>
              <a:ext uri="{FF2B5EF4-FFF2-40B4-BE49-F238E27FC236}">
                <a16:creationId xmlns:a16="http://schemas.microsoft.com/office/drawing/2014/main" id="{2FE4C326-42EE-4986-8C44-B61952DBD13E}"/>
              </a:ext>
            </a:extLst>
          </p:cNvPr>
          <p:cNvSpPr txBox="1"/>
          <p:nvPr/>
        </p:nvSpPr>
        <p:spPr>
          <a:xfrm>
            <a:off x="10166174" y="670056"/>
            <a:ext cx="1702482" cy="707886"/>
          </a:xfrm>
          <a:prstGeom prst="rect">
            <a:avLst/>
          </a:prstGeom>
          <a:solidFill>
            <a:srgbClr val="FFFF00"/>
          </a:solidFill>
          <a:ln>
            <a:solidFill>
              <a:schemeClr val="tx1"/>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2000" b="1" i="0" u="none" strike="noStrike" cap="none" spc="0" normalizeH="0" baseline="0">
                <a:ln>
                  <a:noFill/>
                </a:ln>
                <a:solidFill>
                  <a:prstClr val="black"/>
                </a:solidFill>
                <a:effectLst/>
                <a:uLnTx/>
                <a:uFillTx/>
                <a:latin typeface="Calibri" panose="020F0502020204030204"/>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Data as of 2/21/23</a:t>
            </a:r>
          </a:p>
        </p:txBody>
      </p:sp>
    </p:spTree>
    <p:extLst>
      <p:ext uri="{BB962C8B-B14F-4D97-AF65-F5344CB8AC3E}">
        <p14:creationId xmlns:p14="http://schemas.microsoft.com/office/powerpoint/2010/main" val="23640592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404575"/>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Big </a:t>
            </a:r>
            <a:r>
              <a:rPr kumimoji="0" lang="en-US" sz="2800" b="1" i="0" u="none" strike="noStrike" kern="1200" cap="none" spc="0" normalizeH="0" baseline="0" noProof="0" dirty="0" err="1">
                <a:ln>
                  <a:noFill/>
                </a:ln>
                <a:solidFill>
                  <a:srgbClr val="3FAF49"/>
                </a:solidFill>
                <a:effectLst/>
                <a:uLnTx/>
                <a:uFillTx/>
                <a:latin typeface="Calibri" panose="020F0502020204030204"/>
                <a:ea typeface="+mj-ea"/>
                <a:cs typeface="+mj-cs"/>
              </a:rPr>
              <a:t>Big</a:t>
            </a: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 </a:t>
            </a:r>
            <a:r>
              <a:rPr kumimoji="0" lang="en-US" sz="2800" b="1" i="0" u="none" strike="noStrike" kern="1200" cap="none" spc="0" normalizeH="0" baseline="0" noProof="0" dirty="0" err="1">
                <a:ln>
                  <a:noFill/>
                </a:ln>
                <a:solidFill>
                  <a:srgbClr val="3FAF49"/>
                </a:solidFill>
                <a:effectLst/>
                <a:uLnTx/>
                <a:uFillTx/>
                <a:latin typeface="Calibri" panose="020F0502020204030204"/>
                <a:ea typeface="+mj-ea"/>
                <a:cs typeface="+mj-cs"/>
              </a:rPr>
              <a:t>Big</a:t>
            </a: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 Picture</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5"/>
            <a:ext cx="11569137" cy="8255075"/>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Overall Program Lifetime Spending Summary (Since 1997)</a:t>
            </a:r>
          </a:p>
          <a:p>
            <a:pPr marL="400050" marR="0" lvl="1" indent="0" algn="l" defTabSz="914400" rtl="0" eaLnBrk="1" fontAlgn="auto" latinLnBrk="0" hangingPunct="1">
              <a:lnSpc>
                <a:spcPct val="90000"/>
              </a:lnSpc>
              <a:spcBef>
                <a:spcPts val="1000"/>
              </a:spcBef>
              <a:spcAft>
                <a:spcPts val="0"/>
              </a:spcAft>
              <a:buClrTx/>
              <a:buSzTx/>
              <a:buFontTx/>
              <a:buNone/>
              <a:tabLst/>
              <a:defRPr/>
            </a:pPr>
            <a:endParaRPr kumimoji="0" lang="en-US" sz="10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400050" marR="0" lvl="1" indent="0" algn="l" defTabSz="914400" rtl="0" eaLnBrk="1" fontAlgn="auto" latinLnBrk="0" hangingPunct="1">
              <a:lnSpc>
                <a:spcPct val="9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$298M Total Allocated to CDs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($60M before 2014 funding increase, $238M since)</a:t>
            </a:r>
          </a:p>
          <a:p>
            <a:pPr marL="800100" marR="0" lvl="2"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$220M Spent on 6,574 Completed Projects </a:t>
            </a:r>
          </a:p>
          <a:p>
            <a:pPr marL="800100" marR="0" lvl="2"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$20M Spent on Administration at CDs</a:t>
            </a:r>
          </a:p>
          <a:p>
            <a:pPr marL="800100" marR="0" lvl="2"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$7M Spent on Education at CDs</a:t>
            </a:r>
          </a:p>
          <a:p>
            <a:pPr marL="800100" marR="0" lvl="2"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sng" strike="noStrike" kern="1200" cap="none" spc="0" normalizeH="0" baseline="0" noProof="0" dirty="0">
                <a:ln>
                  <a:noFill/>
                </a:ln>
                <a:solidFill>
                  <a:prstClr val="black"/>
                </a:solidFill>
                <a:effectLst/>
                <a:uLnTx/>
                <a:uFillTx/>
                <a:latin typeface="Calibri" panose="020F0502020204030204"/>
                <a:ea typeface="+mn-ea"/>
                <a:cs typeface="+mn-cs"/>
              </a:rPr>
              <a:t>   $31M contracted to projects (377) </a:t>
            </a:r>
            <a:r>
              <a:rPr kumimoji="0" lang="en-US" sz="1600" b="0" i="1" u="sng" strike="noStrike" kern="1200" cap="none" spc="0" normalizeH="0" baseline="0" noProof="0" dirty="0">
                <a:ln>
                  <a:noFill/>
                </a:ln>
                <a:solidFill>
                  <a:prstClr val="black"/>
                </a:solidFill>
                <a:effectLst/>
                <a:uLnTx/>
                <a:uFillTx/>
                <a:latin typeface="Calibri" panose="020F0502020204030204"/>
                <a:ea typeface="+mn-ea"/>
                <a:cs typeface="+mn-cs"/>
              </a:rPr>
              <a:t>with $11M of that $31M spent</a:t>
            </a:r>
          </a:p>
          <a:p>
            <a:pPr marL="400050" marR="0" lvl="2"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$278M of funding Spent and Committed </a:t>
            </a: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($234M spent and $21M committed)</a:t>
            </a:r>
          </a:p>
          <a:p>
            <a:pPr marL="1143000" marR="0" lvl="2"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62795"/>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10" name="TextBox 9">
            <a:extLst>
              <a:ext uri="{FF2B5EF4-FFF2-40B4-BE49-F238E27FC236}">
                <a16:creationId xmlns:a16="http://schemas.microsoft.com/office/drawing/2014/main" id="{2FE4C326-42EE-4986-8C44-B61952DBD13E}"/>
              </a:ext>
            </a:extLst>
          </p:cNvPr>
          <p:cNvSpPr txBox="1"/>
          <p:nvPr/>
        </p:nvSpPr>
        <p:spPr>
          <a:xfrm>
            <a:off x="10166174" y="670056"/>
            <a:ext cx="1702482" cy="707886"/>
          </a:xfrm>
          <a:prstGeom prst="rect">
            <a:avLst/>
          </a:prstGeom>
          <a:solidFill>
            <a:srgbClr val="FFFF00"/>
          </a:solidFill>
          <a:ln>
            <a:solidFill>
              <a:schemeClr val="tx1"/>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2000" b="1" i="0" u="none" strike="noStrike" cap="none" spc="0" normalizeH="0" baseline="0">
                <a:ln>
                  <a:noFill/>
                </a:ln>
                <a:solidFill>
                  <a:prstClr val="black"/>
                </a:solidFill>
                <a:effectLst/>
                <a:uLnTx/>
                <a:uFillTx/>
                <a:latin typeface="Calibri" panose="020F0502020204030204"/>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Data as of 2/21/23</a:t>
            </a:r>
          </a:p>
        </p:txBody>
      </p:sp>
    </p:spTree>
    <p:extLst>
      <p:ext uri="{BB962C8B-B14F-4D97-AF65-F5344CB8AC3E}">
        <p14:creationId xmlns:p14="http://schemas.microsoft.com/office/powerpoint/2010/main" val="11899697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404575"/>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Big </a:t>
            </a:r>
            <a:r>
              <a:rPr kumimoji="0" lang="en-US" sz="2800" b="1" i="0" u="none" strike="noStrike" kern="1200" cap="none" spc="0" normalizeH="0" baseline="0" noProof="0" dirty="0" err="1">
                <a:ln>
                  <a:noFill/>
                </a:ln>
                <a:solidFill>
                  <a:srgbClr val="3FAF49"/>
                </a:solidFill>
                <a:effectLst/>
                <a:uLnTx/>
                <a:uFillTx/>
                <a:latin typeface="Calibri" panose="020F0502020204030204"/>
                <a:ea typeface="+mj-ea"/>
                <a:cs typeface="+mj-cs"/>
              </a:rPr>
              <a:t>Big</a:t>
            </a: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 </a:t>
            </a:r>
            <a:r>
              <a:rPr kumimoji="0" lang="en-US" sz="2800" b="1" i="0" u="none" strike="noStrike" kern="1200" cap="none" spc="0" normalizeH="0" baseline="0" noProof="0" dirty="0" err="1">
                <a:ln>
                  <a:noFill/>
                </a:ln>
                <a:solidFill>
                  <a:srgbClr val="3FAF49"/>
                </a:solidFill>
                <a:effectLst/>
                <a:uLnTx/>
                <a:uFillTx/>
                <a:latin typeface="Calibri" panose="020F0502020204030204"/>
                <a:ea typeface="+mj-ea"/>
                <a:cs typeface="+mj-cs"/>
              </a:rPr>
              <a:t>Big</a:t>
            </a: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 Picture</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5"/>
            <a:ext cx="11569137" cy="8255075"/>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Overall Program Lifetime Spending Summary (Since 1997)</a:t>
            </a:r>
          </a:p>
          <a:p>
            <a:pPr marL="400050" marR="0" lvl="1" indent="0" algn="l" defTabSz="914400" rtl="0" eaLnBrk="1" fontAlgn="auto" latinLnBrk="0" hangingPunct="1">
              <a:lnSpc>
                <a:spcPct val="90000"/>
              </a:lnSpc>
              <a:spcBef>
                <a:spcPts val="1000"/>
              </a:spcBef>
              <a:spcAft>
                <a:spcPts val="0"/>
              </a:spcAft>
              <a:buClrTx/>
              <a:buSzTx/>
              <a:buFontTx/>
              <a:buNone/>
              <a:tabLst/>
              <a:defRPr/>
            </a:pPr>
            <a:endParaRPr kumimoji="0" lang="en-US" sz="10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400050" marR="0" lvl="1" indent="0" algn="l" defTabSz="914400" rtl="0" eaLnBrk="1" fontAlgn="auto" latinLnBrk="0" hangingPunct="1">
              <a:lnSpc>
                <a:spcPct val="9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$298M Total Allocated to CDs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($60M before 2014 funding increase, $238M since)</a:t>
            </a:r>
          </a:p>
          <a:p>
            <a:pPr marL="800100" marR="0" lvl="2"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$220M Spent on 6,574 Completed Projects </a:t>
            </a:r>
          </a:p>
          <a:p>
            <a:pPr marL="800100" marR="0" lvl="2"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$20M Spent on Administration at CDs</a:t>
            </a:r>
          </a:p>
          <a:p>
            <a:pPr marL="800100" marR="0" lvl="2"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$7M Spent on Education at CDs</a:t>
            </a:r>
          </a:p>
          <a:p>
            <a:pPr marL="800100" marR="0" lvl="2"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sng" strike="noStrike" kern="1200" cap="none" spc="0" normalizeH="0" baseline="0" noProof="0" dirty="0">
                <a:ln>
                  <a:noFill/>
                </a:ln>
                <a:solidFill>
                  <a:prstClr val="black"/>
                </a:solidFill>
                <a:effectLst/>
                <a:uLnTx/>
                <a:uFillTx/>
                <a:latin typeface="Calibri" panose="020F0502020204030204"/>
                <a:ea typeface="+mn-ea"/>
                <a:cs typeface="+mn-cs"/>
              </a:rPr>
              <a:t>   $31M contracted to projects (377) </a:t>
            </a:r>
            <a:r>
              <a:rPr kumimoji="0" lang="en-US" sz="1600" b="0" i="1" u="sng" strike="noStrike" kern="1200" cap="none" spc="0" normalizeH="0" baseline="0" noProof="0" dirty="0">
                <a:ln>
                  <a:noFill/>
                </a:ln>
                <a:solidFill>
                  <a:prstClr val="black"/>
                </a:solidFill>
                <a:effectLst/>
                <a:uLnTx/>
                <a:uFillTx/>
                <a:latin typeface="Calibri" panose="020F0502020204030204"/>
                <a:ea typeface="+mn-ea"/>
                <a:cs typeface="+mn-cs"/>
              </a:rPr>
              <a:t>with $11M of that $31M spent</a:t>
            </a:r>
          </a:p>
          <a:p>
            <a:pPr marL="400050" marR="0" lvl="2"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$278M of funding Spent and Committed </a:t>
            </a: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($234M spent and $21M committed)</a:t>
            </a:r>
          </a:p>
          <a:p>
            <a:pPr marL="1143000" marR="0" lvl="2"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62795"/>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10" name="TextBox 9">
            <a:extLst>
              <a:ext uri="{FF2B5EF4-FFF2-40B4-BE49-F238E27FC236}">
                <a16:creationId xmlns:a16="http://schemas.microsoft.com/office/drawing/2014/main" id="{2FE4C326-42EE-4986-8C44-B61952DBD13E}"/>
              </a:ext>
            </a:extLst>
          </p:cNvPr>
          <p:cNvSpPr txBox="1"/>
          <p:nvPr/>
        </p:nvSpPr>
        <p:spPr>
          <a:xfrm>
            <a:off x="10166174" y="670056"/>
            <a:ext cx="1702482" cy="707886"/>
          </a:xfrm>
          <a:prstGeom prst="rect">
            <a:avLst/>
          </a:prstGeom>
          <a:solidFill>
            <a:srgbClr val="FFFF00"/>
          </a:solidFill>
          <a:ln>
            <a:solidFill>
              <a:schemeClr val="tx1"/>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2000" b="1" i="0" u="none" strike="noStrike" cap="none" spc="0" normalizeH="0" baseline="0">
                <a:ln>
                  <a:noFill/>
                </a:ln>
                <a:solidFill>
                  <a:prstClr val="black"/>
                </a:solidFill>
                <a:effectLst/>
                <a:uLnTx/>
                <a:uFillTx/>
                <a:latin typeface="Calibri" panose="020F0502020204030204"/>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Data as of 2/21/23</a:t>
            </a:r>
          </a:p>
        </p:txBody>
      </p:sp>
      <p:sp>
        <p:nvSpPr>
          <p:cNvPr id="2" name="TextBox 1">
            <a:extLst>
              <a:ext uri="{FF2B5EF4-FFF2-40B4-BE49-F238E27FC236}">
                <a16:creationId xmlns:a16="http://schemas.microsoft.com/office/drawing/2014/main" id="{8D4C6E53-3616-43A1-89C0-9836F2D684E1}"/>
              </a:ext>
            </a:extLst>
          </p:cNvPr>
          <p:cNvSpPr txBox="1"/>
          <p:nvPr/>
        </p:nvSpPr>
        <p:spPr>
          <a:xfrm>
            <a:off x="7869696" y="2513490"/>
            <a:ext cx="2876526" cy="400110"/>
          </a:xfrm>
          <a:prstGeom prst="rect">
            <a:avLst/>
          </a:prstGeom>
          <a:solidFill>
            <a:srgbClr val="FFFF00"/>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Plus $90M total in-kind!</a:t>
            </a:r>
          </a:p>
        </p:txBody>
      </p:sp>
      <p:sp>
        <p:nvSpPr>
          <p:cNvPr id="4" name="Speech Bubble: Rectangle 3">
            <a:extLst>
              <a:ext uri="{FF2B5EF4-FFF2-40B4-BE49-F238E27FC236}">
                <a16:creationId xmlns:a16="http://schemas.microsoft.com/office/drawing/2014/main" id="{A5DCD394-5C3D-D0A0-C535-8A858325CDDA}"/>
              </a:ext>
            </a:extLst>
          </p:cNvPr>
          <p:cNvSpPr/>
          <p:nvPr/>
        </p:nvSpPr>
        <p:spPr>
          <a:xfrm>
            <a:off x="1061401" y="4454727"/>
            <a:ext cx="2774223" cy="878256"/>
          </a:xfrm>
          <a:prstGeom prst="wedgeRectCallout">
            <a:avLst>
              <a:gd name="adj1" fmla="val -40500"/>
              <a:gd name="adj2" fmla="val -107870"/>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Over a quarter of a billion dollars</a:t>
            </a:r>
          </a:p>
        </p:txBody>
      </p:sp>
    </p:spTree>
    <p:extLst>
      <p:ext uri="{BB962C8B-B14F-4D97-AF65-F5344CB8AC3E}">
        <p14:creationId xmlns:p14="http://schemas.microsoft.com/office/powerpoint/2010/main" val="15315127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404575"/>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Big </a:t>
            </a:r>
            <a:r>
              <a:rPr kumimoji="0" lang="en-US" sz="2800" b="1" i="0" u="none" strike="noStrike" kern="1200" cap="none" spc="0" normalizeH="0" baseline="0" noProof="0" dirty="0" err="1">
                <a:ln>
                  <a:noFill/>
                </a:ln>
                <a:solidFill>
                  <a:srgbClr val="3FAF49"/>
                </a:solidFill>
                <a:effectLst/>
                <a:uLnTx/>
                <a:uFillTx/>
                <a:latin typeface="Calibri" panose="020F0502020204030204"/>
                <a:ea typeface="+mj-ea"/>
                <a:cs typeface="+mj-cs"/>
              </a:rPr>
              <a:t>Big</a:t>
            </a: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 </a:t>
            </a:r>
            <a:r>
              <a:rPr kumimoji="0" lang="en-US" sz="2800" b="1" i="0" u="none" strike="noStrike" kern="1200" cap="none" spc="0" normalizeH="0" baseline="0" noProof="0" dirty="0" err="1">
                <a:ln>
                  <a:noFill/>
                </a:ln>
                <a:solidFill>
                  <a:srgbClr val="3FAF49"/>
                </a:solidFill>
                <a:effectLst/>
                <a:uLnTx/>
                <a:uFillTx/>
                <a:latin typeface="Calibri" panose="020F0502020204030204"/>
                <a:ea typeface="+mj-ea"/>
                <a:cs typeface="+mj-cs"/>
              </a:rPr>
              <a:t>Big</a:t>
            </a: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 Picture</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5"/>
            <a:ext cx="11569137" cy="8255075"/>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Overall Program Lifetime Spending Summary (Since 1997)</a:t>
            </a:r>
          </a:p>
          <a:p>
            <a:pPr marL="400050" marR="0" lvl="1" indent="0" algn="l" defTabSz="914400" rtl="0" eaLnBrk="1" fontAlgn="auto" latinLnBrk="0" hangingPunct="1">
              <a:lnSpc>
                <a:spcPct val="90000"/>
              </a:lnSpc>
              <a:spcBef>
                <a:spcPts val="1000"/>
              </a:spcBef>
              <a:spcAft>
                <a:spcPts val="0"/>
              </a:spcAft>
              <a:buClrTx/>
              <a:buSzTx/>
              <a:buFontTx/>
              <a:buNone/>
              <a:tabLst/>
              <a:defRPr/>
            </a:pPr>
            <a:endParaRPr kumimoji="0" lang="en-US" sz="10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400050" marR="0" lvl="1" indent="0" algn="l" defTabSz="914400" rtl="0" eaLnBrk="1" fontAlgn="auto" latinLnBrk="0" hangingPunct="1">
              <a:lnSpc>
                <a:spcPct val="9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$298M Total Allocated to CDs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($60M before 2014 funding increase, $238M since)</a:t>
            </a:r>
          </a:p>
          <a:p>
            <a:pPr marL="800100" marR="0" lvl="2"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$220M Spent on 6,574 Completed Projects </a:t>
            </a:r>
          </a:p>
          <a:p>
            <a:pPr marL="800100" marR="0" lvl="2"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$20M Spent on Administration at CDs</a:t>
            </a:r>
          </a:p>
          <a:p>
            <a:pPr marL="800100" marR="0" lvl="2"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$7M Spent on Education at CDs</a:t>
            </a:r>
          </a:p>
          <a:p>
            <a:pPr marL="800100" marR="0" lvl="2"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sng" strike="noStrike" kern="1200" cap="none" spc="0" normalizeH="0" baseline="0" noProof="0" dirty="0">
                <a:ln>
                  <a:noFill/>
                </a:ln>
                <a:solidFill>
                  <a:prstClr val="black"/>
                </a:solidFill>
                <a:effectLst/>
                <a:uLnTx/>
                <a:uFillTx/>
                <a:latin typeface="Calibri" panose="020F0502020204030204"/>
                <a:ea typeface="+mn-ea"/>
                <a:cs typeface="+mn-cs"/>
              </a:rPr>
              <a:t>   $31M contracted to projects (377) </a:t>
            </a:r>
            <a:r>
              <a:rPr kumimoji="0" lang="en-US" sz="1600" b="0" i="1" u="sng" strike="noStrike" kern="1200" cap="none" spc="0" normalizeH="0" baseline="0" noProof="0" dirty="0">
                <a:ln>
                  <a:noFill/>
                </a:ln>
                <a:solidFill>
                  <a:prstClr val="black"/>
                </a:solidFill>
                <a:effectLst/>
                <a:uLnTx/>
                <a:uFillTx/>
                <a:latin typeface="Calibri" panose="020F0502020204030204"/>
                <a:ea typeface="+mn-ea"/>
                <a:cs typeface="+mn-cs"/>
              </a:rPr>
              <a:t>with $11M of that $31M spent</a:t>
            </a:r>
          </a:p>
          <a:p>
            <a:pPr marL="400050" marR="0" lvl="2"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$278M of funding Spent and Committed </a:t>
            </a: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($234M spent and $21M committed)</a:t>
            </a:r>
          </a:p>
          <a:p>
            <a:pPr marL="1143000" marR="0" lvl="2"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62795"/>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10" name="TextBox 9">
            <a:extLst>
              <a:ext uri="{FF2B5EF4-FFF2-40B4-BE49-F238E27FC236}">
                <a16:creationId xmlns:a16="http://schemas.microsoft.com/office/drawing/2014/main" id="{2FE4C326-42EE-4986-8C44-B61952DBD13E}"/>
              </a:ext>
            </a:extLst>
          </p:cNvPr>
          <p:cNvSpPr txBox="1"/>
          <p:nvPr/>
        </p:nvSpPr>
        <p:spPr>
          <a:xfrm>
            <a:off x="10166174" y="670056"/>
            <a:ext cx="1702482" cy="707886"/>
          </a:xfrm>
          <a:prstGeom prst="rect">
            <a:avLst/>
          </a:prstGeom>
          <a:solidFill>
            <a:srgbClr val="FFFF00"/>
          </a:solidFill>
          <a:ln>
            <a:solidFill>
              <a:schemeClr val="tx1"/>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2000" b="1" i="0" u="none" strike="noStrike" cap="none" spc="0" normalizeH="0" baseline="0">
                <a:ln>
                  <a:noFill/>
                </a:ln>
                <a:solidFill>
                  <a:prstClr val="black"/>
                </a:solidFill>
                <a:effectLst/>
                <a:uLnTx/>
                <a:uFillTx/>
                <a:latin typeface="Calibri" panose="020F0502020204030204"/>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Data as of 2/21/23</a:t>
            </a:r>
          </a:p>
        </p:txBody>
      </p:sp>
      <p:sp>
        <p:nvSpPr>
          <p:cNvPr id="2" name="TextBox 1">
            <a:extLst>
              <a:ext uri="{FF2B5EF4-FFF2-40B4-BE49-F238E27FC236}">
                <a16:creationId xmlns:a16="http://schemas.microsoft.com/office/drawing/2014/main" id="{8D4C6E53-3616-43A1-89C0-9836F2D684E1}"/>
              </a:ext>
            </a:extLst>
          </p:cNvPr>
          <p:cNvSpPr txBox="1"/>
          <p:nvPr/>
        </p:nvSpPr>
        <p:spPr>
          <a:xfrm>
            <a:off x="7869696" y="2513490"/>
            <a:ext cx="2876526" cy="400110"/>
          </a:xfrm>
          <a:prstGeom prst="rect">
            <a:avLst/>
          </a:prstGeom>
          <a:solidFill>
            <a:srgbClr val="FFFF00"/>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Plus $90M total in-kind!</a:t>
            </a:r>
          </a:p>
        </p:txBody>
      </p:sp>
    </p:spTree>
    <p:extLst>
      <p:ext uri="{BB962C8B-B14F-4D97-AF65-F5344CB8AC3E}">
        <p14:creationId xmlns:p14="http://schemas.microsoft.com/office/powerpoint/2010/main" val="40955998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42851C03-261C-7FC0-067A-1014B4B93CA6}"/>
              </a:ext>
            </a:extLst>
          </p:cNvPr>
          <p:cNvSpPr txBox="1">
            <a:spLocks/>
          </p:cNvSpPr>
          <p:nvPr/>
        </p:nvSpPr>
        <p:spPr>
          <a:xfrm>
            <a:off x="272787" y="698425"/>
            <a:ext cx="11569137" cy="8255075"/>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2">
                  <a:extLst>
                    <a:ext uri="{96DAC541-7B7A-43D3-8B79-37D633B846F1}">
                      <asvg:svgBlip xmlns:asvg="http://schemas.microsoft.com/office/drawing/2016/SVG/main" r:embed="rId3"/>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2">
                  <a:extLst>
                    <a:ext uri="{96DAC541-7B7A-43D3-8B79-37D633B846F1}">
                      <asvg:svgBlip xmlns:asvg="http://schemas.microsoft.com/office/drawing/2016/SVG/main" r:embed="rId3"/>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Overall Program Lifetime Spending Summary (Since 1997)</a:t>
            </a:r>
          </a:p>
          <a:p>
            <a:pPr marL="400050" marR="0" lvl="1" indent="0" algn="l" defTabSz="914400" rtl="0" eaLnBrk="1" fontAlgn="auto" latinLnBrk="0" hangingPunct="1">
              <a:lnSpc>
                <a:spcPct val="90000"/>
              </a:lnSpc>
              <a:spcBef>
                <a:spcPts val="1000"/>
              </a:spcBef>
              <a:spcAft>
                <a:spcPts val="0"/>
              </a:spcAft>
              <a:buClrTx/>
              <a:buSzTx/>
              <a:buFontTx/>
              <a:buNone/>
              <a:tabLst/>
              <a:defRPr/>
            </a:pPr>
            <a:endParaRPr kumimoji="0" lang="en-US" sz="10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400050" marR="0" lvl="1" indent="0" algn="l" defTabSz="914400" rtl="0" eaLnBrk="1" fontAlgn="auto" latinLnBrk="0" hangingPunct="1">
              <a:lnSpc>
                <a:spcPct val="9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$298M Total Allocated to CDs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($60M before 2014 funding increase, $238M since)</a:t>
            </a:r>
          </a:p>
          <a:p>
            <a:pPr marL="800100" marR="0" lvl="2"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$220M Spent on 6,574 Completed Projects </a:t>
            </a:r>
          </a:p>
          <a:p>
            <a:pPr marL="800100" marR="0" lvl="2"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$20M Spent on Administration at CDs</a:t>
            </a:r>
          </a:p>
          <a:p>
            <a:pPr marL="800100" marR="0" lvl="2"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$7M Spent on Education at CDs</a:t>
            </a:r>
          </a:p>
          <a:p>
            <a:pPr marL="800100" marR="0" lvl="2"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sng" strike="noStrike" kern="1200" cap="none" spc="0" normalizeH="0" baseline="0" noProof="0" dirty="0">
                <a:ln>
                  <a:noFill/>
                </a:ln>
                <a:solidFill>
                  <a:prstClr val="black"/>
                </a:solidFill>
                <a:effectLst/>
                <a:uLnTx/>
                <a:uFillTx/>
                <a:latin typeface="Calibri" panose="020F0502020204030204"/>
                <a:ea typeface="+mn-ea"/>
                <a:cs typeface="+mn-cs"/>
              </a:rPr>
              <a:t>   $31M contracted to projects (377) </a:t>
            </a:r>
            <a:r>
              <a:rPr kumimoji="0" lang="en-US" sz="1600" b="0" i="1" u="sng" strike="noStrike" kern="1200" cap="none" spc="0" normalizeH="0" baseline="0" noProof="0" dirty="0">
                <a:ln>
                  <a:noFill/>
                </a:ln>
                <a:solidFill>
                  <a:prstClr val="black"/>
                </a:solidFill>
                <a:effectLst/>
                <a:uLnTx/>
                <a:uFillTx/>
                <a:latin typeface="Calibri" panose="020F0502020204030204"/>
                <a:ea typeface="+mn-ea"/>
                <a:cs typeface="+mn-cs"/>
              </a:rPr>
              <a:t>with $11M of that $31M spent</a:t>
            </a:r>
          </a:p>
          <a:p>
            <a:pPr marL="400050" marR="0" lvl="2"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$278M of funding Spent and Committed </a:t>
            </a: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($234M spent and $21M committed)</a:t>
            </a:r>
          </a:p>
          <a:p>
            <a:pPr marL="1143000" marR="0" lvl="2"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404575"/>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Big </a:t>
            </a:r>
            <a:r>
              <a:rPr kumimoji="0" lang="en-US" sz="2800" b="1" i="0" u="none" strike="noStrike" kern="1200" cap="none" spc="0" normalizeH="0" baseline="0" noProof="0" dirty="0" err="1">
                <a:ln>
                  <a:noFill/>
                </a:ln>
                <a:solidFill>
                  <a:srgbClr val="3FAF49"/>
                </a:solidFill>
                <a:effectLst/>
                <a:uLnTx/>
                <a:uFillTx/>
                <a:latin typeface="Calibri" panose="020F0502020204030204"/>
                <a:ea typeface="+mj-ea"/>
                <a:cs typeface="+mj-cs"/>
              </a:rPr>
              <a:t>Big</a:t>
            </a: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 </a:t>
            </a:r>
            <a:r>
              <a:rPr kumimoji="0" lang="en-US" sz="2800" b="1" i="0" u="none" strike="noStrike" kern="1200" cap="none" spc="0" normalizeH="0" baseline="0" noProof="0" dirty="0" err="1">
                <a:ln>
                  <a:noFill/>
                </a:ln>
                <a:solidFill>
                  <a:srgbClr val="3FAF49"/>
                </a:solidFill>
                <a:effectLst/>
                <a:uLnTx/>
                <a:uFillTx/>
                <a:latin typeface="Calibri" panose="020F0502020204030204"/>
                <a:ea typeface="+mj-ea"/>
                <a:cs typeface="+mj-cs"/>
              </a:rPr>
              <a:t>Big</a:t>
            </a: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 Picture</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62795"/>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pic>
        <p:nvPicPr>
          <p:cNvPr id="4" name="Picture 3">
            <a:extLst>
              <a:ext uri="{FF2B5EF4-FFF2-40B4-BE49-F238E27FC236}">
                <a16:creationId xmlns:a16="http://schemas.microsoft.com/office/drawing/2014/main" id="{23113AC5-7418-4554-5EFE-5942113AF0F3}"/>
              </a:ext>
            </a:extLst>
          </p:cNvPr>
          <p:cNvPicPr>
            <a:picLocks noChangeAspect="1"/>
          </p:cNvPicPr>
          <p:nvPr/>
        </p:nvPicPr>
        <p:blipFill>
          <a:blip r:embed="rId8"/>
          <a:stretch>
            <a:fillRect/>
          </a:stretch>
        </p:blipFill>
        <p:spPr>
          <a:xfrm>
            <a:off x="5266012" y="-48356"/>
            <a:ext cx="6686502" cy="6839417"/>
          </a:xfrm>
          <a:prstGeom prst="rect">
            <a:avLst/>
          </a:prstGeom>
          <a:ln>
            <a:noFill/>
          </a:ln>
          <a:effectLst>
            <a:outerShdw blurRad="190500" algn="tl" rotWithShape="0">
              <a:srgbClr val="000000">
                <a:alpha val="70000"/>
              </a:srgbClr>
            </a:outerShdw>
          </a:effectLst>
        </p:spPr>
      </p:pic>
      <p:sp>
        <p:nvSpPr>
          <p:cNvPr id="5" name="TextBox 4">
            <a:extLst>
              <a:ext uri="{FF2B5EF4-FFF2-40B4-BE49-F238E27FC236}">
                <a16:creationId xmlns:a16="http://schemas.microsoft.com/office/drawing/2014/main" id="{2A6DFDCE-F4B5-06A8-5B8E-7529BCC7A0B5}"/>
              </a:ext>
            </a:extLst>
          </p:cNvPr>
          <p:cNvSpPr txBox="1"/>
          <p:nvPr/>
        </p:nvSpPr>
        <p:spPr>
          <a:xfrm>
            <a:off x="9269871" y="4221618"/>
            <a:ext cx="827471" cy="338554"/>
          </a:xfrm>
          <a:prstGeom prst="rect">
            <a:avLst/>
          </a:prstGeom>
          <a:noFill/>
        </p:spPr>
        <p:txBody>
          <a:bodyPr wrap="none" rtlCol="0">
            <a:spAutoFit/>
          </a:bodyPr>
          <a:lstStyle/>
          <a:p>
            <a:r>
              <a:rPr lang="en-US" sz="1600" b="1" dirty="0"/>
              <a:t>$20.2M</a:t>
            </a:r>
          </a:p>
        </p:txBody>
      </p:sp>
    </p:spTree>
    <p:extLst>
      <p:ext uri="{BB962C8B-B14F-4D97-AF65-F5344CB8AC3E}">
        <p14:creationId xmlns:p14="http://schemas.microsoft.com/office/powerpoint/2010/main" val="37229483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404575"/>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Big </a:t>
            </a:r>
            <a:r>
              <a:rPr kumimoji="0" lang="en-US" sz="2800" b="1" i="0" u="none" strike="noStrike" kern="1200" cap="none" spc="0" normalizeH="0" baseline="0" noProof="0" dirty="0" err="1">
                <a:ln>
                  <a:noFill/>
                </a:ln>
                <a:solidFill>
                  <a:srgbClr val="3FAF49"/>
                </a:solidFill>
                <a:effectLst/>
                <a:uLnTx/>
                <a:uFillTx/>
                <a:latin typeface="Calibri" panose="020F0502020204030204"/>
                <a:ea typeface="+mj-ea"/>
                <a:cs typeface="+mj-cs"/>
              </a:rPr>
              <a:t>Big</a:t>
            </a: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 </a:t>
            </a:r>
            <a:r>
              <a:rPr kumimoji="0" lang="en-US" sz="2800" b="1" i="0" u="none" strike="noStrike" kern="1200" cap="none" spc="0" normalizeH="0" baseline="0" noProof="0" dirty="0" err="1">
                <a:ln>
                  <a:noFill/>
                </a:ln>
                <a:solidFill>
                  <a:srgbClr val="3FAF49"/>
                </a:solidFill>
                <a:effectLst/>
                <a:uLnTx/>
                <a:uFillTx/>
                <a:latin typeface="Calibri" panose="020F0502020204030204"/>
                <a:ea typeface="+mj-ea"/>
                <a:cs typeface="+mj-cs"/>
              </a:rPr>
              <a:t>Big</a:t>
            </a: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 Picture</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62795"/>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pic>
        <p:nvPicPr>
          <p:cNvPr id="4" name="Picture 3">
            <a:extLst>
              <a:ext uri="{FF2B5EF4-FFF2-40B4-BE49-F238E27FC236}">
                <a16:creationId xmlns:a16="http://schemas.microsoft.com/office/drawing/2014/main" id="{23113AC5-7418-4554-5EFE-5942113AF0F3}"/>
              </a:ext>
            </a:extLst>
          </p:cNvPr>
          <p:cNvPicPr>
            <a:picLocks noChangeAspect="1"/>
          </p:cNvPicPr>
          <p:nvPr/>
        </p:nvPicPr>
        <p:blipFill>
          <a:blip r:embed="rId6"/>
          <a:stretch>
            <a:fillRect/>
          </a:stretch>
        </p:blipFill>
        <p:spPr>
          <a:xfrm>
            <a:off x="5266012" y="-48356"/>
            <a:ext cx="6686502" cy="6839417"/>
          </a:xfrm>
          <a:prstGeom prst="rect">
            <a:avLst/>
          </a:prstGeom>
          <a:ln>
            <a:noFill/>
          </a:ln>
          <a:effectLst>
            <a:outerShdw blurRad="190500" algn="tl" rotWithShape="0">
              <a:srgbClr val="000000">
                <a:alpha val="70000"/>
              </a:srgbClr>
            </a:outerShdw>
          </a:effectLst>
        </p:spPr>
      </p:pic>
      <p:sp>
        <p:nvSpPr>
          <p:cNvPr id="3" name="TextBox 2">
            <a:extLst>
              <a:ext uri="{FF2B5EF4-FFF2-40B4-BE49-F238E27FC236}">
                <a16:creationId xmlns:a16="http://schemas.microsoft.com/office/drawing/2014/main" id="{3BC1490C-731A-399F-7943-D3C553CFB0CB}"/>
              </a:ext>
            </a:extLst>
          </p:cNvPr>
          <p:cNvSpPr txBox="1"/>
          <p:nvPr/>
        </p:nvSpPr>
        <p:spPr>
          <a:xfrm>
            <a:off x="2834174" y="5626972"/>
            <a:ext cx="2876526" cy="400110"/>
          </a:xfrm>
          <a:prstGeom prst="rect">
            <a:avLst/>
          </a:prstGeom>
          <a:solidFill>
            <a:srgbClr val="FFFF00"/>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Plus $90M total in-kind!</a:t>
            </a:r>
          </a:p>
        </p:txBody>
      </p:sp>
      <p:sp>
        <p:nvSpPr>
          <p:cNvPr id="6" name="Freeform: Shape 5">
            <a:extLst>
              <a:ext uri="{FF2B5EF4-FFF2-40B4-BE49-F238E27FC236}">
                <a16:creationId xmlns:a16="http://schemas.microsoft.com/office/drawing/2014/main" id="{DD32818F-D1AA-759D-473D-ACFF1FDCF2D5}"/>
              </a:ext>
            </a:extLst>
          </p:cNvPr>
          <p:cNvSpPr/>
          <p:nvPr/>
        </p:nvSpPr>
        <p:spPr>
          <a:xfrm rot="2525091">
            <a:off x="2150824" y="2004030"/>
            <a:ext cx="3528519" cy="2849940"/>
          </a:xfrm>
          <a:custGeom>
            <a:avLst/>
            <a:gdLst>
              <a:gd name="connsiteX0" fmla="*/ 2343150 w 2790825"/>
              <a:gd name="connsiteY0" fmla="*/ 0 h 2733675"/>
              <a:gd name="connsiteX1" fmla="*/ 0 w 2790825"/>
              <a:gd name="connsiteY1" fmla="*/ 1057275 h 2733675"/>
              <a:gd name="connsiteX2" fmla="*/ 371475 w 2790825"/>
              <a:gd name="connsiteY2" fmla="*/ 1743075 h 2733675"/>
              <a:gd name="connsiteX3" fmla="*/ 2790825 w 2790825"/>
              <a:gd name="connsiteY3" fmla="*/ 2733675 h 2733675"/>
              <a:gd name="connsiteX4" fmla="*/ 2343150 w 2790825"/>
              <a:gd name="connsiteY4" fmla="*/ 0 h 2733675"/>
              <a:gd name="connsiteX0" fmla="*/ 2345531 w 2793206"/>
              <a:gd name="connsiteY0" fmla="*/ 0 h 2733675"/>
              <a:gd name="connsiteX1" fmla="*/ 0 w 2793206"/>
              <a:gd name="connsiteY1" fmla="*/ 1064418 h 2733675"/>
              <a:gd name="connsiteX2" fmla="*/ 373856 w 2793206"/>
              <a:gd name="connsiteY2" fmla="*/ 1743075 h 2733675"/>
              <a:gd name="connsiteX3" fmla="*/ 2793206 w 2793206"/>
              <a:gd name="connsiteY3" fmla="*/ 2733675 h 2733675"/>
              <a:gd name="connsiteX4" fmla="*/ 2345531 w 2793206"/>
              <a:gd name="connsiteY4" fmla="*/ 0 h 2733675"/>
              <a:gd name="connsiteX0" fmla="*/ 2345531 w 2793206"/>
              <a:gd name="connsiteY0" fmla="*/ 0 h 2733675"/>
              <a:gd name="connsiteX1" fmla="*/ 0 w 2793206"/>
              <a:gd name="connsiteY1" fmla="*/ 1064418 h 2733675"/>
              <a:gd name="connsiteX2" fmla="*/ 147637 w 2793206"/>
              <a:gd name="connsiteY2" fmla="*/ 1354931 h 2733675"/>
              <a:gd name="connsiteX3" fmla="*/ 373856 w 2793206"/>
              <a:gd name="connsiteY3" fmla="*/ 1743075 h 2733675"/>
              <a:gd name="connsiteX4" fmla="*/ 2793206 w 2793206"/>
              <a:gd name="connsiteY4" fmla="*/ 2733675 h 2733675"/>
              <a:gd name="connsiteX5" fmla="*/ 2345531 w 2793206"/>
              <a:gd name="connsiteY5" fmla="*/ 0 h 2733675"/>
              <a:gd name="connsiteX0" fmla="*/ 2345531 w 2793206"/>
              <a:gd name="connsiteY0" fmla="*/ 0 h 2733675"/>
              <a:gd name="connsiteX1" fmla="*/ 0 w 2793206"/>
              <a:gd name="connsiteY1" fmla="*/ 1064418 h 2733675"/>
              <a:gd name="connsiteX2" fmla="*/ 147637 w 2793206"/>
              <a:gd name="connsiteY2" fmla="*/ 1354931 h 2733675"/>
              <a:gd name="connsiteX3" fmla="*/ 373856 w 2793206"/>
              <a:gd name="connsiteY3" fmla="*/ 1743075 h 2733675"/>
              <a:gd name="connsiteX4" fmla="*/ 669131 w 2793206"/>
              <a:gd name="connsiteY4" fmla="*/ 2007394 h 2733675"/>
              <a:gd name="connsiteX5" fmla="*/ 2793206 w 2793206"/>
              <a:gd name="connsiteY5" fmla="*/ 2733675 h 2733675"/>
              <a:gd name="connsiteX6" fmla="*/ 2345531 w 2793206"/>
              <a:gd name="connsiteY6" fmla="*/ 0 h 2733675"/>
              <a:gd name="connsiteX0" fmla="*/ 2345531 w 2793206"/>
              <a:gd name="connsiteY0" fmla="*/ 0 h 2733675"/>
              <a:gd name="connsiteX1" fmla="*/ 0 w 2793206"/>
              <a:gd name="connsiteY1" fmla="*/ 1064418 h 2733675"/>
              <a:gd name="connsiteX2" fmla="*/ 147637 w 2793206"/>
              <a:gd name="connsiteY2" fmla="*/ 1354931 h 2733675"/>
              <a:gd name="connsiteX3" fmla="*/ 373856 w 2793206"/>
              <a:gd name="connsiteY3" fmla="*/ 1743075 h 2733675"/>
              <a:gd name="connsiteX4" fmla="*/ 669131 w 2793206"/>
              <a:gd name="connsiteY4" fmla="*/ 2007394 h 2733675"/>
              <a:gd name="connsiteX5" fmla="*/ 1266825 w 2793206"/>
              <a:gd name="connsiteY5" fmla="*/ 2409825 h 2733675"/>
              <a:gd name="connsiteX6" fmla="*/ 2793206 w 2793206"/>
              <a:gd name="connsiteY6" fmla="*/ 2733675 h 2733675"/>
              <a:gd name="connsiteX7" fmla="*/ 2345531 w 2793206"/>
              <a:gd name="connsiteY7" fmla="*/ 0 h 2733675"/>
              <a:gd name="connsiteX0" fmla="*/ 2345531 w 2793206"/>
              <a:gd name="connsiteY0" fmla="*/ 0 h 2733675"/>
              <a:gd name="connsiteX1" fmla="*/ 0 w 2793206"/>
              <a:gd name="connsiteY1" fmla="*/ 1064418 h 2733675"/>
              <a:gd name="connsiteX2" fmla="*/ 147637 w 2793206"/>
              <a:gd name="connsiteY2" fmla="*/ 1354931 h 2733675"/>
              <a:gd name="connsiteX3" fmla="*/ 373856 w 2793206"/>
              <a:gd name="connsiteY3" fmla="*/ 1743075 h 2733675"/>
              <a:gd name="connsiteX4" fmla="*/ 669131 w 2793206"/>
              <a:gd name="connsiteY4" fmla="*/ 2007394 h 2733675"/>
              <a:gd name="connsiteX5" fmla="*/ 954881 w 2793206"/>
              <a:gd name="connsiteY5" fmla="*/ 2221706 h 2733675"/>
              <a:gd name="connsiteX6" fmla="*/ 1266825 w 2793206"/>
              <a:gd name="connsiteY6" fmla="*/ 2409825 h 2733675"/>
              <a:gd name="connsiteX7" fmla="*/ 2793206 w 2793206"/>
              <a:gd name="connsiteY7" fmla="*/ 2733675 h 2733675"/>
              <a:gd name="connsiteX8" fmla="*/ 2345531 w 2793206"/>
              <a:gd name="connsiteY8" fmla="*/ 0 h 2733675"/>
              <a:gd name="connsiteX0" fmla="*/ 2345531 w 2793206"/>
              <a:gd name="connsiteY0" fmla="*/ 0 h 2733675"/>
              <a:gd name="connsiteX1" fmla="*/ 0 w 2793206"/>
              <a:gd name="connsiteY1" fmla="*/ 1064418 h 2733675"/>
              <a:gd name="connsiteX2" fmla="*/ 147637 w 2793206"/>
              <a:gd name="connsiteY2" fmla="*/ 1354931 h 2733675"/>
              <a:gd name="connsiteX3" fmla="*/ 373856 w 2793206"/>
              <a:gd name="connsiteY3" fmla="*/ 1743075 h 2733675"/>
              <a:gd name="connsiteX4" fmla="*/ 669131 w 2793206"/>
              <a:gd name="connsiteY4" fmla="*/ 2007394 h 2733675"/>
              <a:gd name="connsiteX5" fmla="*/ 954881 w 2793206"/>
              <a:gd name="connsiteY5" fmla="*/ 2221706 h 2733675"/>
              <a:gd name="connsiteX6" fmla="*/ 1266825 w 2793206"/>
              <a:gd name="connsiteY6" fmla="*/ 2409825 h 2733675"/>
              <a:gd name="connsiteX7" fmla="*/ 2793206 w 2793206"/>
              <a:gd name="connsiteY7" fmla="*/ 2733675 h 2733675"/>
              <a:gd name="connsiteX8" fmla="*/ 2345531 w 2793206"/>
              <a:gd name="connsiteY8" fmla="*/ 0 h 2733675"/>
              <a:gd name="connsiteX0" fmla="*/ 2345531 w 2793206"/>
              <a:gd name="connsiteY0" fmla="*/ 0 h 2733675"/>
              <a:gd name="connsiteX1" fmla="*/ 0 w 2793206"/>
              <a:gd name="connsiteY1" fmla="*/ 1064418 h 2733675"/>
              <a:gd name="connsiteX2" fmla="*/ 147637 w 2793206"/>
              <a:gd name="connsiteY2" fmla="*/ 1354931 h 2733675"/>
              <a:gd name="connsiteX3" fmla="*/ 373856 w 2793206"/>
              <a:gd name="connsiteY3" fmla="*/ 1743075 h 2733675"/>
              <a:gd name="connsiteX4" fmla="*/ 669131 w 2793206"/>
              <a:gd name="connsiteY4" fmla="*/ 2007394 h 2733675"/>
              <a:gd name="connsiteX5" fmla="*/ 954881 w 2793206"/>
              <a:gd name="connsiteY5" fmla="*/ 2221706 h 2733675"/>
              <a:gd name="connsiteX6" fmla="*/ 1266825 w 2793206"/>
              <a:gd name="connsiteY6" fmla="*/ 2409825 h 2733675"/>
              <a:gd name="connsiteX7" fmla="*/ 1907381 w 2793206"/>
              <a:gd name="connsiteY7" fmla="*/ 2650331 h 2733675"/>
              <a:gd name="connsiteX8" fmla="*/ 2793206 w 2793206"/>
              <a:gd name="connsiteY8" fmla="*/ 2733675 h 2733675"/>
              <a:gd name="connsiteX9" fmla="*/ 2345531 w 2793206"/>
              <a:gd name="connsiteY9" fmla="*/ 0 h 2733675"/>
              <a:gd name="connsiteX0" fmla="*/ 2345531 w 2793206"/>
              <a:gd name="connsiteY0" fmla="*/ 0 h 2733675"/>
              <a:gd name="connsiteX1" fmla="*/ 0 w 2793206"/>
              <a:gd name="connsiteY1" fmla="*/ 1064418 h 2733675"/>
              <a:gd name="connsiteX2" fmla="*/ 147637 w 2793206"/>
              <a:gd name="connsiteY2" fmla="*/ 1354931 h 2733675"/>
              <a:gd name="connsiteX3" fmla="*/ 373856 w 2793206"/>
              <a:gd name="connsiteY3" fmla="*/ 1743075 h 2733675"/>
              <a:gd name="connsiteX4" fmla="*/ 669131 w 2793206"/>
              <a:gd name="connsiteY4" fmla="*/ 2007394 h 2733675"/>
              <a:gd name="connsiteX5" fmla="*/ 954881 w 2793206"/>
              <a:gd name="connsiteY5" fmla="*/ 2221706 h 2733675"/>
              <a:gd name="connsiteX6" fmla="*/ 1266825 w 2793206"/>
              <a:gd name="connsiteY6" fmla="*/ 2409825 h 2733675"/>
              <a:gd name="connsiteX7" fmla="*/ 1445419 w 2793206"/>
              <a:gd name="connsiteY7" fmla="*/ 2495550 h 2733675"/>
              <a:gd name="connsiteX8" fmla="*/ 1907381 w 2793206"/>
              <a:gd name="connsiteY8" fmla="*/ 2650331 h 2733675"/>
              <a:gd name="connsiteX9" fmla="*/ 2793206 w 2793206"/>
              <a:gd name="connsiteY9" fmla="*/ 2733675 h 2733675"/>
              <a:gd name="connsiteX10" fmla="*/ 2345531 w 2793206"/>
              <a:gd name="connsiteY10" fmla="*/ 0 h 2733675"/>
              <a:gd name="connsiteX0" fmla="*/ 2345531 w 2793206"/>
              <a:gd name="connsiteY0" fmla="*/ 0 h 2733675"/>
              <a:gd name="connsiteX1" fmla="*/ 0 w 2793206"/>
              <a:gd name="connsiteY1" fmla="*/ 1064418 h 2733675"/>
              <a:gd name="connsiteX2" fmla="*/ 147637 w 2793206"/>
              <a:gd name="connsiteY2" fmla="*/ 1354931 h 2733675"/>
              <a:gd name="connsiteX3" fmla="*/ 373856 w 2793206"/>
              <a:gd name="connsiteY3" fmla="*/ 1743075 h 2733675"/>
              <a:gd name="connsiteX4" fmla="*/ 669131 w 2793206"/>
              <a:gd name="connsiteY4" fmla="*/ 2007394 h 2733675"/>
              <a:gd name="connsiteX5" fmla="*/ 954881 w 2793206"/>
              <a:gd name="connsiteY5" fmla="*/ 2221706 h 2733675"/>
              <a:gd name="connsiteX6" fmla="*/ 1266825 w 2793206"/>
              <a:gd name="connsiteY6" fmla="*/ 2409825 h 2733675"/>
              <a:gd name="connsiteX7" fmla="*/ 1445419 w 2793206"/>
              <a:gd name="connsiteY7" fmla="*/ 2495550 h 2733675"/>
              <a:gd name="connsiteX8" fmla="*/ 1907381 w 2793206"/>
              <a:gd name="connsiteY8" fmla="*/ 2650331 h 2733675"/>
              <a:gd name="connsiteX9" fmla="*/ 2169319 w 2793206"/>
              <a:gd name="connsiteY9" fmla="*/ 2690813 h 2733675"/>
              <a:gd name="connsiteX10" fmla="*/ 2793206 w 2793206"/>
              <a:gd name="connsiteY10" fmla="*/ 2733675 h 2733675"/>
              <a:gd name="connsiteX11" fmla="*/ 2345531 w 2793206"/>
              <a:gd name="connsiteY11" fmla="*/ 0 h 2733675"/>
              <a:gd name="connsiteX0" fmla="*/ 2345531 w 3318986"/>
              <a:gd name="connsiteY0" fmla="*/ 0 h 2690813"/>
              <a:gd name="connsiteX1" fmla="*/ 0 w 3318986"/>
              <a:gd name="connsiteY1" fmla="*/ 1064418 h 2690813"/>
              <a:gd name="connsiteX2" fmla="*/ 147637 w 3318986"/>
              <a:gd name="connsiteY2" fmla="*/ 1354931 h 2690813"/>
              <a:gd name="connsiteX3" fmla="*/ 373856 w 3318986"/>
              <a:gd name="connsiteY3" fmla="*/ 1743075 h 2690813"/>
              <a:gd name="connsiteX4" fmla="*/ 669131 w 3318986"/>
              <a:gd name="connsiteY4" fmla="*/ 2007394 h 2690813"/>
              <a:gd name="connsiteX5" fmla="*/ 954881 w 3318986"/>
              <a:gd name="connsiteY5" fmla="*/ 2221706 h 2690813"/>
              <a:gd name="connsiteX6" fmla="*/ 1266825 w 3318986"/>
              <a:gd name="connsiteY6" fmla="*/ 2409825 h 2690813"/>
              <a:gd name="connsiteX7" fmla="*/ 1445419 w 3318986"/>
              <a:gd name="connsiteY7" fmla="*/ 2495550 h 2690813"/>
              <a:gd name="connsiteX8" fmla="*/ 1907381 w 3318986"/>
              <a:gd name="connsiteY8" fmla="*/ 2650331 h 2690813"/>
              <a:gd name="connsiteX9" fmla="*/ 2169319 w 3318986"/>
              <a:gd name="connsiteY9" fmla="*/ 2690813 h 2690813"/>
              <a:gd name="connsiteX10" fmla="*/ 3318986 w 3318986"/>
              <a:gd name="connsiteY10" fmla="*/ 2642235 h 2690813"/>
              <a:gd name="connsiteX11" fmla="*/ 2345531 w 3318986"/>
              <a:gd name="connsiteY11" fmla="*/ 0 h 2690813"/>
              <a:gd name="connsiteX0" fmla="*/ 2345531 w 3318986"/>
              <a:gd name="connsiteY0" fmla="*/ 0 h 2699844"/>
              <a:gd name="connsiteX1" fmla="*/ 0 w 3318986"/>
              <a:gd name="connsiteY1" fmla="*/ 1064418 h 2699844"/>
              <a:gd name="connsiteX2" fmla="*/ 147637 w 3318986"/>
              <a:gd name="connsiteY2" fmla="*/ 1354931 h 2699844"/>
              <a:gd name="connsiteX3" fmla="*/ 373856 w 3318986"/>
              <a:gd name="connsiteY3" fmla="*/ 1743075 h 2699844"/>
              <a:gd name="connsiteX4" fmla="*/ 669131 w 3318986"/>
              <a:gd name="connsiteY4" fmla="*/ 2007394 h 2699844"/>
              <a:gd name="connsiteX5" fmla="*/ 954881 w 3318986"/>
              <a:gd name="connsiteY5" fmla="*/ 2221706 h 2699844"/>
              <a:gd name="connsiteX6" fmla="*/ 1266825 w 3318986"/>
              <a:gd name="connsiteY6" fmla="*/ 2409825 h 2699844"/>
              <a:gd name="connsiteX7" fmla="*/ 1445419 w 3318986"/>
              <a:gd name="connsiteY7" fmla="*/ 2495550 h 2699844"/>
              <a:gd name="connsiteX8" fmla="*/ 1907381 w 3318986"/>
              <a:gd name="connsiteY8" fmla="*/ 2650331 h 2699844"/>
              <a:gd name="connsiteX9" fmla="*/ 2169319 w 3318986"/>
              <a:gd name="connsiteY9" fmla="*/ 2690813 h 2699844"/>
              <a:gd name="connsiteX10" fmla="*/ 2555081 w 3318986"/>
              <a:gd name="connsiteY10" fmla="*/ 2698750 h 2699844"/>
              <a:gd name="connsiteX11" fmla="*/ 3318986 w 3318986"/>
              <a:gd name="connsiteY11" fmla="*/ 2642235 h 2699844"/>
              <a:gd name="connsiteX12" fmla="*/ 2345531 w 3318986"/>
              <a:gd name="connsiteY12" fmla="*/ 0 h 2699844"/>
              <a:gd name="connsiteX0" fmla="*/ 2345531 w 3318986"/>
              <a:gd name="connsiteY0" fmla="*/ 0 h 2699844"/>
              <a:gd name="connsiteX1" fmla="*/ 0 w 3318986"/>
              <a:gd name="connsiteY1" fmla="*/ 1064418 h 2699844"/>
              <a:gd name="connsiteX2" fmla="*/ 147637 w 3318986"/>
              <a:gd name="connsiteY2" fmla="*/ 1354931 h 2699844"/>
              <a:gd name="connsiteX3" fmla="*/ 373856 w 3318986"/>
              <a:gd name="connsiteY3" fmla="*/ 1743075 h 2699844"/>
              <a:gd name="connsiteX4" fmla="*/ 669131 w 3318986"/>
              <a:gd name="connsiteY4" fmla="*/ 2007394 h 2699844"/>
              <a:gd name="connsiteX5" fmla="*/ 954881 w 3318986"/>
              <a:gd name="connsiteY5" fmla="*/ 2221706 h 2699844"/>
              <a:gd name="connsiteX6" fmla="*/ 1266825 w 3318986"/>
              <a:gd name="connsiteY6" fmla="*/ 2409825 h 2699844"/>
              <a:gd name="connsiteX7" fmla="*/ 1445419 w 3318986"/>
              <a:gd name="connsiteY7" fmla="*/ 2495550 h 2699844"/>
              <a:gd name="connsiteX8" fmla="*/ 1907381 w 3318986"/>
              <a:gd name="connsiteY8" fmla="*/ 2650331 h 2699844"/>
              <a:gd name="connsiteX9" fmla="*/ 2169319 w 3318986"/>
              <a:gd name="connsiteY9" fmla="*/ 2690813 h 2699844"/>
              <a:gd name="connsiteX10" fmla="*/ 2555081 w 3318986"/>
              <a:gd name="connsiteY10" fmla="*/ 2698750 h 2699844"/>
              <a:gd name="connsiteX11" fmla="*/ 2824956 w 3318986"/>
              <a:gd name="connsiteY11" fmla="*/ 2686049 h 2699844"/>
              <a:gd name="connsiteX12" fmla="*/ 3318986 w 3318986"/>
              <a:gd name="connsiteY12" fmla="*/ 2642235 h 2699844"/>
              <a:gd name="connsiteX13" fmla="*/ 2345531 w 3318986"/>
              <a:gd name="connsiteY13" fmla="*/ 0 h 2699844"/>
              <a:gd name="connsiteX0" fmla="*/ 2345531 w 3334861"/>
              <a:gd name="connsiteY0" fmla="*/ 0 h 2699844"/>
              <a:gd name="connsiteX1" fmla="*/ 0 w 3334861"/>
              <a:gd name="connsiteY1" fmla="*/ 1064418 h 2699844"/>
              <a:gd name="connsiteX2" fmla="*/ 147637 w 3334861"/>
              <a:gd name="connsiteY2" fmla="*/ 1354931 h 2699844"/>
              <a:gd name="connsiteX3" fmla="*/ 373856 w 3334861"/>
              <a:gd name="connsiteY3" fmla="*/ 1743075 h 2699844"/>
              <a:gd name="connsiteX4" fmla="*/ 669131 w 3334861"/>
              <a:gd name="connsiteY4" fmla="*/ 2007394 h 2699844"/>
              <a:gd name="connsiteX5" fmla="*/ 954881 w 3334861"/>
              <a:gd name="connsiteY5" fmla="*/ 2221706 h 2699844"/>
              <a:gd name="connsiteX6" fmla="*/ 1266825 w 3334861"/>
              <a:gd name="connsiteY6" fmla="*/ 2409825 h 2699844"/>
              <a:gd name="connsiteX7" fmla="*/ 1445419 w 3334861"/>
              <a:gd name="connsiteY7" fmla="*/ 2495550 h 2699844"/>
              <a:gd name="connsiteX8" fmla="*/ 1907381 w 3334861"/>
              <a:gd name="connsiteY8" fmla="*/ 2650331 h 2699844"/>
              <a:gd name="connsiteX9" fmla="*/ 2169319 w 3334861"/>
              <a:gd name="connsiteY9" fmla="*/ 2690813 h 2699844"/>
              <a:gd name="connsiteX10" fmla="*/ 2555081 w 3334861"/>
              <a:gd name="connsiteY10" fmla="*/ 2698750 h 2699844"/>
              <a:gd name="connsiteX11" fmla="*/ 2824956 w 3334861"/>
              <a:gd name="connsiteY11" fmla="*/ 2686049 h 2699844"/>
              <a:gd name="connsiteX12" fmla="*/ 3334861 w 3334861"/>
              <a:gd name="connsiteY12" fmla="*/ 2604135 h 2699844"/>
              <a:gd name="connsiteX13" fmla="*/ 2345531 w 3334861"/>
              <a:gd name="connsiteY13" fmla="*/ 0 h 2699844"/>
              <a:gd name="connsiteX0" fmla="*/ 2345531 w 3334861"/>
              <a:gd name="connsiteY0" fmla="*/ 0 h 2699844"/>
              <a:gd name="connsiteX1" fmla="*/ 0 w 3334861"/>
              <a:gd name="connsiteY1" fmla="*/ 1064418 h 2699844"/>
              <a:gd name="connsiteX2" fmla="*/ 147637 w 3334861"/>
              <a:gd name="connsiteY2" fmla="*/ 1354931 h 2699844"/>
              <a:gd name="connsiteX3" fmla="*/ 373856 w 3334861"/>
              <a:gd name="connsiteY3" fmla="*/ 1743075 h 2699844"/>
              <a:gd name="connsiteX4" fmla="*/ 669131 w 3334861"/>
              <a:gd name="connsiteY4" fmla="*/ 2007394 h 2699844"/>
              <a:gd name="connsiteX5" fmla="*/ 954881 w 3334861"/>
              <a:gd name="connsiteY5" fmla="*/ 2221706 h 2699844"/>
              <a:gd name="connsiteX6" fmla="*/ 1266825 w 3334861"/>
              <a:gd name="connsiteY6" fmla="*/ 2409825 h 2699844"/>
              <a:gd name="connsiteX7" fmla="*/ 1445419 w 3334861"/>
              <a:gd name="connsiteY7" fmla="*/ 2495550 h 2699844"/>
              <a:gd name="connsiteX8" fmla="*/ 1907381 w 3334861"/>
              <a:gd name="connsiteY8" fmla="*/ 2650331 h 2699844"/>
              <a:gd name="connsiteX9" fmla="*/ 2169319 w 3334861"/>
              <a:gd name="connsiteY9" fmla="*/ 2690813 h 2699844"/>
              <a:gd name="connsiteX10" fmla="*/ 2555081 w 3334861"/>
              <a:gd name="connsiteY10" fmla="*/ 2698750 h 2699844"/>
              <a:gd name="connsiteX11" fmla="*/ 2824956 w 3334861"/>
              <a:gd name="connsiteY11" fmla="*/ 2686049 h 2699844"/>
              <a:gd name="connsiteX12" fmla="*/ 3104356 w 3334861"/>
              <a:gd name="connsiteY12" fmla="*/ 2660649 h 2699844"/>
              <a:gd name="connsiteX13" fmla="*/ 3334861 w 3334861"/>
              <a:gd name="connsiteY13" fmla="*/ 2604135 h 2699844"/>
              <a:gd name="connsiteX14" fmla="*/ 2345531 w 3334861"/>
              <a:gd name="connsiteY14" fmla="*/ 0 h 2699844"/>
              <a:gd name="connsiteX0" fmla="*/ 2507456 w 3334861"/>
              <a:gd name="connsiteY0" fmla="*/ 0 h 2795094"/>
              <a:gd name="connsiteX1" fmla="*/ 0 w 3334861"/>
              <a:gd name="connsiteY1" fmla="*/ 1159668 h 2795094"/>
              <a:gd name="connsiteX2" fmla="*/ 147637 w 3334861"/>
              <a:gd name="connsiteY2" fmla="*/ 1450181 h 2795094"/>
              <a:gd name="connsiteX3" fmla="*/ 373856 w 3334861"/>
              <a:gd name="connsiteY3" fmla="*/ 1838325 h 2795094"/>
              <a:gd name="connsiteX4" fmla="*/ 669131 w 3334861"/>
              <a:gd name="connsiteY4" fmla="*/ 2102644 h 2795094"/>
              <a:gd name="connsiteX5" fmla="*/ 954881 w 3334861"/>
              <a:gd name="connsiteY5" fmla="*/ 2316956 h 2795094"/>
              <a:gd name="connsiteX6" fmla="*/ 1266825 w 3334861"/>
              <a:gd name="connsiteY6" fmla="*/ 2505075 h 2795094"/>
              <a:gd name="connsiteX7" fmla="*/ 1445419 w 3334861"/>
              <a:gd name="connsiteY7" fmla="*/ 2590800 h 2795094"/>
              <a:gd name="connsiteX8" fmla="*/ 1907381 w 3334861"/>
              <a:gd name="connsiteY8" fmla="*/ 2745581 h 2795094"/>
              <a:gd name="connsiteX9" fmla="*/ 2169319 w 3334861"/>
              <a:gd name="connsiteY9" fmla="*/ 2786063 h 2795094"/>
              <a:gd name="connsiteX10" fmla="*/ 2555081 w 3334861"/>
              <a:gd name="connsiteY10" fmla="*/ 2794000 h 2795094"/>
              <a:gd name="connsiteX11" fmla="*/ 2824956 w 3334861"/>
              <a:gd name="connsiteY11" fmla="*/ 2781299 h 2795094"/>
              <a:gd name="connsiteX12" fmla="*/ 3104356 w 3334861"/>
              <a:gd name="connsiteY12" fmla="*/ 2755899 h 2795094"/>
              <a:gd name="connsiteX13" fmla="*/ 3334861 w 3334861"/>
              <a:gd name="connsiteY13" fmla="*/ 2699385 h 2795094"/>
              <a:gd name="connsiteX14" fmla="*/ 2507456 w 3334861"/>
              <a:gd name="connsiteY14" fmla="*/ 0 h 2795094"/>
              <a:gd name="connsiteX0" fmla="*/ 2545556 w 3334861"/>
              <a:gd name="connsiteY0" fmla="*/ 0 h 2795094"/>
              <a:gd name="connsiteX1" fmla="*/ 0 w 3334861"/>
              <a:gd name="connsiteY1" fmla="*/ 1159668 h 2795094"/>
              <a:gd name="connsiteX2" fmla="*/ 147637 w 3334861"/>
              <a:gd name="connsiteY2" fmla="*/ 1450181 h 2795094"/>
              <a:gd name="connsiteX3" fmla="*/ 373856 w 3334861"/>
              <a:gd name="connsiteY3" fmla="*/ 1838325 h 2795094"/>
              <a:gd name="connsiteX4" fmla="*/ 669131 w 3334861"/>
              <a:gd name="connsiteY4" fmla="*/ 2102644 h 2795094"/>
              <a:gd name="connsiteX5" fmla="*/ 954881 w 3334861"/>
              <a:gd name="connsiteY5" fmla="*/ 2316956 h 2795094"/>
              <a:gd name="connsiteX6" fmla="*/ 1266825 w 3334861"/>
              <a:gd name="connsiteY6" fmla="*/ 2505075 h 2795094"/>
              <a:gd name="connsiteX7" fmla="*/ 1445419 w 3334861"/>
              <a:gd name="connsiteY7" fmla="*/ 2590800 h 2795094"/>
              <a:gd name="connsiteX8" fmla="*/ 1907381 w 3334861"/>
              <a:gd name="connsiteY8" fmla="*/ 2745581 h 2795094"/>
              <a:gd name="connsiteX9" fmla="*/ 2169319 w 3334861"/>
              <a:gd name="connsiteY9" fmla="*/ 2786063 h 2795094"/>
              <a:gd name="connsiteX10" fmla="*/ 2555081 w 3334861"/>
              <a:gd name="connsiteY10" fmla="*/ 2794000 h 2795094"/>
              <a:gd name="connsiteX11" fmla="*/ 2824956 w 3334861"/>
              <a:gd name="connsiteY11" fmla="*/ 2781299 h 2795094"/>
              <a:gd name="connsiteX12" fmla="*/ 3104356 w 3334861"/>
              <a:gd name="connsiteY12" fmla="*/ 2755899 h 2795094"/>
              <a:gd name="connsiteX13" fmla="*/ 3334861 w 3334861"/>
              <a:gd name="connsiteY13" fmla="*/ 2699385 h 2795094"/>
              <a:gd name="connsiteX14" fmla="*/ 2545556 w 3334861"/>
              <a:gd name="connsiteY14" fmla="*/ 0 h 2795094"/>
              <a:gd name="connsiteX0" fmla="*/ 2732865 w 3522170"/>
              <a:gd name="connsiteY0" fmla="*/ 54846 h 2849940"/>
              <a:gd name="connsiteX1" fmla="*/ 0 w 3522170"/>
              <a:gd name="connsiteY1" fmla="*/ 0 h 2849940"/>
              <a:gd name="connsiteX2" fmla="*/ 334946 w 3522170"/>
              <a:gd name="connsiteY2" fmla="*/ 1505027 h 2849940"/>
              <a:gd name="connsiteX3" fmla="*/ 561165 w 3522170"/>
              <a:gd name="connsiteY3" fmla="*/ 1893171 h 2849940"/>
              <a:gd name="connsiteX4" fmla="*/ 856440 w 3522170"/>
              <a:gd name="connsiteY4" fmla="*/ 2157490 h 2849940"/>
              <a:gd name="connsiteX5" fmla="*/ 1142190 w 3522170"/>
              <a:gd name="connsiteY5" fmla="*/ 2371802 h 2849940"/>
              <a:gd name="connsiteX6" fmla="*/ 1454134 w 3522170"/>
              <a:gd name="connsiteY6" fmla="*/ 2559921 h 2849940"/>
              <a:gd name="connsiteX7" fmla="*/ 1632728 w 3522170"/>
              <a:gd name="connsiteY7" fmla="*/ 2645646 h 2849940"/>
              <a:gd name="connsiteX8" fmla="*/ 2094690 w 3522170"/>
              <a:gd name="connsiteY8" fmla="*/ 2800427 h 2849940"/>
              <a:gd name="connsiteX9" fmla="*/ 2356628 w 3522170"/>
              <a:gd name="connsiteY9" fmla="*/ 2840909 h 2849940"/>
              <a:gd name="connsiteX10" fmla="*/ 2742390 w 3522170"/>
              <a:gd name="connsiteY10" fmla="*/ 2848846 h 2849940"/>
              <a:gd name="connsiteX11" fmla="*/ 3012265 w 3522170"/>
              <a:gd name="connsiteY11" fmla="*/ 2836145 h 2849940"/>
              <a:gd name="connsiteX12" fmla="*/ 3291665 w 3522170"/>
              <a:gd name="connsiteY12" fmla="*/ 2810745 h 2849940"/>
              <a:gd name="connsiteX13" fmla="*/ 3522170 w 3522170"/>
              <a:gd name="connsiteY13" fmla="*/ 2754231 h 2849940"/>
              <a:gd name="connsiteX14" fmla="*/ 2732865 w 3522170"/>
              <a:gd name="connsiteY14" fmla="*/ 54846 h 2849940"/>
              <a:gd name="connsiteX0" fmla="*/ 2931674 w 3720979"/>
              <a:gd name="connsiteY0" fmla="*/ 54846 h 2849940"/>
              <a:gd name="connsiteX1" fmla="*/ 198809 w 3720979"/>
              <a:gd name="connsiteY1" fmla="*/ 0 h 2849940"/>
              <a:gd name="connsiteX2" fmla="*/ 231964 w 3720979"/>
              <a:gd name="connsiteY2" fmla="*/ 398096 h 2849940"/>
              <a:gd name="connsiteX3" fmla="*/ 533755 w 3720979"/>
              <a:gd name="connsiteY3" fmla="*/ 1505027 h 2849940"/>
              <a:gd name="connsiteX4" fmla="*/ 759974 w 3720979"/>
              <a:gd name="connsiteY4" fmla="*/ 1893171 h 2849940"/>
              <a:gd name="connsiteX5" fmla="*/ 1055249 w 3720979"/>
              <a:gd name="connsiteY5" fmla="*/ 2157490 h 2849940"/>
              <a:gd name="connsiteX6" fmla="*/ 1340999 w 3720979"/>
              <a:gd name="connsiteY6" fmla="*/ 2371802 h 2849940"/>
              <a:gd name="connsiteX7" fmla="*/ 1652943 w 3720979"/>
              <a:gd name="connsiteY7" fmla="*/ 2559921 h 2849940"/>
              <a:gd name="connsiteX8" fmla="*/ 1831537 w 3720979"/>
              <a:gd name="connsiteY8" fmla="*/ 2645646 h 2849940"/>
              <a:gd name="connsiteX9" fmla="*/ 2293499 w 3720979"/>
              <a:gd name="connsiteY9" fmla="*/ 2800427 h 2849940"/>
              <a:gd name="connsiteX10" fmla="*/ 2555437 w 3720979"/>
              <a:gd name="connsiteY10" fmla="*/ 2840909 h 2849940"/>
              <a:gd name="connsiteX11" fmla="*/ 2941199 w 3720979"/>
              <a:gd name="connsiteY11" fmla="*/ 2848846 h 2849940"/>
              <a:gd name="connsiteX12" fmla="*/ 3211074 w 3720979"/>
              <a:gd name="connsiteY12" fmla="*/ 2836145 h 2849940"/>
              <a:gd name="connsiteX13" fmla="*/ 3490474 w 3720979"/>
              <a:gd name="connsiteY13" fmla="*/ 2810745 h 2849940"/>
              <a:gd name="connsiteX14" fmla="*/ 3720979 w 3720979"/>
              <a:gd name="connsiteY14" fmla="*/ 2754231 h 2849940"/>
              <a:gd name="connsiteX15" fmla="*/ 2931674 w 3720979"/>
              <a:gd name="connsiteY15" fmla="*/ 54846 h 2849940"/>
              <a:gd name="connsiteX0" fmla="*/ 2739214 w 3528519"/>
              <a:gd name="connsiteY0" fmla="*/ 54846 h 2849940"/>
              <a:gd name="connsiteX1" fmla="*/ 6349 w 3528519"/>
              <a:gd name="connsiteY1" fmla="*/ 0 h 2849940"/>
              <a:gd name="connsiteX2" fmla="*/ 39504 w 3528519"/>
              <a:gd name="connsiteY2" fmla="*/ 398096 h 2849940"/>
              <a:gd name="connsiteX3" fmla="*/ 341295 w 3528519"/>
              <a:gd name="connsiteY3" fmla="*/ 1505027 h 2849940"/>
              <a:gd name="connsiteX4" fmla="*/ 567514 w 3528519"/>
              <a:gd name="connsiteY4" fmla="*/ 1893171 h 2849940"/>
              <a:gd name="connsiteX5" fmla="*/ 862789 w 3528519"/>
              <a:gd name="connsiteY5" fmla="*/ 2157490 h 2849940"/>
              <a:gd name="connsiteX6" fmla="*/ 1148539 w 3528519"/>
              <a:gd name="connsiteY6" fmla="*/ 2371802 h 2849940"/>
              <a:gd name="connsiteX7" fmla="*/ 1460483 w 3528519"/>
              <a:gd name="connsiteY7" fmla="*/ 2559921 h 2849940"/>
              <a:gd name="connsiteX8" fmla="*/ 1639077 w 3528519"/>
              <a:gd name="connsiteY8" fmla="*/ 2645646 h 2849940"/>
              <a:gd name="connsiteX9" fmla="*/ 2101039 w 3528519"/>
              <a:gd name="connsiteY9" fmla="*/ 2800427 h 2849940"/>
              <a:gd name="connsiteX10" fmla="*/ 2362977 w 3528519"/>
              <a:gd name="connsiteY10" fmla="*/ 2840909 h 2849940"/>
              <a:gd name="connsiteX11" fmla="*/ 2748739 w 3528519"/>
              <a:gd name="connsiteY11" fmla="*/ 2848846 h 2849940"/>
              <a:gd name="connsiteX12" fmla="*/ 3018614 w 3528519"/>
              <a:gd name="connsiteY12" fmla="*/ 2836145 h 2849940"/>
              <a:gd name="connsiteX13" fmla="*/ 3298014 w 3528519"/>
              <a:gd name="connsiteY13" fmla="*/ 2810745 h 2849940"/>
              <a:gd name="connsiteX14" fmla="*/ 3528519 w 3528519"/>
              <a:gd name="connsiteY14" fmla="*/ 2754231 h 2849940"/>
              <a:gd name="connsiteX15" fmla="*/ 2739214 w 3528519"/>
              <a:gd name="connsiteY15" fmla="*/ 54846 h 2849940"/>
              <a:gd name="connsiteX0" fmla="*/ 2739214 w 3528519"/>
              <a:gd name="connsiteY0" fmla="*/ 54846 h 2849940"/>
              <a:gd name="connsiteX1" fmla="*/ 6349 w 3528519"/>
              <a:gd name="connsiteY1" fmla="*/ 0 h 2849940"/>
              <a:gd name="connsiteX2" fmla="*/ 39504 w 3528519"/>
              <a:gd name="connsiteY2" fmla="*/ 398096 h 2849940"/>
              <a:gd name="connsiteX3" fmla="*/ 158494 w 3528519"/>
              <a:gd name="connsiteY3" fmla="*/ 910498 h 2849940"/>
              <a:gd name="connsiteX4" fmla="*/ 341295 w 3528519"/>
              <a:gd name="connsiteY4" fmla="*/ 1505027 h 2849940"/>
              <a:gd name="connsiteX5" fmla="*/ 567514 w 3528519"/>
              <a:gd name="connsiteY5" fmla="*/ 1893171 h 2849940"/>
              <a:gd name="connsiteX6" fmla="*/ 862789 w 3528519"/>
              <a:gd name="connsiteY6" fmla="*/ 2157490 h 2849940"/>
              <a:gd name="connsiteX7" fmla="*/ 1148539 w 3528519"/>
              <a:gd name="connsiteY7" fmla="*/ 2371802 h 2849940"/>
              <a:gd name="connsiteX8" fmla="*/ 1460483 w 3528519"/>
              <a:gd name="connsiteY8" fmla="*/ 2559921 h 2849940"/>
              <a:gd name="connsiteX9" fmla="*/ 1639077 w 3528519"/>
              <a:gd name="connsiteY9" fmla="*/ 2645646 h 2849940"/>
              <a:gd name="connsiteX10" fmla="*/ 2101039 w 3528519"/>
              <a:gd name="connsiteY10" fmla="*/ 2800427 h 2849940"/>
              <a:gd name="connsiteX11" fmla="*/ 2362977 w 3528519"/>
              <a:gd name="connsiteY11" fmla="*/ 2840909 h 2849940"/>
              <a:gd name="connsiteX12" fmla="*/ 2748739 w 3528519"/>
              <a:gd name="connsiteY12" fmla="*/ 2848846 h 2849940"/>
              <a:gd name="connsiteX13" fmla="*/ 3018614 w 3528519"/>
              <a:gd name="connsiteY13" fmla="*/ 2836145 h 2849940"/>
              <a:gd name="connsiteX14" fmla="*/ 3298014 w 3528519"/>
              <a:gd name="connsiteY14" fmla="*/ 2810745 h 2849940"/>
              <a:gd name="connsiteX15" fmla="*/ 3528519 w 3528519"/>
              <a:gd name="connsiteY15" fmla="*/ 2754231 h 2849940"/>
              <a:gd name="connsiteX16" fmla="*/ 2739214 w 3528519"/>
              <a:gd name="connsiteY16" fmla="*/ 54846 h 2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28519" h="2849940">
                <a:moveTo>
                  <a:pt x="2739214" y="54846"/>
                </a:moveTo>
                <a:lnTo>
                  <a:pt x="6349" y="0"/>
                </a:lnTo>
                <a:cubicBezTo>
                  <a:pt x="2014" y="474725"/>
                  <a:pt x="-16320" y="147258"/>
                  <a:pt x="39504" y="398096"/>
                </a:cubicBezTo>
                <a:cubicBezTo>
                  <a:pt x="68877" y="555700"/>
                  <a:pt x="108196" y="726010"/>
                  <a:pt x="158494" y="910498"/>
                </a:cubicBezTo>
                <a:cubicBezTo>
                  <a:pt x="208793" y="1094987"/>
                  <a:pt x="277141" y="1347103"/>
                  <a:pt x="341295" y="1505027"/>
                </a:cubicBezTo>
                <a:lnTo>
                  <a:pt x="567514" y="1893171"/>
                </a:lnTo>
                <a:cubicBezTo>
                  <a:pt x="623077" y="1914602"/>
                  <a:pt x="807226" y="2136059"/>
                  <a:pt x="862789" y="2157490"/>
                </a:cubicBezTo>
                <a:cubicBezTo>
                  <a:pt x="961611" y="2234484"/>
                  <a:pt x="1048923" y="2304730"/>
                  <a:pt x="1148539" y="2371802"/>
                </a:cubicBezTo>
                <a:cubicBezTo>
                  <a:pt x="1248155" y="2438874"/>
                  <a:pt x="1381108" y="2519837"/>
                  <a:pt x="1460483" y="2559921"/>
                </a:cubicBezTo>
                <a:cubicBezTo>
                  <a:pt x="1539858" y="2600006"/>
                  <a:pt x="1532318" y="2605562"/>
                  <a:pt x="1639077" y="2645646"/>
                </a:cubicBezTo>
                <a:cubicBezTo>
                  <a:pt x="1745836" y="2685730"/>
                  <a:pt x="1983564" y="2770661"/>
                  <a:pt x="2101039" y="2800427"/>
                </a:cubicBezTo>
                <a:cubicBezTo>
                  <a:pt x="2182002" y="2808365"/>
                  <a:pt x="2282014" y="2832971"/>
                  <a:pt x="2362977" y="2840909"/>
                </a:cubicBezTo>
                <a:cubicBezTo>
                  <a:pt x="2492623" y="2835088"/>
                  <a:pt x="2619093" y="2854667"/>
                  <a:pt x="2748739" y="2848846"/>
                </a:cubicBezTo>
                <a:cubicBezTo>
                  <a:pt x="2849281" y="2842496"/>
                  <a:pt x="2918072" y="2842495"/>
                  <a:pt x="3018614" y="2836145"/>
                </a:cubicBezTo>
                <a:cubicBezTo>
                  <a:pt x="3112806" y="2819212"/>
                  <a:pt x="3203822" y="2827678"/>
                  <a:pt x="3298014" y="2810745"/>
                </a:cubicBezTo>
                <a:lnTo>
                  <a:pt x="3528519" y="2754231"/>
                </a:lnTo>
                <a:lnTo>
                  <a:pt x="2739214" y="54846"/>
                </a:lnTo>
                <a:close/>
              </a:path>
            </a:pathLst>
          </a:custGeom>
          <a:solidFill>
            <a:srgbClr val="FFFF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62384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404575"/>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Big </a:t>
            </a:r>
            <a:r>
              <a:rPr kumimoji="0" lang="en-US" sz="2800" b="1" i="0" u="none" strike="noStrike" kern="1200" cap="none" spc="0" normalizeH="0" baseline="0" noProof="0" dirty="0" err="1">
                <a:ln>
                  <a:noFill/>
                </a:ln>
                <a:solidFill>
                  <a:srgbClr val="3FAF49"/>
                </a:solidFill>
                <a:effectLst/>
                <a:uLnTx/>
                <a:uFillTx/>
                <a:latin typeface="Calibri" panose="020F0502020204030204"/>
                <a:ea typeface="+mj-ea"/>
                <a:cs typeface="+mj-cs"/>
              </a:rPr>
              <a:t>Big</a:t>
            </a: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 </a:t>
            </a:r>
            <a:r>
              <a:rPr kumimoji="0" lang="en-US" sz="2800" b="1" i="0" u="none" strike="noStrike" kern="1200" cap="none" spc="0" normalizeH="0" baseline="0" noProof="0" dirty="0" err="1">
                <a:ln>
                  <a:noFill/>
                </a:ln>
                <a:solidFill>
                  <a:srgbClr val="3FAF49"/>
                </a:solidFill>
                <a:effectLst/>
                <a:uLnTx/>
                <a:uFillTx/>
                <a:latin typeface="Calibri" panose="020F0502020204030204"/>
                <a:ea typeface="+mj-ea"/>
                <a:cs typeface="+mj-cs"/>
              </a:rPr>
              <a:t>Big</a:t>
            </a: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 Picture</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5"/>
            <a:ext cx="11569137" cy="8255075"/>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sz="6600" b="1" i="0" u="sng" strike="noStrike" kern="1200" cap="none" spc="0" normalizeH="0" baseline="0" noProof="0" dirty="0">
                <a:ln>
                  <a:noFill/>
                </a:ln>
                <a:solidFill>
                  <a:srgbClr val="FF0000"/>
                </a:solidFill>
                <a:effectLst/>
                <a:uLnTx/>
                <a:uFillTx/>
                <a:latin typeface="Calibri" panose="020F0502020204030204"/>
                <a:ea typeface="+mn-ea"/>
                <a:cs typeface="+mn-cs"/>
              </a:rPr>
              <a:t>Thank you </a:t>
            </a:r>
          </a:p>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sz="6600" b="1" i="0" u="sng" strike="noStrike" kern="1200" cap="none" spc="0" normalizeH="0" baseline="0" noProof="0" dirty="0">
                <a:ln>
                  <a:noFill/>
                </a:ln>
                <a:solidFill>
                  <a:srgbClr val="FF0000"/>
                </a:solidFill>
                <a:effectLst/>
                <a:uLnTx/>
                <a:uFillTx/>
                <a:latin typeface="Calibri" panose="020F0502020204030204"/>
                <a:ea typeface="+mn-ea"/>
                <a:cs typeface="+mn-cs"/>
              </a:rPr>
              <a:t>PA Conservation Districts</a:t>
            </a:r>
            <a:endParaRPr kumimoji="0" lang="en-US" sz="66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742950" marR="0" lvl="1" indent="-3429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Administering efficient programs</a:t>
            </a:r>
          </a:p>
          <a:p>
            <a:pPr marL="742950" marR="0" lvl="1" indent="-3429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3600" dirty="0">
                <a:solidFill>
                  <a:prstClr val="black"/>
                </a:solidFill>
                <a:latin typeface="Calibri" panose="020F0502020204030204"/>
              </a:rPr>
              <a:t>Meeting spending deadlines</a:t>
            </a:r>
          </a:p>
          <a:p>
            <a:pPr marL="742950" marR="0" lvl="1" indent="-3429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Submitting timely reports</a:t>
            </a:r>
          </a:p>
          <a:p>
            <a:pPr marL="742950" marR="0" lvl="1" indent="-3429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3600" dirty="0">
                <a:solidFill>
                  <a:prstClr val="black"/>
                </a:solidFill>
                <a:latin typeface="Calibri" panose="020F0502020204030204"/>
              </a:rPr>
              <a:t>Putting good projects on the ground</a:t>
            </a:r>
          </a:p>
          <a:p>
            <a:pPr marL="742950" marR="0" lvl="1" indent="-3429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3600" dirty="0">
                <a:solidFill>
                  <a:prstClr val="black"/>
                </a:solidFill>
                <a:latin typeface="Calibri" panose="020F0502020204030204"/>
              </a:rPr>
              <a:t>Answering the phone even when you see Ken’s name!</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62795"/>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Tree>
    <p:extLst>
      <p:ext uri="{BB962C8B-B14F-4D97-AF65-F5344CB8AC3E}">
        <p14:creationId xmlns:p14="http://schemas.microsoft.com/office/powerpoint/2010/main" val="2713997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E08D357-C2F4-07F6-89E9-35B6CEFD439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28547" y="2213078"/>
            <a:ext cx="7063453" cy="4247186"/>
          </a:xfrm>
          <a:prstGeom prst="rect">
            <a:avLst/>
          </a:prstGeom>
          <a:ln>
            <a:noFill/>
          </a:ln>
          <a:effectLst>
            <a:outerShdw blurRad="190500" algn="tl" rotWithShape="0">
              <a:srgbClr val="000000">
                <a:alpha val="70000"/>
              </a:srgbClr>
            </a:outerShdw>
          </a:effectLst>
        </p:spPr>
      </p:pic>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Financial</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6"/>
            <a:ext cx="8560319"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$24M Spent on Completed Projects</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Up from $18.6M in 2021</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$23.8M past 5-year average</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2800" dirty="0">
              <a:solidFill>
                <a:prstClr val="black"/>
              </a:solidFill>
              <a:latin typeface="Calibri" panose="020F0502020204030204"/>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14" name="TextBox 13">
            <a:extLst>
              <a:ext uri="{FF2B5EF4-FFF2-40B4-BE49-F238E27FC236}">
                <a16:creationId xmlns:a16="http://schemas.microsoft.com/office/drawing/2014/main" id="{7E9B496F-BF57-4269-A4D5-8CE7047C0AA8}"/>
              </a:ext>
            </a:extLst>
          </p:cNvPr>
          <p:cNvSpPr txBox="1"/>
          <p:nvPr/>
        </p:nvSpPr>
        <p:spPr>
          <a:xfrm rot="20754663">
            <a:off x="6882243" y="3412394"/>
            <a:ext cx="1628138" cy="369332"/>
          </a:xfrm>
          <a:prstGeom prst="rect">
            <a:avLst/>
          </a:prstGeom>
          <a:noFill/>
        </p:spPr>
        <p:txBody>
          <a:bodyPr wrap="none" rtlCol="0">
            <a:spAutoFit/>
          </a:bodyPr>
          <a:lstStyle/>
          <a:p>
            <a:r>
              <a:rPr lang="en-US" b="1" dirty="0">
                <a:solidFill>
                  <a:schemeClr val="accent6">
                    <a:lumMod val="50000"/>
                  </a:schemeClr>
                </a:solidFill>
              </a:rPr>
              <a:t>Dirt and Gravel</a:t>
            </a:r>
          </a:p>
        </p:txBody>
      </p:sp>
      <p:sp>
        <p:nvSpPr>
          <p:cNvPr id="17" name="TextBox 16">
            <a:extLst>
              <a:ext uri="{FF2B5EF4-FFF2-40B4-BE49-F238E27FC236}">
                <a16:creationId xmlns:a16="http://schemas.microsoft.com/office/drawing/2014/main" id="{BCD3B2B5-AB54-4E14-95D4-A41225366CA1}"/>
              </a:ext>
            </a:extLst>
          </p:cNvPr>
          <p:cNvSpPr txBox="1"/>
          <p:nvPr/>
        </p:nvSpPr>
        <p:spPr>
          <a:xfrm rot="20879040">
            <a:off x="6636728" y="4736665"/>
            <a:ext cx="2007088" cy="369332"/>
          </a:xfrm>
          <a:prstGeom prst="rect">
            <a:avLst/>
          </a:prstGeom>
          <a:noFill/>
        </p:spPr>
        <p:txBody>
          <a:bodyPr wrap="none" rtlCol="0">
            <a:spAutoFit/>
          </a:bodyPr>
          <a:lstStyle/>
          <a:p>
            <a:r>
              <a:rPr lang="en-US" b="1" dirty="0">
                <a:solidFill>
                  <a:schemeClr val="accent1">
                    <a:lumMod val="75000"/>
                  </a:schemeClr>
                </a:solidFill>
              </a:rPr>
              <a:t>Paved Low-Volume</a:t>
            </a:r>
          </a:p>
        </p:txBody>
      </p:sp>
      <p:sp>
        <p:nvSpPr>
          <p:cNvPr id="23" name="TextBox 22">
            <a:extLst>
              <a:ext uri="{FF2B5EF4-FFF2-40B4-BE49-F238E27FC236}">
                <a16:creationId xmlns:a16="http://schemas.microsoft.com/office/drawing/2014/main" id="{BF4F18E4-07E3-42F3-823B-5873972697D8}"/>
              </a:ext>
            </a:extLst>
          </p:cNvPr>
          <p:cNvSpPr txBox="1"/>
          <p:nvPr/>
        </p:nvSpPr>
        <p:spPr>
          <a:xfrm>
            <a:off x="0" y="6261049"/>
            <a:ext cx="1466850" cy="584775"/>
          </a:xfrm>
          <a:prstGeom prst="rect">
            <a:avLst/>
          </a:prstGeom>
          <a:solidFill>
            <a:schemeClr val="accent4">
              <a:lumMod val="20000"/>
              <a:lumOff val="80000"/>
            </a:schemeClr>
          </a:solidFill>
          <a:ln>
            <a:solidFill>
              <a:srgbClr val="FF0000"/>
            </a:solidFill>
          </a:ln>
        </p:spPr>
        <p:txBody>
          <a:bodyPr wrap="square" rtlCol="0">
            <a:spAutoFit/>
          </a:bodyPr>
          <a:lstStyle/>
          <a:p>
            <a:r>
              <a:rPr lang="en-US" sz="1600" b="1" dirty="0">
                <a:solidFill>
                  <a:srgbClr val="FF0000"/>
                </a:solidFill>
              </a:rPr>
              <a:t>ASR data as of 12/31/2022</a:t>
            </a:r>
            <a:endParaRPr lang="en-US" sz="1600" dirty="0">
              <a:solidFill>
                <a:srgbClr val="FF0000"/>
              </a:solidFill>
            </a:endParaRPr>
          </a:p>
        </p:txBody>
      </p:sp>
      <p:sp>
        <p:nvSpPr>
          <p:cNvPr id="24" name="TextBox 23">
            <a:extLst>
              <a:ext uri="{FF2B5EF4-FFF2-40B4-BE49-F238E27FC236}">
                <a16:creationId xmlns:a16="http://schemas.microsoft.com/office/drawing/2014/main" id="{B0BDB315-6113-445E-A4F7-BC27B3C0AB6B}"/>
              </a:ext>
            </a:extLst>
          </p:cNvPr>
          <p:cNvSpPr txBox="1"/>
          <p:nvPr/>
        </p:nvSpPr>
        <p:spPr>
          <a:xfrm>
            <a:off x="327317" y="2585401"/>
            <a:ext cx="3736683" cy="1323439"/>
          </a:xfrm>
          <a:prstGeom prst="rect">
            <a:avLst/>
          </a:prstGeom>
          <a:solidFill>
            <a:schemeClr val="accent4">
              <a:lumMod val="20000"/>
              <a:lumOff val="80000"/>
            </a:schemeClr>
          </a:solidFill>
          <a:ln>
            <a:solidFill>
              <a:srgbClr val="FF0000"/>
            </a:solidFill>
          </a:ln>
        </p:spPr>
        <p:txBody>
          <a:bodyPr wrap="square" rtlCol="0">
            <a:spAutoFit/>
          </a:bodyPr>
          <a:lstStyle/>
          <a:p>
            <a:r>
              <a:rPr lang="en-US" sz="2000" b="1" dirty="0">
                <a:solidFill>
                  <a:srgbClr val="FF0000"/>
                </a:solidFill>
              </a:rPr>
              <a:t>Note: </a:t>
            </a:r>
          </a:p>
          <a:p>
            <a:pPr marL="342900" indent="-342900">
              <a:buFont typeface="Arial" panose="020B0604020202020204" pitchFamily="34" charset="0"/>
              <a:buChar char="•"/>
            </a:pPr>
            <a:r>
              <a:rPr lang="en-US" sz="2000" b="1" dirty="0">
                <a:solidFill>
                  <a:srgbClr val="FF0000"/>
                </a:solidFill>
              </a:rPr>
              <a:t>2019</a:t>
            </a:r>
            <a:r>
              <a:rPr lang="en-US" sz="2000" dirty="0">
                <a:solidFill>
                  <a:srgbClr val="FF0000"/>
                </a:solidFill>
              </a:rPr>
              <a:t>: spending push at end of 5-year agreement</a:t>
            </a:r>
          </a:p>
          <a:p>
            <a:pPr marL="285750" indent="-285750">
              <a:buFont typeface="Arial" panose="020B0604020202020204" pitchFamily="34" charset="0"/>
              <a:buChar char="•"/>
            </a:pPr>
            <a:r>
              <a:rPr lang="en-US" sz="2000" b="1" dirty="0">
                <a:solidFill>
                  <a:srgbClr val="FF0000"/>
                </a:solidFill>
              </a:rPr>
              <a:t>2020 and 2021: </a:t>
            </a:r>
            <a:r>
              <a:rPr lang="en-US" sz="2000" dirty="0">
                <a:solidFill>
                  <a:srgbClr val="FF0000"/>
                </a:solidFill>
              </a:rPr>
              <a:t>COVID impacts</a:t>
            </a:r>
          </a:p>
        </p:txBody>
      </p:sp>
      <p:sp>
        <p:nvSpPr>
          <p:cNvPr id="28" name="TextBox 27">
            <a:extLst>
              <a:ext uri="{FF2B5EF4-FFF2-40B4-BE49-F238E27FC236}">
                <a16:creationId xmlns:a16="http://schemas.microsoft.com/office/drawing/2014/main" id="{28D7AD50-41F4-47D9-9074-88AFF039D9D5}"/>
              </a:ext>
            </a:extLst>
          </p:cNvPr>
          <p:cNvSpPr txBox="1"/>
          <p:nvPr/>
        </p:nvSpPr>
        <p:spPr>
          <a:xfrm>
            <a:off x="7579337" y="898877"/>
            <a:ext cx="4133691" cy="1015663"/>
          </a:xfrm>
          <a:prstGeom prst="rect">
            <a:avLst/>
          </a:prstGeom>
          <a:solidFill>
            <a:schemeClr val="accent4">
              <a:lumMod val="20000"/>
              <a:lumOff val="80000"/>
            </a:schemeClr>
          </a:solid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Completed based on closeout date:</a:t>
            </a:r>
          </a:p>
          <a:p>
            <a:pPr marL="115888" marR="0" lvl="0" indent="-1158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i="0" u="none" strike="noStrike" kern="1200" cap="none" spc="0" normalizeH="0" baseline="0" noProof="0" dirty="0">
                <a:ln>
                  <a:noFill/>
                </a:ln>
                <a:solidFill>
                  <a:srgbClr val="FF0000"/>
                </a:solidFill>
                <a:effectLst/>
                <a:uLnTx/>
                <a:uFillTx/>
                <a:latin typeface="Calibri" panose="020F0502020204030204"/>
                <a:ea typeface="+mn-ea"/>
                <a:cs typeface="+mn-cs"/>
              </a:rPr>
              <a:t>Does not include partial payment on active contracts</a:t>
            </a:r>
          </a:p>
        </p:txBody>
      </p:sp>
    </p:spTree>
    <p:extLst>
      <p:ext uri="{BB962C8B-B14F-4D97-AF65-F5344CB8AC3E}">
        <p14:creationId xmlns:p14="http://schemas.microsoft.com/office/powerpoint/2010/main" val="3948539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E08D357-C2F4-07F6-89E9-35B6CEFD439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28547" y="2213078"/>
            <a:ext cx="7063453" cy="4247186"/>
          </a:xfrm>
          <a:prstGeom prst="rect">
            <a:avLst/>
          </a:prstGeom>
          <a:ln>
            <a:noFill/>
          </a:ln>
          <a:effectLst>
            <a:outerShdw blurRad="190500" algn="tl" rotWithShape="0">
              <a:srgbClr val="000000">
                <a:alpha val="70000"/>
              </a:srgbClr>
            </a:outerShdw>
          </a:effectLst>
        </p:spPr>
      </p:pic>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Financial</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6"/>
            <a:ext cx="8560319"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$24M Spent on Completed Projects</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Up from $18.6M in 2021</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$23.8M past 5-year average</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14" name="TextBox 13">
            <a:extLst>
              <a:ext uri="{FF2B5EF4-FFF2-40B4-BE49-F238E27FC236}">
                <a16:creationId xmlns:a16="http://schemas.microsoft.com/office/drawing/2014/main" id="{7E9B496F-BF57-4269-A4D5-8CE7047C0AA8}"/>
              </a:ext>
            </a:extLst>
          </p:cNvPr>
          <p:cNvSpPr txBox="1"/>
          <p:nvPr/>
        </p:nvSpPr>
        <p:spPr>
          <a:xfrm rot="20754663">
            <a:off x="6882243" y="3412394"/>
            <a:ext cx="162813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Dirt and Gravel</a:t>
            </a:r>
          </a:p>
        </p:txBody>
      </p:sp>
      <p:sp>
        <p:nvSpPr>
          <p:cNvPr id="17" name="TextBox 16">
            <a:extLst>
              <a:ext uri="{FF2B5EF4-FFF2-40B4-BE49-F238E27FC236}">
                <a16:creationId xmlns:a16="http://schemas.microsoft.com/office/drawing/2014/main" id="{BCD3B2B5-AB54-4E14-95D4-A41225366CA1}"/>
              </a:ext>
            </a:extLst>
          </p:cNvPr>
          <p:cNvSpPr txBox="1"/>
          <p:nvPr/>
        </p:nvSpPr>
        <p:spPr>
          <a:xfrm rot="20879040">
            <a:off x="6636728" y="4736665"/>
            <a:ext cx="200708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Paved Low-Volume</a:t>
            </a:r>
          </a:p>
        </p:txBody>
      </p:sp>
      <p:sp>
        <p:nvSpPr>
          <p:cNvPr id="23" name="TextBox 22">
            <a:extLst>
              <a:ext uri="{FF2B5EF4-FFF2-40B4-BE49-F238E27FC236}">
                <a16:creationId xmlns:a16="http://schemas.microsoft.com/office/drawing/2014/main" id="{BF4F18E4-07E3-42F3-823B-5873972697D8}"/>
              </a:ext>
            </a:extLst>
          </p:cNvPr>
          <p:cNvSpPr txBox="1"/>
          <p:nvPr/>
        </p:nvSpPr>
        <p:spPr>
          <a:xfrm>
            <a:off x="0" y="6261049"/>
            <a:ext cx="1466850" cy="584775"/>
          </a:xfrm>
          <a:prstGeom prst="rect">
            <a:avLst/>
          </a:prstGeom>
          <a:solidFill>
            <a:schemeClr val="accent4">
              <a:lumMod val="20000"/>
              <a:lumOff val="80000"/>
            </a:schemeClr>
          </a:solid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ASR data as of 12/31/2022</a:t>
            </a:r>
            <a:endParaRPr kumimoji="0" lang="en-US" sz="16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28D7AD50-41F4-47D9-9074-88AFF039D9D5}"/>
              </a:ext>
            </a:extLst>
          </p:cNvPr>
          <p:cNvSpPr txBox="1"/>
          <p:nvPr/>
        </p:nvSpPr>
        <p:spPr>
          <a:xfrm>
            <a:off x="7579337" y="898877"/>
            <a:ext cx="4133691" cy="1015663"/>
          </a:xfrm>
          <a:prstGeom prst="rect">
            <a:avLst/>
          </a:prstGeom>
          <a:solidFill>
            <a:schemeClr val="accent4">
              <a:lumMod val="20000"/>
              <a:lumOff val="80000"/>
            </a:schemeClr>
          </a:solid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Completed based on closeout date:</a:t>
            </a:r>
          </a:p>
          <a:p>
            <a:pPr marL="115888" marR="0" lvl="0" indent="-1158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rPr>
              <a:t>Does not include partial payment on active contracts</a:t>
            </a:r>
          </a:p>
        </p:txBody>
      </p:sp>
      <p:cxnSp>
        <p:nvCxnSpPr>
          <p:cNvPr id="2" name="Straight Arrow Connector 1">
            <a:extLst>
              <a:ext uri="{FF2B5EF4-FFF2-40B4-BE49-F238E27FC236}">
                <a16:creationId xmlns:a16="http://schemas.microsoft.com/office/drawing/2014/main" id="{63D7B03A-317E-6365-925C-3B28ADBA8A7B}"/>
              </a:ext>
            </a:extLst>
          </p:cNvPr>
          <p:cNvCxnSpPr>
            <a:cxnSpLocks/>
            <a:stCxn id="4" idx="3"/>
          </p:cNvCxnSpPr>
          <p:nvPr/>
        </p:nvCxnSpPr>
        <p:spPr>
          <a:xfrm>
            <a:off x="4672332" y="4862828"/>
            <a:ext cx="1535971" cy="16723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74473E57-349D-79AB-8155-CF5FF38A5E6C}"/>
              </a:ext>
            </a:extLst>
          </p:cNvPr>
          <p:cNvCxnSpPr>
            <a:cxnSpLocks/>
            <a:stCxn id="4" idx="3"/>
          </p:cNvCxnSpPr>
          <p:nvPr/>
        </p:nvCxnSpPr>
        <p:spPr>
          <a:xfrm flipV="1">
            <a:off x="4672332" y="3752838"/>
            <a:ext cx="1535971" cy="110999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FBE213D-9DC3-FF13-60A4-535CEC13DD62}"/>
              </a:ext>
            </a:extLst>
          </p:cNvPr>
          <p:cNvSpPr txBox="1"/>
          <p:nvPr/>
        </p:nvSpPr>
        <p:spPr>
          <a:xfrm>
            <a:off x="3047344" y="4354996"/>
            <a:ext cx="1624988" cy="1015663"/>
          </a:xfrm>
          <a:prstGeom prst="rect">
            <a:avLst/>
          </a:prstGeom>
          <a:solidFill>
            <a:schemeClr val="bg1"/>
          </a:solidFill>
          <a:ln w="28575">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a:ea typeface="+mn-ea"/>
                <a:cs typeface="+mn-cs"/>
              </a:rPr>
              <a:t>Likely  Spending Equilibrium</a:t>
            </a:r>
          </a:p>
        </p:txBody>
      </p:sp>
      <p:cxnSp>
        <p:nvCxnSpPr>
          <p:cNvPr id="5" name="Straight Connector 4">
            <a:extLst>
              <a:ext uri="{FF2B5EF4-FFF2-40B4-BE49-F238E27FC236}">
                <a16:creationId xmlns:a16="http://schemas.microsoft.com/office/drawing/2014/main" id="{52D84005-3731-0C56-09C7-D4EEB2D8ABC8}"/>
              </a:ext>
            </a:extLst>
          </p:cNvPr>
          <p:cNvCxnSpPr>
            <a:cxnSpLocks/>
          </p:cNvCxnSpPr>
          <p:nvPr/>
        </p:nvCxnSpPr>
        <p:spPr>
          <a:xfrm>
            <a:off x="6208303" y="3752838"/>
            <a:ext cx="5504725" cy="0"/>
          </a:xfrm>
          <a:prstGeom prst="line">
            <a:avLst/>
          </a:prstGeom>
          <a:ln w="571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C6B7389-5861-4243-3797-2B38F7CE7D7F}"/>
              </a:ext>
            </a:extLst>
          </p:cNvPr>
          <p:cNvCxnSpPr>
            <a:cxnSpLocks/>
          </p:cNvCxnSpPr>
          <p:nvPr/>
        </p:nvCxnSpPr>
        <p:spPr>
          <a:xfrm>
            <a:off x="6208303" y="5030067"/>
            <a:ext cx="5504725" cy="0"/>
          </a:xfrm>
          <a:prstGeom prst="line">
            <a:avLst/>
          </a:prstGeom>
          <a:ln w="5715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0013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Financial</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5"/>
            <a:ext cx="10587956" cy="5492905"/>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$24M Spent on Completed Projects</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Up from $18.6M in 2021</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$23.8M past 5-year average</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sng" strike="noStrike" kern="1200" cap="none" spc="0" normalizeH="0" baseline="0" noProof="0" dirty="0">
                <a:ln>
                  <a:noFill/>
                </a:ln>
                <a:solidFill>
                  <a:srgbClr val="FF0000"/>
                </a:solidFill>
                <a:effectLst/>
                <a:uLnTx/>
                <a:uFillTx/>
                <a:latin typeface="Calibri" panose="020F0502020204030204"/>
                <a:ea typeface="+mn-ea"/>
                <a:cs typeface="+mn-cs"/>
              </a:rPr>
              <a:t>In Addition, as of 2/23/2022</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400" dirty="0">
                <a:solidFill>
                  <a:schemeClr val="tx1"/>
                </a:solidFill>
                <a:latin typeface="Calibri" panose="020F0502020204030204"/>
              </a:rPr>
              <a:t>24</a:t>
            </a:r>
            <a:r>
              <a:rPr kumimoji="0" lang="en-US" sz="2400" i="0" u="none" strike="noStrike" kern="1200" cap="none" spc="0" normalizeH="0" baseline="0" noProof="0" dirty="0">
                <a:ln>
                  <a:noFill/>
                </a:ln>
                <a:solidFill>
                  <a:schemeClr val="tx1"/>
                </a:solidFill>
                <a:effectLst/>
                <a:uLnTx/>
                <a:uFillTx/>
                <a:latin typeface="Calibri" panose="020F0502020204030204"/>
                <a:ea typeface="+mn-ea"/>
                <a:cs typeface="+mn-cs"/>
              </a:rPr>
              <a:t> contracts reported </a:t>
            </a:r>
            <a:r>
              <a:rPr kumimoji="0" lang="en-US" sz="2400" b="1" i="0" u="sng" strike="noStrike" kern="1200" cap="none" spc="0" normalizeH="0" baseline="0" noProof="0" dirty="0">
                <a:ln>
                  <a:noFill/>
                </a:ln>
                <a:solidFill>
                  <a:schemeClr val="tx1"/>
                </a:solidFill>
                <a:effectLst/>
                <a:uLnTx/>
                <a:uFillTx/>
                <a:latin typeface="Calibri" panose="020F0502020204030204"/>
                <a:ea typeface="+mn-ea"/>
                <a:cs typeface="+mn-cs"/>
              </a:rPr>
              <a:t>complete</a:t>
            </a:r>
            <a:r>
              <a:rPr kumimoji="0" lang="en-US" sz="2400" i="0" u="none" strike="noStrike" kern="1200" cap="none" spc="0" normalizeH="0" baseline="0" noProof="0" dirty="0">
                <a:ln>
                  <a:noFill/>
                </a:ln>
                <a:solidFill>
                  <a:schemeClr val="tx1"/>
                </a:solidFill>
                <a:effectLst/>
                <a:uLnTx/>
                <a:uFillTx/>
                <a:latin typeface="Calibri" panose="020F0502020204030204"/>
                <a:ea typeface="+mn-ea"/>
                <a:cs typeface="+mn-cs"/>
              </a:rPr>
              <a:t> so far in 2023 for $</a:t>
            </a:r>
            <a:r>
              <a:rPr lang="en-US" sz="2400" dirty="0">
                <a:solidFill>
                  <a:schemeClr val="tx1"/>
                </a:solidFill>
                <a:latin typeface="Calibri" panose="020F0502020204030204"/>
              </a:rPr>
              <a:t>2</a:t>
            </a:r>
            <a:r>
              <a:rPr kumimoji="0" lang="en-US" sz="2400" i="0" u="none" strike="noStrike" kern="1200" cap="none" spc="0" normalizeH="0" baseline="0" noProof="0" dirty="0">
                <a:ln>
                  <a:noFill/>
                </a:ln>
                <a:solidFill>
                  <a:schemeClr val="tx1"/>
                </a:solidFill>
                <a:effectLst/>
                <a:uLnTx/>
                <a:uFillTx/>
                <a:latin typeface="Calibri" panose="020F0502020204030204"/>
                <a:ea typeface="+mn-ea"/>
                <a:cs typeface="+mn-cs"/>
              </a:rPr>
              <a:t>M</a:t>
            </a:r>
          </a:p>
          <a:p>
            <a:pPr lvl="1">
              <a:spcBef>
                <a:spcPts val="1000"/>
              </a:spcBef>
              <a:buClrTx/>
              <a:buFont typeface="Arial" panose="020B0604020202020204" pitchFamily="34" charset="0"/>
              <a:buChar char="•"/>
              <a:defRPr/>
            </a:pPr>
            <a:r>
              <a:rPr lang="en-US" sz="2400" b="1" dirty="0">
                <a:solidFill>
                  <a:schemeClr val="tx1"/>
                </a:solidFill>
                <a:latin typeface="Calibri" panose="020F0502020204030204"/>
              </a:rPr>
              <a:t>377 </a:t>
            </a:r>
            <a:r>
              <a:rPr lang="en-US" sz="2400" b="1" u="sng" dirty="0">
                <a:solidFill>
                  <a:schemeClr val="tx1"/>
                </a:solidFill>
                <a:latin typeface="Calibri" panose="020F0502020204030204"/>
              </a:rPr>
              <a:t>current contacts </a:t>
            </a:r>
            <a:r>
              <a:rPr lang="en-US" sz="2400" b="1" dirty="0">
                <a:solidFill>
                  <a:schemeClr val="tx1"/>
                </a:solidFill>
                <a:latin typeface="Calibri" panose="020F0502020204030204"/>
              </a:rPr>
              <a:t>totaling $31.4M </a:t>
            </a:r>
            <a:r>
              <a:rPr lang="en-US" sz="1800" dirty="0">
                <a:solidFill>
                  <a:schemeClr val="tx1"/>
                </a:solidFill>
                <a:latin typeface="Calibri" panose="020F0502020204030204"/>
              </a:rPr>
              <a:t>(120% of annual allocation)</a:t>
            </a:r>
            <a:endParaRPr lang="en-US" sz="2400" dirty="0">
              <a:solidFill>
                <a:schemeClr val="tx1"/>
              </a:solidFill>
              <a:latin typeface="Calibri" panose="020F0502020204030204"/>
            </a:endParaRPr>
          </a:p>
          <a:p>
            <a:pPr lvl="2">
              <a:spcBef>
                <a:spcPts val="1000"/>
              </a:spcBef>
              <a:defRPr/>
            </a:pPr>
            <a:r>
              <a:rPr lang="en-US" sz="2400" dirty="0">
                <a:solidFill>
                  <a:schemeClr val="tx1"/>
                </a:solidFill>
                <a:latin typeface="Calibri" panose="020F0502020204030204"/>
              </a:rPr>
              <a:t>$11M </a:t>
            </a:r>
            <a:r>
              <a:rPr lang="en-US" sz="2400" u="sng" dirty="0">
                <a:solidFill>
                  <a:schemeClr val="tx1"/>
                </a:solidFill>
                <a:latin typeface="Calibri" panose="020F0502020204030204"/>
              </a:rPr>
              <a:t>advanced</a:t>
            </a:r>
            <a:r>
              <a:rPr lang="en-US" sz="2400" dirty="0">
                <a:solidFill>
                  <a:schemeClr val="tx1"/>
                </a:solidFill>
                <a:latin typeface="Calibri" panose="020F0502020204030204"/>
              </a:rPr>
              <a:t> on those contracts</a:t>
            </a:r>
          </a:p>
          <a:p>
            <a:pPr lvl="2">
              <a:spcBef>
                <a:spcPts val="1000"/>
              </a:spcBef>
              <a:defRPr/>
            </a:pPr>
            <a:r>
              <a:rPr lang="en-US" sz="2400" dirty="0">
                <a:solidFill>
                  <a:schemeClr val="tx1"/>
                </a:solidFill>
                <a:latin typeface="Calibri" panose="020F0502020204030204"/>
              </a:rPr>
              <a:t>$20.4M </a:t>
            </a:r>
            <a:r>
              <a:rPr lang="en-US" sz="2400" u="sng" dirty="0">
                <a:solidFill>
                  <a:schemeClr val="tx1"/>
                </a:solidFill>
                <a:latin typeface="Calibri" panose="020F0502020204030204"/>
              </a:rPr>
              <a:t>encumbered</a:t>
            </a:r>
            <a:r>
              <a:rPr lang="en-US" sz="2400" dirty="0">
                <a:solidFill>
                  <a:schemeClr val="tx1"/>
                </a:solidFill>
                <a:latin typeface="Calibri" panose="020F0502020204030204"/>
              </a:rPr>
              <a:t> on those contracts</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schemeClr val="tx1"/>
              </a:solidFill>
              <a:effectLst/>
              <a:highlight>
                <a:srgbClr val="FFFF00"/>
              </a:highlight>
              <a:uLnTx/>
              <a:uFillTx/>
              <a:latin typeface="Calibri" panose="020F0502020204030204"/>
              <a:ea typeface="+mn-ea"/>
              <a:cs typeface="+mn-cs"/>
            </a:endParaRPr>
          </a:p>
          <a:p>
            <a:pPr marL="1143000" marR="0" lvl="2"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23" name="TextBox 22">
            <a:extLst>
              <a:ext uri="{FF2B5EF4-FFF2-40B4-BE49-F238E27FC236}">
                <a16:creationId xmlns:a16="http://schemas.microsoft.com/office/drawing/2014/main" id="{BF4F18E4-07E3-42F3-823B-5873972697D8}"/>
              </a:ext>
            </a:extLst>
          </p:cNvPr>
          <p:cNvSpPr txBox="1"/>
          <p:nvPr/>
        </p:nvSpPr>
        <p:spPr>
          <a:xfrm>
            <a:off x="0" y="6261049"/>
            <a:ext cx="1466850" cy="584775"/>
          </a:xfrm>
          <a:prstGeom prst="rect">
            <a:avLst/>
          </a:prstGeom>
          <a:solidFill>
            <a:schemeClr val="accent4">
              <a:lumMod val="20000"/>
              <a:lumOff val="80000"/>
            </a:schemeClr>
          </a:solid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ASR data as of 12/31/2022</a:t>
            </a:r>
            <a:endParaRPr kumimoji="0" lang="en-US" sz="16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F40591DE-86AB-5947-7F36-FF3AF3FB1E7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783977" y="625743"/>
            <a:ext cx="3938937" cy="236844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2372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6" name="Picture 5">
            <a:extLst>
              <a:ext uri="{FF2B5EF4-FFF2-40B4-BE49-F238E27FC236}">
                <a16:creationId xmlns:a16="http://schemas.microsoft.com/office/drawing/2014/main" id="{88164B2B-3B6E-573D-8EBB-DF9780609B1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16001" y="-15999"/>
            <a:ext cx="5566138" cy="3358381"/>
          </a:xfrm>
          <a:prstGeom prst="rect">
            <a:avLst/>
          </a:prstGeom>
          <a:ln>
            <a:noFill/>
          </a:ln>
          <a:effectLst>
            <a:outerShdw blurRad="190500" algn="tl" rotWithShape="0">
              <a:srgbClr val="000000">
                <a:alpha val="70000"/>
              </a:srgbClr>
            </a:outerShdw>
          </a:effectLst>
        </p:spPr>
      </p:pic>
      <p:pic>
        <p:nvPicPr>
          <p:cNvPr id="8" name="Picture 7">
            <a:extLst>
              <a:ext uri="{FF2B5EF4-FFF2-40B4-BE49-F238E27FC236}">
                <a16:creationId xmlns:a16="http://schemas.microsoft.com/office/drawing/2014/main" id="{448F19D7-FA04-CD48-9CC7-F1D631C00EF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25609" y="3515619"/>
            <a:ext cx="5556530" cy="3361269"/>
          </a:xfrm>
          <a:prstGeom prst="rect">
            <a:avLst/>
          </a:prstGeom>
          <a:ln>
            <a:noFill/>
          </a:ln>
          <a:effectLst>
            <a:outerShdw blurRad="190500" algn="tl" rotWithShape="0">
              <a:srgbClr val="000000">
                <a:alpha val="70000"/>
              </a:srgbClr>
            </a:outerShdw>
          </a:effectLst>
        </p:spPr>
      </p:pic>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3892" y="460903"/>
            <a:ext cx="6142358" cy="74030"/>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8" y="66939"/>
            <a:ext cx="6142358"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Financial</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123382" y="758559"/>
            <a:ext cx="6431013" cy="4813566"/>
          </a:xfrm>
          <a:prstGeom prst="rect">
            <a:avLst/>
          </a:prstGeom>
        </p:spPr>
        <p:txBody>
          <a:bodyPr>
            <a:normAutofit fontScale="92500" lnSpcReduction="20000"/>
          </a:bodyPr>
          <a:lstStyle>
            <a:lvl1pPr marL="342900" indent="-342900" algn="l" defTabSz="914400" rtl="0" eaLnBrk="1" latinLnBrk="0" hangingPunct="1">
              <a:lnSpc>
                <a:spcPct val="90000"/>
              </a:lnSpc>
              <a:spcBef>
                <a:spcPts val="1000"/>
              </a:spcBef>
              <a:buFontTx/>
              <a:buBlip>
                <a:blip r:embed="rId6">
                  <a:extLst>
                    <a:ext uri="{96DAC541-7B7A-43D3-8B79-37D633B846F1}">
                      <asvg:svgBlip xmlns:asvg="http://schemas.microsoft.com/office/drawing/2016/SVG/main" r:embed="rId7"/>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6">
                  <a:extLst>
                    <a:ext uri="{96DAC541-7B7A-43D3-8B79-37D633B846F1}">
                      <asvg:svgBlip xmlns:asvg="http://schemas.microsoft.com/office/drawing/2016/SVG/main" r:embed="rId7"/>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In-Kind</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i="0" u="none" strike="noStrike" kern="1200" cap="none" spc="0" normalizeH="0" baseline="0" noProof="0" dirty="0">
                <a:ln>
                  <a:noFill/>
                </a:ln>
                <a:solidFill>
                  <a:prstClr val="black"/>
                </a:solidFill>
                <a:effectLst/>
                <a:uLnTx/>
                <a:uFillTx/>
                <a:latin typeface="Calibri" panose="020F0502020204030204"/>
                <a:ea typeface="+mn-ea"/>
                <a:cs typeface="+mn-cs"/>
              </a:rPr>
              <a:t>goods or services incurred by participant but not reimbursed through DGLVR funds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$10.1M In-Kind Spent on Completed Projects</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Up from $</a:t>
            </a:r>
            <a:r>
              <a:rPr lang="en-US" sz="2800" dirty="0">
                <a:solidFill>
                  <a:prstClr val="black"/>
                </a:solidFill>
                <a:latin typeface="Calibri" panose="020F0502020204030204"/>
              </a:rPr>
              <a:t>6.3</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M in 2021</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$8.6M past 5-year average</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None/>
              <a:tabLst/>
              <a:defRPr/>
            </a:pPr>
            <a:r>
              <a:rPr lang="en-US" sz="2800" b="1" dirty="0">
                <a:solidFill>
                  <a:srgbClr val="FF0000"/>
                </a:solidFill>
                <a:latin typeface="Calibri" panose="020F0502020204030204"/>
              </a:rPr>
              <a:t>42%</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 In-Kind </a:t>
            </a: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per Project Dollar</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Up from 34% in 2021</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36% past 5-year average</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7E9B496F-BF57-4269-A4D5-8CE7047C0AA8}"/>
              </a:ext>
            </a:extLst>
          </p:cNvPr>
          <p:cNvSpPr txBox="1"/>
          <p:nvPr/>
        </p:nvSpPr>
        <p:spPr>
          <a:xfrm>
            <a:off x="8218765" y="622973"/>
            <a:ext cx="130817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Dirt and Gravel</a:t>
            </a:r>
          </a:p>
        </p:txBody>
      </p:sp>
      <p:sp>
        <p:nvSpPr>
          <p:cNvPr id="17" name="TextBox 16">
            <a:extLst>
              <a:ext uri="{FF2B5EF4-FFF2-40B4-BE49-F238E27FC236}">
                <a16:creationId xmlns:a16="http://schemas.microsoft.com/office/drawing/2014/main" id="{BCD3B2B5-AB54-4E14-95D4-A41225366CA1}"/>
              </a:ext>
            </a:extLst>
          </p:cNvPr>
          <p:cNvSpPr txBox="1"/>
          <p:nvPr/>
        </p:nvSpPr>
        <p:spPr>
          <a:xfrm rot="20158589">
            <a:off x="7690372" y="1929402"/>
            <a:ext cx="160133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Paved Low-Volume</a:t>
            </a:r>
          </a:p>
        </p:txBody>
      </p:sp>
      <p:cxnSp>
        <p:nvCxnSpPr>
          <p:cNvPr id="27" name="Straight Arrow Connector 26">
            <a:extLst>
              <a:ext uri="{FF2B5EF4-FFF2-40B4-BE49-F238E27FC236}">
                <a16:creationId xmlns:a16="http://schemas.microsoft.com/office/drawing/2014/main" id="{3D8D4681-174C-4BF6-917E-B784512C576B}"/>
              </a:ext>
            </a:extLst>
          </p:cNvPr>
          <p:cNvCxnSpPr>
            <a:cxnSpLocks/>
          </p:cNvCxnSpPr>
          <p:nvPr/>
        </p:nvCxnSpPr>
        <p:spPr>
          <a:xfrm>
            <a:off x="6409509" y="2657122"/>
            <a:ext cx="474635"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B095743-9A4F-4C19-A1C5-2BB61A89806D}"/>
              </a:ext>
            </a:extLst>
          </p:cNvPr>
          <p:cNvSpPr txBox="1"/>
          <p:nvPr/>
        </p:nvSpPr>
        <p:spPr>
          <a:xfrm>
            <a:off x="0" y="6261049"/>
            <a:ext cx="1466850" cy="584775"/>
          </a:xfrm>
          <a:prstGeom prst="rect">
            <a:avLst/>
          </a:prstGeom>
          <a:solidFill>
            <a:schemeClr val="accent4">
              <a:lumMod val="20000"/>
              <a:lumOff val="80000"/>
            </a:schemeClr>
          </a:solidFill>
          <a:ln>
            <a:solidFill>
              <a:srgbClr val="FF0000"/>
            </a:solidFill>
          </a:ln>
        </p:spPr>
        <p:txBody>
          <a:bodyPr wrap="square" rtlCol="0">
            <a:spAutoFit/>
          </a:bodyPr>
          <a:lstStyle/>
          <a:p>
            <a:r>
              <a:rPr lang="en-US" sz="1600" b="1" dirty="0">
                <a:solidFill>
                  <a:srgbClr val="FF0000"/>
                </a:solidFill>
              </a:rPr>
              <a:t>ASR data as of 12/31/2022</a:t>
            </a:r>
            <a:endParaRPr lang="en-US" sz="1600" dirty="0">
              <a:solidFill>
                <a:srgbClr val="FF0000"/>
              </a:solidFill>
            </a:endParaRPr>
          </a:p>
        </p:txBody>
      </p:sp>
      <p:sp>
        <p:nvSpPr>
          <p:cNvPr id="24" name="TextBox 23">
            <a:extLst>
              <a:ext uri="{FF2B5EF4-FFF2-40B4-BE49-F238E27FC236}">
                <a16:creationId xmlns:a16="http://schemas.microsoft.com/office/drawing/2014/main" id="{245A2FAA-00A1-4FEC-A232-7239803AF72D}"/>
              </a:ext>
            </a:extLst>
          </p:cNvPr>
          <p:cNvSpPr txBox="1"/>
          <p:nvPr/>
        </p:nvSpPr>
        <p:spPr>
          <a:xfrm>
            <a:off x="8872855" y="5916083"/>
            <a:ext cx="130817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Dirt and Gravel</a:t>
            </a:r>
          </a:p>
        </p:txBody>
      </p:sp>
      <p:sp>
        <p:nvSpPr>
          <p:cNvPr id="25" name="TextBox 24">
            <a:extLst>
              <a:ext uri="{FF2B5EF4-FFF2-40B4-BE49-F238E27FC236}">
                <a16:creationId xmlns:a16="http://schemas.microsoft.com/office/drawing/2014/main" id="{99FF659E-B274-408B-9A6B-037C60E6F630}"/>
              </a:ext>
            </a:extLst>
          </p:cNvPr>
          <p:cNvSpPr txBox="1"/>
          <p:nvPr/>
        </p:nvSpPr>
        <p:spPr>
          <a:xfrm rot="664988">
            <a:off x="8887505" y="4737431"/>
            <a:ext cx="160133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Paved Low-Volume</a:t>
            </a:r>
          </a:p>
        </p:txBody>
      </p:sp>
      <p:cxnSp>
        <p:nvCxnSpPr>
          <p:cNvPr id="28" name="Straight Arrow Connector 27">
            <a:extLst>
              <a:ext uri="{FF2B5EF4-FFF2-40B4-BE49-F238E27FC236}">
                <a16:creationId xmlns:a16="http://schemas.microsoft.com/office/drawing/2014/main" id="{2A732617-4EB6-4477-A344-50BDD2A707C3}"/>
              </a:ext>
            </a:extLst>
          </p:cNvPr>
          <p:cNvCxnSpPr>
            <a:cxnSpLocks/>
          </p:cNvCxnSpPr>
          <p:nvPr/>
        </p:nvCxnSpPr>
        <p:spPr>
          <a:xfrm>
            <a:off x="4476206" y="4274907"/>
            <a:ext cx="2883641" cy="46887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9444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Financial</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123382" y="758559"/>
            <a:ext cx="7087369" cy="5300898"/>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Average Project Size:</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Average per completed contract in 2022:</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a:t>
            </a:r>
            <a:r>
              <a:rPr lang="en-US" sz="2400" dirty="0">
                <a:solidFill>
                  <a:prstClr val="black"/>
                </a:solidFill>
                <a:latin typeface="Calibri" panose="020F0502020204030204"/>
              </a:rPr>
              <a:t>63,000</a:t>
            </a: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 grant funds</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400" dirty="0">
                <a:solidFill>
                  <a:prstClr val="black"/>
                </a:solidFill>
                <a:latin typeface="Calibri" panose="020F0502020204030204"/>
              </a:rPr>
              <a:t>~$26,000 in-kind</a:t>
            </a:r>
            <a:endPar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~0.45 or 2,400’ long</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Steadily rising since 2014 increase:</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Larger scale projects</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More complex and costly projects</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400" dirty="0">
                <a:solidFill>
                  <a:prstClr val="black"/>
                </a:solidFill>
                <a:latin typeface="Calibri" panose="020F0502020204030204"/>
              </a:rPr>
              <a:t>Increase in material cost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90000"/>
              </a:lnSpc>
              <a:spcBef>
                <a:spcPts val="1000"/>
              </a:spcBef>
              <a:spcAft>
                <a:spcPts val="0"/>
              </a:spcAft>
              <a:buClrTx/>
              <a:buSz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sp>
        <p:nvSpPr>
          <p:cNvPr id="14" name="TextBox 13">
            <a:extLst>
              <a:ext uri="{FF2B5EF4-FFF2-40B4-BE49-F238E27FC236}">
                <a16:creationId xmlns:a16="http://schemas.microsoft.com/office/drawing/2014/main" id="{7E9B496F-BF57-4269-A4D5-8CE7047C0AA8}"/>
              </a:ext>
            </a:extLst>
          </p:cNvPr>
          <p:cNvSpPr txBox="1"/>
          <p:nvPr/>
        </p:nvSpPr>
        <p:spPr>
          <a:xfrm rot="20739814">
            <a:off x="8034375" y="849587"/>
            <a:ext cx="130817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Dirt and Gravel</a:t>
            </a:r>
          </a:p>
        </p:txBody>
      </p:sp>
      <p:sp>
        <p:nvSpPr>
          <p:cNvPr id="17" name="TextBox 16">
            <a:extLst>
              <a:ext uri="{FF2B5EF4-FFF2-40B4-BE49-F238E27FC236}">
                <a16:creationId xmlns:a16="http://schemas.microsoft.com/office/drawing/2014/main" id="{BCD3B2B5-AB54-4E14-95D4-A41225366CA1}"/>
              </a:ext>
            </a:extLst>
          </p:cNvPr>
          <p:cNvSpPr txBox="1"/>
          <p:nvPr/>
        </p:nvSpPr>
        <p:spPr>
          <a:xfrm rot="21044835">
            <a:off x="9152417" y="1590456"/>
            <a:ext cx="160133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Paved Low-Volume</a:t>
            </a:r>
          </a:p>
        </p:txBody>
      </p:sp>
      <p:sp>
        <p:nvSpPr>
          <p:cNvPr id="22" name="TextBox 21">
            <a:extLst>
              <a:ext uri="{FF2B5EF4-FFF2-40B4-BE49-F238E27FC236}">
                <a16:creationId xmlns:a16="http://schemas.microsoft.com/office/drawing/2014/main" id="{5433B957-AD21-44FF-8B31-FBD5B39A6FB2}"/>
              </a:ext>
            </a:extLst>
          </p:cNvPr>
          <p:cNvSpPr txBox="1"/>
          <p:nvPr/>
        </p:nvSpPr>
        <p:spPr>
          <a:xfrm>
            <a:off x="0" y="6261049"/>
            <a:ext cx="1466850" cy="584775"/>
          </a:xfrm>
          <a:prstGeom prst="rect">
            <a:avLst/>
          </a:prstGeom>
          <a:solidFill>
            <a:schemeClr val="accent4">
              <a:lumMod val="20000"/>
              <a:lumOff val="80000"/>
            </a:schemeClr>
          </a:solidFill>
          <a:ln>
            <a:solidFill>
              <a:srgbClr val="FF0000"/>
            </a:solidFill>
          </a:ln>
        </p:spPr>
        <p:txBody>
          <a:bodyPr wrap="square" rtlCol="0">
            <a:spAutoFit/>
          </a:bodyPr>
          <a:lstStyle/>
          <a:p>
            <a:r>
              <a:rPr lang="en-US" sz="1600" b="1" dirty="0">
                <a:solidFill>
                  <a:srgbClr val="FF0000"/>
                </a:solidFill>
              </a:rPr>
              <a:t>ASR data as of 12/31/2022</a:t>
            </a:r>
            <a:endParaRPr lang="en-US" sz="1600" dirty="0">
              <a:solidFill>
                <a:srgbClr val="FF0000"/>
              </a:solidFill>
            </a:endParaRPr>
          </a:p>
        </p:txBody>
      </p:sp>
      <p:sp>
        <p:nvSpPr>
          <p:cNvPr id="24" name="TextBox 23">
            <a:extLst>
              <a:ext uri="{FF2B5EF4-FFF2-40B4-BE49-F238E27FC236}">
                <a16:creationId xmlns:a16="http://schemas.microsoft.com/office/drawing/2014/main" id="{245A2FAA-00A1-4FEC-A232-7239803AF72D}"/>
              </a:ext>
            </a:extLst>
          </p:cNvPr>
          <p:cNvSpPr txBox="1"/>
          <p:nvPr/>
        </p:nvSpPr>
        <p:spPr>
          <a:xfrm rot="21219482">
            <a:off x="9609040" y="5252160"/>
            <a:ext cx="130817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Dirt and Gravel</a:t>
            </a:r>
          </a:p>
        </p:txBody>
      </p:sp>
      <p:sp>
        <p:nvSpPr>
          <p:cNvPr id="25" name="TextBox 24">
            <a:extLst>
              <a:ext uri="{FF2B5EF4-FFF2-40B4-BE49-F238E27FC236}">
                <a16:creationId xmlns:a16="http://schemas.microsoft.com/office/drawing/2014/main" id="{99FF659E-B274-408B-9A6B-037C60E6F630}"/>
              </a:ext>
            </a:extLst>
          </p:cNvPr>
          <p:cNvSpPr txBox="1"/>
          <p:nvPr/>
        </p:nvSpPr>
        <p:spPr>
          <a:xfrm rot="21179204">
            <a:off x="10098892" y="4096172"/>
            <a:ext cx="160133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Paved Low-Volume</a:t>
            </a:r>
          </a:p>
        </p:txBody>
      </p:sp>
      <p:pic>
        <p:nvPicPr>
          <p:cNvPr id="3" name="Picture 2">
            <a:extLst>
              <a:ext uri="{FF2B5EF4-FFF2-40B4-BE49-F238E27FC236}">
                <a16:creationId xmlns:a16="http://schemas.microsoft.com/office/drawing/2014/main" id="{5DEDDCF6-1155-3E63-2E01-8CBB5FA9277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570814" y="17136"/>
            <a:ext cx="5621186" cy="3395982"/>
          </a:xfrm>
          <a:prstGeom prst="rect">
            <a:avLst/>
          </a:prstGeom>
          <a:ln>
            <a:noFill/>
          </a:ln>
          <a:effectLst>
            <a:outerShdw blurRad="190500" algn="tl" rotWithShape="0">
              <a:srgbClr val="000000">
                <a:alpha val="70000"/>
              </a:srgbClr>
            </a:outerShdw>
          </a:effectLst>
        </p:spPr>
      </p:pic>
      <p:pic>
        <p:nvPicPr>
          <p:cNvPr id="7" name="Picture 6">
            <a:extLst>
              <a:ext uri="{FF2B5EF4-FFF2-40B4-BE49-F238E27FC236}">
                <a16:creationId xmlns:a16="http://schemas.microsoft.com/office/drawing/2014/main" id="{7CD1C15F-BD6D-C706-5FB1-E25D0E2D785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570815" y="3468869"/>
            <a:ext cx="5626934" cy="3403858"/>
          </a:xfrm>
          <a:prstGeom prst="rect">
            <a:avLst/>
          </a:prstGeom>
          <a:ln>
            <a:noFill/>
          </a:ln>
          <a:effectLst>
            <a:outerShdw blurRad="190500" algn="tl" rotWithShape="0">
              <a:srgbClr val="000000">
                <a:alpha val="70000"/>
              </a:srgbClr>
            </a:outerShdw>
          </a:effectLst>
        </p:spPr>
      </p:pic>
      <p:sp>
        <p:nvSpPr>
          <p:cNvPr id="8" name="TextBox 7">
            <a:extLst>
              <a:ext uri="{FF2B5EF4-FFF2-40B4-BE49-F238E27FC236}">
                <a16:creationId xmlns:a16="http://schemas.microsoft.com/office/drawing/2014/main" id="{4B7B9B5F-37EA-AE57-715A-3A3E4E52C2AB}"/>
              </a:ext>
            </a:extLst>
          </p:cNvPr>
          <p:cNvSpPr txBox="1"/>
          <p:nvPr/>
        </p:nvSpPr>
        <p:spPr>
          <a:xfrm>
            <a:off x="1552067" y="5774936"/>
            <a:ext cx="4999316" cy="646331"/>
          </a:xfrm>
          <a:prstGeom prst="rect">
            <a:avLst/>
          </a:prstGeom>
          <a:noFill/>
        </p:spPr>
        <p:txBody>
          <a:bodyPr wrap="square" rtlCol="0">
            <a:spAutoFit/>
          </a:bodyPr>
          <a:lstStyle/>
          <a:p>
            <a:r>
              <a:rPr lang="en-US" i="1" dirty="0"/>
              <a:t>* Note we no longer look at cost per mile, largely due to stream crossings skewing the costs</a:t>
            </a:r>
          </a:p>
        </p:txBody>
      </p:sp>
      <p:sp>
        <p:nvSpPr>
          <p:cNvPr id="4" name="TextBox 3">
            <a:extLst>
              <a:ext uri="{FF2B5EF4-FFF2-40B4-BE49-F238E27FC236}">
                <a16:creationId xmlns:a16="http://schemas.microsoft.com/office/drawing/2014/main" id="{A3966E88-EE49-A314-CDC0-40824C916151}"/>
              </a:ext>
            </a:extLst>
          </p:cNvPr>
          <p:cNvSpPr txBox="1"/>
          <p:nvPr/>
        </p:nvSpPr>
        <p:spPr>
          <a:xfrm>
            <a:off x="8410575" y="2027996"/>
            <a:ext cx="3492890" cy="954107"/>
          </a:xfrm>
          <a:prstGeom prst="rect">
            <a:avLst/>
          </a:prstGeom>
          <a:noFill/>
        </p:spPr>
        <p:txBody>
          <a:bodyPr wrap="square">
            <a:spAutoFit/>
          </a:bodyPr>
          <a:lstStyle/>
          <a:p>
            <a:pPr lvl="1">
              <a:defRPr/>
            </a:pPr>
            <a:r>
              <a:rPr kumimoji="0" lang="en-US" sz="1400" b="1" i="0" u="sng" strike="noStrike" kern="1200" cap="none" spc="0" normalizeH="0" baseline="0" noProof="0" dirty="0">
                <a:ln>
                  <a:noFill/>
                </a:ln>
                <a:solidFill>
                  <a:prstClr val="black"/>
                </a:solidFill>
                <a:effectLst/>
                <a:uLnTx/>
                <a:uFillTx/>
                <a:latin typeface="Calibri" panose="020F0502020204030204"/>
                <a:ea typeface="+mn-ea"/>
                <a:cs typeface="+mn-cs"/>
              </a:rPr>
              <a:t>DGR</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lvl="1">
              <a:defRPr/>
            </a:pPr>
            <a:r>
              <a:rPr kumimoji="0" lang="en-US" sz="1400" i="0" u="none" strike="noStrike" kern="1200" cap="none" spc="0" normalizeH="0" baseline="0" noProof="0" dirty="0">
                <a:ln>
                  <a:noFill/>
                </a:ln>
                <a:solidFill>
                  <a:prstClr val="black"/>
                </a:solidFill>
                <a:effectLst/>
                <a:uLnTx/>
                <a:uFillTx/>
                <a:latin typeface="Calibri" panose="020F0502020204030204"/>
                <a:ea typeface="+mn-ea"/>
                <a:cs typeface="+mn-cs"/>
              </a:rPr>
              <a:t>2,700’ and $69,000 (+$</a:t>
            </a:r>
            <a:r>
              <a:rPr lang="en-US" sz="1400" dirty="0">
                <a:solidFill>
                  <a:prstClr val="black"/>
                </a:solidFill>
                <a:latin typeface="Calibri" panose="020F0502020204030204"/>
              </a:rPr>
              <a:t>21</a:t>
            </a:r>
            <a:r>
              <a:rPr kumimoji="0" lang="en-US" sz="1400" i="0" u="none" strike="noStrike" kern="1200" cap="none" spc="0" normalizeH="0" baseline="0" noProof="0" dirty="0">
                <a:ln>
                  <a:noFill/>
                </a:ln>
                <a:solidFill>
                  <a:prstClr val="black"/>
                </a:solidFill>
                <a:effectLst/>
                <a:uLnTx/>
                <a:uFillTx/>
                <a:latin typeface="Calibri" panose="020F0502020204030204"/>
                <a:ea typeface="+mn-ea"/>
                <a:cs typeface="+mn-cs"/>
              </a:rPr>
              <a:t>,000 in-kind)</a:t>
            </a:r>
          </a:p>
          <a:p>
            <a:pPr lvl="1">
              <a:defRPr/>
            </a:pPr>
            <a:r>
              <a:rPr lang="en-US" sz="1400" b="1" u="sng" dirty="0">
                <a:solidFill>
                  <a:prstClr val="black"/>
                </a:solidFill>
                <a:latin typeface="Calibri" panose="020F0502020204030204"/>
              </a:rPr>
              <a:t>Paved LVR</a:t>
            </a:r>
            <a:r>
              <a:rPr lang="en-US" sz="1400" dirty="0">
                <a:solidFill>
                  <a:prstClr val="black"/>
                </a:solidFill>
                <a:latin typeface="Calibri" panose="020F0502020204030204"/>
              </a:rPr>
              <a:t>: </a:t>
            </a:r>
          </a:p>
          <a:p>
            <a:pPr lvl="1">
              <a:defRPr/>
            </a:pPr>
            <a:r>
              <a:rPr lang="en-US" sz="1400" dirty="0">
                <a:solidFill>
                  <a:prstClr val="black"/>
                </a:solidFill>
                <a:latin typeface="Calibri" panose="020F0502020204030204"/>
              </a:rPr>
              <a:t>1,500’ and $48,000 (+$38,000 in-kind)</a:t>
            </a:r>
          </a:p>
        </p:txBody>
      </p:sp>
    </p:spTree>
    <p:extLst>
      <p:ext uri="{BB962C8B-B14F-4D97-AF65-F5344CB8AC3E}">
        <p14:creationId xmlns:p14="http://schemas.microsoft.com/office/powerpoint/2010/main" val="14210875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6667</TotalTime>
  <Words>2751</Words>
  <Application>Microsoft Office PowerPoint</Application>
  <PresentationFormat>Widescreen</PresentationFormat>
  <Paragraphs>486</Paragraphs>
  <Slides>46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Calibri Light</vt:lpstr>
      <vt:lpstr>Gill Sans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Bloser 2</dc:creator>
  <cp:lastModifiedBy>Corradini, Kenneth Joseph</cp:lastModifiedBy>
  <cp:revision>123</cp:revision>
  <dcterms:created xsi:type="dcterms:W3CDTF">2021-03-01T14:22:30Z</dcterms:created>
  <dcterms:modified xsi:type="dcterms:W3CDTF">2023-02-23T20:27:36Z</dcterms:modified>
</cp:coreProperties>
</file>