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7" r:id="rId4"/>
    <p:sldId id="258" r:id="rId5"/>
    <p:sldId id="259" r:id="rId6"/>
    <p:sldId id="302" r:id="rId7"/>
    <p:sldId id="305" r:id="rId8"/>
    <p:sldId id="304" r:id="rId9"/>
    <p:sldId id="261" r:id="rId10"/>
    <p:sldId id="262" r:id="rId11"/>
    <p:sldId id="263" r:id="rId12"/>
    <p:sldId id="268" r:id="rId13"/>
    <p:sldId id="269" r:id="rId14"/>
    <p:sldId id="270" r:id="rId15"/>
    <p:sldId id="274" r:id="rId16"/>
    <p:sldId id="306" r:id="rId17"/>
    <p:sldId id="271" r:id="rId18"/>
    <p:sldId id="309" r:id="rId19"/>
    <p:sldId id="280" r:id="rId20"/>
    <p:sldId id="307" r:id="rId21"/>
    <p:sldId id="279" r:id="rId22"/>
    <p:sldId id="308" r:id="rId23"/>
    <p:sldId id="272" r:id="rId24"/>
    <p:sldId id="273" r:id="rId25"/>
    <p:sldId id="276" r:id="rId26"/>
    <p:sldId id="277" r:id="rId27"/>
    <p:sldId id="278" r:id="rId28"/>
    <p:sldId id="282" r:id="rId29"/>
    <p:sldId id="300" r:id="rId30"/>
    <p:sldId id="301" r:id="rId31"/>
    <p:sldId id="286" r:id="rId32"/>
    <p:sldId id="287" r:id="rId33"/>
    <p:sldId id="283" r:id="rId34"/>
    <p:sldId id="289" r:id="rId35"/>
    <p:sldId id="290" r:id="rId36"/>
    <p:sldId id="291" r:id="rId37"/>
    <p:sldId id="292" r:id="rId38"/>
    <p:sldId id="312" r:id="rId39"/>
    <p:sldId id="314" r:id="rId40"/>
    <p:sldId id="317" r:id="rId41"/>
    <p:sldId id="315" r:id="rId42"/>
    <p:sldId id="2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C04F"/>
    <a:srgbClr val="003A7A"/>
    <a:srgbClr val="41B74C"/>
    <a:srgbClr val="003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64" d="100"/>
          <a:sy n="164" d="100"/>
        </p:scale>
        <p:origin x="96" y="16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My_Documents\Annual_summary_reports\2021_ASR\Annual_Summary_Data_20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u="sng" baseline="0">
                <a:solidFill>
                  <a:sysClr val="windowText" lastClr="000000"/>
                </a:solidFill>
              </a:rPr>
              <a:t>Road Fill Trends</a:t>
            </a:r>
            <a:r>
              <a:rPr lang="en-US" sz="1600" b="1" u="none" baseline="0">
                <a:solidFill>
                  <a:sysClr val="windowText" lastClr="000000"/>
                </a:solidFill>
              </a:rPr>
              <a:t>, unitless based on spending</a:t>
            </a:r>
            <a:endParaRPr lang="en-US" sz="1600" b="1" u="none">
              <a:solidFill>
                <a:sysClr val="windowText" lastClr="000000"/>
              </a:solidFill>
            </a:endParaRPr>
          </a:p>
        </c:rich>
      </c:tx>
      <c:layout>
        <c:manualLayout>
          <c:xMode val="edge"/>
          <c:yMode val="edge"/>
          <c:x val="0.11565452654896592"/>
          <c:y val="4.4809791256939339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5.7708116530387502E-2"/>
          <c:y val="0.12401788840414101"/>
          <c:w val="0.88648926757901658"/>
          <c:h val="0.75460970141250794"/>
        </c:manualLayout>
      </c:layout>
      <c:scatterChart>
        <c:scatterStyle val="smoothMarker"/>
        <c:varyColors val="0"/>
        <c:ser>
          <c:idx val="0"/>
          <c:order val="0"/>
          <c:tx>
            <c:v>DnG</c:v>
          </c:tx>
          <c:spPr>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c:spPr>
          <c:marker>
            <c:symbol val="circle"/>
            <c:size val="5"/>
            <c:spPr>
              <a:solidFill>
                <a:schemeClr val="accent6">
                  <a:lumMod val="50000"/>
                </a:schemeClr>
              </a:solidFill>
              <a:ln w="28575" cap="flat" cmpd="sng" algn="ctr">
                <a:solidFill>
                  <a:schemeClr val="accent6">
                    <a:lumMod val="50000"/>
                  </a:schemeClr>
                </a:solidFill>
                <a:prstDash val="solid"/>
                <a:miter lim="800000"/>
              </a:ln>
              <a:effectLst>
                <a:outerShdw blurRad="50800" dist="38100" dir="2700000" algn="tl" rotWithShape="0">
                  <a:prstClr val="black">
                    <a:alpha val="40000"/>
                  </a:prstClr>
                </a:outerShdw>
              </a:effectLst>
            </c:spPr>
          </c:marker>
          <c:xVal>
            <c:numRef>
              <c:f>'Deliverables 2015+'!$Q$6741:$Q$6746</c:f>
              <c:numCache>
                <c:formatCode>General</c:formatCode>
                <c:ptCount val="6"/>
                <c:pt idx="0">
                  <c:v>2016</c:v>
                </c:pt>
                <c:pt idx="1">
                  <c:v>2017</c:v>
                </c:pt>
                <c:pt idx="2">
                  <c:v>2018</c:v>
                </c:pt>
                <c:pt idx="3">
                  <c:v>2019</c:v>
                </c:pt>
                <c:pt idx="4">
                  <c:v>2020</c:v>
                </c:pt>
                <c:pt idx="5">
                  <c:v>2021</c:v>
                </c:pt>
              </c:numCache>
            </c:numRef>
          </c:xVal>
          <c:yVal>
            <c:numRef>
              <c:f>'Deliverables 2015+'!$V$6741:$V$6746</c:f>
              <c:numCache>
                <c:formatCode>_(* #,##0.0_);_(* \(#,##0.0\);_(* "-"??_);_(@_)</c:formatCode>
                <c:ptCount val="6"/>
                <c:pt idx="0">
                  <c:v>21685.898296331394</c:v>
                </c:pt>
                <c:pt idx="1">
                  <c:v>25274.313246822021</c:v>
                </c:pt>
                <c:pt idx="2">
                  <c:v>25644.267145349404</c:v>
                </c:pt>
                <c:pt idx="3">
                  <c:v>28288.54075902214</c:v>
                </c:pt>
                <c:pt idx="4">
                  <c:v>22591.970186963561</c:v>
                </c:pt>
                <c:pt idx="5">
                  <c:v>23901.712890430153</c:v>
                </c:pt>
              </c:numCache>
            </c:numRef>
          </c:yVal>
          <c:smooth val="1"/>
          <c:extLst>
            <c:ext xmlns:c16="http://schemas.microsoft.com/office/drawing/2014/chart" uri="{C3380CC4-5D6E-409C-BE32-E72D297353CC}">
              <c16:uniqueId val="{00000000-10CD-4DFF-A06E-D3AA8D86D4F8}"/>
            </c:ext>
          </c:extLst>
        </c:ser>
        <c:ser>
          <c:idx val="1"/>
          <c:order val="1"/>
          <c:tx>
            <c:v>LVR</c:v>
          </c:tx>
          <c:spPr>
            <a:ln w="28575" cap="flat" cmpd="sng" algn="ctr">
              <a:solidFill>
                <a:schemeClr val="accent1">
                  <a:lumMod val="75000"/>
                </a:schemeClr>
              </a:solidFill>
              <a:prstDash val="solid"/>
              <a:miter lim="800000"/>
            </a:ln>
            <a:effectLst>
              <a:outerShdw blurRad="50800" dist="38100" dir="2700000" algn="tl" rotWithShape="0">
                <a:prstClr val="black">
                  <a:alpha val="40000"/>
                </a:prstClr>
              </a:outerShdw>
            </a:effectLst>
          </c:spPr>
          <c:marker>
            <c:symbol val="circle"/>
            <c:size val="5"/>
            <c:spPr>
              <a:solidFill>
                <a:schemeClr val="accent1">
                  <a:lumMod val="5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c:spPr>
          </c:marker>
          <c:xVal>
            <c:numRef>
              <c:f>'Deliverables 2015+'!$Q$6751:$Q$6756</c:f>
              <c:numCache>
                <c:formatCode>General</c:formatCode>
                <c:ptCount val="6"/>
                <c:pt idx="0">
                  <c:v>2016</c:v>
                </c:pt>
                <c:pt idx="1">
                  <c:v>2017</c:v>
                </c:pt>
                <c:pt idx="2">
                  <c:v>2018</c:v>
                </c:pt>
                <c:pt idx="3">
                  <c:v>2019</c:v>
                </c:pt>
                <c:pt idx="4">
                  <c:v>2020</c:v>
                </c:pt>
                <c:pt idx="5">
                  <c:v>2021</c:v>
                </c:pt>
              </c:numCache>
            </c:numRef>
          </c:xVal>
          <c:yVal>
            <c:numRef>
              <c:f>'Deliverables 2015+'!$V$6751:$V$6756</c:f>
              <c:numCache>
                <c:formatCode>_(* #,##0.0_);_(* \(#,##0.0\);_(* "-"??_);_(@_)</c:formatCode>
                <c:ptCount val="6"/>
                <c:pt idx="0">
                  <c:v>7742.9949153455163</c:v>
                </c:pt>
                <c:pt idx="1">
                  <c:v>4335.0989846507109</c:v>
                </c:pt>
                <c:pt idx="2">
                  <c:v>2895.768482512899</c:v>
                </c:pt>
                <c:pt idx="3">
                  <c:v>3647.8180828210429</c:v>
                </c:pt>
                <c:pt idx="4">
                  <c:v>4492.335597626733</c:v>
                </c:pt>
                <c:pt idx="5">
                  <c:v>2734.0391217872816</c:v>
                </c:pt>
              </c:numCache>
            </c:numRef>
          </c:yVal>
          <c:smooth val="1"/>
          <c:extLst xmlns:c15="http://schemas.microsoft.com/office/drawing/2012/chart">
            <c:ext xmlns:c16="http://schemas.microsoft.com/office/drawing/2014/chart" uri="{C3380CC4-5D6E-409C-BE32-E72D297353CC}">
              <c16:uniqueId val="{00000001-10CD-4DFF-A06E-D3AA8D86D4F8}"/>
            </c:ext>
          </c:extLst>
        </c:ser>
        <c:dLbls>
          <c:showLegendKey val="0"/>
          <c:showVal val="0"/>
          <c:showCatName val="0"/>
          <c:showSerName val="0"/>
          <c:showPercent val="0"/>
          <c:showBubbleSize val="0"/>
        </c:dLbls>
        <c:axId val="261843344"/>
        <c:axId val="261843736"/>
        <c:extLst/>
      </c:scatterChart>
      <c:valAx>
        <c:axId val="261843344"/>
        <c:scaling>
          <c:orientation val="minMax"/>
          <c:max val="2021"/>
          <c:min val="201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61843736"/>
        <c:crosses val="autoZero"/>
        <c:crossBetween val="midCat"/>
        <c:majorUnit val="1"/>
      </c:valAx>
      <c:valAx>
        <c:axId val="261843736"/>
        <c:scaling>
          <c:orientation val="minMax"/>
        </c:scaling>
        <c:delete val="1"/>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crossAx val="261843344"/>
        <c:crosses val="autoZero"/>
        <c:crossBetween val="midCat"/>
      </c:valAx>
      <c:spPr>
        <a:solidFill>
          <a:schemeClr val="bg1"/>
        </a:solidFill>
        <a:ln>
          <a:noFill/>
        </a:ln>
        <a:effectLst/>
      </c:spPr>
    </c:plotArea>
    <c:plotVisOnly val="1"/>
    <c:dispBlanksAs val="gap"/>
    <c:showDLblsOverMax val="0"/>
  </c:chart>
  <c:spPr>
    <a:solidFill>
      <a:schemeClr val="accent6">
        <a:lumMod val="40000"/>
        <a:lumOff val="6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3/28/2022</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3336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3/28/2022</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10765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3/28/2022</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8127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3/28/2022</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5303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3/28/2022</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54004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3/28/2022</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9151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3/28/2022</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28005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3/28/2022</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0687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3/28/2022</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3768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3/28/2022</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141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3/28/2022</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12988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3/28/2022</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228690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mailto:smb201@psu.edu" TargetMode="External"/><Relationship Id="rId7"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mailto:shlaw@pa.gov" TargetMode="External"/><Relationship Id="rId5" Type="http://schemas.openxmlformats.org/officeDocument/2006/relationships/hyperlink" Target="mailto:jchallenge@pa.gov" TargetMode="External"/><Relationship Id="rId4" Type="http://schemas.openxmlformats.org/officeDocument/2006/relationships/hyperlink" Target="mailto:rrichardso@ps.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13.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6.svg"/><Relationship Id="rId5" Type="http://schemas.openxmlformats.org/officeDocument/2006/relationships/image" Target="../media/image14.jpeg"/><Relationship Id="rId10" Type="http://schemas.openxmlformats.org/officeDocument/2006/relationships/image" Target="../media/image5.png"/><Relationship Id="rId4" Type="http://schemas.openxmlformats.org/officeDocument/2006/relationships/image" Target="../media/image23.jpe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13.png"/><Relationship Id="rId4" Type="http://schemas.openxmlformats.org/officeDocument/2006/relationships/image" Target="../media/image6.sv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2.png"/><Relationship Id="rId7"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3.png"/><Relationship Id="rId11" Type="http://schemas.openxmlformats.org/officeDocument/2006/relationships/image" Target="../media/image28.png"/><Relationship Id="rId5" Type="http://schemas.openxmlformats.org/officeDocument/2006/relationships/image" Target="../media/image6.svg"/><Relationship Id="rId10"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9.png"/><Relationship Id="rId7" Type="http://schemas.openxmlformats.org/officeDocument/2006/relationships/image" Target="../media/image30.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3.png"/><Relationship Id="rId7" Type="http://schemas.openxmlformats.org/officeDocument/2006/relationships/image" Target="../media/image6.sv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32.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35.png"/><Relationship Id="rId11" Type="http://schemas.openxmlformats.org/officeDocument/2006/relationships/image" Target="../media/image37.png"/><Relationship Id="rId5" Type="http://schemas.openxmlformats.org/officeDocument/2006/relationships/image" Target="../media/image15.jpeg"/><Relationship Id="rId10" Type="http://schemas.openxmlformats.org/officeDocument/2006/relationships/image" Target="../media/image36.jpeg"/><Relationship Id="rId4" Type="http://schemas.openxmlformats.org/officeDocument/2006/relationships/image" Target="../media/image14.jpeg"/><Relationship Id="rId9" Type="http://schemas.openxmlformats.org/officeDocument/2006/relationships/image" Target="../media/image6.sv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38.png"/><Relationship Id="rId11" Type="http://schemas.openxmlformats.org/officeDocument/2006/relationships/image" Target="../media/image40.jpeg"/><Relationship Id="rId5" Type="http://schemas.openxmlformats.org/officeDocument/2006/relationships/image" Target="../media/image15.jpeg"/><Relationship Id="rId10" Type="http://schemas.openxmlformats.org/officeDocument/2006/relationships/image" Target="../media/image39.png"/><Relationship Id="rId4" Type="http://schemas.openxmlformats.org/officeDocument/2006/relationships/image" Target="../media/image14.jpeg"/><Relationship Id="rId9" Type="http://schemas.openxmlformats.org/officeDocument/2006/relationships/image" Target="../media/image6.sv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41.png"/><Relationship Id="rId11" Type="http://schemas.openxmlformats.org/officeDocument/2006/relationships/image" Target="../media/image43.png"/><Relationship Id="rId5" Type="http://schemas.openxmlformats.org/officeDocument/2006/relationships/image" Target="../media/image15.jpeg"/><Relationship Id="rId10" Type="http://schemas.openxmlformats.org/officeDocument/2006/relationships/image" Target="../media/image42.jpeg"/><Relationship Id="rId4" Type="http://schemas.openxmlformats.org/officeDocument/2006/relationships/image" Target="../media/image14.jpeg"/><Relationship Id="rId9" Type="http://schemas.openxmlformats.org/officeDocument/2006/relationships/image" Target="../media/image6.svg"/></Relationships>
</file>

<file path=ppt/slides/_rels/slide2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46.png"/><Relationship Id="rId4" Type="http://schemas.openxmlformats.org/officeDocument/2006/relationships/image" Target="../media/image6.sv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13.png"/><Relationship Id="rId5" Type="http://schemas.openxmlformats.org/officeDocument/2006/relationships/image" Target="../media/image6.svg"/><Relationship Id="rId10" Type="http://schemas.openxmlformats.org/officeDocument/2006/relationships/image" Target="../media/image47.png"/><Relationship Id="rId4" Type="http://schemas.openxmlformats.org/officeDocument/2006/relationships/image" Target="../media/image5.png"/><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52.png"/><Relationship Id="rId4" Type="http://schemas.openxmlformats.org/officeDocument/2006/relationships/image" Target="../media/image6.svg"/><Relationship Id="rId9" Type="http://schemas.openxmlformats.org/officeDocument/2006/relationships/image" Target="../media/image51.png"/></Relationships>
</file>

<file path=ppt/slides/_rels/slide2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1.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2.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7.jpeg"/><Relationship Id="rId2"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0.jpe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13.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0.jpe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13.png"/><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7.jpeg"/><Relationship Id="rId2" Type="http://schemas.openxmlformats.org/officeDocument/2006/relationships/image" Target="../media/image61.jpe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6.sv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0.jpe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13.png"/><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0.jpe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13.png"/><Relationship Id="rId4" Type="http://schemas.openxmlformats.org/officeDocument/2006/relationships/image" Target="../media/image6.svg"/></Relationships>
</file>

<file path=ppt/slides/_rels/slide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6.sv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6.sv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6.sv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1" name="Picture 60" descr="A picture containing tree, outdoor, ground, forest&#10;&#10;Description automatically generated">
            <a:extLst>
              <a:ext uri="{FF2B5EF4-FFF2-40B4-BE49-F238E27FC236}">
                <a16:creationId xmlns:a16="http://schemas.microsoft.com/office/drawing/2014/main" id="{E9BA5D33-86AE-47A6-B59B-BAF9337161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6" name="Rectangle 45">
            <a:extLst>
              <a:ext uri="{FF2B5EF4-FFF2-40B4-BE49-F238E27FC236}">
                <a16:creationId xmlns:a16="http://schemas.microsoft.com/office/drawing/2014/main" id="{35C36704-BB25-44BF-BB70-9122A8F8DC97}"/>
              </a:ext>
            </a:extLst>
          </p:cNvPr>
          <p:cNvSpPr/>
          <p:nvPr/>
        </p:nvSpPr>
        <p:spPr>
          <a:xfrm>
            <a:off x="9631676" y="2278743"/>
            <a:ext cx="2387719" cy="4406992"/>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hlinkClick r:id="rId3"/>
              </a:rPr>
              <a:t>smb201@psu.edu</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SCC</a:t>
            </a:r>
            <a:endParaRPr lang="en-US" sz="1600" b="1" u="sng"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Roy Richardson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rgbClr val="FFFFFF"/>
                </a:solidFill>
                <a:latin typeface="Gill Sans MT"/>
                <a:hlinkClick r:id="rId4"/>
              </a:rPr>
              <a:t>rrichardso@ps.gov</a:t>
            </a:r>
            <a:r>
              <a:rPr lang="en-US" sz="1600" dirty="0">
                <a:solidFill>
                  <a:srgbClr val="FFFFFF"/>
                </a:solidFill>
                <a:latin typeface="Gill Sans MT"/>
              </a:rPr>
              <a:t> </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rgbClr val="FFFFFF"/>
                </a:solidFill>
                <a:latin typeface="Gill Sans MT"/>
              </a:rPr>
              <a:t>Justin Challenger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rgbClr val="FFFFFF"/>
                </a:solidFill>
                <a:latin typeface="Gill Sans MT"/>
                <a:hlinkClick r:id="rId5"/>
              </a:rPr>
              <a:t>jchallenge@pa.gov</a:t>
            </a:r>
            <a:r>
              <a:rPr lang="en-US" sz="1600" dirty="0">
                <a:solidFill>
                  <a:srgbClr val="FFFFFF"/>
                </a:solidFill>
                <a:latin typeface="Gill Sans MT"/>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Sherri Law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rgbClr val="FFFFFF"/>
                </a:solidFill>
                <a:latin typeface="Gill Sans MT"/>
                <a:hlinkClick r:id="rId6"/>
              </a:rPr>
              <a:t>shlaw@pa.gov</a:t>
            </a:r>
            <a:r>
              <a:rPr lang="en-US" sz="1600" dirty="0">
                <a:solidFill>
                  <a:srgbClr val="FFFFFF"/>
                </a:solidFill>
                <a:latin typeface="Gill Sans MT"/>
              </a:rPr>
              <a:t> </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044834" y="160458"/>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dirty="0">
                <a:ln>
                  <a:noFill/>
                </a:ln>
                <a:solidFill>
                  <a:srgbClr val="FFFFFF"/>
                </a:solidFill>
                <a:effectLst/>
                <a:uLnTx/>
                <a:uFillTx/>
                <a:latin typeface="Gill Sans MT"/>
              </a:rPr>
              <a:t>2021 Annual Summary Report</a:t>
            </a:r>
            <a:endParaRPr kumimoji="0" lang="en-US" sz="3600" b="0" i="0" u="none" strike="noStrike" kern="0" cap="none" spc="0" normalizeH="0" baseline="0" noProof="0" dirty="0">
              <a:ln>
                <a:noFill/>
              </a:ln>
              <a:solidFill>
                <a:srgbClr val="FFFFFF"/>
              </a:solidFill>
              <a:effectLst/>
              <a:uLnTx/>
              <a:uFillTx/>
              <a:latin typeface="Gill Sans MT"/>
            </a:endParaRP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60458"/>
            <a:ext cx="2868743" cy="286217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3/24/22</a:t>
            </a: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Starts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8520187"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4" name="Picture 3">
            <a:extLst>
              <a:ext uri="{FF2B5EF4-FFF2-40B4-BE49-F238E27FC236}">
                <a16:creationId xmlns:a16="http://schemas.microsoft.com/office/drawing/2014/main" id="{1A88D02C-49A5-43C9-BBD9-76A34CCEFC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915" y="-5208"/>
            <a:ext cx="5664818" cy="3395982"/>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3382" y="758559"/>
            <a:ext cx="7087369" cy="5300898"/>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Average Project Size: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Average per completed contract: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$57K in 2021 (DGLVR funds only)</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800" dirty="0">
                <a:solidFill>
                  <a:prstClr val="black"/>
                </a:solidFill>
                <a:latin typeface="Calibri" panose="020F0502020204030204"/>
              </a:rPr>
              <a:t>76</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K in 2021 (including in-kind)</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Steadily rising since 2014 increase: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Larger scale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More complex and costly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Increase in material cost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sp>
        <p:nvSpPr>
          <p:cNvPr id="14" name="TextBox 13">
            <a:extLst>
              <a:ext uri="{FF2B5EF4-FFF2-40B4-BE49-F238E27FC236}">
                <a16:creationId xmlns:a16="http://schemas.microsoft.com/office/drawing/2014/main" id="{7E9B496F-BF57-4269-A4D5-8CE7047C0AA8}"/>
              </a:ext>
            </a:extLst>
          </p:cNvPr>
          <p:cNvSpPr txBox="1"/>
          <p:nvPr/>
        </p:nvSpPr>
        <p:spPr>
          <a:xfrm rot="20739814">
            <a:off x="8034375" y="849587"/>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1044835">
            <a:off x="9152417" y="1590456"/>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
        <p:nvSpPr>
          <p:cNvPr id="22" name="TextBox 21">
            <a:extLst>
              <a:ext uri="{FF2B5EF4-FFF2-40B4-BE49-F238E27FC236}">
                <a16:creationId xmlns:a16="http://schemas.microsoft.com/office/drawing/2014/main" id="{5433B957-AD21-44FF-8B31-FBD5B39A6FB2}"/>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12/31/2021</a:t>
            </a:r>
            <a:endParaRPr lang="en-US" sz="1600" dirty="0">
              <a:solidFill>
                <a:srgbClr val="FF0000"/>
              </a:solidFill>
            </a:endParaRPr>
          </a:p>
        </p:txBody>
      </p:sp>
      <p:pic>
        <p:nvPicPr>
          <p:cNvPr id="5" name="Picture 4">
            <a:extLst>
              <a:ext uri="{FF2B5EF4-FFF2-40B4-BE49-F238E27FC236}">
                <a16:creationId xmlns:a16="http://schemas.microsoft.com/office/drawing/2014/main" id="{8A2BD3E8-A5BC-4769-A49A-8F22C13087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27882" y="3449601"/>
            <a:ext cx="5664818" cy="3400348"/>
          </a:xfrm>
          <a:prstGeom prst="rect">
            <a:avLst/>
          </a:prstGeom>
          <a:ln>
            <a:noFill/>
          </a:ln>
          <a:effectLst>
            <a:outerShdw blurRad="190500" algn="tl" rotWithShape="0">
              <a:srgbClr val="000000">
                <a:alpha val="70000"/>
              </a:srgbClr>
            </a:outerShdw>
          </a:effectLst>
        </p:spPr>
      </p:pic>
      <p:sp>
        <p:nvSpPr>
          <p:cNvPr id="24" name="TextBox 23">
            <a:extLst>
              <a:ext uri="{FF2B5EF4-FFF2-40B4-BE49-F238E27FC236}">
                <a16:creationId xmlns:a16="http://schemas.microsoft.com/office/drawing/2014/main" id="{245A2FAA-00A1-4FEC-A232-7239803AF72D}"/>
              </a:ext>
            </a:extLst>
          </p:cNvPr>
          <p:cNvSpPr txBox="1"/>
          <p:nvPr/>
        </p:nvSpPr>
        <p:spPr>
          <a:xfrm rot="21219482">
            <a:off x="9609040" y="5252160"/>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25" name="TextBox 24">
            <a:extLst>
              <a:ext uri="{FF2B5EF4-FFF2-40B4-BE49-F238E27FC236}">
                <a16:creationId xmlns:a16="http://schemas.microsoft.com/office/drawing/2014/main" id="{99FF659E-B274-408B-9A6B-037C60E6F630}"/>
              </a:ext>
            </a:extLst>
          </p:cNvPr>
          <p:cNvSpPr txBox="1"/>
          <p:nvPr/>
        </p:nvSpPr>
        <p:spPr>
          <a:xfrm rot="21179204">
            <a:off x="10098892" y="4096172"/>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Tree>
    <p:extLst>
      <p:ext uri="{BB962C8B-B14F-4D97-AF65-F5344CB8AC3E}">
        <p14:creationId xmlns:p14="http://schemas.microsoft.com/office/powerpoint/2010/main" val="1421087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 name="Picture 1">
            <a:extLst>
              <a:ext uri="{FF2B5EF4-FFF2-40B4-BE49-F238E27FC236}">
                <a16:creationId xmlns:a16="http://schemas.microsoft.com/office/drawing/2014/main" id="{24E82130-7CF2-49B1-BAE5-68AC3503CE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610" y="-4032"/>
            <a:ext cx="5714390" cy="3425700"/>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3382" y="758559"/>
            <a:ext cx="7087369" cy="5300898"/>
          </a:xfrm>
          <a:prstGeom prst="rect">
            <a:avLst/>
          </a:prstGeom>
        </p:spPr>
        <p:txBody>
          <a:bodyPr>
            <a:normAutofit lnSpcReduction="10000"/>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Admin / Education Spending by CDs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Administration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10% maximum Allowable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prstClr val="black"/>
                </a:solidFill>
                <a:latin typeface="Calibri" panose="020F0502020204030204"/>
              </a:rPr>
              <a:t>8.0</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in 2021</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7.5% over 5-year average</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Education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10% maximum Allowable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prstClr val="black"/>
                </a:solidFill>
                <a:latin typeface="Calibri" panose="020F0502020204030204"/>
              </a:rPr>
              <a:t>2.5</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in 2021</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3.2% over 5-year average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41554" y="193939"/>
            <a:ext cx="335858" cy="457200"/>
          </a:xfrm>
          <a:prstGeom prst="rect">
            <a:avLst/>
          </a:prstGeom>
        </p:spPr>
      </p:pic>
      <p:sp>
        <p:nvSpPr>
          <p:cNvPr id="14" name="TextBox 13">
            <a:extLst>
              <a:ext uri="{FF2B5EF4-FFF2-40B4-BE49-F238E27FC236}">
                <a16:creationId xmlns:a16="http://schemas.microsoft.com/office/drawing/2014/main" id="{D384EDA3-F64D-4B7D-BD04-B009BD646ADE}"/>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12/31/2021</a:t>
            </a:r>
            <a:endParaRPr lang="en-US" sz="1600" dirty="0">
              <a:solidFill>
                <a:srgbClr val="FF0000"/>
              </a:solidFill>
            </a:endParaRPr>
          </a:p>
        </p:txBody>
      </p:sp>
      <p:sp>
        <p:nvSpPr>
          <p:cNvPr id="22" name="TextBox 21">
            <a:extLst>
              <a:ext uri="{FF2B5EF4-FFF2-40B4-BE49-F238E27FC236}">
                <a16:creationId xmlns:a16="http://schemas.microsoft.com/office/drawing/2014/main" id="{71B81D1B-BF48-4A40-860D-4CAA6E8C22B9}"/>
              </a:ext>
            </a:extLst>
          </p:cNvPr>
          <p:cNvSpPr txBox="1"/>
          <p:nvPr/>
        </p:nvSpPr>
        <p:spPr>
          <a:xfrm rot="21219482">
            <a:off x="7780647" y="1045288"/>
            <a:ext cx="1906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2">
                    <a:lumMod val="75000"/>
                  </a:schemeClr>
                </a:solidFill>
                <a:latin typeface="Calibri" panose="020F0502020204030204"/>
              </a:rPr>
              <a:t>CD a</a:t>
            </a:r>
            <a:r>
              <a:rPr kumimoji="0" lang="en-US" b="1"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rPr>
              <a:t>dministration</a:t>
            </a:r>
            <a:endParaRPr kumimoji="0" lang="en-US"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959D967-C745-456B-9808-C8137E42CE72}"/>
              </a:ext>
            </a:extLst>
          </p:cNvPr>
          <p:cNvSpPr txBox="1"/>
          <p:nvPr/>
        </p:nvSpPr>
        <p:spPr>
          <a:xfrm rot="21219482">
            <a:off x="7683831" y="1993259"/>
            <a:ext cx="14571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50000"/>
                  </a:schemeClr>
                </a:solidFill>
                <a:latin typeface="Calibri" panose="020F0502020204030204"/>
              </a:rPr>
              <a:t>CD e</a:t>
            </a:r>
            <a:r>
              <a:rPr kumimoji="0" lang="en-US" b="1" i="0" u="none" strike="noStrike" kern="1200" cap="none" spc="0" normalizeH="0" baseline="0" noProof="0" dirty="0" err="1">
                <a:ln>
                  <a:noFill/>
                </a:ln>
                <a:solidFill>
                  <a:schemeClr val="accent6">
                    <a:lumMod val="50000"/>
                  </a:schemeClr>
                </a:solidFill>
                <a:effectLst/>
                <a:uLnTx/>
                <a:uFillTx/>
                <a:latin typeface="Calibri" panose="020F0502020204030204"/>
                <a:ea typeface="+mn-ea"/>
                <a:cs typeface="+mn-cs"/>
              </a:rPr>
              <a:t>ducation</a:t>
            </a:r>
            <a:endParaRPr kumimoji="0" lang="en-US"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1BDA0890-997B-46F9-85B8-E1F59C1372DA}"/>
              </a:ext>
            </a:extLst>
          </p:cNvPr>
          <p:cNvCxnSpPr>
            <a:cxnSpLocks/>
          </p:cNvCxnSpPr>
          <p:nvPr/>
        </p:nvCxnSpPr>
        <p:spPr>
          <a:xfrm>
            <a:off x="7343498" y="766476"/>
            <a:ext cx="4511952"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D91C4F1-8BE5-4AC1-8EFC-549338E5F7C6}"/>
              </a:ext>
            </a:extLst>
          </p:cNvPr>
          <p:cNvSpPr/>
          <p:nvPr/>
        </p:nvSpPr>
        <p:spPr>
          <a:xfrm>
            <a:off x="8681964" y="754366"/>
            <a:ext cx="1598165" cy="262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10% limit for each</a:t>
            </a:r>
          </a:p>
        </p:txBody>
      </p:sp>
      <p:pic>
        <p:nvPicPr>
          <p:cNvPr id="9" name="Picture 8">
            <a:extLst>
              <a:ext uri="{FF2B5EF4-FFF2-40B4-BE49-F238E27FC236}">
                <a16:creationId xmlns:a16="http://schemas.microsoft.com/office/drawing/2014/main" id="{09563C4F-1E67-4BFD-AFEA-F40882F872A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77610" y="3428690"/>
            <a:ext cx="5714391" cy="3430104"/>
          </a:xfrm>
          <a:prstGeom prst="rect">
            <a:avLst/>
          </a:prstGeom>
          <a:ln>
            <a:noFill/>
          </a:ln>
          <a:effectLst>
            <a:outerShdw blurRad="190500" algn="tl" rotWithShape="0">
              <a:srgbClr val="000000">
                <a:alpha val="70000"/>
              </a:srgbClr>
            </a:outerShdw>
          </a:effectLst>
        </p:spPr>
      </p:pic>
      <p:cxnSp>
        <p:nvCxnSpPr>
          <p:cNvPr id="5" name="Straight Connector 4">
            <a:extLst>
              <a:ext uri="{FF2B5EF4-FFF2-40B4-BE49-F238E27FC236}">
                <a16:creationId xmlns:a16="http://schemas.microsoft.com/office/drawing/2014/main" id="{BA7FC009-09FC-4FA7-BD21-99ADC13D3250}"/>
              </a:ext>
            </a:extLst>
          </p:cNvPr>
          <p:cNvCxnSpPr>
            <a:cxnSpLocks/>
          </p:cNvCxnSpPr>
          <p:nvPr/>
        </p:nvCxnSpPr>
        <p:spPr>
          <a:xfrm>
            <a:off x="7073962" y="4084204"/>
            <a:ext cx="4781488"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96EFD63-02D1-4C57-9DD9-2D0AAE998970}"/>
              </a:ext>
            </a:extLst>
          </p:cNvPr>
          <p:cNvSpPr/>
          <p:nvPr/>
        </p:nvSpPr>
        <p:spPr>
          <a:xfrm>
            <a:off x="8412428" y="4072094"/>
            <a:ext cx="1598165" cy="262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10% limit for each</a:t>
            </a:r>
          </a:p>
        </p:txBody>
      </p:sp>
      <p:sp>
        <p:nvSpPr>
          <p:cNvPr id="34" name="TextBox 33">
            <a:extLst>
              <a:ext uri="{FF2B5EF4-FFF2-40B4-BE49-F238E27FC236}">
                <a16:creationId xmlns:a16="http://schemas.microsoft.com/office/drawing/2014/main" id="{3571BD52-9D62-45D3-A6A5-EEC77C989D2F}"/>
              </a:ext>
            </a:extLst>
          </p:cNvPr>
          <p:cNvSpPr txBox="1"/>
          <p:nvPr/>
        </p:nvSpPr>
        <p:spPr>
          <a:xfrm rot="21219482">
            <a:off x="7397469" y="4416187"/>
            <a:ext cx="1906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2">
                    <a:lumMod val="75000"/>
                  </a:schemeClr>
                </a:solidFill>
                <a:latin typeface="Calibri" panose="020F0502020204030204"/>
              </a:rPr>
              <a:t>CD a</a:t>
            </a:r>
            <a:r>
              <a:rPr kumimoji="0" lang="en-US" b="1"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rPr>
              <a:t>dministration</a:t>
            </a:r>
            <a:endParaRPr kumimoji="0" lang="en-US"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58AA9EB9-64ED-4EB2-AE06-DC6F5E845312}"/>
              </a:ext>
            </a:extLst>
          </p:cNvPr>
          <p:cNvSpPr txBox="1"/>
          <p:nvPr/>
        </p:nvSpPr>
        <p:spPr>
          <a:xfrm rot="21219482">
            <a:off x="7260593" y="5438903"/>
            <a:ext cx="14571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50000"/>
                  </a:schemeClr>
                </a:solidFill>
                <a:latin typeface="Calibri" panose="020F0502020204030204"/>
              </a:rPr>
              <a:t>CD e</a:t>
            </a:r>
            <a:r>
              <a:rPr kumimoji="0" lang="en-US" b="1" i="0" u="none" strike="noStrike" kern="1200" cap="none" spc="0" normalizeH="0" baseline="0" noProof="0" dirty="0" err="1">
                <a:ln>
                  <a:noFill/>
                </a:ln>
                <a:solidFill>
                  <a:schemeClr val="accent6">
                    <a:lumMod val="50000"/>
                  </a:schemeClr>
                </a:solidFill>
                <a:effectLst/>
                <a:uLnTx/>
                <a:uFillTx/>
                <a:latin typeface="Calibri" panose="020F0502020204030204"/>
                <a:ea typeface="+mn-ea"/>
                <a:cs typeface="+mn-cs"/>
              </a:rPr>
              <a:t>ducation</a:t>
            </a:r>
            <a:endParaRPr kumimoji="0" lang="en-US"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88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3382" y="758559"/>
            <a:ext cx="11789218" cy="5502490"/>
          </a:xfrm>
          <a:prstGeom prst="rect">
            <a:avLst/>
          </a:prstGeom>
        </p:spPr>
        <p:txBody>
          <a:bodyPr>
            <a:normAutofit fontScale="92500" lnSpcReduction="20000"/>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Financial Summary</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319 sites completed in 2021 with $</a:t>
            </a:r>
            <a:r>
              <a:rPr lang="en-US" sz="2800" b="1" dirty="0">
                <a:solidFill>
                  <a:prstClr val="black"/>
                </a:solidFill>
                <a:latin typeface="Calibri" panose="020F0502020204030204"/>
              </a:rPr>
              <a:t>18.1</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 spent on them </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Down from last 2 years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Supply chain issues delayed some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Below long-term expected spending averages, expect busy year in 2022</a:t>
            </a:r>
          </a:p>
          <a:p>
            <a:pPr indent="-285750">
              <a:buFont typeface="Arial" panose="020B0604020202020204" pitchFamily="34" charset="0"/>
              <a:buChar char="•"/>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indent="-285750">
              <a:buFont typeface="Arial" panose="020B0604020202020204" pitchFamily="34" charset="0"/>
              <a:buChar char="•"/>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Currently Contracted: </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410 contracts for $33.3M (127% of one annual CD allocation)</a:t>
            </a:r>
          </a:p>
          <a:p>
            <a:pPr indent="-285750">
              <a:buFont typeface="Arial" panose="020B0604020202020204" pitchFamily="34" charset="0"/>
              <a:buChar char="•"/>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indent="-285750">
              <a:buFont typeface="Arial" panose="020B0604020202020204" pitchFamily="34" charset="0"/>
              <a:buChar char="•"/>
              <a:defRPr/>
            </a:pPr>
            <a:r>
              <a:rPr lang="en-US" sz="2800" b="1" dirty="0">
                <a:solidFill>
                  <a:prstClr val="black"/>
                </a:solidFill>
                <a:latin typeface="Calibri" panose="020F0502020204030204"/>
              </a:rPr>
              <a:t>Average grant values: </a:t>
            </a:r>
            <a:r>
              <a:rPr lang="en-US" sz="2800" dirty="0">
                <a:solidFill>
                  <a:prstClr val="black"/>
                </a:solidFill>
                <a:latin typeface="Calibri" panose="020F0502020204030204"/>
              </a:rPr>
              <a:t>holding steady, nearly $60,000 in 2020 and 2021</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indent="-285750">
              <a:buFont typeface="Arial" panose="020B0604020202020204" pitchFamily="34" charset="0"/>
              <a:buChar char="•"/>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indent="-285750">
              <a:buFont typeface="Arial" panose="020B0604020202020204" pitchFamily="34" charset="0"/>
              <a:buChar char="•"/>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In-Kind: </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Steady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$0.35 to $0.37 per $1 of grant funds (no statewide in-kind requirement)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EFC66FAF-27F6-4D55-AC3B-D8DE6D9FF18E}"/>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12/31/2021</a:t>
            </a:r>
            <a:endParaRPr lang="en-US" sz="1600" dirty="0">
              <a:solidFill>
                <a:srgbClr val="FF0000"/>
              </a:solidFill>
            </a:endParaRPr>
          </a:p>
        </p:txBody>
      </p:sp>
    </p:spTree>
    <p:extLst>
      <p:ext uri="{BB962C8B-B14F-4D97-AF65-F5344CB8AC3E}">
        <p14:creationId xmlns:p14="http://schemas.microsoft.com/office/powerpoint/2010/main" val="3013033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descr="A road with cars on it&#10;&#10;Description automatically generated with low confidence">
            <a:extLst>
              <a:ext uri="{FF2B5EF4-FFF2-40B4-BE49-F238E27FC236}">
                <a16:creationId xmlns:a16="http://schemas.microsoft.com/office/drawing/2014/main" id="{98187B5E-DBE9-4746-9C95-58D0C2D56E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812"/>
          <a:stretch/>
        </p:blipFill>
        <p:spPr>
          <a:xfrm>
            <a:off x="6854831" y="0"/>
            <a:ext cx="5337169" cy="6931695"/>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2021 Annual Summary Report</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1083392"/>
            <a:ext cx="8560319" cy="3697314"/>
          </a:xfrm>
          <a:prstGeom prst="rect">
            <a:avLst/>
          </a:prstGeom>
        </p:spPr>
        <p:txBody>
          <a:bodyPr>
            <a:normAutofit fontScale="92500" lnSpcReduction="10000"/>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Annual Report: Financial</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Annual Report: Deliverables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CD Financial Status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CD Allocation Eligibility</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837354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17" name="Picture 16">
            <a:extLst>
              <a:ext uri="{FF2B5EF4-FFF2-40B4-BE49-F238E27FC236}">
                <a16:creationId xmlns:a16="http://schemas.microsoft.com/office/drawing/2014/main" id="{AA79D1E8-0F85-4E32-8BA2-A14E28730DC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77537" y="3532007"/>
            <a:ext cx="6324863" cy="2926081"/>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44A3FB43-0DDC-44D1-B568-AD695756A7E7}"/>
              </a:ext>
            </a:extLst>
          </p:cNvPr>
          <p:cNvSpPr txBox="1"/>
          <p:nvPr/>
        </p:nvSpPr>
        <p:spPr>
          <a:xfrm>
            <a:off x="0" y="6270124"/>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12/31/2021</a:t>
            </a:r>
            <a:endParaRPr lang="en-US" sz="1600" dirty="0">
              <a:solidFill>
                <a:srgbClr val="FF0000"/>
              </a:solidFill>
            </a:endParaRPr>
          </a:p>
        </p:txBody>
      </p:sp>
      <p:pic>
        <p:nvPicPr>
          <p:cNvPr id="22" name="Picture 21">
            <a:extLst>
              <a:ext uri="{FF2B5EF4-FFF2-40B4-BE49-F238E27FC236}">
                <a16:creationId xmlns:a16="http://schemas.microsoft.com/office/drawing/2014/main" id="{EF6FC576-F249-4649-A2E4-A6E3750F31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3" name="Picture 22">
            <a:extLst>
              <a:ext uri="{FF2B5EF4-FFF2-40B4-BE49-F238E27FC236}">
                <a16:creationId xmlns:a16="http://schemas.microsoft.com/office/drawing/2014/main" id="{9D4A882E-5F28-4655-8D5C-7EE81ED84F3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4" name="Picture 23">
            <a:extLst>
              <a:ext uri="{FF2B5EF4-FFF2-40B4-BE49-F238E27FC236}">
                <a16:creationId xmlns:a16="http://schemas.microsoft.com/office/drawing/2014/main" id="{2F222EB0-B4F5-4BC9-8231-BA9DC5944D27}"/>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25" name="Picture 24">
            <a:extLst>
              <a:ext uri="{FF2B5EF4-FFF2-40B4-BE49-F238E27FC236}">
                <a16:creationId xmlns:a16="http://schemas.microsoft.com/office/drawing/2014/main" id="{E868B21A-CFD7-4022-A472-0C6CA8286C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58498" y="266"/>
            <a:ext cx="5533502" cy="3428734"/>
          </a:xfrm>
          <a:prstGeom prst="rect">
            <a:avLst/>
          </a:prstGeom>
          <a:ln>
            <a:noFill/>
          </a:ln>
          <a:effectLst>
            <a:outerShdw blurRad="190500" algn="tl" rotWithShape="0">
              <a:srgbClr val="000000">
                <a:alpha val="70000"/>
              </a:srgbClr>
            </a:outerShdw>
          </a:effectLst>
        </p:spPr>
      </p:pic>
      <p:pic>
        <p:nvPicPr>
          <p:cNvPr id="26" name="Picture 25">
            <a:extLst>
              <a:ext uri="{FF2B5EF4-FFF2-40B4-BE49-F238E27FC236}">
                <a16:creationId xmlns:a16="http://schemas.microsoft.com/office/drawing/2014/main" id="{CF24459E-263A-4315-9A6B-DF8DC24A148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52260" y="3534418"/>
            <a:ext cx="5542781" cy="3335669"/>
          </a:xfrm>
          <a:prstGeom prst="rect">
            <a:avLst/>
          </a:prstGeom>
          <a:ln>
            <a:noFill/>
          </a:ln>
          <a:effectLst>
            <a:outerShdw blurRad="190500" algn="tl" rotWithShape="0">
              <a:srgbClr val="000000">
                <a:alpha val="70000"/>
              </a:srgbClr>
            </a:outerShdw>
          </a:effectLst>
        </p:spPr>
      </p:pic>
      <p:sp>
        <p:nvSpPr>
          <p:cNvPr id="27" name="Content Placeholder 2">
            <a:extLst>
              <a:ext uri="{FF2B5EF4-FFF2-40B4-BE49-F238E27FC236}">
                <a16:creationId xmlns:a16="http://schemas.microsoft.com/office/drawing/2014/main" id="{B480886E-0F16-4D7E-B09E-A98D66DBD86B}"/>
              </a:ext>
            </a:extLst>
          </p:cNvPr>
          <p:cNvSpPr txBox="1">
            <a:spLocks/>
          </p:cNvSpPr>
          <p:nvPr/>
        </p:nvSpPr>
        <p:spPr>
          <a:xfrm>
            <a:off x="272788" y="698426"/>
            <a:ext cx="6236156"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10">
                  <a:extLst>
                    <a:ext uri="{96DAC541-7B7A-43D3-8B79-37D633B846F1}">
                      <asvg:svgBlip xmlns:asvg="http://schemas.microsoft.com/office/drawing/2016/SVG/main" r:embed="rId11"/>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10">
                  <a:extLst>
                    <a:ext uri="{96DAC541-7B7A-43D3-8B79-37D633B846F1}">
                      <asvg:svgBlip xmlns:asvg="http://schemas.microsoft.com/office/drawing/2016/SVG/main" r:embed="rId11"/>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approved surface w/ DGLVR funds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Should be used only after drainage and base improvement are made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Decreasing 5-year trend, focus is shifting and costs are increasing</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102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8" y="698426"/>
            <a:ext cx="6236156"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approved surface w/ DGLVR funds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Should be used only after drainage and base improvement are made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Decreasing 5-year trend, focus is shifting and costs are increasing</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E8540FCC-4FBB-41C0-8B6E-545229C904D7}"/>
              </a:ext>
            </a:extLst>
          </p:cNvPr>
          <p:cNvSpPr txBox="1"/>
          <p:nvPr/>
        </p:nvSpPr>
        <p:spPr>
          <a:xfrm>
            <a:off x="2011779" y="3570628"/>
            <a:ext cx="3260043" cy="523220"/>
          </a:xfrm>
          <a:prstGeom prst="rect">
            <a:avLst/>
          </a:prstGeom>
          <a:solidFill>
            <a:schemeClr val="accent4">
              <a:lumMod val="20000"/>
              <a:lumOff val="80000"/>
            </a:schemeClr>
          </a:solidFill>
          <a:ln>
            <a:solidFill>
              <a:srgbClr val="FF0000"/>
            </a:solidFill>
          </a:ln>
        </p:spPr>
        <p:txBody>
          <a:bodyPr wrap="square" rtlCol="0">
            <a:spAutoFit/>
          </a:bodyPr>
          <a:lstStyle/>
          <a:p>
            <a:r>
              <a:rPr lang="en-US" sz="2800" b="1" dirty="0">
                <a:solidFill>
                  <a:srgbClr val="FF0000"/>
                </a:solidFill>
              </a:rPr>
              <a:t>Actual Totals in Tons</a:t>
            </a:r>
            <a:endParaRPr lang="en-US" sz="2800" dirty="0">
              <a:solidFill>
                <a:srgbClr val="FF0000"/>
              </a:solidFill>
            </a:endParaRPr>
          </a:p>
        </p:txBody>
      </p:sp>
      <p:sp>
        <p:nvSpPr>
          <p:cNvPr id="23" name="TextBox 22">
            <a:extLst>
              <a:ext uri="{FF2B5EF4-FFF2-40B4-BE49-F238E27FC236}">
                <a16:creationId xmlns:a16="http://schemas.microsoft.com/office/drawing/2014/main" id="{C23556AA-2D67-4C48-A98D-5CAE1A06ED4C}"/>
              </a:ext>
            </a:extLst>
          </p:cNvPr>
          <p:cNvSpPr txBox="1"/>
          <p:nvPr/>
        </p:nvSpPr>
        <p:spPr>
          <a:xfrm>
            <a:off x="1485269" y="4228910"/>
            <a:ext cx="4706805"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But that does not account for annual spending variability</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019A716-30E5-4C3D-B4A4-937255D190A8}"/>
              </a:ext>
            </a:extLst>
          </p:cNvPr>
          <p:cNvSpPr txBox="1"/>
          <p:nvPr/>
        </p:nvSpPr>
        <p:spPr>
          <a:xfrm>
            <a:off x="10330435" y="3534418"/>
            <a:ext cx="2619644" cy="101566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a:t>
            </a:r>
            <a:r>
              <a:rPr lang="en-US" sz="2000" b="1" dirty="0">
                <a:solidFill>
                  <a:srgbClr val="FF0000"/>
                </a:solidFill>
                <a:latin typeface="Calibri" panose="020F0502020204030204"/>
              </a:rPr>
              <a:t>16.6</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M  $12.6M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Calibri" panose="020F0502020204030204"/>
              </a:rPr>
              <a:t>     in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Calibri" panose="020F0502020204030204"/>
              </a:rPr>
              <a:t>  2020</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  	   2021</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6B38ACE-4B28-4EB6-96A5-8C335317D28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58498" y="266"/>
            <a:ext cx="5533502" cy="3428734"/>
          </a:xfrm>
          <a:prstGeom prst="rect">
            <a:avLst/>
          </a:prstGeom>
          <a:ln>
            <a:noFill/>
          </a:ln>
          <a:effectLst>
            <a:outerShdw blurRad="190500" algn="tl" rotWithShape="0">
              <a:srgbClr val="000000">
                <a:alpha val="70000"/>
              </a:srgbClr>
            </a:outerShdw>
          </a:effectLst>
        </p:spPr>
      </p:pic>
      <p:cxnSp>
        <p:nvCxnSpPr>
          <p:cNvPr id="22" name="Straight Arrow Connector 21">
            <a:extLst>
              <a:ext uri="{FF2B5EF4-FFF2-40B4-BE49-F238E27FC236}">
                <a16:creationId xmlns:a16="http://schemas.microsoft.com/office/drawing/2014/main" id="{72BA16A1-AC98-42C9-A6D9-899823B6C4A8}"/>
              </a:ext>
            </a:extLst>
          </p:cNvPr>
          <p:cNvCxnSpPr>
            <a:cxnSpLocks/>
          </p:cNvCxnSpPr>
          <p:nvPr/>
        </p:nvCxnSpPr>
        <p:spPr>
          <a:xfrm flipV="1">
            <a:off x="5271822" y="3200400"/>
            <a:ext cx="1840505" cy="6680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85EF917-FD0F-4860-9635-27F7F571EEA9}"/>
              </a:ext>
            </a:extLst>
          </p:cNvPr>
          <p:cNvCxnSpPr>
            <a:cxnSpLocks/>
          </p:cNvCxnSpPr>
          <p:nvPr/>
        </p:nvCxnSpPr>
        <p:spPr>
          <a:xfrm flipV="1">
            <a:off x="10898941" y="3309248"/>
            <a:ext cx="0" cy="239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FB1C077-F05D-433D-9E82-0CB19702BF18}"/>
              </a:ext>
            </a:extLst>
          </p:cNvPr>
          <p:cNvCxnSpPr>
            <a:cxnSpLocks/>
          </p:cNvCxnSpPr>
          <p:nvPr/>
        </p:nvCxnSpPr>
        <p:spPr>
          <a:xfrm flipV="1">
            <a:off x="11693623" y="3309248"/>
            <a:ext cx="0" cy="239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9CA10A5-AED5-4D57-A252-E5BA17B5D150}"/>
              </a:ext>
            </a:extLst>
          </p:cNvPr>
          <p:cNvCxnSpPr>
            <a:cxnSpLocks/>
          </p:cNvCxnSpPr>
          <p:nvPr/>
        </p:nvCxnSpPr>
        <p:spPr>
          <a:xfrm flipV="1">
            <a:off x="5623630" y="3932119"/>
            <a:ext cx="4542544" cy="10508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977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8" y="698426"/>
            <a:ext cx="6236156"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approved surface w/ DGLVR funds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Should be used only after drainage and base improvement are made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Decreasing 5-year trend, focus is shifting and costs are increasing</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E8540FCC-4FBB-41C0-8B6E-545229C904D7}"/>
              </a:ext>
            </a:extLst>
          </p:cNvPr>
          <p:cNvSpPr txBox="1"/>
          <p:nvPr/>
        </p:nvSpPr>
        <p:spPr>
          <a:xfrm>
            <a:off x="2011779" y="3570628"/>
            <a:ext cx="3260043" cy="523220"/>
          </a:xfrm>
          <a:prstGeom prst="rect">
            <a:avLst/>
          </a:prstGeom>
          <a:solidFill>
            <a:schemeClr val="accent4">
              <a:lumMod val="20000"/>
              <a:lumOff val="80000"/>
            </a:schemeClr>
          </a:solidFill>
          <a:ln>
            <a:solidFill>
              <a:srgbClr val="FF0000"/>
            </a:solidFill>
          </a:ln>
        </p:spPr>
        <p:txBody>
          <a:bodyPr wrap="square" rtlCol="0">
            <a:spAutoFit/>
          </a:bodyPr>
          <a:lstStyle/>
          <a:p>
            <a:r>
              <a:rPr lang="en-US" sz="2800" b="1" dirty="0">
                <a:solidFill>
                  <a:srgbClr val="FF0000"/>
                </a:solidFill>
              </a:rPr>
              <a:t>Actual Totals in Tons</a:t>
            </a:r>
            <a:endParaRPr lang="en-US" sz="2800" dirty="0">
              <a:solidFill>
                <a:srgbClr val="FF0000"/>
              </a:solidFill>
            </a:endParaRPr>
          </a:p>
        </p:txBody>
      </p:sp>
      <p:sp>
        <p:nvSpPr>
          <p:cNvPr id="23" name="TextBox 22">
            <a:extLst>
              <a:ext uri="{FF2B5EF4-FFF2-40B4-BE49-F238E27FC236}">
                <a16:creationId xmlns:a16="http://schemas.microsoft.com/office/drawing/2014/main" id="{C23556AA-2D67-4C48-A98D-5CAE1A06ED4C}"/>
              </a:ext>
            </a:extLst>
          </p:cNvPr>
          <p:cNvSpPr txBox="1"/>
          <p:nvPr/>
        </p:nvSpPr>
        <p:spPr>
          <a:xfrm>
            <a:off x="1485269" y="4228910"/>
            <a:ext cx="4706805"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But that does not account for annual spending variability</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6B38ACE-4B28-4EB6-96A5-8C335317D28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58498" y="266"/>
            <a:ext cx="5533502" cy="3428734"/>
          </a:xfrm>
          <a:prstGeom prst="rect">
            <a:avLst/>
          </a:prstGeom>
          <a:ln>
            <a:noFill/>
          </a:ln>
          <a:effectLst>
            <a:outerShdw blurRad="190500" algn="tl" rotWithShape="0">
              <a:srgbClr val="000000">
                <a:alpha val="70000"/>
              </a:srgbClr>
            </a:outerShdw>
          </a:effectLst>
        </p:spPr>
      </p:pic>
      <p:cxnSp>
        <p:nvCxnSpPr>
          <p:cNvPr id="22" name="Straight Arrow Connector 21">
            <a:extLst>
              <a:ext uri="{FF2B5EF4-FFF2-40B4-BE49-F238E27FC236}">
                <a16:creationId xmlns:a16="http://schemas.microsoft.com/office/drawing/2014/main" id="{72BA16A1-AC98-42C9-A6D9-899823B6C4A8}"/>
              </a:ext>
            </a:extLst>
          </p:cNvPr>
          <p:cNvCxnSpPr>
            <a:cxnSpLocks/>
          </p:cNvCxnSpPr>
          <p:nvPr/>
        </p:nvCxnSpPr>
        <p:spPr>
          <a:xfrm flipV="1">
            <a:off x="5271822" y="3200400"/>
            <a:ext cx="1840505" cy="6680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7E479BE-3E61-4F5D-AC5B-70935492DC6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52260" y="3534418"/>
            <a:ext cx="5542781" cy="3335669"/>
          </a:xfrm>
          <a:prstGeom prst="rect">
            <a:avLst/>
          </a:prstGeom>
          <a:ln>
            <a:noFill/>
          </a:ln>
          <a:effectLst>
            <a:outerShdw blurRad="190500" algn="tl" rotWithShape="0">
              <a:srgbClr val="000000">
                <a:alpha val="70000"/>
              </a:srgbClr>
            </a:outerShdw>
          </a:effectLst>
        </p:spPr>
      </p:pic>
      <p:cxnSp>
        <p:nvCxnSpPr>
          <p:cNvPr id="28" name="Straight Arrow Connector 27">
            <a:extLst>
              <a:ext uri="{FF2B5EF4-FFF2-40B4-BE49-F238E27FC236}">
                <a16:creationId xmlns:a16="http://schemas.microsoft.com/office/drawing/2014/main" id="{5A4FBD3E-A821-4B82-9258-77F414457192}"/>
              </a:ext>
            </a:extLst>
          </p:cNvPr>
          <p:cNvCxnSpPr>
            <a:cxnSpLocks/>
          </p:cNvCxnSpPr>
          <p:nvPr/>
        </p:nvCxnSpPr>
        <p:spPr>
          <a:xfrm flipV="1">
            <a:off x="5271822" y="3200400"/>
            <a:ext cx="1840505" cy="6680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6787F25-0313-4618-80D3-4D7BDDD8CA9C}"/>
              </a:ext>
            </a:extLst>
          </p:cNvPr>
          <p:cNvSpPr txBox="1"/>
          <p:nvPr/>
        </p:nvSpPr>
        <p:spPr>
          <a:xfrm>
            <a:off x="1186128" y="5281881"/>
            <a:ext cx="4909872" cy="523220"/>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Normalized by annual spending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17" name="Straight Arrow Connector 16">
            <a:extLst>
              <a:ext uri="{FF2B5EF4-FFF2-40B4-BE49-F238E27FC236}">
                <a16:creationId xmlns:a16="http://schemas.microsoft.com/office/drawing/2014/main" id="{C9CA10A5-AED5-4D57-A252-E5BA17B5D150}"/>
              </a:ext>
            </a:extLst>
          </p:cNvPr>
          <p:cNvCxnSpPr>
            <a:cxnSpLocks/>
            <a:stCxn id="29" idx="3"/>
          </p:cNvCxnSpPr>
          <p:nvPr/>
        </p:nvCxnSpPr>
        <p:spPr>
          <a:xfrm flipV="1">
            <a:off x="6096000" y="5288435"/>
            <a:ext cx="2463800" cy="2550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8A96A99-A03B-428D-A0E8-9ACB33E7377F}"/>
              </a:ext>
            </a:extLst>
          </p:cNvPr>
          <p:cNvSpPr txBox="1"/>
          <p:nvPr/>
        </p:nvSpPr>
        <p:spPr>
          <a:xfrm rot="1415254">
            <a:off x="8289697" y="4731782"/>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Tree>
    <p:extLst>
      <p:ext uri="{BB962C8B-B14F-4D97-AF65-F5344CB8AC3E}">
        <p14:creationId xmlns:p14="http://schemas.microsoft.com/office/powerpoint/2010/main" val="231755422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 name="Picture 1">
            <a:extLst>
              <a:ext uri="{FF2B5EF4-FFF2-40B4-BE49-F238E27FC236}">
                <a16:creationId xmlns:a16="http://schemas.microsoft.com/office/drawing/2014/main" id="{8DA6A393-0D3D-4CCD-A725-F6EB4FC9EB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32034"/>
            <a:ext cx="5638800" cy="3481167"/>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Used to elevate entrenched roads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Continual point of emphasis as it fixes many drainage and base issues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Very consistent 5-year trends</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4" name="Picture 2" descr="C:\Users\enevel\Desktop\Photos\Dirt and Gravel\McKean\Prospect\Fill\6.JPG">
            <a:extLst>
              <a:ext uri="{FF2B5EF4-FFF2-40B4-BE49-F238E27FC236}">
                <a16:creationId xmlns:a16="http://schemas.microsoft.com/office/drawing/2014/main" id="{1332B7BF-B8A3-408D-AFAD-AF793D5E0EEF}"/>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82592" y="3547052"/>
            <a:ext cx="6027708" cy="29110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07C74AD-439F-4064-8D96-C7B320B70DEF}"/>
              </a:ext>
            </a:extLst>
          </p:cNvPr>
          <p:cNvSpPr txBox="1"/>
          <p:nvPr/>
        </p:nvSpPr>
        <p:spPr>
          <a:xfrm>
            <a:off x="7869846" y="698258"/>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869846" y="891634"/>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graphicFrame>
        <p:nvGraphicFramePr>
          <p:cNvPr id="25" name="Chart 24">
            <a:extLst>
              <a:ext uri="{FF2B5EF4-FFF2-40B4-BE49-F238E27FC236}">
                <a16:creationId xmlns:a16="http://schemas.microsoft.com/office/drawing/2014/main" id="{E454D1E3-5403-4AFC-BE76-D1CB9EBB5A25}"/>
              </a:ext>
            </a:extLst>
          </p:cNvPr>
          <p:cNvGraphicFramePr>
            <a:graphicFrameLocks/>
          </p:cNvGraphicFramePr>
          <p:nvPr>
            <p:extLst>
              <p:ext uri="{D42A27DB-BD31-4B8C-83A1-F6EECF244321}">
                <p14:modId xmlns:p14="http://schemas.microsoft.com/office/powerpoint/2010/main" val="4080273638"/>
              </p:ext>
            </p:extLst>
          </p:nvPr>
        </p:nvGraphicFramePr>
        <p:xfrm>
          <a:off x="6553200" y="3547052"/>
          <a:ext cx="5628537" cy="3307847"/>
        </p:xfrm>
        <a:graphic>
          <a:graphicData uri="http://schemas.openxmlformats.org/drawingml/2006/chart">
            <c:chart xmlns:c="http://schemas.openxmlformats.org/drawingml/2006/chart" xmlns:r="http://schemas.openxmlformats.org/officeDocument/2006/relationships" r:id="rId8"/>
          </a:graphicData>
        </a:graphic>
      </p:graphicFrame>
      <p:sp>
        <p:nvSpPr>
          <p:cNvPr id="26" name="TextBox 25">
            <a:extLst>
              <a:ext uri="{FF2B5EF4-FFF2-40B4-BE49-F238E27FC236}">
                <a16:creationId xmlns:a16="http://schemas.microsoft.com/office/drawing/2014/main" id="{E1718B90-3F74-4F6C-B1A1-3928AFEC275F}"/>
              </a:ext>
            </a:extLst>
          </p:cNvPr>
          <p:cNvSpPr txBox="1"/>
          <p:nvPr/>
        </p:nvSpPr>
        <p:spPr>
          <a:xfrm>
            <a:off x="8942187" y="4273054"/>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27" name="TextBox 26">
            <a:extLst>
              <a:ext uri="{FF2B5EF4-FFF2-40B4-BE49-F238E27FC236}">
                <a16:creationId xmlns:a16="http://schemas.microsoft.com/office/drawing/2014/main" id="{5A09585C-7E54-44BA-A904-B09D44D1AD16}"/>
              </a:ext>
            </a:extLst>
          </p:cNvPr>
          <p:cNvSpPr txBox="1"/>
          <p:nvPr/>
        </p:nvSpPr>
        <p:spPr>
          <a:xfrm>
            <a:off x="8131130" y="5851965"/>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Tree>
    <p:extLst>
      <p:ext uri="{BB962C8B-B14F-4D97-AF65-F5344CB8AC3E}">
        <p14:creationId xmlns:p14="http://schemas.microsoft.com/office/powerpoint/2010/main" val="2737024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2612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 – vs- DSA </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8434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3" name="Picture 2">
            <a:extLst>
              <a:ext uri="{FF2B5EF4-FFF2-40B4-BE49-F238E27FC236}">
                <a16:creationId xmlns:a16="http://schemas.microsoft.com/office/drawing/2014/main" id="{0B4071E9-6993-47BF-9897-106CB0B464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1827247"/>
            <a:ext cx="6045268" cy="3778293"/>
          </a:xfrm>
          <a:prstGeom prst="rect">
            <a:avLst/>
          </a:prstGeom>
          <a:ln>
            <a:noFill/>
          </a:ln>
          <a:effectLst>
            <a:outerShdw blurRad="190500" algn="tl" rotWithShape="0">
              <a:srgbClr val="000000">
                <a:alpha val="70000"/>
              </a:srgbClr>
            </a:outerShdw>
          </a:effectLst>
        </p:spPr>
      </p:pic>
      <p:pic>
        <p:nvPicPr>
          <p:cNvPr id="28" name="Picture 27">
            <a:extLst>
              <a:ext uri="{FF2B5EF4-FFF2-40B4-BE49-F238E27FC236}">
                <a16:creationId xmlns:a16="http://schemas.microsoft.com/office/drawing/2014/main" id="{ADB67ED9-404E-4010-A71B-EA879303415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96000" y="1873435"/>
            <a:ext cx="6045269" cy="37321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2038227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3" name="Picture 2">
            <a:extLst>
              <a:ext uri="{FF2B5EF4-FFF2-40B4-BE49-F238E27FC236}">
                <a16:creationId xmlns:a16="http://schemas.microsoft.com/office/drawing/2014/main" id="{ED99EF9F-E72C-45C1-950B-64FED4F9BC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7237" y="14968"/>
            <a:ext cx="5674764" cy="3308099"/>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8" y="698426"/>
            <a:ext cx="6236032"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6">
                  <a:extLst>
                    <a:ext uri="{96DAC541-7B7A-43D3-8B79-37D633B846F1}">
                      <asvg:svgBlip xmlns:asvg="http://schemas.microsoft.com/office/drawing/2016/SVG/main" r:embed="rId7"/>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6">
                  <a:extLst>
                    <a:ext uri="{96DAC541-7B7A-43D3-8B79-37D633B846F1}">
                      <asvg:svgBlip xmlns:asvg="http://schemas.microsoft.com/office/drawing/2016/SVG/main" r:embed="rId7"/>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NEW</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 Crosspipes Installed</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Most fundamental tool to disconnect road drainage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Relatively steady trend</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sp>
        <p:nvSpPr>
          <p:cNvPr id="22" name="TextBox 21">
            <a:extLst>
              <a:ext uri="{FF2B5EF4-FFF2-40B4-BE49-F238E27FC236}">
                <a16:creationId xmlns:a16="http://schemas.microsoft.com/office/drawing/2014/main" id="{507C74AD-439F-4064-8D96-C7B320B70DEF}"/>
              </a:ext>
            </a:extLst>
          </p:cNvPr>
          <p:cNvSpPr txBox="1"/>
          <p:nvPr/>
        </p:nvSpPr>
        <p:spPr>
          <a:xfrm>
            <a:off x="7834921" y="652310"/>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834921" y="845686"/>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pic>
        <p:nvPicPr>
          <p:cNvPr id="26" name="Picture 2" descr="DSCN0679">
            <a:extLst>
              <a:ext uri="{FF2B5EF4-FFF2-40B4-BE49-F238E27FC236}">
                <a16:creationId xmlns:a16="http://schemas.microsoft.com/office/drawing/2014/main" id="{0435BC98-8507-4F28-A1BB-C36A0BE4227E}"/>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43892" y="2964996"/>
            <a:ext cx="6053708" cy="3429000"/>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4ACEA852-620C-4266-AC17-079CB1C76F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08819" y="3429000"/>
            <a:ext cx="5683181" cy="3429000"/>
          </a:xfrm>
          <a:prstGeom prst="rect">
            <a:avLst/>
          </a:prstGeom>
          <a:ln>
            <a:noFill/>
          </a:ln>
          <a:effectLst>
            <a:outerShdw blurRad="190500" algn="tl" rotWithShape="0">
              <a:srgbClr val="000000">
                <a:alpha val="70000"/>
              </a:srgbClr>
            </a:outerShdw>
          </a:effectLst>
        </p:spPr>
      </p:pic>
      <p:sp>
        <p:nvSpPr>
          <p:cNvPr id="30" name="TextBox 29">
            <a:extLst>
              <a:ext uri="{FF2B5EF4-FFF2-40B4-BE49-F238E27FC236}">
                <a16:creationId xmlns:a16="http://schemas.microsoft.com/office/drawing/2014/main" id="{4C3AC255-317B-41FA-AE91-1F7C6E9CDD40}"/>
              </a:ext>
            </a:extLst>
          </p:cNvPr>
          <p:cNvSpPr txBox="1"/>
          <p:nvPr/>
        </p:nvSpPr>
        <p:spPr>
          <a:xfrm>
            <a:off x="8002387" y="4453075"/>
            <a:ext cx="1308179" cy="307777"/>
          </a:xfrm>
          <a:prstGeom prst="rect">
            <a:avLst/>
          </a:prstGeom>
          <a:ln>
            <a:noFill/>
          </a:ln>
          <a:effectLst>
            <a:outerShdw blurRad="190500" algn="tl" rotWithShape="0">
              <a:srgbClr val="000000">
                <a:alpha val="70000"/>
              </a:srgb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31" name="TextBox 30">
            <a:extLst>
              <a:ext uri="{FF2B5EF4-FFF2-40B4-BE49-F238E27FC236}">
                <a16:creationId xmlns:a16="http://schemas.microsoft.com/office/drawing/2014/main" id="{CF7735F1-348B-48B9-ADFE-B82713794A56}"/>
              </a:ext>
            </a:extLst>
          </p:cNvPr>
          <p:cNvSpPr txBox="1"/>
          <p:nvPr/>
        </p:nvSpPr>
        <p:spPr>
          <a:xfrm>
            <a:off x="8261555" y="5399686"/>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Tree>
    <p:extLst>
      <p:ext uri="{BB962C8B-B14F-4D97-AF65-F5344CB8AC3E}">
        <p14:creationId xmlns:p14="http://schemas.microsoft.com/office/powerpoint/2010/main" val="12265346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Purpose</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03802" y="2475137"/>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chemeClr val="bg1"/>
              </a:buClr>
              <a:buSzTx/>
              <a:buNone/>
              <a:tabLst/>
              <a:defRPr/>
            </a:pPr>
            <a:r>
              <a:rPr kumimoji="0" lang="en-US" sz="3600" b="1" i="0" u="none" strike="noStrike" kern="1200" cap="none" spc="0" normalizeH="0" baseline="0" noProof="0" dirty="0">
                <a:ln>
                  <a:noFill/>
                </a:ln>
                <a:solidFill>
                  <a:schemeClr val="bg1"/>
                </a:solidFill>
                <a:effectLst/>
                <a:uLnTx/>
                <a:uFillTx/>
                <a:ea typeface="+mn-ea"/>
                <a:cs typeface="+mn-cs"/>
              </a:rPr>
              <a:t>Stop, step back, and look at the “Big Picture” Program overview of spending and deliverables</a:t>
            </a: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ctr"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4000" b="0" i="0" u="none" strike="noStrike" kern="1200" cap="none" spc="0" normalizeH="0" baseline="0" noProof="0" dirty="0">
              <a:ln>
                <a:noFill/>
              </a:ln>
              <a:solidFill>
                <a:schemeClr val="bg1"/>
              </a:solidFill>
              <a:effectLst/>
              <a:uLnTx/>
              <a:uFillTx/>
              <a:ea typeface="+mn-ea"/>
              <a:cs typeface="+mn-cs"/>
            </a:endParaRPr>
          </a:p>
          <a:p>
            <a:pPr marR="0" lvl="0" algn="ctr"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40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37131" y="1104092"/>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chemeClr val="bg1"/>
              </a:buClr>
              <a:buSzTx/>
              <a:buNone/>
              <a:tabLst/>
              <a:defRPr/>
            </a:pPr>
            <a:r>
              <a:rPr lang="en-US" sz="3600" b="1" dirty="0">
                <a:solidFill>
                  <a:schemeClr val="bg1"/>
                </a:solidFill>
              </a:rPr>
              <a:t>Summarize 2021 Program Status</a:t>
            </a:r>
            <a:endParaRPr kumimoji="0" lang="en-US" sz="4000" b="0" i="0" u="none" strike="noStrike" kern="1200" cap="none" spc="0" normalizeH="0" baseline="0" noProof="0" dirty="0">
              <a:ln>
                <a:noFill/>
              </a:ln>
              <a:solidFill>
                <a:schemeClr val="bg1"/>
              </a:solidFill>
              <a:effectLst/>
              <a:uLnTx/>
              <a:uFillTx/>
              <a:ea typeface="+mn-ea"/>
              <a:cs typeface="+mn-cs"/>
            </a:endParaRPr>
          </a:p>
        </p:txBody>
      </p:sp>
      <p:pic>
        <p:nvPicPr>
          <p:cNvPr id="4" name="Picture 3" descr="A picture containing nature&#10;&#10;Description automatically generated">
            <a:extLst>
              <a:ext uri="{FF2B5EF4-FFF2-40B4-BE49-F238E27FC236}">
                <a16:creationId xmlns:a16="http://schemas.microsoft.com/office/drawing/2014/main" id="{D74B3DAF-6D74-420D-802D-AFDA62C9395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55220" y="1545996"/>
            <a:ext cx="4029959" cy="3897982"/>
          </a:xfrm>
          <a:prstGeom prst="rect">
            <a:avLst/>
          </a:prstGeom>
        </p:spPr>
      </p:pic>
    </p:spTree>
    <p:extLst>
      <p:ext uri="{BB962C8B-B14F-4D97-AF65-F5344CB8AC3E}">
        <p14:creationId xmlns:p14="http://schemas.microsoft.com/office/powerpoint/2010/main" val="356157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17" name="Picture 16">
            <a:extLst>
              <a:ext uri="{FF2B5EF4-FFF2-40B4-BE49-F238E27FC236}">
                <a16:creationId xmlns:a16="http://schemas.microsoft.com/office/drawing/2014/main" id="{7DCE5DC6-BEC2-4564-AF7E-712525EE22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56371" y="3101"/>
            <a:ext cx="5549277" cy="3425899"/>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8" y="698426"/>
            <a:ext cx="6107136"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Crosspipes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REPLACED</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Replacement of existing drainage crosspipes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General decreasing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trend</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sp>
        <p:nvSpPr>
          <p:cNvPr id="22" name="TextBox 21">
            <a:extLst>
              <a:ext uri="{FF2B5EF4-FFF2-40B4-BE49-F238E27FC236}">
                <a16:creationId xmlns:a16="http://schemas.microsoft.com/office/drawing/2014/main" id="{507C74AD-439F-4064-8D96-C7B320B70DEF}"/>
              </a:ext>
            </a:extLst>
          </p:cNvPr>
          <p:cNvSpPr txBox="1"/>
          <p:nvPr/>
        </p:nvSpPr>
        <p:spPr>
          <a:xfrm>
            <a:off x="7580921" y="1063348"/>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580921" y="1256724"/>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sp>
        <p:nvSpPr>
          <p:cNvPr id="28" name="TextBox 27">
            <a:extLst>
              <a:ext uri="{FF2B5EF4-FFF2-40B4-BE49-F238E27FC236}">
                <a16:creationId xmlns:a16="http://schemas.microsoft.com/office/drawing/2014/main" id="{F7E7866D-317E-4733-BF88-D3D343BD0B0D}"/>
              </a:ext>
            </a:extLst>
          </p:cNvPr>
          <p:cNvSpPr txBox="1"/>
          <p:nvPr/>
        </p:nvSpPr>
        <p:spPr>
          <a:xfrm>
            <a:off x="8217633" y="4892202"/>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29" name="TextBox 28">
            <a:extLst>
              <a:ext uri="{FF2B5EF4-FFF2-40B4-BE49-F238E27FC236}">
                <a16:creationId xmlns:a16="http://schemas.microsoft.com/office/drawing/2014/main" id="{DD0C7A66-E06E-4239-9417-C2B879E24927}"/>
              </a:ext>
            </a:extLst>
          </p:cNvPr>
          <p:cNvSpPr txBox="1"/>
          <p:nvPr/>
        </p:nvSpPr>
        <p:spPr>
          <a:xfrm>
            <a:off x="8217633" y="5601276"/>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pic>
        <p:nvPicPr>
          <p:cNvPr id="30" name="Picture 29">
            <a:extLst>
              <a:ext uri="{FF2B5EF4-FFF2-40B4-BE49-F238E27FC236}">
                <a16:creationId xmlns:a16="http://schemas.microsoft.com/office/drawing/2014/main" id="{FCE8E13D-D9C4-4E55-B689-E648D47ACFF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r="-1278"/>
          <a:stretch/>
        </p:blipFill>
        <p:spPr>
          <a:xfrm>
            <a:off x="272788" y="3103810"/>
            <a:ext cx="6107136" cy="3214177"/>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1642EF19-5F29-4EF2-A9C6-298CC651113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57316" y="3543947"/>
            <a:ext cx="5542347" cy="3314054"/>
          </a:xfrm>
          <a:prstGeom prst="rect">
            <a:avLst/>
          </a:prstGeom>
          <a:ln>
            <a:noFill/>
          </a:ln>
          <a:effectLst>
            <a:outerShdw blurRad="190500" algn="tl" rotWithShape="0">
              <a:srgbClr val="000000">
                <a:alpha val="70000"/>
              </a:srgbClr>
            </a:outerShdw>
          </a:effectLst>
        </p:spPr>
      </p:pic>
      <p:sp>
        <p:nvSpPr>
          <p:cNvPr id="34" name="TextBox 33">
            <a:extLst>
              <a:ext uri="{FF2B5EF4-FFF2-40B4-BE49-F238E27FC236}">
                <a16:creationId xmlns:a16="http://schemas.microsoft.com/office/drawing/2014/main" id="{E10E25ED-62D5-412C-B2A4-21C49F3C4EB3}"/>
              </a:ext>
            </a:extLst>
          </p:cNvPr>
          <p:cNvSpPr txBox="1"/>
          <p:nvPr/>
        </p:nvSpPr>
        <p:spPr>
          <a:xfrm>
            <a:off x="9252723" y="5245797"/>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35" name="TextBox 34">
            <a:extLst>
              <a:ext uri="{FF2B5EF4-FFF2-40B4-BE49-F238E27FC236}">
                <a16:creationId xmlns:a16="http://schemas.microsoft.com/office/drawing/2014/main" id="{6E60C689-A7FA-4B0C-8EA2-B5502C724F39}"/>
              </a:ext>
            </a:extLst>
          </p:cNvPr>
          <p:cNvSpPr txBox="1"/>
          <p:nvPr/>
        </p:nvSpPr>
        <p:spPr>
          <a:xfrm>
            <a:off x="7651387" y="5313963"/>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Tree>
    <p:extLst>
      <p:ext uri="{BB962C8B-B14F-4D97-AF65-F5344CB8AC3E}">
        <p14:creationId xmlns:p14="http://schemas.microsoft.com/office/powerpoint/2010/main" val="338961402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4" name="Picture 3">
            <a:extLst>
              <a:ext uri="{FF2B5EF4-FFF2-40B4-BE49-F238E27FC236}">
                <a16:creationId xmlns:a16="http://schemas.microsoft.com/office/drawing/2014/main" id="{7AD6AE37-6BBF-480E-B12A-C20A4125A1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17556" y="15098"/>
            <a:ext cx="5574444" cy="3434620"/>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5823213"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Subsurface Drainage: Underdrains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Underdrains used to address subsurface drainage, mostly in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ditchlines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Generally stable trend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sp>
        <p:nvSpPr>
          <p:cNvPr id="22" name="TextBox 21">
            <a:extLst>
              <a:ext uri="{FF2B5EF4-FFF2-40B4-BE49-F238E27FC236}">
                <a16:creationId xmlns:a16="http://schemas.microsoft.com/office/drawing/2014/main" id="{507C74AD-439F-4064-8D96-C7B320B70DEF}"/>
              </a:ext>
            </a:extLst>
          </p:cNvPr>
          <p:cNvSpPr txBox="1"/>
          <p:nvPr/>
        </p:nvSpPr>
        <p:spPr>
          <a:xfrm>
            <a:off x="7578199" y="625743"/>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578199" y="819119"/>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pic>
        <p:nvPicPr>
          <p:cNvPr id="8" name="Picture 7">
            <a:extLst>
              <a:ext uri="{FF2B5EF4-FFF2-40B4-BE49-F238E27FC236}">
                <a16:creationId xmlns:a16="http://schemas.microsoft.com/office/drawing/2014/main" id="{86C8D64A-12F3-4C1A-9983-8EC33EC39A6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18393" y="3519436"/>
            <a:ext cx="5595318" cy="3338563"/>
          </a:xfrm>
          <a:prstGeom prst="rect">
            <a:avLst/>
          </a:prstGeom>
          <a:ln>
            <a:noFill/>
          </a:ln>
          <a:effectLst>
            <a:outerShdw blurRad="190500" algn="tl" rotWithShape="0">
              <a:srgbClr val="000000">
                <a:alpha val="70000"/>
              </a:srgbClr>
            </a:outerShdw>
          </a:effectLst>
        </p:spPr>
      </p:pic>
      <p:pic>
        <p:nvPicPr>
          <p:cNvPr id="31" name="Picture 30">
            <a:extLst>
              <a:ext uri="{FF2B5EF4-FFF2-40B4-BE49-F238E27FC236}">
                <a16:creationId xmlns:a16="http://schemas.microsoft.com/office/drawing/2014/main" id="{E83E8E59-9E10-4FB3-9EC6-18DA63F6A99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81190" y="3162300"/>
            <a:ext cx="5681460" cy="3153512"/>
          </a:xfrm>
          <a:prstGeom prst="rect">
            <a:avLst/>
          </a:prstGeom>
          <a:ln>
            <a:noFill/>
          </a:ln>
          <a:effectLst>
            <a:outerShdw blurRad="190500" algn="tl" rotWithShape="0">
              <a:srgbClr val="000000">
                <a:alpha val="70000"/>
              </a:srgbClr>
            </a:outerShdw>
          </a:effectLst>
        </p:spPr>
      </p:pic>
      <p:sp>
        <p:nvSpPr>
          <p:cNvPr id="32" name="TextBox 31">
            <a:extLst>
              <a:ext uri="{FF2B5EF4-FFF2-40B4-BE49-F238E27FC236}">
                <a16:creationId xmlns:a16="http://schemas.microsoft.com/office/drawing/2014/main" id="{81666DBC-F7E9-4799-B3D7-829BDB857EC5}"/>
              </a:ext>
            </a:extLst>
          </p:cNvPr>
          <p:cNvSpPr txBox="1"/>
          <p:nvPr/>
        </p:nvSpPr>
        <p:spPr>
          <a:xfrm>
            <a:off x="6995644" y="5426404"/>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34" name="TextBox 33">
            <a:extLst>
              <a:ext uri="{FF2B5EF4-FFF2-40B4-BE49-F238E27FC236}">
                <a16:creationId xmlns:a16="http://schemas.microsoft.com/office/drawing/2014/main" id="{7CCB6750-2DFB-4124-BA1A-95AA808BD4A2}"/>
              </a:ext>
            </a:extLst>
          </p:cNvPr>
          <p:cNvSpPr txBox="1"/>
          <p:nvPr/>
        </p:nvSpPr>
        <p:spPr>
          <a:xfrm>
            <a:off x="7578199" y="4241851"/>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Tree>
    <p:extLst>
      <p:ext uri="{BB962C8B-B14F-4D97-AF65-F5344CB8AC3E}">
        <p14:creationId xmlns:p14="http://schemas.microsoft.com/office/powerpoint/2010/main" val="410335208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5" name="Picture 4">
            <a:extLst>
              <a:ext uri="{FF2B5EF4-FFF2-40B4-BE49-F238E27FC236}">
                <a16:creationId xmlns:a16="http://schemas.microsoft.com/office/drawing/2014/main" id="{53AE91A3-3B19-44C4-878E-2EB94828B2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52260" y="0"/>
            <a:ext cx="5539740" cy="3420011"/>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5823213"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Subsurface Drainage: French Mattress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Used to allow water to drain through road and provide base support</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Generally increasing trend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sp>
        <p:nvSpPr>
          <p:cNvPr id="22" name="TextBox 21">
            <a:extLst>
              <a:ext uri="{FF2B5EF4-FFF2-40B4-BE49-F238E27FC236}">
                <a16:creationId xmlns:a16="http://schemas.microsoft.com/office/drawing/2014/main" id="{507C74AD-439F-4064-8D96-C7B320B70DEF}"/>
              </a:ext>
            </a:extLst>
          </p:cNvPr>
          <p:cNvSpPr txBox="1"/>
          <p:nvPr/>
        </p:nvSpPr>
        <p:spPr>
          <a:xfrm>
            <a:off x="7752371" y="809637"/>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752371" y="1003013"/>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pic>
        <p:nvPicPr>
          <p:cNvPr id="17" name="Picture 16">
            <a:extLst>
              <a:ext uri="{FF2B5EF4-FFF2-40B4-BE49-F238E27FC236}">
                <a16:creationId xmlns:a16="http://schemas.microsoft.com/office/drawing/2014/main" id="{59C92F0D-7E57-431E-9753-27D5A85273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2787" y="3032795"/>
            <a:ext cx="6133083" cy="3338564"/>
          </a:xfrm>
          <a:prstGeom prst="rect">
            <a:avLst/>
          </a:prstGeom>
          <a:ln>
            <a:noFill/>
          </a:ln>
          <a:effectLst>
            <a:outerShdw blurRad="190500" algn="tl" rotWithShape="0">
              <a:srgbClr val="000000">
                <a:alpha val="70000"/>
              </a:srgbClr>
            </a:outerShdw>
          </a:effectLst>
        </p:spPr>
      </p:pic>
      <p:pic>
        <p:nvPicPr>
          <p:cNvPr id="2" name="Picture 1">
            <a:extLst>
              <a:ext uri="{FF2B5EF4-FFF2-40B4-BE49-F238E27FC236}">
                <a16:creationId xmlns:a16="http://schemas.microsoft.com/office/drawing/2014/main" id="{9004B325-A4EA-4E0F-83A6-609D9350888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52260" y="3506889"/>
            <a:ext cx="5539740" cy="3351112"/>
          </a:xfrm>
          <a:prstGeom prst="rect">
            <a:avLst/>
          </a:prstGeom>
          <a:ln>
            <a:noFill/>
          </a:ln>
          <a:effectLst>
            <a:outerShdw blurRad="190500" algn="tl" rotWithShape="0">
              <a:srgbClr val="000000">
                <a:alpha val="70000"/>
              </a:srgbClr>
            </a:outerShdw>
          </a:effectLst>
        </p:spPr>
      </p:pic>
      <p:sp>
        <p:nvSpPr>
          <p:cNvPr id="25" name="TextBox 24">
            <a:extLst>
              <a:ext uri="{FF2B5EF4-FFF2-40B4-BE49-F238E27FC236}">
                <a16:creationId xmlns:a16="http://schemas.microsoft.com/office/drawing/2014/main" id="{7F7C1BE2-65A5-4046-A945-1D3FC78DAC22}"/>
              </a:ext>
            </a:extLst>
          </p:cNvPr>
          <p:cNvSpPr txBox="1"/>
          <p:nvPr/>
        </p:nvSpPr>
        <p:spPr>
          <a:xfrm>
            <a:off x="10166174" y="4051960"/>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26" name="TextBox 25">
            <a:extLst>
              <a:ext uri="{FF2B5EF4-FFF2-40B4-BE49-F238E27FC236}">
                <a16:creationId xmlns:a16="http://schemas.microsoft.com/office/drawing/2014/main" id="{4FFE2098-1642-4582-897F-77900D91BD5C}"/>
              </a:ext>
            </a:extLst>
          </p:cNvPr>
          <p:cNvSpPr txBox="1"/>
          <p:nvPr/>
        </p:nvSpPr>
        <p:spPr>
          <a:xfrm>
            <a:off x="9760326" y="5891993"/>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Tree>
    <p:extLst>
      <p:ext uri="{BB962C8B-B14F-4D97-AF65-F5344CB8AC3E}">
        <p14:creationId xmlns:p14="http://schemas.microsoft.com/office/powerpoint/2010/main" val="416532661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Currently replacing ~85 per year</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Fairly consistent 5-year trend</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More prevalent on LVRs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Improved data collected </a:t>
            </a:r>
            <a:br>
              <a:rPr lang="en-US" sz="2800" dirty="0">
                <a:solidFill>
                  <a:prstClr val="black"/>
                </a:solidFill>
                <a:latin typeface="Calibri" panose="020F0502020204030204"/>
              </a:rPr>
            </a:br>
            <a:r>
              <a:rPr lang="en-US" sz="2800" dirty="0">
                <a:solidFill>
                  <a:prstClr val="black"/>
                </a:solidFill>
                <a:latin typeface="Calibri" panose="020F0502020204030204"/>
              </a:rPr>
              <a:t>starting July 2019…</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2" name="TextBox 21">
            <a:extLst>
              <a:ext uri="{FF2B5EF4-FFF2-40B4-BE49-F238E27FC236}">
                <a16:creationId xmlns:a16="http://schemas.microsoft.com/office/drawing/2014/main" id="{507C74AD-439F-4064-8D96-C7B320B70DEF}"/>
              </a:ext>
            </a:extLst>
          </p:cNvPr>
          <p:cNvSpPr txBox="1"/>
          <p:nvPr/>
        </p:nvSpPr>
        <p:spPr>
          <a:xfrm>
            <a:off x="7580921" y="1063348"/>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580921" y="1256724"/>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pic>
        <p:nvPicPr>
          <p:cNvPr id="29" name="Picture 28">
            <a:extLst>
              <a:ext uri="{FF2B5EF4-FFF2-40B4-BE49-F238E27FC236}">
                <a16:creationId xmlns:a16="http://schemas.microsoft.com/office/drawing/2014/main" id="{BD1E94DF-16CC-4A5D-816D-080789F728A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772"/>
          <a:stretch/>
        </p:blipFill>
        <p:spPr>
          <a:xfrm>
            <a:off x="182593" y="3572829"/>
            <a:ext cx="6230908" cy="2928075"/>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1E17C4BC-3F7B-4109-99F1-C5F1774BB34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80199" y="3523789"/>
            <a:ext cx="5511802" cy="3334212"/>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B7181AD5-1DBE-40E0-9EE4-3478C693C13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80199" y="-1"/>
            <a:ext cx="5520219" cy="3462995"/>
          </a:xfrm>
          <a:prstGeom prst="rect">
            <a:avLst/>
          </a:prstGeom>
          <a:ln>
            <a:noFill/>
          </a:ln>
          <a:effectLst>
            <a:outerShdw blurRad="190500" algn="tl" rotWithShape="0">
              <a:srgbClr val="000000">
                <a:alpha val="70000"/>
              </a:srgbClr>
            </a:outerShdw>
          </a:effectLst>
        </p:spPr>
      </p:pic>
      <p:sp>
        <p:nvSpPr>
          <p:cNvPr id="27" name="TextBox 26">
            <a:extLst>
              <a:ext uri="{FF2B5EF4-FFF2-40B4-BE49-F238E27FC236}">
                <a16:creationId xmlns:a16="http://schemas.microsoft.com/office/drawing/2014/main" id="{28F53860-2337-43CE-981F-CC86CE1EFC41}"/>
              </a:ext>
            </a:extLst>
          </p:cNvPr>
          <p:cNvSpPr txBox="1"/>
          <p:nvPr/>
        </p:nvSpPr>
        <p:spPr>
          <a:xfrm>
            <a:off x="7752371" y="809637"/>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8" name="TextBox 27">
            <a:extLst>
              <a:ext uri="{FF2B5EF4-FFF2-40B4-BE49-F238E27FC236}">
                <a16:creationId xmlns:a16="http://schemas.microsoft.com/office/drawing/2014/main" id="{02716B57-0067-4010-B8E5-99AEDADE9F54}"/>
              </a:ext>
            </a:extLst>
          </p:cNvPr>
          <p:cNvSpPr txBox="1"/>
          <p:nvPr/>
        </p:nvSpPr>
        <p:spPr>
          <a:xfrm>
            <a:off x="7752371" y="1003013"/>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sp>
        <p:nvSpPr>
          <p:cNvPr id="30" name="TextBox 29">
            <a:extLst>
              <a:ext uri="{FF2B5EF4-FFF2-40B4-BE49-F238E27FC236}">
                <a16:creationId xmlns:a16="http://schemas.microsoft.com/office/drawing/2014/main" id="{9B5091CB-E878-48E9-8528-74AED95C2869}"/>
              </a:ext>
            </a:extLst>
          </p:cNvPr>
          <p:cNvSpPr txBox="1"/>
          <p:nvPr/>
        </p:nvSpPr>
        <p:spPr>
          <a:xfrm>
            <a:off x="10166174" y="5190895"/>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31" name="TextBox 30">
            <a:extLst>
              <a:ext uri="{FF2B5EF4-FFF2-40B4-BE49-F238E27FC236}">
                <a16:creationId xmlns:a16="http://schemas.microsoft.com/office/drawing/2014/main" id="{E4B99BD6-E917-4FF0-95BC-EDC7CA7C6146}"/>
              </a:ext>
            </a:extLst>
          </p:cNvPr>
          <p:cNvSpPr txBox="1"/>
          <p:nvPr/>
        </p:nvSpPr>
        <p:spPr>
          <a:xfrm>
            <a:off x="9256890" y="4005638"/>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Tree>
    <p:extLst>
      <p:ext uri="{BB962C8B-B14F-4D97-AF65-F5344CB8AC3E}">
        <p14:creationId xmlns:p14="http://schemas.microsoft.com/office/powerpoint/2010/main" val="3836953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513087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260 replacements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since July 2019</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Old Structures</a:t>
            </a:r>
            <a:r>
              <a:rPr lang="en-US" sz="2800" b="1" dirty="0">
                <a:solidFill>
                  <a:srgbClr val="FF0000"/>
                </a:solidFill>
                <a:latin typeface="Calibri" panose="020F0502020204030204"/>
              </a:rPr>
              <a:t>: </a:t>
            </a:r>
            <a:r>
              <a:rPr lang="en-US" sz="2800" dirty="0">
                <a:solidFill>
                  <a:srgbClr val="FF0000"/>
                </a:solidFill>
                <a:latin typeface="Calibri" panose="020F0502020204030204"/>
              </a:rPr>
              <a:t>74% were round pipes</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lvl="2">
              <a:defRPr/>
            </a:pPr>
            <a:endParaRPr lang="en-US" sz="2800" dirty="0">
              <a:solidFill>
                <a:prstClr val="black"/>
              </a:solidFill>
              <a:latin typeface="Calibri" panose="020F0502020204030204"/>
            </a:endParaRPr>
          </a:p>
          <a:p>
            <a:pPr>
              <a:buFont typeface="Arial" panose="020B0604020202020204" pitchFamily="34" charset="0"/>
              <a:buChar char="•"/>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2" name="Picture 1">
            <a:extLst>
              <a:ext uri="{FF2B5EF4-FFF2-40B4-BE49-F238E27FC236}">
                <a16:creationId xmlns:a16="http://schemas.microsoft.com/office/drawing/2014/main" id="{15FF0BFE-06C8-47EE-AC63-6DF0E8AB6C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55389" y="-2778"/>
            <a:ext cx="3834716" cy="3407959"/>
          </a:xfrm>
          <a:prstGeom prst="rect">
            <a:avLst/>
          </a:prstGeom>
          <a:ln>
            <a:noFill/>
          </a:ln>
          <a:effectLst>
            <a:outerShdw blurRad="190500" algn="tl" rotWithShape="0">
              <a:srgbClr val="000000">
                <a:alpha val="70000"/>
              </a:srgbClr>
            </a:outerShdw>
          </a:effectLst>
        </p:spPr>
      </p:pic>
      <p:cxnSp>
        <p:nvCxnSpPr>
          <p:cNvPr id="26" name="Straight Arrow Connector 25">
            <a:extLst>
              <a:ext uri="{FF2B5EF4-FFF2-40B4-BE49-F238E27FC236}">
                <a16:creationId xmlns:a16="http://schemas.microsoft.com/office/drawing/2014/main" id="{4E1EC080-B00F-4C1A-B454-183CF1DA4563}"/>
              </a:ext>
            </a:extLst>
          </p:cNvPr>
          <p:cNvCxnSpPr>
            <a:cxnSpLocks/>
          </p:cNvCxnSpPr>
          <p:nvPr/>
        </p:nvCxnSpPr>
        <p:spPr>
          <a:xfrm>
            <a:off x="6261806" y="2024818"/>
            <a:ext cx="2844094" cy="6167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35229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6966213" cy="5672933"/>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260 replacements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since July 2019</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Old Structures</a:t>
            </a:r>
            <a:r>
              <a:rPr lang="en-US" sz="2800" b="1" dirty="0">
                <a:solidFill>
                  <a:prstClr val="black"/>
                </a:solidFill>
                <a:latin typeface="Calibri" panose="020F0502020204030204"/>
              </a:rPr>
              <a:t>: </a:t>
            </a:r>
            <a:r>
              <a:rPr lang="en-US" sz="2800" dirty="0">
                <a:solidFill>
                  <a:prstClr val="black"/>
                </a:solidFill>
                <a:latin typeface="Calibri" panose="020F0502020204030204"/>
              </a:rPr>
              <a:t>74%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were round pipes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New Structures</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Type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60% are squash or pipe arch </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(w/bottom)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FF0000"/>
                </a:solidFill>
                <a:latin typeface="Calibri" panose="020F0502020204030204"/>
              </a:rPr>
              <a:t>Only 22</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are bottomless </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(arch/box/bridge)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12" name="Picture 11">
            <a:extLst>
              <a:ext uri="{FF2B5EF4-FFF2-40B4-BE49-F238E27FC236}">
                <a16:creationId xmlns:a16="http://schemas.microsoft.com/office/drawing/2014/main" id="{35715199-BAA6-436D-BC1A-4BAA51BE0B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55389" y="3474898"/>
            <a:ext cx="3834716" cy="3407959"/>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D5A41383-F795-45A0-9308-76EDB2F30BE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55389" y="-2778"/>
            <a:ext cx="3834716" cy="3407959"/>
          </a:xfrm>
          <a:prstGeom prst="rect">
            <a:avLst/>
          </a:prstGeom>
          <a:ln>
            <a:noFill/>
          </a:ln>
          <a:effectLst>
            <a:outerShdw blurRad="190500" algn="tl" rotWithShape="0">
              <a:srgbClr val="000000">
                <a:alpha val="70000"/>
              </a:srgbClr>
            </a:outerShdw>
          </a:effectLst>
        </p:spPr>
      </p:pic>
      <p:cxnSp>
        <p:nvCxnSpPr>
          <p:cNvPr id="17" name="Straight Arrow Connector 16">
            <a:extLst>
              <a:ext uri="{FF2B5EF4-FFF2-40B4-BE49-F238E27FC236}">
                <a16:creationId xmlns:a16="http://schemas.microsoft.com/office/drawing/2014/main" id="{F3BF2A07-0507-4843-B29C-54A3BD41AD83}"/>
              </a:ext>
            </a:extLst>
          </p:cNvPr>
          <p:cNvCxnSpPr>
            <a:cxnSpLocks/>
          </p:cNvCxnSpPr>
          <p:nvPr/>
        </p:nvCxnSpPr>
        <p:spPr>
          <a:xfrm>
            <a:off x="7059920" y="3983832"/>
            <a:ext cx="2084080" cy="5474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75025697-CEF3-438C-943A-F6D37C4F17FF}"/>
              </a:ext>
            </a:extLst>
          </p:cNvPr>
          <p:cNvSpPr/>
          <p:nvPr/>
        </p:nvSpPr>
        <p:spPr>
          <a:xfrm>
            <a:off x="8927306" y="3983832"/>
            <a:ext cx="1395413" cy="1397793"/>
          </a:xfrm>
          <a:custGeom>
            <a:avLst/>
            <a:gdLst>
              <a:gd name="connsiteX0" fmla="*/ 1385888 w 1385888"/>
              <a:gd name="connsiteY0" fmla="*/ 1404937 h 1404937"/>
              <a:gd name="connsiteX1" fmla="*/ 0 w 1385888"/>
              <a:gd name="connsiteY1" fmla="*/ 1190625 h 1404937"/>
              <a:gd name="connsiteX2" fmla="*/ 57150 w 1385888"/>
              <a:gd name="connsiteY2" fmla="*/ 981075 h 1404937"/>
              <a:gd name="connsiteX3" fmla="*/ 223838 w 1385888"/>
              <a:gd name="connsiteY3" fmla="*/ 614362 h 1404937"/>
              <a:gd name="connsiteX4" fmla="*/ 538163 w 1385888"/>
              <a:gd name="connsiteY4" fmla="*/ 290512 h 1404937"/>
              <a:gd name="connsiteX5" fmla="*/ 1190625 w 1385888"/>
              <a:gd name="connsiteY5" fmla="*/ 19050 h 1404937"/>
              <a:gd name="connsiteX6" fmla="*/ 1347788 w 1385888"/>
              <a:gd name="connsiteY6" fmla="*/ 0 h 1404937"/>
              <a:gd name="connsiteX7" fmla="*/ 1385888 w 1385888"/>
              <a:gd name="connsiteY7" fmla="*/ 1404937 h 1404937"/>
              <a:gd name="connsiteX0" fmla="*/ 1385888 w 1385888"/>
              <a:gd name="connsiteY0" fmla="*/ 1404937 h 1404937"/>
              <a:gd name="connsiteX1" fmla="*/ 0 w 1385888"/>
              <a:gd name="connsiteY1" fmla="*/ 1190625 h 1404937"/>
              <a:gd name="connsiteX2" fmla="*/ 57150 w 1385888"/>
              <a:gd name="connsiteY2" fmla="*/ 981075 h 1404937"/>
              <a:gd name="connsiteX3" fmla="*/ 133350 w 1385888"/>
              <a:gd name="connsiteY3" fmla="*/ 778668 h 1404937"/>
              <a:gd name="connsiteX4" fmla="*/ 223838 w 1385888"/>
              <a:gd name="connsiteY4" fmla="*/ 614362 h 1404937"/>
              <a:gd name="connsiteX5" fmla="*/ 538163 w 1385888"/>
              <a:gd name="connsiteY5" fmla="*/ 290512 h 1404937"/>
              <a:gd name="connsiteX6" fmla="*/ 1190625 w 1385888"/>
              <a:gd name="connsiteY6" fmla="*/ 19050 h 1404937"/>
              <a:gd name="connsiteX7" fmla="*/ 1347788 w 1385888"/>
              <a:gd name="connsiteY7" fmla="*/ 0 h 1404937"/>
              <a:gd name="connsiteX8" fmla="*/ 1385888 w 1385888"/>
              <a:gd name="connsiteY8" fmla="*/ 1404937 h 1404937"/>
              <a:gd name="connsiteX0" fmla="*/ 1385888 w 1385888"/>
              <a:gd name="connsiteY0" fmla="*/ 1404937 h 1404937"/>
              <a:gd name="connsiteX1" fmla="*/ 0 w 1385888"/>
              <a:gd name="connsiteY1" fmla="*/ 1190625 h 1404937"/>
              <a:gd name="connsiteX2" fmla="*/ 57150 w 1385888"/>
              <a:gd name="connsiteY2" fmla="*/ 981075 h 1404937"/>
              <a:gd name="connsiteX3" fmla="*/ 133350 w 1385888"/>
              <a:gd name="connsiteY3" fmla="*/ 778668 h 1404937"/>
              <a:gd name="connsiteX4" fmla="*/ 223838 w 1385888"/>
              <a:gd name="connsiteY4" fmla="*/ 614362 h 1404937"/>
              <a:gd name="connsiteX5" fmla="*/ 340519 w 1385888"/>
              <a:gd name="connsiteY5" fmla="*/ 464343 h 1404937"/>
              <a:gd name="connsiteX6" fmla="*/ 538163 w 1385888"/>
              <a:gd name="connsiteY6" fmla="*/ 290512 h 1404937"/>
              <a:gd name="connsiteX7" fmla="*/ 1190625 w 1385888"/>
              <a:gd name="connsiteY7" fmla="*/ 19050 h 1404937"/>
              <a:gd name="connsiteX8" fmla="*/ 1347788 w 1385888"/>
              <a:gd name="connsiteY8" fmla="*/ 0 h 1404937"/>
              <a:gd name="connsiteX9" fmla="*/ 1385888 w 1385888"/>
              <a:gd name="connsiteY9" fmla="*/ 1404937 h 1404937"/>
              <a:gd name="connsiteX0" fmla="*/ 1385888 w 1385888"/>
              <a:gd name="connsiteY0" fmla="*/ 1404937 h 1404937"/>
              <a:gd name="connsiteX1" fmla="*/ 0 w 1385888"/>
              <a:gd name="connsiteY1" fmla="*/ 1190625 h 1404937"/>
              <a:gd name="connsiteX2" fmla="*/ 57150 w 1385888"/>
              <a:gd name="connsiteY2" fmla="*/ 981075 h 1404937"/>
              <a:gd name="connsiteX3" fmla="*/ 133350 w 1385888"/>
              <a:gd name="connsiteY3" fmla="*/ 778668 h 1404937"/>
              <a:gd name="connsiteX4" fmla="*/ 223838 w 1385888"/>
              <a:gd name="connsiteY4" fmla="*/ 614362 h 1404937"/>
              <a:gd name="connsiteX5" fmla="*/ 340519 w 1385888"/>
              <a:gd name="connsiteY5" fmla="*/ 464343 h 1404937"/>
              <a:gd name="connsiteX6" fmla="*/ 538163 w 1385888"/>
              <a:gd name="connsiteY6" fmla="*/ 290512 h 1404937"/>
              <a:gd name="connsiteX7" fmla="*/ 716756 w 1385888"/>
              <a:gd name="connsiteY7" fmla="*/ 169068 h 1404937"/>
              <a:gd name="connsiteX8" fmla="*/ 1190625 w 1385888"/>
              <a:gd name="connsiteY8" fmla="*/ 19050 h 1404937"/>
              <a:gd name="connsiteX9" fmla="*/ 1347788 w 1385888"/>
              <a:gd name="connsiteY9" fmla="*/ 0 h 1404937"/>
              <a:gd name="connsiteX10" fmla="*/ 1385888 w 1385888"/>
              <a:gd name="connsiteY10" fmla="*/ 1404937 h 1404937"/>
              <a:gd name="connsiteX0" fmla="*/ 1385888 w 1385888"/>
              <a:gd name="connsiteY0" fmla="*/ 1404937 h 1404937"/>
              <a:gd name="connsiteX1" fmla="*/ 0 w 1385888"/>
              <a:gd name="connsiteY1" fmla="*/ 1190625 h 1404937"/>
              <a:gd name="connsiteX2" fmla="*/ 57150 w 1385888"/>
              <a:gd name="connsiteY2" fmla="*/ 981075 h 1404937"/>
              <a:gd name="connsiteX3" fmla="*/ 133350 w 1385888"/>
              <a:gd name="connsiteY3" fmla="*/ 778668 h 1404937"/>
              <a:gd name="connsiteX4" fmla="*/ 223838 w 1385888"/>
              <a:gd name="connsiteY4" fmla="*/ 614362 h 1404937"/>
              <a:gd name="connsiteX5" fmla="*/ 340519 w 1385888"/>
              <a:gd name="connsiteY5" fmla="*/ 464343 h 1404937"/>
              <a:gd name="connsiteX6" fmla="*/ 538163 w 1385888"/>
              <a:gd name="connsiteY6" fmla="*/ 290512 h 1404937"/>
              <a:gd name="connsiteX7" fmla="*/ 716756 w 1385888"/>
              <a:gd name="connsiteY7" fmla="*/ 169068 h 1404937"/>
              <a:gd name="connsiteX8" fmla="*/ 954881 w 1385888"/>
              <a:gd name="connsiteY8" fmla="*/ 73818 h 1404937"/>
              <a:gd name="connsiteX9" fmla="*/ 1190625 w 1385888"/>
              <a:gd name="connsiteY9" fmla="*/ 19050 h 1404937"/>
              <a:gd name="connsiteX10" fmla="*/ 1347788 w 1385888"/>
              <a:gd name="connsiteY10" fmla="*/ 0 h 1404937"/>
              <a:gd name="connsiteX11" fmla="*/ 1385888 w 1385888"/>
              <a:gd name="connsiteY11" fmla="*/ 1404937 h 1404937"/>
              <a:gd name="connsiteX0" fmla="*/ 1385888 w 1385888"/>
              <a:gd name="connsiteY0" fmla="*/ 1404937 h 1404937"/>
              <a:gd name="connsiteX1" fmla="*/ 0 w 1385888"/>
              <a:gd name="connsiteY1" fmla="*/ 1190625 h 1404937"/>
              <a:gd name="connsiteX2" fmla="*/ 57150 w 1385888"/>
              <a:gd name="connsiteY2" fmla="*/ 981075 h 1404937"/>
              <a:gd name="connsiteX3" fmla="*/ 133350 w 1385888"/>
              <a:gd name="connsiteY3" fmla="*/ 778668 h 1404937"/>
              <a:gd name="connsiteX4" fmla="*/ 223838 w 1385888"/>
              <a:gd name="connsiteY4" fmla="*/ 614362 h 1404937"/>
              <a:gd name="connsiteX5" fmla="*/ 340519 w 1385888"/>
              <a:gd name="connsiteY5" fmla="*/ 464343 h 1404937"/>
              <a:gd name="connsiteX6" fmla="*/ 538163 w 1385888"/>
              <a:gd name="connsiteY6" fmla="*/ 290512 h 1404937"/>
              <a:gd name="connsiteX7" fmla="*/ 738187 w 1385888"/>
              <a:gd name="connsiteY7" fmla="*/ 159543 h 1404937"/>
              <a:gd name="connsiteX8" fmla="*/ 954881 w 1385888"/>
              <a:gd name="connsiteY8" fmla="*/ 73818 h 1404937"/>
              <a:gd name="connsiteX9" fmla="*/ 1190625 w 1385888"/>
              <a:gd name="connsiteY9" fmla="*/ 19050 h 1404937"/>
              <a:gd name="connsiteX10" fmla="*/ 1347788 w 1385888"/>
              <a:gd name="connsiteY10" fmla="*/ 0 h 1404937"/>
              <a:gd name="connsiteX11" fmla="*/ 1385888 w 1385888"/>
              <a:gd name="connsiteY11" fmla="*/ 1404937 h 1404937"/>
              <a:gd name="connsiteX0" fmla="*/ 1385888 w 1385888"/>
              <a:gd name="connsiteY0" fmla="*/ 1404937 h 1404937"/>
              <a:gd name="connsiteX1" fmla="*/ 0 w 1385888"/>
              <a:gd name="connsiteY1" fmla="*/ 1190625 h 1404937"/>
              <a:gd name="connsiteX2" fmla="*/ 57150 w 1385888"/>
              <a:gd name="connsiteY2" fmla="*/ 981075 h 1404937"/>
              <a:gd name="connsiteX3" fmla="*/ 133350 w 1385888"/>
              <a:gd name="connsiteY3" fmla="*/ 778668 h 1404937"/>
              <a:gd name="connsiteX4" fmla="*/ 223838 w 1385888"/>
              <a:gd name="connsiteY4" fmla="*/ 614362 h 1404937"/>
              <a:gd name="connsiteX5" fmla="*/ 340519 w 1385888"/>
              <a:gd name="connsiteY5" fmla="*/ 464343 h 1404937"/>
              <a:gd name="connsiteX6" fmla="*/ 538163 w 1385888"/>
              <a:gd name="connsiteY6" fmla="*/ 290512 h 1404937"/>
              <a:gd name="connsiteX7" fmla="*/ 738187 w 1385888"/>
              <a:gd name="connsiteY7" fmla="*/ 159543 h 1404937"/>
              <a:gd name="connsiteX8" fmla="*/ 954881 w 1385888"/>
              <a:gd name="connsiteY8" fmla="*/ 73818 h 1404937"/>
              <a:gd name="connsiteX9" fmla="*/ 1190625 w 1385888"/>
              <a:gd name="connsiteY9" fmla="*/ 19050 h 1404937"/>
              <a:gd name="connsiteX10" fmla="*/ 1347788 w 1385888"/>
              <a:gd name="connsiteY10" fmla="*/ 0 h 1404937"/>
              <a:gd name="connsiteX11" fmla="*/ 1385888 w 1385888"/>
              <a:gd name="connsiteY11" fmla="*/ 1404937 h 1404937"/>
              <a:gd name="connsiteX0" fmla="*/ 1385888 w 1385888"/>
              <a:gd name="connsiteY0" fmla="*/ 1395412 h 1395412"/>
              <a:gd name="connsiteX1" fmla="*/ 0 w 1385888"/>
              <a:gd name="connsiteY1" fmla="*/ 1181100 h 1395412"/>
              <a:gd name="connsiteX2" fmla="*/ 57150 w 1385888"/>
              <a:gd name="connsiteY2" fmla="*/ 971550 h 1395412"/>
              <a:gd name="connsiteX3" fmla="*/ 133350 w 1385888"/>
              <a:gd name="connsiteY3" fmla="*/ 769143 h 1395412"/>
              <a:gd name="connsiteX4" fmla="*/ 223838 w 1385888"/>
              <a:gd name="connsiteY4" fmla="*/ 604837 h 1395412"/>
              <a:gd name="connsiteX5" fmla="*/ 340519 w 1385888"/>
              <a:gd name="connsiteY5" fmla="*/ 454818 h 1395412"/>
              <a:gd name="connsiteX6" fmla="*/ 538163 w 1385888"/>
              <a:gd name="connsiteY6" fmla="*/ 280987 h 1395412"/>
              <a:gd name="connsiteX7" fmla="*/ 738187 w 1385888"/>
              <a:gd name="connsiteY7" fmla="*/ 150018 h 1395412"/>
              <a:gd name="connsiteX8" fmla="*/ 954881 w 1385888"/>
              <a:gd name="connsiteY8" fmla="*/ 64293 h 1395412"/>
              <a:gd name="connsiteX9" fmla="*/ 1190625 w 1385888"/>
              <a:gd name="connsiteY9" fmla="*/ 9525 h 1395412"/>
              <a:gd name="connsiteX10" fmla="*/ 1381126 w 1385888"/>
              <a:gd name="connsiteY10" fmla="*/ 0 h 1395412"/>
              <a:gd name="connsiteX11" fmla="*/ 1385888 w 1385888"/>
              <a:gd name="connsiteY11" fmla="*/ 1395412 h 1395412"/>
              <a:gd name="connsiteX0" fmla="*/ 1385888 w 1385888"/>
              <a:gd name="connsiteY0" fmla="*/ 1395412 h 1395412"/>
              <a:gd name="connsiteX1" fmla="*/ 0 w 1385888"/>
              <a:gd name="connsiteY1" fmla="*/ 1181100 h 1395412"/>
              <a:gd name="connsiteX2" fmla="*/ 57150 w 1385888"/>
              <a:gd name="connsiteY2" fmla="*/ 971550 h 1395412"/>
              <a:gd name="connsiteX3" fmla="*/ 133350 w 1385888"/>
              <a:gd name="connsiteY3" fmla="*/ 769143 h 1395412"/>
              <a:gd name="connsiteX4" fmla="*/ 223838 w 1385888"/>
              <a:gd name="connsiteY4" fmla="*/ 604837 h 1395412"/>
              <a:gd name="connsiteX5" fmla="*/ 340519 w 1385888"/>
              <a:gd name="connsiteY5" fmla="*/ 454818 h 1395412"/>
              <a:gd name="connsiteX6" fmla="*/ 538163 w 1385888"/>
              <a:gd name="connsiteY6" fmla="*/ 280987 h 1395412"/>
              <a:gd name="connsiteX7" fmla="*/ 738187 w 1385888"/>
              <a:gd name="connsiteY7" fmla="*/ 150018 h 1395412"/>
              <a:gd name="connsiteX8" fmla="*/ 954881 w 1385888"/>
              <a:gd name="connsiteY8" fmla="*/ 64293 h 1395412"/>
              <a:gd name="connsiteX9" fmla="*/ 1190625 w 1385888"/>
              <a:gd name="connsiteY9" fmla="*/ 9525 h 1395412"/>
              <a:gd name="connsiteX10" fmla="*/ 1371601 w 1385888"/>
              <a:gd name="connsiteY10" fmla="*/ 0 h 1395412"/>
              <a:gd name="connsiteX11" fmla="*/ 1385888 w 1385888"/>
              <a:gd name="connsiteY11" fmla="*/ 1395412 h 1395412"/>
              <a:gd name="connsiteX0" fmla="*/ 1385888 w 1385888"/>
              <a:gd name="connsiteY0" fmla="*/ 1395412 h 1395412"/>
              <a:gd name="connsiteX1" fmla="*/ 0 w 1385888"/>
              <a:gd name="connsiteY1" fmla="*/ 1181100 h 1395412"/>
              <a:gd name="connsiteX2" fmla="*/ 57150 w 1385888"/>
              <a:gd name="connsiteY2" fmla="*/ 971550 h 1395412"/>
              <a:gd name="connsiteX3" fmla="*/ 133350 w 1385888"/>
              <a:gd name="connsiteY3" fmla="*/ 769143 h 1395412"/>
              <a:gd name="connsiteX4" fmla="*/ 223838 w 1385888"/>
              <a:gd name="connsiteY4" fmla="*/ 604837 h 1395412"/>
              <a:gd name="connsiteX5" fmla="*/ 340519 w 1385888"/>
              <a:gd name="connsiteY5" fmla="*/ 454818 h 1395412"/>
              <a:gd name="connsiteX6" fmla="*/ 540545 w 1385888"/>
              <a:gd name="connsiteY6" fmla="*/ 266699 h 1395412"/>
              <a:gd name="connsiteX7" fmla="*/ 738187 w 1385888"/>
              <a:gd name="connsiteY7" fmla="*/ 150018 h 1395412"/>
              <a:gd name="connsiteX8" fmla="*/ 954881 w 1385888"/>
              <a:gd name="connsiteY8" fmla="*/ 64293 h 1395412"/>
              <a:gd name="connsiteX9" fmla="*/ 1190625 w 1385888"/>
              <a:gd name="connsiteY9" fmla="*/ 9525 h 1395412"/>
              <a:gd name="connsiteX10" fmla="*/ 1371601 w 1385888"/>
              <a:gd name="connsiteY10" fmla="*/ 0 h 1395412"/>
              <a:gd name="connsiteX11" fmla="*/ 1385888 w 1385888"/>
              <a:gd name="connsiteY11" fmla="*/ 1395412 h 1395412"/>
              <a:gd name="connsiteX0" fmla="*/ 1385888 w 1385888"/>
              <a:gd name="connsiteY0" fmla="*/ 1395412 h 1395412"/>
              <a:gd name="connsiteX1" fmla="*/ 0 w 1385888"/>
              <a:gd name="connsiteY1" fmla="*/ 1181100 h 1395412"/>
              <a:gd name="connsiteX2" fmla="*/ 57150 w 1385888"/>
              <a:gd name="connsiteY2" fmla="*/ 971550 h 1395412"/>
              <a:gd name="connsiteX3" fmla="*/ 133350 w 1385888"/>
              <a:gd name="connsiteY3" fmla="*/ 769143 h 1395412"/>
              <a:gd name="connsiteX4" fmla="*/ 223838 w 1385888"/>
              <a:gd name="connsiteY4" fmla="*/ 604837 h 1395412"/>
              <a:gd name="connsiteX5" fmla="*/ 340519 w 1385888"/>
              <a:gd name="connsiteY5" fmla="*/ 454818 h 1395412"/>
              <a:gd name="connsiteX6" fmla="*/ 540545 w 1385888"/>
              <a:gd name="connsiteY6" fmla="*/ 266699 h 1395412"/>
              <a:gd name="connsiteX7" fmla="*/ 738187 w 1385888"/>
              <a:gd name="connsiteY7" fmla="*/ 150018 h 1395412"/>
              <a:gd name="connsiteX8" fmla="*/ 954881 w 1385888"/>
              <a:gd name="connsiteY8" fmla="*/ 64293 h 1395412"/>
              <a:gd name="connsiteX9" fmla="*/ 1190625 w 1385888"/>
              <a:gd name="connsiteY9" fmla="*/ 9525 h 1395412"/>
              <a:gd name="connsiteX10" fmla="*/ 1371601 w 1385888"/>
              <a:gd name="connsiteY10" fmla="*/ 0 h 1395412"/>
              <a:gd name="connsiteX11" fmla="*/ 1385888 w 1385888"/>
              <a:gd name="connsiteY11" fmla="*/ 1395412 h 1395412"/>
              <a:gd name="connsiteX0" fmla="*/ 1385888 w 1385888"/>
              <a:gd name="connsiteY0" fmla="*/ 1395412 h 1395412"/>
              <a:gd name="connsiteX1" fmla="*/ 0 w 1385888"/>
              <a:gd name="connsiteY1" fmla="*/ 1181100 h 1395412"/>
              <a:gd name="connsiteX2" fmla="*/ 57150 w 1385888"/>
              <a:gd name="connsiteY2" fmla="*/ 971550 h 1395412"/>
              <a:gd name="connsiteX3" fmla="*/ 133350 w 1385888"/>
              <a:gd name="connsiteY3" fmla="*/ 769143 h 1395412"/>
              <a:gd name="connsiteX4" fmla="*/ 223838 w 1385888"/>
              <a:gd name="connsiteY4" fmla="*/ 604837 h 1395412"/>
              <a:gd name="connsiteX5" fmla="*/ 340519 w 1385888"/>
              <a:gd name="connsiteY5" fmla="*/ 454818 h 1395412"/>
              <a:gd name="connsiteX6" fmla="*/ 540545 w 1385888"/>
              <a:gd name="connsiteY6" fmla="*/ 266699 h 1395412"/>
              <a:gd name="connsiteX7" fmla="*/ 738187 w 1385888"/>
              <a:gd name="connsiteY7" fmla="*/ 145256 h 1395412"/>
              <a:gd name="connsiteX8" fmla="*/ 954881 w 1385888"/>
              <a:gd name="connsiteY8" fmla="*/ 64293 h 1395412"/>
              <a:gd name="connsiteX9" fmla="*/ 1190625 w 1385888"/>
              <a:gd name="connsiteY9" fmla="*/ 9525 h 1395412"/>
              <a:gd name="connsiteX10" fmla="*/ 1371601 w 1385888"/>
              <a:gd name="connsiteY10" fmla="*/ 0 h 1395412"/>
              <a:gd name="connsiteX11" fmla="*/ 1385888 w 1385888"/>
              <a:gd name="connsiteY11" fmla="*/ 1395412 h 1395412"/>
              <a:gd name="connsiteX0" fmla="*/ 1385888 w 1385888"/>
              <a:gd name="connsiteY0" fmla="*/ 1395412 h 1395412"/>
              <a:gd name="connsiteX1" fmla="*/ 0 w 1385888"/>
              <a:gd name="connsiteY1" fmla="*/ 1181100 h 1395412"/>
              <a:gd name="connsiteX2" fmla="*/ 57150 w 1385888"/>
              <a:gd name="connsiteY2" fmla="*/ 971550 h 1395412"/>
              <a:gd name="connsiteX3" fmla="*/ 133350 w 1385888"/>
              <a:gd name="connsiteY3" fmla="*/ 769143 h 1395412"/>
              <a:gd name="connsiteX4" fmla="*/ 223838 w 1385888"/>
              <a:gd name="connsiteY4" fmla="*/ 604837 h 1395412"/>
              <a:gd name="connsiteX5" fmla="*/ 340519 w 1385888"/>
              <a:gd name="connsiteY5" fmla="*/ 454818 h 1395412"/>
              <a:gd name="connsiteX6" fmla="*/ 540545 w 1385888"/>
              <a:gd name="connsiteY6" fmla="*/ 266699 h 1395412"/>
              <a:gd name="connsiteX7" fmla="*/ 738187 w 1385888"/>
              <a:gd name="connsiteY7" fmla="*/ 145256 h 1395412"/>
              <a:gd name="connsiteX8" fmla="*/ 957263 w 1385888"/>
              <a:gd name="connsiteY8" fmla="*/ 59530 h 1395412"/>
              <a:gd name="connsiteX9" fmla="*/ 1190625 w 1385888"/>
              <a:gd name="connsiteY9" fmla="*/ 9525 h 1395412"/>
              <a:gd name="connsiteX10" fmla="*/ 1371601 w 1385888"/>
              <a:gd name="connsiteY10" fmla="*/ 0 h 1395412"/>
              <a:gd name="connsiteX11" fmla="*/ 1385888 w 1385888"/>
              <a:gd name="connsiteY11" fmla="*/ 1395412 h 1395412"/>
              <a:gd name="connsiteX0" fmla="*/ 1385888 w 1395550"/>
              <a:gd name="connsiteY0" fmla="*/ 1395412 h 1395412"/>
              <a:gd name="connsiteX1" fmla="*/ 0 w 1395550"/>
              <a:gd name="connsiteY1" fmla="*/ 1181100 h 1395412"/>
              <a:gd name="connsiteX2" fmla="*/ 57150 w 1395550"/>
              <a:gd name="connsiteY2" fmla="*/ 971550 h 1395412"/>
              <a:gd name="connsiteX3" fmla="*/ 133350 w 1395550"/>
              <a:gd name="connsiteY3" fmla="*/ 769143 h 1395412"/>
              <a:gd name="connsiteX4" fmla="*/ 223838 w 1395550"/>
              <a:gd name="connsiteY4" fmla="*/ 604837 h 1395412"/>
              <a:gd name="connsiteX5" fmla="*/ 340519 w 1395550"/>
              <a:gd name="connsiteY5" fmla="*/ 454818 h 1395412"/>
              <a:gd name="connsiteX6" fmla="*/ 540545 w 1395550"/>
              <a:gd name="connsiteY6" fmla="*/ 266699 h 1395412"/>
              <a:gd name="connsiteX7" fmla="*/ 738187 w 1395550"/>
              <a:gd name="connsiteY7" fmla="*/ 145256 h 1395412"/>
              <a:gd name="connsiteX8" fmla="*/ 957263 w 1395550"/>
              <a:gd name="connsiteY8" fmla="*/ 59530 h 1395412"/>
              <a:gd name="connsiteX9" fmla="*/ 1190625 w 1395550"/>
              <a:gd name="connsiteY9" fmla="*/ 9525 h 1395412"/>
              <a:gd name="connsiteX10" fmla="*/ 1395413 w 1395550"/>
              <a:gd name="connsiteY10" fmla="*/ 0 h 1395412"/>
              <a:gd name="connsiteX11" fmla="*/ 1385888 w 1395550"/>
              <a:gd name="connsiteY11" fmla="*/ 1395412 h 1395412"/>
              <a:gd name="connsiteX0" fmla="*/ 1395413 w 1395871"/>
              <a:gd name="connsiteY0" fmla="*/ 1397793 h 1397793"/>
              <a:gd name="connsiteX1" fmla="*/ 0 w 1395871"/>
              <a:gd name="connsiteY1" fmla="*/ 1181100 h 1397793"/>
              <a:gd name="connsiteX2" fmla="*/ 57150 w 1395871"/>
              <a:gd name="connsiteY2" fmla="*/ 971550 h 1397793"/>
              <a:gd name="connsiteX3" fmla="*/ 133350 w 1395871"/>
              <a:gd name="connsiteY3" fmla="*/ 769143 h 1397793"/>
              <a:gd name="connsiteX4" fmla="*/ 223838 w 1395871"/>
              <a:gd name="connsiteY4" fmla="*/ 604837 h 1397793"/>
              <a:gd name="connsiteX5" fmla="*/ 340519 w 1395871"/>
              <a:gd name="connsiteY5" fmla="*/ 454818 h 1397793"/>
              <a:gd name="connsiteX6" fmla="*/ 540545 w 1395871"/>
              <a:gd name="connsiteY6" fmla="*/ 266699 h 1397793"/>
              <a:gd name="connsiteX7" fmla="*/ 738187 w 1395871"/>
              <a:gd name="connsiteY7" fmla="*/ 145256 h 1397793"/>
              <a:gd name="connsiteX8" fmla="*/ 957263 w 1395871"/>
              <a:gd name="connsiteY8" fmla="*/ 59530 h 1397793"/>
              <a:gd name="connsiteX9" fmla="*/ 1190625 w 1395871"/>
              <a:gd name="connsiteY9" fmla="*/ 9525 h 1397793"/>
              <a:gd name="connsiteX10" fmla="*/ 1395413 w 1395871"/>
              <a:gd name="connsiteY10" fmla="*/ 0 h 1397793"/>
              <a:gd name="connsiteX11" fmla="*/ 1395413 w 1395871"/>
              <a:gd name="connsiteY11" fmla="*/ 1397793 h 1397793"/>
              <a:gd name="connsiteX0" fmla="*/ 1395413 w 1395413"/>
              <a:gd name="connsiteY0" fmla="*/ 1393030 h 1393030"/>
              <a:gd name="connsiteX1" fmla="*/ 0 w 1395413"/>
              <a:gd name="connsiteY1" fmla="*/ 1176337 h 1393030"/>
              <a:gd name="connsiteX2" fmla="*/ 57150 w 1395413"/>
              <a:gd name="connsiteY2" fmla="*/ 966787 h 1393030"/>
              <a:gd name="connsiteX3" fmla="*/ 133350 w 1395413"/>
              <a:gd name="connsiteY3" fmla="*/ 764380 h 1393030"/>
              <a:gd name="connsiteX4" fmla="*/ 223838 w 1395413"/>
              <a:gd name="connsiteY4" fmla="*/ 600074 h 1393030"/>
              <a:gd name="connsiteX5" fmla="*/ 340519 w 1395413"/>
              <a:gd name="connsiteY5" fmla="*/ 450055 h 1393030"/>
              <a:gd name="connsiteX6" fmla="*/ 540545 w 1395413"/>
              <a:gd name="connsiteY6" fmla="*/ 261936 h 1393030"/>
              <a:gd name="connsiteX7" fmla="*/ 738187 w 1395413"/>
              <a:gd name="connsiteY7" fmla="*/ 140493 h 1393030"/>
              <a:gd name="connsiteX8" fmla="*/ 957263 w 1395413"/>
              <a:gd name="connsiteY8" fmla="*/ 54767 h 1393030"/>
              <a:gd name="connsiteX9" fmla="*/ 1190625 w 1395413"/>
              <a:gd name="connsiteY9" fmla="*/ 4762 h 1393030"/>
              <a:gd name="connsiteX10" fmla="*/ 1366838 w 1395413"/>
              <a:gd name="connsiteY10" fmla="*/ 0 h 1393030"/>
              <a:gd name="connsiteX11" fmla="*/ 1395413 w 1395413"/>
              <a:gd name="connsiteY11" fmla="*/ 1393030 h 1393030"/>
              <a:gd name="connsiteX0" fmla="*/ 1395413 w 1395413"/>
              <a:gd name="connsiteY0" fmla="*/ 1397793 h 1397793"/>
              <a:gd name="connsiteX1" fmla="*/ 0 w 1395413"/>
              <a:gd name="connsiteY1" fmla="*/ 1181100 h 1397793"/>
              <a:gd name="connsiteX2" fmla="*/ 57150 w 1395413"/>
              <a:gd name="connsiteY2" fmla="*/ 971550 h 1397793"/>
              <a:gd name="connsiteX3" fmla="*/ 133350 w 1395413"/>
              <a:gd name="connsiteY3" fmla="*/ 769143 h 1397793"/>
              <a:gd name="connsiteX4" fmla="*/ 223838 w 1395413"/>
              <a:gd name="connsiteY4" fmla="*/ 604837 h 1397793"/>
              <a:gd name="connsiteX5" fmla="*/ 340519 w 1395413"/>
              <a:gd name="connsiteY5" fmla="*/ 454818 h 1397793"/>
              <a:gd name="connsiteX6" fmla="*/ 540545 w 1395413"/>
              <a:gd name="connsiteY6" fmla="*/ 266699 h 1397793"/>
              <a:gd name="connsiteX7" fmla="*/ 738187 w 1395413"/>
              <a:gd name="connsiteY7" fmla="*/ 145256 h 1397793"/>
              <a:gd name="connsiteX8" fmla="*/ 957263 w 1395413"/>
              <a:gd name="connsiteY8" fmla="*/ 59530 h 1397793"/>
              <a:gd name="connsiteX9" fmla="*/ 1190625 w 1395413"/>
              <a:gd name="connsiteY9" fmla="*/ 9525 h 1397793"/>
              <a:gd name="connsiteX10" fmla="*/ 1385888 w 1395413"/>
              <a:gd name="connsiteY10" fmla="*/ 0 h 1397793"/>
              <a:gd name="connsiteX11" fmla="*/ 1395413 w 1395413"/>
              <a:gd name="connsiteY11" fmla="*/ 1397793 h 139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5413" h="1397793">
                <a:moveTo>
                  <a:pt x="1395413" y="1397793"/>
                </a:moveTo>
                <a:lnTo>
                  <a:pt x="0" y="1181100"/>
                </a:lnTo>
                <a:lnTo>
                  <a:pt x="57150" y="971550"/>
                </a:lnTo>
                <a:cubicBezTo>
                  <a:pt x="95250" y="885825"/>
                  <a:pt x="95250" y="854868"/>
                  <a:pt x="133350" y="769143"/>
                </a:cubicBezTo>
                <a:lnTo>
                  <a:pt x="223838" y="604837"/>
                </a:lnTo>
                <a:cubicBezTo>
                  <a:pt x="264319" y="565150"/>
                  <a:pt x="300038" y="494505"/>
                  <a:pt x="340519" y="454818"/>
                </a:cubicBezTo>
                <a:lnTo>
                  <a:pt x="540545" y="266699"/>
                </a:lnTo>
                <a:cubicBezTo>
                  <a:pt x="618333" y="212724"/>
                  <a:pt x="662781" y="177800"/>
                  <a:pt x="738187" y="145256"/>
                </a:cubicBezTo>
                <a:cubicBezTo>
                  <a:pt x="819943" y="119856"/>
                  <a:pt x="875507" y="84930"/>
                  <a:pt x="957263" y="59530"/>
                </a:cubicBezTo>
                <a:lnTo>
                  <a:pt x="1190625" y="9525"/>
                </a:lnTo>
                <a:lnTo>
                  <a:pt x="1385888" y="0"/>
                </a:lnTo>
                <a:cubicBezTo>
                  <a:pt x="1387475" y="465137"/>
                  <a:pt x="1393826" y="932656"/>
                  <a:pt x="1395413" y="1397793"/>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29253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6897633" cy="5672933"/>
          </a:xfrm>
          <a:prstGeom prst="rect">
            <a:avLst/>
          </a:prstGeom>
        </p:spPr>
        <p:txBody>
          <a:bodyPr>
            <a:normAutofit lnSpcReduction="10000"/>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260 replacements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since July 2019</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Old Structures</a:t>
            </a:r>
            <a:r>
              <a:rPr lang="en-US" sz="2800" b="1" dirty="0">
                <a:solidFill>
                  <a:prstClr val="black"/>
                </a:solidFill>
                <a:latin typeface="Calibri" panose="020F0502020204030204"/>
              </a:rPr>
              <a:t>: </a:t>
            </a:r>
            <a:r>
              <a:rPr lang="en-US" sz="2800" dirty="0">
                <a:solidFill>
                  <a:prstClr val="black"/>
                </a:solidFill>
                <a:latin typeface="Calibri" panose="020F0502020204030204"/>
              </a:rPr>
              <a:t>74%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were round pipes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New Structures</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Type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60% are squash or pipe arch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(w/bottom)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Only 22</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are bottomless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(arch/box/bridge) </a:t>
            </a:r>
          </a:p>
          <a:p>
            <a:pPr marL="742950" marR="0" lvl="1" indent="-285750" algn="l" defTabSz="914400" rtl="0" eaLnBrk="1" fontAlgn="auto" latinLnBrk="0" hangingPunct="1">
              <a:lnSpc>
                <a:spcPct val="90000"/>
              </a:lnSpc>
              <a:spcBef>
                <a:spcPts val="500"/>
              </a:spcBef>
              <a:spcAft>
                <a:spcPts val="0"/>
              </a:spcAft>
              <a:buClr>
                <a:prstClr val="black"/>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Size: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800" dirty="0">
                <a:solidFill>
                  <a:srgbClr val="FF0000"/>
                </a:solidFill>
                <a:latin typeface="Calibri" panose="020F0502020204030204"/>
              </a:rPr>
              <a:t>58</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are under </a:t>
            </a:r>
            <a:r>
              <a:rPr kumimoji="0" lang="en-US" sz="2800" b="0" i="0" u="sng" strike="noStrike" kern="1200" cap="none" spc="0" normalizeH="0" baseline="0" noProof="0" dirty="0">
                <a:ln>
                  <a:noFill/>
                </a:ln>
                <a:solidFill>
                  <a:srgbClr val="FF0000"/>
                </a:solidFill>
                <a:effectLst/>
                <a:uLnTx/>
                <a:uFillTx/>
                <a:latin typeface="Calibri" panose="020F0502020204030204"/>
                <a:ea typeface="+mn-ea"/>
                <a:cs typeface="+mn-cs"/>
              </a:rPr>
              <a:t>&lt;</a:t>
            </a:r>
            <a:r>
              <a:rPr kumimoji="0" lang="en-US" sz="2800" b="0" i="0" strike="noStrike" kern="1200" cap="none" spc="0" normalizeH="0" baseline="0" noProof="0" dirty="0">
                <a:ln>
                  <a:noFill/>
                </a:ln>
                <a:solidFill>
                  <a:srgbClr val="FF0000"/>
                </a:solidFill>
                <a:effectLst/>
                <a:uLnTx/>
                <a:uFillTx/>
                <a:latin typeface="Calibri" panose="020F0502020204030204"/>
                <a:ea typeface="+mn-ea"/>
                <a:cs typeface="+mn-cs"/>
              </a:rPr>
              <a:t>10’ width</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800" dirty="0">
                <a:solidFill>
                  <a:srgbClr val="FF0000"/>
                </a:solidFill>
                <a:latin typeface="Calibri" panose="020F0502020204030204"/>
              </a:rPr>
              <a:t>5% are over &gt; 20’ in width</a:t>
            </a:r>
            <a:endParaRPr kumimoji="0" lang="en-US" sz="2800" b="0" i="0"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Avg existing structure width = 4.2’</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Avg bankfull width = 9.1’</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800" dirty="0">
                <a:solidFill>
                  <a:srgbClr val="FF0000"/>
                </a:solidFill>
                <a:latin typeface="Calibri" panose="020F0502020204030204"/>
              </a:rPr>
              <a:t>Avg new structure width = 10.2’ </a:t>
            </a:r>
            <a:r>
              <a:rPr lang="en-US" sz="1800" dirty="0">
                <a:solidFill>
                  <a:srgbClr val="FF0000"/>
                </a:solidFill>
                <a:latin typeface="Calibri" panose="020F0502020204030204"/>
              </a:rPr>
              <a:t>(112%)</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4" name="Picture 3">
            <a:extLst>
              <a:ext uri="{FF2B5EF4-FFF2-40B4-BE49-F238E27FC236}">
                <a16:creationId xmlns:a16="http://schemas.microsoft.com/office/drawing/2014/main" id="{2A47466E-33CA-4D68-8D5C-878B2F22D3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70420" y="1261337"/>
            <a:ext cx="5021580" cy="4491301"/>
          </a:xfrm>
          <a:prstGeom prst="rect">
            <a:avLst/>
          </a:prstGeom>
          <a:ln>
            <a:noFill/>
          </a:ln>
          <a:effectLst>
            <a:outerShdw blurRad="190500" algn="tl" rotWithShape="0">
              <a:srgbClr val="000000">
                <a:alpha val="70000"/>
              </a:srgbClr>
            </a:outerShdw>
          </a:effectLst>
        </p:spPr>
      </p:pic>
      <p:cxnSp>
        <p:nvCxnSpPr>
          <p:cNvPr id="17" name="Straight Arrow Connector 16">
            <a:extLst>
              <a:ext uri="{FF2B5EF4-FFF2-40B4-BE49-F238E27FC236}">
                <a16:creationId xmlns:a16="http://schemas.microsoft.com/office/drawing/2014/main" id="{97E4440C-8867-423C-AEFC-6693CC7D3C18}"/>
              </a:ext>
            </a:extLst>
          </p:cNvPr>
          <p:cNvCxnSpPr>
            <a:cxnSpLocks/>
          </p:cNvCxnSpPr>
          <p:nvPr/>
        </p:nvCxnSpPr>
        <p:spPr>
          <a:xfrm flipV="1">
            <a:off x="5544457" y="4310743"/>
            <a:ext cx="2162629" cy="1451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38398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11569137"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b="1" u="sng" dirty="0">
                <a:solidFill>
                  <a:prstClr val="black"/>
                </a:solidFill>
                <a:latin typeface="Calibri" panose="020F0502020204030204"/>
              </a:rPr>
              <a:t>Very Minor Players</a:t>
            </a: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Dust Suppressants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decreased to almost no use</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2800" u="sng" dirty="0">
                <a:solidFill>
                  <a:prstClr val="black"/>
                </a:solidFill>
                <a:latin typeface="Calibri" panose="020F0502020204030204"/>
              </a:rPr>
              <a:t>Full Depth Reclamation</a:t>
            </a:r>
            <a:r>
              <a:rPr lang="en-US" sz="2800" dirty="0">
                <a:solidFill>
                  <a:prstClr val="black"/>
                </a:solidFill>
                <a:latin typeface="Calibri" panose="020F0502020204030204"/>
              </a:rPr>
              <a:t>: additional requirements in 2019 decreased use</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Paving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most CDs only pay for what they disturb</a:t>
            </a:r>
            <a:r>
              <a:rPr lang="en-US" sz="2800" dirty="0">
                <a:solidFill>
                  <a:prstClr val="black"/>
                </a:solidFill>
                <a:latin typeface="Calibri" panose="020F0502020204030204"/>
              </a:rPr>
              <a:t> in fixing drainage.  Note much of paving in graph below was in-kind.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2" name="TextBox 21">
            <a:extLst>
              <a:ext uri="{FF2B5EF4-FFF2-40B4-BE49-F238E27FC236}">
                <a16:creationId xmlns:a16="http://schemas.microsoft.com/office/drawing/2014/main" id="{507C74AD-439F-4064-8D96-C7B320B70DEF}"/>
              </a:ext>
            </a:extLst>
          </p:cNvPr>
          <p:cNvSpPr txBox="1"/>
          <p:nvPr/>
        </p:nvSpPr>
        <p:spPr>
          <a:xfrm>
            <a:off x="7519980" y="2880741"/>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519980" y="3074117"/>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pic>
        <p:nvPicPr>
          <p:cNvPr id="3" name="Picture 2">
            <a:extLst>
              <a:ext uri="{FF2B5EF4-FFF2-40B4-BE49-F238E27FC236}">
                <a16:creationId xmlns:a16="http://schemas.microsoft.com/office/drawing/2014/main" id="{FD5F505D-09DB-4201-83C4-EC0E95EBA3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59357" y="3438902"/>
            <a:ext cx="3932643" cy="2468880"/>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6DF52BD8-F508-4A61-8732-2DE7451DE4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37617" y="3429000"/>
            <a:ext cx="3927764" cy="2468880"/>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44A98EDC-C6F6-456E-9707-9C6677CF7FE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129" y="3438902"/>
            <a:ext cx="4210758" cy="24688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95798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11919213"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Overall Trends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Most deliverables fairly consistent since 2015 funding increase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Continued focus on drainage improvements with fill &amp; pipes the main tools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Decreasing in emphasis on 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Spending on Paving, Dust Suppressants, and F.D.R. is very minor</a:t>
            </a:r>
          </a:p>
          <a:p>
            <a:pPr indent="-28575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More DGLVR funding going to stream crossings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116700342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994303"/>
            <a:ext cx="11919213"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did these numbers come from, and can I do this for my county?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229807972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dirt road in the woods&#10;&#10;Description automatically generated with low confidence">
            <a:extLst>
              <a:ext uri="{FF2B5EF4-FFF2-40B4-BE49-F238E27FC236}">
                <a16:creationId xmlns:a16="http://schemas.microsoft.com/office/drawing/2014/main" id="{152F6800-B55E-42E5-98B8-8B7B0E5D62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1142" y="-8983"/>
            <a:ext cx="5950858" cy="6875966"/>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2021 Annual Summary Report</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1083392"/>
            <a:ext cx="8560319" cy="3697314"/>
          </a:xfrm>
          <a:prstGeom prst="rect">
            <a:avLst/>
          </a:prstGeom>
        </p:spPr>
        <p:txBody>
          <a:bodyPr>
            <a:normAutofit fontScale="92500" lnSpcReduction="10000"/>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ea typeface="+mn-ea"/>
                <a:cs typeface="+mn-cs"/>
              </a:rPr>
              <a:t>Annual Report: Financial</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kumimoji="0" lang="en-US" sz="3600" b="0" i="0" u="none" strike="noStrike" kern="1200" cap="none" spc="0" normalizeH="0" baseline="0" noProof="0" dirty="0">
                <a:ln>
                  <a:noFill/>
                </a:ln>
                <a:solidFill>
                  <a:schemeClr val="bg1"/>
                </a:solidFill>
                <a:effectLst/>
                <a:uLnTx/>
                <a:uFillTx/>
                <a:ea typeface="+mn-ea"/>
                <a:cs typeface="+mn-cs"/>
              </a:rPr>
              <a:t>Annual Report: Deliverables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600" dirty="0">
                <a:solidFill>
                  <a:schemeClr val="bg1"/>
                </a:solidFill>
              </a:rPr>
              <a:t>CD Financial Status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600" dirty="0">
                <a:solidFill>
                  <a:schemeClr val="bg1"/>
                </a:solidFill>
              </a:rPr>
              <a:t>CD Allocation Eligibility</a:t>
            </a: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2628675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994303"/>
            <a:ext cx="11919213" cy="4126337"/>
          </a:xfrm>
          <a:prstGeom prst="rect">
            <a:avLst/>
          </a:prstGeom>
        </p:spPr>
        <p:txBody>
          <a:bodyPr>
            <a:normAutofit lnSpcReduction="10000"/>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did these numbers come from, and can I do this for my county?</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400" b="1"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Numbers came straight from GIS</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400" b="1"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YES, you can do the same thing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and more </a:t>
            </a: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for your county</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b="1"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Two 2019 Webinars recorded</a:t>
            </a:r>
          </a:p>
          <a:p>
            <a:pPr lvl="1">
              <a:spcBef>
                <a:spcPts val="1000"/>
              </a:spcBef>
              <a:buClrTx/>
              <a:buFont typeface="Arial" panose="020B0604020202020204" pitchFamily="34" charset="0"/>
              <a:buChar char="•"/>
              <a:defRPr/>
            </a:pPr>
            <a:r>
              <a:rPr lang="en-US" sz="2800" b="1" dirty="0">
                <a:solidFill>
                  <a:prstClr val="black"/>
                </a:solidFill>
                <a:latin typeface="Calibri" panose="020F0502020204030204"/>
              </a:rPr>
              <a:t>March 7, 2019</a:t>
            </a:r>
          </a:p>
          <a:p>
            <a:pPr lvl="1">
              <a:spcBef>
                <a:spcPts val="1000"/>
              </a:spcBef>
              <a:buClrTx/>
              <a:buFont typeface="Arial" panose="020B0604020202020204" pitchFamily="34" charset="0"/>
              <a:buChar char="•"/>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March 21, 2019</a:t>
            </a:r>
            <a:endParaRPr kumimoji="0" lang="en-US" sz="2800" b="0" i="0"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302BA03A-A076-40D0-9D9C-F8FB2FE401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18072" y="3314051"/>
            <a:ext cx="6084765" cy="3477009"/>
          </a:xfrm>
          <a:prstGeom prst="rect">
            <a:avLst/>
          </a:prstGeom>
          <a:ln>
            <a:noFill/>
          </a:ln>
          <a:effectLst>
            <a:outerShdw blurRad="190500" algn="tl" rotWithShape="0">
              <a:srgbClr val="000000">
                <a:alpha val="70000"/>
              </a:srgbClr>
            </a:outerShdw>
          </a:effectLst>
        </p:spPr>
      </p:pic>
      <p:cxnSp>
        <p:nvCxnSpPr>
          <p:cNvPr id="5" name="Straight Arrow Connector 4">
            <a:extLst>
              <a:ext uri="{FF2B5EF4-FFF2-40B4-BE49-F238E27FC236}">
                <a16:creationId xmlns:a16="http://schemas.microsoft.com/office/drawing/2014/main" id="{AA450A7F-C86E-4AA9-84CE-93886D188361}"/>
              </a:ext>
            </a:extLst>
          </p:cNvPr>
          <p:cNvCxnSpPr/>
          <p:nvPr/>
        </p:nvCxnSpPr>
        <p:spPr>
          <a:xfrm>
            <a:off x="5085805" y="3675017"/>
            <a:ext cx="905692" cy="1741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C6AEEC0-FC9F-494A-93F2-65571E47C4B4}"/>
              </a:ext>
            </a:extLst>
          </p:cNvPr>
          <p:cNvSpPr txBox="1"/>
          <p:nvPr/>
        </p:nvSpPr>
        <p:spPr>
          <a:xfrm>
            <a:off x="6058441" y="2999224"/>
            <a:ext cx="5860772" cy="369332"/>
          </a:xfrm>
          <a:prstGeom prst="rect">
            <a:avLst/>
          </a:prstGeom>
          <a:noFill/>
        </p:spPr>
        <p:txBody>
          <a:bodyPr wrap="none" rtlCol="0">
            <a:spAutoFit/>
          </a:bodyPr>
          <a:lstStyle/>
          <a:p>
            <a:r>
              <a:rPr lang="en-US" b="1" i="1" dirty="0">
                <a:solidFill>
                  <a:schemeClr val="accent1">
                    <a:lumMod val="75000"/>
                  </a:schemeClr>
                </a:solidFill>
              </a:rPr>
              <a:t>CDGRS – education and training – webinars – past webinars</a:t>
            </a:r>
          </a:p>
        </p:txBody>
      </p:sp>
    </p:spTree>
    <p:extLst>
      <p:ext uri="{BB962C8B-B14F-4D97-AF65-F5344CB8AC3E}">
        <p14:creationId xmlns:p14="http://schemas.microsoft.com/office/powerpoint/2010/main" val="72815511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picture containing tree, nature, outdoor&#10;&#10;Description automatically generated">
            <a:extLst>
              <a:ext uri="{FF2B5EF4-FFF2-40B4-BE49-F238E27FC236}">
                <a16:creationId xmlns:a16="http://schemas.microsoft.com/office/drawing/2014/main" id="{2EC8F826-EBBD-4A11-87B6-02EDBF3913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87" t="-987"/>
          <a:stretch/>
        </p:blipFill>
        <p:spPr>
          <a:xfrm rot="5400000">
            <a:off x="6220874" y="806957"/>
            <a:ext cx="6925743" cy="5194307"/>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Calibri" panose="020F0502020204030204"/>
                <a:ea typeface="+mn-ea"/>
                <a:cs typeface="+mn-cs"/>
              </a:rPr>
              <a:t>2021 Annual Summary Report</a:t>
            </a:r>
            <a:endParaRPr kumimoji="0" lang="en-US" sz="36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1083392"/>
            <a:ext cx="8560319" cy="3697314"/>
          </a:xfrm>
          <a:prstGeom prst="rect">
            <a:avLst/>
          </a:prstGeom>
        </p:spPr>
        <p:txBody>
          <a:bodyPr>
            <a:normAutofit fontScale="92500" lnSpcReduction="10000"/>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Annual Report: Financial</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Annual Report: Deliverables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CD Financial Status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Allocation Eligibility</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1765304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CD Financial Status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77116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Reminders / Overview</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Currently in FY </a:t>
            </a: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2021-22, year 4 of 5-year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agreement between SCC and CDs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CDs have two years to spend funding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Allocations to CDs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$ 26.1 Million Annually</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104.4 through first 4 years of this agreement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least 80% required to go to projects, approx. ~90% does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CDs get ½ their allocation up front, other ½ remains in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Hbg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for replenishment</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2031803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CD Financial Status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11827" y="977834"/>
            <a:ext cx="1156913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chemeClr val="tx1"/>
                </a:solidFill>
                <a:effectLst/>
                <a:uLnTx/>
                <a:uFillTx/>
                <a:latin typeface="Calibri" panose="020F0502020204030204"/>
                <a:ea typeface="+mn-ea"/>
                <a:cs typeface="+mn-cs"/>
              </a:rPr>
              <a:t>Of the 104.4 million allocated under current 5-year agreement:</a:t>
            </a:r>
          </a:p>
          <a:p>
            <a:pPr marL="457200" marR="0" lvl="1" indent="0" algn="l" defTabSz="914400" rtl="0" eaLnBrk="1" fontAlgn="auto" latinLnBrk="0" hangingPunct="1">
              <a:lnSpc>
                <a:spcPct val="90000"/>
              </a:lnSpc>
              <a:spcBef>
                <a:spcPts val="12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	$3.8M remaining in </a:t>
            </a:r>
            <a:r>
              <a:rPr kumimoji="0" lang="en-US" sz="2800" b="0" i="0" u="none" strike="noStrike" kern="1200" cap="none" spc="0" normalizeH="0" baseline="0" noProof="0" dirty="0" err="1">
                <a:ln>
                  <a:noFill/>
                </a:ln>
                <a:solidFill>
                  <a:schemeClr val="tx1"/>
                </a:solidFill>
                <a:effectLst/>
                <a:uLnTx/>
                <a:uFillTx/>
                <a:latin typeface="Calibri" panose="020F0502020204030204"/>
                <a:ea typeface="+mn-ea"/>
                <a:cs typeface="+mn-cs"/>
              </a:rPr>
              <a:t>Hbg</a:t>
            </a: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schemeClr val="tx1"/>
                </a:solidFill>
                <a:effectLst/>
                <a:uLnTx/>
                <a:uFillTx/>
                <a:latin typeface="Calibri" panose="020F0502020204030204"/>
                <a:ea typeface="+mn-ea"/>
                <a:cs typeface="+mn-cs"/>
              </a:rPr>
              <a:t>(14.6% of one annual allocation)</a:t>
            </a:r>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1200"/>
              </a:spcBef>
              <a:spcAft>
                <a:spcPts val="0"/>
              </a:spcAft>
              <a:buClrTx/>
              <a:buSzTx/>
              <a:buFontTx/>
              <a:buNone/>
              <a:tabLst/>
              <a:defRPr/>
            </a:pPr>
            <a:r>
              <a:rPr kumimoji="0" lang="en-US" sz="2800" b="0" i="0" u="sng" strike="noStrike" kern="1200" cap="none" spc="0" normalizeH="0" baseline="0" noProof="0" dirty="0">
                <a:ln>
                  <a:noFill/>
                </a:ln>
                <a:solidFill>
                  <a:schemeClr val="tx1"/>
                </a:solidFill>
                <a:effectLst/>
                <a:uLnTx/>
                <a:uFillTx/>
                <a:latin typeface="Calibri" panose="020F0502020204030204"/>
                <a:ea typeface="+mn-ea"/>
                <a:cs typeface="+mn-cs"/>
              </a:rPr>
              <a:t>+  $33.1M </a:t>
            </a: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remaining in CD Local Accounts </a:t>
            </a:r>
            <a:r>
              <a:rPr kumimoji="0" lang="en-US" sz="1800" b="0" i="1" u="none" strike="noStrike" kern="1200" cap="none" spc="0" normalizeH="0" baseline="0" noProof="0" dirty="0">
                <a:ln>
                  <a:noFill/>
                </a:ln>
                <a:solidFill>
                  <a:schemeClr val="tx1"/>
                </a:solidFill>
                <a:effectLst/>
                <a:uLnTx/>
                <a:uFillTx/>
                <a:latin typeface="Calibri" panose="020F0502020204030204"/>
                <a:ea typeface="+mn-ea"/>
                <a:cs typeface="+mn-cs"/>
              </a:rPr>
              <a:t>(127% of one annual allocation)</a:t>
            </a:r>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12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    $36.9M remaining funds (</a:t>
            </a:r>
            <a:r>
              <a:rPr kumimoji="0" lang="en-US" sz="2800" b="0" i="0" u="none" strike="noStrike" kern="1200" cap="none" spc="0" normalizeH="0" baseline="0" noProof="0" dirty="0" err="1">
                <a:ln>
                  <a:noFill/>
                </a:ln>
                <a:solidFill>
                  <a:schemeClr val="tx1"/>
                </a:solidFill>
                <a:effectLst/>
                <a:uLnTx/>
                <a:uFillTx/>
                <a:latin typeface="Calibri" panose="020F0502020204030204"/>
                <a:ea typeface="+mn-ea"/>
                <a:cs typeface="+mn-cs"/>
              </a:rPr>
              <a:t>CD&amp;Hbg</a:t>
            </a: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a:t>
            </a:r>
            <a:r>
              <a:rPr kumimoji="0" lang="en-US" sz="1800" b="0" i="1" u="none" strike="noStrike" kern="1200" cap="none" spc="0" normalizeH="0" baseline="0" noProof="0" dirty="0">
                <a:ln>
                  <a:noFill/>
                </a:ln>
                <a:solidFill>
                  <a:schemeClr val="tx1"/>
                </a:solidFill>
                <a:effectLst/>
                <a:uLnTx/>
                <a:uFillTx/>
                <a:latin typeface="Calibri" panose="020F0502020204030204"/>
                <a:ea typeface="+mn-ea"/>
                <a:cs typeface="+mn-cs"/>
              </a:rPr>
              <a:t>(141.5% of one annual allocation)</a:t>
            </a:r>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12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   $21.2M committed but not paid to current contracts </a:t>
            </a:r>
            <a:r>
              <a:rPr kumimoji="0" lang="en-US" sz="1800" b="0" i="1" u="none" strike="noStrike" kern="1200" cap="none" spc="0" normalizeH="0" baseline="0" noProof="0" dirty="0">
                <a:ln>
                  <a:noFill/>
                </a:ln>
                <a:solidFill>
                  <a:schemeClr val="tx1"/>
                </a:solidFill>
                <a:effectLst/>
                <a:uLnTx/>
                <a:uFillTx/>
                <a:latin typeface="Calibri" panose="020F0502020204030204"/>
                <a:ea typeface="+mn-ea"/>
                <a:cs typeface="+mn-cs"/>
              </a:rPr>
              <a:t>(81% of one annual allocation)</a:t>
            </a:r>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12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     $15.7M uncommitted funds </a:t>
            </a:r>
            <a:r>
              <a:rPr kumimoji="0" lang="en-US" sz="1800" b="0" i="1" u="none" strike="noStrike" kern="1200" cap="none" spc="0" normalizeH="0" baseline="0" noProof="0" dirty="0">
                <a:ln>
                  <a:noFill/>
                </a:ln>
                <a:solidFill>
                  <a:schemeClr val="tx1"/>
                </a:solidFill>
                <a:effectLst/>
                <a:uLnTx/>
                <a:uFillTx/>
                <a:latin typeface="Calibri" panose="020F0502020204030204"/>
                <a:ea typeface="+mn-ea"/>
                <a:cs typeface="+mn-cs"/>
              </a:rPr>
              <a:t>(60% of one annual allocation</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E43AF8E1-97F7-4C01-9763-9DD9BE391B57}"/>
              </a:ext>
            </a:extLst>
          </p:cNvPr>
          <p:cNvSpPr txBox="1"/>
          <p:nvPr/>
        </p:nvSpPr>
        <p:spPr>
          <a:xfrm>
            <a:off x="10166174" y="698425"/>
            <a:ext cx="1389137" cy="707886"/>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Data as of 3/22/2022</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863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picture containing tree, outdoor, forest, dirt&#10;&#10;Description automatically generated">
            <a:extLst>
              <a:ext uri="{FF2B5EF4-FFF2-40B4-BE49-F238E27FC236}">
                <a16:creationId xmlns:a16="http://schemas.microsoft.com/office/drawing/2014/main" id="{E5692646-F2EF-49E4-9C1D-F9620C5A96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59399" y="0"/>
            <a:ext cx="6827587" cy="6858000"/>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Calibri" panose="020F0502020204030204"/>
                <a:ea typeface="+mn-ea"/>
                <a:cs typeface="+mn-cs"/>
              </a:rPr>
              <a:t>2021 Annual Summary Report</a:t>
            </a:r>
            <a:endParaRPr kumimoji="0" lang="en-US" sz="36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1083392"/>
            <a:ext cx="8560319" cy="3697314"/>
          </a:xfrm>
          <a:prstGeom prst="rect">
            <a:avLst/>
          </a:prstGeom>
        </p:spPr>
        <p:txBody>
          <a:bodyPr>
            <a:normAutofit fontScale="92500" lnSpcReduction="10000"/>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Annual Report: Financial</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Annual Report: Deliverables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CD Financial Status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Allocation Eligibility</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3661813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Allocation Eligibility</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Reminders / Overview</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CDs have two years to spend funding</a:t>
            </a: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Otherwise not eligible for future allocations</a:t>
            </a: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Allocations from ineligible CDs distributed to other CDs</a:t>
            </a: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LVR and DGR calculated separately</a:t>
            </a: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Allocations can resume in future FYs once spending requirements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ar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 met</a:t>
            </a: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F27EB3CA-02FB-43C3-ABFE-28DEED2B468B}"/>
              </a:ext>
            </a:extLst>
          </p:cNvPr>
          <p:cNvSpPr txBox="1"/>
          <p:nvPr/>
        </p:nvSpPr>
        <p:spPr>
          <a:xfrm>
            <a:off x="10166174" y="698425"/>
            <a:ext cx="1389137" cy="707886"/>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Data as of 3/22/2022</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220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Allocation Eligibility</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Current Allocation Eligibility Status</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70AD47">
                    <a:lumMod val="75000"/>
                  </a:srgbClr>
                </a:solidFill>
                <a:effectLst/>
                <a:uLnTx/>
                <a:uFillTx/>
                <a:latin typeface="Calibri" panose="020F0502020204030204"/>
                <a:ea typeface="+mn-ea"/>
                <a:cs typeface="+mn-cs"/>
              </a:rPr>
              <a:t>DGR Green</a:t>
            </a:r>
            <a:r>
              <a:rPr kumimoji="0" lang="en-US" sz="2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requirements already met, OK for FY 2021-22 DGR Allocations</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62 Counties</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DGR Red</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requirements not yet met</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3 Counties currently – will likely get lower</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70AD47">
                    <a:lumMod val="75000"/>
                  </a:srgbClr>
                </a:solidFill>
                <a:effectLst/>
                <a:uLnTx/>
                <a:uFillTx/>
                <a:latin typeface="Calibri" panose="020F0502020204030204"/>
                <a:ea typeface="+mn-ea"/>
                <a:cs typeface="+mn-cs"/>
              </a:rPr>
              <a:t>LVR Green</a:t>
            </a:r>
            <a:r>
              <a:rPr kumimoji="0" lang="en-US" sz="2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requirements already met, OK for FY 2021-22 LVR Allocations</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62 Counties</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LVR Red</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requirements not yet met</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4 Counties – will likely get lower</a:t>
            </a:r>
          </a:p>
          <a:p>
            <a:pPr marL="457200" marR="0" lvl="1" indent="0" algn="l" defTabSz="914400" rtl="0" eaLnBrk="1" fontAlgn="auto" latinLnBrk="0" hangingPunct="1">
              <a:lnSpc>
                <a:spcPct val="9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2" name="Content Placeholder 2">
            <a:extLst>
              <a:ext uri="{FF2B5EF4-FFF2-40B4-BE49-F238E27FC236}">
                <a16:creationId xmlns:a16="http://schemas.microsoft.com/office/drawing/2014/main" id="{A5B7103D-1173-4E46-A209-4AAB5FED9B15}"/>
              </a:ext>
            </a:extLst>
          </p:cNvPr>
          <p:cNvSpPr txBox="1">
            <a:spLocks/>
          </p:cNvSpPr>
          <p:nvPr/>
        </p:nvSpPr>
        <p:spPr>
          <a:xfrm>
            <a:off x="6329362" y="4195458"/>
            <a:ext cx="5316125" cy="2111031"/>
          </a:xfrm>
          <a:prstGeom prst="rect">
            <a:avLst/>
          </a:prstGeom>
          <a:solidFill>
            <a:schemeClr val="bg1"/>
          </a:solidFill>
          <a:ln>
            <a:solidFill>
              <a:schemeClr val="tx1"/>
            </a:solidFill>
          </a:ln>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CDs have through March 31 to meet spending deadlines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This allows allocations to be taken to SCC at May Meeting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81B45EE-6055-4456-BA5F-465A681A2FB9}"/>
              </a:ext>
            </a:extLst>
          </p:cNvPr>
          <p:cNvSpPr txBox="1"/>
          <p:nvPr/>
        </p:nvSpPr>
        <p:spPr>
          <a:xfrm>
            <a:off x="10283333" y="530621"/>
            <a:ext cx="1389137" cy="707886"/>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Data as of 3/22/2022</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797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CD772-2BB2-4E33-9E06-31AD3E5F91CD}"/>
              </a:ext>
            </a:extLst>
          </p:cNvPr>
          <p:cNvSpPr/>
          <p:nvPr/>
        </p:nvSpPr>
        <p:spPr>
          <a:xfrm>
            <a:off x="0" y="-31147"/>
            <a:ext cx="12192000" cy="68677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Content Placeholder 2">
            <a:extLst>
              <a:ext uri="{FF2B5EF4-FFF2-40B4-BE49-F238E27FC236}">
                <a16:creationId xmlns:a16="http://schemas.microsoft.com/office/drawing/2014/main" id="{8B3E8575-0896-4A5E-85A3-49CD597F56FD}"/>
              </a:ext>
            </a:extLst>
          </p:cNvPr>
          <p:cNvSpPr txBox="1">
            <a:spLocks/>
          </p:cNvSpPr>
          <p:nvPr/>
        </p:nvSpPr>
        <p:spPr>
          <a:xfrm>
            <a:off x="272787" y="698425"/>
            <a:ext cx="1156913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800" b="1" i="0" strike="noStrike" kern="1200" cap="none" spc="0" normalizeH="0" baseline="0" noProof="0" dirty="0">
                <a:ln>
                  <a:noFill/>
                </a:ln>
                <a:solidFill>
                  <a:schemeClr val="bg1"/>
                </a:solidFill>
                <a:effectLst/>
                <a:uLnTx/>
                <a:uFillTx/>
                <a:latin typeface="Calibri" panose="020F0502020204030204"/>
                <a:ea typeface="+mn-ea"/>
                <a:cs typeface="+mn-cs"/>
              </a:rPr>
              <a:t>Let’s zoom out some more and look at the BIG </a:t>
            </a:r>
            <a:r>
              <a:rPr kumimoji="0" lang="en-US" sz="2800" b="1" i="0" strike="noStrike" kern="1200" cap="none" spc="0" normalizeH="0" baseline="0" noProof="0" dirty="0" err="1">
                <a:ln>
                  <a:noFill/>
                </a:ln>
                <a:solidFill>
                  <a:schemeClr val="bg1"/>
                </a:solidFill>
                <a:effectLst/>
                <a:uLnTx/>
                <a:uFillTx/>
                <a:latin typeface="Calibri" panose="020F0502020204030204"/>
                <a:ea typeface="+mn-ea"/>
                <a:cs typeface="+mn-cs"/>
              </a:rPr>
              <a:t>BIG</a:t>
            </a:r>
            <a:r>
              <a:rPr kumimoji="0" lang="en-US" sz="2800" b="1" i="0"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2800" b="1" i="0" strike="noStrike" kern="1200" cap="none" spc="0" normalizeH="0" baseline="0" noProof="0" dirty="0" err="1">
                <a:ln>
                  <a:noFill/>
                </a:ln>
                <a:solidFill>
                  <a:schemeClr val="bg1"/>
                </a:solidFill>
                <a:effectLst/>
                <a:uLnTx/>
                <a:uFillTx/>
                <a:latin typeface="Calibri" panose="020F0502020204030204"/>
                <a:ea typeface="+mn-ea"/>
                <a:cs typeface="+mn-cs"/>
              </a:rPr>
              <a:t>BIG</a:t>
            </a:r>
            <a:r>
              <a:rPr kumimoji="0" lang="en-US" sz="2800" b="1" i="0" strike="noStrike" kern="1200" cap="none" spc="0" normalizeH="0" baseline="0" noProof="0" dirty="0">
                <a:ln>
                  <a:noFill/>
                </a:ln>
                <a:solidFill>
                  <a:schemeClr val="bg1"/>
                </a:solidFill>
                <a:effectLst/>
                <a:uLnTx/>
                <a:uFillTx/>
                <a:latin typeface="Calibri" panose="020F0502020204030204"/>
                <a:ea typeface="+mn-ea"/>
                <a:cs typeface="+mn-cs"/>
              </a:rPr>
              <a:t> picture…</a:t>
            </a:r>
            <a:endParaRPr kumimoji="0" lang="en-US" sz="2800" i="0"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5" name="Picture 4" descr="A picture containing nature&#10;&#10;Description automatically generated">
            <a:extLst>
              <a:ext uri="{FF2B5EF4-FFF2-40B4-BE49-F238E27FC236}">
                <a16:creationId xmlns:a16="http://schemas.microsoft.com/office/drawing/2014/main" id="{00256951-6081-4459-9B57-DCA2BCC3F4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37521" y="2696067"/>
            <a:ext cx="1442404" cy="1395166"/>
          </a:xfrm>
          <a:prstGeom prst="rect">
            <a:avLst/>
          </a:prstGeom>
        </p:spPr>
      </p:pic>
    </p:spTree>
    <p:extLst>
      <p:ext uri="{BB962C8B-B14F-4D97-AF65-F5344CB8AC3E}">
        <p14:creationId xmlns:p14="http://schemas.microsoft.com/office/powerpoint/2010/main" val="3083274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Big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Picture</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825507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Overall Program Lifetime Spending Summary (Since 1997)</a:t>
            </a:r>
          </a:p>
          <a:p>
            <a:pPr marL="400050" marR="0" lvl="1" indent="0" algn="l" defTabSz="914400" rtl="0" eaLnBrk="1" fontAlgn="auto" latinLnBrk="0" hangingPunct="1">
              <a:lnSpc>
                <a:spcPct val="90000"/>
              </a:lnSpc>
              <a:spcBef>
                <a:spcPts val="1000"/>
              </a:spcBef>
              <a:spcAft>
                <a:spcPts val="0"/>
              </a:spcAft>
              <a:buClrTx/>
              <a:buSzTx/>
              <a:buFontTx/>
              <a:buNone/>
              <a:tabLst/>
              <a:defRPr/>
            </a:pPr>
            <a:endPar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$271M Total Allocated to CDs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($60M before 2014 funding increase, $211M since)</a:t>
            </a: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2FE4C326-42EE-4986-8C44-B61952DBD13E}"/>
              </a:ext>
            </a:extLst>
          </p:cNvPr>
          <p:cNvSpPr txBox="1"/>
          <p:nvPr/>
        </p:nvSpPr>
        <p:spPr>
          <a:xfrm>
            <a:off x="10166174" y="670056"/>
            <a:ext cx="1702482" cy="707886"/>
          </a:xfrm>
          <a:prstGeom prst="rect">
            <a:avLst/>
          </a:prstGeom>
          <a:solidFill>
            <a:srgbClr val="FFFF00"/>
          </a:solidFill>
          <a:ln>
            <a:solidFill>
              <a:schemeClr val="tx1"/>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Calibri" panose="020F0502020204030204"/>
              </a:defRPr>
            </a:lvl1pPr>
          </a:lstStyle>
          <a:p>
            <a:r>
              <a:rPr lang="en-US" dirty="0"/>
              <a:t>Data as of 3/22/22</a:t>
            </a:r>
          </a:p>
        </p:txBody>
      </p:sp>
    </p:spTree>
    <p:extLst>
      <p:ext uri="{BB962C8B-B14F-4D97-AF65-F5344CB8AC3E}">
        <p14:creationId xmlns:p14="http://schemas.microsoft.com/office/powerpoint/2010/main" val="55580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Big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Picture</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825507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Overall Program Lifetime Spending Summary (Since 1997)</a:t>
            </a:r>
          </a:p>
          <a:p>
            <a:pPr marL="400050" marR="0" lvl="1" indent="0" algn="l" defTabSz="914400" rtl="0" eaLnBrk="1" fontAlgn="auto" latinLnBrk="0" hangingPunct="1">
              <a:lnSpc>
                <a:spcPct val="90000"/>
              </a:lnSpc>
              <a:spcBef>
                <a:spcPts val="1000"/>
              </a:spcBef>
              <a:spcAft>
                <a:spcPts val="0"/>
              </a:spcAft>
              <a:buClrTx/>
              <a:buSzTx/>
              <a:buFontTx/>
              <a:buNone/>
              <a:tabLst/>
              <a:defRPr/>
            </a:pPr>
            <a:endPar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$271M Total Allocated to CDs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($60M before 2014 funding increase, $211M since)</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$197M Spent on 6,225 Completed Projects </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$18M Spent on Administration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$7M Spent on Education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   $33M contracted to projects (410) </a:t>
            </a:r>
            <a:r>
              <a:rPr kumimoji="0" lang="en-US" sz="1600" b="0" i="1" u="sng" strike="noStrike" kern="1200" cap="none" spc="0" normalizeH="0" baseline="0" noProof="0" dirty="0">
                <a:ln>
                  <a:noFill/>
                </a:ln>
                <a:solidFill>
                  <a:prstClr val="black"/>
                </a:solidFill>
                <a:effectLst/>
                <a:uLnTx/>
                <a:uFillTx/>
                <a:latin typeface="Calibri" panose="020F0502020204030204"/>
                <a:ea typeface="+mn-ea"/>
                <a:cs typeface="+mn-cs"/>
              </a:rPr>
              <a:t>with $12M of that $33M spent</a:t>
            </a:r>
          </a:p>
          <a:p>
            <a:pPr marL="40005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$255M of funding Spent and Committed </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($234M spent and $21M committed)</a:t>
            </a:r>
          </a:p>
          <a:p>
            <a:pPr marL="400050" marR="0" lvl="1"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2FE4C326-42EE-4986-8C44-B61952DBD13E}"/>
              </a:ext>
            </a:extLst>
          </p:cNvPr>
          <p:cNvSpPr txBox="1"/>
          <p:nvPr/>
        </p:nvSpPr>
        <p:spPr>
          <a:xfrm>
            <a:off x="10166174" y="670056"/>
            <a:ext cx="1702482" cy="707886"/>
          </a:xfrm>
          <a:prstGeom prst="rect">
            <a:avLst/>
          </a:prstGeom>
          <a:solidFill>
            <a:srgbClr val="FFFF00"/>
          </a:solidFill>
          <a:ln>
            <a:solidFill>
              <a:schemeClr val="tx1"/>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Data as of 3/22/22</a:t>
            </a:r>
          </a:p>
        </p:txBody>
      </p:sp>
      <p:sp>
        <p:nvSpPr>
          <p:cNvPr id="2" name="TextBox 1">
            <a:extLst>
              <a:ext uri="{FF2B5EF4-FFF2-40B4-BE49-F238E27FC236}">
                <a16:creationId xmlns:a16="http://schemas.microsoft.com/office/drawing/2014/main" id="{8D4C6E53-3616-43A1-89C0-9836F2D684E1}"/>
              </a:ext>
            </a:extLst>
          </p:cNvPr>
          <p:cNvSpPr txBox="1"/>
          <p:nvPr/>
        </p:nvSpPr>
        <p:spPr>
          <a:xfrm>
            <a:off x="7869696" y="2513490"/>
            <a:ext cx="2876526" cy="400110"/>
          </a:xfrm>
          <a:prstGeom prst="rect">
            <a:avLst/>
          </a:prstGeom>
          <a:solidFill>
            <a:srgbClr val="FFFF00"/>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Plus $80M total in-kind!</a:t>
            </a:r>
          </a:p>
        </p:txBody>
      </p:sp>
    </p:spTree>
    <p:extLst>
      <p:ext uri="{BB962C8B-B14F-4D97-AF65-F5344CB8AC3E}">
        <p14:creationId xmlns:p14="http://schemas.microsoft.com/office/powerpoint/2010/main" val="170251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9E32CF-DF34-442A-8F00-8AE4642E7B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32335" y="2080537"/>
            <a:ext cx="7059665" cy="4248536"/>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z="2800" b="1" dirty="0">
                <a:solidFill>
                  <a:srgbClr val="FF0000"/>
                </a:solidFill>
              </a:rPr>
              <a:t>319 </a:t>
            </a:r>
            <a:r>
              <a:rPr kumimoji="0" lang="en-US" sz="2800" b="1" i="0" u="none" strike="noStrike" kern="1200" cap="none" spc="0" normalizeH="0" baseline="0" noProof="0" dirty="0">
                <a:ln>
                  <a:noFill/>
                </a:ln>
                <a:solidFill>
                  <a:srgbClr val="FF0000"/>
                </a:solidFill>
                <a:effectLst/>
                <a:uLnTx/>
                <a:uFillTx/>
                <a:ea typeface="+mn-ea"/>
                <a:cs typeface="+mn-cs"/>
              </a:rPr>
              <a:t>Projects Completed</a:t>
            </a:r>
          </a:p>
          <a:p>
            <a:pPr lvl="1">
              <a:spcBef>
                <a:spcPts val="1000"/>
              </a:spcBef>
              <a:buClrTx/>
              <a:buFont typeface="Arial" panose="020B0604020202020204" pitchFamily="34" charset="0"/>
              <a:buChar char="•"/>
              <a:defRPr/>
            </a:pPr>
            <a:r>
              <a:rPr lang="en-US" sz="2800" dirty="0">
                <a:solidFill>
                  <a:schemeClr val="tx1"/>
                </a:solidFill>
              </a:rPr>
              <a:t>Down from 386 in 2020</a:t>
            </a:r>
          </a:p>
          <a:p>
            <a:pPr lvl="1">
              <a:spcBef>
                <a:spcPts val="1000"/>
              </a:spcBef>
              <a:buClrTx/>
              <a:buFont typeface="Arial" panose="020B0604020202020204" pitchFamily="34" charset="0"/>
              <a:buChar char="•"/>
              <a:defRPr/>
            </a:pPr>
            <a:r>
              <a:rPr kumimoji="0" lang="en-US" sz="2800" i="0" u="none" strike="noStrike" kern="1200" cap="none" spc="0" normalizeH="0" baseline="0" noProof="0" dirty="0">
                <a:ln>
                  <a:noFill/>
                </a:ln>
                <a:solidFill>
                  <a:schemeClr val="tx1"/>
                </a:solidFill>
                <a:effectLst/>
                <a:uLnTx/>
                <a:uFillTx/>
                <a:ea typeface="+mn-ea"/>
                <a:cs typeface="+mn-cs"/>
              </a:rPr>
              <a:t>455/</a:t>
            </a:r>
            <a:r>
              <a:rPr kumimoji="0" lang="en-US" sz="2800" i="0" u="none" strike="noStrike" kern="1200" cap="none" spc="0" normalizeH="0" baseline="0" noProof="0" dirty="0" err="1">
                <a:ln>
                  <a:noFill/>
                </a:ln>
                <a:solidFill>
                  <a:schemeClr val="tx1"/>
                </a:solidFill>
                <a:effectLst/>
                <a:uLnTx/>
                <a:uFillTx/>
                <a:ea typeface="+mn-ea"/>
                <a:cs typeface="+mn-cs"/>
              </a:rPr>
              <a:t>yr</a:t>
            </a:r>
            <a:r>
              <a:rPr kumimoji="0" lang="en-US" sz="2800" i="0" u="none" strike="noStrike" kern="1200" cap="none" spc="0" normalizeH="0" baseline="0" noProof="0" dirty="0">
                <a:ln>
                  <a:noFill/>
                </a:ln>
                <a:solidFill>
                  <a:schemeClr val="tx1"/>
                </a:solidFill>
                <a:effectLst/>
                <a:uLnTx/>
                <a:uFillTx/>
                <a:ea typeface="+mn-ea"/>
                <a:cs typeface="+mn-cs"/>
              </a:rPr>
              <a:t> past 5-year average</a:t>
            </a:r>
            <a:r>
              <a:rPr kumimoji="0" lang="en-US" sz="2800" b="1" i="0" u="none" strike="noStrike" kern="1200" cap="none" spc="0" normalizeH="0" baseline="0" noProof="0" dirty="0">
                <a:ln>
                  <a:noFill/>
                </a:ln>
                <a:solidFill>
                  <a:srgbClr val="A6A6A6">
                    <a:lumMod val="50000"/>
                  </a:srgbClr>
                </a:solidFill>
                <a:effectLst/>
                <a:uLnTx/>
                <a:uFillTx/>
                <a:ea typeface="+mn-ea"/>
                <a:cs typeface="+mn-cs"/>
              </a:rPr>
              <a:t>	</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TextBox 2">
            <a:extLst>
              <a:ext uri="{FF2B5EF4-FFF2-40B4-BE49-F238E27FC236}">
                <a16:creationId xmlns:a16="http://schemas.microsoft.com/office/drawing/2014/main" id="{3FEDE892-3723-4EF9-A712-0A4C51C402EA}"/>
              </a:ext>
            </a:extLst>
          </p:cNvPr>
          <p:cNvSpPr txBox="1"/>
          <p:nvPr/>
        </p:nvSpPr>
        <p:spPr>
          <a:xfrm>
            <a:off x="327317" y="2585401"/>
            <a:ext cx="3736683" cy="1323439"/>
          </a:xfrm>
          <a:prstGeom prst="rect">
            <a:avLst/>
          </a:prstGeom>
          <a:solidFill>
            <a:schemeClr val="accent4">
              <a:lumMod val="20000"/>
              <a:lumOff val="80000"/>
            </a:schemeClr>
          </a:solidFill>
          <a:ln>
            <a:solidFill>
              <a:srgbClr val="FF0000"/>
            </a:solidFill>
          </a:ln>
        </p:spPr>
        <p:txBody>
          <a:bodyPr wrap="square" rtlCol="0">
            <a:spAutoFit/>
          </a:bodyPr>
          <a:lstStyle/>
          <a:p>
            <a:r>
              <a:rPr lang="en-US" sz="2000" b="1" dirty="0">
                <a:solidFill>
                  <a:srgbClr val="FF0000"/>
                </a:solidFill>
              </a:rPr>
              <a:t>Note: </a:t>
            </a:r>
          </a:p>
          <a:p>
            <a:pPr marL="342900" indent="-342900">
              <a:buFont typeface="Arial" panose="020B0604020202020204" pitchFamily="34" charset="0"/>
              <a:buChar char="•"/>
            </a:pPr>
            <a:r>
              <a:rPr lang="en-US" sz="2000" b="1" dirty="0">
                <a:solidFill>
                  <a:srgbClr val="FF0000"/>
                </a:solidFill>
              </a:rPr>
              <a:t>2019</a:t>
            </a:r>
            <a:r>
              <a:rPr lang="en-US" sz="2000" dirty="0">
                <a:solidFill>
                  <a:srgbClr val="FF0000"/>
                </a:solidFill>
              </a:rPr>
              <a:t>: spending push at end of 5-year agreement</a:t>
            </a:r>
          </a:p>
          <a:p>
            <a:pPr marL="285750" indent="-285750">
              <a:buFont typeface="Arial" panose="020B0604020202020204" pitchFamily="34" charset="0"/>
              <a:buChar char="•"/>
            </a:pPr>
            <a:r>
              <a:rPr lang="en-US" sz="2000" b="1" dirty="0">
                <a:solidFill>
                  <a:srgbClr val="FF0000"/>
                </a:solidFill>
              </a:rPr>
              <a:t>2020 and 2021: </a:t>
            </a:r>
            <a:r>
              <a:rPr lang="en-US" sz="2000" dirty="0">
                <a:solidFill>
                  <a:srgbClr val="FF0000"/>
                </a:solidFill>
              </a:rPr>
              <a:t>COVID impacts</a:t>
            </a:r>
          </a:p>
        </p:txBody>
      </p:sp>
      <p:sp>
        <p:nvSpPr>
          <p:cNvPr id="4" name="TextBox 3">
            <a:extLst>
              <a:ext uri="{FF2B5EF4-FFF2-40B4-BE49-F238E27FC236}">
                <a16:creationId xmlns:a16="http://schemas.microsoft.com/office/drawing/2014/main" id="{04369C34-1965-4529-A0F5-C2C7579FC0D5}"/>
              </a:ext>
            </a:extLst>
          </p:cNvPr>
          <p:cNvSpPr txBox="1"/>
          <p:nvPr/>
        </p:nvSpPr>
        <p:spPr>
          <a:xfrm>
            <a:off x="6657370" y="3216160"/>
            <a:ext cx="1628138" cy="369332"/>
          </a:xfrm>
          <a:prstGeom prst="rect">
            <a:avLst/>
          </a:prstGeom>
          <a:noFill/>
        </p:spPr>
        <p:txBody>
          <a:bodyPr wrap="none" rtlCol="0">
            <a:spAutoFit/>
          </a:bodyPr>
          <a:lstStyle/>
          <a:p>
            <a:r>
              <a:rPr lang="en-US" b="1" dirty="0">
                <a:solidFill>
                  <a:schemeClr val="accent6">
                    <a:lumMod val="50000"/>
                  </a:schemeClr>
                </a:solidFill>
              </a:rPr>
              <a:t>Dirt and Gravel</a:t>
            </a:r>
          </a:p>
        </p:txBody>
      </p:sp>
      <p:sp>
        <p:nvSpPr>
          <p:cNvPr id="14" name="TextBox 13">
            <a:extLst>
              <a:ext uri="{FF2B5EF4-FFF2-40B4-BE49-F238E27FC236}">
                <a16:creationId xmlns:a16="http://schemas.microsoft.com/office/drawing/2014/main" id="{8649F8D2-4BAA-4D93-936F-CACE978D4287}"/>
              </a:ext>
            </a:extLst>
          </p:cNvPr>
          <p:cNvSpPr txBox="1"/>
          <p:nvPr/>
        </p:nvSpPr>
        <p:spPr>
          <a:xfrm rot="20879040">
            <a:off x="6467895" y="4296560"/>
            <a:ext cx="2007088" cy="369332"/>
          </a:xfrm>
          <a:prstGeom prst="rect">
            <a:avLst/>
          </a:prstGeom>
          <a:noFill/>
        </p:spPr>
        <p:txBody>
          <a:bodyPr wrap="none" rtlCol="0">
            <a:spAutoFit/>
          </a:bodyPr>
          <a:lstStyle/>
          <a:p>
            <a:r>
              <a:rPr lang="en-US" b="1" dirty="0">
                <a:solidFill>
                  <a:schemeClr val="accent1">
                    <a:lumMod val="75000"/>
                  </a:schemeClr>
                </a:solidFill>
              </a:rPr>
              <a:t>Paved Low-Volume</a:t>
            </a:r>
          </a:p>
        </p:txBody>
      </p:sp>
      <p:sp>
        <p:nvSpPr>
          <p:cNvPr id="22" name="TextBox 21">
            <a:extLst>
              <a:ext uri="{FF2B5EF4-FFF2-40B4-BE49-F238E27FC236}">
                <a16:creationId xmlns:a16="http://schemas.microsoft.com/office/drawing/2014/main" id="{57EE9003-E00F-442F-945F-376F720A3394}"/>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12/31/2021</a:t>
            </a:r>
            <a:endParaRPr lang="en-US" sz="1600" dirty="0">
              <a:solidFill>
                <a:srgbClr val="FF0000"/>
              </a:solidFill>
            </a:endParaRPr>
          </a:p>
        </p:txBody>
      </p:sp>
      <p:sp>
        <p:nvSpPr>
          <p:cNvPr id="24" name="TextBox 23">
            <a:extLst>
              <a:ext uri="{FF2B5EF4-FFF2-40B4-BE49-F238E27FC236}">
                <a16:creationId xmlns:a16="http://schemas.microsoft.com/office/drawing/2014/main" id="{5E9480CC-75E2-4636-AB12-92C818C1E1E9}"/>
              </a:ext>
            </a:extLst>
          </p:cNvPr>
          <p:cNvSpPr txBox="1"/>
          <p:nvPr/>
        </p:nvSpPr>
        <p:spPr>
          <a:xfrm>
            <a:off x="7579337" y="898877"/>
            <a:ext cx="4133691" cy="1015663"/>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Completed based on closeout date:</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FF0000"/>
                </a:solidFill>
                <a:effectLst/>
                <a:uLnTx/>
                <a:uFillTx/>
                <a:latin typeface="Calibri" panose="020F0502020204030204"/>
                <a:ea typeface="+mn-ea"/>
                <a:cs typeface="+mn-cs"/>
              </a:rPr>
              <a:t>Does not include partial payment on active contracts</a:t>
            </a:r>
          </a:p>
        </p:txBody>
      </p:sp>
    </p:spTree>
    <p:extLst>
      <p:ext uri="{BB962C8B-B14F-4D97-AF65-F5344CB8AC3E}">
        <p14:creationId xmlns:p14="http://schemas.microsoft.com/office/powerpoint/2010/main" val="3696314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Big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Picture</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825507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Overall Program Lifetime Spending Summary (Since 1997)</a:t>
            </a:r>
          </a:p>
          <a:p>
            <a:pPr marL="400050" marR="0" lvl="1" indent="0" algn="l" defTabSz="914400" rtl="0" eaLnBrk="1" fontAlgn="auto" latinLnBrk="0" hangingPunct="1">
              <a:lnSpc>
                <a:spcPct val="90000"/>
              </a:lnSpc>
              <a:spcBef>
                <a:spcPts val="1000"/>
              </a:spcBef>
              <a:spcAft>
                <a:spcPts val="0"/>
              </a:spcAft>
              <a:buClrTx/>
              <a:buSzTx/>
              <a:buFontTx/>
              <a:buNone/>
              <a:tabLst/>
              <a:defRPr/>
            </a:pPr>
            <a:endPar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$271M Total Allocated to CDs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($60M before 2014 funding increase, $211M since)</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$197M Spent on 6,225 Completed Projects </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$18M Spent on Administration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$7M Spent on Education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   $33M contracted to projects (410) </a:t>
            </a:r>
            <a:r>
              <a:rPr kumimoji="0" lang="en-US" sz="1600" b="0" i="1" u="sng" strike="noStrike" kern="1200" cap="none" spc="0" normalizeH="0" baseline="0" noProof="0" dirty="0">
                <a:ln>
                  <a:noFill/>
                </a:ln>
                <a:solidFill>
                  <a:prstClr val="black"/>
                </a:solidFill>
                <a:effectLst/>
                <a:uLnTx/>
                <a:uFillTx/>
                <a:latin typeface="Calibri" panose="020F0502020204030204"/>
                <a:ea typeface="+mn-ea"/>
                <a:cs typeface="+mn-cs"/>
              </a:rPr>
              <a:t>with $12M of that $33M spent</a:t>
            </a:r>
          </a:p>
          <a:p>
            <a:pPr marL="40005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$255M of funding Spent and Committed </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($234M spent and $21M committed)</a:t>
            </a:r>
          </a:p>
          <a:p>
            <a:pPr marL="400050" marR="0" lvl="1" indent="0" algn="l" defTabSz="914400" rtl="0" eaLnBrk="1" fontAlgn="auto" latinLnBrk="0" hangingPunct="1">
              <a:lnSpc>
                <a:spcPct val="90000"/>
              </a:lnSpc>
              <a:spcBef>
                <a:spcPts val="10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2FE4C326-42EE-4986-8C44-B61952DBD13E}"/>
              </a:ext>
            </a:extLst>
          </p:cNvPr>
          <p:cNvSpPr txBox="1"/>
          <p:nvPr/>
        </p:nvSpPr>
        <p:spPr>
          <a:xfrm>
            <a:off x="10166174" y="670056"/>
            <a:ext cx="1702482" cy="707886"/>
          </a:xfrm>
          <a:prstGeom prst="rect">
            <a:avLst/>
          </a:prstGeom>
          <a:solidFill>
            <a:srgbClr val="FFFF00"/>
          </a:solidFill>
          <a:ln>
            <a:solidFill>
              <a:schemeClr val="tx1"/>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Data as of 3/22/22</a:t>
            </a:r>
          </a:p>
        </p:txBody>
      </p:sp>
      <p:sp>
        <p:nvSpPr>
          <p:cNvPr id="2" name="TextBox 1">
            <a:extLst>
              <a:ext uri="{FF2B5EF4-FFF2-40B4-BE49-F238E27FC236}">
                <a16:creationId xmlns:a16="http://schemas.microsoft.com/office/drawing/2014/main" id="{8D4C6E53-3616-43A1-89C0-9836F2D684E1}"/>
              </a:ext>
            </a:extLst>
          </p:cNvPr>
          <p:cNvSpPr txBox="1"/>
          <p:nvPr/>
        </p:nvSpPr>
        <p:spPr>
          <a:xfrm>
            <a:off x="7869696" y="2513490"/>
            <a:ext cx="2876526" cy="400110"/>
          </a:xfrm>
          <a:prstGeom prst="rect">
            <a:avLst/>
          </a:prstGeom>
          <a:solidFill>
            <a:srgbClr val="FFFF00"/>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Plus $80M total in-kind!</a:t>
            </a:r>
          </a:p>
        </p:txBody>
      </p:sp>
      <p:sp>
        <p:nvSpPr>
          <p:cNvPr id="4" name="Speech Bubble: Rectangle 3">
            <a:extLst>
              <a:ext uri="{FF2B5EF4-FFF2-40B4-BE49-F238E27FC236}">
                <a16:creationId xmlns:a16="http://schemas.microsoft.com/office/drawing/2014/main" id="{1857B8B7-6A55-4307-9E8C-A0CECCC076F0}"/>
              </a:ext>
            </a:extLst>
          </p:cNvPr>
          <p:cNvSpPr/>
          <p:nvPr/>
        </p:nvSpPr>
        <p:spPr>
          <a:xfrm>
            <a:off x="1061401" y="4454727"/>
            <a:ext cx="2774223" cy="878256"/>
          </a:xfrm>
          <a:prstGeom prst="wedgeRectCallout">
            <a:avLst>
              <a:gd name="adj1" fmla="val -40500"/>
              <a:gd name="adj2" fmla="val -10787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Over a quarter of a billion dollars</a:t>
            </a:r>
          </a:p>
        </p:txBody>
      </p:sp>
    </p:spTree>
    <p:extLst>
      <p:ext uri="{BB962C8B-B14F-4D97-AF65-F5344CB8AC3E}">
        <p14:creationId xmlns:p14="http://schemas.microsoft.com/office/powerpoint/2010/main" val="1133116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Big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Picture</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825507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Overall Program Lifetime Spending Summary (Since 1997)</a:t>
            </a:r>
          </a:p>
          <a:p>
            <a:pPr marL="400050" marR="0" lvl="1" indent="0" algn="l" defTabSz="914400" rtl="0" eaLnBrk="1" fontAlgn="auto" latinLnBrk="0" hangingPunct="1">
              <a:lnSpc>
                <a:spcPct val="90000"/>
              </a:lnSpc>
              <a:spcBef>
                <a:spcPts val="1000"/>
              </a:spcBef>
              <a:spcAft>
                <a:spcPts val="0"/>
              </a:spcAft>
              <a:buClrTx/>
              <a:buSzTx/>
              <a:buFontTx/>
              <a:buNone/>
              <a:tabLst/>
              <a:defRPr/>
            </a:pPr>
            <a:endPar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$271M Total Allocated to CDs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($60M before 2014 funding increase, $211M since)</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$197M Spent on 6,225 Completed Projects </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$18M Spent on Administration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$7M Spent on Education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   $33M contracted to projects (410) </a:t>
            </a:r>
            <a:r>
              <a:rPr kumimoji="0" lang="en-US" sz="1600" b="0" i="1" u="sng" strike="noStrike" kern="1200" cap="none" spc="0" normalizeH="0" baseline="0" noProof="0" dirty="0">
                <a:ln>
                  <a:noFill/>
                </a:ln>
                <a:solidFill>
                  <a:prstClr val="black"/>
                </a:solidFill>
                <a:effectLst/>
                <a:uLnTx/>
                <a:uFillTx/>
                <a:latin typeface="Calibri" panose="020F0502020204030204"/>
                <a:ea typeface="+mn-ea"/>
                <a:cs typeface="+mn-cs"/>
              </a:rPr>
              <a:t>with $12M of that $33M spent</a:t>
            </a:r>
          </a:p>
          <a:p>
            <a:pPr marL="40005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$255M of funding Spent and Committed </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($234M spent and $21M committed)</a:t>
            </a:r>
          </a:p>
          <a:p>
            <a:pPr marL="1143000" marR="0" lvl="2"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Only $16M, or about 60% a year’s allocation, currently uncommitted</a:t>
            </a: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With $233M spent, and a “cumulative statewide spending requirement” of $216M: Statewide, </a:t>
            </a:r>
            <a:r>
              <a:rPr kumimoji="0" lang="en-US" sz="2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spending is currently $17M “in the green”</a:t>
            </a: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2FE4C326-42EE-4986-8C44-B61952DBD13E}"/>
              </a:ext>
            </a:extLst>
          </p:cNvPr>
          <p:cNvSpPr txBox="1"/>
          <p:nvPr/>
        </p:nvSpPr>
        <p:spPr>
          <a:xfrm>
            <a:off x="10166174" y="670056"/>
            <a:ext cx="1702482" cy="707886"/>
          </a:xfrm>
          <a:prstGeom prst="rect">
            <a:avLst/>
          </a:prstGeom>
          <a:solidFill>
            <a:srgbClr val="FFFF00"/>
          </a:solidFill>
          <a:ln>
            <a:solidFill>
              <a:schemeClr val="tx1"/>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Data as of 3/22/22</a:t>
            </a:r>
          </a:p>
        </p:txBody>
      </p:sp>
      <p:sp>
        <p:nvSpPr>
          <p:cNvPr id="2" name="TextBox 1">
            <a:extLst>
              <a:ext uri="{FF2B5EF4-FFF2-40B4-BE49-F238E27FC236}">
                <a16:creationId xmlns:a16="http://schemas.microsoft.com/office/drawing/2014/main" id="{8D4C6E53-3616-43A1-89C0-9836F2D684E1}"/>
              </a:ext>
            </a:extLst>
          </p:cNvPr>
          <p:cNvSpPr txBox="1"/>
          <p:nvPr/>
        </p:nvSpPr>
        <p:spPr>
          <a:xfrm>
            <a:off x="7869696" y="2513490"/>
            <a:ext cx="2876526" cy="400110"/>
          </a:xfrm>
          <a:prstGeom prst="rect">
            <a:avLst/>
          </a:prstGeom>
          <a:solidFill>
            <a:srgbClr val="FFFF00"/>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Plus $80M total in-kind!</a:t>
            </a:r>
          </a:p>
        </p:txBody>
      </p:sp>
    </p:spTree>
    <p:extLst>
      <p:ext uri="{BB962C8B-B14F-4D97-AF65-F5344CB8AC3E}">
        <p14:creationId xmlns:p14="http://schemas.microsoft.com/office/powerpoint/2010/main" val="2364059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Big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Picture</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825507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6600" b="1" i="0" u="sng" strike="noStrike" kern="1200" cap="none" spc="0" normalizeH="0" baseline="0" noProof="0" dirty="0">
                <a:ln>
                  <a:noFill/>
                </a:ln>
                <a:solidFill>
                  <a:srgbClr val="FF0000"/>
                </a:solidFill>
                <a:effectLst/>
                <a:uLnTx/>
                <a:uFillTx/>
                <a:latin typeface="Calibri" panose="020F0502020204030204"/>
                <a:ea typeface="+mn-ea"/>
                <a:cs typeface="+mn-cs"/>
              </a:rPr>
              <a:t>Thank you </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6600" b="1" i="0" u="sng" strike="noStrike" kern="1200" cap="none" spc="0" normalizeH="0" baseline="0" noProof="0" dirty="0">
                <a:ln>
                  <a:noFill/>
                </a:ln>
                <a:solidFill>
                  <a:srgbClr val="FF0000"/>
                </a:solidFill>
                <a:effectLst/>
                <a:uLnTx/>
                <a:uFillTx/>
                <a:latin typeface="Calibri" panose="020F0502020204030204"/>
                <a:ea typeface="+mn-ea"/>
                <a:cs typeface="+mn-cs"/>
              </a:rPr>
              <a:t>PA Conservation Districts</a:t>
            </a:r>
            <a:endParaRPr kumimoji="0" lang="en-US" sz="6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Adapting to funding </a:t>
            </a:r>
            <a:r>
              <a:rPr lang="en-US" sz="3600" dirty="0">
                <a:solidFill>
                  <a:prstClr val="black"/>
                </a:solidFill>
                <a:latin typeface="Calibri" panose="020F0502020204030204"/>
              </a:rPr>
              <a:t>increase and changing policies and reporting requirements</a:t>
            </a:r>
          </a:p>
          <a:p>
            <a:pPr marL="742950" marR="0" lvl="1"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Administering efficient programs</a:t>
            </a:r>
          </a:p>
          <a:p>
            <a:pPr marL="742950" marR="0" lvl="1"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dirty="0">
                <a:solidFill>
                  <a:prstClr val="black"/>
                </a:solidFill>
                <a:latin typeface="Calibri" panose="020F0502020204030204"/>
              </a:rPr>
              <a:t>Meeting spending deadlines</a:t>
            </a:r>
          </a:p>
          <a:p>
            <a:pPr marL="742950" marR="0" lvl="1"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Submitting timely reports</a:t>
            </a:r>
          </a:p>
          <a:p>
            <a:pPr marL="742950" marR="0" lvl="1"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dirty="0">
                <a:solidFill>
                  <a:prstClr val="black"/>
                </a:solidFill>
                <a:latin typeface="Calibri" panose="020F0502020204030204"/>
              </a:rPr>
              <a:t>Putting good projects on the ground</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271399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FA0BFF-2EBE-4A8B-A6BC-2F4E958796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8055" y="2145736"/>
            <a:ext cx="7082566" cy="4251361"/>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$18.1 M Spent on Completed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Down from $22.9M in 2020</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$23.2M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7E9B496F-BF57-4269-A4D5-8CE7047C0AA8}"/>
              </a:ext>
            </a:extLst>
          </p:cNvPr>
          <p:cNvSpPr txBox="1"/>
          <p:nvPr/>
        </p:nvSpPr>
        <p:spPr>
          <a:xfrm rot="20754663">
            <a:off x="6765268" y="3477150"/>
            <a:ext cx="1628138" cy="369332"/>
          </a:xfrm>
          <a:prstGeom prst="rect">
            <a:avLst/>
          </a:prstGeom>
          <a:noFill/>
        </p:spPr>
        <p:txBody>
          <a:bodyPr wrap="none" rtlCol="0">
            <a:spAutoFit/>
          </a:bodyPr>
          <a:lstStyle/>
          <a:p>
            <a:r>
              <a:rPr lang="en-US" b="1" dirty="0">
                <a:solidFill>
                  <a:schemeClr val="accent6">
                    <a:lumMod val="50000"/>
                  </a:schemeClr>
                </a:solidFill>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0879040">
            <a:off x="6761259" y="4822210"/>
            <a:ext cx="2007088" cy="369332"/>
          </a:xfrm>
          <a:prstGeom prst="rect">
            <a:avLst/>
          </a:prstGeom>
          <a:noFill/>
        </p:spPr>
        <p:txBody>
          <a:bodyPr wrap="none" rtlCol="0">
            <a:spAutoFit/>
          </a:bodyPr>
          <a:lstStyle/>
          <a:p>
            <a:r>
              <a:rPr lang="en-US" b="1" dirty="0">
                <a:solidFill>
                  <a:schemeClr val="accent1">
                    <a:lumMod val="75000"/>
                  </a:schemeClr>
                </a:solidFill>
              </a:rPr>
              <a:t>Paved Low-Volume</a:t>
            </a:r>
          </a:p>
        </p:txBody>
      </p:sp>
      <p:sp>
        <p:nvSpPr>
          <p:cNvPr id="23" name="TextBox 22">
            <a:extLst>
              <a:ext uri="{FF2B5EF4-FFF2-40B4-BE49-F238E27FC236}">
                <a16:creationId xmlns:a16="http://schemas.microsoft.com/office/drawing/2014/main" id="{BF4F18E4-07E3-42F3-823B-5873972697D8}"/>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12/31/2021</a:t>
            </a:r>
            <a:endParaRPr lang="en-US" sz="1600" dirty="0">
              <a:solidFill>
                <a:srgbClr val="FF0000"/>
              </a:solidFill>
            </a:endParaRPr>
          </a:p>
        </p:txBody>
      </p:sp>
      <p:sp>
        <p:nvSpPr>
          <p:cNvPr id="24" name="TextBox 23">
            <a:extLst>
              <a:ext uri="{FF2B5EF4-FFF2-40B4-BE49-F238E27FC236}">
                <a16:creationId xmlns:a16="http://schemas.microsoft.com/office/drawing/2014/main" id="{B0BDB315-6113-445E-A4F7-BC27B3C0AB6B}"/>
              </a:ext>
            </a:extLst>
          </p:cNvPr>
          <p:cNvSpPr txBox="1"/>
          <p:nvPr/>
        </p:nvSpPr>
        <p:spPr>
          <a:xfrm>
            <a:off x="327317" y="2585401"/>
            <a:ext cx="3736683" cy="1323439"/>
          </a:xfrm>
          <a:prstGeom prst="rect">
            <a:avLst/>
          </a:prstGeom>
          <a:solidFill>
            <a:schemeClr val="accent4">
              <a:lumMod val="20000"/>
              <a:lumOff val="80000"/>
            </a:schemeClr>
          </a:solidFill>
          <a:ln>
            <a:solidFill>
              <a:srgbClr val="FF0000"/>
            </a:solidFill>
          </a:ln>
        </p:spPr>
        <p:txBody>
          <a:bodyPr wrap="square" rtlCol="0">
            <a:spAutoFit/>
          </a:bodyPr>
          <a:lstStyle/>
          <a:p>
            <a:r>
              <a:rPr lang="en-US" sz="2000" b="1" dirty="0">
                <a:solidFill>
                  <a:srgbClr val="FF0000"/>
                </a:solidFill>
              </a:rPr>
              <a:t>Note: </a:t>
            </a:r>
          </a:p>
          <a:p>
            <a:pPr marL="342900" indent="-342900">
              <a:buFont typeface="Arial" panose="020B0604020202020204" pitchFamily="34" charset="0"/>
              <a:buChar char="•"/>
            </a:pPr>
            <a:r>
              <a:rPr lang="en-US" sz="2000" b="1" dirty="0">
                <a:solidFill>
                  <a:srgbClr val="FF0000"/>
                </a:solidFill>
              </a:rPr>
              <a:t>2019</a:t>
            </a:r>
            <a:r>
              <a:rPr lang="en-US" sz="2000" dirty="0">
                <a:solidFill>
                  <a:srgbClr val="FF0000"/>
                </a:solidFill>
              </a:rPr>
              <a:t>: spending push at end of 5-year agreement</a:t>
            </a:r>
          </a:p>
          <a:p>
            <a:pPr marL="285750" indent="-285750">
              <a:buFont typeface="Arial" panose="020B0604020202020204" pitchFamily="34" charset="0"/>
              <a:buChar char="•"/>
            </a:pPr>
            <a:r>
              <a:rPr lang="en-US" sz="2000" b="1" dirty="0">
                <a:solidFill>
                  <a:srgbClr val="FF0000"/>
                </a:solidFill>
              </a:rPr>
              <a:t>2020 and 2021: </a:t>
            </a:r>
            <a:r>
              <a:rPr lang="en-US" sz="2000" dirty="0">
                <a:solidFill>
                  <a:srgbClr val="FF0000"/>
                </a:solidFill>
              </a:rPr>
              <a:t>COVID impacts</a:t>
            </a:r>
          </a:p>
        </p:txBody>
      </p:sp>
      <p:sp>
        <p:nvSpPr>
          <p:cNvPr id="28" name="TextBox 27">
            <a:extLst>
              <a:ext uri="{FF2B5EF4-FFF2-40B4-BE49-F238E27FC236}">
                <a16:creationId xmlns:a16="http://schemas.microsoft.com/office/drawing/2014/main" id="{28D7AD50-41F4-47D9-9074-88AFF039D9D5}"/>
              </a:ext>
            </a:extLst>
          </p:cNvPr>
          <p:cNvSpPr txBox="1"/>
          <p:nvPr/>
        </p:nvSpPr>
        <p:spPr>
          <a:xfrm>
            <a:off x="7579337" y="898877"/>
            <a:ext cx="4133691" cy="1015663"/>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Completed based on closeout date:</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FF0000"/>
                </a:solidFill>
                <a:effectLst/>
                <a:uLnTx/>
                <a:uFillTx/>
                <a:latin typeface="Calibri" panose="020F0502020204030204"/>
                <a:ea typeface="+mn-ea"/>
                <a:cs typeface="+mn-cs"/>
              </a:rPr>
              <a:t>Does not include partial payment on active contracts</a:t>
            </a:r>
          </a:p>
        </p:txBody>
      </p:sp>
    </p:spTree>
    <p:extLst>
      <p:ext uri="{BB962C8B-B14F-4D97-AF65-F5344CB8AC3E}">
        <p14:creationId xmlns:p14="http://schemas.microsoft.com/office/powerpoint/2010/main" val="394853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FA0BFF-2EBE-4A8B-A6BC-2F4E958796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8055" y="2145736"/>
            <a:ext cx="7082566" cy="4251361"/>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$18.1 M Spent on Completed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Down from $22.9M in 2020</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$23.2M past 5-year average</a:t>
            </a:r>
          </a:p>
          <a:p>
            <a:pPr lvl="1">
              <a:spcBef>
                <a:spcPts val="1000"/>
              </a:spcBef>
              <a:buClrTx/>
              <a:buFont typeface="Arial" panose="020B0604020202020204" pitchFamily="34" charset="0"/>
              <a:buChar char="•"/>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spcBef>
                <a:spcPts val="1000"/>
              </a:spcBef>
              <a:buClrTx/>
              <a:buFont typeface="Arial" panose="020B0604020202020204" pitchFamily="34" charset="0"/>
              <a:buChar char="•"/>
              <a:defRPr/>
            </a:pPr>
            <a:endParaRPr lang="en-US" sz="2800" b="1" dirty="0">
              <a:solidFill>
                <a:prstClr val="black"/>
              </a:solidFill>
              <a:latin typeface="Calibri" panose="020F0502020204030204"/>
            </a:endParaRPr>
          </a:p>
          <a:p>
            <a:pPr marL="457200" lvl="1" indent="0">
              <a:spcBef>
                <a:spcPts val="1000"/>
              </a:spcBef>
              <a:buClrTx/>
              <a:buNone/>
              <a:defRPr/>
            </a:pPr>
            <a:endParaRPr lang="en-US" sz="2800" b="1" dirty="0">
              <a:solidFill>
                <a:prstClr val="black"/>
              </a:solidFill>
              <a:latin typeface="Calibri" panose="020F0502020204030204"/>
            </a:endParaRPr>
          </a:p>
          <a:p>
            <a:pPr marL="457200" lvl="1" indent="0">
              <a:spcBef>
                <a:spcPts val="1000"/>
              </a:spcBef>
              <a:buClrTx/>
              <a:buNone/>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Where should spending be?</a:t>
            </a:r>
            <a:r>
              <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rPr>
              <a:t>	</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7E9B496F-BF57-4269-A4D5-8CE7047C0AA8}"/>
              </a:ext>
            </a:extLst>
          </p:cNvPr>
          <p:cNvSpPr txBox="1"/>
          <p:nvPr/>
        </p:nvSpPr>
        <p:spPr>
          <a:xfrm rot="20754663">
            <a:off x="8051709" y="3177183"/>
            <a:ext cx="1628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0879040">
            <a:off x="7595794" y="4516327"/>
            <a:ext cx="2007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
        <p:nvSpPr>
          <p:cNvPr id="23" name="TextBox 22">
            <a:extLst>
              <a:ext uri="{FF2B5EF4-FFF2-40B4-BE49-F238E27FC236}">
                <a16:creationId xmlns:a16="http://schemas.microsoft.com/office/drawing/2014/main" id="{BF4F18E4-07E3-42F3-823B-5873972697D8}"/>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12/31/2021</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69FCBFAD-70A0-41E9-A898-EA84180C677C}"/>
              </a:ext>
            </a:extLst>
          </p:cNvPr>
          <p:cNvSpPr txBox="1"/>
          <p:nvPr/>
        </p:nvSpPr>
        <p:spPr>
          <a:xfrm>
            <a:off x="7579337" y="898877"/>
            <a:ext cx="4133691" cy="1015663"/>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Completed based on closeout date:</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FF0000"/>
                </a:solidFill>
                <a:effectLst/>
                <a:uLnTx/>
                <a:uFillTx/>
                <a:latin typeface="Calibri" panose="020F0502020204030204"/>
                <a:ea typeface="+mn-ea"/>
                <a:cs typeface="+mn-cs"/>
              </a:rPr>
              <a:t>Does not include partial payment on active contracts</a:t>
            </a:r>
          </a:p>
        </p:txBody>
      </p:sp>
      <p:cxnSp>
        <p:nvCxnSpPr>
          <p:cNvPr id="22" name="Straight Connector 21">
            <a:extLst>
              <a:ext uri="{FF2B5EF4-FFF2-40B4-BE49-F238E27FC236}">
                <a16:creationId xmlns:a16="http://schemas.microsoft.com/office/drawing/2014/main" id="{49C8E04A-9EF8-47E8-9E39-5794AFB53EE3}"/>
              </a:ext>
            </a:extLst>
          </p:cNvPr>
          <p:cNvCxnSpPr/>
          <p:nvPr/>
        </p:nvCxnSpPr>
        <p:spPr>
          <a:xfrm>
            <a:off x="6208303" y="3709293"/>
            <a:ext cx="5314950"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C641D3-C88B-4D66-8D36-0A9A27076CFA}"/>
              </a:ext>
            </a:extLst>
          </p:cNvPr>
          <p:cNvCxnSpPr/>
          <p:nvPr/>
        </p:nvCxnSpPr>
        <p:spPr>
          <a:xfrm>
            <a:off x="6208303" y="4986522"/>
            <a:ext cx="5314950"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9B102AE-6C44-48FD-A588-4388B22FF1CA}"/>
              </a:ext>
            </a:extLst>
          </p:cNvPr>
          <p:cNvCxnSpPr>
            <a:cxnSpLocks/>
            <a:stCxn id="31" idx="3"/>
          </p:cNvCxnSpPr>
          <p:nvPr/>
        </p:nvCxnSpPr>
        <p:spPr>
          <a:xfrm>
            <a:off x="4672332" y="4819283"/>
            <a:ext cx="1535971" cy="1672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91ACD3A-A9DC-4421-9D35-0F62ACA81873}"/>
              </a:ext>
            </a:extLst>
          </p:cNvPr>
          <p:cNvCxnSpPr>
            <a:cxnSpLocks/>
            <a:stCxn id="31" idx="3"/>
          </p:cNvCxnSpPr>
          <p:nvPr/>
        </p:nvCxnSpPr>
        <p:spPr>
          <a:xfrm flipV="1">
            <a:off x="4672332" y="3709293"/>
            <a:ext cx="1535971" cy="11099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8B288D9-E48F-461F-962D-CD76CBF25497}"/>
              </a:ext>
            </a:extLst>
          </p:cNvPr>
          <p:cNvSpPr txBox="1"/>
          <p:nvPr/>
        </p:nvSpPr>
        <p:spPr>
          <a:xfrm>
            <a:off x="3047344" y="4311451"/>
            <a:ext cx="1624988" cy="1015663"/>
          </a:xfrm>
          <a:prstGeom prst="rect">
            <a:avLst/>
          </a:prstGeom>
          <a:solidFill>
            <a:schemeClr val="bg1"/>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Likely  Spending Equilibrium</a:t>
            </a:r>
          </a:p>
        </p:txBody>
      </p:sp>
    </p:spTree>
    <p:extLst>
      <p:ext uri="{BB962C8B-B14F-4D97-AF65-F5344CB8AC3E}">
        <p14:creationId xmlns:p14="http://schemas.microsoft.com/office/powerpoint/2010/main" val="403939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FA0BFF-2EBE-4A8B-A6BC-2F4E958796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7356" y="714159"/>
            <a:ext cx="3814306" cy="2289565"/>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0587956" cy="549290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$18.1 M Spent on Completed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Down from $22.9M in 2020</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$23.2M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In Addition, as of 3/22/2022</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tx1"/>
                </a:solidFill>
                <a:effectLst/>
                <a:uLnTx/>
                <a:uFillTx/>
                <a:latin typeface="Calibri" panose="020F0502020204030204"/>
                <a:ea typeface="+mn-ea"/>
                <a:cs typeface="+mn-cs"/>
              </a:rPr>
              <a:t>89 contracts reported complete so far in 2022 for $6.2M</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3" name="TextBox 22">
            <a:extLst>
              <a:ext uri="{FF2B5EF4-FFF2-40B4-BE49-F238E27FC236}">
                <a16:creationId xmlns:a16="http://schemas.microsoft.com/office/drawing/2014/main" id="{BF4F18E4-07E3-42F3-823B-5873972697D8}"/>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12/31/2021</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4C9B0A6-7FAA-41E8-BCFD-0FE9F9724C31}"/>
              </a:ext>
            </a:extLst>
          </p:cNvPr>
          <p:cNvSpPr txBox="1"/>
          <p:nvPr/>
        </p:nvSpPr>
        <p:spPr>
          <a:xfrm>
            <a:off x="6137143" y="1351109"/>
            <a:ext cx="4133691" cy="1015663"/>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Completed based on closeout date:</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FF0000"/>
                </a:solidFill>
                <a:effectLst/>
                <a:uLnTx/>
                <a:uFillTx/>
                <a:latin typeface="Calibri" panose="020F0502020204030204"/>
                <a:ea typeface="+mn-ea"/>
                <a:cs typeface="+mn-cs"/>
              </a:rPr>
              <a:t>Does not include partial payment on active contracts</a:t>
            </a:r>
          </a:p>
        </p:txBody>
      </p:sp>
    </p:spTree>
    <p:extLst>
      <p:ext uri="{BB962C8B-B14F-4D97-AF65-F5344CB8AC3E}">
        <p14:creationId xmlns:p14="http://schemas.microsoft.com/office/powerpoint/2010/main" val="17237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FA0BFF-2EBE-4A8B-A6BC-2F4E958796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7356" y="714159"/>
            <a:ext cx="3814306" cy="2289565"/>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0587956" cy="549290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$18.1 M Spent on Completed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Down from $22.9M in 2020</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$23.2M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u="sng" dirty="0">
                <a:solidFill>
                  <a:srgbClr val="FF0000"/>
                </a:solidFill>
                <a:latin typeface="Calibri" panose="020F0502020204030204"/>
              </a:rPr>
              <a:t>In Addition,</a:t>
            </a: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 as of 3/22/2022</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a:t>
            </a:r>
          </a:p>
          <a:p>
            <a:pPr lvl="1">
              <a:spcBef>
                <a:spcPts val="1000"/>
              </a:spcBef>
              <a:buClrTx/>
              <a:buFont typeface="Arial" panose="020B0604020202020204" pitchFamily="34" charset="0"/>
              <a:buChar char="•"/>
              <a:defRPr/>
            </a:pPr>
            <a:r>
              <a:rPr kumimoji="0" lang="en-US" sz="3200" b="1" i="0" u="none" strike="noStrike" kern="1200" cap="none" spc="0" normalizeH="0" baseline="0" noProof="0" dirty="0">
                <a:ln>
                  <a:noFill/>
                </a:ln>
                <a:solidFill>
                  <a:schemeClr val="tx1"/>
                </a:solidFill>
                <a:effectLst/>
                <a:uLnTx/>
                <a:uFillTx/>
                <a:latin typeface="Calibri" panose="020F0502020204030204"/>
                <a:ea typeface="+mn-ea"/>
                <a:cs typeface="+mn-cs"/>
              </a:rPr>
              <a:t>89 contracts reported</a:t>
            </a:r>
            <a:r>
              <a:rPr lang="en-US" sz="3200" b="1" dirty="0">
                <a:solidFill>
                  <a:schemeClr val="tx1"/>
                </a:solidFill>
                <a:latin typeface="Calibri" panose="020F0502020204030204"/>
              </a:rPr>
              <a:t> </a:t>
            </a:r>
            <a:r>
              <a:rPr kumimoji="0" lang="en-US" sz="3200" b="1" i="0" u="none" strike="noStrike" kern="1200" cap="none" spc="0" normalizeH="0" baseline="0" noProof="0" dirty="0">
                <a:ln>
                  <a:noFill/>
                </a:ln>
                <a:solidFill>
                  <a:schemeClr val="tx1"/>
                </a:solidFill>
                <a:effectLst/>
                <a:uLnTx/>
                <a:uFillTx/>
                <a:latin typeface="Calibri" panose="020F0502020204030204"/>
                <a:ea typeface="+mn-ea"/>
                <a:cs typeface="+mn-cs"/>
              </a:rPr>
              <a:t>complete so far in 2022 for $6.2M</a:t>
            </a:r>
          </a:p>
          <a:p>
            <a:pPr lvl="1">
              <a:spcBef>
                <a:spcPts val="1000"/>
              </a:spcBef>
              <a:buClrTx/>
              <a:buFont typeface="Arial" panose="020B0604020202020204" pitchFamily="34" charset="0"/>
              <a:buChar char="•"/>
              <a:defRPr/>
            </a:pPr>
            <a:r>
              <a:rPr lang="en-US" sz="3200" b="1" dirty="0">
                <a:solidFill>
                  <a:schemeClr val="tx1"/>
                </a:solidFill>
                <a:latin typeface="Calibri" panose="020F0502020204030204"/>
              </a:rPr>
              <a:t>410 </a:t>
            </a:r>
            <a:r>
              <a:rPr lang="en-US" sz="3200" b="1" u="sng" dirty="0">
                <a:solidFill>
                  <a:schemeClr val="tx1"/>
                </a:solidFill>
                <a:latin typeface="Calibri" panose="020F0502020204030204"/>
              </a:rPr>
              <a:t>current contacts </a:t>
            </a:r>
            <a:r>
              <a:rPr lang="en-US" sz="3200" b="1" dirty="0">
                <a:solidFill>
                  <a:schemeClr val="tx1"/>
                </a:solidFill>
                <a:latin typeface="Calibri" panose="020F0502020204030204"/>
              </a:rPr>
              <a:t>totaling $33.3M</a:t>
            </a:r>
          </a:p>
          <a:p>
            <a:pPr lvl="2">
              <a:spcBef>
                <a:spcPts val="1000"/>
              </a:spcBef>
              <a:defRPr/>
            </a:pPr>
            <a:r>
              <a:rPr lang="en-US" sz="3200" dirty="0">
                <a:solidFill>
                  <a:schemeClr val="tx1"/>
                </a:solidFill>
                <a:latin typeface="Calibri" panose="020F0502020204030204"/>
              </a:rPr>
              <a:t>$12M </a:t>
            </a:r>
            <a:r>
              <a:rPr lang="en-US" sz="3200" u="sng" dirty="0">
                <a:solidFill>
                  <a:schemeClr val="tx1"/>
                </a:solidFill>
                <a:latin typeface="Calibri" panose="020F0502020204030204"/>
              </a:rPr>
              <a:t>advanced</a:t>
            </a:r>
            <a:r>
              <a:rPr lang="en-US" sz="3200" dirty="0">
                <a:solidFill>
                  <a:schemeClr val="tx1"/>
                </a:solidFill>
                <a:latin typeface="Calibri" panose="020F0502020204030204"/>
              </a:rPr>
              <a:t> on those contracts</a:t>
            </a:r>
          </a:p>
          <a:p>
            <a:pPr lvl="2">
              <a:spcBef>
                <a:spcPts val="1000"/>
              </a:spcBef>
              <a:defRPr/>
            </a:pPr>
            <a:r>
              <a:rPr lang="en-US" sz="3200" dirty="0">
                <a:solidFill>
                  <a:schemeClr val="tx1"/>
                </a:solidFill>
                <a:latin typeface="Calibri" panose="020F0502020204030204"/>
              </a:rPr>
              <a:t>$21.3M </a:t>
            </a:r>
            <a:r>
              <a:rPr lang="en-US" sz="3200" u="sng" dirty="0">
                <a:solidFill>
                  <a:schemeClr val="tx1"/>
                </a:solidFill>
                <a:latin typeface="Calibri" panose="020F0502020204030204"/>
              </a:rPr>
              <a:t>encumbered</a:t>
            </a:r>
            <a:r>
              <a:rPr lang="en-US" sz="3200" dirty="0">
                <a:solidFill>
                  <a:schemeClr val="tx1"/>
                </a:solidFill>
                <a:latin typeface="Calibri" panose="020F0502020204030204"/>
              </a:rPr>
              <a:t> on those contracts</a:t>
            </a:r>
          </a:p>
          <a:p>
            <a:pPr lvl="2">
              <a:spcBef>
                <a:spcPts val="1000"/>
              </a:spcBef>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3" name="TextBox 22">
            <a:extLst>
              <a:ext uri="{FF2B5EF4-FFF2-40B4-BE49-F238E27FC236}">
                <a16:creationId xmlns:a16="http://schemas.microsoft.com/office/drawing/2014/main" id="{BF4F18E4-07E3-42F3-823B-5873972697D8}"/>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12/31/2021</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11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 name="Picture 1">
            <a:extLst>
              <a:ext uri="{FF2B5EF4-FFF2-40B4-BE49-F238E27FC236}">
                <a16:creationId xmlns:a16="http://schemas.microsoft.com/office/drawing/2014/main" id="{D6035E87-5FA5-413E-B7EB-B754B98A87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001" y="-25529"/>
            <a:ext cx="5566138" cy="3341115"/>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3382" y="758559"/>
            <a:ext cx="6431013" cy="4813566"/>
          </a:xfrm>
          <a:prstGeom prst="rect">
            <a:avLst/>
          </a:prstGeom>
        </p:spPr>
        <p:txBody>
          <a:bodyPr>
            <a:normAutofit fontScale="92500" lnSpcReduction="20000"/>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In-Kind</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goods or services incurred by participant but not reimbursed through DGLVR funds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$6.2M In-Kind Spent on Completed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Down from $</a:t>
            </a:r>
            <a:r>
              <a:rPr lang="en-US" sz="2800" dirty="0">
                <a:solidFill>
                  <a:prstClr val="black"/>
                </a:solidFill>
                <a:latin typeface="Calibri" panose="020F0502020204030204"/>
              </a:rPr>
              <a:t>7.7</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 in 2020</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$8.5M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35% In-Kind per Project Dollar</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Compared to 34% in 2020</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37%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sp>
        <p:nvSpPr>
          <p:cNvPr id="14" name="TextBox 13">
            <a:extLst>
              <a:ext uri="{FF2B5EF4-FFF2-40B4-BE49-F238E27FC236}">
                <a16:creationId xmlns:a16="http://schemas.microsoft.com/office/drawing/2014/main" id="{7E9B496F-BF57-4269-A4D5-8CE7047C0AA8}"/>
              </a:ext>
            </a:extLst>
          </p:cNvPr>
          <p:cNvSpPr txBox="1"/>
          <p:nvPr/>
        </p:nvSpPr>
        <p:spPr>
          <a:xfrm>
            <a:off x="8999041" y="544150"/>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0158589">
            <a:off x="8198373" y="1851986"/>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cxnSp>
        <p:nvCxnSpPr>
          <p:cNvPr id="27" name="Straight Arrow Connector 26">
            <a:extLst>
              <a:ext uri="{FF2B5EF4-FFF2-40B4-BE49-F238E27FC236}">
                <a16:creationId xmlns:a16="http://schemas.microsoft.com/office/drawing/2014/main" id="{3D8D4681-174C-4BF6-917E-B784512C576B}"/>
              </a:ext>
            </a:extLst>
          </p:cNvPr>
          <p:cNvCxnSpPr>
            <a:cxnSpLocks/>
          </p:cNvCxnSpPr>
          <p:nvPr/>
        </p:nvCxnSpPr>
        <p:spPr>
          <a:xfrm>
            <a:off x="6224645" y="2657122"/>
            <a:ext cx="6594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B095743-9A4F-4C19-A1C5-2BB61A89806D}"/>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12/31/2021</a:t>
            </a:r>
            <a:endParaRPr lang="en-US" sz="1600" dirty="0">
              <a:solidFill>
                <a:srgbClr val="FF0000"/>
              </a:solidFill>
            </a:endParaRPr>
          </a:p>
        </p:txBody>
      </p:sp>
      <p:pic>
        <p:nvPicPr>
          <p:cNvPr id="3" name="Picture 2">
            <a:extLst>
              <a:ext uri="{FF2B5EF4-FFF2-40B4-BE49-F238E27FC236}">
                <a16:creationId xmlns:a16="http://schemas.microsoft.com/office/drawing/2014/main" id="{72E156E8-86FD-4330-9365-1997C387C60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16000" y="3512585"/>
            <a:ext cx="5566138" cy="3345415"/>
          </a:xfrm>
          <a:prstGeom prst="rect">
            <a:avLst/>
          </a:prstGeom>
          <a:ln>
            <a:noFill/>
          </a:ln>
          <a:effectLst>
            <a:outerShdw blurRad="190500" algn="tl" rotWithShape="0">
              <a:srgbClr val="000000">
                <a:alpha val="70000"/>
              </a:srgbClr>
            </a:outerShdw>
          </a:effectLst>
        </p:spPr>
      </p:pic>
      <p:sp>
        <p:nvSpPr>
          <p:cNvPr id="24" name="TextBox 23">
            <a:extLst>
              <a:ext uri="{FF2B5EF4-FFF2-40B4-BE49-F238E27FC236}">
                <a16:creationId xmlns:a16="http://schemas.microsoft.com/office/drawing/2014/main" id="{245A2FAA-00A1-4FEC-A232-7239803AF72D}"/>
              </a:ext>
            </a:extLst>
          </p:cNvPr>
          <p:cNvSpPr txBox="1"/>
          <p:nvPr/>
        </p:nvSpPr>
        <p:spPr>
          <a:xfrm>
            <a:off x="8205078" y="5676834"/>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25" name="TextBox 24">
            <a:extLst>
              <a:ext uri="{FF2B5EF4-FFF2-40B4-BE49-F238E27FC236}">
                <a16:creationId xmlns:a16="http://schemas.microsoft.com/office/drawing/2014/main" id="{99FF659E-B274-408B-9A6B-037C60E6F630}"/>
              </a:ext>
            </a:extLst>
          </p:cNvPr>
          <p:cNvSpPr txBox="1"/>
          <p:nvPr/>
        </p:nvSpPr>
        <p:spPr>
          <a:xfrm rot="664988">
            <a:off x="9246354" y="4650024"/>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cxnSp>
        <p:nvCxnSpPr>
          <p:cNvPr id="28" name="Straight Arrow Connector 27">
            <a:extLst>
              <a:ext uri="{FF2B5EF4-FFF2-40B4-BE49-F238E27FC236}">
                <a16:creationId xmlns:a16="http://schemas.microsoft.com/office/drawing/2014/main" id="{2A732617-4EB6-4477-A344-50BDD2A707C3}"/>
              </a:ext>
            </a:extLst>
          </p:cNvPr>
          <p:cNvCxnSpPr>
            <a:cxnSpLocks/>
          </p:cNvCxnSpPr>
          <p:nvPr/>
        </p:nvCxnSpPr>
        <p:spPr>
          <a:xfrm>
            <a:off x="4458601" y="4148466"/>
            <a:ext cx="2901246" cy="5953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444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5796</TotalTime>
  <Words>2495</Words>
  <Application>Microsoft Office PowerPoint</Application>
  <PresentationFormat>Widescreen</PresentationFormat>
  <Paragraphs>449</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 2</dc:creator>
  <cp:lastModifiedBy>Ken Corradini</cp:lastModifiedBy>
  <cp:revision>93</cp:revision>
  <dcterms:created xsi:type="dcterms:W3CDTF">2021-03-01T14:22:30Z</dcterms:created>
  <dcterms:modified xsi:type="dcterms:W3CDTF">2022-03-28T16:04:33Z</dcterms:modified>
</cp:coreProperties>
</file>