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258" r:id="rId5"/>
    <p:sldId id="259" r:id="rId6"/>
    <p:sldId id="345" r:id="rId7"/>
    <p:sldId id="305" r:id="rId8"/>
    <p:sldId id="346" r:id="rId9"/>
    <p:sldId id="347" r:id="rId10"/>
    <p:sldId id="262" r:id="rId11"/>
    <p:sldId id="263" r:id="rId12"/>
    <p:sldId id="268" r:id="rId13"/>
    <p:sldId id="269" r:id="rId14"/>
    <p:sldId id="321" r:id="rId15"/>
    <p:sldId id="274" r:id="rId16"/>
    <p:sldId id="306" r:id="rId17"/>
    <p:sldId id="270" r:id="rId18"/>
    <p:sldId id="353" r:id="rId19"/>
    <p:sldId id="271" r:id="rId20"/>
    <p:sldId id="309" r:id="rId21"/>
    <p:sldId id="326" r:id="rId22"/>
    <p:sldId id="327" r:id="rId23"/>
    <p:sldId id="329" r:id="rId24"/>
    <p:sldId id="328" r:id="rId25"/>
    <p:sldId id="280" r:id="rId26"/>
    <p:sldId id="279" r:id="rId27"/>
    <p:sldId id="308" r:id="rId28"/>
    <p:sldId id="272" r:id="rId29"/>
    <p:sldId id="273" r:id="rId30"/>
    <p:sldId id="323" r:id="rId31"/>
    <p:sldId id="324" r:id="rId32"/>
    <p:sldId id="278" r:id="rId33"/>
    <p:sldId id="300" r:id="rId34"/>
    <p:sldId id="301" r:id="rId35"/>
    <p:sldId id="349" r:id="rId36"/>
    <p:sldId id="350" r:id="rId37"/>
    <p:sldId id="330" r:id="rId38"/>
    <p:sldId id="351" r:id="rId39"/>
    <p:sldId id="358" r:id="rId40"/>
    <p:sldId id="331" r:id="rId41"/>
    <p:sldId id="333" r:id="rId42"/>
    <p:sldId id="332" r:id="rId43"/>
    <p:sldId id="354" r:id="rId44"/>
    <p:sldId id="355" r:id="rId45"/>
    <p:sldId id="356" r:id="rId46"/>
    <p:sldId id="35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44C04F"/>
    <a:srgbClr val="666699"/>
    <a:srgbClr val="996633"/>
    <a:srgbClr val="003A7A"/>
    <a:srgbClr val="41B74C"/>
    <a:srgbClr val="003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90" d="100"/>
          <a:sy n="90" d="100"/>
        </p:scale>
        <p:origin x="533" y="41"/>
      </p:cViewPr>
      <p:guideLst/>
    </p:cSldViewPr>
  </p:slideViewPr>
  <p:notesTextViewPr>
    <p:cViewPr>
      <p:scale>
        <a:sx n="3" d="2"/>
        <a:sy n="3" d="2"/>
      </p:scale>
      <p:origin x="0" y="0"/>
    </p:cViewPr>
  </p:notesTextViewPr>
  <p:sorterViewPr>
    <p:cViewPr>
      <p:scale>
        <a:sx n="100" d="100"/>
        <a:sy n="100" d="100"/>
      </p:scale>
      <p:origin x="0" y="-16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My_Documents\Annual_summary_reports\2023_ASR\2023_ASR_MASTE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shlaw\AppData\Local\Microsoft\Windows\INetCache\Content.Outlook\XZEUKHY9\2023%20ASR%20-%20Old%20Money%20Spending%20-%202_27_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New Structue Type Installed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10814814969167"/>
          <c:y val="0.14992511447039614"/>
          <c:w val="0.73424745236832589"/>
          <c:h val="0.82719195696546932"/>
        </c:manualLayout>
      </c:layout>
      <c:pieChart>
        <c:varyColors val="1"/>
        <c:ser>
          <c:idx val="0"/>
          <c:order val="0"/>
          <c:spPr>
            <a:ln w="12700">
              <a:solidFill>
                <a:schemeClr val="tx1"/>
              </a:solidFill>
            </a:ln>
          </c:spPr>
          <c:dPt>
            <c:idx val="0"/>
            <c:bubble3D val="0"/>
            <c:spPr>
              <a:solidFill>
                <a:schemeClr val="accent1"/>
              </a:solidFill>
              <a:ln w="12700">
                <a:solidFill>
                  <a:schemeClr val="tx1"/>
                </a:solidFill>
              </a:ln>
              <a:effectLst/>
            </c:spPr>
            <c:extLst>
              <c:ext xmlns:c16="http://schemas.microsoft.com/office/drawing/2014/chart" uri="{C3380CC4-5D6E-409C-BE32-E72D297353CC}">
                <c16:uniqueId val="{00000001-1D1C-455F-8230-009DFF62151D}"/>
              </c:ext>
            </c:extLst>
          </c:dPt>
          <c:dPt>
            <c:idx val="1"/>
            <c:bubble3D val="0"/>
            <c:spPr>
              <a:solidFill>
                <a:schemeClr val="accent2"/>
              </a:solidFill>
              <a:ln w="12700">
                <a:solidFill>
                  <a:schemeClr val="tx1"/>
                </a:solidFill>
              </a:ln>
              <a:effectLst/>
            </c:spPr>
            <c:extLst>
              <c:ext xmlns:c16="http://schemas.microsoft.com/office/drawing/2014/chart" uri="{C3380CC4-5D6E-409C-BE32-E72D297353CC}">
                <c16:uniqueId val="{00000003-1D1C-455F-8230-009DFF62151D}"/>
              </c:ext>
            </c:extLst>
          </c:dPt>
          <c:dPt>
            <c:idx val="2"/>
            <c:bubble3D val="0"/>
            <c:spPr>
              <a:solidFill>
                <a:schemeClr val="accent3"/>
              </a:solidFill>
              <a:ln w="12700">
                <a:solidFill>
                  <a:schemeClr val="tx1"/>
                </a:solidFill>
              </a:ln>
              <a:effectLst/>
            </c:spPr>
            <c:extLst>
              <c:ext xmlns:c16="http://schemas.microsoft.com/office/drawing/2014/chart" uri="{C3380CC4-5D6E-409C-BE32-E72D297353CC}">
                <c16:uniqueId val="{00000005-1D1C-455F-8230-009DFF62151D}"/>
              </c:ext>
            </c:extLst>
          </c:dPt>
          <c:dPt>
            <c:idx val="3"/>
            <c:bubble3D val="0"/>
            <c:spPr>
              <a:solidFill>
                <a:schemeClr val="accent4"/>
              </a:solidFill>
              <a:ln w="12700">
                <a:solidFill>
                  <a:schemeClr val="tx1"/>
                </a:solidFill>
              </a:ln>
              <a:effectLst/>
            </c:spPr>
            <c:extLst>
              <c:ext xmlns:c16="http://schemas.microsoft.com/office/drawing/2014/chart" uri="{C3380CC4-5D6E-409C-BE32-E72D297353CC}">
                <c16:uniqueId val="{00000007-1D1C-455F-8230-009DFF62151D}"/>
              </c:ext>
            </c:extLst>
          </c:dPt>
          <c:dPt>
            <c:idx val="4"/>
            <c:bubble3D val="0"/>
            <c:spPr>
              <a:solidFill>
                <a:schemeClr val="accent5"/>
              </a:solidFill>
              <a:ln w="12700">
                <a:solidFill>
                  <a:schemeClr val="tx1"/>
                </a:solidFill>
              </a:ln>
              <a:effectLst/>
            </c:spPr>
            <c:extLst>
              <c:ext xmlns:c16="http://schemas.microsoft.com/office/drawing/2014/chart" uri="{C3380CC4-5D6E-409C-BE32-E72D297353CC}">
                <c16:uniqueId val="{00000009-1D1C-455F-8230-009DFF62151D}"/>
              </c:ext>
            </c:extLst>
          </c:dPt>
          <c:dPt>
            <c:idx val="5"/>
            <c:bubble3D val="0"/>
            <c:spPr>
              <a:solidFill>
                <a:schemeClr val="accent6"/>
              </a:solidFill>
              <a:ln w="12700">
                <a:solidFill>
                  <a:schemeClr val="tx1"/>
                </a:solidFill>
              </a:ln>
              <a:effectLst/>
            </c:spPr>
            <c:extLst>
              <c:ext xmlns:c16="http://schemas.microsoft.com/office/drawing/2014/chart" uri="{C3380CC4-5D6E-409C-BE32-E72D297353CC}">
                <c16:uniqueId val="{0000000B-1D1C-455F-8230-009DFF62151D}"/>
              </c:ext>
            </c:extLst>
          </c:dPt>
          <c:dPt>
            <c:idx val="6"/>
            <c:bubble3D val="0"/>
            <c:spPr>
              <a:solidFill>
                <a:schemeClr val="accent1">
                  <a:lumMod val="60000"/>
                </a:schemeClr>
              </a:solidFill>
              <a:ln w="12700">
                <a:solidFill>
                  <a:schemeClr val="tx1"/>
                </a:solidFill>
              </a:ln>
              <a:effectLst/>
            </c:spPr>
            <c:extLst>
              <c:ext xmlns:c16="http://schemas.microsoft.com/office/drawing/2014/chart" uri="{C3380CC4-5D6E-409C-BE32-E72D297353CC}">
                <c16:uniqueId val="{0000000D-1D1C-455F-8230-009DFF62151D}"/>
              </c:ext>
            </c:extLst>
          </c:dPt>
          <c:dPt>
            <c:idx val="7"/>
            <c:bubble3D val="0"/>
            <c:spPr>
              <a:solidFill>
                <a:schemeClr val="accent2">
                  <a:lumMod val="60000"/>
                </a:schemeClr>
              </a:solidFill>
              <a:ln w="12700">
                <a:solidFill>
                  <a:schemeClr val="tx1"/>
                </a:solidFill>
              </a:ln>
              <a:effectLst/>
            </c:spPr>
            <c:extLst>
              <c:ext xmlns:c16="http://schemas.microsoft.com/office/drawing/2014/chart" uri="{C3380CC4-5D6E-409C-BE32-E72D297353CC}">
                <c16:uniqueId val="{0000000F-1D1C-455F-8230-009DFF62151D}"/>
              </c:ext>
            </c:extLst>
          </c:dPt>
          <c:dPt>
            <c:idx val="8"/>
            <c:bubble3D val="0"/>
            <c:spPr>
              <a:solidFill>
                <a:schemeClr val="accent3">
                  <a:lumMod val="60000"/>
                </a:schemeClr>
              </a:solidFill>
              <a:ln w="12700">
                <a:solidFill>
                  <a:schemeClr val="tx1"/>
                </a:solidFill>
              </a:ln>
              <a:effectLst/>
            </c:spPr>
            <c:extLst>
              <c:ext xmlns:c16="http://schemas.microsoft.com/office/drawing/2014/chart" uri="{C3380CC4-5D6E-409C-BE32-E72D297353CC}">
                <c16:uniqueId val="{00000011-1D1C-455F-8230-009DFF62151D}"/>
              </c:ext>
            </c:extLst>
          </c:dPt>
          <c:dLbls>
            <c:dLbl>
              <c:idx val="0"/>
              <c:layout>
                <c:manualLayout>
                  <c:x val="-4.9791551203408509E-2"/>
                  <c:y val="0.127092760397624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D1C-455F-8230-009DFF62151D}"/>
                </c:ext>
              </c:extLst>
            </c:dLbl>
            <c:dLbl>
              <c:idx val="1"/>
              <c:layout>
                <c:manualLayout>
                  <c:x val="-0.17742954320772514"/>
                  <c:y val="4.115476093323407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D1C-455F-8230-009DFF62151D}"/>
                </c:ext>
              </c:extLst>
            </c:dLbl>
            <c:dLbl>
              <c:idx val="2"/>
              <c:delete val="1"/>
              <c:extLst>
                <c:ext xmlns:c15="http://schemas.microsoft.com/office/drawing/2012/chart" uri="{CE6537A1-D6FC-4f65-9D91-7224C49458BB}"/>
                <c:ext xmlns:c16="http://schemas.microsoft.com/office/drawing/2014/chart" uri="{C3380CC4-5D6E-409C-BE32-E72D297353CC}">
                  <c16:uniqueId val="{00000005-1D1C-455F-8230-009DFF62151D}"/>
                </c:ext>
              </c:extLst>
            </c:dLbl>
            <c:dLbl>
              <c:idx val="3"/>
              <c:layout>
                <c:manualLayout>
                  <c:x val="-5.3224427322006836E-2"/>
                  <c:y val="-8.287160684374678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1639345377623076"/>
                      <c:h val="0.20305716030676482"/>
                    </c:manualLayout>
                  </c15:layout>
                </c:ext>
                <c:ext xmlns:c16="http://schemas.microsoft.com/office/drawing/2014/chart" uri="{C3380CC4-5D6E-409C-BE32-E72D297353CC}">
                  <c16:uniqueId val="{00000007-1D1C-455F-8230-009DFF62151D}"/>
                </c:ext>
              </c:extLst>
            </c:dLbl>
            <c:dLbl>
              <c:idx val="6"/>
              <c:layout>
                <c:manualLayout>
                  <c:x val="9.5272299651294412E-2"/>
                  <c:y val="0.14287174734058458"/>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D1C-455F-8230-009DFF62151D}"/>
                </c:ext>
              </c:extLst>
            </c:dLbl>
            <c:dLbl>
              <c:idx val="7"/>
              <c:layout>
                <c:manualLayout>
                  <c:x val="-0.15080753046451073"/>
                  <c:y val="6.984042874771952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D1C-455F-8230-009DFF62151D}"/>
                </c:ext>
              </c:extLst>
            </c:dLbl>
            <c:dLbl>
              <c:idx val="8"/>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D1C-455F-8230-009DFF62151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[2]Streams!$AX$315:$AX$323</c:f>
              <c:strCache>
                <c:ptCount val="9"/>
                <c:pt idx="0">
                  <c:v>Round Pipe</c:v>
                </c:pt>
                <c:pt idx="1">
                  <c:v>Squash</c:v>
                </c:pt>
                <c:pt idx="2">
                  <c:v>multiple</c:v>
                </c:pt>
                <c:pt idx="3">
                  <c:v>Arch w/bot</c:v>
                </c:pt>
                <c:pt idx="4">
                  <c:v>Box w/bot</c:v>
                </c:pt>
                <c:pt idx="5">
                  <c:v>Arch (BL)</c:v>
                </c:pt>
                <c:pt idx="6">
                  <c:v>Box (BL)</c:v>
                </c:pt>
                <c:pt idx="7">
                  <c:v>Bridge</c:v>
                </c:pt>
                <c:pt idx="8">
                  <c:v>Other</c:v>
                </c:pt>
              </c:strCache>
            </c:strRef>
          </c:cat>
          <c:val>
            <c:numRef>
              <c:f>Streams!$BN$345:$BN$353</c:f>
              <c:numCache>
                <c:formatCode>General</c:formatCode>
                <c:ptCount val="9"/>
                <c:pt idx="0">
                  <c:v>20</c:v>
                </c:pt>
                <c:pt idx="1">
                  <c:v>107</c:v>
                </c:pt>
                <c:pt idx="2">
                  <c:v>0</c:v>
                </c:pt>
                <c:pt idx="3">
                  <c:v>73</c:v>
                </c:pt>
                <c:pt idx="4">
                  <c:v>46</c:v>
                </c:pt>
                <c:pt idx="5">
                  <c:v>51</c:v>
                </c:pt>
                <c:pt idx="6">
                  <c:v>26</c:v>
                </c:pt>
                <c:pt idx="7">
                  <c:v>13</c:v>
                </c:pt>
                <c:pt idx="8">
                  <c:v>1</c:v>
                </c:pt>
              </c:numCache>
            </c:numRef>
          </c:val>
          <c:extLst>
            <c:ext xmlns:c16="http://schemas.microsoft.com/office/drawing/2014/chart" uri="{C3380CC4-5D6E-409C-BE32-E72D297353CC}">
              <c16:uniqueId val="{00000012-1D1C-455F-8230-009DFF6215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4">
        <a:lumMod val="20000"/>
        <a:lumOff val="80000"/>
      </a:schemeClr>
    </a:solidFill>
    <a:ln w="9525" cap="flat" cmpd="sng" algn="ctr">
      <a:solidFill>
        <a:schemeClr val="accent6">
          <a:lumMod val="40000"/>
          <a:lumOff val="60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3200" baseline="0" dirty="0"/>
              <a:t>Low Volume</a:t>
            </a:r>
            <a:endParaRPr lang="en-US" sz="32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5093097634318889"/>
          <c:y val="0.15049869926175388"/>
          <c:w val="0.61981210130190678"/>
          <c:h val="0.80508944883909328"/>
        </c:manualLayout>
      </c:layout>
      <c:pieChart>
        <c:varyColors val="1"/>
        <c:ser>
          <c:idx val="0"/>
          <c:order val="0"/>
          <c:tx>
            <c:strRef>
              <c:f>'Spending Sums'!$C$1</c:f>
              <c:strCache>
                <c:ptCount val="1"/>
                <c:pt idx="0">
                  <c:v>LVR</c:v>
                </c:pt>
              </c:strCache>
            </c:strRef>
          </c:tx>
          <c:spPr>
            <a:effectLst>
              <a:outerShdw blurRad="50800" dist="38100" dir="2700000" algn="tl" rotWithShape="0">
                <a:prstClr val="black">
                  <a:alpha val="40000"/>
                </a:prstClr>
              </a:outerShdw>
            </a:effectLst>
          </c:spPr>
          <c:dPt>
            <c:idx val="0"/>
            <c:bubble3D val="0"/>
            <c:spPr>
              <a:solidFill>
                <a:schemeClr val="accent6"/>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DE2-40EA-B7C2-24B3031A158F}"/>
              </c:ext>
            </c:extLst>
          </c:dPt>
          <c:dPt>
            <c:idx val="1"/>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DE2-40EA-B7C2-24B3031A158F}"/>
              </c:ext>
            </c:extLst>
          </c:dPt>
          <c:dPt>
            <c:idx val="2"/>
            <c:bubble3D val="0"/>
            <c:spPr>
              <a:solidFill>
                <a:srgbClr val="C0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DE2-40EA-B7C2-24B3031A158F}"/>
              </c:ext>
            </c:extLst>
          </c:dPt>
          <c:dPt>
            <c:idx val="3"/>
            <c:bubble3D val="0"/>
            <c:spPr>
              <a:solidFill>
                <a:schemeClr val="accent2">
                  <a:lumMod val="6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DE2-40EA-B7C2-24B3031A158F}"/>
              </c:ext>
            </c:extLst>
          </c:dPt>
          <c:dPt>
            <c:idx val="4"/>
            <c:bubble3D val="0"/>
            <c:spPr>
              <a:solidFill>
                <a:schemeClr val="accent4">
                  <a:lumMod val="60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FDE2-40EA-B7C2-24B3031A158F}"/>
              </c:ext>
            </c:extLst>
          </c:dPt>
          <c:dLbls>
            <c:dLbl>
              <c:idx val="0"/>
              <c:spPr>
                <a:solidFill>
                  <a:schemeClr val="tx1">
                    <a:lumMod val="75000"/>
                    <a:lumOff val="2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DE2-40EA-B7C2-24B3031A158F}"/>
                </c:ext>
              </c:extLst>
            </c:dLbl>
            <c:dLbl>
              <c:idx val="1"/>
              <c:spPr>
                <a:solidFill>
                  <a:schemeClr val="tx1">
                    <a:lumMod val="75000"/>
                    <a:lumOff val="2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FDE2-40EA-B7C2-24B3031A158F}"/>
                </c:ext>
              </c:extLst>
            </c:dLbl>
            <c:dLbl>
              <c:idx val="2"/>
              <c:spPr>
                <a:solidFill>
                  <a:schemeClr val="tx1">
                    <a:lumMod val="75000"/>
                    <a:lumOff val="2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FDE2-40EA-B7C2-24B3031A158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'Spending Sums'!$A$2:$A$4</c:f>
              <c:strCache>
                <c:ptCount val="3"/>
                <c:pt idx="0">
                  <c:v>Spent All</c:v>
                </c:pt>
                <c:pt idx="1">
                  <c:v>Committed All</c:v>
                </c:pt>
                <c:pt idx="2">
                  <c:v>Not Committed All</c:v>
                </c:pt>
              </c:strCache>
            </c:strRef>
          </c:cat>
          <c:val>
            <c:numRef>
              <c:f>'Spending Sums'!$C$2:$C$4</c:f>
              <c:numCache>
                <c:formatCode>General</c:formatCode>
                <c:ptCount val="3"/>
                <c:pt idx="0">
                  <c:v>20</c:v>
                </c:pt>
                <c:pt idx="1">
                  <c:v>31</c:v>
                </c:pt>
                <c:pt idx="2">
                  <c:v>15</c:v>
                </c:pt>
              </c:numCache>
            </c:numRef>
          </c:val>
          <c:extLst>
            <c:ext xmlns:c16="http://schemas.microsoft.com/office/drawing/2014/chart" uri="{C3380CC4-5D6E-409C-BE32-E72D297353CC}">
              <c16:uniqueId val="{0000000A-FDE2-40EA-B7C2-24B3031A158F}"/>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3200" b="1" i="0" u="none" strike="noStrike" kern="1200" spc="0" baseline="0">
              <a:solidFill>
                <a:prstClr val="black">
                  <a:lumMod val="75000"/>
                  <a:lumOff val="25000"/>
                </a:prstClr>
              </a:solidFill>
              <a:latin typeface="+mn-lt"/>
              <a:ea typeface="+mn-ea"/>
              <a:cs typeface="+mn-cs"/>
            </a:defRPr>
          </a:pPr>
          <a:endParaRPr lang="en-US"/>
        </a:p>
      </c:txPr>
    </c:title>
    <c:autoTitleDeleted val="0"/>
    <c:plotArea>
      <c:layout/>
      <c:pieChart>
        <c:varyColors val="1"/>
        <c:ser>
          <c:idx val="0"/>
          <c:order val="0"/>
          <c:tx>
            <c:strRef>
              <c:f>Sheet1!$B$1</c:f>
              <c:strCache>
                <c:ptCount val="1"/>
                <c:pt idx="0">
                  <c:v>Dirt and Gravel</c:v>
                </c:pt>
              </c:strCache>
            </c:strRef>
          </c:tx>
          <c:spPr>
            <a:solidFill>
              <a:srgbClr val="FF0000"/>
            </a:solidFill>
            <a:ln>
              <a:noFill/>
            </a:ln>
          </c:spPr>
          <c:dPt>
            <c:idx val="0"/>
            <c:bubble3D val="0"/>
            <c:spPr>
              <a:solidFill>
                <a:schemeClr val="accent6"/>
              </a:solidFill>
              <a:ln w="19050">
                <a:noFill/>
              </a:ln>
              <a:effectLst/>
            </c:spPr>
            <c:extLst>
              <c:ext xmlns:c16="http://schemas.microsoft.com/office/drawing/2014/chart" uri="{C3380CC4-5D6E-409C-BE32-E72D297353CC}">
                <c16:uniqueId val="{00000003-4AF3-4B6C-907F-7545D1485911}"/>
              </c:ext>
            </c:extLst>
          </c:dPt>
          <c:dPt>
            <c:idx val="1"/>
            <c:bubble3D val="0"/>
            <c:spPr>
              <a:solidFill>
                <a:srgbClr val="FFC000"/>
              </a:solidFill>
              <a:ln w="19050">
                <a:noFill/>
              </a:ln>
              <a:effectLst/>
            </c:spPr>
            <c:extLst>
              <c:ext xmlns:c16="http://schemas.microsoft.com/office/drawing/2014/chart" uri="{C3380CC4-5D6E-409C-BE32-E72D297353CC}">
                <c16:uniqueId val="{00000004-4AF3-4B6C-907F-7545D1485911}"/>
              </c:ext>
            </c:extLst>
          </c:dPt>
          <c:dPt>
            <c:idx val="2"/>
            <c:bubble3D val="0"/>
            <c:spPr>
              <a:solidFill>
                <a:srgbClr val="C00000"/>
              </a:solidFill>
              <a:ln w="19050">
                <a:noFill/>
              </a:ln>
              <a:effectLst/>
            </c:spPr>
            <c:extLst>
              <c:ext xmlns:c16="http://schemas.microsoft.com/office/drawing/2014/chart" uri="{C3380CC4-5D6E-409C-BE32-E72D297353CC}">
                <c16:uniqueId val="{00000002-4AF3-4B6C-907F-7545D1485911}"/>
              </c:ext>
            </c:extLst>
          </c:dPt>
          <c:dLbls>
            <c:dLbl>
              <c:idx val="0"/>
              <c:layout>
                <c:manualLayout>
                  <c:x val="-0.20301698810303812"/>
                  <c:y val="5.51459724886824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3-4B6C-907F-7545D1485911}"/>
                </c:ext>
              </c:extLst>
            </c:dLbl>
            <c:dLbl>
              <c:idx val="1"/>
              <c:layout>
                <c:manualLayout>
                  <c:x val="0.11530288948041524"/>
                  <c:y val="-0.1785797248382184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F3-4B6C-907F-7545D1485911}"/>
                </c:ext>
              </c:extLst>
            </c:dLbl>
            <c:dLbl>
              <c:idx val="2"/>
              <c:layout>
                <c:manualLayout>
                  <c:x val="0.11045236488854202"/>
                  <c:y val="0.1533267566914563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F3-4B6C-907F-7545D1485911}"/>
                </c:ext>
              </c:extLst>
            </c:dLbl>
            <c:spPr>
              <a:solidFill>
                <a:schemeClr val="tx1">
                  <a:lumMod val="75000"/>
                  <a:lumOff val="25000"/>
                </a:schemeClr>
              </a:solid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Spent All</c:v>
                </c:pt>
                <c:pt idx="1">
                  <c:v>Committed All</c:v>
                </c:pt>
                <c:pt idx="2">
                  <c:v>Not Committed All</c:v>
                </c:pt>
              </c:strCache>
            </c:strRef>
          </c:cat>
          <c:val>
            <c:numRef>
              <c:f>Sheet1!$B$2:$B$4</c:f>
              <c:numCache>
                <c:formatCode>General</c:formatCode>
                <c:ptCount val="3"/>
                <c:pt idx="0">
                  <c:v>28</c:v>
                </c:pt>
                <c:pt idx="1">
                  <c:v>24</c:v>
                </c:pt>
                <c:pt idx="2">
                  <c:v>14</c:v>
                </c:pt>
              </c:numCache>
            </c:numRef>
          </c:val>
          <c:extLst>
            <c:ext xmlns:c16="http://schemas.microsoft.com/office/drawing/2014/chart" uri="{C3380CC4-5D6E-409C-BE32-E72D297353CC}">
              <c16:uniqueId val="{00000000-4AF3-4B6C-907F-7545D148591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lang="en-US" sz="1800" b="0" i="0" u="none" strike="noStrike" kern="1200" baseline="0">
                <a:solidFill>
                  <a:schemeClr val="dk1"/>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800" b="0" i="0" u="none" strike="noStrike" kern="1200" baseline="0">
                <a:solidFill>
                  <a:schemeClr val="dk1"/>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800" b="0" i="0" u="none" strike="noStrike" kern="1200" baseline="0">
                <a:solidFill>
                  <a:schemeClr val="dk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lang="en-US"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c:spPr>
  <c:txPr>
    <a:bodyPr/>
    <a:lstStyle/>
    <a:p>
      <a:pPr>
        <a:defRPr lang="en-US" sz="900" b="0" i="0" u="none" strike="noStrike" kern="1200" baseline="0">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3/7/2024</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3/7/2024</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smb201@p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7.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31.png"/><Relationship Id="rId5" Type="http://schemas.openxmlformats.org/officeDocument/2006/relationships/image" Target="../media/image15.jpeg"/><Relationship Id="rId10" Type="http://schemas.openxmlformats.org/officeDocument/2006/relationships/image" Target="../media/image30.png"/><Relationship Id="rId4" Type="http://schemas.openxmlformats.org/officeDocument/2006/relationships/image" Target="../media/image25.jpeg"/><Relationship Id="rId9"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14.png"/><Relationship Id="rId4" Type="http://schemas.openxmlformats.org/officeDocument/2006/relationships/image" Target="../media/image7.sv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4.png"/><Relationship Id="rId11" Type="http://schemas.openxmlformats.org/officeDocument/2006/relationships/image" Target="../media/image33.png"/><Relationship Id="rId5" Type="http://schemas.openxmlformats.org/officeDocument/2006/relationships/image" Target="../media/image7.svg"/><Relationship Id="rId10"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34.png"/><Relationship Id="rId5" Type="http://schemas.openxmlformats.org/officeDocument/2006/relationships/image" Target="../media/image15.jpeg"/><Relationship Id="rId10" Type="http://schemas.openxmlformats.org/officeDocument/2006/relationships/image" Target="../media/image33.png"/><Relationship Id="rId4" Type="http://schemas.openxmlformats.org/officeDocument/2006/relationships/image" Target="../media/image25.jpe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2.png"/><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4.png"/><Relationship Id="rId7" Type="http://schemas.openxmlformats.org/officeDocument/2006/relationships/image" Target="../media/image7.sv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42.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7.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48.jpeg"/><Relationship Id="rId4" Type="http://schemas.openxmlformats.org/officeDocument/2006/relationships/image" Target="../media/image14.png"/><Relationship Id="rId9"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14.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51.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chart" Target="../charts/chart1.xml"/><Relationship Id="rId4" Type="http://schemas.openxmlformats.org/officeDocument/2006/relationships/image" Target="../media/image6.png"/><Relationship Id="rId9" Type="http://schemas.openxmlformats.org/officeDocument/2006/relationships/image" Target="../media/image52.png"/></Relationships>
</file>

<file path=ppt/slides/_rels/slide3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56.png"/><Relationship Id="rId4" Type="http://schemas.openxmlformats.org/officeDocument/2006/relationships/image" Target="../media/image7.svg"/><Relationship Id="rId9" Type="http://schemas.openxmlformats.org/officeDocument/2006/relationships/image" Target="../media/image55.png"/></Relationships>
</file>

<file path=ppt/slides/_rels/slide3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14.png"/><Relationship Id="rId5" Type="http://schemas.openxmlformats.org/officeDocument/2006/relationships/image" Target="../media/image7.svg"/><Relationship Id="rId10" Type="http://schemas.openxmlformats.org/officeDocument/2006/relationships/image" Target="../media/image58.png"/><Relationship Id="rId4" Type="http://schemas.openxmlformats.org/officeDocument/2006/relationships/image" Target="../media/image6.png"/><Relationship Id="rId9"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jpeg"/><Relationship Id="rId2" Type="http://schemas.openxmlformats.org/officeDocument/2006/relationships/image" Target="../media/image60.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7.sv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6.jpe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14.png"/><Relationship Id="rId4" Type="http://schemas.openxmlformats.org/officeDocument/2006/relationships/image" Target="../media/image7.sv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6.jpe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14.png"/><Relationship Id="rId4" Type="http://schemas.openxmlformats.org/officeDocument/2006/relationships/image" Target="../media/image7.svg"/></Relationships>
</file>

<file path=ppt/slides/_rels/slide3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14.png"/><Relationship Id="rId7" Type="http://schemas.openxmlformats.org/officeDocument/2006/relationships/image" Target="../media/image7.sv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66.jpeg"/><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3.xml"/><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6.jpe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14.png"/><Relationship Id="rId4" Type="http://schemas.openxmlformats.org/officeDocument/2006/relationships/image" Target="../media/image7.sv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6.jpe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14.png"/><Relationship Id="rId4" Type="http://schemas.openxmlformats.org/officeDocument/2006/relationships/image" Target="../media/image7.svg"/></Relationships>
</file>

<file path=ppt/slides/_rels/slide4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png"/><Relationship Id="rId7"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dirtandgravelroads.org/" TargetMode="External"/><Relationship Id="rId4" Type="http://schemas.openxmlformats.org/officeDocument/2006/relationships/image" Target="../media/image7.svg"/><Relationship Id="rId9" Type="http://schemas.openxmlformats.org/officeDocument/2006/relationships/image" Target="../media/image68.png"/></Relationships>
</file>

<file path=ppt/slides/_rels/slide43.xml.rels><?xml version="1.0" encoding="UTF-8" standalone="yes"?>
<Relationships xmlns="http://schemas.openxmlformats.org/package/2006/relationships"><Relationship Id="rId8" Type="http://schemas.openxmlformats.org/officeDocument/2006/relationships/hyperlink" Target="https://www.dirtandgravel.psu.edu/docs/Webinars/Webinar_New_Hire_Guide_2_29_2024.pptx" TargetMode="External"/><Relationship Id="rId3" Type="http://schemas.openxmlformats.org/officeDocument/2006/relationships/image" Target="../media/image64.png"/><Relationship Id="rId7" Type="http://schemas.openxmlformats.org/officeDocument/2006/relationships/hyperlink" Target="https://www.dirtandgravel.psu.edu/docs/Webinars/Webinar_New_Hire_Guide_2_29_2024.pdf" TargetMode="External"/><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hyperlink" Target="https://www.dirtandgravel.psu.edu/docs/Webinars/Webinar_New_Hire_Guide_2_29_2024.mp4" TargetMode="External"/><Relationship Id="rId11" Type="http://schemas.openxmlformats.org/officeDocument/2006/relationships/image" Target="../media/image66.jpeg"/><Relationship Id="rId5" Type="http://schemas.openxmlformats.org/officeDocument/2006/relationships/image" Target="../media/image7.svg"/><Relationship Id="rId10" Type="http://schemas.openxmlformats.org/officeDocument/2006/relationships/image" Target="../media/image65.jpeg"/><Relationship Id="rId4" Type="http://schemas.openxmlformats.org/officeDocument/2006/relationships/image" Target="../media/image6.png"/><Relationship Id="rId9" Type="http://schemas.openxmlformats.org/officeDocument/2006/relationships/image" Target="../media/image14.png"/></Relationships>
</file>

<file path=ppt/slides/_rels/slide4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png"/><Relationship Id="rId7" Type="http://schemas.openxmlformats.org/officeDocument/2006/relationships/image" Target="../media/image66.jpe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14.png"/><Relationship Id="rId4" Type="http://schemas.openxmlformats.org/officeDocument/2006/relationships/image" Target="../media/image7.svg"/></Relationships>
</file>

<file path=ppt/slides/_rels/slide4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png"/><Relationship Id="rId7" Type="http://schemas.openxmlformats.org/officeDocument/2006/relationships/image" Target="../media/image66.jpe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14.png"/><Relationship Id="rId4" Type="http://schemas.openxmlformats.org/officeDocument/2006/relationships/image" Target="../media/image7.svg"/></Relationships>
</file>

<file path=ppt/slides/_rels/slide46.xml.rels><?xml version="1.0" encoding="UTF-8" standalone="yes"?>
<Relationships xmlns="http://schemas.openxmlformats.org/package/2006/relationships"><Relationship Id="rId8" Type="http://schemas.openxmlformats.org/officeDocument/2006/relationships/hyperlink" Target="https://www.dirtandgravel.psu.edu/docs/Webinars/Webinar_New_Hire_Guide_2_29_2024.pptx" TargetMode="External"/><Relationship Id="rId3" Type="http://schemas.openxmlformats.org/officeDocument/2006/relationships/image" Target="../media/image64.png"/><Relationship Id="rId7" Type="http://schemas.openxmlformats.org/officeDocument/2006/relationships/hyperlink" Target="https://www.dirtandgravel.psu.edu/docs/Webinars/Webinar_New_Hire_Guide_2_29_2024.pdf" TargetMode="External"/><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hyperlink" Target="https://www.dirtandgravel.psu.edu/docs/Webinars/Webinar_New_Hire_Guide_2_29_2024.mp4" TargetMode="External"/><Relationship Id="rId11" Type="http://schemas.openxmlformats.org/officeDocument/2006/relationships/image" Target="../media/image66.jpeg"/><Relationship Id="rId5" Type="http://schemas.openxmlformats.org/officeDocument/2006/relationships/image" Target="../media/image7.svg"/><Relationship Id="rId10" Type="http://schemas.openxmlformats.org/officeDocument/2006/relationships/image" Target="../media/image65.jpeg"/><Relationship Id="rId4" Type="http://schemas.openxmlformats.org/officeDocument/2006/relationships/image" Target="../media/image6.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7.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7.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picture containing grass, tree, outdoor, ground&#10;&#10;Description automatically generated">
            <a:extLst>
              <a:ext uri="{FF2B5EF4-FFF2-40B4-BE49-F238E27FC236}">
                <a16:creationId xmlns:a16="http://schemas.microsoft.com/office/drawing/2014/main" id="{9BA0B7C7-5B6E-3972-6743-05217C07B6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583" y="1"/>
            <a:ext cx="6157584" cy="6858000"/>
          </a:xfrm>
          <a:prstGeom prst="rect">
            <a:avLst/>
          </a:prstGeom>
          <a:ln w="57150">
            <a:solidFill>
              <a:schemeClr val="tx1"/>
            </a:solidFill>
          </a:ln>
        </p:spPr>
      </p:pic>
      <p:pic>
        <p:nvPicPr>
          <p:cNvPr id="6" name="Picture 5" descr="A dirt road in the woods&#10;&#10;Description automatically generated with low confidence">
            <a:extLst>
              <a:ext uri="{FF2B5EF4-FFF2-40B4-BE49-F238E27FC236}">
                <a16:creationId xmlns:a16="http://schemas.microsoft.com/office/drawing/2014/main" id="{07AD8D50-6948-F6EC-6508-2414B31ED6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9" y="0"/>
            <a:ext cx="6091343" cy="6858000"/>
          </a:xfrm>
          <a:prstGeom prst="rect">
            <a:avLst/>
          </a:prstGeom>
          <a:ln w="57150">
            <a:solidFill>
              <a:schemeClr val="tx1"/>
            </a:solidFill>
          </a:ln>
        </p:spPr>
      </p:pic>
      <p:sp>
        <p:nvSpPr>
          <p:cNvPr id="46" name="Rectangle 45">
            <a:extLst>
              <a:ext uri="{FF2B5EF4-FFF2-40B4-BE49-F238E27FC236}">
                <a16:creationId xmlns:a16="http://schemas.microsoft.com/office/drawing/2014/main" id="{35C36704-BB25-44BF-BB70-9122A8F8DC97}"/>
              </a:ext>
            </a:extLst>
          </p:cNvPr>
          <p:cNvSpPr/>
          <p:nvPr/>
        </p:nvSpPr>
        <p:spPr>
          <a:xfrm>
            <a:off x="9631676" y="4763589"/>
            <a:ext cx="2387719" cy="1922146"/>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4"/>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34331"/>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202</a:t>
            </a:r>
            <a:r>
              <a:rPr lang="en-US" sz="3600" u="sng" kern="0" dirty="0">
                <a:solidFill>
                  <a:srgbClr val="FFFFFF"/>
                </a:solidFill>
                <a:latin typeface="Gill Sans MT"/>
              </a:rPr>
              <a:t>3</a:t>
            </a:r>
            <a:r>
              <a:rPr kumimoji="0" lang="en-US" sz="3600" b="0" i="0" u="sng" strike="noStrike" kern="0" cap="none" spc="0" normalizeH="0" baseline="0" noProof="0" dirty="0">
                <a:ln>
                  <a:noFill/>
                </a:ln>
                <a:solidFill>
                  <a:srgbClr val="FFFFFF"/>
                </a:solidFill>
                <a:effectLst/>
                <a:uLnTx/>
                <a:uFillTx/>
                <a:latin typeface="Gill Sans MT"/>
              </a:rPr>
              <a:t> Annual Summary Report</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3/7/24,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9109158"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
        <p:nvSpPr>
          <p:cNvPr id="7" name="TextBox 6">
            <a:extLst>
              <a:ext uri="{FF2B5EF4-FFF2-40B4-BE49-F238E27FC236}">
                <a16:creationId xmlns:a16="http://schemas.microsoft.com/office/drawing/2014/main" id="{8F62A656-BDC9-7D08-64B7-A0A31D2A4638}"/>
              </a:ext>
            </a:extLst>
          </p:cNvPr>
          <p:cNvSpPr txBox="1"/>
          <p:nvPr/>
        </p:nvSpPr>
        <p:spPr>
          <a:xfrm>
            <a:off x="7468982" y="5232158"/>
            <a:ext cx="1905715" cy="307777"/>
          </a:xfrm>
          <a:prstGeom prst="rect">
            <a:avLst/>
          </a:prstGeom>
          <a:noFill/>
        </p:spPr>
        <p:txBody>
          <a:bodyPr wrap="none" rtlCol="0">
            <a:spAutoFit/>
          </a:bodyPr>
          <a:lstStyle/>
          <a:p>
            <a:r>
              <a:rPr lang="en-US" sz="1400" i="1" dirty="0"/>
              <a:t>Photos: Cumberland CD</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2" name="TextBox 21">
            <a:extLst>
              <a:ext uri="{FF2B5EF4-FFF2-40B4-BE49-F238E27FC236}">
                <a16:creationId xmlns:a16="http://schemas.microsoft.com/office/drawing/2014/main" id="{5433B957-AD21-44FF-8B31-FBD5B39A6FB2}"/>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12/31/2023</a:t>
            </a:r>
            <a:endParaRPr lang="en-US" sz="1600" dirty="0">
              <a:solidFill>
                <a:srgbClr val="FF0000"/>
              </a:solidFill>
            </a:endParaRPr>
          </a:p>
        </p:txBody>
      </p:sp>
      <p:pic>
        <p:nvPicPr>
          <p:cNvPr id="5" name="Picture 4">
            <a:extLst>
              <a:ext uri="{FF2B5EF4-FFF2-40B4-BE49-F238E27FC236}">
                <a16:creationId xmlns:a16="http://schemas.microsoft.com/office/drawing/2014/main" id="{D5072E77-298B-3442-74DA-357F3907F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1383" y="0"/>
            <a:ext cx="5640617" cy="3330032"/>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2A95DA8D-82EC-214F-C518-2165D712C7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1383" y="3428999"/>
            <a:ext cx="5640617" cy="3432159"/>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7087369" cy="5300898"/>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Average Project Size: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Average Completed Site in 2023:</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DGR</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$84K grant, $19K in-kind, 0.44 miles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u="sng" dirty="0">
                <a:solidFill>
                  <a:prstClr val="black"/>
                </a:solidFill>
                <a:latin typeface="Calibri" panose="020F0502020204030204"/>
              </a:rPr>
              <a:t>LVR</a:t>
            </a:r>
            <a:r>
              <a:rPr lang="en-US" sz="2400" dirty="0">
                <a:solidFill>
                  <a:prstClr val="black"/>
                </a:solidFill>
                <a:latin typeface="Calibri" panose="020F0502020204030204"/>
              </a:rPr>
              <a:t>: $54K grant, $26K in-kind, 0.35 miles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i="0" u="sng" strike="noStrike" kern="1200" cap="none" spc="0" normalizeH="0" baseline="0" noProof="0" dirty="0">
                <a:ln>
                  <a:noFill/>
                </a:ln>
                <a:solidFill>
                  <a:prstClr val="black"/>
                </a:solidFill>
                <a:effectLst/>
                <a:uLnTx/>
                <a:uFillTx/>
                <a:latin typeface="Calibri" panose="020F0502020204030204"/>
                <a:ea typeface="+mn-ea"/>
                <a:cs typeface="+mn-cs"/>
              </a:rPr>
              <a:t>DGLVR</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$73K grant, $23K in-kind, 0.41 miles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Steadily rising since costs: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Larger scale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More complex and costly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Increase in material cost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E9B496F-BF57-4269-A4D5-8CE7047C0AA8}"/>
              </a:ext>
            </a:extLst>
          </p:cNvPr>
          <p:cNvSpPr txBox="1"/>
          <p:nvPr/>
        </p:nvSpPr>
        <p:spPr>
          <a:xfrm rot="20739814">
            <a:off x="8034375" y="849587"/>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1044835">
            <a:off x="9745084" y="1775139"/>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4" name="TextBox 23">
            <a:extLst>
              <a:ext uri="{FF2B5EF4-FFF2-40B4-BE49-F238E27FC236}">
                <a16:creationId xmlns:a16="http://schemas.microsoft.com/office/drawing/2014/main" id="{245A2FAA-00A1-4FEC-A232-7239803AF72D}"/>
              </a:ext>
            </a:extLst>
          </p:cNvPr>
          <p:cNvSpPr txBox="1"/>
          <p:nvPr/>
        </p:nvSpPr>
        <p:spPr>
          <a:xfrm rot="21219482">
            <a:off x="9890135" y="4035658"/>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5" name="TextBox 24">
            <a:extLst>
              <a:ext uri="{FF2B5EF4-FFF2-40B4-BE49-F238E27FC236}">
                <a16:creationId xmlns:a16="http://schemas.microsoft.com/office/drawing/2014/main" id="{99FF659E-B274-408B-9A6B-037C60E6F630}"/>
              </a:ext>
            </a:extLst>
          </p:cNvPr>
          <p:cNvSpPr txBox="1"/>
          <p:nvPr/>
        </p:nvSpPr>
        <p:spPr>
          <a:xfrm rot="21179204">
            <a:off x="10161568" y="5408992"/>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8" name="TextBox 7">
            <a:extLst>
              <a:ext uri="{FF2B5EF4-FFF2-40B4-BE49-F238E27FC236}">
                <a16:creationId xmlns:a16="http://schemas.microsoft.com/office/drawing/2014/main" id="{4B7B9B5F-37EA-AE57-715A-3A3E4E52C2AB}"/>
              </a:ext>
            </a:extLst>
          </p:cNvPr>
          <p:cNvSpPr txBox="1"/>
          <p:nvPr/>
        </p:nvSpPr>
        <p:spPr>
          <a:xfrm>
            <a:off x="1552067" y="5774936"/>
            <a:ext cx="4999316" cy="646331"/>
          </a:xfrm>
          <a:prstGeom prst="rect">
            <a:avLst/>
          </a:prstGeom>
          <a:noFill/>
        </p:spPr>
        <p:txBody>
          <a:bodyPr wrap="square" rtlCol="0">
            <a:spAutoFit/>
          </a:bodyPr>
          <a:lstStyle/>
          <a:p>
            <a:r>
              <a:rPr lang="en-US" i="1" dirty="0"/>
              <a:t>* Note we no longer look at cost per mile, largely due to stream crossings skewing the costs</a:t>
            </a:r>
          </a:p>
        </p:txBody>
      </p:sp>
    </p:spTree>
    <p:extLst>
      <p:ext uri="{BB962C8B-B14F-4D97-AF65-F5344CB8AC3E}">
        <p14:creationId xmlns:p14="http://schemas.microsoft.com/office/powerpoint/2010/main" val="142108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1499C9-B658-9BA4-8F4A-21120BDAB7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6185" y="0"/>
            <a:ext cx="5415816" cy="3286046"/>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14" name="TextBox 13">
            <a:extLst>
              <a:ext uri="{FF2B5EF4-FFF2-40B4-BE49-F238E27FC236}">
                <a16:creationId xmlns:a16="http://schemas.microsoft.com/office/drawing/2014/main" id="{D384EDA3-F64D-4B7D-BD04-B009BD646ADE}"/>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12/31/2023</a:t>
            </a:r>
            <a:endParaRPr lang="en-US" sz="1600" dirty="0">
              <a:solidFill>
                <a:srgbClr val="FF0000"/>
              </a:solidFill>
            </a:endParaRPr>
          </a:p>
        </p:txBody>
      </p:sp>
      <p:pic>
        <p:nvPicPr>
          <p:cNvPr id="8" name="Picture 7">
            <a:extLst>
              <a:ext uri="{FF2B5EF4-FFF2-40B4-BE49-F238E27FC236}">
                <a16:creationId xmlns:a16="http://schemas.microsoft.com/office/drawing/2014/main" id="{09FFDB80-FEC4-95F3-0A02-C1C343C8D0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6185" y="3348295"/>
            <a:ext cx="5449717" cy="3537920"/>
          </a:xfrm>
          <a:prstGeom prst="rect">
            <a:avLst/>
          </a:prstGeom>
          <a:ln>
            <a:noFill/>
          </a:ln>
          <a:effectLst>
            <a:outerShdw blurRad="190500" algn="tl" rotWithShape="0">
              <a:srgbClr val="000000">
                <a:alpha val="70000"/>
              </a:srgbClr>
            </a:outerShdw>
          </a:effectLst>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07889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7087369" cy="5300898"/>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Admin / Education Spending by CDs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Administration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10% maximum Allowable </a:t>
            </a:r>
            <a:r>
              <a:rPr lang="en-US" sz="1400" dirty="0">
                <a:solidFill>
                  <a:prstClr val="black"/>
                </a:solidFill>
                <a:latin typeface="Calibri" panose="020F0502020204030204"/>
              </a:rPr>
              <a:t>(of CD allocations)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7.2% in 2023</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7.5% 5-year average</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Education</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10% maximum Allowable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(of CD allocations)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3.0% in 2023</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2.8% 5-year average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41554" y="193939"/>
            <a:ext cx="335858" cy="457200"/>
          </a:xfrm>
          <a:prstGeom prst="rect">
            <a:avLst/>
          </a:prstGeom>
        </p:spPr>
      </p:pic>
      <p:sp>
        <p:nvSpPr>
          <p:cNvPr id="22" name="TextBox 21">
            <a:extLst>
              <a:ext uri="{FF2B5EF4-FFF2-40B4-BE49-F238E27FC236}">
                <a16:creationId xmlns:a16="http://schemas.microsoft.com/office/drawing/2014/main" id="{71B81D1B-BF48-4A40-860D-4CAA6E8C22B9}"/>
              </a:ext>
            </a:extLst>
          </p:cNvPr>
          <p:cNvSpPr txBox="1"/>
          <p:nvPr/>
        </p:nvSpPr>
        <p:spPr>
          <a:xfrm rot="21219482">
            <a:off x="7755246" y="906656"/>
            <a:ext cx="1906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75000"/>
                  </a:schemeClr>
                </a:solidFill>
                <a:latin typeface="Calibri" panose="020F0502020204030204"/>
              </a:rPr>
              <a:t>CD a</a:t>
            </a:r>
            <a:r>
              <a:rPr kumimoji="0" lang="en-US"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dministration</a:t>
            </a:r>
            <a:endParaRPr kumimoji="0" lang="en-US"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959D967-C745-456B-9808-C8137E42CE72}"/>
              </a:ext>
            </a:extLst>
          </p:cNvPr>
          <p:cNvSpPr txBox="1"/>
          <p:nvPr/>
        </p:nvSpPr>
        <p:spPr>
          <a:xfrm rot="20659090">
            <a:off x="7561221" y="1833085"/>
            <a:ext cx="14571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latin typeface="Calibri" panose="020F0502020204030204"/>
              </a:rPr>
              <a:t>CD e</a:t>
            </a:r>
            <a:r>
              <a:rPr kumimoji="0" lang="en-US" b="1" i="0" u="none" strike="noStrike" kern="1200" cap="none" spc="0" normalizeH="0" baseline="0" noProof="0" dirty="0" err="1">
                <a:ln>
                  <a:noFill/>
                </a:ln>
                <a:solidFill>
                  <a:schemeClr val="accent6">
                    <a:lumMod val="50000"/>
                  </a:schemeClr>
                </a:solidFill>
                <a:effectLst/>
                <a:uLnTx/>
                <a:uFillTx/>
                <a:latin typeface="Calibri" panose="020F0502020204030204"/>
                <a:ea typeface="+mn-ea"/>
                <a:cs typeface="+mn-cs"/>
              </a:rPr>
              <a:t>ducation</a:t>
            </a:r>
            <a:endParaRPr kumimoji="0" lang="en-US"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1BDA0890-997B-46F9-85B8-E1F59C1372DA}"/>
              </a:ext>
            </a:extLst>
          </p:cNvPr>
          <p:cNvCxnSpPr>
            <a:cxnSpLocks/>
          </p:cNvCxnSpPr>
          <p:nvPr/>
        </p:nvCxnSpPr>
        <p:spPr>
          <a:xfrm>
            <a:off x="7538427" y="724032"/>
            <a:ext cx="4511952"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D91C4F1-8BE5-4AC1-8EFC-549338E5F7C6}"/>
              </a:ext>
            </a:extLst>
          </p:cNvPr>
          <p:cNvSpPr/>
          <p:nvPr/>
        </p:nvSpPr>
        <p:spPr>
          <a:xfrm>
            <a:off x="8876893" y="711922"/>
            <a:ext cx="1598165" cy="262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10% limit for each</a:t>
            </a:r>
          </a:p>
        </p:txBody>
      </p:sp>
      <p:cxnSp>
        <p:nvCxnSpPr>
          <p:cNvPr id="5" name="Straight Connector 4">
            <a:extLst>
              <a:ext uri="{FF2B5EF4-FFF2-40B4-BE49-F238E27FC236}">
                <a16:creationId xmlns:a16="http://schemas.microsoft.com/office/drawing/2014/main" id="{BA7FC009-09FC-4FA7-BD21-99ADC13D3250}"/>
              </a:ext>
            </a:extLst>
          </p:cNvPr>
          <p:cNvCxnSpPr>
            <a:cxnSpLocks/>
          </p:cNvCxnSpPr>
          <p:nvPr/>
        </p:nvCxnSpPr>
        <p:spPr>
          <a:xfrm>
            <a:off x="7210751" y="4051125"/>
            <a:ext cx="4781488"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96EFD63-02D1-4C57-9DD9-2D0AAE998970}"/>
              </a:ext>
            </a:extLst>
          </p:cNvPr>
          <p:cNvSpPr/>
          <p:nvPr/>
        </p:nvSpPr>
        <p:spPr>
          <a:xfrm>
            <a:off x="8549217" y="4039015"/>
            <a:ext cx="1598165" cy="262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10% limit for each</a:t>
            </a:r>
          </a:p>
        </p:txBody>
      </p:sp>
      <p:sp>
        <p:nvSpPr>
          <p:cNvPr id="34" name="TextBox 33">
            <a:extLst>
              <a:ext uri="{FF2B5EF4-FFF2-40B4-BE49-F238E27FC236}">
                <a16:creationId xmlns:a16="http://schemas.microsoft.com/office/drawing/2014/main" id="{3571BD52-9D62-45D3-A6A5-EEC77C989D2F}"/>
              </a:ext>
            </a:extLst>
          </p:cNvPr>
          <p:cNvSpPr txBox="1"/>
          <p:nvPr/>
        </p:nvSpPr>
        <p:spPr>
          <a:xfrm rot="21219482">
            <a:off x="7427570" y="4312217"/>
            <a:ext cx="1906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lumMod val="75000"/>
                  </a:schemeClr>
                </a:solidFill>
                <a:latin typeface="Calibri" panose="020F0502020204030204"/>
              </a:rPr>
              <a:t>CD a</a:t>
            </a:r>
            <a:r>
              <a:rPr kumimoji="0" lang="en-US" b="1"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rPr>
              <a:t>dministration</a:t>
            </a:r>
            <a:endParaRPr kumimoji="0" lang="en-US"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58AA9EB9-64ED-4EB2-AE06-DC6F5E845312}"/>
              </a:ext>
            </a:extLst>
          </p:cNvPr>
          <p:cNvSpPr txBox="1"/>
          <p:nvPr/>
        </p:nvSpPr>
        <p:spPr>
          <a:xfrm rot="20858349">
            <a:off x="7315224" y="5303595"/>
            <a:ext cx="14571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latin typeface="Calibri" panose="020F0502020204030204"/>
              </a:rPr>
              <a:t>CD e</a:t>
            </a:r>
            <a:r>
              <a:rPr kumimoji="0" lang="en-US" b="1" i="0" u="none" strike="noStrike" kern="1200" cap="none" spc="0" normalizeH="0" baseline="0" noProof="0" dirty="0" err="1">
                <a:ln>
                  <a:noFill/>
                </a:ln>
                <a:solidFill>
                  <a:schemeClr val="accent6">
                    <a:lumMod val="50000"/>
                  </a:schemeClr>
                </a:solidFill>
                <a:effectLst/>
                <a:uLnTx/>
                <a:uFillTx/>
                <a:latin typeface="Calibri" panose="020F0502020204030204"/>
                <a:ea typeface="+mn-ea"/>
                <a:cs typeface="+mn-cs"/>
              </a:rPr>
              <a:t>ducation</a:t>
            </a:r>
            <a:endParaRPr kumimoji="0" lang="en-US"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88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82287" y="511070"/>
            <a:ext cx="7981091" cy="570320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Financial Summary</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368 sites completed in 2021 with $27M spent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Spending up due to 5-year contract and spending push</a:t>
            </a:r>
          </a:p>
          <a:p>
            <a:pPr indent="-285750">
              <a:buFont typeface="Arial" panose="020B0604020202020204" pitchFamily="34" charset="0"/>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Currently Contracted: </a:t>
            </a:r>
            <a:r>
              <a:rPr lang="en-US" sz="2800" b="1" dirty="0">
                <a:solidFill>
                  <a:schemeClr val="tx1"/>
                </a:solidFill>
                <a:latin typeface="Calibri" panose="020F0502020204030204"/>
              </a:rPr>
              <a:t>390 </a:t>
            </a:r>
            <a:r>
              <a:rPr lang="en-US" sz="2800" b="1" u="sng" dirty="0">
                <a:solidFill>
                  <a:schemeClr val="tx1"/>
                </a:solidFill>
                <a:latin typeface="Calibri" panose="020F0502020204030204"/>
              </a:rPr>
              <a:t>current contacts </a:t>
            </a:r>
            <a:r>
              <a:rPr lang="en-US" sz="2800" b="1" dirty="0">
                <a:solidFill>
                  <a:schemeClr val="tx1"/>
                </a:solidFill>
                <a:latin typeface="Calibri" panose="020F0502020204030204"/>
              </a:rPr>
              <a:t>totaling $34.5M </a:t>
            </a:r>
            <a:r>
              <a:rPr lang="en-US" dirty="0">
                <a:solidFill>
                  <a:schemeClr val="tx1"/>
                </a:solidFill>
                <a:latin typeface="Calibri" panose="020F0502020204030204"/>
              </a:rPr>
              <a:t>(133% of annual allocation)</a:t>
            </a:r>
            <a:endParaRPr lang="en-US" sz="2800" dirty="0">
              <a:solidFill>
                <a:schemeClr val="tx1"/>
              </a:solidFill>
              <a:latin typeface="Calibri" panose="020F0502020204030204"/>
            </a:endParaRPr>
          </a:p>
          <a:p>
            <a:pPr indent="-285750">
              <a:buFont typeface="Arial" panose="020B0604020202020204" pitchFamily="34" charset="0"/>
              <a:buChar char="•"/>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lang="en-US" sz="2800" b="1" dirty="0">
                <a:solidFill>
                  <a:prstClr val="black"/>
                </a:solidFill>
                <a:latin typeface="Calibri" panose="020F0502020204030204"/>
              </a:rPr>
              <a:t>Average completed contract in 2023: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$73K grant, $23K in-kind, 0.41 miles long</a:t>
            </a:r>
          </a:p>
          <a:p>
            <a:pPr indent="-285750">
              <a:buFont typeface="Arial" panose="020B0604020202020204" pitchFamily="34" charset="0"/>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indent="-285750">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In-Kind: </a:t>
            </a:r>
            <a:r>
              <a:rPr lang="en-US" sz="2800" dirty="0">
                <a:solidFill>
                  <a:prstClr val="black"/>
                </a:solidFill>
                <a:latin typeface="Calibri" panose="020F0502020204030204"/>
              </a:rPr>
              <a:t>dropped in 2023, still at $0.31 per grant $1</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0" name="TextBox 9">
            <a:extLst>
              <a:ext uri="{FF2B5EF4-FFF2-40B4-BE49-F238E27FC236}">
                <a16:creationId xmlns:a16="http://schemas.microsoft.com/office/drawing/2014/main" id="{EFC66FAF-27F6-4D55-AC3B-D8DE6D9FF18E}"/>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12/31/2023</a:t>
            </a:r>
            <a:endParaRPr lang="en-US" sz="1600" dirty="0">
              <a:solidFill>
                <a:srgbClr val="FF0000"/>
              </a:solidFill>
            </a:endParaRPr>
          </a:p>
        </p:txBody>
      </p:sp>
      <p:pic>
        <p:nvPicPr>
          <p:cNvPr id="9" name="Picture 8">
            <a:extLst>
              <a:ext uri="{FF2B5EF4-FFF2-40B4-BE49-F238E27FC236}">
                <a16:creationId xmlns:a16="http://schemas.microsoft.com/office/drawing/2014/main" id="{AAE34334-245C-E8CC-D72C-5914C97A194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73476" y="665000"/>
            <a:ext cx="3818524" cy="2462835"/>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315221C2-59EE-37AF-E87D-FC4114FB2EB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32380" y="3610158"/>
            <a:ext cx="3859620" cy="23751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303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dirt road in a forest&#10;&#10;Description automatically generated with medium confidence">
            <a:extLst>
              <a:ext uri="{FF2B5EF4-FFF2-40B4-BE49-F238E27FC236}">
                <a16:creationId xmlns:a16="http://schemas.microsoft.com/office/drawing/2014/main" id="{77D8DAA6-8905-9DF3-B511-3C56887FF8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30576" y="-17967"/>
            <a:ext cx="6207350" cy="6875966"/>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2022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CD Financial Status</a:t>
            </a:r>
          </a:p>
          <a:p>
            <a:pPr marL="0" marR="0" lvl="0" indent="0" algn="l" defTabSz="914400" rtl="0" eaLnBrk="1" fontAlgn="auto" latinLnBrk="0" hangingPunct="1">
              <a:lnSpc>
                <a:spcPct val="90000"/>
              </a:lnSpc>
              <a:spcBef>
                <a:spcPts val="1000"/>
              </a:spcBef>
              <a:spcAft>
                <a:spcPts val="0"/>
              </a:spcAft>
              <a:buClr>
                <a:prstClr val="white"/>
              </a:buClr>
              <a:buSz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83735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7" name="Picture 16">
            <a:extLst>
              <a:ext uri="{FF2B5EF4-FFF2-40B4-BE49-F238E27FC236}">
                <a16:creationId xmlns:a16="http://schemas.microsoft.com/office/drawing/2014/main" id="{AA79D1E8-0F85-4E32-8BA2-A14E28730DC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7537" y="3532007"/>
            <a:ext cx="6324863" cy="2926081"/>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44A3FB43-0DDC-44D1-B568-AD695756A7E7}"/>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12/31/2023</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F6FC576-F249-4649-A2E4-A6E3750F3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9D4A882E-5F28-4655-8D5C-7EE81ED84F3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2F222EB0-B4F5-4BC9-8231-BA9DC5944D2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B480886E-0F16-4D7E-B09E-A98D66DBD86B}"/>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2023</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110,000 Tons,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est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33 miles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Quantity placed each year slowly decreasing as costs go up.</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DF23C71-4B8D-2304-EC70-E2361F2C486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18257" y="0"/>
            <a:ext cx="5273743" cy="324862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A2E4C140-59F8-3C75-2BB2-E166CE0849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18257" y="3532007"/>
            <a:ext cx="5252314" cy="33228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424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to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focus is shifting and costs are increasing</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E8540FCC-4FBB-41C0-8B6E-545229C904D7}"/>
              </a:ext>
            </a:extLst>
          </p:cNvPr>
          <p:cNvSpPr txBox="1"/>
          <p:nvPr/>
        </p:nvSpPr>
        <p:spPr>
          <a:xfrm>
            <a:off x="2011779" y="3570628"/>
            <a:ext cx="3260043" cy="523220"/>
          </a:xfrm>
          <a:prstGeom prst="rect">
            <a:avLst/>
          </a:prstGeom>
          <a:solidFill>
            <a:schemeClr val="accent4">
              <a:lumMod val="20000"/>
              <a:lumOff val="80000"/>
            </a:schemeClr>
          </a:solidFill>
          <a:ln>
            <a:solidFill>
              <a:srgbClr val="FF0000"/>
            </a:solidFill>
          </a:ln>
        </p:spPr>
        <p:txBody>
          <a:bodyPr wrap="square" rtlCol="0">
            <a:spAutoFit/>
          </a:bodyPr>
          <a:lstStyle/>
          <a:p>
            <a:r>
              <a:rPr lang="en-US" sz="2800" b="1" dirty="0">
                <a:solidFill>
                  <a:srgbClr val="FF0000"/>
                </a:solidFill>
              </a:rPr>
              <a:t>Actual Totals in Tons</a:t>
            </a:r>
            <a:endParaRPr lang="en-US" sz="2800" dirty="0">
              <a:solidFill>
                <a:srgbClr val="FF0000"/>
              </a:solidFill>
            </a:endParaRPr>
          </a:p>
        </p:txBody>
      </p:sp>
      <p:sp>
        <p:nvSpPr>
          <p:cNvPr id="23" name="TextBox 22">
            <a:extLst>
              <a:ext uri="{FF2B5EF4-FFF2-40B4-BE49-F238E27FC236}">
                <a16:creationId xmlns:a16="http://schemas.microsoft.com/office/drawing/2014/main" id="{C23556AA-2D67-4C48-A98D-5CAE1A06ED4C}"/>
              </a:ext>
            </a:extLst>
          </p:cNvPr>
          <p:cNvSpPr txBox="1"/>
          <p:nvPr/>
        </p:nvSpPr>
        <p:spPr>
          <a:xfrm>
            <a:off x="1485269" y="4228910"/>
            <a:ext cx="470680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But that does not account for annual spending variability</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019A716-30E5-4C3D-B4A4-937255D190A8}"/>
              </a:ext>
            </a:extLst>
          </p:cNvPr>
          <p:cNvSpPr txBox="1"/>
          <p:nvPr/>
        </p:nvSpPr>
        <p:spPr>
          <a:xfrm>
            <a:off x="10330435" y="3534418"/>
            <a:ext cx="2619644" cy="101566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a:t>
            </a:r>
            <a:r>
              <a:rPr lang="en-US" sz="2000" b="1" dirty="0">
                <a:solidFill>
                  <a:srgbClr val="FF0000"/>
                </a:solidFill>
                <a:latin typeface="Calibri" panose="020F0502020204030204"/>
              </a:rPr>
              <a:t>18.5</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M  $24M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panose="020F0502020204030204"/>
              </a:rPr>
              <a:t>     in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panose="020F0502020204030204"/>
              </a:rPr>
              <a:t>  2021</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  	   2021</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985EF917-FD0F-4860-9635-27F7F571EEA9}"/>
              </a:ext>
            </a:extLst>
          </p:cNvPr>
          <p:cNvCxnSpPr>
            <a:cxnSpLocks/>
          </p:cNvCxnSpPr>
          <p:nvPr/>
        </p:nvCxnSpPr>
        <p:spPr>
          <a:xfrm flipV="1">
            <a:off x="11010297" y="3294915"/>
            <a:ext cx="0" cy="239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FB1C077-F05D-433D-9E82-0CB19702BF18}"/>
              </a:ext>
            </a:extLst>
          </p:cNvPr>
          <p:cNvCxnSpPr>
            <a:cxnSpLocks/>
          </p:cNvCxnSpPr>
          <p:nvPr/>
        </p:nvCxnSpPr>
        <p:spPr>
          <a:xfrm flipV="1">
            <a:off x="11693623" y="3309248"/>
            <a:ext cx="0" cy="239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9CA10A5-AED5-4D57-A252-E5BA17B5D150}"/>
              </a:ext>
            </a:extLst>
          </p:cNvPr>
          <p:cNvCxnSpPr>
            <a:cxnSpLocks/>
          </p:cNvCxnSpPr>
          <p:nvPr/>
        </p:nvCxnSpPr>
        <p:spPr>
          <a:xfrm flipV="1">
            <a:off x="5623630" y="3932119"/>
            <a:ext cx="4542544" cy="10508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BAD73A8-C8B7-F1EF-8E62-B1042F12A3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34981" y="-17966"/>
            <a:ext cx="5557019" cy="3246941"/>
          </a:xfrm>
          <a:prstGeom prst="rect">
            <a:avLst/>
          </a:prstGeom>
          <a:ln>
            <a:noFill/>
          </a:ln>
          <a:effectLst>
            <a:outerShdw blurRad="190500" algn="tl" rotWithShape="0">
              <a:srgbClr val="000000">
                <a:alpha val="70000"/>
              </a:srgbClr>
            </a:outerShdw>
          </a:effectLst>
        </p:spPr>
      </p:pic>
      <p:cxnSp>
        <p:nvCxnSpPr>
          <p:cNvPr id="22" name="Straight Arrow Connector 21">
            <a:extLst>
              <a:ext uri="{FF2B5EF4-FFF2-40B4-BE49-F238E27FC236}">
                <a16:creationId xmlns:a16="http://schemas.microsoft.com/office/drawing/2014/main" id="{72BA16A1-AC98-42C9-A6D9-899823B6C4A8}"/>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7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to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may be stabilizing at “new normal”</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E8540FCC-4FBB-41C0-8B6E-545229C904D7}"/>
              </a:ext>
            </a:extLst>
          </p:cNvPr>
          <p:cNvSpPr txBox="1"/>
          <p:nvPr/>
        </p:nvSpPr>
        <p:spPr>
          <a:xfrm>
            <a:off x="2011779" y="3570628"/>
            <a:ext cx="3260043" cy="523220"/>
          </a:xfrm>
          <a:prstGeom prst="rect">
            <a:avLst/>
          </a:prstGeom>
          <a:solidFill>
            <a:schemeClr val="accent4">
              <a:lumMod val="20000"/>
              <a:lumOff val="80000"/>
            </a:schemeClr>
          </a:solidFill>
          <a:ln>
            <a:solidFill>
              <a:srgbClr val="FF0000"/>
            </a:solidFill>
          </a:ln>
        </p:spPr>
        <p:txBody>
          <a:bodyPr wrap="square" rtlCol="0">
            <a:spAutoFit/>
          </a:bodyPr>
          <a:lstStyle/>
          <a:p>
            <a:r>
              <a:rPr lang="en-US" sz="2800" b="1" dirty="0">
                <a:solidFill>
                  <a:srgbClr val="FF0000"/>
                </a:solidFill>
              </a:rPr>
              <a:t>Actual Totals in Tons</a:t>
            </a:r>
            <a:endParaRPr lang="en-US" sz="2800" dirty="0">
              <a:solidFill>
                <a:srgbClr val="FF0000"/>
              </a:solidFill>
            </a:endParaRPr>
          </a:p>
        </p:txBody>
      </p:sp>
      <p:sp>
        <p:nvSpPr>
          <p:cNvPr id="23" name="TextBox 22">
            <a:extLst>
              <a:ext uri="{FF2B5EF4-FFF2-40B4-BE49-F238E27FC236}">
                <a16:creationId xmlns:a16="http://schemas.microsoft.com/office/drawing/2014/main" id="{C23556AA-2D67-4C48-A98D-5CAE1A06ED4C}"/>
              </a:ext>
            </a:extLst>
          </p:cNvPr>
          <p:cNvSpPr txBox="1"/>
          <p:nvPr/>
        </p:nvSpPr>
        <p:spPr>
          <a:xfrm>
            <a:off x="1485269" y="4228910"/>
            <a:ext cx="470680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But that does not account for annual spending variability</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22" name="Straight Arrow Connector 21">
            <a:extLst>
              <a:ext uri="{FF2B5EF4-FFF2-40B4-BE49-F238E27FC236}">
                <a16:creationId xmlns:a16="http://schemas.microsoft.com/office/drawing/2014/main" id="{72BA16A1-AC98-42C9-A6D9-899823B6C4A8}"/>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6787F25-0313-4618-80D3-4D7BDDD8CA9C}"/>
              </a:ext>
            </a:extLst>
          </p:cNvPr>
          <p:cNvSpPr txBox="1"/>
          <p:nvPr/>
        </p:nvSpPr>
        <p:spPr>
          <a:xfrm>
            <a:off x="1186128" y="5288436"/>
            <a:ext cx="4909872" cy="523220"/>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Normalized by annual spending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490748B-21D4-3CDF-673D-C3D6ADFCD93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34981" y="-17966"/>
            <a:ext cx="5557019" cy="3246941"/>
          </a:xfrm>
          <a:prstGeom prst="rect">
            <a:avLst/>
          </a:prstGeom>
          <a:ln>
            <a:noFill/>
          </a:ln>
          <a:effectLst>
            <a:outerShdw blurRad="190500" algn="tl" rotWithShape="0">
              <a:srgbClr val="000000">
                <a:alpha val="70000"/>
              </a:srgbClr>
            </a:outerShdw>
          </a:effectLst>
        </p:spPr>
      </p:pic>
      <p:pic>
        <p:nvPicPr>
          <p:cNvPr id="2" name="Picture 1">
            <a:extLst>
              <a:ext uri="{FF2B5EF4-FFF2-40B4-BE49-F238E27FC236}">
                <a16:creationId xmlns:a16="http://schemas.microsoft.com/office/drawing/2014/main" id="{AAFAE362-19C5-A99F-A3A8-D96B86CC790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79937" y="3506269"/>
            <a:ext cx="5521550" cy="3322892"/>
          </a:xfrm>
          <a:prstGeom prst="rect">
            <a:avLst/>
          </a:prstGeom>
          <a:ln>
            <a:noFill/>
          </a:ln>
          <a:effectLst>
            <a:outerShdw blurRad="190500" algn="tl" rotWithShape="0">
              <a:srgbClr val="000000">
                <a:alpha val="70000"/>
              </a:srgbClr>
            </a:outerShdw>
          </a:effectLst>
        </p:spPr>
      </p:pic>
      <p:sp>
        <p:nvSpPr>
          <p:cNvPr id="30" name="TextBox 29">
            <a:extLst>
              <a:ext uri="{FF2B5EF4-FFF2-40B4-BE49-F238E27FC236}">
                <a16:creationId xmlns:a16="http://schemas.microsoft.com/office/drawing/2014/main" id="{18A96A99-A03B-428D-A0E8-9ACB33E7377F}"/>
              </a:ext>
            </a:extLst>
          </p:cNvPr>
          <p:cNvSpPr txBox="1"/>
          <p:nvPr/>
        </p:nvSpPr>
        <p:spPr>
          <a:xfrm rot="1415254">
            <a:off x="8289697" y="4731782"/>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cxnSp>
        <p:nvCxnSpPr>
          <p:cNvPr id="17" name="Straight Arrow Connector 16">
            <a:extLst>
              <a:ext uri="{FF2B5EF4-FFF2-40B4-BE49-F238E27FC236}">
                <a16:creationId xmlns:a16="http://schemas.microsoft.com/office/drawing/2014/main" id="{C9CA10A5-AED5-4D57-A252-E5BA17B5D150}"/>
              </a:ext>
            </a:extLst>
          </p:cNvPr>
          <p:cNvCxnSpPr>
            <a:cxnSpLocks/>
            <a:stCxn id="29" idx="3"/>
          </p:cNvCxnSpPr>
          <p:nvPr/>
        </p:nvCxnSpPr>
        <p:spPr>
          <a:xfrm flipV="1">
            <a:off x="6096000" y="5294990"/>
            <a:ext cx="2463800" cy="255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A4FBD3E-A821-4B82-9258-77F414457192}"/>
              </a:ext>
            </a:extLst>
          </p:cNvPr>
          <p:cNvCxnSpPr>
            <a:cxnSpLocks/>
          </p:cNvCxnSpPr>
          <p:nvPr/>
        </p:nvCxnSpPr>
        <p:spPr>
          <a:xfrm flipV="1">
            <a:off x="5271822" y="3200400"/>
            <a:ext cx="1840505" cy="668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5422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44A3FB43-0DDC-44D1-B568-AD695756A7E7}"/>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12/31/2023</a:t>
            </a:r>
            <a:endParaRPr lang="en-US" sz="1600" dirty="0">
              <a:solidFill>
                <a:srgbClr val="FF0000"/>
              </a:solidFill>
            </a:endParaRPr>
          </a:p>
        </p:txBody>
      </p:sp>
      <p:pic>
        <p:nvPicPr>
          <p:cNvPr id="22" name="Picture 21">
            <a:extLst>
              <a:ext uri="{FF2B5EF4-FFF2-40B4-BE49-F238E27FC236}">
                <a16:creationId xmlns:a16="http://schemas.microsoft.com/office/drawing/2014/main" id="{EF6FC576-F249-4649-A2E4-A6E3750F3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9D4A882E-5F28-4655-8D5C-7EE81ED84F3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2F222EB0-B4F5-4BC9-8231-BA9DC5944D2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B480886E-0F16-4D7E-B09E-A98D66DBD86B}"/>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approved surface w/ DGLVR funds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Only to be used only after drainage and base improvement are made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 may be stabilizing at “new normal”</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9D5833-4957-3B2D-0263-2E12ECBCDBB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34981" y="-17966"/>
            <a:ext cx="5557019" cy="324694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C95325E5-A7D7-E487-F245-7A8B7F90C9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79937" y="3506269"/>
            <a:ext cx="5521550" cy="332289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D3956182-73CF-593D-885F-E4112440AAD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37843" y="3550018"/>
            <a:ext cx="4718713" cy="28470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4102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to elevate entrenched roads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Continual point of emphasis as it fixes many drainage and base issues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Very consistent 5-year trends</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14" name="Picture 2" descr="C:\Users\enevel\Desktop\Photos\Dirt and Gravel\McKean\Prospect\Fill\6.JPG">
            <a:extLst>
              <a:ext uri="{FF2B5EF4-FFF2-40B4-BE49-F238E27FC236}">
                <a16:creationId xmlns:a16="http://schemas.microsoft.com/office/drawing/2014/main" id="{1332B7BF-B8A3-408D-AFAD-AF793D5E0EE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82592" y="3547052"/>
            <a:ext cx="6027708" cy="2911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CB37BB8-0077-EC5C-0E29-85D02474DF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11525" y="1379252"/>
            <a:ext cx="5297883" cy="3298222"/>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C0158DB0-8550-0FB5-0F8E-5F86BDD29307}"/>
              </a:ext>
            </a:extLst>
          </p:cNvPr>
          <p:cNvSpPr txBox="1"/>
          <p:nvPr/>
        </p:nvSpPr>
        <p:spPr>
          <a:xfrm>
            <a:off x="10228871" y="2244923"/>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10" name="TextBox 9">
            <a:extLst>
              <a:ext uri="{FF2B5EF4-FFF2-40B4-BE49-F238E27FC236}">
                <a16:creationId xmlns:a16="http://schemas.microsoft.com/office/drawing/2014/main" id="{8C7A3A54-36FC-AC06-0C30-8E7A53524347}"/>
              </a:ext>
            </a:extLst>
          </p:cNvPr>
          <p:cNvSpPr txBox="1"/>
          <p:nvPr/>
        </p:nvSpPr>
        <p:spPr>
          <a:xfrm>
            <a:off x="10228871" y="2060257"/>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
        <p:nvSpPr>
          <p:cNvPr id="2" name="Content Placeholder 2">
            <a:extLst>
              <a:ext uri="{FF2B5EF4-FFF2-40B4-BE49-F238E27FC236}">
                <a16:creationId xmlns:a16="http://schemas.microsoft.com/office/drawing/2014/main" id="{3D2BB4C5-3D25-E48E-59C9-87362921EA8D}"/>
              </a:ext>
            </a:extLst>
          </p:cNvPr>
          <p:cNvSpPr txBox="1">
            <a:spLocks/>
          </p:cNvSpPr>
          <p:nvPr/>
        </p:nvSpPr>
        <p:spPr>
          <a:xfrm>
            <a:off x="5075807" y="4983044"/>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i="0" strike="noStrike" kern="1200" cap="none" spc="0" normalizeH="0" baseline="0" noProof="0" dirty="0">
                <a:ln>
                  <a:noFill/>
                </a:ln>
                <a:solidFill>
                  <a:prstClr val="black"/>
                </a:solidFill>
                <a:effectLst/>
                <a:uLnTx/>
                <a:uFillTx/>
                <a:latin typeface="Calibri" panose="020F0502020204030204"/>
                <a:ea typeface="+mn-ea"/>
                <a:cs typeface="+mn-cs"/>
              </a:rPr>
              <a:t>60 miles @ 18’ wide </a:t>
            </a:r>
          </a:p>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i="0" strike="noStrike" kern="1200" cap="none" spc="0" normalizeH="0" baseline="0" noProof="0" dirty="0">
                <a:ln>
                  <a:noFill/>
                </a:ln>
                <a:solidFill>
                  <a:prstClr val="black"/>
                </a:solidFill>
                <a:effectLst/>
                <a:uLnTx/>
                <a:uFillTx/>
                <a:latin typeface="Calibri" panose="020F0502020204030204"/>
                <a:ea typeface="+mn-ea"/>
                <a:cs typeface="+mn-cs"/>
              </a:rPr>
              <a:t>and 1’ deep compacted</a:t>
            </a:r>
            <a:endParaRPr kumimoji="0" lang="en-US" i="0"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177B2E04-9661-6C57-716F-2550A56A3F8C}"/>
              </a:ext>
            </a:extLst>
          </p:cNvPr>
          <p:cNvCxnSpPr>
            <a:cxnSpLocks/>
          </p:cNvCxnSpPr>
          <p:nvPr/>
        </p:nvCxnSpPr>
        <p:spPr>
          <a:xfrm flipV="1">
            <a:off x="11149830" y="3964546"/>
            <a:ext cx="369843" cy="10380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20022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to elevate entrenched roads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Continual point of emphasis as it fixes many drainage and base issues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Very consistent 5-year trends</a:t>
            </a: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14" name="Picture 2" descr="C:\Users\enevel\Desktop\Photos\Dirt and Gravel\McKean\Prospect\Fill\6.JPG">
            <a:extLst>
              <a:ext uri="{FF2B5EF4-FFF2-40B4-BE49-F238E27FC236}">
                <a16:creationId xmlns:a16="http://schemas.microsoft.com/office/drawing/2014/main" id="{1332B7BF-B8A3-408D-AFAD-AF793D5E0EE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82592" y="3547052"/>
            <a:ext cx="6027708" cy="29110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CB37BB8-0077-EC5C-0E29-85D02474DF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11525" y="1379252"/>
            <a:ext cx="5297883" cy="3298222"/>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C0158DB0-8550-0FB5-0F8E-5F86BDD29307}"/>
              </a:ext>
            </a:extLst>
          </p:cNvPr>
          <p:cNvSpPr txBox="1"/>
          <p:nvPr/>
        </p:nvSpPr>
        <p:spPr>
          <a:xfrm>
            <a:off x="10228871" y="2244923"/>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10" name="TextBox 9">
            <a:extLst>
              <a:ext uri="{FF2B5EF4-FFF2-40B4-BE49-F238E27FC236}">
                <a16:creationId xmlns:a16="http://schemas.microsoft.com/office/drawing/2014/main" id="{8C7A3A54-36FC-AC06-0C30-8E7A53524347}"/>
              </a:ext>
            </a:extLst>
          </p:cNvPr>
          <p:cNvSpPr txBox="1"/>
          <p:nvPr/>
        </p:nvSpPr>
        <p:spPr>
          <a:xfrm>
            <a:off x="10228871" y="2060257"/>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2" name="Picture 1">
            <a:extLst>
              <a:ext uri="{FF2B5EF4-FFF2-40B4-BE49-F238E27FC236}">
                <a16:creationId xmlns:a16="http://schemas.microsoft.com/office/drawing/2014/main" id="{05695A35-5A25-F862-9C8F-E20D76AA2A6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37714" y="1860157"/>
            <a:ext cx="3875314" cy="2387194"/>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9336E316-139A-3CD6-47C6-629A90524CF9}"/>
              </a:ext>
            </a:extLst>
          </p:cNvPr>
          <p:cNvSpPr txBox="1"/>
          <p:nvPr/>
        </p:nvSpPr>
        <p:spPr>
          <a:xfrm>
            <a:off x="7219875" y="932654"/>
            <a:ext cx="4493153" cy="369332"/>
          </a:xfrm>
          <a:prstGeom prst="rect">
            <a:avLst/>
          </a:prstGeom>
          <a:noFill/>
        </p:spPr>
        <p:txBody>
          <a:bodyPr wrap="none" rtlCol="0">
            <a:spAutoFit/>
          </a:bodyPr>
          <a:lstStyle/>
          <a:p>
            <a:r>
              <a:rPr lang="en-US" b="1" dirty="0">
                <a:solidFill>
                  <a:srgbClr val="FF0000"/>
                </a:solidFill>
              </a:rPr>
              <a:t>Fill and DSA looks similar but different scales</a:t>
            </a:r>
          </a:p>
        </p:txBody>
      </p:sp>
      <p:sp>
        <p:nvSpPr>
          <p:cNvPr id="4" name="Oval 3">
            <a:extLst>
              <a:ext uri="{FF2B5EF4-FFF2-40B4-BE49-F238E27FC236}">
                <a16:creationId xmlns:a16="http://schemas.microsoft.com/office/drawing/2014/main" id="{B17FEEB2-616A-95DF-64EE-45E7EE647654}"/>
              </a:ext>
            </a:extLst>
          </p:cNvPr>
          <p:cNvSpPr/>
          <p:nvPr/>
        </p:nvSpPr>
        <p:spPr>
          <a:xfrm>
            <a:off x="6544399" y="1716564"/>
            <a:ext cx="1126189" cy="3847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0F9B795-0066-7C13-D727-67043648D149}"/>
              </a:ext>
            </a:extLst>
          </p:cNvPr>
          <p:cNvSpPr/>
          <p:nvPr/>
        </p:nvSpPr>
        <p:spPr>
          <a:xfrm>
            <a:off x="7642771" y="2052540"/>
            <a:ext cx="1126189" cy="38476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02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03802" y="2475137"/>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kumimoji="0" lang="en-US" sz="3600" b="1" i="0" u="none" strike="noStrike" kern="1200" cap="none" spc="0" normalizeH="0" baseline="0" noProof="0" dirty="0">
                <a:ln>
                  <a:noFill/>
                </a:ln>
                <a:solidFill>
                  <a:schemeClr val="bg1"/>
                </a:solidFill>
                <a:effectLst/>
                <a:uLnTx/>
                <a:uFillTx/>
                <a:ea typeface="+mn-ea"/>
                <a:cs typeface="+mn-cs"/>
              </a:rPr>
              <a:t>Stop, step back, and look at the “Big Picture” Program overview of spending and deliverables</a:t>
            </a: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37131" y="1104092"/>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Summarize 2023 Program Status</a:t>
            </a: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4" name="Picture 3" descr="A picture containing nature&#10;&#10;Description automatically generated">
            <a:extLst>
              <a:ext uri="{FF2B5EF4-FFF2-40B4-BE49-F238E27FC236}">
                <a16:creationId xmlns:a16="http://schemas.microsoft.com/office/drawing/2014/main" id="{D74B3DAF-6D74-420D-802D-AFDA62C9395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55220" y="1545996"/>
            <a:ext cx="4029959" cy="3897982"/>
          </a:xfrm>
          <a:prstGeom prst="rect">
            <a:avLst/>
          </a:prstGeom>
        </p:spPr>
      </p:pic>
    </p:spTree>
    <p:extLst>
      <p:ext uri="{BB962C8B-B14F-4D97-AF65-F5344CB8AC3E}">
        <p14:creationId xmlns:p14="http://schemas.microsoft.com/office/powerpoint/2010/main" val="356157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 </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8434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2" name="TextBox 1">
            <a:extLst>
              <a:ext uri="{FF2B5EF4-FFF2-40B4-BE49-F238E27FC236}">
                <a16:creationId xmlns:a16="http://schemas.microsoft.com/office/drawing/2014/main" id="{9C51B975-4B8D-EC79-9FD3-0A32A2959E97}"/>
              </a:ext>
            </a:extLst>
          </p:cNvPr>
          <p:cNvSpPr txBox="1"/>
          <p:nvPr/>
        </p:nvSpPr>
        <p:spPr>
          <a:xfrm>
            <a:off x="6789475" y="678818"/>
            <a:ext cx="5129738" cy="400110"/>
          </a:xfrm>
          <a:prstGeom prst="rect">
            <a:avLst/>
          </a:prstGeom>
          <a:noFill/>
        </p:spPr>
        <p:txBody>
          <a:bodyPr wrap="none" rtlCol="0">
            <a:spAutoFit/>
          </a:bodyPr>
          <a:lstStyle/>
          <a:p>
            <a:r>
              <a:rPr lang="en-US" sz="2000" b="1" u="sng" dirty="0">
                <a:solidFill>
                  <a:srgbClr val="FF0000"/>
                </a:solidFill>
              </a:rPr>
              <a:t>5-year total: </a:t>
            </a:r>
            <a:r>
              <a:rPr lang="en-US" sz="2000" dirty="0">
                <a:solidFill>
                  <a:srgbClr val="FF0000"/>
                </a:solidFill>
              </a:rPr>
              <a:t>3-4 tons of fill for every ton of DSA</a:t>
            </a:r>
          </a:p>
        </p:txBody>
      </p:sp>
      <p:pic>
        <p:nvPicPr>
          <p:cNvPr id="9" name="Picture 8">
            <a:extLst>
              <a:ext uri="{FF2B5EF4-FFF2-40B4-BE49-F238E27FC236}">
                <a16:creationId xmlns:a16="http://schemas.microsoft.com/office/drawing/2014/main" id="{4DED514A-0A33-C33D-73CF-02EFDD214F8E}"/>
              </a:ext>
            </a:extLst>
          </p:cNvPr>
          <p:cNvPicPr>
            <a:picLocks noChangeAspect="1"/>
          </p:cNvPicPr>
          <p:nvPr/>
        </p:nvPicPr>
        <p:blipFill>
          <a:blip r:embed="rId7"/>
          <a:stretch>
            <a:fillRect/>
          </a:stretch>
        </p:blipFill>
        <p:spPr>
          <a:xfrm>
            <a:off x="1814088" y="1232941"/>
            <a:ext cx="8388248" cy="5193184"/>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B37AAD8D-3AE0-FB98-21C3-DFE0DD3DEF8F}"/>
              </a:ext>
            </a:extLst>
          </p:cNvPr>
          <p:cNvSpPr txBox="1"/>
          <p:nvPr/>
        </p:nvSpPr>
        <p:spPr>
          <a:xfrm>
            <a:off x="3333331" y="4635373"/>
            <a:ext cx="346570" cy="1015663"/>
          </a:xfrm>
          <a:prstGeom prst="rect">
            <a:avLst/>
          </a:prstGeom>
          <a:noFill/>
        </p:spPr>
        <p:txBody>
          <a:bodyPr wrap="none" rtlCol="0">
            <a:spAutoFit/>
          </a:bodyPr>
          <a:lstStyle/>
          <a:p>
            <a:r>
              <a:rPr lang="en-US" sz="2000" b="1" dirty="0"/>
              <a:t>D</a:t>
            </a:r>
          </a:p>
          <a:p>
            <a:r>
              <a:rPr lang="en-US" sz="2000" b="1" dirty="0"/>
              <a:t>S</a:t>
            </a:r>
          </a:p>
          <a:p>
            <a:r>
              <a:rPr lang="en-US" sz="2000" b="1" dirty="0"/>
              <a:t>A</a:t>
            </a:r>
          </a:p>
        </p:txBody>
      </p:sp>
      <p:sp>
        <p:nvSpPr>
          <p:cNvPr id="12" name="TextBox 11">
            <a:extLst>
              <a:ext uri="{FF2B5EF4-FFF2-40B4-BE49-F238E27FC236}">
                <a16:creationId xmlns:a16="http://schemas.microsoft.com/office/drawing/2014/main" id="{FB54BB23-01E1-0A2E-9469-C339EA67B1F6}"/>
              </a:ext>
            </a:extLst>
          </p:cNvPr>
          <p:cNvSpPr txBox="1"/>
          <p:nvPr/>
        </p:nvSpPr>
        <p:spPr>
          <a:xfrm>
            <a:off x="3702761" y="4309240"/>
            <a:ext cx="301686" cy="1323439"/>
          </a:xfrm>
          <a:prstGeom prst="rect">
            <a:avLst/>
          </a:prstGeom>
          <a:noFill/>
        </p:spPr>
        <p:txBody>
          <a:bodyPr wrap="none" rtlCol="0">
            <a:spAutoFit/>
          </a:bodyPr>
          <a:lstStyle/>
          <a:p>
            <a:r>
              <a:rPr lang="en-US" sz="2000" b="1" dirty="0">
                <a:solidFill>
                  <a:schemeClr val="bg1"/>
                </a:solidFill>
              </a:rPr>
              <a:t>F</a:t>
            </a:r>
          </a:p>
          <a:p>
            <a:r>
              <a:rPr lang="en-US" sz="2000" b="1" dirty="0">
                <a:solidFill>
                  <a:schemeClr val="bg1"/>
                </a:solidFill>
              </a:rPr>
              <a:t>I</a:t>
            </a:r>
          </a:p>
          <a:p>
            <a:r>
              <a:rPr lang="en-US" sz="2000" b="1" dirty="0">
                <a:solidFill>
                  <a:schemeClr val="bg1"/>
                </a:solidFill>
              </a:rPr>
              <a:t>L</a:t>
            </a:r>
          </a:p>
          <a:p>
            <a:r>
              <a:rPr lang="en-US" sz="2000" b="1" dirty="0">
                <a:solidFill>
                  <a:schemeClr val="bg1"/>
                </a:solidFill>
              </a:rPr>
              <a:t>L</a:t>
            </a:r>
          </a:p>
        </p:txBody>
      </p:sp>
    </p:spTree>
    <p:extLst>
      <p:ext uri="{BB962C8B-B14F-4D97-AF65-F5344CB8AC3E}">
        <p14:creationId xmlns:p14="http://schemas.microsoft.com/office/powerpoint/2010/main" val="222038227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4223013" cy="46482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sz="2800" b="1" u="sng"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1" u="sng" dirty="0">
                <a:solidFill>
                  <a:prstClr val="black"/>
                </a:solidFill>
                <a:latin typeface="Calibri" panose="020F0502020204030204"/>
              </a:rPr>
              <a:t>Past 5 years:</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2.1 M tons road fill</a:t>
            </a:r>
          </a:p>
          <a:p>
            <a:pPr marR="0" lvl="0" algn="l" defTabSz="914400" rtl="0" eaLnBrk="1" fontAlgn="auto" latinLnBrk="0" hangingPunct="1">
              <a:lnSpc>
                <a:spcPct val="90000"/>
              </a:lnSpc>
              <a:spcBef>
                <a:spcPts val="1000"/>
              </a:spcBef>
              <a:spcAft>
                <a:spcPts val="0"/>
              </a:spcAft>
              <a:buClrTx/>
              <a:buSzTx/>
              <a:buFontTx/>
              <a:buChar char="-"/>
              <a:tabLst/>
              <a:defRPr/>
            </a:pPr>
            <a:r>
              <a:rPr lang="en-US" sz="2800" b="1" dirty="0">
                <a:solidFill>
                  <a:prstClr val="black"/>
                </a:solidFill>
                <a:latin typeface="Calibri" panose="020F0502020204030204"/>
              </a:rPr>
              <a:t>0.7 M tons of DSA</a:t>
            </a:r>
          </a:p>
          <a:p>
            <a:pPr marR="0" lvl="0" algn="l" defTabSz="914400" rtl="0" eaLnBrk="1" fontAlgn="auto" latinLnBrk="0" hangingPunct="1">
              <a:lnSpc>
                <a:spcPct val="90000"/>
              </a:lnSpc>
              <a:spcBef>
                <a:spcPts val="1000"/>
              </a:spcBef>
              <a:spcAft>
                <a:spcPts val="0"/>
              </a:spcAft>
              <a:buClrTx/>
              <a:buSzTx/>
              <a:buFontTx/>
              <a:buChar char="-"/>
              <a:tabLst/>
              <a:defRPr/>
            </a:pPr>
            <a:endPar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buFontTx/>
              <a:buChar char="-"/>
              <a:tabLst/>
              <a:defRPr/>
            </a:pPr>
            <a:endParaRPr lang="en-US" sz="2800" b="1"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What does that actually look like? </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2" name="TextBox 1">
            <a:extLst>
              <a:ext uri="{FF2B5EF4-FFF2-40B4-BE49-F238E27FC236}">
                <a16:creationId xmlns:a16="http://schemas.microsoft.com/office/drawing/2014/main" id="{D22D83D7-4864-F064-CE0B-4E6C9F2C5B63}"/>
              </a:ext>
            </a:extLst>
          </p:cNvPr>
          <p:cNvSpPr txBox="1"/>
          <p:nvPr/>
        </p:nvSpPr>
        <p:spPr>
          <a:xfrm>
            <a:off x="7072421" y="519887"/>
            <a:ext cx="4453976" cy="369332"/>
          </a:xfrm>
          <a:prstGeom prst="rect">
            <a:avLst/>
          </a:prstGeom>
          <a:noFill/>
        </p:spPr>
        <p:txBody>
          <a:bodyPr wrap="none" rtlCol="0">
            <a:spAutoFit/>
          </a:bodyPr>
          <a:lstStyle/>
          <a:p>
            <a:r>
              <a:rPr lang="en-US" b="1" u="sng" dirty="0">
                <a:solidFill>
                  <a:srgbClr val="FF0000"/>
                </a:solidFill>
              </a:rPr>
              <a:t>5-year total: </a:t>
            </a:r>
            <a:r>
              <a:rPr lang="en-US" dirty="0">
                <a:solidFill>
                  <a:srgbClr val="FF0000"/>
                </a:solidFill>
              </a:rPr>
              <a:t>3 tons of fill for every ton of DSA</a:t>
            </a:r>
          </a:p>
        </p:txBody>
      </p:sp>
    </p:spTree>
    <p:extLst>
      <p:ext uri="{BB962C8B-B14F-4D97-AF65-F5344CB8AC3E}">
        <p14:creationId xmlns:p14="http://schemas.microsoft.com/office/powerpoint/2010/main" val="264950822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4228135" cy="5192759"/>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Past 5 years: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2.1 M tons road fill</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0.7 M tons of DSA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lang="en-US" sz="2800" b="1" dirty="0">
              <a:solidFill>
                <a:prstClr val="black"/>
              </a:solidFill>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does that actually look like?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2285963" y="6584156"/>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 name="Picture 2">
            <a:extLst>
              <a:ext uri="{FF2B5EF4-FFF2-40B4-BE49-F238E27FC236}">
                <a16:creationId xmlns:a16="http://schemas.microsoft.com/office/drawing/2014/main" id="{445CAA3A-3A7D-FF93-3871-AA9AA94D0F64}"/>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024625">
            <a:off x="8311702" y="4074697"/>
            <a:ext cx="3563774" cy="2530063"/>
          </a:xfrm>
          <a:prstGeom prst="rect">
            <a:avLst/>
          </a:prstGeom>
        </p:spPr>
      </p:pic>
      <p:pic>
        <p:nvPicPr>
          <p:cNvPr id="23" name="Picture 22">
            <a:extLst>
              <a:ext uri="{FF2B5EF4-FFF2-40B4-BE49-F238E27FC236}">
                <a16:creationId xmlns:a16="http://schemas.microsoft.com/office/drawing/2014/main" id="{6B540F0E-9289-0288-A06A-AA0A5585D77F}"/>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024625">
            <a:off x="4499147" y="3981831"/>
            <a:ext cx="3563774" cy="2530063"/>
          </a:xfrm>
          <a:prstGeom prst="rect">
            <a:avLst/>
          </a:prstGeom>
        </p:spPr>
      </p:pic>
      <p:sp>
        <p:nvSpPr>
          <p:cNvPr id="25" name="TextBox 24">
            <a:extLst>
              <a:ext uri="{FF2B5EF4-FFF2-40B4-BE49-F238E27FC236}">
                <a16:creationId xmlns:a16="http://schemas.microsoft.com/office/drawing/2014/main" id="{D65B5967-DBB6-60F5-F928-927BD86CEE00}"/>
              </a:ext>
            </a:extLst>
          </p:cNvPr>
          <p:cNvSpPr txBox="1"/>
          <p:nvPr/>
        </p:nvSpPr>
        <p:spPr>
          <a:xfrm flipH="1">
            <a:off x="6281034" y="2748557"/>
            <a:ext cx="481227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Football Field Playing Surface: 300’x160’</a:t>
            </a:r>
          </a:p>
        </p:txBody>
      </p:sp>
      <p:sp>
        <p:nvSpPr>
          <p:cNvPr id="5" name="TextBox 4">
            <a:extLst>
              <a:ext uri="{FF2B5EF4-FFF2-40B4-BE49-F238E27FC236}">
                <a16:creationId xmlns:a16="http://schemas.microsoft.com/office/drawing/2014/main" id="{A835F3D8-EFDF-540A-1E82-2460C26666B5}"/>
              </a:ext>
            </a:extLst>
          </p:cNvPr>
          <p:cNvSpPr txBox="1"/>
          <p:nvPr/>
        </p:nvSpPr>
        <p:spPr>
          <a:xfrm>
            <a:off x="7086290" y="98676"/>
            <a:ext cx="4453976" cy="369332"/>
          </a:xfrm>
          <a:prstGeom prst="rect">
            <a:avLst/>
          </a:prstGeom>
          <a:noFill/>
        </p:spPr>
        <p:txBody>
          <a:bodyPr wrap="none" rtlCol="0">
            <a:spAutoFit/>
          </a:bodyPr>
          <a:lstStyle/>
          <a:p>
            <a:r>
              <a:rPr lang="en-US" b="1" u="sng" dirty="0">
                <a:solidFill>
                  <a:srgbClr val="FF0000"/>
                </a:solidFill>
              </a:rPr>
              <a:t>5-year total: </a:t>
            </a:r>
            <a:r>
              <a:rPr lang="en-US" dirty="0">
                <a:solidFill>
                  <a:srgbClr val="FF0000"/>
                </a:solidFill>
              </a:rPr>
              <a:t>3 tons of fill for every ton of DSA</a:t>
            </a:r>
          </a:p>
        </p:txBody>
      </p:sp>
    </p:spTree>
    <p:extLst>
      <p:ext uri="{BB962C8B-B14F-4D97-AF65-F5344CB8AC3E}">
        <p14:creationId xmlns:p14="http://schemas.microsoft.com/office/powerpoint/2010/main" val="325954434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4228135" cy="5192759"/>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Past 5 years: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2.1 M tons road fill</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0.7 M tons of DSA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does that actually look like? </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2285963" y="6584156"/>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 name="Picture 2">
            <a:extLst>
              <a:ext uri="{FF2B5EF4-FFF2-40B4-BE49-F238E27FC236}">
                <a16:creationId xmlns:a16="http://schemas.microsoft.com/office/drawing/2014/main" id="{445CAA3A-3A7D-FF93-3871-AA9AA94D0F64}"/>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024625">
            <a:off x="8311702" y="4074697"/>
            <a:ext cx="3563774" cy="2530063"/>
          </a:xfrm>
          <a:prstGeom prst="rect">
            <a:avLst/>
          </a:prstGeom>
        </p:spPr>
      </p:pic>
      <p:sp>
        <p:nvSpPr>
          <p:cNvPr id="7" name="TextBox 6">
            <a:extLst>
              <a:ext uri="{FF2B5EF4-FFF2-40B4-BE49-F238E27FC236}">
                <a16:creationId xmlns:a16="http://schemas.microsoft.com/office/drawing/2014/main" id="{D7E038E2-1BD9-FA21-54AF-177237328FEB}"/>
              </a:ext>
            </a:extLst>
          </p:cNvPr>
          <p:cNvSpPr txBox="1"/>
          <p:nvPr/>
        </p:nvSpPr>
        <p:spPr>
          <a:xfrm flipH="1">
            <a:off x="5269489" y="2772347"/>
            <a:ext cx="235793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275’ tall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(300’x160’)</a:t>
            </a:r>
          </a:p>
        </p:txBody>
      </p:sp>
      <p:sp>
        <p:nvSpPr>
          <p:cNvPr id="11" name="Cube 10">
            <a:extLst>
              <a:ext uri="{FF2B5EF4-FFF2-40B4-BE49-F238E27FC236}">
                <a16:creationId xmlns:a16="http://schemas.microsoft.com/office/drawing/2014/main" id="{40168EBD-C79D-C325-12A7-65114E03C9A4}"/>
              </a:ext>
            </a:extLst>
          </p:cNvPr>
          <p:cNvSpPr/>
          <p:nvPr/>
        </p:nvSpPr>
        <p:spPr>
          <a:xfrm>
            <a:off x="9313278" y="1350693"/>
            <a:ext cx="1603727" cy="4566419"/>
          </a:xfrm>
          <a:prstGeom prst="cube">
            <a:avLst>
              <a:gd name="adj" fmla="val 45809"/>
            </a:avLst>
          </a:prstGeom>
          <a:solidFill>
            <a:srgbClr val="996633">
              <a:alpha val="69804"/>
            </a:srgbClr>
          </a:solid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540F0E-9289-0288-A06A-AA0A5585D77F}"/>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024625">
            <a:off x="4499147" y="3981831"/>
            <a:ext cx="3563774" cy="2530063"/>
          </a:xfrm>
          <a:prstGeom prst="rect">
            <a:avLst/>
          </a:prstGeom>
        </p:spPr>
      </p:pic>
      <p:sp>
        <p:nvSpPr>
          <p:cNvPr id="24" name="Cube 23">
            <a:extLst>
              <a:ext uri="{FF2B5EF4-FFF2-40B4-BE49-F238E27FC236}">
                <a16:creationId xmlns:a16="http://schemas.microsoft.com/office/drawing/2014/main" id="{2A60E359-1BE4-A4F0-3B34-DFFCF0FDDFEC}"/>
              </a:ext>
            </a:extLst>
          </p:cNvPr>
          <p:cNvSpPr/>
          <p:nvPr/>
        </p:nvSpPr>
        <p:spPr>
          <a:xfrm>
            <a:off x="5500723" y="3702663"/>
            <a:ext cx="1603727" cy="2121583"/>
          </a:xfrm>
          <a:prstGeom prst="cube">
            <a:avLst>
              <a:gd name="adj" fmla="val 45809"/>
            </a:avLst>
          </a:prstGeom>
          <a:solidFill>
            <a:srgbClr val="666699">
              <a:alpha val="69804"/>
            </a:srgb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D65B5967-DBB6-60F5-F928-927BD86CEE00}"/>
              </a:ext>
            </a:extLst>
          </p:cNvPr>
          <p:cNvSpPr txBox="1"/>
          <p:nvPr/>
        </p:nvSpPr>
        <p:spPr>
          <a:xfrm flipH="1">
            <a:off x="9092020" y="514441"/>
            <a:ext cx="235793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850’ tall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(300’x160’)</a:t>
            </a:r>
          </a:p>
        </p:txBody>
      </p:sp>
      <p:sp>
        <p:nvSpPr>
          <p:cNvPr id="2" name="TextBox 1">
            <a:extLst>
              <a:ext uri="{FF2B5EF4-FFF2-40B4-BE49-F238E27FC236}">
                <a16:creationId xmlns:a16="http://schemas.microsoft.com/office/drawing/2014/main" id="{88118983-F3E8-9F20-D5D5-D61368546DD8}"/>
              </a:ext>
            </a:extLst>
          </p:cNvPr>
          <p:cNvSpPr txBox="1"/>
          <p:nvPr/>
        </p:nvSpPr>
        <p:spPr>
          <a:xfrm>
            <a:off x="9400624" y="3240681"/>
            <a:ext cx="7505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FILL</a:t>
            </a:r>
          </a:p>
        </p:txBody>
      </p:sp>
      <p:sp>
        <p:nvSpPr>
          <p:cNvPr id="4" name="TextBox 3">
            <a:extLst>
              <a:ext uri="{FF2B5EF4-FFF2-40B4-BE49-F238E27FC236}">
                <a16:creationId xmlns:a16="http://schemas.microsoft.com/office/drawing/2014/main" id="{2DAA6D09-2590-A200-66B4-D44B6189368F}"/>
              </a:ext>
            </a:extLst>
          </p:cNvPr>
          <p:cNvSpPr txBox="1"/>
          <p:nvPr/>
        </p:nvSpPr>
        <p:spPr>
          <a:xfrm>
            <a:off x="5552060" y="4774869"/>
            <a:ext cx="7942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DSA</a:t>
            </a:r>
          </a:p>
        </p:txBody>
      </p:sp>
      <p:sp>
        <p:nvSpPr>
          <p:cNvPr id="5" name="TextBox 4">
            <a:extLst>
              <a:ext uri="{FF2B5EF4-FFF2-40B4-BE49-F238E27FC236}">
                <a16:creationId xmlns:a16="http://schemas.microsoft.com/office/drawing/2014/main" id="{A835F3D8-EFDF-540A-1E82-2460C26666B5}"/>
              </a:ext>
            </a:extLst>
          </p:cNvPr>
          <p:cNvSpPr txBox="1"/>
          <p:nvPr/>
        </p:nvSpPr>
        <p:spPr>
          <a:xfrm>
            <a:off x="7086290" y="98676"/>
            <a:ext cx="44539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rPr>
              <a:t>5-year total: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 tons of fill for every ton of DSA</a:t>
            </a:r>
          </a:p>
        </p:txBody>
      </p:sp>
    </p:spTree>
    <p:extLst>
      <p:ext uri="{BB962C8B-B14F-4D97-AF65-F5344CB8AC3E}">
        <p14:creationId xmlns:p14="http://schemas.microsoft.com/office/powerpoint/2010/main" val="1455601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wipe dir="u"/>
      </p:transition>
    </mc:Choice>
    <mc:Fallback xmlns="">
      <p:transition spd="slow">
        <p:wipe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2612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4223013" cy="46482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 – vs- DSA</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Past 5 years: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2.1 M tons road fill</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0.7 M tons of DSA</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does that actually look like? </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2" name="TextBox 1">
            <a:extLst>
              <a:ext uri="{FF2B5EF4-FFF2-40B4-BE49-F238E27FC236}">
                <a16:creationId xmlns:a16="http://schemas.microsoft.com/office/drawing/2014/main" id="{8BE556E1-99A8-1314-ABDF-7B77CF084286}"/>
              </a:ext>
            </a:extLst>
          </p:cNvPr>
          <p:cNvSpPr txBox="1"/>
          <p:nvPr/>
        </p:nvSpPr>
        <p:spPr>
          <a:xfrm>
            <a:off x="8290287" y="1342835"/>
            <a:ext cx="3912481" cy="2123658"/>
          </a:xfrm>
          <a:prstGeom prst="rect">
            <a:avLst/>
          </a:prstGeom>
          <a:noFill/>
        </p:spPr>
        <p:txBody>
          <a:bodyPr wrap="none" rtlCol="0">
            <a:spAutoFit/>
          </a:bodyPr>
          <a:lstStyle/>
          <a:p>
            <a:r>
              <a:rPr lang="en-US" sz="3200" b="1" u="sng" dirty="0">
                <a:solidFill>
                  <a:srgbClr val="FF0000"/>
                </a:solidFill>
              </a:rPr>
              <a:t>Fill</a:t>
            </a:r>
            <a:r>
              <a:rPr lang="en-US" sz="3200" b="1" dirty="0">
                <a:solidFill>
                  <a:srgbClr val="FF0000"/>
                </a:solidFill>
              </a:rPr>
              <a:t>:</a:t>
            </a:r>
          </a:p>
          <a:p>
            <a:pPr marL="285750" indent="-285750">
              <a:buFont typeface="Arial" panose="020B0604020202020204" pitchFamily="34" charset="0"/>
              <a:buChar char="•"/>
            </a:pPr>
            <a:r>
              <a:rPr lang="en-US" sz="2000" u="sng" dirty="0"/>
              <a:t>Compacted</a:t>
            </a:r>
            <a:r>
              <a:rPr lang="en-US" sz="2000" dirty="0"/>
              <a:t> 1’ deep x 18’ wide</a:t>
            </a:r>
          </a:p>
          <a:p>
            <a:pPr marL="285750" indent="-285750">
              <a:buFont typeface="Arial" panose="020B0604020202020204" pitchFamily="34" charset="0"/>
              <a:buChar char="•"/>
            </a:pPr>
            <a:r>
              <a:rPr lang="en-US" sz="2000" b="1" dirty="0"/>
              <a:t>322 miles long</a:t>
            </a:r>
          </a:p>
          <a:p>
            <a:pPr marL="285750" indent="-285750">
              <a:buFont typeface="Arial" panose="020B0604020202020204" pitchFamily="34" charset="0"/>
              <a:buChar char="•"/>
            </a:pPr>
            <a:endParaRPr lang="en-US" sz="2000" dirty="0"/>
          </a:p>
          <a:p>
            <a:r>
              <a:rPr lang="en-US" sz="2000" b="1" dirty="0">
                <a:solidFill>
                  <a:srgbClr val="FF0000"/>
                </a:solidFill>
              </a:rPr>
              <a:t>Washington PA to Scranton 1’ deep</a:t>
            </a:r>
          </a:p>
          <a:p>
            <a:endParaRPr lang="en-US" sz="2000" dirty="0"/>
          </a:p>
        </p:txBody>
      </p:sp>
      <p:sp>
        <p:nvSpPr>
          <p:cNvPr id="3" name="TextBox 2">
            <a:extLst>
              <a:ext uri="{FF2B5EF4-FFF2-40B4-BE49-F238E27FC236}">
                <a16:creationId xmlns:a16="http://schemas.microsoft.com/office/drawing/2014/main" id="{71BAAF35-B080-B409-F328-F8A1DE28D01A}"/>
              </a:ext>
            </a:extLst>
          </p:cNvPr>
          <p:cNvSpPr txBox="1"/>
          <p:nvPr/>
        </p:nvSpPr>
        <p:spPr>
          <a:xfrm>
            <a:off x="4197972" y="1389866"/>
            <a:ext cx="3722366" cy="1754326"/>
          </a:xfrm>
          <a:prstGeom prst="rect">
            <a:avLst/>
          </a:prstGeom>
          <a:noFill/>
        </p:spPr>
        <p:txBody>
          <a:bodyPr wrap="none" rtlCol="0">
            <a:spAutoFit/>
          </a:bodyPr>
          <a:lstStyle/>
          <a:p>
            <a:r>
              <a:rPr lang="en-US" sz="2800" b="1" u="sng" dirty="0">
                <a:solidFill>
                  <a:srgbClr val="FF0000"/>
                </a:solidFill>
              </a:rPr>
              <a:t>DSA</a:t>
            </a:r>
            <a:r>
              <a:rPr lang="en-US" sz="2800" b="1" dirty="0">
                <a:solidFill>
                  <a:srgbClr val="FF0000"/>
                </a:solidFill>
              </a:rPr>
              <a:t>:</a:t>
            </a:r>
          </a:p>
          <a:p>
            <a:pPr marL="285750" indent="-285750">
              <a:buFont typeface="Arial" panose="020B0604020202020204" pitchFamily="34" charset="0"/>
              <a:buChar char="•"/>
            </a:pPr>
            <a:r>
              <a:rPr lang="en-US" sz="2000" u="sng" dirty="0"/>
              <a:t>Compacted</a:t>
            </a:r>
            <a:r>
              <a:rPr lang="en-US" sz="2000" dirty="0"/>
              <a:t> 6” deep x 18’ wide</a:t>
            </a:r>
          </a:p>
          <a:p>
            <a:pPr marL="285750" indent="-285750">
              <a:buFont typeface="Arial" panose="020B0604020202020204" pitchFamily="34" charset="0"/>
              <a:buChar char="•"/>
            </a:pPr>
            <a:r>
              <a:rPr lang="en-US" sz="2000" b="1" dirty="0"/>
              <a:t>177 miles long</a:t>
            </a:r>
          </a:p>
          <a:p>
            <a:endParaRPr lang="en-US" sz="2000" dirty="0"/>
          </a:p>
          <a:p>
            <a:r>
              <a:rPr lang="en-US" sz="2000" b="1" dirty="0">
                <a:solidFill>
                  <a:srgbClr val="FF0000"/>
                </a:solidFill>
              </a:rPr>
              <a:t>Pittsburgh to Lock Haven 6” deep</a:t>
            </a:r>
          </a:p>
        </p:txBody>
      </p:sp>
      <p:pic>
        <p:nvPicPr>
          <p:cNvPr id="5" name="Picture 4">
            <a:extLst>
              <a:ext uri="{FF2B5EF4-FFF2-40B4-BE49-F238E27FC236}">
                <a16:creationId xmlns:a16="http://schemas.microsoft.com/office/drawing/2014/main" id="{D0FDB9AA-E62D-3BCC-C49B-431144242C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14209" y="3669359"/>
            <a:ext cx="3909351" cy="2774508"/>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B275E49F-E3DA-356E-315E-FCA7A49DB28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197972" y="3677017"/>
            <a:ext cx="3747798" cy="2774508"/>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F0433523-2978-9DCF-0D66-E5A9E164E290}"/>
              </a:ext>
            </a:extLst>
          </p:cNvPr>
          <p:cNvSpPr txBox="1"/>
          <p:nvPr/>
        </p:nvSpPr>
        <p:spPr>
          <a:xfrm>
            <a:off x="7072421" y="519887"/>
            <a:ext cx="4453976" cy="369332"/>
          </a:xfrm>
          <a:prstGeom prst="rect">
            <a:avLst/>
          </a:prstGeom>
          <a:noFill/>
        </p:spPr>
        <p:txBody>
          <a:bodyPr wrap="none" rtlCol="0">
            <a:spAutoFit/>
          </a:bodyPr>
          <a:lstStyle/>
          <a:p>
            <a:r>
              <a:rPr lang="en-US" b="1" u="sng" dirty="0">
                <a:solidFill>
                  <a:srgbClr val="FF0000"/>
                </a:solidFill>
              </a:rPr>
              <a:t>5-year total: </a:t>
            </a:r>
            <a:r>
              <a:rPr lang="en-US" dirty="0">
                <a:solidFill>
                  <a:srgbClr val="FF0000"/>
                </a:solidFill>
              </a:rPr>
              <a:t>3 tons of fill for every ton of DSA</a:t>
            </a:r>
          </a:p>
        </p:txBody>
      </p:sp>
    </p:spTree>
    <p:extLst>
      <p:ext uri="{BB962C8B-B14F-4D97-AF65-F5344CB8AC3E}">
        <p14:creationId xmlns:p14="http://schemas.microsoft.com/office/powerpoint/2010/main" val="65398407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pic>
        <p:nvPicPr>
          <p:cNvPr id="2" name="Picture 1">
            <a:extLst>
              <a:ext uri="{FF2B5EF4-FFF2-40B4-BE49-F238E27FC236}">
                <a16:creationId xmlns:a16="http://schemas.microsoft.com/office/drawing/2014/main" id="{22175000-2D29-D29A-CB54-0B0FB8E266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5082" y="0"/>
            <a:ext cx="5236918" cy="3255546"/>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8" y="698426"/>
            <a:ext cx="6236032"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Crosspipes Installed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Fundamental drainage disconnection</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872 </a:t>
            </a:r>
            <a:r>
              <a:rPr lang="en-US" sz="2800" u="sng" dirty="0">
                <a:solidFill>
                  <a:prstClr val="black"/>
                </a:solidFill>
                <a:latin typeface="Calibri" panose="020F0502020204030204"/>
              </a:rPr>
              <a:t>new</a:t>
            </a:r>
            <a:r>
              <a:rPr lang="en-US" sz="2800" dirty="0">
                <a:solidFill>
                  <a:prstClr val="black"/>
                </a:solidFill>
                <a:latin typeface="Calibri" panose="020F0502020204030204"/>
              </a:rPr>
              <a:t> pipes in 2023</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Last 5 years</a:t>
            </a:r>
            <a:r>
              <a:rPr lang="en-US" sz="2800" dirty="0">
                <a:solidFill>
                  <a:prstClr val="black"/>
                </a:solidFill>
                <a:latin typeface="Calibri" panose="020F0502020204030204"/>
              </a:rPr>
              <a:t>: </a:t>
            </a:r>
          </a:p>
          <a:p>
            <a:pPr lvl="1">
              <a:spcBef>
                <a:spcPts val="1000"/>
              </a:spcBef>
              <a:buClrTx/>
              <a:buFont typeface="Arial" panose="020B0604020202020204" pitchFamily="34" charset="0"/>
              <a:buChar char="•"/>
              <a:defRPr/>
            </a:pPr>
            <a:r>
              <a:rPr lang="en-US" sz="2800" dirty="0">
                <a:solidFill>
                  <a:prstClr val="black"/>
                </a:solidFill>
                <a:latin typeface="Calibri" panose="020F0502020204030204"/>
              </a:rPr>
              <a:t>4,121 </a:t>
            </a:r>
            <a:r>
              <a:rPr lang="en-US" sz="2800" u="sng" dirty="0">
                <a:solidFill>
                  <a:prstClr val="black"/>
                </a:solidFill>
                <a:latin typeface="Calibri" panose="020F0502020204030204"/>
              </a:rPr>
              <a:t>new</a:t>
            </a:r>
            <a:r>
              <a:rPr lang="en-US" sz="2800" dirty="0">
                <a:solidFill>
                  <a:prstClr val="black"/>
                </a:solidFill>
                <a:latin typeface="Calibri" panose="020F0502020204030204"/>
              </a:rPr>
              <a:t> pipes installed </a:t>
            </a:r>
          </a:p>
          <a:p>
            <a:pPr lvl="1">
              <a:spcBef>
                <a:spcPts val="1000"/>
              </a:spcBef>
              <a:buClrTx/>
              <a:buFont typeface="Arial" panose="020B0604020202020204" pitchFamily="34" charset="0"/>
              <a:buChar char="•"/>
              <a:defRPr/>
            </a:pPr>
            <a:r>
              <a:rPr lang="en-US" sz="2800" dirty="0">
                <a:solidFill>
                  <a:prstClr val="black"/>
                </a:solidFill>
                <a:latin typeface="Calibri" panose="020F0502020204030204"/>
              </a:rPr>
              <a:t>2,515 pipes replaced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26" name="Picture 2" descr="DSCN0679">
            <a:extLst>
              <a:ext uri="{FF2B5EF4-FFF2-40B4-BE49-F238E27FC236}">
                <a16:creationId xmlns:a16="http://schemas.microsoft.com/office/drawing/2014/main" id="{0435BC98-8507-4F28-A1BB-C36A0BE4227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206"/>
          <a:stretch/>
        </p:blipFill>
        <p:spPr bwMode="auto">
          <a:xfrm>
            <a:off x="143892" y="3829049"/>
            <a:ext cx="6053708" cy="2564945"/>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0C0B6BB5-0349-CDAB-159C-10E92B1347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38180" y="3559201"/>
            <a:ext cx="5253820" cy="3255546"/>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9EDD7CDB-5549-F5A6-6999-B6A01784B01C}"/>
              </a:ext>
            </a:extLst>
          </p:cNvPr>
          <p:cNvSpPr txBox="1"/>
          <p:nvPr/>
        </p:nvSpPr>
        <p:spPr>
          <a:xfrm>
            <a:off x="10470477" y="790759"/>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8" name="TextBox 7">
            <a:extLst>
              <a:ext uri="{FF2B5EF4-FFF2-40B4-BE49-F238E27FC236}">
                <a16:creationId xmlns:a16="http://schemas.microsoft.com/office/drawing/2014/main" id="{A9690AF7-9D56-4911-5280-C4D629F84075}"/>
              </a:ext>
            </a:extLst>
          </p:cNvPr>
          <p:cNvSpPr txBox="1"/>
          <p:nvPr/>
        </p:nvSpPr>
        <p:spPr>
          <a:xfrm>
            <a:off x="10470477" y="606093"/>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Tree>
    <p:extLst>
      <p:ext uri="{BB962C8B-B14F-4D97-AF65-F5344CB8AC3E}">
        <p14:creationId xmlns:p14="http://schemas.microsoft.com/office/powerpoint/2010/main" val="12265346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565176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Subsurface Drainage: Underdrains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Underdrains used to address subsurface drainage, mostly in ditch lines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Generally stable trend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31" name="Picture 30">
            <a:extLst>
              <a:ext uri="{FF2B5EF4-FFF2-40B4-BE49-F238E27FC236}">
                <a16:creationId xmlns:a16="http://schemas.microsoft.com/office/drawing/2014/main" id="{E83E8E59-9E10-4FB3-9EC6-18DA63F6A9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1190" y="3162300"/>
            <a:ext cx="5262360" cy="3153512"/>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B468A493-DB45-601F-CF9D-022CB2C34E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4550" y="1405550"/>
            <a:ext cx="6267450" cy="3764848"/>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A6C02464-3974-1C32-2809-57BB6EE933E6}"/>
              </a:ext>
            </a:extLst>
          </p:cNvPr>
          <p:cNvSpPr txBox="1"/>
          <p:nvPr/>
        </p:nvSpPr>
        <p:spPr>
          <a:xfrm>
            <a:off x="7228496" y="2333637"/>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6" name="TextBox 5">
            <a:extLst>
              <a:ext uri="{FF2B5EF4-FFF2-40B4-BE49-F238E27FC236}">
                <a16:creationId xmlns:a16="http://schemas.microsoft.com/office/drawing/2014/main" id="{CD00C02D-36F0-B121-43D7-E77C5A710DB3}"/>
              </a:ext>
            </a:extLst>
          </p:cNvPr>
          <p:cNvSpPr txBox="1"/>
          <p:nvPr/>
        </p:nvSpPr>
        <p:spPr>
          <a:xfrm>
            <a:off x="7228496" y="2148971"/>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Tree>
    <p:extLst>
      <p:ext uri="{BB962C8B-B14F-4D97-AF65-F5344CB8AC3E}">
        <p14:creationId xmlns:p14="http://schemas.microsoft.com/office/powerpoint/2010/main" val="410335208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AB1CFE-373F-2EC4-A0BF-20DF6A2C38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0300" y="1447776"/>
            <a:ext cx="5981701" cy="3754624"/>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5823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Subsurface Drainage: French Mattress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to allow water to drain through road and provide base support</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Generally increasing trend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7" name="Picture 16">
            <a:extLst>
              <a:ext uri="{FF2B5EF4-FFF2-40B4-BE49-F238E27FC236}">
                <a16:creationId xmlns:a16="http://schemas.microsoft.com/office/drawing/2014/main" id="{59C92F0D-7E57-431E-9753-27D5A85273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2787" y="3032795"/>
            <a:ext cx="5480313" cy="3338564"/>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507C74AD-439F-4064-8D96-C7B320B70DEF}"/>
              </a:ext>
            </a:extLst>
          </p:cNvPr>
          <p:cNvSpPr txBox="1"/>
          <p:nvPr/>
        </p:nvSpPr>
        <p:spPr>
          <a:xfrm>
            <a:off x="7228496" y="2333637"/>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7228496" y="2148971"/>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Tree>
    <p:extLst>
      <p:ext uri="{BB962C8B-B14F-4D97-AF65-F5344CB8AC3E}">
        <p14:creationId xmlns:p14="http://schemas.microsoft.com/office/powerpoint/2010/main" val="416532661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622E97-6CD4-564B-55B9-A0B27975B5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8347" y="1095375"/>
            <a:ext cx="6463653" cy="4208711"/>
          </a:xfrm>
          <a:prstGeom prst="rect">
            <a:avLst/>
          </a:prstGeom>
          <a:ln>
            <a:noFill/>
          </a:ln>
          <a:effectLst>
            <a:outerShdw blurRad="190500" algn="tl" rotWithShape="0">
              <a:srgbClr val="000000">
                <a:alpha val="70000"/>
              </a:srgbClr>
            </a:outerShdw>
          </a:effectLst>
        </p:spPr>
      </p:pic>
      <p:pic>
        <p:nvPicPr>
          <p:cNvPr id="6" name="Picture 5" descr="A bridge over a river&#10;&#10;Description automatically generated with medium confidence">
            <a:extLst>
              <a:ext uri="{FF2B5EF4-FFF2-40B4-BE49-F238E27FC236}">
                <a16:creationId xmlns:a16="http://schemas.microsoft.com/office/drawing/2014/main" id="{517B6329-BB12-63F1-16AA-00224EA857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3892" y="4019550"/>
            <a:ext cx="5304408" cy="2494222"/>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5319405"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Decreasing 5-year trend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39 replaced in 2023: all contracted </a:t>
            </a:r>
            <a:r>
              <a:rPr lang="en-US" sz="2400" u="sng" dirty="0">
                <a:solidFill>
                  <a:prstClr val="black"/>
                </a:solidFill>
                <a:latin typeface="Calibri" panose="020F0502020204030204"/>
              </a:rPr>
              <a:t>pre-standard</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More prevalent on LVRs</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Improved data collected starting </a:t>
            </a:r>
            <a:br>
              <a:rPr lang="en-US" sz="2400" dirty="0">
                <a:solidFill>
                  <a:prstClr val="black"/>
                </a:solidFill>
                <a:latin typeface="Calibri" panose="020F0502020204030204"/>
              </a:rPr>
            </a:br>
            <a:r>
              <a:rPr lang="en-US" sz="2400" dirty="0">
                <a:solidFill>
                  <a:prstClr val="black"/>
                </a:solidFill>
                <a:latin typeface="Calibri" panose="020F0502020204030204"/>
              </a:rPr>
              <a:t>July ’19…</a:t>
            </a:r>
            <a:endParaRPr kumimoji="0" lang="en-US" sz="24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4" name="TextBox 3">
            <a:extLst>
              <a:ext uri="{FF2B5EF4-FFF2-40B4-BE49-F238E27FC236}">
                <a16:creationId xmlns:a16="http://schemas.microsoft.com/office/drawing/2014/main" id="{0DE60ABA-2C29-D32F-C7C1-CDF1E8E7A068}"/>
              </a:ext>
            </a:extLst>
          </p:cNvPr>
          <p:cNvSpPr txBox="1"/>
          <p:nvPr/>
        </p:nvSpPr>
        <p:spPr>
          <a:xfrm>
            <a:off x="6771296" y="2137334"/>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5" name="TextBox 4">
            <a:extLst>
              <a:ext uri="{FF2B5EF4-FFF2-40B4-BE49-F238E27FC236}">
                <a16:creationId xmlns:a16="http://schemas.microsoft.com/office/drawing/2014/main" id="{4578D8FD-30B6-CE02-E0F0-66FD9C023DFD}"/>
              </a:ext>
            </a:extLst>
          </p:cNvPr>
          <p:cNvSpPr txBox="1"/>
          <p:nvPr/>
        </p:nvSpPr>
        <p:spPr>
          <a:xfrm>
            <a:off x="6771296" y="1952668"/>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sp>
        <p:nvSpPr>
          <p:cNvPr id="11" name="Arrow: Down 10">
            <a:extLst>
              <a:ext uri="{FF2B5EF4-FFF2-40B4-BE49-F238E27FC236}">
                <a16:creationId xmlns:a16="http://schemas.microsoft.com/office/drawing/2014/main" id="{394B9E23-32E1-29A5-FB2C-2190BB9ABA2E}"/>
              </a:ext>
            </a:extLst>
          </p:cNvPr>
          <p:cNvSpPr/>
          <p:nvPr/>
        </p:nvSpPr>
        <p:spPr>
          <a:xfrm>
            <a:off x="11287125" y="2904729"/>
            <a:ext cx="257175" cy="4511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737DA7-6413-8F75-403A-D9758CD705AB}"/>
              </a:ext>
            </a:extLst>
          </p:cNvPr>
          <p:cNvSpPr txBox="1"/>
          <p:nvPr/>
        </p:nvSpPr>
        <p:spPr>
          <a:xfrm>
            <a:off x="11001271" y="2670109"/>
            <a:ext cx="828881" cy="307777"/>
          </a:xfrm>
          <a:prstGeom prst="rect">
            <a:avLst/>
          </a:prstGeom>
          <a:noFill/>
        </p:spPr>
        <p:txBody>
          <a:bodyPr wrap="none" rtlCol="0">
            <a:spAutoFit/>
          </a:bodyPr>
          <a:lstStyle/>
          <a:p>
            <a:r>
              <a:rPr lang="en-US" sz="1400" dirty="0"/>
              <a:t>standard</a:t>
            </a:r>
          </a:p>
        </p:txBody>
      </p:sp>
    </p:spTree>
    <p:extLst>
      <p:ext uri="{BB962C8B-B14F-4D97-AF65-F5344CB8AC3E}">
        <p14:creationId xmlns:p14="http://schemas.microsoft.com/office/powerpoint/2010/main" val="383695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A20F87BD-67F0-E816-BB9F-8480E80546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1721" y="-39925"/>
            <a:ext cx="3926164" cy="3468925"/>
          </a:xfrm>
          <a:prstGeom prst="rect">
            <a:avLst/>
          </a:prstGeom>
          <a:ln>
            <a:noFill/>
          </a:ln>
          <a:effectLst>
            <a:outerShdw blurRad="190500" algn="tl" rotWithShape="0">
              <a:srgbClr val="000000">
                <a:alpha val="70000"/>
              </a:srgbClr>
            </a:outerShdw>
          </a:effectLst>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738029" cy="51308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339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Old Structures</a:t>
            </a:r>
            <a:r>
              <a:rPr lang="en-US" sz="2800" b="1" dirty="0">
                <a:solidFill>
                  <a:srgbClr val="FF0000"/>
                </a:solidFill>
                <a:latin typeface="Calibri" panose="020F0502020204030204"/>
              </a:rPr>
              <a:t>: </a:t>
            </a:r>
            <a:r>
              <a:rPr lang="en-US" sz="2800" dirty="0">
                <a:solidFill>
                  <a:srgbClr val="FF0000"/>
                </a:solidFill>
                <a:latin typeface="Calibri" panose="020F0502020204030204"/>
              </a:rPr>
              <a:t>70% were round pipes</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lvl="2">
              <a:defRPr/>
            </a:pPr>
            <a:endParaRPr lang="en-US" sz="2800" dirty="0">
              <a:solidFill>
                <a:prstClr val="black"/>
              </a:solidFill>
              <a:latin typeface="Calibri" panose="020F0502020204030204"/>
            </a:endParaRPr>
          </a:p>
          <a:p>
            <a:pPr>
              <a:buFont typeface="Arial" panose="020B0604020202020204" pitchFamily="34" charset="0"/>
              <a:buChar char="•"/>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cxnSp>
        <p:nvCxnSpPr>
          <p:cNvPr id="26" name="Straight Arrow Connector 25">
            <a:extLst>
              <a:ext uri="{FF2B5EF4-FFF2-40B4-BE49-F238E27FC236}">
                <a16:creationId xmlns:a16="http://schemas.microsoft.com/office/drawing/2014/main" id="{4E1EC080-B00F-4C1A-B454-183CF1DA4563}"/>
              </a:ext>
            </a:extLst>
          </p:cNvPr>
          <p:cNvCxnSpPr>
            <a:cxnSpLocks/>
          </p:cNvCxnSpPr>
          <p:nvPr/>
        </p:nvCxnSpPr>
        <p:spPr>
          <a:xfrm>
            <a:off x="6261806" y="2024818"/>
            <a:ext cx="3209800" cy="6748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3522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2023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ea typeface="+mn-ea"/>
                <a:cs typeface="+mn-cs"/>
              </a:rPr>
              <a:t>Annual Report: Financial</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0" i="0" u="none" strike="noStrike" kern="1200" cap="none" spc="0" normalizeH="0" baseline="0" noProof="0" dirty="0">
                <a:ln>
                  <a:noFill/>
                </a:ln>
                <a:solidFill>
                  <a:schemeClr val="bg1"/>
                </a:solidFill>
                <a:effectLst/>
                <a:uLnTx/>
                <a:uFillTx/>
                <a:ea typeface="+mn-ea"/>
                <a:cs typeface="+mn-cs"/>
              </a:rPr>
              <a:t>Annual Report: Deliverables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dirty="0">
                <a:solidFill>
                  <a:schemeClr val="bg1"/>
                </a:solidFill>
              </a:rPr>
              <a:t>CD Financial Status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None/>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cxnSp>
        <p:nvCxnSpPr>
          <p:cNvPr id="8" name="Straight Connector 7">
            <a:extLst>
              <a:ext uri="{FF2B5EF4-FFF2-40B4-BE49-F238E27FC236}">
                <a16:creationId xmlns:a16="http://schemas.microsoft.com/office/drawing/2014/main" id="{CA324314-7429-CDF9-4066-4470C504F16F}"/>
              </a:ext>
            </a:extLst>
          </p:cNvPr>
          <p:cNvCxnSpPr>
            <a:cxnSpLocks/>
          </p:cNvCxnSpPr>
          <p:nvPr/>
        </p:nvCxnSpPr>
        <p:spPr>
          <a:xfrm flipV="1">
            <a:off x="8168640" y="2872740"/>
            <a:ext cx="0" cy="6781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1AFC2E-CB81-2A3E-97BD-07379BB5B398}"/>
              </a:ext>
            </a:extLst>
          </p:cNvPr>
          <p:cNvCxnSpPr>
            <a:cxnSpLocks/>
          </p:cNvCxnSpPr>
          <p:nvPr/>
        </p:nvCxnSpPr>
        <p:spPr>
          <a:xfrm flipV="1">
            <a:off x="9151620" y="2872740"/>
            <a:ext cx="0" cy="6781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Hexagon 3">
            <a:extLst>
              <a:ext uri="{FF2B5EF4-FFF2-40B4-BE49-F238E27FC236}">
                <a16:creationId xmlns:a16="http://schemas.microsoft.com/office/drawing/2014/main" id="{867760E7-A54B-773E-89CC-0C55BC4452EC}"/>
              </a:ext>
            </a:extLst>
          </p:cNvPr>
          <p:cNvSpPr/>
          <p:nvPr/>
        </p:nvSpPr>
        <p:spPr>
          <a:xfrm>
            <a:off x="7656027" y="2065020"/>
            <a:ext cx="2089953" cy="1112520"/>
          </a:xfrm>
          <a:prstGeom prst="hexagon">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Warning: lots of graphs and info ahead.  Recording and ppt will be available online.</a:t>
            </a:r>
          </a:p>
        </p:txBody>
      </p:sp>
    </p:spTree>
    <p:extLst>
      <p:ext uri="{BB962C8B-B14F-4D97-AF65-F5344CB8AC3E}">
        <p14:creationId xmlns:p14="http://schemas.microsoft.com/office/powerpoint/2010/main" val="2628675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6984356" cy="51308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339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chemeClr val="tx1"/>
                </a:solidFill>
                <a:effectLst/>
                <a:uLnTx/>
                <a:uFillTx/>
                <a:latin typeface="Calibri" panose="020F0502020204030204"/>
                <a:ea typeface="+mn-ea"/>
                <a:cs typeface="+mn-cs"/>
              </a:rPr>
              <a:t>Old Structures</a:t>
            </a:r>
            <a:r>
              <a:rPr lang="en-US" sz="2800" b="1" dirty="0">
                <a:solidFill>
                  <a:schemeClr val="tx1"/>
                </a:solidFill>
                <a:latin typeface="Calibri" panose="020F0502020204030204"/>
              </a:rPr>
              <a:t>: </a:t>
            </a:r>
            <a:r>
              <a:rPr lang="en-US" sz="2800" dirty="0">
                <a:solidFill>
                  <a:schemeClr val="tx1"/>
                </a:solidFill>
                <a:latin typeface="Calibri" panose="020F0502020204030204"/>
              </a:rPr>
              <a:t>70% were round pipes</a:t>
            </a: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New Structures</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Type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57% were squash or pipe arch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(w/bottom)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FF0000"/>
                </a:solidFill>
                <a:latin typeface="Calibri" panose="020F0502020204030204"/>
              </a:rPr>
              <a:t>27</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were bottomless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(arch/box/bridge)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5" name="Picture 4">
            <a:extLst>
              <a:ext uri="{FF2B5EF4-FFF2-40B4-BE49-F238E27FC236}">
                <a16:creationId xmlns:a16="http://schemas.microsoft.com/office/drawing/2014/main" id="{21EF40C7-6F65-5997-F5E0-79486101C9A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06056" y="-2778"/>
            <a:ext cx="3785944" cy="3621338"/>
          </a:xfrm>
          <a:prstGeom prst="rect">
            <a:avLst/>
          </a:prstGeom>
          <a:ln>
            <a:noFill/>
          </a:ln>
          <a:effectLst>
            <a:outerShdw blurRad="190500" algn="tl" rotWithShape="0">
              <a:srgbClr val="000000">
                <a:alpha val="70000"/>
              </a:srgbClr>
            </a:outerShdw>
          </a:effectLst>
        </p:spPr>
      </p:pic>
      <p:graphicFrame>
        <p:nvGraphicFramePr>
          <p:cNvPr id="8" name="Chart 7">
            <a:extLst>
              <a:ext uri="{FF2B5EF4-FFF2-40B4-BE49-F238E27FC236}">
                <a16:creationId xmlns:a16="http://schemas.microsoft.com/office/drawing/2014/main" id="{06EB1488-1106-40F4-9213-76F22F7DB0C6}"/>
              </a:ext>
            </a:extLst>
          </p:cNvPr>
          <p:cNvGraphicFramePr>
            <a:graphicFrameLocks/>
          </p:cNvGraphicFramePr>
          <p:nvPr>
            <p:extLst>
              <p:ext uri="{D42A27DB-BD31-4B8C-83A1-F6EECF244321}">
                <p14:modId xmlns:p14="http://schemas.microsoft.com/office/powerpoint/2010/main" val="3982319698"/>
              </p:ext>
            </p:extLst>
          </p:nvPr>
        </p:nvGraphicFramePr>
        <p:xfrm>
          <a:off x="7323909" y="2551611"/>
          <a:ext cx="4868091" cy="4303288"/>
        </p:xfrm>
        <a:graphic>
          <a:graphicData uri="http://schemas.openxmlformats.org/drawingml/2006/chart">
            <c:chart xmlns:c="http://schemas.openxmlformats.org/drawingml/2006/chart" xmlns:r="http://schemas.openxmlformats.org/officeDocument/2006/relationships" r:id="rId10"/>
          </a:graphicData>
        </a:graphic>
      </p:graphicFrame>
      <p:cxnSp>
        <p:nvCxnSpPr>
          <p:cNvPr id="26" name="Straight Arrow Connector 25">
            <a:extLst>
              <a:ext uri="{FF2B5EF4-FFF2-40B4-BE49-F238E27FC236}">
                <a16:creationId xmlns:a16="http://schemas.microsoft.com/office/drawing/2014/main" id="{4E1EC080-B00F-4C1A-B454-183CF1DA4563}"/>
              </a:ext>
            </a:extLst>
          </p:cNvPr>
          <p:cNvCxnSpPr>
            <a:cxnSpLocks/>
            <a:endCxn id="4" idx="8"/>
          </p:cNvCxnSpPr>
          <p:nvPr/>
        </p:nvCxnSpPr>
        <p:spPr>
          <a:xfrm flipV="1">
            <a:off x="6544128" y="4142685"/>
            <a:ext cx="1631951" cy="63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9ADD929D-A707-DE8E-8647-D0B355E26E41}"/>
              </a:ext>
            </a:extLst>
          </p:cNvPr>
          <p:cNvSpPr/>
          <p:nvPr/>
        </p:nvSpPr>
        <p:spPr>
          <a:xfrm>
            <a:off x="8035614" y="3197700"/>
            <a:ext cx="1771508" cy="1977314"/>
          </a:xfrm>
          <a:custGeom>
            <a:avLst/>
            <a:gdLst>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667657 w 1872343"/>
              <a:gd name="connsiteY4" fmla="*/ 333828 h 1756228"/>
              <a:gd name="connsiteX5" fmla="*/ 420914 w 1872343"/>
              <a:gd name="connsiteY5" fmla="*/ 595085 h 1756228"/>
              <a:gd name="connsiteX6" fmla="*/ 58057 w 1872343"/>
              <a:gd name="connsiteY6" fmla="*/ 1277257 h 1756228"/>
              <a:gd name="connsiteX7" fmla="*/ 0 w 1872343"/>
              <a:gd name="connsiteY7" fmla="*/ 1669143 h 1756228"/>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1130300 w 1872343"/>
              <a:gd name="connsiteY4" fmla="*/ 154214 h 1756228"/>
              <a:gd name="connsiteX5" fmla="*/ 667657 w 1872343"/>
              <a:gd name="connsiteY5" fmla="*/ 333828 h 1756228"/>
              <a:gd name="connsiteX6" fmla="*/ 420914 w 1872343"/>
              <a:gd name="connsiteY6" fmla="*/ 595085 h 1756228"/>
              <a:gd name="connsiteX7" fmla="*/ 58057 w 1872343"/>
              <a:gd name="connsiteY7" fmla="*/ 1277257 h 1756228"/>
              <a:gd name="connsiteX8" fmla="*/ 0 w 1872343"/>
              <a:gd name="connsiteY8" fmla="*/ 1669143 h 1756228"/>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1130300 w 1872343"/>
              <a:gd name="connsiteY4" fmla="*/ 154214 h 1756228"/>
              <a:gd name="connsiteX5" fmla="*/ 699407 w 1872343"/>
              <a:gd name="connsiteY5" fmla="*/ 365578 h 1756228"/>
              <a:gd name="connsiteX6" fmla="*/ 420914 w 1872343"/>
              <a:gd name="connsiteY6" fmla="*/ 595085 h 1756228"/>
              <a:gd name="connsiteX7" fmla="*/ 58057 w 1872343"/>
              <a:gd name="connsiteY7" fmla="*/ 1277257 h 1756228"/>
              <a:gd name="connsiteX8" fmla="*/ 0 w 1872343"/>
              <a:gd name="connsiteY8" fmla="*/ 1669143 h 1756228"/>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1130300 w 1872343"/>
              <a:gd name="connsiteY4" fmla="*/ 154214 h 1756228"/>
              <a:gd name="connsiteX5" fmla="*/ 699407 w 1872343"/>
              <a:gd name="connsiteY5" fmla="*/ 365578 h 1756228"/>
              <a:gd name="connsiteX6" fmla="*/ 452664 w 1872343"/>
              <a:gd name="connsiteY6" fmla="*/ 645885 h 1756228"/>
              <a:gd name="connsiteX7" fmla="*/ 58057 w 1872343"/>
              <a:gd name="connsiteY7" fmla="*/ 1277257 h 1756228"/>
              <a:gd name="connsiteX8" fmla="*/ 0 w 1872343"/>
              <a:gd name="connsiteY8" fmla="*/ 1669143 h 1756228"/>
              <a:gd name="connsiteX0" fmla="*/ 0 w 1872343"/>
              <a:gd name="connsiteY0" fmla="*/ 1669143 h 1756228"/>
              <a:gd name="connsiteX1" fmla="*/ 1872343 w 1872343"/>
              <a:gd name="connsiteY1" fmla="*/ 1756228 h 1756228"/>
              <a:gd name="connsiteX2" fmla="*/ 1828800 w 1872343"/>
              <a:gd name="connsiteY2" fmla="*/ 0 h 1756228"/>
              <a:gd name="connsiteX3" fmla="*/ 1320800 w 1872343"/>
              <a:gd name="connsiteY3" fmla="*/ 29028 h 1756228"/>
              <a:gd name="connsiteX4" fmla="*/ 1130300 w 1872343"/>
              <a:gd name="connsiteY4" fmla="*/ 154214 h 1756228"/>
              <a:gd name="connsiteX5" fmla="*/ 699407 w 1872343"/>
              <a:gd name="connsiteY5" fmla="*/ 365578 h 1756228"/>
              <a:gd name="connsiteX6" fmla="*/ 452664 w 1872343"/>
              <a:gd name="connsiteY6" fmla="*/ 645885 h 1756228"/>
              <a:gd name="connsiteX7" fmla="*/ 102507 w 1872343"/>
              <a:gd name="connsiteY7" fmla="*/ 1289957 h 1756228"/>
              <a:gd name="connsiteX8" fmla="*/ 0 w 1872343"/>
              <a:gd name="connsiteY8" fmla="*/ 1669143 h 1756228"/>
              <a:gd name="connsiteX0" fmla="*/ 0 w 1815193"/>
              <a:gd name="connsiteY0" fmla="*/ 1681843 h 1756228"/>
              <a:gd name="connsiteX1" fmla="*/ 1815193 w 1815193"/>
              <a:gd name="connsiteY1" fmla="*/ 1756228 h 1756228"/>
              <a:gd name="connsiteX2" fmla="*/ 1771650 w 1815193"/>
              <a:gd name="connsiteY2" fmla="*/ 0 h 1756228"/>
              <a:gd name="connsiteX3" fmla="*/ 1263650 w 1815193"/>
              <a:gd name="connsiteY3" fmla="*/ 29028 h 1756228"/>
              <a:gd name="connsiteX4" fmla="*/ 1073150 w 1815193"/>
              <a:gd name="connsiteY4" fmla="*/ 154214 h 1756228"/>
              <a:gd name="connsiteX5" fmla="*/ 642257 w 1815193"/>
              <a:gd name="connsiteY5" fmla="*/ 365578 h 1756228"/>
              <a:gd name="connsiteX6" fmla="*/ 395514 w 1815193"/>
              <a:gd name="connsiteY6" fmla="*/ 645885 h 1756228"/>
              <a:gd name="connsiteX7" fmla="*/ 45357 w 1815193"/>
              <a:gd name="connsiteY7" fmla="*/ 1289957 h 1756228"/>
              <a:gd name="connsiteX8" fmla="*/ 0 w 1815193"/>
              <a:gd name="connsiteY8" fmla="*/ 1681843 h 1756228"/>
              <a:gd name="connsiteX0" fmla="*/ 0 w 1815193"/>
              <a:gd name="connsiteY0" fmla="*/ 1681843 h 1756228"/>
              <a:gd name="connsiteX1" fmla="*/ 1815193 w 1815193"/>
              <a:gd name="connsiteY1" fmla="*/ 1756228 h 1756228"/>
              <a:gd name="connsiteX2" fmla="*/ 1771650 w 1815193"/>
              <a:gd name="connsiteY2" fmla="*/ 0 h 1756228"/>
              <a:gd name="connsiteX3" fmla="*/ 1263650 w 1815193"/>
              <a:gd name="connsiteY3" fmla="*/ 29028 h 1756228"/>
              <a:gd name="connsiteX4" fmla="*/ 977900 w 1815193"/>
              <a:gd name="connsiteY4" fmla="*/ 179614 h 1756228"/>
              <a:gd name="connsiteX5" fmla="*/ 642257 w 1815193"/>
              <a:gd name="connsiteY5" fmla="*/ 365578 h 1756228"/>
              <a:gd name="connsiteX6" fmla="*/ 395514 w 1815193"/>
              <a:gd name="connsiteY6" fmla="*/ 645885 h 1756228"/>
              <a:gd name="connsiteX7" fmla="*/ 45357 w 1815193"/>
              <a:gd name="connsiteY7" fmla="*/ 1289957 h 1756228"/>
              <a:gd name="connsiteX8" fmla="*/ 0 w 1815193"/>
              <a:gd name="connsiteY8" fmla="*/ 1681843 h 1756228"/>
              <a:gd name="connsiteX0" fmla="*/ 0 w 1815193"/>
              <a:gd name="connsiteY0" fmla="*/ 1681843 h 1756228"/>
              <a:gd name="connsiteX1" fmla="*/ 1815193 w 1815193"/>
              <a:gd name="connsiteY1" fmla="*/ 1756228 h 1756228"/>
              <a:gd name="connsiteX2" fmla="*/ 1771650 w 1815193"/>
              <a:gd name="connsiteY2" fmla="*/ 0 h 1756228"/>
              <a:gd name="connsiteX3" fmla="*/ 1263650 w 1815193"/>
              <a:gd name="connsiteY3" fmla="*/ 29028 h 1756228"/>
              <a:gd name="connsiteX4" fmla="*/ 977900 w 1815193"/>
              <a:gd name="connsiteY4" fmla="*/ 179614 h 1756228"/>
              <a:gd name="connsiteX5" fmla="*/ 642257 w 1815193"/>
              <a:gd name="connsiteY5" fmla="*/ 365578 h 1756228"/>
              <a:gd name="connsiteX6" fmla="*/ 395514 w 1815193"/>
              <a:gd name="connsiteY6" fmla="*/ 645885 h 1756228"/>
              <a:gd name="connsiteX7" fmla="*/ 184150 w 1815193"/>
              <a:gd name="connsiteY7" fmla="*/ 941614 h 1756228"/>
              <a:gd name="connsiteX8" fmla="*/ 45357 w 1815193"/>
              <a:gd name="connsiteY8" fmla="*/ 1289957 h 1756228"/>
              <a:gd name="connsiteX9" fmla="*/ 0 w 1815193"/>
              <a:gd name="connsiteY9" fmla="*/ 1681843 h 1756228"/>
              <a:gd name="connsiteX0" fmla="*/ 43543 w 1769836"/>
              <a:gd name="connsiteY0" fmla="*/ 1973943 h 1973943"/>
              <a:gd name="connsiteX1" fmla="*/ 1769836 w 1769836"/>
              <a:gd name="connsiteY1" fmla="*/ 1756228 h 1973943"/>
              <a:gd name="connsiteX2" fmla="*/ 1726293 w 1769836"/>
              <a:gd name="connsiteY2" fmla="*/ 0 h 1973943"/>
              <a:gd name="connsiteX3" fmla="*/ 1218293 w 1769836"/>
              <a:gd name="connsiteY3" fmla="*/ 29028 h 1973943"/>
              <a:gd name="connsiteX4" fmla="*/ 932543 w 1769836"/>
              <a:gd name="connsiteY4" fmla="*/ 179614 h 1973943"/>
              <a:gd name="connsiteX5" fmla="*/ 596900 w 1769836"/>
              <a:gd name="connsiteY5" fmla="*/ 365578 h 1973943"/>
              <a:gd name="connsiteX6" fmla="*/ 350157 w 1769836"/>
              <a:gd name="connsiteY6" fmla="*/ 645885 h 1973943"/>
              <a:gd name="connsiteX7" fmla="*/ 138793 w 1769836"/>
              <a:gd name="connsiteY7" fmla="*/ 941614 h 1973943"/>
              <a:gd name="connsiteX8" fmla="*/ 0 w 1769836"/>
              <a:gd name="connsiteY8" fmla="*/ 1289957 h 1973943"/>
              <a:gd name="connsiteX9" fmla="*/ 43543 w 1769836"/>
              <a:gd name="connsiteY9" fmla="*/ 1973943 h 1973943"/>
              <a:gd name="connsiteX0" fmla="*/ 46098 w 1772391"/>
              <a:gd name="connsiteY0" fmla="*/ 1973943 h 1973943"/>
              <a:gd name="connsiteX1" fmla="*/ 1772391 w 1772391"/>
              <a:gd name="connsiteY1" fmla="*/ 1756228 h 1973943"/>
              <a:gd name="connsiteX2" fmla="*/ 1728848 w 1772391"/>
              <a:gd name="connsiteY2" fmla="*/ 0 h 1973943"/>
              <a:gd name="connsiteX3" fmla="*/ 1220848 w 1772391"/>
              <a:gd name="connsiteY3" fmla="*/ 29028 h 1973943"/>
              <a:gd name="connsiteX4" fmla="*/ 935098 w 1772391"/>
              <a:gd name="connsiteY4" fmla="*/ 179614 h 1973943"/>
              <a:gd name="connsiteX5" fmla="*/ 599455 w 1772391"/>
              <a:gd name="connsiteY5" fmla="*/ 365578 h 1973943"/>
              <a:gd name="connsiteX6" fmla="*/ 352712 w 1772391"/>
              <a:gd name="connsiteY6" fmla="*/ 645885 h 1973943"/>
              <a:gd name="connsiteX7" fmla="*/ 141348 w 1772391"/>
              <a:gd name="connsiteY7" fmla="*/ 941614 h 1973943"/>
              <a:gd name="connsiteX8" fmla="*/ 2555 w 1772391"/>
              <a:gd name="connsiteY8" fmla="*/ 1289957 h 1973943"/>
              <a:gd name="connsiteX9" fmla="*/ 1647 w 1772391"/>
              <a:gd name="connsiteY9" fmla="*/ 1701400 h 1973943"/>
              <a:gd name="connsiteX10" fmla="*/ 46098 w 1772391"/>
              <a:gd name="connsiteY10" fmla="*/ 1973943 h 1973943"/>
              <a:gd name="connsiteX0" fmla="*/ 45215 w 1771508"/>
              <a:gd name="connsiteY0" fmla="*/ 1973943 h 1973943"/>
              <a:gd name="connsiteX1" fmla="*/ 1771508 w 1771508"/>
              <a:gd name="connsiteY1" fmla="*/ 1756228 h 1973943"/>
              <a:gd name="connsiteX2" fmla="*/ 1727965 w 1771508"/>
              <a:gd name="connsiteY2" fmla="*/ 0 h 1973943"/>
              <a:gd name="connsiteX3" fmla="*/ 1219965 w 1771508"/>
              <a:gd name="connsiteY3" fmla="*/ 29028 h 1973943"/>
              <a:gd name="connsiteX4" fmla="*/ 934215 w 1771508"/>
              <a:gd name="connsiteY4" fmla="*/ 179614 h 1973943"/>
              <a:gd name="connsiteX5" fmla="*/ 598572 w 1771508"/>
              <a:gd name="connsiteY5" fmla="*/ 365578 h 1973943"/>
              <a:gd name="connsiteX6" fmla="*/ 351829 w 1771508"/>
              <a:gd name="connsiteY6" fmla="*/ 645885 h 1973943"/>
              <a:gd name="connsiteX7" fmla="*/ 140465 w 1771508"/>
              <a:gd name="connsiteY7" fmla="*/ 941614 h 1973943"/>
              <a:gd name="connsiteX8" fmla="*/ 20722 w 1771508"/>
              <a:gd name="connsiteY8" fmla="*/ 1264557 h 1973943"/>
              <a:gd name="connsiteX9" fmla="*/ 764 w 1771508"/>
              <a:gd name="connsiteY9" fmla="*/ 1701400 h 1973943"/>
              <a:gd name="connsiteX10" fmla="*/ 45215 w 1771508"/>
              <a:gd name="connsiteY10" fmla="*/ 1973943 h 1973943"/>
              <a:gd name="connsiteX0" fmla="*/ 45215 w 1771508"/>
              <a:gd name="connsiteY0" fmla="*/ 1977314 h 1977314"/>
              <a:gd name="connsiteX1" fmla="*/ 1771508 w 1771508"/>
              <a:gd name="connsiteY1" fmla="*/ 1759599 h 1977314"/>
              <a:gd name="connsiteX2" fmla="*/ 1727965 w 1771508"/>
              <a:gd name="connsiteY2" fmla="*/ 3371 h 1977314"/>
              <a:gd name="connsiteX3" fmla="*/ 1435864 w 1771508"/>
              <a:gd name="connsiteY3" fmla="*/ 2971 h 1977314"/>
              <a:gd name="connsiteX4" fmla="*/ 1219965 w 1771508"/>
              <a:gd name="connsiteY4" fmla="*/ 32399 h 1977314"/>
              <a:gd name="connsiteX5" fmla="*/ 934215 w 1771508"/>
              <a:gd name="connsiteY5" fmla="*/ 182985 h 1977314"/>
              <a:gd name="connsiteX6" fmla="*/ 598572 w 1771508"/>
              <a:gd name="connsiteY6" fmla="*/ 368949 h 1977314"/>
              <a:gd name="connsiteX7" fmla="*/ 351829 w 1771508"/>
              <a:gd name="connsiteY7" fmla="*/ 649256 h 1977314"/>
              <a:gd name="connsiteX8" fmla="*/ 140465 w 1771508"/>
              <a:gd name="connsiteY8" fmla="*/ 944985 h 1977314"/>
              <a:gd name="connsiteX9" fmla="*/ 20722 w 1771508"/>
              <a:gd name="connsiteY9" fmla="*/ 1267928 h 1977314"/>
              <a:gd name="connsiteX10" fmla="*/ 764 w 1771508"/>
              <a:gd name="connsiteY10" fmla="*/ 1704771 h 1977314"/>
              <a:gd name="connsiteX11" fmla="*/ 45215 w 1771508"/>
              <a:gd name="connsiteY11" fmla="*/ 1977314 h 197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1508" h="1977314">
                <a:moveTo>
                  <a:pt x="45215" y="1977314"/>
                </a:moveTo>
                <a:lnTo>
                  <a:pt x="1771508" y="1759599"/>
                </a:lnTo>
                <a:lnTo>
                  <a:pt x="1727965" y="3371"/>
                </a:lnTo>
                <a:cubicBezTo>
                  <a:pt x="1596731" y="13821"/>
                  <a:pt x="1567098" y="-7479"/>
                  <a:pt x="1435864" y="2971"/>
                </a:cubicBezTo>
                <a:lnTo>
                  <a:pt x="1219965" y="32399"/>
                </a:lnTo>
                <a:cubicBezTo>
                  <a:pt x="1167048" y="61428"/>
                  <a:pt x="987132" y="153956"/>
                  <a:pt x="934215" y="182985"/>
                </a:cubicBezTo>
                <a:lnTo>
                  <a:pt x="598572" y="368949"/>
                </a:lnTo>
                <a:lnTo>
                  <a:pt x="351829" y="649256"/>
                </a:lnTo>
                <a:cubicBezTo>
                  <a:pt x="300424" y="733016"/>
                  <a:pt x="191870" y="861225"/>
                  <a:pt x="140465" y="944985"/>
                </a:cubicBezTo>
                <a:lnTo>
                  <a:pt x="20722" y="1267928"/>
                </a:lnTo>
                <a:cubicBezTo>
                  <a:pt x="26769" y="1390259"/>
                  <a:pt x="-5283" y="1582440"/>
                  <a:pt x="764" y="1704771"/>
                </a:cubicBezTo>
                <a:lnTo>
                  <a:pt x="45215" y="1977314"/>
                </a:lnTo>
                <a:close/>
              </a:path>
            </a:pathLst>
          </a:cu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89433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7181750" cy="585689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339 replacements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since July 2019</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chemeClr val="tx1"/>
                </a:solidFill>
                <a:effectLst/>
                <a:uLnTx/>
                <a:uFillTx/>
                <a:latin typeface="Calibri" panose="020F0502020204030204"/>
                <a:ea typeface="+mn-ea"/>
                <a:cs typeface="+mn-cs"/>
              </a:rPr>
              <a:t>Old Structures</a:t>
            </a:r>
            <a:r>
              <a:rPr lang="en-US" sz="2800" b="1" dirty="0">
                <a:solidFill>
                  <a:schemeClr val="tx1"/>
                </a:solidFill>
                <a:latin typeface="Calibri" panose="020F0502020204030204"/>
              </a:rPr>
              <a:t>: </a:t>
            </a:r>
            <a:r>
              <a:rPr lang="en-US" sz="2800" dirty="0">
                <a:solidFill>
                  <a:schemeClr val="tx1"/>
                </a:solidFill>
                <a:latin typeface="Calibri" panose="020F0502020204030204"/>
              </a:rPr>
              <a:t>70% were round pipes</a:t>
            </a: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New Structures</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rPr>
              <a:t>Type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57% were squash or pipe arch </a:t>
            </a: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(w/bottom) </a:t>
            </a: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chemeClr val="tx1"/>
                </a:solidFill>
                <a:latin typeface="Calibri" panose="020F0502020204030204"/>
              </a:rPr>
              <a:t>27</a:t>
            </a:r>
            <a:r>
              <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rPr>
              <a:t>% were bottomless </a:t>
            </a: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(arch/box/bridge) </a:t>
            </a:r>
          </a:p>
          <a:p>
            <a:pPr lvl="1" indent="-228600">
              <a:buClrTx/>
              <a:buFont typeface="Arial" panose="020B0604020202020204" pitchFamily="34" charset="0"/>
              <a:buChar char="•"/>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Size:</a:t>
            </a:r>
          </a:p>
          <a:p>
            <a:pPr lvl="2">
              <a:defRPr/>
            </a:pPr>
            <a:r>
              <a:rPr lang="en-US" sz="2800" dirty="0">
                <a:solidFill>
                  <a:srgbClr val="FF0000"/>
                </a:solidFill>
                <a:latin typeface="Calibri" panose="020F0502020204030204"/>
              </a:rPr>
              <a:t>54% less than 10’ opening</a:t>
            </a:r>
          </a:p>
          <a:p>
            <a:pPr lvl="2">
              <a:defRPr/>
            </a:pPr>
            <a:r>
              <a:rPr lang="en-US" sz="2800" dirty="0">
                <a:solidFill>
                  <a:srgbClr val="FF0000"/>
                </a:solidFill>
                <a:latin typeface="Calibri" panose="020F0502020204030204"/>
              </a:rPr>
              <a:t>5% over 20’ opening</a:t>
            </a:r>
          </a:p>
          <a:p>
            <a:pPr lvl="2">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Average BF reported= 9.5’</a:t>
            </a:r>
          </a:p>
          <a:p>
            <a:pPr lvl="2">
              <a:defRPr/>
            </a:pPr>
            <a:r>
              <a:rPr lang="en-US" sz="2800" dirty="0">
                <a:solidFill>
                  <a:srgbClr val="FF0000"/>
                </a:solidFill>
                <a:latin typeface="Calibri" panose="020F0502020204030204"/>
              </a:rPr>
              <a:t>Average new structure width = 11.2’ </a:t>
            </a:r>
            <a:r>
              <a:rPr lang="en-US" sz="1400" dirty="0">
                <a:solidFill>
                  <a:srgbClr val="FF0000"/>
                </a:solidFill>
                <a:latin typeface="Calibri" panose="020F0502020204030204"/>
              </a:rPr>
              <a:t>(118%)</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lvl="2">
              <a:defRPr/>
            </a:pPr>
            <a:endParaRPr kumimoji="0" lang="en-US" sz="2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5" name="Picture 4">
            <a:extLst>
              <a:ext uri="{FF2B5EF4-FFF2-40B4-BE49-F238E27FC236}">
                <a16:creationId xmlns:a16="http://schemas.microsoft.com/office/drawing/2014/main" id="{E6383888-009D-60AE-ACA2-3257E4E963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72291" y="2447109"/>
            <a:ext cx="4819710" cy="3949988"/>
          </a:xfrm>
          <a:prstGeom prst="rect">
            <a:avLst/>
          </a:prstGeom>
          <a:ln>
            <a:noFill/>
          </a:ln>
          <a:effectLst>
            <a:outerShdw blurRad="190500" algn="tl" rotWithShape="0">
              <a:srgbClr val="000000">
                <a:alpha val="70000"/>
              </a:srgbClr>
            </a:outerShdw>
          </a:effectLst>
        </p:spPr>
      </p:pic>
      <p:cxnSp>
        <p:nvCxnSpPr>
          <p:cNvPr id="6" name="Straight Arrow Connector 5">
            <a:extLst>
              <a:ext uri="{FF2B5EF4-FFF2-40B4-BE49-F238E27FC236}">
                <a16:creationId xmlns:a16="http://schemas.microsoft.com/office/drawing/2014/main" id="{5C2F6E56-9024-3BAC-D850-5887858683CC}"/>
              </a:ext>
            </a:extLst>
          </p:cNvPr>
          <p:cNvCxnSpPr>
            <a:cxnSpLocks/>
          </p:cNvCxnSpPr>
          <p:nvPr/>
        </p:nvCxnSpPr>
        <p:spPr>
          <a:xfrm>
            <a:off x="1868805" y="4486275"/>
            <a:ext cx="612267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20179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11569137"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b="1" u="sng" dirty="0">
                <a:solidFill>
                  <a:prstClr val="black"/>
                </a:solidFill>
                <a:latin typeface="Calibri" panose="020F0502020204030204"/>
              </a:rPr>
              <a:t>Very Minor Players</a:t>
            </a:r>
            <a:r>
              <a:rPr lang="en-US" sz="2800" b="1" dirty="0">
                <a:solidFill>
                  <a:prstClr val="black"/>
                </a:solidFill>
                <a:latin typeface="Calibri" panose="020F0502020204030204"/>
              </a:rPr>
              <a:t> (even with in-kind)</a:t>
            </a:r>
            <a:endPar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Dust Suppressants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decreased to almost no use</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2800" u="sng" dirty="0">
                <a:solidFill>
                  <a:prstClr val="black"/>
                </a:solidFill>
                <a:latin typeface="Calibri" panose="020F0502020204030204"/>
              </a:rPr>
              <a:t>Full Depth Reclamation</a:t>
            </a:r>
            <a:r>
              <a:rPr lang="en-US" sz="2800" dirty="0">
                <a:solidFill>
                  <a:prstClr val="black"/>
                </a:solidFill>
                <a:latin typeface="Calibri" panose="020F0502020204030204"/>
              </a:rPr>
              <a:t>: additional requirements in 2019 decreased use</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Paving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most CDs only pay for what they disturb</a:t>
            </a:r>
            <a:r>
              <a:rPr lang="en-US" sz="2800" dirty="0">
                <a:solidFill>
                  <a:prstClr val="black"/>
                </a:solidFill>
                <a:latin typeface="Calibri" panose="020F0502020204030204"/>
              </a:rPr>
              <a:t> in fixing drainage.  Note much of paving in graph below was in-kind.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2" name="TextBox 21">
            <a:extLst>
              <a:ext uri="{FF2B5EF4-FFF2-40B4-BE49-F238E27FC236}">
                <a16:creationId xmlns:a16="http://schemas.microsoft.com/office/drawing/2014/main" id="{507C74AD-439F-4064-8D96-C7B320B70DEF}"/>
              </a:ext>
            </a:extLst>
          </p:cNvPr>
          <p:cNvSpPr txBox="1"/>
          <p:nvPr/>
        </p:nvSpPr>
        <p:spPr>
          <a:xfrm>
            <a:off x="8826205" y="2853947"/>
            <a:ext cx="1290802" cy="184666"/>
          </a:xfrm>
          <a:prstGeom prst="rect">
            <a:avLst/>
          </a:prstGeom>
          <a:solidFill>
            <a:schemeClr val="accent6">
              <a:lumMod val="60000"/>
              <a:lumOff val="40000"/>
            </a:schemeClr>
          </a:solidFill>
          <a:ln>
            <a:solidFill>
              <a:schemeClr val="accent6">
                <a:lumMod val="7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Dirt and Gravel </a:t>
            </a:r>
          </a:p>
        </p:txBody>
      </p:sp>
      <p:sp>
        <p:nvSpPr>
          <p:cNvPr id="24" name="TextBox 23">
            <a:extLst>
              <a:ext uri="{FF2B5EF4-FFF2-40B4-BE49-F238E27FC236}">
                <a16:creationId xmlns:a16="http://schemas.microsoft.com/office/drawing/2014/main" id="{774C6314-F961-4752-AF0D-9A7E10376EBA}"/>
              </a:ext>
            </a:extLst>
          </p:cNvPr>
          <p:cNvSpPr txBox="1"/>
          <p:nvPr/>
        </p:nvSpPr>
        <p:spPr>
          <a:xfrm>
            <a:off x="8826205" y="3047323"/>
            <a:ext cx="1290802" cy="184666"/>
          </a:xfrm>
          <a:prstGeom prst="rect">
            <a:avLst/>
          </a:prstGeom>
          <a:solidFill>
            <a:schemeClr val="accent1">
              <a:lumMod val="40000"/>
              <a:lumOff val="60000"/>
            </a:schemeClr>
          </a:solidFill>
          <a:ln>
            <a:solidFill>
              <a:schemeClr val="accent1">
                <a:lumMod val="75000"/>
              </a:schemeClr>
            </a:solid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Paved Low-Volume </a:t>
            </a:r>
          </a:p>
        </p:txBody>
      </p:sp>
      <p:pic>
        <p:nvPicPr>
          <p:cNvPr id="3" name="Picture 2">
            <a:extLst>
              <a:ext uri="{FF2B5EF4-FFF2-40B4-BE49-F238E27FC236}">
                <a16:creationId xmlns:a16="http://schemas.microsoft.com/office/drawing/2014/main" id="{48C8E017-077E-E000-4D89-66AC8D4BBD8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3425930"/>
            <a:ext cx="3990451" cy="2495222"/>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14734CBB-E96A-C941-AD0D-9392171034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21614" y="3425930"/>
            <a:ext cx="4071481" cy="251460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8D80A082-15A7-0CCD-5444-2EA8A06C01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34124" y="3435749"/>
            <a:ext cx="4057876" cy="25237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95798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805B1555-92C3-FE69-3CA3-65D7732B4E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44455" y="1998864"/>
            <a:ext cx="7857638" cy="4335708"/>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F85F78A1-DB4C-C4F3-5EDE-D3611A2246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287" y="1811383"/>
            <a:ext cx="5322751" cy="2638284"/>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4F86A1C9-7D87-130E-B61E-E6AC6B9DC2B0}"/>
              </a:ext>
            </a:extLst>
          </p:cNvPr>
          <p:cNvSpPr/>
          <p:nvPr/>
        </p:nvSpPr>
        <p:spPr>
          <a:xfrm>
            <a:off x="2232659" y="2041525"/>
            <a:ext cx="481965" cy="70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79882A-1AB5-D481-264C-4B97090018B4}"/>
              </a:ext>
            </a:extLst>
          </p:cNvPr>
          <p:cNvSpPr/>
          <p:nvPr/>
        </p:nvSpPr>
        <p:spPr>
          <a:xfrm>
            <a:off x="3841548" y="1944875"/>
            <a:ext cx="246325" cy="238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9807972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4126337"/>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Numbers came straight from GIS</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YES, you can do the same thing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and more </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for your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Two 2019 Webinars recorded</a:t>
            </a:r>
          </a:p>
          <a:p>
            <a:pPr lvl="1">
              <a:spcBef>
                <a:spcPts val="1000"/>
              </a:spcBef>
              <a:buClrTx/>
              <a:buFont typeface="Arial" panose="020B0604020202020204" pitchFamily="34" charset="0"/>
              <a:buChar char="•"/>
              <a:defRPr/>
            </a:pPr>
            <a:r>
              <a:rPr lang="en-US" sz="2800" b="1" dirty="0">
                <a:solidFill>
                  <a:prstClr val="black"/>
                </a:solidFill>
                <a:latin typeface="Calibri" panose="020F0502020204030204"/>
              </a:rPr>
              <a:t>March 7, 2019</a:t>
            </a:r>
          </a:p>
          <a:p>
            <a:pPr lvl="1">
              <a:spcBef>
                <a:spcPts val="1000"/>
              </a:spcBef>
              <a:buClrTx/>
              <a:buFont typeface="Arial" panose="020B0604020202020204" pitchFamily="34" charset="0"/>
              <a:buChar char="•"/>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March 21, 2019</a:t>
            </a:r>
            <a:endParaRPr kumimoji="0" lang="en-US" sz="2800" b="0" i="0"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302BA03A-A076-40D0-9D9C-F8FB2FE401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8072" y="3314051"/>
            <a:ext cx="6084765" cy="3477009"/>
          </a:xfrm>
          <a:prstGeom prst="rect">
            <a:avLst/>
          </a:prstGeom>
          <a:ln>
            <a:noFill/>
          </a:ln>
          <a:effectLst>
            <a:outerShdw blurRad="190500" algn="tl" rotWithShape="0">
              <a:srgbClr val="000000">
                <a:alpha val="70000"/>
              </a:srgbClr>
            </a:outerShdw>
          </a:effectLst>
        </p:spPr>
      </p:pic>
      <p:cxnSp>
        <p:nvCxnSpPr>
          <p:cNvPr id="5" name="Straight Arrow Connector 4">
            <a:extLst>
              <a:ext uri="{FF2B5EF4-FFF2-40B4-BE49-F238E27FC236}">
                <a16:creationId xmlns:a16="http://schemas.microsoft.com/office/drawing/2014/main" id="{AA450A7F-C86E-4AA9-84CE-93886D188361}"/>
              </a:ext>
            </a:extLst>
          </p:cNvPr>
          <p:cNvCxnSpPr/>
          <p:nvPr/>
        </p:nvCxnSpPr>
        <p:spPr>
          <a:xfrm>
            <a:off x="5085805" y="3675017"/>
            <a:ext cx="905692" cy="1741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C6AEEC0-FC9F-494A-93F2-65571E47C4B4}"/>
              </a:ext>
            </a:extLst>
          </p:cNvPr>
          <p:cNvSpPr txBox="1"/>
          <p:nvPr/>
        </p:nvSpPr>
        <p:spPr>
          <a:xfrm>
            <a:off x="6058441" y="2999224"/>
            <a:ext cx="5860772" cy="369332"/>
          </a:xfrm>
          <a:prstGeom prst="rect">
            <a:avLst/>
          </a:prstGeom>
          <a:noFill/>
        </p:spPr>
        <p:txBody>
          <a:bodyPr wrap="none" rtlCol="0">
            <a:spAutoFit/>
          </a:bodyPr>
          <a:lstStyle/>
          <a:p>
            <a:r>
              <a:rPr lang="en-US" b="1" i="1" dirty="0">
                <a:solidFill>
                  <a:schemeClr val="accent1">
                    <a:lumMod val="75000"/>
                  </a:schemeClr>
                </a:solidFill>
              </a:rPr>
              <a:t>CDGRS – education and training – webinars – past webinars</a:t>
            </a:r>
          </a:p>
        </p:txBody>
      </p:sp>
    </p:spTree>
    <p:extLst>
      <p:ext uri="{BB962C8B-B14F-4D97-AF65-F5344CB8AC3E}">
        <p14:creationId xmlns:p14="http://schemas.microsoft.com/office/powerpoint/2010/main" val="72815511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ridge over a river&#10;&#10;Description automatically generated with medium confidence">
            <a:extLst>
              <a:ext uri="{FF2B5EF4-FFF2-40B4-BE49-F238E27FC236}">
                <a16:creationId xmlns:a16="http://schemas.microsoft.com/office/drawing/2014/main" id="{B851BCB4-66DC-43AD-D4B5-FE7AD77D49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381"/>
          <a:stretch/>
        </p:blipFill>
        <p:spPr>
          <a:xfrm>
            <a:off x="4480090" y="-8984"/>
            <a:ext cx="7711910" cy="6866982"/>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2023 Annual Summary Report</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CD Financial Status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411292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CD Financial Status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77116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Reminders / Overview</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Allocations to CDs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$26.1 Million Annually</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$130 Million through this 5-year agreement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least 80% required to go to projects, ~90% does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CDs get ½ their allocation up front, other ½ remains 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Hbg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replenishment</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CDs receive DGLVR funds BEFORE they spend them</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spending is reported in quarterly reports, the 50% advance is replenished</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Replenishments are different from reimbursements</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586902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CD Financial Status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77116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Reminders / Overview</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CDs have two years to spend funding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Currently in FY 2023-24, year 1 of 5-year agreement between SCC and CDs</a:t>
            </a:r>
          </a:p>
          <a:p>
            <a:pPr marL="74295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Funds from previous 5-year agreement must be spent by 6/30/2024</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FY 2024-25 allocations will be taken to the SCC in July 2024 (after the spending deadline)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1884202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Spending update (5-year)</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Content Placeholder 2">
            <a:extLst>
              <a:ext uri="{FF2B5EF4-FFF2-40B4-BE49-F238E27FC236}">
                <a16:creationId xmlns:a16="http://schemas.microsoft.com/office/drawing/2014/main" id="{0C52D379-5126-62A6-8623-7E2D301A5951}"/>
              </a:ext>
            </a:extLst>
          </p:cNvPr>
          <p:cNvSpPr txBox="1">
            <a:spLocks noGrp="1" noRot="1" noMove="1" noResize="1" noEditPoints="1" noAdjustHandles="1" noChangeArrowheads="1" noChangeShapeType="1"/>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70AD47">
                    <a:lumMod val="75000"/>
                  </a:srgbClr>
                </a:solidFill>
                <a:effectLst/>
                <a:uLnTx/>
                <a:uFillTx/>
                <a:latin typeface="Calibri" panose="020F0502020204030204"/>
                <a:ea typeface="+mn-ea"/>
                <a:cs typeface="+mn-cs"/>
              </a:rPr>
              <a:t>Green</a:t>
            </a:r>
            <a:r>
              <a:rPr kumimoji="0" lang="en-US"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funds from 2018-23 agreement have been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spent</a:t>
            </a: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C000"/>
                </a:solidFill>
                <a:effectLst/>
                <a:uLnTx/>
                <a:uFillTx/>
                <a:latin typeface="Calibri" panose="020F0502020204030204"/>
                <a:ea typeface="+mn-ea"/>
                <a:cs typeface="+mn-cs"/>
              </a:rPr>
              <a:t>Yellow</a:t>
            </a:r>
            <a:r>
              <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funds from 2018-23 agreement have been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committed </a:t>
            </a:r>
            <a:endParaRPr kumimoji="0" lang="en-US" sz="2800" b="1" i="0" u="sng" strike="noStrike" kern="1200" cap="none" spc="0" normalizeH="0" baseline="0" noProof="0" dirty="0">
              <a:ln>
                <a:noFill/>
              </a:ln>
              <a:solidFill>
                <a:srgbClr val="FFC000"/>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Red</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 funds from 2018-23 agreement have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not been committed</a:t>
            </a:r>
          </a:p>
          <a:p>
            <a:pPr marL="57150" marR="0" lvl="0" indent="0" algn="l" defTabSz="914400" rtl="0" eaLnBrk="1" fontAlgn="auto" latinLnBrk="0" hangingPunct="1">
              <a:lnSpc>
                <a:spcPct val="9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(Committed = active contract in GIS)</a:t>
            </a:r>
          </a:p>
          <a:p>
            <a:pPr marL="57150" marR="0" lvl="0" indent="0" algn="ctr" defTabSz="914400" rtl="0" eaLnBrk="1" fontAlgn="auto" latinLnBrk="0" hangingPunct="1">
              <a:lnSpc>
                <a:spcPct val="90000"/>
              </a:lnSpc>
              <a:spcBef>
                <a:spcPts val="12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If your “balance remaining” is more than your “committed remaining” in your GIS quarterly report, you are </a:t>
            </a:r>
            <a:r>
              <a:rPr kumimoji="0" lang="en-US" sz="3200" b="1" i="0" u="sng" strike="noStrike" kern="1200" cap="none" spc="0" normalizeH="0" baseline="0" noProof="0" dirty="0">
                <a:ln>
                  <a:noFill/>
                </a:ln>
                <a:solidFill>
                  <a:srgbClr val="FFC000"/>
                </a:solidFill>
                <a:effectLst/>
                <a:uLnTx/>
                <a:uFillTx/>
                <a:latin typeface="Calibri" panose="020F0502020204030204"/>
                <a:ea typeface="+mn-ea"/>
                <a:cs typeface="+mn-cs"/>
              </a:rPr>
              <a:t>yellow</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red</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B8BFD5C9-DEC8-EC3D-43B7-3BC2AC447306}"/>
              </a:ext>
            </a:extLst>
          </p:cNvPr>
          <p:cNvGrpSpPr/>
          <p:nvPr/>
        </p:nvGrpSpPr>
        <p:grpSpPr>
          <a:xfrm>
            <a:off x="1585059" y="3965924"/>
            <a:ext cx="8686801" cy="2368933"/>
            <a:chOff x="304799" y="4215384"/>
            <a:chExt cx="8686801" cy="2368933"/>
          </a:xfrm>
        </p:grpSpPr>
        <p:pic>
          <p:nvPicPr>
            <p:cNvPr id="6" name="Picture 5">
              <a:extLst>
                <a:ext uri="{FF2B5EF4-FFF2-40B4-BE49-F238E27FC236}">
                  <a16:creationId xmlns:a16="http://schemas.microsoft.com/office/drawing/2014/main" id="{6551565A-E77F-F2DE-DF3F-EF2A739D412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4799" y="4215384"/>
              <a:ext cx="8586216" cy="2368933"/>
            </a:xfrm>
            <a:prstGeom prst="rect">
              <a:avLst/>
            </a:prstGeom>
            <a:ln>
              <a:solidFill>
                <a:schemeClr val="tx1"/>
              </a:solidFill>
            </a:ln>
          </p:spPr>
        </p:pic>
        <p:sp>
          <p:nvSpPr>
            <p:cNvPr id="7" name="Oval 6">
              <a:extLst>
                <a:ext uri="{FF2B5EF4-FFF2-40B4-BE49-F238E27FC236}">
                  <a16:creationId xmlns:a16="http://schemas.microsoft.com/office/drawing/2014/main" id="{632249E0-38E5-2EA7-4CBC-BF3CFEC806F1}"/>
                </a:ext>
              </a:extLst>
            </p:cNvPr>
            <p:cNvSpPr/>
            <p:nvPr/>
          </p:nvSpPr>
          <p:spPr>
            <a:xfrm>
              <a:off x="381000" y="5791200"/>
              <a:ext cx="42672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C604EF8-D24E-4D4F-225B-3DC8DABE2DE7}"/>
                </a:ext>
              </a:extLst>
            </p:cNvPr>
            <p:cNvSpPr/>
            <p:nvPr/>
          </p:nvSpPr>
          <p:spPr>
            <a:xfrm>
              <a:off x="5334000" y="5419266"/>
              <a:ext cx="36576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3B9C2B20-BF0D-4311-C4DF-DABA796A288A}"/>
                </a:ext>
              </a:extLst>
            </p:cNvPr>
            <p:cNvCxnSpPr/>
            <p:nvPr/>
          </p:nvCxnSpPr>
          <p:spPr>
            <a:xfrm flipV="1">
              <a:off x="4648200" y="5638800"/>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212149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Spending update (5-year)</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graphicFrame>
        <p:nvGraphicFramePr>
          <p:cNvPr id="5" name="Chart 4">
            <a:extLst>
              <a:ext uri="{FF2B5EF4-FFF2-40B4-BE49-F238E27FC236}">
                <a16:creationId xmlns:a16="http://schemas.microsoft.com/office/drawing/2014/main" id="{6816A0D7-0139-8846-743A-2EEA23388DDC}"/>
              </a:ext>
              <a:ext uri="{C183D7F6-B498-43B3-948B-1728B52AA6E4}">
                <adec:decorative xmlns:adec="http://schemas.microsoft.com/office/drawing/2017/decorative" val="0"/>
              </a:ext>
            </a:extLst>
          </p:cNvPr>
          <p:cNvGraphicFramePr>
            <a:graphicFrameLocks/>
          </p:cNvGraphicFramePr>
          <p:nvPr/>
        </p:nvGraphicFramePr>
        <p:xfrm>
          <a:off x="6096000" y="899381"/>
          <a:ext cx="5753100" cy="506192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A81B45EE-6055-4456-BA5F-465A681A2FB9}"/>
              </a:ext>
            </a:extLst>
          </p:cNvPr>
          <p:cNvSpPr txBox="1"/>
          <p:nvPr/>
        </p:nvSpPr>
        <p:spPr>
          <a:xfrm>
            <a:off x="10283333" y="530621"/>
            <a:ext cx="1389137" cy="707886"/>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Data as of 3/7/24</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824EE036-F07D-9AF9-3589-504CCF112735}"/>
              </a:ext>
            </a:extLst>
          </p:cNvPr>
          <p:cNvGraphicFramePr/>
          <p:nvPr/>
        </p:nvGraphicFramePr>
        <p:xfrm>
          <a:off x="438538" y="899381"/>
          <a:ext cx="5411755" cy="549771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1395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2" name="TextBox 21">
            <a:extLst>
              <a:ext uri="{FF2B5EF4-FFF2-40B4-BE49-F238E27FC236}">
                <a16:creationId xmlns:a16="http://schemas.microsoft.com/office/drawing/2014/main" id="{57EE9003-E00F-442F-945F-376F720A3394}"/>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12/31/2023</a:t>
            </a:r>
            <a:endParaRPr lang="en-US" sz="1600" dirty="0">
              <a:solidFill>
                <a:srgbClr val="FF0000"/>
              </a:solidFill>
            </a:endParaRPr>
          </a:p>
        </p:txBody>
      </p:sp>
      <p:pic>
        <p:nvPicPr>
          <p:cNvPr id="5" name="Picture 4">
            <a:extLst>
              <a:ext uri="{FF2B5EF4-FFF2-40B4-BE49-F238E27FC236}">
                <a16:creationId xmlns:a16="http://schemas.microsoft.com/office/drawing/2014/main" id="{FA83ECE3-DF42-F1B6-8EA1-3CD45B5C3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2200" y="2138495"/>
            <a:ext cx="7289800" cy="4715265"/>
          </a:xfrm>
          <a:prstGeom prst="rect">
            <a:avLst/>
          </a:prstGeom>
          <a:ln>
            <a:noFill/>
          </a:ln>
          <a:effectLst>
            <a:outerShdw blurRad="190500" algn="tl" rotWithShape="0">
              <a:srgbClr val="000000">
                <a:alpha val="70000"/>
              </a:srgbClr>
            </a:outerShdw>
          </a:effectLst>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mn-lt"/>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en-US" sz="2800" b="1" dirty="0">
                <a:solidFill>
                  <a:srgbClr val="FF0000"/>
                </a:solidFill>
              </a:rPr>
              <a:t>368 </a:t>
            </a:r>
            <a:r>
              <a:rPr kumimoji="0" lang="en-US" sz="2800" b="1" i="0" u="none" strike="noStrike" kern="1200" cap="none" spc="0" normalizeH="0" baseline="0" noProof="0" dirty="0">
                <a:ln>
                  <a:noFill/>
                </a:ln>
                <a:solidFill>
                  <a:srgbClr val="FF0000"/>
                </a:solidFill>
                <a:effectLst/>
                <a:uLnTx/>
                <a:uFillTx/>
                <a:ea typeface="+mn-ea"/>
                <a:cs typeface="+mn-cs"/>
              </a:rPr>
              <a:t>Projects Completed</a:t>
            </a:r>
          </a:p>
          <a:p>
            <a:pPr lvl="1">
              <a:spcBef>
                <a:spcPts val="1000"/>
              </a:spcBef>
              <a:buClrTx/>
              <a:buFont typeface="Arial" panose="020B0604020202020204" pitchFamily="34" charset="0"/>
              <a:buChar char="•"/>
              <a:defRPr/>
            </a:pPr>
            <a:r>
              <a:rPr kumimoji="0" lang="en-US" sz="2800" i="0" u="none" strike="noStrike" kern="1200" cap="none" spc="0" normalizeH="0" baseline="0" noProof="0" dirty="0">
                <a:ln>
                  <a:noFill/>
                </a:ln>
                <a:solidFill>
                  <a:schemeClr val="tx1"/>
                </a:solidFill>
                <a:effectLst/>
                <a:uLnTx/>
                <a:uFillTx/>
                <a:ea typeface="+mn-ea"/>
                <a:cs typeface="+mn-cs"/>
              </a:rPr>
              <a:t>236 DGR, 132 LVR</a:t>
            </a:r>
          </a:p>
          <a:p>
            <a:pPr lvl="1">
              <a:spcBef>
                <a:spcPts val="1000"/>
              </a:spcBef>
              <a:buClrTx/>
              <a:buFont typeface="Arial" panose="020B0604020202020204" pitchFamily="34" charset="0"/>
              <a:buChar char="•"/>
              <a:defRPr/>
            </a:pPr>
            <a:r>
              <a:rPr lang="en-US" sz="2800" dirty="0">
                <a:solidFill>
                  <a:schemeClr val="tx1"/>
                </a:solidFill>
              </a:rPr>
              <a:t>416</a:t>
            </a:r>
            <a:r>
              <a:rPr kumimoji="0" lang="en-US" sz="2800" i="0" u="none" strike="noStrike" kern="1200" cap="none" spc="0" normalizeH="0" baseline="0" noProof="0" dirty="0">
                <a:ln>
                  <a:noFill/>
                </a:ln>
                <a:solidFill>
                  <a:schemeClr val="tx1"/>
                </a:solidFill>
                <a:effectLst/>
                <a:uLnTx/>
                <a:uFillTx/>
                <a:ea typeface="+mn-ea"/>
                <a:cs typeface="+mn-cs"/>
              </a:rPr>
              <a:t>/</a:t>
            </a:r>
            <a:r>
              <a:rPr kumimoji="0" lang="en-US" sz="2800" i="0" u="none" strike="noStrike" kern="1200" cap="none" spc="0" normalizeH="0" baseline="0" noProof="0" dirty="0" err="1">
                <a:ln>
                  <a:noFill/>
                </a:ln>
                <a:solidFill>
                  <a:schemeClr val="tx1"/>
                </a:solidFill>
                <a:effectLst/>
                <a:uLnTx/>
                <a:uFillTx/>
                <a:ea typeface="+mn-ea"/>
                <a:cs typeface="+mn-cs"/>
              </a:rPr>
              <a:t>yr</a:t>
            </a:r>
            <a:r>
              <a:rPr kumimoji="0" lang="en-US" sz="2800" i="0" u="none" strike="noStrike" kern="1200" cap="none" spc="0" normalizeH="0" baseline="0" noProof="0" dirty="0">
                <a:ln>
                  <a:noFill/>
                </a:ln>
                <a:solidFill>
                  <a:schemeClr val="tx1"/>
                </a:solidFill>
                <a:effectLst/>
                <a:uLnTx/>
                <a:uFillTx/>
                <a:ea typeface="+mn-ea"/>
                <a:cs typeface="+mn-cs"/>
              </a:rPr>
              <a:t> past 5-year average</a:t>
            </a:r>
            <a:r>
              <a:rPr kumimoji="0" lang="en-US" sz="2800" b="1" i="0" u="none" strike="noStrike" kern="1200" cap="none" spc="0" normalizeH="0" baseline="0" noProof="0" dirty="0">
                <a:ln>
                  <a:noFill/>
                </a:ln>
                <a:solidFill>
                  <a:srgbClr val="A6A6A6">
                    <a:lumMod val="50000"/>
                  </a:srgbClr>
                </a:solidFill>
                <a:effectLst/>
                <a:uLnTx/>
                <a:uFillTx/>
                <a:ea typeface="+mn-ea"/>
                <a:cs typeface="+mn-cs"/>
              </a:rPr>
              <a:t>	</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3" name="TextBox 2">
            <a:extLst>
              <a:ext uri="{FF2B5EF4-FFF2-40B4-BE49-F238E27FC236}">
                <a16:creationId xmlns:a16="http://schemas.microsoft.com/office/drawing/2014/main" id="{3FEDE892-3723-4EF9-A712-0A4C51C402EA}"/>
              </a:ext>
            </a:extLst>
          </p:cNvPr>
          <p:cNvSpPr txBox="1"/>
          <p:nvPr/>
        </p:nvSpPr>
        <p:spPr>
          <a:xfrm>
            <a:off x="582759" y="3343236"/>
            <a:ext cx="3736683" cy="1323439"/>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Note: </a:t>
            </a:r>
          </a:p>
          <a:p>
            <a:pPr marL="342900" indent="-342900">
              <a:buFont typeface="Arial" panose="020B0604020202020204" pitchFamily="34" charset="0"/>
              <a:buChar char="•"/>
            </a:pPr>
            <a:r>
              <a:rPr lang="en-US" sz="2000" b="1" dirty="0">
                <a:solidFill>
                  <a:srgbClr val="FF0000"/>
                </a:solidFill>
              </a:rPr>
              <a:t>2019</a:t>
            </a:r>
            <a:r>
              <a:rPr lang="en-US" sz="2000" dirty="0">
                <a:solidFill>
                  <a:srgbClr val="FF0000"/>
                </a:solidFill>
              </a:rPr>
              <a:t>: spending push at end of 5-year agreement</a:t>
            </a:r>
          </a:p>
          <a:p>
            <a:pPr marL="285750" indent="-285750">
              <a:buFont typeface="Arial" panose="020B0604020202020204" pitchFamily="34" charset="0"/>
              <a:buChar char="•"/>
            </a:pPr>
            <a:r>
              <a:rPr lang="en-US" sz="2000" b="1" dirty="0">
                <a:solidFill>
                  <a:srgbClr val="FF0000"/>
                </a:solidFill>
              </a:rPr>
              <a:t>2020 and 2021: </a:t>
            </a:r>
            <a:r>
              <a:rPr lang="en-US" sz="2000" dirty="0">
                <a:solidFill>
                  <a:srgbClr val="FF0000"/>
                </a:solidFill>
              </a:rPr>
              <a:t>COVID impacts</a:t>
            </a:r>
          </a:p>
        </p:txBody>
      </p:sp>
      <p:sp>
        <p:nvSpPr>
          <p:cNvPr id="4" name="TextBox 3">
            <a:extLst>
              <a:ext uri="{FF2B5EF4-FFF2-40B4-BE49-F238E27FC236}">
                <a16:creationId xmlns:a16="http://schemas.microsoft.com/office/drawing/2014/main" id="{04369C34-1965-4529-A0F5-C2C7579FC0D5}"/>
              </a:ext>
            </a:extLst>
          </p:cNvPr>
          <p:cNvSpPr txBox="1"/>
          <p:nvPr/>
        </p:nvSpPr>
        <p:spPr>
          <a:xfrm>
            <a:off x="6863302" y="2826041"/>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14" name="TextBox 13">
            <a:extLst>
              <a:ext uri="{FF2B5EF4-FFF2-40B4-BE49-F238E27FC236}">
                <a16:creationId xmlns:a16="http://schemas.microsoft.com/office/drawing/2014/main" id="{8649F8D2-4BAA-4D93-936F-CACE978D4287}"/>
              </a:ext>
            </a:extLst>
          </p:cNvPr>
          <p:cNvSpPr txBox="1"/>
          <p:nvPr/>
        </p:nvSpPr>
        <p:spPr>
          <a:xfrm rot="20879040">
            <a:off x="6417430" y="4221801"/>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24" name="TextBox 23">
            <a:extLst>
              <a:ext uri="{FF2B5EF4-FFF2-40B4-BE49-F238E27FC236}">
                <a16:creationId xmlns:a16="http://schemas.microsoft.com/office/drawing/2014/main" id="{5E9480CC-75E2-4636-AB12-92C818C1E1E9}"/>
              </a:ext>
            </a:extLst>
          </p:cNvPr>
          <p:cNvSpPr txBox="1"/>
          <p:nvPr/>
        </p:nvSpPr>
        <p:spPr>
          <a:xfrm>
            <a:off x="7579337" y="898877"/>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spTree>
    <p:extLst>
      <p:ext uri="{BB962C8B-B14F-4D97-AF65-F5344CB8AC3E}">
        <p14:creationId xmlns:p14="http://schemas.microsoft.com/office/powerpoint/2010/main" val="3696314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Spending update (5-year)</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58139" y="758559"/>
            <a:ext cx="12109713"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0"/>
              </a:spcBef>
              <a:spcAft>
                <a:spcPts val="0"/>
              </a:spcAft>
              <a:buClr>
                <a:prstClr val="black"/>
              </a:buClr>
              <a:buSzTx/>
              <a:buFontTx/>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90000"/>
              </a:lnSpc>
              <a:spcBef>
                <a:spcPts val="0"/>
              </a:spcBef>
              <a:spcAft>
                <a:spcPts val="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What do you consider “spent”?</a:t>
            </a:r>
          </a:p>
          <a:p>
            <a:pPr marL="914400" marR="0" lvl="2"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p>
          <a:p>
            <a:pPr marL="457200" marR="0" lvl="1" indent="0" algn="l" defTabSz="914400" rtl="0" eaLnBrk="1" fontAlgn="auto" latinLnBrk="0" hangingPunct="1">
              <a:lnSpc>
                <a:spcPct val="90000"/>
              </a:lnSpc>
              <a:spcBef>
                <a:spcPts val="0"/>
              </a:spcBef>
              <a:spcAft>
                <a:spcPts val="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Spent: </a:t>
            </a:r>
            <a:r>
              <a:rPr kumimoji="0" lang="en-US" sz="3200" b="1" i="0" u="sng" strike="noStrike" kern="1200" cap="none" spc="0" normalizeH="0" baseline="0" noProof="0" dirty="0">
                <a:ln>
                  <a:noFill/>
                </a:ln>
                <a:solidFill>
                  <a:prstClr val="black"/>
                </a:solidFill>
                <a:effectLst/>
                <a:uLnTx/>
                <a:uFillTx/>
                <a:latin typeface="Calibri"/>
                <a:ea typeface="Times New Roman"/>
                <a:cs typeface="+mn-cs"/>
              </a:rPr>
              <a:t>when DGLVR Funds leave your </a:t>
            </a:r>
            <a:r>
              <a:rPr kumimoji="0" lang="en-US" sz="3200" b="1" i="0" u="sng" strike="noStrike" kern="1200" cap="none" spc="0" normalizeH="0" baseline="0" noProof="0">
                <a:ln>
                  <a:noFill/>
                </a:ln>
                <a:solidFill>
                  <a:prstClr val="black"/>
                </a:solidFill>
                <a:effectLst/>
                <a:uLnTx/>
                <a:uFillTx/>
                <a:latin typeface="Calibri"/>
                <a:ea typeface="Times New Roman"/>
                <a:cs typeface="+mn-cs"/>
              </a:rPr>
              <a:t>Program account</a:t>
            </a:r>
            <a:br>
              <a:rPr kumimoji="0" lang="en-US" sz="3200" b="1" i="0" u="sng" strike="noStrike" kern="1200" cap="none" spc="0" normalizeH="0" baseline="0" noProof="0" dirty="0">
                <a:ln>
                  <a:noFill/>
                </a:ln>
                <a:solidFill>
                  <a:prstClr val="black"/>
                </a:solidFill>
                <a:effectLst/>
                <a:uLnTx/>
                <a:uFillTx/>
                <a:latin typeface="Calibri"/>
                <a:ea typeface="Times New Roman"/>
                <a:cs typeface="+mn-cs"/>
              </a:rPr>
            </a:b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90000"/>
              </a:lnSpc>
              <a:spcBef>
                <a:spcPts val="0"/>
              </a:spcBef>
              <a:spcAft>
                <a:spcPts val="0"/>
              </a:spcAft>
              <a:buClr>
                <a:prstClr val="black"/>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An admin/</a:t>
            </a:r>
            <a:r>
              <a:rPr kumimoji="0" lang="en-US" sz="3200" b="0" i="0" u="none" strike="noStrike" kern="1200" cap="none" spc="0" normalizeH="0" baseline="0" noProof="0" dirty="0" err="1">
                <a:ln>
                  <a:noFill/>
                </a:ln>
                <a:solidFill>
                  <a:prstClr val="black"/>
                </a:solidFill>
                <a:effectLst/>
                <a:uLnTx/>
                <a:uFillTx/>
                <a:latin typeface="Calibri"/>
                <a:ea typeface="Times New Roman"/>
                <a:cs typeface="+mn-cs"/>
              </a:rPr>
              <a:t>edu</a:t>
            </a: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 expense has been paid with Program funds and reported in quarterly report</a:t>
            </a:r>
          </a:p>
          <a:p>
            <a:pPr marL="742950" marR="0" lvl="1" indent="-285750" algn="l" defTabSz="914400" rtl="0" eaLnBrk="1" fontAlgn="auto" latinLnBrk="0" hangingPunct="1">
              <a:lnSpc>
                <a:spcPct val="90000"/>
              </a:lnSpc>
              <a:spcBef>
                <a:spcPts val="0"/>
              </a:spcBef>
              <a:spcAft>
                <a:spcPts val="0"/>
              </a:spcAft>
              <a:buClr>
                <a:prstClr val="black"/>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742950" marR="0" lvl="1" indent="-285750" algn="l" defTabSz="914400" rtl="0" eaLnBrk="1" fontAlgn="auto" latinLnBrk="0" hangingPunct="1">
              <a:lnSpc>
                <a:spcPct val="90000"/>
              </a:lnSpc>
              <a:spcBef>
                <a:spcPts val="0"/>
              </a:spcBef>
              <a:spcAft>
                <a:spcPts val="0"/>
              </a:spcAft>
              <a:buClr>
                <a:prstClr val="black"/>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A check has been written to the grant recipient and entered in GIS</a:t>
            </a: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Advances, partial payments, final payments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3341020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Spending update (5-year)</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58139" y="758559"/>
            <a:ext cx="1177116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0"/>
              </a:spcBef>
              <a:spcAft>
                <a:spcPts val="0"/>
              </a:spcAft>
              <a:buClr>
                <a:prstClr val="black"/>
              </a:buClr>
              <a:buSzTx/>
              <a:buFontTx/>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90000"/>
              </a:lnSpc>
              <a:spcBef>
                <a:spcPts val="0"/>
              </a:spcBef>
              <a:spcAft>
                <a:spcPts val="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What if funds are not spent by 6/30/24?</a:t>
            </a:r>
          </a:p>
          <a:p>
            <a:pPr marL="914400" marR="0" lvl="2"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90000"/>
              </a:lnSpc>
              <a:spcBef>
                <a:spcPts val="0"/>
              </a:spcBef>
              <a:spcAft>
                <a:spcPts val="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Per conditions of the existing 5-year agreement (section 1.3): </a:t>
            </a:r>
            <a:r>
              <a:rPr kumimoji="0" lang="en-US" sz="2800" b="0" i="1" u="none" strike="noStrike" kern="1200" cap="none" spc="0" normalizeH="0" baseline="0" noProof="0" dirty="0">
                <a:ln>
                  <a:noFill/>
                </a:ln>
                <a:solidFill>
                  <a:srgbClr val="A5A5A5">
                    <a:lumMod val="50000"/>
                  </a:srgbClr>
                </a:solidFill>
                <a:effectLst/>
                <a:uLnTx/>
                <a:uFillTx/>
                <a:latin typeface="CIDFont+F1"/>
                <a:ea typeface="+mn-ea"/>
                <a:cs typeface="+mn-cs"/>
              </a:rPr>
              <a:t>“…the funds will revert back to the control of the Commission for future apportionments, or the District may, at the discretion of the Commission, be ineligible for future allocations, or the amount of such funds may be deducted from any future apportionment to the District.”</a:t>
            </a:r>
            <a:endParaRPr kumimoji="0" lang="en-US" sz="5400" b="0" i="1" u="none" strike="noStrike" kern="1200" cap="none" spc="0" normalizeH="0" baseline="0" noProof="0" dirty="0">
              <a:ln>
                <a:noFill/>
              </a:ln>
              <a:solidFill>
                <a:srgbClr val="A5A5A5">
                  <a:lumMod val="50000"/>
                </a:srgbClr>
              </a:solidFill>
              <a:effectLst/>
              <a:uLnTx/>
              <a:uFillTx/>
              <a:latin typeface="Calibri"/>
              <a:ea typeface="Times New Roman"/>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4216566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Spending update (5-year)</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Contact Roy, Sherri, Andy, and Ken to discuss</a:t>
            </a: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62795"/>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hlinkClick r:id="rId5"/>
              </a:rPr>
              <a:t>www.dirtandgravelroads.org</a:t>
            </a:r>
            <a:r>
              <a:rPr kumimoji="0" lang="en-US" sz="1200" b="0" i="0" u="none" strike="noStrike" kern="1200" cap="none" spc="0" normalizeH="0" baseline="0" noProof="0" dirty="0">
                <a:ln>
                  <a:noFill/>
                </a:ln>
                <a:solidFill>
                  <a:srgbClr val="FFFFFF"/>
                </a:solidFill>
                <a:effectLst/>
                <a:uLnTx/>
                <a:uFillTx/>
                <a:latin typeface="Gill Sans MT"/>
                <a:ea typeface="+mn-ea"/>
                <a:cs typeface="+mn-cs"/>
              </a:rPr>
              <a:t>  </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2" name="Picture 1">
            <a:extLst>
              <a:ext uri="{FF2B5EF4-FFF2-40B4-BE49-F238E27FC236}">
                <a16:creationId xmlns:a16="http://schemas.microsoft.com/office/drawing/2014/main" id="{274AB632-E789-064F-0A5A-A2CF0DB1A550}"/>
              </a:ext>
            </a:extLst>
          </p:cNvPr>
          <p:cNvPicPr>
            <a:picLocks noChangeAspect="1"/>
          </p:cNvPicPr>
          <p:nvPr/>
        </p:nvPicPr>
        <p:blipFill>
          <a:blip r:embed="rId9"/>
          <a:stretch>
            <a:fillRect/>
          </a:stretch>
        </p:blipFill>
        <p:spPr>
          <a:xfrm>
            <a:off x="3254112" y="2130500"/>
            <a:ext cx="4895850" cy="4029075"/>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3BF4A238-E383-C093-BD36-816055791D0A}"/>
              </a:ext>
            </a:extLst>
          </p:cNvPr>
          <p:cNvSpPr txBox="1"/>
          <p:nvPr/>
        </p:nvSpPr>
        <p:spPr>
          <a:xfrm>
            <a:off x="3724053" y="6621750"/>
            <a:ext cx="61722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https://clipart-library.com/phone-call-cliparts.html</a:t>
            </a:r>
          </a:p>
        </p:txBody>
      </p:sp>
    </p:spTree>
    <p:extLst>
      <p:ext uri="{BB962C8B-B14F-4D97-AF65-F5344CB8AC3E}">
        <p14:creationId xmlns:p14="http://schemas.microsoft.com/office/powerpoint/2010/main" val="287371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Spending update (5-year)</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5838631"/>
          </a:xfrm>
          <a:prstGeom prst="rect">
            <a:avLst/>
          </a:prstGeom>
        </p:spPr>
        <p:txBody>
          <a:bodyPr>
            <a:normAutofit fontScale="92500" lnSpcReduction="2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4400" b="0" i="0" u="sng" strike="noStrike" kern="1200" cap="none" spc="0" normalizeH="0" baseline="0" noProof="0" dirty="0">
                <a:ln>
                  <a:noFill/>
                </a:ln>
                <a:solidFill>
                  <a:prstClr val="black"/>
                </a:solidFill>
                <a:effectLst/>
                <a:uLnTx/>
                <a:uFillTx/>
                <a:latin typeface="Calibri" panose="020F0502020204030204"/>
                <a:ea typeface="+mn-ea"/>
                <a:cs typeface="+mn-cs"/>
              </a:rPr>
              <a:t>Reminders</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428750" marR="0" lvl="2" indent="-571500" algn="l" defTabSz="914400" rtl="0" eaLnBrk="1" fontAlgn="auto" latinLnBrk="0" hangingPunct="1">
              <a:lnSpc>
                <a:spcPct val="90000"/>
              </a:lnSpc>
              <a:spcBef>
                <a:spcPts val="1200"/>
              </a:spcBef>
              <a:spcAft>
                <a:spcPts val="0"/>
              </a:spcAft>
              <a:buClrTx/>
              <a:buSzTx/>
              <a:buFontTx/>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No webinar next week (SE admin training)</a:t>
            </a:r>
          </a:p>
          <a:p>
            <a:pPr marL="1428750" marR="0" lvl="2" indent="-571500" algn="l" defTabSz="914400" rtl="0" eaLnBrk="1" fontAlgn="auto" latinLnBrk="0" hangingPunct="1">
              <a:lnSpc>
                <a:spcPct val="90000"/>
              </a:lnSpc>
              <a:spcBef>
                <a:spcPts val="1200"/>
              </a:spcBef>
              <a:spcAft>
                <a:spcPts val="0"/>
              </a:spcAft>
              <a:buClrTx/>
              <a:buSzTx/>
              <a:buFontTx/>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Looking for comments on new hire guide</a:t>
            </a: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sz="4400" dirty="0">
              <a:solidFill>
                <a:prstClr val="black"/>
              </a:solidFill>
              <a:latin typeface="Calibri" panose="020F0502020204030204"/>
            </a:endParaRPr>
          </a:p>
          <a:p>
            <a:pPr marL="0" indent="0" algn="l">
              <a:buNone/>
            </a:pPr>
            <a:r>
              <a:rPr lang="en-US" b="1" i="0" u="sng" dirty="0">
                <a:solidFill>
                  <a:srgbClr val="525252"/>
                </a:solidFill>
                <a:effectLst/>
              </a:rPr>
              <a:t>2024 Webinars</a:t>
            </a:r>
          </a:p>
          <a:p>
            <a:pPr algn="l">
              <a:buFont typeface="Arial" panose="020B0604020202020204" pitchFamily="34" charset="0"/>
              <a:buChar char="•"/>
            </a:pPr>
            <a:r>
              <a:rPr lang="en-US" b="1" i="0" u="sng" dirty="0">
                <a:solidFill>
                  <a:srgbClr val="525252"/>
                </a:solidFill>
                <a:effectLst/>
              </a:rPr>
              <a:t>February 29: New Hire Guide for CD DGLVR Technicians</a:t>
            </a:r>
          </a:p>
          <a:p>
            <a:pPr marL="742950" lvl="1" indent="-285750" algn="l">
              <a:buFont typeface="Arial" panose="020B0604020202020204" pitchFamily="34" charset="0"/>
              <a:buChar char="•"/>
            </a:pPr>
            <a:r>
              <a:rPr lang="en-US" b="0" i="0" dirty="0">
                <a:solidFill>
                  <a:srgbClr val="525252"/>
                </a:solidFill>
                <a:effectLst/>
              </a:rPr>
              <a:t>Staffing turnover at conservation districts can cause significant disruptions to CD projects and programs. The Center has worked with the SCC to develop a “New Hire Guide” for new Conservation District DGLVR Technicians to facilitate their orientation to the Program. This webinar reviewed the new guide which will be made available.</a:t>
            </a:r>
          </a:p>
          <a:p>
            <a:pPr marL="742950" lvl="1" indent="-285750" algn="l">
              <a:buFont typeface="Arial" panose="020B0604020202020204" pitchFamily="34" charset="0"/>
              <a:buChar char="•"/>
            </a:pPr>
            <a:r>
              <a:rPr lang="en-US" b="0" i="0" u="none" strike="noStrike" dirty="0">
                <a:solidFill>
                  <a:srgbClr val="525252"/>
                </a:solidFill>
                <a:effectLst/>
                <a:hlinkClick r:id="rId6"/>
              </a:rPr>
              <a:t>Webinar Download</a:t>
            </a:r>
            <a:r>
              <a:rPr lang="en-US" b="0" i="0" dirty="0">
                <a:solidFill>
                  <a:srgbClr val="525252"/>
                </a:solidFill>
                <a:effectLst/>
              </a:rPr>
              <a:t> (99.8 MB): MP4 format </a:t>
            </a:r>
            <a:r>
              <a:rPr lang="en-US" b="0" i="1" dirty="0">
                <a:solidFill>
                  <a:srgbClr val="525252"/>
                </a:solidFill>
                <a:effectLst/>
              </a:rPr>
              <a:t> (~45 minutes)</a:t>
            </a:r>
            <a:endParaRPr lang="en-US" b="0" i="0" dirty="0">
              <a:solidFill>
                <a:srgbClr val="525252"/>
              </a:solidFill>
              <a:effectLst/>
            </a:endParaRPr>
          </a:p>
          <a:p>
            <a:pPr marL="742950" lvl="1" indent="-285750" algn="l">
              <a:buFont typeface="Arial" panose="020B0604020202020204" pitchFamily="34" charset="0"/>
              <a:buChar char="•"/>
            </a:pPr>
            <a:r>
              <a:rPr lang="en-US" b="0" i="0" dirty="0">
                <a:solidFill>
                  <a:srgbClr val="525252"/>
                </a:solidFill>
                <a:effectLst/>
              </a:rPr>
              <a:t>Presentation Downloads:</a:t>
            </a:r>
          </a:p>
          <a:p>
            <a:pPr marL="1143000" lvl="2" indent="-228600" algn="l">
              <a:buFont typeface="Arial" panose="020B0604020202020204" pitchFamily="34" charset="0"/>
              <a:buChar char="•"/>
            </a:pPr>
            <a:r>
              <a:rPr lang="en-US" b="0" i="0" u="none" strike="noStrike" dirty="0">
                <a:solidFill>
                  <a:srgbClr val="525252"/>
                </a:solidFill>
                <a:effectLst/>
                <a:hlinkClick r:id="rId7"/>
              </a:rPr>
              <a:t>Adobe PDF</a:t>
            </a:r>
            <a:r>
              <a:rPr lang="en-US" b="0" i="0" dirty="0">
                <a:solidFill>
                  <a:srgbClr val="525252"/>
                </a:solidFill>
                <a:effectLst/>
              </a:rPr>
              <a:t> (1.33 MB)</a:t>
            </a:r>
          </a:p>
          <a:p>
            <a:pPr marL="1143000" lvl="2" indent="-228600" algn="l">
              <a:buFont typeface="Arial" panose="020B0604020202020204" pitchFamily="34" charset="0"/>
              <a:buChar char="•"/>
            </a:pPr>
            <a:r>
              <a:rPr lang="en-US" b="0" i="0" u="none" strike="noStrike" dirty="0">
                <a:solidFill>
                  <a:srgbClr val="525252"/>
                </a:solidFill>
                <a:effectLst/>
                <a:hlinkClick r:id="rId8"/>
              </a:rPr>
              <a:t>MS </a:t>
            </a:r>
            <a:r>
              <a:rPr lang="en-US" b="0" i="0" u="none" strike="noStrike" dirty="0" err="1">
                <a:solidFill>
                  <a:srgbClr val="525252"/>
                </a:solidFill>
                <a:effectLst/>
                <a:hlinkClick r:id="rId8"/>
              </a:rPr>
              <a:t>Powerpoint</a:t>
            </a:r>
            <a:r>
              <a:rPr lang="en-US" b="0" i="0" dirty="0">
                <a:solidFill>
                  <a:srgbClr val="525252"/>
                </a:solidFill>
                <a:effectLst/>
              </a:rPr>
              <a:t> (1.28 MB)</a:t>
            </a: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318729080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Spending update (5-year)</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558840" y="670056"/>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Reminder: Course Attendance Tracker</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E80EBD9F-AFED-4D21-0070-F2AA3FA255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105" y="1336890"/>
            <a:ext cx="11757597" cy="4164149"/>
          </a:xfrm>
          <a:prstGeom prst="rect">
            <a:avLst/>
          </a:prstGeom>
          <a:ln>
            <a:noFill/>
          </a:ln>
          <a:effectLst>
            <a:outerShdw blurRad="190500" algn="tl" rotWithShape="0">
              <a:srgbClr val="000000">
                <a:alpha val="70000"/>
              </a:srgbClr>
            </a:outerShdw>
          </a:effectLst>
        </p:spPr>
      </p:pic>
      <p:sp>
        <p:nvSpPr>
          <p:cNvPr id="2" name="Arrow: Right 1">
            <a:extLst>
              <a:ext uri="{FF2B5EF4-FFF2-40B4-BE49-F238E27FC236}">
                <a16:creationId xmlns:a16="http://schemas.microsoft.com/office/drawing/2014/main" id="{CE12E68F-2E5D-AC5C-EAE5-1F9D3EF29319}"/>
              </a:ext>
            </a:extLst>
          </p:cNvPr>
          <p:cNvSpPr/>
          <p:nvPr/>
        </p:nvSpPr>
        <p:spPr>
          <a:xfrm rot="10800000">
            <a:off x="6461760" y="2072504"/>
            <a:ext cx="992777" cy="817080"/>
          </a:xfrm>
          <a:prstGeom prst="righ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C8EC6BDC-2320-F33B-189B-8F449E58B7B9}"/>
              </a:ext>
            </a:extLst>
          </p:cNvPr>
          <p:cNvSpPr/>
          <p:nvPr/>
        </p:nvSpPr>
        <p:spPr>
          <a:xfrm rot="10800000">
            <a:off x="6461760" y="3157789"/>
            <a:ext cx="505097" cy="331739"/>
          </a:xfrm>
          <a:prstGeom prst="rightArrow">
            <a:avLst/>
          </a:prstGeom>
          <a:solidFill>
            <a:srgbClr val="FFFF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3DE4F42-0441-3B88-A2A1-8C2D4BD051B2}"/>
              </a:ext>
            </a:extLst>
          </p:cNvPr>
          <p:cNvSpPr/>
          <p:nvPr/>
        </p:nvSpPr>
        <p:spPr>
          <a:xfrm>
            <a:off x="4888532" y="3120972"/>
            <a:ext cx="1158240" cy="464977"/>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481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Spending update (5-year)</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558840" y="670056"/>
            <a:ext cx="11569137" cy="5838631"/>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Reminder: </a:t>
            </a: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Course Attendance </a:t>
            </a: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Tracker</a:t>
            </a: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sz="2800" dirty="0">
              <a:solidFill>
                <a:prstClr val="black"/>
              </a:solidFill>
              <a:latin typeface="Calibri" panose="020F0502020204030204"/>
            </a:endParaRP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2800" dirty="0">
                <a:solidFill>
                  <a:prstClr val="black"/>
                </a:solidFill>
                <a:latin typeface="Calibri" panose="020F0502020204030204"/>
              </a:rPr>
              <a:t>Search Certifications:</a:t>
            </a:r>
          </a:p>
          <a:p>
            <a:pPr marL="1314450" lvl="2" indent="-457200">
              <a:spcBef>
                <a:spcPts val="12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ESM</a:t>
            </a:r>
          </a:p>
          <a:p>
            <a:pPr marL="1314450" lvl="2" indent="-457200">
              <a:spcBef>
                <a:spcPts val="1200"/>
              </a:spcBef>
              <a:defRPr/>
            </a:pPr>
            <a:r>
              <a:rPr lang="en-US" sz="2800" dirty="0">
                <a:solidFill>
                  <a:prstClr val="black"/>
                </a:solidFill>
                <a:latin typeface="Calibri" panose="020F0502020204030204"/>
              </a:rPr>
              <a:t>Stream Training</a:t>
            </a:r>
          </a:p>
          <a:p>
            <a:pPr marL="1314450" lvl="2" indent="-457200">
              <a:spcBef>
                <a:spcPts val="12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Admin Training</a:t>
            </a: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18BB5D69-EDB5-0868-38C0-C318D69026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59703" y="670056"/>
            <a:ext cx="8150294" cy="61879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0447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04575"/>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Spending update (5-year)</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1569137" cy="5838631"/>
          </a:xfrm>
          <a:prstGeom prst="rect">
            <a:avLst/>
          </a:prstGeom>
        </p:spPr>
        <p:txBody>
          <a:bodyPr>
            <a:normAutofit fontScale="92500" lnSpcReduction="2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4400" b="0" i="0" u="sng" strike="noStrike" kern="1200" cap="none" spc="0" normalizeH="0" baseline="0" noProof="0" dirty="0">
                <a:ln>
                  <a:noFill/>
                </a:ln>
                <a:solidFill>
                  <a:prstClr val="black"/>
                </a:solidFill>
                <a:effectLst/>
                <a:uLnTx/>
                <a:uFillTx/>
                <a:latin typeface="Calibri" panose="020F0502020204030204"/>
                <a:ea typeface="+mn-ea"/>
                <a:cs typeface="+mn-cs"/>
              </a:rPr>
              <a:t>Reminders</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428750" marR="0" lvl="2" indent="-571500" algn="l" defTabSz="914400" rtl="0" eaLnBrk="1" fontAlgn="auto" latinLnBrk="0" hangingPunct="1">
              <a:lnSpc>
                <a:spcPct val="90000"/>
              </a:lnSpc>
              <a:spcBef>
                <a:spcPts val="1200"/>
              </a:spcBef>
              <a:spcAft>
                <a:spcPts val="0"/>
              </a:spcAft>
              <a:buClrTx/>
              <a:buSzTx/>
              <a:buFontTx/>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No webinar next week (SE admin training)</a:t>
            </a:r>
          </a:p>
          <a:p>
            <a:pPr marL="1428750" marR="0" lvl="2" indent="-571500" algn="l" defTabSz="914400" rtl="0" eaLnBrk="1" fontAlgn="auto" latinLnBrk="0" hangingPunct="1">
              <a:lnSpc>
                <a:spcPct val="90000"/>
              </a:lnSpc>
              <a:spcBef>
                <a:spcPts val="1200"/>
              </a:spcBef>
              <a:spcAft>
                <a:spcPts val="0"/>
              </a:spcAft>
              <a:buClrTx/>
              <a:buSzTx/>
              <a:buFontTx/>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Looking for comments on new hire guide</a:t>
            </a: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1" i="0" u="sng" strike="noStrike" kern="1200" cap="none" spc="0" normalizeH="0" baseline="0" noProof="0" dirty="0">
                <a:ln>
                  <a:noFill/>
                </a:ln>
                <a:solidFill>
                  <a:srgbClr val="525252"/>
                </a:solidFill>
                <a:effectLst/>
                <a:uLnTx/>
                <a:uFillTx/>
                <a:latin typeface="Calibri" panose="020F0502020204030204"/>
                <a:ea typeface="+mn-ea"/>
                <a:cs typeface="+mn-cs"/>
              </a:rPr>
              <a:t>2024 Webinars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srgbClr val="525252"/>
                </a:solidFill>
                <a:effectLst/>
                <a:uLnTx/>
                <a:uFillTx/>
                <a:latin typeface="Calibri" panose="020F0502020204030204"/>
                <a:ea typeface="+mn-ea"/>
                <a:cs typeface="+mn-cs"/>
              </a:rPr>
              <a:t>February 29: New Hire Guide for CD DGLVR Technicians</a:t>
            </a:r>
          </a:p>
          <a:p>
            <a:pPr marL="742950" marR="0" lvl="1" indent="-285750" algn="l" defTabSz="914400" rtl="0" eaLnBrk="1" fontAlgn="auto" latinLnBrk="0" hangingPunct="1">
              <a:lnSpc>
                <a:spcPct val="90000"/>
              </a:lnSpc>
              <a:spcBef>
                <a:spcPts val="500"/>
              </a:spcBef>
              <a:spcAft>
                <a:spcPts val="0"/>
              </a:spcAft>
              <a:buClr>
                <a:prstClr val="black"/>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25252"/>
                </a:solidFill>
                <a:effectLst/>
                <a:uLnTx/>
                <a:uFillTx/>
                <a:latin typeface="Calibri" panose="020F0502020204030204"/>
                <a:ea typeface="+mn-ea"/>
                <a:cs typeface="+mn-cs"/>
              </a:rPr>
              <a:t>Staffing turnover at conservation districts can cause significant disruptions to CD projects and programs. The Center has worked with the SCC to develop a “New Hire Guide” for new Conservation District DGLVR Technicians to facilitate their orientation to the Program. This webinar reviewed the new guide which will be made available.</a:t>
            </a:r>
          </a:p>
          <a:p>
            <a:pPr marL="742950" marR="0" lvl="1" indent="-285750" algn="l" defTabSz="914400" rtl="0" eaLnBrk="1" fontAlgn="auto" latinLnBrk="0" hangingPunct="1">
              <a:lnSpc>
                <a:spcPct val="90000"/>
              </a:lnSpc>
              <a:spcBef>
                <a:spcPts val="500"/>
              </a:spcBef>
              <a:spcAft>
                <a:spcPts val="0"/>
              </a:spcAft>
              <a:buClr>
                <a:prstClr val="black"/>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25252"/>
                </a:solidFill>
                <a:effectLst/>
                <a:uLnTx/>
                <a:uFillTx/>
                <a:latin typeface="Calibri" panose="020F0502020204030204"/>
                <a:ea typeface="+mn-ea"/>
                <a:cs typeface="+mn-cs"/>
                <a:hlinkClick r:id="rId6"/>
              </a:rPr>
              <a:t>Webinar Download</a:t>
            </a:r>
            <a:r>
              <a:rPr kumimoji="0" lang="en-US" sz="2000" b="0" i="0" u="none" strike="noStrike" kern="1200" cap="none" spc="0" normalizeH="0" baseline="0" noProof="0" dirty="0">
                <a:ln>
                  <a:noFill/>
                </a:ln>
                <a:solidFill>
                  <a:srgbClr val="525252"/>
                </a:solidFill>
                <a:effectLst/>
                <a:uLnTx/>
                <a:uFillTx/>
                <a:latin typeface="Calibri" panose="020F0502020204030204"/>
                <a:ea typeface="+mn-ea"/>
                <a:cs typeface="+mn-cs"/>
              </a:rPr>
              <a:t> (99.8 MB): MP4 format </a:t>
            </a:r>
            <a:r>
              <a:rPr kumimoji="0" lang="en-US" sz="2000" b="0" i="1" u="none" strike="noStrike" kern="1200" cap="none" spc="0" normalizeH="0" baseline="0" noProof="0" dirty="0">
                <a:ln>
                  <a:noFill/>
                </a:ln>
                <a:solidFill>
                  <a:srgbClr val="525252"/>
                </a:solidFill>
                <a:effectLst/>
                <a:uLnTx/>
                <a:uFillTx/>
                <a:latin typeface="Calibri" panose="020F0502020204030204"/>
                <a:ea typeface="+mn-ea"/>
                <a:cs typeface="+mn-cs"/>
              </a:rPr>
              <a:t> (~45 minutes)</a:t>
            </a:r>
            <a:endParaRPr kumimoji="0" lang="en-US" sz="2000" b="0" i="0" u="none" strike="noStrike" kern="1200" cap="none" spc="0" normalizeH="0" baseline="0" noProof="0" dirty="0">
              <a:ln>
                <a:noFill/>
              </a:ln>
              <a:solidFill>
                <a:srgbClr val="525252"/>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500"/>
              </a:spcBef>
              <a:spcAft>
                <a:spcPts val="0"/>
              </a:spcAft>
              <a:buClr>
                <a:prstClr val="black"/>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25252"/>
                </a:solidFill>
                <a:effectLst/>
                <a:uLnTx/>
                <a:uFillTx/>
                <a:latin typeface="Calibri" panose="020F0502020204030204"/>
                <a:ea typeface="+mn-ea"/>
                <a:cs typeface="+mn-cs"/>
              </a:rPr>
              <a:t>Presentation Downloads: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25252"/>
                </a:solidFill>
                <a:effectLst/>
                <a:uLnTx/>
                <a:uFillTx/>
                <a:latin typeface="Calibri" panose="020F0502020204030204"/>
                <a:ea typeface="+mn-ea"/>
                <a:cs typeface="+mn-cs"/>
                <a:hlinkClick r:id="rId7"/>
              </a:rPr>
              <a:t>Adobe PDF</a:t>
            </a:r>
            <a:r>
              <a:rPr kumimoji="0" lang="en-US" sz="2000" b="0" i="0" u="none" strike="noStrike" kern="1200" cap="none" spc="0" normalizeH="0" baseline="0" noProof="0" dirty="0">
                <a:ln>
                  <a:noFill/>
                </a:ln>
                <a:solidFill>
                  <a:srgbClr val="525252"/>
                </a:solidFill>
                <a:effectLst/>
                <a:uLnTx/>
                <a:uFillTx/>
                <a:latin typeface="Calibri" panose="020F0502020204030204"/>
                <a:ea typeface="+mn-ea"/>
                <a:cs typeface="+mn-cs"/>
              </a:rPr>
              <a:t> (1.33 MB)</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25252"/>
                </a:solidFill>
                <a:effectLst/>
                <a:uLnTx/>
                <a:uFillTx/>
                <a:latin typeface="Calibri" panose="020F0502020204030204"/>
                <a:ea typeface="+mn-ea"/>
                <a:cs typeface="+mn-cs"/>
                <a:hlinkClick r:id="rId8"/>
              </a:rPr>
              <a:t>MS </a:t>
            </a:r>
            <a:r>
              <a:rPr kumimoji="0" lang="en-US" sz="2000" b="0" i="0" u="none" strike="noStrike" kern="1200" cap="none" spc="0" normalizeH="0" baseline="0" noProof="0" dirty="0" err="1">
                <a:ln>
                  <a:noFill/>
                </a:ln>
                <a:solidFill>
                  <a:srgbClr val="525252"/>
                </a:solidFill>
                <a:effectLst/>
                <a:uLnTx/>
                <a:uFillTx/>
                <a:latin typeface="Calibri" panose="020F0502020204030204"/>
                <a:ea typeface="+mn-ea"/>
                <a:cs typeface="+mn-cs"/>
                <a:hlinkClick r:id="rId8"/>
              </a:rPr>
              <a:t>Powerpoint</a:t>
            </a:r>
            <a:r>
              <a:rPr kumimoji="0" lang="en-US" sz="2000" b="0" i="0" u="none" strike="noStrike" kern="1200" cap="none" spc="0" normalizeH="0" baseline="0" noProof="0" dirty="0">
                <a:ln>
                  <a:noFill/>
                </a:ln>
                <a:solidFill>
                  <a:srgbClr val="525252"/>
                </a:solidFill>
                <a:effectLst/>
                <a:uLnTx/>
                <a:uFillTx/>
                <a:latin typeface="Calibri" panose="020F0502020204030204"/>
                <a:ea typeface="+mn-ea"/>
                <a:cs typeface="+mn-cs"/>
              </a:rPr>
              <a:t> (1.28 MB)</a:t>
            </a:r>
          </a:p>
          <a:p>
            <a:pPr marL="857250" marR="0" lvl="2"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100610494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r>
              <a:rPr lang="en-US" sz="1600" b="1" dirty="0">
                <a:solidFill>
                  <a:srgbClr val="FF0000"/>
                </a:solidFill>
              </a:rPr>
              <a:t>ASR data as of 12/31/2023</a:t>
            </a:r>
            <a:endParaRPr lang="en-US" sz="1600" dirty="0">
              <a:solidFill>
                <a:srgbClr val="FF0000"/>
              </a:solidFill>
            </a:endParaRPr>
          </a:p>
        </p:txBody>
      </p:sp>
      <p:pic>
        <p:nvPicPr>
          <p:cNvPr id="4" name="Picture 3">
            <a:extLst>
              <a:ext uri="{FF2B5EF4-FFF2-40B4-BE49-F238E27FC236}">
                <a16:creationId xmlns:a16="http://schemas.microsoft.com/office/drawing/2014/main" id="{5134324C-8211-F42B-4722-16549F98BC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808" y="2213078"/>
            <a:ext cx="7211192" cy="4650295"/>
          </a:xfrm>
          <a:prstGeom prst="rect">
            <a:avLst/>
          </a:prstGeom>
          <a:ln>
            <a:noFill/>
          </a:ln>
          <a:effectLst>
            <a:outerShdw blurRad="190500" algn="tl" rotWithShape="0">
              <a:srgbClr val="000000">
                <a:alpha val="70000"/>
              </a:srgbClr>
            </a:outerShdw>
          </a:effectLst>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$3M from 2022</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$24.8M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7E9B496F-BF57-4269-A4D5-8CE7047C0AA8}"/>
              </a:ext>
            </a:extLst>
          </p:cNvPr>
          <p:cNvSpPr txBox="1"/>
          <p:nvPr/>
        </p:nvSpPr>
        <p:spPr>
          <a:xfrm rot="20754663">
            <a:off x="6455523" y="3540753"/>
            <a:ext cx="1628138" cy="369332"/>
          </a:xfrm>
          <a:prstGeom prst="rect">
            <a:avLst/>
          </a:prstGeom>
          <a:noFill/>
        </p:spPr>
        <p:txBody>
          <a:bodyPr wrap="none" rtlCol="0">
            <a:spAutoFit/>
          </a:bodyPr>
          <a:lstStyle/>
          <a:p>
            <a:r>
              <a:rPr lang="en-US" b="1" dirty="0">
                <a:solidFill>
                  <a:schemeClr val="accent6">
                    <a:lumMod val="50000"/>
                  </a:schemeClr>
                </a:solidFill>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879040">
            <a:off x="6451514" y="4840935"/>
            <a:ext cx="2007088" cy="369332"/>
          </a:xfrm>
          <a:prstGeom prst="rect">
            <a:avLst/>
          </a:prstGeom>
          <a:noFill/>
        </p:spPr>
        <p:txBody>
          <a:bodyPr wrap="none" rtlCol="0">
            <a:spAutoFit/>
          </a:bodyPr>
          <a:lstStyle/>
          <a:p>
            <a:r>
              <a:rPr lang="en-US" b="1" dirty="0">
                <a:solidFill>
                  <a:schemeClr val="accent1">
                    <a:lumMod val="75000"/>
                  </a:schemeClr>
                </a:solidFill>
              </a:rPr>
              <a:t>Paved Low-Volume</a:t>
            </a:r>
          </a:p>
        </p:txBody>
      </p:sp>
      <p:sp>
        <p:nvSpPr>
          <p:cNvPr id="24" name="TextBox 23">
            <a:extLst>
              <a:ext uri="{FF2B5EF4-FFF2-40B4-BE49-F238E27FC236}">
                <a16:creationId xmlns:a16="http://schemas.microsoft.com/office/drawing/2014/main" id="{B0BDB315-6113-445E-A4F7-BC27B3C0AB6B}"/>
              </a:ext>
            </a:extLst>
          </p:cNvPr>
          <p:cNvSpPr txBox="1"/>
          <p:nvPr/>
        </p:nvSpPr>
        <p:spPr>
          <a:xfrm>
            <a:off x="316269" y="3974339"/>
            <a:ext cx="3736683" cy="1323439"/>
          </a:xfrm>
          <a:prstGeom prst="rect">
            <a:avLst/>
          </a:prstGeom>
          <a:solidFill>
            <a:schemeClr val="accent4">
              <a:lumMod val="20000"/>
              <a:lumOff val="80000"/>
            </a:schemeClr>
          </a:solidFill>
          <a:ln>
            <a:solidFill>
              <a:srgbClr val="FF0000"/>
            </a:solidFill>
          </a:ln>
        </p:spPr>
        <p:txBody>
          <a:bodyPr wrap="square" rtlCol="0">
            <a:spAutoFit/>
          </a:bodyPr>
          <a:lstStyle/>
          <a:p>
            <a:r>
              <a:rPr lang="en-US" sz="2000" b="1" dirty="0">
                <a:solidFill>
                  <a:srgbClr val="FF0000"/>
                </a:solidFill>
              </a:rPr>
              <a:t>Note: </a:t>
            </a:r>
          </a:p>
          <a:p>
            <a:pPr marL="342900" indent="-342900">
              <a:buFont typeface="Arial" panose="020B0604020202020204" pitchFamily="34" charset="0"/>
              <a:buChar char="•"/>
            </a:pPr>
            <a:r>
              <a:rPr lang="en-US" sz="2000" b="1" dirty="0">
                <a:solidFill>
                  <a:srgbClr val="FF0000"/>
                </a:solidFill>
              </a:rPr>
              <a:t>2019</a:t>
            </a:r>
            <a:r>
              <a:rPr lang="en-US" sz="2000" dirty="0">
                <a:solidFill>
                  <a:srgbClr val="FF0000"/>
                </a:solidFill>
              </a:rPr>
              <a:t>: spending push at end of 5-year agreement</a:t>
            </a:r>
          </a:p>
          <a:p>
            <a:pPr marL="285750" indent="-285750">
              <a:buFont typeface="Arial" panose="020B0604020202020204" pitchFamily="34" charset="0"/>
              <a:buChar char="•"/>
            </a:pPr>
            <a:r>
              <a:rPr lang="en-US" sz="2000" b="1" dirty="0">
                <a:solidFill>
                  <a:srgbClr val="FF0000"/>
                </a:solidFill>
              </a:rPr>
              <a:t>2020 and 2021: </a:t>
            </a:r>
            <a:r>
              <a:rPr lang="en-US" sz="2000" dirty="0">
                <a:solidFill>
                  <a:srgbClr val="FF0000"/>
                </a:solidFill>
              </a:rPr>
              <a:t>COVID impacts</a:t>
            </a:r>
          </a:p>
        </p:txBody>
      </p:sp>
      <p:sp>
        <p:nvSpPr>
          <p:cNvPr id="28" name="TextBox 27">
            <a:extLst>
              <a:ext uri="{FF2B5EF4-FFF2-40B4-BE49-F238E27FC236}">
                <a16:creationId xmlns:a16="http://schemas.microsoft.com/office/drawing/2014/main" id="{28D7AD50-41F4-47D9-9074-88AFF039D9D5}"/>
              </a:ext>
            </a:extLst>
          </p:cNvPr>
          <p:cNvSpPr txBox="1"/>
          <p:nvPr/>
        </p:nvSpPr>
        <p:spPr>
          <a:xfrm>
            <a:off x="7579337" y="898877"/>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spTree>
    <p:extLst>
      <p:ext uri="{BB962C8B-B14F-4D97-AF65-F5344CB8AC3E}">
        <p14:creationId xmlns:p14="http://schemas.microsoft.com/office/powerpoint/2010/main" val="394853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12/31/2023</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134324C-8211-F42B-4722-16549F98BC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0808" y="2213078"/>
            <a:ext cx="7211192" cy="4650295"/>
          </a:xfrm>
          <a:prstGeom prst="rect">
            <a:avLst/>
          </a:prstGeom>
          <a:ln>
            <a:noFill/>
          </a:ln>
          <a:effectLst>
            <a:outerShdw blurRad="190500" algn="tl" rotWithShape="0">
              <a:srgbClr val="000000">
                <a:alpha val="70000"/>
              </a:srgbClr>
            </a:outerShdw>
          </a:effectLst>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$3M from 2022</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$24.8M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7E9B496F-BF57-4269-A4D5-8CE7047C0AA8}"/>
              </a:ext>
            </a:extLst>
          </p:cNvPr>
          <p:cNvSpPr txBox="1"/>
          <p:nvPr/>
        </p:nvSpPr>
        <p:spPr>
          <a:xfrm rot="20754663">
            <a:off x="6455523" y="3540753"/>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879040">
            <a:off x="6451514" y="4840935"/>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8" name="TextBox 27">
            <a:extLst>
              <a:ext uri="{FF2B5EF4-FFF2-40B4-BE49-F238E27FC236}">
                <a16:creationId xmlns:a16="http://schemas.microsoft.com/office/drawing/2014/main" id="{28D7AD50-41F4-47D9-9074-88AFF039D9D5}"/>
              </a:ext>
            </a:extLst>
          </p:cNvPr>
          <p:cNvSpPr txBox="1"/>
          <p:nvPr/>
        </p:nvSpPr>
        <p:spPr>
          <a:xfrm>
            <a:off x="7579337" y="898877"/>
            <a:ext cx="4133691" cy="1015663"/>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Completed based on closeout date:</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Does not include partial payment on active contracts</a:t>
            </a:r>
          </a:p>
        </p:txBody>
      </p:sp>
      <p:cxnSp>
        <p:nvCxnSpPr>
          <p:cNvPr id="2" name="Straight Arrow Connector 1">
            <a:extLst>
              <a:ext uri="{FF2B5EF4-FFF2-40B4-BE49-F238E27FC236}">
                <a16:creationId xmlns:a16="http://schemas.microsoft.com/office/drawing/2014/main" id="{975F0030-44BA-58ED-0FC7-B81227CC8A79}"/>
              </a:ext>
            </a:extLst>
          </p:cNvPr>
          <p:cNvCxnSpPr>
            <a:cxnSpLocks/>
            <a:stCxn id="5" idx="3"/>
          </p:cNvCxnSpPr>
          <p:nvPr/>
        </p:nvCxnSpPr>
        <p:spPr>
          <a:xfrm>
            <a:off x="4260344" y="4869862"/>
            <a:ext cx="1693959" cy="465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C94AA294-BA05-2AC8-C761-53F4B7F98E20}"/>
              </a:ext>
            </a:extLst>
          </p:cNvPr>
          <p:cNvCxnSpPr>
            <a:cxnSpLocks/>
            <a:stCxn id="5" idx="3"/>
          </p:cNvCxnSpPr>
          <p:nvPr/>
        </p:nvCxnSpPr>
        <p:spPr>
          <a:xfrm flipV="1">
            <a:off x="4260344" y="3853614"/>
            <a:ext cx="1624988" cy="10162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F21CD43-E903-9C90-47BC-5EC341810D30}"/>
              </a:ext>
            </a:extLst>
          </p:cNvPr>
          <p:cNvSpPr txBox="1"/>
          <p:nvPr/>
        </p:nvSpPr>
        <p:spPr>
          <a:xfrm>
            <a:off x="2635356" y="4362030"/>
            <a:ext cx="1624988" cy="1015663"/>
          </a:xfrm>
          <a:prstGeom prst="rect">
            <a:avLst/>
          </a:prstGeom>
          <a:solidFill>
            <a:schemeClr val="bg1"/>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Likely  Spending Equilibrium</a:t>
            </a:r>
          </a:p>
        </p:txBody>
      </p:sp>
      <p:cxnSp>
        <p:nvCxnSpPr>
          <p:cNvPr id="6" name="Straight Connector 5">
            <a:extLst>
              <a:ext uri="{FF2B5EF4-FFF2-40B4-BE49-F238E27FC236}">
                <a16:creationId xmlns:a16="http://schemas.microsoft.com/office/drawing/2014/main" id="{08967A9A-E9BF-6F13-943D-5D70BF32DDCE}"/>
              </a:ext>
            </a:extLst>
          </p:cNvPr>
          <p:cNvCxnSpPr>
            <a:cxnSpLocks/>
          </p:cNvCxnSpPr>
          <p:nvPr/>
        </p:nvCxnSpPr>
        <p:spPr>
          <a:xfrm>
            <a:off x="5974623" y="3895078"/>
            <a:ext cx="5758725"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1C97B2A-5AD7-0594-C6CA-EC233E5637DA}"/>
              </a:ext>
            </a:extLst>
          </p:cNvPr>
          <p:cNvCxnSpPr>
            <a:cxnSpLocks/>
          </p:cNvCxnSpPr>
          <p:nvPr/>
        </p:nvCxnSpPr>
        <p:spPr>
          <a:xfrm>
            <a:off x="5954303" y="5314547"/>
            <a:ext cx="5892257"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90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5"/>
            <a:ext cx="10587956" cy="5492905"/>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$27M Spent on Completed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Up $3M from 2022</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$24.8M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In Addition, as of 3/4/2024</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chemeClr val="tx1"/>
                </a:solidFill>
                <a:latin typeface="Calibri" panose="020F0502020204030204"/>
              </a:rPr>
              <a:t>30</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 contracts reported </a:t>
            </a:r>
            <a:r>
              <a:rPr kumimoji="0" lang="en-US" sz="2400" b="1" i="0" u="sng" strike="noStrike" kern="1200" cap="none" spc="0" normalizeH="0" baseline="0" noProof="0" dirty="0">
                <a:ln>
                  <a:noFill/>
                </a:ln>
                <a:solidFill>
                  <a:schemeClr val="tx1"/>
                </a:solidFill>
                <a:effectLst/>
                <a:uLnTx/>
                <a:uFillTx/>
                <a:latin typeface="Calibri" panose="020F0502020204030204"/>
                <a:ea typeface="+mn-ea"/>
                <a:cs typeface="+mn-cs"/>
              </a:rPr>
              <a:t>complete</a:t>
            </a:r>
            <a:r>
              <a:rPr kumimoji="0" lang="en-US" sz="2400" i="0" u="none" strike="noStrike" kern="1200" cap="none" spc="0" normalizeH="0" baseline="0" noProof="0" dirty="0">
                <a:ln>
                  <a:noFill/>
                </a:ln>
                <a:solidFill>
                  <a:schemeClr val="tx1"/>
                </a:solidFill>
                <a:effectLst/>
                <a:uLnTx/>
                <a:uFillTx/>
                <a:latin typeface="Calibri" panose="020F0502020204030204"/>
                <a:ea typeface="+mn-ea"/>
                <a:cs typeface="+mn-cs"/>
              </a:rPr>
              <a:t> so far in 2024 for $2.1M</a:t>
            </a:r>
          </a:p>
          <a:p>
            <a:pPr lvl="1">
              <a:spcBef>
                <a:spcPts val="1000"/>
              </a:spcBef>
              <a:buClrTx/>
              <a:buFont typeface="Arial" panose="020B0604020202020204" pitchFamily="34" charset="0"/>
              <a:buChar char="•"/>
              <a:defRPr/>
            </a:pPr>
            <a:r>
              <a:rPr lang="en-US" sz="2400" b="1" dirty="0">
                <a:solidFill>
                  <a:schemeClr val="tx1"/>
                </a:solidFill>
                <a:latin typeface="Calibri" panose="020F0502020204030204"/>
              </a:rPr>
              <a:t>390 </a:t>
            </a:r>
            <a:r>
              <a:rPr lang="en-US" sz="2400" b="1" u="sng" dirty="0">
                <a:solidFill>
                  <a:schemeClr val="tx1"/>
                </a:solidFill>
                <a:latin typeface="Calibri" panose="020F0502020204030204"/>
              </a:rPr>
              <a:t>current contacts </a:t>
            </a:r>
            <a:r>
              <a:rPr lang="en-US" sz="2400" b="1" dirty="0">
                <a:solidFill>
                  <a:schemeClr val="tx1"/>
                </a:solidFill>
                <a:latin typeface="Calibri" panose="020F0502020204030204"/>
              </a:rPr>
              <a:t>totaling $34.5M </a:t>
            </a:r>
            <a:r>
              <a:rPr lang="en-US" sz="1800" dirty="0">
                <a:solidFill>
                  <a:schemeClr val="tx1"/>
                </a:solidFill>
                <a:latin typeface="Calibri" panose="020F0502020204030204"/>
              </a:rPr>
              <a:t>(133% of annual allocation)</a:t>
            </a:r>
            <a:endParaRPr lang="en-US" sz="2400" dirty="0">
              <a:solidFill>
                <a:schemeClr val="tx1"/>
              </a:solidFill>
              <a:latin typeface="Calibri" panose="020F0502020204030204"/>
            </a:endParaRPr>
          </a:p>
          <a:p>
            <a:pPr lvl="2">
              <a:spcBef>
                <a:spcPts val="1000"/>
              </a:spcBef>
              <a:defRPr/>
            </a:pPr>
            <a:r>
              <a:rPr lang="en-US" sz="2400" dirty="0">
                <a:solidFill>
                  <a:schemeClr val="tx1"/>
                </a:solidFill>
                <a:latin typeface="Calibri" panose="020F0502020204030204"/>
              </a:rPr>
              <a:t>$14M </a:t>
            </a:r>
            <a:r>
              <a:rPr lang="en-US" sz="2400" u="sng" dirty="0">
                <a:solidFill>
                  <a:schemeClr val="tx1"/>
                </a:solidFill>
                <a:latin typeface="Calibri" panose="020F0502020204030204"/>
              </a:rPr>
              <a:t>advanced</a:t>
            </a:r>
            <a:r>
              <a:rPr lang="en-US" sz="2400" dirty="0">
                <a:solidFill>
                  <a:schemeClr val="tx1"/>
                </a:solidFill>
                <a:latin typeface="Calibri" panose="020F0502020204030204"/>
              </a:rPr>
              <a:t> on those contracts</a:t>
            </a:r>
          </a:p>
          <a:p>
            <a:pPr lvl="2">
              <a:spcBef>
                <a:spcPts val="1000"/>
              </a:spcBef>
              <a:defRPr/>
            </a:pPr>
            <a:r>
              <a:rPr lang="en-US" sz="2400" dirty="0">
                <a:solidFill>
                  <a:schemeClr val="tx1"/>
                </a:solidFill>
                <a:latin typeface="Calibri" panose="020F0502020204030204"/>
              </a:rPr>
              <a:t>$20.5M </a:t>
            </a:r>
            <a:r>
              <a:rPr lang="en-US" sz="2400" u="sng" dirty="0">
                <a:solidFill>
                  <a:schemeClr val="tx1"/>
                </a:solidFill>
                <a:latin typeface="Calibri" panose="020F0502020204030204"/>
              </a:rPr>
              <a:t>encumbered</a:t>
            </a:r>
            <a:r>
              <a:rPr lang="en-US" sz="2400" dirty="0">
                <a:solidFill>
                  <a:schemeClr val="tx1"/>
                </a:solidFill>
                <a:latin typeface="Calibri" panose="020F0502020204030204"/>
              </a:rPr>
              <a:t> on those contracts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chemeClr val="tx1"/>
              </a:solidFill>
              <a:effectLst/>
              <a:highlight>
                <a:srgbClr val="FFFF00"/>
              </a:highligh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3" name="TextBox 22">
            <a:extLst>
              <a:ext uri="{FF2B5EF4-FFF2-40B4-BE49-F238E27FC236}">
                <a16:creationId xmlns:a16="http://schemas.microsoft.com/office/drawing/2014/main" id="{BF4F18E4-07E3-42F3-823B-5873972697D8}"/>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12/31/2023</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EE39DCD-773F-A2FB-CE52-89AC55281AF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02880" y="625744"/>
            <a:ext cx="4318000" cy="27845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237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6142358" cy="74030"/>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8" y="66939"/>
            <a:ext cx="6142358"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6645280" cy="4813566"/>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In-Kind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goods or services incurred by participant but not reimbursed through DGLVR funds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$8.3M In-Kind Spent on Comp.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$1.8M from 2022</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$8.9M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E9B496F-BF57-4269-A4D5-8CE7047C0AA8}"/>
              </a:ext>
            </a:extLst>
          </p:cNvPr>
          <p:cNvSpPr txBox="1"/>
          <p:nvPr/>
        </p:nvSpPr>
        <p:spPr>
          <a:xfrm>
            <a:off x="8218765" y="622973"/>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158589">
            <a:off x="7690372" y="1929402"/>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6" name="TextBox 25">
            <a:extLst>
              <a:ext uri="{FF2B5EF4-FFF2-40B4-BE49-F238E27FC236}">
                <a16:creationId xmlns:a16="http://schemas.microsoft.com/office/drawing/2014/main" id="{2B095743-9A4F-4C19-A1C5-2BB61A89806D}"/>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12/31/2023</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7355CB4-B2D2-F7EE-64E0-59C7FF8787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82363" y="-18144"/>
            <a:ext cx="5530989" cy="3403686"/>
          </a:xfrm>
          <a:prstGeom prst="rect">
            <a:avLst/>
          </a:prstGeom>
          <a:ln>
            <a:noFill/>
          </a:ln>
          <a:effectLst>
            <a:outerShdw blurRad="190500" algn="tl" rotWithShape="0">
              <a:srgbClr val="000000">
                <a:alpha val="70000"/>
              </a:srgbClr>
            </a:outerShdw>
          </a:effectLst>
        </p:spPr>
      </p:pic>
      <p:cxnSp>
        <p:nvCxnSpPr>
          <p:cNvPr id="27" name="Straight Arrow Connector 26">
            <a:extLst>
              <a:ext uri="{FF2B5EF4-FFF2-40B4-BE49-F238E27FC236}">
                <a16:creationId xmlns:a16="http://schemas.microsoft.com/office/drawing/2014/main" id="{3D8D4681-174C-4BF6-917E-B784512C576B}"/>
              </a:ext>
            </a:extLst>
          </p:cNvPr>
          <p:cNvCxnSpPr>
            <a:cxnSpLocks/>
          </p:cNvCxnSpPr>
          <p:nvPr/>
        </p:nvCxnSpPr>
        <p:spPr>
          <a:xfrm>
            <a:off x="6096000" y="2446915"/>
            <a:ext cx="7567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058B5BA-ADBC-7F40-8D13-128300DE7588}"/>
              </a:ext>
            </a:extLst>
          </p:cNvPr>
          <p:cNvSpPr txBox="1"/>
          <p:nvPr/>
        </p:nvSpPr>
        <p:spPr>
          <a:xfrm>
            <a:off x="7944105" y="579839"/>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8" name="TextBox 7">
            <a:extLst>
              <a:ext uri="{FF2B5EF4-FFF2-40B4-BE49-F238E27FC236}">
                <a16:creationId xmlns:a16="http://schemas.microsoft.com/office/drawing/2014/main" id="{DC954ADE-90D7-8FA5-D42C-959DD1301FB3}"/>
              </a:ext>
            </a:extLst>
          </p:cNvPr>
          <p:cNvSpPr txBox="1"/>
          <p:nvPr/>
        </p:nvSpPr>
        <p:spPr>
          <a:xfrm rot="20158589">
            <a:off x="7873638" y="1858448"/>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234357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6" name="TextBox 25">
            <a:extLst>
              <a:ext uri="{FF2B5EF4-FFF2-40B4-BE49-F238E27FC236}">
                <a16:creationId xmlns:a16="http://schemas.microsoft.com/office/drawing/2014/main" id="{2B095743-9A4F-4C19-A1C5-2BB61A89806D}"/>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12/31/2023</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BB41928-9973-C84D-9F39-AE3045F01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2364" y="3455540"/>
            <a:ext cx="5521908" cy="3402459"/>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B7355CB4-B2D2-F7EE-64E0-59C7FF8787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0973" y="-18144"/>
            <a:ext cx="5530989" cy="3403686"/>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6142358" cy="74030"/>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8" y="66939"/>
            <a:ext cx="6142358"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23382" y="758559"/>
            <a:ext cx="6645280" cy="4813566"/>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6">
                  <a:extLst>
                    <a:ext uri="{96DAC541-7B7A-43D3-8B79-37D633B846F1}">
                      <asvg:svgBlip xmlns:asvg="http://schemas.microsoft.com/office/drawing/2016/SVG/main" r:embed="rId7"/>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In-Kind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goods or services incurred by participant but not reimbursed through DGLVR funds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$8.3M In-Kind Spent on Comp. Projects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$1.8M from 2022</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$8.9M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31% In-Kind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per Project Dollar</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 11% from 2022</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36% past 5-year average</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E9B496F-BF57-4269-A4D5-8CE7047C0AA8}"/>
              </a:ext>
            </a:extLst>
          </p:cNvPr>
          <p:cNvSpPr txBox="1"/>
          <p:nvPr/>
        </p:nvSpPr>
        <p:spPr>
          <a:xfrm>
            <a:off x="7944105" y="579839"/>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7" name="TextBox 16">
            <a:extLst>
              <a:ext uri="{FF2B5EF4-FFF2-40B4-BE49-F238E27FC236}">
                <a16:creationId xmlns:a16="http://schemas.microsoft.com/office/drawing/2014/main" id="{BCD3B2B5-AB54-4E14-95D4-A41225366CA1}"/>
              </a:ext>
            </a:extLst>
          </p:cNvPr>
          <p:cNvSpPr txBox="1"/>
          <p:nvPr/>
        </p:nvSpPr>
        <p:spPr>
          <a:xfrm rot="20158589">
            <a:off x="7873638" y="1858448"/>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24" name="TextBox 23">
            <a:extLst>
              <a:ext uri="{FF2B5EF4-FFF2-40B4-BE49-F238E27FC236}">
                <a16:creationId xmlns:a16="http://schemas.microsoft.com/office/drawing/2014/main" id="{245A2FAA-00A1-4FEC-A232-7239803AF72D}"/>
              </a:ext>
            </a:extLst>
          </p:cNvPr>
          <p:cNvSpPr txBox="1"/>
          <p:nvPr/>
        </p:nvSpPr>
        <p:spPr>
          <a:xfrm>
            <a:off x="8872855" y="5916083"/>
            <a:ext cx="1308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25" name="TextBox 24">
            <a:extLst>
              <a:ext uri="{FF2B5EF4-FFF2-40B4-BE49-F238E27FC236}">
                <a16:creationId xmlns:a16="http://schemas.microsoft.com/office/drawing/2014/main" id="{99FF659E-B274-408B-9A6B-037C60E6F630}"/>
              </a:ext>
            </a:extLst>
          </p:cNvPr>
          <p:cNvSpPr txBox="1"/>
          <p:nvPr/>
        </p:nvSpPr>
        <p:spPr>
          <a:xfrm rot="664988">
            <a:off x="8887505" y="4737431"/>
            <a:ext cx="16013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27" name="Straight Arrow Connector 26">
            <a:extLst>
              <a:ext uri="{FF2B5EF4-FFF2-40B4-BE49-F238E27FC236}">
                <a16:creationId xmlns:a16="http://schemas.microsoft.com/office/drawing/2014/main" id="{3D8D4681-174C-4BF6-917E-B784512C576B}"/>
              </a:ext>
            </a:extLst>
          </p:cNvPr>
          <p:cNvCxnSpPr>
            <a:cxnSpLocks/>
          </p:cNvCxnSpPr>
          <p:nvPr/>
        </p:nvCxnSpPr>
        <p:spPr>
          <a:xfrm>
            <a:off x="6096000" y="2446915"/>
            <a:ext cx="7567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A732617-4EB6-4477-A344-50BDD2A707C3}"/>
              </a:ext>
            </a:extLst>
          </p:cNvPr>
          <p:cNvCxnSpPr>
            <a:cxnSpLocks/>
          </p:cNvCxnSpPr>
          <p:nvPr/>
        </p:nvCxnSpPr>
        <p:spPr>
          <a:xfrm>
            <a:off x="4809702" y="4463794"/>
            <a:ext cx="187266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840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7221</TotalTime>
  <Words>2646</Words>
  <Application>Microsoft Office PowerPoint</Application>
  <PresentationFormat>Widescreen</PresentationFormat>
  <Paragraphs>475</Paragraphs>
  <Slides>46</Slides>
  <Notes>0</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CIDFont+F1</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139</cp:revision>
  <dcterms:created xsi:type="dcterms:W3CDTF">2021-03-01T14:22:30Z</dcterms:created>
  <dcterms:modified xsi:type="dcterms:W3CDTF">2024-03-07T15:41:50Z</dcterms:modified>
</cp:coreProperties>
</file>