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3"/>
  </p:notesMasterIdLst>
  <p:handoutMasterIdLst>
    <p:handoutMasterId r:id="rId14"/>
  </p:handoutMasterIdLst>
  <p:sldIdLst>
    <p:sldId id="619" r:id="rId2"/>
    <p:sldId id="621" r:id="rId3"/>
    <p:sldId id="682" r:id="rId4"/>
    <p:sldId id="688" r:id="rId5"/>
    <p:sldId id="687" r:id="rId6"/>
    <p:sldId id="686" r:id="rId7"/>
    <p:sldId id="685" r:id="rId8"/>
    <p:sldId id="684" r:id="rId9"/>
    <p:sldId id="683" r:id="rId10"/>
    <p:sldId id="649" r:id="rId11"/>
    <p:sldId id="62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Bloser 2" initials="SB2" lastIdx="1" clrIdx="0">
    <p:extLst>
      <p:ext uri="{19B8F6BF-5375-455C-9EA6-DF929625EA0E}">
        <p15:presenceInfo xmlns:p15="http://schemas.microsoft.com/office/powerpoint/2012/main" userId="Steve Bloser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3223D"/>
    <a:srgbClr val="FFFFCC"/>
    <a:srgbClr val="FFFF99"/>
    <a:srgbClr val="6699FF"/>
    <a:srgbClr val="99CCFF"/>
    <a:srgbClr val="1B3055"/>
    <a:srgbClr val="C9D7ED"/>
    <a:srgbClr val="7E8BB4"/>
    <a:srgbClr val="505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343" autoAdjust="0"/>
  </p:normalViewPr>
  <p:slideViewPr>
    <p:cSldViewPr snapToGrid="0">
      <p:cViewPr varScale="1">
        <p:scale>
          <a:sx n="93" d="100"/>
          <a:sy n="93" d="100"/>
        </p:scale>
        <p:origin x="1274" y="-24"/>
      </p:cViewPr>
      <p:guideLst/>
    </p:cSldViewPr>
  </p:slideViewPr>
  <p:notesTextViewPr>
    <p:cViewPr>
      <p:scale>
        <a:sx n="150" d="100"/>
        <a:sy n="150" d="100"/>
      </p:scale>
      <p:origin x="0" y="0"/>
    </p:cViewPr>
  </p:notesTextViewPr>
  <p:sorterViewPr>
    <p:cViewPr>
      <p:scale>
        <a:sx n="200" d="100"/>
        <a:sy n="200" d="100"/>
      </p:scale>
      <p:origin x="0" y="-12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BEC9AF-13F9-432C-95A0-FB7E18E2160A}" type="datetimeFigureOut">
              <a:rPr lang="en-US" smtClean="0"/>
              <a:t>1/11/2021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7706101-A310-4655-B5F2-1A6DB963B7C9}" type="slidenum">
              <a:rPr lang="en-US" smtClean="0"/>
              <a:t>‹#›</a:t>
            </a:fld>
            <a:endParaRPr lang="en-US"/>
          </a:p>
        </p:txBody>
      </p:sp>
    </p:spTree>
    <p:extLst>
      <p:ext uri="{BB962C8B-B14F-4D97-AF65-F5344CB8AC3E}">
        <p14:creationId xmlns:p14="http://schemas.microsoft.com/office/powerpoint/2010/main" val="373143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C265B-0F5A-47EF-8F99-8C9A93E1E392}" type="datetimeFigureOut">
              <a:rPr lang="en-US" smtClean="0"/>
              <a:t>1/11/2021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621D54-860F-492E-96AB-1E06C7EE6B67}" type="slidenum">
              <a:rPr lang="en-US" smtClean="0"/>
              <a:t>‹#›</a:t>
            </a:fld>
            <a:endParaRPr lang="en-US"/>
          </a:p>
        </p:txBody>
      </p:sp>
    </p:spTree>
    <p:extLst>
      <p:ext uri="{BB962C8B-B14F-4D97-AF65-F5344CB8AC3E}">
        <p14:creationId xmlns:p14="http://schemas.microsoft.com/office/powerpoint/2010/main" val="112397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A1E8-4486-4EC2-9676-3D74C17011A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C4F9ED-758E-48CE-B2A0-2F8C616F7AA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A8F517-C479-46E8-A8C1-389F294971E2}"/>
              </a:ext>
            </a:extLst>
          </p:cNvPr>
          <p:cNvSpPr>
            <a:spLocks noGrp="1"/>
          </p:cNvSpPr>
          <p:nvPr>
            <p:ph type="dt" sz="half" idx="10"/>
          </p:nvPr>
        </p:nvSpPr>
        <p:spPr/>
        <p:txBody>
          <a:bodyPr/>
          <a:lstStyle/>
          <a:p>
            <a:fld id="{A24056C9-724F-4CE3-AF9C-111AEE16F6A3}" type="datetime1">
              <a:rPr lang="en-US" smtClean="0">
                <a:solidFill>
                  <a:prstClr val="black">
                    <a:tint val="75000"/>
                  </a:prstClr>
                </a:solidFill>
              </a:rPr>
              <a:t>1/11/2021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A480C2-32F7-4902-867F-F66265523A3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4FDA0B-B5D5-4F68-B5B1-B0D895E985E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30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F8A8-C09B-4CFD-BD4A-5C24C10F0A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C7525-AF25-4073-8EFC-9A33AB44E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320DC-DCB4-469D-A71A-6F4D596EA302}"/>
              </a:ext>
            </a:extLst>
          </p:cNvPr>
          <p:cNvSpPr>
            <a:spLocks noGrp="1"/>
          </p:cNvSpPr>
          <p:nvPr>
            <p:ph type="dt" sz="half" idx="10"/>
          </p:nvPr>
        </p:nvSpPr>
        <p:spPr/>
        <p:txBody>
          <a:bodyPr/>
          <a:lstStyle/>
          <a:p>
            <a:fld id="{9910EF9B-89A4-403C-9A06-811CCA4FE0D7}" type="datetime1">
              <a:rPr lang="en-US" smtClean="0">
                <a:solidFill>
                  <a:prstClr val="black">
                    <a:tint val="75000"/>
                  </a:prstClr>
                </a:solidFill>
              </a:rPr>
              <a:t>1/11/2021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8475554-2D25-4852-9D21-726CFB97C6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06B81D7-CC4B-461A-935F-A81D677D76F9}"/>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DD494-8EBF-45AF-B29D-ECAE21C6D4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762B9-2B82-42E5-AE2B-55623B8D23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AD6CF-FB57-400E-95BC-AB5BA977254E}"/>
              </a:ext>
            </a:extLst>
          </p:cNvPr>
          <p:cNvSpPr>
            <a:spLocks noGrp="1"/>
          </p:cNvSpPr>
          <p:nvPr>
            <p:ph type="dt" sz="half" idx="10"/>
          </p:nvPr>
        </p:nvSpPr>
        <p:spPr/>
        <p:txBody>
          <a:bodyPr/>
          <a:lstStyle/>
          <a:p>
            <a:fld id="{65ED01E5-436A-4993-A279-893E51652C6C}" type="datetime1">
              <a:rPr lang="en-US" smtClean="0">
                <a:solidFill>
                  <a:prstClr val="black">
                    <a:tint val="75000"/>
                  </a:prstClr>
                </a:solidFill>
              </a:rPr>
              <a:t>1/11/2021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EB6311B-2F5B-4079-87E5-8C4FE11831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3D0366-3436-47E6-A9AB-2D2C7832B2C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0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C4DB2-B96F-41D8-98BD-6FA2B851A3FF}" type="datetime1">
              <a:rPr lang="en-US" smtClean="0">
                <a:solidFill>
                  <a:prstClr val="black"/>
                </a:solidFill>
              </a:rPr>
              <a:t>1/11/2021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437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7C896B-3B15-4084-B660-5C5D1539418C}" type="datetime1">
              <a:rPr lang="en-US" smtClean="0">
                <a:solidFill>
                  <a:prstClr val="black"/>
                </a:solidFill>
              </a:rPr>
              <a:t>1/11/2021</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174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6BA7-454A-4CB1-B307-E599E2D6F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F94F1-0879-45C8-866B-AEDE663CC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A3C79-2368-4835-83E7-6B4B99D25EFF}"/>
              </a:ext>
            </a:extLst>
          </p:cNvPr>
          <p:cNvSpPr>
            <a:spLocks noGrp="1"/>
          </p:cNvSpPr>
          <p:nvPr>
            <p:ph type="dt" sz="half" idx="10"/>
          </p:nvPr>
        </p:nvSpPr>
        <p:spPr/>
        <p:txBody>
          <a:bodyPr/>
          <a:lstStyle/>
          <a:p>
            <a:fld id="{E8DFAE20-EF24-493D-B363-1A55B4136C71}" type="datetime1">
              <a:rPr lang="en-US" smtClean="0">
                <a:solidFill>
                  <a:prstClr val="black">
                    <a:tint val="75000"/>
                  </a:prstClr>
                </a:solidFill>
              </a:rPr>
              <a:t>1/11/2021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5CE2078-9F94-48D2-9B49-F376F0A9FC8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54F9FC7-4471-4A7E-B628-1D0A7DE19BB4}"/>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8581-66B1-4E9C-AADD-320F397A767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F271636-79A1-4820-85DD-8350DEA30A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F771E-E8E3-44BF-9553-4B7007F2BF76}"/>
              </a:ext>
            </a:extLst>
          </p:cNvPr>
          <p:cNvSpPr>
            <a:spLocks noGrp="1"/>
          </p:cNvSpPr>
          <p:nvPr>
            <p:ph type="dt" sz="half" idx="10"/>
          </p:nvPr>
        </p:nvSpPr>
        <p:spPr/>
        <p:txBody>
          <a:bodyPr/>
          <a:lstStyle/>
          <a:p>
            <a:fld id="{BC1C68A5-A349-426D-BD96-8F218753A44F}" type="datetime1">
              <a:rPr lang="en-US" smtClean="0">
                <a:solidFill>
                  <a:prstClr val="black">
                    <a:tint val="75000"/>
                  </a:prstClr>
                </a:solidFill>
              </a:rPr>
              <a:t>1/11/2021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83315BA-8E56-4B11-B512-DA9F60F4B15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16F97A5-686F-4B26-847F-A11DEB85D31C}"/>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44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4F63-D5B7-49B5-9C83-38075E971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30E16-3578-4BF5-8E0C-37D5D395B9C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AF1E0-DB78-49EE-A081-0553D52786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C3FF69-C02A-4922-9842-CD35976366AF}"/>
              </a:ext>
            </a:extLst>
          </p:cNvPr>
          <p:cNvSpPr>
            <a:spLocks noGrp="1"/>
          </p:cNvSpPr>
          <p:nvPr>
            <p:ph type="dt" sz="half" idx="10"/>
          </p:nvPr>
        </p:nvSpPr>
        <p:spPr/>
        <p:txBody>
          <a:bodyPr/>
          <a:lstStyle/>
          <a:p>
            <a:fld id="{F14FCD2A-6E2E-41D5-9507-18C1E9AC6D7A}" type="datetime1">
              <a:rPr lang="en-US" smtClean="0">
                <a:solidFill>
                  <a:prstClr val="black">
                    <a:tint val="75000"/>
                  </a:prstClr>
                </a:solidFill>
              </a:rPr>
              <a:t>1/11/2021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C641AA3-0806-46B9-802F-C012096E8AA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83215D-B65F-48D6-91D2-96A21AC4F310}"/>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1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5177-6406-4E3C-9641-74F2DB7773C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03BE50-3595-4C81-9B87-C03EE9E9E8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4689BDB-4DE3-4075-933E-169288D703D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BDAB73-C3A7-4297-BC87-4E16154EB2E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5B455-E27A-4083-A879-2FB598BACD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14B34-4CEB-4B07-9715-CBC23D955B9C}"/>
              </a:ext>
            </a:extLst>
          </p:cNvPr>
          <p:cNvSpPr>
            <a:spLocks noGrp="1"/>
          </p:cNvSpPr>
          <p:nvPr>
            <p:ph type="dt" sz="half" idx="10"/>
          </p:nvPr>
        </p:nvSpPr>
        <p:spPr/>
        <p:txBody>
          <a:bodyPr/>
          <a:lstStyle/>
          <a:p>
            <a:fld id="{3CEC95DB-7D31-4642-A0E7-AE5DC9A72850}" type="datetime1">
              <a:rPr lang="en-US" smtClean="0">
                <a:solidFill>
                  <a:prstClr val="black">
                    <a:tint val="75000"/>
                  </a:prstClr>
                </a:solidFill>
              </a:rPr>
              <a:t>1/11/2021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70CEDC0-AB13-43E0-87CE-CE68F09AFA9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1B8E9FF7-9CBB-4696-A942-4E6C800EA5E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9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2578-C685-4252-BE8B-74518807C1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FB61E-DB5E-4EAC-AAEB-86F78A0263D7}"/>
              </a:ext>
            </a:extLst>
          </p:cNvPr>
          <p:cNvSpPr>
            <a:spLocks noGrp="1"/>
          </p:cNvSpPr>
          <p:nvPr>
            <p:ph type="dt" sz="half" idx="10"/>
          </p:nvPr>
        </p:nvSpPr>
        <p:spPr/>
        <p:txBody>
          <a:bodyPr/>
          <a:lstStyle/>
          <a:p>
            <a:fld id="{5CC65F9E-492E-43BB-B248-D2FDEA021399}" type="datetime1">
              <a:rPr lang="en-US" smtClean="0">
                <a:solidFill>
                  <a:prstClr val="black">
                    <a:tint val="75000"/>
                  </a:prstClr>
                </a:solidFill>
              </a:rPr>
              <a:t>1/11/2021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2375B25-32B9-4F00-B8F1-2481C37DC9E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C5D13C1-42B5-4502-A7FB-C13F5A97187D}"/>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264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1C1852-1AF6-4ECE-8414-A49BFFE62048}"/>
              </a:ext>
            </a:extLst>
          </p:cNvPr>
          <p:cNvSpPr>
            <a:spLocks noGrp="1"/>
          </p:cNvSpPr>
          <p:nvPr>
            <p:ph type="dt" sz="half" idx="10"/>
          </p:nvPr>
        </p:nvSpPr>
        <p:spPr/>
        <p:txBody>
          <a:bodyPr/>
          <a:lstStyle/>
          <a:p>
            <a:fld id="{44CA5B10-4F82-40E1-BC77-1D7E7D8E4993}" type="datetime1">
              <a:rPr lang="en-US" smtClean="0">
                <a:solidFill>
                  <a:prstClr val="black">
                    <a:tint val="75000"/>
                  </a:prstClr>
                </a:solidFill>
              </a:rPr>
              <a:t>1/11/2021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72585AB-6159-42BD-AC70-8DCE6297C1D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573750D-1357-48AB-A13D-5F3BE0541132}"/>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68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52C2-0C16-4FB0-8C00-D032408E6E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5CE2F0-53FA-410D-ADD1-DDB5AE4A005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08368E-E46D-4F83-8541-E9B20AA3F9E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09AF25-A026-4F24-9C05-1D1140033D49}"/>
              </a:ext>
            </a:extLst>
          </p:cNvPr>
          <p:cNvSpPr>
            <a:spLocks noGrp="1"/>
          </p:cNvSpPr>
          <p:nvPr>
            <p:ph type="dt" sz="half" idx="10"/>
          </p:nvPr>
        </p:nvSpPr>
        <p:spPr/>
        <p:txBody>
          <a:bodyPr/>
          <a:lstStyle/>
          <a:p>
            <a:fld id="{A2C0057A-A753-49F9-B3B4-EA32F519EE5D}" type="datetime1">
              <a:rPr lang="en-US" smtClean="0">
                <a:solidFill>
                  <a:prstClr val="black">
                    <a:tint val="75000"/>
                  </a:prstClr>
                </a:solidFill>
              </a:rPr>
              <a:t>1/11/2021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046A24-F763-4541-BBE7-1C52743188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1FF888C-C54F-4108-997C-BDF12E4B7A88}"/>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90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B4285-4C4C-4AFB-AB71-E49CD54A734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48F5E1-20EE-4DF0-9DBE-40888D3E6D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C5D69D-31B5-4832-8104-75E6DDE401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19AB2A-3107-4227-B78E-99924DCC76C2}"/>
              </a:ext>
            </a:extLst>
          </p:cNvPr>
          <p:cNvSpPr>
            <a:spLocks noGrp="1"/>
          </p:cNvSpPr>
          <p:nvPr>
            <p:ph type="dt" sz="half" idx="10"/>
          </p:nvPr>
        </p:nvSpPr>
        <p:spPr/>
        <p:txBody>
          <a:bodyPr/>
          <a:lstStyle/>
          <a:p>
            <a:fld id="{43A5D666-E81B-4460-9809-E4011841E5BC}" type="datetime1">
              <a:rPr lang="en-US" smtClean="0">
                <a:solidFill>
                  <a:prstClr val="black">
                    <a:tint val="75000"/>
                  </a:prstClr>
                </a:solidFill>
              </a:rPr>
              <a:t>1/11/2021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B0D4914-2988-4080-86AA-6996AFEB9F9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645B935-38AA-4A42-BFD3-A6B8823E4DBF}"/>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07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3DE11-EBE6-4A00-B00C-B2FF6A2316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899F7-FF9F-47CB-9495-4D68EFFAE5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31671-AC88-4451-BA80-E137DA424F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C95446-2C64-4C4F-B6B5-1C5C78EABC20}" type="datetime1">
              <a:rPr lang="en-US" smtClean="0">
                <a:solidFill>
                  <a:prstClr val="black">
                    <a:tint val="75000"/>
                  </a:prstClr>
                </a:solidFill>
              </a:rPr>
              <a:t>1/11/2021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3AB6463-2710-445C-9210-4EC73FCABB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F30FCDD-F84F-4F16-8215-99E08E5E6DF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1665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696" r:id="rId12"/>
    <p:sldLayoutId id="214748369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a:solidFill>
                <a:prstClr val="black">
                  <a:tint val="75000"/>
                </a:prstClr>
              </a:solidFill>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12089" y="72837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Survey Results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ESM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Webinars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Longer Remote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Online training Center</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Winter Tech Assists</a:t>
            </a:r>
          </a:p>
          <a:p>
            <a:pPr lvl="2" indent="-342900"/>
            <a:endParaRPr lang="en-US" sz="1100" dirty="0">
              <a:solidFill>
                <a:schemeClr val="bg1"/>
              </a:solidFill>
              <a:latin typeface="Calibri"/>
            </a:endParaRPr>
          </a:p>
          <a:p>
            <a:pPr lvl="2" indent="-342900"/>
            <a:endParaRPr kumimoji="0" lang="en-US" b="0" i="0" u="none" strike="noStrike" kern="1200" cap="none" spc="0" normalizeH="0" baseline="0" noProof="0" dirty="0">
              <a:ln>
                <a:noFill/>
              </a:ln>
              <a:solidFill>
                <a:schemeClr val="bg1"/>
              </a:solidFill>
              <a:effectLst/>
              <a:uLnTx/>
              <a:uFillTx/>
              <a:latin typeface="Calibri"/>
              <a:ea typeface="+mn-ea"/>
              <a:cs typeface="+mn-cs"/>
            </a:endParaRPr>
          </a:p>
        </p:txBody>
      </p:sp>
      <p:pic>
        <p:nvPicPr>
          <p:cNvPr id="10" name="Picture 9" descr="Sun rising over grassy hills">
            <a:extLst>
              <a:ext uri="{FF2B5EF4-FFF2-40B4-BE49-F238E27FC236}">
                <a16:creationId xmlns:a16="http://schemas.microsoft.com/office/drawing/2014/main" id="{8367201D-BBF1-448E-B146-109675F9C6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81976"/>
            <a:ext cx="9144000" cy="5176024"/>
          </a:xfrm>
          <a:prstGeom prst="rect">
            <a:avLst/>
          </a:prstGeom>
        </p:spPr>
      </p:pic>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311724" y="3260866"/>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2400" b="1" i="1" u="none" strike="noStrike" kern="1200" cap="none" spc="0" normalizeH="0" baseline="0" noProof="0" dirty="0">
                <a:ln>
                  <a:noFill/>
                </a:ln>
                <a:solidFill>
                  <a:schemeClr val="tx2">
                    <a:lumMod val="75000"/>
                  </a:schemeClr>
                </a:solidFill>
                <a:effectLst/>
                <a:uLnTx/>
                <a:uFillTx/>
                <a:latin typeface="Calibri" panose="020F0502020204030204" pitchFamily="34" charset="0"/>
                <a:ea typeface="Times New Roman" panose="02020603050405020304" pitchFamily="18" charset="0"/>
                <a:cs typeface="+mn-cs"/>
              </a:rPr>
              <a:t>646-876-9923</a:t>
            </a:r>
            <a:r>
              <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81851" y="1963582"/>
            <a:ext cx="9225851" cy="584775"/>
          </a:xfrm>
          <a:prstGeom prst="rect">
            <a:avLst/>
          </a:prstGeom>
          <a:noFill/>
        </p:spPr>
        <p:txBody>
          <a:bodyPr wrap="square">
            <a:spAutoFit/>
          </a:bodyPr>
          <a:lstStyle/>
          <a:p>
            <a:pPr algn="ctr">
              <a:defRPr/>
            </a:pPr>
            <a:r>
              <a:rPr lang="en-US" sz="3200" b="1" dirty="0">
                <a:solidFill>
                  <a:schemeClr val="bg1"/>
                </a:solidFill>
                <a:effectLst>
                  <a:outerShdw blurRad="38100" dist="38100" dir="2700000" algn="tl">
                    <a:srgbClr val="000000">
                      <a:alpha val="43137"/>
                    </a:srgbClr>
                  </a:outerShdw>
                </a:effectLst>
                <a:latin typeface="Calibri"/>
              </a:rPr>
              <a:t>1/7/21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128" y="5848672"/>
            <a:ext cx="2848076"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3600" b="1" i="0" u="sng" strike="noStrike" kern="1200" cap="none" spc="0" normalizeH="0" baseline="0" noProof="0" dirty="0">
                <a:ln>
                  <a:noFill/>
                </a:ln>
                <a:solidFill>
                  <a:srgbClr val="FF0000"/>
                </a:solidFill>
                <a:effectLst/>
                <a:uLnTx/>
                <a:uFillTx/>
                <a:latin typeface="Calibri"/>
                <a:ea typeface="+mn-ea"/>
                <a:cs typeface="+mn-cs"/>
              </a:rPr>
              <a:t>Photo Contest</a:t>
            </a:r>
          </a:p>
          <a:p>
            <a:pPr lvl="1">
              <a:buFont typeface="Arial" panose="020B0604020202020204" pitchFamily="34" charset="0"/>
              <a:buChar char="•"/>
              <a:defRPr/>
            </a:pPr>
            <a:r>
              <a:rPr lang="en-US" sz="2400" dirty="0">
                <a:latin typeface="Calibri"/>
              </a:rPr>
              <a:t>Typically held at annual workshop in fall.</a:t>
            </a:r>
          </a:p>
          <a:p>
            <a:pPr lvl="1">
              <a:buFont typeface="Arial" panose="020B0604020202020204" pitchFamily="34" charset="0"/>
              <a:buChar char="•"/>
              <a:defRPr/>
            </a:pPr>
            <a:r>
              <a:rPr lang="en-US" sz="2400" dirty="0">
                <a:latin typeface="Calibri"/>
              </a:rPr>
              <a:t>Planning to hold one over winter to create April 2021 to March 2022 DGLVR calendar</a:t>
            </a:r>
          </a:p>
          <a:p>
            <a:pPr lvl="1">
              <a:buFont typeface="Arial" panose="020B0604020202020204" pitchFamily="34" charset="0"/>
              <a:buChar char="•"/>
              <a:defRPr/>
            </a:pPr>
            <a:r>
              <a:rPr lang="en-US" sz="2400" b="1" dirty="0">
                <a:latin typeface="Calibri"/>
              </a:rPr>
              <a:t>Submit to Amy (alp90@psu.edu)</a:t>
            </a:r>
          </a:p>
          <a:p>
            <a:pPr lvl="2">
              <a:defRPr/>
            </a:pPr>
            <a:r>
              <a:rPr kumimoji="0" lang="en-US" i="0" strike="noStrike" kern="1200" cap="none" spc="0" normalizeH="0" baseline="0" noProof="0" dirty="0">
                <a:ln>
                  <a:noFill/>
                </a:ln>
                <a:effectLst/>
                <a:uLnTx/>
                <a:uFillTx/>
                <a:latin typeface="Calibri"/>
                <a:ea typeface="+mn-ea"/>
                <a:cs typeface="+mn-cs"/>
              </a:rPr>
              <a:t>Before Picture</a:t>
            </a:r>
          </a:p>
          <a:p>
            <a:pPr lvl="2">
              <a:defRPr/>
            </a:pPr>
            <a:r>
              <a:rPr lang="en-US" dirty="0">
                <a:latin typeface="Calibri"/>
              </a:rPr>
              <a:t>After Picture</a:t>
            </a:r>
          </a:p>
          <a:p>
            <a:pPr lvl="2">
              <a:defRPr/>
            </a:pPr>
            <a:r>
              <a:rPr kumimoji="0" lang="en-US" i="0" strike="noStrike" kern="1200" cap="none" spc="0" normalizeH="0" baseline="0" noProof="0" dirty="0">
                <a:ln>
                  <a:noFill/>
                </a:ln>
                <a:effectLst/>
                <a:uLnTx/>
                <a:uFillTx/>
                <a:latin typeface="Calibri"/>
                <a:ea typeface="+mn-ea"/>
                <a:cs typeface="+mn-cs"/>
              </a:rPr>
              <a:t>Project description</a:t>
            </a:r>
            <a:r>
              <a:rPr lang="en-US" dirty="0">
                <a:latin typeface="Calibri"/>
              </a:rPr>
              <a:t>, 200 word max</a:t>
            </a:r>
            <a:endParaRPr kumimoji="0" lang="en-US" i="0" strike="noStrike" kern="1200" cap="none" spc="0" normalizeH="0" baseline="0" noProof="0" dirty="0">
              <a:ln>
                <a:noFill/>
              </a:ln>
              <a:effectLst/>
              <a:uLnTx/>
              <a:uFillTx/>
              <a:latin typeface="Calibri"/>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98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a:xfrm>
            <a:off x="6440532" y="6347642"/>
            <a:ext cx="2057400" cy="365125"/>
          </a:xfrm>
        </p:spPr>
        <p:txBody>
          <a:bodyPr/>
          <a:lstStyle/>
          <a:p>
            <a:fld id="{1A8E2919-D427-4CE2-80E2-33083554A27B}" type="slidenum">
              <a:rPr lang="en-US" smtClean="0">
                <a:solidFill>
                  <a:prstClr val="black">
                    <a:tint val="75000"/>
                  </a:prstClr>
                </a:solidFill>
              </a:rPr>
              <a:pPr/>
              <a:t>11</a:t>
            </a:fld>
            <a:endParaRPr lang="en-US">
              <a:solidFill>
                <a:prstClr val="black">
                  <a:tint val="75000"/>
                </a:prstClr>
              </a:solidFill>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12089" y="728372"/>
            <a:ext cx="8660921" cy="5978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Survey Results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ESM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Webinars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Longer Remote Trainings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solidFill>
                  <a:schemeClr val="bg1"/>
                </a:solidFill>
                <a:latin typeface="Calibri"/>
              </a:rPr>
              <a:t>Online training Center</a:t>
            </a:r>
            <a:endParaRPr kumimoji="0" lang="en-US" sz="3200" b="1" i="0" u="none" strike="noStrike" kern="1200" cap="none" spc="0" normalizeH="0" baseline="0" noProof="0" dirty="0">
              <a:ln>
                <a:noFill/>
              </a:ln>
              <a:solidFill>
                <a:schemeClr val="bg1"/>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chemeClr val="bg1"/>
                </a:solidFill>
                <a:effectLst/>
                <a:uLnTx/>
                <a:uFillTx/>
                <a:latin typeface="Calibri"/>
                <a:ea typeface="+mn-ea"/>
                <a:cs typeface="+mn-cs"/>
              </a:rPr>
              <a:t>Winter Tech Assists</a:t>
            </a:r>
          </a:p>
          <a:p>
            <a:pPr lvl="2" indent="-342900"/>
            <a:endParaRPr lang="en-US" sz="1100" dirty="0">
              <a:solidFill>
                <a:schemeClr val="bg1"/>
              </a:solidFill>
              <a:latin typeface="Calibri"/>
            </a:endParaRPr>
          </a:p>
          <a:p>
            <a:pPr lvl="2" indent="-342900"/>
            <a:endParaRPr kumimoji="0" lang="en-US" b="0" i="0" u="none" strike="noStrike" kern="1200" cap="none" spc="0" normalizeH="0" baseline="0" noProof="0" dirty="0">
              <a:ln>
                <a:noFill/>
              </a:ln>
              <a:solidFill>
                <a:schemeClr val="bg1"/>
              </a:solidFill>
              <a:effectLst/>
              <a:uLnTx/>
              <a:uFillTx/>
              <a:latin typeface="Calibri"/>
              <a:ea typeface="+mn-ea"/>
              <a:cs typeface="+mn-cs"/>
            </a:endParaRPr>
          </a:p>
        </p:txBody>
      </p:sp>
      <p:pic>
        <p:nvPicPr>
          <p:cNvPr id="10" name="Picture 9" descr="Sun rising over grassy hills">
            <a:extLst>
              <a:ext uri="{FF2B5EF4-FFF2-40B4-BE49-F238E27FC236}">
                <a16:creationId xmlns:a16="http://schemas.microsoft.com/office/drawing/2014/main" id="{8367201D-BBF1-448E-B146-109675F9C6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681976"/>
            <a:ext cx="9144000" cy="5176024"/>
          </a:xfrm>
          <a:prstGeom prst="rect">
            <a:avLst/>
          </a:prstGeom>
        </p:spPr>
      </p:pic>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681976"/>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600200"/>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114719"/>
            <a:ext cx="3055625" cy="1415772"/>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311724" y="3260866"/>
            <a:ext cx="8520187"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200" b="1" i="1" u="none" strike="noStrike" kern="1200" cap="none" spc="0" normalizeH="0" baseline="0" noProof="0" dirty="0">
              <a:ln>
                <a:noFill/>
              </a:ln>
              <a:solidFill>
                <a:schemeClr val="tx2">
                  <a:lumMod val="75000"/>
                </a:schemeClr>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97EFA201-6EDF-4E96-BB8E-A5A2C04E4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9128" y="5848672"/>
            <a:ext cx="2848076" cy="1397141"/>
          </a:xfrm>
          <a:prstGeom prst="rect">
            <a:avLst/>
          </a:prstGeom>
          <a:effectLst>
            <a:softEdge rad="228600"/>
          </a:effectLst>
        </p:spPr>
      </p:pic>
      <p:pic>
        <p:nvPicPr>
          <p:cNvPr id="15" name="Picture 14">
            <a:extLst>
              <a:ext uri="{FF2B5EF4-FFF2-40B4-BE49-F238E27FC236}">
                <a16:creationId xmlns:a16="http://schemas.microsoft.com/office/drawing/2014/main" id="{8C0154EF-0EB2-4978-8F45-A744E6C6DA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
        <p:nvSpPr>
          <p:cNvPr id="19" name="TextBox 18">
            <a:extLst>
              <a:ext uri="{FF2B5EF4-FFF2-40B4-BE49-F238E27FC236}">
                <a16:creationId xmlns:a16="http://schemas.microsoft.com/office/drawing/2014/main" id="{5C3F23D4-8DB2-44D8-B6B3-CA1BA4A618D5}"/>
              </a:ext>
            </a:extLst>
          </p:cNvPr>
          <p:cNvSpPr txBox="1"/>
          <p:nvPr/>
        </p:nvSpPr>
        <p:spPr>
          <a:xfrm>
            <a:off x="-40926" y="1822447"/>
            <a:ext cx="9225851" cy="1107996"/>
          </a:xfrm>
          <a:prstGeom prst="rect">
            <a:avLst/>
          </a:prstGeom>
          <a:noFill/>
        </p:spPr>
        <p:txBody>
          <a:bodyPr wrap="square">
            <a:spAutoFit/>
          </a:bodyPr>
          <a:lstStyle/>
          <a:p>
            <a:pPr algn="ctr">
              <a:defRPr/>
            </a:pPr>
            <a:r>
              <a:rPr lang="en-US" sz="6600" b="1" dirty="0">
                <a:solidFill>
                  <a:schemeClr val="bg1"/>
                </a:solidFill>
                <a:effectLst>
                  <a:outerShdw blurRad="38100" dist="38100" dir="2700000" algn="tl">
                    <a:srgbClr val="000000">
                      <a:alpha val="43137"/>
                    </a:srgbClr>
                  </a:outerShdw>
                </a:effectLst>
                <a:latin typeface="Calibri"/>
              </a:rPr>
              <a:t>QUESTIONS ?</a:t>
            </a:r>
          </a:p>
        </p:txBody>
      </p:sp>
    </p:spTree>
    <p:extLst>
      <p:ext uri="{BB962C8B-B14F-4D97-AF65-F5344CB8AC3E}">
        <p14:creationId xmlns:p14="http://schemas.microsoft.com/office/powerpoint/2010/main" val="13878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0" y="73020"/>
            <a:ext cx="9144000"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302D6F15-E3CA-489B-A6FC-3FD906F223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10" name="Picture 9">
            <a:extLst>
              <a:ext uri="{FF2B5EF4-FFF2-40B4-BE49-F238E27FC236}">
                <a16:creationId xmlns:a16="http://schemas.microsoft.com/office/drawing/2014/main" id="{E1F11359-8569-438E-9F1D-070B1C5076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1204" y="869656"/>
            <a:ext cx="4058096" cy="4647174"/>
          </a:xfrm>
          <a:prstGeom prst="rect">
            <a:avLst/>
          </a:prstGeom>
          <a:ln w="76200">
            <a:solidFill>
              <a:srgbClr val="FF0000"/>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F0C7FFA-8DF6-41FB-919C-435A1455E126}"/>
              </a:ext>
            </a:extLst>
          </p:cNvPr>
          <p:cNvSpPr txBox="1"/>
          <p:nvPr/>
        </p:nvSpPr>
        <p:spPr>
          <a:xfrm>
            <a:off x="3153865" y="3327551"/>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6" name="TextBox 15">
            <a:extLst>
              <a:ext uri="{FF2B5EF4-FFF2-40B4-BE49-F238E27FC236}">
                <a16:creationId xmlns:a16="http://schemas.microsoft.com/office/drawing/2014/main" id="{E8B103EA-985B-4637-8BC0-E0D4E72F0606}"/>
              </a:ext>
            </a:extLst>
          </p:cNvPr>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7" name="Right Arrow 11">
            <a:extLst>
              <a:ext uri="{FF2B5EF4-FFF2-40B4-BE49-F238E27FC236}">
                <a16:creationId xmlns:a16="http://schemas.microsoft.com/office/drawing/2014/main" id="{0300AB61-DF90-4CE4-A52D-2B8848FA1FC1}"/>
              </a:ext>
            </a:extLst>
          </p:cNvPr>
          <p:cNvSpPr/>
          <p:nvPr/>
        </p:nvSpPr>
        <p:spPr>
          <a:xfrm rot="6927166">
            <a:off x="3078261" y="4508976"/>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1D252538-EF0C-4EA7-B112-9AC159F34E45}"/>
              </a:ext>
            </a:extLst>
          </p:cNvPr>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ight Arrow 8">
            <a:extLst>
              <a:ext uri="{FF2B5EF4-FFF2-40B4-BE49-F238E27FC236}">
                <a16:creationId xmlns:a16="http://schemas.microsoft.com/office/drawing/2014/main" id="{B9A383EF-FD6C-4836-858F-06ABB6073B3E}"/>
              </a:ext>
            </a:extLst>
          </p:cNvPr>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A5B98724-5389-467C-A100-09B090322E12}"/>
              </a:ext>
            </a:extLst>
          </p:cNvPr>
          <p:cNvSpPr/>
          <p:nvPr/>
        </p:nvSpPr>
        <p:spPr>
          <a:xfrm>
            <a:off x="0" y="6433787"/>
            <a:ext cx="3810000" cy="369332"/>
          </a:xfrm>
          <a:prstGeom prst="rect">
            <a:avLst/>
          </a:prstGeom>
          <a:solidFill>
            <a:schemeClr val="bg1"/>
          </a:solidFill>
          <a:ln>
            <a:solidFill>
              <a:schemeClr val="tx1"/>
            </a:solidFill>
          </a:ln>
        </p:spPr>
        <p:txBody>
          <a:bodyPr wrap="square">
            <a:spAutoFit/>
          </a:bodyPr>
          <a:lstStyle/>
          <a:p>
            <a:pPr lvl="0" defTabSz="914400">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a:t>
            </a:r>
            <a:r>
              <a:rPr lang="en-US" dirty="0">
                <a:solidFill>
                  <a:srgbClr val="FF0000"/>
                </a:solidFill>
                <a:latin typeface="Calibri" panose="020F0502020204030204" pitchFamily="34" charset="0"/>
                <a:ea typeface="Times New Roman" panose="02020603050405020304" pitchFamily="18" charset="0"/>
              </a:rPr>
              <a:t>646-876-9923</a:t>
            </a:r>
          </a:p>
        </p:txBody>
      </p:sp>
      <p:sp>
        <p:nvSpPr>
          <p:cNvPr id="21" name="Slide Number Placeholder 1">
            <a:extLst>
              <a:ext uri="{FF2B5EF4-FFF2-40B4-BE49-F238E27FC236}">
                <a16:creationId xmlns:a16="http://schemas.microsoft.com/office/drawing/2014/main" id="{40436859-478B-4683-BEE9-46ADA698064E}"/>
              </a:ext>
            </a:extLst>
          </p:cNvPr>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72940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en-US" sz="4800" b="1" dirty="0">
                <a:solidFill>
                  <a:srgbClr val="FF0000"/>
                </a:solidFill>
                <a:ea typeface="Times New Roman"/>
              </a:rPr>
              <a:t>Required Steps</a:t>
            </a:r>
          </a:p>
          <a:p>
            <a:pPr marL="514350" indent="-514350">
              <a:buFont typeface="+mj-lt"/>
              <a:buAutoNum type="arabicPeriod"/>
              <a:defRPr/>
            </a:pPr>
            <a:r>
              <a:rPr lang="en-US" sz="2800" dirty="0">
                <a:ea typeface="Times New Roman"/>
              </a:rPr>
              <a:t>Verify that the GIS and Local Balances match</a:t>
            </a:r>
            <a:endParaRPr lang="en-US" sz="2400" dirty="0">
              <a:ea typeface="Times New Roman"/>
            </a:endParaRPr>
          </a:p>
          <a:p>
            <a:pPr lvl="1">
              <a:defRPr/>
            </a:pPr>
            <a:r>
              <a:rPr lang="en-US" sz="2400" dirty="0">
                <a:ea typeface="Times New Roman"/>
              </a:rPr>
              <a:t>For both DGR and LVR</a:t>
            </a:r>
          </a:p>
          <a:p>
            <a:pPr lvl="1">
              <a:defRPr/>
            </a:pPr>
            <a:r>
              <a:rPr lang="en-US" sz="2400" dirty="0">
                <a:ea typeface="Times New Roman"/>
              </a:rPr>
              <a:t>They </a:t>
            </a:r>
            <a:r>
              <a:rPr lang="en-US" sz="2400" b="1" u="sng" dirty="0">
                <a:ea typeface="Times New Roman"/>
              </a:rPr>
              <a:t>MUST</a:t>
            </a:r>
            <a:r>
              <a:rPr lang="en-US" sz="2400" dirty="0">
                <a:ea typeface="Times New Roman"/>
              </a:rPr>
              <a:t> match before moving to Step 2</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pic>
        <p:nvPicPr>
          <p:cNvPr id="14" name="Picture 13">
            <a:extLst>
              <a:ext uri="{FF2B5EF4-FFF2-40B4-BE49-F238E27FC236}">
                <a16:creationId xmlns:a16="http://schemas.microsoft.com/office/drawing/2014/main" id="{2863CB50-EF62-49D7-A70C-60F6B26DB6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6846" y="3027944"/>
            <a:ext cx="4707636" cy="3549396"/>
          </a:xfrm>
          <a:prstGeom prst="rect">
            <a:avLst/>
          </a:prstGeom>
          <a:ln>
            <a:noFill/>
          </a:ln>
          <a:effectLst>
            <a:outerShdw blurRad="190500" algn="tl" rotWithShape="0">
              <a:srgbClr val="000000">
                <a:alpha val="70000"/>
              </a:srgbClr>
            </a:outerShdw>
          </a:effectLst>
        </p:spPr>
      </p:pic>
      <p:sp>
        <p:nvSpPr>
          <p:cNvPr id="5" name="Oval 4">
            <a:extLst>
              <a:ext uri="{FF2B5EF4-FFF2-40B4-BE49-F238E27FC236}">
                <a16:creationId xmlns:a16="http://schemas.microsoft.com/office/drawing/2014/main" id="{BF0F563E-2741-4116-8761-66AEFBFCF4E2}"/>
              </a:ext>
            </a:extLst>
          </p:cNvPr>
          <p:cNvSpPr/>
          <p:nvPr/>
        </p:nvSpPr>
        <p:spPr>
          <a:xfrm>
            <a:off x="2493073" y="5469998"/>
            <a:ext cx="1955914" cy="512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94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en-US" sz="4800" b="1" dirty="0">
                <a:solidFill>
                  <a:srgbClr val="FF0000"/>
                </a:solidFill>
                <a:ea typeface="Times New Roman"/>
              </a:rPr>
              <a:t>Required Steps</a:t>
            </a:r>
          </a:p>
          <a:p>
            <a:pPr marL="514350" indent="-514350">
              <a:buFont typeface="+mj-lt"/>
              <a:buAutoNum type="arabicPeriod" startAt="2"/>
              <a:defRPr/>
            </a:pPr>
            <a:r>
              <a:rPr lang="en-US" sz="2800" dirty="0">
                <a:ea typeface="Times New Roman"/>
              </a:rPr>
              <a:t>Submit the October – December Quarter</a:t>
            </a:r>
          </a:p>
          <a:p>
            <a:pPr lvl="1">
              <a:defRPr/>
            </a:pPr>
            <a:r>
              <a:rPr lang="en-US" sz="2400" dirty="0">
                <a:ea typeface="Times New Roman"/>
              </a:rPr>
              <a:t>Roy must accept the report before the ASR can be submitted</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pic>
        <p:nvPicPr>
          <p:cNvPr id="7" name="Picture 6">
            <a:extLst>
              <a:ext uri="{FF2B5EF4-FFF2-40B4-BE49-F238E27FC236}">
                <a16:creationId xmlns:a16="http://schemas.microsoft.com/office/drawing/2014/main" id="{69CFBB6F-0F7D-4C8D-8E1B-530393FE65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2942" y="3027944"/>
            <a:ext cx="4707636" cy="3549396"/>
          </a:xfrm>
          <a:prstGeom prst="rect">
            <a:avLst/>
          </a:prstGeom>
          <a:ln>
            <a:noFill/>
          </a:ln>
          <a:effectLst>
            <a:outerShdw blurRad="190500" algn="tl" rotWithShape="0">
              <a:srgbClr val="000000">
                <a:alpha val="70000"/>
              </a:srgbClr>
            </a:outerShdw>
          </a:effectLst>
        </p:spPr>
      </p:pic>
      <p:sp>
        <p:nvSpPr>
          <p:cNvPr id="14" name="Oval 13">
            <a:extLst>
              <a:ext uri="{FF2B5EF4-FFF2-40B4-BE49-F238E27FC236}">
                <a16:creationId xmlns:a16="http://schemas.microsoft.com/office/drawing/2014/main" id="{D00D0672-3D05-4034-A786-2FB87AFA209E}"/>
              </a:ext>
            </a:extLst>
          </p:cNvPr>
          <p:cNvSpPr/>
          <p:nvPr/>
        </p:nvSpPr>
        <p:spPr>
          <a:xfrm>
            <a:off x="3792913" y="3159214"/>
            <a:ext cx="446948" cy="2911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4931BA-2A8F-4F38-87D9-463BB3040DC6}"/>
              </a:ext>
            </a:extLst>
          </p:cNvPr>
          <p:cNvSpPr/>
          <p:nvPr/>
        </p:nvSpPr>
        <p:spPr>
          <a:xfrm>
            <a:off x="4585463" y="5998475"/>
            <a:ext cx="2314730" cy="36512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13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en-US" sz="4800" b="1" dirty="0">
                <a:solidFill>
                  <a:srgbClr val="FF0000"/>
                </a:solidFill>
                <a:ea typeface="Times New Roman"/>
              </a:rPr>
              <a:t>Required Steps</a:t>
            </a:r>
          </a:p>
          <a:p>
            <a:pPr marL="514350" indent="-514350">
              <a:buFont typeface="+mj-lt"/>
              <a:buAutoNum type="arabicPeriod" startAt="3"/>
              <a:defRPr/>
            </a:pPr>
            <a:r>
              <a:rPr lang="en-US" sz="2800" dirty="0">
                <a:ea typeface="Times New Roman"/>
              </a:rPr>
              <a:t>Enter the Limestone Cost for 2020</a:t>
            </a:r>
          </a:p>
          <a:p>
            <a:pPr lvl="1">
              <a:defRPr/>
            </a:pPr>
            <a:r>
              <a:rPr lang="en-US" sz="2400" dirty="0">
                <a:ea typeface="Times New Roman"/>
              </a:rPr>
              <a:t>The average cost of limestone aggregate (DSA) delivered (not placed)</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pic>
        <p:nvPicPr>
          <p:cNvPr id="17" name="Picture 16">
            <a:extLst>
              <a:ext uri="{FF2B5EF4-FFF2-40B4-BE49-F238E27FC236}">
                <a16:creationId xmlns:a16="http://schemas.microsoft.com/office/drawing/2014/main" id="{90A95D2D-9745-4559-96A5-DF366782DF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2024" y="2984468"/>
            <a:ext cx="3834024" cy="3235237"/>
          </a:xfrm>
          <a:prstGeom prst="rect">
            <a:avLst/>
          </a:prstGeom>
          <a:ln>
            <a:noFill/>
          </a:ln>
          <a:effectLst>
            <a:outerShdw blurRad="190500" algn="tl" rotWithShape="0">
              <a:srgbClr val="000000">
                <a:alpha val="70000"/>
              </a:srgbClr>
            </a:outerShdw>
          </a:effectLst>
        </p:spPr>
      </p:pic>
      <p:sp>
        <p:nvSpPr>
          <p:cNvPr id="12" name="Oval 11">
            <a:extLst>
              <a:ext uri="{FF2B5EF4-FFF2-40B4-BE49-F238E27FC236}">
                <a16:creationId xmlns:a16="http://schemas.microsoft.com/office/drawing/2014/main" id="{BFF602D2-EAA7-4CF9-9046-3BCF6BE5FADE}"/>
              </a:ext>
            </a:extLst>
          </p:cNvPr>
          <p:cNvSpPr/>
          <p:nvPr/>
        </p:nvSpPr>
        <p:spPr>
          <a:xfrm>
            <a:off x="3554207" y="4436453"/>
            <a:ext cx="1955914" cy="512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2C60420-1399-44BE-83D0-899EC3DBBF05}"/>
              </a:ext>
            </a:extLst>
          </p:cNvPr>
          <p:cNvSpPr/>
          <p:nvPr/>
        </p:nvSpPr>
        <p:spPr>
          <a:xfrm>
            <a:off x="5753961" y="4727736"/>
            <a:ext cx="1523454" cy="365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784166-40C8-43D5-BF0D-44376CDAF148}"/>
              </a:ext>
            </a:extLst>
          </p:cNvPr>
          <p:cNvCxnSpPr>
            <a:stCxn id="12" idx="6"/>
            <a:endCxn id="14" idx="2"/>
          </p:cNvCxnSpPr>
          <p:nvPr/>
        </p:nvCxnSpPr>
        <p:spPr>
          <a:xfrm>
            <a:off x="5510121" y="4692731"/>
            <a:ext cx="243840" cy="217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5CB4787-0913-499C-A55C-FB1DB5D55D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687" y="2916560"/>
            <a:ext cx="1771735" cy="1046610"/>
          </a:xfrm>
          <a:prstGeom prst="rect">
            <a:avLst/>
          </a:prstGeom>
          <a:ln>
            <a:noFill/>
          </a:ln>
          <a:effectLst>
            <a:outerShdw blurRad="190500" algn="tl" rotWithShape="0">
              <a:srgbClr val="000000">
                <a:alpha val="70000"/>
              </a:srgbClr>
            </a:outerShdw>
          </a:effectLst>
        </p:spPr>
      </p:pic>
      <p:sp>
        <p:nvSpPr>
          <p:cNvPr id="18" name="TextBox 17">
            <a:extLst>
              <a:ext uri="{FF2B5EF4-FFF2-40B4-BE49-F238E27FC236}">
                <a16:creationId xmlns:a16="http://schemas.microsoft.com/office/drawing/2014/main" id="{066249A0-7CED-41E1-AE02-C5009E4DEDD4}"/>
              </a:ext>
            </a:extLst>
          </p:cNvPr>
          <p:cNvSpPr txBox="1"/>
          <p:nvPr/>
        </p:nvSpPr>
        <p:spPr>
          <a:xfrm>
            <a:off x="378575" y="6502008"/>
            <a:ext cx="8365374" cy="276999"/>
          </a:xfrm>
          <a:prstGeom prst="rect">
            <a:avLst/>
          </a:prstGeom>
          <a:noFill/>
        </p:spPr>
        <p:txBody>
          <a:bodyPr wrap="square" rtlCol="0">
            <a:spAutoFit/>
          </a:bodyPr>
          <a:lstStyle/>
          <a:p>
            <a:r>
              <a:rPr lang="en-US" sz="1200" i="1" dirty="0"/>
              <a:t>Note that this slide was modified after the presentation’s conclusion to include DSA in the description of limestone aggregate.  </a:t>
            </a:r>
          </a:p>
        </p:txBody>
      </p:sp>
    </p:spTree>
    <p:extLst>
      <p:ext uri="{BB962C8B-B14F-4D97-AF65-F5344CB8AC3E}">
        <p14:creationId xmlns:p14="http://schemas.microsoft.com/office/powerpoint/2010/main" val="31572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en-US" sz="4800" b="1" dirty="0">
                <a:solidFill>
                  <a:srgbClr val="FF0000"/>
                </a:solidFill>
                <a:ea typeface="Times New Roman"/>
              </a:rPr>
              <a:t>Required Steps</a:t>
            </a:r>
          </a:p>
          <a:p>
            <a:pPr marL="514350" indent="-514350">
              <a:buFont typeface="+mj-lt"/>
              <a:buAutoNum type="arabicPeriod" startAt="4"/>
              <a:defRPr/>
            </a:pPr>
            <a:r>
              <a:rPr lang="en-US" sz="2800" dirty="0">
                <a:ea typeface="Times New Roman"/>
              </a:rPr>
              <a:t>Check and fix any contract Errors</a:t>
            </a:r>
            <a:endParaRPr lang="en-US" sz="2400" dirty="0">
              <a:ea typeface="Times New Roman"/>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pic>
        <p:nvPicPr>
          <p:cNvPr id="12" name="Picture 11">
            <a:extLst>
              <a:ext uri="{FF2B5EF4-FFF2-40B4-BE49-F238E27FC236}">
                <a16:creationId xmlns:a16="http://schemas.microsoft.com/office/drawing/2014/main" id="{7CDE92D7-FF95-4006-9BB2-D20C7EC3F1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396" y="2674208"/>
            <a:ext cx="7010727" cy="1985627"/>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B45AFC50-94AF-454A-BD91-519F588247DB}"/>
              </a:ext>
            </a:extLst>
          </p:cNvPr>
          <p:cNvSpPr/>
          <p:nvPr/>
        </p:nvSpPr>
        <p:spPr>
          <a:xfrm>
            <a:off x="5884144" y="2537684"/>
            <a:ext cx="1111221" cy="512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45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982ECA2-E23D-4E90-B117-B7496D65EB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9542" y="3103210"/>
            <a:ext cx="5817108" cy="3596640"/>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en-US" sz="4800" b="1" dirty="0">
                <a:solidFill>
                  <a:srgbClr val="FF0000"/>
                </a:solidFill>
                <a:ea typeface="Times New Roman"/>
              </a:rPr>
              <a:t>Required Steps</a:t>
            </a:r>
          </a:p>
          <a:p>
            <a:pPr marL="514350" indent="-514350">
              <a:buFont typeface="+mj-lt"/>
              <a:buAutoNum type="arabicPeriod" startAt="5"/>
              <a:defRPr/>
            </a:pPr>
            <a:r>
              <a:rPr lang="en-US" sz="2800" dirty="0">
                <a:ea typeface="Times New Roman"/>
              </a:rPr>
              <a:t>Verify the information present in the ASR</a:t>
            </a:r>
          </a:p>
          <a:p>
            <a:pPr lvl="1">
              <a:defRPr/>
            </a:pPr>
            <a:r>
              <a:rPr lang="en-US" sz="2400" dirty="0">
                <a:ea typeface="Times New Roman"/>
              </a:rPr>
              <a:t>Financials for each Program</a:t>
            </a:r>
          </a:p>
          <a:p>
            <a:pPr lvl="1">
              <a:defRPr/>
            </a:pPr>
            <a:r>
              <a:rPr lang="en-US" sz="2400" dirty="0">
                <a:ea typeface="Times New Roman"/>
              </a:rPr>
              <a:t>Project totals for each completed Funded Site</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sp>
        <p:nvSpPr>
          <p:cNvPr id="14" name="Oval 13">
            <a:extLst>
              <a:ext uri="{FF2B5EF4-FFF2-40B4-BE49-F238E27FC236}">
                <a16:creationId xmlns:a16="http://schemas.microsoft.com/office/drawing/2014/main" id="{C734E96A-4C7F-47E2-B568-30745BE2BD93}"/>
              </a:ext>
            </a:extLst>
          </p:cNvPr>
          <p:cNvSpPr/>
          <p:nvPr/>
        </p:nvSpPr>
        <p:spPr>
          <a:xfrm>
            <a:off x="1756834" y="3445642"/>
            <a:ext cx="1880263" cy="358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27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r>
              <a:rPr lang="en-US" sz="4800" b="1" dirty="0">
                <a:solidFill>
                  <a:srgbClr val="FF0000"/>
                </a:solidFill>
                <a:ea typeface="Times New Roman"/>
              </a:rPr>
              <a:t>Required Steps</a:t>
            </a:r>
          </a:p>
          <a:p>
            <a:pPr marL="514350" indent="-514350">
              <a:buFont typeface="+mj-lt"/>
              <a:buAutoNum type="arabicPeriod" startAt="6"/>
              <a:defRPr/>
            </a:pPr>
            <a:r>
              <a:rPr lang="en-US" sz="2800" dirty="0">
                <a:ea typeface="Times New Roman"/>
              </a:rPr>
              <a:t>Submit the Annual Summary Report</a:t>
            </a:r>
          </a:p>
          <a:p>
            <a:pPr lvl="1">
              <a:defRPr/>
            </a:pPr>
            <a:r>
              <a:rPr lang="en-US" sz="2400" dirty="0">
                <a:ea typeface="Times New Roman"/>
              </a:rPr>
              <a:t>All check boxes need to be checked before you can submit</a:t>
            </a:r>
          </a:p>
          <a:p>
            <a:pPr lvl="1">
              <a:defRPr/>
            </a:pPr>
            <a:r>
              <a:rPr lang="en-US" sz="2400" dirty="0">
                <a:ea typeface="Times New Roman"/>
              </a:rPr>
              <a:t>Emails will be sent upon Submit and Accept</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pic>
        <p:nvPicPr>
          <p:cNvPr id="14" name="Picture 13">
            <a:extLst>
              <a:ext uri="{FF2B5EF4-FFF2-40B4-BE49-F238E27FC236}">
                <a16:creationId xmlns:a16="http://schemas.microsoft.com/office/drawing/2014/main" id="{E908B46F-8A73-4597-915E-E20B47C841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9542" y="3103210"/>
            <a:ext cx="5817108" cy="3596640"/>
          </a:xfrm>
          <a:prstGeom prst="rect">
            <a:avLst/>
          </a:prstGeom>
          <a:ln>
            <a:noFill/>
          </a:ln>
          <a:effectLst>
            <a:outerShdw blurRad="190500" algn="tl" rotWithShape="0">
              <a:srgbClr val="000000">
                <a:alpha val="70000"/>
              </a:srgbClr>
            </a:outerShdw>
          </a:effectLst>
        </p:spPr>
      </p:pic>
      <p:sp>
        <p:nvSpPr>
          <p:cNvPr id="15" name="Oval 14">
            <a:extLst>
              <a:ext uri="{FF2B5EF4-FFF2-40B4-BE49-F238E27FC236}">
                <a16:creationId xmlns:a16="http://schemas.microsoft.com/office/drawing/2014/main" id="{5A0FF80E-D3FC-4AD8-8C87-9746C0DB6457}"/>
              </a:ext>
            </a:extLst>
          </p:cNvPr>
          <p:cNvSpPr/>
          <p:nvPr/>
        </p:nvSpPr>
        <p:spPr>
          <a:xfrm>
            <a:off x="3572651" y="5892325"/>
            <a:ext cx="1894408" cy="7816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38223E5-88CB-48AA-A237-AFB2FFE45C6E}"/>
              </a:ext>
            </a:extLst>
          </p:cNvPr>
          <p:cNvSpPr/>
          <p:nvPr/>
        </p:nvSpPr>
        <p:spPr>
          <a:xfrm>
            <a:off x="3466722" y="3146683"/>
            <a:ext cx="510712" cy="358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5DF8746-58C5-45E7-89AE-34A5A15B31B0}"/>
              </a:ext>
            </a:extLst>
          </p:cNvPr>
          <p:cNvSpPr/>
          <p:nvPr/>
        </p:nvSpPr>
        <p:spPr>
          <a:xfrm>
            <a:off x="5407278" y="5956676"/>
            <a:ext cx="2116611" cy="46433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112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15240" y="638295"/>
            <a:ext cx="9144000" cy="6306791"/>
          </a:xfrm>
          <a:prstGeom prst="rect">
            <a:avLst/>
          </a:prstGeom>
          <a:solidFill>
            <a:srgbClr val="FFFFCC"/>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FF0E806F-0440-4B8D-A0B3-B7C16D16F287}"/>
              </a:ext>
            </a:extLst>
          </p:cNvPr>
          <p:cNvSpPr txBox="1">
            <a:spLocks/>
          </p:cNvSpPr>
          <p:nvPr/>
        </p:nvSpPr>
        <p:spPr>
          <a:xfrm>
            <a:off x="378576" y="715532"/>
            <a:ext cx="8136773" cy="590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sz="4800" b="1" dirty="0">
              <a:solidFill>
                <a:srgbClr val="FF0000"/>
              </a:solidFill>
              <a:ea typeface="Times New Roman"/>
            </a:endParaRPr>
          </a:p>
          <a:p>
            <a:pPr marL="0" lvl="0" indent="0" algn="ctr">
              <a:buNone/>
              <a:defRPr/>
            </a:pPr>
            <a:endParaRPr lang="en-US" sz="4800" b="1" dirty="0">
              <a:solidFill>
                <a:srgbClr val="FF0000"/>
              </a:solidFill>
              <a:ea typeface="Times New Roman"/>
            </a:endParaRPr>
          </a:p>
          <a:p>
            <a:pPr marL="0" lvl="0" indent="0" algn="ctr">
              <a:buNone/>
              <a:defRPr/>
            </a:pPr>
            <a:r>
              <a:rPr lang="en-US" sz="6000" b="1" dirty="0">
                <a:solidFill>
                  <a:srgbClr val="FF0000"/>
                </a:solidFill>
                <a:ea typeface="Times New Roman"/>
              </a:rPr>
              <a:t>Report Due January 15</a:t>
            </a: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461665"/>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15240" y="0"/>
            <a:ext cx="9144000"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CDGRS Annual Summary Report Training</a:t>
            </a:r>
          </a:p>
        </p:txBody>
      </p:sp>
      <p:sp>
        <p:nvSpPr>
          <p:cNvPr id="8" name="Rectangle 7">
            <a:extLst>
              <a:ext uri="{FF2B5EF4-FFF2-40B4-BE49-F238E27FC236}">
                <a16:creationId xmlns:a16="http://schemas.microsoft.com/office/drawing/2014/main" id="{49C315A9-06A4-4A39-9470-8CB17EDFC04C}"/>
              </a:ext>
            </a:extLst>
          </p:cNvPr>
          <p:cNvSpPr/>
          <p:nvPr/>
        </p:nvSpPr>
        <p:spPr bwMode="white">
          <a:xfrm>
            <a:off x="0" y="461856"/>
            <a:ext cx="9144000" cy="84590"/>
          </a:xfrm>
          <a:prstGeom prst="rect">
            <a:avLst/>
          </a:prstGeom>
          <a:solidFill>
            <a:srgbClr val="132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8686459C-B008-4161-AD19-F84E2F1039DE}"/>
              </a:ext>
            </a:extLst>
          </p:cNvPr>
          <p:cNvSpPr txBox="1">
            <a:spLocks/>
          </p:cNvSpPr>
          <p:nvPr/>
        </p:nvSpPr>
        <p:spPr>
          <a:xfrm>
            <a:off x="228600" y="517358"/>
            <a:ext cx="8686800" cy="6340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defRPr/>
            </a:pPr>
            <a:endParaRPr lang="en-US" dirty="0">
              <a:ea typeface="Times New Roman"/>
            </a:endParaRPr>
          </a:p>
        </p:txBody>
      </p:sp>
    </p:spTree>
    <p:extLst>
      <p:ext uri="{BB962C8B-B14F-4D97-AF65-F5344CB8AC3E}">
        <p14:creationId xmlns:p14="http://schemas.microsoft.com/office/powerpoint/2010/main" val="1439099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19404</TotalTime>
  <Words>387</Words>
  <Application>Microsoft Office PowerPoint</Application>
  <PresentationFormat>On-screen Show (4:3)</PresentationFormat>
  <Paragraphs>78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Euphemia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 -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384</cp:revision>
  <cp:lastPrinted>2019-04-03T18:47:20Z</cp:lastPrinted>
  <dcterms:created xsi:type="dcterms:W3CDTF">2018-03-07T13:49:30Z</dcterms:created>
  <dcterms:modified xsi:type="dcterms:W3CDTF">2021-01-11T17:47:08Z</dcterms:modified>
</cp:coreProperties>
</file>