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6" r:id="rId1"/>
  </p:sldMasterIdLst>
  <p:notesMasterIdLst>
    <p:notesMasterId r:id="rId5"/>
  </p:notesMasterIdLst>
  <p:sldIdLst>
    <p:sldId id="420" r:id="rId2"/>
    <p:sldId id="421" r:id="rId3"/>
    <p:sldId id="379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8AC32"/>
    <a:srgbClr val="166816"/>
    <a:srgbClr val="219F21"/>
    <a:srgbClr val="27BB27"/>
    <a:srgbClr val="FFFFCC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51" autoAdjust="0"/>
    <p:restoredTop sz="94660"/>
  </p:normalViewPr>
  <p:slideViewPr>
    <p:cSldViewPr snapToGrid="0">
      <p:cViewPr varScale="1">
        <p:scale>
          <a:sx n="87" d="100"/>
          <a:sy n="87" d="100"/>
        </p:scale>
        <p:origin x="1517" y="55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6C265B-0F5A-47EF-8F99-8C9A93E1E392}" type="datetimeFigureOut">
              <a:rPr lang="en-US" smtClean="0"/>
              <a:pPr/>
              <a:t>1/8/2020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621D54-860F-492E-96AB-1E06C7EE6B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978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97301">
              <a:defRPr/>
            </a:pPr>
            <a:fld id="{33EAC3EB-3C3E-4A15-9DCD-C019828A716C}" type="slidenum">
              <a:rPr lang="en-US" smtClean="0">
                <a:solidFill>
                  <a:prstClr val="black"/>
                </a:solidFill>
                <a:latin typeface="Calibri"/>
              </a:rPr>
              <a:pPr defTabSz="897301">
                <a:defRPr/>
              </a:pPr>
              <a:t>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defTabSz="897301"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PSU Center for Dirt and Gravel Road Studies: www.dirtandgravelroads.org </a:t>
            </a:r>
          </a:p>
        </p:txBody>
      </p:sp>
    </p:spTree>
    <p:extLst>
      <p:ext uri="{BB962C8B-B14F-4D97-AF65-F5344CB8AC3E}">
        <p14:creationId xmlns:p14="http://schemas.microsoft.com/office/powerpoint/2010/main" val="404234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897301">
              <a:defRPr/>
            </a:pPr>
            <a:fld id="{33EAC3EB-3C3E-4A15-9DCD-C019828A716C}" type="slidenum">
              <a:rPr lang="en-US" smtClean="0">
                <a:solidFill>
                  <a:prstClr val="black"/>
                </a:solidFill>
                <a:latin typeface="Calibri"/>
              </a:rPr>
              <a:pPr defTabSz="897301">
                <a:defRPr/>
              </a:pPr>
              <a:t>2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defTabSz="897301">
              <a:defRPr/>
            </a:pPr>
            <a:r>
              <a:rPr lang="en-US" dirty="0">
                <a:solidFill>
                  <a:prstClr val="black"/>
                </a:solidFill>
                <a:latin typeface="Calibri"/>
              </a:rPr>
              <a:t>PSU Center for Dirt and Gravel Road Studies: www.dirtandgravelroads.org </a:t>
            </a:r>
          </a:p>
        </p:txBody>
      </p:sp>
    </p:spTree>
    <p:extLst>
      <p:ext uri="{BB962C8B-B14F-4D97-AF65-F5344CB8AC3E}">
        <p14:creationId xmlns:p14="http://schemas.microsoft.com/office/powerpoint/2010/main" val="2534637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EAC3EB-3C3E-4A15-9DCD-C019828A716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PSU Center for Dirt and Gravel Road Studies: www.dirtandgravelroads.org </a:t>
            </a:r>
          </a:p>
        </p:txBody>
      </p:sp>
    </p:spTree>
    <p:extLst>
      <p:ext uri="{BB962C8B-B14F-4D97-AF65-F5344CB8AC3E}">
        <p14:creationId xmlns:p14="http://schemas.microsoft.com/office/powerpoint/2010/main" val="2982479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56C9-724F-4CE3-AF9C-111AEE16F6A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2919-D427-4CE2-80E2-33083554A2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0EF9B-89A4-403C-9A06-811CCA4FE0D7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2919-D427-4CE2-80E2-33083554A2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D01E5-436A-4993-A279-893E51652C6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2919-D427-4CE2-80E2-33083554A2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29C4DB2-B96F-41D8-98BD-6FA2B851A3FF}" type="datetime1">
              <a:rPr lang="en-US" smtClean="0">
                <a:solidFill>
                  <a:prstClr val="black"/>
                </a:solidFill>
              </a:rPr>
              <a:pPr/>
              <a:t>1/8/2020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756706-769E-4FD4-8BF0-D4A6E73368F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4377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C7C896B-3B15-4084-B660-5C5D1539418C}" type="datetime1">
              <a:rPr lang="en-US" smtClean="0">
                <a:solidFill>
                  <a:prstClr val="black"/>
                </a:solidFill>
              </a:rPr>
              <a:pPr/>
              <a:t>1/8/2020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7756706-769E-4FD4-8BF0-D4A6E73368FF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41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AE20-EF24-493D-B363-1A55B4136C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2919-D427-4CE2-80E2-33083554A2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C68A5-A349-426D-BD96-8F218753A44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2919-D427-4CE2-80E2-33083554A2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CD2A-6E2E-41D5-9507-18C1E9AC6D7A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2919-D427-4CE2-80E2-33083554A2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95DB-7D31-4642-A0E7-AE5DC9A7285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2919-D427-4CE2-80E2-33083554A2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65F9E-492E-43BB-B248-D2FDEA021399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2919-D427-4CE2-80E2-33083554A2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5B10-4F82-40E1-BC77-1D7E7D8E499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2919-D427-4CE2-80E2-33083554A2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0057A-A753-49F9-B3B4-EA32F519EE5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2919-D427-4CE2-80E2-33083554A2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5D666-E81B-4460-9809-E4011841E5B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8E2919-D427-4CE2-80E2-33083554A2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82000">
              <a:srgbClr val="166816"/>
            </a:gs>
            <a:gs pos="59000">
              <a:srgbClr val="38AC32"/>
            </a:gs>
            <a:gs pos="46000">
              <a:srgbClr val="156B13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95446-2C64-4C4F-B6B5-1C5C78EABC2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1/8/2020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8E2919-D427-4CE2-80E2-33083554A27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  <p:sldLayoutId id="2147483997" r:id="rId11"/>
    <p:sldLayoutId id="2147483696" r:id="rId12"/>
    <p:sldLayoutId id="2147483697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09600"/>
          </a:xfrm>
          <a:prstGeom prst="rect">
            <a:avLst/>
          </a:pr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900" y="19050"/>
            <a:ext cx="4631191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DGLVR Webinar</a:t>
            </a:r>
          </a:p>
          <a:p>
            <a:pPr algn="ctr">
              <a:defRPr/>
            </a:pPr>
            <a:endParaRPr lang="en-US" sz="3600" b="1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  <a:p>
            <a:pPr lvl="0" algn="ctr" defTabSz="914400">
              <a:defRPr/>
            </a:pPr>
            <a:r>
              <a:rPr lang="en-US" sz="3200" b="1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CDGRS Annual Summary Report</a:t>
            </a:r>
          </a:p>
          <a:p>
            <a:pPr lvl="0" algn="ctr" defTabSz="914400">
              <a:defRPr/>
            </a:pPr>
            <a:r>
              <a:rPr lang="en-US" sz="3200" b="1" dirty="0">
                <a:ln w="19050">
                  <a:solidFill>
                    <a:prstClr val="black"/>
                  </a:solidFill>
                </a:ln>
                <a:solidFill>
                  <a:srgbClr val="FFFF00"/>
                </a:solidFill>
                <a:latin typeface="Arial Black" panose="020B0A04020102020204" pitchFamily="34" charset="0"/>
              </a:rPr>
              <a:t>Training</a:t>
            </a:r>
            <a:endParaRPr lang="en-US" sz="3200" b="1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defRPr/>
            </a:pPr>
            <a:endParaRPr lang="en-US" sz="3200" b="1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  <a:p>
            <a:pPr algn="ctr">
              <a:defRPr/>
            </a:pPr>
            <a:endParaRPr lang="en-US" sz="2800" b="1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latin typeface="Arial Black" panose="020B0A0402010202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1" i="0" u="none" strike="noStrike" kern="1200" cap="none" spc="0" normalizeH="0" baseline="0" noProof="0" dirty="0">
              <a:ln w="19050">
                <a:solidFill>
                  <a:prstClr val="black"/>
                </a:solidFill>
              </a:ln>
              <a:solidFill>
                <a:srgbClr val="FFFF00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0392" y="6396926"/>
            <a:ext cx="4575699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For technical assistance, call: 814-865-5355</a:t>
            </a: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218231" y="3733800"/>
            <a:ext cx="8794933" cy="381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If you are reading this, then you are successfully seeing the webinar video. Webinar audio should be automatic through your computer, and options can be accessed </a:t>
            </a:r>
            <a:r>
              <a:rPr lang="en-US" sz="2400" b="1" dirty="0">
                <a:solidFill>
                  <a:prstClr val="white"/>
                </a:solidFill>
                <a:latin typeface="Calibri"/>
              </a:rPr>
              <a:t>in the “audio options” button on the bottom left.  If you are having audio issues, or are in a location where listening via phone is preferable, audio is also available on the CDGRS conference line at: 8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66-823-7699.  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5698" y="0"/>
            <a:ext cx="4564876" cy="3423657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6549571" y="6407135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8E2919-D427-4CE2-80E2-33083554A27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4" cstate="print"/>
          <a:srcRect l="13158"/>
          <a:stretch/>
        </p:blipFill>
        <p:spPr>
          <a:xfrm>
            <a:off x="5254171" y="6173265"/>
            <a:ext cx="3922774" cy="73552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424858" y="6232944"/>
            <a:ext cx="1790700" cy="62505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649286" y="-2292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>
              <a:defRPr/>
            </a:pPr>
            <a:r>
              <a:rPr lang="en-US" sz="3600" b="1" dirty="0">
                <a:solidFill>
                  <a:schemeClr val="bg1"/>
                </a:solidFill>
              </a:rPr>
              <a:t>1/8/2020</a:t>
            </a:r>
          </a:p>
          <a:p>
            <a:pPr lvl="0" algn="ctr">
              <a:defRPr/>
            </a:pPr>
            <a:r>
              <a:rPr lang="en-US" sz="3600" b="1" dirty="0">
                <a:solidFill>
                  <a:schemeClr val="bg1"/>
                </a:solidFill>
              </a:rPr>
              <a:t>Starts at 9am</a:t>
            </a:r>
          </a:p>
        </p:txBody>
      </p:sp>
    </p:spTree>
    <p:extLst>
      <p:ext uri="{BB962C8B-B14F-4D97-AF65-F5344CB8AC3E}">
        <p14:creationId xmlns:p14="http://schemas.microsoft.com/office/powerpoint/2010/main" val="1592178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52400" y="1162161"/>
            <a:ext cx="8878888" cy="501396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/>
          <a:srcRect l="30745" t="8086" r="30353" b="13026"/>
          <a:stretch/>
        </p:blipFill>
        <p:spPr>
          <a:xfrm>
            <a:off x="3041204" y="106630"/>
            <a:ext cx="4724400" cy="5410200"/>
          </a:xfrm>
          <a:prstGeom prst="rect">
            <a:avLst/>
          </a:prstGeom>
          <a:ln w="7620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4963989" y="45387"/>
            <a:ext cx="1003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Q&amp;A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37251" y="3165099"/>
            <a:ext cx="303807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Note you can ask a question anonymously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72904" y="4694706"/>
            <a:ext cx="10038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Q&amp;A</a:t>
            </a:r>
          </a:p>
        </p:txBody>
      </p:sp>
      <p:sp>
        <p:nvSpPr>
          <p:cNvPr id="12" name="Right Arrow 11"/>
          <p:cNvSpPr/>
          <p:nvPr/>
        </p:nvSpPr>
        <p:spPr>
          <a:xfrm rot="6927166">
            <a:off x="3161263" y="4322139"/>
            <a:ext cx="1190615" cy="178249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Oval 2"/>
          <p:cNvSpPr/>
          <p:nvPr/>
        </p:nvSpPr>
        <p:spPr>
          <a:xfrm>
            <a:off x="4946204" y="5774201"/>
            <a:ext cx="457200" cy="42677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Right Arrow 8"/>
          <p:cNvSpPr/>
          <p:nvPr/>
        </p:nvSpPr>
        <p:spPr>
          <a:xfrm rot="5400000">
            <a:off x="4818190" y="5212030"/>
            <a:ext cx="685800" cy="60960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6211669"/>
            <a:ext cx="3810000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/>
              </a:rPr>
              <a:t>For audio via phone: 866-823-7699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</a:rPr>
              <a:t>For technical assistance: 814-865-5355</a:t>
            </a: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935905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382"/>
            <a:ext cx="9144000" cy="347472"/>
          </a:xfrm>
          <a:prstGeom prst="rect">
            <a:avLst/>
          </a:prstGeom>
          <a:gradFill>
            <a:gsLst>
              <a:gs pos="55000">
                <a:srgbClr val="CCFF99"/>
              </a:gs>
              <a:gs pos="45000">
                <a:srgbClr val="003300"/>
              </a:gs>
            </a:gsLst>
            <a:lin ang="0" scaled="0"/>
          </a:gradFill>
          <a:ln>
            <a:solidFill>
              <a:srgbClr val="00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-1" y="-43814"/>
            <a:ext cx="6934201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defTabSz="914400">
              <a:tabLst>
                <a:tab pos="4860925" algn="l"/>
              </a:tabLst>
              <a:defRPr/>
            </a:pPr>
            <a:r>
              <a:rPr lang="en-US" sz="2200" b="1" dirty="0">
                <a:solidFill>
                  <a:srgbClr val="FFFFCC"/>
                </a:solidFill>
                <a:latin typeface="Arial" pitchFamily="34" charset="0"/>
              </a:rPr>
              <a:t>Annual Summary Report Training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28600" y="517358"/>
            <a:ext cx="8686800" cy="634064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  <a:defRPr/>
            </a:pPr>
            <a:r>
              <a:rPr lang="en-US" sz="4800" b="1" dirty="0">
                <a:solidFill>
                  <a:srgbClr val="FFFF00"/>
                </a:solidFill>
                <a:ea typeface="Times New Roman"/>
              </a:rPr>
              <a:t>Required Steps</a:t>
            </a:r>
          </a:p>
          <a:p>
            <a:pPr>
              <a:defRPr/>
            </a:pPr>
            <a:r>
              <a:rPr lang="en-US" sz="2800" dirty="0">
                <a:solidFill>
                  <a:srgbClr val="FFFF00"/>
                </a:solidFill>
                <a:ea typeface="Times New Roman"/>
              </a:rPr>
              <a:t>Submit the October – December Quarter</a:t>
            </a:r>
          </a:p>
          <a:p>
            <a:pPr lvl="1">
              <a:defRPr/>
            </a:pPr>
            <a:r>
              <a:rPr lang="en-US" sz="2400" dirty="0">
                <a:solidFill>
                  <a:schemeClr val="bg1"/>
                </a:solidFill>
                <a:ea typeface="Times New Roman"/>
              </a:rPr>
              <a:t>Roy must accept the report before the ASR can be submitted</a:t>
            </a:r>
          </a:p>
          <a:p>
            <a:pPr>
              <a:defRPr/>
            </a:pPr>
            <a:r>
              <a:rPr lang="en-US" sz="2800" dirty="0">
                <a:solidFill>
                  <a:srgbClr val="FFFF00"/>
                </a:solidFill>
                <a:ea typeface="Times New Roman"/>
              </a:rPr>
              <a:t>Enter the Limestone Cost for 2019</a:t>
            </a:r>
          </a:p>
          <a:p>
            <a:pPr>
              <a:defRPr/>
            </a:pPr>
            <a:r>
              <a:rPr lang="en-US" sz="2800" dirty="0">
                <a:solidFill>
                  <a:srgbClr val="FFFF00"/>
                </a:solidFill>
                <a:ea typeface="Times New Roman"/>
              </a:rPr>
              <a:t>Verify the information present in the ASR</a:t>
            </a:r>
          </a:p>
          <a:p>
            <a:pPr lvl="1">
              <a:defRPr/>
            </a:pPr>
            <a:r>
              <a:rPr lang="en-US" sz="2400" dirty="0">
                <a:solidFill>
                  <a:schemeClr val="bg1"/>
                </a:solidFill>
                <a:ea typeface="Times New Roman"/>
              </a:rPr>
              <a:t>Financials for each Program</a:t>
            </a:r>
          </a:p>
          <a:p>
            <a:pPr lvl="1">
              <a:defRPr/>
            </a:pPr>
            <a:r>
              <a:rPr lang="en-US" sz="2400" dirty="0">
                <a:solidFill>
                  <a:schemeClr val="bg1"/>
                </a:solidFill>
                <a:ea typeface="Times New Roman"/>
              </a:rPr>
              <a:t>Project totals for each completed Funded Site</a:t>
            </a:r>
          </a:p>
          <a:p>
            <a:pPr lvl="2">
              <a:defRPr/>
            </a:pPr>
            <a:r>
              <a:rPr lang="en-US" sz="2000" dirty="0">
                <a:solidFill>
                  <a:schemeClr val="bg1"/>
                </a:solidFill>
                <a:ea typeface="Times New Roman"/>
              </a:rPr>
              <a:t>New Stream Crossing data </a:t>
            </a:r>
            <a:r>
              <a:rPr lang="en-US" sz="2000">
                <a:solidFill>
                  <a:schemeClr val="bg1"/>
                </a:solidFill>
                <a:ea typeface="Times New Roman"/>
              </a:rPr>
              <a:t>is included</a:t>
            </a:r>
            <a:endParaRPr lang="en-US" sz="2000" dirty="0">
              <a:solidFill>
                <a:schemeClr val="bg1"/>
              </a:solidFill>
              <a:ea typeface="Times New Roman"/>
            </a:endParaRPr>
          </a:p>
          <a:p>
            <a:pPr>
              <a:defRPr/>
            </a:pPr>
            <a:r>
              <a:rPr lang="en-US" sz="2800" dirty="0">
                <a:solidFill>
                  <a:srgbClr val="FFFF00"/>
                </a:solidFill>
                <a:ea typeface="Times New Roman"/>
              </a:rPr>
              <a:t>Submit the Annual Summary Report</a:t>
            </a:r>
          </a:p>
          <a:p>
            <a:pPr lvl="1">
              <a:defRPr/>
            </a:pPr>
            <a:r>
              <a:rPr lang="en-US" sz="2400" dirty="0">
                <a:solidFill>
                  <a:schemeClr val="bg1"/>
                </a:solidFill>
                <a:ea typeface="Times New Roman"/>
              </a:rPr>
              <a:t>Once submitted, an email will be sent to Ken </a:t>
            </a:r>
            <a:r>
              <a:rPr lang="en-US" sz="2400" dirty="0" err="1">
                <a:solidFill>
                  <a:schemeClr val="bg1"/>
                </a:solidFill>
                <a:ea typeface="Times New Roman"/>
              </a:rPr>
              <a:t>Corradini</a:t>
            </a:r>
            <a:r>
              <a:rPr lang="en-US" sz="2400" dirty="0">
                <a:solidFill>
                  <a:schemeClr val="bg1"/>
                </a:solidFill>
                <a:ea typeface="Times New Roman"/>
              </a:rPr>
              <a:t> with the submitter </a:t>
            </a:r>
            <a:r>
              <a:rPr lang="en-US" sz="2400" dirty="0" err="1">
                <a:solidFill>
                  <a:schemeClr val="bg1"/>
                </a:solidFill>
                <a:ea typeface="Times New Roman"/>
              </a:rPr>
              <a:t>cc’d</a:t>
            </a:r>
            <a:endParaRPr lang="en-US" sz="2400" dirty="0">
              <a:solidFill>
                <a:schemeClr val="bg1"/>
              </a:solidFill>
              <a:ea typeface="Times New Roman"/>
            </a:endParaRPr>
          </a:p>
          <a:p>
            <a:pPr lvl="1">
              <a:defRPr/>
            </a:pPr>
            <a:r>
              <a:rPr lang="en-US" sz="2400" dirty="0">
                <a:solidFill>
                  <a:schemeClr val="bg1"/>
                </a:solidFill>
                <a:ea typeface="Times New Roman"/>
              </a:rPr>
              <a:t>Once accepted, an email will be sent the submitter with the Ken </a:t>
            </a:r>
            <a:r>
              <a:rPr lang="en-US" sz="2400" dirty="0" err="1">
                <a:solidFill>
                  <a:schemeClr val="bg1"/>
                </a:solidFill>
                <a:ea typeface="Times New Roman"/>
              </a:rPr>
              <a:t>Corradini</a:t>
            </a:r>
            <a:r>
              <a:rPr lang="en-US" sz="2400" dirty="0">
                <a:solidFill>
                  <a:schemeClr val="bg1"/>
                </a:solidFill>
                <a:ea typeface="Times New Roman"/>
              </a:rPr>
              <a:t> </a:t>
            </a:r>
            <a:r>
              <a:rPr lang="en-US" sz="2400" dirty="0" err="1">
                <a:solidFill>
                  <a:schemeClr val="bg1"/>
                </a:solidFill>
                <a:ea typeface="Times New Roman"/>
              </a:rPr>
              <a:t>cc’d</a:t>
            </a:r>
            <a:endParaRPr lang="en-US" sz="2400" dirty="0">
              <a:solidFill>
                <a:schemeClr val="bg1"/>
              </a:solidFill>
              <a:ea typeface="Times New Roman"/>
            </a:endParaRPr>
          </a:p>
          <a:p>
            <a:pPr>
              <a:defRPr/>
            </a:pPr>
            <a:r>
              <a:rPr lang="en-US" dirty="0">
                <a:solidFill>
                  <a:srgbClr val="FFFF00"/>
                </a:solidFill>
                <a:ea typeface="Times New Roman"/>
              </a:rPr>
              <a:t>Report Due January 15</a:t>
            </a:r>
          </a:p>
        </p:txBody>
      </p:sp>
    </p:spTree>
    <p:extLst>
      <p:ext uri="{BB962C8B-B14F-4D97-AF65-F5344CB8AC3E}">
        <p14:creationId xmlns:p14="http://schemas.microsoft.com/office/powerpoint/2010/main" val="237244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13357</TotalTime>
  <Words>253</Words>
  <Application>Microsoft Office PowerPoint</Application>
  <PresentationFormat>On-screen Show (4:3)</PresentationFormat>
  <Paragraphs>35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>Penn State University - College of Engineering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Bloser</dc:creator>
  <cp:lastModifiedBy>Corradini, Kenneth Joseph</cp:lastModifiedBy>
  <cp:revision>226</cp:revision>
  <dcterms:created xsi:type="dcterms:W3CDTF">2018-03-07T13:49:30Z</dcterms:created>
  <dcterms:modified xsi:type="dcterms:W3CDTF">2020-01-08T13:26:25Z</dcterms:modified>
</cp:coreProperties>
</file>