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</p:sldMasterIdLst>
  <p:notesMasterIdLst>
    <p:notesMasterId r:id="rId5"/>
  </p:notesMasterIdLst>
  <p:sldIdLst>
    <p:sldId id="420" r:id="rId2"/>
    <p:sldId id="421" r:id="rId3"/>
    <p:sldId id="37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38AC32"/>
    <a:srgbClr val="166816"/>
    <a:srgbClr val="219F21"/>
    <a:srgbClr val="27BB27"/>
    <a:srgbClr val="FFFFCC"/>
    <a:srgbClr val="FFFF99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278" y="-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C265B-0F5A-47EF-8F99-8C9A93E1E392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21D54-860F-492E-96AB-1E06C7EE6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397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7301">
              <a:defRPr/>
            </a:pPr>
            <a:fld id="{33EAC3EB-3C3E-4A15-9DCD-C019828A716C}" type="slidenum">
              <a:rPr lang="en-US" smtClean="0">
                <a:solidFill>
                  <a:prstClr val="black"/>
                </a:solidFill>
                <a:latin typeface="Calibri"/>
              </a:rPr>
              <a:pPr defTabSz="897301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defTabSz="897301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PSU Center for Dirt and Gravel Road Studies: www.dirtandgravelroads.org </a:t>
            </a:r>
          </a:p>
        </p:txBody>
      </p:sp>
    </p:spTree>
    <p:extLst>
      <p:ext uri="{BB962C8B-B14F-4D97-AF65-F5344CB8AC3E}">
        <p14:creationId xmlns="" xmlns:p14="http://schemas.microsoft.com/office/powerpoint/2010/main" val="404234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7301">
              <a:defRPr/>
            </a:pPr>
            <a:fld id="{33EAC3EB-3C3E-4A15-9DCD-C019828A716C}" type="slidenum">
              <a:rPr lang="en-US" smtClean="0">
                <a:solidFill>
                  <a:prstClr val="black"/>
                </a:solidFill>
                <a:latin typeface="Calibri"/>
              </a:rPr>
              <a:pPr defTabSz="897301"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defTabSz="897301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PSU Center for Dirt and Gravel Road Studies: www.dirtandgravelroads.org </a:t>
            </a:r>
          </a:p>
        </p:txBody>
      </p:sp>
    </p:spTree>
    <p:extLst>
      <p:ext uri="{BB962C8B-B14F-4D97-AF65-F5344CB8AC3E}">
        <p14:creationId xmlns="" xmlns:p14="http://schemas.microsoft.com/office/powerpoint/2010/main" val="253463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EAC3EB-3C3E-4A15-9DCD-C019828A71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PSU Center for Dirt and Gravel Road Studies: www.dirtandgravelroads.org 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247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56C9-724F-4CE3-AF9C-111AEE16F6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F9B-89A4-403C-9A06-811CCA4FE0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01E5-436A-4993-A279-893E51652C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9C4DB2-B96F-41D8-98BD-6FA2B851A3FF}" type="datetime1">
              <a:rPr lang="en-US" smtClean="0">
                <a:solidFill>
                  <a:prstClr val="black"/>
                </a:solidFill>
              </a:rPr>
              <a:pPr/>
              <a:t>1/9/2019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756706-769E-4FD4-8BF0-D4A6E73368F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377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7C896B-3B15-4084-B660-5C5D1539418C}" type="datetime1">
              <a:rPr lang="en-US" smtClean="0">
                <a:solidFill>
                  <a:prstClr val="black"/>
                </a:solidFill>
              </a:rPr>
              <a:pPr/>
              <a:t>1/9/2019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756706-769E-4FD4-8BF0-D4A6E73368F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4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AE20-EF24-493D-B363-1A55B4136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68A5-A349-426D-BD96-8F218753A4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CD2A-6E2E-41D5-9507-18C1E9AC6D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95DB-7D31-4642-A0E7-AE5DC9A728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5F9E-492E-43BB-B248-D2FDEA0213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B10-4F82-40E1-BC77-1D7E7D8E49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057A-A753-49F9-B3B4-EA32F519EE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D666-E81B-4460-9809-E4011841E5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rgbClr val="166816"/>
            </a:gs>
            <a:gs pos="59000">
              <a:srgbClr val="38AC32"/>
            </a:gs>
            <a:gs pos="46000">
              <a:srgbClr val="156B13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95446-2C64-4C4F-B6B5-1C5C78EABC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696" r:id="rId12"/>
    <p:sldLayoutId id="214748369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900" y="19050"/>
            <a:ext cx="463119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DGLVR Webinar</a:t>
            </a:r>
          </a:p>
          <a:p>
            <a:pPr algn="ctr">
              <a:defRPr/>
            </a:pPr>
            <a:endParaRPr lang="en-US" sz="3600" b="1" dirty="0" smtClean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  <a:p>
            <a:pPr lvl="0" algn="ctr" defTabSz="914400">
              <a:defRPr/>
            </a:pPr>
            <a:r>
              <a:rPr lang="en-US" sz="3200" b="1" dirty="0" smtClean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CDGRS </a:t>
            </a:r>
            <a:r>
              <a:rPr lang="en-US" sz="3200" b="1" dirty="0" smtClean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Annual Summary Report</a:t>
            </a:r>
            <a:endParaRPr lang="en-US" sz="3200" b="1" dirty="0" smtClean="0">
              <a:ln w="19050">
                <a:solidFill>
                  <a:prstClr val="black"/>
                </a:solidFill>
              </a:ln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lvl="0" algn="ctr" defTabSz="914400">
              <a:defRPr/>
            </a:pPr>
            <a:r>
              <a:rPr lang="en-US" sz="3200" b="1" dirty="0" smtClean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Training</a:t>
            </a:r>
            <a:endParaRPr lang="en-US" sz="3200" b="1" dirty="0" smtClean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en-US" sz="3200" b="1" dirty="0" smtClean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en-US" sz="2800" b="1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392" y="6396926"/>
            <a:ext cx="457569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technical assistance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call: 814-865-5355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218231" y="3733800"/>
            <a:ext cx="8794933" cy="38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 are reading this, then you are successfully seeing the webinar video.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Webinar audio should be automatic through your computer, and options can be accessed </a:t>
            </a:r>
            <a:r>
              <a:rPr lang="en-US" sz="2400" b="1" dirty="0" smtClean="0">
                <a:solidFill>
                  <a:prstClr val="white"/>
                </a:solidFill>
                <a:latin typeface="Calibri"/>
              </a:rPr>
              <a:t>in the “audio options” button on the bottom left.  If you are having audio issues, or are in a location where listening via phone is preferable, audio is also available on the CDGRS conference line at: 8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66-823-7699.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698" y="0"/>
            <a:ext cx="4564876" cy="342365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49571" y="640713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8E2919-D427-4CE2-80E2-33083554A2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/>
          <a:srcRect l="13158"/>
          <a:stretch/>
        </p:blipFill>
        <p:spPr>
          <a:xfrm>
            <a:off x="5254171" y="6173265"/>
            <a:ext cx="3922774" cy="73552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24858" y="6232944"/>
            <a:ext cx="1790700" cy="6250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649286" y="-2292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1/9/2019</a:t>
            </a:r>
            <a:endParaRPr lang="en-US" sz="3600" b="1" dirty="0">
              <a:solidFill>
                <a:schemeClr val="bg1"/>
              </a:solidFill>
            </a:endParaRPr>
          </a:p>
          <a:p>
            <a:pPr lvl="0" algn="ctr">
              <a:defRPr/>
            </a:pPr>
            <a:r>
              <a:rPr lang="en-US" sz="3600" b="1" dirty="0">
                <a:solidFill>
                  <a:schemeClr val="bg1"/>
                </a:solidFill>
              </a:rPr>
              <a:t>Starts at 10am</a:t>
            </a:r>
          </a:p>
        </p:txBody>
      </p:sp>
    </p:spTree>
    <p:extLst>
      <p:ext uri="{BB962C8B-B14F-4D97-AF65-F5344CB8AC3E}">
        <p14:creationId xmlns="" xmlns:p14="http://schemas.microsoft.com/office/powerpoint/2010/main" val="15921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162161"/>
            <a:ext cx="8878888" cy="50139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/>
          <a:srcRect l="30745" t="8086" r="30353" b="13026"/>
          <a:stretch/>
        </p:blipFill>
        <p:spPr>
          <a:xfrm>
            <a:off x="3041204" y="106630"/>
            <a:ext cx="4724400" cy="5410200"/>
          </a:xfrm>
          <a:prstGeom prst="rect">
            <a:avLst/>
          </a:prstGeom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963989" y="45387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Q&amp;A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37251" y="3165099"/>
            <a:ext cx="3038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Note you can ask a question anonymously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2904" y="4694706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Q&amp;A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ight Arrow 11"/>
          <p:cNvSpPr/>
          <p:nvPr/>
        </p:nvSpPr>
        <p:spPr>
          <a:xfrm rot="6927166">
            <a:off x="3161263" y="4322139"/>
            <a:ext cx="1190615" cy="178249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val 2"/>
          <p:cNvSpPr/>
          <p:nvPr/>
        </p:nvSpPr>
        <p:spPr>
          <a:xfrm>
            <a:off x="4946204" y="5774201"/>
            <a:ext cx="457200" cy="4267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4818190" y="5212030"/>
            <a:ext cx="685800" cy="6096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211669"/>
            <a:ext cx="38100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For audio via phone: 866-823-7699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For technical </a:t>
            </a:r>
            <a:r>
              <a:rPr lang="en-US" dirty="0" smtClean="0">
                <a:solidFill>
                  <a:srgbClr val="FF0000"/>
                </a:solidFill>
              </a:rPr>
              <a:t>assistance: 814-865-5355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35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382"/>
            <a:ext cx="9144000" cy="347472"/>
          </a:xfrm>
          <a:prstGeom prst="rect">
            <a:avLst/>
          </a:prstGeom>
          <a:gradFill>
            <a:gsLst>
              <a:gs pos="55000">
                <a:srgbClr val="CCFF99"/>
              </a:gs>
              <a:gs pos="45000">
                <a:srgbClr val="003300"/>
              </a:gs>
            </a:gsLst>
            <a:lin ang="0" scaled="0"/>
          </a:gra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-1" y="-43814"/>
            <a:ext cx="693420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>
              <a:tabLst>
                <a:tab pos="4860925" algn="l"/>
              </a:tabLst>
              <a:defRPr/>
            </a:pPr>
            <a:r>
              <a:rPr lang="en-US" sz="2200" b="1" dirty="0" smtClean="0">
                <a:solidFill>
                  <a:srgbClr val="FFFFCC"/>
                </a:solidFill>
                <a:latin typeface="Arial" pitchFamily="34" charset="0"/>
              </a:rPr>
              <a:t>Annual Summary Report Training</a:t>
            </a:r>
            <a:endParaRPr lang="en-US" sz="2200" b="1" dirty="0">
              <a:solidFill>
                <a:srgbClr val="FFFFCC"/>
              </a:solidFill>
              <a:latin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517358"/>
            <a:ext cx="8686800" cy="63406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  <a:defRPr/>
            </a:pPr>
            <a:r>
              <a:rPr lang="en-US" sz="4800" b="1" dirty="0" smtClean="0">
                <a:solidFill>
                  <a:srgbClr val="FFFF00"/>
                </a:solidFill>
                <a:ea typeface="Times New Roman"/>
              </a:rPr>
              <a:t>Required Steps</a:t>
            </a:r>
            <a:endParaRPr lang="en-US" sz="4800" b="1" dirty="0" smtClean="0">
              <a:solidFill>
                <a:srgbClr val="FFFF00"/>
              </a:solidFill>
              <a:ea typeface="Times New Roman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  <a:ea typeface="Times New Roman"/>
              </a:rPr>
              <a:t>Submit the October – December Quarter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ea typeface="Times New Roman"/>
              </a:rPr>
              <a:t>Roy must accept the report before the ASR can be submitted</a:t>
            </a:r>
            <a:endParaRPr lang="en-US" sz="2400" dirty="0" smtClean="0">
              <a:solidFill>
                <a:schemeClr val="bg1"/>
              </a:solidFill>
              <a:ea typeface="Times New Roman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  <a:ea typeface="Times New Roman"/>
              </a:rPr>
              <a:t>Enter the Limestone Cost for 2018</a:t>
            </a:r>
          </a:p>
          <a:p>
            <a:pPr>
              <a:defRPr/>
            </a:pPr>
            <a:r>
              <a:rPr lang="en-US" sz="2800" smtClean="0">
                <a:solidFill>
                  <a:srgbClr val="FFFF00"/>
                </a:solidFill>
                <a:ea typeface="Times New Roman"/>
              </a:rPr>
              <a:t>Verify the </a:t>
            </a:r>
            <a:r>
              <a:rPr lang="en-US" sz="2800" dirty="0" smtClean="0">
                <a:solidFill>
                  <a:srgbClr val="FFFF00"/>
                </a:solidFill>
                <a:ea typeface="Times New Roman"/>
              </a:rPr>
              <a:t>information present in the ASR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ea typeface="Times New Roman"/>
              </a:rPr>
              <a:t>Financials for each Program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ea typeface="Times New Roman"/>
              </a:rPr>
              <a:t>Project totals for each completed Funded Site</a:t>
            </a:r>
            <a:endParaRPr lang="en-US" sz="2400" dirty="0" smtClean="0">
              <a:solidFill>
                <a:schemeClr val="bg1"/>
              </a:solidFill>
              <a:ea typeface="Times New Roman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  <a:ea typeface="Times New Roman"/>
              </a:rPr>
              <a:t>Submit the Annual Summary Report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ea typeface="Times New Roman"/>
              </a:rPr>
              <a:t>Once submitted, an email will be sent to Ken </a:t>
            </a:r>
            <a:r>
              <a:rPr lang="en-US" sz="2400" dirty="0" err="1" smtClean="0">
                <a:solidFill>
                  <a:schemeClr val="bg1"/>
                </a:solidFill>
                <a:ea typeface="Times New Roman"/>
              </a:rPr>
              <a:t>Corradini</a:t>
            </a:r>
            <a:r>
              <a:rPr lang="en-US" sz="2400" dirty="0" smtClean="0">
                <a:solidFill>
                  <a:schemeClr val="bg1"/>
                </a:solidFill>
                <a:ea typeface="Times New Roman"/>
              </a:rPr>
              <a:t> with the submitter </a:t>
            </a:r>
            <a:r>
              <a:rPr lang="en-US" sz="2400" dirty="0" err="1" smtClean="0">
                <a:solidFill>
                  <a:schemeClr val="bg1"/>
                </a:solidFill>
                <a:ea typeface="Times New Roman"/>
              </a:rPr>
              <a:t>cc’d</a:t>
            </a:r>
            <a:endParaRPr lang="en-US" sz="2400" dirty="0" smtClean="0">
              <a:solidFill>
                <a:schemeClr val="bg1"/>
              </a:solidFill>
              <a:ea typeface="Times New Roman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ea typeface="Times New Roman"/>
              </a:rPr>
              <a:t>Once accepted, an </a:t>
            </a:r>
            <a:r>
              <a:rPr lang="en-US" sz="2400" dirty="0" smtClean="0">
                <a:solidFill>
                  <a:schemeClr val="bg1"/>
                </a:solidFill>
                <a:ea typeface="Times New Roman"/>
              </a:rPr>
              <a:t>email will be sent </a:t>
            </a:r>
            <a:r>
              <a:rPr lang="en-US" sz="2400" dirty="0" smtClean="0">
                <a:solidFill>
                  <a:schemeClr val="bg1"/>
                </a:solidFill>
                <a:ea typeface="Times New Roman"/>
              </a:rPr>
              <a:t>the submitter with </a:t>
            </a:r>
            <a:r>
              <a:rPr lang="en-US" sz="2400" dirty="0" smtClean="0">
                <a:solidFill>
                  <a:schemeClr val="bg1"/>
                </a:solidFill>
                <a:ea typeface="Times New Roman"/>
              </a:rPr>
              <a:t>the </a:t>
            </a:r>
            <a:r>
              <a:rPr lang="en-US" sz="2400" dirty="0" smtClean="0">
                <a:solidFill>
                  <a:schemeClr val="bg1"/>
                </a:solidFill>
                <a:ea typeface="Times New Roman"/>
              </a:rPr>
              <a:t>Ken </a:t>
            </a:r>
            <a:r>
              <a:rPr lang="en-US" sz="2400" dirty="0" err="1" smtClean="0">
                <a:solidFill>
                  <a:schemeClr val="bg1"/>
                </a:solidFill>
                <a:ea typeface="Times New Roman"/>
              </a:rPr>
              <a:t>Corradini</a:t>
            </a:r>
            <a:r>
              <a:rPr lang="en-US" sz="2400" dirty="0" smtClean="0">
                <a:solidFill>
                  <a:schemeClr val="bg1"/>
                </a:solidFill>
                <a:ea typeface="Times New Roman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/>
              </a:rPr>
              <a:t>cc’d</a:t>
            </a:r>
            <a:endParaRPr lang="en-US" sz="2400" dirty="0" smtClean="0">
              <a:solidFill>
                <a:schemeClr val="bg1"/>
              </a:solidFill>
              <a:ea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  <a:ea typeface="Times New Roman"/>
              </a:rPr>
              <a:t>Report Due January 15</a:t>
            </a:r>
            <a:endParaRPr lang="en-US" dirty="0" smtClean="0">
              <a:solidFill>
                <a:srgbClr val="FFFF00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13356</TotalTime>
  <Words>231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Penn State University - College of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Bloser</dc:creator>
  <cp:lastModifiedBy>PITAD</cp:lastModifiedBy>
  <cp:revision>224</cp:revision>
  <dcterms:created xsi:type="dcterms:W3CDTF">2018-03-07T13:49:30Z</dcterms:created>
  <dcterms:modified xsi:type="dcterms:W3CDTF">2019-01-09T15:40:31Z</dcterms:modified>
</cp:coreProperties>
</file>