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8"/>
  </p:notesMasterIdLst>
  <p:sldIdLst>
    <p:sldId id="305" r:id="rId6"/>
    <p:sldId id="621" r:id="rId7"/>
    <p:sldId id="546" r:id="rId8"/>
    <p:sldId id="548" r:id="rId9"/>
    <p:sldId id="558" r:id="rId10"/>
    <p:sldId id="567" r:id="rId11"/>
    <p:sldId id="559" r:id="rId12"/>
    <p:sldId id="574" r:id="rId13"/>
    <p:sldId id="749" r:id="rId14"/>
    <p:sldId id="748" r:id="rId15"/>
    <p:sldId id="571" r:id="rId16"/>
    <p:sldId id="742" r:id="rId17"/>
    <p:sldId id="740" r:id="rId18"/>
    <p:sldId id="736" r:id="rId19"/>
    <p:sldId id="741" r:id="rId20"/>
    <p:sldId id="755" r:id="rId21"/>
    <p:sldId id="573" r:id="rId22"/>
    <p:sldId id="752" r:id="rId23"/>
    <p:sldId id="560" r:id="rId24"/>
    <p:sldId id="561" r:id="rId25"/>
    <p:sldId id="562" r:id="rId26"/>
    <p:sldId id="563" r:id="rId27"/>
    <p:sldId id="570" r:id="rId28"/>
    <p:sldId id="566" r:id="rId29"/>
    <p:sldId id="745" r:id="rId30"/>
    <p:sldId id="744" r:id="rId31"/>
    <p:sldId id="747" r:id="rId32"/>
    <p:sldId id="746" r:id="rId33"/>
    <p:sldId id="757" r:id="rId34"/>
    <p:sldId id="564" r:id="rId35"/>
    <p:sldId id="565" r:id="rId36"/>
    <p:sldId id="75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379F08-1F93-4008-B9C1-6965DFF24631}" v="11" dt="2022-03-10T00:05:24.5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853" autoAdjust="0"/>
    <p:restoredTop sz="94660"/>
  </p:normalViewPr>
  <p:slideViewPr>
    <p:cSldViewPr snapToGrid="0">
      <p:cViewPr varScale="1">
        <p:scale>
          <a:sx n="82" d="100"/>
          <a:sy n="82" d="100"/>
        </p:scale>
        <p:origin x="48" y="7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w, Sherri" userId="3da26e23-9ee6-4121-a54d-151d8db9998d" providerId="ADAL" clId="{FD2CA9D0-1E2A-4EF2-8083-ADA3EB1337F5}"/>
    <pc:docChg chg="undo custSel addSld modSld">
      <pc:chgData name="Law, Sherri" userId="3da26e23-9ee6-4121-a54d-151d8db9998d" providerId="ADAL" clId="{FD2CA9D0-1E2A-4EF2-8083-ADA3EB1337F5}" dt="2022-03-10T00:06:23.736" v="178" actId="1076"/>
      <pc:docMkLst>
        <pc:docMk/>
      </pc:docMkLst>
      <pc:sldChg chg="modSp">
        <pc:chgData name="Law, Sherri" userId="3da26e23-9ee6-4121-a54d-151d8db9998d" providerId="ADAL" clId="{FD2CA9D0-1E2A-4EF2-8083-ADA3EB1337F5}" dt="2022-03-09T23:56:31.539" v="135" actId="20577"/>
        <pc:sldMkLst>
          <pc:docMk/>
          <pc:sldMk cId="758521458" sldId="563"/>
        </pc:sldMkLst>
        <pc:spChg chg="mod">
          <ac:chgData name="Law, Sherri" userId="3da26e23-9ee6-4121-a54d-151d8db9998d" providerId="ADAL" clId="{FD2CA9D0-1E2A-4EF2-8083-ADA3EB1337F5}" dt="2022-03-09T23:56:31.539" v="135" actId="20577"/>
          <ac:spMkLst>
            <pc:docMk/>
            <pc:sldMk cId="758521458" sldId="563"/>
            <ac:spMk id="9" creationId="{CDBD3993-997D-4DF3-B0CF-482EA63382E1}"/>
          </ac:spMkLst>
        </pc:spChg>
      </pc:sldChg>
      <pc:sldChg chg="addSp modSp">
        <pc:chgData name="Law, Sherri" userId="3da26e23-9ee6-4121-a54d-151d8db9998d" providerId="ADAL" clId="{FD2CA9D0-1E2A-4EF2-8083-ADA3EB1337F5}" dt="2022-03-10T00:06:23.736" v="178" actId="1076"/>
        <pc:sldMkLst>
          <pc:docMk/>
          <pc:sldMk cId="2956574919" sldId="570"/>
        </pc:sldMkLst>
        <pc:spChg chg="add mod">
          <ac:chgData name="Law, Sherri" userId="3da26e23-9ee6-4121-a54d-151d8db9998d" providerId="ADAL" clId="{FD2CA9D0-1E2A-4EF2-8083-ADA3EB1337F5}" dt="2022-03-10T00:06:17.037" v="176" actId="1076"/>
          <ac:spMkLst>
            <pc:docMk/>
            <pc:sldMk cId="2956574919" sldId="570"/>
            <ac:spMk id="8" creationId="{9110853D-7141-4BDA-95A5-09A831AA8693}"/>
          </ac:spMkLst>
        </pc:spChg>
        <pc:spChg chg="mod">
          <ac:chgData name="Law, Sherri" userId="3da26e23-9ee6-4121-a54d-151d8db9998d" providerId="ADAL" clId="{FD2CA9D0-1E2A-4EF2-8083-ADA3EB1337F5}" dt="2022-03-10T00:03:24.116" v="151" actId="14100"/>
          <ac:spMkLst>
            <pc:docMk/>
            <pc:sldMk cId="2956574919" sldId="570"/>
            <ac:spMk id="9" creationId="{CDBD3993-997D-4DF3-B0CF-482EA63382E1}"/>
          </ac:spMkLst>
        </pc:spChg>
        <pc:picChg chg="add mod modCrop">
          <ac:chgData name="Law, Sherri" userId="3da26e23-9ee6-4121-a54d-151d8db9998d" providerId="ADAL" clId="{FD2CA9D0-1E2A-4EF2-8083-ADA3EB1337F5}" dt="2022-03-10T00:06:23.736" v="178" actId="1076"/>
          <ac:picMkLst>
            <pc:docMk/>
            <pc:sldMk cId="2956574919" sldId="570"/>
            <ac:picMk id="4" creationId="{E4BD372F-7F82-4CA7-A144-F8DEC822C73A}"/>
          </ac:picMkLst>
        </pc:picChg>
        <pc:picChg chg="add mod">
          <ac:chgData name="Law, Sherri" userId="3da26e23-9ee6-4121-a54d-151d8db9998d" providerId="ADAL" clId="{FD2CA9D0-1E2A-4EF2-8083-ADA3EB1337F5}" dt="2022-03-10T00:06:14.376" v="175" actId="1076"/>
          <ac:picMkLst>
            <pc:docMk/>
            <pc:sldMk cId="2956574919" sldId="570"/>
            <ac:picMk id="5" creationId="{7182A1A9-AE51-4623-B01A-60719A8E2A22}"/>
          </ac:picMkLst>
        </pc:picChg>
      </pc:sldChg>
      <pc:sldChg chg="addSp delSp modSp add">
        <pc:chgData name="Law, Sherri" userId="3da26e23-9ee6-4121-a54d-151d8db9998d" providerId="ADAL" clId="{FD2CA9D0-1E2A-4EF2-8083-ADA3EB1337F5}" dt="2022-03-09T23:56:19.804" v="109" actId="1076"/>
        <pc:sldMkLst>
          <pc:docMk/>
          <pc:sldMk cId="2817884402" sldId="757"/>
        </pc:sldMkLst>
        <pc:spChg chg="del">
          <ac:chgData name="Law, Sherri" userId="3da26e23-9ee6-4121-a54d-151d8db9998d" providerId="ADAL" clId="{FD2CA9D0-1E2A-4EF2-8083-ADA3EB1337F5}" dt="2022-03-09T23:47:38.108" v="7" actId="478"/>
          <ac:spMkLst>
            <pc:docMk/>
            <pc:sldMk cId="2817884402" sldId="757"/>
            <ac:spMk id="8" creationId="{989D413F-7B2B-40E4-BE44-7A7DF9803D31}"/>
          </ac:spMkLst>
        </pc:spChg>
        <pc:spChg chg="mod">
          <ac:chgData name="Law, Sherri" userId="3da26e23-9ee6-4121-a54d-151d8db9998d" providerId="ADAL" clId="{FD2CA9D0-1E2A-4EF2-8083-ADA3EB1337F5}" dt="2022-03-09T23:55:22.660" v="56" actId="1076"/>
          <ac:spMkLst>
            <pc:docMk/>
            <pc:sldMk cId="2817884402" sldId="757"/>
            <ac:spMk id="9" creationId="{CDBD3993-997D-4DF3-B0CF-482EA63382E1}"/>
          </ac:spMkLst>
        </pc:spChg>
        <pc:spChg chg="add mod">
          <ac:chgData name="Law, Sherri" userId="3da26e23-9ee6-4121-a54d-151d8db9998d" providerId="ADAL" clId="{FD2CA9D0-1E2A-4EF2-8083-ADA3EB1337F5}" dt="2022-03-09T23:56:19.804" v="109" actId="1076"/>
          <ac:spMkLst>
            <pc:docMk/>
            <pc:sldMk cId="2817884402" sldId="757"/>
            <ac:spMk id="11" creationId="{1607F339-AF03-4E28-A9F0-8EF045513453}"/>
          </ac:spMkLst>
        </pc:spChg>
        <pc:picChg chg="del">
          <ac:chgData name="Law, Sherri" userId="3da26e23-9ee6-4121-a54d-151d8db9998d" providerId="ADAL" clId="{FD2CA9D0-1E2A-4EF2-8083-ADA3EB1337F5}" dt="2022-03-09T23:47:37.196" v="6" actId="478"/>
          <ac:picMkLst>
            <pc:docMk/>
            <pc:sldMk cId="2817884402" sldId="757"/>
            <ac:picMk id="3" creationId="{D22B10C5-4470-4CBC-A743-7421A46C2BC0}"/>
          </ac:picMkLst>
        </pc:picChg>
        <pc:picChg chg="add mod modCrop">
          <ac:chgData name="Law, Sherri" userId="3da26e23-9ee6-4121-a54d-151d8db9998d" providerId="ADAL" clId="{FD2CA9D0-1E2A-4EF2-8083-ADA3EB1337F5}" dt="2022-03-09T23:55:58.028" v="98" actId="1076"/>
          <ac:picMkLst>
            <pc:docMk/>
            <pc:sldMk cId="2817884402" sldId="757"/>
            <ac:picMk id="4" creationId="{0D184F95-31B3-4787-B827-B19FAE45E326}"/>
          </ac:picMkLst>
        </pc:picChg>
        <pc:picChg chg="add mod modCrop">
          <ac:chgData name="Law, Sherri" userId="3da26e23-9ee6-4121-a54d-151d8db9998d" providerId="ADAL" clId="{FD2CA9D0-1E2A-4EF2-8083-ADA3EB1337F5}" dt="2022-03-09T23:55:15.820" v="53" actId="1076"/>
          <ac:picMkLst>
            <pc:docMk/>
            <pc:sldMk cId="2817884402" sldId="757"/>
            <ac:picMk id="10" creationId="{C783540F-245B-457B-B6D0-4E089B93DBC8}"/>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Example Conservation District Staff Time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593-4BF1-9B48-3F5425F2161B}"/>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1-D6C0-4984-82D8-07389330C556}"/>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2-D6C0-4984-82D8-07389330C556}"/>
              </c:ext>
            </c:extLst>
          </c:dPt>
          <c:dPt>
            <c:idx val="3"/>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0-401B-48C1-8B27-64AD3B80C17E}"/>
              </c:ext>
            </c:extLst>
          </c:dPt>
          <c:dPt>
            <c:idx val="4"/>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1-401B-48C1-8B27-64AD3B80C17E}"/>
              </c:ext>
            </c:extLst>
          </c:dPt>
          <c:cat>
            <c:strRef>
              <c:f>Sheet1!$A$2:$A$6</c:f>
              <c:strCache>
                <c:ptCount val="3"/>
                <c:pt idx="0">
                  <c:v>DGR</c:v>
                </c:pt>
                <c:pt idx="1">
                  <c:v>LVR</c:v>
                </c:pt>
                <c:pt idx="2">
                  <c:v>E&amp;S</c:v>
                </c:pt>
              </c:strCache>
            </c:strRef>
          </c:cat>
          <c:val>
            <c:numRef>
              <c:f>Sheet1!$B$2:$B$6</c:f>
              <c:numCache>
                <c:formatCode>General</c:formatCode>
                <c:ptCount val="5"/>
                <c:pt idx="0">
                  <c:v>5</c:v>
                </c:pt>
                <c:pt idx="1">
                  <c:v>8</c:v>
                </c:pt>
                <c:pt idx="2">
                  <c:v>87</c:v>
                </c:pt>
              </c:numCache>
            </c:numRef>
          </c:val>
          <c:extLst>
            <c:ext xmlns:c16="http://schemas.microsoft.com/office/drawing/2014/chart" uri="{C3380CC4-5D6E-409C-BE32-E72D297353CC}">
              <c16:uniqueId val="{00000000-D6C0-4984-82D8-07389330C55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E788E-B322-446F-AA16-F07641C7724D}" type="datetimeFigureOut">
              <a:rPr lang="en-US" smtClean="0"/>
              <a:t>3/11/2022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01DC7E-0E27-44BB-8E4B-194FBB5E191C}" type="slidenum">
              <a:rPr lang="en-US" smtClean="0"/>
              <a:t>‹#›</a:t>
            </a:fld>
            <a:endParaRPr lang="en-US"/>
          </a:p>
        </p:txBody>
      </p:sp>
    </p:spTree>
    <p:extLst>
      <p:ext uri="{BB962C8B-B14F-4D97-AF65-F5344CB8AC3E}">
        <p14:creationId xmlns:p14="http://schemas.microsoft.com/office/powerpoint/2010/main" val="1595903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4A5973-D9D5-42CF-80C5-72F7A9C6BC53}" type="slidenum">
              <a:rPr lang="en-US" smtClean="0"/>
              <a:t>1</a:t>
            </a:fld>
            <a:endParaRPr lang="en-US"/>
          </a:p>
        </p:txBody>
      </p:sp>
    </p:spTree>
    <p:extLst>
      <p:ext uri="{BB962C8B-B14F-4D97-AF65-F5344CB8AC3E}">
        <p14:creationId xmlns:p14="http://schemas.microsoft.com/office/powerpoint/2010/main" val="9022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5591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0281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7188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3674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8201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3827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605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9656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1646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1077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5356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9627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6833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8590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7065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9976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2440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501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0009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6064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2611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5356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65253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1215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5547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9616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6967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2870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3317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9812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C0FE4-27BA-4D2C-88BE-A49CD21684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573E81-12A9-45FA-9CE8-8FCE777041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C23A07-AA5A-4DB4-B36B-165BEBFA9FDA}"/>
              </a:ext>
            </a:extLst>
          </p:cNvPr>
          <p:cNvSpPr>
            <a:spLocks noGrp="1"/>
          </p:cNvSpPr>
          <p:nvPr>
            <p:ph type="dt" sz="half" idx="10"/>
          </p:nvPr>
        </p:nvSpPr>
        <p:spPr/>
        <p:txBody>
          <a:bodyPr/>
          <a:lstStyle/>
          <a:p>
            <a:fld id="{F3308393-FC93-412B-B391-6727D153EF0A}" type="datetimeFigureOut">
              <a:rPr lang="en-US" smtClean="0"/>
              <a:t>3/11/2022</a:t>
            </a:fld>
            <a:endParaRPr lang="en-US"/>
          </a:p>
        </p:txBody>
      </p:sp>
      <p:sp>
        <p:nvSpPr>
          <p:cNvPr id="5" name="Footer Placeholder 4">
            <a:extLst>
              <a:ext uri="{FF2B5EF4-FFF2-40B4-BE49-F238E27FC236}">
                <a16:creationId xmlns:a16="http://schemas.microsoft.com/office/drawing/2014/main" id="{6F73ADC5-7529-4C48-96C7-66822BB4B3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8ADA5-3739-43A3-84B9-A69947D298C4}"/>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251869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CF0FC-E2DC-4713-B69B-848A54814F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3B5BCB-1B6E-4C2C-9C9B-0918A4B814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5F7E2B-B997-4E96-B390-D4B2247B3A40}"/>
              </a:ext>
            </a:extLst>
          </p:cNvPr>
          <p:cNvSpPr>
            <a:spLocks noGrp="1"/>
          </p:cNvSpPr>
          <p:nvPr>
            <p:ph type="dt" sz="half" idx="10"/>
          </p:nvPr>
        </p:nvSpPr>
        <p:spPr/>
        <p:txBody>
          <a:bodyPr/>
          <a:lstStyle/>
          <a:p>
            <a:fld id="{F3308393-FC93-412B-B391-6727D153EF0A}" type="datetimeFigureOut">
              <a:rPr lang="en-US" smtClean="0"/>
              <a:t>3/11/2022</a:t>
            </a:fld>
            <a:endParaRPr lang="en-US"/>
          </a:p>
        </p:txBody>
      </p:sp>
      <p:sp>
        <p:nvSpPr>
          <p:cNvPr id="5" name="Footer Placeholder 4">
            <a:extLst>
              <a:ext uri="{FF2B5EF4-FFF2-40B4-BE49-F238E27FC236}">
                <a16:creationId xmlns:a16="http://schemas.microsoft.com/office/drawing/2014/main" id="{23DF5BC4-6C82-4708-8E5F-55C53AA3EC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9E6D8E-7A53-498B-8375-25C49AA68AC3}"/>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285352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34C075-B774-49A8-A1FD-C60A1CB130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327149-6F1B-48EC-9B95-F560B1AF45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0233F8-5A23-4BA0-937B-56BD1611A2D0}"/>
              </a:ext>
            </a:extLst>
          </p:cNvPr>
          <p:cNvSpPr>
            <a:spLocks noGrp="1"/>
          </p:cNvSpPr>
          <p:nvPr>
            <p:ph type="dt" sz="half" idx="10"/>
          </p:nvPr>
        </p:nvSpPr>
        <p:spPr/>
        <p:txBody>
          <a:bodyPr/>
          <a:lstStyle/>
          <a:p>
            <a:fld id="{F3308393-FC93-412B-B391-6727D153EF0A}" type="datetimeFigureOut">
              <a:rPr lang="en-US" smtClean="0"/>
              <a:t>3/11/2022</a:t>
            </a:fld>
            <a:endParaRPr lang="en-US"/>
          </a:p>
        </p:txBody>
      </p:sp>
      <p:sp>
        <p:nvSpPr>
          <p:cNvPr id="5" name="Footer Placeholder 4">
            <a:extLst>
              <a:ext uri="{FF2B5EF4-FFF2-40B4-BE49-F238E27FC236}">
                <a16:creationId xmlns:a16="http://schemas.microsoft.com/office/drawing/2014/main" id="{567EF20E-0D5D-4296-ACB6-453F13660C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F7DBAD-69AC-418D-8EC6-20327FC867A6}"/>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4023372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70401" y="8390"/>
            <a:ext cx="7716940" cy="372611"/>
          </a:xfrm>
        </p:spPr>
        <p:txBody>
          <a:bodyPr/>
          <a:lstStyle/>
          <a:p>
            <a:r>
              <a:rPr lang="en-US" dirty="0"/>
              <a:t>Click to edit Master title style</a:t>
            </a:r>
          </a:p>
        </p:txBody>
      </p:sp>
      <p:sp>
        <p:nvSpPr>
          <p:cNvPr id="3" name="Subtitle 2"/>
          <p:cNvSpPr>
            <a:spLocks noGrp="1"/>
          </p:cNvSpPr>
          <p:nvPr>
            <p:ph type="subTitle" idx="1" hasCustomPrompt="1"/>
          </p:nvPr>
        </p:nvSpPr>
        <p:spPr>
          <a:xfrm>
            <a:off x="711200" y="685800"/>
            <a:ext cx="10972800" cy="49530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Tree>
    <p:extLst>
      <p:ext uri="{BB962C8B-B14F-4D97-AF65-F5344CB8AC3E}">
        <p14:creationId xmlns:p14="http://schemas.microsoft.com/office/powerpoint/2010/main" val="95008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67200" y="1"/>
            <a:ext cx="7924800" cy="457200"/>
          </a:xfrm>
        </p:spPr>
        <p:txBody>
          <a:bodyPr/>
          <a:lstStyle/>
          <a:p>
            <a:r>
              <a:rPr lang="en-US" dirty="0"/>
              <a:t>Click to edit Master title style</a:t>
            </a:r>
          </a:p>
        </p:txBody>
      </p:sp>
      <p:sp>
        <p:nvSpPr>
          <p:cNvPr id="3" name="Subtitle 2"/>
          <p:cNvSpPr>
            <a:spLocks noGrp="1"/>
          </p:cNvSpPr>
          <p:nvPr>
            <p:ph type="subTitle" idx="1" hasCustomPrompt="1"/>
          </p:nvPr>
        </p:nvSpPr>
        <p:spPr>
          <a:xfrm>
            <a:off x="609600" y="762000"/>
            <a:ext cx="10972800" cy="57912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Tree>
    <p:extLst>
      <p:ext uri="{BB962C8B-B14F-4D97-AF65-F5344CB8AC3E}">
        <p14:creationId xmlns:p14="http://schemas.microsoft.com/office/powerpoint/2010/main" val="1749128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3/11/2022</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1901690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3/11/2022</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2871788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3/11/2022</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130542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3/11/2022</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2004630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3/11/2022</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4050954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3/11/2022</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1291172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8DE61-4D32-4825-8643-A9116FF0D7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D424C-600F-4AC1-A34F-FE9CBC3BCC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299AF7-F6A1-4955-9B0E-5900BE4C5BF1}"/>
              </a:ext>
            </a:extLst>
          </p:cNvPr>
          <p:cNvSpPr>
            <a:spLocks noGrp="1"/>
          </p:cNvSpPr>
          <p:nvPr>
            <p:ph type="dt" sz="half" idx="10"/>
          </p:nvPr>
        </p:nvSpPr>
        <p:spPr/>
        <p:txBody>
          <a:bodyPr/>
          <a:lstStyle/>
          <a:p>
            <a:fld id="{F3308393-FC93-412B-B391-6727D153EF0A}" type="datetimeFigureOut">
              <a:rPr lang="en-US" smtClean="0"/>
              <a:t>3/11/2022</a:t>
            </a:fld>
            <a:endParaRPr lang="en-US"/>
          </a:p>
        </p:txBody>
      </p:sp>
      <p:sp>
        <p:nvSpPr>
          <p:cNvPr id="5" name="Footer Placeholder 4">
            <a:extLst>
              <a:ext uri="{FF2B5EF4-FFF2-40B4-BE49-F238E27FC236}">
                <a16:creationId xmlns:a16="http://schemas.microsoft.com/office/drawing/2014/main" id="{421D106C-0AED-403A-854A-CE005C6B6D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6416C-3512-4015-AFE7-0D1EEC83345A}"/>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2199270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3/11/2022</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2204626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3/11/2022</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3043328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3/11/2022</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764927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3/11/2022</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169988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42FC5-247B-469B-A613-9F8042F788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C95C8D-F5DF-4A59-9B2A-45EC5C23C4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437D2F-900A-4549-894B-A86D74DAFFA3}"/>
              </a:ext>
            </a:extLst>
          </p:cNvPr>
          <p:cNvSpPr>
            <a:spLocks noGrp="1"/>
          </p:cNvSpPr>
          <p:nvPr>
            <p:ph type="dt" sz="half" idx="10"/>
          </p:nvPr>
        </p:nvSpPr>
        <p:spPr/>
        <p:txBody>
          <a:bodyPr/>
          <a:lstStyle/>
          <a:p>
            <a:fld id="{F3308393-FC93-412B-B391-6727D153EF0A}" type="datetimeFigureOut">
              <a:rPr lang="en-US" smtClean="0"/>
              <a:t>3/11/2022</a:t>
            </a:fld>
            <a:endParaRPr lang="en-US"/>
          </a:p>
        </p:txBody>
      </p:sp>
      <p:sp>
        <p:nvSpPr>
          <p:cNvPr id="5" name="Footer Placeholder 4">
            <a:extLst>
              <a:ext uri="{FF2B5EF4-FFF2-40B4-BE49-F238E27FC236}">
                <a16:creationId xmlns:a16="http://schemas.microsoft.com/office/drawing/2014/main" id="{C00D8443-53F5-4270-BA3A-48B1317AD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44E828-12B3-4CF5-8B50-CE251B009D99}"/>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414973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B6301-9E5F-4755-8ABC-A7315859B2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EBEADB-9166-42DA-A6DA-0DC324B1B1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7189CA-C579-46AA-8EFF-6CA55D7CBE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D2DD49-8FDF-4741-8237-38F09A714E8E}"/>
              </a:ext>
            </a:extLst>
          </p:cNvPr>
          <p:cNvSpPr>
            <a:spLocks noGrp="1"/>
          </p:cNvSpPr>
          <p:nvPr>
            <p:ph type="dt" sz="half" idx="10"/>
          </p:nvPr>
        </p:nvSpPr>
        <p:spPr/>
        <p:txBody>
          <a:bodyPr/>
          <a:lstStyle/>
          <a:p>
            <a:fld id="{F3308393-FC93-412B-B391-6727D153EF0A}" type="datetimeFigureOut">
              <a:rPr lang="en-US" smtClean="0"/>
              <a:t>3/11/2022</a:t>
            </a:fld>
            <a:endParaRPr lang="en-US"/>
          </a:p>
        </p:txBody>
      </p:sp>
      <p:sp>
        <p:nvSpPr>
          <p:cNvPr id="6" name="Footer Placeholder 5">
            <a:extLst>
              <a:ext uri="{FF2B5EF4-FFF2-40B4-BE49-F238E27FC236}">
                <a16:creationId xmlns:a16="http://schemas.microsoft.com/office/drawing/2014/main" id="{579891B1-084F-4D10-8175-4C3CF479CD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02C836-80EF-4E9C-A709-2310B391F93F}"/>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580321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0C038-557F-4DCC-B629-2B8800036B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F012B7-DA25-4DC3-92A5-5780F66B59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AB603C-CC70-4A7E-8ED9-7C18620C34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AD56CC-0AE7-4C7F-B8AE-40E49C602E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FE77E4-6F78-48F6-9A5F-E972CC742B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A237BE-84D6-4513-B385-43CEE77FA7E4}"/>
              </a:ext>
            </a:extLst>
          </p:cNvPr>
          <p:cNvSpPr>
            <a:spLocks noGrp="1"/>
          </p:cNvSpPr>
          <p:nvPr>
            <p:ph type="dt" sz="half" idx="10"/>
          </p:nvPr>
        </p:nvSpPr>
        <p:spPr/>
        <p:txBody>
          <a:bodyPr/>
          <a:lstStyle/>
          <a:p>
            <a:fld id="{F3308393-FC93-412B-B391-6727D153EF0A}" type="datetimeFigureOut">
              <a:rPr lang="en-US" smtClean="0"/>
              <a:t>3/11/2022</a:t>
            </a:fld>
            <a:endParaRPr lang="en-US"/>
          </a:p>
        </p:txBody>
      </p:sp>
      <p:sp>
        <p:nvSpPr>
          <p:cNvPr id="8" name="Footer Placeholder 7">
            <a:extLst>
              <a:ext uri="{FF2B5EF4-FFF2-40B4-BE49-F238E27FC236}">
                <a16:creationId xmlns:a16="http://schemas.microsoft.com/office/drawing/2014/main" id="{DC56012E-8B6D-48DB-90C1-378DD81941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064A50-273B-4A7E-9B8F-2A6350F047C4}"/>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70393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47E89-53DA-4F1E-A6F3-35ABF50B1A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7D6AE0-4C62-4B1D-BC01-ED4ED558D358}"/>
              </a:ext>
            </a:extLst>
          </p:cNvPr>
          <p:cNvSpPr>
            <a:spLocks noGrp="1"/>
          </p:cNvSpPr>
          <p:nvPr>
            <p:ph type="dt" sz="half" idx="10"/>
          </p:nvPr>
        </p:nvSpPr>
        <p:spPr/>
        <p:txBody>
          <a:bodyPr/>
          <a:lstStyle/>
          <a:p>
            <a:fld id="{F3308393-FC93-412B-B391-6727D153EF0A}" type="datetimeFigureOut">
              <a:rPr lang="en-US" smtClean="0"/>
              <a:t>3/11/2022</a:t>
            </a:fld>
            <a:endParaRPr lang="en-US"/>
          </a:p>
        </p:txBody>
      </p:sp>
      <p:sp>
        <p:nvSpPr>
          <p:cNvPr id="4" name="Footer Placeholder 3">
            <a:extLst>
              <a:ext uri="{FF2B5EF4-FFF2-40B4-BE49-F238E27FC236}">
                <a16:creationId xmlns:a16="http://schemas.microsoft.com/office/drawing/2014/main" id="{8CB050DE-3D1D-4682-98B2-1EA82726E4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9A4125-1426-41B0-A4C3-43F750855BB5}"/>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3415145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D25B80-489F-4659-A3CD-CF6C9B23FEFE}"/>
              </a:ext>
            </a:extLst>
          </p:cNvPr>
          <p:cNvSpPr>
            <a:spLocks noGrp="1"/>
          </p:cNvSpPr>
          <p:nvPr>
            <p:ph type="dt" sz="half" idx="10"/>
          </p:nvPr>
        </p:nvSpPr>
        <p:spPr/>
        <p:txBody>
          <a:bodyPr/>
          <a:lstStyle/>
          <a:p>
            <a:fld id="{F3308393-FC93-412B-B391-6727D153EF0A}" type="datetimeFigureOut">
              <a:rPr lang="en-US" smtClean="0"/>
              <a:t>3/11/2022</a:t>
            </a:fld>
            <a:endParaRPr lang="en-US"/>
          </a:p>
        </p:txBody>
      </p:sp>
      <p:sp>
        <p:nvSpPr>
          <p:cNvPr id="3" name="Footer Placeholder 2">
            <a:extLst>
              <a:ext uri="{FF2B5EF4-FFF2-40B4-BE49-F238E27FC236}">
                <a16:creationId xmlns:a16="http://schemas.microsoft.com/office/drawing/2014/main" id="{868C607E-28E4-4E8C-9DE3-00E4C5D642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6E34E-4807-4AE3-879B-DD1241D6EEC6}"/>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54467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D5785-B872-447F-88AD-122213AC7E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CD82FA-2D7F-40FC-A4AC-353AC74167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6F695A-A314-4322-BE2C-54FB1FAA2D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BE5FCE-5B91-4C97-9CC5-BA288C151228}"/>
              </a:ext>
            </a:extLst>
          </p:cNvPr>
          <p:cNvSpPr>
            <a:spLocks noGrp="1"/>
          </p:cNvSpPr>
          <p:nvPr>
            <p:ph type="dt" sz="half" idx="10"/>
          </p:nvPr>
        </p:nvSpPr>
        <p:spPr/>
        <p:txBody>
          <a:bodyPr/>
          <a:lstStyle/>
          <a:p>
            <a:fld id="{F3308393-FC93-412B-B391-6727D153EF0A}" type="datetimeFigureOut">
              <a:rPr lang="en-US" smtClean="0"/>
              <a:t>3/11/2022</a:t>
            </a:fld>
            <a:endParaRPr lang="en-US"/>
          </a:p>
        </p:txBody>
      </p:sp>
      <p:sp>
        <p:nvSpPr>
          <p:cNvPr id="6" name="Footer Placeholder 5">
            <a:extLst>
              <a:ext uri="{FF2B5EF4-FFF2-40B4-BE49-F238E27FC236}">
                <a16:creationId xmlns:a16="http://schemas.microsoft.com/office/drawing/2014/main" id="{676D23C1-E6B3-4270-9A84-7E9F9EE847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A47BB9-5510-4206-95F4-B5311763B633}"/>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617689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B9E8-F8AC-4CE8-B26F-F7DD588D1A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A62E04-8612-4CA1-8EBE-B15B2FD6DC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7AC0F2-9F7E-4C2C-801B-6061A83F2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EF1921-239A-4181-90AA-BC7F5F2869C5}"/>
              </a:ext>
            </a:extLst>
          </p:cNvPr>
          <p:cNvSpPr>
            <a:spLocks noGrp="1"/>
          </p:cNvSpPr>
          <p:nvPr>
            <p:ph type="dt" sz="half" idx="10"/>
          </p:nvPr>
        </p:nvSpPr>
        <p:spPr/>
        <p:txBody>
          <a:bodyPr/>
          <a:lstStyle/>
          <a:p>
            <a:fld id="{F3308393-FC93-412B-B391-6727D153EF0A}" type="datetimeFigureOut">
              <a:rPr lang="en-US" smtClean="0"/>
              <a:t>3/11/2022</a:t>
            </a:fld>
            <a:endParaRPr lang="en-US"/>
          </a:p>
        </p:txBody>
      </p:sp>
      <p:sp>
        <p:nvSpPr>
          <p:cNvPr id="6" name="Footer Placeholder 5">
            <a:extLst>
              <a:ext uri="{FF2B5EF4-FFF2-40B4-BE49-F238E27FC236}">
                <a16:creationId xmlns:a16="http://schemas.microsoft.com/office/drawing/2014/main" id="{67AD9046-930B-4CC7-BA6C-3092DE0FBC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CF51CA-E318-454F-96B2-270CE8EAE081}"/>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1967304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5CE650-2C34-42B1-A51F-3E3FA5D109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D86838-997A-4F04-8233-037EAC0AA8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091820-0124-48FB-887D-312D26586E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08393-FC93-412B-B391-6727D153EF0A}" type="datetimeFigureOut">
              <a:rPr lang="en-US" smtClean="0"/>
              <a:t>3/11/2022</a:t>
            </a:fld>
            <a:endParaRPr lang="en-US"/>
          </a:p>
        </p:txBody>
      </p:sp>
      <p:sp>
        <p:nvSpPr>
          <p:cNvPr id="5" name="Footer Placeholder 4">
            <a:extLst>
              <a:ext uri="{FF2B5EF4-FFF2-40B4-BE49-F238E27FC236}">
                <a16:creationId xmlns:a16="http://schemas.microsoft.com/office/drawing/2014/main" id="{84FD9353-6F5A-47EE-9B04-F0EFFC57F4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7D3C2D-1DC2-4741-88A8-118AF6F4AE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1D4E1-EB0F-4FE6-B0A6-9C9D5B5FDAA0}" type="slidenum">
              <a:rPr lang="en-US" smtClean="0"/>
              <a:t>‹#›</a:t>
            </a:fld>
            <a:endParaRPr lang="en-US"/>
          </a:p>
        </p:txBody>
      </p:sp>
    </p:spTree>
    <p:extLst>
      <p:ext uri="{BB962C8B-B14F-4D97-AF65-F5344CB8AC3E}">
        <p14:creationId xmlns:p14="http://schemas.microsoft.com/office/powerpoint/2010/main" val="2748807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685801"/>
            <a:ext cx="10972800" cy="5440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628" y="-1"/>
            <a:ext cx="12192000" cy="420125"/>
          </a:xfrm>
          <a:prstGeom prst="rect">
            <a:avLst/>
          </a:prstGeom>
          <a:gradFill>
            <a:gsLst>
              <a:gs pos="38000">
                <a:srgbClr val="FFFFCC"/>
              </a:gs>
              <a:gs pos="28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Placeholder 1"/>
          <p:cNvSpPr>
            <a:spLocks noGrp="1"/>
          </p:cNvSpPr>
          <p:nvPr>
            <p:ph type="title"/>
          </p:nvPr>
        </p:nvSpPr>
        <p:spPr>
          <a:xfrm>
            <a:off x="4267200" y="-1"/>
            <a:ext cx="7924800" cy="420125"/>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594800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2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jpeg"/><Relationship Id="rId7"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smb201@psu.edu" TargetMode="External"/><Relationship Id="rId5" Type="http://schemas.openxmlformats.org/officeDocument/2006/relationships/hyperlink" Target="mailto:shlaw@pa.gov" TargetMode="External"/><Relationship Id="rId4" Type="http://schemas.openxmlformats.org/officeDocument/2006/relationships/hyperlink" Target="mailto:jchallenge@pa.gov"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www.dirtandgravelroads.org/"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hyperlink" Target="https://pavementinteractive.org/reference-desk/testing/aggregate-tests/los-angeles-abrasion/" TargetMode="Externa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C1DC2D-3A47-48BB-A8B8-36B46797DE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574" y="0"/>
            <a:ext cx="12236574" cy="6858000"/>
          </a:xfrm>
          <a:prstGeom prst="rect">
            <a:avLst/>
          </a:prstGeom>
        </p:spPr>
      </p:pic>
      <p:sp>
        <p:nvSpPr>
          <p:cNvPr id="11" name="Rectangle 10">
            <a:extLst>
              <a:ext uri="{FF2B5EF4-FFF2-40B4-BE49-F238E27FC236}">
                <a16:creationId xmlns:a16="http://schemas.microsoft.com/office/drawing/2014/main" id="{CCF9BB63-A70F-4BC2-B991-6D08FEE0F603}"/>
              </a:ext>
            </a:extLst>
          </p:cNvPr>
          <p:cNvSpPr/>
          <p:nvPr/>
        </p:nvSpPr>
        <p:spPr>
          <a:xfrm>
            <a:off x="9190614" y="3080551"/>
            <a:ext cx="2956068" cy="3513092"/>
          </a:xfrm>
          <a:prstGeom prst="rect">
            <a:avLst/>
          </a:prstGeom>
          <a:solidFill>
            <a:srgbClr val="003D78">
              <a:lumMod val="75000"/>
              <a:alpha val="64000"/>
            </a:srgbClr>
          </a:solidFill>
          <a:ln w="25400" cap="flat" cmpd="sng" algn="ctr">
            <a:noFill/>
            <a:prstDash val="solid"/>
          </a:ln>
          <a:effectLst/>
        </p:spPr>
        <p:txBody>
          <a:bodyPr tIns="0" rtlCol="0" anchor="ctr" anchorCtr="0"/>
          <a:lstStyle/>
          <a:p>
            <a:pPr algn="ctr" defTabSz="1219170">
              <a:spcBef>
                <a:spcPct val="20000"/>
              </a:spcBef>
              <a:defRPr/>
            </a:pPr>
            <a:r>
              <a:rPr lang="en-US" sz="1867" dirty="0">
                <a:solidFill>
                  <a:srgbClr val="FFFFFF"/>
                </a:solidFill>
                <a:latin typeface="Gill Sans MT"/>
              </a:rPr>
              <a:t>Roy Richardson: SCC </a:t>
            </a:r>
          </a:p>
          <a:p>
            <a:pPr algn="ctr" defTabSz="1219170">
              <a:spcBef>
                <a:spcPct val="20000"/>
              </a:spcBef>
              <a:defRPr/>
            </a:pPr>
            <a:r>
              <a:rPr lang="en-US" sz="1867" u="sng" dirty="0">
                <a:solidFill>
                  <a:srgbClr val="FFFFFF"/>
                </a:solidFill>
                <a:latin typeface="Gill Sans MT"/>
              </a:rPr>
              <a:t>rrichardso@pa.gov</a:t>
            </a:r>
          </a:p>
          <a:p>
            <a:pPr algn="ctr" defTabSz="1219170">
              <a:spcBef>
                <a:spcPct val="20000"/>
              </a:spcBef>
              <a:defRPr/>
            </a:pPr>
            <a:endParaRPr lang="en-US" sz="533" dirty="0">
              <a:solidFill>
                <a:srgbClr val="FFFFFF"/>
              </a:solidFill>
              <a:latin typeface="Gill Sans MT"/>
            </a:endParaRPr>
          </a:p>
          <a:p>
            <a:pPr algn="ctr" defTabSz="1219170">
              <a:spcBef>
                <a:spcPct val="20000"/>
              </a:spcBef>
              <a:defRPr/>
            </a:pPr>
            <a:r>
              <a:rPr lang="en-US" sz="1867" dirty="0">
                <a:solidFill>
                  <a:srgbClr val="FFFFFF"/>
                </a:solidFill>
                <a:latin typeface="Gill Sans MT"/>
              </a:rPr>
              <a:t>Justin Challenger: SCC</a:t>
            </a:r>
          </a:p>
          <a:p>
            <a:pPr algn="ctr" defTabSz="1219170">
              <a:spcBef>
                <a:spcPct val="20000"/>
              </a:spcBef>
              <a:defRPr/>
            </a:pPr>
            <a:r>
              <a:rPr lang="en-US" sz="1867" dirty="0">
                <a:solidFill>
                  <a:srgbClr val="FFFFFF"/>
                </a:solidFill>
                <a:latin typeface="Gill Sans MT"/>
                <a:hlinkClick r:id="rId4">
                  <a:extLst>
                    <a:ext uri="{A12FA001-AC4F-418D-AE19-62706E023703}">
                      <ahyp:hlinkClr xmlns:ahyp="http://schemas.microsoft.com/office/drawing/2018/hyperlinkcolor" val="tx"/>
                    </a:ext>
                  </a:extLst>
                </a:hlinkClick>
              </a:rPr>
              <a:t>jchallenge@pa.gov</a:t>
            </a:r>
            <a:endParaRPr lang="en-US" sz="1867" dirty="0">
              <a:solidFill>
                <a:srgbClr val="FFFFFF"/>
              </a:solidFill>
              <a:latin typeface="Gill Sans MT"/>
            </a:endParaRPr>
          </a:p>
          <a:p>
            <a:pPr algn="ctr" defTabSz="1219170">
              <a:spcBef>
                <a:spcPct val="20000"/>
              </a:spcBef>
              <a:defRPr/>
            </a:pPr>
            <a:endParaRPr lang="en-US" sz="533" dirty="0">
              <a:solidFill>
                <a:srgbClr val="FFFFFF"/>
              </a:solidFill>
              <a:latin typeface="Gill Sans MT"/>
            </a:endParaRPr>
          </a:p>
          <a:p>
            <a:pPr algn="ctr" defTabSz="1219170">
              <a:spcBef>
                <a:spcPct val="20000"/>
              </a:spcBef>
              <a:defRPr/>
            </a:pPr>
            <a:r>
              <a:rPr lang="en-US" sz="1867" dirty="0">
                <a:solidFill>
                  <a:srgbClr val="FFFFFF"/>
                </a:solidFill>
                <a:latin typeface="Gill Sans MT"/>
              </a:rPr>
              <a:t>Sherri Law: SCC</a:t>
            </a:r>
          </a:p>
          <a:p>
            <a:pPr algn="ctr" defTabSz="1219170">
              <a:spcBef>
                <a:spcPct val="20000"/>
              </a:spcBef>
              <a:defRPr/>
            </a:pPr>
            <a:r>
              <a:rPr lang="en-US" sz="1867" dirty="0">
                <a:solidFill>
                  <a:srgbClr val="FFFFFF"/>
                </a:solidFill>
                <a:latin typeface="Gill Sans MT"/>
                <a:hlinkClick r:id="rId5">
                  <a:extLst>
                    <a:ext uri="{A12FA001-AC4F-418D-AE19-62706E023703}">
                      <ahyp:hlinkClr xmlns:ahyp="http://schemas.microsoft.com/office/drawing/2018/hyperlinkcolor" val="tx"/>
                    </a:ext>
                  </a:extLst>
                </a:hlinkClick>
              </a:rPr>
              <a:t>shlaw@pa.gov</a:t>
            </a:r>
            <a:endParaRPr lang="en-US" sz="1867" dirty="0">
              <a:solidFill>
                <a:srgbClr val="FFFFFF"/>
              </a:solidFill>
              <a:latin typeface="Gill Sans MT"/>
            </a:endParaRPr>
          </a:p>
          <a:p>
            <a:pPr algn="ctr" defTabSz="1219170">
              <a:spcBef>
                <a:spcPct val="20000"/>
              </a:spcBef>
              <a:defRPr/>
            </a:pPr>
            <a:endParaRPr lang="en-US" sz="533" dirty="0">
              <a:solidFill>
                <a:srgbClr val="FFFFFF"/>
              </a:solidFill>
              <a:latin typeface="Gill Sans MT"/>
            </a:endParaRPr>
          </a:p>
          <a:p>
            <a:pPr algn="ctr" defTabSz="1219170">
              <a:spcBef>
                <a:spcPct val="20000"/>
              </a:spcBef>
              <a:defRPr/>
            </a:pPr>
            <a:r>
              <a:rPr lang="en-US" sz="1867" dirty="0">
                <a:solidFill>
                  <a:srgbClr val="FFFFFF"/>
                </a:solidFill>
                <a:latin typeface="Gill Sans MT"/>
              </a:rPr>
              <a:t>Steve Bloser: CDGRS</a:t>
            </a:r>
          </a:p>
          <a:p>
            <a:pPr algn="ctr" defTabSz="1219170">
              <a:spcBef>
                <a:spcPct val="20000"/>
              </a:spcBef>
              <a:defRPr/>
            </a:pPr>
            <a:r>
              <a:rPr lang="en-US" sz="1867" dirty="0">
                <a:solidFill>
                  <a:srgbClr val="FFFFFF"/>
                </a:solidFill>
                <a:latin typeface="Gill Sans MT"/>
                <a:hlinkClick r:id="rId6">
                  <a:extLst>
                    <a:ext uri="{A12FA001-AC4F-418D-AE19-62706E023703}">
                      <ahyp:hlinkClr xmlns:ahyp="http://schemas.microsoft.com/office/drawing/2018/hyperlinkcolor" val="tx"/>
                    </a:ext>
                  </a:extLst>
                </a:hlinkClick>
              </a:rPr>
              <a:t>smb201@psu.edu</a:t>
            </a:r>
            <a:endParaRPr lang="en-US" sz="1867" dirty="0">
              <a:solidFill>
                <a:srgbClr val="FFFFFF"/>
              </a:solidFill>
              <a:latin typeface="Gill Sans MT"/>
            </a:endParaRPr>
          </a:p>
        </p:txBody>
      </p:sp>
      <p:sp>
        <p:nvSpPr>
          <p:cNvPr id="12" name="TextBox 11">
            <a:extLst>
              <a:ext uri="{FF2B5EF4-FFF2-40B4-BE49-F238E27FC236}">
                <a16:creationId xmlns:a16="http://schemas.microsoft.com/office/drawing/2014/main" id="{4F526BC3-D6C4-4E91-931F-61AE800C45A4}"/>
              </a:ext>
            </a:extLst>
          </p:cNvPr>
          <p:cNvSpPr txBox="1"/>
          <p:nvPr/>
        </p:nvSpPr>
        <p:spPr>
          <a:xfrm>
            <a:off x="3904205" y="7706"/>
            <a:ext cx="8287795" cy="2010678"/>
          </a:xfrm>
          <a:prstGeom prst="rect">
            <a:avLst/>
          </a:prstGeom>
          <a:solidFill>
            <a:srgbClr val="003D78">
              <a:alpha val="65000"/>
            </a:srgbClr>
          </a:solidFill>
        </p:spPr>
        <p:txBody>
          <a:bodyPr wrap="square" lIns="121727" tIns="60864" rIns="121727" bIns="60864" rtlCol="0" anchor="t">
            <a:spAutoFit/>
          </a:bodyPr>
          <a:lstStyle/>
          <a:p>
            <a:pPr algn="ctr" defTabSz="1217288">
              <a:defRPr/>
            </a:pPr>
            <a:r>
              <a:rPr lang="en-US" sz="4267" kern="0" dirty="0">
                <a:solidFill>
                  <a:srgbClr val="FFFFFF"/>
                </a:solidFill>
                <a:latin typeface="Gill Sans MT"/>
              </a:rPr>
              <a:t>Administrative Manual </a:t>
            </a:r>
          </a:p>
          <a:p>
            <a:pPr algn="ctr" defTabSz="1217288">
              <a:defRPr/>
            </a:pPr>
            <a:r>
              <a:rPr lang="en-US" sz="4267" kern="0" dirty="0">
                <a:solidFill>
                  <a:srgbClr val="FFFFFF"/>
                </a:solidFill>
                <a:latin typeface="Gill Sans MT"/>
              </a:rPr>
              <a:t>Proposed Updates</a:t>
            </a:r>
          </a:p>
          <a:p>
            <a:pPr algn="ctr" defTabSz="1217288">
              <a:defRPr/>
            </a:pPr>
            <a:r>
              <a:rPr lang="en-US" sz="3733" kern="0" dirty="0">
                <a:solidFill>
                  <a:srgbClr val="FFFFFF"/>
                </a:solidFill>
                <a:latin typeface="Gill Sans MT"/>
              </a:rPr>
              <a:t>3/10/2022</a:t>
            </a:r>
          </a:p>
        </p:txBody>
      </p:sp>
      <p:pic>
        <p:nvPicPr>
          <p:cNvPr id="13" name="Picture 12">
            <a:extLst>
              <a:ext uri="{FF2B5EF4-FFF2-40B4-BE49-F238E27FC236}">
                <a16:creationId xmlns:a16="http://schemas.microsoft.com/office/drawing/2014/main" id="{B9532026-D6CC-42B9-9481-B9C947ED680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90614" y="2168809"/>
            <a:ext cx="1073527" cy="691665"/>
          </a:xfrm>
          <a:prstGeom prst="rect">
            <a:avLst/>
          </a:prstGeom>
        </p:spPr>
      </p:pic>
      <p:pic>
        <p:nvPicPr>
          <p:cNvPr id="14" name="Picture 13">
            <a:extLst>
              <a:ext uri="{FF2B5EF4-FFF2-40B4-BE49-F238E27FC236}">
                <a16:creationId xmlns:a16="http://schemas.microsoft.com/office/drawing/2014/main" id="{9A7F9058-5CAD-4BF1-8B43-4F9E210AF92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327257" y="2168808"/>
            <a:ext cx="1801627" cy="691665"/>
          </a:xfrm>
          <a:prstGeom prst="rect">
            <a:avLst/>
          </a:prstGeom>
        </p:spPr>
      </p:pic>
      <p:sp>
        <p:nvSpPr>
          <p:cNvPr id="15" name="TextBox 14">
            <a:extLst>
              <a:ext uri="{FF2B5EF4-FFF2-40B4-BE49-F238E27FC236}">
                <a16:creationId xmlns:a16="http://schemas.microsoft.com/office/drawing/2014/main" id="{E0FD8E9E-716E-473F-9384-D9840E292D83}"/>
              </a:ext>
            </a:extLst>
          </p:cNvPr>
          <p:cNvSpPr txBox="1"/>
          <p:nvPr/>
        </p:nvSpPr>
        <p:spPr>
          <a:xfrm>
            <a:off x="45319" y="76159"/>
            <a:ext cx="3587028" cy="1148903"/>
          </a:xfrm>
          <a:prstGeom prst="rect">
            <a:avLst/>
          </a:prstGeom>
          <a:solidFill>
            <a:srgbClr val="003D78">
              <a:alpha val="65000"/>
            </a:srgbClr>
          </a:solidFill>
        </p:spPr>
        <p:txBody>
          <a:bodyPr wrap="square" lIns="121727" tIns="60864" rIns="121727" bIns="60864" rtlCol="0" anchor="ctr" anchorCtr="0">
            <a:spAutoFit/>
          </a:bodyPr>
          <a:lstStyle/>
          <a:p>
            <a:pPr algn="ctr" defTabSz="1217288">
              <a:defRPr/>
            </a:pPr>
            <a:r>
              <a:rPr lang="en-US" sz="2667" kern="0" dirty="0">
                <a:solidFill>
                  <a:srgbClr val="FFFFFF"/>
                </a:solidFill>
                <a:latin typeface="Gill Sans MT"/>
              </a:rPr>
              <a:t>Dirt Gravel and Low Volume Road Program</a:t>
            </a:r>
            <a:r>
              <a:rPr lang="en-US" sz="4000" kern="0" dirty="0">
                <a:solidFill>
                  <a:srgbClr val="FFFFFF"/>
                </a:solidFill>
                <a:latin typeface="Gill Sans MT"/>
              </a:rPr>
              <a:t> </a:t>
            </a:r>
          </a:p>
        </p:txBody>
      </p:sp>
      <p:sp>
        <p:nvSpPr>
          <p:cNvPr id="8" name="Subtitle 2">
            <a:extLst>
              <a:ext uri="{FF2B5EF4-FFF2-40B4-BE49-F238E27FC236}">
                <a16:creationId xmlns:a16="http://schemas.microsoft.com/office/drawing/2014/main" id="{5147A4C5-D12B-4F29-8FF8-A6A7C9C363D3}"/>
              </a:ext>
            </a:extLst>
          </p:cNvPr>
          <p:cNvSpPr txBox="1">
            <a:spLocks/>
          </p:cNvSpPr>
          <p:nvPr/>
        </p:nvSpPr>
        <p:spPr>
          <a:xfrm>
            <a:off x="778341" y="5061465"/>
            <a:ext cx="7974363" cy="5080000"/>
          </a:xfrm>
          <a:prstGeom prst="rect">
            <a:avLst/>
          </a:prstGeom>
        </p:spPr>
        <p:txBody>
          <a:bodyPr vert="horz" lIns="121920" tIns="60960" rIns="121920" bIns="6096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spcBef>
                <a:spcPct val="20000"/>
              </a:spcBef>
              <a:defRPr/>
            </a:pPr>
            <a:r>
              <a:rPr lang="en-US" sz="2133" b="1" i="1" dirty="0">
                <a:solidFill>
                  <a:srgbClr val="FFFFFF"/>
                </a:solidFill>
                <a:latin typeface="Calibri"/>
              </a:rPr>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a:t>
            </a:r>
            <a:r>
              <a:rPr lang="en-US" sz="2133" b="1" i="1" dirty="0">
                <a:solidFill>
                  <a:srgbClr val="FFFFFF"/>
                </a:solidFill>
                <a:latin typeface="Calibri" panose="020F0502020204030204" pitchFamily="34" charset="0"/>
                <a:ea typeface="Times New Roman" panose="02020603050405020304" pitchFamily="18" charset="0"/>
              </a:rPr>
              <a:t>646-876-9923</a:t>
            </a:r>
            <a:r>
              <a:rPr lang="en-US" sz="2133" b="1" i="1" dirty="0">
                <a:solidFill>
                  <a:srgbClr val="FFFFFF"/>
                </a:solidFill>
                <a:latin typeface="Calibri"/>
              </a:rPr>
              <a:t>.</a:t>
            </a:r>
          </a:p>
        </p:txBody>
      </p:sp>
    </p:spTree>
    <p:extLst>
      <p:ext uri="{BB962C8B-B14F-4D97-AF65-F5344CB8AC3E}">
        <p14:creationId xmlns:p14="http://schemas.microsoft.com/office/powerpoint/2010/main" val="339561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3</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318504" y="598755"/>
            <a:ext cx="11554991" cy="5978225"/>
          </a:xfrm>
        </p:spPr>
        <p:txBody>
          <a:bodyPr>
            <a:normAutofit fontScale="85000" lnSpcReduction="20000"/>
          </a:bodyPr>
          <a:lstStyle/>
          <a:p>
            <a:pPr marL="0" indent="0">
              <a:buNone/>
            </a:pPr>
            <a:r>
              <a:rPr lang="en-US" sz="3400" b="1" u="sng" dirty="0"/>
              <a:t>Cost allocation Method for Shared Expenses</a:t>
            </a:r>
          </a:p>
          <a:p>
            <a:pPr marL="0" indent="0">
              <a:buNone/>
            </a:pPr>
            <a:r>
              <a:rPr lang="en-US" sz="3500" dirty="0"/>
              <a:t>Some conservation district expenses, such as vehicles, rent, and office expenses, are shared between the DGLVR Program and other programs or funding sources. A portion of shared expenses may be eligible DGLVR administrative and/or education expenses, as detailed below:</a:t>
            </a:r>
          </a:p>
          <a:p>
            <a:pPr marL="0" indent="0">
              <a:buNone/>
            </a:pPr>
            <a:r>
              <a:rPr lang="en-US" sz="2600" dirty="0"/>
              <a:t>   </a:t>
            </a:r>
          </a:p>
          <a:p>
            <a:pPr lvl="0"/>
            <a:r>
              <a:rPr lang="en-US" sz="3500" dirty="0">
                <a:solidFill>
                  <a:srgbClr val="FF0000"/>
                </a:solidFill>
              </a:rPr>
              <a:t>The percent of shared expenses that are eligible DGR expenses </a:t>
            </a:r>
            <a:r>
              <a:rPr lang="en-US" sz="3500" i="1" u="sng" dirty="0">
                <a:solidFill>
                  <a:srgbClr val="FF0000"/>
                </a:solidFill>
              </a:rPr>
              <a:t>are equal to the percent of staff time spent on DGR activities</a:t>
            </a:r>
            <a:r>
              <a:rPr lang="en-US" sz="3500" dirty="0">
                <a:solidFill>
                  <a:srgbClr val="FF0000"/>
                </a:solidFill>
              </a:rPr>
              <a:t>. </a:t>
            </a:r>
          </a:p>
          <a:p>
            <a:pPr lvl="1"/>
            <a:r>
              <a:rPr lang="en-US" sz="3100" dirty="0">
                <a:solidFill>
                  <a:srgbClr val="FF0000"/>
                </a:solidFill>
              </a:rPr>
              <a:t>The percent of staff time spent on DGR activities must be calculated compared to the total staff time spent on all programs/activities sharing the expense. </a:t>
            </a:r>
          </a:p>
          <a:p>
            <a:pPr marL="0" lvl="0" indent="0">
              <a:buNone/>
            </a:pPr>
            <a:r>
              <a:rPr lang="en-US" sz="2600" dirty="0">
                <a:solidFill>
                  <a:srgbClr val="FF0000"/>
                </a:solidFill>
              </a:rPr>
              <a:t>   </a:t>
            </a:r>
          </a:p>
          <a:p>
            <a:pPr lvl="0"/>
            <a:r>
              <a:rPr lang="en-US" sz="3500" dirty="0">
                <a:solidFill>
                  <a:srgbClr val="FF0000"/>
                </a:solidFill>
              </a:rPr>
              <a:t>The percent of shared expenses that are eligible LVR expenses </a:t>
            </a:r>
            <a:r>
              <a:rPr lang="en-US" sz="3500" i="1" u="sng" dirty="0">
                <a:solidFill>
                  <a:srgbClr val="FF0000"/>
                </a:solidFill>
              </a:rPr>
              <a:t>are equal to the percent of staff time spent on LVR activities</a:t>
            </a:r>
            <a:r>
              <a:rPr lang="en-US" sz="3500" dirty="0">
                <a:solidFill>
                  <a:srgbClr val="FF0000"/>
                </a:solidFill>
              </a:rPr>
              <a:t>. </a:t>
            </a:r>
          </a:p>
          <a:p>
            <a:pPr lvl="1"/>
            <a:r>
              <a:rPr lang="en-US" sz="3100" dirty="0">
                <a:solidFill>
                  <a:srgbClr val="FF0000"/>
                </a:solidFill>
              </a:rPr>
              <a:t>The percent of staff time spent on LVR activities must be calculated compared to the total staff time spent on all programs/activities sharing the expense. </a:t>
            </a:r>
          </a:p>
          <a:p>
            <a:pPr marL="0" indent="0">
              <a:buNone/>
            </a:pPr>
            <a:endParaRPr lang="en-US" sz="2000" b="1" dirty="0"/>
          </a:p>
        </p:txBody>
      </p:sp>
      <p:sp>
        <p:nvSpPr>
          <p:cNvPr id="5" name="TextBox 4">
            <a:extLst>
              <a:ext uri="{FF2B5EF4-FFF2-40B4-BE49-F238E27FC236}">
                <a16:creationId xmlns:a16="http://schemas.microsoft.com/office/drawing/2014/main" id="{53CBD254-234B-4EAB-8169-768F8DD27140}"/>
              </a:ext>
            </a:extLst>
          </p:cNvPr>
          <p:cNvSpPr txBox="1"/>
          <p:nvPr/>
        </p:nvSpPr>
        <p:spPr>
          <a:xfrm>
            <a:off x="9641018" y="306401"/>
            <a:ext cx="1901563" cy="769441"/>
          </a:xfrm>
          <a:prstGeom prst="rect">
            <a:avLst/>
          </a:prstGeom>
          <a:noFill/>
        </p:spPr>
        <p:txBody>
          <a:bodyPr wrap="square" rtlCol="0">
            <a:spAutoFit/>
          </a:bodyPr>
          <a:lstStyle/>
          <a:p>
            <a:r>
              <a:rPr lang="en-US" sz="4400" dirty="0">
                <a:solidFill>
                  <a:srgbClr val="FF0000"/>
                </a:solidFill>
              </a:rPr>
              <a:t>DRAFT </a:t>
            </a:r>
          </a:p>
        </p:txBody>
      </p:sp>
    </p:spTree>
    <p:extLst>
      <p:ext uri="{BB962C8B-B14F-4D97-AF65-F5344CB8AC3E}">
        <p14:creationId xmlns:p14="http://schemas.microsoft.com/office/powerpoint/2010/main" val="245689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3</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318504" y="598755"/>
            <a:ext cx="11554991" cy="5978225"/>
          </a:xfrm>
        </p:spPr>
        <p:txBody>
          <a:bodyPr>
            <a:normAutofit fontScale="70000" lnSpcReduction="20000"/>
          </a:bodyPr>
          <a:lstStyle/>
          <a:p>
            <a:pPr marL="0" indent="0">
              <a:buNone/>
            </a:pPr>
            <a:r>
              <a:rPr lang="en-US" sz="3400" b="1" u="sng" dirty="0"/>
              <a:t>Cost allocation Method for Shared Expenses CONTINUED</a:t>
            </a:r>
          </a:p>
          <a:p>
            <a:pPr lvl="0"/>
            <a:r>
              <a:rPr lang="en-US" sz="3600" dirty="0"/>
              <a:t>Salaries and associated benefits can only be paid for with DGLVR funds for time spent working directly on the DGLVR Program. Tracking can be done on an hourly basis, a percent effort basis, or some other method that allocates salary in accordance with time spent on the DGLVR Program.  </a:t>
            </a:r>
          </a:p>
          <a:p>
            <a:pPr marL="0" lvl="0" indent="0">
              <a:buNone/>
            </a:pPr>
            <a:r>
              <a:rPr lang="en-US" sz="2500" dirty="0"/>
              <a:t>      </a:t>
            </a:r>
          </a:p>
          <a:p>
            <a:pPr lvl="1"/>
            <a:r>
              <a:rPr lang="en-US" sz="3800" dirty="0">
                <a:solidFill>
                  <a:srgbClr val="FF0000"/>
                </a:solidFill>
              </a:rPr>
              <a:t>Salary and benefits for time spent on DGR activities are to be paid for with DGR funds. </a:t>
            </a:r>
          </a:p>
          <a:p>
            <a:pPr lvl="1"/>
            <a:r>
              <a:rPr lang="en-US" sz="3800" dirty="0">
                <a:solidFill>
                  <a:srgbClr val="FF0000"/>
                </a:solidFill>
              </a:rPr>
              <a:t>Salary and benefits for time spent on LVR activities are to be paid for with LVR funds. </a:t>
            </a:r>
          </a:p>
          <a:p>
            <a:pPr lvl="1"/>
            <a:r>
              <a:rPr lang="en-US" sz="3800" dirty="0">
                <a:solidFill>
                  <a:srgbClr val="FF0000"/>
                </a:solidFill>
              </a:rPr>
              <a:t>If a conservation district chooses to divide salaries on a percent basis, then:</a:t>
            </a:r>
          </a:p>
          <a:p>
            <a:pPr lvl="2"/>
            <a:r>
              <a:rPr lang="en-US" sz="3400" dirty="0">
                <a:solidFill>
                  <a:srgbClr val="FF0000"/>
                </a:solidFill>
              </a:rPr>
              <a:t>the </a:t>
            </a:r>
            <a:r>
              <a:rPr lang="en-US" sz="3400" i="1" u="sng" dirty="0">
                <a:solidFill>
                  <a:srgbClr val="FF0000"/>
                </a:solidFill>
              </a:rPr>
              <a:t>percent of a staff member’s salaries and benefits paid for with </a:t>
            </a:r>
            <a:r>
              <a:rPr lang="en-US" sz="3400" b="1" i="1" u="sng" dirty="0">
                <a:solidFill>
                  <a:srgbClr val="FF0000"/>
                </a:solidFill>
              </a:rPr>
              <a:t>DGR</a:t>
            </a:r>
            <a:r>
              <a:rPr lang="en-US" sz="3400" i="1" u="sng" dirty="0">
                <a:solidFill>
                  <a:srgbClr val="FF0000"/>
                </a:solidFill>
              </a:rPr>
              <a:t> funds must be proportionate </a:t>
            </a:r>
            <a:r>
              <a:rPr lang="en-US" sz="1900" i="1" u="sng" dirty="0">
                <a:solidFill>
                  <a:srgbClr val="FF0000"/>
                </a:solidFill>
              </a:rPr>
              <a:t> </a:t>
            </a:r>
            <a:r>
              <a:rPr lang="en-US" sz="3400" i="1" u="sng" dirty="0">
                <a:solidFill>
                  <a:srgbClr val="FF0000"/>
                </a:solidFill>
              </a:rPr>
              <a:t>to the amount of time that staff member spends on </a:t>
            </a:r>
            <a:r>
              <a:rPr lang="en-US" sz="3400" b="1" i="1" u="sng" dirty="0">
                <a:solidFill>
                  <a:srgbClr val="FF0000"/>
                </a:solidFill>
              </a:rPr>
              <a:t>DGR</a:t>
            </a:r>
            <a:r>
              <a:rPr lang="en-US" sz="3400" i="1" u="sng" dirty="0">
                <a:solidFill>
                  <a:srgbClr val="FF0000"/>
                </a:solidFill>
              </a:rPr>
              <a:t> activities out of the staff member’s total hours in a given time period</a:t>
            </a:r>
            <a:r>
              <a:rPr lang="en-US" sz="3400" u="sng" dirty="0">
                <a:solidFill>
                  <a:srgbClr val="FF0000"/>
                </a:solidFill>
              </a:rPr>
              <a:t>. </a:t>
            </a:r>
          </a:p>
          <a:p>
            <a:pPr lvl="2"/>
            <a:r>
              <a:rPr lang="en-US" sz="3400" dirty="0">
                <a:solidFill>
                  <a:srgbClr val="FF0000"/>
                </a:solidFill>
              </a:rPr>
              <a:t>The </a:t>
            </a:r>
            <a:r>
              <a:rPr lang="en-US" sz="3400" i="1" u="sng" dirty="0">
                <a:solidFill>
                  <a:srgbClr val="FF0000"/>
                </a:solidFill>
              </a:rPr>
              <a:t>percent of a staff member’s salaries and benefits paid for with </a:t>
            </a:r>
            <a:r>
              <a:rPr lang="en-US" sz="3400" b="1" i="1" u="sng" dirty="0">
                <a:solidFill>
                  <a:srgbClr val="FF0000"/>
                </a:solidFill>
              </a:rPr>
              <a:t>LVR</a:t>
            </a:r>
            <a:r>
              <a:rPr lang="en-US" sz="3400" i="1" u="sng" dirty="0">
                <a:solidFill>
                  <a:srgbClr val="FF0000"/>
                </a:solidFill>
              </a:rPr>
              <a:t> funds must be proportionate to the amount of time that staff member spends on b activities out of the staff member’s total hours in a given time period</a:t>
            </a:r>
            <a:r>
              <a:rPr lang="en-US" sz="3400" dirty="0">
                <a:solidFill>
                  <a:srgbClr val="FF0000"/>
                </a:solidFill>
              </a:rPr>
              <a:t>. </a:t>
            </a:r>
          </a:p>
          <a:p>
            <a:pPr marL="457200" lvl="1" indent="0">
              <a:buNone/>
            </a:pPr>
            <a:endParaRPr lang="en-US" sz="2900" dirty="0"/>
          </a:p>
        </p:txBody>
      </p:sp>
      <p:sp>
        <p:nvSpPr>
          <p:cNvPr id="5" name="TextBox 4">
            <a:extLst>
              <a:ext uri="{FF2B5EF4-FFF2-40B4-BE49-F238E27FC236}">
                <a16:creationId xmlns:a16="http://schemas.microsoft.com/office/drawing/2014/main" id="{BD3E14CB-1425-435C-BFBA-76B88FAA1A4A}"/>
              </a:ext>
            </a:extLst>
          </p:cNvPr>
          <p:cNvSpPr txBox="1"/>
          <p:nvPr/>
        </p:nvSpPr>
        <p:spPr>
          <a:xfrm>
            <a:off x="9641018" y="306401"/>
            <a:ext cx="1901563" cy="769441"/>
          </a:xfrm>
          <a:prstGeom prst="rect">
            <a:avLst/>
          </a:prstGeom>
          <a:noFill/>
        </p:spPr>
        <p:txBody>
          <a:bodyPr wrap="square" rtlCol="0">
            <a:spAutoFit/>
          </a:bodyPr>
          <a:lstStyle/>
          <a:p>
            <a:r>
              <a:rPr lang="en-US" sz="4400" dirty="0">
                <a:solidFill>
                  <a:srgbClr val="FF0000"/>
                </a:solidFill>
              </a:rPr>
              <a:t>DRAFT </a:t>
            </a:r>
          </a:p>
        </p:txBody>
      </p:sp>
    </p:spTree>
    <p:extLst>
      <p:ext uri="{BB962C8B-B14F-4D97-AF65-F5344CB8AC3E}">
        <p14:creationId xmlns:p14="http://schemas.microsoft.com/office/powerpoint/2010/main" val="354683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3</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318504" y="598755"/>
            <a:ext cx="11554991" cy="5978225"/>
          </a:xfrm>
        </p:spPr>
        <p:txBody>
          <a:bodyPr>
            <a:normAutofit lnSpcReduction="10000"/>
          </a:bodyPr>
          <a:lstStyle/>
          <a:p>
            <a:pPr marL="0" indent="0">
              <a:buNone/>
            </a:pPr>
            <a:r>
              <a:rPr lang="en-US" sz="3400" b="1" u="sng" dirty="0"/>
              <a:t>Cost allocation Method for Shared Expenses CONTINUED</a:t>
            </a:r>
          </a:p>
          <a:p>
            <a:pPr marL="0" indent="0">
              <a:buNone/>
            </a:pPr>
            <a:r>
              <a:rPr lang="en-US" sz="2900" dirty="0"/>
              <a:t>     </a:t>
            </a:r>
          </a:p>
          <a:p>
            <a:pPr marL="0" indent="0">
              <a:buNone/>
            </a:pPr>
            <a:r>
              <a:rPr lang="en-US" sz="3600" dirty="0"/>
              <a:t>The conservation district must keep and be able to provide documentation to the SCC of time spent on DGR and LVR activities as part of the administration and education funding record-keeping. (7 years)</a:t>
            </a:r>
          </a:p>
          <a:p>
            <a:pPr marL="0" indent="0">
              <a:buNone/>
            </a:pPr>
            <a:endParaRPr lang="en-US" sz="3600" dirty="0"/>
          </a:p>
          <a:p>
            <a:pPr marL="0" indent="0">
              <a:buNone/>
            </a:pPr>
            <a:r>
              <a:rPr lang="en-US" sz="3600" dirty="0">
                <a:solidFill>
                  <a:srgbClr val="FF0000"/>
                </a:solidFill>
              </a:rPr>
              <a:t>Examples of cost allocation methods that meet the policy outlined above are available in appendix </a:t>
            </a:r>
            <a:r>
              <a:rPr lang="en-US" sz="3600" i="1" dirty="0">
                <a:solidFill>
                  <a:srgbClr val="FF0000"/>
                </a:solidFill>
              </a:rPr>
              <a:t>TBD</a:t>
            </a:r>
            <a:r>
              <a:rPr lang="en-US" sz="3600" dirty="0">
                <a:solidFill>
                  <a:srgbClr val="FF0000"/>
                </a:solidFill>
              </a:rPr>
              <a:t>.</a:t>
            </a:r>
            <a:r>
              <a:rPr lang="en-US" sz="3600" dirty="0"/>
              <a:t>  These are not the only acceptable cost allocation methods. For assistance in developing a cost allocation method, contact the SCC</a:t>
            </a:r>
            <a:r>
              <a:rPr lang="en-US" sz="3500" dirty="0"/>
              <a:t>. </a:t>
            </a:r>
            <a:r>
              <a:rPr lang="en-US" sz="1800" dirty="0"/>
              <a:t> </a:t>
            </a:r>
            <a:endParaRPr lang="en-US" sz="2300" dirty="0"/>
          </a:p>
          <a:p>
            <a:pPr marL="0" indent="0">
              <a:buNone/>
            </a:pPr>
            <a:endParaRPr lang="en-US" sz="2000" b="1" dirty="0"/>
          </a:p>
        </p:txBody>
      </p:sp>
      <p:sp>
        <p:nvSpPr>
          <p:cNvPr id="5" name="TextBox 4">
            <a:extLst>
              <a:ext uri="{FF2B5EF4-FFF2-40B4-BE49-F238E27FC236}">
                <a16:creationId xmlns:a16="http://schemas.microsoft.com/office/drawing/2014/main" id="{329CC6A9-791F-45C1-B909-3AEDEE91BA68}"/>
              </a:ext>
            </a:extLst>
          </p:cNvPr>
          <p:cNvSpPr txBox="1"/>
          <p:nvPr/>
        </p:nvSpPr>
        <p:spPr>
          <a:xfrm>
            <a:off x="10486592" y="994659"/>
            <a:ext cx="1901563" cy="769441"/>
          </a:xfrm>
          <a:prstGeom prst="rect">
            <a:avLst/>
          </a:prstGeom>
          <a:noFill/>
        </p:spPr>
        <p:txBody>
          <a:bodyPr wrap="square" rtlCol="0">
            <a:spAutoFit/>
          </a:bodyPr>
          <a:lstStyle/>
          <a:p>
            <a:r>
              <a:rPr lang="en-US" sz="4400" dirty="0">
                <a:solidFill>
                  <a:srgbClr val="FF0000"/>
                </a:solidFill>
              </a:rPr>
              <a:t>DRAFT </a:t>
            </a:r>
          </a:p>
        </p:txBody>
      </p:sp>
    </p:spTree>
    <p:extLst>
      <p:ext uri="{BB962C8B-B14F-4D97-AF65-F5344CB8AC3E}">
        <p14:creationId xmlns:p14="http://schemas.microsoft.com/office/powerpoint/2010/main" val="1821801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CAM examples for Admin Manual</a:t>
            </a:r>
          </a:p>
        </p:txBody>
      </p:sp>
      <p:sp>
        <p:nvSpPr>
          <p:cNvPr id="3" name="Subtitle 2"/>
          <p:cNvSpPr>
            <a:spLocks noGrp="1"/>
          </p:cNvSpPr>
          <p:nvPr>
            <p:ph type="subTitle" idx="1"/>
          </p:nvPr>
        </p:nvSpPr>
        <p:spPr>
          <a:xfrm>
            <a:off x="487679" y="762000"/>
            <a:ext cx="11443063" cy="5943600"/>
          </a:xfrm>
        </p:spPr>
        <p:txBody>
          <a:bodyPr>
            <a:normAutofit/>
          </a:bodyPr>
          <a:lstStyle/>
          <a:p>
            <a:pPr marL="0" indent="0">
              <a:buNone/>
            </a:pPr>
            <a:r>
              <a:rPr lang="en-US" b="1" dirty="0"/>
              <a:t>Example 3:</a:t>
            </a:r>
            <a:r>
              <a:rPr lang="en-US" dirty="0"/>
              <a:t> If a district has a vehicle that is shared unequally by several programs, vehicle expenses or charges must be based on actual usage for each Program.</a:t>
            </a:r>
          </a:p>
        </p:txBody>
      </p:sp>
      <p:sp>
        <p:nvSpPr>
          <p:cNvPr id="5" name="Title 1"/>
          <p:cNvSpPr txBox="1">
            <a:spLocks/>
          </p:cNvSpPr>
          <p:nvPr/>
        </p:nvSpPr>
        <p:spPr>
          <a:xfrm>
            <a:off x="487679" y="-11575"/>
            <a:ext cx="4389121"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defRPr/>
            </a:pPr>
            <a:r>
              <a:rPr lang="en-US" dirty="0">
                <a:solidFill>
                  <a:srgbClr val="FFFFCC"/>
                </a:solidFill>
                <a:latin typeface="Calibri"/>
              </a:rPr>
              <a:t>Proposed Appendix</a:t>
            </a:r>
          </a:p>
        </p:txBody>
      </p:sp>
      <p:sp>
        <p:nvSpPr>
          <p:cNvPr id="6" name="TextBox 5">
            <a:extLst>
              <a:ext uri="{FF2B5EF4-FFF2-40B4-BE49-F238E27FC236}">
                <a16:creationId xmlns:a16="http://schemas.microsoft.com/office/drawing/2014/main" id="{6DECD462-4D53-4375-9804-8D50964DC9B6}"/>
              </a:ext>
            </a:extLst>
          </p:cNvPr>
          <p:cNvSpPr txBox="1"/>
          <p:nvPr/>
        </p:nvSpPr>
        <p:spPr>
          <a:xfrm>
            <a:off x="9641018" y="306401"/>
            <a:ext cx="1901563" cy="769441"/>
          </a:xfrm>
          <a:prstGeom prst="rect">
            <a:avLst/>
          </a:prstGeom>
          <a:noFill/>
        </p:spPr>
        <p:txBody>
          <a:bodyPr wrap="square" rtlCol="0">
            <a:spAutoFit/>
          </a:bodyPr>
          <a:lstStyle/>
          <a:p>
            <a:r>
              <a:rPr lang="en-US" sz="4400" dirty="0">
                <a:solidFill>
                  <a:srgbClr val="FF0000"/>
                </a:solidFill>
              </a:rPr>
              <a:t>DRAFT </a:t>
            </a:r>
          </a:p>
        </p:txBody>
      </p:sp>
    </p:spTree>
    <p:extLst>
      <p:ext uri="{BB962C8B-B14F-4D97-AF65-F5344CB8AC3E}">
        <p14:creationId xmlns:p14="http://schemas.microsoft.com/office/powerpoint/2010/main" val="1428807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1200" y="685800"/>
            <a:ext cx="8229600" cy="5943600"/>
          </a:xfrm>
        </p:spPr>
        <p:txBody>
          <a:bodyPr>
            <a:normAutofit/>
          </a:bodyPr>
          <a:lstStyle/>
          <a:p>
            <a:pPr marL="0" indent="0">
              <a:buNone/>
            </a:pPr>
            <a:r>
              <a:rPr lang="en-US" u="sng" dirty="0"/>
              <a:t>Cost Allocation Method Example 3:</a:t>
            </a:r>
          </a:p>
          <a:p>
            <a:pPr marL="0" indent="0">
              <a:buNone/>
            </a:pPr>
            <a:r>
              <a:rPr lang="en-US" dirty="0"/>
              <a:t>Vehicle shared unequally by multiple programs</a:t>
            </a:r>
          </a:p>
          <a:p>
            <a:pPr marL="914400" lvl="2" indent="0">
              <a:buNone/>
            </a:pPr>
            <a:endParaRPr lang="en-US" dirty="0"/>
          </a:p>
        </p:txBody>
      </p:sp>
      <p:graphicFrame>
        <p:nvGraphicFramePr>
          <p:cNvPr id="7" name="Chart 6">
            <a:extLst>
              <a:ext uri="{FF2B5EF4-FFF2-40B4-BE49-F238E27FC236}">
                <a16:creationId xmlns:a16="http://schemas.microsoft.com/office/drawing/2014/main" id="{A8E635EC-8DC6-4027-B4BD-7ED23E3F4E14}"/>
              </a:ext>
            </a:extLst>
          </p:cNvPr>
          <p:cNvGraphicFramePr/>
          <p:nvPr/>
        </p:nvGraphicFramePr>
        <p:xfrm>
          <a:off x="1828800" y="2046538"/>
          <a:ext cx="6324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723F371D-1435-45B7-BA5A-CD0DE006219E}"/>
              </a:ext>
            </a:extLst>
          </p:cNvPr>
          <p:cNvSpPr txBox="1"/>
          <p:nvPr/>
        </p:nvSpPr>
        <p:spPr>
          <a:xfrm>
            <a:off x="3238500" y="1778725"/>
            <a:ext cx="2933700" cy="461665"/>
          </a:xfrm>
          <a:prstGeom prst="rect">
            <a:avLst/>
          </a:prstGeom>
          <a:noFill/>
        </p:spPr>
        <p:txBody>
          <a:bodyPr wrap="square" rtlCol="0">
            <a:spAutoFit/>
          </a:bodyPr>
          <a:lstStyle/>
          <a:p>
            <a:r>
              <a:rPr lang="en-US" sz="2400" b="1" dirty="0">
                <a:solidFill>
                  <a:srgbClr val="0070C0"/>
                </a:solidFill>
              </a:rPr>
              <a:t>5% of use is for DGR</a:t>
            </a:r>
          </a:p>
        </p:txBody>
      </p:sp>
      <p:sp>
        <p:nvSpPr>
          <p:cNvPr id="15" name="TextBox 14">
            <a:extLst>
              <a:ext uri="{FF2B5EF4-FFF2-40B4-BE49-F238E27FC236}">
                <a16:creationId xmlns:a16="http://schemas.microsoft.com/office/drawing/2014/main" id="{3D7FC81C-E4AA-4A06-BF59-A41619DCCD4D}"/>
              </a:ext>
            </a:extLst>
          </p:cNvPr>
          <p:cNvSpPr txBox="1"/>
          <p:nvPr/>
        </p:nvSpPr>
        <p:spPr>
          <a:xfrm>
            <a:off x="3255278" y="4833888"/>
            <a:ext cx="3481956" cy="830997"/>
          </a:xfrm>
          <a:prstGeom prst="rect">
            <a:avLst/>
          </a:prstGeom>
          <a:noFill/>
        </p:spPr>
        <p:txBody>
          <a:bodyPr wrap="square" rtlCol="0">
            <a:spAutoFit/>
          </a:bodyPr>
          <a:lstStyle/>
          <a:p>
            <a:pPr algn="ctr"/>
            <a:r>
              <a:rPr lang="en-US" sz="2400" b="1" dirty="0"/>
              <a:t>87% of use is for Other Program(s)</a:t>
            </a:r>
          </a:p>
        </p:txBody>
      </p:sp>
      <p:sp>
        <p:nvSpPr>
          <p:cNvPr id="10" name="TextBox 9">
            <a:extLst>
              <a:ext uri="{FF2B5EF4-FFF2-40B4-BE49-F238E27FC236}">
                <a16:creationId xmlns:a16="http://schemas.microsoft.com/office/drawing/2014/main" id="{223BB79D-C335-48FB-AEE3-46BAE3C45D53}"/>
              </a:ext>
            </a:extLst>
          </p:cNvPr>
          <p:cNvSpPr txBox="1"/>
          <p:nvPr/>
        </p:nvSpPr>
        <p:spPr>
          <a:xfrm>
            <a:off x="6140042" y="1824891"/>
            <a:ext cx="1638300" cy="830997"/>
          </a:xfrm>
          <a:prstGeom prst="rect">
            <a:avLst/>
          </a:prstGeom>
          <a:noFill/>
        </p:spPr>
        <p:txBody>
          <a:bodyPr wrap="square" rtlCol="0">
            <a:spAutoFit/>
          </a:bodyPr>
          <a:lstStyle/>
          <a:p>
            <a:r>
              <a:rPr lang="en-US" sz="2400" b="1" dirty="0">
                <a:solidFill>
                  <a:schemeClr val="accent6">
                    <a:lumMod val="75000"/>
                  </a:schemeClr>
                </a:solidFill>
              </a:rPr>
              <a:t>8% of use is for LVR</a:t>
            </a:r>
          </a:p>
        </p:txBody>
      </p:sp>
      <p:sp>
        <p:nvSpPr>
          <p:cNvPr id="12" name="TextBox 11">
            <a:extLst>
              <a:ext uri="{FF2B5EF4-FFF2-40B4-BE49-F238E27FC236}">
                <a16:creationId xmlns:a16="http://schemas.microsoft.com/office/drawing/2014/main" id="{DE9FAAF7-BB07-4395-BA9A-034849B5DE0F}"/>
              </a:ext>
            </a:extLst>
          </p:cNvPr>
          <p:cNvSpPr txBox="1"/>
          <p:nvPr/>
        </p:nvSpPr>
        <p:spPr>
          <a:xfrm>
            <a:off x="7481756" y="1955708"/>
            <a:ext cx="3048000" cy="4601260"/>
          </a:xfrm>
          <a:prstGeom prst="rect">
            <a:avLst/>
          </a:prstGeom>
          <a:noFill/>
        </p:spPr>
        <p:txBody>
          <a:bodyPr wrap="square" rtlCol="0">
            <a:spAutoFit/>
          </a:bodyPr>
          <a:lstStyle/>
          <a:p>
            <a:pPr algn="ctr"/>
            <a:r>
              <a:rPr lang="en-US" sz="2800" dirty="0"/>
              <a:t>How shared expenses are paid:</a:t>
            </a:r>
          </a:p>
          <a:p>
            <a:r>
              <a:rPr lang="en-US" sz="1400" dirty="0"/>
              <a:t>    </a:t>
            </a:r>
          </a:p>
          <a:p>
            <a:pPr marL="285750" indent="-285750">
              <a:buFont typeface="Arial" panose="020B0604020202020204" pitchFamily="34" charset="0"/>
              <a:buChar char="•"/>
            </a:pPr>
            <a:r>
              <a:rPr lang="en-US" sz="2800" dirty="0"/>
              <a:t>5% are eligible DGR expenses</a:t>
            </a:r>
          </a:p>
          <a:p>
            <a:r>
              <a:rPr lang="en-US" sz="1100" dirty="0"/>
              <a:t>   </a:t>
            </a:r>
          </a:p>
          <a:p>
            <a:pPr marL="285750" indent="-285750">
              <a:buFont typeface="Arial" panose="020B0604020202020204" pitchFamily="34" charset="0"/>
              <a:buChar char="•"/>
            </a:pPr>
            <a:r>
              <a:rPr lang="en-US" sz="2800" dirty="0"/>
              <a:t>8% are eligible LVR expenses</a:t>
            </a:r>
          </a:p>
          <a:p>
            <a:r>
              <a:rPr lang="en-US" sz="1050" dirty="0"/>
              <a:t>   </a:t>
            </a:r>
            <a:endParaRPr lang="en-US" sz="2800" dirty="0"/>
          </a:p>
          <a:p>
            <a:pPr marL="285750" indent="-285750">
              <a:buFont typeface="Arial" panose="020B0604020202020204" pitchFamily="34" charset="0"/>
              <a:buChar char="•"/>
            </a:pPr>
            <a:r>
              <a:rPr lang="en-US" sz="2800" dirty="0"/>
              <a:t>87% are NOT eligible DGLVR expenses</a:t>
            </a:r>
          </a:p>
        </p:txBody>
      </p:sp>
      <p:sp>
        <p:nvSpPr>
          <p:cNvPr id="13" name="Title 1">
            <a:extLst>
              <a:ext uri="{FF2B5EF4-FFF2-40B4-BE49-F238E27FC236}">
                <a16:creationId xmlns:a16="http://schemas.microsoft.com/office/drawing/2014/main" id="{D9C59EA8-B8D6-4D43-9F97-C94A77A7FADD}"/>
              </a:ext>
            </a:extLst>
          </p:cNvPr>
          <p:cNvSpPr>
            <a:spLocks noGrp="1"/>
          </p:cNvSpPr>
          <p:nvPr>
            <p:ph type="ctrTitle"/>
          </p:nvPr>
        </p:nvSpPr>
        <p:spPr>
          <a:xfrm>
            <a:off x="4267200" y="1"/>
            <a:ext cx="7924800" cy="457200"/>
          </a:xfrm>
        </p:spPr>
        <p:txBody>
          <a:bodyPr/>
          <a:lstStyle/>
          <a:p>
            <a:r>
              <a:rPr lang="en-US" dirty="0"/>
              <a:t>CAM examples for Admin Manual</a:t>
            </a:r>
          </a:p>
        </p:txBody>
      </p:sp>
      <p:sp>
        <p:nvSpPr>
          <p:cNvPr id="14" name="Title 1">
            <a:extLst>
              <a:ext uri="{FF2B5EF4-FFF2-40B4-BE49-F238E27FC236}">
                <a16:creationId xmlns:a16="http://schemas.microsoft.com/office/drawing/2014/main" id="{619ABBA1-2FCA-43D2-ACFC-F60578FEFB1E}"/>
              </a:ext>
            </a:extLst>
          </p:cNvPr>
          <p:cNvSpPr txBox="1">
            <a:spLocks/>
          </p:cNvSpPr>
          <p:nvPr/>
        </p:nvSpPr>
        <p:spPr>
          <a:xfrm>
            <a:off x="487679" y="-11575"/>
            <a:ext cx="4389121"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defRPr/>
            </a:pPr>
            <a:r>
              <a:rPr lang="en-US" dirty="0">
                <a:solidFill>
                  <a:srgbClr val="FFFFCC"/>
                </a:solidFill>
                <a:latin typeface="Calibri"/>
              </a:rPr>
              <a:t>Proposed Appendix</a:t>
            </a:r>
          </a:p>
        </p:txBody>
      </p:sp>
      <p:sp>
        <p:nvSpPr>
          <p:cNvPr id="11" name="TextBox 10">
            <a:extLst>
              <a:ext uri="{FF2B5EF4-FFF2-40B4-BE49-F238E27FC236}">
                <a16:creationId xmlns:a16="http://schemas.microsoft.com/office/drawing/2014/main" id="{33F04AE8-6477-4B35-8E5B-E5C802D44F00}"/>
              </a:ext>
            </a:extLst>
          </p:cNvPr>
          <p:cNvSpPr txBox="1"/>
          <p:nvPr/>
        </p:nvSpPr>
        <p:spPr>
          <a:xfrm>
            <a:off x="9641018" y="306401"/>
            <a:ext cx="1901563" cy="769441"/>
          </a:xfrm>
          <a:prstGeom prst="rect">
            <a:avLst/>
          </a:prstGeom>
          <a:noFill/>
        </p:spPr>
        <p:txBody>
          <a:bodyPr wrap="square" rtlCol="0">
            <a:spAutoFit/>
          </a:bodyPr>
          <a:lstStyle/>
          <a:p>
            <a:r>
              <a:rPr lang="en-US" sz="4400" dirty="0">
                <a:solidFill>
                  <a:srgbClr val="FF0000"/>
                </a:solidFill>
              </a:rPr>
              <a:t>DRAFT </a:t>
            </a:r>
          </a:p>
        </p:txBody>
      </p:sp>
    </p:spTree>
    <p:extLst>
      <p:ext uri="{BB962C8B-B14F-4D97-AF65-F5344CB8AC3E}">
        <p14:creationId xmlns:p14="http://schemas.microsoft.com/office/powerpoint/2010/main" val="302629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CAM examples for Admin Manual</a:t>
            </a:r>
          </a:p>
        </p:txBody>
      </p:sp>
      <p:sp>
        <p:nvSpPr>
          <p:cNvPr id="5" name="Title 1"/>
          <p:cNvSpPr txBox="1">
            <a:spLocks/>
          </p:cNvSpPr>
          <p:nvPr/>
        </p:nvSpPr>
        <p:spPr>
          <a:xfrm>
            <a:off x="487679" y="-11575"/>
            <a:ext cx="4389121"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defRPr/>
            </a:pPr>
            <a:r>
              <a:rPr lang="en-US" dirty="0">
                <a:solidFill>
                  <a:srgbClr val="FFFFCC"/>
                </a:solidFill>
                <a:latin typeface="Calibri"/>
              </a:rPr>
              <a:t>Proposed Appendix</a:t>
            </a:r>
          </a:p>
        </p:txBody>
      </p:sp>
      <p:sp>
        <p:nvSpPr>
          <p:cNvPr id="7" name="Text Box 2">
            <a:extLst>
              <a:ext uri="{FF2B5EF4-FFF2-40B4-BE49-F238E27FC236}">
                <a16:creationId xmlns:a16="http://schemas.microsoft.com/office/drawing/2014/main" id="{41F41EE0-FB14-485B-A405-A4C0665C5AC1}"/>
              </a:ext>
            </a:extLst>
          </p:cNvPr>
          <p:cNvSpPr txBox="1">
            <a:spLocks noChangeArrowheads="1"/>
          </p:cNvSpPr>
          <p:nvPr/>
        </p:nvSpPr>
        <p:spPr bwMode="auto">
          <a:xfrm>
            <a:off x="164543" y="564214"/>
            <a:ext cx="11731450" cy="60212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r>
              <a:rPr lang="en-US" sz="2400" i="1" u="sng" dirty="0"/>
              <a:t>Example 3</a:t>
            </a:r>
            <a:r>
              <a:rPr lang="en-US" sz="2400" dirty="0"/>
              <a:t>: </a:t>
            </a:r>
          </a:p>
          <a:p>
            <a:r>
              <a:rPr lang="en-US" sz="2400" dirty="0"/>
              <a:t> </a:t>
            </a:r>
          </a:p>
          <a:p>
            <a:r>
              <a:rPr lang="en-US" sz="2400" dirty="0"/>
              <a:t>Vehicle is used for 500 miles in a quarter. 52 of those miles were for DGR activities, and 110 were for LVR activities.</a:t>
            </a:r>
          </a:p>
          <a:p>
            <a:r>
              <a:rPr lang="en-US" sz="2400" dirty="0"/>
              <a:t> </a:t>
            </a:r>
          </a:p>
          <a:p>
            <a:r>
              <a:rPr lang="en-US" sz="2400" dirty="0"/>
              <a:t>Eligible DGR mileage expense =  52 x $0.58 (or other acceptable mileage rate) = </a:t>
            </a:r>
            <a:r>
              <a:rPr lang="en-US" sz="2400" b="1" dirty="0"/>
              <a:t>$30.16</a:t>
            </a:r>
          </a:p>
          <a:p>
            <a:r>
              <a:rPr lang="en-US" sz="2400" dirty="0"/>
              <a:t>Eligible LVR mileage expense = 110 x $0.58 (or other acceptable mileage rate) = </a:t>
            </a:r>
            <a:r>
              <a:rPr lang="en-US" sz="2400" b="1" dirty="0"/>
              <a:t>$63.80 </a:t>
            </a:r>
          </a:p>
          <a:p>
            <a:endParaRPr lang="en-US" sz="2400" dirty="0"/>
          </a:p>
          <a:p>
            <a:r>
              <a:rPr lang="en-US" sz="2400" dirty="0"/>
              <a:t> How much of a $50 oil change is eligible for reimbursement with DGR and LVR funds?</a:t>
            </a:r>
          </a:p>
          <a:p>
            <a:endParaRPr lang="en-US" sz="2400" dirty="0"/>
          </a:p>
          <a:p>
            <a:r>
              <a:rPr lang="en-US" sz="2400" dirty="0"/>
              <a:t>DGR:  </a:t>
            </a:r>
            <a:r>
              <a:rPr lang="en-US" sz="2400" u="sng" dirty="0"/>
              <a:t>52</a:t>
            </a:r>
            <a:r>
              <a:rPr lang="en-US" sz="2400" dirty="0"/>
              <a:t> = 0.104		$50 x 0.104 =</a:t>
            </a:r>
            <a:r>
              <a:rPr lang="en-US" sz="2400" b="1" dirty="0"/>
              <a:t>$5.20 of the oil change is an eligible DGR expense</a:t>
            </a:r>
          </a:p>
          <a:p>
            <a:r>
              <a:rPr lang="en-US" sz="2400" dirty="0"/>
              <a:t>          500</a:t>
            </a:r>
          </a:p>
          <a:p>
            <a:r>
              <a:rPr lang="en-US" sz="2400" dirty="0"/>
              <a:t> </a:t>
            </a:r>
          </a:p>
          <a:p>
            <a:r>
              <a:rPr lang="en-US" sz="2400" dirty="0"/>
              <a:t>LVR: </a:t>
            </a:r>
            <a:r>
              <a:rPr lang="en-US" sz="2400" u="sng" dirty="0"/>
              <a:t>110</a:t>
            </a:r>
            <a:r>
              <a:rPr lang="en-US" sz="2400" dirty="0"/>
              <a:t> = 0.22		$50 x 0.22 = </a:t>
            </a:r>
            <a:r>
              <a:rPr lang="en-US" sz="2400" b="1" dirty="0"/>
              <a:t>$11.00 of the oil change is an eligible LVR expense</a:t>
            </a:r>
          </a:p>
          <a:p>
            <a:r>
              <a:rPr lang="en-US" sz="2400" dirty="0"/>
              <a:t>         500</a:t>
            </a:r>
          </a:p>
          <a:p>
            <a:pPr marL="0" marR="0" indent="0" algn="just">
              <a:spcBef>
                <a:spcPts val="0"/>
              </a:spcBef>
              <a:spcAft>
                <a:spcPts val="0"/>
              </a:spcAft>
              <a:tabLst>
                <a:tab pos="457200" algn="l"/>
                <a:tab pos="914400" algn="l"/>
              </a:tabLst>
            </a:pPr>
            <a:r>
              <a:rPr lang="en-US" sz="2800"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2369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3</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318504" y="598755"/>
            <a:ext cx="11554991" cy="5978225"/>
          </a:xfrm>
        </p:spPr>
        <p:txBody>
          <a:bodyPr>
            <a:normAutofit/>
          </a:bodyPr>
          <a:lstStyle/>
          <a:p>
            <a:pPr marL="0" indent="0">
              <a:buNone/>
            </a:pPr>
            <a:r>
              <a:rPr lang="en-US" b="1" u="sng" dirty="0"/>
              <a:t>Contract Amendments</a:t>
            </a:r>
          </a:p>
          <a:p>
            <a:pPr marL="0" indent="0">
              <a:buNone/>
            </a:pPr>
            <a:r>
              <a:rPr lang="en-US" dirty="0"/>
              <a:t>In some cases, the grant recipient may request additional time or addition funding above the contracted amount to complete a project.  The approval of additional time or funding to a contract is at the discretion of the district board, based either on a case by case basis or by county policy.  Districts may develop their own policies for handling cost overruns and time extensions, provided they are consistent with Commission policy.    </a:t>
            </a:r>
            <a:r>
              <a:rPr lang="en-US" dirty="0">
                <a:solidFill>
                  <a:srgbClr val="FF0000"/>
                </a:solidFill>
              </a:rPr>
              <a:t>It is up to the discretion of the conservation district board if amendments to existing contracts must be recommended by the QAB.</a:t>
            </a:r>
            <a:r>
              <a:rPr lang="en-US" dirty="0"/>
              <a:t>  There is no additional funding from the Commission to pay for cost overruns.</a:t>
            </a:r>
          </a:p>
          <a:p>
            <a:pPr marL="0" indent="0">
              <a:buNone/>
            </a:pPr>
            <a:endParaRPr lang="en-US" dirty="0"/>
          </a:p>
        </p:txBody>
      </p:sp>
      <p:sp>
        <p:nvSpPr>
          <p:cNvPr id="5" name="TextBox 4">
            <a:extLst>
              <a:ext uri="{FF2B5EF4-FFF2-40B4-BE49-F238E27FC236}">
                <a16:creationId xmlns:a16="http://schemas.microsoft.com/office/drawing/2014/main" id="{B597B376-6531-4696-BEAF-645C51C130A1}"/>
              </a:ext>
            </a:extLst>
          </p:cNvPr>
          <p:cNvSpPr txBox="1"/>
          <p:nvPr/>
        </p:nvSpPr>
        <p:spPr>
          <a:xfrm>
            <a:off x="9641018" y="306401"/>
            <a:ext cx="1901563" cy="769441"/>
          </a:xfrm>
          <a:prstGeom prst="rect">
            <a:avLst/>
          </a:prstGeom>
          <a:noFill/>
        </p:spPr>
        <p:txBody>
          <a:bodyPr wrap="square" rtlCol="0">
            <a:spAutoFit/>
          </a:bodyPr>
          <a:lstStyle/>
          <a:p>
            <a:r>
              <a:rPr lang="en-US" sz="4400" dirty="0">
                <a:solidFill>
                  <a:srgbClr val="FF0000"/>
                </a:solidFill>
              </a:rPr>
              <a:t>DRAFT </a:t>
            </a:r>
          </a:p>
        </p:txBody>
      </p:sp>
    </p:spTree>
    <p:extLst>
      <p:ext uri="{BB962C8B-B14F-4D97-AF65-F5344CB8AC3E}">
        <p14:creationId xmlns:p14="http://schemas.microsoft.com/office/powerpoint/2010/main" val="2918287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3</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318504" y="598755"/>
            <a:ext cx="11554991" cy="5978225"/>
          </a:xfrm>
        </p:spPr>
        <p:txBody>
          <a:bodyPr>
            <a:normAutofit lnSpcReduction="10000"/>
          </a:bodyPr>
          <a:lstStyle/>
          <a:p>
            <a:pPr marL="0" indent="0">
              <a:buNone/>
            </a:pPr>
            <a:r>
              <a:rPr lang="en-US" b="1" u="sng"/>
              <a:t>Contract Amendments</a:t>
            </a:r>
            <a:endParaRPr lang="en-US" b="1" u="sng" dirty="0"/>
          </a:p>
          <a:p>
            <a:pPr marL="0" indent="0">
              <a:buNone/>
            </a:pPr>
            <a:r>
              <a:rPr lang="en-US" sz="2400" dirty="0"/>
              <a:t>    </a:t>
            </a:r>
          </a:p>
          <a:p>
            <a:pPr marL="0" indent="0">
              <a:buNone/>
            </a:pPr>
            <a:r>
              <a:rPr lang="en-US" dirty="0"/>
              <a:t>For cost overruns totaling </a:t>
            </a:r>
            <a:r>
              <a:rPr lang="en-US" strike="sngStrike" dirty="0">
                <a:solidFill>
                  <a:srgbClr val="FF0000"/>
                </a:solidFill>
              </a:rPr>
              <a:t>20 </a:t>
            </a:r>
            <a:r>
              <a:rPr lang="en-US" dirty="0">
                <a:solidFill>
                  <a:srgbClr val="FF0000"/>
                </a:solidFill>
              </a:rPr>
              <a:t>40  </a:t>
            </a:r>
            <a:r>
              <a:rPr lang="en-US" dirty="0"/>
              <a:t>percent or less of the initial contract amount, a contract amendment must be completed and signed by both entities (available at </a:t>
            </a:r>
            <a:r>
              <a:rPr lang="en-US" u="sng" dirty="0">
                <a:hlinkClick r:id="rId3"/>
              </a:rPr>
              <a:t>www.dirtandgravelroads.org</a:t>
            </a:r>
            <a:r>
              <a:rPr lang="en-US" dirty="0"/>
              <a:t>).  Multiple amendments may be granted, provided the total of all amendments is not more than </a:t>
            </a:r>
            <a:r>
              <a:rPr lang="en-US" strike="sngStrike" dirty="0">
                <a:solidFill>
                  <a:srgbClr val="FF0000"/>
                </a:solidFill>
              </a:rPr>
              <a:t>20</a:t>
            </a:r>
            <a:r>
              <a:rPr lang="en-US" dirty="0">
                <a:solidFill>
                  <a:srgbClr val="FF0000"/>
                </a:solidFill>
              </a:rPr>
              <a:t> 40 </a:t>
            </a:r>
            <a:r>
              <a:rPr lang="en-US" dirty="0"/>
              <a:t>percent of the initial contract amount. Amendments must be approved by the district board according to policies they establish. </a:t>
            </a:r>
            <a:r>
              <a:rPr lang="en-US" strike="sngStrike" dirty="0">
                <a:solidFill>
                  <a:srgbClr val="FF0000"/>
                </a:solidFill>
              </a:rPr>
              <a:t> For cost overruns totaling more than 20 percent of the initial contract amount, a second separate contract must be made for the additional funds.</a:t>
            </a:r>
            <a:r>
              <a:rPr lang="en-US" dirty="0"/>
              <a:t> </a:t>
            </a:r>
            <a:r>
              <a:rPr lang="en-US" dirty="0">
                <a:solidFill>
                  <a:srgbClr val="FF0000"/>
                </a:solidFill>
              </a:rPr>
              <a:t>For contract amendments over 40 percent, written approval is required from the State Conservation Commission. </a:t>
            </a:r>
            <a:endParaRPr lang="en-US" sz="2000" b="1" dirty="0">
              <a:solidFill>
                <a:srgbClr val="FF0000"/>
              </a:solidFill>
            </a:endParaRPr>
          </a:p>
        </p:txBody>
      </p:sp>
      <p:sp>
        <p:nvSpPr>
          <p:cNvPr id="5" name="TextBox 4">
            <a:extLst>
              <a:ext uri="{FF2B5EF4-FFF2-40B4-BE49-F238E27FC236}">
                <a16:creationId xmlns:a16="http://schemas.microsoft.com/office/drawing/2014/main" id="{AF1DA8A5-ADDC-427C-A623-8198A2FDAD2A}"/>
              </a:ext>
            </a:extLst>
          </p:cNvPr>
          <p:cNvSpPr txBox="1"/>
          <p:nvPr/>
        </p:nvSpPr>
        <p:spPr>
          <a:xfrm>
            <a:off x="9641018" y="306401"/>
            <a:ext cx="1901563" cy="769441"/>
          </a:xfrm>
          <a:prstGeom prst="rect">
            <a:avLst/>
          </a:prstGeom>
          <a:noFill/>
        </p:spPr>
        <p:txBody>
          <a:bodyPr wrap="square" rtlCol="0">
            <a:spAutoFit/>
          </a:bodyPr>
          <a:lstStyle/>
          <a:p>
            <a:r>
              <a:rPr lang="en-US" sz="4400" dirty="0">
                <a:solidFill>
                  <a:srgbClr val="FF0000"/>
                </a:solidFill>
              </a:rPr>
              <a:t>DRAFT </a:t>
            </a:r>
          </a:p>
        </p:txBody>
      </p:sp>
    </p:spTree>
    <p:extLst>
      <p:ext uri="{BB962C8B-B14F-4D97-AF65-F5344CB8AC3E}">
        <p14:creationId xmlns:p14="http://schemas.microsoft.com/office/powerpoint/2010/main" val="861640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3</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318504" y="598755"/>
            <a:ext cx="11554991" cy="6259244"/>
          </a:xfrm>
        </p:spPr>
        <p:txBody>
          <a:bodyPr>
            <a:normAutofit fontScale="92500"/>
          </a:bodyPr>
          <a:lstStyle/>
          <a:p>
            <a:pPr marL="0" indent="0">
              <a:buNone/>
            </a:pPr>
            <a:r>
              <a:rPr lang="en-US" b="1" u="sng" dirty="0"/>
              <a:t>GIS</a:t>
            </a:r>
          </a:p>
          <a:p>
            <a:r>
              <a:rPr lang="en-US" dirty="0"/>
              <a:t>In order to submit quarterly reports, the following must be completed:</a:t>
            </a:r>
          </a:p>
          <a:p>
            <a:pPr lvl="1"/>
            <a:r>
              <a:rPr lang="en-US" dirty="0"/>
              <a:t>all income (advances, replenishments, interest) and expenses (project, administrative, and educational) for the quarter must be entered into the GIS system.  </a:t>
            </a:r>
          </a:p>
          <a:p>
            <a:pPr lvl="1"/>
            <a:r>
              <a:rPr lang="en-US" dirty="0">
                <a:solidFill>
                  <a:srgbClr val="FF0000"/>
                </a:solidFill>
              </a:rPr>
              <a:t>Local and GIS account balances must match before the quarterly report is submitted each quarter. </a:t>
            </a:r>
          </a:p>
          <a:p>
            <a:pPr lvl="1"/>
            <a:r>
              <a:rPr lang="en-US" dirty="0"/>
              <a:t>Information on contracted projects is also required, </a:t>
            </a:r>
            <a:r>
              <a:rPr lang="en-US" dirty="0">
                <a:solidFill>
                  <a:srgbClr val="FF0000"/>
                </a:solidFill>
              </a:rPr>
              <a:t>including checking that all open contracts are in good standing and are not expired. The GIS includes a contract verifier tool that can be used during this process. (topic of 3/4/2022 webinar)</a:t>
            </a:r>
          </a:p>
          <a:p>
            <a:pPr lvl="1"/>
            <a:r>
              <a:rPr lang="en-US" dirty="0"/>
              <a:t>Complete the summary of Program activities from district staff for the quarter.  </a:t>
            </a:r>
          </a:p>
          <a:p>
            <a:pPr lvl="1"/>
            <a:r>
              <a:rPr lang="en-US" dirty="0"/>
              <a:t>The Conservation District Manager, or their approved designee, is required to submit the report.</a:t>
            </a:r>
          </a:p>
        </p:txBody>
      </p:sp>
    </p:spTree>
    <p:extLst>
      <p:ext uri="{BB962C8B-B14F-4D97-AF65-F5344CB8AC3E}">
        <p14:creationId xmlns:p14="http://schemas.microsoft.com/office/powerpoint/2010/main" val="38127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35019" y="633589"/>
            <a:ext cx="4648200" cy="5943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b="1" dirty="0">
                <a:solidFill>
                  <a:srgbClr val="FF0000"/>
                </a:solidFill>
              </a:rPr>
              <a:t>4) QAB Role</a:t>
            </a:r>
          </a:p>
          <a:p>
            <a:r>
              <a:rPr lang="en-US" sz="2400" b="1" dirty="0">
                <a:solidFill>
                  <a:prstClr val="black"/>
                </a:solidFill>
              </a:rPr>
              <a:t>Defines composition and function of QAB</a:t>
            </a:r>
          </a:p>
          <a:p>
            <a:endParaRPr lang="en-US" sz="2400" b="1" dirty="0">
              <a:solidFill>
                <a:prstClr val="black"/>
              </a:solidFill>
            </a:endParaRPr>
          </a:p>
          <a:p>
            <a:r>
              <a:rPr lang="en-US" sz="2400" b="1" dirty="0">
                <a:solidFill>
                  <a:prstClr val="black"/>
                </a:solidFill>
              </a:rPr>
              <a:t>Composition</a:t>
            </a:r>
          </a:p>
          <a:p>
            <a:endParaRPr lang="en-US" sz="2400" b="1" dirty="0">
              <a:solidFill>
                <a:prstClr val="black"/>
              </a:solidFill>
            </a:endParaRPr>
          </a:p>
          <a:p>
            <a:r>
              <a:rPr lang="en-US" sz="2400" b="1" dirty="0">
                <a:solidFill>
                  <a:prstClr val="black"/>
                </a:solidFill>
              </a:rPr>
              <a:t>Meeting Requirements</a:t>
            </a:r>
          </a:p>
          <a:p>
            <a:endParaRPr lang="en-US" sz="2400" b="1" dirty="0">
              <a:solidFill>
                <a:prstClr val="black"/>
              </a:solidFill>
            </a:endParaRPr>
          </a:p>
          <a:p>
            <a:r>
              <a:rPr lang="en-US" sz="2400" b="1" dirty="0">
                <a:solidFill>
                  <a:prstClr val="black"/>
                </a:solidFill>
              </a:rPr>
              <a:t>QAB Role in Projects</a:t>
            </a:r>
          </a:p>
          <a:p>
            <a:endParaRPr lang="en-US" sz="2400" b="1" dirty="0">
              <a:solidFill>
                <a:prstClr val="black"/>
              </a:solidFill>
            </a:endParaRPr>
          </a:p>
          <a:p>
            <a:r>
              <a:rPr lang="en-US" sz="2400" b="1" dirty="0">
                <a:solidFill>
                  <a:prstClr val="black"/>
                </a:solidFill>
              </a:rPr>
              <a:t>QAB Role in Policy</a:t>
            </a:r>
          </a:p>
          <a:p>
            <a:endParaRPr lang="en-US" sz="2400" dirty="0">
              <a:solidFill>
                <a:prstClr val="black"/>
              </a:solidFill>
              <a:latin typeface="Calibri"/>
            </a:endParaRPr>
          </a:p>
          <a:p>
            <a:endParaRPr lang="en-US" sz="2400" dirty="0">
              <a:solidFill>
                <a:prstClr val="black"/>
              </a:solidFill>
              <a:latin typeface="Calibri"/>
            </a:endParaRPr>
          </a:p>
        </p:txBody>
      </p:sp>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endParaRPr lang="en-US" dirty="0">
              <a:solidFill>
                <a:srgbClr val="FFFFCC"/>
              </a:solidFill>
              <a:latin typeface="Calibri"/>
            </a:endParaRP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97375" y="633589"/>
            <a:ext cx="6989689" cy="5978225"/>
          </a:xfrm>
        </p:spPr>
        <p:txBody>
          <a:bodyPr>
            <a:normAutofit/>
          </a:bodyPr>
          <a:lstStyle/>
          <a:p>
            <a:pPr marL="0" indent="0">
              <a:buNone/>
            </a:pPr>
            <a:r>
              <a:rPr lang="en-US" b="1" u="sng" dirty="0"/>
              <a:t>DGLVR Administrative Manual</a:t>
            </a:r>
          </a:p>
          <a:p>
            <a:pPr marL="514350" indent="-514350">
              <a:buFont typeface="+mj-lt"/>
              <a:buAutoNum type="arabicParenR"/>
            </a:pPr>
            <a:r>
              <a:rPr lang="en-US" sz="2800" dirty="0"/>
              <a:t>Introduction </a:t>
            </a:r>
          </a:p>
          <a:p>
            <a:pPr marL="514350" indent="-514350">
              <a:buFont typeface="+mj-lt"/>
              <a:buAutoNum type="arabicParenR"/>
            </a:pPr>
            <a:r>
              <a:rPr lang="en-US" sz="2800" dirty="0"/>
              <a:t>SCC Role</a:t>
            </a:r>
            <a:endParaRPr lang="en-US" sz="2800" dirty="0">
              <a:solidFill>
                <a:srgbClr val="FF0000"/>
              </a:solidFill>
            </a:endParaRPr>
          </a:p>
          <a:p>
            <a:pPr marL="514350" indent="-514350">
              <a:buFont typeface="+mj-lt"/>
              <a:buAutoNum type="arabicParenR"/>
            </a:pPr>
            <a:r>
              <a:rPr lang="en-US" sz="2800" dirty="0"/>
              <a:t>Conservation District Role</a:t>
            </a:r>
          </a:p>
          <a:p>
            <a:pPr marL="514350" indent="-514350">
              <a:buFont typeface="+mj-lt"/>
              <a:buAutoNum type="arabicParenR"/>
            </a:pPr>
            <a:r>
              <a:rPr lang="en-US" sz="2800" b="1" dirty="0"/>
              <a:t>Quality Assurance Board Role – </a:t>
            </a:r>
            <a:r>
              <a:rPr lang="en-US" sz="2800" b="1" dirty="0">
                <a:solidFill>
                  <a:srgbClr val="FF0000"/>
                </a:solidFill>
              </a:rPr>
              <a:t>minor clarification on Sunshine Act</a:t>
            </a:r>
            <a:endParaRPr lang="en-US" sz="2800" b="1" dirty="0"/>
          </a:p>
          <a:p>
            <a:pPr marL="514350" indent="-514350">
              <a:buFont typeface="+mj-lt"/>
              <a:buAutoNum type="arabicParenR"/>
            </a:pPr>
            <a:r>
              <a:rPr lang="en-US" sz="2800" dirty="0"/>
              <a:t>Applicant Role</a:t>
            </a:r>
          </a:p>
          <a:p>
            <a:pPr marL="514350" indent="-514350">
              <a:buFont typeface="+mj-lt"/>
              <a:buAutoNum type="arabicParenR"/>
            </a:pPr>
            <a:r>
              <a:rPr lang="en-US" sz="2800" dirty="0"/>
              <a:t>Center for Dirt and Gravel Roads</a:t>
            </a:r>
          </a:p>
          <a:p>
            <a:pPr marL="514350" indent="-514350">
              <a:buFont typeface="+mj-lt"/>
              <a:buAutoNum type="arabicParenR"/>
            </a:pPr>
            <a:r>
              <a:rPr lang="en-US" sz="2800" dirty="0"/>
              <a:t>Additional Policies</a:t>
            </a:r>
          </a:p>
          <a:p>
            <a:pPr marL="514350" indent="-514350">
              <a:buFont typeface="+mj-lt"/>
              <a:buAutoNum type="arabicParenR"/>
            </a:pPr>
            <a:r>
              <a:rPr lang="en-US" sz="2800" dirty="0"/>
              <a:t>Permits and Other Requirements</a:t>
            </a:r>
          </a:p>
          <a:p>
            <a:pPr marL="0" indent="0">
              <a:buNone/>
            </a:pPr>
            <a:r>
              <a:rPr lang="en-US" sz="2800" dirty="0"/>
              <a:t>Appendices</a:t>
            </a:r>
          </a:p>
          <a:p>
            <a:pPr marL="0" indent="0">
              <a:buNone/>
            </a:pPr>
            <a:endParaRPr lang="en-US" sz="2000" b="1" dirty="0"/>
          </a:p>
        </p:txBody>
      </p:sp>
    </p:spTree>
    <p:extLst>
      <p:ext uri="{BB962C8B-B14F-4D97-AF65-F5344CB8AC3E}">
        <p14:creationId xmlns:p14="http://schemas.microsoft.com/office/powerpoint/2010/main" val="585482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defTabSz="914377">
              <a:defRPr/>
            </a:pPr>
            <a:fld id="{1A8E2919-D427-4CE2-80E2-33083554A27B}" type="slidenum">
              <a:rPr lang="en-US" sz="900">
                <a:solidFill>
                  <a:prstClr val="black">
                    <a:tint val="75000"/>
                  </a:prstClr>
                </a:solidFill>
                <a:latin typeface="Calibri" panose="020F0502020204030204"/>
              </a:rPr>
              <a:pPr defTabSz="914377">
                <a:defRPr/>
              </a:pPr>
              <a:t>2</a:t>
            </a:fld>
            <a:endParaRPr lang="en-US" sz="900">
              <a:solidFill>
                <a:prstClr val="black">
                  <a:tint val="75000"/>
                </a:prstClr>
              </a:solidFill>
              <a:latin typeface="Calibri" panose="020F0502020204030204"/>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1524000" y="648387"/>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a:solidFill>
                <a:prstClr val="white"/>
              </a:solidFill>
              <a:latin typeface="Calibri" panose="020F0502020204030204"/>
            </a:endParaRPr>
          </a:p>
        </p:txBody>
      </p:sp>
      <p:grpSp>
        <p:nvGrpSpPr>
          <p:cNvPr id="24" name="Group 23">
            <a:extLst>
              <a:ext uri="{FF2B5EF4-FFF2-40B4-BE49-F238E27FC236}">
                <a16:creationId xmlns:a16="http://schemas.microsoft.com/office/drawing/2014/main" id="{A4EBDDB3-9BE8-4476-BB80-A57DFB46AA96}"/>
              </a:ext>
            </a:extLst>
          </p:cNvPr>
          <p:cNvGrpSpPr/>
          <p:nvPr/>
        </p:nvGrpSpPr>
        <p:grpSpPr>
          <a:xfrm>
            <a:off x="1441622" y="737781"/>
            <a:ext cx="8633253" cy="5558955"/>
            <a:chOff x="1143000" y="486290"/>
            <a:chExt cx="6858000" cy="4675577"/>
          </a:xfrm>
        </p:grpSpPr>
        <p:sp>
          <p:nvSpPr>
            <p:cNvPr id="25" name="Rectangle 24">
              <a:extLst>
                <a:ext uri="{FF2B5EF4-FFF2-40B4-BE49-F238E27FC236}">
                  <a16:creationId xmlns:a16="http://schemas.microsoft.com/office/drawing/2014/main" id="{DD89936C-1E9C-4CD4-9311-F3E748F89AB5}"/>
                </a:ext>
              </a:extLst>
            </p:cNvPr>
            <p:cNvSpPr/>
            <p:nvPr/>
          </p:nvSpPr>
          <p:spPr>
            <a:xfrm>
              <a:off x="1143000" y="486290"/>
              <a:ext cx="6858000" cy="4657210"/>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pic>
          <p:nvPicPr>
            <p:cNvPr id="26" name="Picture 25">
              <a:extLst>
                <a:ext uri="{FF2B5EF4-FFF2-40B4-BE49-F238E27FC236}">
                  <a16:creationId xmlns:a16="http://schemas.microsoft.com/office/drawing/2014/main" id="{0DEE32D0-AC6A-4690-A980-9F904F3D4D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7300" y="871621"/>
              <a:ext cx="6659166" cy="3760470"/>
            </a:xfrm>
            <a:prstGeom prst="rect">
              <a:avLst/>
            </a:prstGeom>
          </p:spPr>
        </p:pic>
        <p:pic>
          <p:nvPicPr>
            <p:cNvPr id="27" name="Picture 26">
              <a:extLst>
                <a:ext uri="{FF2B5EF4-FFF2-40B4-BE49-F238E27FC236}">
                  <a16:creationId xmlns:a16="http://schemas.microsoft.com/office/drawing/2014/main" id="{5475255E-145C-4068-907B-49256E06A17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23903" y="652242"/>
              <a:ext cx="3043572" cy="3485381"/>
            </a:xfrm>
            <a:prstGeom prst="rect">
              <a:avLst/>
            </a:prstGeom>
            <a:ln w="76200">
              <a:solidFill>
                <a:srgbClr val="FF0000"/>
              </a:solidFill>
            </a:ln>
            <a:effectLst>
              <a:outerShdw blurRad="50800" dist="38100" dir="2700000" algn="tl" rotWithShape="0">
                <a:prstClr val="black">
                  <a:alpha val="40000"/>
                </a:prstClr>
              </a:outerShdw>
            </a:effectLst>
          </p:spPr>
        </p:pic>
        <p:sp>
          <p:nvSpPr>
            <p:cNvPr id="28" name="TextBox 27">
              <a:extLst>
                <a:ext uri="{FF2B5EF4-FFF2-40B4-BE49-F238E27FC236}">
                  <a16:creationId xmlns:a16="http://schemas.microsoft.com/office/drawing/2014/main" id="{3531CE43-FF10-4F29-936A-F7F6B8BB53DA}"/>
                </a:ext>
              </a:extLst>
            </p:cNvPr>
            <p:cNvSpPr txBox="1"/>
            <p:nvPr/>
          </p:nvSpPr>
          <p:spPr>
            <a:xfrm>
              <a:off x="3508399" y="2495663"/>
              <a:ext cx="2278559" cy="595395"/>
            </a:xfrm>
            <a:prstGeom prst="rect">
              <a:avLst/>
            </a:prstGeom>
            <a:noFill/>
          </p:spPr>
          <p:txBody>
            <a:bodyPr wrap="square" rtlCol="0">
              <a:spAutoFit/>
            </a:bodyPr>
            <a:lstStyle/>
            <a:p>
              <a:pPr algn="ctr" defTabSz="914377">
                <a:defRPr/>
              </a:pPr>
              <a:r>
                <a:rPr lang="en-US" sz="2000" i="1">
                  <a:solidFill>
                    <a:srgbClr val="FF0000"/>
                  </a:solidFill>
                  <a:latin typeface="Calibri"/>
                </a:rPr>
                <a:t>Note you can ask a question anonymously</a:t>
              </a:r>
            </a:p>
          </p:txBody>
        </p:sp>
        <p:sp>
          <p:nvSpPr>
            <p:cNvPr id="29" name="TextBox 28">
              <a:extLst>
                <a:ext uri="{FF2B5EF4-FFF2-40B4-BE49-F238E27FC236}">
                  <a16:creationId xmlns:a16="http://schemas.microsoft.com/office/drawing/2014/main" id="{852EF9B9-DF18-4481-B821-011285F2112F}"/>
                </a:ext>
              </a:extLst>
            </p:cNvPr>
            <p:cNvSpPr txBox="1"/>
            <p:nvPr/>
          </p:nvSpPr>
          <p:spPr>
            <a:xfrm>
              <a:off x="4647678" y="3521030"/>
              <a:ext cx="797390" cy="491848"/>
            </a:xfrm>
            <a:prstGeom prst="rect">
              <a:avLst/>
            </a:prstGeom>
            <a:noFill/>
          </p:spPr>
          <p:txBody>
            <a:bodyPr wrap="none" rtlCol="0">
              <a:spAutoFit/>
            </a:bodyPr>
            <a:lstStyle/>
            <a:p>
              <a:pPr defTabSz="914377">
                <a:defRPr/>
              </a:pPr>
              <a:r>
                <a:rPr lang="en-US" sz="3200" b="1">
                  <a:solidFill>
                    <a:srgbClr val="FF0000"/>
                  </a:solidFill>
                  <a:latin typeface="Calibri"/>
                </a:rPr>
                <a:t>Q&amp;A</a:t>
              </a:r>
            </a:p>
          </p:txBody>
        </p:sp>
        <p:sp>
          <p:nvSpPr>
            <p:cNvPr id="30" name="Right Arrow 11">
              <a:extLst>
                <a:ext uri="{FF2B5EF4-FFF2-40B4-BE49-F238E27FC236}">
                  <a16:creationId xmlns:a16="http://schemas.microsoft.com/office/drawing/2014/main" id="{8E8ED31E-A57B-4C0C-8440-BF46CB53B118}"/>
                </a:ext>
              </a:extLst>
            </p:cNvPr>
            <p:cNvSpPr/>
            <p:nvPr/>
          </p:nvSpPr>
          <p:spPr>
            <a:xfrm rot="6927166">
              <a:off x="3451696" y="3381732"/>
              <a:ext cx="892961" cy="133687"/>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a:endParaRPr>
            </a:p>
          </p:txBody>
        </p:sp>
        <p:sp>
          <p:nvSpPr>
            <p:cNvPr id="31" name="Oval 30">
              <a:extLst>
                <a:ext uri="{FF2B5EF4-FFF2-40B4-BE49-F238E27FC236}">
                  <a16:creationId xmlns:a16="http://schemas.microsoft.com/office/drawing/2014/main" id="{320FEAE6-527E-4C5B-92CC-BED87E57885A}"/>
                </a:ext>
              </a:extLst>
            </p:cNvPr>
            <p:cNvSpPr/>
            <p:nvPr/>
          </p:nvSpPr>
          <p:spPr>
            <a:xfrm>
              <a:off x="4852653" y="4330651"/>
              <a:ext cx="342900" cy="3200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a:endParaRPr>
            </a:p>
          </p:txBody>
        </p:sp>
        <p:sp>
          <p:nvSpPr>
            <p:cNvPr id="32" name="Right Arrow 8">
              <a:extLst>
                <a:ext uri="{FF2B5EF4-FFF2-40B4-BE49-F238E27FC236}">
                  <a16:creationId xmlns:a16="http://schemas.microsoft.com/office/drawing/2014/main" id="{201FA8F6-45D2-4FC7-8EA7-C3016B4CAC3E}"/>
                </a:ext>
              </a:extLst>
            </p:cNvPr>
            <p:cNvSpPr/>
            <p:nvPr/>
          </p:nvSpPr>
          <p:spPr>
            <a:xfrm rot="5400000">
              <a:off x="4756643" y="3909023"/>
              <a:ext cx="514350" cy="4572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a:endParaRPr>
            </a:p>
          </p:txBody>
        </p:sp>
        <p:sp>
          <p:nvSpPr>
            <p:cNvPr id="33" name="Rectangle 32">
              <a:extLst>
                <a:ext uri="{FF2B5EF4-FFF2-40B4-BE49-F238E27FC236}">
                  <a16:creationId xmlns:a16="http://schemas.microsoft.com/office/drawing/2014/main" id="{C55BF009-87AD-4FE0-83BC-CC5A081F81F0}"/>
                </a:ext>
              </a:extLst>
            </p:cNvPr>
            <p:cNvSpPr/>
            <p:nvPr/>
          </p:nvSpPr>
          <p:spPr>
            <a:xfrm>
              <a:off x="1143000" y="4825339"/>
              <a:ext cx="2857500" cy="336528"/>
            </a:xfrm>
            <a:prstGeom prst="rect">
              <a:avLst/>
            </a:prstGeom>
            <a:solidFill>
              <a:schemeClr val="bg1"/>
            </a:solidFill>
            <a:ln>
              <a:solidFill>
                <a:schemeClr val="tx1"/>
              </a:solidFill>
            </a:ln>
          </p:spPr>
          <p:txBody>
            <a:bodyPr wrap="square" lIns="121920" tIns="60960" rIns="121920" bIns="60960" anchor="t">
              <a:spAutoFit/>
            </a:bodyPr>
            <a:lstStyle/>
            <a:p>
              <a:pPr defTabSz="914377">
                <a:defRPr/>
              </a:pPr>
              <a:r>
                <a:rPr lang="en-US" dirty="0">
                  <a:solidFill>
                    <a:srgbClr val="FF0000"/>
                  </a:solidFill>
                  <a:latin typeface="Calibri"/>
                </a:rPr>
                <a:t>For audio via phone: 312-626-6799</a:t>
              </a:r>
              <a:endParaRPr lang="en-US" dirty="0">
                <a:solidFill>
                  <a:srgbClr val="FF0000"/>
                </a:solidFill>
                <a:latin typeface="Calibri" panose="020F0502020204030204" pitchFamily="34" charset="0"/>
                <a:ea typeface="Times New Roman" panose="02020603050405020304" pitchFamily="18" charset="0"/>
                <a:cs typeface="Calibri"/>
              </a:endParaRPr>
            </a:p>
          </p:txBody>
        </p:sp>
      </p:grpSp>
      <p:sp>
        <p:nvSpPr>
          <p:cNvPr id="34" name="Title 1">
            <a:extLst>
              <a:ext uri="{FF2B5EF4-FFF2-40B4-BE49-F238E27FC236}">
                <a16:creationId xmlns:a16="http://schemas.microsoft.com/office/drawing/2014/main" id="{94665BCE-E5AD-40FD-8505-0E731A6FC02C}"/>
              </a:ext>
            </a:extLst>
          </p:cNvPr>
          <p:cNvSpPr>
            <a:spLocks noGrp="1"/>
          </p:cNvSpPr>
          <p:nvPr>
            <p:ph type="title"/>
          </p:nvPr>
        </p:nvSpPr>
        <p:spPr>
          <a:xfrm>
            <a:off x="115777" y="90400"/>
            <a:ext cx="10160000" cy="609600"/>
          </a:xfrm>
        </p:spPr>
        <p:txBody>
          <a:bodyPr>
            <a:normAutofit fontScale="90000"/>
          </a:bodyPr>
          <a:lstStyle/>
          <a:p>
            <a:r>
              <a:rPr lang="en-US"/>
              <a:t>Webinar Logistics</a:t>
            </a:r>
          </a:p>
        </p:txBody>
      </p:sp>
      <p:sp>
        <p:nvSpPr>
          <p:cNvPr id="15" name="TextBox 14">
            <a:extLst>
              <a:ext uri="{FF2B5EF4-FFF2-40B4-BE49-F238E27FC236}">
                <a16:creationId xmlns:a16="http://schemas.microsoft.com/office/drawing/2014/main" id="{39CA2636-5E11-4266-A7D2-F66E4BBCEAF5}"/>
              </a:ext>
            </a:extLst>
          </p:cNvPr>
          <p:cNvSpPr txBox="1"/>
          <p:nvPr/>
        </p:nvSpPr>
        <p:spPr>
          <a:xfrm>
            <a:off x="2619117" y="2396361"/>
            <a:ext cx="6815083" cy="584775"/>
          </a:xfrm>
          <a:prstGeom prst="rect">
            <a:avLst/>
          </a:prstGeom>
          <a:solidFill>
            <a:schemeClr val="bg1"/>
          </a:solidFill>
          <a:ln w="41275">
            <a:solidFill>
              <a:srgbClr val="000000"/>
            </a:solidFill>
          </a:ln>
        </p:spPr>
        <p:txBody>
          <a:bodyPr wrap="square" rtlCol="0">
            <a:spAutoFit/>
          </a:bodyPr>
          <a:lstStyle/>
          <a:p>
            <a:r>
              <a:rPr lang="en-US" sz="3200" b="1">
                <a:solidFill>
                  <a:srgbClr val="FF0000"/>
                </a:solidFill>
              </a:rPr>
              <a:t>WEBINAR IS BEING RECORDED</a:t>
            </a:r>
          </a:p>
        </p:txBody>
      </p:sp>
    </p:spTree>
    <p:extLst>
      <p:ext uri="{BB962C8B-B14F-4D97-AF65-F5344CB8AC3E}">
        <p14:creationId xmlns:p14="http://schemas.microsoft.com/office/powerpoint/2010/main" val="372940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35019" y="633589"/>
            <a:ext cx="4648200" cy="5943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b="1" dirty="0">
                <a:solidFill>
                  <a:srgbClr val="FF0000"/>
                </a:solidFill>
              </a:rPr>
              <a:t>5) Applicant Role</a:t>
            </a:r>
          </a:p>
          <a:p>
            <a:r>
              <a:rPr lang="en-US" sz="2400" b="1" dirty="0">
                <a:solidFill>
                  <a:prstClr val="black"/>
                </a:solidFill>
              </a:rPr>
              <a:t>Intentionally repeats previous material</a:t>
            </a:r>
          </a:p>
          <a:p>
            <a:endParaRPr lang="en-US" sz="2400" b="1" dirty="0">
              <a:solidFill>
                <a:prstClr val="black"/>
              </a:solidFill>
            </a:endParaRPr>
          </a:p>
          <a:p>
            <a:r>
              <a:rPr lang="en-US" sz="2400" b="1" dirty="0">
                <a:solidFill>
                  <a:prstClr val="black"/>
                </a:solidFill>
              </a:rPr>
              <a:t>Written “to” the applicant audience</a:t>
            </a:r>
          </a:p>
          <a:p>
            <a:endParaRPr lang="en-US" sz="2400" b="1" dirty="0">
              <a:solidFill>
                <a:prstClr val="black"/>
              </a:solidFill>
            </a:endParaRPr>
          </a:p>
          <a:p>
            <a:r>
              <a:rPr lang="en-US" sz="2400" b="1" dirty="0">
                <a:solidFill>
                  <a:prstClr val="black"/>
                </a:solidFill>
              </a:rPr>
              <a:t>Intended to be standalone to give to applicants.</a:t>
            </a:r>
          </a:p>
          <a:p>
            <a:endParaRPr lang="en-US" sz="2400" dirty="0">
              <a:solidFill>
                <a:prstClr val="black"/>
              </a:solidFill>
              <a:latin typeface="Calibri"/>
            </a:endParaRPr>
          </a:p>
          <a:p>
            <a:endParaRPr lang="en-US" sz="2400" dirty="0">
              <a:solidFill>
                <a:prstClr val="black"/>
              </a:solidFill>
              <a:latin typeface="Calibri"/>
            </a:endParaRPr>
          </a:p>
        </p:txBody>
      </p:sp>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endParaRPr lang="en-US" dirty="0">
              <a:solidFill>
                <a:srgbClr val="FFFFCC"/>
              </a:solidFill>
              <a:latin typeface="Calibri"/>
            </a:endParaRP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97376" y="633589"/>
            <a:ext cx="6737644" cy="5978225"/>
          </a:xfrm>
        </p:spPr>
        <p:txBody>
          <a:bodyPr>
            <a:normAutofit/>
          </a:bodyPr>
          <a:lstStyle/>
          <a:p>
            <a:pPr marL="0" indent="0">
              <a:buNone/>
            </a:pPr>
            <a:r>
              <a:rPr lang="en-US" b="1" u="sng" dirty="0"/>
              <a:t>DGLVR Administrative Manual</a:t>
            </a:r>
          </a:p>
          <a:p>
            <a:pPr marL="514350" indent="-514350">
              <a:buFont typeface="+mj-lt"/>
              <a:buAutoNum type="arabicParenR"/>
            </a:pPr>
            <a:r>
              <a:rPr lang="en-US" sz="2800" dirty="0"/>
              <a:t>Introduction </a:t>
            </a:r>
          </a:p>
          <a:p>
            <a:pPr marL="514350" indent="-514350">
              <a:buFont typeface="+mj-lt"/>
              <a:buAutoNum type="arabicParenR"/>
            </a:pPr>
            <a:r>
              <a:rPr lang="en-US" sz="2800" dirty="0"/>
              <a:t>SCC Role</a:t>
            </a:r>
            <a:endParaRPr lang="en-US" sz="2800" dirty="0">
              <a:solidFill>
                <a:srgbClr val="FF0000"/>
              </a:solidFill>
            </a:endParaRPr>
          </a:p>
          <a:p>
            <a:pPr marL="514350" indent="-514350">
              <a:buFont typeface="+mj-lt"/>
              <a:buAutoNum type="arabicParenR"/>
            </a:pPr>
            <a:r>
              <a:rPr lang="en-US" sz="2800" dirty="0"/>
              <a:t>Conservation District Role</a:t>
            </a:r>
          </a:p>
          <a:p>
            <a:pPr marL="514350" indent="-514350">
              <a:buFont typeface="+mj-lt"/>
              <a:buAutoNum type="arabicParenR"/>
            </a:pPr>
            <a:r>
              <a:rPr lang="en-US" sz="2800" dirty="0"/>
              <a:t>Quality Assurance Board Role</a:t>
            </a:r>
          </a:p>
          <a:p>
            <a:pPr marL="514350" indent="-514350">
              <a:buFont typeface="+mj-lt"/>
              <a:buAutoNum type="arabicParenR"/>
            </a:pPr>
            <a:r>
              <a:rPr lang="en-US" sz="2800" b="1" dirty="0"/>
              <a:t>Applicant Role – </a:t>
            </a:r>
            <a:r>
              <a:rPr lang="en-US" sz="2800" b="1" dirty="0">
                <a:solidFill>
                  <a:srgbClr val="FF0000"/>
                </a:solidFill>
              </a:rPr>
              <a:t>will be updated to match other updates</a:t>
            </a:r>
            <a:endParaRPr lang="en-US" sz="2800" dirty="0"/>
          </a:p>
          <a:p>
            <a:pPr marL="514350" indent="-514350">
              <a:buFont typeface="+mj-lt"/>
              <a:buAutoNum type="arabicParenR"/>
            </a:pPr>
            <a:r>
              <a:rPr lang="en-US" sz="2800" dirty="0"/>
              <a:t>Center for Dirt and Gravel Roads</a:t>
            </a:r>
          </a:p>
          <a:p>
            <a:pPr marL="514350" indent="-514350">
              <a:buFont typeface="+mj-lt"/>
              <a:buAutoNum type="arabicParenR"/>
            </a:pPr>
            <a:r>
              <a:rPr lang="en-US" sz="2800" dirty="0"/>
              <a:t>Additional Policies</a:t>
            </a:r>
          </a:p>
          <a:p>
            <a:pPr marL="514350" indent="-514350">
              <a:buFont typeface="+mj-lt"/>
              <a:buAutoNum type="arabicParenR"/>
            </a:pPr>
            <a:r>
              <a:rPr lang="en-US" sz="2800" dirty="0"/>
              <a:t>Permits and Other Requirements</a:t>
            </a:r>
          </a:p>
          <a:p>
            <a:pPr marL="0" indent="0">
              <a:buNone/>
            </a:pPr>
            <a:r>
              <a:rPr lang="en-US" sz="2800" dirty="0"/>
              <a:t>Appendices</a:t>
            </a:r>
          </a:p>
          <a:p>
            <a:pPr marL="0" indent="0">
              <a:buNone/>
            </a:pPr>
            <a:endParaRPr lang="en-US" sz="2000" b="1" dirty="0"/>
          </a:p>
        </p:txBody>
      </p:sp>
    </p:spTree>
    <p:extLst>
      <p:ext uri="{BB962C8B-B14F-4D97-AF65-F5344CB8AC3E}">
        <p14:creationId xmlns:p14="http://schemas.microsoft.com/office/powerpoint/2010/main" val="3738774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35019" y="633589"/>
            <a:ext cx="4648200" cy="5943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b="1" dirty="0">
                <a:solidFill>
                  <a:srgbClr val="FF0000"/>
                </a:solidFill>
              </a:rPr>
              <a:t>6) Center Role</a:t>
            </a:r>
          </a:p>
          <a:p>
            <a:endParaRPr lang="en-US" sz="2400" b="1" dirty="0">
              <a:solidFill>
                <a:prstClr val="black"/>
              </a:solidFill>
            </a:endParaRPr>
          </a:p>
          <a:p>
            <a:r>
              <a:rPr lang="en-US" sz="2400" b="1" dirty="0">
                <a:solidFill>
                  <a:prstClr val="black"/>
                </a:solidFill>
              </a:rPr>
              <a:t>3-page overview of Center role and available services</a:t>
            </a:r>
          </a:p>
          <a:p>
            <a:endParaRPr lang="en-US" sz="2400" b="1" dirty="0">
              <a:solidFill>
                <a:prstClr val="black"/>
              </a:solidFill>
            </a:endParaRPr>
          </a:p>
          <a:p>
            <a:r>
              <a:rPr lang="en-US" sz="2400" b="1" dirty="0">
                <a:solidFill>
                  <a:prstClr val="black"/>
                </a:solidFill>
              </a:rPr>
              <a:t>Education</a:t>
            </a:r>
          </a:p>
          <a:p>
            <a:endParaRPr lang="en-US" sz="2400" b="1" dirty="0">
              <a:solidFill>
                <a:prstClr val="black"/>
              </a:solidFill>
            </a:endParaRPr>
          </a:p>
          <a:p>
            <a:r>
              <a:rPr lang="en-US" sz="2400" b="1" dirty="0">
                <a:solidFill>
                  <a:prstClr val="black"/>
                </a:solidFill>
              </a:rPr>
              <a:t>Outreach </a:t>
            </a:r>
          </a:p>
          <a:p>
            <a:endParaRPr lang="en-US" sz="2400" b="1" dirty="0">
              <a:solidFill>
                <a:prstClr val="black"/>
              </a:solidFill>
            </a:endParaRPr>
          </a:p>
          <a:p>
            <a:r>
              <a:rPr lang="en-US" sz="2400" b="1" dirty="0">
                <a:solidFill>
                  <a:prstClr val="black"/>
                </a:solidFill>
              </a:rPr>
              <a:t>Technical Assistance</a:t>
            </a:r>
          </a:p>
          <a:p>
            <a:endParaRPr lang="en-US" sz="2400" b="1" dirty="0">
              <a:solidFill>
                <a:prstClr val="black"/>
              </a:solidFill>
            </a:endParaRPr>
          </a:p>
          <a:p>
            <a:r>
              <a:rPr lang="en-US" sz="2400" b="1" dirty="0">
                <a:solidFill>
                  <a:prstClr val="black"/>
                </a:solidFill>
              </a:rPr>
              <a:t>Documentation</a:t>
            </a:r>
          </a:p>
          <a:p>
            <a:endParaRPr lang="en-US" sz="2400" dirty="0">
              <a:solidFill>
                <a:prstClr val="black"/>
              </a:solidFill>
              <a:latin typeface="Calibri"/>
            </a:endParaRPr>
          </a:p>
          <a:p>
            <a:endParaRPr lang="en-US" sz="2400" dirty="0">
              <a:solidFill>
                <a:prstClr val="black"/>
              </a:solidFill>
              <a:latin typeface="Calibri"/>
            </a:endParaRPr>
          </a:p>
        </p:txBody>
      </p:sp>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endParaRPr lang="en-US" dirty="0">
              <a:solidFill>
                <a:srgbClr val="FFFFCC"/>
              </a:solidFill>
              <a:latin typeface="Calibri"/>
            </a:endParaRP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97375" y="633589"/>
            <a:ext cx="6989689" cy="5978225"/>
          </a:xfrm>
        </p:spPr>
        <p:txBody>
          <a:bodyPr>
            <a:normAutofit/>
          </a:bodyPr>
          <a:lstStyle/>
          <a:p>
            <a:pPr marL="0" indent="0">
              <a:buNone/>
            </a:pPr>
            <a:r>
              <a:rPr lang="en-US" b="1" u="sng" dirty="0"/>
              <a:t>DGLVR Administrative Manual</a:t>
            </a:r>
          </a:p>
          <a:p>
            <a:pPr marL="514350" indent="-514350">
              <a:buFont typeface="+mj-lt"/>
              <a:buAutoNum type="arabicParenR"/>
            </a:pPr>
            <a:r>
              <a:rPr lang="en-US" sz="2800" dirty="0"/>
              <a:t>Introduction </a:t>
            </a:r>
          </a:p>
          <a:p>
            <a:pPr marL="514350" indent="-514350">
              <a:buFont typeface="+mj-lt"/>
              <a:buAutoNum type="arabicParenR"/>
            </a:pPr>
            <a:r>
              <a:rPr lang="en-US" sz="2800" dirty="0"/>
              <a:t>SCC Role</a:t>
            </a:r>
            <a:endParaRPr lang="en-US" sz="2800" dirty="0">
              <a:solidFill>
                <a:srgbClr val="FF0000"/>
              </a:solidFill>
            </a:endParaRPr>
          </a:p>
          <a:p>
            <a:pPr marL="514350" indent="-514350">
              <a:buFont typeface="+mj-lt"/>
              <a:buAutoNum type="arabicParenR"/>
            </a:pPr>
            <a:r>
              <a:rPr lang="en-US" sz="2800" dirty="0"/>
              <a:t>Conservation District Role</a:t>
            </a:r>
          </a:p>
          <a:p>
            <a:pPr marL="514350" indent="-514350">
              <a:buFont typeface="+mj-lt"/>
              <a:buAutoNum type="arabicParenR"/>
            </a:pPr>
            <a:r>
              <a:rPr lang="en-US" sz="2800" dirty="0"/>
              <a:t>Quality Assurance Board Role</a:t>
            </a:r>
          </a:p>
          <a:p>
            <a:pPr marL="514350" indent="-514350">
              <a:buFont typeface="+mj-lt"/>
              <a:buAutoNum type="arabicParenR"/>
            </a:pPr>
            <a:r>
              <a:rPr lang="en-US" sz="2800" dirty="0"/>
              <a:t>Applicant Role</a:t>
            </a:r>
          </a:p>
          <a:p>
            <a:pPr marL="514350" indent="-514350">
              <a:buFont typeface="+mj-lt"/>
              <a:buAutoNum type="arabicParenR"/>
            </a:pPr>
            <a:r>
              <a:rPr lang="en-US" sz="2800" b="1" dirty="0"/>
              <a:t>Center for Dirt and Gravel Roads – </a:t>
            </a:r>
            <a:r>
              <a:rPr lang="en-US" sz="2800" b="1" dirty="0">
                <a:solidFill>
                  <a:srgbClr val="FF0000"/>
                </a:solidFill>
              </a:rPr>
              <a:t>unchanged</a:t>
            </a:r>
            <a:endParaRPr lang="en-US" sz="2800" dirty="0"/>
          </a:p>
          <a:p>
            <a:pPr marL="514350" indent="-514350">
              <a:buFont typeface="+mj-lt"/>
              <a:buAutoNum type="arabicParenR"/>
            </a:pPr>
            <a:r>
              <a:rPr lang="en-US" sz="2800" dirty="0"/>
              <a:t>Additional Policies</a:t>
            </a:r>
          </a:p>
          <a:p>
            <a:pPr marL="514350" indent="-514350">
              <a:buFont typeface="+mj-lt"/>
              <a:buAutoNum type="arabicParenR"/>
            </a:pPr>
            <a:r>
              <a:rPr lang="en-US" sz="2800" dirty="0"/>
              <a:t>Permits and Other Requirements</a:t>
            </a:r>
          </a:p>
          <a:p>
            <a:pPr marL="0" indent="0">
              <a:buNone/>
            </a:pPr>
            <a:r>
              <a:rPr lang="en-US" sz="2800" dirty="0"/>
              <a:t>Appendices</a:t>
            </a:r>
          </a:p>
          <a:p>
            <a:pPr marL="0" indent="0">
              <a:buNone/>
            </a:pPr>
            <a:endParaRPr lang="en-US" sz="2000" b="1" dirty="0"/>
          </a:p>
        </p:txBody>
      </p:sp>
    </p:spTree>
    <p:extLst>
      <p:ext uri="{BB962C8B-B14F-4D97-AF65-F5344CB8AC3E}">
        <p14:creationId xmlns:p14="http://schemas.microsoft.com/office/powerpoint/2010/main" val="931266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35019" y="633589"/>
            <a:ext cx="4648200" cy="5943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b="1" dirty="0">
                <a:solidFill>
                  <a:srgbClr val="FF0000"/>
                </a:solidFill>
              </a:rPr>
              <a:t>7) Additional Policies</a:t>
            </a:r>
          </a:p>
          <a:p>
            <a:endParaRPr lang="en-US" sz="2400" b="1" dirty="0">
              <a:solidFill>
                <a:prstClr val="black"/>
              </a:solidFill>
            </a:endParaRPr>
          </a:p>
          <a:p>
            <a:r>
              <a:rPr lang="en-US" sz="2400" b="1" dirty="0">
                <a:solidFill>
                  <a:prstClr val="black"/>
                </a:solidFill>
              </a:rPr>
              <a:t>Policies that apply to certain circumstances:</a:t>
            </a:r>
          </a:p>
          <a:p>
            <a:endParaRPr lang="en-US" sz="2400" b="1" dirty="0">
              <a:solidFill>
                <a:prstClr val="black"/>
              </a:solidFill>
            </a:endParaRPr>
          </a:p>
          <a:p>
            <a:r>
              <a:rPr lang="en-US" sz="2400" b="1" dirty="0">
                <a:solidFill>
                  <a:prstClr val="black"/>
                </a:solidFill>
              </a:rPr>
              <a:t>Stream Crossing Replacement</a:t>
            </a:r>
          </a:p>
          <a:p>
            <a:endParaRPr lang="en-US" sz="2400" b="1" dirty="0">
              <a:solidFill>
                <a:prstClr val="black"/>
              </a:solidFill>
            </a:endParaRPr>
          </a:p>
          <a:p>
            <a:r>
              <a:rPr lang="en-US" sz="2400" b="1" dirty="0">
                <a:solidFill>
                  <a:prstClr val="black"/>
                </a:solidFill>
              </a:rPr>
              <a:t>Driving Surface Aggregate</a:t>
            </a:r>
          </a:p>
          <a:p>
            <a:endParaRPr lang="en-US" sz="2400" b="1" dirty="0">
              <a:solidFill>
                <a:prstClr val="black"/>
              </a:solidFill>
            </a:endParaRPr>
          </a:p>
          <a:p>
            <a:r>
              <a:rPr lang="en-US" sz="2400" b="1" dirty="0">
                <a:solidFill>
                  <a:prstClr val="black"/>
                </a:solidFill>
              </a:rPr>
              <a:t>Paved LVR-Specific Policies</a:t>
            </a:r>
          </a:p>
          <a:p>
            <a:endParaRPr lang="en-US" sz="2400" b="1" dirty="0">
              <a:solidFill>
                <a:prstClr val="black"/>
              </a:solidFill>
            </a:endParaRPr>
          </a:p>
          <a:p>
            <a:r>
              <a:rPr lang="en-US" sz="2400" b="1" dirty="0">
                <a:solidFill>
                  <a:prstClr val="black"/>
                </a:solidFill>
              </a:rPr>
              <a:t>Full Depth Reclamation</a:t>
            </a:r>
          </a:p>
          <a:p>
            <a:endParaRPr lang="en-US" sz="2400" dirty="0">
              <a:solidFill>
                <a:prstClr val="black"/>
              </a:solidFill>
              <a:latin typeface="Calibri"/>
            </a:endParaRPr>
          </a:p>
          <a:p>
            <a:endParaRPr lang="en-US" sz="2400" dirty="0">
              <a:solidFill>
                <a:prstClr val="black"/>
              </a:solidFill>
              <a:latin typeface="Calibri"/>
            </a:endParaRPr>
          </a:p>
        </p:txBody>
      </p:sp>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endParaRPr lang="en-US" dirty="0">
              <a:solidFill>
                <a:srgbClr val="FFFFCC"/>
              </a:solidFill>
              <a:latin typeface="Calibri"/>
            </a:endParaRP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97375" y="633589"/>
            <a:ext cx="6989689" cy="5978225"/>
          </a:xfrm>
        </p:spPr>
        <p:txBody>
          <a:bodyPr>
            <a:normAutofit fontScale="92500" lnSpcReduction="20000"/>
          </a:bodyPr>
          <a:lstStyle/>
          <a:p>
            <a:pPr marL="0" indent="0">
              <a:buNone/>
            </a:pPr>
            <a:r>
              <a:rPr lang="en-US" b="1" u="sng" dirty="0"/>
              <a:t>DGLVR Administrative Manual</a:t>
            </a:r>
          </a:p>
          <a:p>
            <a:pPr marL="514350" indent="-514350">
              <a:buFont typeface="+mj-lt"/>
              <a:buAutoNum type="arabicParenR"/>
            </a:pPr>
            <a:r>
              <a:rPr lang="en-US" sz="2800" dirty="0"/>
              <a:t>Introduction </a:t>
            </a:r>
          </a:p>
          <a:p>
            <a:pPr marL="514350" indent="-514350">
              <a:buFont typeface="+mj-lt"/>
              <a:buAutoNum type="arabicParenR"/>
            </a:pPr>
            <a:r>
              <a:rPr lang="en-US" sz="2800" dirty="0"/>
              <a:t>SCC Role</a:t>
            </a:r>
            <a:endParaRPr lang="en-US" sz="2800" dirty="0">
              <a:solidFill>
                <a:srgbClr val="FF0000"/>
              </a:solidFill>
            </a:endParaRPr>
          </a:p>
          <a:p>
            <a:pPr marL="514350" indent="-514350">
              <a:buFont typeface="+mj-lt"/>
              <a:buAutoNum type="arabicParenR"/>
            </a:pPr>
            <a:r>
              <a:rPr lang="en-US" sz="2800" dirty="0"/>
              <a:t>Conservation District Role</a:t>
            </a:r>
          </a:p>
          <a:p>
            <a:pPr marL="514350" indent="-514350">
              <a:buFont typeface="+mj-lt"/>
              <a:buAutoNum type="arabicParenR"/>
            </a:pPr>
            <a:r>
              <a:rPr lang="en-US" sz="2800" dirty="0"/>
              <a:t>Quality Assurance Board Role</a:t>
            </a:r>
          </a:p>
          <a:p>
            <a:pPr marL="514350" indent="-514350">
              <a:buFont typeface="+mj-lt"/>
              <a:buAutoNum type="arabicParenR"/>
            </a:pPr>
            <a:r>
              <a:rPr lang="en-US" sz="2800" dirty="0"/>
              <a:t>Applicant Role</a:t>
            </a:r>
          </a:p>
          <a:p>
            <a:pPr marL="514350" indent="-514350">
              <a:buFont typeface="+mj-lt"/>
              <a:buAutoNum type="arabicParenR"/>
            </a:pPr>
            <a:r>
              <a:rPr lang="en-US" sz="2800" dirty="0"/>
              <a:t>Center for Dirt and Gravel Roads</a:t>
            </a:r>
          </a:p>
          <a:p>
            <a:pPr marL="514350" indent="-514350">
              <a:buFont typeface="+mj-lt"/>
              <a:buAutoNum type="arabicParenR"/>
            </a:pPr>
            <a:r>
              <a:rPr lang="en-US" sz="2800" b="1" dirty="0"/>
              <a:t>Additional Policies </a:t>
            </a:r>
          </a:p>
          <a:p>
            <a:r>
              <a:rPr lang="en-US" sz="2800" b="1" dirty="0">
                <a:solidFill>
                  <a:srgbClr val="FF0000"/>
                </a:solidFill>
              </a:rPr>
              <a:t>Stream crossing updates</a:t>
            </a:r>
          </a:p>
          <a:p>
            <a:r>
              <a:rPr lang="en-US" sz="2800" b="1" dirty="0">
                <a:solidFill>
                  <a:srgbClr val="FF0000"/>
                </a:solidFill>
              </a:rPr>
              <a:t>DSA updates</a:t>
            </a:r>
          </a:p>
          <a:p>
            <a:r>
              <a:rPr lang="en-US" sz="2800" b="1" dirty="0">
                <a:solidFill>
                  <a:srgbClr val="FF0000"/>
                </a:solidFill>
              </a:rPr>
              <a:t>Fill Policy update</a:t>
            </a:r>
          </a:p>
          <a:p>
            <a:r>
              <a:rPr lang="en-US" sz="2800" b="1" dirty="0">
                <a:solidFill>
                  <a:srgbClr val="FF0000"/>
                </a:solidFill>
              </a:rPr>
              <a:t>Sealed surface update</a:t>
            </a:r>
          </a:p>
          <a:p>
            <a:pPr marL="0" indent="0">
              <a:buNone/>
            </a:pPr>
            <a:r>
              <a:rPr lang="en-US" sz="2800" dirty="0"/>
              <a:t>8) Permits and Other Requirements</a:t>
            </a:r>
          </a:p>
          <a:p>
            <a:pPr marL="0" indent="0">
              <a:buNone/>
            </a:pPr>
            <a:r>
              <a:rPr lang="en-US" sz="2800" dirty="0"/>
              <a:t>Appendices</a:t>
            </a:r>
          </a:p>
          <a:p>
            <a:pPr marL="0" indent="0">
              <a:buNone/>
            </a:pPr>
            <a:endParaRPr lang="en-US" sz="2000" b="1" dirty="0"/>
          </a:p>
        </p:txBody>
      </p:sp>
    </p:spTree>
    <p:extLst>
      <p:ext uri="{BB962C8B-B14F-4D97-AF65-F5344CB8AC3E}">
        <p14:creationId xmlns:p14="http://schemas.microsoft.com/office/powerpoint/2010/main" val="758521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DSA Standard</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97375" y="633589"/>
            <a:ext cx="5986467" cy="5978225"/>
          </a:xfrm>
        </p:spPr>
        <p:txBody>
          <a:bodyPr>
            <a:normAutofit/>
          </a:bodyPr>
          <a:lstStyle/>
          <a:p>
            <a:pPr marL="0" lvl="0" indent="0">
              <a:buNone/>
            </a:pPr>
            <a:r>
              <a:rPr lang="en-US" b="1" dirty="0"/>
              <a:t>DSA Standard updates</a:t>
            </a:r>
            <a:endParaRPr lang="en-US" dirty="0"/>
          </a:p>
          <a:p>
            <a:pPr lvl="1"/>
            <a:r>
              <a:rPr lang="en-US" b="1" dirty="0"/>
              <a:t>Abrasion Resistance</a:t>
            </a:r>
            <a:r>
              <a:rPr lang="en-US" dirty="0"/>
              <a:t>:  The loss of mass (LA Abrasion) shall be less than </a:t>
            </a:r>
            <a:r>
              <a:rPr lang="en-US" strike="sngStrike" dirty="0">
                <a:solidFill>
                  <a:srgbClr val="FF0000"/>
                </a:solidFill>
              </a:rPr>
              <a:t>40%</a:t>
            </a:r>
            <a:r>
              <a:rPr lang="en-US" dirty="0">
                <a:solidFill>
                  <a:srgbClr val="FF0000"/>
                </a:solidFill>
              </a:rPr>
              <a:t> 45%</a:t>
            </a:r>
            <a:r>
              <a:rPr lang="en-US" b="1" dirty="0"/>
              <a:t>. </a:t>
            </a:r>
            <a:endParaRPr lang="en-US" dirty="0"/>
          </a:p>
          <a:p>
            <a:pPr marL="0" indent="0">
              <a:buNone/>
            </a:pPr>
            <a:endParaRPr lang="en-US" sz="2000" b="1" dirty="0"/>
          </a:p>
        </p:txBody>
      </p:sp>
      <p:pic>
        <p:nvPicPr>
          <p:cNvPr id="4" name="Picture 3" descr="A picture containing sky, outdoor, ground, nature&#10;&#10;Description automatically generated">
            <a:extLst>
              <a:ext uri="{FF2B5EF4-FFF2-40B4-BE49-F238E27FC236}">
                <a16:creationId xmlns:a16="http://schemas.microsoft.com/office/drawing/2014/main" id="{E4BD372F-7F82-4CA7-A144-F8DEC822C7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13"/>
          <a:stretch/>
        </p:blipFill>
        <p:spPr>
          <a:xfrm>
            <a:off x="6531935" y="633588"/>
            <a:ext cx="5374992" cy="5978225"/>
          </a:xfrm>
          <a:prstGeom prst="rect">
            <a:avLst/>
          </a:prstGeom>
        </p:spPr>
      </p:pic>
      <p:pic>
        <p:nvPicPr>
          <p:cNvPr id="5" name="Picture 4">
            <a:extLst>
              <a:ext uri="{FF2B5EF4-FFF2-40B4-BE49-F238E27FC236}">
                <a16:creationId xmlns:a16="http://schemas.microsoft.com/office/drawing/2014/main" id="{7182A1A9-AE51-4623-B01A-60719A8E2A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840" y="2656765"/>
            <a:ext cx="3403602" cy="3877521"/>
          </a:xfrm>
          <a:prstGeom prst="rect">
            <a:avLst/>
          </a:prstGeom>
        </p:spPr>
      </p:pic>
      <p:sp>
        <p:nvSpPr>
          <p:cNvPr id="8" name="TextBox 7">
            <a:extLst>
              <a:ext uri="{FF2B5EF4-FFF2-40B4-BE49-F238E27FC236}">
                <a16:creationId xmlns:a16="http://schemas.microsoft.com/office/drawing/2014/main" id="{9110853D-7141-4BDA-95A5-09A831AA8693}"/>
              </a:ext>
            </a:extLst>
          </p:cNvPr>
          <p:cNvSpPr txBox="1"/>
          <p:nvPr/>
        </p:nvSpPr>
        <p:spPr>
          <a:xfrm>
            <a:off x="545468" y="6534286"/>
            <a:ext cx="5550532" cy="253916"/>
          </a:xfrm>
          <a:prstGeom prst="rect">
            <a:avLst/>
          </a:prstGeom>
          <a:noFill/>
        </p:spPr>
        <p:txBody>
          <a:bodyPr wrap="square" rtlCol="0">
            <a:spAutoFit/>
          </a:bodyPr>
          <a:lstStyle/>
          <a:p>
            <a:r>
              <a:rPr lang="en-US" sz="1050" dirty="0">
                <a:hlinkClick r:id="rId5"/>
              </a:rPr>
              <a:t>https://pavementinteractive.org/reference-desk/testing/aggregate-tests/los-angeles-abrasion/</a:t>
            </a:r>
            <a:r>
              <a:rPr lang="en-US" sz="1050" dirty="0"/>
              <a:t> </a:t>
            </a:r>
          </a:p>
        </p:txBody>
      </p:sp>
    </p:spTree>
    <p:extLst>
      <p:ext uri="{BB962C8B-B14F-4D97-AF65-F5344CB8AC3E}">
        <p14:creationId xmlns:p14="http://schemas.microsoft.com/office/powerpoint/2010/main" val="2956574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297375" y="-11575"/>
            <a:ext cx="4579425"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DSA Request for Quote</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97375" y="633589"/>
            <a:ext cx="11110854" cy="5978225"/>
          </a:xfrm>
        </p:spPr>
        <p:txBody>
          <a:bodyPr>
            <a:normAutofit/>
          </a:bodyPr>
          <a:lstStyle/>
          <a:p>
            <a:pPr lvl="0"/>
            <a:r>
              <a:rPr lang="en-US" b="1" dirty="0"/>
              <a:t>RFQ updated (not policy)</a:t>
            </a:r>
            <a:endParaRPr lang="en-US" dirty="0"/>
          </a:p>
          <a:p>
            <a:pPr lvl="1"/>
            <a:r>
              <a:rPr lang="en-US" dirty="0"/>
              <a:t>updated DSA Specification language incorporated</a:t>
            </a:r>
          </a:p>
          <a:p>
            <a:pPr marL="457200" lvl="1" indent="0">
              <a:buNone/>
            </a:pPr>
            <a:r>
              <a:rPr lang="en-US" sz="1800" dirty="0"/>
              <a:t>   </a:t>
            </a:r>
          </a:p>
          <a:p>
            <a:pPr lvl="1"/>
            <a:r>
              <a:rPr lang="en-US" dirty="0"/>
              <a:t>Clarifications of which parts can be edited vs which parts are required/in the specification</a:t>
            </a:r>
          </a:p>
          <a:p>
            <a:pPr marL="457200" lvl="1" indent="0">
              <a:buNone/>
            </a:pPr>
            <a:r>
              <a:rPr lang="en-US" sz="1800" dirty="0"/>
              <a:t>  </a:t>
            </a:r>
          </a:p>
          <a:p>
            <a:pPr lvl="1"/>
            <a:r>
              <a:rPr lang="en-US" dirty="0"/>
              <a:t>added: </a:t>
            </a:r>
            <a:r>
              <a:rPr lang="en-US" dirty="0">
                <a:solidFill>
                  <a:srgbClr val="FF0000"/>
                </a:solidFill>
              </a:rPr>
              <a:t>Roller to be: </a:t>
            </a:r>
          </a:p>
          <a:p>
            <a:pPr lvl="2"/>
            <a:r>
              <a:rPr lang="en-US" dirty="0">
                <a:solidFill>
                  <a:srgbClr val="FF0000"/>
                </a:solidFill>
              </a:rPr>
              <a:t>Double drum roller equipped with functional spray bars and scrapers. </a:t>
            </a:r>
          </a:p>
          <a:p>
            <a:pPr lvl="2"/>
            <a:r>
              <a:rPr lang="en-US" dirty="0">
                <a:solidFill>
                  <a:srgbClr val="FF0000"/>
                </a:solidFill>
              </a:rPr>
              <a:t>Single drum dirt roller &lt;single drum not preferred but may be needed on sites with steep banks or hills – edit RFQ to specify allowed rollers&gt;).  </a:t>
            </a:r>
          </a:p>
          <a:p>
            <a:pPr marL="914400" lvl="2" indent="0">
              <a:buNone/>
            </a:pPr>
            <a:r>
              <a:rPr lang="en-US" sz="1600" dirty="0">
                <a:solidFill>
                  <a:srgbClr val="FF0000"/>
                </a:solidFill>
              </a:rPr>
              <a:t>  </a:t>
            </a:r>
          </a:p>
          <a:p>
            <a:pPr lvl="1"/>
            <a:r>
              <a:rPr lang="en-US" dirty="0"/>
              <a:t>Added: </a:t>
            </a:r>
            <a:r>
              <a:rPr lang="en-US" dirty="0">
                <a:solidFill>
                  <a:srgbClr val="FF0000"/>
                </a:solidFill>
              </a:rPr>
              <a:t>Equipment must be on-site to cut paving notches and/or repair damaged ditches or road sections (e.g., skid steer, backhoe). </a:t>
            </a:r>
          </a:p>
          <a:p>
            <a:pPr marL="0" indent="0">
              <a:buNone/>
            </a:pPr>
            <a:endParaRPr lang="en-US" sz="2000" b="1" dirty="0"/>
          </a:p>
        </p:txBody>
      </p:sp>
    </p:spTree>
    <p:extLst>
      <p:ext uri="{BB962C8B-B14F-4D97-AF65-F5344CB8AC3E}">
        <p14:creationId xmlns:p14="http://schemas.microsoft.com/office/powerpoint/2010/main" val="632532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7</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97375" y="633589"/>
            <a:ext cx="11110854" cy="5978225"/>
          </a:xfrm>
        </p:spPr>
        <p:txBody>
          <a:bodyPr>
            <a:normAutofit lnSpcReduction="10000"/>
          </a:bodyPr>
          <a:lstStyle/>
          <a:p>
            <a:pPr lvl="0"/>
            <a:r>
              <a:rPr lang="en-US" b="1" dirty="0"/>
              <a:t>Fill Policy updated</a:t>
            </a:r>
            <a:endParaRPr lang="en-US" dirty="0"/>
          </a:p>
          <a:p>
            <a:pPr marL="0" lvl="0" indent="0">
              <a:buNone/>
            </a:pPr>
            <a:r>
              <a:rPr lang="en-US" dirty="0"/>
              <a:t>Driving surface aggregate meeting the Commission’s specification is the only approved road surface material that may be purchased (for DGR projects) with Program funds. The only exception to this is on road fill projects.  </a:t>
            </a:r>
            <a:r>
              <a:rPr lang="en-US" dirty="0">
                <a:solidFill>
                  <a:srgbClr val="FF0000"/>
                </a:solidFill>
              </a:rPr>
              <a:t>Road fill projects are defined as projects which install an average compacted thickness of 12-inches or more of fill material, not including the driving surface, to allow for proper drainage and/or strengthen the existing road base.  Road fill projects must be capped with DSA or an alternative aggregate at a minimum depth of 6-inches.  Shale or bank-run gravel may not be used as the final driving surface.  This exception is not meant to replace DSA with fill. </a:t>
            </a:r>
          </a:p>
          <a:p>
            <a:pPr marL="0" indent="0">
              <a:buNone/>
            </a:pPr>
            <a:endParaRPr lang="en-US" sz="2000" b="1" dirty="0"/>
          </a:p>
        </p:txBody>
      </p:sp>
    </p:spTree>
    <p:extLst>
      <p:ext uri="{BB962C8B-B14F-4D97-AF65-F5344CB8AC3E}">
        <p14:creationId xmlns:p14="http://schemas.microsoft.com/office/powerpoint/2010/main" val="1172523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7</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97374" y="633589"/>
            <a:ext cx="4806253" cy="5978225"/>
          </a:xfrm>
        </p:spPr>
        <p:txBody>
          <a:bodyPr>
            <a:normAutofit/>
          </a:bodyPr>
          <a:lstStyle/>
          <a:p>
            <a:pPr lvl="0"/>
            <a:r>
              <a:rPr lang="en-US" b="1" dirty="0"/>
              <a:t>Fill Policy updated</a:t>
            </a:r>
            <a:endParaRPr lang="en-US" dirty="0"/>
          </a:p>
          <a:p>
            <a:pPr marL="0" lvl="0" indent="0">
              <a:buNone/>
            </a:pPr>
            <a:r>
              <a:rPr lang="en-US" u="sng" dirty="0"/>
              <a:t>Unchanged</a:t>
            </a:r>
            <a:r>
              <a:rPr lang="en-US" dirty="0"/>
              <a:t>:</a:t>
            </a:r>
          </a:p>
          <a:p>
            <a:pPr marL="0" lvl="0" indent="0">
              <a:buNone/>
            </a:pPr>
            <a:r>
              <a:rPr lang="en-US" dirty="0"/>
              <a:t>Driving surface aggregate meeting the Commission’s specification is the only approved road surface material that may be purchased (for DGR projects) with Program funds. </a:t>
            </a:r>
            <a:endParaRPr lang="en-US" sz="2000" b="1" dirty="0"/>
          </a:p>
        </p:txBody>
      </p:sp>
      <p:pic>
        <p:nvPicPr>
          <p:cNvPr id="8" name="Picture 7" descr="A picture containing sky, outdoor, ground, grass&#10;&#10;Description automatically generated">
            <a:extLst>
              <a:ext uri="{FF2B5EF4-FFF2-40B4-BE49-F238E27FC236}">
                <a16:creationId xmlns:a16="http://schemas.microsoft.com/office/drawing/2014/main" id="{49849BFE-6B2C-4CF4-B8FF-C7D48C9F2B8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45467" y="633589"/>
            <a:ext cx="6409593" cy="6055115"/>
          </a:xfrm>
          <a:prstGeom prst="rect">
            <a:avLst/>
          </a:prstGeom>
        </p:spPr>
      </p:pic>
    </p:spTree>
    <p:extLst>
      <p:ext uri="{BB962C8B-B14F-4D97-AF65-F5344CB8AC3E}">
        <p14:creationId xmlns:p14="http://schemas.microsoft.com/office/powerpoint/2010/main" val="2932299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7</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97375" y="633589"/>
            <a:ext cx="5476104" cy="5978225"/>
          </a:xfrm>
        </p:spPr>
        <p:txBody>
          <a:bodyPr>
            <a:normAutofit/>
          </a:bodyPr>
          <a:lstStyle/>
          <a:p>
            <a:pPr lvl="0"/>
            <a:r>
              <a:rPr lang="en-US" b="1" dirty="0"/>
              <a:t>Fill Policy updated</a:t>
            </a:r>
            <a:endParaRPr lang="en-US" dirty="0"/>
          </a:p>
          <a:p>
            <a:pPr marL="0" lvl="0" indent="0">
              <a:buNone/>
            </a:pPr>
            <a:r>
              <a:rPr lang="en-US" dirty="0">
                <a:solidFill>
                  <a:srgbClr val="FF0000"/>
                </a:solidFill>
              </a:rPr>
              <a:t>The only exception to this is on road fill projects.  Road fill projects are defined as projects which install an average compacted thickness of 12-inches or more of fill material, not including the driving surface, to allow for proper drainage and/or strengthen the existing road base. </a:t>
            </a:r>
            <a:endParaRPr lang="en-US" sz="2000" b="1" dirty="0"/>
          </a:p>
        </p:txBody>
      </p:sp>
      <p:pic>
        <p:nvPicPr>
          <p:cNvPr id="3" name="Picture 2">
            <a:extLst>
              <a:ext uri="{FF2B5EF4-FFF2-40B4-BE49-F238E27FC236}">
                <a16:creationId xmlns:a16="http://schemas.microsoft.com/office/drawing/2014/main" id="{F2AF7DDF-9E3A-4D60-95AD-6DAE1D47B9C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73479" y="545394"/>
            <a:ext cx="6273209" cy="6154613"/>
          </a:xfrm>
          <a:prstGeom prst="rect">
            <a:avLst/>
          </a:prstGeom>
        </p:spPr>
      </p:pic>
    </p:spTree>
    <p:extLst>
      <p:ext uri="{BB962C8B-B14F-4D97-AF65-F5344CB8AC3E}">
        <p14:creationId xmlns:p14="http://schemas.microsoft.com/office/powerpoint/2010/main" val="4065250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7</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97375" y="633589"/>
            <a:ext cx="4466011" cy="5978225"/>
          </a:xfrm>
        </p:spPr>
        <p:txBody>
          <a:bodyPr>
            <a:normAutofit/>
          </a:bodyPr>
          <a:lstStyle/>
          <a:p>
            <a:pPr lvl="0"/>
            <a:r>
              <a:rPr lang="en-US" b="1" dirty="0"/>
              <a:t>Fill Policy updated</a:t>
            </a:r>
            <a:endParaRPr lang="en-US" dirty="0"/>
          </a:p>
          <a:p>
            <a:pPr marL="0" lvl="0" indent="0">
              <a:buNone/>
            </a:pPr>
            <a:r>
              <a:rPr lang="en-US" dirty="0">
                <a:solidFill>
                  <a:srgbClr val="FF0000"/>
                </a:solidFill>
              </a:rPr>
              <a:t>Road fill projects must be capped with DSA or an alternative aggregate at a minimum depth of 6-inches.  Shale or bank-run gravel may not be used as the final driving surface.  This exception is not meant to replace DSA with fill. </a:t>
            </a:r>
          </a:p>
          <a:p>
            <a:pPr marL="0" indent="0">
              <a:buNone/>
            </a:pPr>
            <a:endParaRPr lang="en-US" sz="2000" b="1" dirty="0"/>
          </a:p>
        </p:txBody>
      </p:sp>
      <p:pic>
        <p:nvPicPr>
          <p:cNvPr id="3" name="Picture 2">
            <a:extLst>
              <a:ext uri="{FF2B5EF4-FFF2-40B4-BE49-F238E27FC236}">
                <a16:creationId xmlns:a16="http://schemas.microsoft.com/office/drawing/2014/main" id="{D22B10C5-4470-4CBC-A743-7421A46C2BC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86809" y="428090"/>
            <a:ext cx="7095182" cy="6389222"/>
          </a:xfrm>
          <a:prstGeom prst="rect">
            <a:avLst/>
          </a:prstGeom>
        </p:spPr>
      </p:pic>
      <p:sp>
        <p:nvSpPr>
          <p:cNvPr id="8" name="Subtitle 2">
            <a:extLst>
              <a:ext uri="{FF2B5EF4-FFF2-40B4-BE49-F238E27FC236}">
                <a16:creationId xmlns:a16="http://schemas.microsoft.com/office/drawing/2014/main" id="{989D413F-7B2B-40E4-BE44-7A7DF9803D31}"/>
              </a:ext>
            </a:extLst>
          </p:cNvPr>
          <p:cNvSpPr txBox="1">
            <a:spLocks/>
          </p:cNvSpPr>
          <p:nvPr/>
        </p:nvSpPr>
        <p:spPr>
          <a:xfrm>
            <a:off x="5309187" y="5900130"/>
            <a:ext cx="6585438" cy="532513"/>
          </a:xfrm>
          <a:prstGeom prst="rect">
            <a:avLst/>
          </a:prstGeom>
          <a:solidFill>
            <a:schemeClr val="bg1">
              <a:lumMod val="50000"/>
            </a:schemeClr>
          </a:solidFill>
        </p:spPr>
        <p:txBody>
          <a:bodyPr vert="horz" lIns="91440" tIns="45720" rIns="91440" bIns="45720" rtlCol="0">
            <a:normAutofit lnSpcReduction="10000"/>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lgn="ctr">
              <a:buFont typeface="Arial" panose="020B0604020202020204" pitchFamily="34" charset="0"/>
              <a:buNone/>
            </a:pPr>
            <a:r>
              <a:rPr lang="en-US" b="1" dirty="0">
                <a:solidFill>
                  <a:schemeClr val="bg1"/>
                </a:solidFill>
              </a:rPr>
              <a:t>Shale is not an eligible driving surface</a:t>
            </a:r>
          </a:p>
        </p:txBody>
      </p:sp>
    </p:spTree>
    <p:extLst>
      <p:ext uri="{BB962C8B-B14F-4D97-AF65-F5344CB8AC3E}">
        <p14:creationId xmlns:p14="http://schemas.microsoft.com/office/powerpoint/2010/main" val="2012523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7</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165100" y="587506"/>
            <a:ext cx="11408233" cy="3096200"/>
          </a:xfrm>
        </p:spPr>
        <p:txBody>
          <a:bodyPr>
            <a:normAutofit/>
          </a:bodyPr>
          <a:lstStyle/>
          <a:p>
            <a:pPr marL="0" indent="0">
              <a:buNone/>
            </a:pPr>
            <a:r>
              <a:rPr lang="en-US" dirty="0">
                <a:solidFill>
                  <a:srgbClr val="FF0000"/>
                </a:solidFill>
              </a:rPr>
              <a:t>Asphalt and Chip seal are the only paving or sealing materials approved for the use with Program funds and must conform to PennDOT Pub 408 or Pub 447. Note that the use of petroleum solvent based “cutback asphalts” such as MC-30 and MC-70 and NOT allowed for use in the Program.</a:t>
            </a:r>
          </a:p>
          <a:p>
            <a:pPr marL="0" indent="0">
              <a:buNone/>
            </a:pPr>
            <a:endParaRPr lang="en-US" sz="2000" b="1" dirty="0"/>
          </a:p>
        </p:txBody>
      </p:sp>
      <p:pic>
        <p:nvPicPr>
          <p:cNvPr id="4" name="Picture 3" descr="A picture containing outdoor, tree, grass, parked&#10;&#10;Description automatically generated">
            <a:extLst>
              <a:ext uri="{FF2B5EF4-FFF2-40B4-BE49-F238E27FC236}">
                <a16:creationId xmlns:a16="http://schemas.microsoft.com/office/drawing/2014/main" id="{0D184F95-31B3-4787-B827-B19FAE45E3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5100" y="3344779"/>
            <a:ext cx="6492602" cy="3096200"/>
          </a:xfrm>
          <a:prstGeom prst="rect">
            <a:avLst/>
          </a:prstGeom>
        </p:spPr>
      </p:pic>
      <p:pic>
        <p:nvPicPr>
          <p:cNvPr id="10" name="Picture 9" descr="A picture containing ground, outdoor, yellow, tractor&#10;&#10;Description automatically generated">
            <a:extLst>
              <a:ext uri="{FF2B5EF4-FFF2-40B4-BE49-F238E27FC236}">
                <a16:creationId xmlns:a16="http://schemas.microsoft.com/office/drawing/2014/main" id="{C783540F-245B-457B-B6D0-4E089B93DBC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06644" y="2825839"/>
            <a:ext cx="5337230" cy="3916102"/>
          </a:xfrm>
          <a:prstGeom prst="rect">
            <a:avLst/>
          </a:prstGeom>
        </p:spPr>
      </p:pic>
      <p:sp>
        <p:nvSpPr>
          <p:cNvPr id="11" name="Subtitle 2">
            <a:extLst>
              <a:ext uri="{FF2B5EF4-FFF2-40B4-BE49-F238E27FC236}">
                <a16:creationId xmlns:a16="http://schemas.microsoft.com/office/drawing/2014/main" id="{1607F339-AF03-4E28-A9F0-8EF045513453}"/>
              </a:ext>
            </a:extLst>
          </p:cNvPr>
          <p:cNvSpPr txBox="1">
            <a:spLocks/>
          </p:cNvSpPr>
          <p:nvPr/>
        </p:nvSpPr>
        <p:spPr>
          <a:xfrm>
            <a:off x="48126" y="6525200"/>
            <a:ext cx="5873935" cy="332799"/>
          </a:xfrm>
          <a:prstGeom prst="rect">
            <a:avLst/>
          </a:prstGeom>
        </p:spPr>
        <p:txBody>
          <a:bodyPr vert="horz" lIns="91440" tIns="45720" rIns="91440" bIns="45720" rtlCol="0">
            <a:normAutofit fontScale="55000" lnSpcReduction="20000"/>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Font typeface="Arial" panose="020B0604020202020204" pitchFamily="34" charset="0"/>
              <a:buNone/>
            </a:pPr>
            <a:r>
              <a:rPr lang="en-US" sz="3400" dirty="0"/>
              <a:t>Pictures of chip seal application</a:t>
            </a:r>
          </a:p>
          <a:p>
            <a:pPr marL="0" indent="0">
              <a:buFont typeface="Arial" panose="020B0604020202020204" pitchFamily="34" charset="0"/>
              <a:buNone/>
            </a:pPr>
            <a:endParaRPr lang="en-US" sz="2000" b="1" dirty="0"/>
          </a:p>
        </p:txBody>
      </p:sp>
    </p:spTree>
    <p:extLst>
      <p:ext uri="{BB962C8B-B14F-4D97-AF65-F5344CB8AC3E}">
        <p14:creationId xmlns:p14="http://schemas.microsoft.com/office/powerpoint/2010/main" val="2817884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7375" y="633589"/>
            <a:ext cx="6989689" cy="5978225"/>
          </a:xfrm>
        </p:spPr>
        <p:txBody>
          <a:bodyPr>
            <a:normAutofit/>
          </a:bodyPr>
          <a:lstStyle/>
          <a:p>
            <a:pPr marL="0" indent="0">
              <a:buNone/>
            </a:pPr>
            <a:r>
              <a:rPr lang="en-US" b="1" u="sng" dirty="0"/>
              <a:t>DGLVR Administrative Manual</a:t>
            </a:r>
          </a:p>
          <a:p>
            <a:pPr marL="0" indent="0">
              <a:buNone/>
            </a:pPr>
            <a:r>
              <a:rPr lang="en-US" sz="2000" b="1" dirty="0">
                <a:solidFill>
                  <a:srgbClr val="FF0000"/>
                </a:solidFill>
              </a:rPr>
              <a:t>Approved 7/2020</a:t>
            </a:r>
          </a:p>
          <a:p>
            <a:pPr marL="514350" indent="-514350">
              <a:buFont typeface="+mj-lt"/>
              <a:buAutoNum type="arabicParenR"/>
            </a:pPr>
            <a:r>
              <a:rPr lang="en-US" sz="2800" dirty="0"/>
              <a:t>Introduction </a:t>
            </a:r>
          </a:p>
          <a:p>
            <a:pPr marL="514350" indent="-514350">
              <a:buFont typeface="+mj-lt"/>
              <a:buAutoNum type="arabicParenR"/>
            </a:pPr>
            <a:r>
              <a:rPr lang="en-US" sz="2800" dirty="0"/>
              <a:t>SCC Role</a:t>
            </a:r>
          </a:p>
          <a:p>
            <a:pPr marL="514350" indent="-514350">
              <a:buFont typeface="+mj-lt"/>
              <a:buAutoNum type="arabicParenR"/>
            </a:pPr>
            <a:r>
              <a:rPr lang="en-US" sz="2800" dirty="0"/>
              <a:t>Conservation District Role</a:t>
            </a:r>
          </a:p>
          <a:p>
            <a:pPr marL="514350" indent="-514350">
              <a:buFont typeface="+mj-lt"/>
              <a:buAutoNum type="arabicParenR"/>
            </a:pPr>
            <a:r>
              <a:rPr lang="en-US" sz="2800" dirty="0"/>
              <a:t>Quality Assurance Board Role</a:t>
            </a:r>
          </a:p>
          <a:p>
            <a:pPr marL="514350" indent="-514350">
              <a:buFont typeface="+mj-lt"/>
              <a:buAutoNum type="arabicParenR"/>
            </a:pPr>
            <a:r>
              <a:rPr lang="en-US" sz="2800" dirty="0"/>
              <a:t>Applicant Role</a:t>
            </a:r>
          </a:p>
          <a:p>
            <a:pPr marL="514350" indent="-514350">
              <a:buFont typeface="+mj-lt"/>
              <a:buAutoNum type="arabicParenR"/>
            </a:pPr>
            <a:r>
              <a:rPr lang="en-US" sz="2800" dirty="0"/>
              <a:t>Center for Dirt and Gravel Roads</a:t>
            </a:r>
          </a:p>
          <a:p>
            <a:pPr marL="514350" indent="-514350">
              <a:buFont typeface="+mj-lt"/>
              <a:buAutoNum type="arabicParenR"/>
            </a:pPr>
            <a:r>
              <a:rPr lang="en-US" sz="2800" dirty="0"/>
              <a:t>Additional Policies</a:t>
            </a:r>
          </a:p>
          <a:p>
            <a:pPr marL="514350" indent="-514350">
              <a:buFont typeface="+mj-lt"/>
              <a:buAutoNum type="arabicParenR"/>
            </a:pPr>
            <a:r>
              <a:rPr lang="en-US" sz="2800" dirty="0"/>
              <a:t>Permits and Other Requirements</a:t>
            </a:r>
          </a:p>
          <a:p>
            <a:pPr marL="0" indent="0">
              <a:buNone/>
            </a:pPr>
            <a:r>
              <a:rPr lang="en-US" sz="2800" dirty="0"/>
              <a:t>Appendices</a:t>
            </a:r>
          </a:p>
          <a:p>
            <a:pPr marL="0" indent="0">
              <a:buNone/>
            </a:pPr>
            <a:endParaRPr lang="en-US" sz="2000" b="1" dirty="0"/>
          </a:p>
        </p:txBody>
      </p:sp>
      <p:sp>
        <p:nvSpPr>
          <p:cNvPr id="7" name="Title 1"/>
          <p:cNvSpPr>
            <a:spLocks noGrp="1"/>
          </p:cNvSpPr>
          <p:nvPr>
            <p:ph type="ctrTitle"/>
          </p:nvPr>
        </p:nvSpPr>
        <p:spPr/>
        <p:txBody>
          <a:bodyPr/>
          <a:lstStyle/>
          <a:p>
            <a:r>
              <a:rPr lang="en-US" dirty="0"/>
              <a:t>Administrative Manual</a:t>
            </a:r>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endParaRPr lang="en-US" dirty="0">
              <a:solidFill>
                <a:srgbClr val="FFFFCC"/>
              </a:solidFill>
              <a:latin typeface="Calibri"/>
            </a:endParaRPr>
          </a:p>
        </p:txBody>
      </p:sp>
      <p:pic>
        <p:nvPicPr>
          <p:cNvPr id="2" name="Picture 1">
            <a:extLst>
              <a:ext uri="{FF2B5EF4-FFF2-40B4-BE49-F238E27FC236}">
                <a16:creationId xmlns:a16="http://schemas.microsoft.com/office/drawing/2014/main" id="{D0210B0E-27B1-456B-9B23-D493296A7A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01102" y="797290"/>
            <a:ext cx="4091000" cy="52634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56241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35019" y="633589"/>
            <a:ext cx="4648200" cy="5943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b="1" dirty="0">
                <a:solidFill>
                  <a:srgbClr val="FF0000"/>
                </a:solidFill>
              </a:rPr>
              <a:t>8) Permits and Other Requirements</a:t>
            </a:r>
          </a:p>
          <a:p>
            <a:endParaRPr lang="en-US" sz="2400" b="1" dirty="0">
              <a:solidFill>
                <a:srgbClr val="FF0000"/>
              </a:solidFill>
            </a:endParaRPr>
          </a:p>
          <a:p>
            <a:r>
              <a:rPr lang="en-US" sz="2400" b="1" dirty="0">
                <a:solidFill>
                  <a:prstClr val="black"/>
                </a:solidFill>
              </a:rPr>
              <a:t>Brief overview of permit issues related to Program projects.</a:t>
            </a:r>
          </a:p>
          <a:p>
            <a:endParaRPr lang="en-US" sz="2400" dirty="0">
              <a:solidFill>
                <a:prstClr val="black"/>
              </a:solidFill>
              <a:latin typeface="Calibri"/>
            </a:endParaRPr>
          </a:p>
          <a:p>
            <a:endParaRPr lang="en-US" sz="2400" dirty="0">
              <a:solidFill>
                <a:prstClr val="black"/>
              </a:solidFill>
              <a:latin typeface="Calibri"/>
            </a:endParaRPr>
          </a:p>
        </p:txBody>
      </p:sp>
      <p:sp>
        <p:nvSpPr>
          <p:cNvPr id="7" name="Title 1"/>
          <p:cNvSpPr>
            <a:spLocks noGrp="1"/>
          </p:cNvSpPr>
          <p:nvPr>
            <p:ph type="ctrTitle"/>
          </p:nvPr>
        </p:nvSpPr>
        <p:spPr/>
        <p:txBody>
          <a:bodyPr/>
          <a:lstStyle/>
          <a:p>
            <a:r>
              <a:rPr lang="en-US" dirty="0"/>
              <a:t>Administrative Manual</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97375" y="633589"/>
            <a:ext cx="6989689" cy="5978225"/>
          </a:xfrm>
        </p:spPr>
        <p:txBody>
          <a:bodyPr>
            <a:normAutofit/>
          </a:bodyPr>
          <a:lstStyle/>
          <a:p>
            <a:pPr marL="0" indent="0">
              <a:buNone/>
            </a:pPr>
            <a:r>
              <a:rPr lang="en-US" b="1" u="sng" dirty="0"/>
              <a:t>DGLVR Administrative Manual</a:t>
            </a:r>
          </a:p>
          <a:p>
            <a:pPr marL="514350" indent="-514350">
              <a:buFont typeface="+mj-lt"/>
              <a:buAutoNum type="arabicParenR"/>
            </a:pPr>
            <a:r>
              <a:rPr lang="en-US" sz="2800" dirty="0"/>
              <a:t>Introduction </a:t>
            </a:r>
          </a:p>
          <a:p>
            <a:pPr marL="514350" indent="-514350">
              <a:buFont typeface="+mj-lt"/>
              <a:buAutoNum type="arabicParenR"/>
            </a:pPr>
            <a:r>
              <a:rPr lang="en-US" sz="2800" dirty="0"/>
              <a:t>SCC Role</a:t>
            </a:r>
            <a:endParaRPr lang="en-US" sz="2800" dirty="0">
              <a:solidFill>
                <a:srgbClr val="FF0000"/>
              </a:solidFill>
            </a:endParaRPr>
          </a:p>
          <a:p>
            <a:pPr marL="514350" indent="-514350">
              <a:buFont typeface="+mj-lt"/>
              <a:buAutoNum type="arabicParenR"/>
            </a:pPr>
            <a:r>
              <a:rPr lang="en-US" sz="2800" dirty="0"/>
              <a:t>Conservation District Role</a:t>
            </a:r>
          </a:p>
          <a:p>
            <a:pPr marL="514350" indent="-514350">
              <a:buFont typeface="+mj-lt"/>
              <a:buAutoNum type="arabicParenR"/>
            </a:pPr>
            <a:r>
              <a:rPr lang="en-US" sz="2800" dirty="0"/>
              <a:t>Quality Assurance Board Role</a:t>
            </a:r>
          </a:p>
          <a:p>
            <a:pPr marL="514350" indent="-514350">
              <a:buFont typeface="+mj-lt"/>
              <a:buAutoNum type="arabicParenR"/>
            </a:pPr>
            <a:r>
              <a:rPr lang="en-US" sz="2800" dirty="0"/>
              <a:t>Applicant Role</a:t>
            </a:r>
          </a:p>
          <a:p>
            <a:pPr marL="514350" indent="-514350">
              <a:buFont typeface="+mj-lt"/>
              <a:buAutoNum type="arabicParenR"/>
            </a:pPr>
            <a:r>
              <a:rPr lang="en-US" sz="2800" dirty="0"/>
              <a:t>Center for Dirt and Gravel Roads</a:t>
            </a:r>
          </a:p>
          <a:p>
            <a:pPr marL="514350" indent="-514350">
              <a:buFont typeface="+mj-lt"/>
              <a:buAutoNum type="arabicParenR"/>
            </a:pPr>
            <a:r>
              <a:rPr lang="en-US" sz="2800" dirty="0"/>
              <a:t>Additional Policies </a:t>
            </a:r>
          </a:p>
          <a:p>
            <a:pPr marL="0" indent="0">
              <a:buNone/>
            </a:pPr>
            <a:r>
              <a:rPr lang="en-US" sz="2800" b="1" dirty="0"/>
              <a:t>8) Permits and Other Requirements - </a:t>
            </a:r>
            <a:r>
              <a:rPr lang="en-US" sz="2800" b="1" dirty="0">
                <a:solidFill>
                  <a:srgbClr val="FF0000"/>
                </a:solidFill>
              </a:rPr>
              <a:t>unchanged</a:t>
            </a:r>
          </a:p>
          <a:p>
            <a:pPr marL="0" indent="0">
              <a:buNone/>
            </a:pPr>
            <a:r>
              <a:rPr lang="en-US" sz="2800" dirty="0"/>
              <a:t>Appendices</a:t>
            </a:r>
          </a:p>
          <a:p>
            <a:pPr marL="0" indent="0">
              <a:buNone/>
            </a:pPr>
            <a:endParaRPr lang="en-US" sz="2000" b="1" dirty="0"/>
          </a:p>
        </p:txBody>
      </p:sp>
    </p:spTree>
    <p:extLst>
      <p:ext uri="{BB962C8B-B14F-4D97-AF65-F5344CB8AC3E}">
        <p14:creationId xmlns:p14="http://schemas.microsoft.com/office/powerpoint/2010/main" val="2272246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35019" y="633589"/>
            <a:ext cx="4648200" cy="5943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b="1" dirty="0">
                <a:solidFill>
                  <a:srgbClr val="FF0000"/>
                </a:solidFill>
              </a:rPr>
              <a:t>Appendices</a:t>
            </a:r>
          </a:p>
          <a:p>
            <a:endParaRPr lang="en-US" sz="2400" b="1" dirty="0">
              <a:solidFill>
                <a:schemeClr val="tx1"/>
              </a:solidFill>
            </a:endParaRPr>
          </a:p>
          <a:p>
            <a:r>
              <a:rPr lang="en-US" dirty="0">
                <a:solidFill>
                  <a:schemeClr val="tx1"/>
                </a:solidFill>
              </a:rPr>
              <a:t>Appendix A: Dirt, Gravel, and Low-Volume Road Program Law 9106</a:t>
            </a:r>
          </a:p>
          <a:p>
            <a:r>
              <a:rPr lang="en-US" dirty="0">
                <a:solidFill>
                  <a:schemeClr val="tx1"/>
                </a:solidFill>
              </a:rPr>
              <a:t>Appendix B: Commission Statement of Policy</a:t>
            </a:r>
          </a:p>
          <a:p>
            <a:r>
              <a:rPr lang="en-US" dirty="0">
                <a:solidFill>
                  <a:schemeClr val="tx1"/>
                </a:solidFill>
              </a:rPr>
              <a:t>Appendix C: Contract and Attachments</a:t>
            </a:r>
          </a:p>
          <a:p>
            <a:r>
              <a:rPr lang="en-US" dirty="0">
                <a:solidFill>
                  <a:schemeClr val="tx1"/>
                </a:solidFill>
              </a:rPr>
              <a:t>Appendix D: Contract Amendment</a:t>
            </a:r>
          </a:p>
          <a:p>
            <a:r>
              <a:rPr lang="en-US" dirty="0">
                <a:solidFill>
                  <a:schemeClr val="tx1"/>
                </a:solidFill>
              </a:rPr>
              <a:t>Appendix E: Stream Crossing Replacement Evaluation</a:t>
            </a:r>
          </a:p>
          <a:p>
            <a:r>
              <a:rPr lang="en-US" dirty="0">
                <a:solidFill>
                  <a:schemeClr val="tx1"/>
                </a:solidFill>
              </a:rPr>
              <a:t>Appendix F: </a:t>
            </a:r>
            <a:r>
              <a:rPr lang="en-US">
                <a:solidFill>
                  <a:schemeClr val="tx1"/>
                </a:solidFill>
              </a:rPr>
              <a:t>Traffic Count </a:t>
            </a:r>
            <a:r>
              <a:rPr lang="en-US" dirty="0">
                <a:solidFill>
                  <a:schemeClr val="tx1"/>
                </a:solidFill>
              </a:rPr>
              <a:t>Validation and Instructions</a:t>
            </a:r>
          </a:p>
          <a:p>
            <a:r>
              <a:rPr lang="en-US" dirty="0">
                <a:solidFill>
                  <a:schemeClr val="tx1"/>
                </a:solidFill>
              </a:rPr>
              <a:t>Appendix G: Project Completion Report and Instructions</a:t>
            </a:r>
          </a:p>
          <a:p>
            <a:r>
              <a:rPr lang="en-US" dirty="0">
                <a:solidFill>
                  <a:schemeClr val="tx1"/>
                </a:solidFill>
              </a:rPr>
              <a:t>Appendix H: Definitions and Acronyms</a:t>
            </a:r>
            <a:endParaRPr lang="en-US" sz="2400" dirty="0">
              <a:solidFill>
                <a:schemeClr val="tx1"/>
              </a:solidFill>
              <a:latin typeface="Calibri"/>
            </a:endParaRPr>
          </a:p>
          <a:p>
            <a:endParaRPr lang="en-US" sz="2400" dirty="0">
              <a:solidFill>
                <a:prstClr val="black"/>
              </a:solidFill>
              <a:latin typeface="Calibri"/>
            </a:endParaRPr>
          </a:p>
        </p:txBody>
      </p:sp>
      <p:sp>
        <p:nvSpPr>
          <p:cNvPr id="7" name="Title 1"/>
          <p:cNvSpPr>
            <a:spLocks noGrp="1"/>
          </p:cNvSpPr>
          <p:nvPr>
            <p:ph type="ctrTitle"/>
          </p:nvPr>
        </p:nvSpPr>
        <p:spPr/>
        <p:txBody>
          <a:bodyPr/>
          <a:lstStyle/>
          <a:p>
            <a:r>
              <a:rPr lang="en-US" dirty="0"/>
              <a:t>Administrative Manual</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97375" y="633589"/>
            <a:ext cx="6652065" cy="5978225"/>
          </a:xfrm>
        </p:spPr>
        <p:txBody>
          <a:bodyPr>
            <a:normAutofit/>
          </a:bodyPr>
          <a:lstStyle/>
          <a:p>
            <a:pPr marL="0" indent="0">
              <a:buNone/>
            </a:pPr>
            <a:r>
              <a:rPr lang="en-US" b="1" u="sng" dirty="0"/>
              <a:t>DGLVR Administrative Manual</a:t>
            </a:r>
          </a:p>
          <a:p>
            <a:pPr marL="514350" indent="-514350">
              <a:buFont typeface="+mj-lt"/>
              <a:buAutoNum type="arabicParenR"/>
            </a:pPr>
            <a:r>
              <a:rPr lang="en-US" sz="2800" dirty="0"/>
              <a:t>Introduction </a:t>
            </a:r>
          </a:p>
          <a:p>
            <a:pPr marL="514350" indent="-514350">
              <a:buFont typeface="+mj-lt"/>
              <a:buAutoNum type="arabicParenR"/>
            </a:pPr>
            <a:r>
              <a:rPr lang="en-US" sz="2800" dirty="0"/>
              <a:t>SCC Role</a:t>
            </a:r>
            <a:endParaRPr lang="en-US" sz="2800" dirty="0">
              <a:solidFill>
                <a:srgbClr val="FF0000"/>
              </a:solidFill>
            </a:endParaRPr>
          </a:p>
          <a:p>
            <a:pPr marL="514350" indent="-514350">
              <a:buFont typeface="+mj-lt"/>
              <a:buAutoNum type="arabicParenR"/>
            </a:pPr>
            <a:r>
              <a:rPr lang="en-US" sz="2800" dirty="0"/>
              <a:t>Conservation District Role</a:t>
            </a:r>
          </a:p>
          <a:p>
            <a:pPr marL="514350" indent="-514350">
              <a:buFont typeface="+mj-lt"/>
              <a:buAutoNum type="arabicParenR"/>
            </a:pPr>
            <a:r>
              <a:rPr lang="en-US" sz="2800" dirty="0"/>
              <a:t>Quality Assurance Board Role</a:t>
            </a:r>
          </a:p>
          <a:p>
            <a:pPr marL="514350" indent="-514350">
              <a:buFont typeface="+mj-lt"/>
              <a:buAutoNum type="arabicParenR"/>
            </a:pPr>
            <a:r>
              <a:rPr lang="en-US" sz="2800" dirty="0"/>
              <a:t>Applicant Role</a:t>
            </a:r>
          </a:p>
          <a:p>
            <a:pPr marL="514350" indent="-514350">
              <a:buFont typeface="+mj-lt"/>
              <a:buAutoNum type="arabicParenR"/>
            </a:pPr>
            <a:r>
              <a:rPr lang="en-US" sz="2800" dirty="0"/>
              <a:t>Center for Dirt and Gravel Roads</a:t>
            </a:r>
          </a:p>
          <a:p>
            <a:pPr marL="514350" indent="-514350">
              <a:buFont typeface="+mj-lt"/>
              <a:buAutoNum type="arabicParenR"/>
            </a:pPr>
            <a:r>
              <a:rPr lang="en-US" sz="2800" dirty="0"/>
              <a:t>Additional Policies </a:t>
            </a:r>
          </a:p>
          <a:p>
            <a:pPr marL="0" indent="0">
              <a:buNone/>
            </a:pPr>
            <a:r>
              <a:rPr lang="en-US" sz="2800" dirty="0"/>
              <a:t>8) Permits and Other Requirements</a:t>
            </a:r>
            <a:endParaRPr lang="en-US" sz="2800" dirty="0">
              <a:solidFill>
                <a:srgbClr val="FF0000"/>
              </a:solidFill>
            </a:endParaRPr>
          </a:p>
          <a:p>
            <a:pPr marL="0" indent="0">
              <a:buNone/>
            </a:pPr>
            <a:r>
              <a:rPr lang="en-US" sz="2800" b="1" dirty="0"/>
              <a:t>Appendices - </a:t>
            </a:r>
            <a:r>
              <a:rPr lang="en-US" sz="2800" b="1" dirty="0">
                <a:solidFill>
                  <a:srgbClr val="FF0000"/>
                </a:solidFill>
              </a:rPr>
              <a:t>add Cost Allocation Method examples</a:t>
            </a:r>
            <a:endParaRPr lang="en-US" sz="2800" dirty="0"/>
          </a:p>
          <a:p>
            <a:pPr marL="0" indent="0">
              <a:buNone/>
            </a:pPr>
            <a:endParaRPr lang="en-US" sz="2000" b="1" dirty="0"/>
          </a:p>
        </p:txBody>
      </p:sp>
    </p:spTree>
    <p:extLst>
      <p:ext uri="{BB962C8B-B14F-4D97-AF65-F5344CB8AC3E}">
        <p14:creationId xmlns:p14="http://schemas.microsoft.com/office/powerpoint/2010/main" val="3089410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0B9D2A-56F4-40A0-909D-27A1829B17F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224" y="0"/>
            <a:ext cx="12230224" cy="6857999"/>
          </a:xfrm>
          <a:prstGeom prst="rect">
            <a:avLst/>
          </a:prstGeom>
        </p:spPr>
      </p:pic>
      <p:sp>
        <p:nvSpPr>
          <p:cNvPr id="13" name="TextBox 12">
            <a:extLst>
              <a:ext uri="{FF2B5EF4-FFF2-40B4-BE49-F238E27FC236}">
                <a16:creationId xmlns:a16="http://schemas.microsoft.com/office/drawing/2014/main" id="{2A76224A-EE0F-4B82-BA0C-D7628F1AA42F}"/>
              </a:ext>
            </a:extLst>
          </p:cNvPr>
          <p:cNvSpPr txBox="1"/>
          <p:nvPr/>
        </p:nvSpPr>
        <p:spPr>
          <a:xfrm>
            <a:off x="3452040" y="344589"/>
            <a:ext cx="5631804" cy="1477134"/>
          </a:xfrm>
          <a:prstGeom prst="rect">
            <a:avLst/>
          </a:prstGeom>
          <a:solidFill>
            <a:srgbClr val="003D78">
              <a:alpha val="65000"/>
            </a:srgbClr>
          </a:solidFill>
        </p:spPr>
        <p:txBody>
          <a:bodyPr wrap="square" lIns="121727" tIns="60864" rIns="121727" bIns="60864" rtlCol="0" anchor="t">
            <a:spAutoFit/>
          </a:bodyPr>
          <a:lstStyle/>
          <a:p>
            <a:pPr algn="ctr" defTabSz="1217288">
              <a:defRPr/>
            </a:pPr>
            <a:r>
              <a:rPr lang="en-US" sz="8800" kern="0" dirty="0">
                <a:solidFill>
                  <a:srgbClr val="FFFFFF"/>
                </a:solidFill>
                <a:latin typeface="+mj-lt"/>
              </a:rPr>
              <a:t>Questions?</a:t>
            </a:r>
            <a:endParaRPr lang="en-US" sz="8000" kern="0" dirty="0">
              <a:solidFill>
                <a:srgbClr val="FFFFFF"/>
              </a:solidFill>
              <a:latin typeface="+mj-lt"/>
            </a:endParaRPr>
          </a:p>
        </p:txBody>
      </p:sp>
    </p:spTree>
    <p:extLst>
      <p:ext uri="{BB962C8B-B14F-4D97-AF65-F5344CB8AC3E}">
        <p14:creationId xmlns:p14="http://schemas.microsoft.com/office/powerpoint/2010/main" val="2217542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35019" y="633589"/>
            <a:ext cx="4648200" cy="5943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indent="-342900">
              <a:buFontTx/>
              <a:buAutoNum type="arabicParenR"/>
            </a:pPr>
            <a:r>
              <a:rPr lang="en-US" sz="2400" b="1" dirty="0">
                <a:solidFill>
                  <a:srgbClr val="FF0000"/>
                </a:solidFill>
                <a:latin typeface="Calibri"/>
              </a:rPr>
              <a:t>Introduction</a:t>
            </a:r>
          </a:p>
          <a:p>
            <a:r>
              <a:rPr lang="en-US" sz="2400" b="1" dirty="0">
                <a:solidFill>
                  <a:prstClr val="black"/>
                </a:solidFill>
                <a:latin typeface="Calibri"/>
              </a:rPr>
              <a:t>6-page “Abstract” of the Program and the rest of the manual.</a:t>
            </a:r>
          </a:p>
          <a:p>
            <a:endParaRPr lang="en-US" sz="2400" b="1" dirty="0">
              <a:solidFill>
                <a:prstClr val="black"/>
              </a:solidFill>
              <a:latin typeface="Calibri"/>
            </a:endParaRPr>
          </a:p>
          <a:p>
            <a:r>
              <a:rPr lang="en-US" sz="2400" b="1" dirty="0">
                <a:solidFill>
                  <a:prstClr val="black"/>
                </a:solidFill>
                <a:latin typeface="Calibri"/>
              </a:rPr>
              <a:t>Program Structure</a:t>
            </a:r>
          </a:p>
          <a:p>
            <a:endParaRPr lang="en-US" sz="2400" b="1" dirty="0">
              <a:solidFill>
                <a:prstClr val="black"/>
              </a:solidFill>
              <a:latin typeface="Calibri"/>
            </a:endParaRPr>
          </a:p>
          <a:p>
            <a:r>
              <a:rPr lang="en-US" sz="2400" b="1" dirty="0">
                <a:solidFill>
                  <a:prstClr val="black"/>
                </a:solidFill>
                <a:latin typeface="Calibri"/>
              </a:rPr>
              <a:t>Program History</a:t>
            </a:r>
          </a:p>
          <a:p>
            <a:endParaRPr lang="en-US" sz="2400" b="1" dirty="0">
              <a:solidFill>
                <a:prstClr val="black"/>
              </a:solidFill>
              <a:latin typeface="Calibri"/>
            </a:endParaRPr>
          </a:p>
          <a:p>
            <a:r>
              <a:rPr lang="en-US" sz="2400" b="1" dirty="0">
                <a:solidFill>
                  <a:prstClr val="black"/>
                </a:solidFill>
                <a:latin typeface="Calibri"/>
              </a:rPr>
              <a:t>ESM Overview</a:t>
            </a:r>
          </a:p>
          <a:p>
            <a:endParaRPr lang="en-US" sz="2400" dirty="0">
              <a:solidFill>
                <a:prstClr val="black"/>
              </a:solidFill>
              <a:latin typeface="Calibri"/>
            </a:endParaRPr>
          </a:p>
          <a:p>
            <a:endParaRPr lang="en-US" sz="2400" dirty="0">
              <a:solidFill>
                <a:prstClr val="black"/>
              </a:solidFill>
              <a:latin typeface="Calibri"/>
            </a:endParaRPr>
          </a:p>
        </p:txBody>
      </p:sp>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endParaRPr lang="en-US" dirty="0">
              <a:solidFill>
                <a:srgbClr val="FFFFCC"/>
              </a:solidFill>
              <a:latin typeface="Calibri"/>
            </a:endParaRP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97375" y="633589"/>
            <a:ext cx="6989689" cy="5978225"/>
          </a:xfrm>
        </p:spPr>
        <p:txBody>
          <a:bodyPr>
            <a:normAutofit/>
          </a:bodyPr>
          <a:lstStyle/>
          <a:p>
            <a:pPr marL="0" indent="0">
              <a:buNone/>
            </a:pPr>
            <a:r>
              <a:rPr lang="en-US" b="1" u="sng" dirty="0"/>
              <a:t>DGLVR Administrative Manual</a:t>
            </a:r>
          </a:p>
          <a:p>
            <a:pPr marL="514350" indent="-514350">
              <a:buFont typeface="+mj-lt"/>
              <a:buAutoNum type="arabicParenR"/>
            </a:pPr>
            <a:r>
              <a:rPr lang="en-US" sz="2800" b="1" dirty="0"/>
              <a:t>Introduction - </a:t>
            </a:r>
            <a:r>
              <a:rPr lang="en-US" sz="2800" b="1" dirty="0">
                <a:solidFill>
                  <a:srgbClr val="FF0000"/>
                </a:solidFill>
              </a:rPr>
              <a:t>unchanged</a:t>
            </a:r>
          </a:p>
          <a:p>
            <a:pPr marL="514350" indent="-514350">
              <a:buFont typeface="+mj-lt"/>
              <a:buAutoNum type="arabicParenR"/>
            </a:pPr>
            <a:r>
              <a:rPr lang="en-US" sz="2800" dirty="0"/>
              <a:t>SCC Role</a:t>
            </a:r>
          </a:p>
          <a:p>
            <a:pPr marL="514350" indent="-514350">
              <a:buFont typeface="+mj-lt"/>
              <a:buAutoNum type="arabicParenR"/>
            </a:pPr>
            <a:r>
              <a:rPr lang="en-US" sz="2800" dirty="0"/>
              <a:t>Conservation District Role</a:t>
            </a:r>
          </a:p>
          <a:p>
            <a:pPr marL="514350" indent="-514350">
              <a:buFont typeface="+mj-lt"/>
              <a:buAutoNum type="arabicParenR"/>
            </a:pPr>
            <a:r>
              <a:rPr lang="en-US" sz="2800" dirty="0"/>
              <a:t>Quality Assurance Board Role</a:t>
            </a:r>
          </a:p>
          <a:p>
            <a:pPr marL="514350" indent="-514350">
              <a:buFont typeface="+mj-lt"/>
              <a:buAutoNum type="arabicParenR"/>
            </a:pPr>
            <a:r>
              <a:rPr lang="en-US" sz="2800" dirty="0"/>
              <a:t>Applicant Role</a:t>
            </a:r>
          </a:p>
          <a:p>
            <a:pPr marL="514350" indent="-514350">
              <a:buFont typeface="+mj-lt"/>
              <a:buAutoNum type="arabicParenR"/>
            </a:pPr>
            <a:r>
              <a:rPr lang="en-US" sz="2800" dirty="0"/>
              <a:t>Center for Dirt and Gravel Roads</a:t>
            </a:r>
          </a:p>
          <a:p>
            <a:pPr marL="514350" indent="-514350">
              <a:buFont typeface="+mj-lt"/>
              <a:buAutoNum type="arabicParenR"/>
            </a:pPr>
            <a:r>
              <a:rPr lang="en-US" sz="2800" dirty="0"/>
              <a:t>Additional Policies</a:t>
            </a:r>
          </a:p>
          <a:p>
            <a:pPr marL="514350" indent="-514350">
              <a:buFont typeface="+mj-lt"/>
              <a:buAutoNum type="arabicParenR"/>
            </a:pPr>
            <a:r>
              <a:rPr lang="en-US" sz="2800" dirty="0"/>
              <a:t>Permits and Other Requirements</a:t>
            </a:r>
          </a:p>
          <a:p>
            <a:pPr marL="0" indent="0">
              <a:buNone/>
            </a:pPr>
            <a:r>
              <a:rPr lang="en-US" sz="2800" dirty="0"/>
              <a:t>Appendices</a:t>
            </a:r>
          </a:p>
          <a:p>
            <a:pPr marL="0" indent="0">
              <a:buNone/>
            </a:pPr>
            <a:endParaRPr lang="en-US" sz="2000" b="1" dirty="0"/>
          </a:p>
        </p:txBody>
      </p:sp>
    </p:spTree>
    <p:extLst>
      <p:ext uri="{BB962C8B-B14F-4D97-AF65-F5344CB8AC3E}">
        <p14:creationId xmlns:p14="http://schemas.microsoft.com/office/powerpoint/2010/main" val="1376889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35019" y="633589"/>
            <a:ext cx="4648200" cy="5943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b="1" dirty="0">
                <a:solidFill>
                  <a:srgbClr val="FF0000"/>
                </a:solidFill>
              </a:rPr>
              <a:t>2) SCC Role</a:t>
            </a:r>
          </a:p>
          <a:p>
            <a:r>
              <a:rPr lang="en-US" sz="2400" b="1" dirty="0">
                <a:solidFill>
                  <a:prstClr val="black"/>
                </a:solidFill>
              </a:rPr>
              <a:t>4-page summary of SCC role</a:t>
            </a:r>
          </a:p>
          <a:p>
            <a:endParaRPr lang="en-US" sz="2400" b="1" dirty="0">
              <a:solidFill>
                <a:prstClr val="black"/>
              </a:solidFill>
            </a:endParaRPr>
          </a:p>
          <a:p>
            <a:r>
              <a:rPr lang="en-US" sz="2400" b="1" dirty="0">
                <a:solidFill>
                  <a:prstClr val="black"/>
                </a:solidFill>
              </a:rPr>
              <a:t>SCC Structure</a:t>
            </a:r>
          </a:p>
          <a:p>
            <a:endParaRPr lang="en-US" sz="2400" b="1" dirty="0">
              <a:solidFill>
                <a:prstClr val="black"/>
              </a:solidFill>
            </a:endParaRPr>
          </a:p>
          <a:p>
            <a:r>
              <a:rPr lang="en-US" sz="2400" b="1" dirty="0">
                <a:solidFill>
                  <a:prstClr val="black"/>
                </a:solidFill>
              </a:rPr>
              <a:t>Program Administration</a:t>
            </a:r>
          </a:p>
          <a:p>
            <a:endParaRPr lang="en-US" sz="2400" b="1" dirty="0">
              <a:solidFill>
                <a:prstClr val="black"/>
              </a:solidFill>
            </a:endParaRPr>
          </a:p>
          <a:p>
            <a:r>
              <a:rPr lang="en-US" sz="2400" b="1" dirty="0">
                <a:solidFill>
                  <a:prstClr val="black"/>
                </a:solidFill>
              </a:rPr>
              <a:t>QAQC</a:t>
            </a:r>
          </a:p>
          <a:p>
            <a:endParaRPr lang="en-US" sz="2400" dirty="0">
              <a:solidFill>
                <a:prstClr val="black"/>
              </a:solidFill>
              <a:latin typeface="Calibri"/>
            </a:endParaRPr>
          </a:p>
          <a:p>
            <a:endParaRPr lang="en-US" sz="2400" dirty="0">
              <a:solidFill>
                <a:prstClr val="black"/>
              </a:solidFill>
              <a:latin typeface="Calibri"/>
            </a:endParaRPr>
          </a:p>
        </p:txBody>
      </p:sp>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endParaRPr lang="en-US" dirty="0">
              <a:solidFill>
                <a:srgbClr val="FFFFCC"/>
              </a:solidFill>
              <a:latin typeface="Calibri"/>
            </a:endParaRP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97375" y="633589"/>
            <a:ext cx="6989689" cy="5978225"/>
          </a:xfrm>
        </p:spPr>
        <p:txBody>
          <a:bodyPr>
            <a:normAutofit/>
          </a:bodyPr>
          <a:lstStyle/>
          <a:p>
            <a:pPr marL="0" indent="0">
              <a:buNone/>
            </a:pPr>
            <a:r>
              <a:rPr lang="en-US" b="1" u="sng" dirty="0"/>
              <a:t>DGLVR Administrative Manual</a:t>
            </a:r>
          </a:p>
          <a:p>
            <a:pPr marL="514350" indent="-514350">
              <a:buFont typeface="+mj-lt"/>
              <a:buAutoNum type="arabicParenR"/>
            </a:pPr>
            <a:r>
              <a:rPr lang="en-US" sz="2800" dirty="0"/>
              <a:t>Introduction </a:t>
            </a:r>
          </a:p>
          <a:p>
            <a:pPr marL="514350" indent="-514350">
              <a:buFont typeface="+mj-lt"/>
              <a:buAutoNum type="arabicParenR"/>
            </a:pPr>
            <a:r>
              <a:rPr lang="en-US" sz="2800" b="1" dirty="0"/>
              <a:t>SCC Role - </a:t>
            </a:r>
            <a:r>
              <a:rPr lang="en-US" sz="2800" b="1" dirty="0">
                <a:solidFill>
                  <a:srgbClr val="FF0000"/>
                </a:solidFill>
              </a:rPr>
              <a:t>updated QAQC description</a:t>
            </a:r>
          </a:p>
          <a:p>
            <a:pPr marL="514350" indent="-514350">
              <a:buFont typeface="+mj-lt"/>
              <a:buAutoNum type="arabicParenR"/>
            </a:pPr>
            <a:r>
              <a:rPr lang="en-US" sz="2800" dirty="0"/>
              <a:t>Conservation District Role</a:t>
            </a:r>
          </a:p>
          <a:p>
            <a:pPr marL="514350" indent="-514350">
              <a:buFont typeface="+mj-lt"/>
              <a:buAutoNum type="arabicParenR"/>
            </a:pPr>
            <a:r>
              <a:rPr lang="en-US" sz="2800" dirty="0"/>
              <a:t>Quality Assurance Board Role</a:t>
            </a:r>
          </a:p>
          <a:p>
            <a:pPr marL="514350" indent="-514350">
              <a:buFont typeface="+mj-lt"/>
              <a:buAutoNum type="arabicParenR"/>
            </a:pPr>
            <a:r>
              <a:rPr lang="en-US" sz="2800" dirty="0"/>
              <a:t>Applicant Role</a:t>
            </a:r>
          </a:p>
          <a:p>
            <a:pPr marL="514350" indent="-514350">
              <a:buFont typeface="+mj-lt"/>
              <a:buAutoNum type="arabicParenR"/>
            </a:pPr>
            <a:r>
              <a:rPr lang="en-US" sz="2800" dirty="0"/>
              <a:t>Center for Dirt and Gravel Roads</a:t>
            </a:r>
          </a:p>
          <a:p>
            <a:pPr marL="514350" indent="-514350">
              <a:buFont typeface="+mj-lt"/>
              <a:buAutoNum type="arabicParenR"/>
            </a:pPr>
            <a:r>
              <a:rPr lang="en-US" sz="2800" dirty="0"/>
              <a:t>Additional Policies</a:t>
            </a:r>
          </a:p>
          <a:p>
            <a:pPr marL="514350" indent="-514350">
              <a:buFont typeface="+mj-lt"/>
              <a:buAutoNum type="arabicParenR"/>
            </a:pPr>
            <a:r>
              <a:rPr lang="en-US" sz="2800" dirty="0"/>
              <a:t>Permits and Other Requirements</a:t>
            </a:r>
          </a:p>
          <a:p>
            <a:pPr marL="0" indent="0">
              <a:buNone/>
            </a:pPr>
            <a:r>
              <a:rPr lang="en-US" sz="2800" dirty="0"/>
              <a:t>Appendices</a:t>
            </a:r>
          </a:p>
          <a:p>
            <a:pPr marL="0" indent="0">
              <a:buNone/>
            </a:pPr>
            <a:endParaRPr lang="en-US" sz="2000" b="1" dirty="0"/>
          </a:p>
        </p:txBody>
      </p:sp>
    </p:spTree>
    <p:extLst>
      <p:ext uri="{BB962C8B-B14F-4D97-AF65-F5344CB8AC3E}">
        <p14:creationId xmlns:p14="http://schemas.microsoft.com/office/powerpoint/2010/main" val="1219019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2</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318504" y="598755"/>
            <a:ext cx="11554991" cy="5978225"/>
          </a:xfrm>
        </p:spPr>
        <p:txBody>
          <a:bodyPr vert="horz" lIns="91440" tIns="45720" rIns="91440" bIns="45720" rtlCol="0" anchor="t">
            <a:normAutofit fontScale="92500" lnSpcReduction="10000"/>
          </a:bodyPr>
          <a:lstStyle/>
          <a:p>
            <a:pPr marL="0" indent="0">
              <a:buNone/>
            </a:pPr>
            <a:r>
              <a:rPr lang="en-US" sz="3400" b="1" u="sng" dirty="0"/>
              <a:t>Updated QAQC Description</a:t>
            </a:r>
          </a:p>
          <a:p>
            <a:pPr marL="0" indent="0">
              <a:buNone/>
            </a:pPr>
            <a:r>
              <a:rPr lang="en-US" sz="2600" dirty="0"/>
              <a:t>   </a:t>
            </a:r>
          </a:p>
          <a:p>
            <a:r>
              <a:rPr lang="en-US" sz="3500" dirty="0"/>
              <a:t>Revised section to be consistent with updated QAQC process</a:t>
            </a:r>
            <a:endParaRPr lang="en-US" sz="3500" dirty="0">
              <a:cs typeface="Calibri"/>
            </a:endParaRPr>
          </a:p>
          <a:p>
            <a:endParaRPr lang="en-US" sz="3500" dirty="0">
              <a:cs typeface="Calibri"/>
            </a:endParaRPr>
          </a:p>
          <a:p>
            <a:r>
              <a:rPr lang="en-US" sz="3500" dirty="0">
                <a:cs typeface="Calibri"/>
              </a:rPr>
              <a:t>1 or 2 day visit to the District</a:t>
            </a:r>
          </a:p>
          <a:p>
            <a:endParaRPr lang="en-US" sz="3500" dirty="0">
              <a:cs typeface="Calibri"/>
            </a:endParaRPr>
          </a:p>
          <a:p>
            <a:r>
              <a:rPr lang="en-US" sz="3500" dirty="0">
                <a:cs typeface="Calibri"/>
              </a:rPr>
              <a:t>Interviews of staff and QAB can be held virtually prior to in person visit</a:t>
            </a:r>
          </a:p>
          <a:p>
            <a:endParaRPr lang="en-US" sz="3500" dirty="0">
              <a:cs typeface="Calibri"/>
            </a:endParaRPr>
          </a:p>
          <a:p>
            <a:r>
              <a:rPr lang="en-US" sz="3500" dirty="0">
                <a:cs typeface="Calibri"/>
              </a:rPr>
              <a:t>Will send packet of information outlining process well ahead of your QAQC visit</a:t>
            </a:r>
            <a:endParaRPr lang="en-US" sz="3500" dirty="0"/>
          </a:p>
          <a:p>
            <a:pPr marL="0" indent="0">
              <a:buNone/>
            </a:pPr>
            <a:r>
              <a:rPr lang="en-US" sz="2600" dirty="0"/>
              <a:t>  </a:t>
            </a:r>
            <a:endParaRPr lang="en-US" sz="2600" dirty="0">
              <a:cs typeface="Calibri"/>
            </a:endParaRPr>
          </a:p>
          <a:p>
            <a:pPr marL="0" indent="0">
              <a:buNone/>
            </a:pPr>
            <a:endParaRPr lang="en-US" sz="2600" dirty="0">
              <a:cs typeface="Calibri"/>
            </a:endParaRPr>
          </a:p>
          <a:p>
            <a:pPr marL="0" indent="0">
              <a:buNone/>
            </a:pPr>
            <a:endParaRPr lang="en-US" sz="2000" b="1" dirty="0"/>
          </a:p>
        </p:txBody>
      </p:sp>
      <p:sp>
        <p:nvSpPr>
          <p:cNvPr id="5" name="TextBox 4">
            <a:extLst>
              <a:ext uri="{FF2B5EF4-FFF2-40B4-BE49-F238E27FC236}">
                <a16:creationId xmlns:a16="http://schemas.microsoft.com/office/drawing/2014/main" id="{B30628B8-11D7-4A5B-828A-AB1D33E18A9C}"/>
              </a:ext>
            </a:extLst>
          </p:cNvPr>
          <p:cNvSpPr txBox="1"/>
          <p:nvPr/>
        </p:nvSpPr>
        <p:spPr>
          <a:xfrm>
            <a:off x="9075174" y="281020"/>
            <a:ext cx="1901563" cy="769441"/>
          </a:xfrm>
          <a:prstGeom prst="rect">
            <a:avLst/>
          </a:prstGeom>
          <a:noFill/>
        </p:spPr>
        <p:txBody>
          <a:bodyPr wrap="square" rtlCol="0">
            <a:spAutoFit/>
          </a:bodyPr>
          <a:lstStyle/>
          <a:p>
            <a:r>
              <a:rPr lang="en-US" sz="4400" dirty="0">
                <a:solidFill>
                  <a:srgbClr val="FF0000"/>
                </a:solidFill>
              </a:rPr>
              <a:t>DRAFT </a:t>
            </a:r>
          </a:p>
        </p:txBody>
      </p:sp>
    </p:spTree>
    <p:extLst>
      <p:ext uri="{BB962C8B-B14F-4D97-AF65-F5344CB8AC3E}">
        <p14:creationId xmlns:p14="http://schemas.microsoft.com/office/powerpoint/2010/main" val="2546095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35019" y="633589"/>
            <a:ext cx="4648200" cy="5943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b="1" dirty="0">
                <a:solidFill>
                  <a:srgbClr val="FF0000"/>
                </a:solidFill>
              </a:rPr>
              <a:t>3) Conservation District Role</a:t>
            </a:r>
          </a:p>
          <a:p>
            <a:r>
              <a:rPr lang="en-US" sz="2400" b="1" dirty="0">
                <a:solidFill>
                  <a:prstClr val="black"/>
                </a:solidFill>
              </a:rPr>
              <a:t>Over ½ of manual </a:t>
            </a:r>
          </a:p>
          <a:p>
            <a:endParaRPr lang="en-US" sz="2400" b="1" dirty="0">
              <a:solidFill>
                <a:prstClr val="black"/>
              </a:solidFill>
            </a:endParaRPr>
          </a:p>
          <a:p>
            <a:r>
              <a:rPr lang="en-US" sz="2400" b="1" dirty="0">
                <a:solidFill>
                  <a:prstClr val="black"/>
                </a:solidFill>
              </a:rPr>
              <a:t>Receiving Funds</a:t>
            </a:r>
          </a:p>
          <a:p>
            <a:r>
              <a:rPr lang="en-US" sz="2400" b="1" dirty="0">
                <a:solidFill>
                  <a:prstClr val="black"/>
                </a:solidFill>
              </a:rPr>
              <a:t>Accounting for Funds</a:t>
            </a:r>
          </a:p>
          <a:p>
            <a:r>
              <a:rPr lang="en-US" sz="2400" b="1" dirty="0">
                <a:solidFill>
                  <a:prstClr val="black"/>
                </a:solidFill>
              </a:rPr>
              <a:t>Dispersing Funds to Grantees</a:t>
            </a:r>
          </a:p>
          <a:p>
            <a:r>
              <a:rPr lang="en-US" sz="2400" b="1" dirty="0">
                <a:solidFill>
                  <a:prstClr val="black"/>
                </a:solidFill>
              </a:rPr>
              <a:t>CD Educational Opportunities</a:t>
            </a:r>
          </a:p>
          <a:p>
            <a:r>
              <a:rPr lang="en-US" sz="2400" b="1" dirty="0">
                <a:solidFill>
                  <a:prstClr val="black"/>
                </a:solidFill>
              </a:rPr>
              <a:t>Program Eligibility</a:t>
            </a:r>
          </a:p>
          <a:p>
            <a:r>
              <a:rPr lang="en-US" sz="2400" b="1" dirty="0">
                <a:solidFill>
                  <a:schemeClr val="tx1"/>
                </a:solidFill>
              </a:rPr>
              <a:t>Administering Projects</a:t>
            </a:r>
          </a:p>
          <a:p>
            <a:r>
              <a:rPr lang="en-US" sz="2400" b="1" dirty="0">
                <a:solidFill>
                  <a:prstClr val="black"/>
                </a:solidFill>
              </a:rPr>
              <a:t>GIS system</a:t>
            </a:r>
          </a:p>
          <a:p>
            <a:r>
              <a:rPr lang="en-US" sz="2400" b="1" dirty="0">
                <a:solidFill>
                  <a:prstClr val="black"/>
                </a:solidFill>
              </a:rPr>
              <a:t>Annual Reports</a:t>
            </a:r>
          </a:p>
          <a:p>
            <a:endParaRPr lang="en-US" sz="2400" dirty="0">
              <a:solidFill>
                <a:prstClr val="black"/>
              </a:solidFill>
              <a:latin typeface="Calibri"/>
            </a:endParaRPr>
          </a:p>
          <a:p>
            <a:endParaRPr lang="en-US" sz="2400" dirty="0">
              <a:solidFill>
                <a:prstClr val="black"/>
              </a:solidFill>
              <a:latin typeface="Calibri"/>
            </a:endParaRPr>
          </a:p>
        </p:txBody>
      </p:sp>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endParaRPr lang="en-US" dirty="0">
              <a:solidFill>
                <a:srgbClr val="FFFFCC"/>
              </a:solidFill>
              <a:latin typeface="Calibri"/>
            </a:endParaRP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97375" y="633589"/>
            <a:ext cx="6300373" cy="5978225"/>
          </a:xfrm>
        </p:spPr>
        <p:txBody>
          <a:bodyPr>
            <a:normAutofit fontScale="85000" lnSpcReduction="10000"/>
          </a:bodyPr>
          <a:lstStyle/>
          <a:p>
            <a:pPr marL="0" indent="0">
              <a:buNone/>
            </a:pPr>
            <a:r>
              <a:rPr lang="en-US" b="1" u="sng" dirty="0"/>
              <a:t>DGLVR Administrative Manual</a:t>
            </a:r>
          </a:p>
          <a:p>
            <a:pPr marL="514350" indent="-514350">
              <a:buFont typeface="+mj-lt"/>
              <a:buAutoNum type="arabicParenR"/>
            </a:pPr>
            <a:r>
              <a:rPr lang="en-US" sz="2800" dirty="0"/>
              <a:t>Introduction </a:t>
            </a:r>
          </a:p>
          <a:p>
            <a:pPr marL="514350" indent="-514350">
              <a:buFont typeface="+mj-lt"/>
              <a:buAutoNum type="arabicParenR"/>
            </a:pPr>
            <a:r>
              <a:rPr lang="en-US" sz="2800" dirty="0"/>
              <a:t>SCC Role</a:t>
            </a:r>
            <a:endParaRPr lang="en-US" sz="2800" dirty="0">
              <a:solidFill>
                <a:srgbClr val="FF0000"/>
              </a:solidFill>
            </a:endParaRPr>
          </a:p>
          <a:p>
            <a:pPr marL="514350" indent="-514350">
              <a:buFont typeface="+mj-lt"/>
              <a:buAutoNum type="arabicParenR"/>
            </a:pPr>
            <a:r>
              <a:rPr lang="en-US" sz="2800" dirty="0"/>
              <a:t>Conservation District Role</a:t>
            </a:r>
            <a:endParaRPr lang="en-US" sz="2800" b="1" dirty="0">
              <a:solidFill>
                <a:srgbClr val="FF0000"/>
              </a:solidFill>
            </a:endParaRPr>
          </a:p>
          <a:p>
            <a:r>
              <a:rPr lang="en-US" sz="2800" b="1" dirty="0">
                <a:solidFill>
                  <a:srgbClr val="FF0000"/>
                </a:solidFill>
              </a:rPr>
              <a:t>Clearer wording in various places</a:t>
            </a:r>
          </a:p>
          <a:p>
            <a:r>
              <a:rPr lang="en-US" sz="2800" b="1" dirty="0">
                <a:solidFill>
                  <a:srgbClr val="FF0000"/>
                </a:solidFill>
              </a:rPr>
              <a:t>Drone policy</a:t>
            </a:r>
          </a:p>
          <a:p>
            <a:r>
              <a:rPr lang="en-US" sz="2800" b="1" dirty="0">
                <a:solidFill>
                  <a:srgbClr val="FF0000"/>
                </a:solidFill>
              </a:rPr>
              <a:t>Updated section on cost allocation methods</a:t>
            </a:r>
          </a:p>
          <a:p>
            <a:r>
              <a:rPr lang="en-US" sz="2800" b="1" dirty="0">
                <a:solidFill>
                  <a:srgbClr val="FF0000"/>
                </a:solidFill>
              </a:rPr>
              <a:t>Contract amendments up to 40% of contract amount</a:t>
            </a:r>
          </a:p>
          <a:p>
            <a:r>
              <a:rPr lang="en-US" sz="2800" b="1" dirty="0">
                <a:solidFill>
                  <a:srgbClr val="FF0000"/>
                </a:solidFill>
              </a:rPr>
              <a:t>clarification on training offerings, including stream crossing trainings</a:t>
            </a:r>
          </a:p>
          <a:p>
            <a:r>
              <a:rPr lang="en-US" sz="2800" b="1" dirty="0">
                <a:solidFill>
                  <a:srgbClr val="FF0000"/>
                </a:solidFill>
              </a:rPr>
              <a:t>Update to consultant/engineering fees section (TBD)</a:t>
            </a:r>
          </a:p>
          <a:p>
            <a:r>
              <a:rPr lang="en-US" sz="2800" b="1" dirty="0">
                <a:solidFill>
                  <a:srgbClr val="FF0000"/>
                </a:solidFill>
              </a:rPr>
              <a:t>Updates to GIS/reporting section </a:t>
            </a:r>
          </a:p>
          <a:p>
            <a:pPr marL="0" indent="0">
              <a:buNone/>
            </a:pPr>
            <a:r>
              <a:rPr lang="en-US" sz="2800" b="1" dirty="0">
                <a:solidFill>
                  <a:srgbClr val="FF0000"/>
                </a:solidFill>
              </a:rPr>
              <a:t>    (partly covered in webinar 3/4/22)</a:t>
            </a:r>
          </a:p>
          <a:p>
            <a:endParaRPr lang="en-US" sz="2800" dirty="0"/>
          </a:p>
          <a:p>
            <a:pPr marL="0" indent="0">
              <a:buNone/>
            </a:pPr>
            <a:endParaRPr lang="en-US" sz="2000" b="1" dirty="0"/>
          </a:p>
        </p:txBody>
      </p:sp>
    </p:spTree>
    <p:extLst>
      <p:ext uri="{BB962C8B-B14F-4D97-AF65-F5344CB8AC3E}">
        <p14:creationId xmlns:p14="http://schemas.microsoft.com/office/powerpoint/2010/main" val="3969188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3</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318504" y="598755"/>
            <a:ext cx="11554991" cy="5978225"/>
          </a:xfrm>
        </p:spPr>
        <p:txBody>
          <a:bodyPr>
            <a:normAutofit/>
          </a:bodyPr>
          <a:lstStyle/>
          <a:p>
            <a:pPr marL="0" indent="0">
              <a:buNone/>
            </a:pPr>
            <a:r>
              <a:rPr lang="en-US" b="1" dirty="0"/>
              <a:t>Guidelines for Administrative Expenditures</a:t>
            </a:r>
            <a:endParaRPr lang="en-US" dirty="0"/>
          </a:p>
          <a:p>
            <a:pPr lvl="0"/>
            <a:r>
              <a:rPr lang="en-US" b="1" dirty="0"/>
              <a:t>Salary </a:t>
            </a:r>
            <a:r>
              <a:rPr lang="en-US" dirty="0"/>
              <a:t>is an eligible administrative expense. </a:t>
            </a:r>
          </a:p>
          <a:p>
            <a:pPr lvl="1"/>
            <a:r>
              <a:rPr lang="en-US" dirty="0"/>
              <a:t>This includes technical staff, support staff, and management salaries related to administering the Program.</a:t>
            </a:r>
          </a:p>
          <a:p>
            <a:pPr lvl="2"/>
            <a:r>
              <a:rPr lang="en-US" sz="3200" dirty="0">
                <a:solidFill>
                  <a:srgbClr val="FF0000"/>
                </a:solidFill>
              </a:rPr>
              <a:t>Example administration activities include paperwork, communications, site inspections, meetings, etc. related to DGLVR Projects that have a contract for DGR or LVR project funding.</a:t>
            </a:r>
          </a:p>
          <a:p>
            <a:pPr marL="0" indent="0">
              <a:buNone/>
            </a:pPr>
            <a:endParaRPr lang="en-US" sz="2000" b="1" dirty="0"/>
          </a:p>
        </p:txBody>
      </p:sp>
      <p:sp>
        <p:nvSpPr>
          <p:cNvPr id="5" name="TextBox 4">
            <a:extLst>
              <a:ext uri="{FF2B5EF4-FFF2-40B4-BE49-F238E27FC236}">
                <a16:creationId xmlns:a16="http://schemas.microsoft.com/office/drawing/2014/main" id="{ADC066B9-10A4-46D2-984A-02EA4309C2D3}"/>
              </a:ext>
            </a:extLst>
          </p:cNvPr>
          <p:cNvSpPr txBox="1"/>
          <p:nvPr/>
        </p:nvSpPr>
        <p:spPr>
          <a:xfrm>
            <a:off x="9641018" y="306401"/>
            <a:ext cx="1901563" cy="769441"/>
          </a:xfrm>
          <a:prstGeom prst="rect">
            <a:avLst/>
          </a:prstGeom>
          <a:noFill/>
        </p:spPr>
        <p:txBody>
          <a:bodyPr wrap="square" rtlCol="0">
            <a:spAutoFit/>
          </a:bodyPr>
          <a:lstStyle/>
          <a:p>
            <a:r>
              <a:rPr lang="en-US" sz="4400" dirty="0">
                <a:solidFill>
                  <a:srgbClr val="FF0000"/>
                </a:solidFill>
              </a:rPr>
              <a:t>DRAFT </a:t>
            </a:r>
          </a:p>
        </p:txBody>
      </p:sp>
    </p:spTree>
    <p:extLst>
      <p:ext uri="{BB962C8B-B14F-4D97-AF65-F5344CB8AC3E}">
        <p14:creationId xmlns:p14="http://schemas.microsoft.com/office/powerpoint/2010/main" val="13871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3</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318504" y="598755"/>
            <a:ext cx="11554991" cy="5978225"/>
          </a:xfrm>
        </p:spPr>
        <p:txBody>
          <a:bodyPr>
            <a:normAutofit/>
          </a:bodyPr>
          <a:lstStyle/>
          <a:p>
            <a:r>
              <a:rPr lang="en-US" b="1" dirty="0"/>
              <a:t>Education funds can be used for </a:t>
            </a:r>
            <a:r>
              <a:rPr lang="en-US" b="1" u="sng" dirty="0"/>
              <a:t>drones</a:t>
            </a:r>
          </a:p>
          <a:p>
            <a:pPr marL="0" indent="0">
              <a:buNone/>
            </a:pPr>
            <a:endParaRPr lang="en-US" b="1" u="sng" dirty="0"/>
          </a:p>
          <a:p>
            <a:pPr marL="0" indent="0">
              <a:buNone/>
            </a:pPr>
            <a:r>
              <a:rPr lang="en-US" dirty="0">
                <a:solidFill>
                  <a:srgbClr val="FF0000"/>
                </a:solidFill>
              </a:rPr>
              <a:t>Some districts may choose to use drones to take project pictures, video, and create educational materials.  Note that districts using drones for any program are subject to the SCC’s “Conservation District Drone Utilization Policy”.</a:t>
            </a:r>
          </a:p>
          <a:p>
            <a:pPr marL="0" indent="0">
              <a:buNone/>
            </a:pPr>
            <a:endParaRPr lang="en-US" sz="2000" b="1" dirty="0"/>
          </a:p>
        </p:txBody>
      </p:sp>
      <p:sp>
        <p:nvSpPr>
          <p:cNvPr id="8" name="TextBox 7">
            <a:extLst>
              <a:ext uri="{FF2B5EF4-FFF2-40B4-BE49-F238E27FC236}">
                <a16:creationId xmlns:a16="http://schemas.microsoft.com/office/drawing/2014/main" id="{66E0401D-6D7D-4578-948B-43F5A1AC0033}"/>
              </a:ext>
            </a:extLst>
          </p:cNvPr>
          <p:cNvSpPr txBox="1"/>
          <p:nvPr/>
        </p:nvSpPr>
        <p:spPr>
          <a:xfrm>
            <a:off x="9641018" y="306401"/>
            <a:ext cx="1901563" cy="769441"/>
          </a:xfrm>
          <a:prstGeom prst="rect">
            <a:avLst/>
          </a:prstGeom>
          <a:noFill/>
        </p:spPr>
        <p:txBody>
          <a:bodyPr wrap="square" rtlCol="0">
            <a:spAutoFit/>
          </a:bodyPr>
          <a:lstStyle/>
          <a:p>
            <a:r>
              <a:rPr lang="en-US" sz="4400" dirty="0">
                <a:solidFill>
                  <a:srgbClr val="FF0000"/>
                </a:solidFill>
              </a:rPr>
              <a:t>DRAFT </a:t>
            </a:r>
          </a:p>
        </p:txBody>
      </p:sp>
    </p:spTree>
    <p:extLst>
      <p:ext uri="{BB962C8B-B14F-4D97-AF65-F5344CB8AC3E}">
        <p14:creationId xmlns:p14="http://schemas.microsoft.com/office/powerpoint/2010/main" val="1450083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F6664E307E7642A768C89DDE8C7918" ma:contentTypeVersion="12" ma:contentTypeDescription="Create a new document." ma:contentTypeScope="" ma:versionID="82cea01fc8e9f5da3cd196053c3eac1f">
  <xsd:schema xmlns:xsd="http://www.w3.org/2001/XMLSchema" xmlns:xs="http://www.w3.org/2001/XMLSchema" xmlns:p="http://schemas.microsoft.com/office/2006/metadata/properties" xmlns:ns2="59a34191-2f14-4c62-bb13-b8886858bebe" xmlns:ns3="584ed971-4273-4a84-aafc-a85829c512ff" targetNamespace="http://schemas.microsoft.com/office/2006/metadata/properties" ma:root="true" ma:fieldsID="e4090288f722e99aa1f458b4797d0ce0" ns2:_="" ns3:_="">
    <xsd:import namespace="59a34191-2f14-4c62-bb13-b8886858bebe"/>
    <xsd:import namespace="584ed971-4273-4a84-aafc-a85829c512f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a34191-2f14-4c62-bb13-b8886858be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84ed971-4273-4a84-aafc-a85829c512f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F9DE2A-682E-45D8-A153-8005FBC7D85F}">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ce192a9-dbef-4c03-a9bc-6926f8c61758"/>
    <ds:schemaRef ds:uri="http://www.w3.org/XML/1998/namespace"/>
    <ds:schemaRef ds:uri="http://purl.org/dc/dcmitype/"/>
  </ds:schemaRefs>
</ds:datastoreItem>
</file>

<file path=customXml/itemProps2.xml><?xml version="1.0" encoding="utf-8"?>
<ds:datastoreItem xmlns:ds="http://schemas.openxmlformats.org/officeDocument/2006/customXml" ds:itemID="{AE018F3F-2127-4169-8760-691B416779B8}">
  <ds:schemaRefs>
    <ds:schemaRef ds:uri="http://schemas.microsoft.com/sharepoint/v3/contenttype/forms"/>
  </ds:schemaRefs>
</ds:datastoreItem>
</file>

<file path=customXml/itemProps3.xml><?xml version="1.0" encoding="utf-8"?>
<ds:datastoreItem xmlns:ds="http://schemas.openxmlformats.org/officeDocument/2006/customXml" ds:itemID="{704FF87A-23BA-4542-BEB4-400F923082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a34191-2f14-4c62-bb13-b8886858bebe"/>
    <ds:schemaRef ds:uri="584ed971-4273-4a84-aafc-a85829c512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558</TotalTime>
  <Words>2540</Words>
  <Application>Microsoft Office PowerPoint</Application>
  <PresentationFormat>Widescreen</PresentationFormat>
  <Paragraphs>400</Paragraphs>
  <Slides>32</Slides>
  <Notes>31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Calibri</vt:lpstr>
      <vt:lpstr>Calibri Light</vt:lpstr>
      <vt:lpstr>Gill Sans MT</vt:lpstr>
      <vt:lpstr>Times New Roman</vt:lpstr>
      <vt:lpstr>Office Theme</vt:lpstr>
      <vt:lpstr>1_Office Theme</vt:lpstr>
      <vt:lpstr>PowerPoint Presentation</vt:lpstr>
      <vt:lpstr>Webinar Logistics</vt:lpstr>
      <vt:lpstr>Administrative Manual</vt:lpstr>
      <vt:lpstr>Administrative Manual</vt:lpstr>
      <vt:lpstr>Administrative Manual</vt:lpstr>
      <vt:lpstr>Administrative Manual</vt:lpstr>
      <vt:lpstr>Administrative Manual</vt:lpstr>
      <vt:lpstr>Administrative Manual</vt:lpstr>
      <vt:lpstr>Administrative Manual</vt:lpstr>
      <vt:lpstr>Administrative Manual</vt:lpstr>
      <vt:lpstr>Administrative Manual</vt:lpstr>
      <vt:lpstr>Administrative Manual</vt:lpstr>
      <vt:lpstr>CAM examples for Admin Manual</vt:lpstr>
      <vt:lpstr>CAM examples for Admin Manual</vt:lpstr>
      <vt:lpstr>CAM examples for Admin Manual</vt:lpstr>
      <vt:lpstr>Administrative Manual</vt:lpstr>
      <vt:lpstr>Administrative Manual</vt:lpstr>
      <vt:lpstr>Administrative Manual</vt:lpstr>
      <vt:lpstr>Administrative Manual</vt:lpstr>
      <vt:lpstr>Administrative Manual</vt:lpstr>
      <vt:lpstr>Administrative Manual</vt:lpstr>
      <vt:lpstr>Administrative Manual</vt:lpstr>
      <vt:lpstr>Administrative Manual</vt:lpstr>
      <vt:lpstr>Administrative Manual</vt:lpstr>
      <vt:lpstr>Administrative Manual</vt:lpstr>
      <vt:lpstr>Administrative Manual</vt:lpstr>
      <vt:lpstr>Administrative Manual</vt:lpstr>
      <vt:lpstr>Administrative Manual</vt:lpstr>
      <vt:lpstr>Administrative Manual</vt:lpstr>
      <vt:lpstr>Administrative Manual</vt:lpstr>
      <vt:lpstr>Administrative Manual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Law, Sherri</dc:creator>
  <cp:lastModifiedBy>Ken Corradini</cp:lastModifiedBy>
  <cp:revision>35</cp:revision>
  <dcterms:created xsi:type="dcterms:W3CDTF">2022-03-02T21:09:50Z</dcterms:created>
  <dcterms:modified xsi:type="dcterms:W3CDTF">2022-03-11T14:22:41Z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0x0101009BF6664E307E7642A768C89DDE8C7918</vt:lpwstr>
  </property>
</Properties>
</file>