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9"/>
  </p:notesMasterIdLst>
  <p:handoutMasterIdLst>
    <p:handoutMasterId r:id="rId20"/>
  </p:handoutMasterIdLst>
  <p:sldIdLst>
    <p:sldId id="619" r:id="rId2"/>
    <p:sldId id="621" r:id="rId3"/>
    <p:sldId id="649" r:id="rId4"/>
    <p:sldId id="684" r:id="rId5"/>
    <p:sldId id="693" r:id="rId6"/>
    <p:sldId id="687" r:id="rId7"/>
    <p:sldId id="685" r:id="rId8"/>
    <p:sldId id="686" r:id="rId9"/>
    <p:sldId id="695" r:id="rId10"/>
    <p:sldId id="694" r:id="rId11"/>
    <p:sldId id="683" r:id="rId12"/>
    <p:sldId id="688" r:id="rId13"/>
    <p:sldId id="689" r:id="rId14"/>
    <p:sldId id="690" r:id="rId15"/>
    <p:sldId id="691" r:id="rId16"/>
    <p:sldId id="692" r:id="rId17"/>
    <p:sldId id="62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Bloser 2" initials="SB2" lastIdx="1" clrIdx="0">
    <p:extLst>
      <p:ext uri="{19B8F6BF-5375-455C-9EA6-DF929625EA0E}">
        <p15:presenceInfo xmlns:p15="http://schemas.microsoft.com/office/powerpoint/2012/main" userId="Steve Bloser 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3223D"/>
    <a:srgbClr val="FFFFCC"/>
    <a:srgbClr val="FFFF99"/>
    <a:srgbClr val="6699FF"/>
    <a:srgbClr val="99CCFF"/>
    <a:srgbClr val="1B3055"/>
    <a:srgbClr val="C9D7ED"/>
    <a:srgbClr val="7E8BB4"/>
    <a:srgbClr val="505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343" autoAdjust="0"/>
  </p:normalViewPr>
  <p:slideViewPr>
    <p:cSldViewPr snapToGrid="0">
      <p:cViewPr varScale="1">
        <p:scale>
          <a:sx n="170" d="100"/>
          <a:sy n="170" d="100"/>
        </p:scale>
        <p:origin x="1740" y="80"/>
      </p:cViewPr>
      <p:guideLst/>
    </p:cSldViewPr>
  </p:slideViewPr>
  <p:notesTextViewPr>
    <p:cViewPr>
      <p:scale>
        <a:sx n="150" d="100"/>
        <a:sy n="150" d="100"/>
      </p:scale>
      <p:origin x="0" y="0"/>
    </p:cViewPr>
  </p:notesTextViewPr>
  <p:sorterViewPr>
    <p:cViewPr>
      <p:scale>
        <a:sx n="200" d="100"/>
        <a:sy n="200" d="100"/>
      </p:scale>
      <p:origin x="0" y="-12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BEC9AF-13F9-432C-95A0-FB7E18E2160A}" type="datetimeFigureOut">
              <a:rPr lang="en-US" smtClean="0"/>
              <a:t>6/15/2021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706101-A310-4655-B5F2-1A6DB963B7C9}" type="slidenum">
              <a:rPr lang="en-US" smtClean="0"/>
              <a:t>‹#›</a:t>
            </a:fld>
            <a:endParaRPr lang="en-US"/>
          </a:p>
        </p:txBody>
      </p:sp>
    </p:spTree>
    <p:extLst>
      <p:ext uri="{BB962C8B-B14F-4D97-AF65-F5344CB8AC3E}">
        <p14:creationId xmlns:p14="http://schemas.microsoft.com/office/powerpoint/2010/main" val="373143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C265B-0F5A-47EF-8F99-8C9A93E1E392}" type="datetimeFigureOut">
              <a:rPr lang="en-US" smtClean="0"/>
              <a:t>6/15/2021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621D54-860F-492E-96AB-1E06C7EE6B67}" type="slidenum">
              <a:rPr lang="en-US" smtClean="0"/>
              <a:t>‹#›</a:t>
            </a:fld>
            <a:endParaRPr lang="en-US"/>
          </a:p>
        </p:txBody>
      </p:sp>
    </p:spTree>
    <p:extLst>
      <p:ext uri="{BB962C8B-B14F-4D97-AF65-F5344CB8AC3E}">
        <p14:creationId xmlns:p14="http://schemas.microsoft.com/office/powerpoint/2010/main" val="112397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A1E8-4486-4EC2-9676-3D74C17011A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C4F9ED-758E-48CE-B2A0-2F8C616F7AA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A8F517-C479-46E8-A8C1-389F294971E2}"/>
              </a:ext>
            </a:extLst>
          </p:cNvPr>
          <p:cNvSpPr>
            <a:spLocks noGrp="1"/>
          </p:cNvSpPr>
          <p:nvPr>
            <p:ph type="dt" sz="half" idx="10"/>
          </p:nvPr>
        </p:nvSpPr>
        <p:spPr/>
        <p:txBody>
          <a:bodyPr/>
          <a:lstStyle/>
          <a:p>
            <a:fld id="{A24056C9-724F-4CE3-AF9C-111AEE16F6A3}" type="datetime1">
              <a:rPr lang="en-US" smtClean="0">
                <a:solidFill>
                  <a:prstClr val="black">
                    <a:tint val="75000"/>
                  </a:prstClr>
                </a:solidFill>
              </a:rPr>
              <a:t>6/15/2021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A480C2-32F7-4902-867F-F66265523A3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4FDA0B-B5D5-4F68-B5B1-B0D895E985E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30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F8A8-C09B-4CFD-BD4A-5C24C10F0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C7525-AF25-4073-8EFC-9A33AB44E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320DC-DCB4-469D-A71A-6F4D596EA302}"/>
              </a:ext>
            </a:extLst>
          </p:cNvPr>
          <p:cNvSpPr>
            <a:spLocks noGrp="1"/>
          </p:cNvSpPr>
          <p:nvPr>
            <p:ph type="dt" sz="half" idx="10"/>
          </p:nvPr>
        </p:nvSpPr>
        <p:spPr/>
        <p:txBody>
          <a:bodyPr/>
          <a:lstStyle/>
          <a:p>
            <a:fld id="{9910EF9B-89A4-403C-9A06-811CCA4FE0D7}" type="datetime1">
              <a:rPr lang="en-US" smtClean="0">
                <a:solidFill>
                  <a:prstClr val="black">
                    <a:tint val="75000"/>
                  </a:prstClr>
                </a:solidFill>
              </a:rPr>
              <a:t>6/15/2021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8475554-2D25-4852-9D21-726CFB97C6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06B81D7-CC4B-461A-935F-A81D677D76F9}"/>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DD494-8EBF-45AF-B29D-ECAE21C6D48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762B9-2B82-42E5-AE2B-55623B8D23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AD6CF-FB57-400E-95BC-AB5BA977254E}"/>
              </a:ext>
            </a:extLst>
          </p:cNvPr>
          <p:cNvSpPr>
            <a:spLocks noGrp="1"/>
          </p:cNvSpPr>
          <p:nvPr>
            <p:ph type="dt" sz="half" idx="10"/>
          </p:nvPr>
        </p:nvSpPr>
        <p:spPr/>
        <p:txBody>
          <a:bodyPr/>
          <a:lstStyle/>
          <a:p>
            <a:fld id="{65ED01E5-436A-4993-A279-893E51652C6C}" type="datetime1">
              <a:rPr lang="en-US" smtClean="0">
                <a:solidFill>
                  <a:prstClr val="black">
                    <a:tint val="75000"/>
                  </a:prstClr>
                </a:solidFill>
              </a:rPr>
              <a:t>6/15/2021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B6311B-2F5B-4079-87E5-8C4FE11831E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B3D0366-3436-47E6-A9AB-2D2C7832B2CD}"/>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0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6/15/2021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4377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6/15/2021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74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6BA7-454A-4CB1-B307-E599E2D6F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2F94F1-0879-45C8-866B-AEDE663CC6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A3C79-2368-4835-83E7-6B4B99D25EFF}"/>
              </a:ext>
            </a:extLst>
          </p:cNvPr>
          <p:cNvSpPr>
            <a:spLocks noGrp="1"/>
          </p:cNvSpPr>
          <p:nvPr>
            <p:ph type="dt" sz="half" idx="10"/>
          </p:nvPr>
        </p:nvSpPr>
        <p:spPr/>
        <p:txBody>
          <a:bodyPr/>
          <a:lstStyle/>
          <a:p>
            <a:fld id="{E8DFAE20-EF24-493D-B363-1A55B4136C71}" type="datetime1">
              <a:rPr lang="en-US" smtClean="0">
                <a:solidFill>
                  <a:prstClr val="black">
                    <a:tint val="75000"/>
                  </a:prstClr>
                </a:solidFill>
              </a:rPr>
              <a:t>6/15/2021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5CE2078-9F94-48D2-9B49-F376F0A9FC8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4F9FC7-4471-4A7E-B628-1D0A7DE19BB4}"/>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8581-66B1-4E9C-AADD-320F397A767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F271636-79A1-4820-85DD-8350DEA30A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DF771E-E8E3-44BF-9553-4B7007F2BF76}"/>
              </a:ext>
            </a:extLst>
          </p:cNvPr>
          <p:cNvSpPr>
            <a:spLocks noGrp="1"/>
          </p:cNvSpPr>
          <p:nvPr>
            <p:ph type="dt" sz="half" idx="10"/>
          </p:nvPr>
        </p:nvSpPr>
        <p:spPr/>
        <p:txBody>
          <a:bodyPr/>
          <a:lstStyle/>
          <a:p>
            <a:fld id="{BC1C68A5-A349-426D-BD96-8F218753A44F}" type="datetime1">
              <a:rPr lang="en-US" smtClean="0">
                <a:solidFill>
                  <a:prstClr val="black">
                    <a:tint val="75000"/>
                  </a:prstClr>
                </a:solidFill>
              </a:rPr>
              <a:t>6/15/2021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83315BA-8E56-4B11-B512-DA9F60F4B15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16F97A5-686F-4B26-847F-A11DEB85D31C}"/>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44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4F63-D5B7-49B5-9C83-38075E971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30E16-3578-4BF5-8E0C-37D5D395B9C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AF1E0-DB78-49EE-A081-0553D52786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C3FF69-C02A-4922-9842-CD35976366AF}"/>
              </a:ext>
            </a:extLst>
          </p:cNvPr>
          <p:cNvSpPr>
            <a:spLocks noGrp="1"/>
          </p:cNvSpPr>
          <p:nvPr>
            <p:ph type="dt" sz="half" idx="10"/>
          </p:nvPr>
        </p:nvSpPr>
        <p:spPr/>
        <p:txBody>
          <a:bodyPr/>
          <a:lstStyle/>
          <a:p>
            <a:fld id="{F14FCD2A-6E2E-41D5-9507-18C1E9AC6D7A}" type="datetime1">
              <a:rPr lang="en-US" smtClean="0">
                <a:solidFill>
                  <a:prstClr val="black">
                    <a:tint val="75000"/>
                  </a:prstClr>
                </a:solidFill>
              </a:rPr>
              <a:t>6/15/2021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C641AA3-0806-46B9-802F-C012096E8A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83215D-B65F-48D6-91D2-96A21AC4F310}"/>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1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5177-6406-4E3C-9641-74F2DB7773C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03BE50-3595-4C81-9B87-C03EE9E9E87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689BDB-4DE3-4075-933E-169288D703D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BDAB73-C3A7-4297-BC87-4E16154EB2E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AC5B455-E27A-4083-A879-2FB598BACDE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14B34-4CEB-4B07-9715-CBC23D955B9C}"/>
              </a:ext>
            </a:extLst>
          </p:cNvPr>
          <p:cNvSpPr>
            <a:spLocks noGrp="1"/>
          </p:cNvSpPr>
          <p:nvPr>
            <p:ph type="dt" sz="half" idx="10"/>
          </p:nvPr>
        </p:nvSpPr>
        <p:spPr/>
        <p:txBody>
          <a:bodyPr/>
          <a:lstStyle/>
          <a:p>
            <a:fld id="{3CEC95DB-7D31-4642-A0E7-AE5DC9A72850}" type="datetime1">
              <a:rPr lang="en-US" smtClean="0">
                <a:solidFill>
                  <a:prstClr val="black">
                    <a:tint val="75000"/>
                  </a:prstClr>
                </a:solidFill>
              </a:rPr>
              <a:t>6/15/2021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0CEDC0-AB13-43E0-87CE-CE68F09AFA9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1B8E9FF7-9CBB-4696-A942-4E6C800EA5ED}"/>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96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2578-C685-4252-BE8B-74518807C1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FB61E-DB5E-4EAC-AAEB-86F78A0263D7}"/>
              </a:ext>
            </a:extLst>
          </p:cNvPr>
          <p:cNvSpPr>
            <a:spLocks noGrp="1"/>
          </p:cNvSpPr>
          <p:nvPr>
            <p:ph type="dt" sz="half" idx="10"/>
          </p:nvPr>
        </p:nvSpPr>
        <p:spPr/>
        <p:txBody>
          <a:bodyPr/>
          <a:lstStyle/>
          <a:p>
            <a:fld id="{5CC65F9E-492E-43BB-B248-D2FDEA021399}" type="datetime1">
              <a:rPr lang="en-US" smtClean="0">
                <a:solidFill>
                  <a:prstClr val="black">
                    <a:tint val="75000"/>
                  </a:prstClr>
                </a:solidFill>
              </a:rPr>
              <a:t>6/15/2021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2375B25-32B9-4F00-B8F1-2481C37DC9E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C5D13C1-42B5-4502-A7FB-C13F5A97187D}"/>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26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1C1852-1AF6-4ECE-8414-A49BFFE62048}"/>
              </a:ext>
            </a:extLst>
          </p:cNvPr>
          <p:cNvSpPr>
            <a:spLocks noGrp="1"/>
          </p:cNvSpPr>
          <p:nvPr>
            <p:ph type="dt" sz="half" idx="10"/>
          </p:nvPr>
        </p:nvSpPr>
        <p:spPr/>
        <p:txBody>
          <a:bodyPr/>
          <a:lstStyle/>
          <a:p>
            <a:fld id="{44CA5B10-4F82-40E1-BC77-1D7E7D8E4993}" type="datetime1">
              <a:rPr lang="en-US" smtClean="0">
                <a:solidFill>
                  <a:prstClr val="black">
                    <a:tint val="75000"/>
                  </a:prstClr>
                </a:solidFill>
              </a:rPr>
              <a:t>6/15/2021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72585AB-6159-42BD-AC70-8DCE6297C1D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573750D-1357-48AB-A13D-5F3BE0541132}"/>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68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52C2-0C16-4FB0-8C00-D032408E6E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5CE2F0-53FA-410D-ADD1-DDB5AE4A00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08368E-E46D-4F83-8541-E9B20AA3F9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09AF25-A026-4F24-9C05-1D1140033D49}"/>
              </a:ext>
            </a:extLst>
          </p:cNvPr>
          <p:cNvSpPr>
            <a:spLocks noGrp="1"/>
          </p:cNvSpPr>
          <p:nvPr>
            <p:ph type="dt" sz="half" idx="10"/>
          </p:nvPr>
        </p:nvSpPr>
        <p:spPr/>
        <p:txBody>
          <a:bodyPr/>
          <a:lstStyle/>
          <a:p>
            <a:fld id="{A2C0057A-A753-49F9-B3B4-EA32F519EE5D}" type="datetime1">
              <a:rPr lang="en-US" smtClean="0">
                <a:solidFill>
                  <a:prstClr val="black">
                    <a:tint val="75000"/>
                  </a:prstClr>
                </a:solidFill>
              </a:rPr>
              <a:t>6/15/2021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4046A24-F763-4541-BBE7-1C52743188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1FF888C-C54F-4108-997C-BDF12E4B7A88}"/>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90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4285-4C4C-4AFB-AB71-E49CD54A734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548F5E1-20EE-4DF0-9DBE-40888D3E6D6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1C5D69D-31B5-4832-8104-75E6DDE401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19AB2A-3107-4227-B78E-99924DCC76C2}"/>
              </a:ext>
            </a:extLst>
          </p:cNvPr>
          <p:cNvSpPr>
            <a:spLocks noGrp="1"/>
          </p:cNvSpPr>
          <p:nvPr>
            <p:ph type="dt" sz="half" idx="10"/>
          </p:nvPr>
        </p:nvSpPr>
        <p:spPr/>
        <p:txBody>
          <a:bodyPr/>
          <a:lstStyle/>
          <a:p>
            <a:fld id="{43A5D666-E81B-4460-9809-E4011841E5BC}" type="datetime1">
              <a:rPr lang="en-US" smtClean="0">
                <a:solidFill>
                  <a:prstClr val="black">
                    <a:tint val="75000"/>
                  </a:prstClr>
                </a:solidFill>
              </a:rPr>
              <a:t>6/15/2021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B0D4914-2988-4080-86AA-6996AFEB9F9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645B935-38AA-4A42-BFD3-A6B8823E4DBF}"/>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07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3DE11-EBE6-4A00-B00C-B2FF6A2316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899F7-FF9F-47CB-9495-4D68EFFAE5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31671-AC88-4451-BA80-E137DA424F1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C95446-2C64-4C4F-B6B5-1C5C78EABC20}" type="datetime1">
              <a:rPr lang="en-US" smtClean="0">
                <a:solidFill>
                  <a:prstClr val="black">
                    <a:tint val="75000"/>
                  </a:prstClr>
                </a:solidFill>
              </a:rPr>
              <a:t>6/15/2021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AB6463-2710-445C-9210-4EC73FCABBB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30FCDD-F84F-4F16-8215-99E08E5E6D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16654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696" r:id="rId12"/>
    <p:sldLayoutId id="214748369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1</a:t>
            </a:fld>
            <a:endParaRPr lang="en-US">
              <a:solidFill>
                <a:prstClr val="black">
                  <a:tint val="75000"/>
                </a:prstClr>
              </a:solidFill>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12089" y="72837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Survey Results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ESM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Webinars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Longer Remote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Online training Center</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Winter Tech Assists</a:t>
            </a:r>
          </a:p>
          <a:p>
            <a:pPr lvl="2" indent="-342900"/>
            <a:endParaRPr lang="en-US" sz="1100" dirty="0">
              <a:solidFill>
                <a:schemeClr val="bg1"/>
              </a:solidFill>
              <a:latin typeface="Calibri"/>
            </a:endParaRPr>
          </a:p>
          <a:p>
            <a:pPr lvl="2" indent="-342900"/>
            <a:endParaRPr kumimoji="0" lang="en-US" b="0" i="0" u="none" strike="noStrike" kern="1200" cap="none" spc="0" normalizeH="0" baseline="0" noProof="0" dirty="0">
              <a:ln>
                <a:noFill/>
              </a:ln>
              <a:solidFill>
                <a:schemeClr val="bg1"/>
              </a:solidFill>
              <a:effectLst/>
              <a:uLnTx/>
              <a:uFillTx/>
              <a:latin typeface="Calibri"/>
              <a:ea typeface="+mn-ea"/>
              <a:cs typeface="+mn-cs"/>
            </a:endParaRPr>
          </a:p>
        </p:txBody>
      </p:sp>
      <p:pic>
        <p:nvPicPr>
          <p:cNvPr id="10" name="Picture 9" descr="Sun rising over grassy hills">
            <a:extLst>
              <a:ext uri="{FF2B5EF4-FFF2-40B4-BE49-F238E27FC236}">
                <a16:creationId xmlns:a16="http://schemas.microsoft.com/office/drawing/2014/main" id="{8367201D-BBF1-448E-B146-109675F9C6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81976"/>
            <a:ext cx="9144000" cy="5176024"/>
          </a:xfrm>
          <a:prstGeom prst="rect">
            <a:avLst/>
          </a:prstGeom>
        </p:spPr>
      </p:pic>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681976"/>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600200"/>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114719"/>
            <a:ext cx="3055625" cy="141577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311724" y="3260866"/>
            <a:ext cx="8520187"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kumimoji="0" lang="en-US" sz="2400" b="1" i="1" u="none" strike="noStrike" kern="1200" cap="none" spc="0" normalizeH="0" baseline="0" noProof="0" dirty="0">
                <a:ln>
                  <a:noFill/>
                </a:ln>
                <a:solidFill>
                  <a:schemeClr val="tx2">
                    <a:lumMod val="75000"/>
                  </a:schemeClr>
                </a:solidFill>
                <a:effectLst/>
                <a:uLnTx/>
                <a:uFillTx/>
                <a:latin typeface="Calibri" panose="020F0502020204030204" pitchFamily="34" charset="0"/>
                <a:ea typeface="Times New Roman" panose="02020603050405020304" pitchFamily="18" charset="0"/>
                <a:cs typeface="+mn-cs"/>
              </a:rPr>
              <a:t>646-876-9923</a:t>
            </a:r>
            <a:r>
              <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rPr>
              <a:t>.</a:t>
            </a:r>
          </a:p>
        </p:txBody>
      </p:sp>
      <p:sp>
        <p:nvSpPr>
          <p:cNvPr id="18" name="TextBox 17">
            <a:extLst>
              <a:ext uri="{FF2B5EF4-FFF2-40B4-BE49-F238E27FC236}">
                <a16:creationId xmlns:a16="http://schemas.microsoft.com/office/drawing/2014/main" id="{C734E792-2E94-447A-89B5-8A6E072007F8}"/>
              </a:ext>
            </a:extLst>
          </p:cNvPr>
          <p:cNvSpPr txBox="1"/>
          <p:nvPr/>
        </p:nvSpPr>
        <p:spPr>
          <a:xfrm>
            <a:off x="-81851" y="1963582"/>
            <a:ext cx="9225851" cy="584775"/>
          </a:xfrm>
          <a:prstGeom prst="rect">
            <a:avLst/>
          </a:prstGeom>
          <a:noFill/>
        </p:spPr>
        <p:txBody>
          <a:bodyPr wrap="square">
            <a:spAutoFit/>
          </a:bodyPr>
          <a:lstStyle/>
          <a:p>
            <a:pPr algn="ctr">
              <a:defRPr/>
            </a:pPr>
            <a:r>
              <a:rPr lang="en-US" sz="3200" b="1" dirty="0">
                <a:solidFill>
                  <a:schemeClr val="bg1"/>
                </a:solidFill>
                <a:effectLst>
                  <a:outerShdw blurRad="38100" dist="38100" dir="2700000" algn="tl">
                    <a:srgbClr val="000000">
                      <a:alpha val="43137"/>
                    </a:srgbClr>
                  </a:outerShdw>
                </a:effectLst>
                <a:latin typeface="Calibri"/>
              </a:rPr>
              <a:t>6/15/21 Starts at 9am</a:t>
            </a:r>
          </a:p>
        </p:txBody>
      </p:sp>
      <p:pic>
        <p:nvPicPr>
          <p:cNvPr id="17" name="Picture 16">
            <a:extLst>
              <a:ext uri="{FF2B5EF4-FFF2-40B4-BE49-F238E27FC236}">
                <a16:creationId xmlns:a16="http://schemas.microsoft.com/office/drawing/2014/main" id="{FB6BB4F2-E926-498D-B4E9-E5E7850D6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9128" y="5848672"/>
            <a:ext cx="2848076" cy="1397141"/>
          </a:xfrm>
          <a:prstGeom prst="rect">
            <a:avLst/>
          </a:prstGeom>
          <a:effectLst>
            <a:softEdge rad="228600"/>
          </a:effectLst>
        </p:spPr>
      </p:pic>
      <p:pic>
        <p:nvPicPr>
          <p:cNvPr id="19" name="Picture 18">
            <a:extLst>
              <a:ext uri="{FF2B5EF4-FFF2-40B4-BE49-F238E27FC236}">
                <a16:creationId xmlns:a16="http://schemas.microsoft.com/office/drawing/2014/main" id="{A7D8F307-FEF7-4140-9B47-26153AFCC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40973" y="604567"/>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Program Expenses: Other</a:t>
            </a:r>
          </a:p>
          <a:p>
            <a:pPr>
              <a:defRPr/>
            </a:pPr>
            <a:r>
              <a:rPr lang="en-US" sz="3600" b="1" dirty="0">
                <a:latin typeface="Calibri"/>
              </a:rPr>
              <a:t>Program expenses that</a:t>
            </a:r>
            <a:br>
              <a:rPr lang="en-US" sz="3600" b="1" dirty="0">
                <a:latin typeface="Calibri"/>
              </a:rPr>
            </a:br>
            <a:r>
              <a:rPr lang="en-US" sz="3600" b="1" dirty="0">
                <a:latin typeface="Calibri"/>
              </a:rPr>
              <a:t>are not admin/</a:t>
            </a:r>
            <a:r>
              <a:rPr lang="en-US" sz="3600" b="1" dirty="0" err="1">
                <a:latin typeface="Calibri"/>
              </a:rPr>
              <a:t>edu</a:t>
            </a:r>
            <a:r>
              <a:rPr lang="en-US" sz="3600" b="1" dirty="0">
                <a:latin typeface="Calibri"/>
              </a:rPr>
              <a:t>/</a:t>
            </a:r>
            <a:br>
              <a:rPr lang="en-US" sz="3600" b="1" dirty="0">
                <a:latin typeface="Calibri"/>
              </a:rPr>
            </a:br>
            <a:r>
              <a:rPr lang="en-US" sz="3600" b="1" dirty="0">
                <a:latin typeface="Calibri"/>
              </a:rPr>
              <a:t>project related.</a:t>
            </a:r>
          </a:p>
          <a:p>
            <a:pPr lvl="1">
              <a:defRPr/>
            </a:pPr>
            <a:r>
              <a:rPr lang="en-US" b="1" dirty="0">
                <a:latin typeface="Calibri"/>
              </a:rPr>
              <a:t>Funds to be returned to</a:t>
            </a:r>
            <a:br>
              <a:rPr lang="en-US" b="1" dirty="0">
                <a:latin typeface="Calibri"/>
              </a:rPr>
            </a:br>
            <a:r>
              <a:rPr lang="en-US" b="1" dirty="0">
                <a:latin typeface="Calibri"/>
              </a:rPr>
              <a:t>another Program</a:t>
            </a:r>
          </a:p>
          <a:p>
            <a:pPr>
              <a:defRPr/>
            </a:pPr>
            <a:r>
              <a:rPr lang="en-US" sz="3600" b="1" dirty="0">
                <a:latin typeface="Calibri"/>
              </a:rPr>
              <a:t>The commission must</a:t>
            </a:r>
            <a:br>
              <a:rPr lang="en-US" sz="3600" b="1" dirty="0">
                <a:latin typeface="Calibri"/>
              </a:rPr>
            </a:br>
            <a:r>
              <a:rPr lang="en-US" sz="3600" b="1" dirty="0">
                <a:latin typeface="Calibri"/>
              </a:rPr>
              <a:t>approve these expenses </a:t>
            </a:r>
            <a:br>
              <a:rPr lang="en-US" sz="3600" b="1" dirty="0">
                <a:latin typeface="Calibri"/>
              </a:rPr>
            </a:br>
            <a:r>
              <a:rPr lang="en-US" sz="3600" b="1" dirty="0">
                <a:latin typeface="Calibri"/>
              </a:rPr>
              <a:t>prior to submitting the</a:t>
            </a:r>
            <a:br>
              <a:rPr lang="en-US" sz="3600" b="1" dirty="0">
                <a:latin typeface="Calibri"/>
              </a:rPr>
            </a:br>
            <a:r>
              <a:rPr lang="en-US" sz="3600" b="1" dirty="0">
                <a:latin typeface="Calibri"/>
              </a:rPr>
              <a:t>Quarterly Report.</a:t>
            </a:r>
          </a:p>
          <a:p>
            <a:pPr>
              <a:defRPr/>
            </a:pPr>
            <a:r>
              <a:rPr lang="en-US" sz="3600" b="1" dirty="0">
                <a:latin typeface="Calibri"/>
              </a:rPr>
              <a:t>Explanation must be</a:t>
            </a:r>
            <a:br>
              <a:rPr lang="en-US" sz="3600" b="1" dirty="0">
                <a:latin typeface="Calibri"/>
              </a:rPr>
            </a:br>
            <a:r>
              <a:rPr lang="en-US" sz="3600" b="1" dirty="0">
                <a:latin typeface="Calibri"/>
              </a:rPr>
              <a:t>recorded in activity report.</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95CB72C-4720-4BEE-8B15-5B70597C0BB0}"/>
              </a:ext>
            </a:extLst>
          </p:cNvPr>
          <p:cNvPicPr>
            <a:picLocks noChangeAspect="1"/>
          </p:cNvPicPr>
          <p:nvPr/>
        </p:nvPicPr>
        <p:blipFill>
          <a:blip r:embed="rId2"/>
          <a:stretch>
            <a:fillRect/>
          </a:stretch>
        </p:blipFill>
        <p:spPr>
          <a:xfrm>
            <a:off x="5664230" y="1425848"/>
            <a:ext cx="3269908" cy="36913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Oval 5">
            <a:extLst>
              <a:ext uri="{FF2B5EF4-FFF2-40B4-BE49-F238E27FC236}">
                <a16:creationId xmlns:a16="http://schemas.microsoft.com/office/drawing/2014/main" id="{9A9E29F7-0246-4825-B5B1-FEF2C6373547}"/>
              </a:ext>
            </a:extLst>
          </p:cNvPr>
          <p:cNvSpPr/>
          <p:nvPr/>
        </p:nvSpPr>
        <p:spPr>
          <a:xfrm>
            <a:off x="7345180" y="4725649"/>
            <a:ext cx="1633928"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CD3B170-9CB3-4ED0-B534-7B08ECA84AF7}"/>
              </a:ext>
            </a:extLst>
          </p:cNvPr>
          <p:cNvSpPr/>
          <p:nvPr/>
        </p:nvSpPr>
        <p:spPr>
          <a:xfrm>
            <a:off x="6756566" y="2415915"/>
            <a:ext cx="1705382"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44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3600" b="1" u="sng" dirty="0">
                <a:solidFill>
                  <a:srgbClr val="FF0000"/>
                </a:solidFill>
                <a:ea typeface="Times New Roman"/>
              </a:rPr>
              <a:t>Quarterly Report Reminder</a:t>
            </a:r>
          </a:p>
          <a:p>
            <a:pPr marL="0" indent="0">
              <a:buNone/>
              <a:defRPr/>
            </a:pPr>
            <a:r>
              <a:rPr lang="en-US" b="1" dirty="0">
                <a:solidFill>
                  <a:srgbClr val="FF0000"/>
                </a:solidFill>
                <a:ea typeface="Times New Roman"/>
              </a:rPr>
              <a:t>In order to have the SCC accept the April-June QR, Districts must:</a:t>
            </a:r>
          </a:p>
          <a:p>
            <a:pPr marL="514350" indent="-514350">
              <a:defRPr/>
            </a:pPr>
            <a:r>
              <a:rPr lang="en-US" sz="3200" b="1" dirty="0">
                <a:ea typeface="Times New Roman"/>
              </a:rPr>
              <a:t>Verify that both the Dirt and Gravel AND Low Volume ending balances match the local account balance</a:t>
            </a:r>
          </a:p>
          <a:p>
            <a:pPr marL="514350" indent="-514350">
              <a:defRPr/>
            </a:pPr>
            <a:r>
              <a:rPr lang="en-US" sz="3200" b="1" dirty="0">
                <a:ea typeface="Times New Roman"/>
              </a:rPr>
              <a:t>The verification must come from the District Manager/Appointed Representative</a:t>
            </a:r>
          </a:p>
          <a:p>
            <a:pPr marL="514350" indent="-514350">
              <a:defRPr/>
            </a:pPr>
            <a:r>
              <a:rPr lang="en-US" sz="3200" b="1" dirty="0">
                <a:ea typeface="Times New Roman"/>
              </a:rPr>
              <a:t>If the balances do NOT match, then the balances need to be fixed prior to the report being accepted</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8686459C-B008-4161-AD19-F84E2F1039DE}"/>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endParaRPr lang="en-US" dirty="0">
              <a:ea typeface="Times New Roman"/>
            </a:endParaRPr>
          </a:p>
        </p:txBody>
      </p:sp>
    </p:spTree>
    <p:extLst>
      <p:ext uri="{BB962C8B-B14F-4D97-AF65-F5344CB8AC3E}">
        <p14:creationId xmlns:p14="http://schemas.microsoft.com/office/powerpoint/2010/main" val="143909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GIS Updates</a:t>
            </a:r>
          </a:p>
          <a:p>
            <a:pPr>
              <a:defRPr/>
            </a:pPr>
            <a:r>
              <a:rPr lang="en-US" sz="3600" b="1" dirty="0">
                <a:latin typeface="Calibri"/>
              </a:rPr>
              <a:t>Advances are now tracked </a:t>
            </a:r>
          </a:p>
          <a:p>
            <a:pPr>
              <a:defRPr/>
            </a:pPr>
            <a:r>
              <a:rPr lang="en-US" sz="3600" b="1" dirty="0">
                <a:latin typeface="Calibri"/>
              </a:rPr>
              <a:t>Site Length added to Add and Edit Funded Site tools.</a:t>
            </a:r>
          </a:p>
          <a:p>
            <a:pPr>
              <a:defRPr/>
            </a:pPr>
            <a:r>
              <a:rPr lang="en-US" sz="3600" b="1" dirty="0">
                <a:latin typeface="Calibri"/>
              </a:rPr>
              <a:t>Funded Site Move tool updated</a:t>
            </a:r>
            <a:r>
              <a:rPr kumimoji="0" lang="en-US" sz="3600" b="1" i="0" strike="noStrike" kern="1200" cap="none" spc="0" normalizeH="0" baseline="0" noProof="0" dirty="0">
                <a:ln>
                  <a:noFill/>
                </a:ln>
                <a:effectLst/>
                <a:uLnTx/>
                <a:uFillTx/>
                <a:latin typeface="Calibri"/>
                <a:ea typeface="+mn-ea"/>
                <a:cs typeface="+mn-cs"/>
              </a:rPr>
              <a:t>.</a:t>
            </a:r>
          </a:p>
          <a:p>
            <a:pPr>
              <a:defRPr/>
            </a:pPr>
            <a:r>
              <a:rPr lang="en-US" sz="3600" b="1" dirty="0">
                <a:latin typeface="Calibri"/>
              </a:rPr>
              <a:t>Annual Summary Report Error Checker updated. </a:t>
            </a:r>
            <a:endParaRPr kumimoji="0" lang="en-US" sz="3600" b="1" i="0"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26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GIS Updates - Advances</a:t>
            </a:r>
          </a:p>
          <a:p>
            <a:pPr>
              <a:defRPr/>
            </a:pPr>
            <a:r>
              <a:rPr lang="en-US" sz="3600" b="1" dirty="0">
                <a:latin typeface="Calibri"/>
              </a:rPr>
              <a:t>Advances will be entered into the quarter they are mailed.</a:t>
            </a:r>
          </a:p>
          <a:p>
            <a:pPr>
              <a:defRPr/>
            </a:pPr>
            <a:r>
              <a:rPr lang="en-US" sz="3600" b="1" dirty="0">
                <a:latin typeface="Calibri"/>
              </a:rPr>
              <a:t>An alert email will be sent.</a:t>
            </a:r>
          </a:p>
          <a:p>
            <a:pPr>
              <a:defRPr/>
            </a:pPr>
            <a:r>
              <a:rPr lang="en-US" sz="3600" b="1" dirty="0">
                <a:latin typeface="Calibri"/>
              </a:rPr>
              <a:t>Info is located in Manager’s tab.</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9B95CF1-80AF-4FD6-8F01-34667EF0A6CB}"/>
              </a:ext>
            </a:extLst>
          </p:cNvPr>
          <p:cNvPicPr>
            <a:picLocks noChangeAspect="1"/>
          </p:cNvPicPr>
          <p:nvPr/>
        </p:nvPicPr>
        <p:blipFill>
          <a:blip r:embed="rId2"/>
          <a:stretch>
            <a:fillRect/>
          </a:stretch>
        </p:blipFill>
        <p:spPr>
          <a:xfrm>
            <a:off x="983767" y="4104407"/>
            <a:ext cx="7345180" cy="17103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2457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750184"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GIS Updates – Site Length</a:t>
            </a:r>
          </a:p>
          <a:p>
            <a:pPr>
              <a:defRPr/>
            </a:pPr>
            <a:r>
              <a:rPr lang="en-US" sz="3600" b="1" dirty="0">
                <a:latin typeface="Calibri"/>
              </a:rPr>
              <a:t>Site Length field added to Add and Edit Funded Site tools.</a:t>
            </a:r>
          </a:p>
          <a:p>
            <a:pPr>
              <a:defRPr/>
            </a:pPr>
            <a:r>
              <a:rPr lang="en-US" sz="3600" b="1" dirty="0">
                <a:latin typeface="Calibri"/>
              </a:rPr>
              <a:t>Length automatically updated in real time.</a:t>
            </a:r>
          </a:p>
          <a:p>
            <a:pPr>
              <a:defRPr/>
            </a:pPr>
            <a:r>
              <a:rPr lang="en-US" sz="3600" b="1" dirty="0">
                <a:latin typeface="Calibri"/>
              </a:rPr>
              <a:t>Site Tip: Make Funded Sites equal to/longer than actual site length</a:t>
            </a:r>
          </a:p>
          <a:p>
            <a:pPr marL="0" indent="0">
              <a:buNone/>
              <a:defRPr/>
            </a:pPr>
            <a:endParaRPr lang="en-US" sz="3600" b="1" dirty="0">
              <a:latin typeface="Calibri"/>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64F3AF7-30C2-460F-8394-AFF156CCA71A}"/>
              </a:ext>
            </a:extLst>
          </p:cNvPr>
          <p:cNvPicPr>
            <a:picLocks noChangeAspect="1"/>
          </p:cNvPicPr>
          <p:nvPr/>
        </p:nvPicPr>
        <p:blipFill>
          <a:blip r:embed="rId2"/>
          <a:stretch>
            <a:fillRect/>
          </a:stretch>
        </p:blipFill>
        <p:spPr>
          <a:xfrm>
            <a:off x="2427538" y="4470122"/>
            <a:ext cx="4652260" cy="17171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1756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GIS Updates – Move Tool</a:t>
            </a:r>
          </a:p>
          <a:p>
            <a:pPr>
              <a:defRPr/>
            </a:pPr>
            <a:r>
              <a:rPr lang="en-US" sz="3600" b="1" dirty="0">
                <a:latin typeface="Calibri"/>
              </a:rPr>
              <a:t>The move tool has been updated visually.</a:t>
            </a:r>
          </a:p>
          <a:p>
            <a:pPr>
              <a:defRPr/>
            </a:pPr>
            <a:r>
              <a:rPr lang="en-US" sz="3600" b="1" dirty="0">
                <a:latin typeface="Calibri"/>
              </a:rPr>
              <a:t>The single contract bug has been fixed.</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35279C8-DDBD-4B76-B0ED-36D647D3A772}"/>
              </a:ext>
            </a:extLst>
          </p:cNvPr>
          <p:cNvPicPr>
            <a:picLocks noChangeAspect="1"/>
          </p:cNvPicPr>
          <p:nvPr/>
        </p:nvPicPr>
        <p:blipFill>
          <a:blip r:embed="rId2"/>
          <a:stretch>
            <a:fillRect/>
          </a:stretch>
        </p:blipFill>
        <p:spPr>
          <a:xfrm>
            <a:off x="3059314" y="2762184"/>
            <a:ext cx="3194086" cy="30692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99946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GIS Updates – ASR Error Checker</a:t>
            </a:r>
          </a:p>
          <a:p>
            <a:pPr>
              <a:defRPr/>
            </a:pPr>
            <a:r>
              <a:rPr lang="en-US" sz="3600" b="1" dirty="0">
                <a:latin typeface="Calibri"/>
              </a:rPr>
              <a:t>Payments that exceed expenditures have been added.</a:t>
            </a:r>
          </a:p>
          <a:p>
            <a:pPr>
              <a:defRPr/>
            </a:pPr>
            <a:r>
              <a:rPr lang="en-US" sz="3600" b="1" dirty="0">
                <a:latin typeface="Calibri"/>
              </a:rPr>
              <a:t>Open your Annual Summary Report then click the Errors tab.</a:t>
            </a:r>
          </a:p>
          <a:p>
            <a:pPr>
              <a:defRPr/>
            </a:pPr>
            <a:r>
              <a:rPr lang="en-US" sz="3600" b="1" dirty="0">
                <a:latin typeface="Calibri"/>
              </a:rPr>
              <a:t>These need to be addressed ASAP. Contact Ken for assistance.</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E65D574-9CBC-4E9F-AB71-5BDBDAF71961}"/>
              </a:ext>
            </a:extLst>
          </p:cNvPr>
          <p:cNvPicPr>
            <a:picLocks noChangeAspect="1"/>
          </p:cNvPicPr>
          <p:nvPr/>
        </p:nvPicPr>
        <p:blipFill>
          <a:blip r:embed="rId2"/>
          <a:stretch>
            <a:fillRect/>
          </a:stretch>
        </p:blipFill>
        <p:spPr>
          <a:xfrm>
            <a:off x="1633965" y="5018430"/>
            <a:ext cx="6044784" cy="12012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4455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a:xfrm>
            <a:off x="6440532" y="6347642"/>
            <a:ext cx="2057400" cy="365125"/>
          </a:xfrm>
        </p:spPr>
        <p:txBody>
          <a:bodyPr/>
          <a:lstStyle/>
          <a:p>
            <a:fld id="{1A8E2919-D427-4CE2-80E2-33083554A27B}" type="slidenum">
              <a:rPr lang="en-US" smtClean="0">
                <a:solidFill>
                  <a:prstClr val="black">
                    <a:tint val="75000"/>
                  </a:prstClr>
                </a:solidFill>
              </a:rPr>
              <a:pPr/>
              <a:t>17</a:t>
            </a:fld>
            <a:endParaRPr lang="en-US">
              <a:solidFill>
                <a:prstClr val="black">
                  <a:tint val="75000"/>
                </a:prstClr>
              </a:solidFill>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12089" y="72837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Survey Results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ESM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Webinars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Longer Remote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Online training Center</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Winter Tech Assists</a:t>
            </a:r>
          </a:p>
          <a:p>
            <a:pPr lvl="2" indent="-342900"/>
            <a:endParaRPr lang="en-US" sz="1100" dirty="0">
              <a:solidFill>
                <a:schemeClr val="bg1"/>
              </a:solidFill>
              <a:latin typeface="Calibri"/>
            </a:endParaRPr>
          </a:p>
          <a:p>
            <a:pPr lvl="2" indent="-342900"/>
            <a:endParaRPr kumimoji="0" lang="en-US" b="0" i="0" u="none" strike="noStrike" kern="1200" cap="none" spc="0" normalizeH="0" baseline="0" noProof="0" dirty="0">
              <a:ln>
                <a:noFill/>
              </a:ln>
              <a:solidFill>
                <a:schemeClr val="bg1"/>
              </a:solidFill>
              <a:effectLst/>
              <a:uLnTx/>
              <a:uFillTx/>
              <a:latin typeface="Calibri"/>
              <a:ea typeface="+mn-ea"/>
              <a:cs typeface="+mn-cs"/>
            </a:endParaRPr>
          </a:p>
        </p:txBody>
      </p:sp>
      <p:pic>
        <p:nvPicPr>
          <p:cNvPr id="10" name="Picture 9" descr="Sun rising over grassy hills">
            <a:extLst>
              <a:ext uri="{FF2B5EF4-FFF2-40B4-BE49-F238E27FC236}">
                <a16:creationId xmlns:a16="http://schemas.microsoft.com/office/drawing/2014/main" id="{8367201D-BBF1-448E-B146-109675F9C6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81976"/>
            <a:ext cx="9144000" cy="5176024"/>
          </a:xfrm>
          <a:prstGeom prst="rect">
            <a:avLst/>
          </a:prstGeom>
        </p:spPr>
      </p:pic>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681976"/>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600200"/>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114719"/>
            <a:ext cx="3055625" cy="141577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311724" y="3260866"/>
            <a:ext cx="8520187"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97EFA201-6EDF-4E96-BB8E-A5A2C04E4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9128" y="5848672"/>
            <a:ext cx="2848076" cy="1397141"/>
          </a:xfrm>
          <a:prstGeom prst="rect">
            <a:avLst/>
          </a:prstGeom>
          <a:effectLst>
            <a:softEdge rad="228600"/>
          </a:effectLst>
        </p:spPr>
      </p:pic>
      <p:pic>
        <p:nvPicPr>
          <p:cNvPr id="15" name="Picture 14">
            <a:extLst>
              <a:ext uri="{FF2B5EF4-FFF2-40B4-BE49-F238E27FC236}">
                <a16:creationId xmlns:a16="http://schemas.microsoft.com/office/drawing/2014/main" id="{8C0154EF-0EB2-4978-8F45-A744E6C6DA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
        <p:nvSpPr>
          <p:cNvPr id="19" name="TextBox 18">
            <a:extLst>
              <a:ext uri="{FF2B5EF4-FFF2-40B4-BE49-F238E27FC236}">
                <a16:creationId xmlns:a16="http://schemas.microsoft.com/office/drawing/2014/main" id="{5C3F23D4-8DB2-44D8-B6B3-CA1BA4A618D5}"/>
              </a:ext>
            </a:extLst>
          </p:cNvPr>
          <p:cNvSpPr txBox="1"/>
          <p:nvPr/>
        </p:nvSpPr>
        <p:spPr>
          <a:xfrm>
            <a:off x="-40926" y="1822447"/>
            <a:ext cx="9225851" cy="1107996"/>
          </a:xfrm>
          <a:prstGeom prst="rect">
            <a:avLst/>
          </a:prstGeom>
          <a:noFill/>
        </p:spPr>
        <p:txBody>
          <a:bodyPr wrap="square">
            <a:spAutoFit/>
          </a:bodyPr>
          <a:lstStyle/>
          <a:p>
            <a:pPr algn="ctr">
              <a:defRPr/>
            </a:pPr>
            <a:r>
              <a:rPr lang="en-US" sz="6600" b="1" dirty="0">
                <a:solidFill>
                  <a:schemeClr val="bg1"/>
                </a:solidFill>
                <a:effectLst>
                  <a:outerShdw blurRad="38100" dist="38100" dir="2700000" algn="tl">
                    <a:srgbClr val="000000">
                      <a:alpha val="43137"/>
                    </a:srgbClr>
                  </a:outerShdw>
                </a:effectLst>
                <a:latin typeface="Calibri"/>
              </a:rPr>
              <a:t>QUESTIONS ?</a:t>
            </a:r>
          </a:p>
        </p:txBody>
      </p:sp>
    </p:spTree>
    <p:extLst>
      <p:ext uri="{BB962C8B-B14F-4D97-AF65-F5344CB8AC3E}">
        <p14:creationId xmlns:p14="http://schemas.microsoft.com/office/powerpoint/2010/main" val="13878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0" y="73020"/>
            <a:ext cx="9144000"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pic>
        <p:nvPicPr>
          <p:cNvPr id="8" name="Picture 7">
            <a:extLst>
              <a:ext uri="{FF2B5EF4-FFF2-40B4-BE49-F238E27FC236}">
                <a16:creationId xmlns:a16="http://schemas.microsoft.com/office/drawing/2014/main" id="{302D6F15-E3CA-489B-A6FC-3FD906F223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162161"/>
            <a:ext cx="8878888" cy="5013960"/>
          </a:xfrm>
          <a:prstGeom prst="rect">
            <a:avLst/>
          </a:prstGeom>
        </p:spPr>
      </p:pic>
      <p:pic>
        <p:nvPicPr>
          <p:cNvPr id="10" name="Picture 9">
            <a:extLst>
              <a:ext uri="{FF2B5EF4-FFF2-40B4-BE49-F238E27FC236}">
                <a16:creationId xmlns:a16="http://schemas.microsoft.com/office/drawing/2014/main" id="{E1F11359-8569-438E-9F1D-070B1C5076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1204" y="869656"/>
            <a:ext cx="4058096" cy="4647174"/>
          </a:xfrm>
          <a:prstGeom prst="rect">
            <a:avLst/>
          </a:prstGeom>
          <a:ln w="76200">
            <a:solidFill>
              <a:srgbClr val="FF0000"/>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F0C7FFA-8DF6-41FB-919C-435A1455E126}"/>
              </a:ext>
            </a:extLst>
          </p:cNvPr>
          <p:cNvSpPr txBox="1"/>
          <p:nvPr/>
        </p:nvSpPr>
        <p:spPr>
          <a:xfrm>
            <a:off x="3153865" y="3327551"/>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6" name="TextBox 15">
            <a:extLst>
              <a:ext uri="{FF2B5EF4-FFF2-40B4-BE49-F238E27FC236}">
                <a16:creationId xmlns:a16="http://schemas.microsoft.com/office/drawing/2014/main" id="{E8B103EA-985B-4637-8BC0-E0D4E72F0606}"/>
              </a:ext>
            </a:extLst>
          </p:cNvPr>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7" name="Right Arrow 11">
            <a:extLst>
              <a:ext uri="{FF2B5EF4-FFF2-40B4-BE49-F238E27FC236}">
                <a16:creationId xmlns:a16="http://schemas.microsoft.com/office/drawing/2014/main" id="{0300AB61-DF90-4CE4-A52D-2B8848FA1FC1}"/>
              </a:ext>
            </a:extLst>
          </p:cNvPr>
          <p:cNvSpPr/>
          <p:nvPr/>
        </p:nvSpPr>
        <p:spPr>
          <a:xfrm rot="6927166">
            <a:off x="3078261" y="4508976"/>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1D252538-EF0C-4EA7-B112-9AC159F34E45}"/>
              </a:ext>
            </a:extLst>
          </p:cNvPr>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ight Arrow 8">
            <a:extLst>
              <a:ext uri="{FF2B5EF4-FFF2-40B4-BE49-F238E27FC236}">
                <a16:creationId xmlns:a16="http://schemas.microsoft.com/office/drawing/2014/main" id="{B9A383EF-FD6C-4836-858F-06ABB6073B3E}"/>
              </a:ext>
            </a:extLst>
          </p:cNvPr>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A5B98724-5389-467C-A100-09B090322E12}"/>
              </a:ext>
            </a:extLst>
          </p:cNvPr>
          <p:cNvSpPr/>
          <p:nvPr/>
        </p:nvSpPr>
        <p:spPr>
          <a:xfrm>
            <a:off x="0" y="6433787"/>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646-876-9923</a:t>
            </a:r>
          </a:p>
        </p:txBody>
      </p:sp>
      <p:sp>
        <p:nvSpPr>
          <p:cNvPr id="21" name="Slide Number Placeholder 1">
            <a:extLst>
              <a:ext uri="{FF2B5EF4-FFF2-40B4-BE49-F238E27FC236}">
                <a16:creationId xmlns:a16="http://schemas.microsoft.com/office/drawing/2014/main" id="{40436859-478B-4683-BEE9-46ADA698064E}"/>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72940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Administrative and Education Changes</a:t>
            </a:r>
          </a:p>
          <a:p>
            <a:pPr marL="0" marR="0" lvl="0" indent="0" algn="l" defTabSz="914400" rtl="0" eaLnBrk="1" fontAlgn="auto" latinLnBrk="0" hangingPunct="1">
              <a:lnSpc>
                <a:spcPct val="100000"/>
              </a:lnSpc>
              <a:spcBef>
                <a:spcPct val="20000"/>
              </a:spcBef>
              <a:spcAft>
                <a:spcPts val="0"/>
              </a:spcAft>
              <a:buClrTx/>
              <a:buSzTx/>
              <a:buNone/>
              <a:tabLst/>
              <a:defRPr/>
            </a:pPr>
            <a:endParaRPr lang="en-US" sz="3600" b="1" u="sng" dirty="0">
              <a:solidFill>
                <a:srgbClr val="FF0000"/>
              </a:solidFill>
              <a:latin typeface="Calibri"/>
            </a:endParaRPr>
          </a:p>
          <a:p>
            <a:pPr marL="0" marR="0" lvl="0" indent="0" algn="ctr" defTabSz="914400" rtl="0" eaLnBrk="1" fontAlgn="auto" latinLnBrk="0" hangingPunct="1">
              <a:lnSpc>
                <a:spcPct val="100000"/>
              </a:lnSpc>
              <a:spcBef>
                <a:spcPct val="20000"/>
              </a:spcBef>
              <a:spcAft>
                <a:spcPts val="0"/>
              </a:spcAft>
              <a:buClrTx/>
              <a:buSzTx/>
              <a:buNone/>
              <a:tabLst/>
              <a:defRPr/>
            </a:pPr>
            <a:r>
              <a:rPr lang="en-US" sz="3600" b="1" dirty="0">
                <a:latin typeface="Calibri"/>
              </a:rPr>
              <a:t>Approved at the July, 2020 SCC meeting, effective July 1, 2020, administrative and education expenses must be incurred within the allotted fiscal year.</a:t>
            </a:r>
            <a:endParaRPr kumimoji="0" lang="en-US" sz="3600" b="1" i="0"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98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Administrative and Education Changes</a:t>
            </a:r>
          </a:p>
          <a:p>
            <a:pPr marL="0" marR="0" lvl="0" indent="0" algn="ctr" defTabSz="914400" rtl="0" eaLnBrk="1" fontAlgn="auto" latinLnBrk="0" hangingPunct="1">
              <a:lnSpc>
                <a:spcPct val="100000"/>
              </a:lnSpc>
              <a:spcBef>
                <a:spcPct val="20000"/>
              </a:spcBef>
              <a:spcAft>
                <a:spcPts val="0"/>
              </a:spcAft>
              <a:buClrTx/>
              <a:buSzTx/>
              <a:buNone/>
              <a:tabLst/>
              <a:defRPr/>
            </a:pPr>
            <a:r>
              <a:rPr lang="en-US" sz="3600" b="1" dirty="0">
                <a:solidFill>
                  <a:srgbClr val="FF0000"/>
                </a:solidFill>
                <a:latin typeface="Calibri"/>
              </a:rPr>
              <a:t>What does this mean?</a:t>
            </a:r>
            <a:endParaRPr kumimoji="0" lang="en-US" sz="3600" b="1" i="0" strike="noStrike" kern="1200" cap="none" spc="0" normalizeH="0" baseline="0" noProof="0" dirty="0">
              <a:ln>
                <a:noFill/>
              </a:ln>
              <a:solidFill>
                <a:srgbClr val="FF0000"/>
              </a:solidFill>
              <a:effectLst/>
              <a:uLnTx/>
              <a:uFillTx/>
              <a:latin typeface="Calibri"/>
              <a:ea typeface="+mn-ea"/>
              <a:cs typeface="+mn-cs"/>
            </a:endParaRPr>
          </a:p>
          <a:p>
            <a:pPr>
              <a:defRPr/>
            </a:pPr>
            <a:r>
              <a:rPr lang="en-US" sz="2400" b="1" dirty="0">
                <a:latin typeface="Calibri"/>
              </a:rPr>
              <a:t>On July 1, 2021, all monies listed in the Claimable Admin/Edu for both DGR and LVR will be set to $0. </a:t>
            </a:r>
          </a:p>
          <a:p>
            <a:pPr>
              <a:defRPr/>
            </a:pPr>
            <a:r>
              <a:rPr kumimoji="0" lang="en-US" sz="2400" b="1" i="0" strike="noStrike" kern="1200" cap="none" spc="0" normalizeH="0" baseline="0" noProof="0" dirty="0">
                <a:ln>
                  <a:noFill/>
                </a:ln>
                <a:effectLst/>
                <a:uLnTx/>
                <a:uFillTx/>
                <a:latin typeface="Calibri"/>
                <a:ea typeface="+mn-ea"/>
                <a:cs typeface="+mn-cs"/>
              </a:rPr>
              <a:t>For the example on the right:</a:t>
            </a:r>
          </a:p>
          <a:p>
            <a:pPr lvl="1">
              <a:defRPr/>
            </a:pPr>
            <a:r>
              <a:rPr lang="en-US" sz="2000" b="1" dirty="0">
                <a:latin typeface="Calibri"/>
              </a:rPr>
              <a:t>FY 19/20 is removed because the</a:t>
            </a:r>
            <a:br>
              <a:rPr lang="en-US" sz="2000" b="1" dirty="0">
                <a:latin typeface="Calibri"/>
              </a:rPr>
            </a:br>
            <a:r>
              <a:rPr lang="en-US" sz="2000" b="1" dirty="0">
                <a:latin typeface="Calibri"/>
              </a:rPr>
              <a:t>2 years has past.</a:t>
            </a:r>
          </a:p>
          <a:p>
            <a:pPr lvl="1">
              <a:defRPr/>
            </a:pPr>
            <a:r>
              <a:rPr kumimoji="0" lang="en-US" sz="2000" b="1" i="0" strike="noStrike" kern="1200" cap="none" spc="0" normalizeH="0" baseline="0" noProof="0" dirty="0">
                <a:ln>
                  <a:noFill/>
                </a:ln>
                <a:effectLst/>
                <a:uLnTx/>
                <a:uFillTx/>
                <a:latin typeface="Calibri"/>
                <a:ea typeface="+mn-ea"/>
                <a:cs typeface="+mn-cs"/>
              </a:rPr>
              <a:t>FY 20/21 replaces FY 19/20 and the</a:t>
            </a:r>
            <a:br>
              <a:rPr kumimoji="0" lang="en-US" sz="2000" b="1" i="0" strike="noStrike" kern="1200" cap="none" spc="0" normalizeH="0" baseline="0" noProof="0" dirty="0">
                <a:ln>
                  <a:noFill/>
                </a:ln>
                <a:effectLst/>
                <a:uLnTx/>
                <a:uFillTx/>
                <a:latin typeface="Calibri"/>
                <a:ea typeface="+mn-ea"/>
                <a:cs typeface="+mn-cs"/>
              </a:rPr>
            </a:br>
            <a:r>
              <a:rPr kumimoji="0" lang="en-US" sz="2000" b="1" i="0" strike="noStrike" kern="1200" cap="none" spc="0" normalizeH="0" baseline="0" noProof="0" dirty="0">
                <a:ln>
                  <a:noFill/>
                </a:ln>
                <a:effectLst/>
                <a:uLnTx/>
                <a:uFillTx/>
                <a:latin typeface="Calibri"/>
                <a:ea typeface="+mn-ea"/>
                <a:cs typeface="+mn-cs"/>
              </a:rPr>
              <a:t>amounts are set to $0.</a:t>
            </a:r>
          </a:p>
          <a:p>
            <a:pPr lvl="1">
              <a:defRPr/>
            </a:pPr>
            <a:r>
              <a:rPr lang="en-US" sz="2000" b="1" dirty="0">
                <a:latin typeface="Calibri"/>
              </a:rPr>
              <a:t>FY 21/22 becomes the Current Fiscal</a:t>
            </a:r>
            <a:br>
              <a:rPr lang="en-US" sz="2000" b="1" dirty="0">
                <a:latin typeface="Calibri"/>
              </a:rPr>
            </a:br>
            <a:r>
              <a:rPr lang="en-US" sz="2000" b="1" dirty="0">
                <a:latin typeface="Calibri"/>
              </a:rPr>
              <a:t>Year and 10% of the Allocation is</a:t>
            </a:r>
            <a:br>
              <a:rPr lang="en-US" sz="2000" b="1" dirty="0">
                <a:latin typeface="Calibri"/>
              </a:rPr>
            </a:br>
            <a:r>
              <a:rPr lang="en-US" sz="2000" b="1" dirty="0">
                <a:latin typeface="Calibri"/>
              </a:rPr>
              <a:t>entered into the Administrative and</a:t>
            </a:r>
            <a:br>
              <a:rPr lang="en-US" sz="2000" b="1" dirty="0">
                <a:latin typeface="Calibri"/>
              </a:rPr>
            </a:br>
            <a:r>
              <a:rPr lang="en-US" sz="2000" b="1" dirty="0">
                <a:latin typeface="Calibri"/>
              </a:rPr>
              <a:t>Education categories.</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C80D8D1-1D23-4340-9D5F-C3549B040939}"/>
              </a:ext>
            </a:extLst>
          </p:cNvPr>
          <p:cNvPicPr>
            <a:picLocks noChangeAspect="1"/>
          </p:cNvPicPr>
          <p:nvPr/>
        </p:nvPicPr>
        <p:blipFill>
          <a:blip r:embed="rId2"/>
          <a:stretch>
            <a:fillRect/>
          </a:stretch>
        </p:blipFill>
        <p:spPr>
          <a:xfrm>
            <a:off x="5240343" y="2993573"/>
            <a:ext cx="3617988" cy="2743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823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7495"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Administrative and Education Changes</a:t>
            </a:r>
          </a:p>
          <a:p>
            <a:pPr marL="0" marR="0" lvl="0" indent="0" algn="ctr" defTabSz="914400" rtl="0" eaLnBrk="1" fontAlgn="auto" latinLnBrk="0" hangingPunct="1">
              <a:lnSpc>
                <a:spcPct val="100000"/>
              </a:lnSpc>
              <a:spcBef>
                <a:spcPct val="20000"/>
              </a:spcBef>
              <a:spcAft>
                <a:spcPts val="0"/>
              </a:spcAft>
              <a:buClrTx/>
              <a:buSzTx/>
              <a:buNone/>
              <a:tabLst/>
              <a:defRPr/>
            </a:pPr>
            <a:r>
              <a:rPr lang="en-US" sz="3600" b="1" dirty="0">
                <a:solidFill>
                  <a:srgbClr val="FF0000"/>
                </a:solidFill>
                <a:latin typeface="Calibri"/>
              </a:rPr>
              <a:t>Typical Year</a:t>
            </a:r>
            <a:endParaRPr kumimoji="0" lang="en-US" sz="3600" b="1" i="0" strike="noStrike" kern="1200" cap="none" spc="0" normalizeH="0" baseline="0" noProof="0" dirty="0">
              <a:ln>
                <a:noFill/>
              </a:ln>
              <a:solidFill>
                <a:srgbClr val="FF0000"/>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AC8A591-B10B-42F6-BE28-A80F2EC20E90}"/>
              </a:ext>
            </a:extLst>
          </p:cNvPr>
          <p:cNvPicPr>
            <a:picLocks noChangeAspect="1"/>
          </p:cNvPicPr>
          <p:nvPr/>
        </p:nvPicPr>
        <p:blipFill>
          <a:blip r:embed="rId2"/>
          <a:stretch>
            <a:fillRect/>
          </a:stretch>
        </p:blipFill>
        <p:spPr>
          <a:xfrm>
            <a:off x="664596" y="2943989"/>
            <a:ext cx="3617988" cy="2743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EE91A390-A29F-415E-B51F-27C224D47E9C}"/>
              </a:ext>
            </a:extLst>
          </p:cNvPr>
          <p:cNvPicPr>
            <a:picLocks noChangeAspect="1"/>
          </p:cNvPicPr>
          <p:nvPr/>
        </p:nvPicPr>
        <p:blipFill>
          <a:blip r:embed="rId3"/>
          <a:stretch>
            <a:fillRect/>
          </a:stretch>
        </p:blipFill>
        <p:spPr>
          <a:xfrm>
            <a:off x="4861418" y="2943989"/>
            <a:ext cx="3650440" cy="2743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C899D26C-1FC2-4052-B46A-C111DBB88C06}"/>
              </a:ext>
            </a:extLst>
          </p:cNvPr>
          <p:cNvSpPr txBox="1"/>
          <p:nvPr/>
        </p:nvSpPr>
        <p:spPr>
          <a:xfrm>
            <a:off x="959381" y="2386583"/>
            <a:ext cx="2675744" cy="461665"/>
          </a:xfrm>
          <a:prstGeom prst="rect">
            <a:avLst/>
          </a:prstGeom>
          <a:noFill/>
        </p:spPr>
        <p:txBody>
          <a:bodyPr wrap="square" rtlCol="0">
            <a:spAutoFit/>
          </a:bodyPr>
          <a:lstStyle/>
          <a:p>
            <a:r>
              <a:rPr lang="en-US" sz="2400" b="1" dirty="0">
                <a:solidFill>
                  <a:srgbClr val="FF0000"/>
                </a:solidFill>
              </a:rPr>
              <a:t>Before July 1, 2021</a:t>
            </a:r>
          </a:p>
        </p:txBody>
      </p:sp>
      <p:sp>
        <p:nvSpPr>
          <p:cNvPr id="16" name="TextBox 15">
            <a:extLst>
              <a:ext uri="{FF2B5EF4-FFF2-40B4-BE49-F238E27FC236}">
                <a16:creationId xmlns:a16="http://schemas.microsoft.com/office/drawing/2014/main" id="{71255DFD-F2ED-40BD-A5A6-FA2F61EB1D3F}"/>
              </a:ext>
            </a:extLst>
          </p:cNvPr>
          <p:cNvSpPr txBox="1"/>
          <p:nvPr/>
        </p:nvSpPr>
        <p:spPr>
          <a:xfrm>
            <a:off x="5327747" y="2386582"/>
            <a:ext cx="2380941" cy="461665"/>
          </a:xfrm>
          <a:prstGeom prst="rect">
            <a:avLst/>
          </a:prstGeom>
          <a:noFill/>
        </p:spPr>
        <p:txBody>
          <a:bodyPr wrap="square" rtlCol="0">
            <a:spAutoFit/>
          </a:bodyPr>
          <a:lstStyle/>
          <a:p>
            <a:r>
              <a:rPr lang="en-US" sz="2400" b="1" dirty="0">
                <a:solidFill>
                  <a:srgbClr val="FF0000"/>
                </a:solidFill>
              </a:rPr>
              <a:t>After July 1, 2021</a:t>
            </a:r>
          </a:p>
        </p:txBody>
      </p:sp>
    </p:spTree>
    <p:extLst>
      <p:ext uri="{BB962C8B-B14F-4D97-AF65-F5344CB8AC3E}">
        <p14:creationId xmlns:p14="http://schemas.microsoft.com/office/powerpoint/2010/main" val="79511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Administrative and Education Changes</a:t>
            </a:r>
          </a:p>
          <a:p>
            <a:pPr>
              <a:defRPr/>
            </a:pPr>
            <a:r>
              <a:rPr lang="en-US" sz="3600" b="1" dirty="0">
                <a:latin typeface="Calibri"/>
              </a:rPr>
              <a:t>The “banking” of admin/</a:t>
            </a:r>
            <a:r>
              <a:rPr lang="en-US" sz="3600" b="1">
                <a:latin typeface="Calibri"/>
              </a:rPr>
              <a:t>edu </a:t>
            </a:r>
            <a:r>
              <a:rPr lang="en-US" sz="3600" b="1" dirty="0">
                <a:latin typeface="Calibri"/>
              </a:rPr>
              <a:t>funds for two fiscal years is only allowed with written permission from the Commission.</a:t>
            </a:r>
          </a:p>
          <a:p>
            <a:pPr lvl="1">
              <a:defRPr/>
            </a:pPr>
            <a:r>
              <a:rPr lang="en-US" sz="3200" b="1" dirty="0">
                <a:latin typeface="Calibri"/>
              </a:rPr>
              <a:t>Email containing how much they want, why they need the extra year</a:t>
            </a:r>
          </a:p>
          <a:p>
            <a:pPr lvl="1">
              <a:defRPr/>
            </a:pPr>
            <a:r>
              <a:rPr lang="en-US" sz="3200" b="1" dirty="0">
                <a:latin typeface="Calibri"/>
              </a:rPr>
              <a:t>Should be a rare occurrence </a:t>
            </a:r>
          </a:p>
          <a:p>
            <a:pPr>
              <a:defRPr/>
            </a:pPr>
            <a:r>
              <a:rPr lang="en-US" sz="3600" b="1" dirty="0">
                <a:latin typeface="Calibri"/>
              </a:rPr>
              <a:t>Permission to use these funds must be submitted by June 30 of the current fiscal year.</a:t>
            </a:r>
            <a:endParaRPr kumimoji="0" lang="en-US" sz="3600" b="1" i="0"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25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Administrative and Education Changes</a:t>
            </a:r>
          </a:p>
          <a:p>
            <a:pPr>
              <a:defRPr/>
            </a:pPr>
            <a:r>
              <a:rPr lang="en-US" sz="3600" b="1" dirty="0">
                <a:latin typeface="Calibri"/>
              </a:rPr>
              <a:t>If approved, the allotted amounts are posted in the Manager’s tab. </a:t>
            </a:r>
          </a:p>
          <a:p>
            <a:pPr>
              <a:defRPr/>
            </a:pPr>
            <a:r>
              <a:rPr lang="en-US" sz="3600" b="1" dirty="0">
                <a:latin typeface="Calibri"/>
              </a:rPr>
              <a:t>The approved amount will not be larger than the current cap.</a:t>
            </a:r>
          </a:p>
          <a:p>
            <a:pPr>
              <a:defRPr/>
            </a:pPr>
            <a:r>
              <a:rPr lang="en-US" sz="3600" b="1" dirty="0">
                <a:latin typeface="Calibri"/>
              </a:rPr>
              <a:t>I</a:t>
            </a:r>
            <a:r>
              <a:rPr kumimoji="0" lang="en-US" sz="3600" b="1" i="0" strike="noStrike" kern="1200" cap="none" spc="0" normalizeH="0" baseline="0" noProof="0" dirty="0">
                <a:ln>
                  <a:noFill/>
                </a:ln>
                <a:effectLst/>
                <a:uLnTx/>
                <a:uFillTx/>
                <a:latin typeface="Calibri"/>
                <a:ea typeface="+mn-ea"/>
                <a:cs typeface="+mn-cs"/>
              </a:rPr>
              <a:t>f the actual amounts left at the end of the fiscal year are less than the approved amounts, the lesser amount will be applied to the allowable spending cap.</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49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Administrative and Education Changes</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563A4D2-D32E-4415-8F56-73AE610A063F}"/>
              </a:ext>
            </a:extLst>
          </p:cNvPr>
          <p:cNvPicPr>
            <a:picLocks noChangeAspect="1"/>
          </p:cNvPicPr>
          <p:nvPr/>
        </p:nvPicPr>
        <p:blipFill>
          <a:blip r:embed="rId2"/>
          <a:stretch>
            <a:fillRect/>
          </a:stretch>
        </p:blipFill>
        <p:spPr>
          <a:xfrm>
            <a:off x="734268" y="1713842"/>
            <a:ext cx="7644984" cy="34303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9968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7495"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555562"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Administrative and Education Changes</a:t>
            </a:r>
          </a:p>
          <a:p>
            <a:pPr marL="0" marR="0" lvl="0" indent="0" algn="ctr" defTabSz="914400" rtl="0" eaLnBrk="1" fontAlgn="auto" latinLnBrk="0" hangingPunct="1">
              <a:lnSpc>
                <a:spcPct val="100000"/>
              </a:lnSpc>
              <a:spcBef>
                <a:spcPct val="20000"/>
              </a:spcBef>
              <a:spcAft>
                <a:spcPts val="0"/>
              </a:spcAft>
              <a:buClrTx/>
              <a:buSzTx/>
              <a:buNone/>
              <a:tabLst/>
              <a:defRPr/>
            </a:pPr>
            <a:r>
              <a:rPr lang="en-US" sz="3600" b="1" dirty="0">
                <a:solidFill>
                  <a:srgbClr val="FF0000"/>
                </a:solidFill>
                <a:latin typeface="Calibri"/>
              </a:rPr>
              <a:t> Year with 2-Year Approval</a:t>
            </a:r>
          </a:p>
          <a:p>
            <a:pPr marL="0" marR="0" lvl="0" indent="0" algn="ctr" defTabSz="914400" rtl="0" eaLnBrk="1" fontAlgn="auto" latinLnBrk="0" hangingPunct="1">
              <a:lnSpc>
                <a:spcPct val="100000"/>
              </a:lnSpc>
              <a:spcBef>
                <a:spcPct val="20000"/>
              </a:spcBef>
              <a:spcAft>
                <a:spcPts val="0"/>
              </a:spcAft>
              <a:buClrTx/>
              <a:buSzTx/>
              <a:buNone/>
              <a:tabLst/>
              <a:defRPr/>
            </a:pPr>
            <a:r>
              <a:rPr kumimoji="0" lang="en-US" sz="1400" b="1" i="0" strike="noStrike" kern="1200" cap="none" spc="0" normalizeH="0" baseline="0" noProof="0" dirty="0">
                <a:ln>
                  <a:noFill/>
                </a:ln>
                <a:solidFill>
                  <a:srgbClr val="FF0000"/>
                </a:solidFill>
                <a:effectLst/>
                <a:uLnTx/>
                <a:uFillTx/>
                <a:latin typeface="Calibri"/>
                <a:ea typeface="+mn-ea"/>
                <a:cs typeface="+mn-cs"/>
              </a:rPr>
              <a:t>(Admin = $7,000; Edu = $0) </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Admin/Edu Changes and GIS Updates</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AC8A591-B10B-42F6-BE28-A80F2EC20E90}"/>
              </a:ext>
            </a:extLst>
          </p:cNvPr>
          <p:cNvPicPr>
            <a:picLocks noChangeAspect="1"/>
          </p:cNvPicPr>
          <p:nvPr/>
        </p:nvPicPr>
        <p:blipFill>
          <a:blip r:embed="rId2"/>
          <a:stretch>
            <a:fillRect/>
          </a:stretch>
        </p:blipFill>
        <p:spPr>
          <a:xfrm>
            <a:off x="664596" y="2943989"/>
            <a:ext cx="3617988" cy="2743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C899D26C-1FC2-4052-B46A-C111DBB88C06}"/>
              </a:ext>
            </a:extLst>
          </p:cNvPr>
          <p:cNvSpPr txBox="1"/>
          <p:nvPr/>
        </p:nvSpPr>
        <p:spPr>
          <a:xfrm>
            <a:off x="959381" y="2386583"/>
            <a:ext cx="2675744" cy="461665"/>
          </a:xfrm>
          <a:prstGeom prst="rect">
            <a:avLst/>
          </a:prstGeom>
          <a:noFill/>
        </p:spPr>
        <p:txBody>
          <a:bodyPr wrap="square" rtlCol="0">
            <a:spAutoFit/>
          </a:bodyPr>
          <a:lstStyle/>
          <a:p>
            <a:r>
              <a:rPr lang="en-US" sz="2400" b="1" dirty="0">
                <a:solidFill>
                  <a:srgbClr val="FF0000"/>
                </a:solidFill>
              </a:rPr>
              <a:t>Before July 1, 2021</a:t>
            </a:r>
          </a:p>
        </p:txBody>
      </p:sp>
      <p:sp>
        <p:nvSpPr>
          <p:cNvPr id="16" name="TextBox 15">
            <a:extLst>
              <a:ext uri="{FF2B5EF4-FFF2-40B4-BE49-F238E27FC236}">
                <a16:creationId xmlns:a16="http://schemas.microsoft.com/office/drawing/2014/main" id="{71255DFD-F2ED-40BD-A5A6-FA2F61EB1D3F}"/>
              </a:ext>
            </a:extLst>
          </p:cNvPr>
          <p:cNvSpPr txBox="1"/>
          <p:nvPr/>
        </p:nvSpPr>
        <p:spPr>
          <a:xfrm>
            <a:off x="5327747" y="2386582"/>
            <a:ext cx="2380941" cy="461665"/>
          </a:xfrm>
          <a:prstGeom prst="rect">
            <a:avLst/>
          </a:prstGeom>
          <a:noFill/>
        </p:spPr>
        <p:txBody>
          <a:bodyPr wrap="square" rtlCol="0">
            <a:spAutoFit/>
          </a:bodyPr>
          <a:lstStyle/>
          <a:p>
            <a:r>
              <a:rPr lang="en-US" sz="2400" b="1" dirty="0">
                <a:solidFill>
                  <a:srgbClr val="FF0000"/>
                </a:solidFill>
              </a:rPr>
              <a:t>After July 1, 2021</a:t>
            </a:r>
          </a:p>
        </p:txBody>
      </p:sp>
      <p:pic>
        <p:nvPicPr>
          <p:cNvPr id="18" name="Picture 17">
            <a:extLst>
              <a:ext uri="{FF2B5EF4-FFF2-40B4-BE49-F238E27FC236}">
                <a16:creationId xmlns:a16="http://schemas.microsoft.com/office/drawing/2014/main" id="{C6B4D2B2-196F-40F6-A5D4-F70E87288367}"/>
              </a:ext>
            </a:extLst>
          </p:cNvPr>
          <p:cNvPicPr>
            <a:picLocks noChangeAspect="1"/>
          </p:cNvPicPr>
          <p:nvPr/>
        </p:nvPicPr>
        <p:blipFill>
          <a:blip r:embed="rId3"/>
          <a:stretch>
            <a:fillRect/>
          </a:stretch>
        </p:blipFill>
        <p:spPr>
          <a:xfrm>
            <a:off x="4868755" y="2943138"/>
            <a:ext cx="3624363" cy="27432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5618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22339</TotalTime>
  <Words>840</Words>
  <Application>Microsoft Office PowerPoint</Application>
  <PresentationFormat>On-screen Show (4:3)</PresentationFormat>
  <Paragraphs>118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Euphemia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 -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Ken Corradini</cp:lastModifiedBy>
  <cp:revision>398</cp:revision>
  <cp:lastPrinted>2019-04-03T18:47:20Z</cp:lastPrinted>
  <dcterms:created xsi:type="dcterms:W3CDTF">2018-03-07T13:49:30Z</dcterms:created>
  <dcterms:modified xsi:type="dcterms:W3CDTF">2021-06-15T13:39:33Z</dcterms:modified>
</cp:coreProperties>
</file>