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1" r:id="rId5"/>
  </p:sldMasterIdLst>
  <p:notesMasterIdLst>
    <p:notesMasterId r:id="rId54"/>
  </p:notesMasterIdLst>
  <p:sldIdLst>
    <p:sldId id="257" r:id="rId6"/>
    <p:sldId id="1696" r:id="rId7"/>
    <p:sldId id="546" r:id="rId8"/>
    <p:sldId id="696" r:id="rId9"/>
    <p:sldId id="698" r:id="rId10"/>
    <p:sldId id="697" r:id="rId11"/>
    <p:sldId id="701" r:id="rId12"/>
    <p:sldId id="1692" r:id="rId13"/>
    <p:sldId id="700" r:id="rId14"/>
    <p:sldId id="1693" r:id="rId15"/>
    <p:sldId id="699" r:id="rId16"/>
    <p:sldId id="703" r:id="rId17"/>
    <p:sldId id="702" r:id="rId18"/>
    <p:sldId id="704" r:id="rId19"/>
    <p:sldId id="719" r:id="rId20"/>
    <p:sldId id="720" r:id="rId21"/>
    <p:sldId id="1697" r:id="rId22"/>
    <p:sldId id="778" r:id="rId23"/>
    <p:sldId id="1694" r:id="rId24"/>
    <p:sldId id="721" r:id="rId25"/>
    <p:sldId id="1698" r:id="rId26"/>
    <p:sldId id="1699" r:id="rId27"/>
    <p:sldId id="779" r:id="rId28"/>
    <p:sldId id="780" r:id="rId29"/>
    <p:sldId id="712" r:id="rId30"/>
    <p:sldId id="710" r:id="rId31"/>
    <p:sldId id="713" r:id="rId32"/>
    <p:sldId id="714" r:id="rId33"/>
    <p:sldId id="716" r:id="rId34"/>
    <p:sldId id="717" r:id="rId35"/>
    <p:sldId id="715" r:id="rId36"/>
    <p:sldId id="711" r:id="rId37"/>
    <p:sldId id="1700" r:id="rId38"/>
    <p:sldId id="1702" r:id="rId39"/>
    <p:sldId id="718" r:id="rId40"/>
    <p:sldId id="705" r:id="rId41"/>
    <p:sldId id="707" r:id="rId42"/>
    <p:sldId id="708" r:id="rId43"/>
    <p:sldId id="709" r:id="rId44"/>
    <p:sldId id="344" r:id="rId45"/>
    <p:sldId id="781" r:id="rId46"/>
    <p:sldId id="782" r:id="rId47"/>
    <p:sldId id="509" r:id="rId48"/>
    <p:sldId id="1687" r:id="rId49"/>
    <p:sldId id="1689" r:id="rId50"/>
    <p:sldId id="784" r:id="rId51"/>
    <p:sldId id="1691" r:id="rId52"/>
    <p:sldId id="1695"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DD8"/>
    <a:srgbClr val="E1DED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721" autoAdjust="0"/>
    <p:restoredTop sz="94660"/>
  </p:normalViewPr>
  <p:slideViewPr>
    <p:cSldViewPr snapToGrid="0">
      <p:cViewPr varScale="1">
        <p:scale>
          <a:sx n="78" d="100"/>
          <a:sy n="78" d="100"/>
        </p:scale>
        <p:origin x="50" y="29"/>
      </p:cViewPr>
      <p:guideLst/>
    </p:cSldViewPr>
  </p:slideViewPr>
  <p:notesTextViewPr>
    <p:cViewPr>
      <p:scale>
        <a:sx n="1" d="1"/>
        <a:sy n="1" d="1"/>
      </p:scale>
      <p:origin x="0" y="0"/>
    </p:cViewPr>
  </p:notesTextViewPr>
  <p:sorterViewPr>
    <p:cViewPr>
      <p:scale>
        <a:sx n="100" d="100"/>
        <a:sy n="100" d="100"/>
      </p:scale>
      <p:origin x="0" y="-1086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4F78FCE3-8EF6-48D9-BC4E-E765F2D284C8}"/>
    <pc:docChg chg="delSld">
      <pc:chgData name="Law, Sherri" userId="3da26e23-9ee6-4121-a54d-151d8db9998d" providerId="ADAL" clId="{4F78FCE3-8EF6-48D9-BC4E-E765F2D284C8}" dt="2023-04-06T15:23:17.744" v="0" actId="2696"/>
      <pc:docMkLst>
        <pc:docMk/>
      </pc:docMkLst>
      <pc:sldChg chg="del">
        <pc:chgData name="Law, Sherri" userId="3da26e23-9ee6-4121-a54d-151d8db9998d" providerId="ADAL" clId="{4F78FCE3-8EF6-48D9-BC4E-E765F2D284C8}" dt="2023-04-06T15:23:17.744" v="0" actId="2696"/>
        <pc:sldMkLst>
          <pc:docMk/>
          <pc:sldMk cId="1194790120" sldId="170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C9262A-16DD-44DC-9945-775A65953B4D}"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E29AAC-9773-4A6E-B559-4535722A3EEF}" type="slidenum">
              <a:rPr lang="en-US" smtClean="0"/>
              <a:t>‹#›</a:t>
            </a:fld>
            <a:endParaRPr lang="en-US"/>
          </a:p>
        </p:txBody>
      </p:sp>
    </p:spTree>
    <p:extLst>
      <p:ext uri="{BB962C8B-B14F-4D97-AF65-F5344CB8AC3E}">
        <p14:creationId xmlns:p14="http://schemas.microsoft.com/office/powerpoint/2010/main" val="311230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5356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41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661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106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040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832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84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8250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4241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0543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8397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8966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9885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3395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95256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6727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6019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8713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800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45656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2800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11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92757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5498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4660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28906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5427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77248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24233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2946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A43F69-F3FF-472C-93EF-E37F57EBC516}"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3570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26009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20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22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031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7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22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2518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77BF-A8E4-4833-AF49-6E93FC1B5881}"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736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70401" y="8390"/>
            <a:ext cx="7716940" cy="372611"/>
          </a:xfrm>
        </p:spPr>
        <p:txBody>
          <a:bodyPr/>
          <a:lstStyle/>
          <a:p>
            <a:r>
              <a:rPr lang="en-US"/>
              <a:t>Click to edit Master title style</a:t>
            </a:r>
          </a:p>
        </p:txBody>
      </p:sp>
      <p:sp>
        <p:nvSpPr>
          <p:cNvPr id="3" name="Subtitle 2"/>
          <p:cNvSpPr>
            <a:spLocks noGrp="1"/>
          </p:cNvSpPr>
          <p:nvPr>
            <p:ph type="subTitle" idx="1" hasCustomPrompt="1"/>
          </p:nvPr>
        </p:nvSpPr>
        <p:spPr>
          <a:xfrm>
            <a:off x="711200" y="685800"/>
            <a:ext cx="10972800" cy="4953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20437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4/13/2023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65511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4/13/2023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017160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4/13/2023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689450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4/13/2023</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412104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4/13/2023</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35395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4/13/2023</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65594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4/13/2023</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535915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4/13/2023</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846570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4/13/2023</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008075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4/13/2023</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96191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1"/>
            <a:ext cx="7924800" cy="457200"/>
          </a:xfrm>
        </p:spPr>
        <p:txBody>
          <a:bodyPr/>
          <a:lstStyle/>
          <a:p>
            <a:r>
              <a:rPr lang="en-US"/>
              <a:t>Click to edit Master title style</a:t>
            </a:r>
          </a:p>
        </p:txBody>
      </p:sp>
      <p:sp>
        <p:nvSpPr>
          <p:cNvPr id="3" name="Subtitle 2"/>
          <p:cNvSpPr>
            <a:spLocks noGrp="1"/>
          </p:cNvSpPr>
          <p:nvPr>
            <p:ph type="subTitle" idx="1" hasCustomPrompt="1"/>
          </p:nvPr>
        </p:nvSpPr>
        <p:spPr>
          <a:xfrm>
            <a:off x="609600" y="762000"/>
            <a:ext cx="10972800" cy="5791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solidFill>
                  <a:schemeClr val="tx1"/>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3200" b="0" i="0" u="none" strike="noStrike" kern="1200" cap="none" spc="0" normalizeH="0" baseline="0" noProof="0">
                <a:ln>
                  <a:noFill/>
                </a:ln>
                <a:solidFill>
                  <a:prstClr val="black"/>
                </a:solidFill>
                <a:effectLst/>
                <a:uLnTx/>
                <a:uFillTx/>
                <a:latin typeface="+mn-lt"/>
                <a:ea typeface="+mn-ea"/>
                <a:cs typeface="+mn-cs"/>
              </a:rPr>
              <a:t>Click to edit Master text styles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mn-lt"/>
                <a:ea typeface="+mn-ea"/>
                <a:cs typeface="+mn-cs"/>
              </a:rPr>
              <a:t>Second level</a:t>
            </a:r>
          </a:p>
          <a:p>
            <a:pPr marL="1143000" marR="0" lvl="2"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mn-lt"/>
                <a:ea typeface="+mn-ea"/>
                <a:cs typeface="+mn-cs"/>
              </a:rPr>
              <a:t>Third level</a:t>
            </a:r>
          </a:p>
          <a:p>
            <a:pPr marL="1600200" marR="0" lvl="3"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Fourth level</a:t>
            </a:r>
          </a:p>
          <a:p>
            <a:pPr marL="2057400" marR="0" lvl="4"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2436060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4/13/2023</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34033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4/13/2023</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967194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4/13/2023</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66098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4/13/2023</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6861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4/13/2023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40899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4/13/2023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8900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4/13/2023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577422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4/13/2023</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85981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4/13/2023</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4229837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4/13/2023</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212740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BDCD26-1652-4F5E-A640-339501CFDF18}" type="datetimeFigureOut">
              <a:rPr lang="en-US" smtClean="0"/>
              <a:t>4/13/2023</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7756706-769E-4FD4-8BF0-D4A6E73368FF}" type="slidenum">
              <a:rPr lang="en-US" smtClean="0"/>
              <a:t>‹#›</a:t>
            </a:fld>
            <a:endParaRPr lang="en-US"/>
          </a:p>
        </p:txBody>
      </p:sp>
    </p:spTree>
    <p:extLst>
      <p:ext uri="{BB962C8B-B14F-4D97-AF65-F5344CB8AC3E}">
        <p14:creationId xmlns:p14="http://schemas.microsoft.com/office/powerpoint/2010/main" val="1683044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685801"/>
            <a:ext cx="10972800" cy="5440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628" y="-1"/>
            <a:ext cx="12192000" cy="420125"/>
          </a:xfrm>
          <a:prstGeom prst="rect">
            <a:avLst/>
          </a:prstGeom>
          <a:gradFill>
            <a:gsLst>
              <a:gs pos="38000">
                <a:srgbClr val="FFFFCC"/>
              </a:gs>
              <a:gs pos="28000">
                <a:srgbClr val="003300"/>
              </a:gs>
            </a:gsLst>
            <a:lin ang="0" scaled="0"/>
          </a:gra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4267200" y="-1"/>
            <a:ext cx="7924800" cy="420125"/>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9427818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4/13/2023</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310668418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rrichardso@pa.gov"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mailto:shlaw@pa.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dirtandgravel.psu.edu/education-training/webinars/past-webina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image" Target="../media/image15.jpeg"/><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sv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dirtandgravel.psu.edu/education-training/stream-crossings/stream-crossing-replacement-certification-train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png"/><Relationship Id="rId2" Type="http://schemas.openxmlformats.org/officeDocument/2006/relationships/image" Target="../media/image52.jpeg"/><Relationship Id="rId1" Type="http://schemas.openxmlformats.org/officeDocument/2006/relationships/slideLayout" Target="../slideLayouts/slideLayout19.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agriculture.pa.gov/Pages/Sunshine-Act.asp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openrecords.pa.gov/SunshineAct.cf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www.agriculture.pa.gov/Pages/Sunshine-Act.aspx"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rrichardso@pa.gov" TargetMode="Externa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hyperlink" Target="mailto:shlaw@p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My Documents\WORKSHOPS\Site Pictures\20140918_091832.jpg">
            <a:extLst>
              <a:ext uri="{FF2B5EF4-FFF2-40B4-BE49-F238E27FC236}">
                <a16:creationId xmlns:a16="http://schemas.microsoft.com/office/drawing/2014/main" id="{913B0775-D021-5D96-6F43-DEAD505B2CCB}"/>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072" y="-11093"/>
            <a:ext cx="12390540" cy="460732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D7458130-A44C-17B9-E6F4-17ACB8F4363C}"/>
              </a:ext>
            </a:extLst>
          </p:cNvPr>
          <p:cNvGrpSpPr/>
          <p:nvPr/>
        </p:nvGrpSpPr>
        <p:grpSpPr>
          <a:xfrm>
            <a:off x="2475" y="2665378"/>
            <a:ext cx="12041472" cy="6831108"/>
            <a:chOff x="1349620" y="3025320"/>
            <a:chExt cx="9383305" cy="5323134"/>
          </a:xfrm>
        </p:grpSpPr>
        <p:pic>
          <p:nvPicPr>
            <p:cNvPr id="3" name="Picture 5">
              <a:extLst>
                <a:ext uri="{FF2B5EF4-FFF2-40B4-BE49-F238E27FC236}">
                  <a16:creationId xmlns:a16="http://schemas.microsoft.com/office/drawing/2014/main" id="{193D13AB-56D6-0F10-5EDA-58F23EE84DD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968288">
              <a:off x="3585709" y="3163424"/>
              <a:ext cx="2104845" cy="2743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5" name="Group 4">
              <a:extLst>
                <a:ext uri="{FF2B5EF4-FFF2-40B4-BE49-F238E27FC236}">
                  <a16:creationId xmlns:a16="http://schemas.microsoft.com/office/drawing/2014/main" id="{D24824F5-DD82-73B3-B0A8-B0904D8BE0B3}"/>
                </a:ext>
              </a:extLst>
            </p:cNvPr>
            <p:cNvGrpSpPr/>
            <p:nvPr/>
          </p:nvGrpSpPr>
          <p:grpSpPr>
            <a:xfrm>
              <a:off x="1349620" y="3025320"/>
              <a:ext cx="9383305" cy="5323134"/>
              <a:chOff x="1349620" y="3025320"/>
              <a:chExt cx="9383305" cy="5323134"/>
            </a:xfrm>
          </p:grpSpPr>
          <p:pic>
            <p:nvPicPr>
              <p:cNvPr id="12" name="Picture 3">
                <a:extLst>
                  <a:ext uri="{FF2B5EF4-FFF2-40B4-BE49-F238E27FC236}">
                    <a16:creationId xmlns:a16="http://schemas.microsoft.com/office/drawing/2014/main" id="{5F3BDD60-A764-42FC-F28D-11F75A00FCA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094">
                <a:off x="1349620" y="3156964"/>
                <a:ext cx="2144234" cy="2743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4">
                <a:extLst>
                  <a:ext uri="{FF2B5EF4-FFF2-40B4-BE49-F238E27FC236}">
                    <a16:creationId xmlns:a16="http://schemas.microsoft.com/office/drawing/2014/main" id="{2BACE3AF-DB05-8D9E-23BF-A6D1961D27E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34789">
                <a:off x="5348927" y="3144077"/>
                <a:ext cx="2125893" cy="2743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6">
                <a:extLst>
                  <a:ext uri="{FF2B5EF4-FFF2-40B4-BE49-F238E27FC236}">
                    <a16:creationId xmlns:a16="http://schemas.microsoft.com/office/drawing/2014/main" id="{1A659B5E-4ADF-7999-5D1C-E712A13D302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rot="20468018">
                <a:off x="7029248" y="3032723"/>
                <a:ext cx="2077410" cy="2743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2">
                <a:extLst>
                  <a:ext uri="{FF2B5EF4-FFF2-40B4-BE49-F238E27FC236}">
                    <a16:creationId xmlns:a16="http://schemas.microsoft.com/office/drawing/2014/main" id="{E49A007B-B734-29B8-C0E0-5C1818745BD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436944">
                <a:off x="8623647" y="4931105"/>
                <a:ext cx="2086947" cy="2743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2">
                <a:extLst>
                  <a:ext uri="{FF2B5EF4-FFF2-40B4-BE49-F238E27FC236}">
                    <a16:creationId xmlns:a16="http://schemas.microsoft.com/office/drawing/2014/main" id="{13E7D7C3-612E-6675-F9E3-D105982E8EC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416569">
                <a:off x="3358378" y="5605254"/>
                <a:ext cx="2132909"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7" name="Picture 3">
                <a:extLst>
                  <a:ext uri="{FF2B5EF4-FFF2-40B4-BE49-F238E27FC236}">
                    <a16:creationId xmlns:a16="http://schemas.microsoft.com/office/drawing/2014/main" id="{5C92F4AE-AA4C-FB44-05CB-3B7B49D72EE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0715218">
                <a:off x="1582532" y="5413908"/>
                <a:ext cx="2068487"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 name="Picture 2">
                <a:extLst>
                  <a:ext uri="{FF2B5EF4-FFF2-40B4-BE49-F238E27FC236}">
                    <a16:creationId xmlns:a16="http://schemas.microsoft.com/office/drawing/2014/main" id="{C7D2C171-5E89-2F3C-DB87-543C5B02F222}"/>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20780456">
                <a:off x="8754114" y="3025320"/>
                <a:ext cx="1978811"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 name="Picture 3">
                <a:extLst>
                  <a:ext uri="{FF2B5EF4-FFF2-40B4-BE49-F238E27FC236}">
                    <a16:creationId xmlns:a16="http://schemas.microsoft.com/office/drawing/2014/main" id="{B08CD00E-C0AB-3C85-52CF-A1C460C33B44}"/>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0937238">
                <a:off x="5042497" y="5449163"/>
                <a:ext cx="1823421"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 name="Picture 2">
                <a:extLst>
                  <a:ext uri="{FF2B5EF4-FFF2-40B4-BE49-F238E27FC236}">
                    <a16:creationId xmlns:a16="http://schemas.microsoft.com/office/drawing/2014/main" id="{B78AB8B8-DA27-5717-6B72-AD1956004C51}"/>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717821" y="5269991"/>
                <a:ext cx="204449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2">
                <a:extLst>
                  <a:ext uri="{FF2B5EF4-FFF2-40B4-BE49-F238E27FC236}">
                    <a16:creationId xmlns:a16="http://schemas.microsoft.com/office/drawing/2014/main" id="{EA609EC5-3E91-0873-8490-00A950AD6D68}"/>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505881">
                <a:off x="2522782" y="3928291"/>
                <a:ext cx="2106443"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sp>
        <p:nvSpPr>
          <p:cNvPr id="4" name="Rectangle 3">
            <a:extLst>
              <a:ext uri="{FF2B5EF4-FFF2-40B4-BE49-F238E27FC236}">
                <a16:creationId xmlns:a16="http://schemas.microsoft.com/office/drawing/2014/main" id="{DC5D24EB-DCF6-278C-C59C-F106234023A0}"/>
              </a:ext>
            </a:extLst>
          </p:cNvPr>
          <p:cNvSpPr/>
          <p:nvPr/>
        </p:nvSpPr>
        <p:spPr>
          <a:xfrm>
            <a:off x="9631676" y="3666309"/>
            <a:ext cx="2387719" cy="3019426"/>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a:p>
            <a:pPr algn="ctr">
              <a:spcBef>
                <a:spcPct val="20000"/>
              </a:spcBef>
              <a:defRPr/>
            </a:pPr>
            <a:r>
              <a:rPr kumimoji="0" lang="en-US" sz="1600" b="1" i="0" u="sng" strike="noStrike" kern="1200" cap="none" spc="0" normalizeH="0" baseline="0" noProof="0" dirty="0">
                <a:ln>
                  <a:noFill/>
                </a:ln>
                <a:solidFill>
                  <a:srgbClr val="FFFFFF"/>
                </a:solidFill>
                <a:effectLst/>
                <a:uLnTx/>
                <a:uFillTx/>
                <a:latin typeface="Gill Sans MT"/>
                <a:ea typeface="+mn-ea"/>
                <a:cs typeface="+mn-cs"/>
              </a:rPr>
              <a:t>SCC</a:t>
            </a:r>
          </a:p>
          <a:p>
            <a:pPr algn="ctr">
              <a:spcBef>
                <a:spcPct val="20000"/>
              </a:spcBef>
              <a:defRPr/>
            </a:pPr>
            <a:r>
              <a:rPr lang="en-US" sz="1600" b="1" dirty="0">
                <a:solidFill>
                  <a:schemeClr val="bg1"/>
                </a:solidFill>
                <a:latin typeface="Gill Sans MT"/>
              </a:rPr>
              <a:t>Sherri Law</a:t>
            </a:r>
          </a:p>
          <a:p>
            <a:pPr algn="ctr">
              <a:spcBef>
                <a:spcPct val="20000"/>
              </a:spcBef>
              <a:defRPr/>
            </a:pPr>
            <a:r>
              <a:rPr lang="en-US" sz="1600" u="sng" dirty="0">
                <a:solidFill>
                  <a:schemeClr val="bg1"/>
                </a:solidFill>
                <a:latin typeface="Gill Sans MT"/>
              </a:rPr>
              <a:t>shlaw@pa.gov</a:t>
            </a:r>
          </a:p>
          <a:p>
            <a:pPr algn="ctr">
              <a:spcBef>
                <a:spcPct val="20000"/>
              </a:spcBef>
              <a:defRPr/>
            </a:pPr>
            <a:endParaRPr lang="en-US" sz="1600" b="1" u="sng" dirty="0">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Gill Sans MT"/>
                <a:ea typeface="+mn-ea"/>
                <a:cs typeface="+mn-cs"/>
              </a:rPr>
              <a:t>Roy Richardson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i="0" u="sng" strike="noStrike" kern="1200" cap="none" spc="0" normalizeH="0" baseline="0" noProof="0" dirty="0">
                <a:ln>
                  <a:noFill/>
                </a:ln>
                <a:solidFill>
                  <a:schemeClr val="bg1"/>
                </a:solidFill>
                <a:effectLst/>
                <a:uLnTx/>
                <a:uFillTx/>
                <a:latin typeface="Gill Sans MT"/>
                <a:ea typeface="+mn-ea"/>
                <a:cs typeface="+mn-cs"/>
              </a:rPr>
              <a:t>rrichardso@pa.gov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rgbClr val="FFFFFF"/>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6" name="TextBox 5">
            <a:extLst>
              <a:ext uri="{FF2B5EF4-FFF2-40B4-BE49-F238E27FC236}">
                <a16:creationId xmlns:a16="http://schemas.microsoft.com/office/drawing/2014/main" id="{FC9D2645-8EFA-7501-F2B2-EB5E6DCF7F00}"/>
              </a:ext>
            </a:extLst>
          </p:cNvPr>
          <p:cNvSpPr txBox="1"/>
          <p:nvPr/>
        </p:nvSpPr>
        <p:spPr>
          <a:xfrm>
            <a:off x="3044834" y="134331"/>
            <a:ext cx="9000696" cy="120018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Administrative Q&amp;A and</a:t>
            </a:r>
          </a:p>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0" i="0" u="sng" strike="noStrike" kern="0" cap="none" spc="0" normalizeH="0" baseline="0" noProof="0" dirty="0">
                <a:ln>
                  <a:noFill/>
                </a:ln>
                <a:solidFill>
                  <a:srgbClr val="FFFFFF"/>
                </a:solidFill>
                <a:effectLst/>
                <a:uLnTx/>
                <a:uFillTx/>
                <a:latin typeface="Gill Sans MT"/>
              </a:rPr>
              <a:t> Policy Determinations</a:t>
            </a:r>
            <a:endParaRPr kumimoji="0" lang="en-US" sz="3600" b="0" i="0" u="none" strike="noStrike" kern="0" cap="none" spc="0" normalizeH="0" baseline="0" noProof="0" dirty="0">
              <a:ln>
                <a:noFill/>
              </a:ln>
              <a:solidFill>
                <a:srgbClr val="FFFFFF"/>
              </a:solidFill>
              <a:effectLst/>
              <a:uLnTx/>
              <a:uFillTx/>
              <a:latin typeface="Gill Sans MT"/>
            </a:endParaRPr>
          </a:p>
        </p:txBody>
      </p:sp>
      <p:pic>
        <p:nvPicPr>
          <p:cNvPr id="7" name="Picture 6">
            <a:extLst>
              <a:ext uri="{FF2B5EF4-FFF2-40B4-BE49-F238E27FC236}">
                <a16:creationId xmlns:a16="http://schemas.microsoft.com/office/drawing/2014/main" id="{F64BE625-B4E4-5D83-381C-E15F7F5EA92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8" name="Picture 7">
            <a:extLst>
              <a:ext uri="{FF2B5EF4-FFF2-40B4-BE49-F238E27FC236}">
                <a16:creationId xmlns:a16="http://schemas.microsoft.com/office/drawing/2014/main" id="{D2150561-D7E6-21AC-7E94-7BEC03B975F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9" name="TextBox 8">
            <a:extLst>
              <a:ext uri="{FF2B5EF4-FFF2-40B4-BE49-F238E27FC236}">
                <a16:creationId xmlns:a16="http://schemas.microsoft.com/office/drawing/2014/main" id="{2DB44F2D-ADFE-47CF-003B-CB3DC0A13568}"/>
              </a:ext>
            </a:extLst>
          </p:cNvPr>
          <p:cNvSpPr txBox="1"/>
          <p:nvPr/>
        </p:nvSpPr>
        <p:spPr>
          <a:xfrm>
            <a:off x="176091" y="134331"/>
            <a:ext cx="2868743" cy="193884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4/6/23,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D13FA486-EC1F-DC14-ED35-0B27D1E03DA3}"/>
              </a:ext>
            </a:extLst>
          </p:cNvPr>
          <p:cNvSpPr txBox="1">
            <a:spLocks/>
          </p:cNvSpPr>
          <p:nvPr/>
        </p:nvSpPr>
        <p:spPr>
          <a:xfrm>
            <a:off x="148053" y="5489494"/>
            <a:ext cx="9109158"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646-876-9923.</a:t>
            </a:r>
          </a:p>
        </p:txBody>
      </p:sp>
      <p:sp>
        <p:nvSpPr>
          <p:cNvPr id="11" name="TextBox 10">
            <a:extLst>
              <a:ext uri="{FF2B5EF4-FFF2-40B4-BE49-F238E27FC236}">
                <a16:creationId xmlns:a16="http://schemas.microsoft.com/office/drawing/2014/main" id="{73D169DD-FB75-C0BA-4FBA-C6B7523FF47B}"/>
              </a:ext>
            </a:extLst>
          </p:cNvPr>
          <p:cNvSpPr txBox="1"/>
          <p:nvPr/>
        </p:nvSpPr>
        <p:spPr>
          <a:xfrm>
            <a:off x="7468982" y="5232158"/>
            <a:ext cx="1905715" cy="307777"/>
          </a:xfrm>
          <a:prstGeom prst="rect">
            <a:avLst/>
          </a:prstGeom>
          <a:noFill/>
        </p:spPr>
        <p:txBody>
          <a:bodyPr wrap="none" rtlCol="0">
            <a:spAutoFit/>
          </a:bodyPr>
          <a:lstStyle/>
          <a:p>
            <a:r>
              <a:rPr lang="en-US" sz="1400" i="1" dirty="0"/>
              <a:t>Photos: Cumberland CD</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A84C-769B-4BC4-ADF5-422DD531F541}"/>
              </a:ext>
            </a:extLst>
          </p:cNvPr>
          <p:cNvSpPr>
            <a:spLocks noGrp="1"/>
          </p:cNvSpPr>
          <p:nvPr>
            <p:ph type="ctrTitle"/>
          </p:nvPr>
        </p:nvSpPr>
        <p:spPr/>
        <p:txBody>
          <a:bodyPr/>
          <a:lstStyle/>
          <a:p>
            <a:endParaRPr lang="en-US"/>
          </a:p>
        </p:txBody>
      </p:sp>
      <p:pic>
        <p:nvPicPr>
          <p:cNvPr id="6" name="Picture 5">
            <a:extLst>
              <a:ext uri="{FF2B5EF4-FFF2-40B4-BE49-F238E27FC236}">
                <a16:creationId xmlns:a16="http://schemas.microsoft.com/office/drawing/2014/main" id="{BA18AF80-B914-47DE-8782-F2D910236141}"/>
              </a:ext>
            </a:extLst>
          </p:cNvPr>
          <p:cNvPicPr>
            <a:picLocks noChangeAspect="1"/>
          </p:cNvPicPr>
          <p:nvPr/>
        </p:nvPicPr>
        <p:blipFill>
          <a:blip r:embed="rId2"/>
          <a:stretch>
            <a:fillRect/>
          </a:stretch>
        </p:blipFill>
        <p:spPr>
          <a:xfrm>
            <a:off x="1227906" y="457201"/>
            <a:ext cx="9524327" cy="6554604"/>
          </a:xfrm>
          <a:prstGeom prst="rect">
            <a:avLst/>
          </a:prstGeom>
        </p:spPr>
      </p:pic>
      <p:sp>
        <p:nvSpPr>
          <p:cNvPr id="7" name="Rectangle 6">
            <a:extLst>
              <a:ext uri="{FF2B5EF4-FFF2-40B4-BE49-F238E27FC236}">
                <a16:creationId xmlns:a16="http://schemas.microsoft.com/office/drawing/2014/main" id="{DCF7093F-B706-49BD-8703-0BBBC77F6513}"/>
              </a:ext>
            </a:extLst>
          </p:cNvPr>
          <p:cNvSpPr/>
          <p:nvPr/>
        </p:nvSpPr>
        <p:spPr>
          <a:xfrm>
            <a:off x="1898469" y="1245325"/>
            <a:ext cx="3213463" cy="2699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8846AEA-9B40-4AE4-9E92-9FFF2CED59A4}"/>
              </a:ext>
            </a:extLst>
          </p:cNvPr>
          <p:cNvSpPr/>
          <p:nvPr/>
        </p:nvSpPr>
        <p:spPr>
          <a:xfrm>
            <a:off x="1898469" y="3385455"/>
            <a:ext cx="3043646" cy="2699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EE8F525-7A56-46AB-9143-C06830AD1D48}"/>
              </a:ext>
            </a:extLst>
          </p:cNvPr>
          <p:cNvSpPr/>
          <p:nvPr/>
        </p:nvSpPr>
        <p:spPr>
          <a:xfrm>
            <a:off x="1898469" y="5189921"/>
            <a:ext cx="2286002" cy="2699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6596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68642"/>
            <a:ext cx="12332368" cy="4969041"/>
          </a:xfrm>
        </p:spPr>
        <p:txBody>
          <a:bodyPr>
            <a:normAutofit/>
          </a:bodyPr>
          <a:lstStyle/>
          <a:p>
            <a:pPr>
              <a:spcBef>
                <a:spcPts val="3000"/>
              </a:spcBef>
            </a:pPr>
            <a:r>
              <a:rPr lang="en-US" sz="4000" dirty="0"/>
              <a:t>Administrative Manual</a:t>
            </a:r>
          </a:p>
          <a:p>
            <a:pPr>
              <a:spcBef>
                <a:spcPts val="3000"/>
              </a:spcBef>
            </a:pPr>
            <a:r>
              <a:rPr lang="en-US" sz="4000" dirty="0"/>
              <a:t>Administrative Training</a:t>
            </a:r>
          </a:p>
          <a:p>
            <a:pPr>
              <a:spcBef>
                <a:spcPts val="3000"/>
              </a:spcBef>
            </a:pPr>
            <a:r>
              <a:rPr lang="en-US" sz="4000" dirty="0"/>
              <a:t>Webinars</a:t>
            </a:r>
          </a:p>
          <a:p>
            <a:pPr>
              <a:spcBef>
                <a:spcPts val="3000"/>
              </a:spcBef>
            </a:pPr>
            <a:endParaRPr lang="en-US" sz="4000" dirty="0"/>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1" y="673768"/>
            <a:ext cx="12043611" cy="914399"/>
          </a:xfrm>
        </p:spPr>
        <p:txBody>
          <a:bodyPr/>
          <a:lstStyle/>
          <a:p>
            <a:r>
              <a:rPr lang="en-US" sz="4800" dirty="0"/>
              <a:t>DGLVR Administrative Resources</a:t>
            </a:r>
          </a:p>
        </p:txBody>
      </p:sp>
    </p:spTree>
    <p:extLst>
      <p:ext uri="{BB962C8B-B14F-4D97-AF65-F5344CB8AC3E}">
        <p14:creationId xmlns:p14="http://schemas.microsoft.com/office/powerpoint/2010/main" val="209805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A84C-769B-4BC4-ADF5-422DD531F54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A9455C2-699A-4AA5-8866-557095898A2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7AA7AA7-91F6-485E-824E-61FC46818D98}"/>
              </a:ext>
            </a:extLst>
          </p:cNvPr>
          <p:cNvPicPr>
            <a:picLocks noChangeAspect="1"/>
          </p:cNvPicPr>
          <p:nvPr/>
        </p:nvPicPr>
        <p:blipFill>
          <a:blip r:embed="rId2"/>
          <a:stretch>
            <a:fillRect/>
          </a:stretch>
        </p:blipFill>
        <p:spPr>
          <a:xfrm>
            <a:off x="0" y="0"/>
            <a:ext cx="12192000" cy="9449986"/>
          </a:xfrm>
          <a:prstGeom prst="rect">
            <a:avLst/>
          </a:prstGeom>
        </p:spPr>
      </p:pic>
      <p:sp>
        <p:nvSpPr>
          <p:cNvPr id="5" name="Oval 4">
            <a:extLst>
              <a:ext uri="{FF2B5EF4-FFF2-40B4-BE49-F238E27FC236}">
                <a16:creationId xmlns:a16="http://schemas.microsoft.com/office/drawing/2014/main" id="{BF931E65-E5D5-4751-910F-7F9D15399B42}"/>
              </a:ext>
            </a:extLst>
          </p:cNvPr>
          <p:cNvSpPr/>
          <p:nvPr/>
        </p:nvSpPr>
        <p:spPr>
          <a:xfrm>
            <a:off x="0" y="2298031"/>
            <a:ext cx="3946358" cy="139566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90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68642"/>
            <a:ext cx="12332368" cy="4969041"/>
          </a:xfrm>
        </p:spPr>
        <p:txBody>
          <a:bodyPr>
            <a:normAutofit/>
          </a:bodyPr>
          <a:lstStyle/>
          <a:p>
            <a:pPr>
              <a:spcBef>
                <a:spcPts val="3000"/>
              </a:spcBef>
            </a:pPr>
            <a:r>
              <a:rPr lang="en-US" sz="4000" dirty="0"/>
              <a:t>Administrative Manual</a:t>
            </a:r>
          </a:p>
          <a:p>
            <a:pPr>
              <a:spcBef>
                <a:spcPts val="3000"/>
              </a:spcBef>
            </a:pPr>
            <a:r>
              <a:rPr lang="en-US" sz="4000" dirty="0"/>
              <a:t>Administrative Training</a:t>
            </a:r>
          </a:p>
          <a:p>
            <a:pPr>
              <a:spcBef>
                <a:spcPts val="3000"/>
              </a:spcBef>
            </a:pPr>
            <a:r>
              <a:rPr lang="en-US" sz="4000" dirty="0"/>
              <a:t>Webinars</a:t>
            </a:r>
          </a:p>
          <a:p>
            <a:pPr>
              <a:spcBef>
                <a:spcPts val="3000"/>
              </a:spcBef>
            </a:pPr>
            <a:r>
              <a:rPr lang="en-US" sz="4000" dirty="0"/>
              <a:t>State Conservation Commission</a:t>
            </a:r>
          </a:p>
          <a:p>
            <a:pPr>
              <a:spcBef>
                <a:spcPts val="3000"/>
              </a:spcBef>
            </a:pPr>
            <a:endParaRPr lang="en-US" sz="4000" dirty="0"/>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1" y="673768"/>
            <a:ext cx="12043611" cy="914399"/>
          </a:xfrm>
        </p:spPr>
        <p:txBody>
          <a:bodyPr/>
          <a:lstStyle/>
          <a:p>
            <a:r>
              <a:rPr lang="en-US" sz="4800" dirty="0"/>
              <a:t>DGLVR Administrative Resources</a:t>
            </a:r>
          </a:p>
        </p:txBody>
      </p:sp>
    </p:spTree>
    <p:extLst>
      <p:ext uri="{BB962C8B-B14F-4D97-AF65-F5344CB8AC3E}">
        <p14:creationId xmlns:p14="http://schemas.microsoft.com/office/powerpoint/2010/main" val="28569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8D4DCF-84D6-446E-9DB6-DE041B059F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2156" y="3918936"/>
            <a:ext cx="3281035" cy="2699586"/>
          </a:xfrm>
          <a:prstGeom prst="rect">
            <a:avLst/>
          </a:prstGeom>
        </p:spPr>
      </p:pic>
      <p:sp>
        <p:nvSpPr>
          <p:cNvPr id="4" name="Rectangle 3">
            <a:extLst>
              <a:ext uri="{FF2B5EF4-FFF2-40B4-BE49-F238E27FC236}">
                <a16:creationId xmlns:a16="http://schemas.microsoft.com/office/drawing/2014/main" id="{249B060E-7D85-41D4-B809-F511E6588543}"/>
              </a:ext>
            </a:extLst>
          </p:cNvPr>
          <p:cNvSpPr/>
          <p:nvPr/>
        </p:nvSpPr>
        <p:spPr>
          <a:xfrm>
            <a:off x="761999" y="1864946"/>
            <a:ext cx="5590675" cy="2123658"/>
          </a:xfrm>
          <a:prstGeom prst="rect">
            <a:avLst/>
          </a:prstGeom>
        </p:spPr>
        <p:txBody>
          <a:bodyPr wrap="square">
            <a:spAutoFit/>
          </a:bodyPr>
          <a:lstStyle/>
          <a:p>
            <a:r>
              <a:rPr lang="en-US" sz="2800" b="1" u="sng" dirty="0"/>
              <a:t>Roy Richardson</a:t>
            </a:r>
          </a:p>
          <a:p>
            <a:pPr lvl="1"/>
            <a:r>
              <a:rPr lang="en-US" sz="2800" dirty="0"/>
              <a:t>DGLVR Program Coordinator</a:t>
            </a:r>
          </a:p>
          <a:p>
            <a:pPr lvl="1"/>
            <a:r>
              <a:rPr lang="en-US" sz="2800" dirty="0">
                <a:hlinkClick r:id="rId3"/>
              </a:rPr>
              <a:t>rrichardso@pa.gov</a:t>
            </a:r>
            <a:r>
              <a:rPr lang="en-US" sz="2800" dirty="0"/>
              <a:t> </a:t>
            </a:r>
          </a:p>
          <a:p>
            <a:pPr lvl="1"/>
            <a:r>
              <a:rPr lang="en-US" sz="2800" dirty="0"/>
              <a:t>717-787-2013</a:t>
            </a:r>
          </a:p>
          <a:p>
            <a:endParaRPr lang="en-US" sz="2000" dirty="0"/>
          </a:p>
        </p:txBody>
      </p:sp>
      <p:sp>
        <p:nvSpPr>
          <p:cNvPr id="5" name="Title 4">
            <a:extLst>
              <a:ext uri="{FF2B5EF4-FFF2-40B4-BE49-F238E27FC236}">
                <a16:creationId xmlns:a16="http://schemas.microsoft.com/office/drawing/2014/main" id="{6AD745A2-BA7C-4952-90D9-5BBC74782E4C}"/>
              </a:ext>
            </a:extLst>
          </p:cNvPr>
          <p:cNvSpPr>
            <a:spLocks noGrp="1"/>
          </p:cNvSpPr>
          <p:nvPr>
            <p:ph type="ctrTitle"/>
          </p:nvPr>
        </p:nvSpPr>
        <p:spPr>
          <a:xfrm>
            <a:off x="-1" y="673768"/>
            <a:ext cx="12043611" cy="914399"/>
          </a:xfrm>
        </p:spPr>
        <p:txBody>
          <a:bodyPr/>
          <a:lstStyle/>
          <a:p>
            <a:r>
              <a:rPr lang="en-US" sz="4800" dirty="0"/>
              <a:t>DGLVR State Conservation Commission Staff</a:t>
            </a:r>
          </a:p>
        </p:txBody>
      </p:sp>
      <p:sp>
        <p:nvSpPr>
          <p:cNvPr id="7" name="Rectangle 6">
            <a:extLst>
              <a:ext uri="{FF2B5EF4-FFF2-40B4-BE49-F238E27FC236}">
                <a16:creationId xmlns:a16="http://schemas.microsoft.com/office/drawing/2014/main" id="{AA29D5DD-F3AB-46E5-B878-9B9A4BBAF5B7}"/>
              </a:ext>
            </a:extLst>
          </p:cNvPr>
          <p:cNvSpPr/>
          <p:nvPr/>
        </p:nvSpPr>
        <p:spPr>
          <a:xfrm>
            <a:off x="6652930" y="1864946"/>
            <a:ext cx="5558249" cy="2554545"/>
          </a:xfrm>
          <a:prstGeom prst="rect">
            <a:avLst/>
          </a:prstGeom>
        </p:spPr>
        <p:txBody>
          <a:bodyPr wrap="square">
            <a:spAutoFit/>
          </a:bodyPr>
          <a:lstStyle/>
          <a:p>
            <a:r>
              <a:rPr lang="en-US" sz="2800" b="1" u="sng" dirty="0"/>
              <a:t>Sherri Law</a:t>
            </a:r>
          </a:p>
          <a:p>
            <a:pPr lvl="1"/>
            <a:r>
              <a:rPr lang="en-US" sz="2800" dirty="0"/>
              <a:t>Financial</a:t>
            </a:r>
          </a:p>
          <a:p>
            <a:pPr lvl="1"/>
            <a:r>
              <a:rPr lang="en-US" sz="2800" dirty="0">
                <a:hlinkClick r:id="rId4"/>
              </a:rPr>
              <a:t>shlaw@pa.gov</a:t>
            </a:r>
            <a:r>
              <a:rPr lang="en-US" sz="2800" dirty="0"/>
              <a:t> </a:t>
            </a:r>
          </a:p>
          <a:p>
            <a:pPr lvl="1"/>
            <a:r>
              <a:rPr lang="en-US" sz="2800" dirty="0"/>
              <a:t>Office: 223-666-2567</a:t>
            </a:r>
          </a:p>
          <a:p>
            <a:pPr lvl="1"/>
            <a:r>
              <a:rPr lang="en-US" sz="2800" dirty="0"/>
              <a:t>    Cell: 717-480-2303</a:t>
            </a:r>
          </a:p>
          <a:p>
            <a:pPr lvl="1"/>
            <a:endParaRPr lang="en-US" sz="2000" dirty="0"/>
          </a:p>
        </p:txBody>
      </p:sp>
      <p:sp>
        <p:nvSpPr>
          <p:cNvPr id="8" name="Rectangle 7">
            <a:extLst>
              <a:ext uri="{FF2B5EF4-FFF2-40B4-BE49-F238E27FC236}">
                <a16:creationId xmlns:a16="http://schemas.microsoft.com/office/drawing/2014/main" id="{B68C7B0F-2F2A-46F4-A573-49B0379364B2}"/>
              </a:ext>
            </a:extLst>
          </p:cNvPr>
          <p:cNvSpPr/>
          <p:nvPr/>
        </p:nvSpPr>
        <p:spPr>
          <a:xfrm rot="19486802">
            <a:off x="2000154" y="4014558"/>
            <a:ext cx="4131548" cy="1323439"/>
          </a:xfrm>
          <a:prstGeom prst="rect">
            <a:avLst/>
          </a:prstGeom>
          <a:noFill/>
        </p:spPr>
        <p:txBody>
          <a:bodyPr wrap="square" lIns="91440" tIns="45720" rIns="91440" bIns="45720">
            <a:spAutoFit/>
          </a:bodyPr>
          <a:lstStyle/>
          <a:p>
            <a:pPr algn="ctr"/>
            <a:r>
              <a:rPr lang="en-US"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Call Us!</a:t>
            </a:r>
          </a:p>
        </p:txBody>
      </p:sp>
    </p:spTree>
    <p:extLst>
      <p:ext uri="{BB962C8B-B14F-4D97-AF65-F5344CB8AC3E}">
        <p14:creationId xmlns:p14="http://schemas.microsoft.com/office/powerpoint/2010/main" val="145638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12332368" cy="5468980"/>
          </a:xfrm>
        </p:spPr>
        <p:txBody>
          <a:bodyPr>
            <a:normAutofit/>
          </a:bodyPr>
          <a:lstStyle/>
          <a:p>
            <a:pPr>
              <a:spcBef>
                <a:spcPts val="600"/>
              </a:spcBef>
            </a:pPr>
            <a:r>
              <a:rPr lang="en-US" sz="3600" dirty="0"/>
              <a:t>Administrative Manual was updated 7/1/2022</a:t>
            </a:r>
          </a:p>
          <a:p>
            <a:pPr lvl="1">
              <a:spcBef>
                <a:spcPts val="600"/>
              </a:spcBef>
            </a:pPr>
            <a:r>
              <a:rPr lang="en-US" sz="3200" dirty="0"/>
              <a:t>All DGLVR contracts follow the Admin Manual </a:t>
            </a:r>
            <a:r>
              <a:rPr lang="en-US" sz="3200" u="sng" dirty="0"/>
              <a:t>effective when the contract was signed</a:t>
            </a:r>
          </a:p>
          <a:p>
            <a:pPr lvl="1">
              <a:spcBef>
                <a:spcPts val="600"/>
              </a:spcBef>
            </a:pPr>
            <a:r>
              <a:rPr lang="en-US" dirty="0"/>
              <a:t>See recorded webinar for summary of updates:</a:t>
            </a:r>
          </a:p>
          <a:p>
            <a:pPr lvl="1">
              <a:spcBef>
                <a:spcPts val="600"/>
              </a:spcBef>
            </a:pPr>
            <a:r>
              <a:rPr lang="en-US" sz="2400" dirty="0">
                <a:hlinkClick r:id="rId3"/>
              </a:rPr>
              <a:t>https://dirtandgravel.psu.edu/education-training/webinars/past-webinars/</a:t>
            </a:r>
            <a:r>
              <a:rPr lang="en-US" sz="2400" dirty="0"/>
              <a:t> </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3"/>
            <a:ext cx="12043611" cy="810568"/>
          </a:xfrm>
        </p:spPr>
        <p:txBody>
          <a:bodyPr/>
          <a:lstStyle/>
          <a:p>
            <a:pPr algn="l"/>
            <a:r>
              <a:rPr lang="en-US" sz="3600" dirty="0"/>
              <a:t>When do policy updates go into effect?</a:t>
            </a:r>
          </a:p>
        </p:txBody>
      </p:sp>
      <p:grpSp>
        <p:nvGrpSpPr>
          <p:cNvPr id="6" name="Group 5">
            <a:extLst>
              <a:ext uri="{FF2B5EF4-FFF2-40B4-BE49-F238E27FC236}">
                <a16:creationId xmlns:a16="http://schemas.microsoft.com/office/drawing/2014/main" id="{CB7F6025-C16C-4C3C-9417-605A28025493}"/>
              </a:ext>
            </a:extLst>
          </p:cNvPr>
          <p:cNvGrpSpPr/>
          <p:nvPr/>
        </p:nvGrpSpPr>
        <p:grpSpPr>
          <a:xfrm>
            <a:off x="172674" y="4252504"/>
            <a:ext cx="11515725" cy="2605496"/>
            <a:chOff x="181382" y="3873681"/>
            <a:chExt cx="11515725" cy="2605496"/>
          </a:xfrm>
        </p:grpSpPr>
        <p:pic>
          <p:nvPicPr>
            <p:cNvPr id="2" name="Picture 1">
              <a:extLst>
                <a:ext uri="{FF2B5EF4-FFF2-40B4-BE49-F238E27FC236}">
                  <a16:creationId xmlns:a16="http://schemas.microsoft.com/office/drawing/2014/main" id="{8CD9655A-17A0-4AA7-A1D8-3CB8D40724F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1382" y="3873681"/>
              <a:ext cx="11515725" cy="2605496"/>
            </a:xfrm>
            <a:prstGeom prst="rect">
              <a:avLst/>
            </a:prstGeom>
          </p:spPr>
        </p:pic>
        <p:sp>
          <p:nvSpPr>
            <p:cNvPr id="4" name="TextBox 3">
              <a:extLst>
                <a:ext uri="{FF2B5EF4-FFF2-40B4-BE49-F238E27FC236}">
                  <a16:creationId xmlns:a16="http://schemas.microsoft.com/office/drawing/2014/main" id="{E2491C22-5B25-4F0F-A49F-919AA1947766}"/>
                </a:ext>
              </a:extLst>
            </p:cNvPr>
            <p:cNvSpPr txBox="1"/>
            <p:nvPr/>
          </p:nvSpPr>
          <p:spPr>
            <a:xfrm>
              <a:off x="372971" y="4380412"/>
              <a:ext cx="888274" cy="461665"/>
            </a:xfrm>
            <a:prstGeom prst="rect">
              <a:avLst/>
            </a:prstGeom>
            <a:noFill/>
          </p:spPr>
          <p:txBody>
            <a:bodyPr wrap="square" rtlCol="0">
              <a:spAutoFit/>
            </a:bodyPr>
            <a:lstStyle/>
            <a:p>
              <a:r>
                <a:rPr lang="en-US" sz="2400" dirty="0">
                  <a:solidFill>
                    <a:schemeClr val="bg1">
                      <a:lumMod val="50000"/>
                    </a:schemeClr>
                  </a:solidFill>
                </a:rPr>
                <a:t>2022</a:t>
              </a:r>
            </a:p>
          </p:txBody>
        </p:sp>
      </p:grpSp>
    </p:spTree>
    <p:extLst>
      <p:ext uri="{BB962C8B-B14F-4D97-AF65-F5344CB8AC3E}">
        <p14:creationId xmlns:p14="http://schemas.microsoft.com/office/powerpoint/2010/main" val="262206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8053137" cy="5468980"/>
          </a:xfrm>
        </p:spPr>
        <p:txBody>
          <a:bodyPr>
            <a:normAutofit/>
          </a:bodyPr>
          <a:lstStyle/>
          <a:p>
            <a:pPr>
              <a:spcBef>
                <a:spcPts val="600"/>
              </a:spcBef>
            </a:pPr>
            <a:r>
              <a:rPr lang="en-US" sz="3600" dirty="0"/>
              <a:t>Contract amendment policy was updated 7/1/22</a:t>
            </a:r>
          </a:p>
          <a:p>
            <a:pPr>
              <a:spcBef>
                <a:spcPts val="600"/>
              </a:spcBef>
            </a:pPr>
            <a:r>
              <a:rPr lang="en-US" sz="3600" dirty="0"/>
              <a:t>For cost overruns </a:t>
            </a:r>
            <a:r>
              <a:rPr lang="en-US" sz="3600" b="1" u="sng" dirty="0"/>
              <a:t>totaling 40% or less </a:t>
            </a:r>
            <a:r>
              <a:rPr lang="en-US" sz="3600" dirty="0"/>
              <a:t>of the initial contract amount, the Contract Amendment form can be used</a:t>
            </a:r>
          </a:p>
          <a:p>
            <a:pPr lvl="1">
              <a:spcBef>
                <a:spcPts val="600"/>
              </a:spcBef>
            </a:pPr>
            <a:r>
              <a:rPr lang="en-US" dirty="0"/>
              <a:t>Must be completed and signed by both parties</a:t>
            </a:r>
          </a:p>
          <a:p>
            <a:pPr>
              <a:spcBef>
                <a:spcPts val="600"/>
              </a:spcBef>
            </a:pPr>
            <a:r>
              <a:rPr lang="en-US" dirty="0"/>
              <a:t>Multiple amendments can be granted, provided that the total of all amendments is not more than 40% of the initial contract amount</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3"/>
            <a:ext cx="12043611" cy="810568"/>
          </a:xfrm>
        </p:spPr>
        <p:txBody>
          <a:bodyPr/>
          <a:lstStyle/>
          <a:p>
            <a:pPr algn="l"/>
            <a:r>
              <a:rPr lang="en-US" sz="3600" dirty="0"/>
              <a:t>When do policy updates go into effect?</a:t>
            </a:r>
          </a:p>
        </p:txBody>
      </p:sp>
      <p:pic>
        <p:nvPicPr>
          <p:cNvPr id="2" name="Picture 1">
            <a:extLst>
              <a:ext uri="{FF2B5EF4-FFF2-40B4-BE49-F238E27FC236}">
                <a16:creationId xmlns:a16="http://schemas.microsoft.com/office/drawing/2014/main" id="{A290EDD2-2C4A-4799-9BF8-74F66020C3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27331" y="777166"/>
            <a:ext cx="3623846" cy="5980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8E2F1EB2-BEB7-4DB5-AEE9-4A0123E6005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27331" y="777166"/>
            <a:ext cx="3816621" cy="5980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585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541" y="585486"/>
            <a:ext cx="12332368" cy="1777886"/>
          </a:xfrm>
        </p:spPr>
        <p:txBody>
          <a:bodyPr>
            <a:normAutofit/>
          </a:bodyPr>
          <a:lstStyle/>
          <a:p>
            <a:pPr>
              <a:spcBef>
                <a:spcPts val="600"/>
              </a:spcBef>
            </a:pPr>
            <a:r>
              <a:rPr lang="en-US" dirty="0"/>
              <a:t>For contract amendments </a:t>
            </a:r>
            <a:r>
              <a:rPr lang="en-US" b="1" u="sng" dirty="0"/>
              <a:t>over 40% </a:t>
            </a:r>
            <a:r>
              <a:rPr lang="en-US" dirty="0"/>
              <a:t>of the initial contract amount, </a:t>
            </a:r>
            <a:r>
              <a:rPr lang="en-US" u="sng" dirty="0"/>
              <a:t>written approval from the SCC is needed</a:t>
            </a:r>
          </a:p>
          <a:p>
            <a:pPr lvl="1">
              <a:spcBef>
                <a:spcPts val="600"/>
              </a:spcBef>
            </a:pPr>
            <a:r>
              <a:rPr lang="en-US" dirty="0"/>
              <a:t>This is done through the GIS</a:t>
            </a:r>
          </a:p>
        </p:txBody>
      </p:sp>
      <p:pic>
        <p:nvPicPr>
          <p:cNvPr id="4" name="Picture 3">
            <a:extLst>
              <a:ext uri="{FF2B5EF4-FFF2-40B4-BE49-F238E27FC236}">
                <a16:creationId xmlns:a16="http://schemas.microsoft.com/office/drawing/2014/main" id="{D3DF7C7D-16B6-4CD7-B400-17657E47E65B}"/>
              </a:ext>
            </a:extLst>
          </p:cNvPr>
          <p:cNvPicPr>
            <a:picLocks noChangeAspect="1"/>
          </p:cNvPicPr>
          <p:nvPr/>
        </p:nvPicPr>
        <p:blipFill>
          <a:blip r:embed="rId3"/>
          <a:stretch>
            <a:fillRect/>
          </a:stretch>
        </p:blipFill>
        <p:spPr>
          <a:xfrm>
            <a:off x="112541" y="2363371"/>
            <a:ext cx="11730414" cy="4325501"/>
          </a:xfrm>
          <a:prstGeom prst="rect">
            <a:avLst/>
          </a:prstGeom>
        </p:spPr>
      </p:pic>
      <p:sp>
        <p:nvSpPr>
          <p:cNvPr id="6" name="TextBox 5">
            <a:extLst>
              <a:ext uri="{FF2B5EF4-FFF2-40B4-BE49-F238E27FC236}">
                <a16:creationId xmlns:a16="http://schemas.microsoft.com/office/drawing/2014/main" id="{DB5B2E5A-6CA7-413E-8AAE-D06BDFAA0CD0}"/>
              </a:ext>
            </a:extLst>
          </p:cNvPr>
          <p:cNvSpPr txBox="1"/>
          <p:nvPr/>
        </p:nvSpPr>
        <p:spPr>
          <a:xfrm>
            <a:off x="349045" y="2812448"/>
            <a:ext cx="888274" cy="461665"/>
          </a:xfrm>
          <a:prstGeom prst="rect">
            <a:avLst/>
          </a:prstGeom>
          <a:noFill/>
        </p:spPr>
        <p:txBody>
          <a:bodyPr wrap="square" rtlCol="0">
            <a:spAutoFit/>
          </a:bodyPr>
          <a:lstStyle/>
          <a:p>
            <a:r>
              <a:rPr lang="en-US" sz="2400" dirty="0">
                <a:solidFill>
                  <a:schemeClr val="bg1">
                    <a:lumMod val="50000"/>
                  </a:schemeClr>
                </a:solidFill>
              </a:rPr>
              <a:t>2022</a:t>
            </a:r>
          </a:p>
        </p:txBody>
      </p:sp>
    </p:spTree>
    <p:extLst>
      <p:ext uri="{BB962C8B-B14F-4D97-AF65-F5344CB8AC3E}">
        <p14:creationId xmlns:p14="http://schemas.microsoft.com/office/powerpoint/2010/main" val="2275014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txBox="1">
            <a:spLocks/>
          </p:cNvSpPr>
          <p:nvPr/>
        </p:nvSpPr>
        <p:spPr>
          <a:xfrm>
            <a:off x="1600200" y="-11575"/>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1" i="0" u="none" strike="noStrike" kern="1200" cap="none" spc="0" normalizeH="0" baseline="0" noProof="0" dirty="0">
              <a:ln>
                <a:noFill/>
              </a:ln>
              <a:solidFill>
                <a:srgbClr val="FFFFCC"/>
              </a:solidFill>
              <a:effectLst/>
              <a:uLnTx/>
              <a:uFillTx/>
              <a:latin typeface="Calibri"/>
              <a:ea typeface="+mj-ea"/>
              <a:cs typeface="+mj-cs"/>
            </a:endParaRPr>
          </a:p>
        </p:txBody>
      </p:sp>
      <p:sp>
        <p:nvSpPr>
          <p:cNvPr id="9" name="Subtitle 2">
            <a:extLst>
              <a:ext uri="{FF2B5EF4-FFF2-40B4-BE49-F238E27FC236}">
                <a16:creationId xmlns:a16="http://schemas.microsoft.com/office/drawing/2014/main" id="{CDBD3993-997D-4DF3-B0CF-482EA63382E1}"/>
              </a:ext>
            </a:extLst>
          </p:cNvPr>
          <p:cNvSpPr>
            <a:spLocks noGrp="1"/>
          </p:cNvSpPr>
          <p:nvPr>
            <p:ph type="subTitle" idx="1"/>
          </p:nvPr>
        </p:nvSpPr>
        <p:spPr>
          <a:xfrm>
            <a:off x="240227" y="587869"/>
            <a:ext cx="6125739" cy="6079795"/>
          </a:xfrm>
        </p:spPr>
        <p:txBody>
          <a:bodyPr>
            <a:normAutofit/>
          </a:bodyPr>
          <a:lstStyle/>
          <a:p>
            <a:pPr marL="57150" lvl="1" indent="0">
              <a:spcBef>
                <a:spcPts val="0"/>
              </a:spcBef>
              <a:spcAft>
                <a:spcPts val="600"/>
              </a:spcAft>
              <a:buNone/>
            </a:pPr>
            <a:r>
              <a:rPr kumimoji="0" lang="en-US" sz="2400" b="1" i="0" u="none" kern="1200" cap="none" spc="0" normalizeH="0" baseline="0" noProof="0" dirty="0">
                <a:ln>
                  <a:noFill/>
                </a:ln>
                <a:effectLst/>
                <a:uLnTx/>
                <a:uFillTx/>
                <a:latin typeface="Calibri" panose="020F0502020204030204"/>
                <a:ea typeface="+mn-ea"/>
                <a:cs typeface="+mn-cs"/>
              </a:rPr>
              <a:t>If &gt;40% the following steps must be followed to create the amendment</a:t>
            </a:r>
          </a:p>
          <a:p>
            <a:pPr marL="857250" lvl="2" indent="-342900">
              <a:spcBef>
                <a:spcPts val="0"/>
              </a:spcBef>
              <a:spcAft>
                <a:spcPts val="600"/>
              </a:spcAft>
              <a:buFont typeface="+mj-lt"/>
              <a:buAutoNum type="arabicPeriod"/>
            </a:pPr>
            <a:r>
              <a:rPr lang="en-US" sz="2000" b="1" dirty="0">
                <a:latin typeface="Calibri" panose="020F0502020204030204"/>
              </a:rPr>
              <a:t>Complete and submit the Approval Request form</a:t>
            </a:r>
          </a:p>
          <a:p>
            <a:pPr marL="1257300" lvl="3" indent="-285750">
              <a:spcBef>
                <a:spcPts val="0"/>
              </a:spcBef>
              <a:spcAft>
                <a:spcPts val="600"/>
              </a:spcAft>
            </a:pPr>
            <a:r>
              <a:rPr lang="en-US" sz="1600" b="1" dirty="0">
                <a:latin typeface="Calibri" panose="020F0502020204030204"/>
              </a:rPr>
              <a:t>An email confirmation of the request will be sent</a:t>
            </a:r>
          </a:p>
          <a:p>
            <a:pPr marL="1257300" lvl="3" indent="-285750">
              <a:spcBef>
                <a:spcPts val="0"/>
              </a:spcBef>
              <a:spcAft>
                <a:spcPts val="600"/>
              </a:spcAft>
            </a:pPr>
            <a:r>
              <a:rPr lang="en-US" sz="1600" b="1" dirty="0">
                <a:latin typeface="Calibri" panose="020F0502020204030204"/>
              </a:rPr>
              <a:t>Check the status by opening up the approval request</a:t>
            </a:r>
          </a:p>
          <a:p>
            <a:pPr marL="1257300" lvl="3" indent="-285750">
              <a:spcBef>
                <a:spcPts val="0"/>
              </a:spcBef>
              <a:spcAft>
                <a:spcPts val="600"/>
              </a:spcAft>
            </a:pPr>
            <a:r>
              <a:rPr lang="en-US" sz="1600" b="1" dirty="0">
                <a:latin typeface="Calibri" panose="020F0502020204030204"/>
              </a:rPr>
              <a:t>Another amendment cannot be created while a request</a:t>
            </a:r>
            <a:br>
              <a:rPr lang="en-US" sz="1600" b="1" dirty="0">
                <a:latin typeface="Calibri" panose="020F0502020204030204"/>
              </a:rPr>
            </a:br>
            <a:r>
              <a:rPr lang="en-US" sz="1600" b="1" dirty="0">
                <a:latin typeface="Calibri" panose="020F0502020204030204"/>
              </a:rPr>
              <a:t>is pending. Withdraw the request if needed.</a:t>
            </a:r>
          </a:p>
          <a:p>
            <a:pPr marL="857250" lvl="2" indent="-342900">
              <a:spcBef>
                <a:spcPts val="0"/>
              </a:spcBef>
              <a:spcAft>
                <a:spcPts val="600"/>
              </a:spcAft>
              <a:buFont typeface="+mj-lt"/>
              <a:buAutoNum type="arabicPeriod"/>
            </a:pPr>
            <a:r>
              <a:rPr lang="en-US" sz="2000" b="1" dirty="0">
                <a:latin typeface="Calibri" panose="020F0502020204030204"/>
              </a:rPr>
              <a:t>A representative from the SCC will approve or reject the request</a:t>
            </a:r>
          </a:p>
          <a:p>
            <a:pPr marL="857250" lvl="2" indent="-342900">
              <a:spcBef>
                <a:spcPts val="0"/>
              </a:spcBef>
              <a:spcAft>
                <a:spcPts val="600"/>
              </a:spcAft>
              <a:buFont typeface="+mj-lt"/>
              <a:buAutoNum type="arabicPeriod"/>
            </a:pPr>
            <a:r>
              <a:rPr lang="en-US" sz="2000" b="1" dirty="0">
                <a:latin typeface="Calibri" panose="020F0502020204030204"/>
              </a:rPr>
              <a:t>Once approved, the amendment can be created</a:t>
            </a:r>
          </a:p>
          <a:p>
            <a:pPr marL="1314450" lvl="3" indent="-342900">
              <a:spcBef>
                <a:spcPts val="0"/>
              </a:spcBef>
              <a:spcAft>
                <a:spcPts val="600"/>
              </a:spcAft>
            </a:pPr>
            <a:r>
              <a:rPr lang="en-US" sz="1600" b="1" dirty="0">
                <a:latin typeface="Calibri" panose="020F0502020204030204"/>
              </a:rPr>
              <a:t>The amount is fixed and cannot be changed</a:t>
            </a:r>
          </a:p>
          <a:p>
            <a:pPr marL="1314450" lvl="3" indent="-342900">
              <a:spcBef>
                <a:spcPts val="0"/>
              </a:spcBef>
              <a:spcAft>
                <a:spcPts val="600"/>
              </a:spcAft>
            </a:pPr>
            <a:r>
              <a:rPr lang="en-US" sz="1600" b="1" dirty="0">
                <a:latin typeface="Calibri" panose="020F0502020204030204"/>
              </a:rPr>
              <a:t>The SCC Approval checkbox will automatically be checked</a:t>
            </a:r>
          </a:p>
          <a:p>
            <a:pPr marL="1314450" lvl="3" indent="-342900">
              <a:spcBef>
                <a:spcPts val="0"/>
              </a:spcBef>
              <a:spcAft>
                <a:spcPts val="600"/>
              </a:spcAft>
            </a:pPr>
            <a:r>
              <a:rPr lang="en-US" sz="1600" b="1" dirty="0">
                <a:latin typeface="Calibri" panose="020F0502020204030204"/>
              </a:rPr>
              <a:t>An attachment document will be included with the printed amendment. This document must be signed by the Conservation District representative.</a:t>
            </a:r>
          </a:p>
          <a:p>
            <a:pPr marL="1714500" lvl="4" indent="-285750">
              <a:spcBef>
                <a:spcPts val="0"/>
              </a:spcBef>
              <a:spcAft>
                <a:spcPts val="600"/>
              </a:spcAft>
            </a:pPr>
            <a:endParaRPr lang="en-US" sz="1600" b="1" dirty="0">
              <a:latin typeface="Calibri" panose="020F0502020204030204"/>
            </a:endParaRPr>
          </a:p>
          <a:p>
            <a:pPr marL="0" indent="0">
              <a:buNone/>
            </a:pPr>
            <a:endParaRPr lang="en-US" b="1" u="sng" dirty="0"/>
          </a:p>
          <a:p>
            <a:pPr marL="0" indent="0">
              <a:buNone/>
            </a:pPr>
            <a:endParaRPr lang="en-US" sz="2000" b="1" dirty="0"/>
          </a:p>
        </p:txBody>
      </p:sp>
      <p:pic>
        <p:nvPicPr>
          <p:cNvPr id="3" name="Picture 2">
            <a:extLst>
              <a:ext uri="{FF2B5EF4-FFF2-40B4-BE49-F238E27FC236}">
                <a16:creationId xmlns:a16="http://schemas.microsoft.com/office/drawing/2014/main" id="{82DA3939-1491-D47F-4241-47CC6C6B01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0850" y="587868"/>
            <a:ext cx="5506583" cy="2457853"/>
          </a:xfrm>
          <a:prstGeom prst="rect">
            <a:avLst/>
          </a:prstGeom>
          <a:ln>
            <a:noFill/>
          </a:ln>
          <a:effectLst>
            <a:outerShdw blurRad="190500" algn="tl" rotWithShape="0">
              <a:srgbClr val="000000">
                <a:alpha val="70000"/>
              </a:srgbClr>
            </a:outerShdw>
          </a:effectLst>
        </p:spPr>
      </p:pic>
      <p:grpSp>
        <p:nvGrpSpPr>
          <p:cNvPr id="12" name="Group 11">
            <a:extLst>
              <a:ext uri="{FF2B5EF4-FFF2-40B4-BE49-F238E27FC236}">
                <a16:creationId xmlns:a16="http://schemas.microsoft.com/office/drawing/2014/main" id="{32AC062B-7CB9-4C99-8CB4-21E2968F0845}"/>
              </a:ext>
            </a:extLst>
          </p:cNvPr>
          <p:cNvGrpSpPr/>
          <p:nvPr/>
        </p:nvGrpSpPr>
        <p:grpSpPr>
          <a:xfrm>
            <a:off x="5913120" y="1663337"/>
            <a:ext cx="5351986" cy="5103223"/>
            <a:chOff x="5913120" y="1663337"/>
            <a:chExt cx="5351986" cy="5103223"/>
          </a:xfrm>
        </p:grpSpPr>
        <p:pic>
          <p:nvPicPr>
            <p:cNvPr id="11" name="Picture 10">
              <a:extLst>
                <a:ext uri="{FF2B5EF4-FFF2-40B4-BE49-F238E27FC236}">
                  <a16:creationId xmlns:a16="http://schemas.microsoft.com/office/drawing/2014/main" id="{7D12583F-C56A-6E3C-FF5E-0779304E8C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23492" y="3211040"/>
              <a:ext cx="3341614" cy="3555520"/>
            </a:xfrm>
            <a:prstGeom prst="rect">
              <a:avLst/>
            </a:prstGeom>
            <a:ln>
              <a:noFill/>
            </a:ln>
            <a:effectLst>
              <a:outerShdw blurRad="190500" algn="tl" rotWithShape="0">
                <a:srgbClr val="000000">
                  <a:alpha val="70000"/>
                </a:srgbClr>
              </a:outerShdw>
            </a:effectLst>
          </p:spPr>
        </p:pic>
        <p:sp>
          <p:nvSpPr>
            <p:cNvPr id="14" name="Oval 13">
              <a:extLst>
                <a:ext uri="{FF2B5EF4-FFF2-40B4-BE49-F238E27FC236}">
                  <a16:creationId xmlns:a16="http://schemas.microsoft.com/office/drawing/2014/main" id="{830A695A-4549-8A70-1E1E-EDC12520AEC5}"/>
                </a:ext>
              </a:extLst>
            </p:cNvPr>
            <p:cNvSpPr/>
            <p:nvPr/>
          </p:nvSpPr>
          <p:spPr>
            <a:xfrm>
              <a:off x="8143265" y="3429000"/>
              <a:ext cx="591431" cy="41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 name="Straight Arrow Connector 15">
              <a:extLst>
                <a:ext uri="{FF2B5EF4-FFF2-40B4-BE49-F238E27FC236}">
                  <a16:creationId xmlns:a16="http://schemas.microsoft.com/office/drawing/2014/main" id="{5D697CD8-9D60-592E-67C5-DBE8655A1750}"/>
                </a:ext>
              </a:extLst>
            </p:cNvPr>
            <p:cNvCxnSpPr>
              <a:cxnSpLocks/>
            </p:cNvCxnSpPr>
            <p:nvPr/>
          </p:nvCxnSpPr>
          <p:spPr>
            <a:xfrm>
              <a:off x="5913120" y="1663337"/>
              <a:ext cx="2125642" cy="181549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 name="Title 3">
            <a:extLst>
              <a:ext uri="{FF2B5EF4-FFF2-40B4-BE49-F238E27FC236}">
                <a16:creationId xmlns:a16="http://schemas.microsoft.com/office/drawing/2014/main" id="{BA88450A-BA8A-42E7-9219-0ECFD1CF90B1}"/>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375878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12332368" cy="5468980"/>
          </a:xfrm>
        </p:spPr>
        <p:txBody>
          <a:bodyPr>
            <a:normAutofit/>
          </a:bodyPr>
          <a:lstStyle/>
          <a:p>
            <a:pPr>
              <a:spcBef>
                <a:spcPts val="600"/>
              </a:spcBef>
            </a:pPr>
            <a:r>
              <a:rPr lang="en-US" sz="3600" dirty="0"/>
              <a:t>Contract amendment policy was updated 7/1/22</a:t>
            </a:r>
          </a:p>
          <a:p>
            <a:pPr>
              <a:spcBef>
                <a:spcPts val="600"/>
              </a:spcBef>
            </a:pPr>
            <a:r>
              <a:rPr lang="en-US" sz="3600" dirty="0"/>
              <a:t>For open contracts signed before 7/1/22</a:t>
            </a:r>
          </a:p>
          <a:p>
            <a:pPr lvl="1">
              <a:spcBef>
                <a:spcPts val="600"/>
              </a:spcBef>
            </a:pPr>
            <a:r>
              <a:rPr lang="en-US" sz="3200" dirty="0"/>
              <a:t>Contracts can still be amended up to 20% of the original contract amount</a:t>
            </a:r>
          </a:p>
          <a:p>
            <a:pPr lvl="1">
              <a:spcBef>
                <a:spcPts val="600"/>
              </a:spcBef>
            </a:pPr>
            <a:r>
              <a:rPr lang="en-US" sz="3200" b="1" u="sng" dirty="0"/>
              <a:t>Reach out to SCC to discuss contract amendments over 20%</a:t>
            </a:r>
            <a:endParaRPr lang="en-US" sz="3200" dirty="0"/>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3"/>
            <a:ext cx="12043611" cy="810568"/>
          </a:xfrm>
        </p:spPr>
        <p:txBody>
          <a:bodyPr/>
          <a:lstStyle/>
          <a:p>
            <a:pPr algn="l"/>
            <a:r>
              <a:rPr lang="en-US" sz="3600" dirty="0"/>
              <a:t>When do policy updates go into effect?</a:t>
            </a:r>
          </a:p>
        </p:txBody>
      </p:sp>
    </p:spTree>
    <p:extLst>
      <p:ext uri="{BB962C8B-B14F-4D97-AF65-F5344CB8AC3E}">
        <p14:creationId xmlns:p14="http://schemas.microsoft.com/office/powerpoint/2010/main" val="8743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My Documents\WORKSHOPS\Site Pictures\20140918_091832.jpg">
            <a:extLst>
              <a:ext uri="{FF2B5EF4-FFF2-40B4-BE49-F238E27FC236}">
                <a16:creationId xmlns:a16="http://schemas.microsoft.com/office/drawing/2014/main" id="{AA66398C-5565-DEE6-08CC-28D2622A39C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b="-13176"/>
          <a:stretch/>
        </p:blipFill>
        <p:spPr bwMode="auto">
          <a:xfrm>
            <a:off x="4889500" y="-11093"/>
            <a:ext cx="7504112" cy="46073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Purpose</a:t>
            </a:r>
            <a:endParaRPr kumimoji="0" lang="en-US" sz="3600" b="1" i="0" u="none" strike="noStrike" kern="0" cap="none" spc="0" normalizeH="0" baseline="0" noProof="0" dirty="0">
              <a:ln>
                <a:noFill/>
              </a:ln>
              <a:solidFill>
                <a:srgbClr val="FFFFFF"/>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429181" y="879752"/>
            <a:ext cx="7205988" cy="5679215"/>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600" b="1" dirty="0">
                <a:solidFill>
                  <a:schemeClr val="bg1"/>
                </a:solidFill>
              </a:rPr>
              <a:t>Quick r</a:t>
            </a:r>
            <a:r>
              <a:rPr kumimoji="0" lang="en-US" sz="3600" b="1" i="0" strike="noStrike" kern="1200" cap="none" spc="0" normalizeH="0" baseline="0" noProof="0" dirty="0" err="1">
                <a:ln>
                  <a:noFill/>
                </a:ln>
                <a:solidFill>
                  <a:schemeClr val="bg1"/>
                </a:solidFill>
                <a:effectLst/>
                <a:uLnTx/>
                <a:uFillTx/>
                <a:ea typeface="+mn-ea"/>
                <a:cs typeface="+mn-cs"/>
              </a:rPr>
              <a:t>efresher</a:t>
            </a:r>
            <a:r>
              <a:rPr kumimoji="0" lang="en-US" sz="3600" b="1" i="0" strike="noStrike" kern="1200" cap="none" spc="0" normalizeH="0" baseline="0" noProof="0" dirty="0">
                <a:ln>
                  <a:noFill/>
                </a:ln>
                <a:solidFill>
                  <a:schemeClr val="bg1"/>
                </a:solidFill>
                <a:effectLst/>
                <a:uLnTx/>
                <a:uFillTx/>
                <a:ea typeface="+mn-ea"/>
                <a:cs typeface="+mn-cs"/>
              </a:rPr>
              <a:t> on available resources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b="1"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600" b="1" dirty="0">
                <a:solidFill>
                  <a:schemeClr val="bg1"/>
                </a:solidFill>
              </a:rPr>
              <a:t>Share some recent questions and/or policy determinations received from CDs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b="1"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600" b="1" dirty="0">
                <a:solidFill>
                  <a:schemeClr val="bg1"/>
                </a:solidFill>
              </a:rPr>
              <a:t>Allow additional policy </a:t>
            </a:r>
            <a:br>
              <a:rPr lang="en-US" sz="3600" b="1" dirty="0">
                <a:solidFill>
                  <a:schemeClr val="bg1"/>
                </a:solidFill>
              </a:rPr>
            </a:br>
            <a:r>
              <a:rPr lang="en-US" sz="3600" b="1" dirty="0">
                <a:solidFill>
                  <a:schemeClr val="bg1"/>
                </a:solidFill>
              </a:rPr>
              <a:t>questions. </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90000"/>
              </a:lnSpc>
              <a:spcBef>
                <a:spcPts val="1000"/>
              </a:spcBef>
              <a:spcAft>
                <a:spcPts val="0"/>
              </a:spcAft>
              <a:buClr>
                <a:schemeClr val="bg1"/>
              </a:buClr>
              <a:buSzTx/>
              <a:buNone/>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grpSp>
        <p:nvGrpSpPr>
          <p:cNvPr id="4" name="Group 3">
            <a:extLst>
              <a:ext uri="{FF2B5EF4-FFF2-40B4-BE49-F238E27FC236}">
                <a16:creationId xmlns:a16="http://schemas.microsoft.com/office/drawing/2014/main" id="{A9C95134-5E61-C21E-850F-E35901E4B746}"/>
              </a:ext>
            </a:extLst>
          </p:cNvPr>
          <p:cNvGrpSpPr/>
          <p:nvPr/>
        </p:nvGrpSpPr>
        <p:grpSpPr>
          <a:xfrm>
            <a:off x="6591300" y="2732912"/>
            <a:ext cx="6438900" cy="4772788"/>
            <a:chOff x="1349620" y="3025320"/>
            <a:chExt cx="9383305" cy="5323134"/>
          </a:xfrm>
        </p:grpSpPr>
        <p:pic>
          <p:nvPicPr>
            <p:cNvPr id="5" name="Picture 5">
              <a:extLst>
                <a:ext uri="{FF2B5EF4-FFF2-40B4-BE49-F238E27FC236}">
                  <a16:creationId xmlns:a16="http://schemas.microsoft.com/office/drawing/2014/main" id="{1A7CD21A-B5E7-CE87-14CE-716EC3FCF1E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20968288">
              <a:off x="3585709" y="3163424"/>
              <a:ext cx="2104845" cy="2743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a:extLst>
                <a:ext uri="{FF2B5EF4-FFF2-40B4-BE49-F238E27FC236}">
                  <a16:creationId xmlns:a16="http://schemas.microsoft.com/office/drawing/2014/main" id="{DC4E9BC5-264C-861C-DD65-59BE3812CFE3}"/>
                </a:ext>
              </a:extLst>
            </p:cNvPr>
            <p:cNvGrpSpPr/>
            <p:nvPr/>
          </p:nvGrpSpPr>
          <p:grpSpPr>
            <a:xfrm>
              <a:off x="1349620" y="3025320"/>
              <a:ext cx="9383305" cy="5323134"/>
              <a:chOff x="1349620" y="3025320"/>
              <a:chExt cx="9383305" cy="5323134"/>
            </a:xfrm>
          </p:grpSpPr>
          <p:pic>
            <p:nvPicPr>
              <p:cNvPr id="8" name="Picture 3">
                <a:extLst>
                  <a:ext uri="{FF2B5EF4-FFF2-40B4-BE49-F238E27FC236}">
                    <a16:creationId xmlns:a16="http://schemas.microsoft.com/office/drawing/2014/main" id="{03AC5E1B-EE30-6C6B-E821-D52A91146CCC}"/>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211094">
                <a:off x="1349620" y="3156964"/>
                <a:ext cx="2144234" cy="2743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4">
                <a:extLst>
                  <a:ext uri="{FF2B5EF4-FFF2-40B4-BE49-F238E27FC236}">
                    <a16:creationId xmlns:a16="http://schemas.microsoft.com/office/drawing/2014/main" id="{04829707-0569-56A3-383E-7724A6FD20C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234789">
                <a:off x="5348927" y="3144077"/>
                <a:ext cx="2125893" cy="2743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6">
                <a:extLst>
                  <a:ext uri="{FF2B5EF4-FFF2-40B4-BE49-F238E27FC236}">
                    <a16:creationId xmlns:a16="http://schemas.microsoft.com/office/drawing/2014/main" id="{585CE13A-0713-A1B5-98E8-468F6EA8D80E}"/>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20468018">
                <a:off x="7029248" y="3032723"/>
                <a:ext cx="2077410" cy="2743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a:extLst>
                  <a:ext uri="{FF2B5EF4-FFF2-40B4-BE49-F238E27FC236}">
                    <a16:creationId xmlns:a16="http://schemas.microsoft.com/office/drawing/2014/main" id="{F237B99B-91E0-B9AD-C7A8-5E17AA7B0D6E}"/>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rot="436944">
                <a:off x="8623647" y="4931105"/>
                <a:ext cx="2086947" cy="27432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2">
                <a:extLst>
                  <a:ext uri="{FF2B5EF4-FFF2-40B4-BE49-F238E27FC236}">
                    <a16:creationId xmlns:a16="http://schemas.microsoft.com/office/drawing/2014/main" id="{4B31E300-C6AC-1474-B82F-C41C3FD117E7}"/>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rot="416569">
                <a:off x="3358378" y="5605254"/>
                <a:ext cx="2132909"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6" name="Picture 3">
                <a:extLst>
                  <a:ext uri="{FF2B5EF4-FFF2-40B4-BE49-F238E27FC236}">
                    <a16:creationId xmlns:a16="http://schemas.microsoft.com/office/drawing/2014/main" id="{7B5D1A1E-E727-CF37-5770-BBA827B3FB83}"/>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rot="20715218">
                <a:off x="1582532" y="5413908"/>
                <a:ext cx="2068487"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8" name="Picture 2">
                <a:extLst>
                  <a:ext uri="{FF2B5EF4-FFF2-40B4-BE49-F238E27FC236}">
                    <a16:creationId xmlns:a16="http://schemas.microsoft.com/office/drawing/2014/main" id="{A8AC38D3-3A54-189D-B962-01E70DF6B11E}"/>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rot="20780456">
                <a:off x="8754114" y="3025320"/>
                <a:ext cx="1978811"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9" name="Picture 3">
                <a:extLst>
                  <a:ext uri="{FF2B5EF4-FFF2-40B4-BE49-F238E27FC236}">
                    <a16:creationId xmlns:a16="http://schemas.microsoft.com/office/drawing/2014/main" id="{87B0C431-1310-AF23-DF69-531780E586C0}"/>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rot="20937238">
                <a:off x="5042497" y="5449163"/>
                <a:ext cx="1823421"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 name="Picture 2">
                <a:extLst>
                  <a:ext uri="{FF2B5EF4-FFF2-40B4-BE49-F238E27FC236}">
                    <a16:creationId xmlns:a16="http://schemas.microsoft.com/office/drawing/2014/main" id="{E3CBAC10-6BDF-5ED1-C9BD-CE785AB08465}"/>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717821" y="5269991"/>
                <a:ext cx="2044490" cy="274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2">
                <a:extLst>
                  <a:ext uri="{FF2B5EF4-FFF2-40B4-BE49-F238E27FC236}">
                    <a16:creationId xmlns:a16="http://schemas.microsoft.com/office/drawing/2014/main" id="{4757E0CF-2C92-8258-55F8-214DBDCF6290}"/>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rot="505881">
                <a:off x="2522782" y="3928291"/>
                <a:ext cx="2106443" cy="274320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grpSp>
      <p:sp>
        <p:nvSpPr>
          <p:cNvPr id="23" name="TextBox 22">
            <a:extLst>
              <a:ext uri="{FF2B5EF4-FFF2-40B4-BE49-F238E27FC236}">
                <a16:creationId xmlns:a16="http://schemas.microsoft.com/office/drawing/2014/main" id="{2BB6290E-2997-E210-6A83-58046D854F37}"/>
              </a:ext>
            </a:extLst>
          </p:cNvPr>
          <p:cNvSpPr txBox="1"/>
          <p:nvPr/>
        </p:nvSpPr>
        <p:spPr>
          <a:xfrm>
            <a:off x="7460832" y="4836032"/>
            <a:ext cx="4955836" cy="1077218"/>
          </a:xfrm>
          <a:prstGeom prst="rect">
            <a:avLst/>
          </a:prstGeom>
          <a:solidFill>
            <a:srgbClr val="FFFF00"/>
          </a:solidFill>
          <a:ln>
            <a:solidFill>
              <a:schemeClr val="tx1"/>
            </a:solidFill>
          </a:ln>
        </p:spPr>
        <p:txBody>
          <a:bodyPr wrap="square" rtlCol="0">
            <a:spAutoFit/>
          </a:bodyPr>
          <a:lstStyle/>
          <a:p>
            <a:r>
              <a:rPr lang="en-US" sz="3200" dirty="0"/>
              <a:t>Please put additional policy questions in Q&amp;A anytime!</a:t>
            </a:r>
          </a:p>
        </p:txBody>
      </p:sp>
    </p:spTree>
    <p:extLst>
      <p:ext uri="{BB962C8B-B14F-4D97-AF65-F5344CB8AC3E}">
        <p14:creationId xmlns:p14="http://schemas.microsoft.com/office/powerpoint/2010/main" val="2628675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7908757" cy="5468980"/>
          </a:xfrm>
        </p:spPr>
        <p:txBody>
          <a:bodyPr>
            <a:normAutofit/>
          </a:bodyPr>
          <a:lstStyle/>
          <a:p>
            <a:pPr>
              <a:spcBef>
                <a:spcPts val="600"/>
              </a:spcBef>
            </a:pPr>
            <a:r>
              <a:rPr lang="en-US" dirty="0"/>
              <a:t>Engineering limit was updated 7/1/2022</a:t>
            </a:r>
          </a:p>
          <a:p>
            <a:pPr lvl="1">
              <a:spcBef>
                <a:spcPts val="600"/>
              </a:spcBef>
            </a:pPr>
            <a:r>
              <a:rPr lang="en-US" dirty="0"/>
              <a:t>A maximum of 20% of the total contract amount between the district and the grant recipient, with a maximum of $25,000 total, can be used for engineering, permitting, or similar consultant costs</a:t>
            </a:r>
          </a:p>
          <a:p>
            <a:pPr lvl="2">
              <a:spcBef>
                <a:spcPts val="600"/>
              </a:spcBef>
            </a:pPr>
            <a:r>
              <a:rPr lang="en-US" dirty="0"/>
              <a:t>The contract amount between the district and the grant recipient refers to the amount of DGLVR funds that the district is providing to the grant recipient</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3"/>
            <a:ext cx="12043611" cy="810568"/>
          </a:xfrm>
        </p:spPr>
        <p:txBody>
          <a:bodyPr/>
          <a:lstStyle/>
          <a:p>
            <a:pPr algn="l"/>
            <a:r>
              <a:rPr lang="en-US" sz="3600" dirty="0"/>
              <a:t>When do policy updates go into effect?</a:t>
            </a:r>
          </a:p>
        </p:txBody>
      </p:sp>
      <p:grpSp>
        <p:nvGrpSpPr>
          <p:cNvPr id="2" name="Group 1">
            <a:extLst>
              <a:ext uri="{FF2B5EF4-FFF2-40B4-BE49-F238E27FC236}">
                <a16:creationId xmlns:a16="http://schemas.microsoft.com/office/drawing/2014/main" id="{1AF5A38D-94B9-4EAD-AAC0-0F391CAC58F9}"/>
              </a:ext>
            </a:extLst>
          </p:cNvPr>
          <p:cNvGrpSpPr/>
          <p:nvPr/>
        </p:nvGrpSpPr>
        <p:grpSpPr>
          <a:xfrm>
            <a:off x="8127331" y="777166"/>
            <a:ext cx="3623846" cy="5980685"/>
            <a:chOff x="8127331" y="777166"/>
            <a:chExt cx="3623846" cy="5980685"/>
          </a:xfrm>
        </p:grpSpPr>
        <p:pic>
          <p:nvPicPr>
            <p:cNvPr id="4" name="Picture 3">
              <a:extLst>
                <a:ext uri="{FF2B5EF4-FFF2-40B4-BE49-F238E27FC236}">
                  <a16:creationId xmlns:a16="http://schemas.microsoft.com/office/drawing/2014/main" id="{6514ED20-B56A-461A-B5FF-5CEB9704E2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27331" y="777166"/>
              <a:ext cx="3623846" cy="5980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C81CF789-5C86-4D92-80EE-4600E3EE5801}"/>
                </a:ext>
              </a:extLst>
            </p:cNvPr>
            <p:cNvSpPr/>
            <p:nvPr/>
          </p:nvSpPr>
          <p:spPr>
            <a:xfrm>
              <a:off x="9025581" y="5598695"/>
              <a:ext cx="1481998" cy="311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50722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0F4F40-1052-4A2C-A6DC-D767B387932E}"/>
              </a:ext>
            </a:extLst>
          </p:cNvPr>
          <p:cNvSpPr>
            <a:spLocks noGrp="1"/>
          </p:cNvSpPr>
          <p:nvPr>
            <p:ph type="ctrTitle"/>
          </p:nvPr>
        </p:nvSpPr>
        <p:spPr/>
        <p:txBody>
          <a:bodyPr/>
          <a:lstStyle/>
          <a:p>
            <a:endParaRPr lang="en-US"/>
          </a:p>
        </p:txBody>
      </p:sp>
      <p:pic>
        <p:nvPicPr>
          <p:cNvPr id="11" name="Picture 10">
            <a:extLst>
              <a:ext uri="{FF2B5EF4-FFF2-40B4-BE49-F238E27FC236}">
                <a16:creationId xmlns:a16="http://schemas.microsoft.com/office/drawing/2014/main" id="{AE14F019-FA9F-40CB-BA90-5664F3A84A46}"/>
              </a:ext>
            </a:extLst>
          </p:cNvPr>
          <p:cNvPicPr>
            <a:picLocks noChangeAspect="1"/>
          </p:cNvPicPr>
          <p:nvPr/>
        </p:nvPicPr>
        <p:blipFill>
          <a:blip r:embed="rId3"/>
          <a:stretch>
            <a:fillRect/>
          </a:stretch>
        </p:blipFill>
        <p:spPr>
          <a:xfrm>
            <a:off x="1410702" y="730185"/>
            <a:ext cx="9370595" cy="6127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Oval 11">
            <a:extLst>
              <a:ext uri="{FF2B5EF4-FFF2-40B4-BE49-F238E27FC236}">
                <a16:creationId xmlns:a16="http://schemas.microsoft.com/office/drawing/2014/main" id="{0C35C7D6-1ABA-4F1F-8E20-B32501C5C4DA}"/>
              </a:ext>
            </a:extLst>
          </p:cNvPr>
          <p:cNvSpPr/>
          <p:nvPr/>
        </p:nvSpPr>
        <p:spPr>
          <a:xfrm>
            <a:off x="1598085" y="5422232"/>
            <a:ext cx="3808104" cy="503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7559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7908757" cy="5468980"/>
          </a:xfrm>
        </p:spPr>
        <p:txBody>
          <a:bodyPr>
            <a:normAutofit/>
          </a:bodyPr>
          <a:lstStyle/>
          <a:p>
            <a:pPr>
              <a:spcBef>
                <a:spcPts val="600"/>
              </a:spcBef>
            </a:pPr>
            <a:r>
              <a:rPr lang="en-US" dirty="0"/>
              <a:t>Engineering limit was updated 7/1/2022</a:t>
            </a:r>
          </a:p>
          <a:p>
            <a:pPr lvl="1">
              <a:spcBef>
                <a:spcPts val="600"/>
              </a:spcBef>
            </a:pPr>
            <a:r>
              <a:rPr lang="en-US"/>
              <a:t>Contracts </a:t>
            </a:r>
            <a:r>
              <a:rPr lang="en-US" dirty="0"/>
              <a:t>signed before 7/1/2022 are limited to a maximum of 10% of the total DGLVR contract amount</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3"/>
            <a:ext cx="12043611" cy="810568"/>
          </a:xfrm>
        </p:spPr>
        <p:txBody>
          <a:bodyPr/>
          <a:lstStyle/>
          <a:p>
            <a:pPr algn="l"/>
            <a:r>
              <a:rPr lang="en-US" sz="3600" dirty="0"/>
              <a:t>When do policy updates go into effect?</a:t>
            </a:r>
          </a:p>
        </p:txBody>
      </p:sp>
      <p:grpSp>
        <p:nvGrpSpPr>
          <p:cNvPr id="2" name="Group 1">
            <a:extLst>
              <a:ext uri="{FF2B5EF4-FFF2-40B4-BE49-F238E27FC236}">
                <a16:creationId xmlns:a16="http://schemas.microsoft.com/office/drawing/2014/main" id="{1AF5A38D-94B9-4EAD-AAC0-0F391CAC58F9}"/>
              </a:ext>
            </a:extLst>
          </p:cNvPr>
          <p:cNvGrpSpPr/>
          <p:nvPr/>
        </p:nvGrpSpPr>
        <p:grpSpPr>
          <a:xfrm>
            <a:off x="8127331" y="777166"/>
            <a:ext cx="3623846" cy="5980685"/>
            <a:chOff x="8127331" y="777166"/>
            <a:chExt cx="3623846" cy="5980685"/>
          </a:xfrm>
        </p:grpSpPr>
        <p:pic>
          <p:nvPicPr>
            <p:cNvPr id="4" name="Picture 3">
              <a:extLst>
                <a:ext uri="{FF2B5EF4-FFF2-40B4-BE49-F238E27FC236}">
                  <a16:creationId xmlns:a16="http://schemas.microsoft.com/office/drawing/2014/main" id="{6514ED20-B56A-461A-B5FF-5CEB9704E2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27331" y="777166"/>
              <a:ext cx="3623846" cy="5980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Oval 5">
              <a:extLst>
                <a:ext uri="{FF2B5EF4-FFF2-40B4-BE49-F238E27FC236}">
                  <a16:creationId xmlns:a16="http://schemas.microsoft.com/office/drawing/2014/main" id="{C81CF789-5C86-4D92-80EE-4600E3EE5801}"/>
                </a:ext>
              </a:extLst>
            </p:cNvPr>
            <p:cNvSpPr/>
            <p:nvPr/>
          </p:nvSpPr>
          <p:spPr>
            <a:xfrm>
              <a:off x="9025581" y="5598695"/>
              <a:ext cx="1481998" cy="311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2091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12332368" cy="5468980"/>
          </a:xfrm>
        </p:spPr>
        <p:txBody>
          <a:bodyPr>
            <a:normAutofit/>
          </a:bodyPr>
          <a:lstStyle/>
          <a:p>
            <a:pPr>
              <a:spcBef>
                <a:spcPts val="600"/>
              </a:spcBef>
            </a:pPr>
            <a:r>
              <a:rPr lang="en-US" dirty="0"/>
              <a:t>7.1.2.5 Conservation District Education Requirements for stream crossings</a:t>
            </a:r>
          </a:p>
          <a:p>
            <a:pPr>
              <a:spcBef>
                <a:spcPts val="600"/>
              </a:spcBef>
            </a:pPr>
            <a:r>
              <a:rPr lang="en-US" dirty="0"/>
              <a:t>Effective 7/1/</a:t>
            </a:r>
            <a:r>
              <a:rPr lang="en-US" u="sng" dirty="0"/>
              <a:t>2023</a:t>
            </a:r>
            <a:r>
              <a:rPr lang="en-US" dirty="0"/>
              <a:t>, at least one conservation district staff member must have completed the DGLVR Program’s “Stream Crossing Replacement Certification Training” and received a certificate of completion </a:t>
            </a:r>
          </a:p>
          <a:p>
            <a:pPr>
              <a:spcBef>
                <a:spcPts val="600"/>
              </a:spcBef>
            </a:pPr>
            <a:r>
              <a:rPr lang="en-US" dirty="0"/>
              <a:t>before the QAB can recommend or the conservation district Board can approve a contract for a project involving a stream crossing replacement</a:t>
            </a:r>
          </a:p>
          <a:p>
            <a:pPr lvl="1">
              <a:spcBef>
                <a:spcPts val="600"/>
              </a:spcBef>
            </a:pPr>
            <a:endParaRPr lang="en-US" dirty="0"/>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3"/>
            <a:ext cx="12043611" cy="810568"/>
          </a:xfrm>
        </p:spPr>
        <p:txBody>
          <a:bodyPr/>
          <a:lstStyle/>
          <a:p>
            <a:pPr algn="l"/>
            <a:r>
              <a:rPr lang="en-US" sz="3600" dirty="0"/>
              <a:t>When do policy updates go into effect?</a:t>
            </a:r>
          </a:p>
        </p:txBody>
      </p:sp>
    </p:spTree>
    <p:extLst>
      <p:ext uri="{BB962C8B-B14F-4D97-AF65-F5344CB8AC3E}">
        <p14:creationId xmlns:p14="http://schemas.microsoft.com/office/powerpoint/2010/main" val="381541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57201"/>
            <a:ext cx="4543425" cy="6300649"/>
          </a:xfrm>
        </p:spPr>
        <p:txBody>
          <a:bodyPr>
            <a:normAutofit/>
          </a:bodyPr>
          <a:lstStyle/>
          <a:p>
            <a:pPr>
              <a:spcBef>
                <a:spcPts val="600"/>
              </a:spcBef>
            </a:pPr>
            <a:r>
              <a:rPr lang="en-US" dirty="0"/>
              <a:t>May 16-25, 2023</a:t>
            </a:r>
          </a:p>
          <a:p>
            <a:pPr lvl="1">
              <a:spcBef>
                <a:spcPts val="600"/>
              </a:spcBef>
            </a:pPr>
            <a:r>
              <a:rPr lang="en-US" dirty="0"/>
              <a:t>Field days in State College area </a:t>
            </a:r>
          </a:p>
          <a:p>
            <a:pPr>
              <a:spcBef>
                <a:spcPts val="600"/>
              </a:spcBef>
            </a:pPr>
            <a:r>
              <a:rPr lang="en-US" dirty="0"/>
              <a:t>June 20-29, 2023</a:t>
            </a:r>
          </a:p>
          <a:p>
            <a:pPr lvl="1">
              <a:spcBef>
                <a:spcPts val="600"/>
              </a:spcBef>
            </a:pPr>
            <a:r>
              <a:rPr lang="en-US" dirty="0"/>
              <a:t>Field days in Clarion area</a:t>
            </a:r>
          </a:p>
          <a:p>
            <a:pPr>
              <a:spcBef>
                <a:spcPts val="600"/>
              </a:spcBef>
            </a:pPr>
            <a:r>
              <a:rPr lang="en-US" dirty="0"/>
              <a:t>October 31- Nov 9</a:t>
            </a:r>
          </a:p>
          <a:p>
            <a:pPr lvl="1">
              <a:spcBef>
                <a:spcPts val="600"/>
              </a:spcBef>
            </a:pPr>
            <a:r>
              <a:rPr lang="en-US" dirty="0"/>
              <a:t>Field days in State College area</a:t>
            </a:r>
          </a:p>
          <a:p>
            <a:pPr>
              <a:spcBef>
                <a:spcPts val="600"/>
              </a:spcBef>
            </a:pPr>
            <a:r>
              <a:rPr lang="en-US" dirty="0"/>
              <a:t>Registration available </a:t>
            </a:r>
          </a:p>
          <a:p>
            <a:pPr marL="57150" lvl="1" indent="0">
              <a:spcBef>
                <a:spcPts val="600"/>
              </a:spcBef>
              <a:buNone/>
            </a:pPr>
            <a:r>
              <a:rPr lang="en-US" sz="1900" dirty="0">
                <a:hlinkClick r:id="rId3"/>
              </a:rPr>
              <a:t>https://dirtandgravel.psu.edu/education-training/stream-crossings/stream-crossing-replacement-certification-training/</a:t>
            </a:r>
            <a:r>
              <a:rPr lang="en-US" sz="1900" dirty="0"/>
              <a:t> </a:t>
            </a:r>
          </a:p>
        </p:txBody>
      </p:sp>
      <p:sp>
        <p:nvSpPr>
          <p:cNvPr id="4" name="Title 3">
            <a:extLst>
              <a:ext uri="{FF2B5EF4-FFF2-40B4-BE49-F238E27FC236}">
                <a16:creationId xmlns:a16="http://schemas.microsoft.com/office/drawing/2014/main" id="{A5167C62-3E4A-4C53-86CA-349EB02374AA}"/>
              </a:ext>
            </a:extLst>
          </p:cNvPr>
          <p:cNvSpPr>
            <a:spLocks noGrp="1"/>
          </p:cNvSpPr>
          <p:nvPr>
            <p:ph type="ctrTitle"/>
          </p:nvPr>
        </p:nvSpPr>
        <p:spPr/>
        <p:txBody>
          <a:bodyPr/>
          <a:lstStyle/>
          <a:p>
            <a:endParaRPr lang="en-US"/>
          </a:p>
        </p:txBody>
      </p:sp>
      <p:pic>
        <p:nvPicPr>
          <p:cNvPr id="6" name="Picture 5">
            <a:extLst>
              <a:ext uri="{FF2B5EF4-FFF2-40B4-BE49-F238E27FC236}">
                <a16:creationId xmlns:a16="http://schemas.microsoft.com/office/drawing/2014/main" id="{60D37F42-69D7-4652-B156-1A9C5F816E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1675" y="0"/>
            <a:ext cx="7520325"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007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91497" y="2256188"/>
            <a:ext cx="6126308" cy="4383091"/>
          </a:xfrm>
        </p:spPr>
        <p:txBody>
          <a:bodyPr>
            <a:normAutofit/>
          </a:bodyPr>
          <a:lstStyle/>
          <a:p>
            <a:pPr>
              <a:spcBef>
                <a:spcPts val="3000"/>
              </a:spcBef>
            </a:pPr>
            <a:r>
              <a:rPr lang="en-US" sz="3600" dirty="0"/>
              <a:t>The grant recipient can continue and complete the project</a:t>
            </a:r>
          </a:p>
          <a:p>
            <a:pPr>
              <a:spcBef>
                <a:spcPts val="3000"/>
              </a:spcBef>
            </a:pPr>
            <a:r>
              <a:rPr lang="en-US" sz="3600" dirty="0"/>
              <a:t>Encourage them to attend ESM training as soon as possible</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608929"/>
            <a:ext cx="12043611" cy="1585630"/>
          </a:xfrm>
        </p:spPr>
        <p:txBody>
          <a:bodyPr/>
          <a:lstStyle/>
          <a:p>
            <a:pPr algn="l"/>
            <a:r>
              <a:rPr lang="en-US" sz="3600" dirty="0"/>
              <a:t>What happens if the grant recipient’s ESM Certification expires during the project or the ESM Certified person leaves the organization?</a:t>
            </a:r>
          </a:p>
        </p:txBody>
      </p:sp>
      <p:pic>
        <p:nvPicPr>
          <p:cNvPr id="2" name="Picture 1">
            <a:extLst>
              <a:ext uri="{FF2B5EF4-FFF2-40B4-BE49-F238E27FC236}">
                <a16:creationId xmlns:a16="http://schemas.microsoft.com/office/drawing/2014/main" id="{EFE37183-9054-404A-A5C4-AB2DDB83EE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94" y="2517445"/>
            <a:ext cx="5730046" cy="3342527"/>
          </a:xfrm>
          <a:prstGeom prst="rect">
            <a:avLst/>
          </a:prstGeom>
        </p:spPr>
      </p:pic>
      <p:sp>
        <p:nvSpPr>
          <p:cNvPr id="8" name="Rectangle 7">
            <a:extLst>
              <a:ext uri="{FF2B5EF4-FFF2-40B4-BE49-F238E27FC236}">
                <a16:creationId xmlns:a16="http://schemas.microsoft.com/office/drawing/2014/main" id="{31A987FF-BFB3-40EF-A760-FB2645C0BC0C}"/>
              </a:ext>
            </a:extLst>
          </p:cNvPr>
          <p:cNvSpPr/>
          <p:nvPr/>
        </p:nvSpPr>
        <p:spPr>
          <a:xfrm>
            <a:off x="2965247" y="4990011"/>
            <a:ext cx="1828800" cy="349684"/>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516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12332368" cy="5468980"/>
          </a:xfrm>
        </p:spPr>
        <p:txBody>
          <a:bodyPr>
            <a:normAutofit fontScale="85000" lnSpcReduction="10000"/>
          </a:bodyPr>
          <a:lstStyle/>
          <a:p>
            <a:pPr>
              <a:spcBef>
                <a:spcPts val="600"/>
              </a:spcBef>
            </a:pPr>
            <a:r>
              <a:rPr lang="en-US" sz="3600" dirty="0"/>
              <a:t>Public Roads owned by an eligible applicant as described in Admin Manual Section 3.7.1 </a:t>
            </a:r>
          </a:p>
          <a:p>
            <a:pPr lvl="1">
              <a:spcBef>
                <a:spcPts val="600"/>
              </a:spcBef>
            </a:pPr>
            <a:r>
              <a:rPr lang="en-US" sz="3200" dirty="0"/>
              <a:t>municipalities and other local, county, or state public entities that own and maintain public roads</a:t>
            </a:r>
          </a:p>
          <a:p>
            <a:pPr lvl="1">
              <a:spcBef>
                <a:spcPts val="600"/>
              </a:spcBef>
            </a:pPr>
            <a:r>
              <a:rPr lang="en-US" sz="3200" dirty="0"/>
              <a:t>ESM Certified</a:t>
            </a:r>
          </a:p>
          <a:p>
            <a:pPr>
              <a:spcBef>
                <a:spcPts val="600"/>
              </a:spcBef>
            </a:pPr>
            <a:r>
              <a:rPr lang="en-US" sz="3600" dirty="0"/>
              <a:t>Determining Road ownership (3.7.1.3)</a:t>
            </a:r>
          </a:p>
          <a:p>
            <a:pPr lvl="1">
              <a:spcBef>
                <a:spcPts val="600"/>
              </a:spcBef>
            </a:pPr>
            <a:r>
              <a:rPr lang="en-US" sz="3200" dirty="0"/>
              <a:t>Applying entity must own the road “right of way”</a:t>
            </a:r>
          </a:p>
          <a:p>
            <a:pPr lvl="1">
              <a:spcBef>
                <a:spcPts val="600"/>
              </a:spcBef>
            </a:pPr>
            <a:r>
              <a:rPr lang="en-US" sz="3200" dirty="0"/>
              <a:t>Applicants are responsible to prove road ownership</a:t>
            </a:r>
          </a:p>
          <a:p>
            <a:pPr lvl="1">
              <a:spcBef>
                <a:spcPts val="600"/>
              </a:spcBef>
            </a:pPr>
            <a:r>
              <a:rPr lang="en-US" sz="3200" dirty="0"/>
              <a:t>If a municipality receives “Liquid Fuels” funding for the road, it is eligible for DGLVR funds</a:t>
            </a:r>
          </a:p>
          <a:p>
            <a:pPr lvl="1">
              <a:spcBef>
                <a:spcPts val="600"/>
              </a:spcBef>
            </a:pPr>
            <a:r>
              <a:rPr lang="en-US" sz="3200" dirty="0"/>
              <a:t>Most public roads will have courthouse records of ownership</a:t>
            </a:r>
          </a:p>
          <a:p>
            <a:pPr lvl="1">
              <a:spcBef>
                <a:spcPts val="600"/>
              </a:spcBef>
            </a:pPr>
            <a:r>
              <a:rPr lang="en-US" sz="3200" dirty="0"/>
              <a:t>County/municipal solicitors may be helpful in determining road ownership</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810568"/>
          </a:xfrm>
        </p:spPr>
        <p:txBody>
          <a:bodyPr/>
          <a:lstStyle/>
          <a:p>
            <a:pPr algn="l"/>
            <a:r>
              <a:rPr lang="en-US" sz="3600" dirty="0"/>
              <a:t>Road Eligibility – Road Ownership</a:t>
            </a:r>
          </a:p>
        </p:txBody>
      </p:sp>
    </p:spTree>
    <p:extLst>
      <p:ext uri="{BB962C8B-B14F-4D97-AF65-F5344CB8AC3E}">
        <p14:creationId xmlns:p14="http://schemas.microsoft.com/office/powerpoint/2010/main" val="56129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12043611" cy="5468980"/>
          </a:xfrm>
        </p:spPr>
        <p:txBody>
          <a:bodyPr>
            <a:normAutofit/>
          </a:bodyPr>
          <a:lstStyle/>
          <a:p>
            <a:pPr>
              <a:spcBef>
                <a:spcPts val="600"/>
              </a:spcBef>
            </a:pPr>
            <a:r>
              <a:rPr lang="en-US" sz="3600" dirty="0"/>
              <a:t>Road must be open to public motor vehicle travel for a minimum of 2 consecutive weeks annually</a:t>
            </a:r>
          </a:p>
          <a:p>
            <a:pPr>
              <a:spcBef>
                <a:spcPts val="600"/>
              </a:spcBef>
            </a:pPr>
            <a:r>
              <a:rPr lang="en-US" sz="3600" dirty="0"/>
              <a:t>What if the road is temporarily closed due to poor condition, failed bridge/stream culvert, etc.?</a:t>
            </a:r>
          </a:p>
          <a:p>
            <a:pPr lvl="1">
              <a:spcBef>
                <a:spcPts val="600"/>
              </a:spcBef>
            </a:pPr>
            <a:r>
              <a:rPr lang="en-US" sz="3200" dirty="0"/>
              <a:t>Reach out to the SCC to discuss your specific situation</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810568"/>
          </a:xfrm>
        </p:spPr>
        <p:txBody>
          <a:bodyPr/>
          <a:lstStyle/>
          <a:p>
            <a:pPr algn="l"/>
            <a:r>
              <a:rPr lang="en-US" sz="3600" dirty="0"/>
              <a:t>Road Eligibility – Open to public</a:t>
            </a:r>
          </a:p>
        </p:txBody>
      </p:sp>
    </p:spTree>
    <p:extLst>
      <p:ext uri="{BB962C8B-B14F-4D97-AF65-F5344CB8AC3E}">
        <p14:creationId xmlns:p14="http://schemas.microsoft.com/office/powerpoint/2010/main" val="165535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1"/>
            <a:ext cx="12332368" cy="5468980"/>
          </a:xfrm>
        </p:spPr>
        <p:txBody>
          <a:bodyPr>
            <a:normAutofit/>
          </a:bodyPr>
          <a:lstStyle/>
          <a:p>
            <a:pPr>
              <a:spcBef>
                <a:spcPts val="600"/>
              </a:spcBef>
            </a:pPr>
            <a:r>
              <a:rPr lang="en-US" dirty="0"/>
              <a:t>Paved or sealed surface, including chip seal (tar and chip)</a:t>
            </a:r>
          </a:p>
          <a:p>
            <a:pPr>
              <a:spcBef>
                <a:spcPts val="600"/>
              </a:spcBef>
            </a:pPr>
            <a:r>
              <a:rPr lang="en-US" dirty="0"/>
              <a:t>Average Daily Traffic (ADT) of 500 vehicles or less</a:t>
            </a:r>
          </a:p>
          <a:p>
            <a:pPr lvl="1">
              <a:spcBef>
                <a:spcPts val="600"/>
              </a:spcBef>
            </a:pPr>
            <a:r>
              <a:rPr lang="en-US" dirty="0"/>
              <a:t>Make sure traffic count follows instructions in Admin Manual 7.5</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810568"/>
          </a:xfrm>
        </p:spPr>
        <p:txBody>
          <a:bodyPr/>
          <a:lstStyle/>
          <a:p>
            <a:pPr algn="l"/>
            <a:r>
              <a:rPr lang="en-US" sz="3600" dirty="0"/>
              <a:t>Road Eligibility – Low Volume Roads</a:t>
            </a:r>
          </a:p>
        </p:txBody>
      </p:sp>
    </p:spTree>
    <p:extLst>
      <p:ext uri="{BB962C8B-B14F-4D97-AF65-F5344CB8AC3E}">
        <p14:creationId xmlns:p14="http://schemas.microsoft.com/office/powerpoint/2010/main" val="425733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66651"/>
            <a:ext cx="12332368" cy="5891349"/>
          </a:xfrm>
        </p:spPr>
        <p:txBody>
          <a:bodyPr>
            <a:normAutofit fontScale="92500" lnSpcReduction="10000"/>
          </a:bodyPr>
          <a:lstStyle/>
          <a:p>
            <a:pPr>
              <a:spcBef>
                <a:spcPts val="600"/>
              </a:spcBef>
            </a:pPr>
            <a:r>
              <a:rPr lang="en-US" dirty="0"/>
              <a:t>Only apply to a segment of road between intersections</a:t>
            </a:r>
          </a:p>
          <a:p>
            <a:pPr>
              <a:spcBef>
                <a:spcPts val="600"/>
              </a:spcBef>
            </a:pPr>
            <a:r>
              <a:rPr lang="en-US" dirty="0"/>
              <a:t>Valid for 5 years</a:t>
            </a:r>
          </a:p>
          <a:p>
            <a:pPr>
              <a:spcBef>
                <a:spcPts val="600"/>
              </a:spcBef>
            </a:pPr>
            <a:r>
              <a:rPr lang="en-US" dirty="0"/>
              <a:t>Time restrictions </a:t>
            </a:r>
          </a:p>
          <a:p>
            <a:pPr lvl="1">
              <a:spcBef>
                <a:spcPts val="600"/>
              </a:spcBef>
            </a:pPr>
            <a:r>
              <a:rPr lang="en-US" dirty="0"/>
              <a:t>March 1 – week before Thanksgiving</a:t>
            </a:r>
          </a:p>
          <a:p>
            <a:pPr lvl="1">
              <a:spcBef>
                <a:spcPts val="600"/>
              </a:spcBef>
            </a:pPr>
            <a:r>
              <a:rPr lang="en-US" dirty="0"/>
              <a:t>Cannot be on a holiday, or the day before or after a holiday</a:t>
            </a:r>
          </a:p>
          <a:p>
            <a:pPr lvl="1">
              <a:spcBef>
                <a:spcPts val="600"/>
              </a:spcBef>
            </a:pPr>
            <a:r>
              <a:rPr lang="en-US" dirty="0"/>
              <a:t>Must be conducted on a Tuesday, Wednesday, or Thursday</a:t>
            </a:r>
          </a:p>
          <a:p>
            <a:pPr lvl="1">
              <a:spcBef>
                <a:spcPts val="600"/>
              </a:spcBef>
            </a:pPr>
            <a:r>
              <a:rPr lang="en-US" dirty="0"/>
              <a:t>Level 1: Must be conducted for a minimum of 2 consecutive hours between 3-6 pm</a:t>
            </a:r>
          </a:p>
          <a:p>
            <a:pPr lvl="1">
              <a:spcBef>
                <a:spcPts val="600"/>
              </a:spcBef>
            </a:pPr>
            <a:r>
              <a:rPr lang="en-US" dirty="0"/>
              <a:t>Level 2: must be conducted for a minimum of 24 consecutive hours between 12 am Tues and 12 am Fri</a:t>
            </a:r>
          </a:p>
          <a:p>
            <a:pPr>
              <a:spcBef>
                <a:spcPts val="600"/>
              </a:spcBef>
            </a:pPr>
            <a:r>
              <a:rPr lang="en-US" dirty="0"/>
              <a:t>Only the number of vehicle passes is counted, regardless of direction of travel or type of vehicle</a:t>
            </a:r>
          </a:p>
          <a:p>
            <a:pPr>
              <a:spcBef>
                <a:spcPts val="600"/>
              </a:spcBef>
            </a:pPr>
            <a:r>
              <a:rPr lang="en-US" dirty="0"/>
              <a:t>Form requires signatures</a:t>
            </a:r>
            <a:endParaRPr lang="en-US" dirty="0">
              <a:highlight>
                <a:srgbClr val="FFFF00"/>
              </a:highlight>
            </a:endParaRP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269296"/>
            <a:ext cx="12043611" cy="810568"/>
          </a:xfrm>
        </p:spPr>
        <p:txBody>
          <a:bodyPr/>
          <a:lstStyle/>
          <a:p>
            <a:pPr algn="l"/>
            <a:r>
              <a:rPr lang="en-US" sz="3600" dirty="0"/>
              <a:t>Road Eligibility – Traffic Counts</a:t>
            </a:r>
          </a:p>
        </p:txBody>
      </p:sp>
    </p:spTree>
    <p:extLst>
      <p:ext uri="{BB962C8B-B14F-4D97-AF65-F5344CB8AC3E}">
        <p14:creationId xmlns:p14="http://schemas.microsoft.com/office/powerpoint/2010/main" val="406655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68642"/>
            <a:ext cx="12332368" cy="4969041"/>
          </a:xfrm>
        </p:spPr>
        <p:txBody>
          <a:bodyPr>
            <a:normAutofit/>
          </a:bodyPr>
          <a:lstStyle/>
          <a:p>
            <a:pPr>
              <a:spcBef>
                <a:spcPts val="3000"/>
              </a:spcBef>
            </a:pPr>
            <a:r>
              <a:rPr lang="en-US" sz="4000" dirty="0"/>
              <a:t>Administrative Manual</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1" y="673768"/>
            <a:ext cx="12043611" cy="914399"/>
          </a:xfrm>
        </p:spPr>
        <p:txBody>
          <a:bodyPr/>
          <a:lstStyle/>
          <a:p>
            <a:r>
              <a:rPr lang="en-US" sz="4800" dirty="0"/>
              <a:t>DGLVR Administrative Resources</a:t>
            </a:r>
          </a:p>
        </p:txBody>
      </p:sp>
    </p:spTree>
    <p:extLst>
      <p:ext uri="{BB962C8B-B14F-4D97-AF65-F5344CB8AC3E}">
        <p14:creationId xmlns:p14="http://schemas.microsoft.com/office/powerpoint/2010/main" val="355624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70"/>
            <a:ext cx="12332368" cy="5569129"/>
          </a:xfrm>
        </p:spPr>
        <p:txBody>
          <a:bodyPr>
            <a:normAutofit/>
          </a:bodyPr>
          <a:lstStyle/>
          <a:p>
            <a:pPr>
              <a:spcBef>
                <a:spcPts val="600"/>
              </a:spcBef>
            </a:pPr>
            <a:r>
              <a:rPr lang="en-US" dirty="0"/>
              <a:t>Conservation District must review and sign traffic counts to verify that they meet DGLVR Policy</a:t>
            </a:r>
          </a:p>
          <a:p>
            <a:pPr>
              <a:spcBef>
                <a:spcPts val="600"/>
              </a:spcBef>
            </a:pPr>
            <a:endParaRPr lang="en-US" dirty="0">
              <a:highlight>
                <a:srgbClr val="FFFF00"/>
              </a:highlight>
            </a:endParaRP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810568"/>
          </a:xfrm>
        </p:spPr>
        <p:txBody>
          <a:bodyPr/>
          <a:lstStyle/>
          <a:p>
            <a:pPr algn="l"/>
            <a:r>
              <a:rPr lang="en-US" sz="3600" dirty="0"/>
              <a:t>Road Eligibility – Traffic Counts</a:t>
            </a:r>
          </a:p>
        </p:txBody>
      </p:sp>
      <p:pic>
        <p:nvPicPr>
          <p:cNvPr id="2" name="Picture 1">
            <a:extLst>
              <a:ext uri="{FF2B5EF4-FFF2-40B4-BE49-F238E27FC236}">
                <a16:creationId xmlns:a16="http://schemas.microsoft.com/office/drawing/2014/main" id="{7E750E6C-1F45-41E2-A4C0-592A7E3D5D4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62830" y="2477728"/>
            <a:ext cx="8666340" cy="4380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4028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93076"/>
            <a:ext cx="12332368" cy="5564775"/>
          </a:xfrm>
        </p:spPr>
        <p:txBody>
          <a:bodyPr>
            <a:normAutofit fontScale="92500" lnSpcReduction="10000"/>
          </a:bodyPr>
          <a:lstStyle/>
          <a:p>
            <a:pPr>
              <a:spcBef>
                <a:spcPts val="600"/>
              </a:spcBef>
            </a:pPr>
            <a:r>
              <a:rPr lang="en-US" sz="3600" dirty="0"/>
              <a:t>DGR and LVR projects </a:t>
            </a:r>
            <a:r>
              <a:rPr lang="en-US" sz="3600" b="1" u="sng" dirty="0"/>
              <a:t>must</a:t>
            </a:r>
            <a:r>
              <a:rPr lang="en-US" sz="3600" dirty="0"/>
              <a:t> focus on </a:t>
            </a:r>
            <a:r>
              <a:rPr lang="en-US" sz="3600" b="1" u="sng" dirty="0"/>
              <a:t>both</a:t>
            </a:r>
            <a:r>
              <a:rPr lang="en-US" sz="3600" dirty="0"/>
              <a:t> environmental and road improvements</a:t>
            </a:r>
          </a:p>
          <a:p>
            <a:pPr>
              <a:spcBef>
                <a:spcPts val="600"/>
              </a:spcBef>
            </a:pPr>
            <a:r>
              <a:rPr lang="en-US" sz="3600" dirty="0"/>
              <a:t>Only consider projects that provide some form of environmental benefit</a:t>
            </a:r>
          </a:p>
          <a:p>
            <a:pPr>
              <a:spcBef>
                <a:spcPts val="600"/>
              </a:spcBef>
            </a:pPr>
            <a:r>
              <a:rPr lang="en-US" sz="3600" dirty="0"/>
              <a:t>Focus on long-term benefit through use of Environmentally Sensitive Maintenance (ESM) practices</a:t>
            </a:r>
          </a:p>
          <a:p>
            <a:pPr>
              <a:spcBef>
                <a:spcPts val="600"/>
              </a:spcBef>
            </a:pPr>
            <a:r>
              <a:rPr lang="en-US" sz="3600" dirty="0"/>
              <a:t>If you cannot obtain permission from the road owner (or adjacent landowners for off-ROW work) to complete adequate ESM practices, consider funding other projects</a:t>
            </a:r>
          </a:p>
          <a:p>
            <a:pPr>
              <a:spcBef>
                <a:spcPts val="600"/>
              </a:spcBef>
            </a:pPr>
            <a:r>
              <a:rPr lang="en-US" sz="3200" dirty="0"/>
              <a:t>Most ranking criteria prioritize projects with greater environmental impact and the best solutions for the impacts</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382508"/>
            <a:ext cx="12043611" cy="810568"/>
          </a:xfrm>
        </p:spPr>
        <p:txBody>
          <a:bodyPr/>
          <a:lstStyle/>
          <a:p>
            <a:pPr algn="l"/>
            <a:r>
              <a:rPr lang="en-US" sz="3600" dirty="0"/>
              <a:t>Road Eligibility – Environmental Goals/Water Quality Impact</a:t>
            </a:r>
          </a:p>
        </p:txBody>
      </p:sp>
    </p:spTree>
    <p:extLst>
      <p:ext uri="{BB962C8B-B14F-4D97-AF65-F5344CB8AC3E}">
        <p14:creationId xmlns:p14="http://schemas.microsoft.com/office/powerpoint/2010/main" val="203054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88869"/>
            <a:ext cx="11842955" cy="5393285"/>
          </a:xfrm>
        </p:spPr>
        <p:txBody>
          <a:bodyPr>
            <a:normAutofit/>
          </a:bodyPr>
          <a:lstStyle/>
          <a:p>
            <a:pPr>
              <a:spcBef>
                <a:spcPts val="600"/>
              </a:spcBef>
            </a:pPr>
            <a:r>
              <a:rPr lang="en-US" sz="3600" dirty="0"/>
              <a:t>Unpaved roads experience additional wear and tear at intersections with paved roads</a:t>
            </a:r>
          </a:p>
          <a:p>
            <a:pPr>
              <a:spcBef>
                <a:spcPts val="600"/>
              </a:spcBef>
            </a:pPr>
            <a:r>
              <a:rPr lang="en-US" sz="3200" dirty="0"/>
              <a:t>DGR funds </a:t>
            </a:r>
            <a:r>
              <a:rPr lang="en-US" sz="3200" b="1" u="sng" dirty="0"/>
              <a:t>can</a:t>
            </a:r>
            <a:r>
              <a:rPr lang="en-US" sz="3200" dirty="0"/>
              <a:t> be used to install a paved apron where the unpaved road intersects with a paved road</a:t>
            </a:r>
          </a:p>
          <a:p>
            <a:pPr lvl="1">
              <a:spcBef>
                <a:spcPts val="600"/>
              </a:spcBef>
            </a:pPr>
            <a:r>
              <a:rPr lang="en-US" dirty="0"/>
              <a:t>These must be a reasonable length, such as long enough for the longest vehicle that utilizes the road (school bus, etc.). </a:t>
            </a:r>
          </a:p>
          <a:p>
            <a:pPr lvl="1">
              <a:spcBef>
                <a:spcPts val="600"/>
              </a:spcBef>
            </a:pPr>
            <a:r>
              <a:rPr lang="en-US" dirty="0"/>
              <a:t>50' is probably long enough for most roads. 100' would be the maximum expected for a steeper road.</a:t>
            </a:r>
          </a:p>
          <a:p>
            <a:pPr lvl="1">
              <a:spcBef>
                <a:spcPts val="600"/>
              </a:spcBef>
            </a:pPr>
            <a:endParaRPr lang="en-US" dirty="0">
              <a:highlight>
                <a:srgbClr val="FFFF00"/>
              </a:highlight>
            </a:endParaRP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723482"/>
          </a:xfrm>
        </p:spPr>
        <p:txBody>
          <a:bodyPr/>
          <a:lstStyle/>
          <a:p>
            <a:pPr algn="l"/>
            <a:r>
              <a:rPr lang="en-US" sz="3600" dirty="0"/>
              <a:t>Paved aprons</a:t>
            </a:r>
          </a:p>
        </p:txBody>
      </p:sp>
    </p:spTree>
    <p:extLst>
      <p:ext uri="{BB962C8B-B14F-4D97-AF65-F5344CB8AC3E}">
        <p14:creationId xmlns:p14="http://schemas.microsoft.com/office/powerpoint/2010/main" val="1298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488C8-1A73-468D-9253-27517DF83881}"/>
              </a:ext>
            </a:extLst>
          </p:cNvPr>
          <p:cNvSpPr>
            <a:spLocks noGrp="1"/>
          </p:cNvSpPr>
          <p:nvPr>
            <p:ph type="ctrTitle"/>
          </p:nvPr>
        </p:nvSpPr>
        <p:spPr/>
        <p:txBody>
          <a:bodyPr/>
          <a:lstStyle/>
          <a:p>
            <a:endParaRPr lang="en-US"/>
          </a:p>
        </p:txBody>
      </p:sp>
      <p:pic>
        <p:nvPicPr>
          <p:cNvPr id="4" name="Picture 11" descr="A road with a stop sign&#10;&#10;Description automatically generated with low confidence">
            <a:extLst>
              <a:ext uri="{FF2B5EF4-FFF2-40B4-BE49-F238E27FC236}">
                <a16:creationId xmlns:a16="http://schemas.microsoft.com/office/drawing/2014/main" id="{890875A8-0BB3-4058-AB0C-FD2B71A5B14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9651" y="0"/>
            <a:ext cx="9959617" cy="70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546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665387"/>
            <a:ext cx="11842955" cy="5393285"/>
          </a:xfrm>
        </p:spPr>
        <p:txBody>
          <a:bodyPr>
            <a:normAutofit/>
          </a:bodyPr>
          <a:lstStyle/>
          <a:p>
            <a:pPr>
              <a:spcBef>
                <a:spcPts val="600"/>
              </a:spcBef>
            </a:pPr>
            <a:r>
              <a:rPr lang="en-US" sz="3600" dirty="0"/>
              <a:t>Yes</a:t>
            </a:r>
          </a:p>
          <a:p>
            <a:pPr>
              <a:spcBef>
                <a:spcPts val="600"/>
              </a:spcBef>
            </a:pPr>
            <a:r>
              <a:rPr lang="en-US" sz="3600" dirty="0"/>
              <a:t>All of the grant recipient’s bidding and other requirements still need to be met</a:t>
            </a:r>
          </a:p>
          <a:p>
            <a:pPr>
              <a:spcBef>
                <a:spcPts val="600"/>
              </a:spcBef>
            </a:pPr>
            <a:r>
              <a:rPr lang="en-US" sz="3600" dirty="0"/>
              <a:t>The DGLVR project still has to meet DGLVR requirements</a:t>
            </a:r>
          </a:p>
          <a:p>
            <a:pPr>
              <a:spcBef>
                <a:spcPts val="600"/>
              </a:spcBef>
            </a:pPr>
            <a:r>
              <a:rPr lang="en-US" sz="3600" dirty="0"/>
              <a:t>Typically includes:</a:t>
            </a:r>
          </a:p>
          <a:p>
            <a:pPr lvl="1">
              <a:spcBef>
                <a:spcPts val="600"/>
              </a:spcBef>
            </a:pPr>
            <a:r>
              <a:rPr lang="en-US" sz="3200" dirty="0"/>
              <a:t>Making sure DGLVR work meets DGLVR policy, specifications, and standards</a:t>
            </a:r>
          </a:p>
          <a:p>
            <a:pPr lvl="1">
              <a:spcBef>
                <a:spcPts val="600"/>
              </a:spcBef>
            </a:pPr>
            <a:r>
              <a:rPr lang="en-US" sz="3200" dirty="0"/>
              <a:t>Bid ad and documents must include prevailing wage (if the project is subject to PW)</a:t>
            </a:r>
          </a:p>
          <a:p>
            <a:pPr lvl="1">
              <a:spcBef>
                <a:spcPts val="600"/>
              </a:spcBef>
            </a:pPr>
            <a:endParaRPr lang="en-US" dirty="0">
              <a:highlight>
                <a:srgbClr val="FFFF00"/>
              </a:highlight>
            </a:endParaRP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1"/>
            <a:ext cx="12043611" cy="1017011"/>
          </a:xfrm>
        </p:spPr>
        <p:txBody>
          <a:bodyPr/>
          <a:lstStyle/>
          <a:p>
            <a:pPr algn="l"/>
            <a:r>
              <a:rPr lang="en-US" sz="3600" dirty="0"/>
              <a:t>Can a grant recipient bid a DGLVR project with non-DGLVR funded road work?</a:t>
            </a:r>
          </a:p>
        </p:txBody>
      </p:sp>
    </p:spTree>
    <p:extLst>
      <p:ext uri="{BB962C8B-B14F-4D97-AF65-F5344CB8AC3E}">
        <p14:creationId xmlns:p14="http://schemas.microsoft.com/office/powerpoint/2010/main" val="364896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06880"/>
            <a:ext cx="12332368" cy="4975273"/>
          </a:xfrm>
        </p:spPr>
        <p:txBody>
          <a:bodyPr>
            <a:normAutofit lnSpcReduction="10000"/>
          </a:bodyPr>
          <a:lstStyle/>
          <a:p>
            <a:pPr>
              <a:spcBef>
                <a:spcPts val="600"/>
              </a:spcBef>
            </a:pPr>
            <a:r>
              <a:rPr lang="en-US" sz="3600" dirty="0"/>
              <a:t>DGLVR funds can only be used for eligible project expenses</a:t>
            </a:r>
          </a:p>
          <a:p>
            <a:pPr>
              <a:spcBef>
                <a:spcPts val="600"/>
              </a:spcBef>
            </a:pPr>
            <a:r>
              <a:rPr lang="en-US" sz="3600" dirty="0"/>
              <a:t>Materials must be installed properly and meet all DGLVR policy, standards, and specifications</a:t>
            </a:r>
          </a:p>
          <a:p>
            <a:pPr>
              <a:spcBef>
                <a:spcPts val="600"/>
              </a:spcBef>
            </a:pPr>
            <a:r>
              <a:rPr lang="en-US" sz="3600" dirty="0"/>
              <a:t>Application is the contract attachment that details what the grant funding is for</a:t>
            </a:r>
          </a:p>
          <a:p>
            <a:pPr>
              <a:spcBef>
                <a:spcPts val="600"/>
              </a:spcBef>
            </a:pPr>
            <a:r>
              <a:rPr lang="en-US" sz="3600" dirty="0"/>
              <a:t>The SCC is available to review individual questions on eligible project expenses</a:t>
            </a:r>
          </a:p>
          <a:p>
            <a:pPr>
              <a:spcBef>
                <a:spcPts val="600"/>
              </a:spcBef>
            </a:pPr>
            <a:r>
              <a:rPr lang="en-US" sz="3600" dirty="0"/>
              <a:t>Keep in mind: is the completed work stable and does it meet DGLVR goals?</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1"/>
            <a:ext cx="12043611" cy="1054407"/>
          </a:xfrm>
        </p:spPr>
        <p:txBody>
          <a:bodyPr/>
          <a:lstStyle/>
          <a:p>
            <a:pPr algn="l"/>
            <a:r>
              <a:rPr lang="en-US" sz="3600" dirty="0"/>
              <a:t>The grant recipient has a contract for DGLVR funds but did not complete their project. What can I pay for?</a:t>
            </a:r>
          </a:p>
        </p:txBody>
      </p:sp>
    </p:spTree>
    <p:extLst>
      <p:ext uri="{BB962C8B-B14F-4D97-AF65-F5344CB8AC3E}">
        <p14:creationId xmlns:p14="http://schemas.microsoft.com/office/powerpoint/2010/main" val="266225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828800"/>
            <a:ext cx="12332368" cy="4853354"/>
          </a:xfrm>
        </p:spPr>
        <p:txBody>
          <a:bodyPr>
            <a:normAutofit fontScale="92500"/>
          </a:bodyPr>
          <a:lstStyle/>
          <a:p>
            <a:pPr>
              <a:spcBef>
                <a:spcPts val="3000"/>
              </a:spcBef>
            </a:pPr>
            <a:r>
              <a:rPr lang="en-US" sz="3600" dirty="0"/>
              <a:t>Yes and no depending on the proposed work</a:t>
            </a:r>
          </a:p>
          <a:p>
            <a:pPr>
              <a:spcBef>
                <a:spcPts val="3000"/>
              </a:spcBef>
            </a:pPr>
            <a:r>
              <a:rPr lang="en-US" sz="3600" u="sng" dirty="0"/>
              <a:t>Routine Maintenance </a:t>
            </a:r>
            <a:r>
              <a:rPr lang="en-US" sz="3600" dirty="0"/>
              <a:t>is </a:t>
            </a:r>
            <a:r>
              <a:rPr lang="en-US" sz="3600" b="1" u="sng" dirty="0"/>
              <a:t>not</a:t>
            </a:r>
            <a:r>
              <a:rPr lang="en-US" sz="3600" dirty="0"/>
              <a:t> eligible for DGLVR funds</a:t>
            </a:r>
          </a:p>
          <a:p>
            <a:pPr lvl="1">
              <a:spcBef>
                <a:spcPts val="3000"/>
              </a:spcBef>
            </a:pPr>
            <a:r>
              <a:rPr lang="en-US" sz="3200" dirty="0"/>
              <a:t>Grading DSA, seasonal mowing, cleaning out ditches, cleaning pipes after storms, crack sealing asphalt, lining an existing culvert, bridge repair, etc.</a:t>
            </a:r>
          </a:p>
          <a:p>
            <a:pPr lvl="1">
              <a:spcBef>
                <a:spcPts val="3000"/>
              </a:spcBef>
            </a:pPr>
            <a:r>
              <a:rPr lang="en-US" sz="3200" dirty="0"/>
              <a:t>Some of these practices can be eligible as part of a larger DGLVR project, such as cleaning and reshaping ditches to make sure water can get into new cross pipes and grading the road base to prepare for DSA placement</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1"/>
            <a:ext cx="12043611" cy="1350499"/>
          </a:xfrm>
        </p:spPr>
        <p:txBody>
          <a:bodyPr/>
          <a:lstStyle/>
          <a:p>
            <a:pPr algn="l"/>
            <a:r>
              <a:rPr lang="en-US" sz="3600" dirty="0"/>
              <a:t>Once a project is complete, can I fund additional work/another project on that site?</a:t>
            </a:r>
          </a:p>
        </p:txBody>
      </p:sp>
    </p:spTree>
    <p:extLst>
      <p:ext uri="{BB962C8B-B14F-4D97-AF65-F5344CB8AC3E}">
        <p14:creationId xmlns:p14="http://schemas.microsoft.com/office/powerpoint/2010/main" val="904322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828800"/>
            <a:ext cx="12332368" cy="4853354"/>
          </a:xfrm>
        </p:spPr>
        <p:txBody>
          <a:bodyPr>
            <a:normAutofit/>
          </a:bodyPr>
          <a:lstStyle/>
          <a:p>
            <a:pPr>
              <a:spcBef>
                <a:spcPts val="3000"/>
              </a:spcBef>
            </a:pPr>
            <a:r>
              <a:rPr lang="en-US" sz="3600" u="sng" dirty="0"/>
              <a:t>Additions, corrections, and repairs </a:t>
            </a:r>
            <a:r>
              <a:rPr lang="en-US" sz="3600" b="1" u="sng" dirty="0"/>
              <a:t>are</a:t>
            </a:r>
            <a:r>
              <a:rPr lang="en-US" sz="3600" dirty="0"/>
              <a:t> eligible for DGLVR funds</a:t>
            </a:r>
          </a:p>
          <a:p>
            <a:pPr lvl="1">
              <a:spcBef>
                <a:spcPts val="3000"/>
              </a:spcBef>
            </a:pPr>
            <a:r>
              <a:rPr lang="en-US" sz="3600" dirty="0"/>
              <a:t>Add a cross pipe or underdrain that was missed</a:t>
            </a:r>
          </a:p>
          <a:p>
            <a:pPr lvl="1">
              <a:spcBef>
                <a:spcPts val="3000"/>
              </a:spcBef>
            </a:pPr>
            <a:r>
              <a:rPr lang="en-US" sz="3600" dirty="0"/>
              <a:t>complete a project in phases</a:t>
            </a:r>
          </a:p>
          <a:p>
            <a:pPr lvl="1">
              <a:spcBef>
                <a:spcPts val="3000"/>
              </a:spcBef>
            </a:pPr>
            <a:r>
              <a:rPr lang="en-US" sz="3600" dirty="0"/>
              <a:t>rebuild failed grade controls with a new design</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1"/>
            <a:ext cx="12043611" cy="1350499"/>
          </a:xfrm>
        </p:spPr>
        <p:txBody>
          <a:bodyPr/>
          <a:lstStyle/>
          <a:p>
            <a:pPr algn="l"/>
            <a:r>
              <a:rPr lang="en-US" sz="3600" dirty="0"/>
              <a:t>Once a project is complete, can I fund additional work/another project on that site?</a:t>
            </a:r>
          </a:p>
        </p:txBody>
      </p:sp>
    </p:spTree>
    <p:extLst>
      <p:ext uri="{BB962C8B-B14F-4D97-AF65-F5344CB8AC3E}">
        <p14:creationId xmlns:p14="http://schemas.microsoft.com/office/powerpoint/2010/main" val="132932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745588"/>
          </a:xfrm>
        </p:spPr>
        <p:txBody>
          <a:bodyPr/>
          <a:lstStyle/>
          <a:p>
            <a:pPr algn="l"/>
            <a:r>
              <a:rPr lang="en-US" sz="3600" dirty="0"/>
              <a:t>Stream Crossing Repair – Guidance in Tech Manual Chapter 11</a:t>
            </a:r>
          </a:p>
        </p:txBody>
      </p:sp>
      <p:pic>
        <p:nvPicPr>
          <p:cNvPr id="8" name="Picture 7">
            <a:extLst>
              <a:ext uri="{FF2B5EF4-FFF2-40B4-BE49-F238E27FC236}">
                <a16:creationId xmlns:a16="http://schemas.microsoft.com/office/drawing/2014/main" id="{B6977BFA-1EE2-4576-8FAA-9A70407E8F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7056"/>
          <a:stretch/>
        </p:blipFill>
        <p:spPr>
          <a:xfrm>
            <a:off x="1908003" y="1223890"/>
            <a:ext cx="8375992" cy="5496867"/>
          </a:xfrm>
          <a:prstGeom prst="rect">
            <a:avLst/>
          </a:prstGeom>
        </p:spPr>
      </p:pic>
      <p:grpSp>
        <p:nvGrpSpPr>
          <p:cNvPr id="11" name="Group 10">
            <a:extLst>
              <a:ext uri="{FF2B5EF4-FFF2-40B4-BE49-F238E27FC236}">
                <a16:creationId xmlns:a16="http://schemas.microsoft.com/office/drawing/2014/main" id="{C63B93CD-1E24-4AF6-8EA0-D61307029AA5}"/>
              </a:ext>
            </a:extLst>
          </p:cNvPr>
          <p:cNvGrpSpPr/>
          <p:nvPr/>
        </p:nvGrpSpPr>
        <p:grpSpPr>
          <a:xfrm>
            <a:off x="1908003" y="1532709"/>
            <a:ext cx="8112297" cy="436769"/>
            <a:chOff x="1908003" y="1532709"/>
            <a:chExt cx="8112297" cy="436769"/>
          </a:xfrm>
        </p:grpSpPr>
        <p:sp>
          <p:nvSpPr>
            <p:cNvPr id="9" name="Rectangle 8">
              <a:extLst>
                <a:ext uri="{FF2B5EF4-FFF2-40B4-BE49-F238E27FC236}">
                  <a16:creationId xmlns:a16="http://schemas.microsoft.com/office/drawing/2014/main" id="{411956D1-9F9F-4343-A0F4-990D1F7F0EC8}"/>
                </a:ext>
              </a:extLst>
            </p:cNvPr>
            <p:cNvSpPr/>
            <p:nvPr/>
          </p:nvSpPr>
          <p:spPr>
            <a:xfrm>
              <a:off x="1908003" y="1532709"/>
              <a:ext cx="8112297" cy="252548"/>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606D78-92D3-4EDA-80C8-E6259DE748E3}"/>
                </a:ext>
              </a:extLst>
            </p:cNvPr>
            <p:cNvSpPr/>
            <p:nvPr/>
          </p:nvSpPr>
          <p:spPr>
            <a:xfrm>
              <a:off x="1908004" y="1785258"/>
              <a:ext cx="5215608" cy="18422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F4C17887-6618-4E4C-B065-F6F032DF7759}"/>
              </a:ext>
            </a:extLst>
          </p:cNvPr>
          <p:cNvGrpSpPr/>
          <p:nvPr/>
        </p:nvGrpSpPr>
        <p:grpSpPr>
          <a:xfrm>
            <a:off x="1908002" y="5347400"/>
            <a:ext cx="8112298" cy="505096"/>
            <a:chOff x="1908002" y="5347400"/>
            <a:chExt cx="8112298" cy="505096"/>
          </a:xfrm>
        </p:grpSpPr>
        <p:sp>
          <p:nvSpPr>
            <p:cNvPr id="13" name="Rectangle 12">
              <a:extLst>
                <a:ext uri="{FF2B5EF4-FFF2-40B4-BE49-F238E27FC236}">
                  <a16:creationId xmlns:a16="http://schemas.microsoft.com/office/drawing/2014/main" id="{F3E7523A-D19E-449D-82FD-9A4A3CD1C436}"/>
                </a:ext>
              </a:extLst>
            </p:cNvPr>
            <p:cNvSpPr/>
            <p:nvPr/>
          </p:nvSpPr>
          <p:spPr>
            <a:xfrm>
              <a:off x="1908002" y="5599948"/>
              <a:ext cx="8112297" cy="252548"/>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AB05535-58D5-47D0-AA46-BB915B0462AC}"/>
                </a:ext>
              </a:extLst>
            </p:cNvPr>
            <p:cNvSpPr/>
            <p:nvPr/>
          </p:nvSpPr>
          <p:spPr>
            <a:xfrm>
              <a:off x="7062652" y="5347400"/>
              <a:ext cx="2957648" cy="252548"/>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FD9AD23-B591-4994-9754-32B9E30A1EDF}"/>
              </a:ext>
            </a:extLst>
          </p:cNvPr>
          <p:cNvGrpSpPr/>
          <p:nvPr/>
        </p:nvGrpSpPr>
        <p:grpSpPr>
          <a:xfrm>
            <a:off x="1838333" y="5836252"/>
            <a:ext cx="8112296" cy="429229"/>
            <a:chOff x="1838333" y="5836252"/>
            <a:chExt cx="8112296" cy="429229"/>
          </a:xfrm>
        </p:grpSpPr>
        <p:sp>
          <p:nvSpPr>
            <p:cNvPr id="15" name="Rectangle 14">
              <a:extLst>
                <a:ext uri="{FF2B5EF4-FFF2-40B4-BE49-F238E27FC236}">
                  <a16:creationId xmlns:a16="http://schemas.microsoft.com/office/drawing/2014/main" id="{9DBA87CB-2B33-4985-8524-0C237530CCC0}"/>
                </a:ext>
              </a:extLst>
            </p:cNvPr>
            <p:cNvSpPr/>
            <p:nvPr/>
          </p:nvSpPr>
          <p:spPr>
            <a:xfrm>
              <a:off x="1838333" y="6012933"/>
              <a:ext cx="8112296" cy="252548"/>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684B1BD-DB1E-4C84-8550-19F30F3C1E31}"/>
                </a:ext>
              </a:extLst>
            </p:cNvPr>
            <p:cNvSpPr/>
            <p:nvPr/>
          </p:nvSpPr>
          <p:spPr>
            <a:xfrm>
              <a:off x="8567873" y="5836252"/>
              <a:ext cx="1382755" cy="176681"/>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95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F88AE0-3792-400F-93B8-4C83072CE22E}"/>
              </a:ext>
            </a:extLst>
          </p:cNvPr>
          <p:cNvPicPr>
            <a:picLocks noChangeAspect="1"/>
          </p:cNvPicPr>
          <p:nvPr/>
        </p:nvPicPr>
        <p:blipFill>
          <a:blip r:embed="rId3"/>
          <a:stretch>
            <a:fillRect/>
          </a:stretch>
        </p:blipFill>
        <p:spPr>
          <a:xfrm>
            <a:off x="117257" y="1595437"/>
            <a:ext cx="11957485" cy="3824288"/>
          </a:xfrm>
          <a:prstGeom prst="rect">
            <a:avLst/>
          </a:prstGeom>
        </p:spPr>
      </p:pic>
      <p:sp>
        <p:nvSpPr>
          <p:cNvPr id="4" name="Title 3">
            <a:extLst>
              <a:ext uri="{FF2B5EF4-FFF2-40B4-BE49-F238E27FC236}">
                <a16:creationId xmlns:a16="http://schemas.microsoft.com/office/drawing/2014/main" id="{7FF387E6-494F-4148-B724-A6DC7C877C84}"/>
              </a:ext>
            </a:extLst>
          </p:cNvPr>
          <p:cNvSpPr>
            <a:spLocks noGrp="1"/>
          </p:cNvSpPr>
          <p:nvPr>
            <p:ph type="ctrTitle"/>
          </p:nvPr>
        </p:nvSpPr>
        <p:spPr/>
        <p:txBody>
          <a:bodyPr/>
          <a:lstStyle/>
          <a:p>
            <a:endParaRPr lang="en-US"/>
          </a:p>
        </p:txBody>
      </p:sp>
      <p:sp>
        <p:nvSpPr>
          <p:cNvPr id="8" name="Title 4">
            <a:extLst>
              <a:ext uri="{FF2B5EF4-FFF2-40B4-BE49-F238E27FC236}">
                <a16:creationId xmlns:a16="http://schemas.microsoft.com/office/drawing/2014/main" id="{CDE18267-6BFA-41C2-ACF2-BA88F77FD9F1}"/>
              </a:ext>
            </a:extLst>
          </p:cNvPr>
          <p:cNvSpPr txBox="1">
            <a:spLocks/>
          </p:cNvSpPr>
          <p:nvPr/>
        </p:nvSpPr>
        <p:spPr>
          <a:xfrm>
            <a:off x="74194" y="478302"/>
            <a:ext cx="12043611" cy="7455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sz="3600"/>
              <a:t>Stream Crossing Repair – Guidance in Tech Manual Chpt 11</a:t>
            </a:r>
            <a:endParaRPr lang="en-US" sz="3600" dirty="0"/>
          </a:p>
        </p:txBody>
      </p:sp>
    </p:spTree>
    <p:extLst>
      <p:ext uri="{BB962C8B-B14F-4D97-AF65-F5344CB8AC3E}">
        <p14:creationId xmlns:p14="http://schemas.microsoft.com/office/powerpoint/2010/main" val="3520841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p:txBody>
          <a:bodyPr/>
          <a:lstStyle/>
          <a:p>
            <a:r>
              <a:rPr lang="en-US"/>
              <a:t>Administrative Manual</a:t>
            </a:r>
          </a:p>
        </p:txBody>
      </p:sp>
      <p:sp>
        <p:nvSpPr>
          <p:cNvPr id="3" name="Subtitle 2"/>
          <p:cNvSpPr>
            <a:spLocks noGrp="1"/>
          </p:cNvSpPr>
          <p:nvPr>
            <p:ph type="subTitle" idx="1"/>
          </p:nvPr>
        </p:nvSpPr>
        <p:spPr>
          <a:xfrm>
            <a:off x="0" y="468776"/>
            <a:ext cx="6639426" cy="6268907"/>
          </a:xfrm>
        </p:spPr>
        <p:txBody>
          <a:bodyPr>
            <a:normAutofit/>
          </a:bodyPr>
          <a:lstStyle/>
          <a:p>
            <a:pPr marL="0" indent="0">
              <a:buNone/>
            </a:pPr>
            <a:r>
              <a:rPr lang="en-US" sz="2000" b="1" u="sng" dirty="0">
                <a:solidFill>
                  <a:srgbClr val="FF0000"/>
                </a:solidFill>
              </a:rPr>
              <a:t>DGLVR Administrative Manual</a:t>
            </a:r>
          </a:p>
          <a:p>
            <a:pPr marL="0" indent="0">
              <a:buNone/>
            </a:pPr>
            <a:r>
              <a:rPr lang="en-US" sz="2000" b="1" dirty="0">
                <a:solidFill>
                  <a:srgbClr val="FF0000"/>
                </a:solidFill>
              </a:rPr>
              <a:t>Approved by SCC 5/10/22</a:t>
            </a:r>
          </a:p>
          <a:p>
            <a:pPr marL="514350" indent="-514350">
              <a:buFont typeface="+mj-lt"/>
              <a:buAutoNum type="arabicParenR"/>
            </a:pPr>
            <a:r>
              <a:rPr lang="en-US" sz="2400" dirty="0"/>
              <a:t>Introduction</a:t>
            </a:r>
          </a:p>
          <a:p>
            <a:pPr marL="514350" indent="-514350">
              <a:buFont typeface="+mj-lt"/>
              <a:buAutoNum type="arabicParenR"/>
            </a:pPr>
            <a:r>
              <a:rPr lang="en-US" sz="2400" dirty="0"/>
              <a:t>SCC Role</a:t>
            </a:r>
          </a:p>
          <a:p>
            <a:pPr marL="514350" indent="-514350">
              <a:buFont typeface="+mj-lt"/>
              <a:buAutoNum type="arabicParenR"/>
            </a:pPr>
            <a:r>
              <a:rPr lang="en-US" sz="2400" dirty="0"/>
              <a:t>Conservation District Role</a:t>
            </a:r>
          </a:p>
          <a:p>
            <a:pPr marL="514350" indent="-514350">
              <a:buFont typeface="+mj-lt"/>
              <a:buAutoNum type="arabicParenR"/>
            </a:pPr>
            <a:r>
              <a:rPr lang="en-US" sz="2400" dirty="0"/>
              <a:t>Quality Assurance Board Role</a:t>
            </a:r>
          </a:p>
          <a:p>
            <a:pPr marL="514350" indent="-514350">
              <a:buFont typeface="+mj-lt"/>
              <a:buAutoNum type="arabicParenR"/>
            </a:pPr>
            <a:r>
              <a:rPr lang="en-US" sz="2400" dirty="0"/>
              <a:t>Applicant Role</a:t>
            </a:r>
          </a:p>
          <a:p>
            <a:pPr marL="514350" indent="-514350">
              <a:buFont typeface="+mj-lt"/>
              <a:buAutoNum type="arabicParenR"/>
            </a:pPr>
            <a:r>
              <a:rPr lang="en-US" sz="2400" dirty="0"/>
              <a:t>Center for Dirt and Gravel Roads</a:t>
            </a:r>
          </a:p>
          <a:p>
            <a:pPr marL="514350" indent="-514350">
              <a:buFont typeface="+mj-lt"/>
              <a:buAutoNum type="arabicParenR"/>
            </a:pPr>
            <a:r>
              <a:rPr lang="en-US" sz="2400" dirty="0"/>
              <a:t>Additional Policies</a:t>
            </a:r>
          </a:p>
          <a:p>
            <a:pPr marL="514350" indent="-514350">
              <a:buFont typeface="+mj-lt"/>
              <a:buAutoNum type="arabicParenR"/>
            </a:pPr>
            <a:r>
              <a:rPr lang="en-US" sz="2400" dirty="0"/>
              <a:t>Permits and Other Requirements</a:t>
            </a:r>
          </a:p>
          <a:p>
            <a:pPr marL="0" indent="0">
              <a:buNone/>
            </a:pPr>
            <a:r>
              <a:rPr lang="en-US" sz="2400" dirty="0"/>
              <a:t>Appendices</a:t>
            </a:r>
          </a:p>
          <a:p>
            <a:pPr marL="0" indent="0">
              <a:buNone/>
            </a:pPr>
            <a:endParaRPr lang="en-US" sz="2000" b="1" dirty="0"/>
          </a:p>
          <a:p>
            <a:pPr marL="0" indent="0" algn="ctr">
              <a:buNone/>
            </a:pPr>
            <a:r>
              <a:rPr lang="en-US" sz="2000" b="1" dirty="0"/>
              <a:t>Available online.</a:t>
            </a:r>
          </a:p>
          <a:p>
            <a:pPr marL="0" indent="0" algn="ctr">
              <a:buNone/>
            </a:pPr>
            <a:r>
              <a:rPr lang="en-US" sz="2000" b="1" dirty="0"/>
              <a:t>Hard copies sent on request.</a:t>
            </a:r>
          </a:p>
        </p:txBody>
      </p:sp>
      <p:pic>
        <p:nvPicPr>
          <p:cNvPr id="11" name="Picture 10">
            <a:extLst>
              <a:ext uri="{FF2B5EF4-FFF2-40B4-BE49-F238E27FC236}">
                <a16:creationId xmlns:a16="http://schemas.microsoft.com/office/drawing/2014/main" id="{A5D92ADD-D348-4A86-8777-BB89B795421B}"/>
              </a:ext>
            </a:extLst>
          </p:cNvPr>
          <p:cNvPicPr>
            <a:picLocks noChangeAspect="1"/>
          </p:cNvPicPr>
          <p:nvPr/>
        </p:nvPicPr>
        <p:blipFill>
          <a:blip r:embed="rId3"/>
          <a:stretch>
            <a:fillRect/>
          </a:stretch>
        </p:blipFill>
        <p:spPr>
          <a:xfrm>
            <a:off x="6639426" y="468776"/>
            <a:ext cx="4920915" cy="6299255"/>
          </a:xfrm>
          <a:prstGeom prst="rect">
            <a:avLst/>
          </a:prstGeom>
        </p:spPr>
      </p:pic>
      <p:sp>
        <p:nvSpPr>
          <p:cNvPr id="2" name="Rectangle 1">
            <a:extLst>
              <a:ext uri="{FF2B5EF4-FFF2-40B4-BE49-F238E27FC236}">
                <a16:creationId xmlns:a16="http://schemas.microsoft.com/office/drawing/2014/main" id="{95D478E4-24F2-4FD0-9481-EF17081D3BC5}"/>
              </a:ext>
            </a:extLst>
          </p:cNvPr>
          <p:cNvSpPr/>
          <p:nvPr/>
        </p:nvSpPr>
        <p:spPr>
          <a:xfrm>
            <a:off x="24064" y="2093495"/>
            <a:ext cx="4162926" cy="4331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98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 name="Picture 1" descr="A picture containing tree, outdoor, ground, forest&#10;&#10;Description automatically generated">
            <a:extLst>
              <a:ext uri="{FF2B5EF4-FFF2-40B4-BE49-F238E27FC236}">
                <a16:creationId xmlns:a16="http://schemas.microsoft.com/office/drawing/2014/main" id="{821F380C-BB6E-F271-5448-2F68070BBE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90" y="66566"/>
            <a:ext cx="3875495" cy="2960231"/>
          </a:xfrm>
          <a:prstGeom prst="rect">
            <a:avLst/>
          </a:prstGeom>
          <a:ln w="12700">
            <a:solidFill>
              <a:schemeClr val="tx1"/>
            </a:solidFill>
          </a:ln>
        </p:spPr>
      </p:pic>
      <p:pic>
        <p:nvPicPr>
          <p:cNvPr id="3" name="Picture 2" descr="A picture containing outdoor, ground, rock, rocky&#10;&#10;Description automatically generated">
            <a:extLst>
              <a:ext uri="{FF2B5EF4-FFF2-40B4-BE49-F238E27FC236}">
                <a16:creationId xmlns:a16="http://schemas.microsoft.com/office/drawing/2014/main" id="{0C096DD7-D7E1-7332-5803-AE3FF43CE3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6772" y="66565"/>
            <a:ext cx="3946975" cy="2960232"/>
          </a:xfrm>
          <a:prstGeom prst="rect">
            <a:avLst/>
          </a:prstGeom>
          <a:ln w="12700">
            <a:solidFill>
              <a:schemeClr val="tx1"/>
            </a:solidFill>
          </a:ln>
        </p:spPr>
      </p:pic>
      <p:pic>
        <p:nvPicPr>
          <p:cNvPr id="4" name="Picture 3" descr="A picture containing ground, outdoor, rock, nature&#10;&#10;Description automatically generated">
            <a:extLst>
              <a:ext uri="{FF2B5EF4-FFF2-40B4-BE49-F238E27FC236}">
                <a16:creationId xmlns:a16="http://schemas.microsoft.com/office/drawing/2014/main" id="{9416AB18-44AE-7FB8-43A6-BC460F799B0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2235" y="66565"/>
            <a:ext cx="3946975" cy="2960232"/>
          </a:xfrm>
          <a:prstGeom prst="rect">
            <a:avLst/>
          </a:prstGeom>
          <a:ln w="12700">
            <a:solidFill>
              <a:schemeClr val="tx1"/>
            </a:solidFill>
          </a:ln>
        </p:spPr>
      </p:pic>
      <p:pic>
        <p:nvPicPr>
          <p:cNvPr id="5" name="Picture 4" descr="A small creek in the woods&#10;&#10;Description automatically generated with low confidence">
            <a:extLst>
              <a:ext uri="{FF2B5EF4-FFF2-40B4-BE49-F238E27FC236}">
                <a16:creationId xmlns:a16="http://schemas.microsoft.com/office/drawing/2014/main" id="{3625412D-3CED-8961-6314-72B7DA70A4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790" y="3147568"/>
            <a:ext cx="4697460" cy="3523095"/>
          </a:xfrm>
          <a:prstGeom prst="rect">
            <a:avLst/>
          </a:prstGeom>
          <a:ln w="12700">
            <a:solidFill>
              <a:schemeClr val="tx1"/>
            </a:solidFill>
          </a:ln>
        </p:spPr>
      </p:pic>
      <p:pic>
        <p:nvPicPr>
          <p:cNvPr id="6" name="Picture 5" descr="A creek in the woods&#10;&#10;Description automatically generated with low confidence">
            <a:extLst>
              <a:ext uri="{FF2B5EF4-FFF2-40B4-BE49-F238E27FC236}">
                <a16:creationId xmlns:a16="http://schemas.microsoft.com/office/drawing/2014/main" id="{4C4452DA-5080-F023-9C44-E844FF3510D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62576" y="3138032"/>
            <a:ext cx="4626634" cy="3532631"/>
          </a:xfrm>
          <a:prstGeom prst="rect">
            <a:avLst/>
          </a:prstGeom>
          <a:ln w="12700">
            <a:solidFill>
              <a:schemeClr val="tx1"/>
            </a:solidFill>
          </a:ln>
        </p:spPr>
      </p:pic>
      <p:sp>
        <p:nvSpPr>
          <p:cNvPr id="7" name="TextBox 6">
            <a:extLst>
              <a:ext uri="{FF2B5EF4-FFF2-40B4-BE49-F238E27FC236}">
                <a16:creationId xmlns:a16="http://schemas.microsoft.com/office/drawing/2014/main" id="{86A19419-7003-9AFC-E0F6-2D82FAD5C5CD}"/>
              </a:ext>
            </a:extLst>
          </p:cNvPr>
          <p:cNvSpPr txBox="1"/>
          <p:nvPr/>
        </p:nvSpPr>
        <p:spPr>
          <a:xfrm>
            <a:off x="1461563" y="187337"/>
            <a:ext cx="11464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April 2019</a:t>
            </a:r>
          </a:p>
        </p:txBody>
      </p:sp>
      <p:sp>
        <p:nvSpPr>
          <p:cNvPr id="8" name="TextBox 7">
            <a:extLst>
              <a:ext uri="{FF2B5EF4-FFF2-40B4-BE49-F238E27FC236}">
                <a16:creationId xmlns:a16="http://schemas.microsoft.com/office/drawing/2014/main" id="{6491494A-FCE0-B739-5F49-AB94966111AE}"/>
              </a:ext>
            </a:extLst>
          </p:cNvPr>
          <p:cNvSpPr txBox="1"/>
          <p:nvPr/>
        </p:nvSpPr>
        <p:spPr>
          <a:xfrm>
            <a:off x="5433176" y="177801"/>
            <a:ext cx="14696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October 2019</a:t>
            </a:r>
          </a:p>
        </p:txBody>
      </p:sp>
      <p:sp>
        <p:nvSpPr>
          <p:cNvPr id="9" name="TextBox 8">
            <a:extLst>
              <a:ext uri="{FF2B5EF4-FFF2-40B4-BE49-F238E27FC236}">
                <a16:creationId xmlns:a16="http://schemas.microsoft.com/office/drawing/2014/main" id="{20B53E12-BC00-1E61-A636-B6B6C3206A65}"/>
              </a:ext>
            </a:extLst>
          </p:cNvPr>
          <p:cNvSpPr txBox="1"/>
          <p:nvPr/>
        </p:nvSpPr>
        <p:spPr>
          <a:xfrm>
            <a:off x="9559063" y="177629"/>
            <a:ext cx="111331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May 2020</a:t>
            </a:r>
          </a:p>
        </p:txBody>
      </p:sp>
      <p:sp>
        <p:nvSpPr>
          <p:cNvPr id="10" name="TextBox 9">
            <a:extLst>
              <a:ext uri="{FF2B5EF4-FFF2-40B4-BE49-F238E27FC236}">
                <a16:creationId xmlns:a16="http://schemas.microsoft.com/office/drawing/2014/main" id="{25411C64-C934-836A-BACF-56151105A4EA}"/>
              </a:ext>
            </a:extLst>
          </p:cNvPr>
          <p:cNvSpPr txBox="1"/>
          <p:nvPr/>
        </p:nvSpPr>
        <p:spPr>
          <a:xfrm>
            <a:off x="1177919" y="3292364"/>
            <a:ext cx="25673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January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After 4 ~</a:t>
            </a:r>
            <a:r>
              <a:rPr kumimoji="0" lang="en-US" sz="1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bankfull</a:t>
            </a: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events</a:t>
            </a:r>
          </a:p>
        </p:txBody>
      </p:sp>
      <p:sp>
        <p:nvSpPr>
          <p:cNvPr id="11" name="TextBox 10">
            <a:extLst>
              <a:ext uri="{FF2B5EF4-FFF2-40B4-BE49-F238E27FC236}">
                <a16:creationId xmlns:a16="http://schemas.microsoft.com/office/drawing/2014/main" id="{1B01D1C2-86E1-CC64-2858-6B39009F79D2}"/>
              </a:ext>
            </a:extLst>
          </p:cNvPr>
          <p:cNvSpPr txBox="1"/>
          <p:nvPr/>
        </p:nvSpPr>
        <p:spPr>
          <a:xfrm>
            <a:off x="8879815" y="3191641"/>
            <a:ext cx="197720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September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After Hurricane Ida</a:t>
            </a:r>
          </a:p>
        </p:txBody>
      </p:sp>
      <p:sp>
        <p:nvSpPr>
          <p:cNvPr id="12" name="Oval 11">
            <a:extLst>
              <a:ext uri="{FF2B5EF4-FFF2-40B4-BE49-F238E27FC236}">
                <a16:creationId xmlns:a16="http://schemas.microsoft.com/office/drawing/2014/main" id="{F957F00D-7D06-C1A9-1136-2121FE71280B}"/>
              </a:ext>
            </a:extLst>
          </p:cNvPr>
          <p:cNvSpPr/>
          <p:nvPr/>
        </p:nvSpPr>
        <p:spPr>
          <a:xfrm>
            <a:off x="1118985" y="5282711"/>
            <a:ext cx="980574" cy="97455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5E3BBB3-820B-B6CB-D218-C4A522F0BF7C}"/>
              </a:ext>
            </a:extLst>
          </p:cNvPr>
          <p:cNvSpPr/>
          <p:nvPr/>
        </p:nvSpPr>
        <p:spPr>
          <a:xfrm>
            <a:off x="8331658" y="5163135"/>
            <a:ext cx="850447" cy="86912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9F47024E-5732-EC42-81E8-5F62DDC3753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957011" y="3817740"/>
            <a:ext cx="2216451" cy="2258207"/>
          </a:xfrm>
          <a:prstGeom prst="rect">
            <a:avLst/>
          </a:prstGeom>
          <a:solidFill>
            <a:schemeClr val="bg1"/>
          </a:solidFill>
          <a:ln w="12700">
            <a:solidFill>
              <a:schemeClr val="tx1"/>
            </a:solidFill>
          </a:ln>
        </p:spPr>
      </p:pic>
      <p:cxnSp>
        <p:nvCxnSpPr>
          <p:cNvPr id="16" name="Straight Arrow Connector 15">
            <a:extLst>
              <a:ext uri="{FF2B5EF4-FFF2-40B4-BE49-F238E27FC236}">
                <a16:creationId xmlns:a16="http://schemas.microsoft.com/office/drawing/2014/main" id="{8918B1B8-52AB-473B-0F31-741FCF488ED2}"/>
              </a:ext>
            </a:extLst>
          </p:cNvPr>
          <p:cNvCxnSpPr>
            <a:cxnSpLocks/>
          </p:cNvCxnSpPr>
          <p:nvPr/>
        </p:nvCxnSpPr>
        <p:spPr>
          <a:xfrm>
            <a:off x="3190388" y="2133319"/>
            <a:ext cx="3150254" cy="2258207"/>
          </a:xfrm>
          <a:prstGeom prst="straightConnector1">
            <a:avLst/>
          </a:prstGeom>
          <a:ln w="76200">
            <a:solidFill>
              <a:srgbClr val="FFC000"/>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6B86687-88C8-58B0-6AE6-780EAF64070A}"/>
              </a:ext>
            </a:extLst>
          </p:cNvPr>
          <p:cNvCxnSpPr>
            <a:cxnSpLocks/>
          </p:cNvCxnSpPr>
          <p:nvPr/>
        </p:nvCxnSpPr>
        <p:spPr>
          <a:xfrm>
            <a:off x="6340642" y="4628915"/>
            <a:ext cx="2416240" cy="296831"/>
          </a:xfrm>
          <a:prstGeom prst="straightConnector1">
            <a:avLst/>
          </a:prstGeom>
          <a:ln w="76200">
            <a:solidFill>
              <a:schemeClr val="accent2">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773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245326"/>
            <a:ext cx="12332368" cy="5436827"/>
          </a:xfrm>
        </p:spPr>
        <p:txBody>
          <a:bodyPr>
            <a:normAutofit fontScale="92500"/>
          </a:bodyPr>
          <a:lstStyle/>
          <a:p>
            <a:pPr>
              <a:spcBef>
                <a:spcPts val="600"/>
              </a:spcBef>
            </a:pPr>
            <a:r>
              <a:rPr lang="en-US" sz="3600" dirty="0"/>
              <a:t>Conservation Districts can advance up 50% of the DGLVR contract amount to the grant recipient once the contract is signed</a:t>
            </a:r>
          </a:p>
          <a:p>
            <a:pPr lvl="1">
              <a:spcBef>
                <a:spcPts val="600"/>
              </a:spcBef>
            </a:pPr>
            <a:r>
              <a:rPr lang="en-US" sz="3200" dirty="0"/>
              <a:t>Do not need to wait for permits before advancing funds</a:t>
            </a:r>
          </a:p>
          <a:p>
            <a:pPr>
              <a:spcBef>
                <a:spcPts val="600"/>
              </a:spcBef>
            </a:pPr>
            <a:r>
              <a:rPr lang="en-US" sz="3600" dirty="0"/>
              <a:t>Conservation Districts can provide additional funding after the project is underway on a cash expended basis</a:t>
            </a:r>
          </a:p>
          <a:p>
            <a:pPr lvl="1">
              <a:spcBef>
                <a:spcPts val="600"/>
              </a:spcBef>
            </a:pPr>
            <a:r>
              <a:rPr lang="en-US" sz="3200" dirty="0"/>
              <a:t>Up to 70% of the project funds (additional 20% if 50% was already advanced)</a:t>
            </a:r>
          </a:p>
          <a:p>
            <a:pPr lvl="1">
              <a:spcBef>
                <a:spcPts val="600"/>
              </a:spcBef>
            </a:pPr>
            <a:r>
              <a:rPr lang="en-US" sz="3200" dirty="0"/>
              <a:t>Project components must be installed to the Program policy/standards and verified with receipts</a:t>
            </a:r>
          </a:p>
          <a:p>
            <a:pPr lvl="1">
              <a:spcBef>
                <a:spcPts val="600"/>
              </a:spcBef>
            </a:pPr>
            <a:r>
              <a:rPr lang="en-US" sz="3200" dirty="0"/>
              <a:t>50% advance must be spent before paying the additional 20%</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627688"/>
          </a:xfrm>
        </p:spPr>
        <p:txBody>
          <a:bodyPr/>
          <a:lstStyle/>
          <a:p>
            <a:pPr algn="l"/>
            <a:r>
              <a:rPr lang="en-US" sz="3600" dirty="0"/>
              <a:t>Schedule of Payments</a:t>
            </a:r>
          </a:p>
        </p:txBody>
      </p:sp>
    </p:spTree>
    <p:extLst>
      <p:ext uri="{BB962C8B-B14F-4D97-AF65-F5344CB8AC3E}">
        <p14:creationId xmlns:p14="http://schemas.microsoft.com/office/powerpoint/2010/main" val="84203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05990"/>
            <a:ext cx="12332368" cy="5752010"/>
          </a:xfrm>
        </p:spPr>
        <p:txBody>
          <a:bodyPr>
            <a:normAutofit fontScale="92500" lnSpcReduction="10000"/>
          </a:bodyPr>
          <a:lstStyle/>
          <a:p>
            <a:pPr>
              <a:spcBef>
                <a:spcPts val="600"/>
              </a:spcBef>
            </a:pPr>
            <a:r>
              <a:rPr lang="en-US" sz="3600" dirty="0"/>
              <a:t>The district shall withhold payment of at least 30% of the approved project expenses (contract plus amendments) until the satisfactory completion of the project</a:t>
            </a:r>
            <a:endParaRPr lang="en-US" dirty="0"/>
          </a:p>
          <a:p>
            <a:pPr>
              <a:spcBef>
                <a:spcPts val="600"/>
              </a:spcBef>
            </a:pPr>
            <a:r>
              <a:rPr lang="en-US" sz="3600" dirty="0"/>
              <a:t>Before making final payment:</a:t>
            </a:r>
          </a:p>
          <a:p>
            <a:pPr lvl="1">
              <a:spcBef>
                <a:spcPts val="600"/>
              </a:spcBef>
            </a:pPr>
            <a:r>
              <a:rPr lang="en-US" sz="3200" dirty="0"/>
              <a:t>Conduct a final inspection and determine that the work was performed consistent with the project application/workplan, DGLVR policy, and to the district’s satisfaction</a:t>
            </a:r>
          </a:p>
          <a:p>
            <a:pPr lvl="1">
              <a:spcBef>
                <a:spcPts val="600"/>
              </a:spcBef>
            </a:pPr>
            <a:r>
              <a:rPr lang="en-US" sz="3200" dirty="0"/>
              <a:t>Review all invoices/receipts and fill out completion report</a:t>
            </a:r>
          </a:p>
          <a:p>
            <a:pPr lvl="1">
              <a:spcBef>
                <a:spcPts val="600"/>
              </a:spcBef>
            </a:pPr>
            <a:r>
              <a:rPr lang="en-US" sz="3200" dirty="0"/>
              <a:t>Receive all other required paperwork, including but not limited to, Prevailing Wage documentation, PA One-Call serial number, DSA Certification forms, As-built drawings/Engineer’s Certification for stream crossings, etc. (see updated file checklist)</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627688"/>
          </a:xfrm>
        </p:spPr>
        <p:txBody>
          <a:bodyPr/>
          <a:lstStyle/>
          <a:p>
            <a:pPr algn="l"/>
            <a:r>
              <a:rPr lang="en-US" sz="3600" dirty="0"/>
              <a:t>Schedule of Payments</a:t>
            </a:r>
          </a:p>
        </p:txBody>
      </p:sp>
    </p:spTree>
    <p:extLst>
      <p:ext uri="{BB962C8B-B14F-4D97-AF65-F5344CB8AC3E}">
        <p14:creationId xmlns:p14="http://schemas.microsoft.com/office/powerpoint/2010/main" val="313900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4.2 QAB Meetings</a:t>
            </a:r>
          </a:p>
        </p:txBody>
      </p:sp>
      <p:sp>
        <p:nvSpPr>
          <p:cNvPr id="3" name="Subtitle 2"/>
          <p:cNvSpPr>
            <a:spLocks noGrp="1"/>
          </p:cNvSpPr>
          <p:nvPr>
            <p:ph type="subTitle" idx="1"/>
          </p:nvPr>
        </p:nvSpPr>
        <p:spPr>
          <a:xfrm>
            <a:off x="276447" y="637280"/>
            <a:ext cx="11546958" cy="5791200"/>
          </a:xfrm>
        </p:spPr>
        <p:txBody>
          <a:bodyPr>
            <a:normAutofit/>
          </a:bodyPr>
          <a:lstStyle/>
          <a:p>
            <a:pPr marL="0" indent="0">
              <a:buNone/>
            </a:pPr>
            <a:r>
              <a:rPr lang="en-US" b="1" u="sng" dirty="0"/>
              <a:t>QAB Meetings must meet Sunshine Act Requirements</a:t>
            </a:r>
            <a:endParaRPr lang="en-US" sz="4400" b="1" u="sng" dirty="0"/>
          </a:p>
          <a:p>
            <a:pPr lvl="1"/>
            <a:endParaRPr lang="en-US" sz="3600" dirty="0"/>
          </a:p>
        </p:txBody>
      </p:sp>
      <p:sp>
        <p:nvSpPr>
          <p:cNvPr id="4" name="Rounded Rectangle 3"/>
          <p:cNvSpPr/>
          <p:nvPr/>
        </p:nvSpPr>
        <p:spPr>
          <a:xfrm>
            <a:off x="939209" y="1771932"/>
            <a:ext cx="10313581" cy="3873956"/>
          </a:xfrm>
          <a:prstGeom prst="roundRect">
            <a:avLst/>
          </a:prstGeom>
          <a:solidFill>
            <a:srgbClr val="FFFFCC"/>
          </a:solidFill>
          <a:ln w="9525">
            <a:solidFill>
              <a:srgbClr val="003300"/>
            </a:solidFill>
            <a:miter lim="800000"/>
            <a:headEnd/>
            <a:tailEnd/>
          </a:ln>
          <a:effectLst>
            <a:outerShdw blurRad="50800" dist="38100" dir="8100000" algn="tr" rotWithShape="0">
              <a:prstClr val="black">
                <a:alpha val="40000"/>
              </a:prst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114300" indent="228600" algn="just">
              <a:tabLst>
                <a:tab pos="457200" algn="l"/>
                <a:tab pos="914400" algn="l"/>
              </a:tabLst>
            </a:pPr>
            <a:r>
              <a:rPr lang="en-US" sz="3200" i="1" dirty="0">
                <a:solidFill>
                  <a:prstClr val="black"/>
                </a:solidFill>
                <a:latin typeface="Times New Roman"/>
                <a:ea typeface="Times New Roman"/>
              </a:rPr>
              <a:t>The Pennsylvania Sunshine Act requires all public agencies to </a:t>
            </a:r>
            <a:r>
              <a:rPr lang="en-US" sz="3200" i="1" u="sng" dirty="0">
                <a:solidFill>
                  <a:prstClr val="black"/>
                </a:solidFill>
                <a:latin typeface="Times New Roman"/>
                <a:ea typeface="Times New Roman"/>
              </a:rPr>
              <a:t>take all official actions and conduct all deliberations leading up to official actions </a:t>
            </a:r>
            <a:r>
              <a:rPr lang="en-US" sz="3200" i="1" dirty="0">
                <a:solidFill>
                  <a:prstClr val="black"/>
                </a:solidFill>
                <a:latin typeface="Times New Roman"/>
                <a:ea typeface="Times New Roman"/>
              </a:rPr>
              <a:t>at public meetings. The Act covers all such actions by municipal governing bodies, committees of these governing bodies and municipal boards and commissions. </a:t>
            </a:r>
            <a:endParaRPr lang="en-US" sz="3600" dirty="0">
              <a:solidFill>
                <a:prstClr val="black"/>
              </a:solidFill>
              <a:latin typeface="Times New Roman"/>
              <a:ea typeface="Times New Roman"/>
            </a:endParaRPr>
          </a:p>
          <a:p>
            <a:pPr indent="228600" algn="ctr">
              <a:tabLst>
                <a:tab pos="457200" algn="l"/>
                <a:tab pos="914400" algn="l"/>
              </a:tabLst>
            </a:pPr>
            <a:r>
              <a:rPr lang="en-US" sz="3200" i="1" dirty="0">
                <a:solidFill>
                  <a:prstClr val="black"/>
                </a:solidFill>
                <a:latin typeface="Times New Roman"/>
                <a:ea typeface="Times New Roman"/>
              </a:rPr>
              <a:t>-Open Meetings, the Sunshine Act (Pennsylvania)</a:t>
            </a:r>
            <a:endParaRPr lang="en-US" sz="3600" dirty="0">
              <a:solidFill>
                <a:prstClr val="black"/>
              </a:solidFill>
              <a:latin typeface="Times New Roman"/>
              <a:ea typeface="Times New Roman"/>
            </a:endParaRPr>
          </a:p>
        </p:txBody>
      </p:sp>
      <p:sp>
        <p:nvSpPr>
          <p:cNvPr id="8" name="Title 1">
            <a:extLst>
              <a:ext uri="{FF2B5EF4-FFF2-40B4-BE49-F238E27FC236}">
                <a16:creationId xmlns:a16="http://schemas.microsoft.com/office/drawing/2014/main" id="{1B0D1865-2534-497E-9EFD-5B8D6B906173}"/>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Tree>
    <p:extLst>
      <p:ext uri="{BB962C8B-B14F-4D97-AF65-F5344CB8AC3E}">
        <p14:creationId xmlns:p14="http://schemas.microsoft.com/office/powerpoint/2010/main" val="3492713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4.2 QAB Meetings</a:t>
            </a:r>
          </a:p>
        </p:txBody>
      </p:sp>
      <p:sp>
        <p:nvSpPr>
          <p:cNvPr id="3" name="Subtitle 2"/>
          <p:cNvSpPr>
            <a:spLocks noGrp="1"/>
          </p:cNvSpPr>
          <p:nvPr>
            <p:ph type="subTitle" idx="1"/>
          </p:nvPr>
        </p:nvSpPr>
        <p:spPr>
          <a:xfrm>
            <a:off x="276447" y="637280"/>
            <a:ext cx="11546958" cy="4689632"/>
          </a:xfrm>
        </p:spPr>
        <p:txBody>
          <a:bodyPr>
            <a:normAutofit/>
          </a:bodyPr>
          <a:lstStyle/>
          <a:p>
            <a:pPr marL="0" indent="0">
              <a:buNone/>
            </a:pPr>
            <a:r>
              <a:rPr lang="en-US" b="1" u="sng" dirty="0"/>
              <a:t>Sunshine Act </a:t>
            </a:r>
            <a:r>
              <a:rPr lang="en-US" b="1" i="1" u="sng" dirty="0"/>
              <a:t>Highlights</a:t>
            </a:r>
            <a:endParaRPr lang="en-US" sz="4400" b="1" i="1" u="sng" dirty="0"/>
          </a:p>
          <a:p>
            <a:pPr lvl="1"/>
            <a:endParaRPr lang="en-US" sz="3600" dirty="0"/>
          </a:p>
        </p:txBody>
      </p:sp>
      <p:sp>
        <p:nvSpPr>
          <p:cNvPr id="7" name="Subtitle 2">
            <a:extLst>
              <a:ext uri="{FF2B5EF4-FFF2-40B4-BE49-F238E27FC236}">
                <a16:creationId xmlns:a16="http://schemas.microsoft.com/office/drawing/2014/main" id="{EAA3B099-C6DC-42EC-9740-8CC947416475}"/>
              </a:ext>
            </a:extLst>
          </p:cNvPr>
          <p:cNvSpPr txBox="1">
            <a:spLocks/>
          </p:cNvSpPr>
          <p:nvPr/>
        </p:nvSpPr>
        <p:spPr>
          <a:xfrm>
            <a:off x="276447" y="1329070"/>
            <a:ext cx="11398102" cy="3923414"/>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000" dirty="0">
                <a:solidFill>
                  <a:prstClr val="black"/>
                </a:solidFill>
                <a:latin typeface="Calibri"/>
              </a:rPr>
              <a:t>Notice of meetings are posted in a local paper and at the location of the meeting</a:t>
            </a:r>
          </a:p>
          <a:p>
            <a:r>
              <a:rPr lang="en-US" sz="3000" dirty="0">
                <a:solidFill>
                  <a:prstClr val="black"/>
                </a:solidFill>
                <a:latin typeface="Calibri"/>
              </a:rPr>
              <a:t>Keep meeting minutes</a:t>
            </a:r>
          </a:p>
          <a:p>
            <a:r>
              <a:rPr lang="en-US" sz="3000" dirty="0">
                <a:solidFill>
                  <a:prstClr val="black"/>
                </a:solidFill>
                <a:latin typeface="Calibri"/>
              </a:rPr>
              <a:t>Must have a quorum to vote</a:t>
            </a:r>
          </a:p>
          <a:p>
            <a:r>
              <a:rPr lang="en-US" sz="3000" dirty="0">
                <a:solidFill>
                  <a:prstClr val="black"/>
                </a:solidFill>
              </a:rPr>
              <a:t>Meeting must be public</a:t>
            </a:r>
          </a:p>
          <a:p>
            <a:pPr lvl="1"/>
            <a:r>
              <a:rPr lang="en-US" sz="2600" b="1" u="sng" dirty="0">
                <a:solidFill>
                  <a:prstClr val="black"/>
                </a:solidFill>
              </a:rPr>
              <a:t>Cannot vote via email</a:t>
            </a:r>
          </a:p>
          <a:p>
            <a:pPr lvl="1"/>
            <a:r>
              <a:rPr lang="en-US" sz="2600" dirty="0">
                <a:solidFill>
                  <a:prstClr val="black"/>
                </a:solidFill>
              </a:rPr>
              <a:t>Can vote in a virtual meeting or conference call if the public has access to join</a:t>
            </a:r>
          </a:p>
          <a:p>
            <a:pPr marL="457200" lvl="1" indent="0">
              <a:buNone/>
            </a:pPr>
            <a:endParaRPr lang="en-US" sz="2600" dirty="0">
              <a:solidFill>
                <a:prstClr val="black"/>
              </a:solidFill>
              <a:latin typeface="Calibri"/>
            </a:endParaRPr>
          </a:p>
        </p:txBody>
      </p:sp>
      <p:sp>
        <p:nvSpPr>
          <p:cNvPr id="8" name="Title 1">
            <a:extLst>
              <a:ext uri="{FF2B5EF4-FFF2-40B4-BE49-F238E27FC236}">
                <a16:creationId xmlns:a16="http://schemas.microsoft.com/office/drawing/2014/main" id="{1B0D1865-2534-497E-9EFD-5B8D6B906173}"/>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
        <p:nvSpPr>
          <p:cNvPr id="9" name="Subtitle 2">
            <a:extLst>
              <a:ext uri="{FF2B5EF4-FFF2-40B4-BE49-F238E27FC236}">
                <a16:creationId xmlns:a16="http://schemas.microsoft.com/office/drawing/2014/main" id="{393C96E1-D0B5-4DC9-AEC9-591832B9B02F}"/>
              </a:ext>
            </a:extLst>
          </p:cNvPr>
          <p:cNvSpPr txBox="1">
            <a:spLocks/>
          </p:cNvSpPr>
          <p:nvPr/>
        </p:nvSpPr>
        <p:spPr>
          <a:xfrm>
            <a:off x="180754" y="6018702"/>
            <a:ext cx="11398102" cy="760228"/>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7150" indent="0" algn="ctr">
              <a:buNone/>
            </a:pPr>
            <a:r>
              <a:rPr lang="en-US" sz="2000" i="1" dirty="0">
                <a:solidFill>
                  <a:prstClr val="black"/>
                </a:solidFill>
                <a:latin typeface="Calibri"/>
              </a:rPr>
              <a:t>Note that this list is not all-inclusive. Additional information online at </a:t>
            </a:r>
            <a:r>
              <a:rPr lang="en-US" sz="2000" i="1" dirty="0">
                <a:solidFill>
                  <a:prstClr val="black"/>
                </a:solidFill>
                <a:hlinkClick r:id="rId3"/>
              </a:rPr>
              <a:t>https://www.agriculture.pa.gov/Pages/Sunshine-Act.aspx</a:t>
            </a:r>
            <a:endParaRPr lang="en-US" sz="2000" i="1" dirty="0">
              <a:solidFill>
                <a:prstClr val="black"/>
              </a:solidFill>
              <a:hlinkClick r:id="" action="ppaction://noaction"/>
            </a:endParaRPr>
          </a:p>
          <a:p>
            <a:pPr marL="457200" lvl="1" indent="0">
              <a:buNone/>
            </a:pPr>
            <a:endParaRPr lang="en-US" sz="2600" dirty="0">
              <a:solidFill>
                <a:prstClr val="black"/>
              </a:solidFill>
              <a:latin typeface="Calibri"/>
            </a:endParaRPr>
          </a:p>
        </p:txBody>
      </p:sp>
    </p:spTree>
    <p:extLst>
      <p:ext uri="{BB962C8B-B14F-4D97-AF65-F5344CB8AC3E}">
        <p14:creationId xmlns:p14="http://schemas.microsoft.com/office/powerpoint/2010/main" val="299572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dirty="0"/>
              <a:t>4.2 QAB Meetings</a:t>
            </a:r>
          </a:p>
        </p:txBody>
      </p:sp>
      <p:sp>
        <p:nvSpPr>
          <p:cNvPr id="3" name="Subtitle 2"/>
          <p:cNvSpPr>
            <a:spLocks noGrp="1"/>
          </p:cNvSpPr>
          <p:nvPr>
            <p:ph type="subTitle" idx="1"/>
          </p:nvPr>
        </p:nvSpPr>
        <p:spPr>
          <a:xfrm>
            <a:off x="276447" y="637280"/>
            <a:ext cx="11546958" cy="5791200"/>
          </a:xfrm>
        </p:spPr>
        <p:txBody>
          <a:bodyPr>
            <a:normAutofit/>
          </a:bodyPr>
          <a:lstStyle/>
          <a:p>
            <a:pPr marL="0" indent="0">
              <a:buNone/>
            </a:pPr>
            <a:r>
              <a:rPr lang="en-US" b="1" u="sng" dirty="0"/>
              <a:t>Sunshine Act </a:t>
            </a:r>
            <a:r>
              <a:rPr lang="en-US" b="1" i="1" u="sng" dirty="0"/>
              <a:t>Highlights</a:t>
            </a:r>
            <a:endParaRPr lang="en-US" sz="4400" b="1" i="1" u="sng" dirty="0"/>
          </a:p>
          <a:p>
            <a:pPr lvl="1"/>
            <a:endParaRPr lang="en-US" sz="3600" dirty="0"/>
          </a:p>
        </p:txBody>
      </p:sp>
      <p:sp>
        <p:nvSpPr>
          <p:cNvPr id="7" name="Subtitle 2">
            <a:extLst>
              <a:ext uri="{FF2B5EF4-FFF2-40B4-BE49-F238E27FC236}">
                <a16:creationId xmlns:a16="http://schemas.microsoft.com/office/drawing/2014/main" id="{EAA3B099-C6DC-42EC-9740-8CC947416475}"/>
              </a:ext>
            </a:extLst>
          </p:cNvPr>
          <p:cNvSpPr txBox="1">
            <a:spLocks/>
          </p:cNvSpPr>
          <p:nvPr/>
        </p:nvSpPr>
        <p:spPr>
          <a:xfrm>
            <a:off x="276447" y="1329070"/>
            <a:ext cx="11398102" cy="5528930"/>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3000" b="1" u="sng" dirty="0">
                <a:solidFill>
                  <a:prstClr val="black"/>
                </a:solidFill>
                <a:latin typeface="Calibri"/>
              </a:rPr>
              <a:t>Agenda posting requirements added in 2021</a:t>
            </a:r>
          </a:p>
          <a:p>
            <a:pPr lvl="1"/>
            <a:r>
              <a:rPr lang="en-US" sz="2600" dirty="0">
                <a:solidFill>
                  <a:prstClr val="black"/>
                </a:solidFill>
                <a:latin typeface="Calibri"/>
              </a:rPr>
              <a:t>Post agenda at meeting location at least 24 hours in advance of the meeting</a:t>
            </a:r>
          </a:p>
          <a:p>
            <a:pPr lvl="1"/>
            <a:r>
              <a:rPr lang="en-US" sz="2600" dirty="0">
                <a:solidFill>
                  <a:prstClr val="black"/>
                </a:solidFill>
              </a:rPr>
              <a:t>Post agenda on social media, website, and at the agency’s office</a:t>
            </a:r>
          </a:p>
          <a:p>
            <a:pPr lvl="1"/>
            <a:r>
              <a:rPr lang="en-US" sz="2600" dirty="0">
                <a:solidFill>
                  <a:prstClr val="black"/>
                </a:solidFill>
                <a:latin typeface="Calibri"/>
              </a:rPr>
              <a:t>Copies of the agenda must be available for the public at the meeting</a:t>
            </a:r>
          </a:p>
          <a:p>
            <a:pPr lvl="1"/>
            <a:r>
              <a:rPr lang="en-US" sz="2600" dirty="0">
                <a:solidFill>
                  <a:prstClr val="black"/>
                </a:solidFill>
                <a:latin typeface="Calibri"/>
              </a:rPr>
              <a:t>Include all issues to be deliberated on and any planned official action (votes)</a:t>
            </a:r>
          </a:p>
          <a:p>
            <a:pPr lvl="1"/>
            <a:endParaRPr lang="en-US" sz="2600" dirty="0">
              <a:solidFill>
                <a:prstClr val="black"/>
              </a:solidFill>
              <a:latin typeface="Calibri"/>
            </a:endParaRPr>
          </a:p>
          <a:p>
            <a:pPr marL="457200" lvl="1" indent="0">
              <a:buNone/>
            </a:pPr>
            <a:r>
              <a:rPr lang="en-US" sz="2600" dirty="0">
                <a:solidFill>
                  <a:prstClr val="black"/>
                </a:solidFill>
                <a:latin typeface="Calibri"/>
              </a:rPr>
              <a:t>Frequently Asked Questions at </a:t>
            </a:r>
            <a:r>
              <a:rPr lang="en-US" sz="2400" dirty="0">
                <a:solidFill>
                  <a:prstClr val="black"/>
                </a:solidFill>
                <a:hlinkClick r:id="rId3"/>
              </a:rPr>
              <a:t>https://www.openrecords.pa.gov/SunshineAct.cfm</a:t>
            </a:r>
            <a:r>
              <a:rPr lang="en-US" sz="2400" dirty="0">
                <a:solidFill>
                  <a:prstClr val="black"/>
                </a:solidFill>
                <a:hlinkClick r:id="" action="ppaction://noaction"/>
              </a:rPr>
              <a:t> </a:t>
            </a:r>
          </a:p>
          <a:p>
            <a:pPr marL="457200" lvl="1" indent="0">
              <a:buNone/>
            </a:pPr>
            <a:endParaRPr lang="en-US" sz="2600" dirty="0">
              <a:solidFill>
                <a:prstClr val="black"/>
              </a:solidFill>
              <a:latin typeface="Calibri"/>
            </a:endParaRPr>
          </a:p>
          <a:p>
            <a:pPr marL="457200" lvl="1" indent="0">
              <a:buNone/>
            </a:pPr>
            <a:endParaRPr lang="en-US" sz="2600" dirty="0">
              <a:solidFill>
                <a:prstClr val="black"/>
              </a:solidFill>
              <a:latin typeface="Calibri"/>
            </a:endParaRPr>
          </a:p>
        </p:txBody>
      </p:sp>
      <p:sp>
        <p:nvSpPr>
          <p:cNvPr id="8" name="Title 1">
            <a:extLst>
              <a:ext uri="{FF2B5EF4-FFF2-40B4-BE49-F238E27FC236}">
                <a16:creationId xmlns:a16="http://schemas.microsoft.com/office/drawing/2014/main" id="{1B0D1865-2534-497E-9EFD-5B8D6B906173}"/>
              </a:ext>
            </a:extLst>
          </p:cNvPr>
          <p:cNvSpPr txBox="1">
            <a:spLocks/>
          </p:cNvSpPr>
          <p:nvPr/>
        </p:nvSpPr>
        <p:spPr>
          <a:xfrm>
            <a:off x="609600" y="-3544"/>
            <a:ext cx="3276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600" b="1" kern="1200">
                <a:solidFill>
                  <a:schemeClr val="tx1"/>
                </a:solidFill>
                <a:latin typeface="+mj-lt"/>
                <a:ea typeface="+mj-ea"/>
                <a:cs typeface="+mj-cs"/>
              </a:defRPr>
            </a:lvl1pPr>
          </a:lstStyle>
          <a:p>
            <a:pPr algn="l"/>
            <a:r>
              <a:rPr lang="en-US" dirty="0">
                <a:solidFill>
                  <a:srgbClr val="FFFFCC"/>
                </a:solidFill>
                <a:latin typeface="Calibri"/>
              </a:rPr>
              <a:t>Chap 4. QAB Role</a:t>
            </a:r>
          </a:p>
        </p:txBody>
      </p:sp>
      <p:sp>
        <p:nvSpPr>
          <p:cNvPr id="6" name="Subtitle 2">
            <a:extLst>
              <a:ext uri="{FF2B5EF4-FFF2-40B4-BE49-F238E27FC236}">
                <a16:creationId xmlns:a16="http://schemas.microsoft.com/office/drawing/2014/main" id="{97110584-D9C2-4CB1-AB31-FA087A49ED97}"/>
              </a:ext>
            </a:extLst>
          </p:cNvPr>
          <p:cNvSpPr txBox="1">
            <a:spLocks/>
          </p:cNvSpPr>
          <p:nvPr/>
        </p:nvSpPr>
        <p:spPr>
          <a:xfrm>
            <a:off x="180754" y="6018702"/>
            <a:ext cx="11398102" cy="760228"/>
          </a:xfrm>
          <a:prstGeom prst="rect">
            <a:avLst/>
          </a:prstGeom>
        </p:spPr>
        <p:txBody>
          <a:bodyPr vert="horz" lIns="91440" tIns="45720" rIns="91440" bIns="45720" rtlCol="0">
            <a:normAutofit/>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8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4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57150" indent="0" algn="ctr">
              <a:buNone/>
            </a:pPr>
            <a:r>
              <a:rPr lang="en-US" sz="2000" i="1" dirty="0">
                <a:solidFill>
                  <a:prstClr val="black"/>
                </a:solidFill>
                <a:latin typeface="Calibri"/>
              </a:rPr>
              <a:t>Note that this list is not all-inclusive. Additional information online at </a:t>
            </a:r>
            <a:r>
              <a:rPr lang="en-US" sz="2000" i="1" dirty="0">
                <a:solidFill>
                  <a:prstClr val="black"/>
                </a:solidFill>
                <a:hlinkClick r:id="rId4"/>
              </a:rPr>
              <a:t>https://www.agriculture.pa.gov/Pages/Sunshine-Act.aspx</a:t>
            </a:r>
            <a:endParaRPr lang="en-US" sz="2000" i="1" dirty="0">
              <a:solidFill>
                <a:prstClr val="black"/>
              </a:solidFill>
              <a:hlinkClick r:id="" action="ppaction://noaction"/>
            </a:endParaRPr>
          </a:p>
          <a:p>
            <a:pPr marL="457200" lvl="1" indent="0">
              <a:buNone/>
            </a:pPr>
            <a:endParaRPr lang="en-US" sz="2600" dirty="0">
              <a:solidFill>
                <a:prstClr val="black"/>
              </a:solidFill>
              <a:latin typeface="Calibri"/>
            </a:endParaRPr>
          </a:p>
        </p:txBody>
      </p:sp>
    </p:spTree>
    <p:extLst>
      <p:ext uri="{BB962C8B-B14F-4D97-AF65-F5344CB8AC3E}">
        <p14:creationId xmlns:p14="http://schemas.microsoft.com/office/powerpoint/2010/main" val="308659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05990"/>
            <a:ext cx="12332368" cy="5752010"/>
          </a:xfrm>
        </p:spPr>
        <p:txBody>
          <a:bodyPr>
            <a:normAutofit/>
          </a:bodyPr>
          <a:lstStyle/>
          <a:p>
            <a:pPr>
              <a:spcBef>
                <a:spcPts val="600"/>
              </a:spcBef>
            </a:pPr>
            <a:r>
              <a:rPr lang="en-US" sz="3200" dirty="0"/>
              <a:t>Conflict of Interest</a:t>
            </a:r>
          </a:p>
          <a:p>
            <a:pPr lvl="1">
              <a:spcBef>
                <a:spcPts val="600"/>
              </a:spcBef>
            </a:pPr>
            <a:r>
              <a:rPr lang="en-US" dirty="0"/>
              <a:t>Some QAB policies recently reviewed included that in the event of a conflict of interest, “the QAB member will temporarily assume the role of the non-voting Chairman, and the Chairman will vote in his or her stead.”</a:t>
            </a:r>
          </a:p>
          <a:p>
            <a:pPr lvl="2">
              <a:spcBef>
                <a:spcPts val="600"/>
              </a:spcBef>
            </a:pPr>
            <a:r>
              <a:rPr lang="en-US" dirty="0"/>
              <a:t>This is not allowed</a:t>
            </a:r>
          </a:p>
          <a:p>
            <a:pPr>
              <a:spcBef>
                <a:spcPts val="600"/>
              </a:spcBef>
            </a:pPr>
            <a:endParaRPr lang="en-US" sz="3200" dirty="0">
              <a:highlight>
                <a:srgbClr val="FFFF00"/>
              </a:highlight>
            </a:endParaRP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627688"/>
          </a:xfrm>
        </p:spPr>
        <p:txBody>
          <a:bodyPr/>
          <a:lstStyle/>
          <a:p>
            <a:pPr algn="l"/>
            <a:r>
              <a:rPr lang="en-US" sz="3600" dirty="0"/>
              <a:t>QAB Policy</a:t>
            </a:r>
          </a:p>
        </p:txBody>
      </p:sp>
      <p:pic>
        <p:nvPicPr>
          <p:cNvPr id="4" name="Picture 3">
            <a:extLst>
              <a:ext uri="{FF2B5EF4-FFF2-40B4-BE49-F238E27FC236}">
                <a16:creationId xmlns:a16="http://schemas.microsoft.com/office/drawing/2014/main" id="{B7E5261C-6784-4A2F-819C-9E62E7E0E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448" y="3564556"/>
            <a:ext cx="10993104" cy="32934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
            <a:extLst>
              <a:ext uri="{FF2B5EF4-FFF2-40B4-BE49-F238E27FC236}">
                <a16:creationId xmlns:a16="http://schemas.microsoft.com/office/drawing/2014/main" id="{F1EE5FD3-8D0F-4C6F-A5BD-E8C9D9A44987}"/>
              </a:ext>
            </a:extLst>
          </p:cNvPr>
          <p:cNvGrpSpPr/>
          <p:nvPr/>
        </p:nvGrpSpPr>
        <p:grpSpPr>
          <a:xfrm>
            <a:off x="748937" y="4871309"/>
            <a:ext cx="10721338" cy="824433"/>
            <a:chOff x="748937" y="4871309"/>
            <a:chExt cx="10721338" cy="824433"/>
          </a:xfrm>
        </p:grpSpPr>
        <p:sp>
          <p:nvSpPr>
            <p:cNvPr id="7" name="Rectangle 6">
              <a:extLst>
                <a:ext uri="{FF2B5EF4-FFF2-40B4-BE49-F238E27FC236}">
                  <a16:creationId xmlns:a16="http://schemas.microsoft.com/office/drawing/2014/main" id="{77F52EDB-9193-45F9-9509-04B7950235D3}"/>
                </a:ext>
              </a:extLst>
            </p:cNvPr>
            <p:cNvSpPr/>
            <p:nvPr/>
          </p:nvSpPr>
          <p:spPr>
            <a:xfrm>
              <a:off x="748937" y="5338355"/>
              <a:ext cx="7642858" cy="35738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B8C36E-2CD7-4E13-88C0-3FCA637E517F}"/>
                </a:ext>
              </a:extLst>
            </p:cNvPr>
            <p:cNvSpPr/>
            <p:nvPr/>
          </p:nvSpPr>
          <p:spPr>
            <a:xfrm>
              <a:off x="9562011" y="4871309"/>
              <a:ext cx="1908264" cy="357387"/>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7733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105990"/>
            <a:ext cx="12332368" cy="5752010"/>
          </a:xfrm>
        </p:spPr>
        <p:txBody>
          <a:bodyPr>
            <a:normAutofit/>
          </a:bodyPr>
          <a:lstStyle/>
          <a:p>
            <a:pPr>
              <a:spcBef>
                <a:spcPts val="600"/>
              </a:spcBef>
            </a:pPr>
            <a:r>
              <a:rPr lang="en-US" sz="3200" dirty="0"/>
              <a:t>Conflict of Interest</a:t>
            </a:r>
          </a:p>
          <a:p>
            <a:pPr lvl="1">
              <a:spcBef>
                <a:spcPts val="600"/>
              </a:spcBef>
            </a:pPr>
            <a:r>
              <a:rPr lang="en-US" dirty="0"/>
              <a:t>Consider a policy that requires a QAB member to abstain from voting when they have a conflict of interest</a:t>
            </a:r>
          </a:p>
          <a:p>
            <a:pPr lvl="1">
              <a:spcBef>
                <a:spcPts val="600"/>
              </a:spcBef>
            </a:pPr>
            <a:r>
              <a:rPr lang="en-US" dirty="0"/>
              <a:t>Note that there are 3 voting members, and a quorum of 2 voting members must be present in order for the QAB to vote. This means that if there is a conflict of interest, you need to have the other 2 voting members present for the QAB </a:t>
            </a:r>
            <a:r>
              <a:rPr lang="en-US"/>
              <a:t>to vote.</a:t>
            </a:r>
            <a:endParaRPr lang="en-US" dirty="0"/>
          </a:p>
          <a:p>
            <a:pPr>
              <a:spcBef>
                <a:spcPts val="600"/>
              </a:spcBef>
            </a:pPr>
            <a:endParaRPr lang="en-US" sz="3200" dirty="0">
              <a:highlight>
                <a:srgbClr val="FFFF00"/>
              </a:highlight>
            </a:endParaRP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74194" y="478302"/>
            <a:ext cx="12043611" cy="627688"/>
          </a:xfrm>
        </p:spPr>
        <p:txBody>
          <a:bodyPr/>
          <a:lstStyle/>
          <a:p>
            <a:pPr algn="l"/>
            <a:r>
              <a:rPr lang="en-US" sz="3600" dirty="0"/>
              <a:t>QAB Policy</a:t>
            </a:r>
          </a:p>
        </p:txBody>
      </p:sp>
    </p:spTree>
    <p:extLst>
      <p:ext uri="{BB962C8B-B14F-4D97-AF65-F5344CB8AC3E}">
        <p14:creationId xmlns:p14="http://schemas.microsoft.com/office/powerpoint/2010/main" val="84322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8D4DCF-84D6-446E-9DB6-DE041B059F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2156" y="3918936"/>
            <a:ext cx="3281035" cy="2699586"/>
          </a:xfrm>
          <a:prstGeom prst="rect">
            <a:avLst/>
          </a:prstGeom>
        </p:spPr>
      </p:pic>
      <p:sp>
        <p:nvSpPr>
          <p:cNvPr id="4" name="Rectangle 3">
            <a:extLst>
              <a:ext uri="{FF2B5EF4-FFF2-40B4-BE49-F238E27FC236}">
                <a16:creationId xmlns:a16="http://schemas.microsoft.com/office/drawing/2014/main" id="{249B060E-7D85-41D4-B809-F511E6588543}"/>
              </a:ext>
            </a:extLst>
          </p:cNvPr>
          <p:cNvSpPr/>
          <p:nvPr/>
        </p:nvSpPr>
        <p:spPr>
          <a:xfrm>
            <a:off x="761999" y="1864946"/>
            <a:ext cx="5590675" cy="2123658"/>
          </a:xfrm>
          <a:prstGeom prst="rect">
            <a:avLst/>
          </a:prstGeom>
        </p:spPr>
        <p:txBody>
          <a:bodyPr wrap="square">
            <a:spAutoFit/>
          </a:bodyPr>
          <a:lstStyle/>
          <a:p>
            <a:r>
              <a:rPr lang="en-US" sz="2800" b="1" u="sng" dirty="0"/>
              <a:t>Roy Richardson</a:t>
            </a:r>
          </a:p>
          <a:p>
            <a:pPr lvl="1"/>
            <a:r>
              <a:rPr lang="en-US" sz="2800" dirty="0"/>
              <a:t>DGLVR Program Coordinator</a:t>
            </a:r>
          </a:p>
          <a:p>
            <a:pPr lvl="1"/>
            <a:r>
              <a:rPr lang="en-US" sz="2800" dirty="0">
                <a:hlinkClick r:id="rId3"/>
              </a:rPr>
              <a:t>rrichardso@pa.gov</a:t>
            </a:r>
            <a:r>
              <a:rPr lang="en-US" sz="2800" dirty="0"/>
              <a:t> </a:t>
            </a:r>
          </a:p>
          <a:p>
            <a:pPr lvl="1"/>
            <a:r>
              <a:rPr lang="en-US" sz="2800" dirty="0"/>
              <a:t>717-787-2013</a:t>
            </a:r>
          </a:p>
          <a:p>
            <a:endParaRPr lang="en-US" sz="2000" dirty="0"/>
          </a:p>
        </p:txBody>
      </p:sp>
      <p:sp>
        <p:nvSpPr>
          <p:cNvPr id="5" name="Title 4">
            <a:extLst>
              <a:ext uri="{FF2B5EF4-FFF2-40B4-BE49-F238E27FC236}">
                <a16:creationId xmlns:a16="http://schemas.microsoft.com/office/drawing/2014/main" id="{6AD745A2-BA7C-4952-90D9-5BBC74782E4C}"/>
              </a:ext>
            </a:extLst>
          </p:cNvPr>
          <p:cNvSpPr>
            <a:spLocks noGrp="1"/>
          </p:cNvSpPr>
          <p:nvPr>
            <p:ph type="ctrTitle"/>
          </p:nvPr>
        </p:nvSpPr>
        <p:spPr>
          <a:xfrm>
            <a:off x="-1" y="673768"/>
            <a:ext cx="12043611" cy="914399"/>
          </a:xfrm>
        </p:spPr>
        <p:txBody>
          <a:bodyPr/>
          <a:lstStyle/>
          <a:p>
            <a:r>
              <a:rPr lang="en-US" sz="4800" dirty="0"/>
              <a:t>DGLVR State Conservation Commission Staff</a:t>
            </a:r>
          </a:p>
        </p:txBody>
      </p:sp>
      <p:sp>
        <p:nvSpPr>
          <p:cNvPr id="7" name="Rectangle 6">
            <a:extLst>
              <a:ext uri="{FF2B5EF4-FFF2-40B4-BE49-F238E27FC236}">
                <a16:creationId xmlns:a16="http://schemas.microsoft.com/office/drawing/2014/main" id="{AA29D5DD-F3AB-46E5-B878-9B9A4BBAF5B7}"/>
              </a:ext>
            </a:extLst>
          </p:cNvPr>
          <p:cNvSpPr/>
          <p:nvPr/>
        </p:nvSpPr>
        <p:spPr>
          <a:xfrm>
            <a:off x="6652930" y="1864946"/>
            <a:ext cx="5558249" cy="2554545"/>
          </a:xfrm>
          <a:prstGeom prst="rect">
            <a:avLst/>
          </a:prstGeom>
        </p:spPr>
        <p:txBody>
          <a:bodyPr wrap="square">
            <a:spAutoFit/>
          </a:bodyPr>
          <a:lstStyle/>
          <a:p>
            <a:r>
              <a:rPr lang="en-US" sz="2800" b="1" u="sng" dirty="0"/>
              <a:t>Sherri Law</a:t>
            </a:r>
          </a:p>
          <a:p>
            <a:pPr lvl="1"/>
            <a:r>
              <a:rPr lang="en-US" sz="2800" dirty="0"/>
              <a:t>Financial</a:t>
            </a:r>
          </a:p>
          <a:p>
            <a:pPr lvl="1"/>
            <a:r>
              <a:rPr lang="en-US" sz="2800" dirty="0">
                <a:hlinkClick r:id="rId4"/>
              </a:rPr>
              <a:t>shlaw@pa.gov</a:t>
            </a:r>
            <a:r>
              <a:rPr lang="en-US" sz="2800" dirty="0"/>
              <a:t> </a:t>
            </a:r>
          </a:p>
          <a:p>
            <a:pPr lvl="1"/>
            <a:r>
              <a:rPr lang="en-US" sz="2800" dirty="0"/>
              <a:t>Office: 223-666-2567</a:t>
            </a:r>
          </a:p>
          <a:p>
            <a:pPr lvl="1"/>
            <a:r>
              <a:rPr lang="en-US" sz="2800" dirty="0"/>
              <a:t>    Cell: 717-480-2303</a:t>
            </a:r>
          </a:p>
          <a:p>
            <a:pPr lvl="1"/>
            <a:endParaRPr lang="en-US" sz="2000" dirty="0"/>
          </a:p>
        </p:txBody>
      </p:sp>
      <p:sp>
        <p:nvSpPr>
          <p:cNvPr id="8" name="Rectangle 7">
            <a:extLst>
              <a:ext uri="{FF2B5EF4-FFF2-40B4-BE49-F238E27FC236}">
                <a16:creationId xmlns:a16="http://schemas.microsoft.com/office/drawing/2014/main" id="{B68C7B0F-2F2A-46F4-A573-49B0379364B2}"/>
              </a:ext>
            </a:extLst>
          </p:cNvPr>
          <p:cNvSpPr/>
          <p:nvPr/>
        </p:nvSpPr>
        <p:spPr>
          <a:xfrm rot="19486802">
            <a:off x="2000154" y="4014558"/>
            <a:ext cx="4131548" cy="1323439"/>
          </a:xfrm>
          <a:prstGeom prst="rect">
            <a:avLst/>
          </a:prstGeom>
          <a:noFill/>
        </p:spPr>
        <p:txBody>
          <a:bodyPr wrap="square" lIns="91440" tIns="45720" rIns="91440" bIns="45720">
            <a:spAutoFit/>
          </a:bodyPr>
          <a:lstStyle/>
          <a:p>
            <a:pPr algn="ctr"/>
            <a:r>
              <a:rPr lang="en-US" sz="8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Call Us!</a:t>
            </a:r>
          </a:p>
        </p:txBody>
      </p:sp>
    </p:spTree>
    <p:extLst>
      <p:ext uri="{BB962C8B-B14F-4D97-AF65-F5344CB8AC3E}">
        <p14:creationId xmlns:p14="http://schemas.microsoft.com/office/powerpoint/2010/main" val="245263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E1558B-BB8E-4D93-A5D5-571B31597736}"/>
              </a:ext>
            </a:extLst>
          </p:cNvPr>
          <p:cNvSpPr>
            <a:spLocks noGrp="1"/>
          </p:cNvSpPr>
          <p:nvPr>
            <p:ph type="ctrTitle"/>
          </p:nvPr>
        </p:nvSpPr>
        <p:spPr/>
        <p:txBody>
          <a:bodyPr/>
          <a:lstStyle/>
          <a:p>
            <a:endParaRPr lang="en-US"/>
          </a:p>
        </p:txBody>
      </p:sp>
      <p:pic>
        <p:nvPicPr>
          <p:cNvPr id="8" name="Picture 7">
            <a:extLst>
              <a:ext uri="{FF2B5EF4-FFF2-40B4-BE49-F238E27FC236}">
                <a16:creationId xmlns:a16="http://schemas.microsoft.com/office/drawing/2014/main" id="{E946BF93-4027-4C1E-B2C1-F13FBB0BC2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1999" cy="9414671"/>
          </a:xfrm>
          <a:prstGeom prst="rect">
            <a:avLst/>
          </a:prstGeom>
        </p:spPr>
      </p:pic>
      <p:sp>
        <p:nvSpPr>
          <p:cNvPr id="9" name="Oval 8">
            <a:extLst>
              <a:ext uri="{FF2B5EF4-FFF2-40B4-BE49-F238E27FC236}">
                <a16:creationId xmlns:a16="http://schemas.microsoft.com/office/drawing/2014/main" id="{D6B831D0-21EB-4C3E-BDD9-72C0E9EA3DEC}"/>
              </a:ext>
            </a:extLst>
          </p:cNvPr>
          <p:cNvSpPr/>
          <p:nvPr/>
        </p:nvSpPr>
        <p:spPr>
          <a:xfrm>
            <a:off x="204537" y="2141621"/>
            <a:ext cx="5061284" cy="16603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69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768642"/>
            <a:ext cx="12332368" cy="4969041"/>
          </a:xfrm>
        </p:spPr>
        <p:txBody>
          <a:bodyPr>
            <a:normAutofit/>
          </a:bodyPr>
          <a:lstStyle/>
          <a:p>
            <a:pPr>
              <a:spcBef>
                <a:spcPts val="3000"/>
              </a:spcBef>
            </a:pPr>
            <a:r>
              <a:rPr lang="en-US" sz="4000" dirty="0"/>
              <a:t>Administrative Manual</a:t>
            </a:r>
          </a:p>
          <a:p>
            <a:pPr>
              <a:spcBef>
                <a:spcPts val="3000"/>
              </a:spcBef>
            </a:pPr>
            <a:r>
              <a:rPr lang="en-US" sz="4000" dirty="0"/>
              <a:t>Administrative Training</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1" y="673768"/>
            <a:ext cx="12043611" cy="914399"/>
          </a:xfrm>
        </p:spPr>
        <p:txBody>
          <a:bodyPr/>
          <a:lstStyle/>
          <a:p>
            <a:r>
              <a:rPr lang="en-US" sz="4800" dirty="0"/>
              <a:t>DGLVR Administrative Resources</a:t>
            </a:r>
          </a:p>
        </p:txBody>
      </p:sp>
    </p:spTree>
    <p:extLst>
      <p:ext uri="{BB962C8B-B14F-4D97-AF65-F5344CB8AC3E}">
        <p14:creationId xmlns:p14="http://schemas.microsoft.com/office/powerpoint/2010/main" val="258083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07694"/>
            <a:ext cx="12332368" cy="5329990"/>
          </a:xfrm>
        </p:spPr>
        <p:txBody>
          <a:bodyPr>
            <a:normAutofit fontScale="92500"/>
          </a:bodyPr>
          <a:lstStyle/>
          <a:p>
            <a:pPr>
              <a:spcBef>
                <a:spcPts val="3000"/>
              </a:spcBef>
            </a:pPr>
            <a:r>
              <a:rPr lang="en-US" dirty="0"/>
              <a:t>Available for district staff, QAB members, and others</a:t>
            </a:r>
          </a:p>
          <a:p>
            <a:pPr>
              <a:spcBef>
                <a:spcPts val="3000"/>
              </a:spcBef>
            </a:pPr>
            <a:r>
              <a:rPr lang="en-US" dirty="0"/>
              <a:t>Required for staff person(s) most directly responsible for administering the DGLVR Program at least every 3 years</a:t>
            </a:r>
            <a:endParaRPr lang="en-US" sz="4000" dirty="0"/>
          </a:p>
          <a:p>
            <a:pPr>
              <a:spcBef>
                <a:spcPts val="3000"/>
              </a:spcBef>
            </a:pPr>
            <a:r>
              <a:rPr lang="en-US" dirty="0"/>
              <a:t>Offered as needed multiple times a year</a:t>
            </a:r>
          </a:p>
          <a:p>
            <a:pPr>
              <a:spcBef>
                <a:spcPts val="3000"/>
              </a:spcBef>
            </a:pPr>
            <a:r>
              <a:rPr lang="en-US" dirty="0"/>
              <a:t>Traditionally in-person</a:t>
            </a:r>
          </a:p>
          <a:p>
            <a:pPr>
              <a:spcBef>
                <a:spcPts val="3000"/>
              </a:spcBef>
            </a:pPr>
            <a:r>
              <a:rPr lang="en-US" dirty="0"/>
              <a:t>Virtual option added during COVID-19 pandemic but now back to in-person</a:t>
            </a:r>
          </a:p>
          <a:p>
            <a:pPr>
              <a:spcBef>
                <a:spcPts val="3000"/>
              </a:spcBef>
            </a:pPr>
            <a:r>
              <a:rPr lang="en-US" dirty="0"/>
              <a:t>Recording available online</a:t>
            </a:r>
          </a:p>
        </p:txBody>
      </p:sp>
      <p:sp>
        <p:nvSpPr>
          <p:cNvPr id="5" name="Title 4">
            <a:extLst>
              <a:ext uri="{FF2B5EF4-FFF2-40B4-BE49-F238E27FC236}">
                <a16:creationId xmlns:a16="http://schemas.microsoft.com/office/drawing/2014/main" id="{0EB604B0-C8ED-4C48-8BD2-EC752054A83B}"/>
              </a:ext>
            </a:extLst>
          </p:cNvPr>
          <p:cNvSpPr>
            <a:spLocks noGrp="1"/>
          </p:cNvSpPr>
          <p:nvPr>
            <p:ph type="ctrTitle"/>
          </p:nvPr>
        </p:nvSpPr>
        <p:spPr>
          <a:xfrm>
            <a:off x="0" y="493294"/>
            <a:ext cx="12043611" cy="914399"/>
          </a:xfrm>
        </p:spPr>
        <p:txBody>
          <a:bodyPr/>
          <a:lstStyle/>
          <a:p>
            <a:r>
              <a:rPr lang="en-US" sz="4800" dirty="0"/>
              <a:t>DGLVR Administrative Training</a:t>
            </a:r>
          </a:p>
        </p:txBody>
      </p:sp>
    </p:spTree>
    <p:extLst>
      <p:ext uri="{BB962C8B-B14F-4D97-AF65-F5344CB8AC3E}">
        <p14:creationId xmlns:p14="http://schemas.microsoft.com/office/powerpoint/2010/main" val="351976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A84C-769B-4BC4-ADF5-422DD531F541}"/>
              </a:ext>
            </a:extLst>
          </p:cNvPr>
          <p:cNvSpPr>
            <a:spLocks noGrp="1"/>
          </p:cNvSpPr>
          <p:nvPr>
            <p:ph type="ctrTitle"/>
          </p:nvPr>
        </p:nvSpPr>
        <p:spPr/>
        <p:txBody>
          <a:bodyPr/>
          <a:lstStyle/>
          <a:p>
            <a:endParaRPr lang="en-US"/>
          </a:p>
        </p:txBody>
      </p:sp>
      <p:pic>
        <p:nvPicPr>
          <p:cNvPr id="7" name="Picture 6">
            <a:extLst>
              <a:ext uri="{FF2B5EF4-FFF2-40B4-BE49-F238E27FC236}">
                <a16:creationId xmlns:a16="http://schemas.microsoft.com/office/drawing/2014/main" id="{91B06690-98E3-41A0-BF26-FB8554EB5D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3652" y="457201"/>
            <a:ext cx="9294714" cy="6414062"/>
          </a:xfrm>
          <a:prstGeom prst="rect">
            <a:avLst/>
          </a:prstGeom>
        </p:spPr>
      </p:pic>
      <p:sp>
        <p:nvSpPr>
          <p:cNvPr id="8" name="Oval 7">
            <a:extLst>
              <a:ext uri="{FF2B5EF4-FFF2-40B4-BE49-F238E27FC236}">
                <a16:creationId xmlns:a16="http://schemas.microsoft.com/office/drawing/2014/main" id="{57EE2A92-A404-4660-A4ED-14C3BB82F41D}"/>
              </a:ext>
            </a:extLst>
          </p:cNvPr>
          <p:cNvSpPr/>
          <p:nvPr/>
        </p:nvSpPr>
        <p:spPr>
          <a:xfrm>
            <a:off x="1272459" y="3257549"/>
            <a:ext cx="1502582" cy="3429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53E9B06C-F348-4269-9C75-16EA8B990630}"/>
              </a:ext>
            </a:extLst>
          </p:cNvPr>
          <p:cNvSpPr/>
          <p:nvPr/>
        </p:nvSpPr>
        <p:spPr>
          <a:xfrm>
            <a:off x="1272459" y="3886199"/>
            <a:ext cx="1502582" cy="34290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21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E1558B-BB8E-4D93-A5D5-571B31597736}"/>
              </a:ext>
            </a:extLst>
          </p:cNvPr>
          <p:cNvSpPr>
            <a:spLocks noGrp="1"/>
          </p:cNvSpPr>
          <p:nvPr>
            <p:ph type="ctrTitle"/>
          </p:nvPr>
        </p:nvSpPr>
        <p:spPr/>
        <p:txBody>
          <a:bodyPr/>
          <a:lstStyle/>
          <a:p>
            <a:endParaRPr lang="en-US"/>
          </a:p>
        </p:txBody>
      </p:sp>
      <p:pic>
        <p:nvPicPr>
          <p:cNvPr id="2" name="Picture 1">
            <a:extLst>
              <a:ext uri="{FF2B5EF4-FFF2-40B4-BE49-F238E27FC236}">
                <a16:creationId xmlns:a16="http://schemas.microsoft.com/office/drawing/2014/main" id="{14015CB4-D0A6-4900-A7C3-63FDA9A239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9361040"/>
          </a:xfrm>
          <a:prstGeom prst="rect">
            <a:avLst/>
          </a:prstGeom>
        </p:spPr>
      </p:pic>
      <p:sp>
        <p:nvSpPr>
          <p:cNvPr id="9" name="Oval 8">
            <a:extLst>
              <a:ext uri="{FF2B5EF4-FFF2-40B4-BE49-F238E27FC236}">
                <a16:creationId xmlns:a16="http://schemas.microsoft.com/office/drawing/2014/main" id="{D6B831D0-21EB-4C3E-BDD9-72C0E9EA3DEC}"/>
              </a:ext>
            </a:extLst>
          </p:cNvPr>
          <p:cNvSpPr/>
          <p:nvPr/>
        </p:nvSpPr>
        <p:spPr>
          <a:xfrm>
            <a:off x="-96252" y="721894"/>
            <a:ext cx="5061284" cy="16603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B2095CD-3AE3-477D-9540-6B18AB977B8B}"/>
              </a:ext>
            </a:extLst>
          </p:cNvPr>
          <p:cNvSpPr/>
          <p:nvPr/>
        </p:nvSpPr>
        <p:spPr>
          <a:xfrm>
            <a:off x="3224462" y="4379493"/>
            <a:ext cx="2646949" cy="1295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74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9" ma:contentTypeDescription="Create a new document." ma:contentTypeScope="" ma:versionID="94a0757be588400841af4153bc0169bb">
  <xsd:schema xmlns:xsd="http://www.w3.org/2001/XMLSchema" xmlns:xs="http://www.w3.org/2001/XMLSchema" xmlns:p="http://schemas.microsoft.com/office/2006/metadata/properties" xmlns:ns3="4ce192a9-dbef-4c03-a9bc-6926f8c61758" targetNamespace="http://schemas.microsoft.com/office/2006/metadata/properties" ma:root="true" ma:fieldsID="1e267a404206275e3f959f8cc5c1fc0b"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37154-9B42-46DA-95C7-B0C68E331E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77B355-FBEF-48D4-8CB2-20FDD5A342E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B23DECF-4377-4F36-8D82-AD430D4E3C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630</TotalTime>
  <Words>2391</Words>
  <Application>Microsoft Office PowerPoint</Application>
  <PresentationFormat>Widescreen</PresentationFormat>
  <Paragraphs>293</Paragraphs>
  <Slides>48</Slides>
  <Notes>39</Notes>
  <HiddenSlides>1</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Calibri Light</vt:lpstr>
      <vt:lpstr>Gill Sans MT</vt:lpstr>
      <vt:lpstr>Times New Roman</vt:lpstr>
      <vt:lpstr>Office Theme</vt:lpstr>
      <vt:lpstr>1_Office Theme</vt:lpstr>
      <vt:lpstr>PowerPoint Presentation</vt:lpstr>
      <vt:lpstr>PowerPoint Presentation</vt:lpstr>
      <vt:lpstr>DGLVR Administrative Resources</vt:lpstr>
      <vt:lpstr>Administrative Manual</vt:lpstr>
      <vt:lpstr>PowerPoint Presentation</vt:lpstr>
      <vt:lpstr>DGLVR Administrative Resources</vt:lpstr>
      <vt:lpstr>DGLVR Administrative Training</vt:lpstr>
      <vt:lpstr>PowerPoint Presentation</vt:lpstr>
      <vt:lpstr>PowerPoint Presentation</vt:lpstr>
      <vt:lpstr>PowerPoint Presentation</vt:lpstr>
      <vt:lpstr>DGLVR Administrative Resources</vt:lpstr>
      <vt:lpstr>PowerPoint Presentation</vt:lpstr>
      <vt:lpstr>DGLVR Administrative Resources</vt:lpstr>
      <vt:lpstr>DGLVR State Conservation Commission Staff</vt:lpstr>
      <vt:lpstr>When do policy updates go into effect?</vt:lpstr>
      <vt:lpstr>When do policy updates go into effect?</vt:lpstr>
      <vt:lpstr>PowerPoint Presentation</vt:lpstr>
      <vt:lpstr>PowerPoint Presentation</vt:lpstr>
      <vt:lpstr>When do policy updates go into effect?</vt:lpstr>
      <vt:lpstr>When do policy updates go into effect?</vt:lpstr>
      <vt:lpstr>PowerPoint Presentation</vt:lpstr>
      <vt:lpstr>When do policy updates go into effect?</vt:lpstr>
      <vt:lpstr>When do policy updates go into effect?</vt:lpstr>
      <vt:lpstr>PowerPoint Presentation</vt:lpstr>
      <vt:lpstr>What happens if the grant recipient’s ESM Certification expires during the project or the ESM Certified person leaves the organization?</vt:lpstr>
      <vt:lpstr>Road Eligibility – Road Ownership</vt:lpstr>
      <vt:lpstr>Road Eligibility – Open to public</vt:lpstr>
      <vt:lpstr>Road Eligibility – Low Volume Roads</vt:lpstr>
      <vt:lpstr>Road Eligibility – Traffic Counts</vt:lpstr>
      <vt:lpstr>Road Eligibility – Traffic Counts</vt:lpstr>
      <vt:lpstr>Road Eligibility – Environmental Goals/Water Quality Impact</vt:lpstr>
      <vt:lpstr>Paved aprons</vt:lpstr>
      <vt:lpstr>PowerPoint Presentation</vt:lpstr>
      <vt:lpstr>Can a grant recipient bid a DGLVR project with non-DGLVR funded road work?</vt:lpstr>
      <vt:lpstr>The grant recipient has a contract for DGLVR funds but did not complete their project. What can I pay for?</vt:lpstr>
      <vt:lpstr>Once a project is complete, can I fund additional work/another project on that site?</vt:lpstr>
      <vt:lpstr>Once a project is complete, can I fund additional work/another project on that site?</vt:lpstr>
      <vt:lpstr>Stream Crossing Repair – Guidance in Tech Manual Chapter 11</vt:lpstr>
      <vt:lpstr>PowerPoint Presentation</vt:lpstr>
      <vt:lpstr>PowerPoint Presentation</vt:lpstr>
      <vt:lpstr>Schedule of Payments</vt:lpstr>
      <vt:lpstr>Schedule of Payments</vt:lpstr>
      <vt:lpstr>4.2 QAB Meetings</vt:lpstr>
      <vt:lpstr>4.2 QAB Meetings</vt:lpstr>
      <vt:lpstr>4.2 QAB Meetings</vt:lpstr>
      <vt:lpstr>QAB Policy</vt:lpstr>
      <vt:lpstr>QAB Policy</vt:lpstr>
      <vt:lpstr>DGLVR State Conservation Commission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 Sherri</dc:creator>
  <cp:lastModifiedBy>Corradini, Kenneth Joseph</cp:lastModifiedBy>
  <cp:revision>6</cp:revision>
  <dcterms:created xsi:type="dcterms:W3CDTF">2022-09-26T15:53:39Z</dcterms:created>
  <dcterms:modified xsi:type="dcterms:W3CDTF">2023-04-13T18:46:06Z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