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60"/>
  </p:notesMasterIdLst>
  <p:sldIdLst>
    <p:sldId id="372" r:id="rId7"/>
    <p:sldId id="391" r:id="rId8"/>
    <p:sldId id="392" r:id="rId9"/>
    <p:sldId id="390" r:id="rId10"/>
    <p:sldId id="281" r:id="rId11"/>
    <p:sldId id="275" r:id="rId12"/>
    <p:sldId id="261" r:id="rId13"/>
    <p:sldId id="277" r:id="rId14"/>
    <p:sldId id="278" r:id="rId15"/>
    <p:sldId id="282" r:id="rId16"/>
    <p:sldId id="276" r:id="rId17"/>
    <p:sldId id="279" r:id="rId18"/>
    <p:sldId id="283" r:id="rId19"/>
    <p:sldId id="308" r:id="rId20"/>
    <p:sldId id="373" r:id="rId21"/>
    <p:sldId id="284" r:id="rId22"/>
    <p:sldId id="273" r:id="rId23"/>
    <p:sldId id="272" r:id="rId24"/>
    <p:sldId id="375" r:id="rId25"/>
    <p:sldId id="262" r:id="rId26"/>
    <p:sldId id="287" r:id="rId27"/>
    <p:sldId id="374" r:id="rId28"/>
    <p:sldId id="381" r:id="rId29"/>
    <p:sldId id="264" r:id="rId30"/>
    <p:sldId id="265" r:id="rId31"/>
    <p:sldId id="268" r:id="rId32"/>
    <p:sldId id="266" r:id="rId33"/>
    <p:sldId id="267" r:id="rId34"/>
    <p:sldId id="288" r:id="rId35"/>
    <p:sldId id="290" r:id="rId36"/>
    <p:sldId id="291" r:id="rId37"/>
    <p:sldId id="292" r:id="rId38"/>
    <p:sldId id="293" r:id="rId39"/>
    <p:sldId id="294" r:id="rId40"/>
    <p:sldId id="295" r:id="rId41"/>
    <p:sldId id="376" r:id="rId42"/>
    <p:sldId id="377" r:id="rId43"/>
    <p:sldId id="299" r:id="rId44"/>
    <p:sldId id="300" r:id="rId45"/>
    <p:sldId id="382" r:id="rId46"/>
    <p:sldId id="301" r:id="rId47"/>
    <p:sldId id="302" r:id="rId48"/>
    <p:sldId id="296" r:id="rId49"/>
    <p:sldId id="285" r:id="rId50"/>
    <p:sldId id="383" r:id="rId51"/>
    <p:sldId id="384" r:id="rId52"/>
    <p:sldId id="380" r:id="rId53"/>
    <p:sldId id="385" r:id="rId54"/>
    <p:sldId id="386" r:id="rId55"/>
    <p:sldId id="297" r:id="rId56"/>
    <p:sldId id="298" r:id="rId57"/>
    <p:sldId id="387" r:id="rId58"/>
    <p:sldId id="305"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9EB865-12C6-430F-8A6D-330EAB5F42EA}" v="155" dt="2024-01-10T18:22:58.242"/>
    <p1510:client id="{427283FE-D946-4F16-8B97-D7C0630C4927}" v="70" dt="2024-01-11T16:02:23.2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50" autoAdjust="0"/>
  </p:normalViewPr>
  <p:slideViewPr>
    <p:cSldViewPr snapToGrid="0">
      <p:cViewPr varScale="1">
        <p:scale>
          <a:sx n="84" d="100"/>
          <a:sy n="84" d="100"/>
        </p:scale>
        <p:origin x="614" y="43"/>
      </p:cViewPr>
      <p:guideLst/>
    </p:cSldViewPr>
  </p:slideViewPr>
  <p:notesTextViewPr>
    <p:cViewPr>
      <p:scale>
        <a:sx n="1" d="1"/>
        <a:sy n="1" d="1"/>
      </p:scale>
      <p:origin x="0" y="0"/>
    </p:cViewPr>
  </p:notesTextViewPr>
  <p:sorterViewPr>
    <p:cViewPr>
      <p:scale>
        <a:sx n="100" d="100"/>
        <a:sy n="100" d="100"/>
      </p:scale>
      <p:origin x="0" y="-896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 Sherri" userId="3da26e23-9ee6-4121-a54d-151d8db9998d" providerId="ADAL" clId="{427283FE-D946-4F16-8B97-D7C0630C4927}"/>
    <pc:docChg chg="undo custSel addSld delSld modSld">
      <pc:chgData name="Law, Sherri" userId="3da26e23-9ee6-4121-a54d-151d8db9998d" providerId="ADAL" clId="{427283FE-D946-4F16-8B97-D7C0630C4927}" dt="2024-01-11T16:02:23.210" v="443"/>
      <pc:docMkLst>
        <pc:docMk/>
      </pc:docMkLst>
      <pc:sldChg chg="del">
        <pc:chgData name="Law, Sherri" userId="3da26e23-9ee6-4121-a54d-151d8db9998d" providerId="ADAL" clId="{427283FE-D946-4F16-8B97-D7C0630C4927}" dt="2024-01-11T16:01:23.536" v="395" actId="2696"/>
        <pc:sldMkLst>
          <pc:docMk/>
          <pc:sldMk cId="1033213744" sldId="388"/>
        </pc:sldMkLst>
      </pc:sldChg>
      <pc:sldChg chg="del">
        <pc:chgData name="Law, Sherri" userId="3da26e23-9ee6-4121-a54d-151d8db9998d" providerId="ADAL" clId="{427283FE-D946-4F16-8B97-D7C0630C4927}" dt="2024-01-11T16:01:26.786" v="396" actId="2696"/>
        <pc:sldMkLst>
          <pc:docMk/>
          <pc:sldMk cId="1018200717" sldId="389"/>
        </pc:sldMkLst>
      </pc:sldChg>
      <pc:sldChg chg="addSp modSp modAnim">
        <pc:chgData name="Law, Sherri" userId="3da26e23-9ee6-4121-a54d-151d8db9998d" providerId="ADAL" clId="{427283FE-D946-4F16-8B97-D7C0630C4927}" dt="2024-01-11T16:01:43.551" v="440"/>
        <pc:sldMkLst>
          <pc:docMk/>
          <pc:sldMk cId="3718945180" sldId="391"/>
        </pc:sldMkLst>
        <pc:spChg chg="add mod">
          <ac:chgData name="Law, Sherri" userId="3da26e23-9ee6-4121-a54d-151d8db9998d" providerId="ADAL" clId="{427283FE-D946-4F16-8B97-D7C0630C4927}" dt="2024-01-10T18:28:21.060" v="15" actId="1076"/>
          <ac:spMkLst>
            <pc:docMk/>
            <pc:sldMk cId="3718945180" sldId="391"/>
            <ac:spMk id="2" creationId="{62BDA2CC-7DA8-4972-AED2-88F6548606FC}"/>
          </ac:spMkLst>
        </pc:spChg>
        <pc:spChg chg="mod">
          <ac:chgData name="Law, Sherri" userId="3da26e23-9ee6-4121-a54d-151d8db9998d" providerId="ADAL" clId="{427283FE-D946-4F16-8B97-D7C0630C4927}" dt="2024-01-10T18:29:05.076" v="25" actId="1076"/>
          <ac:spMkLst>
            <pc:docMk/>
            <pc:sldMk cId="3718945180" sldId="391"/>
            <ac:spMk id="9" creationId="{FCBBEA53-4506-467F-82B8-EB7B4EAFBF9F}"/>
          </ac:spMkLst>
        </pc:spChg>
        <pc:spChg chg="mod">
          <ac:chgData name="Law, Sherri" userId="3da26e23-9ee6-4121-a54d-151d8db9998d" providerId="ADAL" clId="{427283FE-D946-4F16-8B97-D7C0630C4927}" dt="2024-01-10T18:28:53.960" v="22" actId="1076"/>
          <ac:spMkLst>
            <pc:docMk/>
            <pc:sldMk cId="3718945180" sldId="391"/>
            <ac:spMk id="11" creationId="{88E09E75-6BB5-40A3-B2BC-F60F06C4BF36}"/>
          </ac:spMkLst>
        </pc:spChg>
        <pc:spChg chg="mod">
          <ac:chgData name="Law, Sherri" userId="3da26e23-9ee6-4121-a54d-151d8db9998d" providerId="ADAL" clId="{427283FE-D946-4F16-8B97-D7C0630C4927}" dt="2024-01-10T18:28:10.796" v="11" actId="1076"/>
          <ac:spMkLst>
            <pc:docMk/>
            <pc:sldMk cId="3718945180" sldId="391"/>
            <ac:spMk id="15" creationId="{516CB6DA-6137-4C26-A342-87525FB0682A}"/>
          </ac:spMkLst>
        </pc:spChg>
      </pc:sldChg>
      <pc:sldChg chg="addSp delSp modSp add del delAnim modAnim">
        <pc:chgData name="Law, Sherri" userId="3da26e23-9ee6-4121-a54d-151d8db9998d" providerId="ADAL" clId="{427283FE-D946-4F16-8B97-D7C0630C4927}" dt="2024-01-11T16:02:23.210" v="443"/>
        <pc:sldMkLst>
          <pc:docMk/>
          <pc:sldMk cId="924707459" sldId="392"/>
        </pc:sldMkLst>
        <pc:spChg chg="mod">
          <ac:chgData name="Law, Sherri" userId="3da26e23-9ee6-4121-a54d-151d8db9998d" providerId="ADAL" clId="{427283FE-D946-4F16-8B97-D7C0630C4927}" dt="2024-01-11T13:28:16.609" v="378" actId="1076"/>
          <ac:spMkLst>
            <pc:docMk/>
            <pc:sldMk cId="924707459" sldId="392"/>
            <ac:spMk id="2" creationId="{62BDA2CC-7DA8-4972-AED2-88F6548606FC}"/>
          </ac:spMkLst>
        </pc:spChg>
        <pc:spChg chg="add mod">
          <ac:chgData name="Law, Sherri" userId="3da26e23-9ee6-4121-a54d-151d8db9998d" providerId="ADAL" clId="{427283FE-D946-4F16-8B97-D7C0630C4927}" dt="2024-01-11T13:28:31.716" v="387" actId="14100"/>
          <ac:spMkLst>
            <pc:docMk/>
            <pc:sldMk cId="924707459" sldId="392"/>
            <ac:spMk id="3" creationId="{47F2B798-0EF1-4EA8-9BCD-622DD55210E6}"/>
          </ac:spMkLst>
        </pc:spChg>
        <pc:spChg chg="add mod">
          <ac:chgData name="Law, Sherri" userId="3da26e23-9ee6-4121-a54d-151d8db9998d" providerId="ADAL" clId="{427283FE-D946-4F16-8B97-D7C0630C4927}" dt="2024-01-11T13:28:10.592" v="375" actId="14100"/>
          <ac:spMkLst>
            <pc:docMk/>
            <pc:sldMk cId="924707459" sldId="392"/>
            <ac:spMk id="7" creationId="{BD7891A6-3B14-4AB5-881C-9B337C48B69A}"/>
          </ac:spMkLst>
        </pc:spChg>
        <pc:spChg chg="add mod">
          <ac:chgData name="Law, Sherri" userId="3da26e23-9ee6-4121-a54d-151d8db9998d" providerId="ADAL" clId="{427283FE-D946-4F16-8B97-D7C0630C4927}" dt="2024-01-11T13:29:02.679" v="393" actId="1076"/>
          <ac:spMkLst>
            <pc:docMk/>
            <pc:sldMk cId="924707459" sldId="392"/>
            <ac:spMk id="8" creationId="{508FD03E-B51A-4D67-953B-7AF8DCB11897}"/>
          </ac:spMkLst>
        </pc:spChg>
        <pc:spChg chg="del">
          <ac:chgData name="Law, Sherri" userId="3da26e23-9ee6-4121-a54d-151d8db9998d" providerId="ADAL" clId="{427283FE-D946-4F16-8B97-D7C0630C4927}" dt="2024-01-11T13:25:13.648" v="60" actId="478"/>
          <ac:spMkLst>
            <pc:docMk/>
            <pc:sldMk cId="924707459" sldId="392"/>
            <ac:spMk id="9" creationId="{FCBBEA53-4506-467F-82B8-EB7B4EAFBF9F}"/>
          </ac:spMkLst>
        </pc:spChg>
        <pc:spChg chg="add mod">
          <ac:chgData name="Law, Sherri" userId="3da26e23-9ee6-4121-a54d-151d8db9998d" providerId="ADAL" clId="{427283FE-D946-4F16-8B97-D7C0630C4927}" dt="2024-01-11T13:29:04.600" v="394" actId="1076"/>
          <ac:spMkLst>
            <pc:docMk/>
            <pc:sldMk cId="924707459" sldId="392"/>
            <ac:spMk id="10" creationId="{B954E248-C293-4576-B065-26979B90B041}"/>
          </ac:spMkLst>
        </pc:spChg>
        <pc:spChg chg="mod">
          <ac:chgData name="Law, Sherri" userId="3da26e23-9ee6-4121-a54d-151d8db9998d" providerId="ADAL" clId="{427283FE-D946-4F16-8B97-D7C0630C4927}" dt="2024-01-11T13:25:12.047" v="59" actId="20577"/>
          <ac:spMkLst>
            <pc:docMk/>
            <pc:sldMk cId="924707459" sldId="392"/>
            <ac:spMk id="11" creationId="{88E09E75-6BB5-40A3-B2BC-F60F06C4BF36}"/>
          </ac:spMkLst>
        </pc:spChg>
        <pc:spChg chg="add mod">
          <ac:chgData name="Law, Sherri" userId="3da26e23-9ee6-4121-a54d-151d8db9998d" providerId="ADAL" clId="{427283FE-D946-4F16-8B97-D7C0630C4927}" dt="2024-01-11T13:28:12.353" v="376" actId="14100"/>
          <ac:spMkLst>
            <pc:docMk/>
            <pc:sldMk cId="924707459" sldId="392"/>
            <ac:spMk id="12" creationId="{48B266CE-82AA-4B85-8B45-A0C41456E68A}"/>
          </ac:spMkLst>
        </pc:spChg>
        <pc:spChg chg="mod">
          <ac:chgData name="Law, Sherri" userId="3da26e23-9ee6-4121-a54d-151d8db9998d" providerId="ADAL" clId="{427283FE-D946-4F16-8B97-D7C0630C4927}" dt="2024-01-11T13:17:09.488" v="51" actId="14100"/>
          <ac:spMkLst>
            <pc:docMk/>
            <pc:sldMk cId="924707459" sldId="392"/>
            <ac:spMk id="15" creationId="{516CB6DA-6137-4C26-A342-87525FB0682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plotArea>
      <c:layout/>
      <c:pieChart>
        <c:varyColors val="0"/>
        <c:ser>
          <c:idx val="0"/>
          <c:order val="0"/>
          <c:tx>
            <c:strRef>
              <c:f>Sheet1!$B$1</c:f>
              <c:strCache>
                <c:ptCount val="1"/>
                <c:pt idx="0">
                  <c:v>pizza slices</c:v>
                </c:pt>
              </c:strCache>
            </c:strRef>
          </c:tx>
          <c:spPr>
            <a:solidFill>
              <a:schemeClr val="accent6">
                <a:lumMod val="60000"/>
                <a:lumOff val="40000"/>
              </a:schemeClr>
            </a:solidFill>
            <a:ln w="19050">
              <a:solidFill>
                <a:schemeClr val="lt1"/>
              </a:solidFill>
            </a:ln>
            <a:effectLst/>
          </c:spPr>
          <c:cat>
            <c:numRef>
              <c:f>Sheet1!$A$2:$A$9</c:f>
              <c:numCache>
                <c:formatCode>General</c:formatCode>
                <c:ptCount val="8"/>
              </c:numCache>
            </c:numRef>
          </c:cat>
          <c:val>
            <c:numRef>
              <c:f>Sheet1!$B$2:$B$9</c:f>
              <c:numCache>
                <c:formatCode>General</c:formatCode>
                <c:ptCount val="8"/>
                <c:pt idx="0">
                  <c:v>1</c:v>
                </c:pt>
                <c:pt idx="1">
                  <c:v>1</c:v>
                </c:pt>
                <c:pt idx="2">
                  <c:v>1</c:v>
                </c:pt>
                <c:pt idx="3">
                  <c:v>1</c:v>
                </c:pt>
                <c:pt idx="4">
                  <c:v>1</c:v>
                </c:pt>
                <c:pt idx="5">
                  <c:v>1</c:v>
                </c:pt>
                <c:pt idx="6">
                  <c:v>1</c:v>
                </c:pt>
                <c:pt idx="7">
                  <c:v>1</c:v>
                </c:pt>
              </c:numCache>
            </c:numRef>
          </c:val>
          <c:extLst>
            <c:ext xmlns:c16="http://schemas.microsoft.com/office/drawing/2014/chart" uri="{C3380CC4-5D6E-409C-BE32-E72D297353CC}">
              <c16:uniqueId val="{00000000-EB51-4005-A34F-73B67A239DA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859792-D1E3-487C-B1BE-66472B65AC08}" type="datetimeFigureOut">
              <a:rPr lang="en-US" smtClean="0"/>
              <a:t>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82C9BA-2BF3-4744-805A-6B8DC9A1D07B}" type="slidenum">
              <a:rPr lang="en-US" smtClean="0"/>
              <a:t>‹#›</a:t>
            </a:fld>
            <a:endParaRPr lang="en-US"/>
          </a:p>
        </p:txBody>
      </p:sp>
    </p:spTree>
    <p:extLst>
      <p:ext uri="{BB962C8B-B14F-4D97-AF65-F5344CB8AC3E}">
        <p14:creationId xmlns:p14="http://schemas.microsoft.com/office/powerpoint/2010/main" val="812790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2</a:t>
            </a:fld>
            <a:endParaRPr lang="en-US"/>
          </a:p>
        </p:txBody>
      </p:sp>
    </p:spTree>
    <p:extLst>
      <p:ext uri="{BB962C8B-B14F-4D97-AF65-F5344CB8AC3E}">
        <p14:creationId xmlns:p14="http://schemas.microsoft.com/office/powerpoint/2010/main" val="1598589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482C9BA-2BF3-4744-805A-6B8DC9A1D07B}" type="slidenum">
              <a:rPr lang="en-US" smtClean="0"/>
              <a:t>3</a:t>
            </a:fld>
            <a:endParaRPr lang="en-US"/>
          </a:p>
        </p:txBody>
      </p:sp>
    </p:spTree>
    <p:extLst>
      <p:ext uri="{BB962C8B-B14F-4D97-AF65-F5344CB8AC3E}">
        <p14:creationId xmlns:p14="http://schemas.microsoft.com/office/powerpoint/2010/main" val="2057638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482C9BA-2BF3-4744-805A-6B8DC9A1D07B}" type="slidenum">
              <a:rPr lang="en-US" smtClean="0"/>
              <a:t>14</a:t>
            </a:fld>
            <a:endParaRPr lang="en-US"/>
          </a:p>
        </p:txBody>
      </p:sp>
    </p:spTree>
    <p:extLst>
      <p:ext uri="{BB962C8B-B14F-4D97-AF65-F5344CB8AC3E}">
        <p14:creationId xmlns:p14="http://schemas.microsoft.com/office/powerpoint/2010/main" val="3946079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482C9BA-2BF3-4744-805A-6B8DC9A1D07B}" type="slidenum">
              <a:rPr lang="en-US" smtClean="0"/>
              <a:t>15</a:t>
            </a:fld>
            <a:endParaRPr lang="en-US"/>
          </a:p>
        </p:txBody>
      </p:sp>
    </p:spTree>
    <p:extLst>
      <p:ext uri="{BB962C8B-B14F-4D97-AF65-F5344CB8AC3E}">
        <p14:creationId xmlns:p14="http://schemas.microsoft.com/office/powerpoint/2010/main" val="112043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changes not included in this presentation:</a:t>
            </a:r>
          </a:p>
          <a:p>
            <a:pPr marL="171450" indent="-171450">
              <a:buFont typeface="Arial" panose="020B0604020202020204" pitchFamily="34" charset="0"/>
              <a:buChar char="•"/>
            </a:pPr>
            <a:r>
              <a:rPr lang="en-US" dirty="0"/>
              <a:t>Updating “Program Coordinator” title to “Program Manager” to accurately reflect the current title</a:t>
            </a:r>
          </a:p>
          <a:p>
            <a:pPr marL="171450" indent="-171450">
              <a:buFont typeface="Arial" panose="020B0604020202020204" pitchFamily="34" charset="0"/>
              <a:buChar char="•"/>
            </a:pPr>
            <a:r>
              <a:rPr lang="en-US" dirty="0"/>
              <a:t>Reiterating existing requirements in different sections of the admin manual</a:t>
            </a:r>
          </a:p>
          <a:p>
            <a:pPr marL="171450" indent="-171450">
              <a:buFont typeface="Arial" panose="020B0604020202020204" pitchFamily="34" charset="0"/>
              <a:buChar char="•"/>
            </a:pPr>
            <a:r>
              <a:rPr lang="en-US" dirty="0"/>
              <a:t>Listing Agricultural Conservation Assistance Program (ACAP) as something the SCC administers in the description of the SCC</a:t>
            </a:r>
          </a:p>
          <a:p>
            <a:pPr marL="171450" indent="-171450">
              <a:buFont typeface="Arial" panose="020B0604020202020204" pitchFamily="34" charset="0"/>
              <a:buChar char="•"/>
            </a:pPr>
            <a:r>
              <a:rPr lang="en-US" dirty="0"/>
              <a:t>Adding stream crossings to a list of example ESM practices</a:t>
            </a:r>
          </a:p>
          <a:p>
            <a:pPr marL="171450" indent="-171450">
              <a:buFont typeface="Arial" panose="020B0604020202020204" pitchFamily="34" charset="0"/>
              <a:buChar char="•"/>
            </a:pPr>
            <a:r>
              <a:rPr lang="en-US" dirty="0"/>
              <a:t>Clarifying that DGLVR allocations are posted on the Center’s website, not the PA Bulletin</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482C9BA-2BF3-4744-805A-6B8DC9A1D07B}" type="slidenum">
              <a:rPr lang="en-US" smtClean="0"/>
              <a:t>16</a:t>
            </a:fld>
            <a:endParaRPr lang="en-US"/>
          </a:p>
        </p:txBody>
      </p:sp>
    </p:spTree>
    <p:extLst>
      <p:ext uri="{BB962C8B-B14F-4D97-AF65-F5344CB8AC3E}">
        <p14:creationId xmlns:p14="http://schemas.microsoft.com/office/powerpoint/2010/main" val="3695020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SCC may delay advance payments if there are outstanding quarterly reports, etc. from a district.</a:t>
            </a:r>
          </a:p>
        </p:txBody>
      </p:sp>
      <p:sp>
        <p:nvSpPr>
          <p:cNvPr id="4" name="Slide Number Placeholder 3"/>
          <p:cNvSpPr>
            <a:spLocks noGrp="1"/>
          </p:cNvSpPr>
          <p:nvPr>
            <p:ph type="sldNum" sz="quarter" idx="5"/>
          </p:nvPr>
        </p:nvSpPr>
        <p:spPr/>
        <p:txBody>
          <a:bodyPr/>
          <a:lstStyle/>
          <a:p>
            <a:fld id="{C482C9BA-2BF3-4744-805A-6B8DC9A1D07B}" type="slidenum">
              <a:rPr lang="en-US" smtClean="0"/>
              <a:t>20</a:t>
            </a:fld>
            <a:endParaRPr lang="en-US"/>
          </a:p>
        </p:txBody>
      </p:sp>
    </p:spTree>
    <p:extLst>
      <p:ext uri="{BB962C8B-B14F-4D97-AF65-F5344CB8AC3E}">
        <p14:creationId xmlns:p14="http://schemas.microsoft.com/office/powerpoint/2010/main" val="2540320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Language on “approximately 50-100 ft max” will be updated.</a:t>
            </a:r>
          </a:p>
        </p:txBody>
      </p:sp>
      <p:sp>
        <p:nvSpPr>
          <p:cNvPr id="4" name="Slide Number Placeholder 3"/>
          <p:cNvSpPr>
            <a:spLocks noGrp="1"/>
          </p:cNvSpPr>
          <p:nvPr>
            <p:ph type="sldNum" sz="quarter" idx="5"/>
          </p:nvPr>
        </p:nvSpPr>
        <p:spPr/>
        <p:txBody>
          <a:bodyPr/>
          <a:lstStyle/>
          <a:p>
            <a:fld id="{C482C9BA-2BF3-4744-805A-6B8DC9A1D07B}" type="slidenum">
              <a:rPr lang="en-US" smtClean="0"/>
              <a:t>31</a:t>
            </a:fld>
            <a:endParaRPr lang="en-US"/>
          </a:p>
        </p:txBody>
      </p:sp>
    </p:spTree>
    <p:extLst>
      <p:ext uri="{BB962C8B-B14F-4D97-AF65-F5344CB8AC3E}">
        <p14:creationId xmlns:p14="http://schemas.microsoft.com/office/powerpoint/2010/main" val="3721861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Scope of Work proposed contract attachment is intended to provide a clearer explanation of the work funded by the contract as well as help the Center/SCC predict workload of upcoming projects statewide. The form includes parts of the grant application and a page based on the completion report to make this attachment as easy as possible.</a:t>
            </a:r>
          </a:p>
        </p:txBody>
      </p:sp>
      <p:sp>
        <p:nvSpPr>
          <p:cNvPr id="4" name="Slide Number Placeholder 3"/>
          <p:cNvSpPr>
            <a:spLocks noGrp="1"/>
          </p:cNvSpPr>
          <p:nvPr>
            <p:ph type="sldNum" sz="quarter" idx="5"/>
          </p:nvPr>
        </p:nvSpPr>
        <p:spPr/>
        <p:txBody>
          <a:bodyPr/>
          <a:lstStyle/>
          <a:p>
            <a:fld id="{C482C9BA-2BF3-4744-805A-6B8DC9A1D07B}" type="slidenum">
              <a:rPr lang="en-US" smtClean="0"/>
              <a:t>51</a:t>
            </a:fld>
            <a:endParaRPr lang="en-US"/>
          </a:p>
        </p:txBody>
      </p:sp>
    </p:spTree>
    <p:extLst>
      <p:ext uri="{BB962C8B-B14F-4D97-AF65-F5344CB8AC3E}">
        <p14:creationId xmlns:p14="http://schemas.microsoft.com/office/powerpoint/2010/main" val="1085523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2889C9-57F5-48E6-AA56-44EEE7AF8E3E}" type="datetime1">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C67251-7939-4AC1-9DDE-BF643105FDF2}" type="datetime1">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F85297-EBA8-4E96-AF34-8F50F84931F2}" type="datetime1">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D928E3-9639-4717-BE71-59B752825A99}" type="datetime1">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414A2-D833-4D81-B16D-E3E3170CFC30}" type="datetime1">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7BC1BF-4361-4C35-A9B4-3D2D7B88A9D6}" type="datetime1">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DF385-9399-434A-8D74-229889C67C94}" type="datetime1">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DFAA17-C759-4335-AD29-074272CE7C37}" type="datetime1">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8CA8CA-1474-4E2E-8432-DD2E946D1D94}" type="datetime1">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63700-3A89-4CBA-B718-BF3D5FB1ED19}" type="datetime1">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6D22D-C4A2-41F0-A2C3-84D0420A840D}" type="datetime1">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985DA0-F5BB-4D85-8A5D-EF8AB93C3DCC}" type="datetime1">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9622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7B559-8EF7-4CCC-825C-D42076252684}" type="datetime1">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95523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46BE-EE92-4E83-8B42-77901C4DAB75}" type="datetime1">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1790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50970A-1D8C-4A33-B1B1-5F54C6646EE7}" type="datetime1">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151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7E42EE-0E0E-41BB-B63A-17A33A50FFFE}" type="datetime1">
              <a:rPr lang="en-US" smtClean="0">
                <a:solidFill>
                  <a:prstClr val="black">
                    <a:tint val="75000"/>
                  </a:prstClr>
                </a:solidFill>
              </a:rPr>
              <a:pPr/>
              <a:t>2/7/2024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7784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8B8371-D093-4564-AB29-14FB2C779F27}" type="datetime1">
              <a:rPr lang="en-US" smtClean="0">
                <a:solidFill>
                  <a:prstClr val="black">
                    <a:tint val="75000"/>
                  </a:prstClr>
                </a:solidFill>
              </a:rPr>
              <a:pPr/>
              <a:t>2/7/2024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2516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22250A-64BF-4AAB-B2DB-F7DDC113275C}" type="datetime1">
              <a:rPr lang="en-US" smtClean="0">
                <a:solidFill>
                  <a:prstClr val="black">
                    <a:tint val="75000"/>
                  </a:prstClr>
                </a:solidFill>
              </a:rPr>
              <a:pPr/>
              <a:t>2/7/2024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65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259AAA-771C-40DF-99C7-EB8B06EA05A0}" type="datetime1">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778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F0990-0828-4309-946A-FE210B472ABB}" type="datetime1">
              <a:rPr lang="en-US" smtClean="0">
                <a:solidFill>
                  <a:prstClr val="black">
                    <a:tint val="75000"/>
                  </a:prstClr>
                </a:solidFill>
              </a:rPr>
              <a:pPr/>
              <a:t>2/7/2024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619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DA37D0-BDAB-4D48-A5F5-4FE04C6F2F7A}" type="datetime1">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562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C27A6C-D57B-47B5-AE72-FE77079848F6}" type="datetime1">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0505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8578D0-EB05-4D0B-8BF2-66EC6758A63A}" type="datetime1">
              <a:rPr lang="en-US" smtClean="0"/>
              <a:t>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E478EB-3AEF-4AAF-B76E-BB1CDFCC0016}" type="datetime1">
              <a:rPr lang="en-US" smtClean="0">
                <a:solidFill>
                  <a:prstClr val="black">
                    <a:tint val="75000"/>
                  </a:prstClr>
                </a:solidFill>
              </a:rPr>
              <a:pPr/>
              <a:t>2/7/2024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8E2919-D427-4CE2-80E2-33083554A27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5101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law@pa.gov" TargetMode="External"/><Relationship Id="rId7"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image" Target="../media/image2.jpeg"/><Relationship Id="rId5" Type="http://schemas.openxmlformats.org/officeDocument/2006/relationships/hyperlink" Target="mailto:smb201@psu.edu" TargetMode="External"/><Relationship Id="rId4" Type="http://schemas.openxmlformats.org/officeDocument/2006/relationships/hyperlink" Target="mailto:anmickey@pa.gov"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dirtandgravel.psu.edu/news/proposed-policy-updates/" TargetMode="External"/><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hyperlink" Target="mailto:shlaw@pa.gov"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3.xml"/><Relationship Id="rId5" Type="http://schemas.openxmlformats.org/officeDocument/2006/relationships/hyperlink" Target="https://dirtandgravel.psu.edu/news/dglvr_update_on_pgc_roads/"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s://dirtandgravel.psu.edu/education-training/esm-course/in-person-esm-trainings/"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dirtandgravel.psu.edu/education-training/program-administration/admin-training/"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dirtandgravel.psu.edu/education-training/program-administration/financial-training-registratio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2.jpe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https://dirtandgravel.psu.edu/education-training/webinars/" TargetMode="External"/><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hyperlink" Target="https://dirtandgravel.psu.edu/education-training/webinars/past-webinars/" TargetMode="External"/><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hyperlink" Target="https://www.dirtandgravel.psu.edu/docs/Webinars/Webinar_Education_Overview_12_7_2023.pptx" TargetMode="External"/><Relationship Id="rId5" Type="http://schemas.openxmlformats.org/officeDocument/2006/relationships/hyperlink" Target="https://www.dirtandgravel.psu.edu/docs/Webinars/Webinar_Education_Overview_12_7_2023.pdf" TargetMode="External"/><Relationship Id="rId4" Type="http://schemas.openxmlformats.org/officeDocument/2006/relationships/hyperlink" Target="https://www.dirtandgravel.psu.edu/docs/Webinars/Webinar_Education_Overview_12_7_2023.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8C3973-3FDB-4AED-A3B1-AA59CD1FBB2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7135"/>
            <a:ext cx="12192000" cy="6925135"/>
          </a:xfrm>
          <a:prstGeom prst="rect">
            <a:avLst/>
          </a:prstGeom>
        </p:spPr>
      </p:pic>
      <p:sp>
        <p:nvSpPr>
          <p:cNvPr id="46" name="Rectangle 45">
            <a:extLst>
              <a:ext uri="{FF2B5EF4-FFF2-40B4-BE49-F238E27FC236}">
                <a16:creationId xmlns:a16="http://schemas.microsoft.com/office/drawing/2014/main" id="{35C36704-BB25-44BF-BB70-9122A8F8DC97}"/>
              </a:ext>
            </a:extLst>
          </p:cNvPr>
          <p:cNvSpPr/>
          <p:nvPr/>
        </p:nvSpPr>
        <p:spPr>
          <a:xfrm>
            <a:off x="9631676" y="3091992"/>
            <a:ext cx="2387719" cy="3593742"/>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sng" strike="noStrike" kern="1200" cap="none" spc="0" normalizeH="0" baseline="0" noProof="0" dirty="0">
                <a:ln>
                  <a:noFill/>
                </a:ln>
                <a:solidFill>
                  <a:schemeClr val="bg1"/>
                </a:solidFill>
                <a:effectLst/>
                <a:uLnTx/>
                <a:uFillTx/>
                <a:latin typeface="Gill Sans MT"/>
                <a:ea typeface="+mn-ea"/>
                <a:cs typeface="+mn-cs"/>
              </a:rPr>
              <a:t>SCC</a:t>
            </a:r>
            <a:endParaRPr lang="en-US" sz="2000" b="1" u="sng" dirty="0">
              <a:solidFill>
                <a:schemeClr val="bg1"/>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chemeClr val="bg1">
                    <a:lumMod val="95000"/>
                  </a:schemeClr>
                </a:solidFill>
                <a:effectLst/>
                <a:uLnTx/>
                <a:uFillTx/>
                <a:latin typeface="Gill Sans MT"/>
                <a:ea typeface="+mn-ea"/>
                <a:cs typeface="+mn-cs"/>
              </a:rPr>
              <a:t>Sherri Law</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chemeClr val="bg1"/>
                </a:solidFill>
                <a:latin typeface="Gill Sans MT"/>
                <a:hlinkClick r:id="rId3">
                  <a:extLst>
                    <a:ext uri="{A12FA001-AC4F-418D-AE19-62706E023703}">
                      <ahyp:hlinkClr xmlns:ahyp="http://schemas.microsoft.com/office/drawing/2018/hyperlinkcolor" val="tx"/>
                    </a:ext>
                  </a:extLst>
                </a:hlinkClick>
              </a:rPr>
              <a:t>shlaw@pa.gov</a:t>
            </a:r>
            <a:r>
              <a:rPr lang="en-US" sz="1600" dirty="0">
                <a:solidFill>
                  <a:schemeClr val="bg1"/>
                </a:solidFill>
                <a:latin typeface="Gill Sans MT"/>
              </a:rPr>
              <a:t> </a:t>
            </a:r>
            <a:endParaRPr kumimoji="0" lang="en-US" sz="1600" b="0" i="0" u="none" strike="noStrike" kern="1200" cap="none" spc="0" normalizeH="0" baseline="0" noProof="0" dirty="0">
              <a:ln>
                <a:noFill/>
              </a:ln>
              <a:solidFill>
                <a:schemeClr val="bg1"/>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chemeClr val="bg1"/>
                </a:solidFill>
                <a:effectLst/>
                <a:uLnTx/>
                <a:uFillTx/>
                <a:latin typeface="Gill Sans MT"/>
                <a:ea typeface="+mn-ea"/>
                <a:cs typeface="+mn-cs"/>
              </a:rPr>
              <a:t>Andy </a:t>
            </a:r>
            <a:r>
              <a:rPr kumimoji="0" lang="en-US" sz="1600" b="1" i="0" u="none" strike="noStrike" kern="1200" cap="none" spc="0" normalizeH="0" baseline="0" noProof="0" dirty="0">
                <a:ln>
                  <a:noFill/>
                </a:ln>
                <a:solidFill>
                  <a:schemeClr val="bg1">
                    <a:lumMod val="95000"/>
                  </a:schemeClr>
                </a:solidFill>
                <a:effectLst/>
                <a:uLnTx/>
                <a:uFillTx/>
                <a:latin typeface="Gill Sans MT"/>
                <a:ea typeface="+mn-ea"/>
                <a:cs typeface="+mn-cs"/>
              </a:rPr>
              <a:t>Mickey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chemeClr val="bg1">
                    <a:lumMod val="95000"/>
                  </a:schemeClr>
                </a:solidFill>
                <a:latin typeface="Gill Sans MT"/>
                <a:hlinkClick r:id="rId4">
                  <a:extLst>
                    <a:ext uri="{A12FA001-AC4F-418D-AE19-62706E023703}">
                      <ahyp:hlinkClr xmlns:ahyp="http://schemas.microsoft.com/office/drawing/2018/hyperlinkcolor" val="tx"/>
                    </a:ext>
                  </a:extLst>
                </a:hlinkClick>
              </a:rPr>
              <a:t>anmickey@pa.gov</a:t>
            </a:r>
            <a:endParaRPr lang="en-US" sz="1600" dirty="0">
              <a:solidFill>
                <a:schemeClr val="bg1">
                  <a:lumMod val="95000"/>
                </a:schemeClr>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600" dirty="0">
              <a:solidFill>
                <a:schemeClr val="bg1">
                  <a:lumMod val="95000"/>
                </a:schemeClr>
              </a:solidFill>
              <a:latin typeface="Gill Sans MT"/>
            </a:endParaRPr>
          </a:p>
          <a:p>
            <a:pPr algn="ctr">
              <a:spcBef>
                <a:spcPct val="20000"/>
              </a:spcBef>
              <a:defRPr/>
            </a:pPr>
            <a:r>
              <a:rPr lang="en-US" sz="2000" b="1" u="sng" dirty="0">
                <a:solidFill>
                  <a:schemeClr val="bg1"/>
                </a:solidFill>
                <a:latin typeface="Gill Sans MT"/>
              </a:rPr>
              <a:t>CDGRS</a:t>
            </a:r>
          </a:p>
          <a:p>
            <a:pPr lvl="0" algn="ctr">
              <a:spcBef>
                <a:spcPct val="20000"/>
              </a:spcBef>
              <a:defRPr/>
            </a:pPr>
            <a:r>
              <a:rPr lang="en-US" sz="1600" b="1" dirty="0">
                <a:solidFill>
                  <a:schemeClr val="bg1"/>
                </a:solidFill>
                <a:latin typeface="Gill Sans MT"/>
              </a:rPr>
              <a:t>Steve Bloser</a:t>
            </a:r>
          </a:p>
          <a:p>
            <a:pPr lvl="0" algn="ctr">
              <a:spcBef>
                <a:spcPct val="20000"/>
              </a:spcBef>
              <a:defRPr/>
            </a:pPr>
            <a:r>
              <a:rPr lang="en-US" sz="1600" dirty="0">
                <a:solidFill>
                  <a:schemeClr val="bg1"/>
                </a:solidFill>
                <a:latin typeface="Gill Sans MT"/>
                <a:hlinkClick r:id="rId5">
                  <a:extLst>
                    <a:ext uri="{A12FA001-AC4F-418D-AE19-62706E023703}">
                      <ahyp:hlinkClr xmlns:ahyp="http://schemas.microsoft.com/office/drawing/2018/hyperlinkcolor" val="tx"/>
                    </a:ext>
                  </a:extLst>
                </a:hlinkClick>
              </a:rPr>
              <a:t>smb201@psu.edu</a:t>
            </a:r>
            <a:endParaRPr lang="en-US" sz="1600" dirty="0">
              <a:solidFill>
                <a:schemeClr val="bg1"/>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chemeClr val="bg1">
                    <a:lumMod val="95000"/>
                  </a:schemeClr>
                </a:solidFill>
                <a:latin typeface="Gill Sans MT"/>
              </a:rPr>
              <a:t> </a:t>
            </a:r>
            <a:endParaRPr kumimoji="0" lang="en-US" sz="1600" b="0" i="0" u="none" strike="noStrike" kern="1200" cap="none" spc="0" normalizeH="0" baseline="0" noProof="0" dirty="0">
              <a:ln>
                <a:noFill/>
              </a:ln>
              <a:solidFill>
                <a:schemeClr val="bg1">
                  <a:lumMod val="95000"/>
                </a:schemeClr>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bg1"/>
              </a:solidFill>
              <a:effectLst/>
              <a:uLnTx/>
              <a:uFillTx/>
              <a:latin typeface="Gill Sans MT"/>
              <a:ea typeface="+mn-ea"/>
              <a:cs typeface="+mn-cs"/>
            </a:endParaRPr>
          </a:p>
        </p:txBody>
      </p:sp>
      <p:sp>
        <p:nvSpPr>
          <p:cNvPr id="48" name="TextBox 47">
            <a:extLst>
              <a:ext uri="{FF2B5EF4-FFF2-40B4-BE49-F238E27FC236}">
                <a16:creationId xmlns:a16="http://schemas.microsoft.com/office/drawing/2014/main" id="{47AA5D56-F603-465E-834F-E8ADC9DAF7DA}"/>
              </a:ext>
            </a:extLst>
          </p:cNvPr>
          <p:cNvSpPr txBox="1"/>
          <p:nvPr/>
        </p:nvSpPr>
        <p:spPr>
          <a:xfrm>
            <a:off x="3044834" y="160458"/>
            <a:ext cx="9000696"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lang="en-US" sz="3600" u="sng" kern="0" dirty="0">
                <a:solidFill>
                  <a:srgbClr val="FFFFFF"/>
                </a:solidFill>
                <a:latin typeface="Gill Sans MT"/>
              </a:rPr>
              <a:t>DGLVR Admin Manual Proposed Updates </a:t>
            </a:r>
          </a:p>
        </p:txBody>
      </p:sp>
      <p:pic>
        <p:nvPicPr>
          <p:cNvPr id="50" name="Picture 49">
            <a:extLst>
              <a:ext uri="{FF2B5EF4-FFF2-40B4-BE49-F238E27FC236}">
                <a16:creationId xmlns:a16="http://schemas.microsoft.com/office/drawing/2014/main" id="{F93E87DF-B07F-4C11-8C23-B492C3B719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10152" y="6080932"/>
            <a:ext cx="805145" cy="518749"/>
          </a:xfrm>
          <a:prstGeom prst="rect">
            <a:avLst/>
          </a:prstGeom>
        </p:spPr>
      </p:pic>
      <p:pic>
        <p:nvPicPr>
          <p:cNvPr id="51" name="Picture 50">
            <a:extLst>
              <a:ext uri="{FF2B5EF4-FFF2-40B4-BE49-F238E27FC236}">
                <a16:creationId xmlns:a16="http://schemas.microsoft.com/office/drawing/2014/main" id="{83BA9570-5C5A-40D3-964C-19AE991A948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95275" y="6080933"/>
            <a:ext cx="1351220" cy="518749"/>
          </a:xfrm>
          <a:prstGeom prst="rect">
            <a:avLst/>
          </a:prstGeom>
        </p:spPr>
      </p:pic>
      <p:sp>
        <p:nvSpPr>
          <p:cNvPr id="52" name="TextBox 51">
            <a:extLst>
              <a:ext uri="{FF2B5EF4-FFF2-40B4-BE49-F238E27FC236}">
                <a16:creationId xmlns:a16="http://schemas.microsoft.com/office/drawing/2014/main" id="{4AD3B23C-CDE0-4892-9CE8-F472AFD8FECA}"/>
              </a:ext>
            </a:extLst>
          </p:cNvPr>
          <p:cNvSpPr txBox="1"/>
          <p:nvPr/>
        </p:nvSpPr>
        <p:spPr>
          <a:xfrm>
            <a:off x="176091" y="160458"/>
            <a:ext cx="2868743" cy="2862177"/>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rPr>
              <a:t> </a:t>
            </a:r>
          </a:p>
          <a:p>
            <a:pPr marL="0" marR="0" lvl="0" indent="0" algn="ctr" defTabSz="912989" eaLnBrk="1" fontAlgn="auto" latinLnBrk="0" hangingPunct="1">
              <a:lnSpc>
                <a:spcPct val="100000"/>
              </a:lnSpc>
              <a:spcBef>
                <a:spcPts val="0"/>
              </a:spcBef>
              <a:spcAft>
                <a:spcPts val="0"/>
              </a:spcAft>
              <a:buClrTx/>
              <a:buSzTx/>
              <a:buFontTx/>
              <a:buNone/>
              <a:tabLst/>
              <a:defRPr/>
            </a:pP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4000" kern="0" dirty="0">
                <a:solidFill>
                  <a:srgbClr val="FFFFFF"/>
                </a:solidFill>
                <a:latin typeface="Gill Sans MT"/>
              </a:rPr>
              <a:t>WEBINAR</a:t>
            </a: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1/11/24</a:t>
            </a: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Starts 9am</a:t>
            </a:r>
            <a:endParaRPr kumimoji="0" lang="en-US" sz="3200" b="0" i="0" u="none" strike="noStrike" kern="0" cap="none" spc="0" normalizeH="0" baseline="0" noProof="0" dirty="0">
              <a:ln>
                <a:noFill/>
              </a:ln>
              <a:solidFill>
                <a:srgbClr val="3FAF49"/>
              </a:solidFill>
              <a:effectLst/>
              <a:uLnTx/>
              <a:uFillTx/>
              <a:latin typeface="Gill Sans MT"/>
            </a:endParaRPr>
          </a:p>
        </p:txBody>
      </p:sp>
      <p:sp>
        <p:nvSpPr>
          <p:cNvPr id="10" name="Subtitle 2">
            <a:extLst>
              <a:ext uri="{FF2B5EF4-FFF2-40B4-BE49-F238E27FC236}">
                <a16:creationId xmlns:a16="http://schemas.microsoft.com/office/drawing/2014/main" id="{C79EB13E-4414-4CC0-90ED-FB686AFC7C8F}"/>
              </a:ext>
            </a:extLst>
          </p:cNvPr>
          <p:cNvSpPr txBox="1">
            <a:spLocks/>
          </p:cNvSpPr>
          <p:nvPr/>
        </p:nvSpPr>
        <p:spPr>
          <a:xfrm>
            <a:off x="148053" y="5489494"/>
            <a:ext cx="8520187"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800" dirty="0"/>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312-626-6799.</a:t>
            </a:r>
          </a:p>
        </p:txBody>
      </p:sp>
    </p:spTree>
    <p:extLst>
      <p:ext uri="{BB962C8B-B14F-4D97-AF65-F5344CB8AC3E}">
        <p14:creationId xmlns:p14="http://schemas.microsoft.com/office/powerpoint/2010/main" val="43496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1" name="TextBox 10">
            <a:extLst>
              <a:ext uri="{FF2B5EF4-FFF2-40B4-BE49-F238E27FC236}">
                <a16:creationId xmlns:a16="http://schemas.microsoft.com/office/drawing/2014/main" id="{88E09E75-6BB5-40A3-B2BC-F60F06C4BF36}"/>
              </a:ext>
            </a:extLst>
          </p:cNvPr>
          <p:cNvSpPr txBox="1"/>
          <p:nvPr/>
        </p:nvSpPr>
        <p:spPr>
          <a:xfrm>
            <a:off x="81517" y="1513076"/>
            <a:ext cx="12110483" cy="3662541"/>
          </a:xfrm>
          <a:prstGeom prst="rect">
            <a:avLst/>
          </a:prstGeom>
          <a:noFill/>
        </p:spPr>
        <p:txBody>
          <a:bodyPr wrap="square" rtlCol="0">
            <a:spAutoFit/>
          </a:bodyPr>
          <a:lstStyle/>
          <a:p>
            <a:r>
              <a:rPr lang="en-US" sz="3600" b="1" dirty="0"/>
              <a:t>Webinar Outline</a:t>
            </a:r>
          </a:p>
          <a:p>
            <a:endParaRPr lang="en-US" sz="3600" b="1" dirty="0"/>
          </a:p>
          <a:p>
            <a:pPr marL="457200" indent="-457200">
              <a:buFont typeface="Arial" panose="020B0604020202020204" pitchFamily="34" charset="0"/>
              <a:buChar char="•"/>
            </a:pPr>
            <a:r>
              <a:rPr lang="en-US" sz="3200" dirty="0"/>
              <a:t>Why?</a:t>
            </a:r>
          </a:p>
          <a:p>
            <a:pPr marL="457200" indent="-457200">
              <a:buFont typeface="Arial" panose="020B0604020202020204" pitchFamily="34" charset="0"/>
              <a:buChar char="•"/>
            </a:pPr>
            <a:r>
              <a:rPr lang="en-US" sz="3200" b="1" u="sng" dirty="0"/>
              <a:t>How to review and comment</a:t>
            </a:r>
          </a:p>
          <a:p>
            <a:pPr marL="457200" indent="-457200">
              <a:buFont typeface="Arial" panose="020B0604020202020204" pitchFamily="34" charset="0"/>
              <a:buChar char="•"/>
            </a:pPr>
            <a:r>
              <a:rPr lang="en-US" sz="3200" dirty="0"/>
              <a:t>Review of proposed Admin Manual Updates</a:t>
            </a:r>
          </a:p>
          <a:p>
            <a:pPr marL="457200" indent="-457200">
              <a:buFont typeface="Arial" panose="020B0604020202020204" pitchFamily="34" charset="0"/>
              <a:buChar char="•"/>
            </a:pPr>
            <a:r>
              <a:rPr lang="en-US" sz="3200" dirty="0"/>
              <a:t>Review of proposed Completion Report and Contract Attachment updates</a:t>
            </a:r>
          </a:p>
        </p:txBody>
      </p:sp>
    </p:spTree>
    <p:extLst>
      <p:ext uri="{BB962C8B-B14F-4D97-AF65-F5344CB8AC3E}">
        <p14:creationId xmlns:p14="http://schemas.microsoft.com/office/powerpoint/2010/main" val="2744851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3" name="TextBox 2">
            <a:extLst>
              <a:ext uri="{FF2B5EF4-FFF2-40B4-BE49-F238E27FC236}">
                <a16:creationId xmlns:a16="http://schemas.microsoft.com/office/drawing/2014/main" id="{0A299264-5437-4EBE-95DC-0351C75EC861}"/>
              </a:ext>
            </a:extLst>
          </p:cNvPr>
          <p:cNvSpPr txBox="1"/>
          <p:nvPr/>
        </p:nvSpPr>
        <p:spPr>
          <a:xfrm>
            <a:off x="532200" y="1158052"/>
            <a:ext cx="3380509" cy="584775"/>
          </a:xfrm>
          <a:prstGeom prst="rect">
            <a:avLst/>
          </a:prstGeom>
          <a:noFill/>
        </p:spPr>
        <p:txBody>
          <a:bodyPr wrap="square" rtlCol="0">
            <a:spAutoFit/>
          </a:bodyPr>
          <a:lstStyle/>
          <a:p>
            <a:r>
              <a:rPr lang="en-US" sz="3200" b="1" u="sng" dirty="0"/>
              <a:t>Timeline</a:t>
            </a:r>
          </a:p>
        </p:txBody>
      </p:sp>
      <p:sp>
        <p:nvSpPr>
          <p:cNvPr id="11" name="TextBox 10">
            <a:extLst>
              <a:ext uri="{FF2B5EF4-FFF2-40B4-BE49-F238E27FC236}">
                <a16:creationId xmlns:a16="http://schemas.microsoft.com/office/drawing/2014/main" id="{88E09E75-6BB5-40A3-B2BC-F60F06C4BF36}"/>
              </a:ext>
            </a:extLst>
          </p:cNvPr>
          <p:cNvSpPr txBox="1"/>
          <p:nvPr/>
        </p:nvSpPr>
        <p:spPr>
          <a:xfrm>
            <a:off x="81517" y="1713343"/>
            <a:ext cx="12110483" cy="4893647"/>
          </a:xfrm>
          <a:prstGeom prst="rect">
            <a:avLst/>
          </a:prstGeom>
          <a:noFill/>
        </p:spPr>
        <p:txBody>
          <a:bodyPr wrap="square" rtlCol="0">
            <a:spAutoFit/>
          </a:bodyPr>
          <a:lstStyle/>
          <a:p>
            <a:pPr marL="457200" indent="-457200">
              <a:buFont typeface="Arial" panose="020B0604020202020204" pitchFamily="34" charset="0"/>
              <a:buChar char="•"/>
            </a:pPr>
            <a:r>
              <a:rPr lang="en-US" sz="2800" b="1" dirty="0"/>
              <a:t>Fall 2023</a:t>
            </a:r>
            <a:r>
              <a:rPr lang="en-US" sz="2800" dirty="0"/>
              <a:t>: SCC staff worked with Center staff to draft proposed changes</a:t>
            </a:r>
          </a:p>
          <a:p>
            <a:pPr marL="457200" indent="-457200">
              <a:buFont typeface="Arial" panose="020B0604020202020204" pitchFamily="34" charset="0"/>
              <a:buChar char="•"/>
            </a:pPr>
            <a:r>
              <a:rPr lang="en-US" sz="2800" b="1" dirty="0"/>
              <a:t>Nov-Dec 2023</a:t>
            </a:r>
            <a:r>
              <a:rPr lang="en-US" sz="2800" dirty="0"/>
              <a:t>: DGLVR Policy &amp; Planning workgroup reviewed proposed updates and provided feedback</a:t>
            </a:r>
          </a:p>
          <a:p>
            <a:pPr marL="457200" indent="-457200">
              <a:buFont typeface="Arial" panose="020B0604020202020204" pitchFamily="34" charset="0"/>
              <a:buChar char="•"/>
            </a:pPr>
            <a:r>
              <a:rPr lang="en-US" sz="2800" b="1" dirty="0"/>
              <a:t>Dec 2023</a:t>
            </a:r>
            <a:r>
              <a:rPr lang="en-US" sz="2800" dirty="0"/>
              <a:t>: SCC and Center staff incorporates feedback from workgroup</a:t>
            </a:r>
          </a:p>
          <a:p>
            <a:pPr marL="457200" indent="-457200">
              <a:buFont typeface="Arial" panose="020B0604020202020204" pitchFamily="34" charset="0"/>
              <a:buChar char="•"/>
            </a:pPr>
            <a:r>
              <a:rPr lang="en-US" sz="2800" b="1" dirty="0"/>
              <a:t>Jan 3, 2024</a:t>
            </a:r>
            <a:r>
              <a:rPr lang="en-US" sz="2800" dirty="0"/>
              <a:t>: Proposed updates emailed to conservation districts for review</a:t>
            </a:r>
          </a:p>
          <a:p>
            <a:pPr marL="457200" indent="-457200">
              <a:buFont typeface="Arial" panose="020B0604020202020204" pitchFamily="34" charset="0"/>
              <a:buChar char="•"/>
            </a:pPr>
            <a:r>
              <a:rPr lang="en-US" sz="2800" b="1" dirty="0">
                <a:solidFill>
                  <a:srgbClr val="FF0000"/>
                </a:solidFill>
              </a:rPr>
              <a:t>Jan-Feb 9, 2024: CDs review and comment on proposed changes</a:t>
            </a:r>
          </a:p>
          <a:p>
            <a:pPr marL="457200" indent="-457200">
              <a:buFont typeface="Arial" panose="020B0604020202020204" pitchFamily="34" charset="0"/>
              <a:buChar char="•"/>
            </a:pPr>
            <a:r>
              <a:rPr lang="en-US" sz="2800" b="1" dirty="0"/>
              <a:t>Feb 9, 2024</a:t>
            </a:r>
            <a:r>
              <a:rPr lang="en-US" sz="2800" dirty="0"/>
              <a:t>: CD comments due to SCC</a:t>
            </a:r>
          </a:p>
          <a:p>
            <a:pPr marL="457200" indent="-457200">
              <a:buFont typeface="Arial" panose="020B0604020202020204" pitchFamily="34" charset="0"/>
              <a:buChar char="•"/>
            </a:pPr>
            <a:r>
              <a:rPr lang="en-US" sz="2800" b="1" dirty="0"/>
              <a:t>March-April 2024</a:t>
            </a:r>
            <a:r>
              <a:rPr lang="en-US" sz="2800" dirty="0"/>
              <a:t>: SCC legal and policy review</a:t>
            </a:r>
          </a:p>
          <a:p>
            <a:pPr marL="457200" indent="-457200">
              <a:buFont typeface="Arial" panose="020B0604020202020204" pitchFamily="34" charset="0"/>
              <a:buChar char="•"/>
            </a:pPr>
            <a:r>
              <a:rPr lang="en-US" sz="2800" b="1" dirty="0"/>
              <a:t>May or July 2024</a:t>
            </a:r>
            <a:r>
              <a:rPr lang="en-US" sz="2800" dirty="0"/>
              <a:t>: Changes go to SCC meeting for approval</a:t>
            </a:r>
          </a:p>
          <a:p>
            <a:pPr marL="457200" indent="-457200">
              <a:buFont typeface="Arial" panose="020B0604020202020204" pitchFamily="34" charset="0"/>
              <a:buChar char="•"/>
            </a:pPr>
            <a:r>
              <a:rPr lang="en-US" sz="2800" b="1" dirty="0"/>
              <a:t>July 1, 2024</a:t>
            </a:r>
            <a:r>
              <a:rPr lang="en-US" sz="2800" dirty="0"/>
              <a:t>: propose to make changes effective</a:t>
            </a:r>
          </a:p>
          <a:p>
            <a:endParaRPr lang="en-US" sz="3200" dirty="0"/>
          </a:p>
        </p:txBody>
      </p:sp>
    </p:spTree>
    <p:extLst>
      <p:ext uri="{BB962C8B-B14F-4D97-AF65-F5344CB8AC3E}">
        <p14:creationId xmlns:p14="http://schemas.microsoft.com/office/powerpoint/2010/main" val="247377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3" name="TextBox 2">
            <a:extLst>
              <a:ext uri="{FF2B5EF4-FFF2-40B4-BE49-F238E27FC236}">
                <a16:creationId xmlns:a16="http://schemas.microsoft.com/office/drawing/2014/main" id="{0A299264-5437-4EBE-95DC-0351C75EC861}"/>
              </a:ext>
            </a:extLst>
          </p:cNvPr>
          <p:cNvSpPr txBox="1"/>
          <p:nvPr/>
        </p:nvSpPr>
        <p:spPr>
          <a:xfrm>
            <a:off x="532200" y="1158052"/>
            <a:ext cx="9848926" cy="584775"/>
          </a:xfrm>
          <a:prstGeom prst="rect">
            <a:avLst/>
          </a:prstGeom>
          <a:noFill/>
        </p:spPr>
        <p:txBody>
          <a:bodyPr wrap="square" rtlCol="0">
            <a:spAutoFit/>
          </a:bodyPr>
          <a:lstStyle/>
          <a:p>
            <a:r>
              <a:rPr lang="en-US" sz="3200" b="1" u="sng" dirty="0"/>
              <a:t>How to review and comment on the proposed updates</a:t>
            </a:r>
          </a:p>
        </p:txBody>
      </p:sp>
      <p:sp>
        <p:nvSpPr>
          <p:cNvPr id="11" name="TextBox 10">
            <a:extLst>
              <a:ext uri="{FF2B5EF4-FFF2-40B4-BE49-F238E27FC236}">
                <a16:creationId xmlns:a16="http://schemas.microsoft.com/office/drawing/2014/main" id="{88E09E75-6BB5-40A3-B2BC-F60F06C4BF36}"/>
              </a:ext>
            </a:extLst>
          </p:cNvPr>
          <p:cNvSpPr txBox="1"/>
          <p:nvPr/>
        </p:nvSpPr>
        <p:spPr>
          <a:xfrm>
            <a:off x="0" y="1840011"/>
            <a:ext cx="12192000" cy="4339650"/>
          </a:xfrm>
          <a:prstGeom prst="rect">
            <a:avLst/>
          </a:prstGeom>
          <a:noFill/>
        </p:spPr>
        <p:txBody>
          <a:bodyPr wrap="square" rtlCol="0">
            <a:spAutoFit/>
          </a:bodyPr>
          <a:lstStyle/>
          <a:p>
            <a:pPr marL="457200" indent="-457200">
              <a:buFont typeface="Arial" panose="020B0604020202020204" pitchFamily="34" charset="0"/>
              <a:buChar char="•"/>
            </a:pPr>
            <a:r>
              <a:rPr lang="en-US" sz="2800" dirty="0"/>
              <a:t>Proposed document updates were emailed to conservation districts </a:t>
            </a:r>
          </a:p>
          <a:p>
            <a:r>
              <a:rPr lang="en-US" sz="2800" dirty="0"/>
              <a:t>     on January 3, 2024 </a:t>
            </a:r>
          </a:p>
          <a:p>
            <a:pPr marL="742950" lvl="1" indent="-285750">
              <a:buFont typeface="Arial" panose="020B0604020202020204" pitchFamily="34" charset="0"/>
              <a:buChar char="•"/>
            </a:pPr>
            <a:r>
              <a:rPr lang="en-US" sz="2000" dirty="0"/>
              <a:t>DGLVR Administrative Manual (proposed track changes version)</a:t>
            </a:r>
          </a:p>
          <a:p>
            <a:pPr marL="742950" lvl="1" indent="-285750">
              <a:buFont typeface="Arial" panose="020B0604020202020204" pitchFamily="34" charset="0"/>
              <a:buChar char="•"/>
            </a:pPr>
            <a:r>
              <a:rPr lang="en-US" sz="2000" dirty="0"/>
              <a:t>DGLVR Administrative Manual, Appendix E, Cost Allocation Methods (proposed updated examples)</a:t>
            </a:r>
          </a:p>
          <a:p>
            <a:pPr marL="742950" lvl="1" indent="-285750">
              <a:buFont typeface="Arial" panose="020B0604020202020204" pitchFamily="34" charset="0"/>
              <a:buChar char="•"/>
            </a:pPr>
            <a:r>
              <a:rPr lang="en-US" sz="2000" dirty="0"/>
              <a:t>Proposed new Project Completion Report and Scope of Work (with explanation)</a:t>
            </a:r>
          </a:p>
          <a:p>
            <a:pPr marL="457200" indent="-457200">
              <a:buFont typeface="Arial" panose="020B0604020202020204" pitchFamily="34" charset="0"/>
              <a:buChar char="•"/>
            </a:pPr>
            <a:r>
              <a:rPr lang="en-US" sz="2800" dirty="0"/>
              <a:t>Also available online at: </a:t>
            </a:r>
            <a:r>
              <a:rPr lang="en-US" sz="2400" dirty="0">
                <a:hlinkClick r:id="rId3"/>
              </a:rPr>
              <a:t>https://dirtandgravel.psu.edu/news/proposed-policy-updates/</a:t>
            </a:r>
            <a:r>
              <a:rPr lang="en-US" sz="2400" dirty="0"/>
              <a:t> </a:t>
            </a:r>
            <a:endParaRPr lang="en-US" sz="2800" dirty="0">
              <a:highlight>
                <a:srgbClr val="FFFF00"/>
              </a:highlight>
            </a:endParaRPr>
          </a:p>
          <a:p>
            <a:pPr marL="457200" indent="-457200">
              <a:buFont typeface="Arial" panose="020B0604020202020204" pitchFamily="34" charset="0"/>
              <a:buChar char="•"/>
            </a:pPr>
            <a:r>
              <a:rPr lang="en-US" sz="2800" dirty="0"/>
              <a:t>Feel free to reach out with questions or to discuss proposed updates</a:t>
            </a:r>
          </a:p>
          <a:p>
            <a:pPr marL="457200" indent="-457200">
              <a:buFont typeface="Arial" panose="020B0604020202020204" pitchFamily="34" charset="0"/>
              <a:buChar char="•"/>
            </a:pPr>
            <a:r>
              <a:rPr lang="en-US" sz="2800" b="1" dirty="0">
                <a:solidFill>
                  <a:srgbClr val="FF0000"/>
                </a:solidFill>
              </a:rPr>
              <a:t>Comments must be emailed to Sherri Law at </a:t>
            </a:r>
            <a:r>
              <a:rPr lang="en-US" sz="2800" b="1" dirty="0">
                <a:solidFill>
                  <a:srgbClr val="FF0000"/>
                </a:solidFill>
                <a:hlinkClick r:id="rId4">
                  <a:extLst>
                    <a:ext uri="{A12FA001-AC4F-418D-AE19-62706E023703}">
                      <ahyp:hlinkClr xmlns:ahyp="http://schemas.microsoft.com/office/drawing/2018/hyperlinkcolor" val="tx"/>
                    </a:ext>
                  </a:extLst>
                </a:hlinkClick>
              </a:rPr>
              <a:t>shlaw@pa.gov</a:t>
            </a:r>
            <a:r>
              <a:rPr lang="en-US" sz="2800" b="1" dirty="0">
                <a:solidFill>
                  <a:srgbClr val="FF0000"/>
                </a:solidFill>
              </a:rPr>
              <a:t> by Feb 9, 2024</a:t>
            </a:r>
          </a:p>
          <a:p>
            <a:pPr marL="914400" lvl="1" indent="-457200">
              <a:buFont typeface="Arial" panose="020B0604020202020204" pitchFamily="34" charset="0"/>
              <a:buChar char="•"/>
            </a:pPr>
            <a:r>
              <a:rPr lang="en-US" sz="2400" dirty="0"/>
              <a:t>When commenting on specific sections of the Admin Manual, please reference the section number your comment refers to.</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118791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1" name="TextBox 10">
            <a:extLst>
              <a:ext uri="{FF2B5EF4-FFF2-40B4-BE49-F238E27FC236}">
                <a16:creationId xmlns:a16="http://schemas.microsoft.com/office/drawing/2014/main" id="{88E09E75-6BB5-40A3-B2BC-F60F06C4BF36}"/>
              </a:ext>
            </a:extLst>
          </p:cNvPr>
          <p:cNvSpPr txBox="1"/>
          <p:nvPr/>
        </p:nvSpPr>
        <p:spPr>
          <a:xfrm>
            <a:off x="81517" y="1513076"/>
            <a:ext cx="12110483" cy="3662541"/>
          </a:xfrm>
          <a:prstGeom prst="rect">
            <a:avLst/>
          </a:prstGeom>
          <a:noFill/>
        </p:spPr>
        <p:txBody>
          <a:bodyPr wrap="square" rtlCol="0">
            <a:spAutoFit/>
          </a:bodyPr>
          <a:lstStyle/>
          <a:p>
            <a:r>
              <a:rPr lang="en-US" sz="3600" b="1" dirty="0"/>
              <a:t>Webinar Outline</a:t>
            </a:r>
          </a:p>
          <a:p>
            <a:endParaRPr lang="en-US" sz="3600" b="1" dirty="0"/>
          </a:p>
          <a:p>
            <a:pPr marL="457200" indent="-457200">
              <a:buFont typeface="Arial" panose="020B0604020202020204" pitchFamily="34" charset="0"/>
              <a:buChar char="•"/>
            </a:pPr>
            <a:r>
              <a:rPr lang="en-US" sz="3200" dirty="0"/>
              <a:t>Why?</a:t>
            </a:r>
          </a:p>
          <a:p>
            <a:pPr marL="457200" indent="-457200">
              <a:buFont typeface="Arial" panose="020B0604020202020204" pitchFamily="34" charset="0"/>
              <a:buChar char="•"/>
            </a:pPr>
            <a:r>
              <a:rPr lang="en-US" sz="3200" dirty="0"/>
              <a:t>How to review and comment</a:t>
            </a:r>
          </a:p>
          <a:p>
            <a:pPr marL="457200" indent="-457200">
              <a:buFont typeface="Arial" panose="020B0604020202020204" pitchFamily="34" charset="0"/>
              <a:buChar char="•"/>
            </a:pPr>
            <a:r>
              <a:rPr lang="en-US" sz="3200" b="1" u="sng" dirty="0"/>
              <a:t>Review of proposed Admin Manual Updates</a:t>
            </a:r>
          </a:p>
          <a:p>
            <a:pPr marL="457200" indent="-457200">
              <a:buFont typeface="Arial" panose="020B0604020202020204" pitchFamily="34" charset="0"/>
              <a:buChar char="•"/>
            </a:pPr>
            <a:r>
              <a:rPr lang="en-US" sz="3200" dirty="0"/>
              <a:t>Review of proposed Completion Report and Contract Attachment updates</a:t>
            </a:r>
          </a:p>
        </p:txBody>
      </p:sp>
    </p:spTree>
    <p:extLst>
      <p:ext uri="{BB962C8B-B14F-4D97-AF65-F5344CB8AC3E}">
        <p14:creationId xmlns:p14="http://schemas.microsoft.com/office/powerpoint/2010/main" val="1500286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9" name="Subtitle 2">
            <a:extLst>
              <a:ext uri="{FF2B5EF4-FFF2-40B4-BE49-F238E27FC236}">
                <a16:creationId xmlns:a16="http://schemas.microsoft.com/office/drawing/2014/main" id="{FD18C32C-6C54-40D1-8AEA-AA52E0026275}"/>
              </a:ext>
            </a:extLst>
          </p:cNvPr>
          <p:cNvSpPr txBox="1">
            <a:spLocks/>
          </p:cNvSpPr>
          <p:nvPr/>
        </p:nvSpPr>
        <p:spPr>
          <a:xfrm>
            <a:off x="295833" y="1189538"/>
            <a:ext cx="5842226" cy="499466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sng" dirty="0"/>
              <a:t>DGLVR Administrative Manual</a:t>
            </a:r>
          </a:p>
          <a:p>
            <a:pPr marL="0" indent="0">
              <a:buFont typeface="Arial" panose="020B0604020202020204" pitchFamily="34" charset="0"/>
              <a:buNone/>
            </a:pPr>
            <a:r>
              <a:rPr lang="en-US" sz="2000" b="1" dirty="0"/>
              <a:t>Approved by SCC 5/10/22</a:t>
            </a:r>
          </a:p>
          <a:p>
            <a:pPr marL="0" indent="0">
              <a:buFont typeface="Arial" panose="020B0604020202020204" pitchFamily="34" charset="0"/>
              <a:buNone/>
            </a:pPr>
            <a:r>
              <a:rPr lang="en-US" sz="2000" b="1" dirty="0"/>
              <a:t>Revised May 2023 (DSA spec update)</a:t>
            </a:r>
          </a:p>
          <a:p>
            <a:pPr marL="514350" indent="-514350">
              <a:buFont typeface="+mj-lt"/>
              <a:buAutoNum type="arabicParenR"/>
            </a:pPr>
            <a:r>
              <a:rPr lang="en-US" sz="2400" dirty="0"/>
              <a:t>Introduction</a:t>
            </a:r>
          </a:p>
          <a:p>
            <a:pPr marL="514350" indent="-514350">
              <a:buFont typeface="+mj-lt"/>
              <a:buAutoNum type="arabicParenR"/>
            </a:pPr>
            <a:r>
              <a:rPr lang="en-US" sz="2400" dirty="0"/>
              <a:t>SCC Role</a:t>
            </a:r>
          </a:p>
          <a:p>
            <a:pPr marL="514350" indent="-514350">
              <a:buFont typeface="+mj-lt"/>
              <a:buAutoNum type="arabicParenR"/>
            </a:pPr>
            <a:r>
              <a:rPr lang="en-US" sz="2400" dirty="0"/>
              <a:t>Conservation District Role</a:t>
            </a:r>
          </a:p>
          <a:p>
            <a:pPr marL="514350" indent="-514350">
              <a:buFont typeface="+mj-lt"/>
              <a:buAutoNum type="arabicParenR"/>
            </a:pPr>
            <a:r>
              <a:rPr lang="en-US" sz="2400" dirty="0"/>
              <a:t>Quality Assurance Board Role</a:t>
            </a:r>
          </a:p>
          <a:p>
            <a:pPr marL="514350" indent="-514350">
              <a:buFont typeface="+mj-lt"/>
              <a:buAutoNum type="arabicParenR"/>
            </a:pPr>
            <a:r>
              <a:rPr lang="en-US" sz="2400" dirty="0"/>
              <a:t>Applicant Role</a:t>
            </a:r>
          </a:p>
          <a:p>
            <a:pPr marL="514350" indent="-514350">
              <a:buFont typeface="+mj-lt"/>
              <a:buAutoNum type="arabicParenR"/>
            </a:pPr>
            <a:r>
              <a:rPr lang="en-US" sz="2400" dirty="0"/>
              <a:t>Center for Dirt and Gravel Roads</a:t>
            </a:r>
          </a:p>
          <a:p>
            <a:pPr marL="514350" indent="-514350">
              <a:buFont typeface="+mj-lt"/>
              <a:buAutoNum type="arabicParenR"/>
            </a:pPr>
            <a:r>
              <a:rPr lang="en-US" sz="2400" dirty="0"/>
              <a:t>Additional Policies</a:t>
            </a:r>
          </a:p>
          <a:p>
            <a:pPr marL="514350" indent="-514350">
              <a:buFont typeface="+mj-lt"/>
              <a:buAutoNum type="arabicParenR"/>
            </a:pPr>
            <a:r>
              <a:rPr lang="en-US" sz="2400" dirty="0"/>
              <a:t>Permits and Other Requirements</a:t>
            </a:r>
          </a:p>
          <a:p>
            <a:pPr marL="0" indent="0">
              <a:buFont typeface="Arial" panose="020B0604020202020204" pitchFamily="34" charset="0"/>
              <a:buNone/>
            </a:pPr>
            <a:r>
              <a:rPr lang="en-US" sz="2400" dirty="0"/>
              <a:t>Appendices</a:t>
            </a:r>
          </a:p>
          <a:p>
            <a:pPr marL="0" indent="0" algn="ctr">
              <a:buFont typeface="Arial" panose="020B0604020202020204" pitchFamily="34" charset="0"/>
              <a:buNone/>
            </a:pPr>
            <a:endParaRPr lang="en-US" sz="2000" b="1" dirty="0"/>
          </a:p>
        </p:txBody>
      </p:sp>
      <p:pic>
        <p:nvPicPr>
          <p:cNvPr id="13" name="Picture 12">
            <a:extLst>
              <a:ext uri="{FF2B5EF4-FFF2-40B4-BE49-F238E27FC236}">
                <a16:creationId xmlns:a16="http://schemas.microsoft.com/office/drawing/2014/main" id="{4873A489-2764-44FA-B4DB-075B833300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01641" y="1245570"/>
            <a:ext cx="4312854" cy="4815091"/>
          </a:xfrm>
          <a:prstGeom prst="rect">
            <a:avLst/>
          </a:prstGeom>
        </p:spPr>
      </p:pic>
    </p:spTree>
    <p:extLst>
      <p:ext uri="{BB962C8B-B14F-4D97-AF65-F5344CB8AC3E}">
        <p14:creationId xmlns:p14="http://schemas.microsoft.com/office/powerpoint/2010/main" val="3721329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9" name="Subtitle 2">
            <a:extLst>
              <a:ext uri="{FF2B5EF4-FFF2-40B4-BE49-F238E27FC236}">
                <a16:creationId xmlns:a16="http://schemas.microsoft.com/office/drawing/2014/main" id="{FD18C32C-6C54-40D1-8AEA-AA52E0026275}"/>
              </a:ext>
            </a:extLst>
          </p:cNvPr>
          <p:cNvSpPr txBox="1">
            <a:spLocks/>
          </p:cNvSpPr>
          <p:nvPr/>
        </p:nvSpPr>
        <p:spPr>
          <a:xfrm>
            <a:off x="268940" y="1134033"/>
            <a:ext cx="11803717" cy="482301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sng" dirty="0"/>
              <a:t>DGLVR Administrative Manual </a:t>
            </a:r>
            <a:r>
              <a:rPr lang="en-US" b="1" dirty="0">
                <a:solidFill>
                  <a:srgbClr val="FF0000"/>
                </a:solidFill>
              </a:rPr>
              <a:t>Proposed 2024 updates</a:t>
            </a:r>
          </a:p>
          <a:p>
            <a:pPr marL="514350" indent="-514350">
              <a:buFont typeface="+mj-lt"/>
              <a:buAutoNum type="arabicParenR"/>
            </a:pPr>
            <a:r>
              <a:rPr lang="en-US" sz="2400" dirty="0"/>
              <a:t>Introduction </a:t>
            </a:r>
            <a:endParaRPr lang="en-US" sz="2400" dirty="0">
              <a:solidFill>
                <a:srgbClr val="FF0000"/>
              </a:solidFill>
            </a:endParaRPr>
          </a:p>
          <a:p>
            <a:pPr marL="514350" indent="-514350">
              <a:buFont typeface="+mj-lt"/>
              <a:buAutoNum type="arabicParenR"/>
            </a:pPr>
            <a:r>
              <a:rPr lang="en-US" sz="2400" dirty="0"/>
              <a:t>SCC Role</a:t>
            </a:r>
            <a:endParaRPr lang="en-US" sz="2400" i="1" dirty="0"/>
          </a:p>
          <a:p>
            <a:pPr marL="514350" indent="-514350">
              <a:buFont typeface="+mj-lt"/>
              <a:buAutoNum type="arabicParenR"/>
            </a:pPr>
            <a:r>
              <a:rPr lang="en-US" sz="2400" dirty="0"/>
              <a:t>Conservation District Role </a:t>
            </a:r>
            <a:endParaRPr lang="en-US" sz="2400" dirty="0">
              <a:solidFill>
                <a:srgbClr val="FF0000"/>
              </a:solidFill>
            </a:endParaRPr>
          </a:p>
          <a:p>
            <a:pPr marL="514350" indent="-514350">
              <a:buFont typeface="+mj-lt"/>
              <a:buAutoNum type="arabicParenR"/>
            </a:pPr>
            <a:r>
              <a:rPr lang="en-US" sz="2400" dirty="0"/>
              <a:t>Quality Assurance Board Role</a:t>
            </a:r>
            <a:endParaRPr lang="en-US" sz="2400" dirty="0">
              <a:solidFill>
                <a:srgbClr val="FF0000"/>
              </a:solidFill>
            </a:endParaRPr>
          </a:p>
          <a:p>
            <a:pPr marL="514350" indent="-514350">
              <a:buFont typeface="+mj-lt"/>
              <a:buAutoNum type="arabicParenR"/>
            </a:pPr>
            <a:r>
              <a:rPr lang="en-US" sz="2400" dirty="0"/>
              <a:t>Applicant Role </a:t>
            </a:r>
            <a:endParaRPr lang="en-US" sz="2400" dirty="0">
              <a:solidFill>
                <a:srgbClr val="FF0000"/>
              </a:solidFill>
            </a:endParaRPr>
          </a:p>
          <a:p>
            <a:pPr marL="514350" indent="-514350">
              <a:buFont typeface="+mj-lt"/>
              <a:buAutoNum type="arabicParenR"/>
            </a:pPr>
            <a:r>
              <a:rPr lang="en-US" sz="2400" dirty="0"/>
              <a:t>Center for Dirt and Gravel Roads </a:t>
            </a:r>
            <a:endParaRPr lang="en-US" sz="2400" i="1" dirty="0"/>
          </a:p>
          <a:p>
            <a:pPr marL="514350" indent="-514350">
              <a:buFont typeface="+mj-lt"/>
              <a:buAutoNum type="arabicParenR"/>
            </a:pPr>
            <a:r>
              <a:rPr lang="en-US" sz="2400" dirty="0"/>
              <a:t>Additional Policies </a:t>
            </a:r>
            <a:endParaRPr lang="en-US" sz="2400" i="1" dirty="0"/>
          </a:p>
          <a:p>
            <a:pPr marL="514350" indent="-514350">
              <a:buFont typeface="+mj-lt"/>
              <a:buAutoNum type="arabicParenR"/>
            </a:pPr>
            <a:r>
              <a:rPr lang="en-US" sz="2400" dirty="0"/>
              <a:t>Permits and Other Requirements </a:t>
            </a:r>
            <a:endParaRPr lang="en-US" sz="2400" i="1" dirty="0"/>
          </a:p>
          <a:p>
            <a:pPr marL="0" indent="0">
              <a:buFont typeface="Arial" panose="020B0604020202020204" pitchFamily="34" charset="0"/>
              <a:buNone/>
            </a:pPr>
            <a:r>
              <a:rPr lang="en-US" sz="2400" dirty="0"/>
              <a:t>Appendices </a:t>
            </a:r>
            <a:endParaRPr lang="en-US" sz="2400" dirty="0">
              <a:solidFill>
                <a:srgbClr val="FF0000"/>
              </a:solidFill>
            </a:endParaRPr>
          </a:p>
          <a:p>
            <a:pPr marL="0" indent="0">
              <a:buFont typeface="Arial" panose="020B0604020202020204" pitchFamily="34" charset="0"/>
              <a:buNone/>
            </a:pPr>
            <a:r>
              <a:rPr lang="en-US" sz="2400" dirty="0"/>
              <a:t>Other documents </a:t>
            </a:r>
            <a:endParaRPr lang="en-US" sz="2400" b="1" u="sng" dirty="0">
              <a:solidFill>
                <a:srgbClr val="FF0000"/>
              </a:solidFill>
            </a:endParaRPr>
          </a:p>
          <a:p>
            <a:pPr marL="0" indent="0" algn="ctr">
              <a:buFont typeface="Arial" panose="020B0604020202020204" pitchFamily="34" charset="0"/>
              <a:buNone/>
            </a:pPr>
            <a:endParaRPr lang="en-US" sz="2000" b="1" dirty="0"/>
          </a:p>
        </p:txBody>
      </p:sp>
      <p:sp>
        <p:nvSpPr>
          <p:cNvPr id="11" name="Subtitle 2">
            <a:extLst>
              <a:ext uri="{FF2B5EF4-FFF2-40B4-BE49-F238E27FC236}">
                <a16:creationId xmlns:a16="http://schemas.microsoft.com/office/drawing/2014/main" id="{E83AB038-FA83-4353-970D-350CB29A16BE}"/>
              </a:ext>
            </a:extLst>
          </p:cNvPr>
          <p:cNvSpPr txBox="1">
            <a:spLocks/>
          </p:cNvSpPr>
          <p:nvPr/>
        </p:nvSpPr>
        <p:spPr>
          <a:xfrm>
            <a:off x="2500455" y="1571340"/>
            <a:ext cx="2838024" cy="519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FF0000"/>
                </a:solidFill>
              </a:rPr>
              <a:t>– minor clarifications</a:t>
            </a:r>
          </a:p>
          <a:p>
            <a:pPr marL="0" indent="0" algn="ctr">
              <a:buFont typeface="Arial" panose="020B0604020202020204" pitchFamily="34" charset="0"/>
              <a:buNone/>
            </a:pPr>
            <a:endParaRPr lang="en-US" sz="2000" b="1" dirty="0"/>
          </a:p>
        </p:txBody>
      </p:sp>
      <p:sp>
        <p:nvSpPr>
          <p:cNvPr id="13" name="Subtitle 2">
            <a:extLst>
              <a:ext uri="{FF2B5EF4-FFF2-40B4-BE49-F238E27FC236}">
                <a16:creationId xmlns:a16="http://schemas.microsoft.com/office/drawing/2014/main" id="{37AA1167-82A3-462B-997E-67C0AA14C692}"/>
              </a:ext>
            </a:extLst>
          </p:cNvPr>
          <p:cNvSpPr txBox="1">
            <a:spLocks/>
          </p:cNvSpPr>
          <p:nvPr/>
        </p:nvSpPr>
        <p:spPr>
          <a:xfrm>
            <a:off x="2500455" y="2008647"/>
            <a:ext cx="2838024" cy="519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FF0000"/>
                </a:solidFill>
              </a:rPr>
              <a:t>– minor clarifications</a:t>
            </a:r>
          </a:p>
          <a:p>
            <a:pPr marL="0" indent="0" algn="ctr">
              <a:buFont typeface="Arial" panose="020B0604020202020204" pitchFamily="34" charset="0"/>
              <a:buNone/>
            </a:pPr>
            <a:endParaRPr lang="en-US" sz="2000" b="1" dirty="0"/>
          </a:p>
        </p:txBody>
      </p:sp>
      <p:sp>
        <p:nvSpPr>
          <p:cNvPr id="17" name="Subtitle 2">
            <a:extLst>
              <a:ext uri="{FF2B5EF4-FFF2-40B4-BE49-F238E27FC236}">
                <a16:creationId xmlns:a16="http://schemas.microsoft.com/office/drawing/2014/main" id="{1AB20F76-417D-46EA-A2FD-0E4F8F8EED22}"/>
              </a:ext>
            </a:extLst>
          </p:cNvPr>
          <p:cNvSpPr txBox="1">
            <a:spLocks/>
          </p:cNvSpPr>
          <p:nvPr/>
        </p:nvSpPr>
        <p:spPr>
          <a:xfrm>
            <a:off x="4149962" y="2428577"/>
            <a:ext cx="4241239" cy="519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FF0000"/>
                </a:solidFill>
              </a:rPr>
              <a:t>– </a:t>
            </a:r>
            <a:r>
              <a:rPr lang="en-US" sz="2400" b="1" u="sng" dirty="0">
                <a:solidFill>
                  <a:srgbClr val="FF0000"/>
                </a:solidFill>
              </a:rPr>
              <a:t>updates and clarifications</a:t>
            </a:r>
          </a:p>
          <a:p>
            <a:pPr marL="0" indent="0" algn="ctr">
              <a:buFont typeface="Arial" panose="020B0604020202020204" pitchFamily="34" charset="0"/>
              <a:buNone/>
            </a:pPr>
            <a:endParaRPr lang="en-US" sz="2000" b="1" dirty="0"/>
          </a:p>
        </p:txBody>
      </p:sp>
      <p:sp>
        <p:nvSpPr>
          <p:cNvPr id="18" name="Subtitle 2">
            <a:extLst>
              <a:ext uri="{FF2B5EF4-FFF2-40B4-BE49-F238E27FC236}">
                <a16:creationId xmlns:a16="http://schemas.microsoft.com/office/drawing/2014/main" id="{3BC0EB6D-338A-4FE1-A287-FCAE9B5D21CC}"/>
              </a:ext>
            </a:extLst>
          </p:cNvPr>
          <p:cNvSpPr txBox="1">
            <a:spLocks/>
          </p:cNvSpPr>
          <p:nvPr/>
        </p:nvSpPr>
        <p:spPr>
          <a:xfrm>
            <a:off x="4565876" y="2848507"/>
            <a:ext cx="2838024" cy="519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FF0000"/>
                </a:solidFill>
              </a:rPr>
              <a:t>– minor clarifications</a:t>
            </a:r>
          </a:p>
          <a:p>
            <a:pPr marL="0" indent="0" algn="ctr">
              <a:buFont typeface="Arial" panose="020B0604020202020204" pitchFamily="34" charset="0"/>
              <a:buNone/>
            </a:pPr>
            <a:endParaRPr lang="en-US" sz="2000" b="1" dirty="0"/>
          </a:p>
        </p:txBody>
      </p:sp>
      <p:sp>
        <p:nvSpPr>
          <p:cNvPr id="19" name="Subtitle 2">
            <a:extLst>
              <a:ext uri="{FF2B5EF4-FFF2-40B4-BE49-F238E27FC236}">
                <a16:creationId xmlns:a16="http://schemas.microsoft.com/office/drawing/2014/main" id="{06B81BF4-161E-4110-B156-E221D8343F41}"/>
              </a:ext>
            </a:extLst>
          </p:cNvPr>
          <p:cNvSpPr txBox="1">
            <a:spLocks/>
          </p:cNvSpPr>
          <p:nvPr/>
        </p:nvSpPr>
        <p:spPr>
          <a:xfrm>
            <a:off x="2682868" y="3261298"/>
            <a:ext cx="4548111" cy="519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FF0000"/>
                </a:solidFill>
              </a:rPr>
              <a:t>– updated to match other chapters</a:t>
            </a:r>
          </a:p>
          <a:p>
            <a:pPr marL="0" indent="0" algn="ctr">
              <a:buFont typeface="Arial" panose="020B0604020202020204" pitchFamily="34" charset="0"/>
              <a:buNone/>
            </a:pPr>
            <a:endParaRPr lang="en-US" sz="2000" b="1" dirty="0"/>
          </a:p>
        </p:txBody>
      </p:sp>
      <p:sp>
        <p:nvSpPr>
          <p:cNvPr id="20" name="Subtitle 2">
            <a:extLst>
              <a:ext uri="{FF2B5EF4-FFF2-40B4-BE49-F238E27FC236}">
                <a16:creationId xmlns:a16="http://schemas.microsoft.com/office/drawing/2014/main" id="{9075F8D0-BC21-4FAB-85FD-FE925130A914}"/>
              </a:ext>
            </a:extLst>
          </p:cNvPr>
          <p:cNvSpPr txBox="1">
            <a:spLocks/>
          </p:cNvSpPr>
          <p:nvPr/>
        </p:nvSpPr>
        <p:spPr>
          <a:xfrm>
            <a:off x="4956923" y="3659260"/>
            <a:ext cx="1837803" cy="519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FF0000"/>
                </a:solidFill>
              </a:rPr>
              <a:t>– no change</a:t>
            </a:r>
          </a:p>
          <a:p>
            <a:pPr marL="0" indent="0" algn="ctr">
              <a:buFont typeface="Arial" panose="020B0604020202020204" pitchFamily="34" charset="0"/>
              <a:buNone/>
            </a:pPr>
            <a:endParaRPr lang="en-US" sz="2000" b="1" dirty="0"/>
          </a:p>
        </p:txBody>
      </p:sp>
      <p:sp>
        <p:nvSpPr>
          <p:cNvPr id="21" name="Subtitle 2">
            <a:extLst>
              <a:ext uri="{FF2B5EF4-FFF2-40B4-BE49-F238E27FC236}">
                <a16:creationId xmlns:a16="http://schemas.microsoft.com/office/drawing/2014/main" id="{DA53648C-A70C-4378-BC73-8BAC7072B35C}"/>
              </a:ext>
            </a:extLst>
          </p:cNvPr>
          <p:cNvSpPr txBox="1">
            <a:spLocks/>
          </p:cNvSpPr>
          <p:nvPr/>
        </p:nvSpPr>
        <p:spPr>
          <a:xfrm>
            <a:off x="3231060" y="4079190"/>
            <a:ext cx="1837803" cy="519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FF0000"/>
                </a:solidFill>
              </a:rPr>
              <a:t>– no change</a:t>
            </a:r>
          </a:p>
          <a:p>
            <a:pPr marL="0" indent="0" algn="ctr">
              <a:buFont typeface="Arial" panose="020B0604020202020204" pitchFamily="34" charset="0"/>
              <a:buNone/>
            </a:pPr>
            <a:endParaRPr lang="en-US" sz="2000" b="1" dirty="0"/>
          </a:p>
        </p:txBody>
      </p:sp>
      <p:sp>
        <p:nvSpPr>
          <p:cNvPr id="22" name="Subtitle 2">
            <a:extLst>
              <a:ext uri="{FF2B5EF4-FFF2-40B4-BE49-F238E27FC236}">
                <a16:creationId xmlns:a16="http://schemas.microsoft.com/office/drawing/2014/main" id="{E5CB38BD-8FAE-46C8-B533-9431ADDB024F}"/>
              </a:ext>
            </a:extLst>
          </p:cNvPr>
          <p:cNvSpPr txBox="1">
            <a:spLocks/>
          </p:cNvSpPr>
          <p:nvPr/>
        </p:nvSpPr>
        <p:spPr>
          <a:xfrm>
            <a:off x="4956923" y="4503455"/>
            <a:ext cx="2838024" cy="5199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FF0000"/>
                </a:solidFill>
              </a:rPr>
              <a:t>– minor clarifications</a:t>
            </a:r>
          </a:p>
          <a:p>
            <a:pPr marL="0" indent="0" algn="ctr">
              <a:buFont typeface="Arial" panose="020B0604020202020204" pitchFamily="34" charset="0"/>
              <a:buNone/>
            </a:pPr>
            <a:endParaRPr lang="en-US" sz="2000" b="1" dirty="0"/>
          </a:p>
        </p:txBody>
      </p:sp>
      <p:sp>
        <p:nvSpPr>
          <p:cNvPr id="23" name="Subtitle 2">
            <a:extLst>
              <a:ext uri="{FF2B5EF4-FFF2-40B4-BE49-F238E27FC236}">
                <a16:creationId xmlns:a16="http://schemas.microsoft.com/office/drawing/2014/main" id="{CC76D25B-4271-4B1D-82F0-01251B0818E8}"/>
              </a:ext>
            </a:extLst>
          </p:cNvPr>
          <p:cNvSpPr txBox="1">
            <a:spLocks/>
          </p:cNvSpPr>
          <p:nvPr/>
        </p:nvSpPr>
        <p:spPr>
          <a:xfrm>
            <a:off x="1927823" y="4943489"/>
            <a:ext cx="3983288" cy="4242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FF0000"/>
                </a:solidFill>
              </a:rPr>
              <a:t>– updated CAM examples</a:t>
            </a:r>
          </a:p>
          <a:p>
            <a:pPr marL="0" indent="0" algn="ctr">
              <a:buFont typeface="Arial" panose="020B0604020202020204" pitchFamily="34" charset="0"/>
              <a:buNone/>
            </a:pPr>
            <a:endParaRPr lang="en-US" sz="2000" b="1" dirty="0"/>
          </a:p>
        </p:txBody>
      </p:sp>
      <p:sp>
        <p:nvSpPr>
          <p:cNvPr id="24" name="Subtitle 2">
            <a:extLst>
              <a:ext uri="{FF2B5EF4-FFF2-40B4-BE49-F238E27FC236}">
                <a16:creationId xmlns:a16="http://schemas.microsoft.com/office/drawing/2014/main" id="{8EC1F3C0-13B7-4BA3-BC99-4DC84934E84B}"/>
              </a:ext>
            </a:extLst>
          </p:cNvPr>
          <p:cNvSpPr txBox="1">
            <a:spLocks/>
          </p:cNvSpPr>
          <p:nvPr/>
        </p:nvSpPr>
        <p:spPr>
          <a:xfrm>
            <a:off x="2682868" y="5314960"/>
            <a:ext cx="9119936" cy="11457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FF0000"/>
                </a:solidFill>
              </a:rPr>
              <a:t>– </a:t>
            </a:r>
            <a:r>
              <a:rPr lang="en-US" sz="2400" b="1" u="sng" dirty="0">
                <a:solidFill>
                  <a:srgbClr val="FF0000"/>
                </a:solidFill>
              </a:rPr>
              <a:t>completion report updates</a:t>
            </a:r>
          </a:p>
          <a:p>
            <a:pPr marL="0" indent="0">
              <a:buNone/>
            </a:pPr>
            <a:r>
              <a:rPr lang="en-US" sz="2400" dirty="0">
                <a:solidFill>
                  <a:srgbClr val="FF0000"/>
                </a:solidFill>
              </a:rPr>
              <a:t>–</a:t>
            </a:r>
            <a:r>
              <a:rPr lang="en-US" sz="2400" b="1" u="sng" dirty="0">
                <a:solidFill>
                  <a:srgbClr val="FF0000"/>
                </a:solidFill>
              </a:rPr>
              <a:t> NEW contract attachment A “Project Scope of Work”</a:t>
            </a:r>
          </a:p>
          <a:p>
            <a:pPr marL="0" indent="0" algn="ctr">
              <a:buFont typeface="Arial" panose="020B0604020202020204" pitchFamily="34" charset="0"/>
              <a:buNone/>
            </a:pPr>
            <a:endParaRPr lang="en-US" sz="2000" b="1" dirty="0"/>
          </a:p>
        </p:txBody>
      </p:sp>
    </p:spTree>
    <p:extLst>
      <p:ext uri="{BB962C8B-B14F-4D97-AF65-F5344CB8AC3E}">
        <p14:creationId xmlns:p14="http://schemas.microsoft.com/office/powerpoint/2010/main" val="414752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7" grpId="0"/>
      <p:bldP spid="18" grpId="0"/>
      <p:bldP spid="19" grpId="0"/>
      <p:bldP spid="20" grpId="0"/>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1" name="TextBox 10">
            <a:extLst>
              <a:ext uri="{FF2B5EF4-FFF2-40B4-BE49-F238E27FC236}">
                <a16:creationId xmlns:a16="http://schemas.microsoft.com/office/drawing/2014/main" id="{88E09E75-6BB5-40A3-B2BC-F60F06C4BF36}"/>
              </a:ext>
            </a:extLst>
          </p:cNvPr>
          <p:cNvSpPr txBox="1"/>
          <p:nvPr/>
        </p:nvSpPr>
        <p:spPr>
          <a:xfrm>
            <a:off x="81517" y="1513076"/>
            <a:ext cx="12110483" cy="3046988"/>
          </a:xfrm>
          <a:prstGeom prst="rect">
            <a:avLst/>
          </a:prstGeom>
          <a:noFill/>
        </p:spPr>
        <p:txBody>
          <a:bodyPr wrap="square" rtlCol="0">
            <a:spAutoFit/>
          </a:bodyPr>
          <a:lstStyle/>
          <a:p>
            <a:r>
              <a:rPr lang="en-US" sz="3200" b="1" u="sng" dirty="0"/>
              <a:t>Review of proposed Admin Manual Updates</a:t>
            </a:r>
          </a:p>
          <a:p>
            <a:endParaRPr lang="en-US" sz="3200" b="1" u="sng" dirty="0"/>
          </a:p>
          <a:p>
            <a:pPr marL="457200" indent="-457200">
              <a:buFont typeface="Arial" panose="020B0604020202020204" pitchFamily="34" charset="0"/>
              <a:buChar char="•"/>
            </a:pPr>
            <a:r>
              <a:rPr lang="en-US" sz="3200" dirty="0"/>
              <a:t>Main updates are reviewed in the following slides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To see every proposed change, see the track changes of the Admin Manual</a:t>
            </a:r>
          </a:p>
        </p:txBody>
      </p:sp>
    </p:spTree>
    <p:extLst>
      <p:ext uri="{BB962C8B-B14F-4D97-AF65-F5344CB8AC3E}">
        <p14:creationId xmlns:p14="http://schemas.microsoft.com/office/powerpoint/2010/main" val="750710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7" name="TextBox 16">
            <a:extLst>
              <a:ext uri="{FF2B5EF4-FFF2-40B4-BE49-F238E27FC236}">
                <a16:creationId xmlns:a16="http://schemas.microsoft.com/office/drawing/2014/main" id="{39A09D69-E5B9-4699-8AA5-C28C3CF3EF76}"/>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sp>
        <p:nvSpPr>
          <p:cNvPr id="13" name="TextBox 12">
            <a:extLst>
              <a:ext uri="{FF2B5EF4-FFF2-40B4-BE49-F238E27FC236}">
                <a16:creationId xmlns:a16="http://schemas.microsoft.com/office/drawing/2014/main" id="{08E8C650-4F58-4FF0-A648-CE952F04DA46}"/>
              </a:ext>
            </a:extLst>
          </p:cNvPr>
          <p:cNvSpPr txBox="1"/>
          <p:nvPr/>
        </p:nvSpPr>
        <p:spPr>
          <a:xfrm>
            <a:off x="1554425" y="4866299"/>
            <a:ext cx="8726906" cy="1200329"/>
          </a:xfrm>
          <a:prstGeom prst="rect">
            <a:avLst/>
          </a:prstGeom>
          <a:solidFill>
            <a:srgbClr val="FFFF00"/>
          </a:solidFill>
        </p:spPr>
        <p:txBody>
          <a:bodyPr wrap="square" rtlCol="0">
            <a:spAutoFit/>
          </a:bodyPr>
          <a:lstStyle/>
          <a:p>
            <a:r>
              <a:rPr lang="en-US" sz="2400" b="1" i="1" dirty="0"/>
              <a:t>Note</a:t>
            </a:r>
            <a:r>
              <a:rPr lang="en-US" sz="2400" dirty="0"/>
              <a:t>: Black text is existing in the Admin Manual</a:t>
            </a:r>
          </a:p>
          <a:p>
            <a:r>
              <a:rPr lang="en-US" sz="2400" dirty="0"/>
              <a:t>Different colors are different people typing in “track changes” </a:t>
            </a:r>
          </a:p>
          <a:p>
            <a:r>
              <a:rPr lang="en-US" sz="2400" dirty="0"/>
              <a:t>hyperlinks appear as blue text</a:t>
            </a:r>
          </a:p>
        </p:txBody>
      </p:sp>
      <p:pic>
        <p:nvPicPr>
          <p:cNvPr id="3" name="Picture 2">
            <a:extLst>
              <a:ext uri="{FF2B5EF4-FFF2-40B4-BE49-F238E27FC236}">
                <a16:creationId xmlns:a16="http://schemas.microsoft.com/office/drawing/2014/main" id="{B6B21DDC-8D1C-456C-8E49-1F04F9CBA8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32393"/>
            <a:ext cx="12192000" cy="3296929"/>
          </a:xfrm>
          <a:prstGeom prst="rect">
            <a:avLst/>
          </a:prstGeom>
        </p:spPr>
      </p:pic>
    </p:spTree>
    <p:extLst>
      <p:ext uri="{BB962C8B-B14F-4D97-AF65-F5344CB8AC3E}">
        <p14:creationId xmlns:p14="http://schemas.microsoft.com/office/powerpoint/2010/main" val="3381842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TextBox 10">
            <a:extLst>
              <a:ext uri="{FF2B5EF4-FFF2-40B4-BE49-F238E27FC236}">
                <a16:creationId xmlns:a16="http://schemas.microsoft.com/office/drawing/2014/main" id="{C369FBC4-0BE0-4A0F-8068-4EF50FBEE4B4}"/>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sp>
        <p:nvSpPr>
          <p:cNvPr id="15" name="TextBox 14">
            <a:extLst>
              <a:ext uri="{FF2B5EF4-FFF2-40B4-BE49-F238E27FC236}">
                <a16:creationId xmlns:a16="http://schemas.microsoft.com/office/drawing/2014/main" id="{C0D4CCF0-A7C2-42BF-B116-2895B6C9A1F1}"/>
              </a:ext>
            </a:extLst>
          </p:cNvPr>
          <p:cNvSpPr txBox="1"/>
          <p:nvPr/>
        </p:nvSpPr>
        <p:spPr>
          <a:xfrm>
            <a:off x="244691" y="1253001"/>
            <a:ext cx="10187575" cy="584775"/>
          </a:xfrm>
          <a:prstGeom prst="rect">
            <a:avLst/>
          </a:prstGeom>
          <a:noFill/>
        </p:spPr>
        <p:txBody>
          <a:bodyPr wrap="square" rtlCol="0">
            <a:spAutoFit/>
          </a:bodyPr>
          <a:lstStyle/>
          <a:p>
            <a:r>
              <a:rPr lang="en-US" sz="3200" b="1" dirty="0"/>
              <a:t>Section 3.7.1.2 Other Potential Applicants</a:t>
            </a:r>
          </a:p>
        </p:txBody>
      </p:sp>
      <p:sp>
        <p:nvSpPr>
          <p:cNvPr id="17" name="TextBox 16">
            <a:extLst>
              <a:ext uri="{FF2B5EF4-FFF2-40B4-BE49-F238E27FC236}">
                <a16:creationId xmlns:a16="http://schemas.microsoft.com/office/drawing/2014/main" id="{D93FD601-116F-4878-B4D0-0F4C272B6AD2}"/>
              </a:ext>
            </a:extLst>
          </p:cNvPr>
          <p:cNvSpPr txBox="1"/>
          <p:nvPr/>
        </p:nvSpPr>
        <p:spPr>
          <a:xfrm>
            <a:off x="363954" y="3544575"/>
            <a:ext cx="10187575" cy="584775"/>
          </a:xfrm>
          <a:prstGeom prst="rect">
            <a:avLst/>
          </a:prstGeom>
          <a:noFill/>
        </p:spPr>
        <p:txBody>
          <a:bodyPr wrap="square" rtlCol="0">
            <a:spAutoFit/>
          </a:bodyPr>
          <a:lstStyle/>
          <a:p>
            <a:r>
              <a:rPr lang="en-US" sz="3200" b="1" dirty="0"/>
              <a:t>Section 3.7.1.4 Ineligible Entities</a:t>
            </a:r>
            <a:endParaRPr lang="en-US" sz="3200" b="1" dirty="0">
              <a:highlight>
                <a:srgbClr val="FFFF00"/>
              </a:highlight>
            </a:endParaRPr>
          </a:p>
        </p:txBody>
      </p:sp>
      <p:pic>
        <p:nvPicPr>
          <p:cNvPr id="4" name="Picture 3">
            <a:extLst>
              <a:ext uri="{FF2B5EF4-FFF2-40B4-BE49-F238E27FC236}">
                <a16:creationId xmlns:a16="http://schemas.microsoft.com/office/drawing/2014/main" id="{8B64554A-924D-4C5F-BCF1-2FC0E30DDB0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980282"/>
            <a:ext cx="12192000" cy="1421786"/>
          </a:xfrm>
          <a:prstGeom prst="rect">
            <a:avLst/>
          </a:prstGeom>
        </p:spPr>
      </p:pic>
      <p:pic>
        <p:nvPicPr>
          <p:cNvPr id="5" name="Picture 4">
            <a:extLst>
              <a:ext uri="{FF2B5EF4-FFF2-40B4-BE49-F238E27FC236}">
                <a16:creationId xmlns:a16="http://schemas.microsoft.com/office/drawing/2014/main" id="{EF0F310C-065E-4E1B-9650-C6DF33561C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4199198"/>
            <a:ext cx="12192000" cy="1765890"/>
          </a:xfrm>
          <a:prstGeom prst="rect">
            <a:avLst/>
          </a:prstGeom>
        </p:spPr>
      </p:pic>
    </p:spTree>
    <p:extLst>
      <p:ext uri="{BB962C8B-B14F-4D97-AF65-F5344CB8AC3E}">
        <p14:creationId xmlns:p14="http://schemas.microsoft.com/office/powerpoint/2010/main" val="3321899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pic>
        <p:nvPicPr>
          <p:cNvPr id="3" name="Picture 2">
            <a:extLst>
              <a:ext uri="{FF2B5EF4-FFF2-40B4-BE49-F238E27FC236}">
                <a16:creationId xmlns:a16="http://schemas.microsoft.com/office/drawing/2014/main" id="{8381C073-B688-4D00-B4A9-B4C33DC62C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5787" y="1432391"/>
            <a:ext cx="5754601" cy="3547547"/>
          </a:xfrm>
          <a:prstGeom prst="rect">
            <a:avLst/>
          </a:prstGeom>
          <a:ln>
            <a:solidFill>
              <a:schemeClr val="tx1"/>
            </a:solidFill>
          </a:ln>
        </p:spPr>
      </p:pic>
      <p:pic>
        <p:nvPicPr>
          <p:cNvPr id="18" name="Picture 17">
            <a:extLst>
              <a:ext uri="{FF2B5EF4-FFF2-40B4-BE49-F238E27FC236}">
                <a16:creationId xmlns:a16="http://schemas.microsoft.com/office/drawing/2014/main" id="{AAF8491F-3C4C-443F-84C2-EA932593A24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26679" y="1722755"/>
            <a:ext cx="5946130" cy="3105919"/>
          </a:xfrm>
          <a:prstGeom prst="rect">
            <a:avLst/>
          </a:prstGeom>
          <a:ln>
            <a:solidFill>
              <a:schemeClr val="tx1"/>
            </a:solidFill>
          </a:ln>
        </p:spPr>
      </p:pic>
      <p:sp>
        <p:nvSpPr>
          <p:cNvPr id="6" name="TextBox 5">
            <a:extLst>
              <a:ext uri="{FF2B5EF4-FFF2-40B4-BE49-F238E27FC236}">
                <a16:creationId xmlns:a16="http://schemas.microsoft.com/office/drawing/2014/main" id="{752C34F2-80CC-47DB-85F7-C9CA02DB6DB1}"/>
              </a:ext>
            </a:extLst>
          </p:cNvPr>
          <p:cNvSpPr txBox="1"/>
          <p:nvPr/>
        </p:nvSpPr>
        <p:spPr>
          <a:xfrm>
            <a:off x="205787" y="5351275"/>
            <a:ext cx="8633776" cy="461665"/>
          </a:xfrm>
          <a:prstGeom prst="rect">
            <a:avLst/>
          </a:prstGeom>
          <a:noFill/>
        </p:spPr>
        <p:txBody>
          <a:bodyPr wrap="square" rtlCol="0">
            <a:spAutoFit/>
          </a:bodyPr>
          <a:lstStyle/>
          <a:p>
            <a:r>
              <a:rPr lang="en-US" sz="2400" dirty="0">
                <a:hlinkClick r:id="rId5"/>
              </a:rPr>
              <a:t>https://dirtandgravel.psu.edu/news/dglvr_update_on_pgc_roads/</a:t>
            </a:r>
            <a:r>
              <a:rPr lang="en-US" sz="2400" dirty="0"/>
              <a:t> </a:t>
            </a:r>
          </a:p>
        </p:txBody>
      </p:sp>
    </p:spTree>
    <p:extLst>
      <p:ext uri="{BB962C8B-B14F-4D97-AF65-F5344CB8AC3E}">
        <p14:creationId xmlns:p14="http://schemas.microsoft.com/office/powerpoint/2010/main" val="3119277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16CB6DA-6137-4C26-A342-87525FB0682A}"/>
              </a:ext>
            </a:extLst>
          </p:cNvPr>
          <p:cNvSpPr txBox="1">
            <a:spLocks/>
          </p:cNvSpPr>
          <p:nvPr/>
        </p:nvSpPr>
        <p:spPr>
          <a:xfrm>
            <a:off x="1306634" y="-131976"/>
            <a:ext cx="10731394" cy="9459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0000"/>
                </a:solidFill>
                <a:cs typeface="Calibri Light"/>
              </a:rPr>
              <a:t>2024 ESM Training – Registration Open Today!</a:t>
            </a:r>
          </a:p>
        </p:txBody>
      </p:sp>
      <p:sp>
        <p:nvSpPr>
          <p:cNvPr id="11" name="TextBox 10">
            <a:extLst>
              <a:ext uri="{FF2B5EF4-FFF2-40B4-BE49-F238E27FC236}">
                <a16:creationId xmlns:a16="http://schemas.microsoft.com/office/drawing/2014/main" id="{88E09E75-6BB5-40A3-B2BC-F60F06C4BF36}"/>
              </a:ext>
            </a:extLst>
          </p:cNvPr>
          <p:cNvSpPr txBox="1"/>
          <p:nvPr/>
        </p:nvSpPr>
        <p:spPr>
          <a:xfrm>
            <a:off x="410343" y="1134293"/>
            <a:ext cx="6527830" cy="5047536"/>
          </a:xfrm>
          <a:prstGeom prst="rect">
            <a:avLst/>
          </a:prstGeom>
          <a:noFill/>
        </p:spPr>
        <p:txBody>
          <a:bodyPr wrap="square" rtlCol="0">
            <a:spAutoFit/>
          </a:bodyPr>
          <a:lstStyle/>
          <a:p>
            <a:r>
              <a:rPr lang="en-US" b="1" u="sng" dirty="0"/>
              <a:t>Cambria </a:t>
            </a:r>
            <a:r>
              <a:rPr lang="en-US" sz="1600" b="1" u="sng" dirty="0"/>
              <a:t>County – March 20-21, 2024</a:t>
            </a:r>
            <a:endParaRPr lang="en-US" sz="1600" dirty="0"/>
          </a:p>
          <a:p>
            <a:r>
              <a:rPr lang="en-US" sz="1600" dirty="0"/>
              <a:t>Johnstown, PA 15906 </a:t>
            </a:r>
          </a:p>
          <a:p>
            <a:r>
              <a:rPr lang="en-US" sz="1600" b="1" dirty="0"/>
              <a:t> </a:t>
            </a:r>
            <a:endParaRPr lang="en-US" sz="1600" dirty="0"/>
          </a:p>
          <a:p>
            <a:r>
              <a:rPr lang="en-US" sz="1600" b="1" u="sng" dirty="0"/>
              <a:t>Schuylkill County – April 2 – 3, 2024</a:t>
            </a:r>
            <a:endParaRPr lang="en-US" sz="1600" dirty="0"/>
          </a:p>
          <a:p>
            <a:r>
              <a:rPr lang="en-US" sz="1600" dirty="0"/>
              <a:t>Ashland, PA 17921</a:t>
            </a:r>
          </a:p>
          <a:p>
            <a:r>
              <a:rPr lang="en-US" sz="1600" b="1" dirty="0"/>
              <a:t> </a:t>
            </a:r>
            <a:endParaRPr lang="en-US" sz="1600" dirty="0"/>
          </a:p>
          <a:p>
            <a:r>
              <a:rPr lang="en-US" sz="1600" b="1" u="sng" dirty="0"/>
              <a:t>Armstrong County – April 24 – 25, 2024</a:t>
            </a:r>
            <a:endParaRPr lang="en-US" sz="1600" dirty="0"/>
          </a:p>
          <a:p>
            <a:r>
              <a:rPr lang="en-US" sz="1600" dirty="0"/>
              <a:t>Kittanning, PA 16201</a:t>
            </a:r>
          </a:p>
          <a:p>
            <a:r>
              <a:rPr lang="en-US" sz="1600" b="1" dirty="0"/>
              <a:t> </a:t>
            </a:r>
            <a:endParaRPr lang="en-US" sz="1600" dirty="0"/>
          </a:p>
          <a:p>
            <a:r>
              <a:rPr lang="en-US" sz="1600" b="1" u="sng" dirty="0"/>
              <a:t>McKean County – May 15 – 16, 2024 </a:t>
            </a:r>
            <a:endParaRPr lang="en-US" sz="1600" dirty="0"/>
          </a:p>
          <a:p>
            <a:r>
              <a:rPr lang="en-US" sz="1600" b="1" dirty="0"/>
              <a:t>Port Allegany Veteran Memorial Social Hall</a:t>
            </a:r>
            <a:endParaRPr lang="en-US" sz="1600" dirty="0"/>
          </a:p>
          <a:p>
            <a:r>
              <a:rPr lang="en-US" sz="1600" dirty="0"/>
              <a:t>Port Allegany, PA  16743</a:t>
            </a:r>
          </a:p>
          <a:p>
            <a:r>
              <a:rPr lang="en-US" sz="1600" b="1" dirty="0"/>
              <a:t> </a:t>
            </a:r>
            <a:endParaRPr lang="en-US" sz="1600" dirty="0"/>
          </a:p>
          <a:p>
            <a:r>
              <a:rPr lang="en-US" sz="1600" b="1" u="sng" dirty="0"/>
              <a:t>Wayne County – June 5 – 6, 2024</a:t>
            </a:r>
            <a:endParaRPr lang="en-US" sz="1600" dirty="0"/>
          </a:p>
          <a:p>
            <a:r>
              <a:rPr lang="en-US" sz="1600" dirty="0"/>
              <a:t>Honesdale, PA 18431</a:t>
            </a:r>
          </a:p>
          <a:p>
            <a:r>
              <a:rPr lang="en-US" sz="1600" b="1" dirty="0"/>
              <a:t> </a:t>
            </a:r>
            <a:endParaRPr lang="en-US" sz="1600" dirty="0"/>
          </a:p>
          <a:p>
            <a:r>
              <a:rPr lang="en-US" sz="1600" b="1" u="sng" dirty="0"/>
              <a:t>Clinton County – July – 10 – 11, 2024</a:t>
            </a:r>
            <a:endParaRPr lang="en-US" sz="1600" dirty="0"/>
          </a:p>
          <a:p>
            <a:r>
              <a:rPr lang="en-US" sz="1600" b="1" dirty="0"/>
              <a:t>Lock Haven University – </a:t>
            </a:r>
            <a:r>
              <a:rPr lang="en-US" sz="1600" b="1" dirty="0" err="1"/>
              <a:t>Durrwachter</a:t>
            </a:r>
            <a:r>
              <a:rPr lang="en-US" sz="1600" b="1" dirty="0"/>
              <a:t> Conference Center</a:t>
            </a:r>
            <a:endParaRPr lang="en-US" sz="1600" dirty="0"/>
          </a:p>
          <a:p>
            <a:r>
              <a:rPr lang="en-US" sz="1600" dirty="0"/>
              <a:t>Lock Haven, PA 17745</a:t>
            </a:r>
          </a:p>
          <a:p>
            <a:r>
              <a:rPr lang="en-US" sz="1600" b="1" dirty="0"/>
              <a:t> </a:t>
            </a:r>
            <a:endParaRPr lang="en-US" sz="1600" dirty="0"/>
          </a:p>
        </p:txBody>
      </p:sp>
      <p:sp>
        <p:nvSpPr>
          <p:cNvPr id="9" name="TextBox 8">
            <a:extLst>
              <a:ext uri="{FF2B5EF4-FFF2-40B4-BE49-F238E27FC236}">
                <a16:creationId xmlns:a16="http://schemas.microsoft.com/office/drawing/2014/main" id="{FCBBEA53-4506-467F-82B8-EB7B4EAFBF9F}"/>
              </a:ext>
            </a:extLst>
          </p:cNvPr>
          <p:cNvSpPr txBox="1"/>
          <p:nvPr/>
        </p:nvSpPr>
        <p:spPr>
          <a:xfrm>
            <a:off x="6007644" y="1134293"/>
            <a:ext cx="6108941" cy="6001643"/>
          </a:xfrm>
          <a:prstGeom prst="rect">
            <a:avLst/>
          </a:prstGeom>
          <a:noFill/>
        </p:spPr>
        <p:txBody>
          <a:bodyPr wrap="square" rtlCol="0">
            <a:spAutoFit/>
          </a:bodyPr>
          <a:lstStyle/>
          <a:p>
            <a:r>
              <a:rPr lang="en-US" sz="1600" b="1" u="sng" dirty="0"/>
              <a:t>Beaver County – July 31 &amp; August 1, 2024</a:t>
            </a:r>
            <a:endParaRPr lang="en-US" sz="1600" dirty="0"/>
          </a:p>
          <a:p>
            <a:r>
              <a:rPr lang="en-US" sz="1600" b="1" u="sng" dirty="0"/>
              <a:t>Beaver Station Cultural &amp; Event Center/Penn Bistro Catering</a:t>
            </a:r>
            <a:endParaRPr lang="en-US" sz="1600" dirty="0"/>
          </a:p>
          <a:p>
            <a:r>
              <a:rPr lang="en-US" sz="1600" u="sng" dirty="0"/>
              <a:t>Beaver, PA 15009</a:t>
            </a:r>
            <a:endParaRPr lang="en-US" sz="1600" dirty="0"/>
          </a:p>
          <a:p>
            <a:endParaRPr lang="en-US" sz="1600" b="1" u="sng" dirty="0"/>
          </a:p>
          <a:p>
            <a:r>
              <a:rPr lang="en-US" sz="1600" b="1" u="sng" dirty="0"/>
              <a:t>Perry County – August 14 – 15, 2024</a:t>
            </a:r>
            <a:endParaRPr lang="en-US" sz="1600" dirty="0"/>
          </a:p>
          <a:p>
            <a:r>
              <a:rPr lang="en-US" sz="1600" b="1" dirty="0"/>
              <a:t>Central Penn College</a:t>
            </a:r>
            <a:endParaRPr lang="en-US" sz="1600" dirty="0"/>
          </a:p>
          <a:p>
            <a:r>
              <a:rPr lang="en-US" sz="1600" dirty="0"/>
              <a:t>Summerdale, PA 17093</a:t>
            </a:r>
          </a:p>
          <a:p>
            <a:r>
              <a:rPr lang="en-US" sz="1600" b="1" dirty="0"/>
              <a:t> </a:t>
            </a:r>
            <a:endParaRPr lang="en-US" sz="1600" dirty="0"/>
          </a:p>
          <a:p>
            <a:r>
              <a:rPr lang="en-US" sz="1600" b="1" u="sng" dirty="0"/>
              <a:t>Crawford County – September 11 &amp; 12, 2024</a:t>
            </a:r>
            <a:endParaRPr lang="en-US" sz="1600" dirty="0"/>
          </a:p>
          <a:p>
            <a:r>
              <a:rPr lang="en-US" sz="1600" b="1" dirty="0"/>
              <a:t>Cross Creek Resort, Inc.</a:t>
            </a:r>
            <a:endParaRPr lang="en-US" sz="1600" dirty="0"/>
          </a:p>
          <a:p>
            <a:r>
              <a:rPr lang="en-US" sz="1600" dirty="0"/>
              <a:t>Titusville, PA 16354</a:t>
            </a:r>
          </a:p>
          <a:p>
            <a:r>
              <a:rPr lang="en-US" sz="1600" b="1" dirty="0"/>
              <a:t> </a:t>
            </a:r>
            <a:endParaRPr lang="en-US" sz="1600" dirty="0"/>
          </a:p>
          <a:p>
            <a:r>
              <a:rPr lang="en-US" sz="1600" b="1" u="sng" dirty="0"/>
              <a:t>Bradford County – September 25 – 26, 2024</a:t>
            </a:r>
            <a:endParaRPr lang="en-US" sz="1600" dirty="0"/>
          </a:p>
          <a:p>
            <a:r>
              <a:rPr lang="en-US" sz="1600" b="1" dirty="0"/>
              <a:t>Best Western Grand Victorian Inn</a:t>
            </a:r>
            <a:endParaRPr lang="en-US" sz="1600" dirty="0"/>
          </a:p>
          <a:p>
            <a:r>
              <a:rPr lang="en-US" sz="1600" dirty="0"/>
              <a:t>Sayre, PA 18840</a:t>
            </a:r>
          </a:p>
          <a:p>
            <a:r>
              <a:rPr lang="en-US" sz="1600" b="1" dirty="0"/>
              <a:t> </a:t>
            </a:r>
            <a:endParaRPr lang="en-US" sz="1600" dirty="0"/>
          </a:p>
          <a:p>
            <a:r>
              <a:rPr lang="en-US" sz="1600" b="1" u="sng" dirty="0"/>
              <a:t>Fulton County – October 23 &amp; 24, 2024</a:t>
            </a:r>
            <a:endParaRPr lang="en-US" sz="1600" dirty="0"/>
          </a:p>
          <a:p>
            <a:r>
              <a:rPr lang="en-US" sz="1600" b="1" u="sng" dirty="0"/>
              <a:t>Forbes Road Conference Center/ Holiday Inn &amp; Express</a:t>
            </a:r>
            <a:endParaRPr lang="en-US" sz="1600" dirty="0"/>
          </a:p>
          <a:p>
            <a:r>
              <a:rPr lang="en-US" sz="1600" u="sng" dirty="0"/>
              <a:t>Breezewood, PA 15533</a:t>
            </a:r>
            <a:endParaRPr lang="en-US" sz="1600" dirty="0"/>
          </a:p>
          <a:p>
            <a:r>
              <a:rPr lang="en-US" sz="1600" b="1" dirty="0"/>
              <a:t> </a:t>
            </a:r>
            <a:endParaRPr lang="en-US" sz="1600" dirty="0"/>
          </a:p>
          <a:p>
            <a:r>
              <a:rPr lang="en-US" sz="1600" b="1" u="sng" dirty="0"/>
              <a:t>Lancaster County – November 6 – 7, 2024</a:t>
            </a:r>
            <a:endParaRPr lang="en-US" sz="1600" dirty="0"/>
          </a:p>
          <a:p>
            <a:r>
              <a:rPr lang="en-US" sz="1600" b="1" dirty="0"/>
              <a:t>DoubleTree Resort by Hilton Hotel Lancaster</a:t>
            </a:r>
            <a:endParaRPr lang="en-US" sz="1600" dirty="0"/>
          </a:p>
          <a:p>
            <a:r>
              <a:rPr lang="en-US" sz="1600" dirty="0"/>
              <a:t>Lancaster, PA 17602</a:t>
            </a:r>
          </a:p>
          <a:p>
            <a:endParaRPr lang="en-US" sz="1600" dirty="0"/>
          </a:p>
        </p:txBody>
      </p:sp>
      <p:sp>
        <p:nvSpPr>
          <p:cNvPr id="2" name="TextBox 1">
            <a:extLst>
              <a:ext uri="{FF2B5EF4-FFF2-40B4-BE49-F238E27FC236}">
                <a16:creationId xmlns:a16="http://schemas.microsoft.com/office/drawing/2014/main" id="{62BDA2CC-7DA8-4972-AED2-88F6548606FC}"/>
              </a:ext>
            </a:extLst>
          </p:cNvPr>
          <p:cNvSpPr txBox="1"/>
          <p:nvPr/>
        </p:nvSpPr>
        <p:spPr>
          <a:xfrm>
            <a:off x="1627695" y="592293"/>
            <a:ext cx="8936610" cy="646331"/>
          </a:xfrm>
          <a:prstGeom prst="rect">
            <a:avLst/>
          </a:prstGeom>
          <a:noFill/>
        </p:spPr>
        <p:txBody>
          <a:bodyPr wrap="square" rtlCol="0">
            <a:spAutoFit/>
          </a:bodyPr>
          <a:lstStyle/>
          <a:p>
            <a:r>
              <a:rPr lang="en-US" dirty="0">
                <a:hlinkClick r:id="rId3"/>
              </a:rPr>
              <a:t>https://dirtandgravel.psu.edu/education-training/esm-course/in-person-esm-trainings/</a:t>
            </a:r>
            <a:r>
              <a:rPr lang="en-US" dirty="0"/>
              <a:t> </a:t>
            </a:r>
          </a:p>
          <a:p>
            <a:endParaRPr lang="en-US" dirty="0"/>
          </a:p>
        </p:txBody>
      </p:sp>
    </p:spTree>
    <p:extLst>
      <p:ext uri="{BB962C8B-B14F-4D97-AF65-F5344CB8AC3E}">
        <p14:creationId xmlns:p14="http://schemas.microsoft.com/office/powerpoint/2010/main" val="3718945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1051E978-6795-4A78-88DD-1C5FD0375F77}"/>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7" name="TextBox 16">
            <a:extLst>
              <a:ext uri="{FF2B5EF4-FFF2-40B4-BE49-F238E27FC236}">
                <a16:creationId xmlns:a16="http://schemas.microsoft.com/office/drawing/2014/main" id="{FC4E28B1-2C01-4E33-A83E-D2B54B09F9A3}"/>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sp>
        <p:nvSpPr>
          <p:cNvPr id="11" name="TextBox 10">
            <a:extLst>
              <a:ext uri="{FF2B5EF4-FFF2-40B4-BE49-F238E27FC236}">
                <a16:creationId xmlns:a16="http://schemas.microsoft.com/office/drawing/2014/main" id="{FB4BD1D4-2635-45C1-BB7B-5FBF69782055}"/>
              </a:ext>
            </a:extLst>
          </p:cNvPr>
          <p:cNvSpPr txBox="1"/>
          <p:nvPr/>
        </p:nvSpPr>
        <p:spPr>
          <a:xfrm>
            <a:off x="244691" y="1331188"/>
            <a:ext cx="10187575" cy="584775"/>
          </a:xfrm>
          <a:prstGeom prst="rect">
            <a:avLst/>
          </a:prstGeom>
          <a:noFill/>
        </p:spPr>
        <p:txBody>
          <a:bodyPr wrap="square" rtlCol="0">
            <a:spAutoFit/>
          </a:bodyPr>
          <a:lstStyle/>
          <a:p>
            <a:r>
              <a:rPr lang="en-US" sz="3200" b="1" dirty="0"/>
              <a:t>Section 3.3.2 Advance Working Capital</a:t>
            </a:r>
          </a:p>
        </p:txBody>
      </p:sp>
      <p:pic>
        <p:nvPicPr>
          <p:cNvPr id="3" name="Picture 2">
            <a:extLst>
              <a:ext uri="{FF2B5EF4-FFF2-40B4-BE49-F238E27FC236}">
                <a16:creationId xmlns:a16="http://schemas.microsoft.com/office/drawing/2014/main" id="{C2D3062B-47AD-43F6-A647-BD51CBDA12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649151"/>
            <a:ext cx="12192000" cy="1559697"/>
          </a:xfrm>
          <a:prstGeom prst="rect">
            <a:avLst/>
          </a:prstGeom>
        </p:spPr>
      </p:pic>
    </p:spTree>
    <p:extLst>
      <p:ext uri="{BB962C8B-B14F-4D97-AF65-F5344CB8AC3E}">
        <p14:creationId xmlns:p14="http://schemas.microsoft.com/office/powerpoint/2010/main" val="262196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7" name="TextBox 16">
            <a:extLst>
              <a:ext uri="{FF2B5EF4-FFF2-40B4-BE49-F238E27FC236}">
                <a16:creationId xmlns:a16="http://schemas.microsoft.com/office/drawing/2014/main" id="{39A09D69-E5B9-4699-8AA5-C28C3CF3EF76}"/>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sp>
        <p:nvSpPr>
          <p:cNvPr id="18" name="TextBox 17">
            <a:extLst>
              <a:ext uri="{FF2B5EF4-FFF2-40B4-BE49-F238E27FC236}">
                <a16:creationId xmlns:a16="http://schemas.microsoft.com/office/drawing/2014/main" id="{692D36F9-978F-43D3-B639-390E598E70CB}"/>
              </a:ext>
            </a:extLst>
          </p:cNvPr>
          <p:cNvSpPr txBox="1"/>
          <p:nvPr/>
        </p:nvSpPr>
        <p:spPr>
          <a:xfrm>
            <a:off x="244691" y="1331188"/>
            <a:ext cx="10187575" cy="584775"/>
          </a:xfrm>
          <a:prstGeom prst="rect">
            <a:avLst/>
          </a:prstGeom>
          <a:noFill/>
        </p:spPr>
        <p:txBody>
          <a:bodyPr wrap="square" rtlCol="0">
            <a:spAutoFit/>
          </a:bodyPr>
          <a:lstStyle/>
          <a:p>
            <a:r>
              <a:rPr lang="en-US" sz="3200" b="1" dirty="0"/>
              <a:t>Section 3.3.4 Spending Requirements</a:t>
            </a:r>
          </a:p>
        </p:txBody>
      </p:sp>
      <p:pic>
        <p:nvPicPr>
          <p:cNvPr id="3" name="Picture 2">
            <a:extLst>
              <a:ext uri="{FF2B5EF4-FFF2-40B4-BE49-F238E27FC236}">
                <a16:creationId xmlns:a16="http://schemas.microsoft.com/office/drawing/2014/main" id="{E9AA9380-6FC1-4C44-ACCE-1680D27D18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29726"/>
            <a:ext cx="12192000" cy="2398547"/>
          </a:xfrm>
          <a:prstGeom prst="rect">
            <a:avLst/>
          </a:prstGeom>
        </p:spPr>
      </p:pic>
    </p:spTree>
    <p:extLst>
      <p:ext uri="{BB962C8B-B14F-4D97-AF65-F5344CB8AC3E}">
        <p14:creationId xmlns:p14="http://schemas.microsoft.com/office/powerpoint/2010/main" val="338605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pic>
        <p:nvPicPr>
          <p:cNvPr id="5" name="Picture 4">
            <a:extLst>
              <a:ext uri="{FF2B5EF4-FFF2-40B4-BE49-F238E27FC236}">
                <a16:creationId xmlns:a16="http://schemas.microsoft.com/office/drawing/2014/main" id="{1A890A95-9C92-4E27-A676-55A1D70FBE53}"/>
              </a:ext>
            </a:extLst>
          </p:cNvPr>
          <p:cNvPicPr>
            <a:picLocks noChangeAspect="1"/>
          </p:cNvPicPr>
          <p:nvPr/>
        </p:nvPicPr>
        <p:blipFill>
          <a:blip r:embed="rId3"/>
          <a:stretch>
            <a:fillRect/>
          </a:stretch>
        </p:blipFill>
        <p:spPr>
          <a:xfrm>
            <a:off x="482817" y="1321053"/>
            <a:ext cx="8888896" cy="4550831"/>
          </a:xfrm>
          <a:prstGeom prst="rect">
            <a:avLst/>
          </a:prstGeom>
        </p:spPr>
      </p:pic>
    </p:spTree>
    <p:extLst>
      <p:ext uri="{BB962C8B-B14F-4D97-AF65-F5344CB8AC3E}">
        <p14:creationId xmlns:p14="http://schemas.microsoft.com/office/powerpoint/2010/main" val="3901620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TextBox 10">
            <a:extLst>
              <a:ext uri="{FF2B5EF4-FFF2-40B4-BE49-F238E27FC236}">
                <a16:creationId xmlns:a16="http://schemas.microsoft.com/office/drawing/2014/main" id="{C369FBC4-0BE0-4A0F-8068-4EF50FBEE4B4}"/>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sp>
        <p:nvSpPr>
          <p:cNvPr id="68" name="TextBox 67">
            <a:extLst>
              <a:ext uri="{FF2B5EF4-FFF2-40B4-BE49-F238E27FC236}">
                <a16:creationId xmlns:a16="http://schemas.microsoft.com/office/drawing/2014/main" id="{0841E90B-9F6D-4D52-8EAB-BB3EA82EDAC5}"/>
              </a:ext>
            </a:extLst>
          </p:cNvPr>
          <p:cNvSpPr txBox="1"/>
          <p:nvPr/>
        </p:nvSpPr>
        <p:spPr>
          <a:xfrm>
            <a:off x="7071057" y="2201755"/>
            <a:ext cx="379152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Justin ate ½ slice of pizza</a:t>
            </a:r>
          </a:p>
        </p:txBody>
      </p:sp>
      <p:sp>
        <p:nvSpPr>
          <p:cNvPr id="69" name="TextBox 68">
            <a:extLst>
              <a:ext uri="{FF2B5EF4-FFF2-40B4-BE49-F238E27FC236}">
                <a16:creationId xmlns:a16="http://schemas.microsoft.com/office/drawing/2014/main" id="{647F5146-294E-457D-855B-D6578EBD1DB1}"/>
              </a:ext>
            </a:extLst>
          </p:cNvPr>
          <p:cNvSpPr txBox="1"/>
          <p:nvPr/>
        </p:nvSpPr>
        <p:spPr>
          <a:xfrm>
            <a:off x="7092397" y="4842377"/>
            <a:ext cx="3783233" cy="95410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Justin pays for 1/16 of the pizza</a:t>
            </a:r>
          </a:p>
        </p:txBody>
      </p:sp>
      <p:sp>
        <p:nvSpPr>
          <p:cNvPr id="70" name="TextBox 69">
            <a:extLst>
              <a:ext uri="{FF2B5EF4-FFF2-40B4-BE49-F238E27FC236}">
                <a16:creationId xmlns:a16="http://schemas.microsoft.com/office/drawing/2014/main" id="{1ACDB22C-71DE-41B9-BFC3-187A046C7632}"/>
              </a:ext>
            </a:extLst>
          </p:cNvPr>
          <p:cNvSpPr txBox="1"/>
          <p:nvPr/>
        </p:nvSpPr>
        <p:spPr>
          <a:xfrm>
            <a:off x="7118048" y="3293306"/>
            <a:ext cx="4003957"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rPr>
              <a:t>How much of the pizza does Justin pay for?</a:t>
            </a:r>
          </a:p>
        </p:txBody>
      </p:sp>
      <p:grpSp>
        <p:nvGrpSpPr>
          <p:cNvPr id="71" name="Group 70">
            <a:extLst>
              <a:ext uri="{FF2B5EF4-FFF2-40B4-BE49-F238E27FC236}">
                <a16:creationId xmlns:a16="http://schemas.microsoft.com/office/drawing/2014/main" id="{C39041F3-C0A1-4008-86E5-42E2D6117CD1}"/>
              </a:ext>
            </a:extLst>
          </p:cNvPr>
          <p:cNvGrpSpPr/>
          <p:nvPr/>
        </p:nvGrpSpPr>
        <p:grpSpPr>
          <a:xfrm>
            <a:off x="1572126" y="2065882"/>
            <a:ext cx="6176788" cy="4038612"/>
            <a:chOff x="-1002146" y="967512"/>
            <a:chExt cx="7753928" cy="5069805"/>
          </a:xfrm>
        </p:grpSpPr>
        <p:grpSp>
          <p:nvGrpSpPr>
            <p:cNvPr id="72" name="Group 71">
              <a:extLst>
                <a:ext uri="{FF2B5EF4-FFF2-40B4-BE49-F238E27FC236}">
                  <a16:creationId xmlns:a16="http://schemas.microsoft.com/office/drawing/2014/main" id="{923F91BF-A4C0-4707-AFE0-EEA1A9E8B0BA}"/>
                </a:ext>
              </a:extLst>
            </p:cNvPr>
            <p:cNvGrpSpPr/>
            <p:nvPr/>
          </p:nvGrpSpPr>
          <p:grpSpPr>
            <a:xfrm>
              <a:off x="-1002146" y="967512"/>
              <a:ext cx="7753928" cy="5069805"/>
              <a:chOff x="369454" y="699658"/>
              <a:chExt cx="8405091" cy="5495559"/>
            </a:xfrm>
          </p:grpSpPr>
          <p:sp>
            <p:nvSpPr>
              <p:cNvPr id="102" name="Oval 101">
                <a:extLst>
                  <a:ext uri="{FF2B5EF4-FFF2-40B4-BE49-F238E27FC236}">
                    <a16:creationId xmlns:a16="http://schemas.microsoft.com/office/drawing/2014/main" id="{4BB625DA-1B9C-4D6B-B574-8F33ACC04FDF}"/>
                  </a:ext>
                </a:extLst>
              </p:cNvPr>
              <p:cNvSpPr/>
              <p:nvPr/>
            </p:nvSpPr>
            <p:spPr>
              <a:xfrm>
                <a:off x="1782619" y="699658"/>
                <a:ext cx="5570680" cy="5495559"/>
              </a:xfrm>
              <a:prstGeom prst="ellipse">
                <a:avLst/>
              </a:prstGeom>
              <a:solidFill>
                <a:srgbClr val="996633"/>
              </a:solidFill>
              <a:ln w="25400" cap="flat" cmpd="sng" algn="ctr">
                <a:solidFill>
                  <a:srgbClr val="6633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aphicFrame>
            <p:nvGraphicFramePr>
              <p:cNvPr id="103" name="Chart 102">
                <a:extLst>
                  <a:ext uri="{FF2B5EF4-FFF2-40B4-BE49-F238E27FC236}">
                    <a16:creationId xmlns:a16="http://schemas.microsoft.com/office/drawing/2014/main" id="{7FE3F406-D08B-4D17-A41D-420A559EC3A6}"/>
                  </a:ext>
                </a:extLst>
              </p:cNvPr>
              <p:cNvGraphicFramePr/>
              <p:nvPr>
                <p:extLst>
                  <p:ext uri="{D42A27DB-BD31-4B8C-83A1-F6EECF244321}">
                    <p14:modId xmlns:p14="http://schemas.microsoft.com/office/powerpoint/2010/main" val="4061189851"/>
                  </p:ext>
                </p:extLst>
              </p:nvPr>
            </p:nvGraphicFramePr>
            <p:xfrm>
              <a:off x="369454" y="761970"/>
              <a:ext cx="8405091" cy="5310908"/>
            </p:xfrm>
            <a:graphic>
              <a:graphicData uri="http://schemas.openxmlformats.org/drawingml/2006/chart">
                <c:chart xmlns:c="http://schemas.openxmlformats.org/drawingml/2006/chart" xmlns:r="http://schemas.openxmlformats.org/officeDocument/2006/relationships" r:id="rId3"/>
              </a:graphicData>
            </a:graphic>
          </p:graphicFrame>
          <p:sp>
            <p:nvSpPr>
              <p:cNvPr id="104" name="Oval 103">
                <a:extLst>
                  <a:ext uri="{FF2B5EF4-FFF2-40B4-BE49-F238E27FC236}">
                    <a16:creationId xmlns:a16="http://schemas.microsoft.com/office/drawing/2014/main" id="{926FD969-742A-44AD-A46E-DE59A30DA5AF}"/>
                  </a:ext>
                </a:extLst>
              </p:cNvPr>
              <p:cNvSpPr/>
              <p:nvPr/>
            </p:nvSpPr>
            <p:spPr>
              <a:xfrm>
                <a:off x="2549235" y="2447635"/>
                <a:ext cx="461820" cy="440829"/>
              </a:xfrm>
              <a:prstGeom prst="ellipse">
                <a:avLst/>
              </a:prstGeom>
              <a:solidFill>
                <a:srgbClr val="C00000"/>
              </a:solidFill>
              <a:ln w="3175" cap="flat" cmpd="sng" algn="ctr">
                <a:solidFill>
                  <a:srgbClr val="C0504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5" name="Oval 104">
                <a:extLst>
                  <a:ext uri="{FF2B5EF4-FFF2-40B4-BE49-F238E27FC236}">
                    <a16:creationId xmlns:a16="http://schemas.microsoft.com/office/drawing/2014/main" id="{CF74033F-DD90-4772-BEC0-CC83F1644DA0}"/>
                  </a:ext>
                </a:extLst>
              </p:cNvPr>
              <p:cNvSpPr/>
              <p:nvPr/>
            </p:nvSpPr>
            <p:spPr>
              <a:xfrm>
                <a:off x="3948549" y="1637353"/>
                <a:ext cx="461820" cy="440829"/>
              </a:xfrm>
              <a:prstGeom prst="ellipse">
                <a:avLst/>
              </a:prstGeom>
              <a:solidFill>
                <a:srgbClr val="C00000"/>
              </a:solidFill>
              <a:ln w="3175" cap="flat" cmpd="sng" algn="ctr">
                <a:solidFill>
                  <a:srgbClr val="C0504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6" name="Oval 105">
                <a:extLst>
                  <a:ext uri="{FF2B5EF4-FFF2-40B4-BE49-F238E27FC236}">
                    <a16:creationId xmlns:a16="http://schemas.microsoft.com/office/drawing/2014/main" id="{78CC83B4-E087-49B2-A9CC-D869485C616F}"/>
                  </a:ext>
                </a:extLst>
              </p:cNvPr>
              <p:cNvSpPr/>
              <p:nvPr/>
            </p:nvSpPr>
            <p:spPr>
              <a:xfrm>
                <a:off x="3486726" y="2979985"/>
                <a:ext cx="461820" cy="440829"/>
              </a:xfrm>
              <a:prstGeom prst="ellipse">
                <a:avLst/>
              </a:prstGeom>
              <a:solidFill>
                <a:srgbClr val="C00000"/>
              </a:solidFill>
              <a:ln w="3175" cap="flat" cmpd="sng" algn="ctr">
                <a:solidFill>
                  <a:srgbClr val="C0504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7" name="Oval 106">
                <a:extLst>
                  <a:ext uri="{FF2B5EF4-FFF2-40B4-BE49-F238E27FC236}">
                    <a16:creationId xmlns:a16="http://schemas.microsoft.com/office/drawing/2014/main" id="{3347F8AC-79FE-475A-B2A0-D6A61700F0C6}"/>
                  </a:ext>
                </a:extLst>
              </p:cNvPr>
              <p:cNvSpPr/>
              <p:nvPr/>
            </p:nvSpPr>
            <p:spPr>
              <a:xfrm>
                <a:off x="2895597" y="3984649"/>
                <a:ext cx="461820" cy="440829"/>
              </a:xfrm>
              <a:prstGeom prst="ellipse">
                <a:avLst/>
              </a:prstGeom>
              <a:solidFill>
                <a:srgbClr val="C00000"/>
              </a:solidFill>
              <a:ln w="3175" cap="flat" cmpd="sng" algn="ctr">
                <a:solidFill>
                  <a:srgbClr val="C0504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8" name="Oval 107">
                <a:extLst>
                  <a:ext uri="{FF2B5EF4-FFF2-40B4-BE49-F238E27FC236}">
                    <a16:creationId xmlns:a16="http://schemas.microsoft.com/office/drawing/2014/main" id="{0F035C65-99F4-4698-9569-9BC519C4910E}"/>
                  </a:ext>
                </a:extLst>
              </p:cNvPr>
              <p:cNvSpPr/>
              <p:nvPr/>
            </p:nvSpPr>
            <p:spPr>
              <a:xfrm>
                <a:off x="4221018" y="4234450"/>
                <a:ext cx="461820" cy="440829"/>
              </a:xfrm>
              <a:prstGeom prst="ellipse">
                <a:avLst/>
              </a:prstGeom>
              <a:solidFill>
                <a:srgbClr val="C00000"/>
              </a:solidFill>
              <a:ln w="3175" cap="flat" cmpd="sng" algn="ctr">
                <a:solidFill>
                  <a:srgbClr val="C0504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9" name="Oval 108">
                <a:extLst>
                  <a:ext uri="{FF2B5EF4-FFF2-40B4-BE49-F238E27FC236}">
                    <a16:creationId xmlns:a16="http://schemas.microsoft.com/office/drawing/2014/main" id="{6CD42C2A-645A-48B8-B5CD-3AFA30739200}"/>
                  </a:ext>
                </a:extLst>
              </p:cNvPr>
              <p:cNvSpPr/>
              <p:nvPr/>
            </p:nvSpPr>
            <p:spPr>
              <a:xfrm>
                <a:off x="5190833" y="2115859"/>
                <a:ext cx="461820" cy="440829"/>
              </a:xfrm>
              <a:prstGeom prst="ellipse">
                <a:avLst/>
              </a:prstGeom>
              <a:solidFill>
                <a:srgbClr val="C00000"/>
              </a:solidFill>
              <a:ln w="3175" cap="flat" cmpd="sng" algn="ctr">
                <a:solidFill>
                  <a:srgbClr val="C0504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0" name="Oval 109">
                <a:extLst>
                  <a:ext uri="{FF2B5EF4-FFF2-40B4-BE49-F238E27FC236}">
                    <a16:creationId xmlns:a16="http://schemas.microsoft.com/office/drawing/2014/main" id="{4F514145-CAAD-43CD-8E02-A371F845511B}"/>
                  </a:ext>
                </a:extLst>
              </p:cNvPr>
              <p:cNvSpPr/>
              <p:nvPr/>
            </p:nvSpPr>
            <p:spPr>
              <a:xfrm>
                <a:off x="4825997" y="1325416"/>
                <a:ext cx="461820" cy="440829"/>
              </a:xfrm>
              <a:prstGeom prst="ellipse">
                <a:avLst/>
              </a:prstGeom>
              <a:solidFill>
                <a:srgbClr val="C00000"/>
              </a:solidFill>
              <a:ln w="3175" cap="flat" cmpd="sng" algn="ctr">
                <a:solidFill>
                  <a:srgbClr val="C0504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1" name="Oval 110">
                <a:extLst>
                  <a:ext uri="{FF2B5EF4-FFF2-40B4-BE49-F238E27FC236}">
                    <a16:creationId xmlns:a16="http://schemas.microsoft.com/office/drawing/2014/main" id="{17E7B8B2-279B-4FE1-A8FE-A79975737FA3}"/>
                  </a:ext>
                </a:extLst>
              </p:cNvPr>
              <p:cNvSpPr/>
              <p:nvPr/>
            </p:nvSpPr>
            <p:spPr>
              <a:xfrm>
                <a:off x="5024580" y="4675279"/>
                <a:ext cx="461820" cy="440829"/>
              </a:xfrm>
              <a:prstGeom prst="ellipse">
                <a:avLst/>
              </a:prstGeom>
              <a:solidFill>
                <a:srgbClr val="C00000"/>
              </a:solidFill>
              <a:ln w="3175" cap="flat" cmpd="sng" algn="ctr">
                <a:solidFill>
                  <a:srgbClr val="C0504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2" name="Oval 111">
                <a:extLst>
                  <a:ext uri="{FF2B5EF4-FFF2-40B4-BE49-F238E27FC236}">
                    <a16:creationId xmlns:a16="http://schemas.microsoft.com/office/drawing/2014/main" id="{3447130E-5AA7-4A4F-B8A9-24428A88CF0D}"/>
                  </a:ext>
                </a:extLst>
              </p:cNvPr>
              <p:cNvSpPr/>
              <p:nvPr/>
            </p:nvSpPr>
            <p:spPr>
              <a:xfrm>
                <a:off x="5394035" y="3573630"/>
                <a:ext cx="461820" cy="440829"/>
              </a:xfrm>
              <a:prstGeom prst="ellipse">
                <a:avLst/>
              </a:prstGeom>
              <a:solidFill>
                <a:srgbClr val="C00000"/>
              </a:solidFill>
              <a:ln w="3175" cap="flat" cmpd="sng" algn="ctr">
                <a:solidFill>
                  <a:srgbClr val="C0504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3" name="Oval 112">
                <a:extLst>
                  <a:ext uri="{FF2B5EF4-FFF2-40B4-BE49-F238E27FC236}">
                    <a16:creationId xmlns:a16="http://schemas.microsoft.com/office/drawing/2014/main" id="{F01D95C4-75C0-431E-9033-38770127E821}"/>
                  </a:ext>
                </a:extLst>
              </p:cNvPr>
              <p:cNvSpPr/>
              <p:nvPr/>
            </p:nvSpPr>
            <p:spPr>
              <a:xfrm>
                <a:off x="5855857" y="2783502"/>
                <a:ext cx="461820" cy="440829"/>
              </a:xfrm>
              <a:prstGeom prst="ellipse">
                <a:avLst/>
              </a:prstGeom>
              <a:solidFill>
                <a:srgbClr val="C00000"/>
              </a:solidFill>
              <a:ln w="3175" cap="flat" cmpd="sng" algn="ctr">
                <a:solidFill>
                  <a:srgbClr val="C0504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4" name="Oval 113">
                <a:extLst>
                  <a:ext uri="{FF2B5EF4-FFF2-40B4-BE49-F238E27FC236}">
                    <a16:creationId xmlns:a16="http://schemas.microsoft.com/office/drawing/2014/main" id="{AD697FCD-A388-4765-8FB8-05A50EA75796}"/>
                  </a:ext>
                </a:extLst>
              </p:cNvPr>
              <p:cNvSpPr/>
              <p:nvPr/>
            </p:nvSpPr>
            <p:spPr>
              <a:xfrm>
                <a:off x="4271822" y="2689878"/>
                <a:ext cx="461820" cy="440829"/>
              </a:xfrm>
              <a:prstGeom prst="ellipse">
                <a:avLst/>
              </a:prstGeom>
              <a:solidFill>
                <a:srgbClr val="C00000"/>
              </a:solidFill>
              <a:ln w="3175" cap="flat" cmpd="sng" algn="ctr">
                <a:solidFill>
                  <a:srgbClr val="C0504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5" name="Oval 114">
                <a:extLst>
                  <a:ext uri="{FF2B5EF4-FFF2-40B4-BE49-F238E27FC236}">
                    <a16:creationId xmlns:a16="http://schemas.microsoft.com/office/drawing/2014/main" id="{D9DFF8B1-1A4E-491D-BD32-C1E39A9C4EA1}"/>
                  </a:ext>
                </a:extLst>
              </p:cNvPr>
              <p:cNvSpPr/>
              <p:nvPr/>
            </p:nvSpPr>
            <p:spPr>
              <a:xfrm>
                <a:off x="3486726" y="4927598"/>
                <a:ext cx="461820" cy="440829"/>
              </a:xfrm>
              <a:prstGeom prst="ellipse">
                <a:avLst/>
              </a:prstGeom>
              <a:solidFill>
                <a:srgbClr val="C00000"/>
              </a:solidFill>
              <a:ln w="3175" cap="flat" cmpd="sng" algn="ctr">
                <a:solidFill>
                  <a:srgbClr val="C0504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6" name="Oval 115">
                <a:extLst>
                  <a:ext uri="{FF2B5EF4-FFF2-40B4-BE49-F238E27FC236}">
                    <a16:creationId xmlns:a16="http://schemas.microsoft.com/office/drawing/2014/main" id="{40AD75C5-773C-4C3E-BBDD-D7DE08180C7D}"/>
                  </a:ext>
                </a:extLst>
              </p:cNvPr>
              <p:cNvSpPr/>
              <p:nvPr/>
            </p:nvSpPr>
            <p:spPr>
              <a:xfrm>
                <a:off x="6086767" y="3794044"/>
                <a:ext cx="461820" cy="440829"/>
              </a:xfrm>
              <a:prstGeom prst="ellipse">
                <a:avLst/>
              </a:prstGeom>
              <a:solidFill>
                <a:srgbClr val="C00000"/>
              </a:solidFill>
              <a:ln w="3175" cap="flat" cmpd="sng" algn="ctr">
                <a:solidFill>
                  <a:srgbClr val="C0504D">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3" name="Group 72">
              <a:extLst>
                <a:ext uri="{FF2B5EF4-FFF2-40B4-BE49-F238E27FC236}">
                  <a16:creationId xmlns:a16="http://schemas.microsoft.com/office/drawing/2014/main" id="{29F6E0CF-D14E-4495-A537-2BE3282FBB1C}"/>
                </a:ext>
              </a:extLst>
            </p:cNvPr>
            <p:cNvGrpSpPr/>
            <p:nvPr/>
          </p:nvGrpSpPr>
          <p:grpSpPr>
            <a:xfrm>
              <a:off x="1611381" y="1681128"/>
              <a:ext cx="405823" cy="367163"/>
              <a:chOff x="0" y="1021571"/>
              <a:chExt cx="1010680" cy="914400"/>
            </a:xfrm>
            <a:solidFill>
              <a:srgbClr val="EEECE1">
                <a:lumMod val="75000"/>
              </a:srgbClr>
            </a:solidFill>
          </p:grpSpPr>
          <p:sp>
            <p:nvSpPr>
              <p:cNvPr id="100" name="Chord 99">
                <a:extLst>
                  <a:ext uri="{FF2B5EF4-FFF2-40B4-BE49-F238E27FC236}">
                    <a16:creationId xmlns:a16="http://schemas.microsoft.com/office/drawing/2014/main" id="{CEC6D3F2-AB02-44F0-A094-A4BF957FEA95}"/>
                  </a:ext>
                </a:extLst>
              </p:cNvPr>
              <p:cNvSpPr/>
              <p:nvPr/>
            </p:nvSpPr>
            <p:spPr>
              <a:xfrm>
                <a:off x="0" y="1021571"/>
                <a:ext cx="914400" cy="914400"/>
              </a:xfrm>
              <a:prstGeom prst="chord">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01" name="Rectangle 100">
                <a:extLst>
                  <a:ext uri="{FF2B5EF4-FFF2-40B4-BE49-F238E27FC236}">
                    <a16:creationId xmlns:a16="http://schemas.microsoft.com/office/drawing/2014/main" id="{E7F12822-F088-4BC0-991E-CC593A637006}"/>
                  </a:ext>
                </a:extLst>
              </p:cNvPr>
              <p:cNvSpPr/>
              <p:nvPr/>
            </p:nvSpPr>
            <p:spPr>
              <a:xfrm rot="20247668">
                <a:off x="497341" y="1136073"/>
                <a:ext cx="513339" cy="40667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4" name="Group 73">
              <a:extLst>
                <a:ext uri="{FF2B5EF4-FFF2-40B4-BE49-F238E27FC236}">
                  <a16:creationId xmlns:a16="http://schemas.microsoft.com/office/drawing/2014/main" id="{9595AFCE-01FE-4A4E-88CF-3AF75B7A95B0}"/>
                </a:ext>
              </a:extLst>
            </p:cNvPr>
            <p:cNvGrpSpPr/>
            <p:nvPr/>
          </p:nvGrpSpPr>
          <p:grpSpPr>
            <a:xfrm rot="7589721">
              <a:off x="1744325" y="2519459"/>
              <a:ext cx="405823" cy="367163"/>
              <a:chOff x="0" y="1021571"/>
              <a:chExt cx="1010680" cy="914400"/>
            </a:xfrm>
            <a:solidFill>
              <a:srgbClr val="EEECE1">
                <a:lumMod val="75000"/>
              </a:srgbClr>
            </a:solidFill>
          </p:grpSpPr>
          <p:sp>
            <p:nvSpPr>
              <p:cNvPr id="98" name="Chord 97">
                <a:extLst>
                  <a:ext uri="{FF2B5EF4-FFF2-40B4-BE49-F238E27FC236}">
                    <a16:creationId xmlns:a16="http://schemas.microsoft.com/office/drawing/2014/main" id="{C6E5DD6F-5F86-47E4-B1CE-BFFC529123B8}"/>
                  </a:ext>
                </a:extLst>
              </p:cNvPr>
              <p:cNvSpPr/>
              <p:nvPr/>
            </p:nvSpPr>
            <p:spPr>
              <a:xfrm>
                <a:off x="0" y="1021571"/>
                <a:ext cx="914400" cy="914400"/>
              </a:xfrm>
              <a:prstGeom prst="chord">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9" name="Rectangle 98">
                <a:extLst>
                  <a:ext uri="{FF2B5EF4-FFF2-40B4-BE49-F238E27FC236}">
                    <a16:creationId xmlns:a16="http://schemas.microsoft.com/office/drawing/2014/main" id="{364409CF-9AC8-4E68-A562-C2E2E68543AD}"/>
                  </a:ext>
                </a:extLst>
              </p:cNvPr>
              <p:cNvSpPr/>
              <p:nvPr/>
            </p:nvSpPr>
            <p:spPr>
              <a:xfrm rot="20247668">
                <a:off x="497341" y="1136073"/>
                <a:ext cx="513339" cy="40667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5" name="Group 74">
              <a:extLst>
                <a:ext uri="{FF2B5EF4-FFF2-40B4-BE49-F238E27FC236}">
                  <a16:creationId xmlns:a16="http://schemas.microsoft.com/office/drawing/2014/main" id="{18DCDB8F-13E0-4E9D-8109-852EDFAB437D}"/>
                </a:ext>
              </a:extLst>
            </p:cNvPr>
            <p:cNvGrpSpPr/>
            <p:nvPr/>
          </p:nvGrpSpPr>
          <p:grpSpPr>
            <a:xfrm>
              <a:off x="3915086" y="4555575"/>
              <a:ext cx="405823" cy="367163"/>
              <a:chOff x="0" y="1021571"/>
              <a:chExt cx="1010680" cy="914400"/>
            </a:xfrm>
            <a:solidFill>
              <a:srgbClr val="EEECE1">
                <a:lumMod val="75000"/>
              </a:srgbClr>
            </a:solidFill>
          </p:grpSpPr>
          <p:sp>
            <p:nvSpPr>
              <p:cNvPr id="96" name="Chord 95">
                <a:extLst>
                  <a:ext uri="{FF2B5EF4-FFF2-40B4-BE49-F238E27FC236}">
                    <a16:creationId xmlns:a16="http://schemas.microsoft.com/office/drawing/2014/main" id="{A4336AF2-B026-41AF-8199-83C6B341EE8C}"/>
                  </a:ext>
                </a:extLst>
              </p:cNvPr>
              <p:cNvSpPr/>
              <p:nvPr/>
            </p:nvSpPr>
            <p:spPr>
              <a:xfrm>
                <a:off x="0" y="1021571"/>
                <a:ext cx="914400" cy="914400"/>
              </a:xfrm>
              <a:prstGeom prst="chord">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7" name="Rectangle 96">
                <a:extLst>
                  <a:ext uri="{FF2B5EF4-FFF2-40B4-BE49-F238E27FC236}">
                    <a16:creationId xmlns:a16="http://schemas.microsoft.com/office/drawing/2014/main" id="{1A16990A-492D-4355-B971-3B528A162ADE}"/>
                  </a:ext>
                </a:extLst>
              </p:cNvPr>
              <p:cNvSpPr/>
              <p:nvPr/>
            </p:nvSpPr>
            <p:spPr>
              <a:xfrm rot="20247668">
                <a:off x="497341" y="1136073"/>
                <a:ext cx="513339" cy="40667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6" name="Group 75">
              <a:extLst>
                <a:ext uri="{FF2B5EF4-FFF2-40B4-BE49-F238E27FC236}">
                  <a16:creationId xmlns:a16="http://schemas.microsoft.com/office/drawing/2014/main" id="{A3FF6758-023E-4EC1-91BF-CA0868395863}"/>
                </a:ext>
              </a:extLst>
            </p:cNvPr>
            <p:cNvGrpSpPr/>
            <p:nvPr/>
          </p:nvGrpSpPr>
          <p:grpSpPr>
            <a:xfrm rot="1568056">
              <a:off x="945490" y="3497057"/>
              <a:ext cx="405823" cy="367163"/>
              <a:chOff x="0" y="1021571"/>
              <a:chExt cx="1010680" cy="914400"/>
            </a:xfrm>
            <a:solidFill>
              <a:srgbClr val="EEECE1">
                <a:lumMod val="75000"/>
              </a:srgbClr>
            </a:solidFill>
          </p:grpSpPr>
          <p:sp>
            <p:nvSpPr>
              <p:cNvPr id="94" name="Chord 93">
                <a:extLst>
                  <a:ext uri="{FF2B5EF4-FFF2-40B4-BE49-F238E27FC236}">
                    <a16:creationId xmlns:a16="http://schemas.microsoft.com/office/drawing/2014/main" id="{3B78FBE4-1413-4C5F-9DCD-DECB2C615F13}"/>
                  </a:ext>
                </a:extLst>
              </p:cNvPr>
              <p:cNvSpPr/>
              <p:nvPr/>
            </p:nvSpPr>
            <p:spPr>
              <a:xfrm>
                <a:off x="0" y="1021571"/>
                <a:ext cx="914400" cy="914400"/>
              </a:xfrm>
              <a:prstGeom prst="chord">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5" name="Rectangle 94">
                <a:extLst>
                  <a:ext uri="{FF2B5EF4-FFF2-40B4-BE49-F238E27FC236}">
                    <a16:creationId xmlns:a16="http://schemas.microsoft.com/office/drawing/2014/main" id="{BAEBEFDD-0D38-4914-B7C0-48210165E674}"/>
                  </a:ext>
                </a:extLst>
              </p:cNvPr>
              <p:cNvSpPr/>
              <p:nvPr/>
            </p:nvSpPr>
            <p:spPr>
              <a:xfrm rot="20247668">
                <a:off x="497341" y="1136073"/>
                <a:ext cx="513339" cy="40667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7" name="Group 76">
              <a:extLst>
                <a:ext uri="{FF2B5EF4-FFF2-40B4-BE49-F238E27FC236}">
                  <a16:creationId xmlns:a16="http://schemas.microsoft.com/office/drawing/2014/main" id="{EFDD13BB-EBCC-4D3C-85BD-22C42E690155}"/>
                </a:ext>
              </a:extLst>
            </p:cNvPr>
            <p:cNvGrpSpPr/>
            <p:nvPr/>
          </p:nvGrpSpPr>
          <p:grpSpPr>
            <a:xfrm rot="8835936">
              <a:off x="4220179" y="2179398"/>
              <a:ext cx="405823" cy="367163"/>
              <a:chOff x="0" y="1021571"/>
              <a:chExt cx="1010680" cy="914400"/>
            </a:xfrm>
            <a:solidFill>
              <a:srgbClr val="EEECE1">
                <a:lumMod val="75000"/>
              </a:srgbClr>
            </a:solidFill>
          </p:grpSpPr>
          <p:sp>
            <p:nvSpPr>
              <p:cNvPr id="92" name="Chord 91">
                <a:extLst>
                  <a:ext uri="{FF2B5EF4-FFF2-40B4-BE49-F238E27FC236}">
                    <a16:creationId xmlns:a16="http://schemas.microsoft.com/office/drawing/2014/main" id="{0047D215-A240-4B86-A842-BF12ACCAC184}"/>
                  </a:ext>
                </a:extLst>
              </p:cNvPr>
              <p:cNvSpPr/>
              <p:nvPr/>
            </p:nvSpPr>
            <p:spPr>
              <a:xfrm>
                <a:off x="0" y="1021571"/>
                <a:ext cx="914400" cy="914400"/>
              </a:xfrm>
              <a:prstGeom prst="chord">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3" name="Rectangle 92">
                <a:extLst>
                  <a:ext uri="{FF2B5EF4-FFF2-40B4-BE49-F238E27FC236}">
                    <a16:creationId xmlns:a16="http://schemas.microsoft.com/office/drawing/2014/main" id="{EBAB9F14-4FAB-41FC-94BE-D473D45DEB43}"/>
                  </a:ext>
                </a:extLst>
              </p:cNvPr>
              <p:cNvSpPr/>
              <p:nvPr/>
            </p:nvSpPr>
            <p:spPr>
              <a:xfrm rot="20247668">
                <a:off x="497341" y="1136073"/>
                <a:ext cx="513339" cy="40667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8" name="Group 77">
              <a:extLst>
                <a:ext uri="{FF2B5EF4-FFF2-40B4-BE49-F238E27FC236}">
                  <a16:creationId xmlns:a16="http://schemas.microsoft.com/office/drawing/2014/main" id="{3DD2172F-095C-4B78-A84F-415DB18B5C04}"/>
                </a:ext>
              </a:extLst>
            </p:cNvPr>
            <p:cNvGrpSpPr/>
            <p:nvPr/>
          </p:nvGrpSpPr>
          <p:grpSpPr>
            <a:xfrm rot="10800000">
              <a:off x="2029921" y="4442839"/>
              <a:ext cx="405823" cy="367163"/>
              <a:chOff x="0" y="1021571"/>
              <a:chExt cx="1010680" cy="914400"/>
            </a:xfrm>
            <a:solidFill>
              <a:srgbClr val="EEECE1">
                <a:lumMod val="75000"/>
              </a:srgbClr>
            </a:solidFill>
          </p:grpSpPr>
          <p:sp>
            <p:nvSpPr>
              <p:cNvPr id="90" name="Chord 89">
                <a:extLst>
                  <a:ext uri="{FF2B5EF4-FFF2-40B4-BE49-F238E27FC236}">
                    <a16:creationId xmlns:a16="http://schemas.microsoft.com/office/drawing/2014/main" id="{A058291B-892C-43BA-938F-BF3B21C442B5}"/>
                  </a:ext>
                </a:extLst>
              </p:cNvPr>
              <p:cNvSpPr/>
              <p:nvPr/>
            </p:nvSpPr>
            <p:spPr>
              <a:xfrm>
                <a:off x="0" y="1021571"/>
                <a:ext cx="914400" cy="914400"/>
              </a:xfrm>
              <a:prstGeom prst="chord">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1" name="Rectangle 90">
                <a:extLst>
                  <a:ext uri="{FF2B5EF4-FFF2-40B4-BE49-F238E27FC236}">
                    <a16:creationId xmlns:a16="http://schemas.microsoft.com/office/drawing/2014/main" id="{1D8DBAB0-6257-4C8A-9C59-2F54A7607160}"/>
                  </a:ext>
                </a:extLst>
              </p:cNvPr>
              <p:cNvSpPr/>
              <p:nvPr/>
            </p:nvSpPr>
            <p:spPr>
              <a:xfrm rot="20247668">
                <a:off x="497341" y="1136073"/>
                <a:ext cx="513339" cy="40667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79" name="Group 78">
              <a:extLst>
                <a:ext uri="{FF2B5EF4-FFF2-40B4-BE49-F238E27FC236}">
                  <a16:creationId xmlns:a16="http://schemas.microsoft.com/office/drawing/2014/main" id="{84A27CE8-14A6-46F6-B9B8-2088EFA7F235}"/>
                </a:ext>
              </a:extLst>
            </p:cNvPr>
            <p:cNvGrpSpPr/>
            <p:nvPr/>
          </p:nvGrpSpPr>
          <p:grpSpPr>
            <a:xfrm rot="4558339">
              <a:off x="3328584" y="3076464"/>
              <a:ext cx="405823" cy="367163"/>
              <a:chOff x="0" y="1021571"/>
              <a:chExt cx="1010680" cy="914400"/>
            </a:xfrm>
            <a:solidFill>
              <a:srgbClr val="EEECE1">
                <a:lumMod val="75000"/>
              </a:srgbClr>
            </a:solidFill>
          </p:grpSpPr>
          <p:sp>
            <p:nvSpPr>
              <p:cNvPr id="88" name="Chord 87">
                <a:extLst>
                  <a:ext uri="{FF2B5EF4-FFF2-40B4-BE49-F238E27FC236}">
                    <a16:creationId xmlns:a16="http://schemas.microsoft.com/office/drawing/2014/main" id="{6B768C87-AE14-44D1-83A8-C3EDBBD4CFE8}"/>
                  </a:ext>
                </a:extLst>
              </p:cNvPr>
              <p:cNvSpPr/>
              <p:nvPr/>
            </p:nvSpPr>
            <p:spPr>
              <a:xfrm>
                <a:off x="0" y="1021571"/>
                <a:ext cx="914400" cy="914400"/>
              </a:xfrm>
              <a:prstGeom prst="chord">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9" name="Rectangle 88">
                <a:extLst>
                  <a:ext uri="{FF2B5EF4-FFF2-40B4-BE49-F238E27FC236}">
                    <a16:creationId xmlns:a16="http://schemas.microsoft.com/office/drawing/2014/main" id="{FD6D66BB-1177-4CD4-892B-62BC5BE9477C}"/>
                  </a:ext>
                </a:extLst>
              </p:cNvPr>
              <p:cNvSpPr/>
              <p:nvPr/>
            </p:nvSpPr>
            <p:spPr>
              <a:xfrm rot="20247668">
                <a:off x="497341" y="1136073"/>
                <a:ext cx="513339" cy="406677"/>
              </a:xfrm>
              <a:prstGeom prst="rect">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80" name="Arc 79">
              <a:extLst>
                <a:ext uri="{FF2B5EF4-FFF2-40B4-BE49-F238E27FC236}">
                  <a16:creationId xmlns:a16="http://schemas.microsoft.com/office/drawing/2014/main" id="{51F724B3-579A-46F7-8798-ECD75C9101CF}"/>
                </a:ext>
              </a:extLst>
            </p:cNvPr>
            <p:cNvSpPr/>
            <p:nvPr/>
          </p:nvSpPr>
          <p:spPr>
            <a:xfrm>
              <a:off x="1799894" y="2251675"/>
              <a:ext cx="517225" cy="665018"/>
            </a:xfrm>
            <a:prstGeom prst="arc">
              <a:avLst/>
            </a:prstGeom>
            <a:noFill/>
            <a:ln w="762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1" name="Arc 80">
              <a:extLst>
                <a:ext uri="{FF2B5EF4-FFF2-40B4-BE49-F238E27FC236}">
                  <a16:creationId xmlns:a16="http://schemas.microsoft.com/office/drawing/2014/main" id="{29090FFB-B81F-48DF-961B-A0D920BDD5DF}"/>
                </a:ext>
              </a:extLst>
            </p:cNvPr>
            <p:cNvSpPr/>
            <p:nvPr/>
          </p:nvSpPr>
          <p:spPr>
            <a:xfrm rot="7690677">
              <a:off x="2869118" y="4824510"/>
              <a:ext cx="517225" cy="665018"/>
            </a:xfrm>
            <a:prstGeom prst="arc">
              <a:avLst/>
            </a:prstGeom>
            <a:noFill/>
            <a:ln w="762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2" name="Arc 81">
              <a:extLst>
                <a:ext uri="{FF2B5EF4-FFF2-40B4-BE49-F238E27FC236}">
                  <a16:creationId xmlns:a16="http://schemas.microsoft.com/office/drawing/2014/main" id="{A8254960-9CBA-4887-BC0C-84CF50C61A62}"/>
                </a:ext>
              </a:extLst>
            </p:cNvPr>
            <p:cNvSpPr/>
            <p:nvPr/>
          </p:nvSpPr>
          <p:spPr>
            <a:xfrm rot="13935638">
              <a:off x="1540480" y="3111051"/>
              <a:ext cx="517225" cy="665018"/>
            </a:xfrm>
            <a:prstGeom prst="arc">
              <a:avLst/>
            </a:prstGeom>
            <a:noFill/>
            <a:ln w="762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3" name="Arc 82">
              <a:extLst>
                <a:ext uri="{FF2B5EF4-FFF2-40B4-BE49-F238E27FC236}">
                  <a16:creationId xmlns:a16="http://schemas.microsoft.com/office/drawing/2014/main" id="{FF209571-8CF5-444F-9CE5-9071BB7F5022}"/>
                </a:ext>
              </a:extLst>
            </p:cNvPr>
            <p:cNvSpPr/>
            <p:nvPr/>
          </p:nvSpPr>
          <p:spPr>
            <a:xfrm rot="16404645">
              <a:off x="4510649" y="3447841"/>
              <a:ext cx="517225" cy="665018"/>
            </a:xfrm>
            <a:prstGeom prst="arc">
              <a:avLst/>
            </a:prstGeom>
            <a:noFill/>
            <a:ln w="762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4" name="Arc 83">
              <a:extLst>
                <a:ext uri="{FF2B5EF4-FFF2-40B4-BE49-F238E27FC236}">
                  <a16:creationId xmlns:a16="http://schemas.microsoft.com/office/drawing/2014/main" id="{FAEA123A-BF28-4763-8A65-730284C57B50}"/>
                </a:ext>
              </a:extLst>
            </p:cNvPr>
            <p:cNvSpPr/>
            <p:nvPr/>
          </p:nvSpPr>
          <p:spPr>
            <a:xfrm rot="11443315">
              <a:off x="2421177" y="3591716"/>
              <a:ext cx="517225" cy="665018"/>
            </a:xfrm>
            <a:prstGeom prst="arc">
              <a:avLst/>
            </a:prstGeom>
            <a:noFill/>
            <a:ln w="762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5" name="Arc 84">
              <a:extLst>
                <a:ext uri="{FF2B5EF4-FFF2-40B4-BE49-F238E27FC236}">
                  <a16:creationId xmlns:a16="http://schemas.microsoft.com/office/drawing/2014/main" id="{74BD5CFE-BCC0-4A0E-863B-274FF9C6E5AB}"/>
                </a:ext>
              </a:extLst>
            </p:cNvPr>
            <p:cNvSpPr/>
            <p:nvPr/>
          </p:nvSpPr>
          <p:spPr>
            <a:xfrm>
              <a:off x="3568543" y="2016969"/>
              <a:ext cx="517225" cy="665018"/>
            </a:xfrm>
            <a:prstGeom prst="arc">
              <a:avLst/>
            </a:prstGeom>
            <a:noFill/>
            <a:ln w="762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6" name="Arc 85">
              <a:extLst>
                <a:ext uri="{FF2B5EF4-FFF2-40B4-BE49-F238E27FC236}">
                  <a16:creationId xmlns:a16="http://schemas.microsoft.com/office/drawing/2014/main" id="{0673A7FB-2376-4D85-B713-45B02EED2245}"/>
                </a:ext>
              </a:extLst>
            </p:cNvPr>
            <p:cNvSpPr/>
            <p:nvPr/>
          </p:nvSpPr>
          <p:spPr>
            <a:xfrm rot="6796537">
              <a:off x="997128" y="4195119"/>
              <a:ext cx="517225" cy="665018"/>
            </a:xfrm>
            <a:prstGeom prst="arc">
              <a:avLst/>
            </a:prstGeom>
            <a:noFill/>
            <a:ln w="762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87" name="Arc 86">
              <a:extLst>
                <a:ext uri="{FF2B5EF4-FFF2-40B4-BE49-F238E27FC236}">
                  <a16:creationId xmlns:a16="http://schemas.microsoft.com/office/drawing/2014/main" id="{AF0D1154-5901-410B-AA05-BA31EB68E543}"/>
                </a:ext>
              </a:extLst>
            </p:cNvPr>
            <p:cNvSpPr/>
            <p:nvPr/>
          </p:nvSpPr>
          <p:spPr>
            <a:xfrm rot="5154524">
              <a:off x="3208333" y="3916931"/>
              <a:ext cx="517225" cy="665018"/>
            </a:xfrm>
            <a:prstGeom prst="arc">
              <a:avLst/>
            </a:prstGeom>
            <a:noFill/>
            <a:ln w="762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pSp>
      <p:grpSp>
        <p:nvGrpSpPr>
          <p:cNvPr id="117" name="Group 116">
            <a:extLst>
              <a:ext uri="{FF2B5EF4-FFF2-40B4-BE49-F238E27FC236}">
                <a16:creationId xmlns:a16="http://schemas.microsoft.com/office/drawing/2014/main" id="{2B1301FA-8E9B-4C27-8AC7-3104D001E6CD}"/>
              </a:ext>
            </a:extLst>
          </p:cNvPr>
          <p:cNvGrpSpPr/>
          <p:nvPr/>
        </p:nvGrpSpPr>
        <p:grpSpPr>
          <a:xfrm>
            <a:off x="4686028" y="2021768"/>
            <a:ext cx="832761" cy="2004876"/>
            <a:chOff x="2880327" y="775855"/>
            <a:chExt cx="1016295" cy="2698871"/>
          </a:xfrm>
        </p:grpSpPr>
        <p:cxnSp>
          <p:nvCxnSpPr>
            <p:cNvPr id="118" name="Straight Connector 117">
              <a:extLst>
                <a:ext uri="{FF2B5EF4-FFF2-40B4-BE49-F238E27FC236}">
                  <a16:creationId xmlns:a16="http://schemas.microsoft.com/office/drawing/2014/main" id="{69C31136-8691-4253-88BC-765985B9D760}"/>
                </a:ext>
              </a:extLst>
            </p:cNvPr>
            <p:cNvCxnSpPr/>
            <p:nvPr/>
          </p:nvCxnSpPr>
          <p:spPr>
            <a:xfrm>
              <a:off x="2880327" y="775855"/>
              <a:ext cx="0" cy="2698871"/>
            </a:xfrm>
            <a:prstGeom prst="line">
              <a:avLst/>
            </a:prstGeom>
            <a:noFill/>
            <a:ln w="57150" cap="flat" cmpd="sng" algn="ctr">
              <a:solidFill>
                <a:sysClr val="windowText" lastClr="000000"/>
              </a:solidFill>
              <a:prstDash val="solid"/>
            </a:ln>
            <a:effectLst/>
          </p:spPr>
        </p:cxnSp>
        <p:cxnSp>
          <p:nvCxnSpPr>
            <p:cNvPr id="119" name="Straight Connector 118">
              <a:extLst>
                <a:ext uri="{FF2B5EF4-FFF2-40B4-BE49-F238E27FC236}">
                  <a16:creationId xmlns:a16="http://schemas.microsoft.com/office/drawing/2014/main" id="{74F03BE9-5FFB-4C69-8170-2AB929947392}"/>
                </a:ext>
              </a:extLst>
            </p:cNvPr>
            <p:cNvCxnSpPr>
              <a:cxnSpLocks/>
            </p:cNvCxnSpPr>
            <p:nvPr/>
          </p:nvCxnSpPr>
          <p:spPr>
            <a:xfrm flipH="1">
              <a:off x="2883527" y="994482"/>
              <a:ext cx="1013095" cy="2480242"/>
            </a:xfrm>
            <a:prstGeom prst="line">
              <a:avLst/>
            </a:prstGeom>
            <a:noFill/>
            <a:ln w="57150" cap="flat" cmpd="sng" algn="ctr">
              <a:solidFill>
                <a:sysClr val="windowText" lastClr="000000"/>
              </a:solidFill>
              <a:prstDash val="solid"/>
            </a:ln>
            <a:effectLst/>
          </p:spPr>
        </p:cxnSp>
      </p:grpSp>
      <p:sp>
        <p:nvSpPr>
          <p:cNvPr id="120" name="TextBox 119">
            <a:extLst>
              <a:ext uri="{FF2B5EF4-FFF2-40B4-BE49-F238E27FC236}">
                <a16:creationId xmlns:a16="http://schemas.microsoft.com/office/drawing/2014/main" id="{6BD236F5-8D35-459D-B99C-EB8174134B19}"/>
              </a:ext>
            </a:extLst>
          </p:cNvPr>
          <p:cNvSpPr txBox="1"/>
          <p:nvPr/>
        </p:nvSpPr>
        <p:spPr>
          <a:xfrm>
            <a:off x="244691" y="1331188"/>
            <a:ext cx="10187575" cy="584775"/>
          </a:xfrm>
          <a:prstGeom prst="rect">
            <a:avLst/>
          </a:prstGeom>
          <a:noFill/>
        </p:spPr>
        <p:txBody>
          <a:bodyPr wrap="square" rtlCol="0">
            <a:spAutoFit/>
          </a:bodyPr>
          <a:lstStyle/>
          <a:p>
            <a:r>
              <a:rPr lang="en-US" sz="3200" b="1" dirty="0"/>
              <a:t>Section 3.4.2 Cost Allocation Method for Shared Expenses</a:t>
            </a:r>
          </a:p>
        </p:txBody>
      </p:sp>
    </p:spTree>
    <p:extLst>
      <p:ext uri="{BB962C8B-B14F-4D97-AF65-F5344CB8AC3E}">
        <p14:creationId xmlns:p14="http://schemas.microsoft.com/office/powerpoint/2010/main" val="171549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TextBox 10">
            <a:extLst>
              <a:ext uri="{FF2B5EF4-FFF2-40B4-BE49-F238E27FC236}">
                <a16:creationId xmlns:a16="http://schemas.microsoft.com/office/drawing/2014/main" id="{C369FBC4-0BE0-4A0F-8068-4EF50FBEE4B4}"/>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sp>
        <p:nvSpPr>
          <p:cNvPr id="13" name="TextBox 12">
            <a:extLst>
              <a:ext uri="{FF2B5EF4-FFF2-40B4-BE49-F238E27FC236}">
                <a16:creationId xmlns:a16="http://schemas.microsoft.com/office/drawing/2014/main" id="{A8DDE07E-7478-496A-BDC9-595FC93F6328}"/>
              </a:ext>
            </a:extLst>
          </p:cNvPr>
          <p:cNvSpPr txBox="1"/>
          <p:nvPr/>
        </p:nvSpPr>
        <p:spPr>
          <a:xfrm>
            <a:off x="244691" y="1331188"/>
            <a:ext cx="10187575" cy="584775"/>
          </a:xfrm>
          <a:prstGeom prst="rect">
            <a:avLst/>
          </a:prstGeom>
          <a:noFill/>
        </p:spPr>
        <p:txBody>
          <a:bodyPr wrap="square" rtlCol="0">
            <a:spAutoFit/>
          </a:bodyPr>
          <a:lstStyle/>
          <a:p>
            <a:r>
              <a:rPr lang="en-US" sz="3200" b="1" dirty="0"/>
              <a:t>Section 3.4.2 Cost Allocation Method for Shared Expenses</a:t>
            </a:r>
          </a:p>
        </p:txBody>
      </p:sp>
      <p:pic>
        <p:nvPicPr>
          <p:cNvPr id="4" name="Picture 3">
            <a:extLst>
              <a:ext uri="{FF2B5EF4-FFF2-40B4-BE49-F238E27FC236}">
                <a16:creationId xmlns:a16="http://schemas.microsoft.com/office/drawing/2014/main" id="{D36E04E9-048F-44CE-A78A-2C14F0626A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217850"/>
            <a:ext cx="12192000" cy="2422300"/>
          </a:xfrm>
          <a:prstGeom prst="rect">
            <a:avLst/>
          </a:prstGeom>
        </p:spPr>
      </p:pic>
      <p:sp>
        <p:nvSpPr>
          <p:cNvPr id="3" name="TextBox 2">
            <a:extLst>
              <a:ext uri="{FF2B5EF4-FFF2-40B4-BE49-F238E27FC236}">
                <a16:creationId xmlns:a16="http://schemas.microsoft.com/office/drawing/2014/main" id="{0162E40A-0F30-4F42-8E55-AF7B93655249}"/>
              </a:ext>
            </a:extLst>
          </p:cNvPr>
          <p:cNvSpPr txBox="1"/>
          <p:nvPr/>
        </p:nvSpPr>
        <p:spPr>
          <a:xfrm>
            <a:off x="150423" y="5126702"/>
            <a:ext cx="7060676" cy="461665"/>
          </a:xfrm>
          <a:prstGeom prst="rect">
            <a:avLst/>
          </a:prstGeom>
          <a:noFill/>
        </p:spPr>
        <p:txBody>
          <a:bodyPr wrap="square" rtlCol="0">
            <a:spAutoFit/>
          </a:bodyPr>
          <a:lstStyle/>
          <a:p>
            <a:r>
              <a:rPr lang="en-US" sz="2400" dirty="0">
                <a:solidFill>
                  <a:srgbClr val="FF0000"/>
                </a:solidFill>
              </a:rPr>
              <a:t>Similar clarifications throughout Section 3.4.2</a:t>
            </a:r>
          </a:p>
        </p:txBody>
      </p:sp>
    </p:spTree>
    <p:extLst>
      <p:ext uri="{BB962C8B-B14F-4D97-AF65-F5344CB8AC3E}">
        <p14:creationId xmlns:p14="http://schemas.microsoft.com/office/powerpoint/2010/main" val="1412718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TextBox 10">
            <a:extLst>
              <a:ext uri="{FF2B5EF4-FFF2-40B4-BE49-F238E27FC236}">
                <a16:creationId xmlns:a16="http://schemas.microsoft.com/office/drawing/2014/main" id="{C369FBC4-0BE0-4A0F-8068-4EF50FBEE4B4}"/>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sp>
        <p:nvSpPr>
          <p:cNvPr id="17" name="TextBox 16">
            <a:extLst>
              <a:ext uri="{FF2B5EF4-FFF2-40B4-BE49-F238E27FC236}">
                <a16:creationId xmlns:a16="http://schemas.microsoft.com/office/drawing/2014/main" id="{3B935BBE-DFCE-49AB-B893-9BF249731892}"/>
              </a:ext>
            </a:extLst>
          </p:cNvPr>
          <p:cNvSpPr txBox="1"/>
          <p:nvPr/>
        </p:nvSpPr>
        <p:spPr>
          <a:xfrm>
            <a:off x="244691" y="1253001"/>
            <a:ext cx="10819549" cy="584775"/>
          </a:xfrm>
          <a:prstGeom prst="rect">
            <a:avLst/>
          </a:prstGeom>
          <a:noFill/>
        </p:spPr>
        <p:txBody>
          <a:bodyPr wrap="square" rtlCol="0">
            <a:spAutoFit/>
          </a:bodyPr>
          <a:lstStyle/>
          <a:p>
            <a:r>
              <a:rPr lang="en-US" sz="3200" b="1" dirty="0"/>
              <a:t>Sections 3.4.3 Administration Funds &amp; 3.4.4 Education Funds</a:t>
            </a:r>
          </a:p>
        </p:txBody>
      </p:sp>
      <p:sp>
        <p:nvSpPr>
          <p:cNvPr id="18" name="TextBox 17">
            <a:extLst>
              <a:ext uri="{FF2B5EF4-FFF2-40B4-BE49-F238E27FC236}">
                <a16:creationId xmlns:a16="http://schemas.microsoft.com/office/drawing/2014/main" id="{C24608AC-8253-4A49-9A41-F82CA2757F44}"/>
              </a:ext>
            </a:extLst>
          </p:cNvPr>
          <p:cNvSpPr txBox="1"/>
          <p:nvPr/>
        </p:nvSpPr>
        <p:spPr>
          <a:xfrm>
            <a:off x="274270" y="1837776"/>
            <a:ext cx="11532243" cy="4401205"/>
          </a:xfrm>
          <a:prstGeom prst="rect">
            <a:avLst/>
          </a:prstGeom>
          <a:noFill/>
        </p:spPr>
        <p:txBody>
          <a:bodyPr wrap="square" rtlCol="0">
            <a:spAutoFit/>
          </a:bodyPr>
          <a:lstStyle/>
          <a:p>
            <a:r>
              <a:rPr lang="en-US" sz="2800" b="1" dirty="0"/>
              <a:t>Salary </a:t>
            </a:r>
            <a:r>
              <a:rPr lang="en-US" sz="2800" dirty="0"/>
              <a:t>is an eligible administration and education expense</a:t>
            </a:r>
          </a:p>
          <a:p>
            <a:pPr marL="457200" indent="-457200">
              <a:buFont typeface="Arial" panose="020B0604020202020204" pitchFamily="34" charset="0"/>
              <a:buChar char="•"/>
            </a:pPr>
            <a:r>
              <a:rPr lang="en-US" sz="2800" dirty="0"/>
              <a:t>DGLVR administrative activities include:</a:t>
            </a:r>
          </a:p>
          <a:p>
            <a:pPr marL="914400" lvl="1" indent="-457200">
              <a:buFont typeface="Arial" panose="020B0604020202020204" pitchFamily="34" charset="0"/>
              <a:buChar char="•"/>
            </a:pPr>
            <a:r>
              <a:rPr lang="en-US" sz="2800" u="sng" dirty="0">
                <a:solidFill>
                  <a:srgbClr val="FF0000"/>
                </a:solidFill>
              </a:rPr>
              <a:t>Follow up visits to previously contracted DGLVR worksites for the purpose of ranking new grant applications or implementing local policies</a:t>
            </a:r>
          </a:p>
          <a:p>
            <a:pPr marL="457200" indent="-457200">
              <a:buFont typeface="Arial" panose="020B0604020202020204" pitchFamily="34" charset="0"/>
              <a:buChar char="•"/>
            </a:pPr>
            <a:r>
              <a:rPr lang="en-US" sz="2800" dirty="0"/>
              <a:t>DGLVR educational activities include:</a:t>
            </a:r>
          </a:p>
          <a:p>
            <a:pPr marL="914400" lvl="1" indent="-457200">
              <a:buFont typeface="Arial" panose="020B0604020202020204" pitchFamily="34" charset="0"/>
              <a:buChar char="•"/>
            </a:pPr>
            <a:r>
              <a:rPr lang="en-US" sz="2800" u="sng" dirty="0">
                <a:solidFill>
                  <a:srgbClr val="FF0000"/>
                </a:solidFill>
              </a:rPr>
              <a:t>Training new conservation district staff on DGLVR topics</a:t>
            </a:r>
          </a:p>
          <a:p>
            <a:pPr marL="914400" lvl="1" indent="-457200">
              <a:buFont typeface="Arial" panose="020B0604020202020204" pitchFamily="34" charset="0"/>
              <a:buChar char="•"/>
            </a:pPr>
            <a:r>
              <a:rPr lang="en-US" sz="2800" u="sng" dirty="0">
                <a:solidFill>
                  <a:srgbClr val="FF0000"/>
                </a:solidFill>
              </a:rPr>
              <a:t>Teaching individuals or small groups about the DGLVR Program on completed DGLVR sites</a:t>
            </a:r>
          </a:p>
          <a:p>
            <a:pPr marL="457200" indent="-457200">
              <a:buFont typeface="Arial" panose="020B0604020202020204" pitchFamily="34" charset="0"/>
              <a:buChar char="•"/>
            </a:pPr>
            <a:r>
              <a:rPr lang="en-US" sz="2800" dirty="0"/>
              <a:t>DGLVR education activities DO NOT include: </a:t>
            </a:r>
            <a:r>
              <a:rPr lang="en-US" sz="2800" u="sng" dirty="0">
                <a:solidFill>
                  <a:srgbClr val="FF0000"/>
                </a:solidFill>
              </a:rPr>
              <a:t>ranking received applications</a:t>
            </a:r>
          </a:p>
        </p:txBody>
      </p:sp>
    </p:spTree>
    <p:extLst>
      <p:ext uri="{BB962C8B-B14F-4D97-AF65-F5344CB8AC3E}">
        <p14:creationId xmlns:p14="http://schemas.microsoft.com/office/powerpoint/2010/main" val="861515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TextBox 10">
            <a:extLst>
              <a:ext uri="{FF2B5EF4-FFF2-40B4-BE49-F238E27FC236}">
                <a16:creationId xmlns:a16="http://schemas.microsoft.com/office/drawing/2014/main" id="{C369FBC4-0BE0-4A0F-8068-4EF50FBEE4B4}"/>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sp>
        <p:nvSpPr>
          <p:cNvPr id="4" name="TextBox 3">
            <a:extLst>
              <a:ext uri="{FF2B5EF4-FFF2-40B4-BE49-F238E27FC236}">
                <a16:creationId xmlns:a16="http://schemas.microsoft.com/office/drawing/2014/main" id="{C578DA34-7E0F-48F9-B81A-D594D69FC2DD}"/>
              </a:ext>
            </a:extLst>
          </p:cNvPr>
          <p:cNvSpPr txBox="1"/>
          <p:nvPr/>
        </p:nvSpPr>
        <p:spPr>
          <a:xfrm>
            <a:off x="363954" y="5189500"/>
            <a:ext cx="10968741" cy="830997"/>
          </a:xfrm>
          <a:prstGeom prst="rect">
            <a:avLst/>
          </a:prstGeom>
          <a:noFill/>
        </p:spPr>
        <p:txBody>
          <a:bodyPr wrap="square" rtlCol="0">
            <a:spAutoFit/>
          </a:bodyPr>
          <a:lstStyle/>
          <a:p>
            <a:r>
              <a:rPr lang="en-US" sz="2400" b="1" dirty="0"/>
              <a:t>Note</a:t>
            </a:r>
            <a:r>
              <a:rPr lang="en-US" sz="2400" dirty="0"/>
              <a:t>: The text in red is also proposed to be added to the education/training travel description as well.</a:t>
            </a:r>
          </a:p>
        </p:txBody>
      </p:sp>
      <p:sp>
        <p:nvSpPr>
          <p:cNvPr id="15" name="TextBox 14">
            <a:extLst>
              <a:ext uri="{FF2B5EF4-FFF2-40B4-BE49-F238E27FC236}">
                <a16:creationId xmlns:a16="http://schemas.microsoft.com/office/drawing/2014/main" id="{C0D4CCF0-A7C2-42BF-B116-2895B6C9A1F1}"/>
              </a:ext>
            </a:extLst>
          </p:cNvPr>
          <p:cNvSpPr txBox="1"/>
          <p:nvPr/>
        </p:nvSpPr>
        <p:spPr>
          <a:xfrm>
            <a:off x="244691" y="1253001"/>
            <a:ext cx="10187575" cy="584775"/>
          </a:xfrm>
          <a:prstGeom prst="rect">
            <a:avLst/>
          </a:prstGeom>
          <a:noFill/>
        </p:spPr>
        <p:txBody>
          <a:bodyPr wrap="square" rtlCol="0">
            <a:spAutoFit/>
          </a:bodyPr>
          <a:lstStyle/>
          <a:p>
            <a:r>
              <a:rPr lang="en-US" sz="3200" b="1" dirty="0"/>
              <a:t>Section 3.4.3 Administrative Funds &amp; 3.4.4 Education Funds</a:t>
            </a:r>
          </a:p>
        </p:txBody>
      </p:sp>
      <p:pic>
        <p:nvPicPr>
          <p:cNvPr id="5" name="Picture 4">
            <a:extLst>
              <a:ext uri="{FF2B5EF4-FFF2-40B4-BE49-F238E27FC236}">
                <a16:creationId xmlns:a16="http://schemas.microsoft.com/office/drawing/2014/main" id="{4D67CAF3-C690-4EE3-8EDF-D9A03C2104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984107"/>
            <a:ext cx="12192000" cy="2889786"/>
          </a:xfrm>
          <a:prstGeom prst="rect">
            <a:avLst/>
          </a:prstGeom>
        </p:spPr>
      </p:pic>
    </p:spTree>
    <p:extLst>
      <p:ext uri="{BB962C8B-B14F-4D97-AF65-F5344CB8AC3E}">
        <p14:creationId xmlns:p14="http://schemas.microsoft.com/office/powerpoint/2010/main" val="790226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TextBox 10">
            <a:extLst>
              <a:ext uri="{FF2B5EF4-FFF2-40B4-BE49-F238E27FC236}">
                <a16:creationId xmlns:a16="http://schemas.microsoft.com/office/drawing/2014/main" id="{C369FBC4-0BE0-4A0F-8068-4EF50FBEE4B4}"/>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sp>
        <p:nvSpPr>
          <p:cNvPr id="15" name="TextBox 14">
            <a:extLst>
              <a:ext uri="{FF2B5EF4-FFF2-40B4-BE49-F238E27FC236}">
                <a16:creationId xmlns:a16="http://schemas.microsoft.com/office/drawing/2014/main" id="{C0D4CCF0-A7C2-42BF-B116-2895B6C9A1F1}"/>
              </a:ext>
            </a:extLst>
          </p:cNvPr>
          <p:cNvSpPr txBox="1"/>
          <p:nvPr/>
        </p:nvSpPr>
        <p:spPr>
          <a:xfrm>
            <a:off x="93862" y="1134628"/>
            <a:ext cx="10187575" cy="584775"/>
          </a:xfrm>
          <a:prstGeom prst="rect">
            <a:avLst/>
          </a:prstGeom>
          <a:noFill/>
        </p:spPr>
        <p:txBody>
          <a:bodyPr wrap="square" rtlCol="0">
            <a:spAutoFit/>
          </a:bodyPr>
          <a:lstStyle/>
          <a:p>
            <a:r>
              <a:rPr lang="en-US" sz="3200" b="1" dirty="0"/>
              <a:t>Section 3.4.3 Administrative Funds</a:t>
            </a:r>
          </a:p>
        </p:txBody>
      </p:sp>
      <p:pic>
        <p:nvPicPr>
          <p:cNvPr id="13" name="Picture 12">
            <a:extLst>
              <a:ext uri="{FF2B5EF4-FFF2-40B4-BE49-F238E27FC236}">
                <a16:creationId xmlns:a16="http://schemas.microsoft.com/office/drawing/2014/main" id="{239576D7-8F08-4C10-8B52-18099E6DDA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733446"/>
            <a:ext cx="12192000" cy="1475024"/>
          </a:xfrm>
          <a:prstGeom prst="rect">
            <a:avLst/>
          </a:prstGeom>
        </p:spPr>
      </p:pic>
      <p:sp>
        <p:nvSpPr>
          <p:cNvPr id="17" name="TextBox 16">
            <a:extLst>
              <a:ext uri="{FF2B5EF4-FFF2-40B4-BE49-F238E27FC236}">
                <a16:creationId xmlns:a16="http://schemas.microsoft.com/office/drawing/2014/main" id="{5B08CB79-6DDE-42C9-8085-142D660566CD}"/>
              </a:ext>
            </a:extLst>
          </p:cNvPr>
          <p:cNvSpPr txBox="1"/>
          <p:nvPr/>
        </p:nvSpPr>
        <p:spPr>
          <a:xfrm>
            <a:off x="193551" y="3112225"/>
            <a:ext cx="10187575" cy="584775"/>
          </a:xfrm>
          <a:prstGeom prst="rect">
            <a:avLst/>
          </a:prstGeom>
          <a:noFill/>
        </p:spPr>
        <p:txBody>
          <a:bodyPr wrap="square" rtlCol="0">
            <a:spAutoFit/>
          </a:bodyPr>
          <a:lstStyle/>
          <a:p>
            <a:r>
              <a:rPr lang="en-US" sz="3200" b="1" dirty="0"/>
              <a:t>Section 3.4.4 Education Funds</a:t>
            </a:r>
          </a:p>
        </p:txBody>
      </p:sp>
      <p:pic>
        <p:nvPicPr>
          <p:cNvPr id="18" name="Picture 17">
            <a:extLst>
              <a:ext uri="{FF2B5EF4-FFF2-40B4-BE49-F238E27FC236}">
                <a16:creationId xmlns:a16="http://schemas.microsoft.com/office/drawing/2014/main" id="{54069B55-ACAC-4F3F-886D-E6CC801D42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594116"/>
            <a:ext cx="12192000" cy="2555026"/>
          </a:xfrm>
          <a:prstGeom prst="rect">
            <a:avLst/>
          </a:prstGeom>
        </p:spPr>
      </p:pic>
    </p:spTree>
    <p:extLst>
      <p:ext uri="{BB962C8B-B14F-4D97-AF65-F5344CB8AC3E}">
        <p14:creationId xmlns:p14="http://schemas.microsoft.com/office/powerpoint/2010/main" val="1802526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TextBox 10">
            <a:extLst>
              <a:ext uri="{FF2B5EF4-FFF2-40B4-BE49-F238E27FC236}">
                <a16:creationId xmlns:a16="http://schemas.microsoft.com/office/drawing/2014/main" id="{C369FBC4-0BE0-4A0F-8068-4EF50FBEE4B4}"/>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sp>
        <p:nvSpPr>
          <p:cNvPr id="15" name="TextBox 14">
            <a:extLst>
              <a:ext uri="{FF2B5EF4-FFF2-40B4-BE49-F238E27FC236}">
                <a16:creationId xmlns:a16="http://schemas.microsoft.com/office/drawing/2014/main" id="{C0D4CCF0-A7C2-42BF-B116-2895B6C9A1F1}"/>
              </a:ext>
            </a:extLst>
          </p:cNvPr>
          <p:cNvSpPr txBox="1"/>
          <p:nvPr/>
        </p:nvSpPr>
        <p:spPr>
          <a:xfrm>
            <a:off x="244691" y="1253001"/>
            <a:ext cx="10187575" cy="584775"/>
          </a:xfrm>
          <a:prstGeom prst="rect">
            <a:avLst/>
          </a:prstGeom>
          <a:noFill/>
        </p:spPr>
        <p:txBody>
          <a:bodyPr wrap="square" rtlCol="0">
            <a:spAutoFit/>
          </a:bodyPr>
          <a:lstStyle/>
          <a:p>
            <a:r>
              <a:rPr lang="en-US" sz="3200" b="1" dirty="0"/>
              <a:t>Section 3.4.3 Administrative Funds</a:t>
            </a:r>
          </a:p>
        </p:txBody>
      </p:sp>
      <p:pic>
        <p:nvPicPr>
          <p:cNvPr id="4" name="Picture 3">
            <a:extLst>
              <a:ext uri="{FF2B5EF4-FFF2-40B4-BE49-F238E27FC236}">
                <a16:creationId xmlns:a16="http://schemas.microsoft.com/office/drawing/2014/main" id="{F11D10C9-A048-47F5-9D9B-9A5F151D05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143025"/>
            <a:ext cx="12192000" cy="3245077"/>
          </a:xfrm>
          <a:prstGeom prst="rect">
            <a:avLst/>
          </a:prstGeom>
        </p:spPr>
      </p:pic>
    </p:spTree>
    <p:extLst>
      <p:ext uri="{BB962C8B-B14F-4D97-AF65-F5344CB8AC3E}">
        <p14:creationId xmlns:p14="http://schemas.microsoft.com/office/powerpoint/2010/main" val="3287174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TextBox 10">
            <a:extLst>
              <a:ext uri="{FF2B5EF4-FFF2-40B4-BE49-F238E27FC236}">
                <a16:creationId xmlns:a16="http://schemas.microsoft.com/office/drawing/2014/main" id="{C369FBC4-0BE0-4A0F-8068-4EF50FBEE4B4}"/>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sp>
        <p:nvSpPr>
          <p:cNvPr id="15" name="TextBox 14">
            <a:extLst>
              <a:ext uri="{FF2B5EF4-FFF2-40B4-BE49-F238E27FC236}">
                <a16:creationId xmlns:a16="http://schemas.microsoft.com/office/drawing/2014/main" id="{C0D4CCF0-A7C2-42BF-B116-2895B6C9A1F1}"/>
              </a:ext>
            </a:extLst>
          </p:cNvPr>
          <p:cNvSpPr txBox="1"/>
          <p:nvPr/>
        </p:nvSpPr>
        <p:spPr>
          <a:xfrm>
            <a:off x="244691" y="1253001"/>
            <a:ext cx="10187575" cy="584775"/>
          </a:xfrm>
          <a:prstGeom prst="rect">
            <a:avLst/>
          </a:prstGeom>
          <a:noFill/>
        </p:spPr>
        <p:txBody>
          <a:bodyPr wrap="square" rtlCol="0">
            <a:spAutoFit/>
          </a:bodyPr>
          <a:lstStyle/>
          <a:p>
            <a:r>
              <a:rPr lang="en-US" sz="3200" b="1" dirty="0"/>
              <a:t>Section 3.4.4 Education Funds</a:t>
            </a:r>
          </a:p>
        </p:txBody>
      </p:sp>
      <p:pic>
        <p:nvPicPr>
          <p:cNvPr id="3" name="Picture 2">
            <a:extLst>
              <a:ext uri="{FF2B5EF4-FFF2-40B4-BE49-F238E27FC236}">
                <a16:creationId xmlns:a16="http://schemas.microsoft.com/office/drawing/2014/main" id="{F6B30855-1713-43A2-837D-3EB435DC2D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330725"/>
            <a:ext cx="12192000" cy="2196550"/>
          </a:xfrm>
          <a:prstGeom prst="rect">
            <a:avLst/>
          </a:prstGeom>
        </p:spPr>
      </p:pic>
    </p:spTree>
    <p:extLst>
      <p:ext uri="{BB962C8B-B14F-4D97-AF65-F5344CB8AC3E}">
        <p14:creationId xmlns:p14="http://schemas.microsoft.com/office/powerpoint/2010/main" val="2037344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16CB6DA-6137-4C26-A342-87525FB0682A}"/>
              </a:ext>
            </a:extLst>
          </p:cNvPr>
          <p:cNvSpPr txBox="1">
            <a:spLocks/>
          </p:cNvSpPr>
          <p:nvPr/>
        </p:nvSpPr>
        <p:spPr>
          <a:xfrm>
            <a:off x="0" y="-131976"/>
            <a:ext cx="12192000" cy="94595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FF0000"/>
                </a:solidFill>
                <a:cs typeface="Calibri Light"/>
              </a:rPr>
              <a:t>2024 Admin and Financial Trainings – Registration Open Today!</a:t>
            </a:r>
          </a:p>
        </p:txBody>
      </p:sp>
      <p:sp>
        <p:nvSpPr>
          <p:cNvPr id="11" name="TextBox 10">
            <a:extLst>
              <a:ext uri="{FF2B5EF4-FFF2-40B4-BE49-F238E27FC236}">
                <a16:creationId xmlns:a16="http://schemas.microsoft.com/office/drawing/2014/main" id="{88E09E75-6BB5-40A3-B2BC-F60F06C4BF36}"/>
              </a:ext>
            </a:extLst>
          </p:cNvPr>
          <p:cNvSpPr txBox="1"/>
          <p:nvPr/>
        </p:nvSpPr>
        <p:spPr>
          <a:xfrm>
            <a:off x="410343" y="1134293"/>
            <a:ext cx="6527830" cy="338554"/>
          </a:xfrm>
          <a:prstGeom prst="rect">
            <a:avLst/>
          </a:prstGeom>
          <a:noFill/>
        </p:spPr>
        <p:txBody>
          <a:bodyPr wrap="square" rtlCol="0">
            <a:spAutoFit/>
          </a:bodyPr>
          <a:lstStyle/>
          <a:p>
            <a:r>
              <a:rPr lang="en-US" sz="1600" b="1" dirty="0"/>
              <a:t> </a:t>
            </a:r>
            <a:endParaRPr lang="en-US" sz="1600" dirty="0"/>
          </a:p>
        </p:txBody>
      </p:sp>
      <p:sp>
        <p:nvSpPr>
          <p:cNvPr id="2" name="TextBox 1">
            <a:extLst>
              <a:ext uri="{FF2B5EF4-FFF2-40B4-BE49-F238E27FC236}">
                <a16:creationId xmlns:a16="http://schemas.microsoft.com/office/drawing/2014/main" id="{62BDA2CC-7DA8-4972-AED2-88F6548606FC}"/>
              </a:ext>
            </a:extLst>
          </p:cNvPr>
          <p:cNvSpPr txBox="1"/>
          <p:nvPr/>
        </p:nvSpPr>
        <p:spPr>
          <a:xfrm>
            <a:off x="199534" y="2615631"/>
            <a:ext cx="5019496" cy="646331"/>
          </a:xfrm>
          <a:prstGeom prst="rect">
            <a:avLst/>
          </a:prstGeom>
          <a:noFill/>
        </p:spPr>
        <p:txBody>
          <a:bodyPr wrap="square" rtlCol="0">
            <a:spAutoFit/>
          </a:bodyPr>
          <a:lstStyle/>
          <a:p>
            <a:r>
              <a:rPr lang="en-US" dirty="0">
                <a:hlinkClick r:id="rId3"/>
              </a:rPr>
              <a:t>https://dirtandgravel.psu.edu/education-training/program-administration/admin-training/</a:t>
            </a:r>
            <a:r>
              <a:rPr lang="en-US" dirty="0"/>
              <a:t> </a:t>
            </a:r>
          </a:p>
        </p:txBody>
      </p:sp>
      <p:sp>
        <p:nvSpPr>
          <p:cNvPr id="3" name="TextBox 2">
            <a:extLst>
              <a:ext uri="{FF2B5EF4-FFF2-40B4-BE49-F238E27FC236}">
                <a16:creationId xmlns:a16="http://schemas.microsoft.com/office/drawing/2014/main" id="{47F2B798-0EF1-4EA8-9BCD-622DD55210E6}"/>
              </a:ext>
            </a:extLst>
          </p:cNvPr>
          <p:cNvSpPr txBox="1"/>
          <p:nvPr/>
        </p:nvSpPr>
        <p:spPr>
          <a:xfrm>
            <a:off x="395278" y="3600049"/>
            <a:ext cx="4902585" cy="2339102"/>
          </a:xfrm>
          <a:prstGeom prst="rect">
            <a:avLst/>
          </a:prstGeom>
          <a:noFill/>
        </p:spPr>
        <p:txBody>
          <a:bodyPr wrap="square" rtlCol="0">
            <a:spAutoFit/>
          </a:bodyPr>
          <a:lstStyle/>
          <a:p>
            <a:r>
              <a:rPr lang="en-US" sz="2800" b="1" u="sng" dirty="0"/>
              <a:t>Dates and Locations</a:t>
            </a:r>
          </a:p>
          <a:p>
            <a:r>
              <a:rPr lang="en-US" sz="2000" b="1" dirty="0"/>
              <a:t>March 13 (Berks County)</a:t>
            </a:r>
            <a:endParaRPr lang="en-US" sz="2000" dirty="0"/>
          </a:p>
          <a:p>
            <a:r>
              <a:rPr lang="en-US" sz="2000" b="1" dirty="0"/>
              <a:t>May 21 (Westmoreland County)</a:t>
            </a:r>
            <a:endParaRPr lang="en-US" sz="2000" dirty="0"/>
          </a:p>
          <a:p>
            <a:r>
              <a:rPr lang="en-US" sz="2000" b="1" dirty="0"/>
              <a:t>July 23 (Centre County) – </a:t>
            </a:r>
            <a:r>
              <a:rPr lang="en-US" sz="2000" b="1" i="1" dirty="0"/>
              <a:t>Tentative</a:t>
            </a:r>
            <a:endParaRPr lang="en-US" sz="2000" dirty="0"/>
          </a:p>
          <a:p>
            <a:r>
              <a:rPr lang="en-US" sz="2000" b="1" dirty="0"/>
              <a:t>October 15 (Luzerne County)</a:t>
            </a:r>
            <a:endParaRPr lang="en-US" sz="2000" dirty="0"/>
          </a:p>
          <a:p>
            <a:r>
              <a:rPr lang="en-US" sz="2000" b="1" dirty="0"/>
              <a:t>December 3 (Venango County)</a:t>
            </a:r>
            <a:endParaRPr lang="en-US" sz="2000" dirty="0"/>
          </a:p>
          <a:p>
            <a:endParaRPr lang="en-US" dirty="0"/>
          </a:p>
        </p:txBody>
      </p:sp>
      <p:sp>
        <p:nvSpPr>
          <p:cNvPr id="7" name="TextBox 6">
            <a:extLst>
              <a:ext uri="{FF2B5EF4-FFF2-40B4-BE49-F238E27FC236}">
                <a16:creationId xmlns:a16="http://schemas.microsoft.com/office/drawing/2014/main" id="{BD7891A6-3B14-4AB5-881C-9B337C48B69A}"/>
              </a:ext>
            </a:extLst>
          </p:cNvPr>
          <p:cNvSpPr txBox="1"/>
          <p:nvPr/>
        </p:nvSpPr>
        <p:spPr>
          <a:xfrm>
            <a:off x="278368" y="818932"/>
            <a:ext cx="5321154" cy="1846659"/>
          </a:xfrm>
          <a:prstGeom prst="rect">
            <a:avLst/>
          </a:prstGeom>
          <a:noFill/>
        </p:spPr>
        <p:txBody>
          <a:bodyPr wrap="square" rtlCol="0">
            <a:spAutoFit/>
          </a:bodyPr>
          <a:lstStyle/>
          <a:p>
            <a:r>
              <a:rPr lang="en-US" sz="2400" b="1" u="sng" dirty="0"/>
              <a:t>Admin Training</a:t>
            </a:r>
          </a:p>
          <a:p>
            <a:pPr marL="285750" indent="-285750">
              <a:buFont typeface="Arial" panose="020B0604020202020204" pitchFamily="34" charset="0"/>
              <a:buChar char="•"/>
            </a:pPr>
            <a:r>
              <a:rPr lang="en-US" b="1" dirty="0"/>
              <a:t>9-3:30 PM</a:t>
            </a:r>
          </a:p>
          <a:p>
            <a:pPr marL="285750" indent="-285750">
              <a:buFont typeface="Arial" panose="020B0604020202020204" pitchFamily="34" charset="0"/>
              <a:buChar char="•"/>
            </a:pPr>
            <a:r>
              <a:rPr lang="en-US" b="1" dirty="0"/>
              <a:t>Required for CD staff involved in the DGLVR Program at least once every 3 years</a:t>
            </a:r>
          </a:p>
          <a:p>
            <a:pPr marL="285750" indent="-285750">
              <a:buFont typeface="Arial" panose="020B0604020202020204" pitchFamily="34" charset="0"/>
              <a:buChar char="•"/>
            </a:pPr>
            <a:r>
              <a:rPr lang="en-US" b="1" dirty="0"/>
              <a:t>Online registration required</a:t>
            </a:r>
            <a:endParaRPr lang="en-US" dirty="0"/>
          </a:p>
          <a:p>
            <a:endParaRPr lang="en-US" dirty="0"/>
          </a:p>
        </p:txBody>
      </p:sp>
      <p:sp>
        <p:nvSpPr>
          <p:cNvPr id="8" name="TextBox 7">
            <a:extLst>
              <a:ext uri="{FF2B5EF4-FFF2-40B4-BE49-F238E27FC236}">
                <a16:creationId xmlns:a16="http://schemas.microsoft.com/office/drawing/2014/main" id="{508FD03E-B51A-4D67-953B-7AF8DCB11897}"/>
              </a:ext>
            </a:extLst>
          </p:cNvPr>
          <p:cNvSpPr txBox="1"/>
          <p:nvPr/>
        </p:nvSpPr>
        <p:spPr>
          <a:xfrm>
            <a:off x="6633604" y="3724704"/>
            <a:ext cx="4697413" cy="2339102"/>
          </a:xfrm>
          <a:prstGeom prst="rect">
            <a:avLst/>
          </a:prstGeom>
          <a:noFill/>
        </p:spPr>
        <p:txBody>
          <a:bodyPr wrap="square" rtlCol="0">
            <a:spAutoFit/>
          </a:bodyPr>
          <a:lstStyle/>
          <a:p>
            <a:r>
              <a:rPr lang="en-US" sz="2800" b="1" u="sng" dirty="0"/>
              <a:t>Dates and Locations</a:t>
            </a:r>
          </a:p>
          <a:p>
            <a:r>
              <a:rPr lang="en-US" sz="2000" b="1" dirty="0"/>
              <a:t>March 14 (Berks County)</a:t>
            </a:r>
            <a:endParaRPr lang="en-US" sz="2000" dirty="0"/>
          </a:p>
          <a:p>
            <a:r>
              <a:rPr lang="en-US" sz="2000" b="1" dirty="0"/>
              <a:t>May 22 (Westmoreland County)</a:t>
            </a:r>
            <a:endParaRPr lang="en-US" sz="2000" dirty="0"/>
          </a:p>
          <a:p>
            <a:r>
              <a:rPr lang="en-US" sz="2000" b="1" dirty="0"/>
              <a:t>July 24 (Centre County) – </a:t>
            </a:r>
            <a:r>
              <a:rPr lang="en-US" sz="2000" b="1" i="1" dirty="0"/>
              <a:t>Tentative</a:t>
            </a:r>
            <a:endParaRPr lang="en-US" sz="2000" dirty="0"/>
          </a:p>
          <a:p>
            <a:r>
              <a:rPr lang="en-US" sz="2000" b="1" dirty="0"/>
              <a:t>October 16 (Luzerne County)</a:t>
            </a:r>
            <a:endParaRPr lang="en-US" sz="2000" dirty="0"/>
          </a:p>
          <a:p>
            <a:r>
              <a:rPr lang="en-US" sz="2000" b="1" dirty="0"/>
              <a:t>December 4 (Venango County)</a:t>
            </a:r>
            <a:endParaRPr lang="en-US" sz="2000" dirty="0"/>
          </a:p>
          <a:p>
            <a:endParaRPr lang="en-US" dirty="0"/>
          </a:p>
        </p:txBody>
      </p:sp>
      <p:sp>
        <p:nvSpPr>
          <p:cNvPr id="10" name="TextBox 9">
            <a:extLst>
              <a:ext uri="{FF2B5EF4-FFF2-40B4-BE49-F238E27FC236}">
                <a16:creationId xmlns:a16="http://schemas.microsoft.com/office/drawing/2014/main" id="{B954E248-C293-4576-B065-26979B90B041}"/>
              </a:ext>
            </a:extLst>
          </p:cNvPr>
          <p:cNvSpPr txBox="1"/>
          <p:nvPr/>
        </p:nvSpPr>
        <p:spPr>
          <a:xfrm>
            <a:off x="6424321" y="2810130"/>
            <a:ext cx="6097940" cy="646331"/>
          </a:xfrm>
          <a:prstGeom prst="rect">
            <a:avLst/>
          </a:prstGeom>
          <a:noFill/>
        </p:spPr>
        <p:txBody>
          <a:bodyPr wrap="square" rtlCol="0">
            <a:spAutoFit/>
          </a:bodyPr>
          <a:lstStyle/>
          <a:p>
            <a:r>
              <a:rPr lang="en-US" dirty="0">
                <a:hlinkClick r:id="rId4"/>
              </a:rPr>
              <a:t>https://dirtandgravel.psu.edu/education-training/program-administration/financial-training-registration/</a:t>
            </a:r>
            <a:r>
              <a:rPr lang="en-US" dirty="0"/>
              <a:t> </a:t>
            </a:r>
          </a:p>
        </p:txBody>
      </p:sp>
      <p:sp>
        <p:nvSpPr>
          <p:cNvPr id="12" name="TextBox 11">
            <a:extLst>
              <a:ext uri="{FF2B5EF4-FFF2-40B4-BE49-F238E27FC236}">
                <a16:creationId xmlns:a16="http://schemas.microsoft.com/office/drawing/2014/main" id="{48B266CE-82AA-4B85-8B45-A0C41456E68A}"/>
              </a:ext>
            </a:extLst>
          </p:cNvPr>
          <p:cNvSpPr txBox="1"/>
          <p:nvPr/>
        </p:nvSpPr>
        <p:spPr>
          <a:xfrm>
            <a:off x="6869274" y="818932"/>
            <a:ext cx="5044357" cy="1846659"/>
          </a:xfrm>
          <a:prstGeom prst="rect">
            <a:avLst/>
          </a:prstGeom>
          <a:noFill/>
        </p:spPr>
        <p:txBody>
          <a:bodyPr wrap="square" rtlCol="0">
            <a:spAutoFit/>
          </a:bodyPr>
          <a:lstStyle/>
          <a:p>
            <a:r>
              <a:rPr lang="en-US" sz="2400" b="1" u="sng" dirty="0"/>
              <a:t>Financial Training</a:t>
            </a:r>
          </a:p>
          <a:p>
            <a:pPr marL="285750" indent="-285750">
              <a:buFont typeface="Arial" panose="020B0604020202020204" pitchFamily="34" charset="0"/>
              <a:buChar char="•"/>
            </a:pPr>
            <a:r>
              <a:rPr lang="en-US" b="1" dirty="0"/>
              <a:t>9-3:30 PM</a:t>
            </a:r>
          </a:p>
          <a:p>
            <a:pPr marL="285750" indent="-285750">
              <a:buFont typeface="Arial" panose="020B0604020202020204" pitchFamily="34" charset="0"/>
              <a:buChar char="•"/>
            </a:pPr>
            <a:r>
              <a:rPr lang="en-US" b="1" dirty="0"/>
              <a:t>Recommended for any CD staff involved in tracking/spending DGLVR funds</a:t>
            </a:r>
          </a:p>
          <a:p>
            <a:pPr marL="285750" indent="-285750">
              <a:buFont typeface="Arial" panose="020B0604020202020204" pitchFamily="34" charset="0"/>
              <a:buChar char="•"/>
            </a:pPr>
            <a:r>
              <a:rPr lang="en-US" b="1" dirty="0"/>
              <a:t>3-year certification</a:t>
            </a:r>
            <a:endParaRPr lang="en-US" dirty="0"/>
          </a:p>
          <a:p>
            <a:endParaRPr lang="en-US" dirty="0"/>
          </a:p>
        </p:txBody>
      </p:sp>
    </p:spTree>
    <p:extLst>
      <p:ext uri="{BB962C8B-B14F-4D97-AF65-F5344CB8AC3E}">
        <p14:creationId xmlns:p14="http://schemas.microsoft.com/office/powerpoint/2010/main" val="924707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TextBox 10">
            <a:extLst>
              <a:ext uri="{FF2B5EF4-FFF2-40B4-BE49-F238E27FC236}">
                <a16:creationId xmlns:a16="http://schemas.microsoft.com/office/drawing/2014/main" id="{C369FBC4-0BE0-4A0F-8068-4EF50FBEE4B4}"/>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sp>
        <p:nvSpPr>
          <p:cNvPr id="15" name="TextBox 14">
            <a:extLst>
              <a:ext uri="{FF2B5EF4-FFF2-40B4-BE49-F238E27FC236}">
                <a16:creationId xmlns:a16="http://schemas.microsoft.com/office/drawing/2014/main" id="{C0D4CCF0-A7C2-42BF-B116-2895B6C9A1F1}"/>
              </a:ext>
            </a:extLst>
          </p:cNvPr>
          <p:cNvSpPr txBox="1"/>
          <p:nvPr/>
        </p:nvSpPr>
        <p:spPr>
          <a:xfrm>
            <a:off x="244691" y="1253001"/>
            <a:ext cx="10187575" cy="584775"/>
          </a:xfrm>
          <a:prstGeom prst="rect">
            <a:avLst/>
          </a:prstGeom>
          <a:noFill/>
        </p:spPr>
        <p:txBody>
          <a:bodyPr wrap="square" rtlCol="0">
            <a:spAutoFit/>
          </a:bodyPr>
          <a:lstStyle/>
          <a:p>
            <a:r>
              <a:rPr lang="en-US" sz="3200" b="1" dirty="0"/>
              <a:t>Section 3.7.2 Eligible Roads</a:t>
            </a:r>
          </a:p>
        </p:txBody>
      </p:sp>
      <p:pic>
        <p:nvPicPr>
          <p:cNvPr id="4" name="Picture 3">
            <a:extLst>
              <a:ext uri="{FF2B5EF4-FFF2-40B4-BE49-F238E27FC236}">
                <a16:creationId xmlns:a16="http://schemas.microsoft.com/office/drawing/2014/main" id="{974641C7-4BD3-4ECD-B267-A2F57593AE9F}"/>
              </a:ext>
            </a:extLst>
          </p:cNvPr>
          <p:cNvPicPr>
            <a:picLocks noChangeAspect="1"/>
          </p:cNvPicPr>
          <p:nvPr/>
        </p:nvPicPr>
        <p:blipFill>
          <a:blip r:embed="rId3"/>
          <a:stretch>
            <a:fillRect/>
          </a:stretch>
        </p:blipFill>
        <p:spPr>
          <a:xfrm>
            <a:off x="132191" y="1995107"/>
            <a:ext cx="11633133" cy="3258195"/>
          </a:xfrm>
          <a:prstGeom prst="rect">
            <a:avLst/>
          </a:prstGeom>
        </p:spPr>
      </p:pic>
    </p:spTree>
    <p:extLst>
      <p:ext uri="{BB962C8B-B14F-4D97-AF65-F5344CB8AC3E}">
        <p14:creationId xmlns:p14="http://schemas.microsoft.com/office/powerpoint/2010/main" val="3372681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TextBox 10">
            <a:extLst>
              <a:ext uri="{FF2B5EF4-FFF2-40B4-BE49-F238E27FC236}">
                <a16:creationId xmlns:a16="http://schemas.microsoft.com/office/drawing/2014/main" id="{C369FBC4-0BE0-4A0F-8068-4EF50FBEE4B4}"/>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sp>
        <p:nvSpPr>
          <p:cNvPr id="15" name="TextBox 14">
            <a:extLst>
              <a:ext uri="{FF2B5EF4-FFF2-40B4-BE49-F238E27FC236}">
                <a16:creationId xmlns:a16="http://schemas.microsoft.com/office/drawing/2014/main" id="{C0D4CCF0-A7C2-42BF-B116-2895B6C9A1F1}"/>
              </a:ext>
            </a:extLst>
          </p:cNvPr>
          <p:cNvSpPr txBox="1"/>
          <p:nvPr/>
        </p:nvSpPr>
        <p:spPr>
          <a:xfrm>
            <a:off x="244691" y="1253001"/>
            <a:ext cx="10187575" cy="584775"/>
          </a:xfrm>
          <a:prstGeom prst="rect">
            <a:avLst/>
          </a:prstGeom>
          <a:noFill/>
        </p:spPr>
        <p:txBody>
          <a:bodyPr wrap="square" rtlCol="0">
            <a:spAutoFit/>
          </a:bodyPr>
          <a:lstStyle/>
          <a:p>
            <a:r>
              <a:rPr lang="en-US" sz="3200" b="1" dirty="0"/>
              <a:t>Section 3.7.2.3 Surface Conversions</a:t>
            </a:r>
          </a:p>
        </p:txBody>
      </p:sp>
      <p:pic>
        <p:nvPicPr>
          <p:cNvPr id="4" name="Picture 3">
            <a:extLst>
              <a:ext uri="{FF2B5EF4-FFF2-40B4-BE49-F238E27FC236}">
                <a16:creationId xmlns:a16="http://schemas.microsoft.com/office/drawing/2014/main" id="{EDEF2B87-60F6-485D-9B0D-C3CFD3650D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800699"/>
            <a:ext cx="12192000" cy="1044188"/>
          </a:xfrm>
          <a:prstGeom prst="rect">
            <a:avLst/>
          </a:prstGeom>
        </p:spPr>
      </p:pic>
      <p:grpSp>
        <p:nvGrpSpPr>
          <p:cNvPr id="6" name="Group 5">
            <a:extLst>
              <a:ext uri="{FF2B5EF4-FFF2-40B4-BE49-F238E27FC236}">
                <a16:creationId xmlns:a16="http://schemas.microsoft.com/office/drawing/2014/main" id="{90F97ACC-BD3C-475C-A6DF-8CF87C930C7F}"/>
              </a:ext>
            </a:extLst>
          </p:cNvPr>
          <p:cNvGrpSpPr/>
          <p:nvPr/>
        </p:nvGrpSpPr>
        <p:grpSpPr>
          <a:xfrm>
            <a:off x="3082565" y="2883870"/>
            <a:ext cx="5838239" cy="3227459"/>
            <a:chOff x="3082565" y="2883870"/>
            <a:chExt cx="5838239" cy="3227459"/>
          </a:xfrm>
        </p:grpSpPr>
        <p:pic>
          <p:nvPicPr>
            <p:cNvPr id="13" name="Picture 11" descr="A road with a stop sign&#10;&#10;Description automatically generated with low confidence">
              <a:extLst>
                <a:ext uri="{FF2B5EF4-FFF2-40B4-BE49-F238E27FC236}">
                  <a16:creationId xmlns:a16="http://schemas.microsoft.com/office/drawing/2014/main" id="{670F2AD0-C9D8-4C20-A163-E1C5CA63CA21}"/>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271195" y="2883870"/>
              <a:ext cx="5649609" cy="322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A05DF8F-B94C-4C49-804A-68AFAAC4F873}"/>
                </a:ext>
              </a:extLst>
            </p:cNvPr>
            <p:cNvSpPr txBox="1"/>
            <p:nvPr/>
          </p:nvSpPr>
          <p:spPr>
            <a:xfrm>
              <a:off x="3082565" y="4615073"/>
              <a:ext cx="923827" cy="369332"/>
            </a:xfrm>
            <a:prstGeom prst="rect">
              <a:avLst/>
            </a:prstGeom>
            <a:solidFill>
              <a:schemeClr val="bg1"/>
            </a:solidFill>
            <a:ln w="28575">
              <a:solidFill>
                <a:schemeClr val="tx1"/>
              </a:solidFill>
            </a:ln>
          </p:spPr>
          <p:txBody>
            <a:bodyPr wrap="square" rtlCol="0">
              <a:spAutoFit/>
            </a:bodyPr>
            <a:lstStyle/>
            <a:p>
              <a:pPr algn="ctr"/>
              <a:r>
                <a:rPr lang="en-US" dirty="0"/>
                <a:t>Asphalt</a:t>
              </a:r>
            </a:p>
          </p:txBody>
        </p:sp>
        <p:sp>
          <p:nvSpPr>
            <p:cNvPr id="17" name="TextBox 16">
              <a:extLst>
                <a:ext uri="{FF2B5EF4-FFF2-40B4-BE49-F238E27FC236}">
                  <a16:creationId xmlns:a16="http://schemas.microsoft.com/office/drawing/2014/main" id="{B28CF5EB-E6DF-4F0B-AB95-FD32E9FF00E0}"/>
                </a:ext>
              </a:extLst>
            </p:cNvPr>
            <p:cNvSpPr txBox="1"/>
            <p:nvPr/>
          </p:nvSpPr>
          <p:spPr>
            <a:xfrm>
              <a:off x="3082565" y="5178535"/>
              <a:ext cx="790281" cy="369332"/>
            </a:xfrm>
            <a:prstGeom prst="rect">
              <a:avLst/>
            </a:prstGeom>
            <a:solidFill>
              <a:schemeClr val="bg1"/>
            </a:solidFill>
            <a:ln w="28575">
              <a:solidFill>
                <a:schemeClr val="tx1"/>
              </a:solidFill>
            </a:ln>
          </p:spPr>
          <p:txBody>
            <a:bodyPr wrap="square" rtlCol="0">
              <a:spAutoFit/>
            </a:bodyPr>
            <a:lstStyle>
              <a:defPPr>
                <a:defRPr lang="en-US"/>
              </a:defPPr>
              <a:lvl1pPr algn="ctr"/>
            </a:lstStyle>
            <a:p>
              <a:r>
                <a:rPr lang="en-US" dirty="0"/>
                <a:t>Gravel</a:t>
              </a:r>
            </a:p>
          </p:txBody>
        </p:sp>
        <p:sp>
          <p:nvSpPr>
            <p:cNvPr id="5" name="Arrow: Right 4">
              <a:extLst>
                <a:ext uri="{FF2B5EF4-FFF2-40B4-BE49-F238E27FC236}">
                  <a16:creationId xmlns:a16="http://schemas.microsoft.com/office/drawing/2014/main" id="{10F74B74-EBAD-4FE6-B012-C1B7F9F6421C}"/>
                </a:ext>
              </a:extLst>
            </p:cNvPr>
            <p:cNvSpPr/>
            <p:nvPr/>
          </p:nvSpPr>
          <p:spPr>
            <a:xfrm>
              <a:off x="4006392" y="4737882"/>
              <a:ext cx="527901" cy="185035"/>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3AE10765-7ABC-4047-A912-6636C2D6BECE}"/>
                </a:ext>
              </a:extLst>
            </p:cNvPr>
            <p:cNvSpPr/>
            <p:nvPr/>
          </p:nvSpPr>
          <p:spPr>
            <a:xfrm>
              <a:off x="3898048" y="5300777"/>
              <a:ext cx="527901" cy="185035"/>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422503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TextBox 10">
            <a:extLst>
              <a:ext uri="{FF2B5EF4-FFF2-40B4-BE49-F238E27FC236}">
                <a16:creationId xmlns:a16="http://schemas.microsoft.com/office/drawing/2014/main" id="{C369FBC4-0BE0-4A0F-8068-4EF50FBEE4B4}"/>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sp>
        <p:nvSpPr>
          <p:cNvPr id="15" name="TextBox 14">
            <a:extLst>
              <a:ext uri="{FF2B5EF4-FFF2-40B4-BE49-F238E27FC236}">
                <a16:creationId xmlns:a16="http://schemas.microsoft.com/office/drawing/2014/main" id="{C0D4CCF0-A7C2-42BF-B116-2895B6C9A1F1}"/>
              </a:ext>
            </a:extLst>
          </p:cNvPr>
          <p:cNvSpPr txBox="1"/>
          <p:nvPr/>
        </p:nvSpPr>
        <p:spPr>
          <a:xfrm>
            <a:off x="244691" y="1253001"/>
            <a:ext cx="10187575" cy="584775"/>
          </a:xfrm>
          <a:prstGeom prst="rect">
            <a:avLst/>
          </a:prstGeom>
          <a:noFill/>
        </p:spPr>
        <p:txBody>
          <a:bodyPr wrap="square" rtlCol="0">
            <a:spAutoFit/>
          </a:bodyPr>
          <a:lstStyle/>
          <a:p>
            <a:r>
              <a:rPr lang="en-US" sz="3200" b="1" dirty="0"/>
              <a:t>Section 3.7.2.4 Retiring Roads</a:t>
            </a:r>
          </a:p>
        </p:txBody>
      </p:sp>
      <p:pic>
        <p:nvPicPr>
          <p:cNvPr id="4" name="Picture 3">
            <a:extLst>
              <a:ext uri="{FF2B5EF4-FFF2-40B4-BE49-F238E27FC236}">
                <a16:creationId xmlns:a16="http://schemas.microsoft.com/office/drawing/2014/main" id="{F8E1FF2C-45F2-4F41-92F7-1351213A88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71658"/>
            <a:ext cx="12192000" cy="1222861"/>
          </a:xfrm>
          <a:prstGeom prst="rect">
            <a:avLst/>
          </a:prstGeom>
        </p:spPr>
      </p:pic>
    </p:spTree>
    <p:extLst>
      <p:ext uri="{BB962C8B-B14F-4D97-AF65-F5344CB8AC3E}">
        <p14:creationId xmlns:p14="http://schemas.microsoft.com/office/powerpoint/2010/main" val="4109757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TextBox 10">
            <a:extLst>
              <a:ext uri="{FF2B5EF4-FFF2-40B4-BE49-F238E27FC236}">
                <a16:creationId xmlns:a16="http://schemas.microsoft.com/office/drawing/2014/main" id="{C369FBC4-0BE0-4A0F-8068-4EF50FBEE4B4}"/>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sp>
        <p:nvSpPr>
          <p:cNvPr id="15" name="TextBox 14">
            <a:extLst>
              <a:ext uri="{FF2B5EF4-FFF2-40B4-BE49-F238E27FC236}">
                <a16:creationId xmlns:a16="http://schemas.microsoft.com/office/drawing/2014/main" id="{C0D4CCF0-A7C2-42BF-B116-2895B6C9A1F1}"/>
              </a:ext>
            </a:extLst>
          </p:cNvPr>
          <p:cNvSpPr txBox="1"/>
          <p:nvPr/>
        </p:nvSpPr>
        <p:spPr>
          <a:xfrm>
            <a:off x="244691" y="1253001"/>
            <a:ext cx="10187575" cy="584775"/>
          </a:xfrm>
          <a:prstGeom prst="rect">
            <a:avLst/>
          </a:prstGeom>
          <a:noFill/>
        </p:spPr>
        <p:txBody>
          <a:bodyPr wrap="square" rtlCol="0">
            <a:spAutoFit/>
          </a:bodyPr>
          <a:lstStyle/>
          <a:p>
            <a:r>
              <a:rPr lang="en-US" sz="3200" b="1" dirty="0"/>
              <a:t>Section 3.7.2.5 Road Relocations</a:t>
            </a:r>
          </a:p>
        </p:txBody>
      </p:sp>
      <p:pic>
        <p:nvPicPr>
          <p:cNvPr id="13" name="Picture 12">
            <a:extLst>
              <a:ext uri="{FF2B5EF4-FFF2-40B4-BE49-F238E27FC236}">
                <a16:creationId xmlns:a16="http://schemas.microsoft.com/office/drawing/2014/main" id="{15573811-4110-4E13-BD92-8CF5258B1E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930772"/>
            <a:ext cx="12192000" cy="3756494"/>
          </a:xfrm>
          <a:prstGeom prst="rect">
            <a:avLst/>
          </a:prstGeom>
        </p:spPr>
      </p:pic>
    </p:spTree>
    <p:extLst>
      <p:ext uri="{BB962C8B-B14F-4D97-AF65-F5344CB8AC3E}">
        <p14:creationId xmlns:p14="http://schemas.microsoft.com/office/powerpoint/2010/main" val="1929921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TextBox 10">
            <a:extLst>
              <a:ext uri="{FF2B5EF4-FFF2-40B4-BE49-F238E27FC236}">
                <a16:creationId xmlns:a16="http://schemas.microsoft.com/office/drawing/2014/main" id="{C369FBC4-0BE0-4A0F-8068-4EF50FBEE4B4}"/>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sp>
        <p:nvSpPr>
          <p:cNvPr id="15" name="TextBox 14">
            <a:extLst>
              <a:ext uri="{FF2B5EF4-FFF2-40B4-BE49-F238E27FC236}">
                <a16:creationId xmlns:a16="http://schemas.microsoft.com/office/drawing/2014/main" id="{C0D4CCF0-A7C2-42BF-B116-2895B6C9A1F1}"/>
              </a:ext>
            </a:extLst>
          </p:cNvPr>
          <p:cNvSpPr txBox="1"/>
          <p:nvPr/>
        </p:nvSpPr>
        <p:spPr>
          <a:xfrm>
            <a:off x="244691" y="1253001"/>
            <a:ext cx="10187575" cy="584775"/>
          </a:xfrm>
          <a:prstGeom prst="rect">
            <a:avLst/>
          </a:prstGeom>
          <a:noFill/>
        </p:spPr>
        <p:txBody>
          <a:bodyPr wrap="square" rtlCol="0">
            <a:spAutoFit/>
          </a:bodyPr>
          <a:lstStyle/>
          <a:p>
            <a:r>
              <a:rPr lang="en-US" sz="3200" b="1" dirty="0"/>
              <a:t>Section 3.7.2.6 Creating New Roads</a:t>
            </a:r>
          </a:p>
        </p:txBody>
      </p:sp>
      <p:pic>
        <p:nvPicPr>
          <p:cNvPr id="3" name="Picture 2">
            <a:extLst>
              <a:ext uri="{FF2B5EF4-FFF2-40B4-BE49-F238E27FC236}">
                <a16:creationId xmlns:a16="http://schemas.microsoft.com/office/drawing/2014/main" id="{48AF28C5-36C9-4F6C-9FDB-11D5EEE79A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039463"/>
            <a:ext cx="12192000" cy="1094249"/>
          </a:xfrm>
          <a:prstGeom prst="rect">
            <a:avLst/>
          </a:prstGeom>
        </p:spPr>
      </p:pic>
    </p:spTree>
    <p:extLst>
      <p:ext uri="{BB962C8B-B14F-4D97-AF65-F5344CB8AC3E}">
        <p14:creationId xmlns:p14="http://schemas.microsoft.com/office/powerpoint/2010/main" val="2012692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TextBox 10">
            <a:extLst>
              <a:ext uri="{FF2B5EF4-FFF2-40B4-BE49-F238E27FC236}">
                <a16:creationId xmlns:a16="http://schemas.microsoft.com/office/drawing/2014/main" id="{C369FBC4-0BE0-4A0F-8068-4EF50FBEE4B4}"/>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sp>
        <p:nvSpPr>
          <p:cNvPr id="15" name="TextBox 14">
            <a:extLst>
              <a:ext uri="{FF2B5EF4-FFF2-40B4-BE49-F238E27FC236}">
                <a16:creationId xmlns:a16="http://schemas.microsoft.com/office/drawing/2014/main" id="{C0D4CCF0-A7C2-42BF-B116-2895B6C9A1F1}"/>
              </a:ext>
            </a:extLst>
          </p:cNvPr>
          <p:cNvSpPr txBox="1"/>
          <p:nvPr/>
        </p:nvSpPr>
        <p:spPr>
          <a:xfrm>
            <a:off x="244691" y="1253001"/>
            <a:ext cx="10187575" cy="584775"/>
          </a:xfrm>
          <a:prstGeom prst="rect">
            <a:avLst/>
          </a:prstGeom>
          <a:noFill/>
        </p:spPr>
        <p:txBody>
          <a:bodyPr wrap="square" rtlCol="0">
            <a:spAutoFit/>
          </a:bodyPr>
          <a:lstStyle/>
          <a:p>
            <a:r>
              <a:rPr lang="en-US" sz="3200" b="1" dirty="0"/>
              <a:t>Section 3.7.4.1 Materials</a:t>
            </a:r>
          </a:p>
        </p:txBody>
      </p:sp>
      <p:pic>
        <p:nvPicPr>
          <p:cNvPr id="4" name="Picture 3">
            <a:extLst>
              <a:ext uri="{FF2B5EF4-FFF2-40B4-BE49-F238E27FC236}">
                <a16:creationId xmlns:a16="http://schemas.microsoft.com/office/drawing/2014/main" id="{3DE222EF-8A05-4A41-B004-92447F7BB5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910784"/>
            <a:ext cx="12192000" cy="2170265"/>
          </a:xfrm>
          <a:prstGeom prst="rect">
            <a:avLst/>
          </a:prstGeom>
        </p:spPr>
      </p:pic>
    </p:spTree>
    <p:extLst>
      <p:ext uri="{BB962C8B-B14F-4D97-AF65-F5344CB8AC3E}">
        <p14:creationId xmlns:p14="http://schemas.microsoft.com/office/powerpoint/2010/main" val="3505738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TextBox 10">
            <a:extLst>
              <a:ext uri="{FF2B5EF4-FFF2-40B4-BE49-F238E27FC236}">
                <a16:creationId xmlns:a16="http://schemas.microsoft.com/office/drawing/2014/main" id="{C369FBC4-0BE0-4A0F-8068-4EF50FBEE4B4}"/>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pic>
        <p:nvPicPr>
          <p:cNvPr id="8" name="Picture 7" descr="A picture containing rock, outdoor, grass&#10;&#10;Description automatically generated">
            <a:extLst>
              <a:ext uri="{FF2B5EF4-FFF2-40B4-BE49-F238E27FC236}">
                <a16:creationId xmlns:a16="http://schemas.microsoft.com/office/drawing/2014/main" id="{F3F88EDE-FD24-453B-86F3-35129252FC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1101" y="1401218"/>
            <a:ext cx="6188647" cy="4641485"/>
          </a:xfrm>
          <a:prstGeom prst="rect">
            <a:avLst/>
          </a:prstGeom>
        </p:spPr>
      </p:pic>
      <p:pic>
        <p:nvPicPr>
          <p:cNvPr id="13" name="Picture 12" descr="A picture containing grass, outdoor, nature, hole&#10;&#10;Description automatically generated">
            <a:extLst>
              <a:ext uri="{FF2B5EF4-FFF2-40B4-BE49-F238E27FC236}">
                <a16:creationId xmlns:a16="http://schemas.microsoft.com/office/drawing/2014/main" id="{1A210751-39CB-4775-8273-9B0C3E836F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2252" y="1401218"/>
            <a:ext cx="5453130" cy="4632350"/>
          </a:xfrm>
          <a:prstGeom prst="rect">
            <a:avLst/>
          </a:prstGeom>
        </p:spPr>
      </p:pic>
    </p:spTree>
    <p:extLst>
      <p:ext uri="{BB962C8B-B14F-4D97-AF65-F5344CB8AC3E}">
        <p14:creationId xmlns:p14="http://schemas.microsoft.com/office/powerpoint/2010/main" val="3465926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TextBox 10">
            <a:extLst>
              <a:ext uri="{FF2B5EF4-FFF2-40B4-BE49-F238E27FC236}">
                <a16:creationId xmlns:a16="http://schemas.microsoft.com/office/drawing/2014/main" id="{C369FBC4-0BE0-4A0F-8068-4EF50FBEE4B4}"/>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pic>
        <p:nvPicPr>
          <p:cNvPr id="1026" name="Picture 1">
            <a:extLst>
              <a:ext uri="{FF2B5EF4-FFF2-40B4-BE49-F238E27FC236}">
                <a16:creationId xmlns:a16="http://schemas.microsoft.com/office/drawing/2014/main" id="{11015422-2C6F-4CF7-B6B6-E85FF82B962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1468453"/>
            <a:ext cx="5810022" cy="43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E90D4FB-19B2-4861-9D3D-DD4E4F33F8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0256" y="1453565"/>
            <a:ext cx="5656082" cy="4353038"/>
          </a:xfrm>
          <a:prstGeom prst="rect">
            <a:avLst/>
          </a:prstGeom>
        </p:spPr>
      </p:pic>
      <p:sp>
        <p:nvSpPr>
          <p:cNvPr id="9" name="TextBox 8">
            <a:extLst>
              <a:ext uri="{FF2B5EF4-FFF2-40B4-BE49-F238E27FC236}">
                <a16:creationId xmlns:a16="http://schemas.microsoft.com/office/drawing/2014/main" id="{2B3AFCAB-7E09-47C1-8A8B-1107D237A429}"/>
              </a:ext>
            </a:extLst>
          </p:cNvPr>
          <p:cNvSpPr txBox="1"/>
          <p:nvPr/>
        </p:nvSpPr>
        <p:spPr>
          <a:xfrm>
            <a:off x="142209" y="5749494"/>
            <a:ext cx="4647414" cy="369332"/>
          </a:xfrm>
          <a:prstGeom prst="rect">
            <a:avLst/>
          </a:prstGeom>
          <a:noFill/>
        </p:spPr>
        <p:txBody>
          <a:bodyPr wrap="square" rtlCol="0">
            <a:spAutoFit/>
          </a:bodyPr>
          <a:lstStyle/>
          <a:p>
            <a:r>
              <a:rPr lang="en-US" dirty="0"/>
              <a:t>Note empty baskets on the bottom row</a:t>
            </a:r>
          </a:p>
        </p:txBody>
      </p:sp>
    </p:spTree>
    <p:extLst>
      <p:ext uri="{BB962C8B-B14F-4D97-AF65-F5344CB8AC3E}">
        <p14:creationId xmlns:p14="http://schemas.microsoft.com/office/powerpoint/2010/main" val="83193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TextBox 10">
            <a:extLst>
              <a:ext uri="{FF2B5EF4-FFF2-40B4-BE49-F238E27FC236}">
                <a16:creationId xmlns:a16="http://schemas.microsoft.com/office/drawing/2014/main" id="{C369FBC4-0BE0-4A0F-8068-4EF50FBEE4B4}"/>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sp>
        <p:nvSpPr>
          <p:cNvPr id="15" name="TextBox 14">
            <a:extLst>
              <a:ext uri="{FF2B5EF4-FFF2-40B4-BE49-F238E27FC236}">
                <a16:creationId xmlns:a16="http://schemas.microsoft.com/office/drawing/2014/main" id="{C0D4CCF0-A7C2-42BF-B116-2895B6C9A1F1}"/>
              </a:ext>
            </a:extLst>
          </p:cNvPr>
          <p:cNvSpPr txBox="1"/>
          <p:nvPr/>
        </p:nvSpPr>
        <p:spPr>
          <a:xfrm>
            <a:off x="244691" y="1253001"/>
            <a:ext cx="10187575" cy="584775"/>
          </a:xfrm>
          <a:prstGeom prst="rect">
            <a:avLst/>
          </a:prstGeom>
          <a:noFill/>
        </p:spPr>
        <p:txBody>
          <a:bodyPr wrap="square" rtlCol="0">
            <a:spAutoFit/>
          </a:bodyPr>
          <a:lstStyle/>
          <a:p>
            <a:r>
              <a:rPr lang="en-US" sz="3200" b="1" dirty="0"/>
              <a:t>Section 3.8.6.1 Permits, PA One-Call</a:t>
            </a:r>
          </a:p>
        </p:txBody>
      </p:sp>
      <p:pic>
        <p:nvPicPr>
          <p:cNvPr id="3" name="Picture 2">
            <a:extLst>
              <a:ext uri="{FF2B5EF4-FFF2-40B4-BE49-F238E27FC236}">
                <a16:creationId xmlns:a16="http://schemas.microsoft.com/office/drawing/2014/main" id="{B369489B-CC64-4B66-8668-366509B974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17379"/>
            <a:ext cx="12192000" cy="1823241"/>
          </a:xfrm>
          <a:prstGeom prst="rect">
            <a:avLst/>
          </a:prstGeom>
        </p:spPr>
      </p:pic>
    </p:spTree>
    <p:extLst>
      <p:ext uri="{BB962C8B-B14F-4D97-AF65-F5344CB8AC3E}">
        <p14:creationId xmlns:p14="http://schemas.microsoft.com/office/powerpoint/2010/main" val="34511424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TextBox 10">
            <a:extLst>
              <a:ext uri="{FF2B5EF4-FFF2-40B4-BE49-F238E27FC236}">
                <a16:creationId xmlns:a16="http://schemas.microsoft.com/office/drawing/2014/main" id="{C369FBC4-0BE0-4A0F-8068-4EF50FBEE4B4}"/>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sp>
        <p:nvSpPr>
          <p:cNvPr id="15" name="TextBox 14">
            <a:extLst>
              <a:ext uri="{FF2B5EF4-FFF2-40B4-BE49-F238E27FC236}">
                <a16:creationId xmlns:a16="http://schemas.microsoft.com/office/drawing/2014/main" id="{C0D4CCF0-A7C2-42BF-B116-2895B6C9A1F1}"/>
              </a:ext>
            </a:extLst>
          </p:cNvPr>
          <p:cNvSpPr txBox="1"/>
          <p:nvPr/>
        </p:nvSpPr>
        <p:spPr>
          <a:xfrm>
            <a:off x="244691" y="1253001"/>
            <a:ext cx="10187575" cy="584775"/>
          </a:xfrm>
          <a:prstGeom prst="rect">
            <a:avLst/>
          </a:prstGeom>
          <a:noFill/>
        </p:spPr>
        <p:txBody>
          <a:bodyPr wrap="square" rtlCol="0">
            <a:spAutoFit/>
          </a:bodyPr>
          <a:lstStyle/>
          <a:p>
            <a:r>
              <a:rPr lang="en-US" sz="3200" b="1" dirty="0"/>
              <a:t>Section 3.9 GIS reporting System</a:t>
            </a:r>
          </a:p>
        </p:txBody>
      </p:sp>
      <p:pic>
        <p:nvPicPr>
          <p:cNvPr id="5" name="Picture 4">
            <a:extLst>
              <a:ext uri="{FF2B5EF4-FFF2-40B4-BE49-F238E27FC236}">
                <a16:creationId xmlns:a16="http://schemas.microsoft.com/office/drawing/2014/main" id="{C2E42EC8-FE7B-4D01-99C6-30358EDA56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0163" b="26326"/>
          <a:stretch/>
        </p:blipFill>
        <p:spPr>
          <a:xfrm>
            <a:off x="295833" y="2143025"/>
            <a:ext cx="11584196" cy="2620339"/>
          </a:xfrm>
          <a:prstGeom prst="rect">
            <a:avLst/>
          </a:prstGeom>
        </p:spPr>
      </p:pic>
    </p:spTree>
    <p:extLst>
      <p:ext uri="{BB962C8B-B14F-4D97-AF65-F5344CB8AC3E}">
        <p14:creationId xmlns:p14="http://schemas.microsoft.com/office/powerpoint/2010/main" val="743769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1" name="TextBox 10">
            <a:extLst>
              <a:ext uri="{FF2B5EF4-FFF2-40B4-BE49-F238E27FC236}">
                <a16:creationId xmlns:a16="http://schemas.microsoft.com/office/drawing/2014/main" id="{88E09E75-6BB5-40A3-B2BC-F60F06C4BF36}"/>
              </a:ext>
            </a:extLst>
          </p:cNvPr>
          <p:cNvSpPr txBox="1"/>
          <p:nvPr/>
        </p:nvSpPr>
        <p:spPr>
          <a:xfrm>
            <a:off x="81517" y="1513076"/>
            <a:ext cx="12110483" cy="3662541"/>
          </a:xfrm>
          <a:prstGeom prst="rect">
            <a:avLst/>
          </a:prstGeom>
          <a:noFill/>
        </p:spPr>
        <p:txBody>
          <a:bodyPr wrap="square" rtlCol="0">
            <a:spAutoFit/>
          </a:bodyPr>
          <a:lstStyle/>
          <a:p>
            <a:r>
              <a:rPr lang="en-US" sz="3600" b="1" dirty="0"/>
              <a:t>Webinar Outline</a:t>
            </a:r>
          </a:p>
          <a:p>
            <a:endParaRPr lang="en-US" sz="3600" b="1" dirty="0"/>
          </a:p>
          <a:p>
            <a:pPr marL="457200" indent="-457200">
              <a:buFont typeface="Arial" panose="020B0604020202020204" pitchFamily="34" charset="0"/>
              <a:buChar char="•"/>
            </a:pPr>
            <a:r>
              <a:rPr lang="en-US" sz="3200" dirty="0"/>
              <a:t>Why?</a:t>
            </a:r>
          </a:p>
          <a:p>
            <a:pPr marL="457200" indent="-457200">
              <a:buFont typeface="Arial" panose="020B0604020202020204" pitchFamily="34" charset="0"/>
              <a:buChar char="•"/>
            </a:pPr>
            <a:r>
              <a:rPr lang="en-US" sz="3200" dirty="0"/>
              <a:t>How to review and comment</a:t>
            </a:r>
          </a:p>
          <a:p>
            <a:pPr marL="457200" indent="-457200">
              <a:buFont typeface="Arial" panose="020B0604020202020204" pitchFamily="34" charset="0"/>
              <a:buChar char="•"/>
            </a:pPr>
            <a:r>
              <a:rPr lang="en-US" sz="3200" dirty="0"/>
              <a:t>Review of proposed Admin Manual Updates</a:t>
            </a:r>
          </a:p>
          <a:p>
            <a:pPr marL="457200" indent="-457200">
              <a:buFont typeface="Arial" panose="020B0604020202020204" pitchFamily="34" charset="0"/>
              <a:buChar char="•"/>
            </a:pPr>
            <a:r>
              <a:rPr lang="en-US" sz="3200" dirty="0"/>
              <a:t>Review of proposed Completion Report and Contract Attachment updates</a:t>
            </a:r>
          </a:p>
        </p:txBody>
      </p:sp>
    </p:spTree>
    <p:extLst>
      <p:ext uri="{BB962C8B-B14F-4D97-AF65-F5344CB8AC3E}">
        <p14:creationId xmlns:p14="http://schemas.microsoft.com/office/powerpoint/2010/main" val="139781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pic>
        <p:nvPicPr>
          <p:cNvPr id="3" name="Picture 2">
            <a:extLst>
              <a:ext uri="{FF2B5EF4-FFF2-40B4-BE49-F238E27FC236}">
                <a16:creationId xmlns:a16="http://schemas.microsoft.com/office/drawing/2014/main" id="{CE4FB216-C4F6-4CC6-B7D8-EE4BCE0088EF}"/>
              </a:ext>
            </a:extLst>
          </p:cNvPr>
          <p:cNvPicPr>
            <a:picLocks noChangeAspect="1"/>
          </p:cNvPicPr>
          <p:nvPr/>
        </p:nvPicPr>
        <p:blipFill>
          <a:blip r:embed="rId2"/>
          <a:stretch>
            <a:fillRect/>
          </a:stretch>
        </p:blipFill>
        <p:spPr>
          <a:xfrm>
            <a:off x="1592121" y="428981"/>
            <a:ext cx="9007758" cy="6199005"/>
          </a:xfrm>
          <a:prstGeom prst="rect">
            <a:avLst/>
          </a:prstGeom>
        </p:spPr>
      </p:pic>
      <p:sp>
        <p:nvSpPr>
          <p:cNvPr id="4" name="Oval 3">
            <a:extLst>
              <a:ext uri="{FF2B5EF4-FFF2-40B4-BE49-F238E27FC236}">
                <a16:creationId xmlns:a16="http://schemas.microsoft.com/office/drawing/2014/main" id="{6A8C3B57-E515-40F8-AC89-284554D5CA7B}"/>
              </a:ext>
            </a:extLst>
          </p:cNvPr>
          <p:cNvSpPr/>
          <p:nvPr/>
        </p:nvSpPr>
        <p:spPr>
          <a:xfrm>
            <a:off x="9512968" y="2486526"/>
            <a:ext cx="930443" cy="68981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62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TextBox 10">
            <a:extLst>
              <a:ext uri="{FF2B5EF4-FFF2-40B4-BE49-F238E27FC236}">
                <a16:creationId xmlns:a16="http://schemas.microsoft.com/office/drawing/2014/main" id="{C369FBC4-0BE0-4A0F-8068-4EF50FBEE4B4}"/>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sp>
        <p:nvSpPr>
          <p:cNvPr id="15" name="TextBox 14">
            <a:extLst>
              <a:ext uri="{FF2B5EF4-FFF2-40B4-BE49-F238E27FC236}">
                <a16:creationId xmlns:a16="http://schemas.microsoft.com/office/drawing/2014/main" id="{C0D4CCF0-A7C2-42BF-B116-2895B6C9A1F1}"/>
              </a:ext>
            </a:extLst>
          </p:cNvPr>
          <p:cNvSpPr txBox="1"/>
          <p:nvPr/>
        </p:nvSpPr>
        <p:spPr>
          <a:xfrm>
            <a:off x="244691" y="1253001"/>
            <a:ext cx="10187575" cy="584775"/>
          </a:xfrm>
          <a:prstGeom prst="rect">
            <a:avLst/>
          </a:prstGeom>
          <a:noFill/>
        </p:spPr>
        <p:txBody>
          <a:bodyPr wrap="square" rtlCol="0">
            <a:spAutoFit/>
          </a:bodyPr>
          <a:lstStyle/>
          <a:p>
            <a:r>
              <a:rPr lang="en-US" sz="3200" b="1" dirty="0"/>
              <a:t>Section 4.1 QAB Composition</a:t>
            </a:r>
          </a:p>
        </p:txBody>
      </p:sp>
      <p:pic>
        <p:nvPicPr>
          <p:cNvPr id="3" name="Picture 2">
            <a:extLst>
              <a:ext uri="{FF2B5EF4-FFF2-40B4-BE49-F238E27FC236}">
                <a16:creationId xmlns:a16="http://schemas.microsoft.com/office/drawing/2014/main" id="{00719E3C-71CA-4A95-84A8-061052553C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417938"/>
            <a:ext cx="12192000" cy="2022124"/>
          </a:xfrm>
          <a:prstGeom prst="rect">
            <a:avLst/>
          </a:prstGeom>
        </p:spPr>
      </p:pic>
    </p:spTree>
    <p:extLst>
      <p:ext uri="{BB962C8B-B14F-4D97-AF65-F5344CB8AC3E}">
        <p14:creationId xmlns:p14="http://schemas.microsoft.com/office/powerpoint/2010/main" val="806459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TextBox 10">
            <a:extLst>
              <a:ext uri="{FF2B5EF4-FFF2-40B4-BE49-F238E27FC236}">
                <a16:creationId xmlns:a16="http://schemas.microsoft.com/office/drawing/2014/main" id="{C369FBC4-0BE0-4A0F-8068-4EF50FBEE4B4}"/>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sp>
        <p:nvSpPr>
          <p:cNvPr id="15" name="TextBox 14">
            <a:extLst>
              <a:ext uri="{FF2B5EF4-FFF2-40B4-BE49-F238E27FC236}">
                <a16:creationId xmlns:a16="http://schemas.microsoft.com/office/drawing/2014/main" id="{C0D4CCF0-A7C2-42BF-B116-2895B6C9A1F1}"/>
              </a:ext>
            </a:extLst>
          </p:cNvPr>
          <p:cNvSpPr txBox="1"/>
          <p:nvPr/>
        </p:nvSpPr>
        <p:spPr>
          <a:xfrm>
            <a:off x="244691" y="1253001"/>
            <a:ext cx="10187575" cy="584775"/>
          </a:xfrm>
          <a:prstGeom prst="rect">
            <a:avLst/>
          </a:prstGeom>
          <a:noFill/>
        </p:spPr>
        <p:txBody>
          <a:bodyPr wrap="square" rtlCol="0">
            <a:spAutoFit/>
          </a:bodyPr>
          <a:lstStyle/>
          <a:p>
            <a:r>
              <a:rPr lang="en-US" sz="3200" b="1" dirty="0"/>
              <a:t>Section 4.3.1 Project Ranking</a:t>
            </a:r>
          </a:p>
        </p:txBody>
      </p:sp>
      <p:pic>
        <p:nvPicPr>
          <p:cNvPr id="4" name="Picture 3">
            <a:extLst>
              <a:ext uri="{FF2B5EF4-FFF2-40B4-BE49-F238E27FC236}">
                <a16:creationId xmlns:a16="http://schemas.microsoft.com/office/drawing/2014/main" id="{F347FCA6-9DB2-4EC0-A90B-4B85C55037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909921"/>
            <a:ext cx="12192000" cy="3392813"/>
          </a:xfrm>
          <a:prstGeom prst="rect">
            <a:avLst/>
          </a:prstGeom>
        </p:spPr>
      </p:pic>
    </p:spTree>
    <p:extLst>
      <p:ext uri="{BB962C8B-B14F-4D97-AF65-F5344CB8AC3E}">
        <p14:creationId xmlns:p14="http://schemas.microsoft.com/office/powerpoint/2010/main" val="3720822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TextBox 10">
            <a:extLst>
              <a:ext uri="{FF2B5EF4-FFF2-40B4-BE49-F238E27FC236}">
                <a16:creationId xmlns:a16="http://schemas.microsoft.com/office/drawing/2014/main" id="{C369FBC4-0BE0-4A0F-8068-4EF50FBEE4B4}"/>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sp>
        <p:nvSpPr>
          <p:cNvPr id="15" name="TextBox 14">
            <a:extLst>
              <a:ext uri="{FF2B5EF4-FFF2-40B4-BE49-F238E27FC236}">
                <a16:creationId xmlns:a16="http://schemas.microsoft.com/office/drawing/2014/main" id="{C0D4CCF0-A7C2-42BF-B116-2895B6C9A1F1}"/>
              </a:ext>
            </a:extLst>
          </p:cNvPr>
          <p:cNvSpPr txBox="1"/>
          <p:nvPr/>
        </p:nvSpPr>
        <p:spPr>
          <a:xfrm>
            <a:off x="244691" y="1253001"/>
            <a:ext cx="11835014" cy="5047536"/>
          </a:xfrm>
          <a:prstGeom prst="rect">
            <a:avLst/>
          </a:prstGeom>
          <a:noFill/>
        </p:spPr>
        <p:txBody>
          <a:bodyPr wrap="square" rtlCol="0">
            <a:spAutoFit/>
          </a:bodyPr>
          <a:lstStyle/>
          <a:p>
            <a:r>
              <a:rPr lang="en-US" sz="3200" b="1" dirty="0"/>
              <a:t>Appendix E: Cost Allocation Method Examples</a:t>
            </a:r>
          </a:p>
          <a:p>
            <a:pPr marL="285750" indent="-285750">
              <a:buFont typeface="Arial" panose="020B0604020202020204" pitchFamily="34" charset="0"/>
              <a:buChar char="•"/>
            </a:pPr>
            <a:r>
              <a:rPr lang="en-US" sz="2800" dirty="0"/>
              <a:t>Example 3 was </a:t>
            </a:r>
            <a:r>
              <a:rPr lang="en-US" sz="2800" dirty="0">
                <a:solidFill>
                  <a:srgbClr val="FF0000"/>
                </a:solidFill>
              </a:rPr>
              <a:t>moved to example 1 </a:t>
            </a:r>
            <a:r>
              <a:rPr lang="en-US" sz="2800" dirty="0"/>
              <a:t>since this is the first one we discuss during Admin Training. Two updates are proposed:</a:t>
            </a:r>
          </a:p>
          <a:p>
            <a:pPr marL="742950" lvl="1" indent="-285750">
              <a:buFont typeface="Arial" panose="020B0604020202020204" pitchFamily="34" charset="0"/>
              <a:buChar char="•"/>
            </a:pPr>
            <a:r>
              <a:rPr lang="en-US" sz="2800" dirty="0"/>
              <a:t>Update the mileage rate from $0.58 to </a:t>
            </a:r>
            <a:r>
              <a:rPr lang="en-US" sz="2800" dirty="0">
                <a:solidFill>
                  <a:srgbClr val="FF0000"/>
                </a:solidFill>
              </a:rPr>
              <a:t>$0.67 </a:t>
            </a:r>
            <a:r>
              <a:rPr lang="en-US" sz="2800" dirty="0"/>
              <a:t>per mile</a:t>
            </a:r>
          </a:p>
          <a:p>
            <a:pPr marL="742950" lvl="1" indent="-285750">
              <a:buFont typeface="Arial" panose="020B0604020202020204" pitchFamily="34" charset="0"/>
              <a:buChar char="•"/>
            </a:pPr>
            <a:r>
              <a:rPr lang="en-US" sz="2800" dirty="0">
                <a:solidFill>
                  <a:srgbClr val="FF0000"/>
                </a:solidFill>
              </a:rPr>
              <a:t>Add clarification that either mileage reimbursement or direct vehicle expenses are eligible DGLVR expenses to match Admin Manual.</a:t>
            </a:r>
          </a:p>
          <a:p>
            <a:pPr lvl="1"/>
            <a:r>
              <a:rPr lang="en-US" b="1" dirty="0"/>
              <a:t>   </a:t>
            </a:r>
          </a:p>
          <a:p>
            <a:pPr marL="285750" indent="-285750">
              <a:buFont typeface="Arial" panose="020B0604020202020204" pitchFamily="34" charset="0"/>
              <a:buChar char="•"/>
            </a:pPr>
            <a:r>
              <a:rPr lang="en-US" sz="2800" dirty="0"/>
              <a:t>Example 1 from the previous version of the appendix was </a:t>
            </a:r>
            <a:r>
              <a:rPr lang="en-US" sz="2800" dirty="0">
                <a:solidFill>
                  <a:srgbClr val="FF0000"/>
                </a:solidFill>
              </a:rPr>
              <a:t>moved to example 2 </a:t>
            </a:r>
            <a:r>
              <a:rPr lang="en-US" sz="2800" dirty="0"/>
              <a:t>and is unchanged.</a:t>
            </a:r>
          </a:p>
          <a:p>
            <a:r>
              <a:rPr lang="en-US" sz="1600" dirty="0"/>
              <a:t>   </a:t>
            </a:r>
          </a:p>
          <a:p>
            <a:pPr marL="285750" indent="-285750">
              <a:buFont typeface="Arial" panose="020B0604020202020204" pitchFamily="34" charset="0"/>
              <a:buChar char="•"/>
            </a:pPr>
            <a:r>
              <a:rPr lang="en-US" sz="2800" dirty="0">
                <a:solidFill>
                  <a:srgbClr val="FF0000"/>
                </a:solidFill>
              </a:rPr>
              <a:t>A new example 3 was added with an example of a newsletter cost allocation method.</a:t>
            </a:r>
          </a:p>
        </p:txBody>
      </p:sp>
    </p:spTree>
    <p:extLst>
      <p:ext uri="{BB962C8B-B14F-4D97-AF65-F5344CB8AC3E}">
        <p14:creationId xmlns:p14="http://schemas.microsoft.com/office/powerpoint/2010/main" val="372075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1" name="TextBox 10">
            <a:extLst>
              <a:ext uri="{FF2B5EF4-FFF2-40B4-BE49-F238E27FC236}">
                <a16:creationId xmlns:a16="http://schemas.microsoft.com/office/drawing/2014/main" id="{88E09E75-6BB5-40A3-B2BC-F60F06C4BF36}"/>
              </a:ext>
            </a:extLst>
          </p:cNvPr>
          <p:cNvSpPr txBox="1"/>
          <p:nvPr/>
        </p:nvSpPr>
        <p:spPr>
          <a:xfrm>
            <a:off x="81517" y="1513076"/>
            <a:ext cx="12110483" cy="3662541"/>
          </a:xfrm>
          <a:prstGeom prst="rect">
            <a:avLst/>
          </a:prstGeom>
          <a:noFill/>
        </p:spPr>
        <p:txBody>
          <a:bodyPr wrap="square" rtlCol="0">
            <a:spAutoFit/>
          </a:bodyPr>
          <a:lstStyle/>
          <a:p>
            <a:r>
              <a:rPr lang="en-US" sz="3600" b="1" dirty="0"/>
              <a:t>Webinar Outline</a:t>
            </a:r>
          </a:p>
          <a:p>
            <a:endParaRPr lang="en-US" sz="3600" b="1" dirty="0"/>
          </a:p>
          <a:p>
            <a:pPr marL="457200" indent="-457200">
              <a:buFont typeface="Arial" panose="020B0604020202020204" pitchFamily="34" charset="0"/>
              <a:buChar char="•"/>
            </a:pPr>
            <a:r>
              <a:rPr lang="en-US" sz="3200" dirty="0"/>
              <a:t>Why?</a:t>
            </a:r>
          </a:p>
          <a:p>
            <a:pPr marL="457200" indent="-457200">
              <a:buFont typeface="Arial" panose="020B0604020202020204" pitchFamily="34" charset="0"/>
              <a:buChar char="•"/>
            </a:pPr>
            <a:r>
              <a:rPr lang="en-US" sz="3200" dirty="0"/>
              <a:t>How to review and comment</a:t>
            </a:r>
          </a:p>
          <a:p>
            <a:pPr marL="457200" indent="-457200">
              <a:buFont typeface="Arial" panose="020B0604020202020204" pitchFamily="34" charset="0"/>
              <a:buChar char="•"/>
            </a:pPr>
            <a:r>
              <a:rPr lang="en-US" sz="3200" dirty="0"/>
              <a:t>Review of proposed Admin Manual Updates</a:t>
            </a:r>
          </a:p>
          <a:p>
            <a:pPr marL="457200" indent="-457200">
              <a:buFont typeface="Arial" panose="020B0604020202020204" pitchFamily="34" charset="0"/>
              <a:buChar char="•"/>
            </a:pPr>
            <a:r>
              <a:rPr lang="en-US" sz="3200" b="1" u="sng" dirty="0"/>
              <a:t>Review of proposed Completion Report and Contract Attachment updates</a:t>
            </a:r>
          </a:p>
        </p:txBody>
      </p:sp>
    </p:spTree>
    <p:extLst>
      <p:ext uri="{BB962C8B-B14F-4D97-AF65-F5344CB8AC3E}">
        <p14:creationId xmlns:p14="http://schemas.microsoft.com/office/powerpoint/2010/main" val="3411304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54527" y="211160"/>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cs typeface="Calibri Light"/>
              </a:rPr>
              <a:t>Proposed Updates</a:t>
            </a:r>
          </a:p>
        </p:txBody>
      </p:sp>
      <p:sp>
        <p:nvSpPr>
          <p:cNvPr id="11" name="TextBox 10">
            <a:extLst>
              <a:ext uri="{FF2B5EF4-FFF2-40B4-BE49-F238E27FC236}">
                <a16:creationId xmlns:a16="http://schemas.microsoft.com/office/drawing/2014/main" id="{88E09E75-6BB5-40A3-B2BC-F60F06C4BF36}"/>
              </a:ext>
            </a:extLst>
          </p:cNvPr>
          <p:cNvSpPr txBox="1"/>
          <p:nvPr/>
        </p:nvSpPr>
        <p:spPr>
          <a:xfrm>
            <a:off x="188675" y="1443482"/>
            <a:ext cx="11814650" cy="3370153"/>
          </a:xfrm>
          <a:prstGeom prst="rect">
            <a:avLst/>
          </a:prstGeom>
          <a:noFill/>
        </p:spPr>
        <p:txBody>
          <a:bodyPr wrap="square" rtlCol="0">
            <a:spAutoFit/>
          </a:bodyPr>
          <a:lstStyle/>
          <a:p>
            <a:r>
              <a:rPr lang="en-US" sz="3200" b="1" u="sng" dirty="0"/>
              <a:t>Completion Report</a:t>
            </a:r>
          </a:p>
          <a:p>
            <a:pPr marL="457200" indent="-457200">
              <a:buFont typeface="Arial" panose="020B0604020202020204" pitchFamily="34" charset="0"/>
              <a:buChar char="•"/>
            </a:pPr>
            <a:r>
              <a:rPr lang="en-US" sz="2800" b="1" u="sng" dirty="0"/>
              <a:t>Updates</a:t>
            </a:r>
            <a:r>
              <a:rPr lang="en-US" sz="2800" dirty="0"/>
              <a:t> to make more effective.</a:t>
            </a:r>
          </a:p>
          <a:p>
            <a:pPr marL="457200" indent="-457200">
              <a:buFont typeface="Arial" panose="020B0604020202020204" pitchFamily="34" charset="0"/>
              <a:buChar char="•"/>
            </a:pPr>
            <a:endParaRPr lang="en-US" sz="2800" b="1" dirty="0"/>
          </a:p>
          <a:p>
            <a:pPr lvl="0"/>
            <a:r>
              <a:rPr lang="en-US" sz="3200" b="1" u="sng" dirty="0">
                <a:solidFill>
                  <a:prstClr val="black"/>
                </a:solidFill>
              </a:rPr>
              <a:t>Scope of Work</a:t>
            </a:r>
          </a:p>
          <a:p>
            <a:pPr marL="457200" indent="-457200">
              <a:buFont typeface="Arial" panose="020B0604020202020204" pitchFamily="34" charset="0"/>
              <a:buChar char="•"/>
            </a:pPr>
            <a:r>
              <a:rPr lang="en-US" sz="2800" b="1" u="sng" dirty="0"/>
              <a:t>New</a:t>
            </a:r>
            <a:r>
              <a:rPr lang="en-US" sz="2800" dirty="0"/>
              <a:t> form to identify what is “planned” to be done when contracting.</a:t>
            </a:r>
          </a:p>
          <a:p>
            <a:pPr marL="457200" indent="-457200">
              <a:buFont typeface="Arial" panose="020B0604020202020204" pitchFamily="34" charset="0"/>
              <a:buChar char="•"/>
            </a:pPr>
            <a:endParaRPr lang="en-US" sz="2800" dirty="0"/>
          </a:p>
          <a:p>
            <a:r>
              <a:rPr lang="en-US" sz="2800" dirty="0"/>
              <a:t>Will provide reason/background, then walk through forms.</a:t>
            </a:r>
          </a:p>
          <a:p>
            <a:pPr marL="457200" indent="-457200">
              <a:buFont typeface="Arial" panose="020B0604020202020204" pitchFamily="34" charset="0"/>
              <a:buChar char="•"/>
            </a:pPr>
            <a:endParaRPr lang="en-US" sz="900" dirty="0"/>
          </a:p>
        </p:txBody>
      </p:sp>
    </p:spTree>
    <p:extLst>
      <p:ext uri="{BB962C8B-B14F-4D97-AF65-F5344CB8AC3E}">
        <p14:creationId xmlns:p14="http://schemas.microsoft.com/office/powerpoint/2010/main" val="25213514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54527" y="211160"/>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cs typeface="Calibri Light"/>
              </a:rPr>
              <a:t>Proposed Updates to Completion Report</a:t>
            </a:r>
          </a:p>
        </p:txBody>
      </p:sp>
      <p:sp>
        <p:nvSpPr>
          <p:cNvPr id="11" name="TextBox 10">
            <a:extLst>
              <a:ext uri="{FF2B5EF4-FFF2-40B4-BE49-F238E27FC236}">
                <a16:creationId xmlns:a16="http://schemas.microsoft.com/office/drawing/2014/main" id="{88E09E75-6BB5-40A3-B2BC-F60F06C4BF36}"/>
              </a:ext>
            </a:extLst>
          </p:cNvPr>
          <p:cNvSpPr txBox="1"/>
          <p:nvPr/>
        </p:nvSpPr>
        <p:spPr>
          <a:xfrm>
            <a:off x="81517" y="1134033"/>
            <a:ext cx="11814650" cy="2877711"/>
          </a:xfrm>
          <a:prstGeom prst="rect">
            <a:avLst/>
          </a:prstGeom>
          <a:noFill/>
        </p:spPr>
        <p:txBody>
          <a:bodyPr wrap="square" rtlCol="0">
            <a:spAutoFit/>
          </a:bodyPr>
          <a:lstStyle/>
          <a:p>
            <a:r>
              <a:rPr lang="en-US" sz="3200" b="1" u="sng" dirty="0"/>
              <a:t>Problem</a:t>
            </a:r>
          </a:p>
          <a:p>
            <a:pPr marL="457200" indent="-457200">
              <a:buFont typeface="Arial" panose="020B0604020202020204" pitchFamily="34" charset="0"/>
              <a:buChar char="•"/>
            </a:pPr>
            <a:r>
              <a:rPr lang="en-US" sz="2800" b="1" dirty="0"/>
              <a:t>Financial: </a:t>
            </a:r>
            <a:r>
              <a:rPr lang="en-US" sz="2800" dirty="0"/>
              <a:t>Difficult to break out materials/equipment/labor</a:t>
            </a:r>
          </a:p>
          <a:p>
            <a:pPr marL="457200" indent="-457200">
              <a:buFont typeface="Arial" panose="020B0604020202020204" pitchFamily="34" charset="0"/>
              <a:buChar char="•"/>
            </a:pPr>
            <a:r>
              <a:rPr lang="en-US" sz="2800" b="1" dirty="0"/>
              <a:t>Deliverables:</a:t>
            </a:r>
          </a:p>
          <a:p>
            <a:pPr marL="914400" lvl="1" indent="-457200">
              <a:buFont typeface="Arial" panose="020B0604020202020204" pitchFamily="34" charset="0"/>
              <a:buChar char="•"/>
            </a:pPr>
            <a:r>
              <a:rPr lang="en-US" sz="2800" dirty="0"/>
              <a:t>Many deliverables on form are seldom used </a:t>
            </a:r>
            <a:r>
              <a:rPr lang="en-US" sz="2000" i="1" dirty="0"/>
              <a:t>(soil pinning, dispersal, etc.) </a:t>
            </a:r>
            <a:endParaRPr lang="en-US" sz="2800" i="1" dirty="0"/>
          </a:p>
          <a:p>
            <a:pPr marL="914400" lvl="1" indent="-457200">
              <a:buFont typeface="Arial" panose="020B0604020202020204" pitchFamily="34" charset="0"/>
              <a:buChar char="•"/>
            </a:pPr>
            <a:r>
              <a:rPr lang="en-US" sz="2800" dirty="0"/>
              <a:t>Some deliverables have no home on from or are difficult to fit </a:t>
            </a:r>
            <a:r>
              <a:rPr lang="en-US" sz="2000" i="1" dirty="0"/>
              <a:t>(drop inlets, SS)</a:t>
            </a:r>
            <a:endParaRPr lang="en-US" sz="2800" i="1" dirty="0"/>
          </a:p>
          <a:p>
            <a:pPr marL="914400" lvl="1" indent="-457200">
              <a:buFont typeface="Arial" panose="020B0604020202020204" pitchFamily="34" charset="0"/>
              <a:buChar char="•"/>
            </a:pPr>
            <a:r>
              <a:rPr lang="en-US" sz="2800" dirty="0"/>
              <a:t>More information needed for stream crossings done under standard</a:t>
            </a:r>
          </a:p>
          <a:p>
            <a:pPr marL="457200" indent="-457200">
              <a:buFont typeface="Arial" panose="020B0604020202020204" pitchFamily="34" charset="0"/>
              <a:buChar char="•"/>
            </a:pPr>
            <a:endParaRPr lang="en-US" sz="900" dirty="0"/>
          </a:p>
        </p:txBody>
      </p:sp>
      <p:pic>
        <p:nvPicPr>
          <p:cNvPr id="4" name="Picture 3">
            <a:extLst>
              <a:ext uri="{FF2B5EF4-FFF2-40B4-BE49-F238E27FC236}">
                <a16:creationId xmlns:a16="http://schemas.microsoft.com/office/drawing/2014/main" id="{3E89B54B-FFEC-583D-D215-A3A87B0E05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6948" y="4011744"/>
            <a:ext cx="4776567" cy="3860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4067C416-874B-ED7A-A8CD-167C7C2F52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88842" y="4025192"/>
            <a:ext cx="4776568" cy="3974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39852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54527" y="211160"/>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cs typeface="Calibri Light"/>
              </a:rPr>
              <a:t>Proposed Updates to </a:t>
            </a:r>
            <a:r>
              <a:rPr lang="en-US" sz="3600" b="1" u="sng" dirty="0">
                <a:solidFill>
                  <a:schemeClr val="bg1"/>
                </a:solidFill>
                <a:cs typeface="Calibri Light"/>
              </a:rPr>
              <a:t>Completion Report</a:t>
            </a:r>
          </a:p>
        </p:txBody>
      </p:sp>
      <p:sp>
        <p:nvSpPr>
          <p:cNvPr id="11" name="TextBox 10">
            <a:extLst>
              <a:ext uri="{FF2B5EF4-FFF2-40B4-BE49-F238E27FC236}">
                <a16:creationId xmlns:a16="http://schemas.microsoft.com/office/drawing/2014/main" id="{88E09E75-6BB5-40A3-B2BC-F60F06C4BF36}"/>
              </a:ext>
            </a:extLst>
          </p:cNvPr>
          <p:cNvSpPr txBox="1"/>
          <p:nvPr/>
        </p:nvSpPr>
        <p:spPr>
          <a:xfrm>
            <a:off x="81517" y="1134033"/>
            <a:ext cx="11814650" cy="5232202"/>
          </a:xfrm>
          <a:prstGeom prst="rect">
            <a:avLst/>
          </a:prstGeom>
          <a:noFill/>
        </p:spPr>
        <p:txBody>
          <a:bodyPr wrap="square" rtlCol="0">
            <a:spAutoFit/>
          </a:bodyPr>
          <a:lstStyle/>
          <a:p>
            <a:r>
              <a:rPr lang="en-US" sz="3200" b="1" u="sng" dirty="0"/>
              <a:t>Problem</a:t>
            </a:r>
          </a:p>
          <a:p>
            <a:pPr marL="457200" indent="-457200">
              <a:buFont typeface="Arial" panose="020B0604020202020204" pitchFamily="34" charset="0"/>
              <a:buChar char="•"/>
            </a:pPr>
            <a:r>
              <a:rPr lang="en-US" sz="2800" b="1" dirty="0"/>
              <a:t>Financial: </a:t>
            </a:r>
            <a:r>
              <a:rPr lang="en-US" sz="2800" dirty="0"/>
              <a:t>Difficult to break out materials/equipment/labor</a:t>
            </a:r>
          </a:p>
          <a:p>
            <a:pPr marL="457200" indent="-457200">
              <a:buFont typeface="Arial" panose="020B0604020202020204" pitchFamily="34" charset="0"/>
              <a:buChar char="•"/>
            </a:pPr>
            <a:r>
              <a:rPr lang="en-US" sz="2800" b="1" dirty="0"/>
              <a:t>Deliverables:</a:t>
            </a:r>
          </a:p>
          <a:p>
            <a:pPr marL="914400" lvl="1" indent="-457200">
              <a:buFont typeface="Arial" panose="020B0604020202020204" pitchFamily="34" charset="0"/>
              <a:buChar char="•"/>
            </a:pPr>
            <a:r>
              <a:rPr lang="en-US" sz="2800" dirty="0"/>
              <a:t>Many deliverables on form are seldom used </a:t>
            </a:r>
            <a:r>
              <a:rPr lang="en-US" sz="2000" i="1" dirty="0"/>
              <a:t>(soil pinning, dispersal, etc.) </a:t>
            </a:r>
            <a:endParaRPr lang="en-US" sz="2800" i="1" dirty="0"/>
          </a:p>
          <a:p>
            <a:pPr marL="914400" lvl="1" indent="-457200">
              <a:buFont typeface="Arial" panose="020B0604020202020204" pitchFamily="34" charset="0"/>
              <a:buChar char="•"/>
            </a:pPr>
            <a:r>
              <a:rPr lang="en-US" sz="2800" dirty="0"/>
              <a:t>Some deliverables have no home on from or are difficult to fit </a:t>
            </a:r>
            <a:r>
              <a:rPr lang="en-US" sz="2000" i="1" dirty="0"/>
              <a:t>(drop inlets, SS)</a:t>
            </a:r>
            <a:endParaRPr lang="en-US" sz="2800" i="1" dirty="0"/>
          </a:p>
          <a:p>
            <a:pPr marL="914400" lvl="1" indent="-457200">
              <a:buFont typeface="Arial" panose="020B0604020202020204" pitchFamily="34" charset="0"/>
              <a:buChar char="•"/>
            </a:pPr>
            <a:r>
              <a:rPr lang="en-US" sz="2800" dirty="0"/>
              <a:t>More information needed for stream crossings done under standard</a:t>
            </a:r>
          </a:p>
          <a:p>
            <a:pPr marL="457200" indent="-457200">
              <a:buFont typeface="Arial" panose="020B0604020202020204" pitchFamily="34" charset="0"/>
              <a:buChar char="•"/>
            </a:pPr>
            <a:endParaRPr lang="en-US" sz="900" dirty="0"/>
          </a:p>
          <a:p>
            <a:r>
              <a:rPr lang="en-US" sz="3200" b="1" u="sng" dirty="0"/>
              <a:t>Proposed Changes</a:t>
            </a:r>
          </a:p>
          <a:p>
            <a:pPr marL="457200" indent="-457200">
              <a:buFont typeface="Arial" panose="020B0604020202020204" pitchFamily="34" charset="0"/>
              <a:buChar char="•"/>
            </a:pPr>
            <a:r>
              <a:rPr lang="en-US" sz="2800" b="1" dirty="0"/>
              <a:t>Financial: </a:t>
            </a:r>
            <a:r>
              <a:rPr lang="en-US" sz="2800" dirty="0"/>
              <a:t>Change breakout to identify what goes to contractor and engineer</a:t>
            </a:r>
          </a:p>
          <a:p>
            <a:pPr marL="457200" indent="-457200">
              <a:buFont typeface="Arial" panose="020B0604020202020204" pitchFamily="34" charset="0"/>
              <a:buChar char="•"/>
            </a:pPr>
            <a:r>
              <a:rPr lang="en-US" sz="2800" b="1" dirty="0"/>
              <a:t>Deliverables: </a:t>
            </a:r>
          </a:p>
          <a:p>
            <a:pPr marL="914400" lvl="1" indent="-457200">
              <a:buFont typeface="Arial" panose="020B0604020202020204" pitchFamily="34" charset="0"/>
              <a:buChar char="•"/>
            </a:pPr>
            <a:r>
              <a:rPr lang="en-US" sz="2800" dirty="0"/>
              <a:t>Update to better quantify what is done in field</a:t>
            </a:r>
          </a:p>
          <a:p>
            <a:pPr marL="914400" lvl="1" indent="-457200">
              <a:buFont typeface="Arial" panose="020B0604020202020204" pitchFamily="34" charset="0"/>
              <a:buChar char="•"/>
            </a:pPr>
            <a:r>
              <a:rPr lang="en-US" sz="2800" dirty="0"/>
              <a:t>Create separate page to report on stream crossing</a:t>
            </a:r>
          </a:p>
        </p:txBody>
      </p:sp>
    </p:spTree>
    <p:extLst>
      <p:ext uri="{BB962C8B-B14F-4D97-AF65-F5344CB8AC3E}">
        <p14:creationId xmlns:p14="http://schemas.microsoft.com/office/powerpoint/2010/main" val="7172501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54527" y="211160"/>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cs typeface="Calibri Light"/>
              </a:rPr>
              <a:t>Proposed New Scope of Work</a:t>
            </a:r>
            <a:endParaRPr lang="en-US" sz="3600" b="1" u="sng" dirty="0">
              <a:solidFill>
                <a:schemeClr val="bg1"/>
              </a:solidFill>
              <a:cs typeface="Calibri Light"/>
            </a:endParaRPr>
          </a:p>
        </p:txBody>
      </p:sp>
      <p:sp>
        <p:nvSpPr>
          <p:cNvPr id="11" name="TextBox 10">
            <a:extLst>
              <a:ext uri="{FF2B5EF4-FFF2-40B4-BE49-F238E27FC236}">
                <a16:creationId xmlns:a16="http://schemas.microsoft.com/office/drawing/2014/main" id="{88E09E75-6BB5-40A3-B2BC-F60F06C4BF36}"/>
              </a:ext>
            </a:extLst>
          </p:cNvPr>
          <p:cNvSpPr txBox="1"/>
          <p:nvPr/>
        </p:nvSpPr>
        <p:spPr>
          <a:xfrm>
            <a:off x="81517" y="1134033"/>
            <a:ext cx="11814650" cy="2739211"/>
          </a:xfrm>
          <a:prstGeom prst="rect">
            <a:avLst/>
          </a:prstGeom>
          <a:noFill/>
        </p:spPr>
        <p:txBody>
          <a:bodyPr wrap="square" rtlCol="0">
            <a:spAutoFit/>
          </a:bodyPr>
          <a:lstStyle/>
          <a:p>
            <a:r>
              <a:rPr lang="en-US" sz="3200" b="1" u="sng" dirty="0"/>
              <a:t>Problem</a:t>
            </a:r>
          </a:p>
          <a:p>
            <a:pPr marL="457200" indent="-457200">
              <a:buFont typeface="Arial" panose="020B0604020202020204" pitchFamily="34" charset="0"/>
              <a:buChar char="•"/>
            </a:pPr>
            <a:r>
              <a:rPr lang="en-US" sz="2800" dirty="0"/>
              <a:t>Grant Application is currently attached to Contract to describe project</a:t>
            </a:r>
          </a:p>
          <a:p>
            <a:pPr marL="457200" indent="-457200">
              <a:buFont typeface="Arial" panose="020B0604020202020204" pitchFamily="34" charset="0"/>
              <a:buChar char="•"/>
            </a:pPr>
            <a:r>
              <a:rPr lang="en-US" sz="2800" b="1" dirty="0"/>
              <a:t>Shortfalls:</a:t>
            </a:r>
          </a:p>
          <a:p>
            <a:pPr marL="914400" lvl="1" indent="-457200">
              <a:buFont typeface="Arial" panose="020B0604020202020204" pitchFamily="34" charset="0"/>
              <a:buChar char="•"/>
            </a:pPr>
            <a:r>
              <a:rPr lang="en-US" sz="2800" dirty="0"/>
              <a:t>Often what is funded is not exactly the same as what is applied for.</a:t>
            </a:r>
          </a:p>
          <a:p>
            <a:pPr marL="914400" lvl="1" indent="-457200">
              <a:buFont typeface="Arial" panose="020B0604020202020204" pitchFamily="34" charset="0"/>
              <a:buChar char="•"/>
            </a:pPr>
            <a:r>
              <a:rPr lang="en-US" sz="2800" dirty="0"/>
              <a:t>Lacks detail on deliverables.</a:t>
            </a:r>
          </a:p>
          <a:p>
            <a:pPr marL="914400" lvl="1" indent="-457200">
              <a:buFont typeface="Arial" panose="020B0604020202020204" pitchFamily="34" charset="0"/>
              <a:buChar char="•"/>
            </a:pPr>
            <a:r>
              <a:rPr lang="en-US" sz="2800" dirty="0"/>
              <a:t>Program does not know what any project includes until it is done!</a:t>
            </a:r>
            <a:endParaRPr lang="en-US" sz="2800" i="1" dirty="0"/>
          </a:p>
        </p:txBody>
      </p:sp>
    </p:spTree>
    <p:extLst>
      <p:ext uri="{BB962C8B-B14F-4D97-AF65-F5344CB8AC3E}">
        <p14:creationId xmlns:p14="http://schemas.microsoft.com/office/powerpoint/2010/main" val="9029271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54527" y="211160"/>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cs typeface="Calibri Light"/>
              </a:rPr>
              <a:t>Proposed New Scope of Work</a:t>
            </a:r>
            <a:endParaRPr lang="en-US" sz="3600" b="1" u="sng" dirty="0">
              <a:solidFill>
                <a:schemeClr val="bg1"/>
              </a:solidFill>
              <a:cs typeface="Calibri Light"/>
            </a:endParaRPr>
          </a:p>
        </p:txBody>
      </p:sp>
      <p:sp>
        <p:nvSpPr>
          <p:cNvPr id="11" name="TextBox 10">
            <a:extLst>
              <a:ext uri="{FF2B5EF4-FFF2-40B4-BE49-F238E27FC236}">
                <a16:creationId xmlns:a16="http://schemas.microsoft.com/office/drawing/2014/main" id="{88E09E75-6BB5-40A3-B2BC-F60F06C4BF36}"/>
              </a:ext>
            </a:extLst>
          </p:cNvPr>
          <p:cNvSpPr txBox="1"/>
          <p:nvPr/>
        </p:nvSpPr>
        <p:spPr>
          <a:xfrm>
            <a:off x="81517" y="1134033"/>
            <a:ext cx="11814650" cy="5524589"/>
          </a:xfrm>
          <a:prstGeom prst="rect">
            <a:avLst/>
          </a:prstGeom>
          <a:noFill/>
        </p:spPr>
        <p:txBody>
          <a:bodyPr wrap="square" rtlCol="0">
            <a:spAutoFit/>
          </a:bodyPr>
          <a:lstStyle/>
          <a:p>
            <a:r>
              <a:rPr lang="en-US" sz="3200" b="1" u="sng" dirty="0"/>
              <a:t>Problem</a:t>
            </a:r>
          </a:p>
          <a:p>
            <a:pPr marL="457200" indent="-457200">
              <a:buFont typeface="Arial" panose="020B0604020202020204" pitchFamily="34" charset="0"/>
              <a:buChar char="•"/>
            </a:pPr>
            <a:r>
              <a:rPr lang="en-US" sz="2800" dirty="0"/>
              <a:t>Grant Application is currently attached to Contract to describe project</a:t>
            </a:r>
          </a:p>
          <a:p>
            <a:pPr marL="457200" indent="-457200">
              <a:buFont typeface="Arial" panose="020B0604020202020204" pitchFamily="34" charset="0"/>
              <a:buChar char="•"/>
            </a:pPr>
            <a:r>
              <a:rPr lang="en-US" sz="2800" b="1" dirty="0"/>
              <a:t>Shortfalls:</a:t>
            </a:r>
          </a:p>
          <a:p>
            <a:pPr marL="914400" lvl="1" indent="-457200">
              <a:buFont typeface="Arial" panose="020B0604020202020204" pitchFamily="34" charset="0"/>
              <a:buChar char="•"/>
            </a:pPr>
            <a:r>
              <a:rPr lang="en-US" sz="2800" dirty="0"/>
              <a:t>Often what is funded is not exactly the same as what is applied for.</a:t>
            </a:r>
          </a:p>
          <a:p>
            <a:pPr marL="914400" lvl="1" indent="-457200">
              <a:buFont typeface="Arial" panose="020B0604020202020204" pitchFamily="34" charset="0"/>
              <a:buChar char="•"/>
            </a:pPr>
            <a:r>
              <a:rPr lang="en-US" sz="2800" dirty="0"/>
              <a:t>Lacks detail on deliverables.</a:t>
            </a:r>
          </a:p>
          <a:p>
            <a:pPr marL="914400" lvl="1" indent="-457200">
              <a:buFont typeface="Arial" panose="020B0604020202020204" pitchFamily="34" charset="0"/>
              <a:buChar char="•"/>
            </a:pPr>
            <a:r>
              <a:rPr lang="en-US" sz="2800" dirty="0"/>
              <a:t>Program does not know what any project includes until it is done!</a:t>
            </a:r>
          </a:p>
          <a:p>
            <a:pPr marL="457200" indent="-457200">
              <a:buFont typeface="Arial" panose="020B0604020202020204" pitchFamily="34" charset="0"/>
              <a:buChar char="•"/>
            </a:pPr>
            <a:endParaRPr lang="en-US" sz="900" dirty="0"/>
          </a:p>
          <a:p>
            <a:r>
              <a:rPr lang="en-US" sz="3200" b="1" u="sng" dirty="0"/>
              <a:t>Proposed New “Scope of Work” form</a:t>
            </a:r>
          </a:p>
          <a:p>
            <a:pPr marL="457200" indent="-457200">
              <a:buFont typeface="Arial" panose="020B0604020202020204" pitchFamily="34" charset="0"/>
              <a:buChar char="•"/>
            </a:pPr>
            <a:r>
              <a:rPr lang="en-US" sz="2800" dirty="0"/>
              <a:t>Replaces Grant Application as contract attachment </a:t>
            </a:r>
            <a:r>
              <a:rPr lang="en-US" sz="2400" dirty="0"/>
              <a:t>(GA still used by applicants)</a:t>
            </a:r>
          </a:p>
          <a:p>
            <a:pPr marL="457200" indent="-457200">
              <a:buFont typeface="Arial" panose="020B0604020202020204" pitchFamily="34" charset="0"/>
              <a:buChar char="•"/>
            </a:pPr>
            <a:r>
              <a:rPr lang="en-US" sz="2800" dirty="0"/>
              <a:t>Better identifies financial breakdown</a:t>
            </a:r>
          </a:p>
          <a:p>
            <a:pPr marL="457200" indent="-457200">
              <a:buFont typeface="Arial" panose="020B0604020202020204" pitchFamily="34" charset="0"/>
              <a:buChar char="•"/>
            </a:pPr>
            <a:r>
              <a:rPr lang="en-US" sz="2800" dirty="0"/>
              <a:t>Better identifies “Planned Deliverables”</a:t>
            </a:r>
          </a:p>
          <a:p>
            <a:pPr marL="457200" indent="-457200">
              <a:buFont typeface="Arial" panose="020B0604020202020204" pitchFamily="34" charset="0"/>
              <a:buChar char="•"/>
            </a:pPr>
            <a:r>
              <a:rPr lang="en-US" sz="2800" dirty="0"/>
              <a:t>“Planned Deliverables” will be read into completion report for confirmation/editing </a:t>
            </a:r>
            <a:r>
              <a:rPr lang="en-US" sz="2000" i="1" dirty="0"/>
              <a:t>(</a:t>
            </a:r>
            <a:r>
              <a:rPr lang="en-US" sz="2000" i="1" dirty="0" err="1"/>
              <a:t>e.g</a:t>
            </a:r>
            <a:r>
              <a:rPr lang="en-US" sz="2000" i="1" dirty="0"/>
              <a:t> Planned 7 pipes, added 1 so actually installed 8)</a:t>
            </a:r>
            <a:endParaRPr lang="en-US" sz="2800" i="1" dirty="0"/>
          </a:p>
        </p:txBody>
      </p:sp>
    </p:spTree>
    <p:extLst>
      <p:ext uri="{BB962C8B-B14F-4D97-AF65-F5344CB8AC3E}">
        <p14:creationId xmlns:p14="http://schemas.microsoft.com/office/powerpoint/2010/main" val="3676938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1" name="TextBox 10">
            <a:extLst>
              <a:ext uri="{FF2B5EF4-FFF2-40B4-BE49-F238E27FC236}">
                <a16:creationId xmlns:a16="http://schemas.microsoft.com/office/drawing/2014/main" id="{88E09E75-6BB5-40A3-B2BC-F60F06C4BF36}"/>
              </a:ext>
            </a:extLst>
          </p:cNvPr>
          <p:cNvSpPr txBox="1"/>
          <p:nvPr/>
        </p:nvSpPr>
        <p:spPr>
          <a:xfrm>
            <a:off x="81517" y="1513076"/>
            <a:ext cx="12110483" cy="3662541"/>
          </a:xfrm>
          <a:prstGeom prst="rect">
            <a:avLst/>
          </a:prstGeom>
          <a:noFill/>
        </p:spPr>
        <p:txBody>
          <a:bodyPr wrap="square" rtlCol="0">
            <a:spAutoFit/>
          </a:bodyPr>
          <a:lstStyle/>
          <a:p>
            <a:r>
              <a:rPr lang="en-US" sz="3600" b="1" dirty="0"/>
              <a:t>Webinar Outline</a:t>
            </a:r>
          </a:p>
          <a:p>
            <a:endParaRPr lang="en-US" sz="3600" b="1" dirty="0"/>
          </a:p>
          <a:p>
            <a:pPr marL="457200" indent="-457200">
              <a:buFont typeface="Arial" panose="020B0604020202020204" pitchFamily="34" charset="0"/>
              <a:buChar char="•"/>
            </a:pPr>
            <a:r>
              <a:rPr lang="en-US" sz="3200" b="1" u="sng" dirty="0"/>
              <a:t>Why?</a:t>
            </a:r>
          </a:p>
          <a:p>
            <a:pPr marL="457200" indent="-457200">
              <a:buFont typeface="Arial" panose="020B0604020202020204" pitchFamily="34" charset="0"/>
              <a:buChar char="•"/>
            </a:pPr>
            <a:r>
              <a:rPr lang="en-US" sz="3200" dirty="0"/>
              <a:t>How to review and comment</a:t>
            </a:r>
          </a:p>
          <a:p>
            <a:pPr marL="457200" indent="-457200">
              <a:buFont typeface="Arial" panose="020B0604020202020204" pitchFamily="34" charset="0"/>
              <a:buChar char="•"/>
            </a:pPr>
            <a:r>
              <a:rPr lang="en-US" sz="3200" dirty="0"/>
              <a:t>Review of proposed Admin Manual Updates</a:t>
            </a:r>
          </a:p>
          <a:p>
            <a:pPr marL="457200" indent="-457200">
              <a:buFont typeface="Arial" panose="020B0604020202020204" pitchFamily="34" charset="0"/>
              <a:buChar char="•"/>
            </a:pPr>
            <a:r>
              <a:rPr lang="en-US" sz="3200" dirty="0"/>
              <a:t>Review of proposed Completion Report and Contract Attachment updates</a:t>
            </a:r>
          </a:p>
        </p:txBody>
      </p:sp>
    </p:spTree>
    <p:extLst>
      <p:ext uri="{BB962C8B-B14F-4D97-AF65-F5344CB8AC3E}">
        <p14:creationId xmlns:p14="http://schemas.microsoft.com/office/powerpoint/2010/main" val="1706908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TextBox 10">
            <a:extLst>
              <a:ext uri="{FF2B5EF4-FFF2-40B4-BE49-F238E27FC236}">
                <a16:creationId xmlns:a16="http://schemas.microsoft.com/office/drawing/2014/main" id="{C369FBC4-0BE0-4A0F-8068-4EF50FBEE4B4}"/>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sp>
        <p:nvSpPr>
          <p:cNvPr id="15" name="TextBox 14">
            <a:extLst>
              <a:ext uri="{FF2B5EF4-FFF2-40B4-BE49-F238E27FC236}">
                <a16:creationId xmlns:a16="http://schemas.microsoft.com/office/drawing/2014/main" id="{C0D4CCF0-A7C2-42BF-B116-2895B6C9A1F1}"/>
              </a:ext>
            </a:extLst>
          </p:cNvPr>
          <p:cNvSpPr txBox="1"/>
          <p:nvPr/>
        </p:nvSpPr>
        <p:spPr>
          <a:xfrm>
            <a:off x="244691" y="1253001"/>
            <a:ext cx="10187575" cy="584775"/>
          </a:xfrm>
          <a:prstGeom prst="rect">
            <a:avLst/>
          </a:prstGeom>
          <a:noFill/>
        </p:spPr>
        <p:txBody>
          <a:bodyPr wrap="square" rtlCol="0">
            <a:spAutoFit/>
          </a:bodyPr>
          <a:lstStyle/>
          <a:p>
            <a:r>
              <a:rPr lang="en-US" sz="3200" b="1" dirty="0"/>
              <a:t>Contract Attachments:</a:t>
            </a:r>
          </a:p>
        </p:txBody>
      </p:sp>
      <p:sp>
        <p:nvSpPr>
          <p:cNvPr id="3" name="TextBox 2">
            <a:extLst>
              <a:ext uri="{FF2B5EF4-FFF2-40B4-BE49-F238E27FC236}">
                <a16:creationId xmlns:a16="http://schemas.microsoft.com/office/drawing/2014/main" id="{B33A183B-749B-44AC-BBC9-F0FE516B86DE}"/>
              </a:ext>
            </a:extLst>
          </p:cNvPr>
          <p:cNvSpPr txBox="1"/>
          <p:nvPr/>
        </p:nvSpPr>
        <p:spPr>
          <a:xfrm>
            <a:off x="582167" y="1825548"/>
            <a:ext cx="11077631" cy="4678204"/>
          </a:xfrm>
          <a:prstGeom prst="rect">
            <a:avLst/>
          </a:prstGeom>
          <a:noFill/>
        </p:spPr>
        <p:txBody>
          <a:bodyPr wrap="square" rtlCol="0">
            <a:spAutoFit/>
          </a:bodyPr>
          <a:lstStyle/>
          <a:p>
            <a:r>
              <a:rPr lang="en-US" sz="2800" b="1" dirty="0"/>
              <a:t>Attachment A</a:t>
            </a:r>
            <a:r>
              <a:rPr lang="en-US" sz="2800" dirty="0"/>
              <a:t>: </a:t>
            </a:r>
            <a:r>
              <a:rPr lang="en-US" sz="2800" strike="sngStrike" dirty="0">
                <a:solidFill>
                  <a:srgbClr val="FF0000"/>
                </a:solidFill>
              </a:rPr>
              <a:t>Grant Application </a:t>
            </a:r>
            <a:r>
              <a:rPr lang="en-US" sz="2800" dirty="0">
                <a:solidFill>
                  <a:srgbClr val="FF0000"/>
                </a:solidFill>
              </a:rPr>
              <a:t>Project Scope of work</a:t>
            </a:r>
          </a:p>
          <a:p>
            <a:r>
              <a:rPr lang="en-US" sz="2800" b="1" dirty="0"/>
              <a:t>Attachment B</a:t>
            </a:r>
            <a:r>
              <a:rPr lang="en-US" sz="2800" dirty="0"/>
              <a:t>: General Contract Provisions</a:t>
            </a:r>
          </a:p>
          <a:p>
            <a:r>
              <a:rPr lang="en-US" sz="2800" b="1" dirty="0"/>
              <a:t>Attachment C</a:t>
            </a:r>
            <a:r>
              <a:rPr lang="en-US" sz="2800" dirty="0"/>
              <a:t>: Statement of Policy</a:t>
            </a:r>
          </a:p>
          <a:p>
            <a:r>
              <a:rPr lang="en-US" sz="2800" b="1" dirty="0"/>
              <a:t>Attachment D</a:t>
            </a:r>
            <a:r>
              <a:rPr lang="en-US" sz="2800" dirty="0"/>
              <a:t>: QAB/District Standards and Policies</a:t>
            </a:r>
          </a:p>
          <a:p>
            <a:r>
              <a:rPr lang="en-US" sz="2800" b="1" dirty="0"/>
              <a:t>Attachment E</a:t>
            </a:r>
            <a:r>
              <a:rPr lang="en-US" sz="2800" dirty="0"/>
              <a:t>: Schedule of Payments</a:t>
            </a:r>
          </a:p>
          <a:p>
            <a:r>
              <a:rPr lang="en-US" sz="2800" b="1" dirty="0"/>
              <a:t>Attachment F</a:t>
            </a:r>
            <a:r>
              <a:rPr lang="en-US" sz="2800" dirty="0"/>
              <a:t>: Prevailing Wage Notification Letter</a:t>
            </a:r>
          </a:p>
          <a:p>
            <a:r>
              <a:rPr lang="en-US" sz="2800" b="1" strike="sngStrike" dirty="0">
                <a:solidFill>
                  <a:srgbClr val="FF0000"/>
                </a:solidFill>
              </a:rPr>
              <a:t>Attachment G</a:t>
            </a:r>
            <a:r>
              <a:rPr lang="en-US" sz="2800" strike="sngStrike" dirty="0">
                <a:solidFill>
                  <a:srgbClr val="FF0000"/>
                </a:solidFill>
              </a:rPr>
              <a:t>: Prevailing Wage Certified Statement of Compliance</a:t>
            </a:r>
          </a:p>
          <a:p>
            <a:r>
              <a:rPr lang="en-US" i="1" strike="sngStrike" dirty="0"/>
              <a:t>   </a:t>
            </a:r>
          </a:p>
          <a:p>
            <a:r>
              <a:rPr lang="en-US" sz="2800" i="1" dirty="0"/>
              <a:t>Note that the PW Certified Weekly Payroll and Certified Statement of Compliance will still be required to be kept in project files</a:t>
            </a:r>
          </a:p>
          <a:p>
            <a:endParaRPr lang="en-US" dirty="0"/>
          </a:p>
        </p:txBody>
      </p:sp>
    </p:spTree>
    <p:extLst>
      <p:ext uri="{BB962C8B-B14F-4D97-AF65-F5344CB8AC3E}">
        <p14:creationId xmlns:p14="http://schemas.microsoft.com/office/powerpoint/2010/main" val="264357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7" name="Title 1">
            <a:extLst>
              <a:ext uri="{FF2B5EF4-FFF2-40B4-BE49-F238E27FC236}">
                <a16:creationId xmlns:a16="http://schemas.microsoft.com/office/drawing/2014/main" id="{C9EEE632-E375-43E9-97B7-4339F540D824}"/>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1" name="TextBox 10">
            <a:extLst>
              <a:ext uri="{FF2B5EF4-FFF2-40B4-BE49-F238E27FC236}">
                <a16:creationId xmlns:a16="http://schemas.microsoft.com/office/drawing/2014/main" id="{C369FBC4-0BE0-4A0F-8068-4EF50FBEE4B4}"/>
              </a:ext>
            </a:extLst>
          </p:cNvPr>
          <p:cNvSpPr txBox="1"/>
          <p:nvPr/>
        </p:nvSpPr>
        <p:spPr>
          <a:xfrm>
            <a:off x="532202" y="6258654"/>
            <a:ext cx="7259595" cy="369332"/>
          </a:xfrm>
          <a:prstGeom prst="rect">
            <a:avLst/>
          </a:prstGeom>
          <a:noFill/>
        </p:spPr>
        <p:txBody>
          <a:bodyPr wrap="square" rtlCol="0">
            <a:spAutoFit/>
          </a:bodyPr>
          <a:lstStyle/>
          <a:p>
            <a:r>
              <a:rPr lang="en-US" i="1" dirty="0">
                <a:solidFill>
                  <a:schemeClr val="bg1"/>
                </a:solidFill>
              </a:rPr>
              <a:t>DRAFT for comment January 2024.  This has not been approved by the SCC.</a:t>
            </a:r>
          </a:p>
        </p:txBody>
      </p:sp>
      <p:sp>
        <p:nvSpPr>
          <p:cNvPr id="15" name="TextBox 14">
            <a:extLst>
              <a:ext uri="{FF2B5EF4-FFF2-40B4-BE49-F238E27FC236}">
                <a16:creationId xmlns:a16="http://schemas.microsoft.com/office/drawing/2014/main" id="{C0D4CCF0-A7C2-42BF-B116-2895B6C9A1F1}"/>
              </a:ext>
            </a:extLst>
          </p:cNvPr>
          <p:cNvSpPr txBox="1"/>
          <p:nvPr/>
        </p:nvSpPr>
        <p:spPr>
          <a:xfrm>
            <a:off x="244691" y="1253001"/>
            <a:ext cx="10187575" cy="584775"/>
          </a:xfrm>
          <a:prstGeom prst="rect">
            <a:avLst/>
          </a:prstGeom>
          <a:noFill/>
        </p:spPr>
        <p:txBody>
          <a:bodyPr wrap="square" rtlCol="0">
            <a:spAutoFit/>
          </a:bodyPr>
          <a:lstStyle/>
          <a:p>
            <a:r>
              <a:rPr lang="en-US" sz="3200" b="1" dirty="0"/>
              <a:t>Section 3.8.5.1 Contract Attachments </a:t>
            </a:r>
          </a:p>
        </p:txBody>
      </p:sp>
      <p:sp>
        <p:nvSpPr>
          <p:cNvPr id="5" name="TextBox 4">
            <a:extLst>
              <a:ext uri="{FF2B5EF4-FFF2-40B4-BE49-F238E27FC236}">
                <a16:creationId xmlns:a16="http://schemas.microsoft.com/office/drawing/2014/main" id="{510DD976-0FC8-4971-B420-9C3CDB48A87A}"/>
              </a:ext>
            </a:extLst>
          </p:cNvPr>
          <p:cNvSpPr txBox="1"/>
          <p:nvPr/>
        </p:nvSpPr>
        <p:spPr>
          <a:xfrm>
            <a:off x="151996" y="5226935"/>
            <a:ext cx="11888008" cy="954107"/>
          </a:xfrm>
          <a:prstGeom prst="rect">
            <a:avLst/>
          </a:prstGeom>
          <a:noFill/>
        </p:spPr>
        <p:txBody>
          <a:bodyPr wrap="square" rtlCol="0">
            <a:spAutoFit/>
          </a:bodyPr>
          <a:lstStyle/>
          <a:p>
            <a:pPr algn="ctr"/>
            <a:r>
              <a:rPr lang="en-US" sz="2800" b="1" i="1" dirty="0"/>
              <a:t>Proposed “Project Scope of Work” attachment will be reviewed with the proposed updates to the completion report</a:t>
            </a:r>
          </a:p>
        </p:txBody>
      </p:sp>
      <p:pic>
        <p:nvPicPr>
          <p:cNvPr id="3" name="Picture 2">
            <a:extLst>
              <a:ext uri="{FF2B5EF4-FFF2-40B4-BE49-F238E27FC236}">
                <a16:creationId xmlns:a16="http://schemas.microsoft.com/office/drawing/2014/main" id="{2438C2D6-AA26-40A2-BF70-1BE958EFD7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952511"/>
            <a:ext cx="12192000" cy="2952978"/>
          </a:xfrm>
          <a:prstGeom prst="rect">
            <a:avLst/>
          </a:prstGeom>
        </p:spPr>
      </p:pic>
    </p:spTree>
    <p:extLst>
      <p:ext uri="{BB962C8B-B14F-4D97-AF65-F5344CB8AC3E}">
        <p14:creationId xmlns:p14="http://schemas.microsoft.com/office/powerpoint/2010/main" val="25241910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54527" y="211160"/>
            <a:ext cx="9007759" cy="8233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cs typeface="Calibri Light"/>
              </a:rPr>
              <a:t>Proposed Updates</a:t>
            </a:r>
          </a:p>
        </p:txBody>
      </p:sp>
      <p:sp>
        <p:nvSpPr>
          <p:cNvPr id="11" name="TextBox 10">
            <a:extLst>
              <a:ext uri="{FF2B5EF4-FFF2-40B4-BE49-F238E27FC236}">
                <a16:creationId xmlns:a16="http://schemas.microsoft.com/office/drawing/2014/main" id="{88E09E75-6BB5-40A3-B2BC-F60F06C4BF36}"/>
              </a:ext>
            </a:extLst>
          </p:cNvPr>
          <p:cNvSpPr txBox="1"/>
          <p:nvPr/>
        </p:nvSpPr>
        <p:spPr>
          <a:xfrm>
            <a:off x="188675" y="1443482"/>
            <a:ext cx="11814650" cy="3370153"/>
          </a:xfrm>
          <a:prstGeom prst="rect">
            <a:avLst/>
          </a:prstGeom>
          <a:noFill/>
        </p:spPr>
        <p:txBody>
          <a:bodyPr wrap="square" rtlCol="0">
            <a:spAutoFit/>
          </a:bodyPr>
          <a:lstStyle/>
          <a:p>
            <a:r>
              <a:rPr lang="en-US" sz="3200" b="1" u="sng" dirty="0"/>
              <a:t>Completion Report</a:t>
            </a:r>
          </a:p>
          <a:p>
            <a:pPr marL="457200" indent="-457200">
              <a:buFont typeface="Arial" panose="020B0604020202020204" pitchFamily="34" charset="0"/>
              <a:buChar char="•"/>
            </a:pPr>
            <a:r>
              <a:rPr lang="en-US" sz="2800" b="1" u="sng" dirty="0"/>
              <a:t>Updates</a:t>
            </a:r>
            <a:r>
              <a:rPr lang="en-US" sz="2800" dirty="0"/>
              <a:t> to make more effective.</a:t>
            </a:r>
          </a:p>
          <a:p>
            <a:pPr marL="457200" indent="-457200">
              <a:buFont typeface="Arial" panose="020B0604020202020204" pitchFamily="34" charset="0"/>
              <a:buChar char="•"/>
            </a:pPr>
            <a:endParaRPr lang="en-US" sz="2800" b="1" dirty="0"/>
          </a:p>
          <a:p>
            <a:pPr lvl="0"/>
            <a:r>
              <a:rPr lang="en-US" sz="3200" b="1" u="sng" dirty="0">
                <a:solidFill>
                  <a:prstClr val="black"/>
                </a:solidFill>
              </a:rPr>
              <a:t>Scope of Work</a:t>
            </a:r>
          </a:p>
          <a:p>
            <a:pPr marL="457200" indent="-457200">
              <a:buFont typeface="Arial" panose="020B0604020202020204" pitchFamily="34" charset="0"/>
              <a:buChar char="•"/>
            </a:pPr>
            <a:r>
              <a:rPr lang="en-US" sz="2800" b="1" u="sng" dirty="0"/>
              <a:t>New</a:t>
            </a:r>
            <a:r>
              <a:rPr lang="en-US" sz="2800" dirty="0"/>
              <a:t> form to identify what is “planned” to be done when contracting.</a:t>
            </a:r>
          </a:p>
          <a:p>
            <a:pPr marL="457200" indent="-457200">
              <a:buFont typeface="Arial" panose="020B0604020202020204" pitchFamily="34" charset="0"/>
              <a:buChar char="•"/>
            </a:pPr>
            <a:endParaRPr lang="en-US" sz="2800" dirty="0"/>
          </a:p>
          <a:p>
            <a:pPr algn="ctr"/>
            <a:r>
              <a:rPr lang="en-US" sz="2800" b="1" dirty="0">
                <a:solidFill>
                  <a:srgbClr val="FF0000"/>
                </a:solidFill>
              </a:rPr>
              <a:t>Walkthrough of forms (provided to CDs 1/3)</a:t>
            </a:r>
          </a:p>
          <a:p>
            <a:pPr marL="457200" indent="-457200">
              <a:buFont typeface="Arial" panose="020B0604020202020204" pitchFamily="34" charset="0"/>
              <a:buChar char="•"/>
            </a:pPr>
            <a:endParaRPr lang="en-US" sz="900" dirty="0"/>
          </a:p>
        </p:txBody>
      </p:sp>
    </p:spTree>
    <p:extLst>
      <p:ext uri="{BB962C8B-B14F-4D97-AF65-F5344CB8AC3E}">
        <p14:creationId xmlns:p14="http://schemas.microsoft.com/office/powerpoint/2010/main" val="31341538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1" name="TextBox 10">
            <a:extLst>
              <a:ext uri="{FF2B5EF4-FFF2-40B4-BE49-F238E27FC236}">
                <a16:creationId xmlns:a16="http://schemas.microsoft.com/office/drawing/2014/main" id="{88E09E75-6BB5-40A3-B2BC-F60F06C4BF36}"/>
              </a:ext>
            </a:extLst>
          </p:cNvPr>
          <p:cNvSpPr txBox="1"/>
          <p:nvPr/>
        </p:nvSpPr>
        <p:spPr>
          <a:xfrm>
            <a:off x="81517" y="1513076"/>
            <a:ext cx="12110483" cy="4647426"/>
          </a:xfrm>
          <a:prstGeom prst="rect">
            <a:avLst/>
          </a:prstGeom>
          <a:noFill/>
        </p:spPr>
        <p:txBody>
          <a:bodyPr wrap="square" rtlCol="0">
            <a:spAutoFit/>
          </a:bodyPr>
          <a:lstStyle/>
          <a:p>
            <a:r>
              <a:rPr lang="en-US" sz="3600" b="1" dirty="0"/>
              <a:t>Upcoming Webinars</a:t>
            </a:r>
          </a:p>
          <a:p>
            <a:endParaRPr lang="en-US" sz="3600" b="1" dirty="0"/>
          </a:p>
          <a:p>
            <a:pPr marL="457200" indent="-457200">
              <a:buFont typeface="Arial" panose="020B0604020202020204" pitchFamily="34" charset="0"/>
              <a:buChar char="•"/>
            </a:pPr>
            <a:r>
              <a:rPr lang="en-US" sz="3200" dirty="0"/>
              <a:t>Thursdays at 9am</a:t>
            </a:r>
          </a:p>
          <a:p>
            <a:pPr marL="457200" indent="-457200">
              <a:buFont typeface="Arial" panose="020B0604020202020204" pitchFamily="34" charset="0"/>
              <a:buChar char="•"/>
            </a:pPr>
            <a:r>
              <a:rPr lang="en-US" sz="3200" dirty="0"/>
              <a:t>Topic list and webinar link available on Center’s website:</a:t>
            </a:r>
          </a:p>
          <a:p>
            <a:pPr marL="914400" lvl="1" indent="-457200">
              <a:buFont typeface="Arial" panose="020B0604020202020204" pitchFamily="34" charset="0"/>
              <a:buChar char="•"/>
            </a:pPr>
            <a:r>
              <a:rPr lang="en-US" sz="3200" u="sng" dirty="0">
                <a:hlinkClick r:id="rId3"/>
              </a:rPr>
              <a:t>https://dirtandgravel.psu.edu/education-training/webinars/</a:t>
            </a:r>
            <a:endParaRPr lang="en-US" sz="3200" u="sng" dirty="0"/>
          </a:p>
          <a:p>
            <a:pPr marL="457200" indent="-457200">
              <a:buFont typeface="Arial" panose="020B0604020202020204" pitchFamily="34" charset="0"/>
              <a:buChar char="•"/>
            </a:pPr>
            <a:endParaRPr lang="en-US" sz="3200" u="sng" dirty="0"/>
          </a:p>
          <a:p>
            <a:pPr marL="457200" indent="-457200">
              <a:buFont typeface="Arial" panose="020B0604020202020204" pitchFamily="34" charset="0"/>
              <a:buChar char="•"/>
            </a:pPr>
            <a:r>
              <a:rPr lang="en-US" sz="3200" u="sng" dirty="0"/>
              <a:t>Thurs 1/18/24: 2023 Project Showcase</a:t>
            </a:r>
          </a:p>
          <a:p>
            <a:pPr marL="457200" indent="-457200">
              <a:buFont typeface="Arial" panose="020B0604020202020204" pitchFamily="34" charset="0"/>
              <a:buChar char="•"/>
            </a:pPr>
            <a:r>
              <a:rPr lang="en-US" sz="3200" u="sng" dirty="0"/>
              <a:t>Thurs 1/25/24: TBD</a:t>
            </a:r>
          </a:p>
          <a:p>
            <a:pPr marL="457200" indent="-457200">
              <a:buFont typeface="Arial" panose="020B0604020202020204" pitchFamily="34" charset="0"/>
              <a:buChar char="•"/>
            </a:pPr>
            <a:endParaRPr lang="en-US" sz="3200" u="sng" dirty="0">
              <a:highlight>
                <a:srgbClr val="FFFF00"/>
              </a:highlight>
            </a:endParaRPr>
          </a:p>
        </p:txBody>
      </p:sp>
    </p:spTree>
    <p:extLst>
      <p:ext uri="{BB962C8B-B14F-4D97-AF65-F5344CB8AC3E}">
        <p14:creationId xmlns:p14="http://schemas.microsoft.com/office/powerpoint/2010/main" val="3843953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3" name="TextBox 2">
            <a:extLst>
              <a:ext uri="{FF2B5EF4-FFF2-40B4-BE49-F238E27FC236}">
                <a16:creationId xmlns:a16="http://schemas.microsoft.com/office/drawing/2014/main" id="{0A299264-5437-4EBE-95DC-0351C75EC861}"/>
              </a:ext>
            </a:extLst>
          </p:cNvPr>
          <p:cNvSpPr txBox="1"/>
          <p:nvPr/>
        </p:nvSpPr>
        <p:spPr>
          <a:xfrm>
            <a:off x="532202" y="1256605"/>
            <a:ext cx="3380509" cy="584775"/>
          </a:xfrm>
          <a:prstGeom prst="rect">
            <a:avLst/>
          </a:prstGeom>
          <a:noFill/>
        </p:spPr>
        <p:txBody>
          <a:bodyPr wrap="square" rtlCol="0">
            <a:spAutoFit/>
          </a:bodyPr>
          <a:lstStyle/>
          <a:p>
            <a:r>
              <a:rPr lang="en-US" sz="3200" b="1" dirty="0"/>
              <a:t>Why?</a:t>
            </a:r>
          </a:p>
        </p:txBody>
      </p:sp>
      <p:sp>
        <p:nvSpPr>
          <p:cNvPr id="11" name="TextBox 10">
            <a:extLst>
              <a:ext uri="{FF2B5EF4-FFF2-40B4-BE49-F238E27FC236}">
                <a16:creationId xmlns:a16="http://schemas.microsoft.com/office/drawing/2014/main" id="{88E09E75-6BB5-40A3-B2BC-F60F06C4BF36}"/>
              </a:ext>
            </a:extLst>
          </p:cNvPr>
          <p:cNvSpPr txBox="1"/>
          <p:nvPr/>
        </p:nvSpPr>
        <p:spPr>
          <a:xfrm>
            <a:off x="532201" y="1977400"/>
            <a:ext cx="10006490"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t>The purpose of the Administrative Manual is to clearly explain how the DGLVR Program works</a:t>
            </a:r>
          </a:p>
          <a:p>
            <a:pPr marL="457200" indent="-457200">
              <a:buFont typeface="Arial" panose="020B0604020202020204" pitchFamily="34" charset="0"/>
              <a:buChar char="•"/>
            </a:pPr>
            <a:r>
              <a:rPr lang="en-US" sz="3200" dirty="0"/>
              <a:t>Provide clear and accurate guidance to conservation districts</a:t>
            </a:r>
          </a:p>
          <a:p>
            <a:pPr marL="457200" indent="-457200">
              <a:buFont typeface="Arial" panose="020B0604020202020204" pitchFamily="34" charset="0"/>
              <a:buChar char="•"/>
            </a:pPr>
            <a:r>
              <a:rPr lang="en-US" sz="3200" dirty="0"/>
              <a:t>Be responsible with DGLVR funding and follow requirements in the law and SCC Statement of Policy</a:t>
            </a:r>
          </a:p>
          <a:p>
            <a:pPr marL="457200" indent="-457200">
              <a:buFont typeface="Arial" panose="020B0604020202020204" pitchFamily="34" charset="0"/>
              <a:buChar char="•"/>
            </a:pPr>
            <a:endParaRPr lang="en-US" sz="3200" dirty="0"/>
          </a:p>
          <a:p>
            <a:pPr marL="914400" lvl="1"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48874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3" name="TextBox 2">
            <a:extLst>
              <a:ext uri="{FF2B5EF4-FFF2-40B4-BE49-F238E27FC236}">
                <a16:creationId xmlns:a16="http://schemas.microsoft.com/office/drawing/2014/main" id="{0A299264-5437-4EBE-95DC-0351C75EC861}"/>
              </a:ext>
            </a:extLst>
          </p:cNvPr>
          <p:cNvSpPr txBox="1"/>
          <p:nvPr/>
        </p:nvSpPr>
        <p:spPr>
          <a:xfrm>
            <a:off x="532202" y="1256605"/>
            <a:ext cx="3380509" cy="584775"/>
          </a:xfrm>
          <a:prstGeom prst="rect">
            <a:avLst/>
          </a:prstGeom>
          <a:noFill/>
        </p:spPr>
        <p:txBody>
          <a:bodyPr wrap="square" rtlCol="0">
            <a:spAutoFit/>
          </a:bodyPr>
          <a:lstStyle/>
          <a:p>
            <a:r>
              <a:rPr lang="en-US" sz="3200" b="1" dirty="0"/>
              <a:t>Why?</a:t>
            </a:r>
          </a:p>
        </p:txBody>
      </p:sp>
      <p:sp>
        <p:nvSpPr>
          <p:cNvPr id="11" name="TextBox 10">
            <a:extLst>
              <a:ext uri="{FF2B5EF4-FFF2-40B4-BE49-F238E27FC236}">
                <a16:creationId xmlns:a16="http://schemas.microsoft.com/office/drawing/2014/main" id="{88E09E75-6BB5-40A3-B2BC-F60F06C4BF36}"/>
              </a:ext>
            </a:extLst>
          </p:cNvPr>
          <p:cNvSpPr txBox="1"/>
          <p:nvPr/>
        </p:nvSpPr>
        <p:spPr>
          <a:xfrm>
            <a:off x="532201" y="1977400"/>
            <a:ext cx="10006490"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t>The Admin Manual is updated every 2 years to address observed needs</a:t>
            </a:r>
          </a:p>
          <a:p>
            <a:pPr marL="914400" lvl="1" indent="-457200">
              <a:buFont typeface="Arial" panose="020B0604020202020204" pitchFamily="34" charset="0"/>
              <a:buChar char="•"/>
            </a:pPr>
            <a:r>
              <a:rPr lang="en-US" sz="3200" dirty="0"/>
              <a:t>Common questions from conservation districts</a:t>
            </a:r>
          </a:p>
          <a:p>
            <a:pPr marL="1371600" lvl="2" indent="-457200">
              <a:buFont typeface="Arial" panose="020B0604020202020204" pitchFamily="34" charset="0"/>
              <a:buChar char="•"/>
            </a:pPr>
            <a:r>
              <a:rPr lang="en-US" sz="3200" dirty="0"/>
              <a:t>Clarifications of existing policy</a:t>
            </a:r>
          </a:p>
          <a:p>
            <a:pPr marL="1371600" lvl="2" indent="-457200">
              <a:buFont typeface="Arial" panose="020B0604020202020204" pitchFamily="34" charset="0"/>
              <a:buChar char="•"/>
            </a:pPr>
            <a:r>
              <a:rPr lang="en-US" sz="3200" dirty="0"/>
              <a:t>Policy determinations</a:t>
            </a:r>
          </a:p>
          <a:p>
            <a:pPr marL="914400" lvl="1" indent="-457200">
              <a:buFont typeface="Arial" panose="020B0604020202020204" pitchFamily="34" charset="0"/>
              <a:buChar char="•"/>
            </a:pPr>
            <a:r>
              <a:rPr lang="en-US" sz="3200" dirty="0"/>
              <a:t>Recurring themes observed on QAQCs</a:t>
            </a:r>
          </a:p>
          <a:p>
            <a:pPr marL="914400" lvl="1"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94160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11" name="TextBox 10">
            <a:extLst>
              <a:ext uri="{FF2B5EF4-FFF2-40B4-BE49-F238E27FC236}">
                <a16:creationId xmlns:a16="http://schemas.microsoft.com/office/drawing/2014/main" id="{88E09E75-6BB5-40A3-B2BC-F60F06C4BF36}"/>
              </a:ext>
            </a:extLst>
          </p:cNvPr>
          <p:cNvSpPr txBox="1"/>
          <p:nvPr/>
        </p:nvSpPr>
        <p:spPr>
          <a:xfrm>
            <a:off x="521569" y="1384040"/>
            <a:ext cx="10006490"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t>Admin Manual updates are not the only way the SCC and Center are responding to observed Program needs.</a:t>
            </a:r>
          </a:p>
          <a:p>
            <a:pPr marL="457200" indent="-457200">
              <a:buFont typeface="Arial" panose="020B0604020202020204" pitchFamily="34" charset="0"/>
              <a:buChar char="•"/>
            </a:pPr>
            <a:r>
              <a:rPr lang="en-US" sz="3200" dirty="0"/>
              <a:t>Policy and training are both important.</a:t>
            </a:r>
          </a:p>
          <a:p>
            <a:pPr marL="457200" indent="-457200">
              <a:buFont typeface="Arial" panose="020B0604020202020204" pitchFamily="34" charset="0"/>
              <a:buChar char="•"/>
            </a:pPr>
            <a:r>
              <a:rPr lang="en-US" sz="3200" dirty="0"/>
              <a:t>The SCC and Center continually discuss and offer other types of training and guidance as well:</a:t>
            </a:r>
          </a:p>
          <a:p>
            <a:pPr marL="914400" lvl="1" indent="-457200">
              <a:buFont typeface="Arial" panose="020B0604020202020204" pitchFamily="34" charset="0"/>
              <a:buChar char="•"/>
            </a:pPr>
            <a:r>
              <a:rPr lang="en-US" sz="3200" dirty="0"/>
              <a:t>Webinars</a:t>
            </a:r>
          </a:p>
          <a:p>
            <a:pPr marL="914400" lvl="1" indent="-457200">
              <a:buFont typeface="Arial" panose="020B0604020202020204" pitchFamily="34" charset="0"/>
              <a:buChar char="•"/>
            </a:pPr>
            <a:r>
              <a:rPr lang="en-US" sz="3200" dirty="0"/>
              <a:t>Updates to existing trainings</a:t>
            </a:r>
          </a:p>
          <a:p>
            <a:pPr marL="914400" lvl="1" indent="-457200">
              <a:buFont typeface="Arial" panose="020B0604020202020204" pitchFamily="34" charset="0"/>
              <a:buChar char="•"/>
            </a:pPr>
            <a:r>
              <a:rPr lang="en-US" sz="3200" dirty="0"/>
              <a:t>New trainings</a:t>
            </a:r>
          </a:p>
          <a:p>
            <a:pPr marL="914400" lvl="1" indent="-457200">
              <a:buFont typeface="Arial" panose="020B0604020202020204" pitchFamily="34" charset="0"/>
              <a:buChar char="•"/>
            </a:pPr>
            <a:r>
              <a:rPr lang="en-US" sz="3200" dirty="0"/>
              <a:t>Updated/new technical bulletins, checklists, etc.</a:t>
            </a:r>
          </a:p>
          <a:p>
            <a:pPr marL="914400" lvl="1"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263211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9BFFF34-EC84-5CC9-B728-30CFA2D06881}"/>
              </a:ext>
            </a:extLst>
          </p:cNvPr>
          <p:cNvSpPr/>
          <p:nvPr/>
        </p:nvSpPr>
        <p:spPr>
          <a:xfrm>
            <a:off x="268940" y="251011"/>
            <a:ext cx="9197788" cy="6544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0" name="Rectangle 9">
            <a:extLst>
              <a:ext uri="{FF2B5EF4-FFF2-40B4-BE49-F238E27FC236}">
                <a16:creationId xmlns:a16="http://schemas.microsoft.com/office/drawing/2014/main" id="{9D21AC42-1F62-8468-76EA-B73DF3F5176E}"/>
              </a:ext>
            </a:extLst>
          </p:cNvPr>
          <p:cNvSpPr/>
          <p:nvPr/>
        </p:nvSpPr>
        <p:spPr>
          <a:xfrm>
            <a:off x="295833" y="6185646"/>
            <a:ext cx="10085293" cy="519952"/>
          </a:xfrm>
          <a:prstGeom prst="rect">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2" name="Rectangle 11">
            <a:extLst>
              <a:ext uri="{FF2B5EF4-FFF2-40B4-BE49-F238E27FC236}">
                <a16:creationId xmlns:a16="http://schemas.microsoft.com/office/drawing/2014/main" id="{427F75C4-AB9E-581B-4A9D-837D59953B6B}"/>
              </a:ext>
            </a:extLst>
          </p:cNvPr>
          <p:cNvSpPr/>
          <p:nvPr/>
        </p:nvSpPr>
        <p:spPr>
          <a:xfrm>
            <a:off x="10381126" y="6185646"/>
            <a:ext cx="1425387" cy="51995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sp>
        <p:nvSpPr>
          <p:cNvPr id="16" name="Rectangle 15">
            <a:extLst>
              <a:ext uri="{FF2B5EF4-FFF2-40B4-BE49-F238E27FC236}">
                <a16:creationId xmlns:a16="http://schemas.microsoft.com/office/drawing/2014/main" id="{F43FCBB7-02D0-41CE-522A-E2EB3DDDA1FD}"/>
              </a:ext>
            </a:extLst>
          </p:cNvPr>
          <p:cNvSpPr/>
          <p:nvPr/>
        </p:nvSpPr>
        <p:spPr>
          <a:xfrm>
            <a:off x="268940" y="986116"/>
            <a:ext cx="9197788" cy="13446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Calibri"/>
            </a:endParaRPr>
          </a:p>
        </p:txBody>
      </p:sp>
      <p:pic>
        <p:nvPicPr>
          <p:cNvPr id="2" name="Picture 2">
            <a:extLst>
              <a:ext uri="{FF2B5EF4-FFF2-40B4-BE49-F238E27FC236}">
                <a16:creationId xmlns:a16="http://schemas.microsoft.com/office/drawing/2014/main" id="{D3C2573E-9395-4E89-E196-23072FC8D4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04294" y="163326"/>
            <a:ext cx="1873624" cy="1269067"/>
          </a:xfrm>
          <a:prstGeom prst="rect">
            <a:avLst/>
          </a:prstGeom>
        </p:spPr>
      </p:pic>
      <p:sp>
        <p:nvSpPr>
          <p:cNvPr id="15" name="Title 1">
            <a:extLst>
              <a:ext uri="{FF2B5EF4-FFF2-40B4-BE49-F238E27FC236}">
                <a16:creationId xmlns:a16="http://schemas.microsoft.com/office/drawing/2014/main" id="{516CB6DA-6137-4C26-A342-87525FB0682A}"/>
              </a:ext>
            </a:extLst>
          </p:cNvPr>
          <p:cNvSpPr txBox="1">
            <a:spLocks/>
          </p:cNvSpPr>
          <p:nvPr/>
        </p:nvSpPr>
        <p:spPr>
          <a:xfrm>
            <a:off x="363954" y="230014"/>
            <a:ext cx="9007759" cy="82333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cs typeface="Calibri Light"/>
              </a:rPr>
              <a:t>Proposed DGLVR Admin Manual updates for 7/1/2024</a:t>
            </a:r>
          </a:p>
        </p:txBody>
      </p:sp>
      <p:sp>
        <p:nvSpPr>
          <p:cNvPr id="3" name="TextBox 2">
            <a:extLst>
              <a:ext uri="{FF2B5EF4-FFF2-40B4-BE49-F238E27FC236}">
                <a16:creationId xmlns:a16="http://schemas.microsoft.com/office/drawing/2014/main" id="{0A299264-5437-4EBE-95DC-0351C75EC861}"/>
              </a:ext>
            </a:extLst>
          </p:cNvPr>
          <p:cNvSpPr txBox="1"/>
          <p:nvPr/>
        </p:nvSpPr>
        <p:spPr>
          <a:xfrm>
            <a:off x="268940" y="1296501"/>
            <a:ext cx="10557556" cy="584775"/>
          </a:xfrm>
          <a:prstGeom prst="rect">
            <a:avLst/>
          </a:prstGeom>
          <a:noFill/>
        </p:spPr>
        <p:txBody>
          <a:bodyPr wrap="square" rtlCol="0">
            <a:spAutoFit/>
          </a:bodyPr>
          <a:lstStyle/>
          <a:p>
            <a:r>
              <a:rPr lang="en-US" sz="3200" b="1" dirty="0"/>
              <a:t>See recorded webinar for more details on upcoming trainings</a:t>
            </a:r>
          </a:p>
        </p:txBody>
      </p:sp>
      <p:sp>
        <p:nvSpPr>
          <p:cNvPr id="4" name="TextBox 3">
            <a:extLst>
              <a:ext uri="{FF2B5EF4-FFF2-40B4-BE49-F238E27FC236}">
                <a16:creationId xmlns:a16="http://schemas.microsoft.com/office/drawing/2014/main" id="{F70F432E-CCC8-4F06-ACA2-61275621E9EE}"/>
              </a:ext>
            </a:extLst>
          </p:cNvPr>
          <p:cNvSpPr txBox="1"/>
          <p:nvPr/>
        </p:nvSpPr>
        <p:spPr>
          <a:xfrm>
            <a:off x="270762" y="1981055"/>
            <a:ext cx="11535751" cy="4431983"/>
          </a:xfrm>
          <a:prstGeom prst="rect">
            <a:avLst/>
          </a:prstGeom>
          <a:noFill/>
        </p:spPr>
        <p:txBody>
          <a:bodyPr wrap="square" rtlCol="0">
            <a:spAutoFit/>
          </a:bodyPr>
          <a:lstStyle/>
          <a:p>
            <a:r>
              <a:rPr lang="en-US" sz="2400" dirty="0">
                <a:hlinkClick r:id="rId3"/>
              </a:rPr>
              <a:t>https://dirtandgravel.psu.edu/education-training/webinars/past-webinars/</a:t>
            </a:r>
            <a:r>
              <a:rPr lang="en-US" sz="2400" dirty="0"/>
              <a:t> </a:t>
            </a:r>
          </a:p>
          <a:p>
            <a:endParaRPr lang="en-US" sz="2400" b="1" dirty="0"/>
          </a:p>
          <a:p>
            <a:r>
              <a:rPr lang="en-US" sz="2400" b="1" dirty="0"/>
              <a:t>December 7, 2023: Education Update &amp; Course Registration System</a:t>
            </a:r>
          </a:p>
          <a:p>
            <a:pPr lvl="1"/>
            <a:r>
              <a:rPr lang="en-US" sz="2400" dirty="0"/>
              <a:t>This webinar discussed a 2023 summary and 2024 planning for various DGLVR education opportunities (ESM, Webinars, Stream Training, Admin training, Workshop etc.). We also reviewed the Center’s new online Course Registration System, which now includes the ability to search for active certifications for yourself, your county, or others.</a:t>
            </a:r>
          </a:p>
          <a:p>
            <a:pPr lvl="1"/>
            <a:r>
              <a:rPr lang="en-US" sz="2400" dirty="0">
                <a:hlinkClick r:id="rId4"/>
              </a:rPr>
              <a:t>Webinar Download</a:t>
            </a:r>
            <a:r>
              <a:rPr lang="en-US" sz="2400" dirty="0"/>
              <a:t> (60.6 MB): MP4 format </a:t>
            </a:r>
            <a:r>
              <a:rPr lang="en-US" sz="2400" i="1" dirty="0"/>
              <a:t> (~32 minutes)</a:t>
            </a:r>
            <a:endParaRPr lang="en-US" sz="2400" dirty="0"/>
          </a:p>
          <a:p>
            <a:pPr lvl="1"/>
            <a:r>
              <a:rPr lang="en-US" sz="2400" dirty="0"/>
              <a:t>Presentation Downloads:</a:t>
            </a:r>
          </a:p>
          <a:p>
            <a:pPr lvl="2"/>
            <a:r>
              <a:rPr lang="en-US" sz="2400" dirty="0">
                <a:hlinkClick r:id="rId5"/>
              </a:rPr>
              <a:t>Adobe PDF</a:t>
            </a:r>
            <a:r>
              <a:rPr lang="en-US" sz="2400" dirty="0"/>
              <a:t> (1.97 MB)</a:t>
            </a:r>
          </a:p>
          <a:p>
            <a:pPr lvl="2"/>
            <a:r>
              <a:rPr lang="en-US" sz="2400" dirty="0">
                <a:hlinkClick r:id="rId6"/>
              </a:rPr>
              <a:t>MS </a:t>
            </a:r>
            <a:r>
              <a:rPr lang="en-US" sz="2400" dirty="0" err="1">
                <a:hlinkClick r:id="rId6"/>
              </a:rPr>
              <a:t>Powerpoint</a:t>
            </a:r>
            <a:r>
              <a:rPr lang="en-US" sz="2400" dirty="0"/>
              <a:t> (2.44 MB</a:t>
            </a:r>
            <a:r>
              <a:rPr lang="en-US" dirty="0"/>
              <a:t>)</a:t>
            </a:r>
          </a:p>
          <a:p>
            <a:endParaRPr lang="en-US" dirty="0"/>
          </a:p>
        </p:txBody>
      </p:sp>
    </p:spTree>
    <p:extLst>
      <p:ext uri="{BB962C8B-B14F-4D97-AF65-F5344CB8AC3E}">
        <p14:creationId xmlns:p14="http://schemas.microsoft.com/office/powerpoint/2010/main" val="36050644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8585E19E9FF54685767BCCDA089518" ma:contentTypeVersion="12" ma:contentTypeDescription="Create a new document." ma:contentTypeScope="" ma:versionID="5e8b5b8722ed6bf4796d96bdb2278880">
  <xsd:schema xmlns:xsd="http://www.w3.org/2001/XMLSchema" xmlns:xs="http://www.w3.org/2001/XMLSchema" xmlns:p="http://schemas.microsoft.com/office/2006/metadata/properties" xmlns:ns3="4ce192a9-dbef-4c03-a9bc-6926f8c61758" targetNamespace="http://schemas.microsoft.com/office/2006/metadata/properties" ma:root="true" ma:fieldsID="aa8e15090a273fe59492880468f8ed9e" ns3:_="">
    <xsd:import namespace="4ce192a9-dbef-4c03-a9bc-6926f8c6175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192a9-dbef-4c03-a9bc-6926f8c61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ce192a9-dbef-4c03-a9bc-6926f8c6175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28452B-E4D2-4A90-A7F1-832A940D26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e192a9-dbef-4c03-a9bc-6926f8c61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C7FA4C-1670-4521-B2FB-1BA0C5760520}">
  <ds:schemaRefs>
    <ds:schemaRef ds:uri="http://schemas.microsoft.com/office/2006/metadata/properties"/>
    <ds:schemaRef ds:uri="http://schemas.microsoft.com/office/infopath/2007/PartnerControls"/>
    <ds:schemaRef ds:uri="4ce192a9-dbef-4c03-a9bc-6926f8c61758"/>
  </ds:schemaRefs>
</ds:datastoreItem>
</file>

<file path=customXml/itemProps3.xml><?xml version="1.0" encoding="utf-8"?>
<ds:datastoreItem xmlns:ds="http://schemas.openxmlformats.org/officeDocument/2006/customXml" ds:itemID="{D969B34B-9780-4CED-84FD-475252F16F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7060</TotalTime>
  <Words>3035</Words>
  <Application>Microsoft Office PowerPoint</Application>
  <PresentationFormat>Widescreen</PresentationFormat>
  <Paragraphs>413</Paragraphs>
  <Slides>53</Slides>
  <Notes>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53</vt:i4>
      </vt:variant>
    </vt:vector>
  </HeadingPairs>
  <TitlesOfParts>
    <vt:vector size="60" baseType="lpstr">
      <vt:lpstr>Arial</vt:lpstr>
      <vt:lpstr>Calibri</vt:lpstr>
      <vt:lpstr>Calibri Light</vt:lpstr>
      <vt:lpstr>Gill Sans MT</vt:lpstr>
      <vt:lpstr>office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Dirt, Gravel, and Low-Volume Road (DGLVR) Program</dc:title>
  <dc:creator>Law, Sherri</dc:creator>
  <cp:lastModifiedBy>Corradini, Kenneth Joseph</cp:lastModifiedBy>
  <cp:revision>4</cp:revision>
  <dcterms:created xsi:type="dcterms:W3CDTF">2023-05-20T23:06:41Z</dcterms:created>
  <dcterms:modified xsi:type="dcterms:W3CDTF">2024-02-07T21:35:59Z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0x010100008585E19E9FF54685767BCCDA089518</vt:lpwstr>
  </property>
</Properties>
</file>