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45"/>
  </p:notesMasterIdLst>
  <p:handoutMasterIdLst>
    <p:handoutMasterId r:id="rId46"/>
  </p:handoutMasterIdLst>
  <p:sldIdLst>
    <p:sldId id="619" r:id="rId3"/>
    <p:sldId id="621" r:id="rId4"/>
    <p:sldId id="862" r:id="rId5"/>
    <p:sldId id="863" r:id="rId6"/>
    <p:sldId id="826" r:id="rId7"/>
    <p:sldId id="825" r:id="rId8"/>
    <p:sldId id="861" r:id="rId9"/>
    <p:sldId id="827" r:id="rId10"/>
    <p:sldId id="828" r:id="rId11"/>
    <p:sldId id="829" r:id="rId12"/>
    <p:sldId id="830" r:id="rId13"/>
    <p:sldId id="833" r:id="rId14"/>
    <p:sldId id="831" r:id="rId15"/>
    <p:sldId id="832" r:id="rId16"/>
    <p:sldId id="834" r:id="rId17"/>
    <p:sldId id="839" r:id="rId18"/>
    <p:sldId id="835" r:id="rId19"/>
    <p:sldId id="836" r:id="rId20"/>
    <p:sldId id="841" r:id="rId21"/>
    <p:sldId id="842" r:id="rId22"/>
    <p:sldId id="837" r:id="rId23"/>
    <p:sldId id="843" r:id="rId24"/>
    <p:sldId id="845" r:id="rId25"/>
    <p:sldId id="840" r:id="rId26"/>
    <p:sldId id="846" r:id="rId27"/>
    <p:sldId id="847" r:id="rId28"/>
    <p:sldId id="858" r:id="rId29"/>
    <p:sldId id="848" r:id="rId30"/>
    <p:sldId id="849" r:id="rId31"/>
    <p:sldId id="850" r:id="rId32"/>
    <p:sldId id="851" r:id="rId33"/>
    <p:sldId id="852" r:id="rId34"/>
    <p:sldId id="853" r:id="rId35"/>
    <p:sldId id="857" r:id="rId36"/>
    <p:sldId id="859" r:id="rId37"/>
    <p:sldId id="866" r:id="rId38"/>
    <p:sldId id="855" r:id="rId39"/>
    <p:sldId id="856" r:id="rId40"/>
    <p:sldId id="860" r:id="rId41"/>
    <p:sldId id="864" r:id="rId42"/>
    <p:sldId id="865" r:id="rId43"/>
    <p:sldId id="622" r:id="rId4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FFFFCC"/>
    <a:srgbClr val="666666"/>
    <a:srgbClr val="000000"/>
    <a:srgbClr val="663300"/>
    <a:srgbClr val="C89058"/>
    <a:srgbClr val="D3A77B"/>
    <a:srgbClr val="CC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2" autoAdjust="0"/>
    <p:restoredTop sz="94249" autoAdjust="0"/>
  </p:normalViewPr>
  <p:slideViewPr>
    <p:cSldViewPr>
      <p:cViewPr varScale="1">
        <p:scale>
          <a:sx n="86" d="100"/>
          <a:sy n="86" d="100"/>
        </p:scale>
        <p:origin x="824" y="4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624F5857-3FA8-4C18-8214-2ADBBC6E27A9}" type="datetimeFigureOut">
              <a:rPr lang="en-US" smtClean="0"/>
              <a:t>2/16/2021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5CDB9BA0-C508-42DF-84B2-CC93E6D760FD}" type="slidenum">
              <a:rPr lang="en-US" smtClean="0"/>
              <a:t>‹#›</a:t>
            </a:fld>
            <a:endParaRPr lang="en-US"/>
          </a:p>
        </p:txBody>
      </p:sp>
    </p:spTree>
    <p:extLst>
      <p:ext uri="{BB962C8B-B14F-4D97-AF65-F5344CB8AC3E}">
        <p14:creationId xmlns:p14="http://schemas.microsoft.com/office/powerpoint/2010/main" val="789628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C248D6AD-199A-4E66-B26C-336D6DEFD1C3}" type="datetimeFigureOut">
              <a:rPr lang="en-US" smtClean="0"/>
              <a:t>2/16/2021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90A477BF-A8E4-4833-AF49-6E93FC1B5881}" type="slidenum">
              <a:rPr lang="en-US" smtClean="0"/>
              <a:t>‹#›</a:t>
            </a:fld>
            <a:endParaRPr lang="en-US"/>
          </a:p>
        </p:txBody>
      </p:sp>
    </p:spTree>
    <p:extLst>
      <p:ext uri="{BB962C8B-B14F-4D97-AF65-F5344CB8AC3E}">
        <p14:creationId xmlns:p14="http://schemas.microsoft.com/office/powerpoint/2010/main" val="25398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985DA0-F5BB-4D85-8A5D-EF8AB93C3DCC}" type="datetime1">
              <a:rPr lang="en-US" smtClean="0">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42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A37D0-BDAB-4D48-A5F5-4FE04C6F2F7A}" type="datetime1">
              <a:rPr lang="en-US" smtClean="0">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121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27A6C-D57B-47B5-AE72-FE77079848F6}" type="datetime1">
              <a:rPr lang="en-US" smtClean="0">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535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A1E8-4486-4EC2-9676-3D74C17011A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C4F9ED-758E-48CE-B2A0-2F8C616F7AA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1A8F517-C479-46E8-A8C1-389F294971E2}"/>
              </a:ext>
            </a:extLst>
          </p:cNvPr>
          <p:cNvSpPr>
            <a:spLocks noGrp="1"/>
          </p:cNvSpPr>
          <p:nvPr>
            <p:ph type="dt" sz="half" idx="10"/>
          </p:nvPr>
        </p:nvSpPr>
        <p:spPr/>
        <p:txBody>
          <a:bodyPr/>
          <a:lstStyle/>
          <a:p>
            <a:fld id="{A24056C9-724F-4CE3-AF9C-111AEE16F6A3}" type="datetime1">
              <a:rPr lang="en-US" smtClean="0">
                <a:solidFill>
                  <a:prstClr val="black">
                    <a:tint val="75000"/>
                  </a:prstClr>
                </a:solidFill>
              </a:rPr>
              <a:t>2/16/2021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A480C2-32F7-4902-867F-F66265523A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FDA0B-B5D5-4F68-B5B1-B0D895E985E1}"/>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057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E6BA7-454A-4CB1-B307-E599E2D6F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F94F1-0879-45C8-866B-AEDE663CC6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A3C79-2368-4835-83E7-6B4B99D25EFF}"/>
              </a:ext>
            </a:extLst>
          </p:cNvPr>
          <p:cNvSpPr>
            <a:spLocks noGrp="1"/>
          </p:cNvSpPr>
          <p:nvPr>
            <p:ph type="dt" sz="half" idx="10"/>
          </p:nvPr>
        </p:nvSpPr>
        <p:spPr/>
        <p:txBody>
          <a:bodyPr/>
          <a:lstStyle/>
          <a:p>
            <a:fld id="{E8DFAE20-EF24-493D-B363-1A55B4136C71}" type="datetime1">
              <a:rPr lang="en-US" smtClean="0">
                <a:solidFill>
                  <a:prstClr val="black">
                    <a:tint val="75000"/>
                  </a:prstClr>
                </a:solidFill>
              </a:rPr>
              <a:t>2/16/2021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CE2078-9F94-48D2-9B49-F376F0A9FC8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4F9FC7-4471-4A7E-B628-1D0A7DE19BB4}"/>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81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48581-66B1-4E9C-AADD-320F397A767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F271636-79A1-4820-85DD-8350DEA30A1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F771E-E8E3-44BF-9553-4B7007F2BF76}"/>
              </a:ext>
            </a:extLst>
          </p:cNvPr>
          <p:cNvSpPr>
            <a:spLocks noGrp="1"/>
          </p:cNvSpPr>
          <p:nvPr>
            <p:ph type="dt" sz="half" idx="10"/>
          </p:nvPr>
        </p:nvSpPr>
        <p:spPr/>
        <p:txBody>
          <a:bodyPr/>
          <a:lstStyle/>
          <a:p>
            <a:fld id="{BC1C68A5-A349-426D-BD96-8F218753A44F}" type="datetime1">
              <a:rPr lang="en-US" smtClean="0">
                <a:solidFill>
                  <a:prstClr val="black">
                    <a:tint val="75000"/>
                  </a:prstClr>
                </a:solidFill>
              </a:rPr>
              <a:t>2/16/2021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3315BA-8E56-4B11-B512-DA9F60F4B1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16F97A5-686F-4B26-847F-A11DEB85D31C}"/>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216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A4F63-D5B7-49B5-9C83-38075E971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30E16-3578-4BF5-8E0C-37D5D395B9C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AF1E0-DB78-49EE-A081-0553D527867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3FF69-C02A-4922-9842-CD35976366AF}"/>
              </a:ext>
            </a:extLst>
          </p:cNvPr>
          <p:cNvSpPr>
            <a:spLocks noGrp="1"/>
          </p:cNvSpPr>
          <p:nvPr>
            <p:ph type="dt" sz="half" idx="10"/>
          </p:nvPr>
        </p:nvSpPr>
        <p:spPr/>
        <p:txBody>
          <a:bodyPr/>
          <a:lstStyle/>
          <a:p>
            <a:fld id="{F14FCD2A-6E2E-41D5-9507-18C1E9AC6D7A}" type="datetime1">
              <a:rPr lang="en-US" smtClean="0">
                <a:solidFill>
                  <a:prstClr val="black">
                    <a:tint val="75000"/>
                  </a:prstClr>
                </a:solidFill>
              </a:rPr>
              <a:t>2/16/2021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C641AA3-0806-46B9-802F-C012096E8AA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83215D-B65F-48D6-91D2-96A21AC4F310}"/>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794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5177-6406-4E3C-9641-74F2DB7773C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03BE50-3595-4C81-9B87-C03EE9E9E87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4689BDB-4DE3-4075-933E-169288D703D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BDAB73-C3A7-4297-BC87-4E16154EB2E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AC5B455-E27A-4083-A879-2FB598BACDE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14B34-4CEB-4B07-9715-CBC23D955B9C}"/>
              </a:ext>
            </a:extLst>
          </p:cNvPr>
          <p:cNvSpPr>
            <a:spLocks noGrp="1"/>
          </p:cNvSpPr>
          <p:nvPr>
            <p:ph type="dt" sz="half" idx="10"/>
          </p:nvPr>
        </p:nvSpPr>
        <p:spPr/>
        <p:txBody>
          <a:bodyPr/>
          <a:lstStyle/>
          <a:p>
            <a:fld id="{3CEC95DB-7D31-4642-A0E7-AE5DC9A72850}" type="datetime1">
              <a:rPr lang="en-US" smtClean="0">
                <a:solidFill>
                  <a:prstClr val="black">
                    <a:tint val="75000"/>
                  </a:prstClr>
                </a:solidFill>
              </a:rPr>
              <a:t>2/16/2021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70CEDC0-AB13-43E0-87CE-CE68F09AFA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B8E9FF7-9CBB-4696-A942-4E6C800EA5ED}"/>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968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2578-C685-4252-BE8B-74518807C1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BFB61E-DB5E-4EAC-AAEB-86F78A0263D7}"/>
              </a:ext>
            </a:extLst>
          </p:cNvPr>
          <p:cNvSpPr>
            <a:spLocks noGrp="1"/>
          </p:cNvSpPr>
          <p:nvPr>
            <p:ph type="dt" sz="half" idx="10"/>
          </p:nvPr>
        </p:nvSpPr>
        <p:spPr/>
        <p:txBody>
          <a:bodyPr/>
          <a:lstStyle/>
          <a:p>
            <a:fld id="{5CC65F9E-492E-43BB-B248-D2FDEA021399}" type="datetime1">
              <a:rPr lang="en-US" smtClean="0">
                <a:solidFill>
                  <a:prstClr val="black">
                    <a:tint val="75000"/>
                  </a:prstClr>
                </a:solidFill>
              </a:rPr>
              <a:t>2/16/2021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2375B25-32B9-4F00-B8F1-2481C37DC9E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C5D13C1-42B5-4502-A7FB-C13F5A97187D}"/>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332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C1852-1AF6-4ECE-8414-A49BFFE62048}"/>
              </a:ext>
            </a:extLst>
          </p:cNvPr>
          <p:cNvSpPr>
            <a:spLocks noGrp="1"/>
          </p:cNvSpPr>
          <p:nvPr>
            <p:ph type="dt" sz="half" idx="10"/>
          </p:nvPr>
        </p:nvSpPr>
        <p:spPr/>
        <p:txBody>
          <a:bodyPr/>
          <a:lstStyle/>
          <a:p>
            <a:fld id="{44CA5B10-4F82-40E1-BC77-1D7E7D8E4993}" type="datetime1">
              <a:rPr lang="en-US" smtClean="0">
                <a:solidFill>
                  <a:prstClr val="black">
                    <a:tint val="75000"/>
                  </a:prstClr>
                </a:solidFill>
              </a:rPr>
              <a:t>2/16/2021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72585AB-6159-42BD-AC70-8DCE6297C1D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573750D-1357-48AB-A13D-5F3BE0541132}"/>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001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52C2-0C16-4FB0-8C00-D032408E6E6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5CE2F0-53FA-410D-ADD1-DDB5AE4A005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08368E-E46D-4F83-8541-E9B20AA3F9E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09AF25-A026-4F24-9C05-1D1140033D49}"/>
              </a:ext>
            </a:extLst>
          </p:cNvPr>
          <p:cNvSpPr>
            <a:spLocks noGrp="1"/>
          </p:cNvSpPr>
          <p:nvPr>
            <p:ph type="dt" sz="half" idx="10"/>
          </p:nvPr>
        </p:nvSpPr>
        <p:spPr/>
        <p:txBody>
          <a:bodyPr/>
          <a:lstStyle/>
          <a:p>
            <a:fld id="{A2C0057A-A753-49F9-B3B4-EA32F519EE5D}" type="datetime1">
              <a:rPr lang="en-US" smtClean="0">
                <a:solidFill>
                  <a:prstClr val="black">
                    <a:tint val="75000"/>
                  </a:prstClr>
                </a:solidFill>
              </a:rPr>
              <a:t>2/16/2021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4046A24-F763-4541-BBE7-1C52743188F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1FF888C-C54F-4108-997C-BDF12E4B7A88}"/>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51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7B559-8EF7-4CCC-825C-D42076252684}" type="datetime1">
              <a:rPr lang="en-US" smtClean="0">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625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B4285-4C4C-4AFB-AB71-E49CD54A734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548F5E1-20EE-4DF0-9DBE-40888D3E6D6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C5D69D-31B5-4832-8104-75E6DDE4016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19AB2A-3107-4227-B78E-99924DCC76C2}"/>
              </a:ext>
            </a:extLst>
          </p:cNvPr>
          <p:cNvSpPr>
            <a:spLocks noGrp="1"/>
          </p:cNvSpPr>
          <p:nvPr>
            <p:ph type="dt" sz="half" idx="10"/>
          </p:nvPr>
        </p:nvSpPr>
        <p:spPr/>
        <p:txBody>
          <a:bodyPr/>
          <a:lstStyle/>
          <a:p>
            <a:fld id="{43A5D666-E81B-4460-9809-E4011841E5BC}" type="datetime1">
              <a:rPr lang="en-US" smtClean="0">
                <a:solidFill>
                  <a:prstClr val="black">
                    <a:tint val="75000"/>
                  </a:prstClr>
                </a:solidFill>
              </a:rPr>
              <a:t>2/16/2021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0D4914-2988-4080-86AA-6996AFEB9F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645B935-38AA-4A42-BFD3-A6B8823E4DBF}"/>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159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F8A8-C09B-4CFD-BD4A-5C24C10F0A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C7525-AF25-4073-8EFC-9A33AB44E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320DC-DCB4-469D-A71A-6F4D596EA302}"/>
              </a:ext>
            </a:extLst>
          </p:cNvPr>
          <p:cNvSpPr>
            <a:spLocks noGrp="1"/>
          </p:cNvSpPr>
          <p:nvPr>
            <p:ph type="dt" sz="half" idx="10"/>
          </p:nvPr>
        </p:nvSpPr>
        <p:spPr/>
        <p:txBody>
          <a:bodyPr/>
          <a:lstStyle/>
          <a:p>
            <a:fld id="{9910EF9B-89A4-403C-9A06-811CCA4FE0D7}" type="datetime1">
              <a:rPr lang="en-US" smtClean="0">
                <a:solidFill>
                  <a:prstClr val="black">
                    <a:tint val="75000"/>
                  </a:prstClr>
                </a:solidFill>
              </a:rPr>
              <a:t>2/16/2021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475554-2D25-4852-9D21-726CFB97C6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06B81D7-CC4B-461A-935F-A81D677D76F9}"/>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08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9DD494-8EBF-45AF-B29D-ECAE21C6D48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D762B9-2B82-42E5-AE2B-55623B8D235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AD6CF-FB57-400E-95BC-AB5BA977254E}"/>
              </a:ext>
            </a:extLst>
          </p:cNvPr>
          <p:cNvSpPr>
            <a:spLocks noGrp="1"/>
          </p:cNvSpPr>
          <p:nvPr>
            <p:ph type="dt" sz="half" idx="10"/>
          </p:nvPr>
        </p:nvSpPr>
        <p:spPr/>
        <p:txBody>
          <a:bodyPr/>
          <a:lstStyle/>
          <a:p>
            <a:fld id="{65ED01E5-436A-4993-A279-893E51652C6C}" type="datetime1">
              <a:rPr lang="en-US" smtClean="0">
                <a:solidFill>
                  <a:prstClr val="black">
                    <a:tint val="75000"/>
                  </a:prstClr>
                </a:solidFill>
              </a:rPr>
              <a:t>2/16/2021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EB6311B-2F5B-4079-87E5-8C4FE11831E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3D0366-3436-47E6-A9AB-2D2C7832B2CD}"/>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475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9C4DB2-B96F-41D8-98BD-6FA2B851A3FF}" type="datetime1">
              <a:rPr lang="en-US" smtClean="0">
                <a:solidFill>
                  <a:prstClr val="black"/>
                </a:solidFill>
              </a:rPr>
              <a:t>2/16/2021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46509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C7C896B-3B15-4084-B660-5C5D1539418C}" type="datetime1">
              <a:rPr lang="en-US" smtClean="0">
                <a:solidFill>
                  <a:prstClr val="black"/>
                </a:solidFill>
              </a:rPr>
              <a:t>2/16/2021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160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446BE-EE92-4E83-8B42-77901C4DAB75}" type="datetime1">
              <a:rPr lang="en-US" smtClean="0">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3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50970A-1D8C-4A33-B1B1-5F54C6646EE7}" type="datetime1">
              <a:rPr lang="en-US" smtClean="0">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5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7E42EE-0E0E-41BB-B63A-17A33A50FFFE}" type="datetime1">
              <a:rPr lang="en-US" smtClean="0">
                <a:solidFill>
                  <a:prstClr val="black">
                    <a:tint val="75000"/>
                  </a:prstClr>
                </a:solidFill>
              </a:rPr>
              <a:pPr/>
              <a:t>2/16/2021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07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8B8371-D093-4564-AB29-14FB2C779F27}" type="datetime1">
              <a:rPr lang="en-US" smtClean="0">
                <a:solidFill>
                  <a:prstClr val="black">
                    <a:tint val="75000"/>
                  </a:prstClr>
                </a:solidFill>
              </a:rPr>
              <a:pPr/>
              <a:t>2/16/2021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783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2250A-64BF-4AAB-B2DB-F7DDC113275C}" type="datetime1">
              <a:rPr lang="en-US" smtClean="0">
                <a:solidFill>
                  <a:prstClr val="black">
                    <a:tint val="75000"/>
                  </a:prstClr>
                </a:solidFill>
              </a:rPr>
              <a:pPr/>
              <a:t>2/16/2021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24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259AAA-771C-40DF-99C7-EB8B06EA05A0}" type="datetime1">
              <a:rPr lang="en-US" smtClean="0">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30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F0990-0828-4309-946A-FE210B472ABB}" type="datetime1">
              <a:rPr lang="en-US" smtClean="0">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77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478EB-3AEF-4AAF-B76E-BB1CDFCC0016}" type="datetime1">
              <a:rPr lang="en-US" smtClean="0">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2206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A3DE11-EBE6-4A00-B00C-B2FF6A2316F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5899F7-FF9F-47CB-9495-4D68EFFAE5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31671-AC88-4451-BA80-E137DA424F1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CC95446-2C64-4C4F-B6B5-1C5C78EABC20}" type="datetime1">
              <a:rPr lang="en-US" smtClean="0">
                <a:solidFill>
                  <a:prstClr val="black">
                    <a:tint val="75000"/>
                  </a:prstClr>
                </a:solidFill>
              </a:rPr>
              <a:t>2/16/2021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3AB6463-2710-445C-9210-4EC73FCABBB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30FCDD-F84F-4F16-8215-99E08E5E6D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4697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cid:82F975D8-44E8-4E73-B0E5-739FC1DEA474" TargetMode="External"/><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emf"/><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1.emf"/><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emf"/><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4.emf"/><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1</a:t>
            </a:fld>
            <a:endParaRPr lang="en-US">
              <a:solidFill>
                <a:prstClr val="black">
                  <a:tint val="75000"/>
                </a:prstClr>
              </a:solidFill>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12089" y="728372"/>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Survey Results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ESM Trainings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b="1" dirty="0">
                <a:solidFill>
                  <a:schemeClr val="bg1"/>
                </a:solidFill>
                <a:latin typeface="Calibri"/>
              </a:rPr>
              <a:t>Webinars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Longer Remote Trainings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b="1" dirty="0">
                <a:solidFill>
                  <a:schemeClr val="bg1"/>
                </a:solidFill>
                <a:latin typeface="Calibri"/>
              </a:rPr>
              <a:t>Online training Center</a:t>
            </a:r>
            <a:endParaRPr kumimoji="0" lang="en-US" sz="3200" b="1"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Winter Tech Assists</a:t>
            </a:r>
          </a:p>
          <a:p>
            <a:pPr lvl="2" indent="-342900"/>
            <a:endParaRPr lang="en-US" sz="1100" dirty="0">
              <a:solidFill>
                <a:schemeClr val="bg1"/>
              </a:solidFill>
              <a:latin typeface="Calibri"/>
            </a:endParaRPr>
          </a:p>
          <a:p>
            <a:pPr lvl="2" indent="-342900"/>
            <a:endParaRPr kumimoji="0" lang="en-US" b="0" i="0" u="none" strike="noStrike" kern="1200" cap="none" spc="0" normalizeH="0" baseline="0" noProof="0" dirty="0">
              <a:ln>
                <a:noFill/>
              </a:ln>
              <a:solidFill>
                <a:schemeClr val="bg1"/>
              </a:solidFill>
              <a:effectLst/>
              <a:uLnTx/>
              <a:uFillTx/>
              <a:latin typeface="Calibri"/>
              <a:ea typeface="+mn-ea"/>
              <a:cs typeface="+mn-cs"/>
            </a:endParaRPr>
          </a:p>
        </p:txBody>
      </p:sp>
      <p:pic>
        <p:nvPicPr>
          <p:cNvPr id="10" name="Picture 9" descr="Sun rising over grassy hills">
            <a:extLst>
              <a:ext uri="{FF2B5EF4-FFF2-40B4-BE49-F238E27FC236}">
                <a16:creationId xmlns:a16="http://schemas.microsoft.com/office/drawing/2014/main" id="{8367201D-BBF1-448E-B146-109675F9C6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81976"/>
            <a:ext cx="9144000" cy="5176024"/>
          </a:xfrm>
          <a:prstGeom prst="rect">
            <a:avLst/>
          </a:prstGeom>
        </p:spPr>
      </p:pic>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1681976"/>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1600200"/>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3019633" y="99421"/>
            <a:ext cx="608533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Stream Crossings: the good, the bad, and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 in-between</a:t>
            </a:r>
          </a:p>
        </p:txBody>
      </p:sp>
      <p:sp>
        <p:nvSpPr>
          <p:cNvPr id="14" name="TextBox 13">
            <a:extLst>
              <a:ext uri="{FF2B5EF4-FFF2-40B4-BE49-F238E27FC236}">
                <a16:creationId xmlns:a16="http://schemas.microsoft.com/office/drawing/2014/main" id="{FCDA24DA-0051-4BE6-8ECE-E5E3E9C7B18C}"/>
              </a:ext>
            </a:extLst>
          </p:cNvPr>
          <p:cNvSpPr txBox="1"/>
          <p:nvPr/>
        </p:nvSpPr>
        <p:spPr>
          <a:xfrm>
            <a:off x="170990" y="114719"/>
            <a:ext cx="3055625" cy="141577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Black" panose="020B0A04020102020204" pitchFamily="34" charset="0"/>
              </a:rPr>
              <a:t>Dirt Gravel and Low Volume Road Program</a:t>
            </a:r>
          </a:p>
          <a:p>
            <a:pPr algn="ctr"/>
            <a:r>
              <a:rPr lang="en-US" sz="1050" b="1" dirty="0">
                <a:solidFill>
                  <a:schemeClr val="bg1"/>
                </a:solidFill>
                <a:effectLst>
                  <a:outerShdw blurRad="38100" dist="38100" dir="2700000" algn="tl">
                    <a:srgbClr val="000000">
                      <a:alpha val="43137"/>
                    </a:srgbClr>
                  </a:outerShdw>
                </a:effectLst>
                <a:latin typeface="Arial Black" panose="020B0A04020102020204" pitchFamily="34" charset="0"/>
              </a:rPr>
              <a:t> </a:t>
            </a:r>
            <a:endParaRPr lang="en-US" b="1" dirty="0">
              <a:solidFill>
                <a:schemeClr val="bg1"/>
              </a:solidFill>
              <a:effectLst>
                <a:outerShdw blurRad="38100" dist="38100" dir="2700000" algn="tl">
                  <a:srgbClr val="000000">
                    <a:alpha val="43137"/>
                  </a:srgbClr>
                </a:outerShdw>
              </a:effectLst>
              <a:latin typeface="Arial Black" panose="020B0A04020102020204" pitchFamily="34" charset="0"/>
            </a:endParaRPr>
          </a:p>
          <a:p>
            <a:pPr algn="ctr"/>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WEBINAR</a:t>
            </a:r>
            <a:endParaRPr lang="en-US" sz="24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6" name="Subtitle 2">
            <a:extLst>
              <a:ext uri="{FF2B5EF4-FFF2-40B4-BE49-F238E27FC236}">
                <a16:creationId xmlns:a16="http://schemas.microsoft.com/office/drawing/2014/main" id="{5147A4C5-D12B-4F29-8FF8-A6A7C9C363D3}"/>
              </a:ext>
            </a:extLst>
          </p:cNvPr>
          <p:cNvSpPr txBox="1">
            <a:spLocks/>
          </p:cNvSpPr>
          <p:nvPr/>
        </p:nvSpPr>
        <p:spPr>
          <a:xfrm>
            <a:off x="311724" y="3260866"/>
            <a:ext cx="8520187" cy="3810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1" i="1" u="none" strike="noStrike" kern="1200" cap="none" spc="0" normalizeH="0" baseline="0" noProof="0" dirty="0">
                <a:ln>
                  <a:noFill/>
                </a:ln>
                <a:solidFill>
                  <a:schemeClr val="tx2">
                    <a:lumMod val="75000"/>
                  </a:schemeClr>
                </a:solidFill>
                <a:effectLst/>
                <a:uLnTx/>
                <a:uFillTx/>
                <a:latin typeface="Calibri"/>
                <a:ea typeface="+mn-ea"/>
                <a:cs typeface="+mn-cs"/>
              </a:rPr>
              <a:t>If you are reading this, then you are successfully seeing the webinar video. Webinar audio should be automatic through your computer (or click “join audio”), and options can be accessed in the “audio options” button on the bottom left.  If your computer audio is not working, you can listen on your phone by dialing </a:t>
            </a:r>
            <a:r>
              <a:rPr kumimoji="0" lang="en-US" sz="2400" b="1" i="1" u="none" strike="noStrike" kern="1200" cap="none" spc="0" normalizeH="0" baseline="0" noProof="0" dirty="0">
                <a:ln>
                  <a:noFill/>
                </a:ln>
                <a:solidFill>
                  <a:schemeClr val="tx2">
                    <a:lumMod val="75000"/>
                  </a:schemeClr>
                </a:solidFill>
                <a:effectLst/>
                <a:uLnTx/>
                <a:uFillTx/>
                <a:latin typeface="Calibri" panose="020F0502020204030204" pitchFamily="34" charset="0"/>
                <a:ea typeface="Times New Roman" panose="02020603050405020304" pitchFamily="18" charset="0"/>
                <a:cs typeface="+mn-cs"/>
              </a:rPr>
              <a:t>646-876-9923</a:t>
            </a:r>
            <a:r>
              <a:rPr kumimoji="0" lang="en-US" sz="2200" b="1" i="1" u="none" strike="noStrike" kern="1200" cap="none" spc="0" normalizeH="0" baseline="0" noProof="0" dirty="0">
                <a:ln>
                  <a:noFill/>
                </a:ln>
                <a:solidFill>
                  <a:schemeClr val="tx2">
                    <a:lumMod val="75000"/>
                  </a:schemeClr>
                </a:solidFill>
                <a:effectLst/>
                <a:uLnTx/>
                <a:uFillTx/>
                <a:latin typeface="Calibri"/>
                <a:ea typeface="+mn-ea"/>
                <a:cs typeface="+mn-cs"/>
              </a:rPr>
              <a:t>.</a:t>
            </a:r>
          </a:p>
        </p:txBody>
      </p:sp>
      <p:sp>
        <p:nvSpPr>
          <p:cNvPr id="18" name="TextBox 17">
            <a:extLst>
              <a:ext uri="{FF2B5EF4-FFF2-40B4-BE49-F238E27FC236}">
                <a16:creationId xmlns:a16="http://schemas.microsoft.com/office/drawing/2014/main" id="{C734E792-2E94-447A-89B5-8A6E072007F8}"/>
              </a:ext>
            </a:extLst>
          </p:cNvPr>
          <p:cNvSpPr txBox="1"/>
          <p:nvPr/>
        </p:nvSpPr>
        <p:spPr>
          <a:xfrm>
            <a:off x="-81851" y="1963582"/>
            <a:ext cx="9225851" cy="584775"/>
          </a:xfrm>
          <a:prstGeom prst="rect">
            <a:avLst/>
          </a:prstGeom>
          <a:noFill/>
        </p:spPr>
        <p:txBody>
          <a:bodyPr wrap="square">
            <a:spAutoFit/>
          </a:bodyPr>
          <a:lstStyle/>
          <a:p>
            <a:pPr algn="ctr">
              <a:defRPr/>
            </a:pPr>
            <a:r>
              <a:rPr lang="en-US" sz="3200" b="1" dirty="0">
                <a:solidFill>
                  <a:schemeClr val="bg1"/>
                </a:solidFill>
                <a:effectLst>
                  <a:outerShdw blurRad="38100" dist="38100" dir="2700000" algn="tl">
                    <a:srgbClr val="000000">
                      <a:alpha val="43137"/>
                    </a:srgbClr>
                  </a:outerShdw>
                </a:effectLst>
                <a:latin typeface="Calibri"/>
              </a:rPr>
              <a:t>2/11/21 Starts at 9am</a:t>
            </a:r>
          </a:p>
        </p:txBody>
      </p:sp>
      <p:pic>
        <p:nvPicPr>
          <p:cNvPr id="17" name="Picture 16">
            <a:extLst>
              <a:ext uri="{FF2B5EF4-FFF2-40B4-BE49-F238E27FC236}">
                <a16:creationId xmlns:a16="http://schemas.microsoft.com/office/drawing/2014/main" id="{FB6BB4F2-E926-498D-B4E9-E5E7850D69E0}"/>
              </a:ext>
            </a:extLst>
          </p:cNvPr>
          <p:cNvPicPr>
            <a:picLocks noChangeAspect="1"/>
          </p:cNvPicPr>
          <p:nvPr/>
        </p:nvPicPr>
        <p:blipFill>
          <a:blip r:embed="rId3"/>
          <a:stretch>
            <a:fillRect/>
          </a:stretch>
        </p:blipFill>
        <p:spPr>
          <a:xfrm>
            <a:off x="5410200" y="5848672"/>
            <a:ext cx="4107004" cy="1397141"/>
          </a:xfrm>
          <a:prstGeom prst="rect">
            <a:avLst/>
          </a:prstGeom>
          <a:effectLst>
            <a:softEdge rad="228600"/>
          </a:effectLst>
        </p:spPr>
      </p:pic>
      <p:pic>
        <p:nvPicPr>
          <p:cNvPr id="19" name="Picture 18">
            <a:extLst>
              <a:ext uri="{FF2B5EF4-FFF2-40B4-BE49-F238E27FC236}">
                <a16:creationId xmlns:a16="http://schemas.microsoft.com/office/drawing/2014/main" id="{A7D8F307-FEF7-4140-9B47-26153AFCC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0059" y="6245365"/>
            <a:ext cx="1879965" cy="568690"/>
          </a:xfrm>
          <a:prstGeom prst="rect">
            <a:avLst/>
          </a:prstGeom>
        </p:spPr>
      </p:pic>
      <p:pic>
        <p:nvPicPr>
          <p:cNvPr id="3" name="Picture 2" descr="Diagram&#10;&#10;Description automatically generated">
            <a:extLst>
              <a:ext uri="{FF2B5EF4-FFF2-40B4-BE49-F238E27FC236}">
                <a16:creationId xmlns:a16="http://schemas.microsoft.com/office/drawing/2014/main" id="{6EBDB8E5-F6C4-46BA-B6C6-296DECD1555C}"/>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87805" y="6119627"/>
            <a:ext cx="1189691" cy="806541"/>
          </a:xfrm>
          <a:prstGeom prst="rect">
            <a:avLst/>
          </a:prstGeom>
        </p:spPr>
      </p:pic>
    </p:spTree>
    <p:extLst>
      <p:ext uri="{BB962C8B-B14F-4D97-AF65-F5344CB8AC3E}">
        <p14:creationId xmlns:p14="http://schemas.microsoft.com/office/powerpoint/2010/main" val="3217302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Background</a:t>
            </a:r>
            <a:endParaRPr kumimoji="0" lang="en-US" sz="3600" b="1" i="0" u="sng" strike="noStrike" kern="1200" cap="none" spc="0" normalizeH="0" baseline="0" noProof="0" dirty="0">
              <a:ln>
                <a:noFill/>
              </a:ln>
              <a:solidFill>
                <a:srgbClr val="FF0000"/>
              </a:solidFill>
              <a:effectLst/>
              <a:uLnTx/>
              <a:uFillTx/>
              <a:latin typeface="Calibri"/>
              <a:ea typeface="+mn-ea"/>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Making Aggregates:</a:t>
            </a:r>
          </a:p>
          <a:p>
            <a:pPr lvl="2">
              <a:defRPr/>
            </a:pPr>
            <a:r>
              <a:rPr lang="en-US" b="1" dirty="0">
                <a:solidFill>
                  <a:prstClr val="black"/>
                </a:solidFill>
                <a:latin typeface="Calibri"/>
              </a:rPr>
              <a:t>Blast</a:t>
            </a:r>
          </a:p>
          <a:p>
            <a:pPr lvl="2">
              <a:defRPr/>
            </a:pPr>
            <a:r>
              <a:rPr kumimoji="0" lang="en-US" b="1" i="0" u="none" strike="noStrike" kern="1200" cap="none" spc="0" normalizeH="0" baseline="0" noProof="0" dirty="0">
                <a:ln>
                  <a:noFill/>
                </a:ln>
                <a:effectLst/>
                <a:uLnTx/>
                <a:uFillTx/>
                <a:latin typeface="Calibri"/>
                <a:ea typeface="+mn-ea"/>
                <a:cs typeface="+mn-cs"/>
              </a:rPr>
              <a:t>Crush</a:t>
            </a:r>
          </a:p>
          <a:p>
            <a:pPr lvl="2">
              <a:defRPr/>
            </a:pPr>
            <a:r>
              <a:rPr lang="en-US" b="1" dirty="0">
                <a:solidFill>
                  <a:srgbClr val="FF0000"/>
                </a:solidFill>
                <a:latin typeface="Calibri"/>
              </a:rPr>
              <a:t>Sieve</a:t>
            </a:r>
            <a:endParaRPr kumimoji="0" lang="en-US" b="1"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913FAC0-57EC-4CDA-BF6F-0248CA11A5A5}"/>
              </a:ext>
            </a:extLst>
          </p:cNvPr>
          <p:cNvSpPr txBox="1"/>
          <p:nvPr/>
        </p:nvSpPr>
        <p:spPr>
          <a:xfrm>
            <a:off x="6216894" y="2874651"/>
            <a:ext cx="5421084" cy="215444"/>
          </a:xfrm>
          <a:prstGeom prst="rect">
            <a:avLst/>
          </a:prstGeom>
          <a:noFill/>
        </p:spPr>
        <p:txBody>
          <a:bodyPr wrap="square">
            <a:spAutoFit/>
          </a:bodyPr>
          <a:lstStyle/>
          <a:p>
            <a:r>
              <a:rPr lang="en-US" sz="800" dirty="0"/>
              <a:t>https://www.terex.com/finlay/en/product/jaw-crushers/j-1480</a:t>
            </a:r>
          </a:p>
        </p:txBody>
      </p:sp>
      <p:pic>
        <p:nvPicPr>
          <p:cNvPr id="2052" name="Picture 4">
            <a:extLst>
              <a:ext uri="{FF2B5EF4-FFF2-40B4-BE49-F238E27FC236}">
                <a16:creationId xmlns:a16="http://schemas.microsoft.com/office/drawing/2014/main" id="{0575605A-943A-4498-A63C-30820F4622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5200" y="1800455"/>
            <a:ext cx="5638800" cy="5514746"/>
          </a:xfrm>
          <a:prstGeom prst="rect">
            <a:avLst/>
          </a:prstGeom>
          <a:ln w="28575">
            <a:solidFill>
              <a:schemeClr val="tx1"/>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5A195AC-47F5-4F90-B5E3-04510A8F2E45}"/>
              </a:ext>
            </a:extLst>
          </p:cNvPr>
          <p:cNvSpPr txBox="1"/>
          <p:nvPr/>
        </p:nvSpPr>
        <p:spPr>
          <a:xfrm>
            <a:off x="4338502" y="1602827"/>
            <a:ext cx="6296296" cy="215444"/>
          </a:xfrm>
          <a:prstGeom prst="rect">
            <a:avLst/>
          </a:prstGeom>
          <a:noFill/>
        </p:spPr>
        <p:txBody>
          <a:bodyPr wrap="square">
            <a:spAutoFit/>
          </a:bodyPr>
          <a:lstStyle/>
          <a:p>
            <a:r>
              <a:rPr lang="en-US" sz="800" dirty="0"/>
              <a:t>https://www.quarrymagazine.com/2020/03/19/blending-of-recycled-glass-and-crushed-rock-in-road-pavements/</a:t>
            </a:r>
          </a:p>
        </p:txBody>
      </p:sp>
      <p:sp>
        <p:nvSpPr>
          <p:cNvPr id="5" name="Arrow: Right 4">
            <a:extLst>
              <a:ext uri="{FF2B5EF4-FFF2-40B4-BE49-F238E27FC236}">
                <a16:creationId xmlns:a16="http://schemas.microsoft.com/office/drawing/2014/main" id="{DC714634-657A-406F-970D-964E5612B4A7}"/>
              </a:ext>
            </a:extLst>
          </p:cNvPr>
          <p:cNvSpPr/>
          <p:nvPr/>
        </p:nvSpPr>
        <p:spPr>
          <a:xfrm rot="2170439">
            <a:off x="7143308" y="44417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Large size</a:t>
            </a:r>
          </a:p>
        </p:txBody>
      </p:sp>
      <p:sp>
        <p:nvSpPr>
          <p:cNvPr id="15" name="Arrow: Right 14">
            <a:extLst>
              <a:ext uri="{FF2B5EF4-FFF2-40B4-BE49-F238E27FC236}">
                <a16:creationId xmlns:a16="http://schemas.microsoft.com/office/drawing/2014/main" id="{DA17D91A-DF1F-45EF-8A60-F7BB74591618}"/>
              </a:ext>
            </a:extLst>
          </p:cNvPr>
          <p:cNvSpPr/>
          <p:nvPr/>
        </p:nvSpPr>
        <p:spPr>
          <a:xfrm rot="18747868">
            <a:off x="5835396" y="44188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Small size</a:t>
            </a:r>
          </a:p>
        </p:txBody>
      </p:sp>
    </p:spTree>
    <p:extLst>
      <p:ext uri="{BB962C8B-B14F-4D97-AF65-F5344CB8AC3E}">
        <p14:creationId xmlns:p14="http://schemas.microsoft.com/office/powerpoint/2010/main" val="1195922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Background</a:t>
            </a:r>
            <a:endParaRPr kumimoji="0" lang="en-US" sz="3600" b="1" i="0" u="sng" strike="noStrike" kern="1200" cap="none" spc="0" normalizeH="0" baseline="0" noProof="0" dirty="0">
              <a:ln>
                <a:noFill/>
              </a:ln>
              <a:solidFill>
                <a:srgbClr val="FF0000"/>
              </a:solidFill>
              <a:effectLst/>
              <a:uLnTx/>
              <a:uFillTx/>
              <a:latin typeface="Calibri"/>
              <a:ea typeface="+mn-ea"/>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Gradation</a:t>
            </a:r>
            <a:r>
              <a:rPr kumimoji="0" lang="en-US" i="0" strike="noStrike" kern="1200" cap="none" spc="0" normalizeH="0" baseline="0" noProof="0" dirty="0">
                <a:ln>
                  <a:noFill/>
                </a:ln>
                <a:solidFill>
                  <a:prstClr val="black"/>
                </a:solidFill>
                <a:effectLst/>
                <a:uLnTx/>
                <a:uFillTx/>
                <a:latin typeface="Calibri"/>
                <a:ea typeface="+mn-ea"/>
                <a:cs typeface="+mn-cs"/>
              </a:rPr>
              <a:t>: Size distribution of particle in an aggregate by percent weight</a:t>
            </a: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b="1" dirty="0">
                <a:solidFill>
                  <a:prstClr val="black"/>
                </a:solidFill>
                <a:latin typeface="Calibri"/>
              </a:rPr>
              <a:t>Example</a:t>
            </a:r>
            <a:r>
              <a:rPr lang="en-US" dirty="0">
                <a:solidFill>
                  <a:prstClr val="black"/>
                </a:solidFill>
                <a:latin typeface="Calibri"/>
              </a:rPr>
              <a:t>: AASHTO #1</a:t>
            </a:r>
          </a:p>
          <a:p>
            <a:pPr lvl="2">
              <a:defRPr/>
            </a:pPr>
            <a:r>
              <a:rPr kumimoji="0" lang="en-US" i="0" u="none" strike="noStrike" kern="1200" cap="none" spc="0" normalizeH="0" baseline="0" noProof="0" dirty="0">
                <a:ln>
                  <a:noFill/>
                </a:ln>
                <a:solidFill>
                  <a:prstClr val="black"/>
                </a:solidFill>
                <a:effectLst/>
                <a:uLnTx/>
                <a:uFillTx/>
                <a:latin typeface="Calibri"/>
                <a:ea typeface="+mn-ea"/>
                <a:cs typeface="+mn-cs"/>
              </a:rPr>
              <a:t>Mixture of 2-3 inch stones with</a:t>
            </a:r>
            <a:br>
              <a:rPr lang="en-US" dirty="0">
                <a:solidFill>
                  <a:prstClr val="black"/>
                </a:solidFill>
                <a:latin typeface="Calibri"/>
              </a:rPr>
            </a:br>
            <a:r>
              <a:rPr lang="en-US" dirty="0">
                <a:solidFill>
                  <a:prstClr val="black"/>
                </a:solidFill>
                <a:latin typeface="Calibri"/>
              </a:rPr>
              <a:t>no fine material</a:t>
            </a: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4FCF6394-A4C4-4F9F-8794-2E30F2889A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9485" y="1722660"/>
            <a:ext cx="3544036" cy="2066868"/>
          </a:xfrm>
          <a:prstGeom prst="rect">
            <a:avLst/>
          </a:prstGeom>
          <a:ln w="28575">
            <a:solidFill>
              <a:schemeClr val="tx1"/>
            </a:solidFill>
          </a:ln>
          <a:effectLst>
            <a:outerShdw blurRad="50800" dist="38100" dir="13500000" algn="br" rotWithShape="0">
              <a:prstClr val="black">
                <a:alpha val="40000"/>
              </a:prstClr>
            </a:outerShdw>
          </a:effectLst>
        </p:spPr>
      </p:pic>
      <p:sp>
        <p:nvSpPr>
          <p:cNvPr id="28" name="TextBox 27">
            <a:extLst>
              <a:ext uri="{FF2B5EF4-FFF2-40B4-BE49-F238E27FC236}">
                <a16:creationId xmlns:a16="http://schemas.microsoft.com/office/drawing/2014/main" id="{3A08ACFA-031F-4375-8727-287CCADAFB7E}"/>
              </a:ext>
            </a:extLst>
          </p:cNvPr>
          <p:cNvSpPr txBox="1"/>
          <p:nvPr/>
        </p:nvSpPr>
        <p:spPr>
          <a:xfrm>
            <a:off x="5569485" y="3789154"/>
            <a:ext cx="4619624" cy="215444"/>
          </a:xfrm>
          <a:prstGeom prst="rect">
            <a:avLst/>
          </a:prstGeom>
          <a:noFill/>
        </p:spPr>
        <p:txBody>
          <a:bodyPr wrap="square">
            <a:spAutoFit/>
          </a:bodyPr>
          <a:lstStyle/>
          <a:p>
            <a:r>
              <a:rPr lang="en-US" sz="800" dirty="0"/>
              <a:t>http://www.pennsysupply.com/construction-materials/aggregate.asp</a:t>
            </a:r>
          </a:p>
        </p:txBody>
      </p:sp>
      <p:pic>
        <p:nvPicPr>
          <p:cNvPr id="10" name="Picture 9">
            <a:extLst>
              <a:ext uri="{FF2B5EF4-FFF2-40B4-BE49-F238E27FC236}">
                <a16:creationId xmlns:a16="http://schemas.microsoft.com/office/drawing/2014/main" id="{C2FD8F6A-13AA-4FC1-BAA8-200545F58DD7}"/>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30479" y="3429000"/>
            <a:ext cx="3931921" cy="3513550"/>
          </a:xfrm>
          <a:prstGeom prst="rect">
            <a:avLst/>
          </a:prstGeom>
          <a:ln w="28575">
            <a:solidFill>
              <a:schemeClr val="tx1"/>
            </a:solid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290342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47064" y="5623910"/>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Background</a:t>
            </a:r>
            <a:endParaRPr kumimoji="0" lang="en-US" sz="3600" b="1" i="0" u="sng" strike="noStrike" kern="1200" cap="none" spc="0" normalizeH="0" baseline="0" noProof="0" dirty="0">
              <a:ln>
                <a:noFill/>
              </a:ln>
              <a:solidFill>
                <a:srgbClr val="FF0000"/>
              </a:solidFill>
              <a:effectLst/>
              <a:uLnTx/>
              <a:uFillTx/>
              <a:latin typeface="Calibri"/>
              <a:ea typeface="+mn-ea"/>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Gradation</a:t>
            </a:r>
            <a:r>
              <a:rPr kumimoji="0" lang="en-US" i="0" strike="noStrike" kern="1200" cap="none" spc="0" normalizeH="0" baseline="0" noProof="0" dirty="0">
                <a:ln>
                  <a:noFill/>
                </a:ln>
                <a:solidFill>
                  <a:prstClr val="black"/>
                </a:solidFill>
                <a:effectLst/>
                <a:uLnTx/>
                <a:uFillTx/>
                <a:latin typeface="Calibri"/>
                <a:ea typeface="+mn-ea"/>
                <a:cs typeface="+mn-cs"/>
              </a:rPr>
              <a:t>: Size distribution of particle in an aggregate by percent weight</a:t>
            </a: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b="1" dirty="0">
                <a:solidFill>
                  <a:prstClr val="black"/>
                </a:solidFill>
                <a:latin typeface="Calibri"/>
              </a:rPr>
              <a:t>Example</a:t>
            </a:r>
            <a:r>
              <a:rPr lang="en-US" dirty="0">
                <a:solidFill>
                  <a:prstClr val="black"/>
                </a:solidFill>
                <a:latin typeface="Calibri"/>
              </a:rPr>
              <a:t>: AASHTO #1</a:t>
            </a:r>
          </a:p>
          <a:p>
            <a:pPr lvl="2">
              <a:defRPr/>
            </a:pPr>
            <a:r>
              <a:rPr kumimoji="0" lang="en-US" i="0" u="none" strike="noStrike" kern="1200" cap="none" spc="0" normalizeH="0" baseline="0" noProof="0" dirty="0">
                <a:ln>
                  <a:noFill/>
                </a:ln>
                <a:solidFill>
                  <a:prstClr val="black"/>
                </a:solidFill>
                <a:effectLst/>
                <a:uLnTx/>
                <a:uFillTx/>
                <a:latin typeface="Calibri"/>
                <a:ea typeface="+mn-ea"/>
                <a:cs typeface="+mn-cs"/>
              </a:rPr>
              <a:t>Mixture of 2–3 inch stones with</a:t>
            </a:r>
            <a:br>
              <a:rPr lang="en-US" dirty="0">
                <a:solidFill>
                  <a:prstClr val="black"/>
                </a:solidFill>
                <a:latin typeface="Calibri"/>
              </a:rPr>
            </a:br>
            <a:r>
              <a:rPr lang="en-US" dirty="0">
                <a:solidFill>
                  <a:prstClr val="black"/>
                </a:solidFill>
                <a:latin typeface="Calibri"/>
              </a:rPr>
              <a:t>no fine material</a:t>
            </a: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A22AA1C-F2B1-4DAF-9375-2B21BDFEE87F}"/>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86" y="4990664"/>
            <a:ext cx="9128760" cy="1229041"/>
          </a:xfrm>
          <a:prstGeom prst="rect">
            <a:avLst/>
          </a:prstGeom>
          <a:noFill/>
          <a:ln w="38100">
            <a:noFill/>
            <a:miter lim="800000"/>
            <a:headEnd/>
            <a:tailEnd/>
          </a:ln>
        </p:spPr>
      </p:pic>
      <p:cxnSp>
        <p:nvCxnSpPr>
          <p:cNvPr id="10" name="Straight Arrow Connector 9">
            <a:extLst>
              <a:ext uri="{FF2B5EF4-FFF2-40B4-BE49-F238E27FC236}">
                <a16:creationId xmlns:a16="http://schemas.microsoft.com/office/drawing/2014/main" id="{BCAA01CF-DA50-4346-A76D-C931F3049190}"/>
              </a:ext>
            </a:extLst>
          </p:cNvPr>
          <p:cNvCxnSpPr>
            <a:cxnSpLocks/>
          </p:cNvCxnSpPr>
          <p:nvPr/>
        </p:nvCxnSpPr>
        <p:spPr>
          <a:xfrm>
            <a:off x="860212" y="4853371"/>
            <a:ext cx="271902" cy="52560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05AE69-CC41-4953-AEEE-071F2838590E}"/>
              </a:ext>
            </a:extLst>
          </p:cNvPr>
          <p:cNvSpPr txBox="1"/>
          <p:nvPr/>
        </p:nvSpPr>
        <p:spPr>
          <a:xfrm>
            <a:off x="212512" y="3990470"/>
            <a:ext cx="1295400" cy="923330"/>
          </a:xfrm>
          <a:prstGeom prst="rect">
            <a:avLst/>
          </a:prstGeom>
          <a:solidFill>
            <a:schemeClr val="bg1"/>
          </a:solidFill>
          <a:ln>
            <a:solidFill>
              <a:schemeClr val="tx1"/>
            </a:solidFill>
          </a:ln>
        </p:spPr>
        <p:txBody>
          <a:bodyPr wrap="square" rtlCol="0">
            <a:spAutoFit/>
          </a:bodyPr>
          <a:lstStyle/>
          <a:p>
            <a:pPr algn="ctr"/>
            <a:r>
              <a:rPr lang="en-US" b="1" dirty="0"/>
              <a:t>Everything must pass a 4” opening</a:t>
            </a:r>
          </a:p>
        </p:txBody>
      </p:sp>
      <p:cxnSp>
        <p:nvCxnSpPr>
          <p:cNvPr id="19" name="Straight Arrow Connector 18">
            <a:extLst>
              <a:ext uri="{FF2B5EF4-FFF2-40B4-BE49-F238E27FC236}">
                <a16:creationId xmlns:a16="http://schemas.microsoft.com/office/drawing/2014/main" id="{DEE317BB-8761-49E2-9B03-33D05BA08601}"/>
              </a:ext>
            </a:extLst>
          </p:cNvPr>
          <p:cNvCxnSpPr>
            <a:cxnSpLocks/>
          </p:cNvCxnSpPr>
          <p:nvPr/>
        </p:nvCxnSpPr>
        <p:spPr>
          <a:xfrm flipH="1">
            <a:off x="4487248" y="4794714"/>
            <a:ext cx="773491" cy="6528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16D507F-EBDB-4B6E-A3AA-FB5A54461AA5}"/>
              </a:ext>
            </a:extLst>
          </p:cNvPr>
          <p:cNvSpPr txBox="1"/>
          <p:nvPr/>
        </p:nvSpPr>
        <p:spPr>
          <a:xfrm>
            <a:off x="5018314" y="4266224"/>
            <a:ext cx="2277167" cy="646331"/>
          </a:xfrm>
          <a:prstGeom prst="rect">
            <a:avLst/>
          </a:prstGeom>
          <a:solidFill>
            <a:schemeClr val="bg1"/>
          </a:solidFill>
          <a:ln>
            <a:solidFill>
              <a:schemeClr val="tx1"/>
            </a:solidFill>
          </a:ln>
        </p:spPr>
        <p:txBody>
          <a:bodyPr wrap="square" rtlCol="0">
            <a:spAutoFit/>
          </a:bodyPr>
          <a:lstStyle/>
          <a:p>
            <a:pPr algn="ctr"/>
            <a:r>
              <a:rPr lang="en-US" b="1" dirty="0"/>
              <a:t>Max 5% by weight can pass ¾” opening</a:t>
            </a:r>
          </a:p>
        </p:txBody>
      </p:sp>
      <p:cxnSp>
        <p:nvCxnSpPr>
          <p:cNvPr id="22" name="Straight Arrow Connector 21">
            <a:extLst>
              <a:ext uri="{FF2B5EF4-FFF2-40B4-BE49-F238E27FC236}">
                <a16:creationId xmlns:a16="http://schemas.microsoft.com/office/drawing/2014/main" id="{24C0B968-B91D-4F9F-83D4-ECF601E4C26E}"/>
              </a:ext>
            </a:extLst>
          </p:cNvPr>
          <p:cNvCxnSpPr>
            <a:cxnSpLocks/>
          </p:cNvCxnSpPr>
          <p:nvPr/>
        </p:nvCxnSpPr>
        <p:spPr>
          <a:xfrm>
            <a:off x="3037114" y="4726059"/>
            <a:ext cx="267788" cy="6529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E7586EF-4054-4FB0-B69D-A379F50A4953}"/>
              </a:ext>
            </a:extLst>
          </p:cNvPr>
          <p:cNvSpPr txBox="1"/>
          <p:nvPr/>
        </p:nvSpPr>
        <p:spPr>
          <a:xfrm>
            <a:off x="2047105" y="4267469"/>
            <a:ext cx="2515595" cy="646331"/>
          </a:xfrm>
          <a:prstGeom prst="rect">
            <a:avLst/>
          </a:prstGeom>
          <a:solidFill>
            <a:schemeClr val="bg1"/>
          </a:solidFill>
          <a:ln>
            <a:solidFill>
              <a:schemeClr val="tx1"/>
            </a:solidFill>
          </a:ln>
        </p:spPr>
        <p:txBody>
          <a:bodyPr wrap="square" rtlCol="0">
            <a:spAutoFit/>
          </a:bodyPr>
          <a:lstStyle/>
          <a:p>
            <a:pPr algn="ctr"/>
            <a:r>
              <a:rPr lang="en-US" b="1" dirty="0"/>
              <a:t>At least 85% of material larger than 1.5”</a:t>
            </a:r>
          </a:p>
        </p:txBody>
      </p:sp>
      <p:pic>
        <p:nvPicPr>
          <p:cNvPr id="7" name="Picture 6">
            <a:extLst>
              <a:ext uri="{FF2B5EF4-FFF2-40B4-BE49-F238E27FC236}">
                <a16:creationId xmlns:a16="http://schemas.microsoft.com/office/drawing/2014/main" id="{B37C4B37-16D2-43AA-BF06-BCE722E41BF8}"/>
              </a:ext>
            </a:extLst>
          </p:cNvPr>
          <p:cNvPicPr>
            <a:picLocks noChangeAspect="1"/>
          </p:cNvPicPr>
          <p:nvPr/>
        </p:nvPicPr>
        <p:blipFill>
          <a:blip r:embed="rId3"/>
          <a:stretch>
            <a:fillRect/>
          </a:stretch>
        </p:blipFill>
        <p:spPr>
          <a:xfrm>
            <a:off x="5638799" y="1699188"/>
            <a:ext cx="3590107" cy="2034611"/>
          </a:xfrm>
          <a:prstGeom prst="rect">
            <a:avLst/>
          </a:prstGeom>
          <a:ln w="28575">
            <a:solidFill>
              <a:schemeClr val="tx1"/>
            </a:solidFill>
          </a:ln>
          <a:effectLst>
            <a:outerShdw blurRad="50800" dist="38100" dir="13500000" algn="br" rotWithShape="0">
              <a:prstClr val="black">
                <a:alpha val="40000"/>
              </a:prstClr>
            </a:outerShdw>
          </a:effectLst>
        </p:spPr>
      </p:pic>
      <p:sp>
        <p:nvSpPr>
          <p:cNvPr id="20" name="TextBox 19">
            <a:extLst>
              <a:ext uri="{FF2B5EF4-FFF2-40B4-BE49-F238E27FC236}">
                <a16:creationId xmlns:a16="http://schemas.microsoft.com/office/drawing/2014/main" id="{2DC9EABC-7860-46F2-9FB9-980F18CF0A19}"/>
              </a:ext>
            </a:extLst>
          </p:cNvPr>
          <p:cNvSpPr txBox="1"/>
          <p:nvPr/>
        </p:nvSpPr>
        <p:spPr>
          <a:xfrm>
            <a:off x="5486400" y="3703809"/>
            <a:ext cx="4622800" cy="215444"/>
          </a:xfrm>
          <a:prstGeom prst="rect">
            <a:avLst/>
          </a:prstGeom>
          <a:noFill/>
        </p:spPr>
        <p:txBody>
          <a:bodyPr wrap="square">
            <a:spAutoFit/>
          </a:bodyPr>
          <a:lstStyle/>
          <a:p>
            <a:r>
              <a:rPr lang="en-US" sz="800" dirty="0"/>
              <a:t>https://laurelaggregates.com/products/aashto-1/</a:t>
            </a:r>
          </a:p>
        </p:txBody>
      </p:sp>
    </p:spTree>
    <p:extLst>
      <p:ext uri="{BB962C8B-B14F-4D97-AF65-F5344CB8AC3E}">
        <p14:creationId xmlns:p14="http://schemas.microsoft.com/office/powerpoint/2010/main" val="3266360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Background</a:t>
            </a:r>
            <a:endParaRPr kumimoji="0" lang="en-US" sz="3600" b="1" i="0" u="sng" strike="noStrike" kern="1200" cap="none" spc="0" normalizeH="0" baseline="0" noProof="0" dirty="0">
              <a:ln>
                <a:noFill/>
              </a:ln>
              <a:solidFill>
                <a:srgbClr val="FF0000"/>
              </a:solidFill>
              <a:effectLst/>
              <a:uLnTx/>
              <a:uFillTx/>
              <a:latin typeface="Calibri"/>
              <a:ea typeface="+mn-ea"/>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Gradation</a:t>
            </a:r>
            <a:r>
              <a:rPr kumimoji="0" lang="en-US" i="0" strike="noStrike" kern="1200" cap="none" spc="0" normalizeH="0" baseline="0" noProof="0" dirty="0">
                <a:ln>
                  <a:noFill/>
                </a:ln>
                <a:solidFill>
                  <a:prstClr val="black"/>
                </a:solidFill>
                <a:effectLst/>
                <a:uLnTx/>
                <a:uFillTx/>
                <a:latin typeface="Calibri"/>
                <a:ea typeface="+mn-ea"/>
                <a:cs typeface="+mn-cs"/>
              </a:rPr>
              <a:t>: Size distribution of particle in an aggregate by percent weight</a:t>
            </a:r>
          </a:p>
          <a:p>
            <a:pPr lvl="2">
              <a:defRPr/>
            </a:pPr>
            <a:r>
              <a:rPr lang="en-US" dirty="0">
                <a:solidFill>
                  <a:prstClr val="black"/>
                </a:solidFill>
                <a:latin typeface="Calibri"/>
              </a:rPr>
              <a:t>Some Gradations can be crushed directly</a:t>
            </a:r>
          </a:p>
          <a:p>
            <a:pPr lvl="2">
              <a:defRPr/>
            </a:pPr>
            <a:r>
              <a:rPr kumimoji="0" lang="en-US" i="0" u="none" strike="noStrike" kern="1200" cap="none" spc="0" normalizeH="0" baseline="0" noProof="0" dirty="0">
                <a:ln>
                  <a:noFill/>
                </a:ln>
                <a:solidFill>
                  <a:prstClr val="black"/>
                </a:solidFill>
                <a:effectLst/>
                <a:uLnTx/>
                <a:uFillTx/>
                <a:latin typeface="Calibri"/>
                <a:ea typeface="+mn-ea"/>
                <a:cs typeface="+mn-cs"/>
              </a:rPr>
              <a:t>Some may have to be mixed after crushing</a:t>
            </a:r>
          </a:p>
          <a:p>
            <a:pPr lvl="2">
              <a:defRPr/>
            </a:pPr>
            <a:r>
              <a:rPr lang="en-US" dirty="0">
                <a:solidFill>
                  <a:prstClr val="black"/>
                </a:solidFill>
                <a:latin typeface="Calibri"/>
              </a:rPr>
              <a:t>Gradation is about size, </a:t>
            </a:r>
            <a:r>
              <a:rPr lang="en-US" u="sng" dirty="0">
                <a:solidFill>
                  <a:prstClr val="black"/>
                </a:solidFill>
                <a:latin typeface="Calibri"/>
              </a:rPr>
              <a:t>It is independent of aggregate quality</a:t>
            </a:r>
            <a:r>
              <a:rPr lang="en-US" dirty="0">
                <a:solidFill>
                  <a:prstClr val="black"/>
                </a:solidFill>
                <a:latin typeface="Calibri"/>
              </a:rPr>
              <a:t>.  Both good and bad parent material can be crushed to the same gradation.</a:t>
            </a: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ky, outdoor, ground, dirt&#10;&#10;Description automatically generated">
            <a:extLst>
              <a:ext uri="{FF2B5EF4-FFF2-40B4-BE49-F238E27FC236}">
                <a16:creationId xmlns:a16="http://schemas.microsoft.com/office/drawing/2014/main" id="{9414F9DE-4D26-4D3B-9237-02EEA61889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 y="4275909"/>
            <a:ext cx="9159239" cy="2675350"/>
          </a:xfrm>
          <a:prstGeom prst="rect">
            <a:avLst/>
          </a:prstGeom>
          <a:ln w="28575">
            <a:solidFill>
              <a:schemeClr val="tx1"/>
            </a:solidFill>
          </a:ln>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9CC3C5CF-B73C-4F42-AAFC-6E099C2D1E9F}"/>
              </a:ext>
            </a:extLst>
          </p:cNvPr>
          <p:cNvSpPr txBox="1"/>
          <p:nvPr/>
        </p:nvSpPr>
        <p:spPr>
          <a:xfrm>
            <a:off x="143594" y="4238898"/>
            <a:ext cx="2588081" cy="307777"/>
          </a:xfrm>
          <a:prstGeom prst="rect">
            <a:avLst/>
          </a:prstGeom>
          <a:noFill/>
        </p:spPr>
        <p:txBody>
          <a:bodyPr wrap="none" rtlCol="0">
            <a:spAutoFit/>
          </a:bodyPr>
          <a:lstStyle/>
          <a:p>
            <a:r>
              <a:rPr lang="en-US" sz="1400" i="1" dirty="0"/>
              <a:t>Mixing 2A and fines to make DSA</a:t>
            </a:r>
          </a:p>
        </p:txBody>
      </p:sp>
    </p:spTree>
    <p:extLst>
      <p:ext uri="{BB962C8B-B14F-4D97-AF65-F5344CB8AC3E}">
        <p14:creationId xmlns:p14="http://schemas.microsoft.com/office/powerpoint/2010/main" val="3854081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Background</a:t>
            </a:r>
            <a:endParaRPr kumimoji="0" lang="en-US" sz="3600" b="1" i="0" u="sng" strike="noStrike" kern="1200" cap="none" spc="0" normalizeH="0" baseline="0" noProof="0" dirty="0">
              <a:ln>
                <a:noFill/>
              </a:ln>
              <a:solidFill>
                <a:srgbClr val="FF0000"/>
              </a:solidFill>
              <a:effectLst/>
              <a:uLnTx/>
              <a:uFillTx/>
              <a:latin typeface="Calibri"/>
              <a:ea typeface="+mn-ea"/>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Gradation</a:t>
            </a:r>
            <a:r>
              <a:rPr kumimoji="0" lang="en-US" i="0" strike="noStrike" kern="1200" cap="none" spc="0" normalizeH="0" baseline="0" noProof="0" dirty="0">
                <a:ln>
                  <a:noFill/>
                </a:ln>
                <a:solidFill>
                  <a:prstClr val="black"/>
                </a:solidFill>
                <a:effectLst/>
                <a:uLnTx/>
                <a:uFillTx/>
                <a:latin typeface="Calibri"/>
                <a:ea typeface="+mn-ea"/>
                <a:cs typeface="+mn-cs"/>
              </a:rPr>
              <a:t>: Size distribution of particle in an aggregate by percent weight</a:t>
            </a: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b="1" dirty="0">
                <a:solidFill>
                  <a:prstClr val="black"/>
                </a:solidFill>
                <a:latin typeface="Calibri"/>
              </a:rPr>
              <a:t>Open -vs- Well graded aggregates:  </a:t>
            </a:r>
            <a:r>
              <a:rPr lang="en-US" dirty="0">
                <a:solidFill>
                  <a:prstClr val="black"/>
                </a:solidFill>
                <a:latin typeface="Calibri"/>
              </a:rPr>
              <a:t>drainage and compaction are mutually exclusive</a:t>
            </a:r>
            <a:endParaRPr kumimoji="0" lang="en-US" i="0" strike="noStrike" kern="1200" cap="none" spc="0" normalizeH="0" baseline="0" noProof="0" dirty="0">
              <a:ln>
                <a:noFill/>
              </a:ln>
              <a:solidFill>
                <a:prstClr val="black"/>
              </a:solidFill>
              <a:effectLst/>
              <a:uLnTx/>
              <a:uFillTx/>
              <a:latin typeface="Calibri"/>
              <a:ea typeface="+mn-ea"/>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i="0"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ct val="20000"/>
              </a:spcBef>
              <a:spcAft>
                <a:spcPts val="0"/>
              </a:spcAft>
              <a:buClrTx/>
              <a:buSzTx/>
              <a:buNone/>
              <a:tabLst/>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0B8E795-8E48-440B-A6F5-FCCCF7E381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0" y="3276600"/>
            <a:ext cx="4572000" cy="3733800"/>
          </a:xfrm>
          <a:prstGeom prst="rect">
            <a:avLst/>
          </a:prstGeom>
          <a:ln w="28575">
            <a:solidFill>
              <a:schemeClr val="tx1"/>
            </a:solidFill>
          </a:ln>
          <a:effectLst>
            <a:outerShdw blurRad="50800" dist="38100" dir="13500000" algn="br" rotWithShape="0">
              <a:prstClr val="black">
                <a:alpha val="40000"/>
              </a:prstClr>
            </a:outerShdw>
          </a:effectLst>
        </p:spPr>
      </p:pic>
      <p:pic>
        <p:nvPicPr>
          <p:cNvPr id="7" name="Picture 6">
            <a:extLst>
              <a:ext uri="{FF2B5EF4-FFF2-40B4-BE49-F238E27FC236}">
                <a16:creationId xmlns:a16="http://schemas.microsoft.com/office/drawing/2014/main" id="{FF6FA691-88E8-425D-B1C5-E3D863CA8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2970" y="3276599"/>
            <a:ext cx="4431030" cy="3675809"/>
          </a:xfrm>
          <a:prstGeom prst="rect">
            <a:avLst/>
          </a:prstGeom>
          <a:ln w="28575">
            <a:solidFill>
              <a:schemeClr val="tx1"/>
            </a:solidFill>
          </a:ln>
          <a:effectLst>
            <a:outerShdw blurRad="50800" dist="38100" dir="13500000" algn="br" rotWithShape="0">
              <a:prstClr val="black">
                <a:alpha val="40000"/>
              </a:prstClr>
            </a:outerShdw>
          </a:effectLst>
        </p:spPr>
      </p:pic>
      <p:sp>
        <p:nvSpPr>
          <p:cNvPr id="15" name="TextBox 14">
            <a:extLst>
              <a:ext uri="{FF2B5EF4-FFF2-40B4-BE49-F238E27FC236}">
                <a16:creationId xmlns:a16="http://schemas.microsoft.com/office/drawing/2014/main" id="{B98A9844-9E30-4A53-8DB8-5DFFF2E9106D}"/>
              </a:ext>
            </a:extLst>
          </p:cNvPr>
          <p:cNvSpPr txBox="1"/>
          <p:nvPr/>
        </p:nvSpPr>
        <p:spPr>
          <a:xfrm>
            <a:off x="2996293" y="6751606"/>
            <a:ext cx="6923314" cy="246221"/>
          </a:xfrm>
          <a:prstGeom prst="rect">
            <a:avLst/>
          </a:prstGeom>
          <a:noFill/>
        </p:spPr>
        <p:txBody>
          <a:bodyPr wrap="square">
            <a:spAutoFit/>
          </a:bodyPr>
          <a:lstStyle/>
          <a:p>
            <a:r>
              <a:rPr lang="en-US" sz="1000" b="1" dirty="0"/>
              <a:t>http://www.martinstone.com/products/stone-modified/</a:t>
            </a:r>
          </a:p>
        </p:txBody>
      </p:sp>
      <p:sp>
        <p:nvSpPr>
          <p:cNvPr id="12" name="TextBox 11">
            <a:extLst>
              <a:ext uri="{FF2B5EF4-FFF2-40B4-BE49-F238E27FC236}">
                <a16:creationId xmlns:a16="http://schemas.microsoft.com/office/drawing/2014/main" id="{471718A3-148B-4421-92FD-497FC158F96B}"/>
              </a:ext>
            </a:extLst>
          </p:cNvPr>
          <p:cNvSpPr txBox="1"/>
          <p:nvPr/>
        </p:nvSpPr>
        <p:spPr>
          <a:xfrm>
            <a:off x="89052" y="3352800"/>
            <a:ext cx="2907241" cy="1015663"/>
          </a:xfrm>
          <a:prstGeom prst="rect">
            <a:avLst/>
          </a:prstGeom>
          <a:solidFill>
            <a:schemeClr val="bg1"/>
          </a:solidFill>
          <a:ln>
            <a:solidFill>
              <a:schemeClr val="tx1"/>
            </a:solidFill>
          </a:ln>
        </p:spPr>
        <p:txBody>
          <a:bodyPr wrap="square" rtlCol="0">
            <a:spAutoFit/>
          </a:bodyPr>
          <a:lstStyle/>
          <a:p>
            <a:r>
              <a:rPr lang="en-US" sz="2400" b="1" dirty="0"/>
              <a:t>Open-Graded (Clean)</a:t>
            </a:r>
          </a:p>
          <a:p>
            <a:pPr marL="285750" indent="-285750">
              <a:buFontTx/>
              <a:buChar char="-"/>
            </a:pPr>
            <a:r>
              <a:rPr lang="en-US" b="1" dirty="0"/>
              <a:t>Compaction?  NO</a:t>
            </a:r>
          </a:p>
          <a:p>
            <a:pPr marL="285750" indent="-285750">
              <a:buFontTx/>
              <a:buChar char="-"/>
            </a:pPr>
            <a:r>
              <a:rPr lang="en-US" b="1" dirty="0"/>
              <a:t>Free draining? YES</a:t>
            </a:r>
          </a:p>
        </p:txBody>
      </p:sp>
      <p:sp>
        <p:nvSpPr>
          <p:cNvPr id="14" name="TextBox 13">
            <a:extLst>
              <a:ext uri="{FF2B5EF4-FFF2-40B4-BE49-F238E27FC236}">
                <a16:creationId xmlns:a16="http://schemas.microsoft.com/office/drawing/2014/main" id="{5E413573-6B4F-4846-B00D-A9F2D2DA1802}"/>
              </a:ext>
            </a:extLst>
          </p:cNvPr>
          <p:cNvSpPr txBox="1"/>
          <p:nvPr/>
        </p:nvSpPr>
        <p:spPr>
          <a:xfrm>
            <a:off x="4722933" y="3331029"/>
            <a:ext cx="2287467" cy="1015663"/>
          </a:xfrm>
          <a:prstGeom prst="rect">
            <a:avLst/>
          </a:prstGeom>
          <a:solidFill>
            <a:schemeClr val="bg1"/>
          </a:solidFill>
          <a:ln>
            <a:solidFill>
              <a:schemeClr val="tx1"/>
            </a:solidFill>
          </a:ln>
        </p:spPr>
        <p:txBody>
          <a:bodyPr wrap="square" rtlCol="0">
            <a:spAutoFit/>
          </a:bodyPr>
          <a:lstStyle/>
          <a:p>
            <a:r>
              <a:rPr lang="en-US" sz="2400" b="1" dirty="0"/>
              <a:t>Well-Graded</a:t>
            </a:r>
          </a:p>
          <a:p>
            <a:pPr marL="285750" indent="-285750">
              <a:buFontTx/>
              <a:buChar char="-"/>
            </a:pPr>
            <a:r>
              <a:rPr lang="en-US" b="1" dirty="0"/>
              <a:t>Compaction?  YES</a:t>
            </a:r>
          </a:p>
          <a:p>
            <a:pPr marL="285750" indent="-285750">
              <a:buFontTx/>
              <a:buChar char="-"/>
            </a:pPr>
            <a:r>
              <a:rPr lang="en-US" b="1" dirty="0"/>
              <a:t>Free draining? NO</a:t>
            </a:r>
          </a:p>
        </p:txBody>
      </p:sp>
    </p:spTree>
    <p:extLst>
      <p:ext uri="{BB962C8B-B14F-4D97-AF65-F5344CB8AC3E}">
        <p14:creationId xmlns:p14="http://schemas.microsoft.com/office/powerpoint/2010/main" val="151470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48386"/>
            <a:ext cx="914400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E3DBB4-DBBB-47E2-B01B-0C0B1AB94A0C}"/>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0" name="Rectangle 9">
            <a:extLst>
              <a:ext uri="{FF2B5EF4-FFF2-40B4-BE49-F238E27FC236}">
                <a16:creationId xmlns:a16="http://schemas.microsoft.com/office/drawing/2014/main" id="{39876220-FA19-40CB-B89B-CE9514F95BBD}"/>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FB1B09E-5EDF-4147-B4E7-1D1E6946595F}"/>
              </a:ext>
            </a:extLst>
          </p:cNvPr>
          <p:cNvSpPr txBox="1"/>
          <p:nvPr/>
        </p:nvSpPr>
        <p:spPr>
          <a:xfrm>
            <a:off x="0" y="73020"/>
            <a:ext cx="91440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
        <p:nvSpPr>
          <p:cNvPr id="14" name="Subtitle 2">
            <a:extLst>
              <a:ext uri="{FF2B5EF4-FFF2-40B4-BE49-F238E27FC236}">
                <a16:creationId xmlns:a16="http://schemas.microsoft.com/office/drawing/2014/main" id="{4D4294FC-B9B3-4A35-8FF6-19AA8D2A9CB7}"/>
              </a:ext>
            </a:extLst>
          </p:cNvPr>
          <p:cNvSpPr txBox="1">
            <a:spLocks/>
          </p:cNvSpPr>
          <p:nvPr/>
        </p:nvSpPr>
        <p:spPr>
          <a:xfrm>
            <a:off x="2971800" y="886116"/>
            <a:ext cx="5838063" cy="601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strike="noStrike" kern="1200" cap="none" spc="0" normalizeH="0" baseline="0" noProof="0" dirty="0">
                <a:ln>
                  <a:noFill/>
                </a:ln>
                <a:solidFill>
                  <a:schemeClr val="bg1">
                    <a:lumMod val="75000"/>
                  </a:schemeClr>
                </a:solidFill>
                <a:effectLst/>
                <a:uLnTx/>
                <a:uFillTx/>
                <a:latin typeface="Calibri"/>
                <a:ea typeface="Times New Roman"/>
                <a:cs typeface="+mn-cs"/>
              </a:rPr>
              <a:t>Background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b="1" u="sng" dirty="0">
              <a:solidFill>
                <a:srgbClr val="FFFF00"/>
              </a:solidFill>
              <a:latin typeface="Calibri"/>
              <a:ea typeface="Times New Roman"/>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u="sng" dirty="0">
                <a:solidFill>
                  <a:srgbClr val="FFFF00"/>
                </a:solidFill>
                <a:latin typeface="Calibri"/>
                <a:ea typeface="Times New Roman"/>
              </a:rPr>
              <a:t>Important Aggregate Properties</a:t>
            </a:r>
            <a:endParaRPr kumimoji="0" lang="en-US" sz="3200" b="1" i="0" u="sng" strike="noStrike" kern="1200" cap="none" spc="0" normalizeH="0" baseline="0" noProof="0" dirty="0">
              <a:ln>
                <a:noFill/>
              </a:ln>
              <a:solidFill>
                <a:srgbClr val="FFFF00"/>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strike="noStrike" kern="1200" cap="none" spc="0" normalizeH="0" baseline="0" noProof="0" dirty="0">
                <a:ln>
                  <a:noFill/>
                </a:ln>
                <a:solidFill>
                  <a:schemeClr val="bg1"/>
                </a:solidFill>
                <a:effectLst/>
                <a:uLnTx/>
                <a:uFillTx/>
                <a:latin typeface="Calibri"/>
                <a:ea typeface="Times New Roman"/>
                <a:cs typeface="+mn-cs"/>
              </a:rPr>
              <a:t>Commonly Used Aggregates</a:t>
            </a:r>
          </a:p>
          <a:p>
            <a:pPr lvl="2" indent="-285750">
              <a:spcBef>
                <a:spcPts val="0"/>
              </a:spcBef>
              <a:defRPr/>
            </a:pPr>
            <a:r>
              <a:rPr kumimoji="0" lang="en-US" sz="2800" b="1" i="0" strike="noStrike" kern="1200" cap="none" spc="0" normalizeH="0" baseline="0" noProof="0" dirty="0">
                <a:ln>
                  <a:noFill/>
                </a:ln>
                <a:solidFill>
                  <a:schemeClr val="bg1"/>
                </a:solidFill>
                <a:effectLst/>
                <a:uLnTx/>
                <a:uFillTx/>
                <a:latin typeface="Calibri"/>
                <a:ea typeface="Times New Roman"/>
                <a:cs typeface="+mn-cs"/>
              </a:rPr>
              <a:t>Coarse Aggregates</a:t>
            </a:r>
          </a:p>
          <a:p>
            <a:pPr lvl="2" indent="-285750">
              <a:spcBef>
                <a:spcPts val="0"/>
              </a:spcBef>
              <a:defRPr/>
            </a:pPr>
            <a:r>
              <a:rPr kumimoji="0" lang="en-US" sz="2800" b="1" i="0" strike="noStrike" kern="1200" cap="none" spc="0" normalizeH="0" baseline="0" noProof="0" dirty="0">
                <a:ln>
                  <a:noFill/>
                </a:ln>
                <a:solidFill>
                  <a:schemeClr val="bg1"/>
                </a:solidFill>
                <a:effectLst/>
                <a:uLnTx/>
                <a:uFillTx/>
                <a:latin typeface="Calibri"/>
                <a:ea typeface="Times New Roman"/>
                <a:cs typeface="+mn-cs"/>
              </a:rPr>
              <a:t>Larger “rip-rap” aggregates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Calibri"/>
              <a:ea typeface="Times New Roman"/>
              <a:cs typeface="+mn-cs"/>
            </a:endParaRPr>
          </a:p>
        </p:txBody>
      </p:sp>
      <p:pic>
        <p:nvPicPr>
          <p:cNvPr id="16" name="Picture 2" descr="C:\Users\enevel\Desktop\IMG_5817.JPG">
            <a:extLst>
              <a:ext uri="{FF2B5EF4-FFF2-40B4-BE49-F238E27FC236}">
                <a16:creationId xmlns:a16="http://schemas.microsoft.com/office/drawing/2014/main" id="{157A3DF7-C365-4BDB-9653-F3464FE92A8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37780"/>
            <a:ext cx="2971800" cy="612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8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Aggregate Quality Properties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Abrasion Resistance</a:t>
            </a:r>
            <a:r>
              <a:rPr kumimoji="0" lang="en-US" i="0" strike="noStrike" kern="1200" cap="none" spc="0" normalizeH="0" baseline="0" noProof="0" dirty="0">
                <a:ln>
                  <a:noFill/>
                </a:ln>
                <a:solidFill>
                  <a:prstClr val="black"/>
                </a:solidFill>
                <a:effectLst/>
                <a:uLnTx/>
                <a:uFillTx/>
                <a:latin typeface="Calibri"/>
                <a:ea typeface="+mn-ea"/>
                <a:cs typeface="+mn-cs"/>
              </a:rPr>
              <a:t>: Resistance to mechanical breakdown. Measured by “LA Abrasion”</a:t>
            </a:r>
          </a:p>
          <a:p>
            <a:pPr marL="914400" lvl="2" indent="0">
              <a:buNone/>
              <a:defRPr/>
            </a:pPr>
            <a:endParaRPr lang="en-US" dirty="0">
              <a:solidFill>
                <a:prstClr val="black"/>
              </a:solidFill>
              <a:latin typeface="Calibri"/>
            </a:endParaRP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4" descr="la charging">
            <a:extLst>
              <a:ext uri="{FF2B5EF4-FFF2-40B4-BE49-F238E27FC236}">
                <a16:creationId xmlns:a16="http://schemas.microsoft.com/office/drawing/2014/main" id="{FC1999A3-32F7-4BD8-9B52-FD435DB0912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45848" y="2289288"/>
            <a:ext cx="2982912" cy="4627562"/>
          </a:xfrm>
          <a:prstGeom prst="rect">
            <a:avLst/>
          </a:prstGeom>
          <a:ln w="28575">
            <a:solidFill>
              <a:schemeClr val="tx1"/>
            </a:solidFill>
          </a:ln>
          <a:effectLst>
            <a:outerShdw blurRad="50800" dist="38100" dir="13500000" algn="br" rotWithShape="0">
              <a:prstClr val="black">
                <a:alpha val="40000"/>
              </a:prstClr>
            </a:outerShdw>
          </a:effectLst>
        </p:spPr>
      </p:pic>
      <p:sp>
        <p:nvSpPr>
          <p:cNvPr id="12" name="Text Box 7">
            <a:extLst>
              <a:ext uri="{FF2B5EF4-FFF2-40B4-BE49-F238E27FC236}">
                <a16:creationId xmlns:a16="http://schemas.microsoft.com/office/drawing/2014/main" id="{613542BF-ED84-4925-A845-3A53389CC6DC}"/>
              </a:ext>
            </a:extLst>
          </p:cNvPr>
          <p:cNvSpPr txBox="1">
            <a:spLocks noChangeArrowheads="1"/>
          </p:cNvSpPr>
          <p:nvPr/>
        </p:nvSpPr>
        <p:spPr bwMode="auto">
          <a:xfrm>
            <a:off x="298939" y="2219438"/>
            <a:ext cx="6008688" cy="1643527"/>
          </a:xfrm>
          <a:prstGeom prst="rect">
            <a:avLst/>
          </a:prstGeom>
          <a:noFill/>
          <a:ln w="9525">
            <a:noFill/>
            <a:miter lim="800000"/>
            <a:headEnd/>
            <a:tailEnd/>
          </a:ln>
        </p:spPr>
        <p:txBody>
          <a:bodyPr>
            <a:spAutoFit/>
          </a:bodyPr>
          <a:lstStyle/>
          <a:p>
            <a:pPr marL="174625" indent="-174625" algn="l">
              <a:spcBef>
                <a:spcPct val="20000"/>
              </a:spcBef>
              <a:buFont typeface="Arial" panose="020B0604020202020204" pitchFamily="34" charset="0"/>
              <a:buChar char="•"/>
            </a:pPr>
            <a:r>
              <a:rPr lang="en-US" sz="2400" b="0" dirty="0">
                <a:latin typeface="Calibri" panose="020F0502020204030204" pitchFamily="34" charset="0"/>
              </a:rPr>
              <a:t>Aggregate is placed in steel drum with </a:t>
            </a:r>
            <a:r>
              <a:rPr lang="en-US" sz="2400" b="0" dirty="0">
                <a:solidFill>
                  <a:srgbClr val="FF0000"/>
                </a:solidFill>
                <a:latin typeface="Calibri" panose="020F0502020204030204" pitchFamily="34" charset="0"/>
              </a:rPr>
              <a:t>steel spheres</a:t>
            </a:r>
            <a:r>
              <a:rPr lang="en-US" sz="2400" b="0" dirty="0">
                <a:latin typeface="Calibri" panose="020F0502020204030204" pitchFamily="34" charset="0"/>
              </a:rPr>
              <a:t> and rotated. </a:t>
            </a:r>
          </a:p>
          <a:p>
            <a:pPr marL="171450" indent="-171450" algn="l">
              <a:spcBef>
                <a:spcPct val="20000"/>
              </a:spcBef>
              <a:buFont typeface="Arial" panose="020B0604020202020204" pitchFamily="34" charset="0"/>
              <a:buChar char="•"/>
            </a:pPr>
            <a:r>
              <a:rPr lang="en-US" sz="2400" b="0" dirty="0">
                <a:latin typeface="Calibri" panose="020F0502020204030204" pitchFamily="34" charset="0"/>
              </a:rPr>
              <a:t>Results are expressed as % loss</a:t>
            </a:r>
            <a:br>
              <a:rPr lang="en-US" sz="2400" b="0" dirty="0">
                <a:latin typeface="Calibri" panose="020F0502020204030204" pitchFamily="34" charset="0"/>
              </a:rPr>
            </a:br>
            <a:r>
              <a:rPr lang="en-US" sz="2400" b="0" dirty="0">
                <a:solidFill>
                  <a:srgbClr val="FF0000"/>
                </a:solidFill>
                <a:latin typeface="Calibri" panose="020F0502020204030204" pitchFamily="34" charset="0"/>
              </a:rPr>
              <a:t>Lower % = less crushing = harder aggregate</a:t>
            </a:r>
          </a:p>
        </p:txBody>
      </p:sp>
      <p:sp>
        <p:nvSpPr>
          <p:cNvPr id="14" name="Freeform 8">
            <a:extLst>
              <a:ext uri="{FF2B5EF4-FFF2-40B4-BE49-F238E27FC236}">
                <a16:creationId xmlns:a16="http://schemas.microsoft.com/office/drawing/2014/main" id="{7CBA9ED5-DA76-4B49-A183-B6E00A84DBF2}"/>
              </a:ext>
            </a:extLst>
          </p:cNvPr>
          <p:cNvSpPr>
            <a:spLocks/>
          </p:cNvSpPr>
          <p:nvPr/>
        </p:nvSpPr>
        <p:spPr bwMode="auto">
          <a:xfrm>
            <a:off x="5637688" y="2602070"/>
            <a:ext cx="2057400" cy="3036730"/>
          </a:xfrm>
          <a:custGeom>
            <a:avLst/>
            <a:gdLst>
              <a:gd name="T0" fmla="*/ 0 w 1316"/>
              <a:gd name="T1" fmla="*/ 0 h 1462"/>
              <a:gd name="T2" fmla="*/ 2147483647 w 1316"/>
              <a:gd name="T3" fmla="*/ 2147483647 h 1462"/>
              <a:gd name="T4" fmla="*/ 2147483647 w 1316"/>
              <a:gd name="T5" fmla="*/ 2147483647 h 1462"/>
              <a:gd name="T6" fmla="*/ 2147483647 w 1316"/>
              <a:gd name="T7" fmla="*/ 2147483647 h 1462"/>
              <a:gd name="T8" fmla="*/ 0 60000 65536"/>
              <a:gd name="T9" fmla="*/ 0 60000 65536"/>
              <a:gd name="T10" fmla="*/ 0 60000 65536"/>
              <a:gd name="T11" fmla="*/ 0 60000 65536"/>
              <a:gd name="T12" fmla="*/ 0 w 1316"/>
              <a:gd name="T13" fmla="*/ 0 h 1462"/>
              <a:gd name="T14" fmla="*/ 1316 w 1316"/>
              <a:gd name="T15" fmla="*/ 1462 h 1462"/>
            </a:gdLst>
            <a:ahLst/>
            <a:cxnLst>
              <a:cxn ang="T8">
                <a:pos x="T0" y="T1"/>
              </a:cxn>
              <a:cxn ang="T9">
                <a:pos x="T2" y="T3"/>
              </a:cxn>
              <a:cxn ang="T10">
                <a:pos x="T4" y="T5"/>
              </a:cxn>
              <a:cxn ang="T11">
                <a:pos x="T6" y="T7"/>
              </a:cxn>
            </a:cxnLst>
            <a:rect l="T12" t="T13" r="T14" b="T15"/>
            <a:pathLst>
              <a:path w="1316" h="1462">
                <a:moveTo>
                  <a:pt x="0" y="0"/>
                </a:moveTo>
                <a:cubicBezTo>
                  <a:pt x="128" y="101"/>
                  <a:pt x="284" y="100"/>
                  <a:pt x="439" y="254"/>
                </a:cubicBezTo>
                <a:cubicBezTo>
                  <a:pt x="594" y="408"/>
                  <a:pt x="783" y="724"/>
                  <a:pt x="929" y="925"/>
                </a:cubicBezTo>
                <a:cubicBezTo>
                  <a:pt x="1075" y="1126"/>
                  <a:pt x="1252" y="1373"/>
                  <a:pt x="1316" y="1462"/>
                </a:cubicBezTo>
              </a:path>
            </a:pathLst>
          </a:custGeom>
          <a:noFill/>
          <a:ln w="38100" cmpd="sng">
            <a:solidFill>
              <a:srgbClr val="FF0000"/>
            </a:solidFill>
            <a:round/>
            <a:headEnd type="none" w="med" len="med"/>
            <a:tailEnd type="triangle" w="med" len="med"/>
          </a:ln>
        </p:spPr>
        <p:txBody>
          <a:bodyPr/>
          <a:lstStyle/>
          <a:p>
            <a:endParaRPr lang="en-US" dirty="0">
              <a:latin typeface="Calibri" panose="020F0502020204030204" pitchFamily="34" charset="0"/>
            </a:endParaRPr>
          </a:p>
        </p:txBody>
      </p:sp>
      <p:pic>
        <p:nvPicPr>
          <p:cNvPr id="15" name="Picture 16" descr="LA after">
            <a:extLst>
              <a:ext uri="{FF2B5EF4-FFF2-40B4-BE49-F238E27FC236}">
                <a16:creationId xmlns:a16="http://schemas.microsoft.com/office/drawing/2014/main" id="{28A309ED-4FA7-46C5-88F5-2B30215D5F9E}"/>
              </a:ext>
            </a:extLst>
          </p:cNvPr>
          <p:cNvPicPr>
            <a:picLocks noChangeAspect="1" noChangeArrowheads="1"/>
          </p:cNvPicPr>
          <p:nvPr/>
        </p:nvPicPr>
        <p:blipFill>
          <a:blip r:embed="rId3" cstate="print"/>
          <a:srcRect/>
          <a:stretch>
            <a:fillRect/>
          </a:stretch>
        </p:blipFill>
        <p:spPr bwMode="auto">
          <a:xfrm>
            <a:off x="13063" y="4775313"/>
            <a:ext cx="5894388" cy="2141537"/>
          </a:xfrm>
          <a:prstGeom prst="rect">
            <a:avLst/>
          </a:prstGeom>
          <a:ln w="28575">
            <a:solidFill>
              <a:schemeClr val="tx1"/>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103553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Aggregate Quality Properties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Abrasion Resistance</a:t>
            </a:r>
            <a:r>
              <a:rPr kumimoji="0" lang="en-US" i="0" strike="noStrike" kern="1200" cap="none" spc="0" normalizeH="0" baseline="0" noProof="0" dirty="0">
                <a:ln>
                  <a:noFill/>
                </a:ln>
                <a:solidFill>
                  <a:prstClr val="black"/>
                </a:solidFill>
                <a:effectLst/>
                <a:uLnTx/>
                <a:uFillTx/>
                <a:latin typeface="Calibri"/>
                <a:ea typeface="+mn-ea"/>
                <a:cs typeface="+mn-cs"/>
              </a:rPr>
              <a:t>: Resistance to mechanical breakdown. </a:t>
            </a:r>
            <a:endParaRPr lang="en-US" dirty="0">
              <a:solidFill>
                <a:prstClr val="black"/>
              </a:solidFill>
              <a:latin typeface="Calibri"/>
            </a:endParaRP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 Box 7">
            <a:extLst>
              <a:ext uri="{FF2B5EF4-FFF2-40B4-BE49-F238E27FC236}">
                <a16:creationId xmlns:a16="http://schemas.microsoft.com/office/drawing/2014/main" id="{75AB3750-1DB6-4B2B-AB9D-95BB40DEF963}"/>
              </a:ext>
            </a:extLst>
          </p:cNvPr>
          <p:cNvSpPr txBox="1">
            <a:spLocks noChangeArrowheads="1"/>
          </p:cNvSpPr>
          <p:nvPr/>
        </p:nvSpPr>
        <p:spPr bwMode="auto">
          <a:xfrm>
            <a:off x="298938" y="2219438"/>
            <a:ext cx="8311661" cy="2973122"/>
          </a:xfrm>
          <a:prstGeom prst="rect">
            <a:avLst/>
          </a:prstGeom>
          <a:noFill/>
          <a:ln w="9525">
            <a:noFill/>
            <a:miter lim="800000"/>
            <a:headEnd/>
            <a:tailEnd/>
          </a:ln>
        </p:spPr>
        <p:txBody>
          <a:bodyPr wrap="square">
            <a:spAutoFit/>
          </a:bodyPr>
          <a:lstStyle/>
          <a:p>
            <a:pPr marL="174625" indent="-174625" algn="l">
              <a:spcBef>
                <a:spcPct val="20000"/>
              </a:spcBef>
              <a:buFont typeface="Arial" panose="020B0604020202020204" pitchFamily="34" charset="0"/>
              <a:buChar char="•"/>
            </a:pPr>
            <a:r>
              <a:rPr lang="en-US" sz="2400" b="0" dirty="0">
                <a:latin typeface="Calibri" panose="020F0502020204030204" pitchFamily="34" charset="0"/>
              </a:rPr>
              <a:t>Abrasion resistance is most important for surface aggregates to resist traffic, grading, etc.</a:t>
            </a:r>
          </a:p>
          <a:p>
            <a:pPr marL="631825" lvl="1" indent="-174625">
              <a:spcBef>
                <a:spcPct val="20000"/>
              </a:spcBef>
              <a:buFont typeface="Arial" panose="020B0604020202020204" pitchFamily="34" charset="0"/>
              <a:buChar char="•"/>
            </a:pPr>
            <a:r>
              <a:rPr lang="en-US" sz="2400" dirty="0">
                <a:latin typeface="Calibri" panose="020F0502020204030204" pitchFamily="34" charset="0"/>
              </a:rPr>
              <a:t>Driving Surface Aggregate (DSA)  </a:t>
            </a:r>
            <a:r>
              <a:rPr lang="en-US" dirty="0">
                <a:latin typeface="Calibri" panose="020F0502020204030204" pitchFamily="34" charset="0"/>
              </a:rPr>
              <a:t>(max LA Abrasion of 40)</a:t>
            </a:r>
          </a:p>
          <a:p>
            <a:pPr marL="631825" lvl="1" indent="-174625">
              <a:spcBef>
                <a:spcPct val="20000"/>
              </a:spcBef>
              <a:buFont typeface="Arial" panose="020B0604020202020204" pitchFamily="34" charset="0"/>
              <a:buChar char="•"/>
            </a:pPr>
            <a:r>
              <a:rPr lang="en-US" sz="2400" b="0" dirty="0">
                <a:latin typeface="Calibri" panose="020F0502020204030204" pitchFamily="34" charset="0"/>
              </a:rPr>
              <a:t>Anything used as a surface </a:t>
            </a:r>
            <a:r>
              <a:rPr lang="en-US" dirty="0">
                <a:latin typeface="Calibri" panose="020F0502020204030204" pitchFamily="34" charset="0"/>
              </a:rPr>
              <a:t>(most DOT aggregates range from 40-55)</a:t>
            </a:r>
            <a:endParaRPr lang="en-US" b="0" dirty="0">
              <a:latin typeface="Calibri" panose="020F0502020204030204" pitchFamily="34" charset="0"/>
            </a:endParaRPr>
          </a:p>
          <a:p>
            <a:pPr marL="171450" indent="-171450" algn="l">
              <a:spcBef>
                <a:spcPct val="20000"/>
              </a:spcBef>
              <a:buFont typeface="Arial" panose="020B0604020202020204" pitchFamily="34" charset="0"/>
              <a:buChar char="•"/>
            </a:pPr>
            <a:endParaRPr lang="en-US" sz="2400" b="0" dirty="0">
              <a:latin typeface="Calibri" panose="020F0502020204030204" pitchFamily="34" charset="0"/>
            </a:endParaRPr>
          </a:p>
          <a:p>
            <a:pPr marL="171450" indent="-171450" algn="l">
              <a:spcBef>
                <a:spcPct val="20000"/>
              </a:spcBef>
              <a:buFont typeface="Arial" panose="020B0604020202020204" pitchFamily="34" charset="0"/>
              <a:buChar char="•"/>
            </a:pPr>
            <a:r>
              <a:rPr lang="en-US" sz="2400" dirty="0">
                <a:latin typeface="Calibri" panose="020F0502020204030204" pitchFamily="34" charset="0"/>
              </a:rPr>
              <a:t>Abrasion resistance less important if aggregate is to be buried or used off of the cartway. </a:t>
            </a:r>
            <a:endParaRPr lang="en-US" sz="2400" b="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41024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Aggregate Quality Properties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Soundness</a:t>
            </a:r>
            <a:r>
              <a:rPr kumimoji="0" lang="en-US" i="0" strike="noStrike" kern="1200" cap="none" spc="0" normalizeH="0" baseline="0" noProof="0" dirty="0">
                <a:ln>
                  <a:noFill/>
                </a:ln>
                <a:solidFill>
                  <a:prstClr val="black"/>
                </a:solidFill>
                <a:effectLst/>
                <a:uLnTx/>
                <a:uFillTx/>
                <a:latin typeface="Calibri"/>
                <a:ea typeface="+mn-ea"/>
                <a:cs typeface="+mn-cs"/>
              </a:rPr>
              <a:t>: Resistance to weathering, specifically by freeze thaw cycles</a:t>
            </a: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4D86027-608A-48EB-971F-E4CAE378BEE5}"/>
              </a:ext>
            </a:extLst>
          </p:cNvPr>
          <p:cNvPicPr/>
          <p:nvPr/>
        </p:nvPicPr>
        <p:blipFill rotWithShape="1">
          <a:blip r:embed="rId2" r:link="rId3" cstate="screen">
            <a:extLst>
              <a:ext uri="{28A0092B-C50C-407E-A947-70E740481C1C}">
                <a14:useLocalDpi xmlns:a14="http://schemas.microsoft.com/office/drawing/2010/main"/>
              </a:ext>
            </a:extLst>
          </a:blip>
          <a:srcRect/>
          <a:stretch>
            <a:fillRect/>
          </a:stretch>
        </p:blipFill>
        <p:spPr bwMode="auto">
          <a:xfrm>
            <a:off x="3200400" y="2057400"/>
            <a:ext cx="5928360" cy="4800600"/>
          </a:xfrm>
          <a:prstGeom prst="rect">
            <a:avLst/>
          </a:prstGeom>
          <a:ln w="28575">
            <a:solidFill>
              <a:schemeClr val="tx1"/>
            </a:solid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cxnSp>
        <p:nvCxnSpPr>
          <p:cNvPr id="12" name="Straight Arrow Connector 11">
            <a:extLst>
              <a:ext uri="{FF2B5EF4-FFF2-40B4-BE49-F238E27FC236}">
                <a16:creationId xmlns:a16="http://schemas.microsoft.com/office/drawing/2014/main" id="{E7776D61-374E-4E5A-8609-426D6451CF65}"/>
              </a:ext>
            </a:extLst>
          </p:cNvPr>
          <p:cNvCxnSpPr>
            <a:cxnSpLocks/>
          </p:cNvCxnSpPr>
          <p:nvPr/>
        </p:nvCxnSpPr>
        <p:spPr>
          <a:xfrm>
            <a:off x="2362200" y="4452135"/>
            <a:ext cx="28956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8D22231-2E31-4EBD-AA70-213C449AEABC}"/>
              </a:ext>
            </a:extLst>
          </p:cNvPr>
          <p:cNvSpPr txBox="1"/>
          <p:nvPr/>
        </p:nvSpPr>
        <p:spPr>
          <a:xfrm>
            <a:off x="228600" y="3789154"/>
            <a:ext cx="2428603" cy="1938992"/>
          </a:xfrm>
          <a:prstGeom prst="rect">
            <a:avLst/>
          </a:prstGeom>
          <a:solidFill>
            <a:schemeClr val="bg1"/>
          </a:solidFill>
          <a:ln>
            <a:solidFill>
              <a:schemeClr val="tx1"/>
            </a:solidFill>
          </a:ln>
        </p:spPr>
        <p:txBody>
          <a:bodyPr wrap="square" rtlCol="0">
            <a:spAutoFit/>
          </a:bodyPr>
          <a:lstStyle/>
          <a:p>
            <a:pPr algn="ctr"/>
            <a:r>
              <a:rPr lang="en-US" sz="2000" b="1" dirty="0"/>
              <a:t>Have you ever seen a rock do this is as little as one year?</a:t>
            </a:r>
          </a:p>
          <a:p>
            <a:pPr algn="ctr"/>
            <a:endParaRPr lang="en-US" sz="2000" b="1" dirty="0"/>
          </a:p>
          <a:p>
            <a:pPr algn="ctr"/>
            <a:r>
              <a:rPr lang="en-US" sz="2000" b="1" dirty="0"/>
              <a:t>That is poor soundness.</a:t>
            </a:r>
          </a:p>
        </p:txBody>
      </p:sp>
    </p:spTree>
    <p:extLst>
      <p:ext uri="{BB962C8B-B14F-4D97-AF65-F5344CB8AC3E}">
        <p14:creationId xmlns:p14="http://schemas.microsoft.com/office/powerpoint/2010/main" val="147756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Aggregate Quality Properties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Soundness</a:t>
            </a:r>
            <a:r>
              <a:rPr kumimoji="0" lang="en-US" i="0" strike="noStrike" kern="1200" cap="none" spc="0" normalizeH="0" baseline="0" noProof="0" dirty="0">
                <a:ln>
                  <a:noFill/>
                </a:ln>
                <a:solidFill>
                  <a:prstClr val="black"/>
                </a:solidFill>
                <a:effectLst/>
                <a:uLnTx/>
                <a:uFillTx/>
                <a:latin typeface="Calibri"/>
                <a:ea typeface="+mn-ea"/>
                <a:cs typeface="+mn-cs"/>
              </a:rPr>
              <a:t>: Measured by Sodium Sulfate test</a:t>
            </a: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F43BA17F-85AD-4EFC-A39C-5821B965E4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4257473"/>
            <a:ext cx="3301057" cy="2464003"/>
          </a:xfrm>
          <a:prstGeom prst="rect">
            <a:avLst/>
          </a:prstGeom>
          <a:ln w="28575">
            <a:solidFill>
              <a:schemeClr val="tx1"/>
            </a:solidFill>
          </a:ln>
          <a:effectLst>
            <a:outerShdw blurRad="50800" dist="38100" dir="13500000" algn="br" rotWithShape="0">
              <a:prstClr val="black">
                <a:alpha val="40000"/>
              </a:prstClr>
            </a:outerShdw>
          </a:effectLst>
        </p:spPr>
      </p:pic>
      <p:pic>
        <p:nvPicPr>
          <p:cNvPr id="16" name="Picture 15">
            <a:extLst>
              <a:ext uri="{FF2B5EF4-FFF2-40B4-BE49-F238E27FC236}">
                <a16:creationId xmlns:a16="http://schemas.microsoft.com/office/drawing/2014/main" id="{84010279-A6FE-4BCE-8613-7681AD58C5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03845" y="4257473"/>
            <a:ext cx="3285336" cy="2464003"/>
          </a:xfrm>
          <a:prstGeom prst="rect">
            <a:avLst/>
          </a:prstGeom>
          <a:ln w="28575">
            <a:solidFill>
              <a:schemeClr val="tx1"/>
            </a:solidFill>
          </a:ln>
          <a:effectLst>
            <a:outerShdw blurRad="50800" dist="38100" dir="13500000" algn="br" rotWithShape="0">
              <a:prstClr val="black">
                <a:alpha val="40000"/>
              </a:prstClr>
            </a:outerShdw>
          </a:effectLst>
        </p:spPr>
      </p:pic>
      <p:sp>
        <p:nvSpPr>
          <p:cNvPr id="17" name="TextBox 16">
            <a:extLst>
              <a:ext uri="{FF2B5EF4-FFF2-40B4-BE49-F238E27FC236}">
                <a16:creationId xmlns:a16="http://schemas.microsoft.com/office/drawing/2014/main" id="{4BA50588-C944-425D-AAF2-354961744E02}"/>
              </a:ext>
            </a:extLst>
          </p:cNvPr>
          <p:cNvSpPr txBox="1"/>
          <p:nvPr/>
        </p:nvSpPr>
        <p:spPr>
          <a:xfrm>
            <a:off x="1477339" y="3703475"/>
            <a:ext cx="1797331" cy="553998"/>
          </a:xfrm>
          <a:prstGeom prst="rect">
            <a:avLst/>
          </a:prstGeom>
          <a:noFill/>
        </p:spPr>
        <p:txBody>
          <a:bodyPr wrap="square" rtlCol="0">
            <a:spAutoFit/>
          </a:bodyPr>
          <a:lstStyle/>
          <a:p>
            <a:r>
              <a:rPr lang="en-US" sz="3000" dirty="0">
                <a:latin typeface="Calibri" panose="020F0502020204030204" pitchFamily="34" charset="0"/>
              </a:rPr>
              <a:t>BEFORE</a:t>
            </a:r>
          </a:p>
        </p:txBody>
      </p:sp>
      <p:sp>
        <p:nvSpPr>
          <p:cNvPr id="18" name="TextBox 17">
            <a:extLst>
              <a:ext uri="{FF2B5EF4-FFF2-40B4-BE49-F238E27FC236}">
                <a16:creationId xmlns:a16="http://schemas.microsoft.com/office/drawing/2014/main" id="{3FF9E7F4-41FF-455A-AB81-AA2F9EF9F1B4}"/>
              </a:ext>
            </a:extLst>
          </p:cNvPr>
          <p:cNvSpPr txBox="1"/>
          <p:nvPr/>
        </p:nvSpPr>
        <p:spPr>
          <a:xfrm>
            <a:off x="5677184" y="3703475"/>
            <a:ext cx="1544459" cy="553998"/>
          </a:xfrm>
          <a:prstGeom prst="rect">
            <a:avLst/>
          </a:prstGeom>
          <a:noFill/>
        </p:spPr>
        <p:txBody>
          <a:bodyPr wrap="square" rtlCol="0">
            <a:spAutoFit/>
          </a:bodyPr>
          <a:lstStyle/>
          <a:p>
            <a:r>
              <a:rPr lang="en-US" sz="3000" dirty="0">
                <a:latin typeface="Calibri" panose="020F0502020204030204" pitchFamily="34" charset="0"/>
              </a:rPr>
              <a:t>AFTER</a:t>
            </a:r>
          </a:p>
        </p:txBody>
      </p:sp>
      <p:sp>
        <p:nvSpPr>
          <p:cNvPr id="19" name="Text Box 7">
            <a:extLst>
              <a:ext uri="{FF2B5EF4-FFF2-40B4-BE49-F238E27FC236}">
                <a16:creationId xmlns:a16="http://schemas.microsoft.com/office/drawing/2014/main" id="{76BC3734-D3A5-4968-9ECB-B2F511014CAC}"/>
              </a:ext>
            </a:extLst>
          </p:cNvPr>
          <p:cNvSpPr txBox="1">
            <a:spLocks noChangeArrowheads="1"/>
          </p:cNvSpPr>
          <p:nvPr/>
        </p:nvSpPr>
        <p:spPr bwMode="auto">
          <a:xfrm>
            <a:off x="310267" y="1867252"/>
            <a:ext cx="8311661" cy="2973122"/>
          </a:xfrm>
          <a:prstGeom prst="rect">
            <a:avLst/>
          </a:prstGeom>
          <a:noFill/>
          <a:ln w="9525">
            <a:noFill/>
            <a:miter lim="800000"/>
            <a:headEnd/>
            <a:tailEnd/>
          </a:ln>
        </p:spPr>
        <p:txBody>
          <a:bodyPr wrap="square">
            <a:spAutoFit/>
          </a:bodyPr>
          <a:lstStyle/>
          <a:p>
            <a:pPr marL="174625" indent="-174625" algn="l">
              <a:spcBef>
                <a:spcPct val="20000"/>
              </a:spcBef>
              <a:buFont typeface="Arial" panose="020B0604020202020204" pitchFamily="34" charset="0"/>
              <a:buChar char="•"/>
            </a:pPr>
            <a:r>
              <a:rPr lang="en-US" sz="2400" dirty="0">
                <a:latin typeface="Calibri" panose="020F0502020204030204" pitchFamily="34" charset="0"/>
              </a:rPr>
              <a:t>Aggregate is soaked in sodium sulfate then dried 5 times, which mimic freeze thaw cycles.</a:t>
            </a:r>
          </a:p>
          <a:p>
            <a:pPr marL="174625" indent="-174625">
              <a:spcBef>
                <a:spcPct val="20000"/>
              </a:spcBef>
              <a:buFont typeface="Arial" panose="020B0604020202020204" pitchFamily="34" charset="0"/>
              <a:buChar char="•"/>
            </a:pPr>
            <a:r>
              <a:rPr lang="en-US" sz="2400" b="0" dirty="0">
                <a:latin typeface="Calibri" panose="020F0502020204030204" pitchFamily="34" charset="0"/>
              </a:rPr>
              <a:t>Results are expressed as % loss</a:t>
            </a:r>
            <a:br>
              <a:rPr lang="en-US" sz="2400" b="0" dirty="0">
                <a:latin typeface="Calibri" panose="020F0502020204030204" pitchFamily="34" charset="0"/>
              </a:rPr>
            </a:br>
            <a:r>
              <a:rPr lang="en-US" sz="2400" b="0" dirty="0">
                <a:solidFill>
                  <a:srgbClr val="FF0000"/>
                </a:solidFill>
                <a:latin typeface="Calibri" panose="020F0502020204030204" pitchFamily="34" charset="0"/>
              </a:rPr>
              <a:t>Lower % = less breakdown = more sound aggregate</a:t>
            </a:r>
          </a:p>
          <a:p>
            <a:pPr marL="174625" indent="-174625" algn="l">
              <a:spcBef>
                <a:spcPct val="20000"/>
              </a:spcBef>
              <a:buFont typeface="Arial" panose="020B0604020202020204" pitchFamily="34" charset="0"/>
              <a:buChar char="•"/>
            </a:pPr>
            <a:endParaRPr lang="en-US" sz="2400" dirty="0">
              <a:latin typeface="Calibri" panose="020F0502020204030204" pitchFamily="34" charset="0"/>
            </a:endParaRPr>
          </a:p>
          <a:p>
            <a:pPr marL="174625" indent="-174625" algn="l">
              <a:spcBef>
                <a:spcPct val="20000"/>
              </a:spcBef>
              <a:buFont typeface="Arial" panose="020B0604020202020204" pitchFamily="34" charset="0"/>
              <a:buChar char="•"/>
            </a:pPr>
            <a:endParaRPr lang="en-US" sz="2400" dirty="0">
              <a:latin typeface="Calibri" panose="020F0502020204030204" pitchFamily="34" charset="0"/>
            </a:endParaRPr>
          </a:p>
          <a:p>
            <a:pPr marL="174625" indent="-174625" algn="l">
              <a:spcBef>
                <a:spcPct val="20000"/>
              </a:spcBef>
              <a:buFont typeface="Arial" panose="020B0604020202020204" pitchFamily="34" charset="0"/>
              <a:buChar char="•"/>
            </a:pPr>
            <a:endParaRPr lang="en-US" sz="2400" b="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1870448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48386"/>
            <a:ext cx="914400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0" y="73020"/>
            <a:ext cx="91440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pic>
        <p:nvPicPr>
          <p:cNvPr id="8" name="Picture 7">
            <a:extLst>
              <a:ext uri="{FF2B5EF4-FFF2-40B4-BE49-F238E27FC236}">
                <a16:creationId xmlns:a16="http://schemas.microsoft.com/office/drawing/2014/main" id="{302D6F15-E3CA-489B-A6FC-3FD906F223C5}"/>
              </a:ext>
            </a:extLst>
          </p:cNvPr>
          <p:cNvPicPr>
            <a:picLocks noChangeAspect="1"/>
          </p:cNvPicPr>
          <p:nvPr/>
        </p:nvPicPr>
        <p:blipFill>
          <a:blip r:embed="rId2"/>
          <a:stretch>
            <a:fillRect/>
          </a:stretch>
        </p:blipFill>
        <p:spPr>
          <a:xfrm>
            <a:off x="152400" y="1162161"/>
            <a:ext cx="8878888" cy="5013960"/>
          </a:xfrm>
          <a:prstGeom prst="rect">
            <a:avLst/>
          </a:prstGeom>
        </p:spPr>
      </p:pic>
      <p:pic>
        <p:nvPicPr>
          <p:cNvPr id="10" name="Picture 9">
            <a:extLst>
              <a:ext uri="{FF2B5EF4-FFF2-40B4-BE49-F238E27FC236}">
                <a16:creationId xmlns:a16="http://schemas.microsoft.com/office/drawing/2014/main" id="{E1F11359-8569-438E-9F1D-070B1C5076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1204" y="869656"/>
            <a:ext cx="4058096" cy="4647174"/>
          </a:xfrm>
          <a:prstGeom prst="rect">
            <a:avLst/>
          </a:prstGeom>
          <a:ln w="76200">
            <a:solidFill>
              <a:srgbClr val="FF0000"/>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F0C7FFA-8DF6-41FB-919C-435A1455E126}"/>
              </a:ext>
            </a:extLst>
          </p:cNvPr>
          <p:cNvSpPr txBox="1"/>
          <p:nvPr/>
        </p:nvSpPr>
        <p:spPr>
          <a:xfrm>
            <a:off x="3153865" y="3327551"/>
            <a:ext cx="30380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Calibri"/>
                <a:ea typeface="+mn-ea"/>
                <a:cs typeface="+mn-cs"/>
              </a:rPr>
              <a:t>Note you can ask a question anonymously</a:t>
            </a:r>
          </a:p>
        </p:txBody>
      </p:sp>
      <p:sp>
        <p:nvSpPr>
          <p:cNvPr id="16" name="TextBox 15">
            <a:extLst>
              <a:ext uri="{FF2B5EF4-FFF2-40B4-BE49-F238E27FC236}">
                <a16:creationId xmlns:a16="http://schemas.microsoft.com/office/drawing/2014/main" id="{E8B103EA-985B-4637-8BC0-E0D4E72F0606}"/>
              </a:ext>
            </a:extLst>
          </p:cNvPr>
          <p:cNvSpPr txBox="1"/>
          <p:nvPr/>
        </p:nvSpPr>
        <p:spPr>
          <a:xfrm>
            <a:off x="4672904" y="4694706"/>
            <a:ext cx="1003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Q&amp;A</a:t>
            </a:r>
          </a:p>
        </p:txBody>
      </p:sp>
      <p:sp>
        <p:nvSpPr>
          <p:cNvPr id="17" name="Right Arrow 11">
            <a:extLst>
              <a:ext uri="{FF2B5EF4-FFF2-40B4-BE49-F238E27FC236}">
                <a16:creationId xmlns:a16="http://schemas.microsoft.com/office/drawing/2014/main" id="{0300AB61-DF90-4CE4-A52D-2B8848FA1FC1}"/>
              </a:ext>
            </a:extLst>
          </p:cNvPr>
          <p:cNvSpPr/>
          <p:nvPr/>
        </p:nvSpPr>
        <p:spPr>
          <a:xfrm rot="6927166">
            <a:off x="3078261" y="4508976"/>
            <a:ext cx="1190615" cy="17824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1D252538-EF0C-4EA7-B112-9AC159F34E45}"/>
              </a:ext>
            </a:extLst>
          </p:cNvPr>
          <p:cNvSpPr/>
          <p:nvPr/>
        </p:nvSpPr>
        <p:spPr>
          <a:xfrm>
            <a:off x="4946204" y="5774201"/>
            <a:ext cx="457200" cy="426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ight Arrow 8">
            <a:extLst>
              <a:ext uri="{FF2B5EF4-FFF2-40B4-BE49-F238E27FC236}">
                <a16:creationId xmlns:a16="http://schemas.microsoft.com/office/drawing/2014/main" id="{B9A383EF-FD6C-4836-858F-06ABB6073B3E}"/>
              </a:ext>
            </a:extLst>
          </p:cNvPr>
          <p:cNvSpPr/>
          <p:nvPr/>
        </p:nvSpPr>
        <p:spPr>
          <a:xfrm rot="5400000">
            <a:off x="4818190" y="5212030"/>
            <a:ext cx="685800" cy="6096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A5B98724-5389-467C-A100-09B090322E12}"/>
              </a:ext>
            </a:extLst>
          </p:cNvPr>
          <p:cNvSpPr/>
          <p:nvPr/>
        </p:nvSpPr>
        <p:spPr>
          <a:xfrm>
            <a:off x="0" y="6433787"/>
            <a:ext cx="3810000" cy="369332"/>
          </a:xfrm>
          <a:prstGeom prst="rect">
            <a:avLst/>
          </a:prstGeom>
          <a:solidFill>
            <a:schemeClr val="bg1"/>
          </a:solidFill>
          <a:ln>
            <a:solidFill>
              <a:schemeClr val="tx1"/>
            </a:solidFill>
          </a:ln>
        </p:spPr>
        <p:txBody>
          <a:bodyPr wrap="square">
            <a:spAutoFit/>
          </a:bodyPr>
          <a:lstStyle/>
          <a:p>
            <a:pPr lvl="0" defTabSz="91440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latin typeface="Calibri" panose="020F0502020204030204" pitchFamily="34" charset="0"/>
                <a:ea typeface="Times New Roman" panose="02020603050405020304" pitchFamily="18" charset="0"/>
              </a:rPr>
              <a:t>646-876-9923</a:t>
            </a:r>
          </a:p>
        </p:txBody>
      </p:sp>
      <p:sp>
        <p:nvSpPr>
          <p:cNvPr id="21" name="Slide Number Placeholder 1">
            <a:extLst>
              <a:ext uri="{FF2B5EF4-FFF2-40B4-BE49-F238E27FC236}">
                <a16:creationId xmlns:a16="http://schemas.microsoft.com/office/drawing/2014/main" id="{40436859-478B-4683-BEE9-46ADA698064E}"/>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8E2919-D427-4CE2-80E2-33083554A27B}"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3729401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Aggregate Quality Properties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Soundness</a:t>
            </a:r>
            <a:r>
              <a:rPr kumimoji="0" lang="en-US" i="0" strike="noStrike" kern="1200" cap="none" spc="0" normalizeH="0" baseline="0" noProof="0" dirty="0">
                <a:ln>
                  <a:noFill/>
                </a:ln>
                <a:solidFill>
                  <a:prstClr val="black"/>
                </a:solidFill>
                <a:effectLst/>
                <a:uLnTx/>
                <a:uFillTx/>
                <a:latin typeface="Calibri"/>
                <a:ea typeface="+mn-ea"/>
                <a:cs typeface="+mn-cs"/>
              </a:rPr>
              <a:t>: Measured by Sodium Sulfate test</a:t>
            </a: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352574" y="1906103"/>
            <a:ext cx="8311661" cy="4302716"/>
          </a:xfrm>
          <a:prstGeom prst="rect">
            <a:avLst/>
          </a:prstGeom>
          <a:noFill/>
          <a:ln w="9525">
            <a:noFill/>
            <a:miter lim="800000"/>
            <a:headEnd/>
            <a:tailEnd/>
          </a:ln>
        </p:spPr>
        <p:txBody>
          <a:bodyPr wrap="square">
            <a:spAutoFit/>
          </a:bodyPr>
          <a:lstStyle/>
          <a:p>
            <a:pPr marL="174625" indent="-174625" algn="l">
              <a:spcBef>
                <a:spcPct val="20000"/>
              </a:spcBef>
              <a:buFont typeface="Arial" panose="020B0604020202020204" pitchFamily="34" charset="0"/>
              <a:buChar char="•"/>
            </a:pPr>
            <a:r>
              <a:rPr lang="en-US" sz="2400" b="0" dirty="0">
                <a:latin typeface="Calibri" panose="020F0502020204030204" pitchFamily="34" charset="0"/>
              </a:rPr>
              <a:t>Soundness is most important for anything exposed to freezing temperatures</a:t>
            </a:r>
          </a:p>
          <a:p>
            <a:pPr marL="631825" lvl="1" indent="-174625">
              <a:spcBef>
                <a:spcPct val="20000"/>
              </a:spcBef>
              <a:buFont typeface="Arial" panose="020B0604020202020204" pitchFamily="34" charset="0"/>
              <a:buChar char="•"/>
            </a:pPr>
            <a:r>
              <a:rPr lang="en-US" sz="2400" dirty="0">
                <a:latin typeface="Calibri" panose="020F0502020204030204" pitchFamily="34" charset="0"/>
              </a:rPr>
              <a:t>Surface aggregates</a:t>
            </a:r>
          </a:p>
          <a:p>
            <a:pPr marL="631825" lvl="1" indent="-174625">
              <a:spcBef>
                <a:spcPct val="20000"/>
              </a:spcBef>
              <a:buFont typeface="Arial" panose="020B0604020202020204" pitchFamily="34" charset="0"/>
              <a:buChar char="•"/>
            </a:pPr>
            <a:r>
              <a:rPr lang="en-US" sz="2400" b="0" dirty="0">
                <a:latin typeface="Calibri" panose="020F0502020204030204" pitchFamily="34" charset="0"/>
              </a:rPr>
              <a:t>Shallow bases</a:t>
            </a:r>
          </a:p>
          <a:p>
            <a:pPr marL="631825" lvl="1" indent="-174625">
              <a:spcBef>
                <a:spcPct val="20000"/>
              </a:spcBef>
              <a:buFont typeface="Arial" panose="020B0604020202020204" pitchFamily="34" charset="0"/>
              <a:buChar char="•"/>
            </a:pPr>
            <a:r>
              <a:rPr lang="en-US" sz="2400" b="0" dirty="0">
                <a:latin typeface="Calibri" panose="020F0502020204030204" pitchFamily="34" charset="0"/>
              </a:rPr>
              <a:t>Rip Rap</a:t>
            </a:r>
          </a:p>
          <a:p>
            <a:pPr marL="631825" lvl="1" indent="-174625">
              <a:spcBef>
                <a:spcPct val="20000"/>
              </a:spcBef>
              <a:buFont typeface="Arial" panose="020B0604020202020204" pitchFamily="34" charset="0"/>
              <a:buChar char="•"/>
            </a:pPr>
            <a:r>
              <a:rPr lang="en-US" sz="2400" dirty="0">
                <a:latin typeface="Calibri" panose="020F0502020204030204" pitchFamily="34" charset="0"/>
              </a:rPr>
              <a:t>Shallow or exposed subsurface drains</a:t>
            </a:r>
          </a:p>
          <a:p>
            <a:pPr marL="631825" lvl="1" indent="-174625">
              <a:spcBef>
                <a:spcPct val="20000"/>
              </a:spcBef>
              <a:buFont typeface="Arial" panose="020B0604020202020204" pitchFamily="34" charset="0"/>
              <a:buChar char="•"/>
            </a:pPr>
            <a:r>
              <a:rPr lang="en-US" sz="2400" dirty="0">
                <a:latin typeface="Calibri" panose="020F0502020204030204" pitchFamily="34" charset="0"/>
              </a:rPr>
              <a:t>Anything not buried at least 18-32 inches</a:t>
            </a:r>
            <a:endParaRPr lang="en-US" b="0" dirty="0">
              <a:latin typeface="Calibri" panose="020F0502020204030204" pitchFamily="34" charset="0"/>
            </a:endParaRPr>
          </a:p>
          <a:p>
            <a:pPr marL="171450" indent="-171450" algn="l">
              <a:spcBef>
                <a:spcPct val="20000"/>
              </a:spcBef>
              <a:buFont typeface="Arial" panose="020B0604020202020204" pitchFamily="34" charset="0"/>
              <a:buChar char="•"/>
            </a:pPr>
            <a:endParaRPr lang="en-US" sz="2400" b="0" dirty="0">
              <a:latin typeface="Calibri" panose="020F0502020204030204" pitchFamily="34" charset="0"/>
            </a:endParaRPr>
          </a:p>
          <a:p>
            <a:pPr marL="171450" indent="-171450" algn="l">
              <a:spcBef>
                <a:spcPct val="20000"/>
              </a:spcBef>
              <a:buFont typeface="Arial" panose="020B0604020202020204" pitchFamily="34" charset="0"/>
              <a:buChar char="•"/>
            </a:pPr>
            <a:r>
              <a:rPr lang="en-US" sz="2400" dirty="0">
                <a:latin typeface="Calibri" panose="020F0502020204030204" pitchFamily="34" charset="0"/>
              </a:rPr>
              <a:t>Soundness is less important for material buried below frost depth such as large fill projects.</a:t>
            </a:r>
            <a:endParaRPr lang="en-US" sz="2400" b="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89056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72332" y="625595"/>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Aggregate Quality Properties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Plasticity Index</a:t>
            </a:r>
            <a:r>
              <a:rPr kumimoji="0" lang="en-US" i="0" strike="noStrike" kern="1200" cap="none" spc="0" normalizeH="0" baseline="0" noProof="0" dirty="0">
                <a:ln>
                  <a:noFill/>
                </a:ln>
                <a:solidFill>
                  <a:prstClr val="black"/>
                </a:solidFill>
                <a:effectLst/>
                <a:uLnTx/>
                <a:uFillTx/>
                <a:latin typeface="Calibri"/>
                <a:ea typeface="+mn-ea"/>
                <a:cs typeface="+mn-cs"/>
              </a:rPr>
              <a:t>: PI is an approximation of clay in an aggregate</a:t>
            </a:r>
          </a:p>
          <a:p>
            <a:pPr lvl="1">
              <a:defRPr/>
            </a:pPr>
            <a:r>
              <a:rPr lang="en-US" b="1" dirty="0">
                <a:solidFill>
                  <a:prstClr val="black"/>
                </a:solidFill>
                <a:latin typeface="Calibri"/>
              </a:rPr>
              <a:t>Impacts of clay in aggregate</a:t>
            </a:r>
          </a:p>
          <a:p>
            <a:pPr lvl="2">
              <a:defRPr/>
            </a:pPr>
            <a:r>
              <a:rPr lang="en-US" sz="2800" dirty="0">
                <a:solidFill>
                  <a:prstClr val="black"/>
                </a:solidFill>
                <a:latin typeface="Calibri"/>
              </a:rPr>
              <a:t>Retain water</a:t>
            </a:r>
          </a:p>
          <a:p>
            <a:pPr lvl="2">
              <a:defRPr/>
            </a:pPr>
            <a:r>
              <a:rPr lang="en-US" sz="2800" dirty="0">
                <a:solidFill>
                  <a:prstClr val="black"/>
                </a:solidFill>
                <a:latin typeface="Calibri"/>
              </a:rPr>
              <a:t>Remains mobile (dust and sediment)</a:t>
            </a:r>
          </a:p>
          <a:p>
            <a:pPr lvl="2">
              <a:defRPr/>
            </a:pPr>
            <a:r>
              <a:rPr lang="en-US" sz="2800" dirty="0">
                <a:solidFill>
                  <a:prstClr val="black"/>
                </a:solidFill>
                <a:latin typeface="Calibri"/>
              </a:rPr>
              <a:t>Remain flexible (rutting)</a:t>
            </a: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DSC02245">
            <a:extLst>
              <a:ext uri="{FF2B5EF4-FFF2-40B4-BE49-F238E27FC236}">
                <a16:creationId xmlns:a16="http://schemas.microsoft.com/office/drawing/2014/main" id="{8BA910D8-9448-4CED-8FFB-1372986A1BB8}"/>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3048000" y="4267200"/>
            <a:ext cx="6168332" cy="2677886"/>
          </a:xfrm>
          <a:prstGeom prst="rect">
            <a:avLst/>
          </a:prstGeom>
          <a:ln w="28575">
            <a:solidFill>
              <a:schemeClr val="tx1"/>
            </a:solidFill>
          </a:ln>
          <a:effectLst>
            <a:outerShdw blurRad="50800" dist="38100" dir="13500000" algn="br" rotWithShape="0">
              <a:prstClr val="black">
                <a:alpha val="40000"/>
              </a:prstClr>
            </a:outerShdw>
          </a:effectLst>
        </p:spPr>
      </p:pic>
      <p:cxnSp>
        <p:nvCxnSpPr>
          <p:cNvPr id="20" name="Straight Arrow Connector 19">
            <a:extLst>
              <a:ext uri="{FF2B5EF4-FFF2-40B4-BE49-F238E27FC236}">
                <a16:creationId xmlns:a16="http://schemas.microsoft.com/office/drawing/2014/main" id="{85197345-6C8A-4B37-BC1D-9865D9ACE26A}"/>
              </a:ext>
            </a:extLst>
          </p:cNvPr>
          <p:cNvCxnSpPr/>
          <p:nvPr/>
        </p:nvCxnSpPr>
        <p:spPr>
          <a:xfrm>
            <a:off x="5029200" y="3909970"/>
            <a:ext cx="609600" cy="7144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456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Aggregate Quality Properties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Plasticity Index</a:t>
            </a:r>
            <a:r>
              <a:rPr kumimoji="0" lang="en-US" i="0" strike="noStrike" kern="1200" cap="none" spc="0" normalizeH="0" baseline="0" noProof="0" dirty="0">
                <a:ln>
                  <a:noFill/>
                </a:ln>
                <a:solidFill>
                  <a:prstClr val="black"/>
                </a:solidFill>
                <a:effectLst/>
                <a:uLnTx/>
                <a:uFillTx/>
                <a:latin typeface="Calibri"/>
                <a:ea typeface="+mn-ea"/>
                <a:cs typeface="+mn-cs"/>
              </a:rPr>
              <a:t>: PI is an approximation of clay in an aggregate</a:t>
            </a:r>
          </a:p>
          <a:p>
            <a:pPr marL="0" marR="0" lvl="1" indent="0" algn="l" defTabSz="914400" rtl="0" eaLnBrk="1" fontAlgn="auto" latinLnBrk="0" hangingPunct="1">
              <a:lnSpc>
                <a:spcPct val="100000"/>
              </a:lnSpc>
              <a:spcBef>
                <a:spcPct val="20000"/>
              </a:spcBef>
              <a:spcAft>
                <a:spcPts val="0"/>
              </a:spcAft>
              <a:buClrTx/>
              <a:buSzTx/>
              <a:buNone/>
              <a:tabLst/>
              <a:defRPr/>
            </a:pPr>
            <a:endParaRPr lang="en-US" sz="1800" dirty="0">
              <a:solidFill>
                <a:prstClr val="black"/>
              </a:solidFill>
              <a:latin typeface="Calibri"/>
            </a:endParaRPr>
          </a:p>
          <a:p>
            <a:pPr marL="0" marR="0" lvl="1" indent="0" algn="l" defTabSz="914400" rtl="0" eaLnBrk="1" fontAlgn="auto" latinLnBrk="0" hangingPunct="1">
              <a:lnSpc>
                <a:spcPct val="100000"/>
              </a:lnSpc>
              <a:spcBef>
                <a:spcPct val="20000"/>
              </a:spcBef>
              <a:spcAft>
                <a:spcPts val="0"/>
              </a:spcAft>
              <a:buClrTx/>
              <a:buSzTx/>
              <a:buNone/>
              <a:tabLst/>
              <a:defRPr/>
            </a:pPr>
            <a:r>
              <a:rPr lang="en-US" dirty="0">
                <a:solidFill>
                  <a:prstClr val="black"/>
                </a:solidFill>
                <a:latin typeface="Calibri"/>
              </a:rPr>
              <a:t>Where does clay </a:t>
            </a:r>
            <a:br>
              <a:rPr lang="en-US" dirty="0">
                <a:solidFill>
                  <a:prstClr val="black"/>
                </a:solidFill>
                <a:latin typeface="Calibri"/>
              </a:rPr>
            </a:br>
            <a:r>
              <a:rPr lang="en-US" dirty="0">
                <a:solidFill>
                  <a:prstClr val="black"/>
                </a:solidFill>
                <a:latin typeface="Calibri"/>
              </a:rPr>
              <a:t>come from?</a:t>
            </a: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nature, stone&#10;&#10;Description automatically generated">
            <a:extLst>
              <a:ext uri="{FF2B5EF4-FFF2-40B4-BE49-F238E27FC236}">
                <a16:creationId xmlns:a16="http://schemas.microsoft.com/office/drawing/2014/main" id="{6E3DE086-C00B-45A1-954A-2DACFAD7AE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95600" y="2256250"/>
            <a:ext cx="6248400" cy="4686300"/>
          </a:xfrm>
          <a:prstGeom prst="rect">
            <a:avLst/>
          </a:prstGeom>
          <a:ln w="28575">
            <a:solidFill>
              <a:schemeClr val="tx1"/>
            </a:solidFill>
          </a:ln>
          <a:effectLst>
            <a:outerShdw blurRad="50800" dist="38100" dir="13500000" algn="br" rotWithShape="0">
              <a:prstClr val="black">
                <a:alpha val="40000"/>
              </a:prstClr>
            </a:outerShdw>
          </a:effectLst>
        </p:spPr>
      </p:pic>
      <p:cxnSp>
        <p:nvCxnSpPr>
          <p:cNvPr id="12" name="Straight Arrow Connector 11">
            <a:extLst>
              <a:ext uri="{FF2B5EF4-FFF2-40B4-BE49-F238E27FC236}">
                <a16:creationId xmlns:a16="http://schemas.microsoft.com/office/drawing/2014/main" id="{2109EF60-B4C9-4CEF-B8E0-BDE12610325F}"/>
              </a:ext>
            </a:extLst>
          </p:cNvPr>
          <p:cNvCxnSpPr>
            <a:cxnSpLocks/>
          </p:cNvCxnSpPr>
          <p:nvPr/>
        </p:nvCxnSpPr>
        <p:spPr>
          <a:xfrm flipV="1">
            <a:off x="2438400" y="4800600"/>
            <a:ext cx="2514600" cy="1219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D8EC5C-9321-43D6-99E1-A63291A3B5AD}"/>
              </a:ext>
            </a:extLst>
          </p:cNvPr>
          <p:cNvSpPr txBox="1"/>
          <p:nvPr/>
        </p:nvSpPr>
        <p:spPr>
          <a:xfrm>
            <a:off x="417287" y="4599400"/>
            <a:ext cx="2149688" cy="646331"/>
          </a:xfrm>
          <a:prstGeom prst="rect">
            <a:avLst/>
          </a:prstGeom>
          <a:solidFill>
            <a:schemeClr val="bg1"/>
          </a:solidFill>
          <a:ln>
            <a:solidFill>
              <a:schemeClr val="tx1"/>
            </a:solidFill>
          </a:ln>
        </p:spPr>
        <p:txBody>
          <a:bodyPr wrap="square" rtlCol="0">
            <a:spAutoFit/>
          </a:bodyPr>
          <a:lstStyle/>
          <a:p>
            <a:pPr algn="ctr"/>
            <a:r>
              <a:rPr lang="en-US" b="1" dirty="0"/>
              <a:t>Are there clay seems in this limestone?</a:t>
            </a:r>
          </a:p>
        </p:txBody>
      </p:sp>
      <p:cxnSp>
        <p:nvCxnSpPr>
          <p:cNvPr id="15" name="Straight Arrow Connector 14">
            <a:extLst>
              <a:ext uri="{FF2B5EF4-FFF2-40B4-BE49-F238E27FC236}">
                <a16:creationId xmlns:a16="http://schemas.microsoft.com/office/drawing/2014/main" id="{4D4C7D79-ECAC-4831-956F-F45F4FC065EE}"/>
              </a:ext>
            </a:extLst>
          </p:cNvPr>
          <p:cNvCxnSpPr>
            <a:cxnSpLocks/>
          </p:cNvCxnSpPr>
          <p:nvPr/>
        </p:nvCxnSpPr>
        <p:spPr>
          <a:xfrm>
            <a:off x="2438400" y="3789154"/>
            <a:ext cx="1752600" cy="3864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D8EDB0-E630-4574-9847-DA5A29F9956C}"/>
              </a:ext>
            </a:extLst>
          </p:cNvPr>
          <p:cNvSpPr txBox="1"/>
          <p:nvPr/>
        </p:nvSpPr>
        <p:spPr>
          <a:xfrm>
            <a:off x="455387" y="3495870"/>
            <a:ext cx="2149688" cy="923330"/>
          </a:xfrm>
          <a:prstGeom prst="rect">
            <a:avLst/>
          </a:prstGeom>
          <a:solidFill>
            <a:schemeClr val="bg1"/>
          </a:solidFill>
          <a:ln>
            <a:solidFill>
              <a:schemeClr val="tx1"/>
            </a:solidFill>
          </a:ln>
        </p:spPr>
        <p:txBody>
          <a:bodyPr wrap="square" rtlCol="0">
            <a:spAutoFit/>
          </a:bodyPr>
          <a:lstStyle/>
          <a:p>
            <a:pPr algn="ctr"/>
            <a:r>
              <a:rPr lang="en-US" b="1" dirty="0"/>
              <a:t>How much overburden may get mixed in?</a:t>
            </a:r>
          </a:p>
        </p:txBody>
      </p:sp>
    </p:spTree>
    <p:extLst>
      <p:ext uri="{BB962C8B-B14F-4D97-AF65-F5344CB8AC3E}">
        <p14:creationId xmlns:p14="http://schemas.microsoft.com/office/powerpoint/2010/main" val="3299818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Aggregate Quality Properties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Plasticity Index</a:t>
            </a:r>
            <a:r>
              <a:rPr kumimoji="0" lang="en-US" i="0" strike="noStrike" kern="1200" cap="none" spc="0" normalizeH="0" baseline="0" noProof="0" dirty="0">
                <a:ln>
                  <a:noFill/>
                </a:ln>
                <a:solidFill>
                  <a:prstClr val="black"/>
                </a:solidFill>
                <a:effectLst/>
                <a:uLnTx/>
                <a:uFillTx/>
                <a:latin typeface="Calibri"/>
                <a:ea typeface="+mn-ea"/>
                <a:cs typeface="+mn-cs"/>
              </a:rPr>
              <a:t>: PI is an approximation of clay in an aggregate</a:t>
            </a: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356928" y="2236197"/>
            <a:ext cx="8311661" cy="3120854"/>
          </a:xfrm>
          <a:prstGeom prst="rect">
            <a:avLst/>
          </a:prstGeom>
          <a:noFill/>
          <a:ln w="9525">
            <a:noFill/>
            <a:miter lim="800000"/>
            <a:headEnd/>
            <a:tailEnd/>
          </a:ln>
        </p:spPr>
        <p:txBody>
          <a:bodyPr wrap="square">
            <a:spAutoFit/>
          </a:bodyPr>
          <a:lstStyle/>
          <a:p>
            <a:pPr marL="174625" indent="-174625" algn="l">
              <a:spcBef>
                <a:spcPct val="20000"/>
              </a:spcBef>
              <a:buFont typeface="Arial" panose="020B0604020202020204" pitchFamily="34" charset="0"/>
              <a:buChar char="•"/>
            </a:pPr>
            <a:r>
              <a:rPr lang="en-US" sz="2400" b="0" dirty="0">
                <a:latin typeface="Calibri" panose="020F0502020204030204" pitchFamily="34" charset="0"/>
              </a:rPr>
              <a:t>Plasticity is only run on material passing the #40 (&lt;1mm)</a:t>
            </a:r>
          </a:p>
          <a:p>
            <a:pPr marL="174625" indent="-174625" algn="l">
              <a:spcBef>
                <a:spcPct val="20000"/>
              </a:spcBef>
              <a:buFont typeface="Arial" panose="020B0604020202020204" pitchFamily="34" charset="0"/>
              <a:buChar char="•"/>
            </a:pPr>
            <a:r>
              <a:rPr lang="en-US" sz="2400" dirty="0">
                <a:latin typeface="Calibri" panose="020F0502020204030204" pitchFamily="34" charset="0"/>
              </a:rPr>
              <a:t>Open graded or clean aggregate are “non plastic” by default</a:t>
            </a:r>
            <a:endParaRPr lang="en-US" sz="2400" b="0" dirty="0">
              <a:latin typeface="Calibri" panose="020F0502020204030204" pitchFamily="34" charset="0"/>
            </a:endParaRPr>
          </a:p>
          <a:p>
            <a:pPr marL="631825" lvl="1" indent="-174625">
              <a:spcBef>
                <a:spcPct val="20000"/>
              </a:spcBef>
              <a:buFont typeface="Arial" panose="020B0604020202020204" pitchFamily="34" charset="0"/>
              <a:buChar char="•"/>
            </a:pPr>
            <a:r>
              <a:rPr lang="en-US" sz="2400" dirty="0">
                <a:latin typeface="Calibri" panose="020F0502020204030204" pitchFamily="34" charset="0"/>
              </a:rPr>
              <a:t>Plasticity index</a:t>
            </a:r>
          </a:p>
          <a:p>
            <a:pPr marL="1089025" lvl="2" indent="-174625">
              <a:spcBef>
                <a:spcPct val="20000"/>
              </a:spcBef>
              <a:buFont typeface="Arial" panose="020B0604020202020204" pitchFamily="34" charset="0"/>
              <a:buChar char="•"/>
            </a:pPr>
            <a:r>
              <a:rPr lang="en-US" sz="2400" b="0" dirty="0">
                <a:latin typeface="Calibri" panose="020F0502020204030204" pitchFamily="34" charset="0"/>
              </a:rPr>
              <a:t>0 = “non-plastic”  (negligible clay / silt content)</a:t>
            </a:r>
          </a:p>
          <a:p>
            <a:pPr marL="1089025" lvl="2" indent="-174625">
              <a:spcBef>
                <a:spcPct val="20000"/>
              </a:spcBef>
              <a:buFont typeface="Arial" panose="020B0604020202020204" pitchFamily="34" charset="0"/>
              <a:buChar char="•"/>
            </a:pPr>
            <a:r>
              <a:rPr lang="en-US" sz="2400" dirty="0">
                <a:latin typeface="Calibri" panose="020F0502020204030204" pitchFamily="34" charset="0"/>
              </a:rPr>
              <a:t>1-4 = some clay / silt</a:t>
            </a:r>
          </a:p>
          <a:p>
            <a:pPr marL="1089025" lvl="2" indent="-174625">
              <a:spcBef>
                <a:spcPct val="20000"/>
              </a:spcBef>
              <a:buFont typeface="Arial" panose="020B0604020202020204" pitchFamily="34" charset="0"/>
              <a:buChar char="•"/>
            </a:pPr>
            <a:r>
              <a:rPr lang="en-US" sz="2400" dirty="0">
                <a:latin typeface="Calibri" panose="020F0502020204030204" pitchFamily="34" charset="0"/>
              </a:rPr>
              <a:t>4-6 = clay content can make material “sticky”</a:t>
            </a:r>
            <a:endParaRPr lang="en-US" sz="2400" b="0" dirty="0">
              <a:latin typeface="Calibri" panose="020F0502020204030204" pitchFamily="34" charset="0"/>
            </a:endParaRPr>
          </a:p>
          <a:p>
            <a:pPr marL="1089025" lvl="2" indent="-174625">
              <a:spcBef>
                <a:spcPct val="20000"/>
              </a:spcBef>
              <a:buFont typeface="Arial" panose="020B0604020202020204" pitchFamily="34" charset="0"/>
              <a:buChar char="•"/>
            </a:pPr>
            <a:r>
              <a:rPr lang="en-US" sz="2400" dirty="0">
                <a:latin typeface="Calibri" panose="020F0502020204030204" pitchFamily="34" charset="0"/>
              </a:rPr>
              <a:t>6+ =  starts to behave more like soil than aggregate</a:t>
            </a:r>
            <a:endParaRPr lang="en-US" sz="2400" b="0" dirty="0">
              <a:latin typeface="Calibri" panose="020F0502020204030204" pitchFamily="34" charset="0"/>
            </a:endParaRPr>
          </a:p>
        </p:txBody>
      </p:sp>
    </p:spTree>
    <p:extLst>
      <p:ext uri="{BB962C8B-B14F-4D97-AF65-F5344CB8AC3E}">
        <p14:creationId xmlns:p14="http://schemas.microsoft.com/office/powerpoint/2010/main" val="2860322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2177" y="638295"/>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IMPORTANT</a:t>
            </a:r>
          </a:p>
          <a:p>
            <a:pPr marL="0" marR="0" lvl="1" indent="0" algn="ctr" defTabSz="914400" rtl="0" eaLnBrk="1" fontAlgn="auto" latinLnBrk="0" hangingPunct="1">
              <a:lnSpc>
                <a:spcPct val="100000"/>
              </a:lnSpc>
              <a:spcBef>
                <a:spcPct val="20000"/>
              </a:spcBef>
              <a:spcAft>
                <a:spcPts val="0"/>
              </a:spcAft>
              <a:buClrTx/>
              <a:buSzTx/>
              <a:buNone/>
              <a:tabLst/>
              <a:defRPr/>
            </a:pPr>
            <a:endParaRPr kumimoji="0" lang="en-US" b="1" i="0" u="sng" strike="noStrike" kern="1200" cap="none" spc="0" normalizeH="0" baseline="0" noProof="0" dirty="0">
              <a:ln>
                <a:noFill/>
              </a:ln>
              <a:solidFill>
                <a:prstClr val="black"/>
              </a:solidFill>
              <a:effectLst/>
              <a:uLnTx/>
              <a:uFillTx/>
              <a:latin typeface="Calibri"/>
              <a:ea typeface="+mn-ea"/>
              <a:cs typeface="+mn-cs"/>
            </a:endParaRPr>
          </a:p>
          <a:p>
            <a:pPr marL="0" marR="0" lvl="1" indent="0" algn="ctr" defTabSz="914400" rtl="0" eaLnBrk="1" fontAlgn="auto" latinLnBrk="0" hangingPunct="1">
              <a:lnSpc>
                <a:spcPct val="100000"/>
              </a:lnSpc>
              <a:spcBef>
                <a:spcPct val="20000"/>
              </a:spcBef>
              <a:spcAft>
                <a:spcPts val="0"/>
              </a:spcAft>
              <a:buClrTx/>
              <a:buSzTx/>
              <a:buNone/>
              <a:tabLst/>
              <a:defRPr/>
            </a:pPr>
            <a:r>
              <a:rPr kumimoji="0" lang="en-US" b="1" i="0" strike="noStrike" kern="1200" cap="none" spc="0" normalizeH="0" baseline="0" noProof="0" dirty="0">
                <a:ln>
                  <a:noFill/>
                </a:ln>
                <a:solidFill>
                  <a:prstClr val="black"/>
                </a:solidFill>
                <a:effectLst/>
                <a:uLnTx/>
                <a:uFillTx/>
                <a:latin typeface="Calibri"/>
                <a:ea typeface="+mn-ea"/>
                <a:cs typeface="+mn-cs"/>
              </a:rPr>
              <a:t>Abrasion Resistance, Soundness, and Plasticity are related to properties of the parent material.</a:t>
            </a:r>
            <a:endParaRPr kumimoji="0" lang="en-US" i="0" strike="noStrike" kern="1200" cap="none" spc="0" normalizeH="0" baseline="0" noProof="0" dirty="0">
              <a:ln>
                <a:noFill/>
              </a:ln>
              <a:solidFill>
                <a:prstClr val="black"/>
              </a:solidFill>
              <a:effectLst/>
              <a:uLnTx/>
              <a:uFillTx/>
              <a:latin typeface="Calibri"/>
              <a:ea typeface="+mn-ea"/>
              <a:cs typeface="+mn-cs"/>
            </a:endParaRPr>
          </a:p>
          <a:p>
            <a:pPr marL="914400" lvl="2" indent="0">
              <a:buNone/>
              <a:defRPr/>
            </a:pPr>
            <a:endParaRPr lang="en-US" dirty="0">
              <a:solidFill>
                <a:prstClr val="black"/>
              </a:solidFill>
              <a:latin typeface="Calibri"/>
            </a:endParaRPr>
          </a:p>
          <a:p>
            <a:pPr lvl="2">
              <a:defRPr/>
            </a:pPr>
            <a:r>
              <a:rPr kumimoji="0" lang="en-US" i="0" u="none" strike="noStrike" kern="1200" cap="none" spc="0" normalizeH="0" baseline="0" noProof="0" dirty="0">
                <a:ln>
                  <a:noFill/>
                </a:ln>
                <a:effectLst/>
                <a:uLnTx/>
                <a:uFillTx/>
                <a:latin typeface="Calibri"/>
                <a:ea typeface="+mn-ea"/>
                <a:cs typeface="+mn-cs"/>
              </a:rPr>
              <a:t>They can vary slightly from one rock </a:t>
            </a:r>
            <a:r>
              <a:rPr lang="en-US" dirty="0">
                <a:latin typeface="Calibri"/>
              </a:rPr>
              <a:t>face to another within the same quarry.</a:t>
            </a:r>
          </a:p>
          <a:p>
            <a:pPr lvl="2">
              <a:defRPr/>
            </a:pPr>
            <a:endParaRPr kumimoji="0" lang="en-US" i="0" u="none" strike="noStrike" kern="1200" cap="none" spc="0" normalizeH="0" baseline="0" noProof="0" dirty="0">
              <a:ln>
                <a:noFill/>
              </a:ln>
              <a:effectLst/>
              <a:uLnTx/>
              <a:uFillTx/>
              <a:latin typeface="Calibri"/>
              <a:ea typeface="+mn-ea"/>
              <a:cs typeface="+mn-cs"/>
            </a:endParaRPr>
          </a:p>
          <a:p>
            <a:pPr lvl="2">
              <a:defRPr/>
            </a:pPr>
            <a:r>
              <a:rPr kumimoji="0" lang="en-US" i="0" u="none" strike="noStrike" kern="1200" cap="none" spc="0" normalizeH="0" baseline="0" noProof="0" dirty="0">
                <a:ln>
                  <a:noFill/>
                </a:ln>
                <a:effectLst/>
                <a:uLnTx/>
                <a:uFillTx/>
                <a:latin typeface="Calibri"/>
                <a:ea typeface="+mn-ea"/>
                <a:cs typeface="+mn-cs"/>
              </a:rPr>
              <a:t>They essentially remain the same regardless of the gradation or level of crushing done to the aggregate</a:t>
            </a: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40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48386"/>
            <a:ext cx="914400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E3DBB4-DBBB-47E2-B01B-0C0B1AB94A0C}"/>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0" name="Rectangle 9">
            <a:extLst>
              <a:ext uri="{FF2B5EF4-FFF2-40B4-BE49-F238E27FC236}">
                <a16:creationId xmlns:a16="http://schemas.microsoft.com/office/drawing/2014/main" id="{39876220-FA19-40CB-B89B-CE9514F95BBD}"/>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FB1B09E-5EDF-4147-B4E7-1D1E6946595F}"/>
              </a:ext>
            </a:extLst>
          </p:cNvPr>
          <p:cNvSpPr txBox="1"/>
          <p:nvPr/>
        </p:nvSpPr>
        <p:spPr>
          <a:xfrm>
            <a:off x="0" y="73020"/>
            <a:ext cx="91440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
        <p:nvSpPr>
          <p:cNvPr id="14" name="Subtitle 2">
            <a:extLst>
              <a:ext uri="{FF2B5EF4-FFF2-40B4-BE49-F238E27FC236}">
                <a16:creationId xmlns:a16="http://schemas.microsoft.com/office/drawing/2014/main" id="{4D4294FC-B9B3-4A35-8FF6-19AA8D2A9CB7}"/>
              </a:ext>
            </a:extLst>
          </p:cNvPr>
          <p:cNvSpPr txBox="1">
            <a:spLocks/>
          </p:cNvSpPr>
          <p:nvPr/>
        </p:nvSpPr>
        <p:spPr>
          <a:xfrm>
            <a:off x="2971800" y="886116"/>
            <a:ext cx="5838063" cy="601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strike="noStrike" kern="1200" cap="none" spc="0" normalizeH="0" baseline="0" noProof="0" dirty="0">
                <a:ln>
                  <a:noFill/>
                </a:ln>
                <a:solidFill>
                  <a:schemeClr val="bg1">
                    <a:lumMod val="75000"/>
                  </a:schemeClr>
                </a:solidFill>
                <a:effectLst/>
                <a:uLnTx/>
                <a:uFillTx/>
                <a:latin typeface="Calibri"/>
                <a:ea typeface="Times New Roman"/>
                <a:cs typeface="+mn-cs"/>
              </a:rPr>
              <a:t>Background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b="1" u="sng" dirty="0">
              <a:solidFill>
                <a:srgbClr val="FFFF00"/>
              </a:solidFill>
              <a:latin typeface="Calibri"/>
              <a:ea typeface="Times New Roman"/>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lumMod val="75000"/>
                  </a:schemeClr>
                </a:solidFill>
                <a:latin typeface="Calibri"/>
                <a:ea typeface="Times New Roman"/>
              </a:rPr>
              <a:t>Important Aggregate Properties</a:t>
            </a:r>
            <a:endParaRPr kumimoji="0" lang="en-US" sz="3200" i="0" strike="noStrike" kern="1200" cap="none" spc="0" normalizeH="0" baseline="0" noProof="0" dirty="0">
              <a:ln>
                <a:noFill/>
              </a:ln>
              <a:solidFill>
                <a:schemeClr val="bg1">
                  <a:lumMod val="75000"/>
                </a:schemeClr>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srgbClr val="FFFF00"/>
                </a:solidFill>
                <a:effectLst/>
                <a:uLnTx/>
                <a:uFillTx/>
                <a:latin typeface="Calibri"/>
                <a:ea typeface="Times New Roman"/>
                <a:cs typeface="+mn-cs"/>
              </a:rPr>
              <a:t>Commonly Used Aggregates</a:t>
            </a:r>
          </a:p>
          <a:p>
            <a:pPr lvl="2" indent="-285750">
              <a:spcBef>
                <a:spcPts val="0"/>
              </a:spcBef>
              <a:defRPr/>
            </a:pPr>
            <a:r>
              <a:rPr kumimoji="0" lang="en-US" sz="2800" b="1" i="0" u="sng" strike="noStrike" kern="1200" cap="none" spc="0" normalizeH="0" baseline="0" noProof="0" dirty="0">
                <a:ln>
                  <a:noFill/>
                </a:ln>
                <a:solidFill>
                  <a:srgbClr val="FFFF00"/>
                </a:solidFill>
                <a:effectLst/>
                <a:uLnTx/>
                <a:uFillTx/>
                <a:latin typeface="Calibri"/>
                <a:ea typeface="Times New Roman"/>
                <a:cs typeface="+mn-cs"/>
              </a:rPr>
              <a:t>Coarse Aggregates</a:t>
            </a:r>
          </a:p>
          <a:p>
            <a:pPr lvl="2" indent="-285750">
              <a:spcBef>
                <a:spcPts val="0"/>
              </a:spcBef>
              <a:defRPr/>
            </a:pPr>
            <a:r>
              <a:rPr kumimoji="0" lang="en-US" sz="2800" b="1" i="0" strike="noStrike" kern="1200" cap="none" spc="0" normalizeH="0" baseline="0" noProof="0" dirty="0">
                <a:ln>
                  <a:noFill/>
                </a:ln>
                <a:solidFill>
                  <a:schemeClr val="bg1"/>
                </a:solidFill>
                <a:effectLst/>
                <a:uLnTx/>
                <a:uFillTx/>
                <a:latin typeface="Calibri"/>
                <a:ea typeface="Times New Roman"/>
                <a:cs typeface="+mn-cs"/>
              </a:rPr>
              <a:t>Larger “rip-rap” aggregates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Calibri"/>
              <a:ea typeface="Times New Roman"/>
              <a:cs typeface="+mn-cs"/>
            </a:endParaRPr>
          </a:p>
        </p:txBody>
      </p:sp>
      <p:pic>
        <p:nvPicPr>
          <p:cNvPr id="16" name="Picture 2" descr="C:\Users\enevel\Desktop\IMG_5817.JPG">
            <a:extLst>
              <a:ext uri="{FF2B5EF4-FFF2-40B4-BE49-F238E27FC236}">
                <a16:creationId xmlns:a16="http://schemas.microsoft.com/office/drawing/2014/main" id="{F95304D4-A617-4BEE-B916-5B7B25E8E03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37780"/>
            <a:ext cx="2971800" cy="612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110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29754" y="55120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Aggregates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A word about specifications</a:t>
            </a:r>
            <a:endParaRPr kumimoji="0" lang="en-US" i="0" strike="noStrike" kern="1200" cap="none" spc="0" normalizeH="0" baseline="0" noProof="0" dirty="0">
              <a:ln>
                <a:noFill/>
              </a:ln>
              <a:solidFill>
                <a:prstClr val="black"/>
              </a:solidFill>
              <a:effectLst/>
              <a:uLnTx/>
              <a:uFillTx/>
              <a:latin typeface="Calibri"/>
              <a:ea typeface="+mn-ea"/>
              <a:cs typeface="+mn-cs"/>
            </a:endParaRP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8311661" cy="3795526"/>
          </a:xfrm>
          <a:prstGeom prst="rect">
            <a:avLst/>
          </a:prstGeom>
          <a:noFill/>
          <a:ln w="9525">
            <a:noFill/>
            <a:miter lim="800000"/>
            <a:headEnd/>
            <a:tailEnd/>
          </a:ln>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endPar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AASHTO (American Association of State and Highway Transportation Officials) </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Federal spec on open-graded or clean stone</a:t>
            </a:r>
          </a:p>
          <a:p>
            <a:pPr marL="342900" marR="0" lvl="0" indent="-342900" algn="just">
              <a:lnSpc>
                <a:spcPct val="107000"/>
              </a:lnSpc>
              <a:spcBef>
                <a:spcPts val="0"/>
              </a:spcBef>
              <a:spcAft>
                <a:spcPts val="0"/>
              </a:spcAft>
              <a:buFont typeface="Symbol" panose="05050102010706020507" pitchFamily="18" charset="2"/>
              <a:buChar char=""/>
            </a:pPr>
            <a:endPar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 Specifications are maintained by PennDOT largely for well-graded aggregates (</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“Publication 408”, section 703).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endPar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R="0" lvl="0" algn="just">
              <a:lnSpc>
                <a:spcPct val="107000"/>
              </a:lnSpc>
              <a:spcBef>
                <a:spcPts val="0"/>
              </a:spcBef>
              <a:spcAft>
                <a:spcPts val="0"/>
              </a:spcAft>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note some redundancy, for example ASSHTO #1 = PA #4</a:t>
            </a:r>
          </a:p>
          <a:p>
            <a:pPr marL="342900" marR="0" lvl="0" indent="-342900" algn="just">
              <a:lnSpc>
                <a:spcPct val="107000"/>
              </a:lnSpc>
              <a:spcBef>
                <a:spcPts val="0"/>
              </a:spcBef>
              <a:spcAft>
                <a:spcPts val="0"/>
              </a:spcAft>
              <a:buFont typeface="Symbol" panose="05050102010706020507" pitchFamily="18" charset="2"/>
              <a:buChar char=""/>
            </a:pPr>
            <a:endPar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Specifications that begin with an “R” designation are set by the </a:t>
            </a: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National Crushed Stone Association.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174625" indent="-174625" algn="l">
              <a:spcBef>
                <a:spcPct val="20000"/>
              </a:spcBef>
              <a:buFont typeface="Arial" panose="020B0604020202020204" pitchFamily="34" charset="0"/>
              <a:buChar char="•"/>
            </a:pPr>
            <a:endParaRPr lang="en-US" sz="2400" b="0" dirty="0">
              <a:latin typeface="Calibri" panose="020F0502020204030204" pitchFamily="34" charset="0"/>
            </a:endParaRPr>
          </a:p>
        </p:txBody>
      </p:sp>
    </p:spTree>
    <p:extLst>
      <p:ext uri="{BB962C8B-B14F-4D97-AF65-F5344CB8AC3E}">
        <p14:creationId xmlns:p14="http://schemas.microsoft.com/office/powerpoint/2010/main" val="2179679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7620" y="55120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57950" y="6254177"/>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Aggregates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PENNDOT 2A</a:t>
            </a:r>
            <a:r>
              <a:rPr kumimoji="0" lang="en-US" b="1" i="0" strike="noStrike" kern="1200" cap="none" spc="0" normalizeH="0" baseline="0" noProof="0" dirty="0">
                <a:ln>
                  <a:noFill/>
                </a:ln>
                <a:solidFill>
                  <a:prstClr val="black"/>
                </a:solidFill>
                <a:effectLst/>
                <a:uLnTx/>
                <a:uFillTx/>
                <a:latin typeface="Calibri"/>
                <a:ea typeface="+mn-ea"/>
                <a:cs typeface="+mn-cs"/>
              </a:rPr>
              <a:t>: well-graded</a:t>
            </a:r>
            <a:endParaRPr kumimoji="0" lang="en-US" i="0" strike="noStrike" kern="1200" cap="none" spc="0" normalizeH="0" baseline="0" noProof="0" dirty="0">
              <a:ln>
                <a:noFill/>
              </a:ln>
              <a:solidFill>
                <a:prstClr val="black"/>
              </a:solidFill>
              <a:effectLst/>
              <a:uLnTx/>
              <a:uFillTx/>
              <a:latin typeface="Calibri"/>
              <a:ea typeface="+mn-ea"/>
              <a:cs typeface="+mn-cs"/>
            </a:endParaRP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8311661" cy="3564053"/>
          </a:xfrm>
          <a:prstGeom prst="rect">
            <a:avLst/>
          </a:prstGeom>
          <a:noFill/>
          <a:ln w="9525">
            <a:noFill/>
            <a:miter lim="800000"/>
            <a:headEnd/>
            <a:tailEnd/>
          </a:ln>
        </p:spPr>
        <p:txBody>
          <a:bodyPr wrap="square">
            <a:spAutoFit/>
          </a:bodyPr>
          <a:lstStyle/>
          <a:p>
            <a:pPr marL="174625" indent="-174625" algn="l">
              <a:spcBef>
                <a:spcPct val="20000"/>
              </a:spcBef>
              <a:buFont typeface="Arial" panose="020B0604020202020204" pitchFamily="34" charset="0"/>
              <a:buChar char="•"/>
            </a:pPr>
            <a:r>
              <a:rPr lang="en-US" sz="2400" b="0" dirty="0">
                <a:latin typeface="Calibri" panose="020F0502020204030204" pitchFamily="34" charset="0"/>
              </a:rPr>
              <a:t>Designed as base for asphalt</a:t>
            </a:r>
          </a:p>
          <a:p>
            <a:pPr marL="174625" indent="-174625" algn="l">
              <a:spcBef>
                <a:spcPct val="20000"/>
              </a:spcBef>
              <a:buFont typeface="Arial" panose="020B0604020202020204" pitchFamily="34" charset="0"/>
              <a:buChar char="•"/>
            </a:pPr>
            <a:r>
              <a:rPr lang="en-US" sz="2400" dirty="0">
                <a:latin typeface="Calibri" panose="020F0502020204030204" pitchFamily="34" charset="0"/>
              </a:rPr>
              <a:t>Very common “standard” aggregate</a:t>
            </a:r>
          </a:p>
          <a:p>
            <a:pPr marL="174625" indent="-174625" algn="l">
              <a:spcBef>
                <a:spcPct val="20000"/>
              </a:spcBef>
              <a:buFont typeface="Arial" panose="020B0604020202020204" pitchFamily="34" charset="0"/>
              <a:buChar char="•"/>
            </a:pPr>
            <a:r>
              <a:rPr lang="en-US" sz="2400" dirty="0">
                <a:latin typeface="Calibri" panose="020F0502020204030204" pitchFamily="34" charset="0"/>
              </a:rPr>
              <a:t>2” top size</a:t>
            </a:r>
          </a:p>
          <a:p>
            <a:pPr marL="174625" indent="-174625" algn="l">
              <a:spcBef>
                <a:spcPct val="20000"/>
              </a:spcBef>
              <a:buFont typeface="Arial" panose="020B0604020202020204" pitchFamily="34" charset="0"/>
              <a:buChar char="•"/>
            </a:pPr>
            <a:r>
              <a:rPr lang="en-US" sz="2400" b="0" dirty="0">
                <a:latin typeface="Calibri" panose="020F0502020204030204" pitchFamily="34" charset="0"/>
              </a:rPr>
              <a:t>Fine content ranges from 0-10%</a:t>
            </a:r>
          </a:p>
          <a:p>
            <a:pPr marL="631825" lvl="1" indent="-174625">
              <a:spcBef>
                <a:spcPct val="20000"/>
              </a:spcBef>
              <a:buFont typeface="Arial" panose="020B0604020202020204" pitchFamily="34" charset="0"/>
              <a:buChar char="•"/>
            </a:pPr>
            <a:r>
              <a:rPr lang="en-US" sz="2400" dirty="0">
                <a:latin typeface="Calibri" panose="020F0502020204030204" pitchFamily="34" charset="0"/>
              </a:rPr>
              <a:t>Near 0, behaves almost as an open-graded aggregate</a:t>
            </a:r>
          </a:p>
          <a:p>
            <a:pPr marL="631825" lvl="1" indent="-174625">
              <a:spcBef>
                <a:spcPct val="20000"/>
              </a:spcBef>
              <a:buFont typeface="Arial" panose="020B0604020202020204" pitchFamily="34" charset="0"/>
              <a:buChar char="•"/>
            </a:pPr>
            <a:r>
              <a:rPr lang="en-US" sz="2400" b="0" dirty="0">
                <a:latin typeface="Calibri" panose="020F0502020204030204" pitchFamily="34" charset="0"/>
              </a:rPr>
              <a:t>Near 10, very well graded, approaching DSA</a:t>
            </a:r>
          </a:p>
          <a:p>
            <a:pPr marL="174625" indent="-174625">
              <a:spcBef>
                <a:spcPct val="20000"/>
              </a:spcBef>
              <a:buFont typeface="Arial" panose="020B0604020202020204" pitchFamily="34" charset="0"/>
              <a:buChar char="•"/>
            </a:pPr>
            <a:r>
              <a:rPr lang="en-US" sz="2400" dirty="0">
                <a:latin typeface="Calibri" panose="020F0502020204030204" pitchFamily="34" charset="0"/>
              </a:rPr>
              <a:t>No plasticity specification</a:t>
            </a:r>
            <a:endParaRPr lang="en-US" sz="2400" b="0" dirty="0">
              <a:latin typeface="Calibri" panose="020F0502020204030204" pitchFamily="34" charset="0"/>
            </a:endParaRPr>
          </a:p>
          <a:p>
            <a:pPr marL="174625" indent="-174625" algn="l">
              <a:spcBef>
                <a:spcPct val="20000"/>
              </a:spcBef>
              <a:buFont typeface="Arial" panose="020B0604020202020204" pitchFamily="34" charset="0"/>
              <a:buChar char="•"/>
            </a:pPr>
            <a:endParaRPr lang="en-US" sz="2400" b="0" dirty="0">
              <a:latin typeface="Calibri" panose="020F0502020204030204" pitchFamily="34" charset="0"/>
            </a:endParaRPr>
          </a:p>
        </p:txBody>
      </p:sp>
      <p:pic>
        <p:nvPicPr>
          <p:cNvPr id="5" name="Picture 4">
            <a:extLst>
              <a:ext uri="{FF2B5EF4-FFF2-40B4-BE49-F238E27FC236}">
                <a16:creationId xmlns:a16="http://schemas.microsoft.com/office/drawing/2014/main" id="{652D7BFD-C35F-45A6-B8BF-CA781D010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 y="5308026"/>
            <a:ext cx="9187599" cy="1930974"/>
          </a:xfrm>
          <a:prstGeom prst="rect">
            <a:avLst/>
          </a:prstGeom>
        </p:spPr>
      </p:pic>
      <p:sp>
        <p:nvSpPr>
          <p:cNvPr id="6" name="Rectangle 5">
            <a:extLst>
              <a:ext uri="{FF2B5EF4-FFF2-40B4-BE49-F238E27FC236}">
                <a16:creationId xmlns:a16="http://schemas.microsoft.com/office/drawing/2014/main" id="{82392EC4-34F4-46BD-AF5D-A28C3F19BCE6}"/>
              </a:ext>
            </a:extLst>
          </p:cNvPr>
          <p:cNvSpPr/>
          <p:nvPr/>
        </p:nvSpPr>
        <p:spPr>
          <a:xfrm>
            <a:off x="0" y="6452215"/>
            <a:ext cx="9144000" cy="1524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6C96876-C478-4111-9824-B36C3AC217F1}"/>
              </a:ext>
            </a:extLst>
          </p:cNvPr>
          <p:cNvPicPr>
            <a:picLocks noChangeAspect="1"/>
          </p:cNvPicPr>
          <p:nvPr/>
        </p:nvPicPr>
        <p:blipFill>
          <a:blip r:embed="rId3"/>
          <a:stretch>
            <a:fillRect/>
          </a:stretch>
        </p:blipFill>
        <p:spPr>
          <a:xfrm>
            <a:off x="5278146" y="597659"/>
            <a:ext cx="3873473" cy="2221741"/>
          </a:xfrm>
          <a:prstGeom prst="rect">
            <a:avLst/>
          </a:prstGeom>
          <a:ln w="28575">
            <a:solidFill>
              <a:schemeClr val="tx1"/>
            </a:solidFill>
          </a:ln>
          <a:effectLst>
            <a:outerShdw blurRad="50800" dist="38100" dir="13500000" algn="br" rotWithShape="0">
              <a:prstClr val="black">
                <a:alpha val="40000"/>
              </a:prstClr>
            </a:outerShdw>
          </a:effectLst>
        </p:spPr>
      </p:pic>
      <p:sp>
        <p:nvSpPr>
          <p:cNvPr id="16" name="TextBox 15">
            <a:extLst>
              <a:ext uri="{FF2B5EF4-FFF2-40B4-BE49-F238E27FC236}">
                <a16:creationId xmlns:a16="http://schemas.microsoft.com/office/drawing/2014/main" id="{7248D6D9-DCCD-485F-BB87-CF268BB90F5B}"/>
              </a:ext>
            </a:extLst>
          </p:cNvPr>
          <p:cNvSpPr txBox="1"/>
          <p:nvPr/>
        </p:nvSpPr>
        <p:spPr>
          <a:xfrm>
            <a:off x="6150791" y="2773947"/>
            <a:ext cx="4619624" cy="215444"/>
          </a:xfrm>
          <a:prstGeom prst="rect">
            <a:avLst/>
          </a:prstGeom>
          <a:noFill/>
        </p:spPr>
        <p:txBody>
          <a:bodyPr wrap="square">
            <a:spAutoFit/>
          </a:bodyPr>
          <a:lstStyle/>
          <a:p>
            <a:r>
              <a:rPr lang="en-US" sz="800" dirty="0"/>
              <a:t>http://www.pennsysupply.com/construction-materials/aggregate.asp</a:t>
            </a:r>
          </a:p>
        </p:txBody>
      </p:sp>
    </p:spTree>
    <p:extLst>
      <p:ext uri="{BB962C8B-B14F-4D97-AF65-F5344CB8AC3E}">
        <p14:creationId xmlns:p14="http://schemas.microsoft.com/office/powerpoint/2010/main" val="3048112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55120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57950" y="6254177"/>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Aggregates</a:t>
            </a:r>
          </a:p>
          <a:p>
            <a:pPr marL="0" lvl="1" indent="0">
              <a:buNone/>
              <a:defRPr/>
            </a:pPr>
            <a:r>
              <a:rPr kumimoji="0" lang="en-US" b="1" i="0" u="sng" strike="noStrike" kern="1200" cap="none" spc="0" normalizeH="0" baseline="0" noProof="0" dirty="0">
                <a:ln>
                  <a:noFill/>
                </a:ln>
                <a:solidFill>
                  <a:prstClr val="black"/>
                </a:solidFill>
                <a:effectLst/>
                <a:uLnTx/>
                <a:uFillTx/>
                <a:latin typeface="Calibri"/>
                <a:ea typeface="+mn-ea"/>
                <a:cs typeface="+mn-cs"/>
              </a:rPr>
              <a:t>PENNDOT 2A</a:t>
            </a:r>
            <a:r>
              <a:rPr kumimoji="0" lang="en-US" b="1" i="0" strike="noStrike" kern="1200" cap="none" spc="0" normalizeH="0" baseline="0" noProof="0" dirty="0">
                <a:ln>
                  <a:noFill/>
                </a:ln>
                <a:solidFill>
                  <a:prstClr val="black"/>
                </a:solidFill>
                <a:effectLst/>
                <a:uLnTx/>
                <a:uFillTx/>
                <a:latin typeface="Calibri"/>
                <a:ea typeface="+mn-ea"/>
                <a:cs typeface="+mn-cs"/>
              </a:rPr>
              <a:t>: well-graded</a:t>
            </a:r>
            <a:endParaRPr kumimoji="0" lang="en-US" i="0" strike="noStrike" kern="1200" cap="none" spc="0" normalizeH="0" baseline="0" noProof="0" dirty="0">
              <a:ln>
                <a:noFill/>
              </a:ln>
              <a:solidFill>
                <a:prstClr val="black"/>
              </a:solidFill>
              <a:effectLst/>
              <a:uLnTx/>
              <a:uFillTx/>
              <a:latin typeface="Calibri"/>
              <a:ea typeface="+mn-ea"/>
              <a:cs typeface="+mn-cs"/>
            </a:endParaRPr>
          </a:p>
          <a:p>
            <a:pPr marL="0" marR="0" lvl="1" indent="0" algn="l" defTabSz="914400" rtl="0" eaLnBrk="1" fontAlgn="auto" latinLnBrk="0" hangingPunct="1">
              <a:lnSpc>
                <a:spcPct val="100000"/>
              </a:lnSpc>
              <a:spcBef>
                <a:spcPct val="20000"/>
              </a:spcBef>
              <a:spcAft>
                <a:spcPts val="0"/>
              </a:spcAft>
              <a:buClrTx/>
              <a:buSzTx/>
              <a:buNone/>
              <a:tabLst/>
              <a:defRPr/>
            </a:pPr>
            <a:endParaRPr kumimoji="0" lang="en-US" i="0" strike="noStrike" kern="1200" cap="none" spc="0" normalizeH="0" baseline="0" noProof="0" dirty="0">
              <a:ln>
                <a:noFill/>
              </a:ln>
              <a:solidFill>
                <a:prstClr val="black"/>
              </a:solidFill>
              <a:effectLst/>
              <a:uLnTx/>
              <a:uFillTx/>
              <a:latin typeface="Calibri"/>
              <a:ea typeface="+mn-ea"/>
              <a:cs typeface="+mn-cs"/>
            </a:endParaRP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4399671" cy="3231654"/>
          </a:xfrm>
          <a:prstGeom prst="rect">
            <a:avLst/>
          </a:prstGeom>
          <a:noFill/>
          <a:ln w="9525">
            <a:noFill/>
            <a:miter lim="800000"/>
            <a:headEnd/>
            <a:tailEnd/>
          </a:ln>
        </p:spPr>
        <p:txBody>
          <a:bodyPr wrap="square">
            <a:spAutoFit/>
          </a:bodyPr>
          <a:lstStyle/>
          <a:p>
            <a:pPr marL="174625" indent="-174625" algn="l">
              <a:spcBef>
                <a:spcPct val="20000"/>
              </a:spcBef>
              <a:buFont typeface="Arial" panose="020B0604020202020204" pitchFamily="34" charset="0"/>
              <a:buChar char="•"/>
            </a:pPr>
            <a:r>
              <a:rPr lang="en-US" sz="2400" b="1" dirty="0">
                <a:latin typeface="Calibri" panose="020F0502020204030204" pitchFamily="34" charset="0"/>
              </a:rPr>
              <a:t>Uses</a:t>
            </a:r>
          </a:p>
          <a:p>
            <a:pPr marL="631825" lvl="1" indent="-174625">
              <a:spcBef>
                <a:spcPct val="20000"/>
              </a:spcBef>
              <a:buFont typeface="Arial" panose="020B0604020202020204" pitchFamily="34" charset="0"/>
              <a:buChar char="•"/>
            </a:pPr>
            <a:r>
              <a:rPr lang="en-US" sz="2400" b="1" dirty="0">
                <a:latin typeface="Calibri" panose="020F0502020204030204" pitchFamily="34" charset="0"/>
              </a:rPr>
              <a:t>Road base and subbase</a:t>
            </a:r>
          </a:p>
          <a:p>
            <a:pPr marL="631825" lvl="1" indent="-174625">
              <a:spcBef>
                <a:spcPct val="20000"/>
              </a:spcBef>
              <a:buFont typeface="Arial" panose="020B0604020202020204" pitchFamily="34" charset="0"/>
              <a:buChar char="•"/>
            </a:pPr>
            <a:r>
              <a:rPr lang="en-US" sz="2400" dirty="0">
                <a:latin typeface="Calibri" panose="020F0502020204030204" pitchFamily="34" charset="0"/>
              </a:rPr>
              <a:t>Pipe bedding</a:t>
            </a:r>
          </a:p>
          <a:p>
            <a:pPr marL="631825" lvl="1" indent="-174625">
              <a:spcBef>
                <a:spcPct val="20000"/>
              </a:spcBef>
              <a:buFont typeface="Arial" panose="020B0604020202020204" pitchFamily="34" charset="0"/>
              <a:buChar char="•"/>
            </a:pPr>
            <a:r>
              <a:rPr lang="en-US" sz="2400" dirty="0">
                <a:latin typeface="Calibri" panose="020F0502020204030204" pitchFamily="34" charset="0"/>
              </a:rPr>
              <a:t>Road fill </a:t>
            </a:r>
            <a:r>
              <a:rPr lang="en-US" dirty="0">
                <a:latin typeface="Calibri" panose="020F0502020204030204" pitchFamily="34" charset="0"/>
              </a:rPr>
              <a:t>(in areas where cost is low)</a:t>
            </a:r>
          </a:p>
          <a:p>
            <a:pPr marL="631825" lvl="1" indent="-174625">
              <a:spcBef>
                <a:spcPct val="20000"/>
              </a:spcBef>
              <a:buFont typeface="Arial" panose="020B0604020202020204" pitchFamily="34" charset="0"/>
              <a:buChar char="•"/>
            </a:pPr>
            <a:r>
              <a:rPr lang="en-US" sz="2400" dirty="0">
                <a:latin typeface="Calibri" panose="020F0502020204030204" pitchFamily="34" charset="0"/>
              </a:rPr>
              <a:t>Traditional road surface</a:t>
            </a:r>
            <a:r>
              <a:rPr lang="en-US" dirty="0">
                <a:latin typeface="Calibri" panose="020F0502020204030204" pitchFamily="34" charset="0"/>
              </a:rPr>
              <a:t> </a:t>
            </a:r>
            <a:br>
              <a:rPr lang="en-US" dirty="0">
                <a:latin typeface="Calibri" panose="020F0502020204030204" pitchFamily="34" charset="0"/>
              </a:rPr>
            </a:br>
            <a:r>
              <a:rPr lang="en-US" dirty="0">
                <a:latin typeface="Calibri" panose="020F0502020204030204" pitchFamily="34" charset="0"/>
              </a:rPr>
              <a:t>(not recommended due to variability of fines)</a:t>
            </a:r>
          </a:p>
          <a:p>
            <a:pPr marL="174625" indent="-174625" algn="l">
              <a:spcBef>
                <a:spcPct val="20000"/>
              </a:spcBef>
              <a:buFont typeface="Arial" panose="020B0604020202020204" pitchFamily="34" charset="0"/>
              <a:buChar char="•"/>
            </a:pPr>
            <a:endParaRPr lang="en-US" sz="2400" b="0" dirty="0">
              <a:latin typeface="Calibri" panose="020F0502020204030204" pitchFamily="34" charset="0"/>
            </a:endParaRPr>
          </a:p>
        </p:txBody>
      </p:sp>
      <p:pic>
        <p:nvPicPr>
          <p:cNvPr id="5" name="Picture 4">
            <a:extLst>
              <a:ext uri="{FF2B5EF4-FFF2-40B4-BE49-F238E27FC236}">
                <a16:creationId xmlns:a16="http://schemas.microsoft.com/office/drawing/2014/main" id="{652D7BFD-C35F-45A6-B8BF-CA781D010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 y="5308026"/>
            <a:ext cx="9187599" cy="1930974"/>
          </a:xfrm>
          <a:prstGeom prst="rect">
            <a:avLst/>
          </a:prstGeom>
        </p:spPr>
      </p:pic>
      <p:sp>
        <p:nvSpPr>
          <p:cNvPr id="6" name="Rectangle 5">
            <a:extLst>
              <a:ext uri="{FF2B5EF4-FFF2-40B4-BE49-F238E27FC236}">
                <a16:creationId xmlns:a16="http://schemas.microsoft.com/office/drawing/2014/main" id="{82392EC4-34F4-46BD-AF5D-A28C3F19BCE6}"/>
              </a:ext>
            </a:extLst>
          </p:cNvPr>
          <p:cNvSpPr/>
          <p:nvPr/>
        </p:nvSpPr>
        <p:spPr>
          <a:xfrm>
            <a:off x="0" y="6452215"/>
            <a:ext cx="9144000" cy="1524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ground, outdoor, grass, dirt&#10;&#10;Description automatically generated">
            <a:extLst>
              <a:ext uri="{FF2B5EF4-FFF2-40B4-BE49-F238E27FC236}">
                <a16:creationId xmlns:a16="http://schemas.microsoft.com/office/drawing/2014/main" id="{9E091820-D7EE-462C-A031-3738A1BE54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2"/>
          <a:stretch/>
        </p:blipFill>
        <p:spPr>
          <a:xfrm>
            <a:off x="4841658" y="529152"/>
            <a:ext cx="4308873" cy="2429806"/>
          </a:xfrm>
          <a:prstGeom prst="rect">
            <a:avLst/>
          </a:prstGeom>
          <a:ln w="28575">
            <a:solidFill>
              <a:schemeClr val="tx1"/>
            </a:solidFill>
          </a:ln>
          <a:effectLst>
            <a:outerShdw blurRad="50800" dist="38100" dir="13500000" algn="br" rotWithShape="0">
              <a:prstClr val="black">
                <a:alpha val="40000"/>
              </a:prstClr>
            </a:outerShdw>
          </a:effectLst>
        </p:spPr>
      </p:pic>
      <p:sp>
        <p:nvSpPr>
          <p:cNvPr id="12" name="TextBox 11">
            <a:extLst>
              <a:ext uri="{FF2B5EF4-FFF2-40B4-BE49-F238E27FC236}">
                <a16:creationId xmlns:a16="http://schemas.microsoft.com/office/drawing/2014/main" id="{D537F081-983E-46D4-BD4E-FA3610249B29}"/>
              </a:ext>
            </a:extLst>
          </p:cNvPr>
          <p:cNvSpPr txBox="1"/>
          <p:nvPr/>
        </p:nvSpPr>
        <p:spPr>
          <a:xfrm>
            <a:off x="7213542" y="561132"/>
            <a:ext cx="1899978" cy="276999"/>
          </a:xfrm>
          <a:prstGeom prst="rect">
            <a:avLst/>
          </a:prstGeom>
          <a:solidFill>
            <a:schemeClr val="bg1"/>
          </a:solidFill>
          <a:ln>
            <a:solidFill>
              <a:schemeClr val="tx1"/>
            </a:solidFill>
          </a:ln>
        </p:spPr>
        <p:txBody>
          <a:bodyPr wrap="square" rtlCol="0">
            <a:spAutoFit/>
          </a:bodyPr>
          <a:lstStyle/>
          <a:p>
            <a:r>
              <a:rPr lang="en-US" sz="1200" b="1" dirty="0"/>
              <a:t>2A for crosspipe bedding</a:t>
            </a:r>
          </a:p>
        </p:txBody>
      </p:sp>
      <p:pic>
        <p:nvPicPr>
          <p:cNvPr id="16" name="Picture 3" descr="D:\My Documents\PICTURES_CDGRS\COUNTY_PROJECTS\Cambria\gallitzin_BOF_demo_2011\IMG_2821.JPG">
            <a:extLst>
              <a:ext uri="{FF2B5EF4-FFF2-40B4-BE49-F238E27FC236}">
                <a16:creationId xmlns:a16="http://schemas.microsoft.com/office/drawing/2014/main" id="{2B7D162B-A24A-47BA-8777-5E7421EF2AE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73"/>
          <a:stretch/>
        </p:blipFill>
        <p:spPr bwMode="auto">
          <a:xfrm>
            <a:off x="4780307" y="3046044"/>
            <a:ext cx="4399671" cy="2245117"/>
          </a:xfrm>
          <a:prstGeom prst="rect">
            <a:avLst/>
          </a:prstGeom>
          <a:ln w="28575">
            <a:solidFill>
              <a:schemeClr val="tx1"/>
            </a:solidFill>
          </a:ln>
          <a:effectLst>
            <a:outerShdw blurRad="50800" dist="38100" dir="13500000" algn="br" rotWithShape="0">
              <a:prstClr val="black">
                <a:alpha val="40000"/>
              </a:prstClr>
            </a:outerShdw>
          </a:effectLst>
        </p:spPr>
      </p:pic>
      <p:sp>
        <p:nvSpPr>
          <p:cNvPr id="15" name="TextBox 14">
            <a:extLst>
              <a:ext uri="{FF2B5EF4-FFF2-40B4-BE49-F238E27FC236}">
                <a16:creationId xmlns:a16="http://schemas.microsoft.com/office/drawing/2014/main" id="{0BB29D6C-4D56-4274-B8EE-E27B9AFCB544}"/>
              </a:ext>
            </a:extLst>
          </p:cNvPr>
          <p:cNvSpPr txBox="1"/>
          <p:nvPr/>
        </p:nvSpPr>
        <p:spPr>
          <a:xfrm>
            <a:off x="7467600" y="3052960"/>
            <a:ext cx="1654264" cy="276999"/>
          </a:xfrm>
          <a:prstGeom prst="rect">
            <a:avLst/>
          </a:prstGeom>
          <a:solidFill>
            <a:schemeClr val="bg1"/>
          </a:solidFill>
          <a:ln>
            <a:solidFill>
              <a:schemeClr val="tx1"/>
            </a:solidFill>
          </a:ln>
        </p:spPr>
        <p:txBody>
          <a:bodyPr wrap="square" rtlCol="0">
            <a:spAutoFit/>
          </a:bodyPr>
          <a:lstStyle/>
          <a:p>
            <a:r>
              <a:rPr lang="en-US" sz="1200" b="1" dirty="0"/>
              <a:t>2A for road fill / base</a:t>
            </a:r>
          </a:p>
        </p:txBody>
      </p:sp>
    </p:spTree>
    <p:extLst>
      <p:ext uri="{BB962C8B-B14F-4D97-AF65-F5344CB8AC3E}">
        <p14:creationId xmlns:p14="http://schemas.microsoft.com/office/powerpoint/2010/main" val="4098899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550075"/>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57950" y="6254177"/>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Aggregates</a:t>
            </a:r>
          </a:p>
          <a:p>
            <a:pPr marL="0" marR="0" lvl="1" indent="0" algn="l" defTabSz="914400" rtl="0" eaLnBrk="1" fontAlgn="auto" latinLnBrk="0" hangingPunct="1">
              <a:lnSpc>
                <a:spcPct val="100000"/>
              </a:lnSpc>
              <a:spcBef>
                <a:spcPct val="20000"/>
              </a:spcBef>
              <a:spcAft>
                <a:spcPts val="0"/>
              </a:spcAft>
              <a:buClrTx/>
              <a:buSzTx/>
              <a:buNone/>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PENNDOT 2A “Modified”</a:t>
            </a:r>
            <a:endParaRPr kumimoji="0" lang="en-US" i="0" strike="noStrike" kern="1200" cap="none" spc="0" normalizeH="0" baseline="0" noProof="0" dirty="0">
              <a:ln>
                <a:noFill/>
              </a:ln>
              <a:solidFill>
                <a:prstClr val="black"/>
              </a:solidFill>
              <a:effectLst/>
              <a:uLnTx/>
              <a:uFillTx/>
              <a:latin typeface="Calibri"/>
              <a:ea typeface="+mn-ea"/>
              <a:cs typeface="+mn-cs"/>
            </a:endParaRP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8311661" cy="2234458"/>
          </a:xfrm>
          <a:prstGeom prst="rect">
            <a:avLst/>
          </a:prstGeom>
          <a:noFill/>
          <a:ln w="9525">
            <a:noFill/>
            <a:miter lim="800000"/>
            <a:headEnd/>
            <a:tailEnd/>
          </a:ln>
        </p:spPr>
        <p:txBody>
          <a:bodyPr wrap="square">
            <a:spAutoFit/>
          </a:bodyPr>
          <a:lstStyle/>
          <a:p>
            <a:pPr marL="174625" indent="-174625" algn="l">
              <a:spcBef>
                <a:spcPct val="20000"/>
              </a:spcBef>
              <a:buFont typeface="Arial" panose="020B0604020202020204" pitchFamily="34" charset="0"/>
              <a:buChar char="•"/>
            </a:pPr>
            <a:r>
              <a:rPr lang="en-US" sz="2400" b="0" dirty="0">
                <a:solidFill>
                  <a:srgbClr val="FF0000"/>
                </a:solidFill>
                <a:latin typeface="Calibri" panose="020F0502020204030204" pitchFamily="34" charset="0"/>
              </a:rPr>
              <a:t>“Modified” does NOT exist as a spec.</a:t>
            </a:r>
          </a:p>
          <a:p>
            <a:pPr marL="174625" indent="-174625" algn="l">
              <a:spcBef>
                <a:spcPct val="20000"/>
              </a:spcBef>
              <a:buFont typeface="Arial" panose="020B0604020202020204" pitchFamily="34" charset="0"/>
              <a:buChar char="•"/>
            </a:pPr>
            <a:r>
              <a:rPr lang="en-US" sz="2400" b="0" dirty="0">
                <a:latin typeface="Calibri" panose="020F0502020204030204" pitchFamily="34" charset="0"/>
              </a:rPr>
              <a:t>Some quarries and townships will still use the term.</a:t>
            </a:r>
          </a:p>
          <a:p>
            <a:pPr marL="174625" indent="-174625" algn="l">
              <a:spcBef>
                <a:spcPct val="20000"/>
              </a:spcBef>
              <a:buFont typeface="Arial" panose="020B0604020202020204" pitchFamily="34" charset="0"/>
              <a:buChar char="•"/>
            </a:pPr>
            <a:r>
              <a:rPr lang="en-US" sz="2400" dirty="0">
                <a:latin typeface="Calibri" panose="020F0502020204030204" pitchFamily="34" charset="0"/>
              </a:rPr>
              <a:t>What is it?</a:t>
            </a:r>
          </a:p>
          <a:p>
            <a:pPr marL="631825" lvl="1" indent="-174625">
              <a:spcBef>
                <a:spcPct val="20000"/>
              </a:spcBef>
              <a:buFont typeface="Arial" panose="020B0604020202020204" pitchFamily="34" charset="0"/>
              <a:buChar char="•"/>
            </a:pPr>
            <a:r>
              <a:rPr lang="en-US" sz="2400" b="0" dirty="0">
                <a:latin typeface="Calibri" panose="020F0502020204030204" pitchFamily="34" charset="0"/>
              </a:rPr>
              <a:t>2A with extra fines</a:t>
            </a:r>
            <a:endParaRPr lang="en-US" sz="2400" dirty="0">
              <a:latin typeface="Calibri" panose="020F0502020204030204" pitchFamily="34" charset="0"/>
            </a:endParaRPr>
          </a:p>
          <a:p>
            <a:pPr marL="174625" indent="-174625">
              <a:spcBef>
                <a:spcPct val="20000"/>
              </a:spcBef>
              <a:buFont typeface="Arial" panose="020B0604020202020204" pitchFamily="34" charset="0"/>
              <a:buChar char="•"/>
            </a:pPr>
            <a:r>
              <a:rPr lang="en-US" sz="2400" b="0" dirty="0">
                <a:latin typeface="Calibri" panose="020F0502020204030204" pitchFamily="34" charset="0"/>
              </a:rPr>
              <a:t>Purchase at your own risk sin</a:t>
            </a:r>
            <a:r>
              <a:rPr lang="en-US" sz="2400" dirty="0">
                <a:latin typeface="Calibri" panose="020F0502020204030204" pitchFamily="34" charset="0"/>
              </a:rPr>
              <a:t>ce there is no spec.</a:t>
            </a:r>
            <a:endParaRPr lang="en-US" sz="2400" b="0" dirty="0">
              <a:latin typeface="Calibri" panose="020F0502020204030204" pitchFamily="34" charset="0"/>
            </a:endParaRPr>
          </a:p>
        </p:txBody>
      </p:sp>
      <p:pic>
        <p:nvPicPr>
          <p:cNvPr id="5" name="Picture 4">
            <a:extLst>
              <a:ext uri="{FF2B5EF4-FFF2-40B4-BE49-F238E27FC236}">
                <a16:creationId xmlns:a16="http://schemas.microsoft.com/office/drawing/2014/main" id="{652D7BFD-C35F-45A6-B8BF-CA781D010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 y="5308026"/>
            <a:ext cx="9187599" cy="1930974"/>
          </a:xfrm>
          <a:prstGeom prst="rect">
            <a:avLst/>
          </a:prstGeom>
        </p:spPr>
      </p:pic>
      <p:sp>
        <p:nvSpPr>
          <p:cNvPr id="6" name="Rectangle 5">
            <a:extLst>
              <a:ext uri="{FF2B5EF4-FFF2-40B4-BE49-F238E27FC236}">
                <a16:creationId xmlns:a16="http://schemas.microsoft.com/office/drawing/2014/main" id="{82392EC4-34F4-46BD-AF5D-A28C3F19BCE6}"/>
              </a:ext>
            </a:extLst>
          </p:cNvPr>
          <p:cNvSpPr/>
          <p:nvPr/>
        </p:nvSpPr>
        <p:spPr>
          <a:xfrm>
            <a:off x="0" y="6452215"/>
            <a:ext cx="9144000" cy="1524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9456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48386"/>
            <a:ext cx="914400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E3DBB4-DBBB-47E2-B01B-0C0B1AB94A0C}"/>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0" name="Rectangle 9">
            <a:extLst>
              <a:ext uri="{FF2B5EF4-FFF2-40B4-BE49-F238E27FC236}">
                <a16:creationId xmlns:a16="http://schemas.microsoft.com/office/drawing/2014/main" id="{39876220-FA19-40CB-B89B-CE9514F95BBD}"/>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FB1B09E-5EDF-4147-B4E7-1D1E6946595F}"/>
              </a:ext>
            </a:extLst>
          </p:cNvPr>
          <p:cNvSpPr txBox="1"/>
          <p:nvPr/>
        </p:nvSpPr>
        <p:spPr>
          <a:xfrm>
            <a:off x="0" y="73020"/>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pic>
        <p:nvPicPr>
          <p:cNvPr id="16" name="Picture 2" descr="C:\Users\enevel\Desktop\IMG_5817.JPG">
            <a:extLst>
              <a:ext uri="{FF2B5EF4-FFF2-40B4-BE49-F238E27FC236}">
                <a16:creationId xmlns:a16="http://schemas.microsoft.com/office/drawing/2014/main" id="{C6A98DDB-C34D-469F-98DA-71960EDBA3A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37780"/>
            <a:ext cx="9144000" cy="612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42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14877" y="554838"/>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57950" y="6376097"/>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Aggregates</a:t>
            </a:r>
          </a:p>
          <a:p>
            <a:pPr marL="0" lvl="1" indent="0">
              <a:buNone/>
              <a:defRPr/>
            </a:pPr>
            <a:r>
              <a:rPr kumimoji="0" lang="en-US" b="1" i="0" u="sng" strike="noStrike" kern="1200" cap="none" spc="0" normalizeH="0" baseline="0" noProof="0" dirty="0">
                <a:ln>
                  <a:noFill/>
                </a:ln>
                <a:solidFill>
                  <a:prstClr val="black"/>
                </a:solidFill>
                <a:effectLst/>
                <a:uLnTx/>
                <a:uFillTx/>
                <a:latin typeface="Calibri"/>
                <a:ea typeface="+mn-ea"/>
                <a:cs typeface="+mn-cs"/>
              </a:rPr>
              <a:t>PENNDOT 2RC</a:t>
            </a:r>
            <a:r>
              <a:rPr kumimoji="0" lang="en-US" b="1" i="0" strike="noStrike" kern="1200" cap="none" spc="0" normalizeH="0" baseline="0" noProof="0" dirty="0">
                <a:ln>
                  <a:noFill/>
                </a:ln>
                <a:solidFill>
                  <a:prstClr val="black"/>
                </a:solidFill>
                <a:effectLst/>
                <a:uLnTx/>
                <a:uFillTx/>
                <a:latin typeface="Calibri"/>
                <a:ea typeface="+mn-ea"/>
                <a:cs typeface="+mn-cs"/>
              </a:rPr>
              <a:t>: well-graded</a:t>
            </a:r>
            <a:endParaRPr kumimoji="0" lang="en-US" i="0" strike="noStrike" kern="1200" cap="none" spc="0" normalizeH="0" baseline="0" noProof="0" dirty="0">
              <a:ln>
                <a:noFill/>
              </a:ln>
              <a:solidFill>
                <a:prstClr val="black"/>
              </a:solidFill>
              <a:effectLst/>
              <a:uLnTx/>
              <a:uFillTx/>
              <a:latin typeface="Calibri"/>
              <a:ea typeface="+mn-ea"/>
              <a:cs typeface="+mn-cs"/>
            </a:endParaRPr>
          </a:p>
          <a:p>
            <a:pPr marL="0" marR="0" lvl="1" indent="0" algn="l" defTabSz="914400" rtl="0" eaLnBrk="1" fontAlgn="auto" latinLnBrk="0" hangingPunct="1">
              <a:lnSpc>
                <a:spcPct val="100000"/>
              </a:lnSpc>
              <a:spcBef>
                <a:spcPct val="20000"/>
              </a:spcBef>
              <a:spcAft>
                <a:spcPts val="0"/>
              </a:spcAft>
              <a:buClrTx/>
              <a:buSzTx/>
              <a:buNone/>
              <a:tabLst/>
              <a:defRPr/>
            </a:pPr>
            <a:endParaRPr kumimoji="0" lang="en-US" i="0" strike="noStrike" kern="1200" cap="none" spc="0" normalizeH="0" baseline="0" noProof="0" dirty="0">
              <a:ln>
                <a:noFill/>
              </a:ln>
              <a:solidFill>
                <a:prstClr val="black"/>
              </a:solidFill>
              <a:effectLst/>
              <a:uLnTx/>
              <a:uFillTx/>
              <a:latin typeface="Calibri"/>
              <a:ea typeface="+mn-ea"/>
              <a:cs typeface="+mn-cs"/>
            </a:endParaRP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8311661" cy="3564053"/>
          </a:xfrm>
          <a:prstGeom prst="rect">
            <a:avLst/>
          </a:prstGeom>
          <a:noFill/>
          <a:ln w="9525">
            <a:noFill/>
            <a:miter lim="800000"/>
            <a:headEnd/>
            <a:tailEnd/>
          </a:ln>
        </p:spPr>
        <p:txBody>
          <a:bodyPr wrap="square">
            <a:spAutoFit/>
          </a:bodyPr>
          <a:lstStyle/>
          <a:p>
            <a:pPr marL="174625" indent="-174625" algn="l">
              <a:spcBef>
                <a:spcPct val="20000"/>
              </a:spcBef>
              <a:buFont typeface="Arial" panose="020B0604020202020204" pitchFamily="34" charset="0"/>
              <a:buChar char="•"/>
            </a:pPr>
            <a:r>
              <a:rPr lang="en-US" sz="2400" b="0" dirty="0">
                <a:latin typeface="Calibri" panose="020F0502020204030204" pitchFamily="34" charset="0"/>
              </a:rPr>
              <a:t>Wide ranging in size and quality</a:t>
            </a:r>
          </a:p>
          <a:p>
            <a:pPr marL="174625" indent="-174625" algn="l">
              <a:spcBef>
                <a:spcPct val="20000"/>
              </a:spcBef>
              <a:buFont typeface="Arial" panose="020B0604020202020204" pitchFamily="34" charset="0"/>
              <a:buChar char="•"/>
            </a:pPr>
            <a:r>
              <a:rPr lang="en-US" sz="2400" dirty="0">
                <a:latin typeface="Calibri" panose="020F0502020204030204" pitchFamily="34" charset="0"/>
              </a:rPr>
              <a:t>Very common “standard” aggregate</a:t>
            </a:r>
          </a:p>
          <a:p>
            <a:pPr marL="174625" indent="-174625" algn="l">
              <a:spcBef>
                <a:spcPct val="20000"/>
              </a:spcBef>
              <a:buFont typeface="Arial" panose="020B0604020202020204" pitchFamily="34" charset="0"/>
              <a:buChar char="•"/>
            </a:pPr>
            <a:r>
              <a:rPr lang="en-US" sz="2400" dirty="0">
                <a:latin typeface="Calibri" panose="020F0502020204030204" pitchFamily="34" charset="0"/>
              </a:rPr>
              <a:t>2” top size</a:t>
            </a:r>
          </a:p>
          <a:p>
            <a:pPr marL="174625" indent="-174625" algn="l">
              <a:spcBef>
                <a:spcPct val="20000"/>
              </a:spcBef>
              <a:buFont typeface="Arial" panose="020B0604020202020204" pitchFamily="34" charset="0"/>
              <a:buChar char="•"/>
            </a:pPr>
            <a:r>
              <a:rPr lang="en-US" sz="2400" b="0" dirty="0">
                <a:latin typeface="Calibri" panose="020F0502020204030204" pitchFamily="34" charset="0"/>
              </a:rPr>
              <a:t>Fine content ranges from</a:t>
            </a:r>
            <a:r>
              <a:rPr lang="en-US" sz="2400" b="0" dirty="0">
                <a:solidFill>
                  <a:srgbClr val="FF0000"/>
                </a:solidFill>
                <a:latin typeface="Calibri" panose="020F0502020204030204" pitchFamily="34" charset="0"/>
              </a:rPr>
              <a:t> 0-30%</a:t>
            </a:r>
          </a:p>
          <a:p>
            <a:pPr marL="631825" lvl="1" indent="-174625">
              <a:spcBef>
                <a:spcPct val="20000"/>
              </a:spcBef>
              <a:buFont typeface="Arial" panose="020B0604020202020204" pitchFamily="34" charset="0"/>
              <a:buChar char="•"/>
            </a:pPr>
            <a:r>
              <a:rPr lang="en-US" sz="2400" dirty="0">
                <a:latin typeface="Calibri" panose="020F0502020204030204" pitchFamily="34" charset="0"/>
              </a:rPr>
              <a:t>Near 0, behaves almost as an open-graded aggregate</a:t>
            </a:r>
          </a:p>
          <a:p>
            <a:pPr marL="631825" lvl="1" indent="-174625">
              <a:spcBef>
                <a:spcPct val="20000"/>
              </a:spcBef>
              <a:buFont typeface="Arial" panose="020B0604020202020204" pitchFamily="34" charset="0"/>
              <a:buChar char="•"/>
            </a:pPr>
            <a:r>
              <a:rPr lang="en-US" sz="2400" b="0" dirty="0">
                <a:latin typeface="Calibri" panose="020F0502020204030204" pitchFamily="34" charset="0"/>
              </a:rPr>
              <a:t>Near 30…you just bought dirt</a:t>
            </a:r>
          </a:p>
          <a:p>
            <a:pPr marL="174625" indent="-174625">
              <a:spcBef>
                <a:spcPct val="20000"/>
              </a:spcBef>
              <a:buFont typeface="Arial" panose="020B0604020202020204" pitchFamily="34" charset="0"/>
              <a:buChar char="•"/>
            </a:pPr>
            <a:r>
              <a:rPr lang="en-US" sz="2400" dirty="0">
                <a:latin typeface="Calibri" panose="020F0502020204030204" pitchFamily="34" charset="0"/>
              </a:rPr>
              <a:t>Can contain soil and even organics</a:t>
            </a:r>
          </a:p>
          <a:p>
            <a:pPr marL="174625" indent="-174625">
              <a:spcBef>
                <a:spcPct val="20000"/>
              </a:spcBef>
              <a:buFont typeface="Arial" panose="020B0604020202020204" pitchFamily="34" charset="0"/>
              <a:buChar char="•"/>
            </a:pPr>
            <a:r>
              <a:rPr lang="en-US" sz="2400" b="0" dirty="0">
                <a:latin typeface="Calibri" panose="020F0502020204030204" pitchFamily="34" charset="0"/>
              </a:rPr>
              <a:t>Typically, high PI (lots of clay)</a:t>
            </a:r>
          </a:p>
        </p:txBody>
      </p:sp>
      <p:pic>
        <p:nvPicPr>
          <p:cNvPr id="5" name="Picture 4">
            <a:extLst>
              <a:ext uri="{FF2B5EF4-FFF2-40B4-BE49-F238E27FC236}">
                <a16:creationId xmlns:a16="http://schemas.microsoft.com/office/drawing/2014/main" id="{652D7BFD-C35F-45A6-B8BF-CA781D010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 y="5308026"/>
            <a:ext cx="9187599" cy="1930974"/>
          </a:xfrm>
          <a:prstGeom prst="rect">
            <a:avLst/>
          </a:prstGeom>
        </p:spPr>
      </p:pic>
      <p:sp>
        <p:nvSpPr>
          <p:cNvPr id="6" name="Rectangle 5">
            <a:extLst>
              <a:ext uri="{FF2B5EF4-FFF2-40B4-BE49-F238E27FC236}">
                <a16:creationId xmlns:a16="http://schemas.microsoft.com/office/drawing/2014/main" id="{82392EC4-34F4-46BD-AF5D-A28C3F19BCE6}"/>
              </a:ext>
            </a:extLst>
          </p:cNvPr>
          <p:cNvSpPr/>
          <p:nvPr/>
        </p:nvSpPr>
        <p:spPr>
          <a:xfrm>
            <a:off x="0" y="6574135"/>
            <a:ext cx="9144000" cy="1524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2547771-09D4-44F6-B2A8-EDF20CB31886}"/>
              </a:ext>
            </a:extLst>
          </p:cNvPr>
          <p:cNvPicPr>
            <a:picLocks noChangeAspect="1"/>
          </p:cNvPicPr>
          <p:nvPr/>
        </p:nvPicPr>
        <p:blipFill>
          <a:blip r:embed="rId3"/>
          <a:stretch>
            <a:fillRect/>
          </a:stretch>
        </p:blipFill>
        <p:spPr>
          <a:xfrm>
            <a:off x="5326472" y="605435"/>
            <a:ext cx="3817528" cy="2129375"/>
          </a:xfrm>
          <a:prstGeom prst="rect">
            <a:avLst/>
          </a:prstGeom>
          <a:ln w="28575">
            <a:solidFill>
              <a:schemeClr val="tx1"/>
            </a:solidFill>
          </a:ln>
          <a:effectLst>
            <a:outerShdw blurRad="50800" dist="38100" dir="13500000" algn="br" rotWithShape="0">
              <a:prstClr val="black">
                <a:alpha val="40000"/>
              </a:prstClr>
            </a:outerShdw>
          </a:effectLst>
        </p:spPr>
      </p:pic>
      <p:sp>
        <p:nvSpPr>
          <p:cNvPr id="15" name="TextBox 14">
            <a:extLst>
              <a:ext uri="{FF2B5EF4-FFF2-40B4-BE49-F238E27FC236}">
                <a16:creationId xmlns:a16="http://schemas.microsoft.com/office/drawing/2014/main" id="{BE6DE865-894B-41AA-ACFE-ECBA9529BA61}"/>
              </a:ext>
            </a:extLst>
          </p:cNvPr>
          <p:cNvSpPr txBox="1"/>
          <p:nvPr/>
        </p:nvSpPr>
        <p:spPr>
          <a:xfrm>
            <a:off x="6150791" y="2726322"/>
            <a:ext cx="4619624" cy="215444"/>
          </a:xfrm>
          <a:prstGeom prst="rect">
            <a:avLst/>
          </a:prstGeom>
          <a:noFill/>
        </p:spPr>
        <p:txBody>
          <a:bodyPr wrap="square">
            <a:spAutoFit/>
          </a:bodyPr>
          <a:lstStyle/>
          <a:p>
            <a:r>
              <a:rPr lang="en-US" sz="800" dirty="0"/>
              <a:t>http://www.pennsysupply.com/construction-materials/aggregate.asp</a:t>
            </a:r>
          </a:p>
        </p:txBody>
      </p:sp>
    </p:spTree>
    <p:extLst>
      <p:ext uri="{BB962C8B-B14F-4D97-AF65-F5344CB8AC3E}">
        <p14:creationId xmlns:p14="http://schemas.microsoft.com/office/powerpoint/2010/main" val="3047943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35979" y="551209"/>
            <a:ext cx="9158877"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57950" y="6376097"/>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Aggregates</a:t>
            </a:r>
          </a:p>
          <a:p>
            <a:pPr marL="0" lvl="1" indent="0">
              <a:buNone/>
              <a:defRPr/>
            </a:pPr>
            <a:r>
              <a:rPr kumimoji="0" lang="en-US" b="1" i="0" u="sng" strike="noStrike" kern="1200" cap="none" spc="0" normalizeH="0" baseline="0" noProof="0" dirty="0">
                <a:ln>
                  <a:noFill/>
                </a:ln>
                <a:solidFill>
                  <a:prstClr val="black"/>
                </a:solidFill>
                <a:effectLst/>
                <a:uLnTx/>
                <a:uFillTx/>
                <a:latin typeface="Calibri"/>
                <a:ea typeface="+mn-ea"/>
                <a:cs typeface="+mn-cs"/>
              </a:rPr>
              <a:t>PENNDOT 2RC</a:t>
            </a:r>
            <a:r>
              <a:rPr kumimoji="0" lang="en-US" b="1" i="0" strike="noStrike" kern="1200" cap="none" spc="0" normalizeH="0" baseline="0" noProof="0" dirty="0">
                <a:ln>
                  <a:noFill/>
                </a:ln>
                <a:solidFill>
                  <a:prstClr val="black"/>
                </a:solidFill>
                <a:effectLst/>
                <a:uLnTx/>
                <a:uFillTx/>
                <a:latin typeface="Calibri"/>
                <a:ea typeface="+mn-ea"/>
                <a:cs typeface="+mn-cs"/>
              </a:rPr>
              <a:t>: well-graded</a:t>
            </a:r>
            <a:endParaRPr kumimoji="0" lang="en-US" i="0" strike="noStrike" kern="1200" cap="none" spc="0" normalizeH="0" baseline="0" noProof="0" dirty="0">
              <a:ln>
                <a:noFill/>
              </a:ln>
              <a:solidFill>
                <a:prstClr val="black"/>
              </a:solidFill>
              <a:effectLst/>
              <a:uLnTx/>
              <a:uFillTx/>
              <a:latin typeface="Calibri"/>
              <a:ea typeface="+mn-ea"/>
              <a:cs typeface="+mn-cs"/>
            </a:endParaRPr>
          </a:p>
          <a:p>
            <a:pPr marL="0" marR="0" lvl="1" indent="0" algn="l" defTabSz="914400" rtl="0" eaLnBrk="1" fontAlgn="auto" latinLnBrk="0" hangingPunct="1">
              <a:lnSpc>
                <a:spcPct val="100000"/>
              </a:lnSpc>
              <a:spcBef>
                <a:spcPct val="20000"/>
              </a:spcBef>
              <a:spcAft>
                <a:spcPts val="0"/>
              </a:spcAft>
              <a:buClrTx/>
              <a:buSzTx/>
              <a:buNone/>
              <a:tabLst/>
              <a:defRPr/>
            </a:pPr>
            <a:endParaRPr kumimoji="0" lang="en-US" i="0" strike="noStrike" kern="1200" cap="none" spc="0" normalizeH="0" baseline="0" noProof="0" dirty="0">
              <a:ln>
                <a:noFill/>
              </a:ln>
              <a:solidFill>
                <a:prstClr val="black"/>
              </a:solidFill>
              <a:effectLst/>
              <a:uLnTx/>
              <a:uFillTx/>
              <a:latin typeface="Calibri"/>
              <a:ea typeface="+mn-ea"/>
              <a:cs typeface="+mn-cs"/>
            </a:endParaRPr>
          </a:p>
          <a:p>
            <a:pPr lvl="2">
              <a:defRPr/>
            </a:pPr>
            <a:endParaRPr kumimoji="0" lang="en-US"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4856871" cy="2788456"/>
          </a:xfrm>
          <a:prstGeom prst="rect">
            <a:avLst/>
          </a:prstGeom>
          <a:noFill/>
          <a:ln w="9525">
            <a:noFill/>
            <a:miter lim="800000"/>
            <a:headEnd/>
            <a:tailEnd/>
          </a:ln>
        </p:spPr>
        <p:txBody>
          <a:bodyPr wrap="square">
            <a:spAutoFit/>
          </a:bodyPr>
          <a:lstStyle/>
          <a:p>
            <a:pPr marL="174625" indent="-174625" algn="l">
              <a:spcBef>
                <a:spcPct val="20000"/>
              </a:spcBef>
              <a:buFont typeface="Arial" panose="020B0604020202020204" pitchFamily="34" charset="0"/>
              <a:buChar char="•"/>
            </a:pPr>
            <a:r>
              <a:rPr lang="en-US" sz="2400" b="0" dirty="0">
                <a:latin typeface="Calibri" panose="020F0502020204030204" pitchFamily="34" charset="0"/>
              </a:rPr>
              <a:t>Uses</a:t>
            </a:r>
          </a:p>
          <a:p>
            <a:pPr marL="631825" lvl="1" indent="-174625">
              <a:spcBef>
                <a:spcPct val="20000"/>
              </a:spcBef>
              <a:buFont typeface="Arial" panose="020B0604020202020204" pitchFamily="34" charset="0"/>
              <a:buChar char="•"/>
            </a:pPr>
            <a:r>
              <a:rPr lang="en-US" sz="2400" dirty="0">
                <a:latin typeface="Calibri" panose="020F0502020204030204" pitchFamily="34" charset="0"/>
              </a:rPr>
              <a:t>Pipe bedding / backfill</a:t>
            </a:r>
          </a:p>
          <a:p>
            <a:pPr marL="631825" lvl="1" indent="-174625">
              <a:spcBef>
                <a:spcPct val="20000"/>
              </a:spcBef>
              <a:buFont typeface="Arial" panose="020B0604020202020204" pitchFamily="34" charset="0"/>
              <a:buChar char="•"/>
            </a:pPr>
            <a:r>
              <a:rPr lang="en-US" sz="2400" b="0" dirty="0">
                <a:latin typeface="Calibri" panose="020F0502020204030204" pitchFamily="34" charset="0"/>
              </a:rPr>
              <a:t>Road fill</a:t>
            </a:r>
          </a:p>
          <a:p>
            <a:pPr marL="631825" lvl="1" indent="-174625">
              <a:spcBef>
                <a:spcPct val="20000"/>
              </a:spcBef>
              <a:buFont typeface="Arial" panose="020B0604020202020204" pitchFamily="34" charset="0"/>
              <a:buChar char="•"/>
            </a:pPr>
            <a:r>
              <a:rPr lang="en-US" sz="2400" b="0" dirty="0">
                <a:latin typeface="Calibri" panose="020F0502020204030204" pitchFamily="34" charset="0"/>
              </a:rPr>
              <a:t>Traditional road surface </a:t>
            </a:r>
            <a:br>
              <a:rPr lang="en-US" b="0" dirty="0">
                <a:latin typeface="Calibri" panose="020F0502020204030204" pitchFamily="34" charset="0"/>
              </a:rPr>
            </a:br>
            <a:r>
              <a:rPr lang="en-US" b="0" dirty="0">
                <a:latin typeface="Calibri" panose="020F0502020204030204" pitchFamily="34" charset="0"/>
              </a:rPr>
              <a:t>(not recommended due to variability of fines and clay content)</a:t>
            </a:r>
          </a:p>
          <a:p>
            <a:pPr marL="631825" lvl="1" indent="-174625">
              <a:spcBef>
                <a:spcPct val="20000"/>
              </a:spcBef>
              <a:buFont typeface="Arial" panose="020B0604020202020204" pitchFamily="34" charset="0"/>
              <a:buChar char="•"/>
            </a:pPr>
            <a:endParaRPr lang="en-US" sz="2400" b="0" dirty="0">
              <a:latin typeface="Calibri" panose="020F0502020204030204" pitchFamily="34" charset="0"/>
            </a:endParaRPr>
          </a:p>
        </p:txBody>
      </p:sp>
      <p:pic>
        <p:nvPicPr>
          <p:cNvPr id="5" name="Picture 4">
            <a:extLst>
              <a:ext uri="{FF2B5EF4-FFF2-40B4-BE49-F238E27FC236}">
                <a16:creationId xmlns:a16="http://schemas.microsoft.com/office/drawing/2014/main" id="{652D7BFD-C35F-45A6-B8BF-CA781D010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 y="5308026"/>
            <a:ext cx="9187599" cy="1930974"/>
          </a:xfrm>
          <a:prstGeom prst="rect">
            <a:avLst/>
          </a:prstGeom>
        </p:spPr>
      </p:pic>
      <p:sp>
        <p:nvSpPr>
          <p:cNvPr id="6" name="Rectangle 5">
            <a:extLst>
              <a:ext uri="{FF2B5EF4-FFF2-40B4-BE49-F238E27FC236}">
                <a16:creationId xmlns:a16="http://schemas.microsoft.com/office/drawing/2014/main" id="{82392EC4-34F4-46BD-AF5D-A28C3F19BCE6}"/>
              </a:ext>
            </a:extLst>
          </p:cNvPr>
          <p:cNvSpPr/>
          <p:nvPr/>
        </p:nvSpPr>
        <p:spPr>
          <a:xfrm>
            <a:off x="0" y="6574135"/>
            <a:ext cx="9144000" cy="1524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descr="DSC00302">
            <a:extLst>
              <a:ext uri="{FF2B5EF4-FFF2-40B4-BE49-F238E27FC236}">
                <a16:creationId xmlns:a16="http://schemas.microsoft.com/office/drawing/2014/main" id="{19EB2E2F-A1E5-490C-83DA-1CF165D030E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44261" y="516411"/>
            <a:ext cx="3905238" cy="2531589"/>
          </a:xfrm>
          <a:prstGeom prst="rect">
            <a:avLst/>
          </a:prstGeom>
          <a:ln w="28575">
            <a:solidFill>
              <a:schemeClr val="tx1"/>
            </a:solidFill>
          </a:ln>
          <a:effectLst>
            <a:outerShdw blurRad="50800" dist="38100" dir="13500000" algn="br" rotWithShape="0">
              <a:prstClr val="black">
                <a:alpha val="40000"/>
              </a:prstClr>
            </a:outerShdw>
          </a:effectLst>
        </p:spPr>
      </p:pic>
      <p:pic>
        <p:nvPicPr>
          <p:cNvPr id="16" name="Picture 15">
            <a:extLst>
              <a:ext uri="{FF2B5EF4-FFF2-40B4-BE49-F238E27FC236}">
                <a16:creationId xmlns:a16="http://schemas.microsoft.com/office/drawing/2014/main" id="{A6D63BC7-8477-482A-B5AB-5FE735C6C4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57801" y="3077690"/>
            <a:ext cx="3900466" cy="2145556"/>
          </a:xfrm>
          <a:prstGeom prst="rect">
            <a:avLst/>
          </a:prstGeom>
          <a:ln w="28575">
            <a:solidFill>
              <a:schemeClr val="tx1"/>
            </a:solidFill>
          </a:ln>
          <a:effectLst>
            <a:outerShdw blurRad="50800" dist="38100" dir="13500000" algn="br" rotWithShape="0">
              <a:prstClr val="black">
                <a:alpha val="40000"/>
              </a:prstClr>
            </a:outerShdw>
          </a:effectLst>
        </p:spPr>
      </p:pic>
      <p:sp>
        <p:nvSpPr>
          <p:cNvPr id="17" name="TextBox 16">
            <a:extLst>
              <a:ext uri="{FF2B5EF4-FFF2-40B4-BE49-F238E27FC236}">
                <a16:creationId xmlns:a16="http://schemas.microsoft.com/office/drawing/2014/main" id="{EBB709CF-F9DD-43E8-9BC7-9BD3BA8B297F}"/>
              </a:ext>
            </a:extLst>
          </p:cNvPr>
          <p:cNvSpPr txBox="1"/>
          <p:nvPr/>
        </p:nvSpPr>
        <p:spPr>
          <a:xfrm>
            <a:off x="7466876" y="3126601"/>
            <a:ext cx="1654264" cy="276999"/>
          </a:xfrm>
          <a:prstGeom prst="rect">
            <a:avLst/>
          </a:prstGeom>
          <a:solidFill>
            <a:schemeClr val="bg1"/>
          </a:solidFill>
          <a:ln>
            <a:solidFill>
              <a:schemeClr val="tx1"/>
            </a:solidFill>
          </a:ln>
        </p:spPr>
        <p:txBody>
          <a:bodyPr wrap="square" rtlCol="0">
            <a:spAutoFit/>
          </a:bodyPr>
          <a:lstStyle/>
          <a:p>
            <a:r>
              <a:rPr lang="en-US" sz="1200" b="1" dirty="0"/>
              <a:t>2RC for road fill / base</a:t>
            </a:r>
          </a:p>
        </p:txBody>
      </p:sp>
      <p:sp>
        <p:nvSpPr>
          <p:cNvPr id="18" name="TextBox 17">
            <a:extLst>
              <a:ext uri="{FF2B5EF4-FFF2-40B4-BE49-F238E27FC236}">
                <a16:creationId xmlns:a16="http://schemas.microsoft.com/office/drawing/2014/main" id="{B0550D85-7D0D-474A-95A9-A5AA7F3DB90F}"/>
              </a:ext>
            </a:extLst>
          </p:cNvPr>
          <p:cNvSpPr txBox="1"/>
          <p:nvPr/>
        </p:nvSpPr>
        <p:spPr>
          <a:xfrm>
            <a:off x="7428776" y="560782"/>
            <a:ext cx="1654264" cy="276999"/>
          </a:xfrm>
          <a:prstGeom prst="rect">
            <a:avLst/>
          </a:prstGeom>
          <a:solidFill>
            <a:schemeClr val="bg1"/>
          </a:solidFill>
          <a:ln>
            <a:solidFill>
              <a:schemeClr val="tx1"/>
            </a:solidFill>
          </a:ln>
        </p:spPr>
        <p:txBody>
          <a:bodyPr wrap="square" rtlCol="0">
            <a:spAutoFit/>
          </a:bodyPr>
          <a:lstStyle/>
          <a:p>
            <a:r>
              <a:rPr lang="en-US" sz="1200" b="1" dirty="0"/>
              <a:t>2RC for pipe bedding</a:t>
            </a:r>
          </a:p>
        </p:txBody>
      </p:sp>
    </p:spTree>
    <p:extLst>
      <p:ext uri="{BB962C8B-B14F-4D97-AF65-F5344CB8AC3E}">
        <p14:creationId xmlns:p14="http://schemas.microsoft.com/office/powerpoint/2010/main" val="1637159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34074" y="536594"/>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57950" y="6604697"/>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Aggregates</a:t>
            </a:r>
          </a:p>
          <a:p>
            <a:pPr marL="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Driving Surface Aggregate (DSA)</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4856871" cy="4154984"/>
          </a:xfrm>
          <a:prstGeom prst="rect">
            <a:avLst/>
          </a:prstGeom>
          <a:noFill/>
          <a:ln w="9525">
            <a:noFill/>
            <a:miter lim="800000"/>
            <a:headEnd/>
            <a:tailEnd/>
          </a:ln>
        </p:spPr>
        <p:txBody>
          <a:bodyPr wrap="square">
            <a:spAutoFit/>
          </a:bodyPr>
          <a:lstStyle/>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Like PennDOT 2A, BUT:</a:t>
            </a:r>
          </a:p>
          <a:p>
            <a:pPr marL="631825" lvl="1" indent="-174625">
              <a:spcBef>
                <a:spcPct val="20000"/>
              </a:spcBef>
              <a:buFont typeface="Arial" panose="020B0604020202020204" pitchFamily="34" charset="0"/>
              <a:buChar char="•"/>
            </a:pPr>
            <a:r>
              <a:rPr lang="en-US" sz="2400" dirty="0">
                <a:solidFill>
                  <a:prstClr val="black"/>
                </a:solidFill>
                <a:latin typeface="Calibri" panose="020F0502020204030204" pitchFamily="34" charset="0"/>
              </a:rPr>
              <a:t>Fine content is 10-17</a:t>
            </a:r>
          </a:p>
          <a:p>
            <a:pPr marL="631825" lvl="1" indent="-174625">
              <a:spcBef>
                <a:spcPct val="20000"/>
              </a:spcBef>
              <a:buFont typeface="Arial" panose="020B0604020202020204" pitchFamily="34" charset="0"/>
              <a:buChar char="•"/>
            </a:pPr>
            <a:r>
              <a:rPr lang="en-US" sz="2400" dirty="0">
                <a:solidFill>
                  <a:prstClr val="black"/>
                </a:solidFill>
                <a:latin typeface="Calibri" panose="020F0502020204030204" pitchFamily="34" charset="0"/>
              </a:rPr>
              <a:t> Stricter specs on abrasion resistance, soundness, and plasticity</a:t>
            </a:r>
          </a:p>
          <a:p>
            <a:pPr marL="631825" lvl="1" indent="-174625">
              <a:spcBef>
                <a:spcPct val="200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Additional specifications on placement</a:t>
            </a:r>
          </a:p>
          <a:p>
            <a:pPr marL="174625" indent="-174625">
              <a:spcBef>
                <a:spcPct val="20000"/>
              </a:spcBef>
              <a:buFont typeface="Arial" panose="020B0604020202020204" pitchFamily="34" charset="0"/>
              <a:buChar char="•"/>
            </a:pPr>
            <a:r>
              <a:rPr lang="en-US" sz="2400" dirty="0">
                <a:solidFill>
                  <a:prstClr val="black"/>
                </a:solidFill>
                <a:latin typeface="Calibri" panose="020F0502020204030204" pitchFamily="34" charset="0"/>
              </a:rPr>
              <a:t>Designed for compaction and longevity as a wearing surface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631825" marR="0" lvl="1"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652D7BFD-C35F-45A6-B8BF-CA781D010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 y="5308026"/>
            <a:ext cx="9187599" cy="1930974"/>
          </a:xfrm>
          <a:prstGeom prst="rect">
            <a:avLst/>
          </a:prstGeom>
        </p:spPr>
      </p:pic>
      <p:sp>
        <p:nvSpPr>
          <p:cNvPr id="6" name="Rectangle 5">
            <a:extLst>
              <a:ext uri="{FF2B5EF4-FFF2-40B4-BE49-F238E27FC236}">
                <a16:creationId xmlns:a16="http://schemas.microsoft.com/office/drawing/2014/main" id="{82392EC4-34F4-46BD-AF5D-A28C3F19BCE6}"/>
              </a:ext>
            </a:extLst>
          </p:cNvPr>
          <p:cNvSpPr/>
          <p:nvPr/>
        </p:nvSpPr>
        <p:spPr>
          <a:xfrm>
            <a:off x="0" y="6679626"/>
            <a:ext cx="9144000" cy="1524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5" descr="DSC00186">
            <a:extLst>
              <a:ext uri="{FF2B5EF4-FFF2-40B4-BE49-F238E27FC236}">
                <a16:creationId xmlns:a16="http://schemas.microsoft.com/office/drawing/2014/main" id="{5373B1E1-965B-4819-B36F-B7C1571FA0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804"/>
          <a:stretch/>
        </p:blipFill>
        <p:spPr bwMode="auto">
          <a:xfrm>
            <a:off x="5257799" y="545894"/>
            <a:ext cx="3870961" cy="4770236"/>
          </a:xfrm>
          <a:prstGeom prst="rect">
            <a:avLst/>
          </a:prstGeom>
          <a:ln w="28575">
            <a:solidFill>
              <a:schemeClr val="tx1"/>
            </a:solidFill>
          </a:ln>
          <a:effectLst>
            <a:outerShdw blurRad="50800" dist="38100" dir="13500000" algn="br" rotWithShape="0">
              <a:prstClr val="black">
                <a:alpha val="40000"/>
              </a:prstClr>
            </a:outerShdw>
          </a:effectLst>
        </p:spPr>
      </p:pic>
      <p:sp>
        <p:nvSpPr>
          <p:cNvPr id="3" name="TextBox 2">
            <a:extLst>
              <a:ext uri="{FF2B5EF4-FFF2-40B4-BE49-F238E27FC236}">
                <a16:creationId xmlns:a16="http://schemas.microsoft.com/office/drawing/2014/main" id="{4C6D1505-C31A-4928-9511-412A58C3E8DC}"/>
              </a:ext>
            </a:extLst>
          </p:cNvPr>
          <p:cNvSpPr txBox="1"/>
          <p:nvPr/>
        </p:nvSpPr>
        <p:spPr>
          <a:xfrm>
            <a:off x="5822892" y="4299915"/>
            <a:ext cx="2971800" cy="923330"/>
          </a:xfrm>
          <a:prstGeom prst="rect">
            <a:avLst/>
          </a:prstGeom>
          <a:solidFill>
            <a:schemeClr val="bg1"/>
          </a:solidFill>
          <a:ln>
            <a:solidFill>
              <a:schemeClr val="tx1"/>
            </a:solidFill>
          </a:ln>
        </p:spPr>
        <p:txBody>
          <a:bodyPr wrap="square" rtlCol="0">
            <a:spAutoFit/>
          </a:bodyPr>
          <a:lstStyle/>
          <a:p>
            <a:r>
              <a:rPr lang="en-US" sz="1800" b="1" u="sng" dirty="0">
                <a:solidFill>
                  <a:srgbClr val="FF0000"/>
                </a:solidFill>
                <a:effectLst/>
                <a:latin typeface="Calibri" panose="020F0502020204030204" pitchFamily="34" charset="0"/>
                <a:ea typeface="Calibri" panose="020F0502020204030204" pitchFamily="34" charset="0"/>
              </a:rPr>
              <a:t>2/4: Remote Training: “DSA Day”: Feb 4, 9am-noon</a:t>
            </a:r>
            <a:endParaRPr lang="en-US" sz="1800" dirty="0">
              <a:solidFill>
                <a:srgbClr val="FF0000"/>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052727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14179" y="55120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57950" y="5585710"/>
            <a:ext cx="2057400" cy="54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Aggregates</a:t>
            </a:r>
          </a:p>
          <a:p>
            <a:pPr marL="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AASHTO #1  (PA#4)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5161671" cy="4450449"/>
          </a:xfrm>
          <a:prstGeom prst="rect">
            <a:avLst/>
          </a:prstGeom>
          <a:noFill/>
          <a:ln w="9525">
            <a:noFill/>
            <a:miter lim="800000"/>
            <a:headEnd/>
            <a:tailEnd/>
          </a:ln>
        </p:spPr>
        <p:txBody>
          <a:bodyPr wrap="square">
            <a:spAutoFit/>
          </a:bodyPr>
          <a:lstStyle/>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Most used free-draining spec</a:t>
            </a:r>
          </a:p>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rPr>
              <a:t>Gradation</a:t>
            </a:r>
          </a:p>
          <a:p>
            <a:pPr marL="631825" lvl="1" indent="-174625">
              <a:spcBef>
                <a:spcPct val="200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Top size </a:t>
            </a:r>
            <a:r>
              <a:rPr lang="en-US" sz="2400" dirty="0">
                <a:solidFill>
                  <a:prstClr val="black"/>
                </a:solidFill>
                <a:latin typeface="Calibri" panose="020F0502020204030204" pitchFamily="34" charset="0"/>
              </a:rPr>
              <a:t>of 4”</a:t>
            </a:r>
          </a:p>
          <a:p>
            <a:pPr marL="631825" lvl="1" indent="-174625">
              <a:spcBef>
                <a:spcPct val="20000"/>
              </a:spcBef>
              <a:buFont typeface="Arial" panose="020B0604020202020204" pitchFamily="34" charset="0"/>
              <a:buChar char="•"/>
            </a:pPr>
            <a:r>
              <a:rPr lang="en-US" sz="2400" dirty="0">
                <a:solidFill>
                  <a:prstClr val="black"/>
                </a:solidFill>
                <a:latin typeface="Calibri" panose="020F0502020204030204" pitchFamily="34" charset="0"/>
              </a:rPr>
              <a:t>Only 15% can be smaller than 1.5”</a:t>
            </a:r>
          </a:p>
          <a:p>
            <a:pPr marL="631825" lvl="1" indent="-174625">
              <a:spcBef>
                <a:spcPct val="200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Only 5% can be smaller than ¾”</a:t>
            </a:r>
          </a:p>
          <a:p>
            <a:pPr marL="174625" indent="-174625">
              <a:spcBef>
                <a:spcPct val="20000"/>
              </a:spcBef>
              <a:buFont typeface="Arial" panose="020B0604020202020204" pitchFamily="34" charset="0"/>
              <a:buChar char="•"/>
            </a:pPr>
            <a:r>
              <a:rPr lang="en-US" sz="2400" dirty="0">
                <a:solidFill>
                  <a:prstClr val="black"/>
                </a:solidFill>
                <a:latin typeface="Calibri" panose="020F0502020204030204" pitchFamily="34" charset="0"/>
              </a:rPr>
              <a:t>Uses</a:t>
            </a:r>
          </a:p>
          <a:p>
            <a:pPr marL="631825" lvl="1" indent="-174625">
              <a:spcBef>
                <a:spcPct val="200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Subsurface drainage</a:t>
            </a:r>
          </a:p>
          <a:p>
            <a:pPr marL="631825" lvl="1" indent="-174625">
              <a:spcBef>
                <a:spcPct val="20000"/>
              </a:spcBef>
              <a:buFont typeface="Arial" panose="020B0604020202020204" pitchFamily="34" charset="0"/>
              <a:buChar char="•"/>
            </a:pPr>
            <a:r>
              <a:rPr lang="en-US" sz="2400" dirty="0">
                <a:solidFill>
                  <a:prstClr val="black"/>
                </a:solidFill>
                <a:latin typeface="Calibri" panose="020F0502020204030204" pitchFamily="34" charset="0"/>
              </a:rPr>
              <a:t>Base stabilization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631825" marR="0" lvl="1"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652D7BFD-C35F-45A6-B8BF-CA781D010F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 y="5308026"/>
            <a:ext cx="9187599" cy="1930974"/>
          </a:xfrm>
          <a:prstGeom prst="rect">
            <a:avLst/>
          </a:prstGeom>
        </p:spPr>
      </p:pic>
      <p:sp>
        <p:nvSpPr>
          <p:cNvPr id="6" name="Rectangle 5">
            <a:extLst>
              <a:ext uri="{FF2B5EF4-FFF2-40B4-BE49-F238E27FC236}">
                <a16:creationId xmlns:a16="http://schemas.microsoft.com/office/drawing/2014/main" id="{82392EC4-34F4-46BD-AF5D-A28C3F19BCE6}"/>
              </a:ext>
            </a:extLst>
          </p:cNvPr>
          <p:cNvSpPr/>
          <p:nvPr/>
        </p:nvSpPr>
        <p:spPr>
          <a:xfrm>
            <a:off x="0" y="5765226"/>
            <a:ext cx="9144000" cy="227329"/>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picture containing tree, ground, outdoor, nature&#10;&#10;Description automatically generated">
            <a:extLst>
              <a:ext uri="{FF2B5EF4-FFF2-40B4-BE49-F238E27FC236}">
                <a16:creationId xmlns:a16="http://schemas.microsoft.com/office/drawing/2014/main" id="{FA48AA93-ED3A-4BE7-B07F-6444A30F43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43"/>
          <a:stretch/>
        </p:blipFill>
        <p:spPr>
          <a:xfrm>
            <a:off x="5565386" y="3139074"/>
            <a:ext cx="3627655" cy="2125794"/>
          </a:xfrm>
          <a:prstGeom prst="rect">
            <a:avLst/>
          </a:prstGeom>
          <a:ln w="28575">
            <a:solidFill>
              <a:schemeClr val="tx1"/>
            </a:solidFill>
          </a:ln>
          <a:effectLst>
            <a:outerShdw blurRad="50800" dist="38100" dir="13500000" algn="br" rotWithShape="0">
              <a:prstClr val="black">
                <a:alpha val="40000"/>
              </a:prstClr>
            </a:outerShdw>
          </a:effectLst>
        </p:spPr>
      </p:pic>
      <p:sp>
        <p:nvSpPr>
          <p:cNvPr id="12" name="TextBox 11">
            <a:extLst>
              <a:ext uri="{FF2B5EF4-FFF2-40B4-BE49-F238E27FC236}">
                <a16:creationId xmlns:a16="http://schemas.microsoft.com/office/drawing/2014/main" id="{1D5298CF-6ECB-4C79-951A-E6D85C0A8A53}"/>
              </a:ext>
            </a:extLst>
          </p:cNvPr>
          <p:cNvSpPr txBox="1"/>
          <p:nvPr/>
        </p:nvSpPr>
        <p:spPr>
          <a:xfrm>
            <a:off x="7918724" y="3156772"/>
            <a:ext cx="1240848" cy="461665"/>
          </a:xfrm>
          <a:prstGeom prst="rect">
            <a:avLst/>
          </a:prstGeom>
          <a:solidFill>
            <a:schemeClr val="bg1"/>
          </a:solidFill>
          <a:ln>
            <a:solidFill>
              <a:schemeClr val="tx1"/>
            </a:solidFill>
          </a:ln>
        </p:spPr>
        <p:txBody>
          <a:bodyPr wrap="square" rtlCol="0">
            <a:spAutoFit/>
          </a:bodyPr>
          <a:lstStyle/>
          <a:p>
            <a:r>
              <a:rPr lang="en-US" sz="1200" b="1" dirty="0"/>
              <a:t>AASHTO # 1 for French Mattress</a:t>
            </a:r>
          </a:p>
        </p:txBody>
      </p:sp>
      <p:pic>
        <p:nvPicPr>
          <p:cNvPr id="15" name="C4BD5B43">
            <a:hlinkClick r:id="" action="ppaction://media"/>
            <a:extLst>
              <a:ext uri="{FF2B5EF4-FFF2-40B4-BE49-F238E27FC236}">
                <a16:creationId xmlns:a16="http://schemas.microsoft.com/office/drawing/2014/main" id="{F0D86D66-9819-47B2-9406-667DCFA657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00600" y="600849"/>
            <a:ext cx="4357579" cy="2451139"/>
          </a:xfrm>
          <a:prstGeom prst="rect">
            <a:avLst/>
          </a:prstGeom>
          <a:ln w="28575">
            <a:solidFill>
              <a:schemeClr val="tx1"/>
            </a:solidFill>
          </a:ln>
          <a:effectLst>
            <a:outerShdw blurRad="50800" dist="38100" dir="13500000" algn="br" rotWithShape="0">
              <a:prstClr val="black">
                <a:alpha val="40000"/>
              </a:prstClr>
            </a:outerShdw>
          </a:effectLst>
        </p:spPr>
      </p:pic>
      <p:sp>
        <p:nvSpPr>
          <p:cNvPr id="18" name="TextBox 17">
            <a:extLst>
              <a:ext uri="{FF2B5EF4-FFF2-40B4-BE49-F238E27FC236}">
                <a16:creationId xmlns:a16="http://schemas.microsoft.com/office/drawing/2014/main" id="{839EA59E-D178-4963-8530-97D7E11E92D7}"/>
              </a:ext>
            </a:extLst>
          </p:cNvPr>
          <p:cNvSpPr txBox="1"/>
          <p:nvPr/>
        </p:nvSpPr>
        <p:spPr>
          <a:xfrm>
            <a:off x="4800600" y="577394"/>
            <a:ext cx="1981200" cy="276999"/>
          </a:xfrm>
          <a:prstGeom prst="rect">
            <a:avLst/>
          </a:prstGeom>
          <a:solidFill>
            <a:schemeClr val="bg1"/>
          </a:solidFill>
          <a:ln>
            <a:solidFill>
              <a:schemeClr val="tx1"/>
            </a:solidFill>
          </a:ln>
        </p:spPr>
        <p:txBody>
          <a:bodyPr wrap="square" rtlCol="0">
            <a:spAutoFit/>
          </a:bodyPr>
          <a:lstStyle/>
          <a:p>
            <a:r>
              <a:rPr lang="en-US" sz="1200" b="1" dirty="0"/>
              <a:t>AASHTO # 1 for underdrain</a:t>
            </a:r>
          </a:p>
        </p:txBody>
      </p:sp>
    </p:spTree>
    <p:extLst>
      <p:ext uri="{BB962C8B-B14F-4D97-AF65-F5344CB8AC3E}">
        <p14:creationId xmlns:p14="http://schemas.microsoft.com/office/powerpoint/2010/main" val="3916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15240" y="559707"/>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57950" y="5687884"/>
            <a:ext cx="2057400" cy="54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t>
            </a:r>
            <a:r>
              <a:rPr kumimoji="0" lang="en-US" sz="2800" b="1" i="0" u="sng" strike="sngStrike" kern="1200" cap="none" spc="0" normalizeH="0" baseline="0" noProof="0" dirty="0">
                <a:ln>
                  <a:noFill/>
                </a:ln>
                <a:solidFill>
                  <a:srgbClr val="FF0000"/>
                </a:solidFill>
                <a:effectLst/>
                <a:uLnTx/>
                <a:uFillTx/>
                <a:latin typeface="Calibri"/>
                <a:ea typeface="+mn-ea"/>
                <a:cs typeface="+mn-cs"/>
              </a:rPr>
              <a:t>Aggregates</a:t>
            </a:r>
          </a:p>
          <a:p>
            <a:pPr marL="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Other Common Materials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4475871" cy="5927777"/>
          </a:xfrm>
          <a:prstGeom prst="rect">
            <a:avLst/>
          </a:prstGeom>
          <a:noFill/>
          <a:ln w="9525">
            <a:noFill/>
            <a:miter lim="800000"/>
            <a:headEnd/>
            <a:tailEnd/>
          </a:ln>
        </p:spPr>
        <p:txBody>
          <a:bodyPr wrap="square">
            <a:spAutoFit/>
          </a:bodyPr>
          <a:lstStyle/>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b="1" dirty="0">
                <a:solidFill>
                  <a:prstClr val="black"/>
                </a:solidFill>
                <a:latin typeface="Calibri" panose="020F0502020204030204" pitchFamily="34" charset="0"/>
              </a:rPr>
              <a:t>Shale</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Pit Run</a:t>
            </a:r>
          </a:p>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b="1" dirty="0" err="1">
                <a:solidFill>
                  <a:prstClr val="black"/>
                </a:solidFill>
                <a:latin typeface="Calibri" panose="020F0502020204030204" pitchFamily="34" charset="0"/>
              </a:rPr>
              <a:t>Bankrun</a:t>
            </a:r>
            <a:r>
              <a:rPr lang="en-US" sz="2400" b="1" dirty="0">
                <a:solidFill>
                  <a:prstClr val="black"/>
                </a:solidFill>
                <a:latin typeface="Calibri" panose="020F0502020204030204" pitchFamily="34" charset="0"/>
              </a:rPr>
              <a:t> Gravel</a:t>
            </a:r>
            <a:endParaRPr lang="en-US" sz="2400" b="1" dirty="0">
              <a:latin typeface="Calibri" panose="020F0502020204030204" pitchFamily="34" charset="0"/>
            </a:endParaRPr>
          </a:p>
          <a:p>
            <a:pPr marL="174625" indent="-174625">
              <a:spcBef>
                <a:spcPct val="20000"/>
              </a:spcBef>
              <a:buFont typeface="Arial" panose="020B0604020202020204" pitchFamily="34" charset="0"/>
              <a:buChar char="•"/>
            </a:pP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These do NOT have a specification.</a:t>
            </a:r>
          </a:p>
          <a:p>
            <a:pPr marL="174625" indent="-174625">
              <a:spcBef>
                <a:spcPct val="20000"/>
              </a:spcBef>
              <a:buFont typeface="Arial" panose="020B0604020202020204" pitchFamily="34" charset="0"/>
              <a:buChar char="•"/>
            </a:pPr>
            <a:r>
              <a:rPr kumimoji="0" lang="en-US" sz="2400" b="0" i="0" u="none" strike="noStrike" kern="1200" cap="none" spc="0" normalizeH="0" baseline="0" noProof="0" dirty="0">
                <a:ln>
                  <a:noFill/>
                </a:ln>
                <a:effectLst/>
                <a:uLnTx/>
                <a:uFillTx/>
                <a:latin typeface="Calibri" panose="020F0502020204030204" pitchFamily="34" charset="0"/>
                <a:ea typeface="+mn-ea"/>
                <a:cs typeface="+mn-cs"/>
              </a:rPr>
              <a:t>Typically excavated directly from ground with no processing.</a:t>
            </a:r>
          </a:p>
          <a:p>
            <a:pPr marL="174625" indent="-174625">
              <a:spcBef>
                <a:spcPct val="20000"/>
              </a:spcBef>
              <a:buFont typeface="Arial" panose="020B0604020202020204" pitchFamily="34" charset="0"/>
              <a:buChar char="•"/>
            </a:pPr>
            <a:r>
              <a:rPr kumimoji="0" lang="en-US" sz="2400" b="0" i="0" u="none" strike="noStrike" kern="1200" cap="none" spc="0" normalizeH="0" baseline="0" noProof="0" dirty="0">
                <a:ln>
                  <a:noFill/>
                </a:ln>
                <a:effectLst/>
                <a:uLnTx/>
                <a:uFillTx/>
                <a:latin typeface="Calibri" panose="020F0502020204030204" pitchFamily="34" charset="0"/>
                <a:ea typeface="+mn-ea"/>
                <a:cs typeface="+mn-cs"/>
              </a:rPr>
              <a:t>They are highly variable in composition and quality</a:t>
            </a:r>
          </a:p>
          <a:p>
            <a:pPr marL="174625" indent="-174625">
              <a:spcBef>
                <a:spcPct val="20000"/>
              </a:spcBef>
              <a:buFont typeface="Arial" panose="020B0604020202020204" pitchFamily="34" charset="0"/>
              <a:buChar char="•"/>
            </a:pPr>
            <a:r>
              <a:rPr lang="en-US" sz="2400" dirty="0">
                <a:solidFill>
                  <a:srgbClr val="FF0000"/>
                </a:solidFill>
                <a:latin typeface="Calibri" panose="020F0502020204030204" pitchFamily="34" charset="0"/>
              </a:rPr>
              <a:t>Primarily used as cheap sources of fill</a:t>
            </a:r>
          </a:p>
          <a:p>
            <a:pPr marL="174625" indent="-174625">
              <a:spcBef>
                <a:spcPct val="20000"/>
              </a:spcBef>
              <a:buFont typeface="Arial" panose="020B0604020202020204" pitchFamily="34" charset="0"/>
              <a:buChar char="•"/>
            </a:pPr>
            <a:endParaRPr kumimoji="0" lang="en-US" sz="2400" b="0" i="0" u="none" strike="noStrike" kern="1200" cap="none" spc="0" normalizeH="0" baseline="0" noProof="0" dirty="0">
              <a:ln>
                <a:noFill/>
              </a:ln>
              <a:effectLst/>
              <a:uLnTx/>
              <a:uFillTx/>
              <a:latin typeface="Calibri" panose="020F0502020204030204" pitchFamily="34" charset="0"/>
              <a:ea typeface="+mn-ea"/>
              <a:cs typeface="+mn-cs"/>
            </a:endParaRPr>
          </a:p>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631825" marR="0" lvl="1"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9" name="Picture 18">
            <a:extLst>
              <a:ext uri="{FF2B5EF4-FFF2-40B4-BE49-F238E27FC236}">
                <a16:creationId xmlns:a16="http://schemas.microsoft.com/office/drawing/2014/main" id="{87429110-9827-4F70-AE06-E04E076D3F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710"/>
          <a:stretch/>
        </p:blipFill>
        <p:spPr>
          <a:xfrm rot="5400000">
            <a:off x="4439902" y="4058904"/>
            <a:ext cx="2971801" cy="2321591"/>
          </a:xfrm>
          <a:prstGeom prst="rect">
            <a:avLst/>
          </a:prstGeom>
          <a:ln w="28575">
            <a:solidFill>
              <a:schemeClr val="tx1"/>
            </a:solidFill>
          </a:ln>
          <a:effectLst>
            <a:outerShdw blurRad="50800" dist="38100" dir="13500000" algn="br" rotWithShape="0">
              <a:prstClr val="black">
                <a:alpha val="40000"/>
              </a:prstClr>
            </a:outerShdw>
          </a:effectLst>
        </p:spPr>
      </p:pic>
      <p:sp>
        <p:nvSpPr>
          <p:cNvPr id="21" name="TextBox 20">
            <a:extLst>
              <a:ext uri="{FF2B5EF4-FFF2-40B4-BE49-F238E27FC236}">
                <a16:creationId xmlns:a16="http://schemas.microsoft.com/office/drawing/2014/main" id="{C3B9DB37-2D98-48E2-BB63-0687249E63B3}"/>
              </a:ext>
            </a:extLst>
          </p:cNvPr>
          <p:cNvSpPr txBox="1"/>
          <p:nvPr/>
        </p:nvSpPr>
        <p:spPr>
          <a:xfrm>
            <a:off x="4731555" y="6695794"/>
            <a:ext cx="6096000" cy="338554"/>
          </a:xfrm>
          <a:prstGeom prst="rect">
            <a:avLst/>
          </a:prstGeom>
          <a:noFill/>
        </p:spPr>
        <p:txBody>
          <a:bodyPr wrap="square">
            <a:spAutoFit/>
          </a:bodyPr>
          <a:lstStyle/>
          <a:p>
            <a:r>
              <a:rPr lang="en-US" sz="800" dirty="0"/>
              <a:t>http://www.millcreeksandgravel.com/crush-gravel             http://mccollumtrucking.com/gravel/</a:t>
            </a:r>
          </a:p>
          <a:p>
            <a:endParaRPr lang="en-US" sz="800" dirty="0"/>
          </a:p>
        </p:txBody>
      </p:sp>
      <p:sp>
        <p:nvSpPr>
          <p:cNvPr id="22" name="TextBox 21">
            <a:extLst>
              <a:ext uri="{FF2B5EF4-FFF2-40B4-BE49-F238E27FC236}">
                <a16:creationId xmlns:a16="http://schemas.microsoft.com/office/drawing/2014/main" id="{CE322D0E-BF3A-4149-91D5-9954A42D84CF}"/>
              </a:ext>
            </a:extLst>
          </p:cNvPr>
          <p:cNvSpPr txBox="1"/>
          <p:nvPr/>
        </p:nvSpPr>
        <p:spPr>
          <a:xfrm>
            <a:off x="5460852" y="3826186"/>
            <a:ext cx="714421" cy="276999"/>
          </a:xfrm>
          <a:prstGeom prst="rect">
            <a:avLst/>
          </a:prstGeom>
          <a:solidFill>
            <a:schemeClr val="bg1"/>
          </a:solidFill>
          <a:ln>
            <a:solidFill>
              <a:schemeClr val="tx1"/>
            </a:solidFill>
          </a:ln>
        </p:spPr>
        <p:txBody>
          <a:bodyPr wrap="square" rtlCol="0">
            <a:spAutoFit/>
          </a:bodyPr>
          <a:lstStyle/>
          <a:p>
            <a:r>
              <a:rPr lang="en-US" sz="1200" b="1" dirty="0"/>
              <a:t>Pit Run</a:t>
            </a:r>
          </a:p>
        </p:txBody>
      </p:sp>
      <p:sp>
        <p:nvSpPr>
          <p:cNvPr id="3" name="Rectangle 2">
            <a:extLst>
              <a:ext uri="{FF2B5EF4-FFF2-40B4-BE49-F238E27FC236}">
                <a16:creationId xmlns:a16="http://schemas.microsoft.com/office/drawing/2014/main" id="{30796926-B5CB-4AA4-A295-B636337D7EE9}"/>
              </a:ext>
            </a:extLst>
          </p:cNvPr>
          <p:cNvSpPr/>
          <p:nvPr/>
        </p:nvSpPr>
        <p:spPr>
          <a:xfrm>
            <a:off x="1566302" y="6072978"/>
            <a:ext cx="3065200" cy="646331"/>
          </a:xfrm>
          <a:prstGeom prst="rect">
            <a:avLst/>
          </a:prstGeom>
          <a:solidFill>
            <a:schemeClr val="bg1"/>
          </a:solidFill>
          <a:ln>
            <a:solidFill>
              <a:schemeClr val="tx1"/>
            </a:solidFill>
          </a:ln>
        </p:spPr>
        <p:txBody>
          <a:bodyPr wrap="square" rtlCol="0">
            <a:spAutoFit/>
          </a:bodyPr>
          <a:lstStyle/>
          <a:p>
            <a:pPr algn="ctr"/>
            <a:r>
              <a:rPr lang="en-US" b="1" dirty="0">
                <a:solidFill>
                  <a:schemeClr val="tx1"/>
                </a:solidFill>
              </a:rPr>
              <a:t>Road Fill RFQ available on Center’s website</a:t>
            </a:r>
          </a:p>
        </p:txBody>
      </p:sp>
      <p:pic>
        <p:nvPicPr>
          <p:cNvPr id="17" name="Picture 2" descr="C:\Users\enevel\Desktop\Photos\Dirt and Gravel\McKean\Prospect\Fill\2.JPG">
            <a:extLst>
              <a:ext uri="{FF2B5EF4-FFF2-40B4-BE49-F238E27FC236}">
                <a16:creationId xmlns:a16="http://schemas.microsoft.com/office/drawing/2014/main" id="{C1495DC8-422B-4CB4-B03D-70C4AA0CB6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36475" y="543704"/>
            <a:ext cx="4407525" cy="3185334"/>
          </a:xfrm>
          <a:prstGeom prst="rect">
            <a:avLst/>
          </a:prstGeom>
          <a:ln w="28575">
            <a:solidFill>
              <a:schemeClr val="tx1"/>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FF0522C-37A1-40F2-A3BB-872ACA5789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34200" y="3733801"/>
            <a:ext cx="2260702" cy="2971800"/>
          </a:xfrm>
          <a:prstGeom prst="rect">
            <a:avLst/>
          </a:prstGeom>
          <a:ln w="28575">
            <a:solidFill>
              <a:schemeClr val="tx1"/>
            </a:solidFill>
          </a:ln>
          <a:effectLst>
            <a:outerShdw blurRad="50800" dist="38100" dir="13500000" algn="br" rotWithShape="0">
              <a:prstClr val="black">
                <a:alpha val="40000"/>
              </a:prstClr>
            </a:outerShdw>
          </a:effectLst>
        </p:spPr>
      </p:pic>
      <p:sp>
        <p:nvSpPr>
          <p:cNvPr id="26" name="TextBox 25">
            <a:extLst>
              <a:ext uri="{FF2B5EF4-FFF2-40B4-BE49-F238E27FC236}">
                <a16:creationId xmlns:a16="http://schemas.microsoft.com/office/drawing/2014/main" id="{015B05F7-6165-4B46-9770-0E55FAFA6C90}"/>
              </a:ext>
            </a:extLst>
          </p:cNvPr>
          <p:cNvSpPr txBox="1"/>
          <p:nvPr/>
        </p:nvSpPr>
        <p:spPr>
          <a:xfrm>
            <a:off x="7569060" y="3798779"/>
            <a:ext cx="1164351" cy="276999"/>
          </a:xfrm>
          <a:prstGeom prst="rect">
            <a:avLst/>
          </a:prstGeom>
          <a:solidFill>
            <a:schemeClr val="bg1"/>
          </a:solidFill>
          <a:ln>
            <a:solidFill>
              <a:schemeClr val="tx1"/>
            </a:solidFill>
          </a:ln>
        </p:spPr>
        <p:txBody>
          <a:bodyPr wrap="square" rtlCol="0">
            <a:spAutoFit/>
          </a:bodyPr>
          <a:lstStyle/>
          <a:p>
            <a:r>
              <a:rPr lang="en-US" sz="1200" b="1" dirty="0" err="1"/>
              <a:t>Bankrun</a:t>
            </a:r>
            <a:r>
              <a:rPr lang="en-US" sz="1200" b="1" dirty="0"/>
              <a:t> Gravel</a:t>
            </a:r>
          </a:p>
        </p:txBody>
      </p:sp>
      <p:sp>
        <p:nvSpPr>
          <p:cNvPr id="20" name="TextBox 19">
            <a:extLst>
              <a:ext uri="{FF2B5EF4-FFF2-40B4-BE49-F238E27FC236}">
                <a16:creationId xmlns:a16="http://schemas.microsoft.com/office/drawing/2014/main" id="{53399561-A7DE-439A-9AB7-2FE35F894056}"/>
              </a:ext>
            </a:extLst>
          </p:cNvPr>
          <p:cNvSpPr txBox="1"/>
          <p:nvPr/>
        </p:nvSpPr>
        <p:spPr>
          <a:xfrm>
            <a:off x="7736010" y="585107"/>
            <a:ext cx="1240848" cy="276999"/>
          </a:xfrm>
          <a:prstGeom prst="rect">
            <a:avLst/>
          </a:prstGeom>
          <a:solidFill>
            <a:schemeClr val="bg1"/>
          </a:solidFill>
          <a:ln>
            <a:solidFill>
              <a:schemeClr val="tx1"/>
            </a:solidFill>
          </a:ln>
        </p:spPr>
        <p:txBody>
          <a:bodyPr wrap="square" rtlCol="0">
            <a:spAutoFit/>
          </a:bodyPr>
          <a:lstStyle/>
          <a:p>
            <a:r>
              <a:rPr lang="en-US" sz="1200" b="1" dirty="0"/>
              <a:t>Shale as road fill</a:t>
            </a:r>
          </a:p>
        </p:txBody>
      </p:sp>
    </p:spTree>
    <p:extLst>
      <p:ext uri="{BB962C8B-B14F-4D97-AF65-F5344CB8AC3E}">
        <p14:creationId xmlns:p14="http://schemas.microsoft.com/office/powerpoint/2010/main" val="854806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48386"/>
            <a:ext cx="914400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E3DBB4-DBBB-47E2-B01B-0C0B1AB94A0C}"/>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0" name="Rectangle 9">
            <a:extLst>
              <a:ext uri="{FF2B5EF4-FFF2-40B4-BE49-F238E27FC236}">
                <a16:creationId xmlns:a16="http://schemas.microsoft.com/office/drawing/2014/main" id="{39876220-FA19-40CB-B89B-CE9514F95BBD}"/>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FB1B09E-5EDF-4147-B4E7-1D1E6946595F}"/>
              </a:ext>
            </a:extLst>
          </p:cNvPr>
          <p:cNvSpPr txBox="1"/>
          <p:nvPr/>
        </p:nvSpPr>
        <p:spPr>
          <a:xfrm>
            <a:off x="0" y="73020"/>
            <a:ext cx="91440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
        <p:nvSpPr>
          <p:cNvPr id="14" name="Subtitle 2">
            <a:extLst>
              <a:ext uri="{FF2B5EF4-FFF2-40B4-BE49-F238E27FC236}">
                <a16:creationId xmlns:a16="http://schemas.microsoft.com/office/drawing/2014/main" id="{4D4294FC-B9B3-4A35-8FF6-19AA8D2A9CB7}"/>
              </a:ext>
            </a:extLst>
          </p:cNvPr>
          <p:cNvSpPr txBox="1">
            <a:spLocks/>
          </p:cNvSpPr>
          <p:nvPr/>
        </p:nvSpPr>
        <p:spPr>
          <a:xfrm>
            <a:off x="2971800" y="886116"/>
            <a:ext cx="5838063" cy="601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strike="noStrike" kern="1200" cap="none" spc="0" normalizeH="0" baseline="0" noProof="0" dirty="0">
                <a:ln>
                  <a:noFill/>
                </a:ln>
                <a:solidFill>
                  <a:schemeClr val="bg1">
                    <a:lumMod val="75000"/>
                  </a:schemeClr>
                </a:solidFill>
                <a:effectLst/>
                <a:uLnTx/>
                <a:uFillTx/>
                <a:latin typeface="Calibri"/>
                <a:ea typeface="Times New Roman"/>
                <a:cs typeface="+mn-cs"/>
              </a:rPr>
              <a:t>Background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b="1" u="sng" dirty="0">
              <a:solidFill>
                <a:srgbClr val="FFFF00"/>
              </a:solidFill>
              <a:latin typeface="Calibri"/>
              <a:ea typeface="Times New Roman"/>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lumMod val="75000"/>
                  </a:schemeClr>
                </a:solidFill>
                <a:latin typeface="Calibri"/>
                <a:ea typeface="Times New Roman"/>
              </a:rPr>
              <a:t>Important Aggregate Properties</a:t>
            </a:r>
            <a:endParaRPr kumimoji="0" lang="en-US" sz="3200" i="0" strike="noStrike" kern="1200" cap="none" spc="0" normalizeH="0" baseline="0" noProof="0" dirty="0">
              <a:ln>
                <a:noFill/>
              </a:ln>
              <a:solidFill>
                <a:schemeClr val="bg1">
                  <a:lumMod val="75000"/>
                </a:schemeClr>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srgbClr val="FFFF00"/>
                </a:solidFill>
                <a:effectLst/>
                <a:uLnTx/>
                <a:uFillTx/>
                <a:latin typeface="Calibri"/>
                <a:ea typeface="Times New Roman"/>
                <a:cs typeface="+mn-cs"/>
              </a:rPr>
              <a:t>Commonly Used Aggregates</a:t>
            </a:r>
          </a:p>
          <a:p>
            <a:pPr lvl="2" indent="-285750">
              <a:spcBef>
                <a:spcPts val="0"/>
              </a:spcBef>
              <a:defRPr/>
            </a:pPr>
            <a:r>
              <a:rPr kumimoji="0" lang="en-US" sz="2800" i="0" strike="noStrike" kern="1200" cap="none" spc="0" normalizeH="0" baseline="0" noProof="0" dirty="0">
                <a:ln>
                  <a:noFill/>
                </a:ln>
                <a:solidFill>
                  <a:schemeClr val="bg1">
                    <a:lumMod val="75000"/>
                  </a:schemeClr>
                </a:solidFill>
                <a:effectLst/>
                <a:uLnTx/>
                <a:uFillTx/>
                <a:latin typeface="Calibri"/>
                <a:ea typeface="Times New Roman"/>
                <a:cs typeface="+mn-cs"/>
              </a:rPr>
              <a:t>Coarse Aggregates</a:t>
            </a:r>
          </a:p>
          <a:p>
            <a:pPr lvl="2" indent="-285750">
              <a:spcBef>
                <a:spcPts val="0"/>
              </a:spcBef>
              <a:defRPr/>
            </a:pPr>
            <a:r>
              <a:rPr kumimoji="0" lang="en-US" sz="2800" b="1" i="0" u="sng" strike="noStrike" kern="1200" cap="none" spc="0" normalizeH="0" baseline="0" noProof="0" dirty="0">
                <a:ln>
                  <a:noFill/>
                </a:ln>
                <a:solidFill>
                  <a:srgbClr val="FFFF00"/>
                </a:solidFill>
                <a:effectLst/>
                <a:uLnTx/>
                <a:uFillTx/>
                <a:latin typeface="Calibri"/>
                <a:ea typeface="Times New Roman"/>
                <a:cs typeface="+mn-cs"/>
              </a:rPr>
              <a:t>Larger “rip-rap” aggregates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Calibri"/>
              <a:ea typeface="Times New Roman"/>
              <a:cs typeface="+mn-cs"/>
            </a:endParaRPr>
          </a:p>
        </p:txBody>
      </p:sp>
      <p:pic>
        <p:nvPicPr>
          <p:cNvPr id="16" name="Picture 2" descr="C:\Users\enevel\Desktop\IMG_5817.JPG">
            <a:extLst>
              <a:ext uri="{FF2B5EF4-FFF2-40B4-BE49-F238E27FC236}">
                <a16:creationId xmlns:a16="http://schemas.microsoft.com/office/drawing/2014/main" id="{016D40D1-F3D6-4AFA-8F2A-DE92A01E6AA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37780"/>
            <a:ext cx="2971800" cy="612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98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15240" y="546446"/>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57950" y="5687884"/>
            <a:ext cx="2057400" cy="54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Aggregates</a:t>
            </a:r>
          </a:p>
          <a:p>
            <a:pPr marL="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Rip Rap</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5161671" cy="4007251"/>
          </a:xfrm>
          <a:prstGeom prst="rect">
            <a:avLst/>
          </a:prstGeom>
          <a:noFill/>
          <a:ln w="9525">
            <a:noFill/>
            <a:miter lim="800000"/>
            <a:headEnd/>
            <a:tailEnd/>
          </a:ln>
        </p:spPr>
        <p:txBody>
          <a:bodyPr wrap="square">
            <a:spAutoFit/>
          </a:bodyPr>
          <a:lstStyle/>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Generic Term for large clean stone</a:t>
            </a:r>
          </a:p>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Used for stabilization (ditches, outlets, channels, banks, etc.)</a:t>
            </a:r>
          </a:p>
          <a:p>
            <a:pPr marL="174625" indent="-174625">
              <a:spcBef>
                <a:spcPct val="20000"/>
              </a:spcBef>
              <a:buFont typeface="Arial" panose="020B0604020202020204" pitchFamily="34" charset="0"/>
              <a:buChar char="•"/>
            </a:pPr>
            <a:r>
              <a:rPr lang="pt-BR" b="1" i="0" dirty="0">
                <a:effectLst/>
                <a:latin typeface="AvenirLTStd-Book"/>
              </a:rPr>
              <a:t>R-3: (2" - 6") </a:t>
            </a:r>
          </a:p>
          <a:p>
            <a:pPr marL="174625" indent="-174625">
              <a:spcBef>
                <a:spcPct val="20000"/>
              </a:spcBef>
              <a:buFont typeface="Arial" panose="020B0604020202020204" pitchFamily="34" charset="0"/>
              <a:buChar char="•"/>
            </a:pPr>
            <a:r>
              <a:rPr lang="pt-BR" b="1" i="0" dirty="0">
                <a:effectLst/>
                <a:latin typeface="AvenirLTStd-Book"/>
              </a:rPr>
              <a:t>R-4 (3" - 12")</a:t>
            </a:r>
          </a:p>
          <a:p>
            <a:pPr marL="174625" indent="-174625">
              <a:spcBef>
                <a:spcPct val="20000"/>
              </a:spcBef>
              <a:buFont typeface="Arial" panose="020B0604020202020204" pitchFamily="34" charset="0"/>
              <a:buChar char="•"/>
            </a:pPr>
            <a:r>
              <a:rPr lang="pt-BR" b="1" i="0" dirty="0">
                <a:effectLst/>
                <a:latin typeface="AvenirLTStd-Book"/>
              </a:rPr>
              <a:t>R-5 (4" - 18")</a:t>
            </a:r>
          </a:p>
          <a:p>
            <a:pPr marL="174625" indent="-174625">
              <a:spcBef>
                <a:spcPct val="20000"/>
              </a:spcBef>
              <a:buFont typeface="Arial" panose="020B0604020202020204" pitchFamily="34" charset="0"/>
              <a:buChar char="•"/>
            </a:pPr>
            <a:r>
              <a:rPr lang="pt-BR" b="1" i="0" dirty="0">
                <a:effectLst/>
                <a:latin typeface="AvenirLTStd-Book"/>
              </a:rPr>
              <a:t>R-6 (9" - 24")</a:t>
            </a:r>
          </a:p>
          <a:p>
            <a:pPr marL="174625" indent="-174625">
              <a:spcBef>
                <a:spcPct val="20000"/>
              </a:spcBef>
              <a:buFont typeface="Arial" panose="020B0604020202020204" pitchFamily="34" charset="0"/>
              <a:buChar char="•"/>
            </a:pPr>
            <a:r>
              <a:rPr lang="pt-BR" b="1" i="0" dirty="0">
                <a:effectLst/>
                <a:latin typeface="AvenirLTStd-Book"/>
              </a:rPr>
              <a:t>R-7 (12" - 30") </a:t>
            </a:r>
          </a:p>
          <a:p>
            <a:pPr marL="174625" indent="-174625">
              <a:spcBef>
                <a:spcPct val="20000"/>
              </a:spcBef>
              <a:buFont typeface="Arial" panose="020B0604020202020204" pitchFamily="34" charset="0"/>
              <a:buChar char="•"/>
            </a:pPr>
            <a:r>
              <a:rPr lang="pt-BR" b="1" i="0" dirty="0">
                <a:effectLst/>
                <a:latin typeface="AvenirLTStd-Book"/>
              </a:rPr>
              <a:t>R-8 (15" - 42")</a:t>
            </a:r>
          </a:p>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631825" marR="0" lvl="1"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7" name="Picture 6">
            <a:extLst>
              <a:ext uri="{FF2B5EF4-FFF2-40B4-BE49-F238E27FC236}">
                <a16:creationId xmlns:a16="http://schemas.microsoft.com/office/drawing/2014/main" id="{B5AEB2F1-0EFB-4B37-AEFB-076AC460CB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 y="5240368"/>
            <a:ext cx="11243570" cy="2311552"/>
          </a:xfrm>
          <a:prstGeom prst="rect">
            <a:avLst/>
          </a:prstGeom>
        </p:spPr>
      </p:pic>
      <p:pic>
        <p:nvPicPr>
          <p:cNvPr id="18" name="Picture 17">
            <a:extLst>
              <a:ext uri="{FF2B5EF4-FFF2-40B4-BE49-F238E27FC236}">
                <a16:creationId xmlns:a16="http://schemas.microsoft.com/office/drawing/2014/main" id="{67CDC1CE-19C7-41C5-BD31-B925FF47B8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2600" y="606159"/>
            <a:ext cx="3523090" cy="2049144"/>
          </a:xfrm>
          <a:prstGeom prst="rect">
            <a:avLst/>
          </a:prstGeom>
          <a:ln w="28575">
            <a:solidFill>
              <a:schemeClr val="tx1"/>
            </a:solidFill>
          </a:ln>
          <a:effectLst>
            <a:outerShdw blurRad="50800" dist="38100" dir="13500000" algn="br" rotWithShape="0">
              <a:prstClr val="black">
                <a:alpha val="40000"/>
              </a:prstClr>
            </a:outerShdw>
          </a:effectLst>
        </p:spPr>
      </p:pic>
      <p:sp>
        <p:nvSpPr>
          <p:cNvPr id="19" name="TextBox 18">
            <a:extLst>
              <a:ext uri="{FF2B5EF4-FFF2-40B4-BE49-F238E27FC236}">
                <a16:creationId xmlns:a16="http://schemas.microsoft.com/office/drawing/2014/main" id="{3A3655B7-1BCD-4FAD-ADB2-AFC7987FDDE9}"/>
              </a:ext>
            </a:extLst>
          </p:cNvPr>
          <p:cNvSpPr txBox="1"/>
          <p:nvPr/>
        </p:nvSpPr>
        <p:spPr>
          <a:xfrm>
            <a:off x="6150791" y="2603956"/>
            <a:ext cx="4619624" cy="215444"/>
          </a:xfrm>
          <a:prstGeom prst="rect">
            <a:avLst/>
          </a:prstGeom>
          <a:noFill/>
        </p:spPr>
        <p:txBody>
          <a:bodyPr wrap="square">
            <a:spAutoFit/>
          </a:bodyPr>
          <a:lstStyle/>
          <a:p>
            <a:r>
              <a:rPr lang="en-US" sz="800" dirty="0"/>
              <a:t>http://www.pennsysupply.com/construction-materials/aggregate.asp</a:t>
            </a:r>
          </a:p>
        </p:txBody>
      </p:sp>
      <p:pic>
        <p:nvPicPr>
          <p:cNvPr id="22" name="Picture 21">
            <a:extLst>
              <a:ext uri="{FF2B5EF4-FFF2-40B4-BE49-F238E27FC236}">
                <a16:creationId xmlns:a16="http://schemas.microsoft.com/office/drawing/2014/main" id="{18128F38-8FC9-4B11-95C1-3C17734510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0" y="2882632"/>
            <a:ext cx="1999103" cy="2185177"/>
          </a:xfrm>
          <a:prstGeom prst="rect">
            <a:avLst/>
          </a:prstGeom>
          <a:ln w="28575">
            <a:solidFill>
              <a:schemeClr val="tx1"/>
            </a:solidFill>
          </a:ln>
          <a:effectLst>
            <a:outerShdw blurRad="50800" dist="38100" dir="13500000" algn="br" rotWithShape="0">
              <a:prstClr val="black">
                <a:alpha val="40000"/>
              </a:prstClr>
            </a:outerShdw>
          </a:effectLst>
        </p:spPr>
      </p:pic>
      <p:pic>
        <p:nvPicPr>
          <p:cNvPr id="24" name="Picture 23">
            <a:extLst>
              <a:ext uri="{FF2B5EF4-FFF2-40B4-BE49-F238E27FC236}">
                <a16:creationId xmlns:a16="http://schemas.microsoft.com/office/drawing/2014/main" id="{D3F64F74-C33C-4010-BDD9-0DA83CC48CE3}"/>
              </a:ext>
            </a:extLst>
          </p:cNvPr>
          <p:cNvPicPr>
            <a:picLocks noChangeAspect="1"/>
          </p:cNvPicPr>
          <p:nvPr/>
        </p:nvPicPr>
        <p:blipFill>
          <a:blip r:embed="rId5"/>
          <a:stretch>
            <a:fillRect/>
          </a:stretch>
        </p:blipFill>
        <p:spPr>
          <a:xfrm>
            <a:off x="3503988" y="2743858"/>
            <a:ext cx="1999103" cy="2362576"/>
          </a:xfrm>
          <a:prstGeom prst="rect">
            <a:avLst/>
          </a:prstGeom>
          <a:ln w="28575">
            <a:solidFill>
              <a:schemeClr val="tx1"/>
            </a:solidFill>
          </a:ln>
          <a:effectLst>
            <a:outerShdw blurRad="50800" dist="38100" dir="13500000" algn="br" rotWithShape="0">
              <a:prstClr val="black">
                <a:alpha val="40000"/>
              </a:prstClr>
            </a:outerShdw>
          </a:effectLst>
        </p:spPr>
      </p:pic>
      <p:sp>
        <p:nvSpPr>
          <p:cNvPr id="26" name="TextBox 25">
            <a:extLst>
              <a:ext uri="{FF2B5EF4-FFF2-40B4-BE49-F238E27FC236}">
                <a16:creationId xmlns:a16="http://schemas.microsoft.com/office/drawing/2014/main" id="{B4D9F34E-6A2D-41A1-B8D5-206D9E410597}"/>
              </a:ext>
            </a:extLst>
          </p:cNvPr>
          <p:cNvSpPr txBox="1"/>
          <p:nvPr/>
        </p:nvSpPr>
        <p:spPr>
          <a:xfrm>
            <a:off x="6785711" y="5007414"/>
            <a:ext cx="1969106" cy="215444"/>
          </a:xfrm>
          <a:prstGeom prst="rect">
            <a:avLst/>
          </a:prstGeom>
          <a:noFill/>
        </p:spPr>
        <p:txBody>
          <a:bodyPr wrap="square" rtlCol="0">
            <a:spAutoFit/>
          </a:bodyPr>
          <a:lstStyle/>
          <a:p>
            <a:r>
              <a:rPr lang="en-US" sz="800" b="1" dirty="0"/>
              <a:t>https://mmlime.com/materials/</a:t>
            </a:r>
          </a:p>
        </p:txBody>
      </p:sp>
      <p:sp>
        <p:nvSpPr>
          <p:cNvPr id="27" name="TextBox 26">
            <a:extLst>
              <a:ext uri="{FF2B5EF4-FFF2-40B4-BE49-F238E27FC236}">
                <a16:creationId xmlns:a16="http://schemas.microsoft.com/office/drawing/2014/main" id="{04E35FFA-9E55-443D-BF2C-DAA590811532}"/>
              </a:ext>
            </a:extLst>
          </p:cNvPr>
          <p:cNvSpPr txBox="1"/>
          <p:nvPr/>
        </p:nvSpPr>
        <p:spPr>
          <a:xfrm>
            <a:off x="3444479" y="5059977"/>
            <a:ext cx="1969106" cy="215444"/>
          </a:xfrm>
          <a:prstGeom prst="rect">
            <a:avLst/>
          </a:prstGeom>
          <a:noFill/>
        </p:spPr>
        <p:txBody>
          <a:bodyPr wrap="square" rtlCol="0">
            <a:spAutoFit/>
          </a:bodyPr>
          <a:lstStyle/>
          <a:p>
            <a:r>
              <a:rPr lang="en-US" sz="800" b="1" dirty="0"/>
              <a:t>https://mmlime.com/materials/</a:t>
            </a:r>
          </a:p>
        </p:txBody>
      </p:sp>
      <p:sp>
        <p:nvSpPr>
          <p:cNvPr id="21" name="TextBox 20">
            <a:extLst>
              <a:ext uri="{FF2B5EF4-FFF2-40B4-BE49-F238E27FC236}">
                <a16:creationId xmlns:a16="http://schemas.microsoft.com/office/drawing/2014/main" id="{CC1AA32F-8C5A-4CDC-B8FF-4A6B289A8122}"/>
              </a:ext>
            </a:extLst>
          </p:cNvPr>
          <p:cNvSpPr txBox="1"/>
          <p:nvPr/>
        </p:nvSpPr>
        <p:spPr>
          <a:xfrm>
            <a:off x="5597565" y="647321"/>
            <a:ext cx="622934" cy="400110"/>
          </a:xfrm>
          <a:prstGeom prst="rect">
            <a:avLst/>
          </a:prstGeom>
          <a:solidFill>
            <a:schemeClr val="bg1"/>
          </a:solidFill>
          <a:ln>
            <a:solidFill>
              <a:schemeClr val="tx1"/>
            </a:solidFill>
          </a:ln>
        </p:spPr>
        <p:txBody>
          <a:bodyPr wrap="square" rtlCol="0">
            <a:spAutoFit/>
          </a:bodyPr>
          <a:lstStyle/>
          <a:p>
            <a:r>
              <a:rPr lang="en-US" sz="2000" b="1" dirty="0"/>
              <a:t>R-4</a:t>
            </a:r>
          </a:p>
        </p:txBody>
      </p:sp>
      <p:sp>
        <p:nvSpPr>
          <p:cNvPr id="23" name="TextBox 22">
            <a:extLst>
              <a:ext uri="{FF2B5EF4-FFF2-40B4-BE49-F238E27FC236}">
                <a16:creationId xmlns:a16="http://schemas.microsoft.com/office/drawing/2014/main" id="{A4C33AAD-C56C-40DF-BF8B-7235EF471A63}"/>
              </a:ext>
            </a:extLst>
          </p:cNvPr>
          <p:cNvSpPr txBox="1"/>
          <p:nvPr/>
        </p:nvSpPr>
        <p:spPr>
          <a:xfrm>
            <a:off x="3503988" y="2767359"/>
            <a:ext cx="622934" cy="400110"/>
          </a:xfrm>
          <a:prstGeom prst="rect">
            <a:avLst/>
          </a:prstGeom>
          <a:solidFill>
            <a:schemeClr val="bg1"/>
          </a:solidFill>
          <a:ln>
            <a:solidFill>
              <a:schemeClr val="tx1"/>
            </a:solidFill>
          </a:ln>
        </p:spPr>
        <p:txBody>
          <a:bodyPr wrap="square" rtlCol="0">
            <a:spAutoFit/>
          </a:bodyPr>
          <a:lstStyle/>
          <a:p>
            <a:r>
              <a:rPr lang="en-US" sz="2000" b="1" dirty="0"/>
              <a:t>R-3</a:t>
            </a:r>
          </a:p>
        </p:txBody>
      </p:sp>
      <p:sp>
        <p:nvSpPr>
          <p:cNvPr id="29" name="TextBox 28">
            <a:extLst>
              <a:ext uri="{FF2B5EF4-FFF2-40B4-BE49-F238E27FC236}">
                <a16:creationId xmlns:a16="http://schemas.microsoft.com/office/drawing/2014/main" id="{8BF362AD-C42F-4C2E-8356-8D74E8C92189}"/>
              </a:ext>
            </a:extLst>
          </p:cNvPr>
          <p:cNvSpPr txBox="1"/>
          <p:nvPr/>
        </p:nvSpPr>
        <p:spPr>
          <a:xfrm>
            <a:off x="6883712" y="2863805"/>
            <a:ext cx="622934" cy="400110"/>
          </a:xfrm>
          <a:prstGeom prst="rect">
            <a:avLst/>
          </a:prstGeom>
          <a:solidFill>
            <a:schemeClr val="bg1"/>
          </a:solidFill>
          <a:ln>
            <a:solidFill>
              <a:schemeClr val="tx1"/>
            </a:solidFill>
          </a:ln>
        </p:spPr>
        <p:txBody>
          <a:bodyPr wrap="square" rtlCol="0">
            <a:spAutoFit/>
          </a:bodyPr>
          <a:lstStyle/>
          <a:p>
            <a:r>
              <a:rPr lang="en-US" sz="2000" b="1" dirty="0"/>
              <a:t>R-8</a:t>
            </a:r>
          </a:p>
        </p:txBody>
      </p:sp>
    </p:spTree>
    <p:extLst>
      <p:ext uri="{BB962C8B-B14F-4D97-AF65-F5344CB8AC3E}">
        <p14:creationId xmlns:p14="http://schemas.microsoft.com/office/powerpoint/2010/main" val="2003052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15240" y="546446"/>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Aggregates</a:t>
            </a:r>
          </a:p>
          <a:p>
            <a:pPr marL="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Rip Rap</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400929" y="1711902"/>
            <a:ext cx="5161671" cy="781752"/>
          </a:xfrm>
          <a:prstGeom prst="rect">
            <a:avLst/>
          </a:prstGeom>
          <a:noFill/>
          <a:ln w="9525">
            <a:noFill/>
            <a:miter lim="800000"/>
            <a:headEnd/>
            <a:tailEnd/>
          </a:ln>
        </p:spPr>
        <p:txBody>
          <a:bodyPr wrap="square">
            <a:spAutoFit/>
          </a:bodyPr>
          <a:lstStyle/>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631825" marR="0" lvl="1"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TextBox 18">
            <a:extLst>
              <a:ext uri="{FF2B5EF4-FFF2-40B4-BE49-F238E27FC236}">
                <a16:creationId xmlns:a16="http://schemas.microsoft.com/office/drawing/2014/main" id="{3A3655B7-1BCD-4FAD-ADB2-AFC7987FDDE9}"/>
              </a:ext>
            </a:extLst>
          </p:cNvPr>
          <p:cNvSpPr txBox="1"/>
          <p:nvPr/>
        </p:nvSpPr>
        <p:spPr>
          <a:xfrm>
            <a:off x="6150791" y="2603956"/>
            <a:ext cx="4619624" cy="215444"/>
          </a:xfrm>
          <a:prstGeom prst="rect">
            <a:avLst/>
          </a:prstGeom>
          <a:noFill/>
        </p:spPr>
        <p:txBody>
          <a:bodyPr wrap="square">
            <a:spAutoFit/>
          </a:bodyPr>
          <a:lstStyle/>
          <a:p>
            <a:r>
              <a:rPr lang="en-US" sz="800" dirty="0"/>
              <a:t>http://www.pennsysupply.com/construction-materials/aggregate.asp</a:t>
            </a:r>
          </a:p>
        </p:txBody>
      </p:sp>
      <p:sp>
        <p:nvSpPr>
          <p:cNvPr id="21" name="TextBox 20">
            <a:extLst>
              <a:ext uri="{FF2B5EF4-FFF2-40B4-BE49-F238E27FC236}">
                <a16:creationId xmlns:a16="http://schemas.microsoft.com/office/drawing/2014/main" id="{CC1AA32F-8C5A-4CDC-B8FF-4A6B289A8122}"/>
              </a:ext>
            </a:extLst>
          </p:cNvPr>
          <p:cNvSpPr txBox="1"/>
          <p:nvPr/>
        </p:nvSpPr>
        <p:spPr>
          <a:xfrm>
            <a:off x="5597565" y="647321"/>
            <a:ext cx="622934" cy="400110"/>
          </a:xfrm>
          <a:prstGeom prst="rect">
            <a:avLst/>
          </a:prstGeom>
          <a:solidFill>
            <a:schemeClr val="bg1"/>
          </a:solidFill>
          <a:ln>
            <a:solidFill>
              <a:schemeClr val="tx1"/>
            </a:solidFill>
          </a:ln>
        </p:spPr>
        <p:txBody>
          <a:bodyPr wrap="square" rtlCol="0">
            <a:spAutoFit/>
          </a:bodyPr>
          <a:lstStyle/>
          <a:p>
            <a:r>
              <a:rPr lang="en-US" sz="2000" b="1" dirty="0"/>
              <a:t>R-4</a:t>
            </a:r>
          </a:p>
        </p:txBody>
      </p:sp>
      <p:pic>
        <p:nvPicPr>
          <p:cNvPr id="5" name="Picture 4" descr="A picture containing outdoor, tree, grass, nature&#10;&#10;Description automatically generated">
            <a:extLst>
              <a:ext uri="{FF2B5EF4-FFF2-40B4-BE49-F238E27FC236}">
                <a16:creationId xmlns:a16="http://schemas.microsoft.com/office/drawing/2014/main" id="{BC7B09E9-6D53-409B-8A16-7AA0ACD50C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7176" y="3733800"/>
            <a:ext cx="4159249" cy="3119437"/>
          </a:xfrm>
          <a:prstGeom prst="rect">
            <a:avLst/>
          </a:prstGeom>
          <a:ln w="28575">
            <a:solidFill>
              <a:schemeClr val="tx1"/>
            </a:solidFill>
          </a:ln>
          <a:effectLst>
            <a:outerShdw blurRad="50800" dist="38100" dir="13500000" algn="br" rotWithShape="0">
              <a:prstClr val="black">
                <a:alpha val="40000"/>
              </a:prstClr>
            </a:outerShdw>
          </a:effectLst>
        </p:spPr>
      </p:pic>
      <p:pic>
        <p:nvPicPr>
          <p:cNvPr id="17" name="Picture 16" descr="A picture containing outdoor, ground, rock, rocky&#10;&#10;Description automatically generated">
            <a:extLst>
              <a:ext uri="{FF2B5EF4-FFF2-40B4-BE49-F238E27FC236}">
                <a16:creationId xmlns:a16="http://schemas.microsoft.com/office/drawing/2014/main" id="{0F4469F8-453D-497D-9CA0-79D42CE581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99" y="2436182"/>
            <a:ext cx="4320501" cy="3240376"/>
          </a:xfrm>
          <a:prstGeom prst="rect">
            <a:avLst/>
          </a:prstGeom>
          <a:ln w="28575">
            <a:solidFill>
              <a:schemeClr val="tx1"/>
            </a:solidFill>
          </a:ln>
          <a:effectLst>
            <a:outerShdw blurRad="50800" dist="38100" dir="13500000" algn="br" rotWithShape="0">
              <a:prstClr val="black">
                <a:alpha val="40000"/>
              </a:prstClr>
            </a:outerShdw>
          </a:effectLst>
        </p:spPr>
      </p:pic>
      <p:pic>
        <p:nvPicPr>
          <p:cNvPr id="25" name="Picture 24" descr="A picture containing outdoor, path, nature, way&#10;&#10;Description automatically generated">
            <a:extLst>
              <a:ext uri="{FF2B5EF4-FFF2-40B4-BE49-F238E27FC236}">
                <a16:creationId xmlns:a16="http://schemas.microsoft.com/office/drawing/2014/main" id="{E8495369-35DB-418B-AEA2-5FB03A1649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7177" y="546254"/>
            <a:ext cx="4135580" cy="3101685"/>
          </a:xfrm>
          <a:prstGeom prst="rect">
            <a:avLst/>
          </a:prstGeom>
          <a:ln w="28575">
            <a:solidFill>
              <a:schemeClr val="tx1"/>
            </a:solidFill>
          </a:ln>
          <a:effectLst>
            <a:outerShdw blurRad="50800" dist="38100" dir="13500000" algn="br" rotWithShape="0">
              <a:prstClr val="black">
                <a:alpha val="40000"/>
              </a:prstClr>
            </a:outerShdw>
          </a:effectLst>
        </p:spPr>
      </p:pic>
      <p:sp>
        <p:nvSpPr>
          <p:cNvPr id="30" name="TextBox 29">
            <a:extLst>
              <a:ext uri="{FF2B5EF4-FFF2-40B4-BE49-F238E27FC236}">
                <a16:creationId xmlns:a16="http://schemas.microsoft.com/office/drawing/2014/main" id="{5A5D528D-56B6-4ED0-90FA-17FDD2D48546}"/>
              </a:ext>
            </a:extLst>
          </p:cNvPr>
          <p:cNvSpPr txBox="1"/>
          <p:nvPr/>
        </p:nvSpPr>
        <p:spPr>
          <a:xfrm>
            <a:off x="22899" y="2173385"/>
            <a:ext cx="2514600" cy="307777"/>
          </a:xfrm>
          <a:prstGeom prst="rect">
            <a:avLst/>
          </a:prstGeom>
          <a:solidFill>
            <a:schemeClr val="bg1"/>
          </a:solidFill>
          <a:ln>
            <a:solidFill>
              <a:schemeClr val="tx1"/>
            </a:solidFill>
          </a:ln>
        </p:spPr>
        <p:txBody>
          <a:bodyPr wrap="square" rtlCol="0">
            <a:spAutoFit/>
          </a:bodyPr>
          <a:lstStyle/>
          <a:p>
            <a:r>
              <a:rPr lang="en-US" sz="1400" b="1" dirty="0"/>
              <a:t>R-4 on bank slide stabilization</a:t>
            </a:r>
          </a:p>
        </p:txBody>
      </p:sp>
      <p:sp>
        <p:nvSpPr>
          <p:cNvPr id="31" name="TextBox 30">
            <a:extLst>
              <a:ext uri="{FF2B5EF4-FFF2-40B4-BE49-F238E27FC236}">
                <a16:creationId xmlns:a16="http://schemas.microsoft.com/office/drawing/2014/main" id="{CD5D72A2-B804-4271-B160-21D93867629E}"/>
              </a:ext>
            </a:extLst>
          </p:cNvPr>
          <p:cNvSpPr txBox="1"/>
          <p:nvPr/>
        </p:nvSpPr>
        <p:spPr>
          <a:xfrm>
            <a:off x="4693259" y="3238176"/>
            <a:ext cx="2514600" cy="307777"/>
          </a:xfrm>
          <a:prstGeom prst="rect">
            <a:avLst/>
          </a:prstGeom>
          <a:solidFill>
            <a:schemeClr val="bg1"/>
          </a:solidFill>
          <a:ln>
            <a:solidFill>
              <a:schemeClr val="tx1"/>
            </a:solidFill>
          </a:ln>
        </p:spPr>
        <p:txBody>
          <a:bodyPr wrap="square" rtlCol="0">
            <a:spAutoFit/>
          </a:bodyPr>
          <a:lstStyle/>
          <a:p>
            <a:r>
              <a:rPr lang="en-US" sz="1400" b="1" dirty="0"/>
              <a:t>R-5 on ditch stabilization</a:t>
            </a:r>
          </a:p>
        </p:txBody>
      </p:sp>
      <p:sp>
        <p:nvSpPr>
          <p:cNvPr id="32" name="TextBox 31">
            <a:extLst>
              <a:ext uri="{FF2B5EF4-FFF2-40B4-BE49-F238E27FC236}">
                <a16:creationId xmlns:a16="http://schemas.microsoft.com/office/drawing/2014/main" id="{ECC8D57E-2AE8-49A6-971F-E1094D9CBA69}"/>
              </a:ext>
            </a:extLst>
          </p:cNvPr>
          <p:cNvSpPr txBox="1"/>
          <p:nvPr/>
        </p:nvSpPr>
        <p:spPr>
          <a:xfrm>
            <a:off x="4693259" y="6479236"/>
            <a:ext cx="2514600" cy="307777"/>
          </a:xfrm>
          <a:prstGeom prst="rect">
            <a:avLst/>
          </a:prstGeom>
          <a:solidFill>
            <a:schemeClr val="bg1"/>
          </a:solidFill>
          <a:ln>
            <a:solidFill>
              <a:schemeClr val="tx1"/>
            </a:solidFill>
          </a:ln>
        </p:spPr>
        <p:txBody>
          <a:bodyPr wrap="square" rtlCol="0">
            <a:spAutoFit/>
          </a:bodyPr>
          <a:lstStyle/>
          <a:p>
            <a:r>
              <a:rPr lang="en-US" sz="1400" b="1" dirty="0"/>
              <a:t>R-7 on streambank stabilization</a:t>
            </a:r>
          </a:p>
        </p:txBody>
      </p:sp>
    </p:spTree>
    <p:extLst>
      <p:ext uri="{BB962C8B-B14F-4D97-AF65-F5344CB8AC3E}">
        <p14:creationId xmlns:p14="http://schemas.microsoft.com/office/powerpoint/2010/main" val="318312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4620" y="546446"/>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662880" y="5562600"/>
            <a:ext cx="2057400" cy="54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Common Coarse Aggregates</a:t>
            </a:r>
          </a:p>
          <a:p>
            <a:pPr marL="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Other terms for Large Aggregate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7">
            <a:extLst>
              <a:ext uri="{FF2B5EF4-FFF2-40B4-BE49-F238E27FC236}">
                <a16:creationId xmlns:a16="http://schemas.microsoft.com/office/drawing/2014/main" id="{072D38B1-C864-4AE2-A68F-567A7FCFA88B}"/>
              </a:ext>
            </a:extLst>
          </p:cNvPr>
          <p:cNvSpPr txBox="1">
            <a:spLocks noChangeArrowheads="1"/>
          </p:cNvSpPr>
          <p:nvPr/>
        </p:nvSpPr>
        <p:spPr bwMode="auto">
          <a:xfrm>
            <a:off x="152400" y="1828800"/>
            <a:ext cx="5416855" cy="4118050"/>
          </a:xfrm>
          <a:prstGeom prst="rect">
            <a:avLst/>
          </a:prstGeom>
          <a:noFill/>
          <a:ln w="9525">
            <a:noFill/>
            <a:miter lim="800000"/>
            <a:headEnd/>
            <a:tailEnd/>
          </a:ln>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These do NOT have a specification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Very roughly graded and highly variable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rPr>
              <a:t>Terms you might hear:</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631825" lvl="1" indent="-174625">
              <a:spcBef>
                <a:spcPct val="20000"/>
              </a:spcBef>
              <a:buFont typeface="Arial" panose="020B0604020202020204" pitchFamily="34" charset="0"/>
              <a:buChar cha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Surge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~10” and smaller</a:t>
            </a:r>
          </a:p>
          <a:p>
            <a:pPr marL="631825" lvl="1" indent="-174625">
              <a:spcBef>
                <a:spcPct val="20000"/>
              </a:spcBef>
              <a:buFont typeface="Arial" panose="020B0604020202020204" pitchFamily="34" charset="0"/>
              <a:buChar char="•"/>
            </a:pPr>
            <a:r>
              <a:rPr lang="en-US" sz="2400" b="1" dirty="0">
                <a:solidFill>
                  <a:prstClr val="black"/>
                </a:solidFill>
                <a:latin typeface="Calibri" panose="020F0502020204030204" pitchFamily="34" charset="0"/>
              </a:rPr>
              <a:t>Shot Rock</a:t>
            </a:r>
            <a:r>
              <a:rPr lang="en-US" sz="2400" dirty="0">
                <a:solidFill>
                  <a:prstClr val="black"/>
                </a:solidFill>
                <a:latin typeface="Calibri" panose="020F0502020204030204" pitchFamily="34" charset="0"/>
              </a:rPr>
              <a:t>: essential rip-rap without a specification</a:t>
            </a:r>
          </a:p>
          <a:p>
            <a:pPr marL="631825" lvl="1" indent="-174625">
              <a:spcBef>
                <a:spcPct val="20000"/>
              </a:spcBef>
              <a:buFont typeface="Arial" panose="020B0604020202020204" pitchFamily="34" charset="0"/>
              <a:buChar char="•"/>
            </a:pPr>
            <a:r>
              <a:rPr lang="en-US" sz="2400" b="1" dirty="0">
                <a:solidFill>
                  <a:prstClr val="black"/>
                </a:solidFill>
                <a:latin typeface="Calibri" panose="020F0502020204030204" pitchFamily="34" charset="0"/>
              </a:rPr>
              <a:t>Gabion</a:t>
            </a:r>
            <a:r>
              <a:rPr lang="en-US" sz="2400" dirty="0">
                <a:solidFill>
                  <a:prstClr val="black"/>
                </a:solidFill>
                <a:latin typeface="Calibri" panose="020F0502020204030204" pitchFamily="34" charset="0"/>
              </a:rPr>
              <a:t>: similar to AASSHTO #1 /#3</a:t>
            </a:r>
          </a:p>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pt-BR" b="1" i="0" dirty="0">
              <a:effectLst/>
              <a:latin typeface="AvenirLTStd-Book"/>
            </a:endParaRPr>
          </a:p>
          <a:p>
            <a:pPr marL="174625" marR="0" lvl="0"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631825" marR="0" lvl="1"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7" name="Picture 6">
            <a:extLst>
              <a:ext uri="{FF2B5EF4-FFF2-40B4-BE49-F238E27FC236}">
                <a16:creationId xmlns:a16="http://schemas.microsoft.com/office/drawing/2014/main" id="{B5AEB2F1-0EFB-4B37-AEFB-076AC460CB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9262"/>
          <a:stretch/>
        </p:blipFill>
        <p:spPr>
          <a:xfrm>
            <a:off x="152400" y="6087699"/>
            <a:ext cx="11243570" cy="710522"/>
          </a:xfrm>
          <a:prstGeom prst="rect">
            <a:avLst/>
          </a:prstGeom>
        </p:spPr>
      </p:pic>
      <p:pic>
        <p:nvPicPr>
          <p:cNvPr id="5" name="Picture 4">
            <a:extLst>
              <a:ext uri="{FF2B5EF4-FFF2-40B4-BE49-F238E27FC236}">
                <a16:creationId xmlns:a16="http://schemas.microsoft.com/office/drawing/2014/main" id="{D55183D4-40E0-428B-9B6C-2445091A74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99239" y="647405"/>
            <a:ext cx="3444761" cy="2488074"/>
          </a:xfrm>
          <a:prstGeom prst="rect">
            <a:avLst/>
          </a:prstGeom>
          <a:ln w="28575">
            <a:solidFill>
              <a:schemeClr val="tx1"/>
            </a:solidFill>
          </a:ln>
          <a:effectLst>
            <a:outerShdw blurRad="50800" dist="38100" dir="13500000" algn="br" rotWithShape="0">
              <a:prstClr val="black">
                <a:alpha val="40000"/>
              </a:prstClr>
            </a:outerShdw>
          </a:effectLst>
        </p:spPr>
      </p:pic>
      <p:sp>
        <p:nvSpPr>
          <p:cNvPr id="23" name="TextBox 22">
            <a:extLst>
              <a:ext uri="{FF2B5EF4-FFF2-40B4-BE49-F238E27FC236}">
                <a16:creationId xmlns:a16="http://schemas.microsoft.com/office/drawing/2014/main" id="{B25BC8D3-B5D1-4E52-90E3-43A58D916D2E}"/>
              </a:ext>
            </a:extLst>
          </p:cNvPr>
          <p:cNvSpPr txBox="1"/>
          <p:nvPr/>
        </p:nvSpPr>
        <p:spPr>
          <a:xfrm>
            <a:off x="5569255" y="3115423"/>
            <a:ext cx="5621382" cy="215444"/>
          </a:xfrm>
          <a:prstGeom prst="rect">
            <a:avLst/>
          </a:prstGeom>
          <a:noFill/>
        </p:spPr>
        <p:txBody>
          <a:bodyPr wrap="square">
            <a:spAutoFit/>
          </a:bodyPr>
          <a:lstStyle/>
          <a:p>
            <a:r>
              <a:rPr lang="en-US" sz="800" dirty="0"/>
              <a:t>http://mccollumtrucking.com/gravel/</a:t>
            </a:r>
          </a:p>
        </p:txBody>
      </p:sp>
      <p:pic>
        <p:nvPicPr>
          <p:cNvPr id="29" name="Picture 28">
            <a:extLst>
              <a:ext uri="{FF2B5EF4-FFF2-40B4-BE49-F238E27FC236}">
                <a16:creationId xmlns:a16="http://schemas.microsoft.com/office/drawing/2014/main" id="{9D4EFDD8-7E8A-47C1-AE01-81D2DE2749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78432"/>
          <a:stretch/>
        </p:blipFill>
        <p:spPr>
          <a:xfrm>
            <a:off x="147780" y="5583783"/>
            <a:ext cx="11243570" cy="498551"/>
          </a:xfrm>
          <a:prstGeom prst="rect">
            <a:avLst/>
          </a:prstGeom>
        </p:spPr>
      </p:pic>
      <p:pic>
        <p:nvPicPr>
          <p:cNvPr id="6" name="Picture 5" descr="A picture containing tree, outdoor, rock, forest&#10;&#10;Description automatically generated">
            <a:extLst>
              <a:ext uri="{FF2B5EF4-FFF2-40B4-BE49-F238E27FC236}">
                <a16:creationId xmlns:a16="http://schemas.microsoft.com/office/drawing/2014/main" id="{48DE8343-9070-4CD3-84B2-8EB53EF550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76"/>
          <a:stretch/>
        </p:blipFill>
        <p:spPr>
          <a:xfrm>
            <a:off x="5705408" y="3330868"/>
            <a:ext cx="3514792" cy="2168134"/>
          </a:xfrm>
          <a:prstGeom prst="rect">
            <a:avLst/>
          </a:prstGeom>
          <a:ln w="28575">
            <a:solidFill>
              <a:schemeClr val="tx1"/>
            </a:solidFill>
          </a:ln>
          <a:effectLst>
            <a:outerShdw blurRad="50800" dist="38100" dir="13500000" algn="br" rotWithShape="0">
              <a:prstClr val="black">
                <a:alpha val="40000"/>
              </a:prstClr>
            </a:outerShdw>
          </a:effectLst>
        </p:spPr>
      </p:pic>
      <p:sp>
        <p:nvSpPr>
          <p:cNvPr id="15" name="TextBox 14">
            <a:extLst>
              <a:ext uri="{FF2B5EF4-FFF2-40B4-BE49-F238E27FC236}">
                <a16:creationId xmlns:a16="http://schemas.microsoft.com/office/drawing/2014/main" id="{DB6A135D-ED2B-4A05-901A-F86F7E236EDE}"/>
              </a:ext>
            </a:extLst>
          </p:cNvPr>
          <p:cNvSpPr txBox="1"/>
          <p:nvPr/>
        </p:nvSpPr>
        <p:spPr>
          <a:xfrm>
            <a:off x="7050165" y="687343"/>
            <a:ext cx="812940" cy="276999"/>
          </a:xfrm>
          <a:prstGeom prst="rect">
            <a:avLst/>
          </a:prstGeom>
          <a:solidFill>
            <a:schemeClr val="bg1"/>
          </a:solidFill>
          <a:ln>
            <a:solidFill>
              <a:schemeClr val="tx1"/>
            </a:solidFill>
          </a:ln>
        </p:spPr>
        <p:txBody>
          <a:bodyPr wrap="square" rtlCol="0">
            <a:spAutoFit/>
          </a:bodyPr>
          <a:lstStyle/>
          <a:p>
            <a:r>
              <a:rPr lang="en-US" sz="1200" b="1" dirty="0"/>
              <a:t>“Surge”</a:t>
            </a:r>
          </a:p>
        </p:txBody>
      </p:sp>
      <p:sp>
        <p:nvSpPr>
          <p:cNvPr id="16" name="TextBox 15">
            <a:extLst>
              <a:ext uri="{FF2B5EF4-FFF2-40B4-BE49-F238E27FC236}">
                <a16:creationId xmlns:a16="http://schemas.microsoft.com/office/drawing/2014/main" id="{8D6D76C6-B888-4FC3-84A6-B6B2B13EF784}"/>
              </a:ext>
            </a:extLst>
          </p:cNvPr>
          <p:cNvSpPr txBox="1"/>
          <p:nvPr/>
        </p:nvSpPr>
        <p:spPr>
          <a:xfrm>
            <a:off x="6477000" y="3386764"/>
            <a:ext cx="1719120" cy="276999"/>
          </a:xfrm>
          <a:prstGeom prst="rect">
            <a:avLst/>
          </a:prstGeom>
          <a:solidFill>
            <a:schemeClr val="bg1"/>
          </a:solidFill>
          <a:ln>
            <a:solidFill>
              <a:schemeClr val="tx1"/>
            </a:solidFill>
          </a:ln>
        </p:spPr>
        <p:txBody>
          <a:bodyPr wrap="square" rtlCol="0">
            <a:spAutoFit/>
          </a:bodyPr>
          <a:lstStyle/>
          <a:p>
            <a:r>
              <a:rPr lang="en-US" sz="1200" b="1" dirty="0"/>
              <a:t>“Shot Rock” as road fill</a:t>
            </a:r>
          </a:p>
        </p:txBody>
      </p:sp>
    </p:spTree>
    <p:extLst>
      <p:ext uri="{BB962C8B-B14F-4D97-AF65-F5344CB8AC3E}">
        <p14:creationId xmlns:p14="http://schemas.microsoft.com/office/powerpoint/2010/main" val="4145186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48386"/>
            <a:ext cx="914400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E3DBB4-DBBB-47E2-B01B-0C0B1AB94A0C}"/>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0" name="Rectangle 9">
            <a:extLst>
              <a:ext uri="{FF2B5EF4-FFF2-40B4-BE49-F238E27FC236}">
                <a16:creationId xmlns:a16="http://schemas.microsoft.com/office/drawing/2014/main" id="{39876220-FA19-40CB-B89B-CE9514F95BBD}"/>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FB1B09E-5EDF-4147-B4E7-1D1E6946595F}"/>
              </a:ext>
            </a:extLst>
          </p:cNvPr>
          <p:cNvSpPr txBox="1"/>
          <p:nvPr/>
        </p:nvSpPr>
        <p:spPr>
          <a:xfrm>
            <a:off x="0" y="73020"/>
            <a:ext cx="91440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
        <p:nvSpPr>
          <p:cNvPr id="14" name="Subtitle 2">
            <a:extLst>
              <a:ext uri="{FF2B5EF4-FFF2-40B4-BE49-F238E27FC236}">
                <a16:creationId xmlns:a16="http://schemas.microsoft.com/office/drawing/2014/main" id="{4D4294FC-B9B3-4A35-8FF6-19AA8D2A9CB7}"/>
              </a:ext>
            </a:extLst>
          </p:cNvPr>
          <p:cNvSpPr txBox="1">
            <a:spLocks/>
          </p:cNvSpPr>
          <p:nvPr/>
        </p:nvSpPr>
        <p:spPr>
          <a:xfrm>
            <a:off x="2667762" y="866775"/>
            <a:ext cx="5838063" cy="601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prstClr val="white"/>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sng" strike="noStrike" kern="1200" cap="none" spc="0" normalizeH="0" baseline="0" noProof="0" dirty="0">
                <a:ln>
                  <a:noFill/>
                </a:ln>
                <a:solidFill>
                  <a:prstClr val="white"/>
                </a:solidFill>
                <a:effectLst/>
                <a:uLnTx/>
                <a:uFillTx/>
                <a:latin typeface="Calibri"/>
                <a:ea typeface="Times New Roman"/>
                <a:cs typeface="+mn-cs"/>
              </a:rPr>
              <a:t>Additional Information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Calibri"/>
                <a:ea typeface="Times New Roman"/>
                <a:cs typeface="+mn-cs"/>
              </a:rPr>
              <a:t>DEP Watershed Academy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b="1" dirty="0">
                <a:solidFill>
                  <a:prstClr val="white"/>
                </a:solidFill>
                <a:latin typeface="Calibri"/>
                <a:ea typeface="Times New Roman"/>
              </a:rPr>
              <a:t>“Rip-Rap” and Coarse Aggregate</a:t>
            </a:r>
            <a:endParaRPr kumimoji="0" lang="en-US" sz="3600" b="1" i="0" u="none" strike="noStrike" kern="1200" cap="none" spc="0" normalizeH="0" baseline="0" noProof="0" dirty="0">
              <a:ln>
                <a:noFill/>
              </a:ln>
              <a:solidFill>
                <a:prstClr val="white"/>
              </a:solidFill>
              <a:effectLst/>
              <a:uLnTx/>
              <a:uFillTx/>
              <a:latin typeface="Calibri"/>
              <a:ea typeface="Times New Roman"/>
              <a:cs typeface="+mn-cs"/>
            </a:endParaRPr>
          </a:p>
        </p:txBody>
      </p:sp>
      <p:pic>
        <p:nvPicPr>
          <p:cNvPr id="5" name="Picture 4">
            <a:extLst>
              <a:ext uri="{FF2B5EF4-FFF2-40B4-BE49-F238E27FC236}">
                <a16:creationId xmlns:a16="http://schemas.microsoft.com/office/drawing/2014/main" id="{7BC06DE5-C154-4EC0-B2CE-724A172309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4200" y="4041725"/>
            <a:ext cx="5943600" cy="2497188"/>
          </a:xfrm>
          <a:prstGeom prst="rect">
            <a:avLst/>
          </a:prstGeom>
        </p:spPr>
      </p:pic>
      <p:pic>
        <p:nvPicPr>
          <p:cNvPr id="16" name="Picture 2" descr="C:\Users\enevel\Desktop\IMG_5817.JPG">
            <a:extLst>
              <a:ext uri="{FF2B5EF4-FFF2-40B4-BE49-F238E27FC236}">
                <a16:creationId xmlns:a16="http://schemas.microsoft.com/office/drawing/2014/main" id="{82864F2F-2CC9-4F67-B82F-682BCCA5E1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737780"/>
            <a:ext cx="2971800" cy="612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67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48386"/>
            <a:ext cx="914400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E3DBB4-DBBB-47E2-B01B-0C0B1AB94A0C}"/>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0" name="Rectangle 9">
            <a:extLst>
              <a:ext uri="{FF2B5EF4-FFF2-40B4-BE49-F238E27FC236}">
                <a16:creationId xmlns:a16="http://schemas.microsoft.com/office/drawing/2014/main" id="{39876220-FA19-40CB-B89B-CE9514F95BBD}"/>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FB1B09E-5EDF-4147-B4E7-1D1E6946595F}"/>
              </a:ext>
            </a:extLst>
          </p:cNvPr>
          <p:cNvSpPr txBox="1"/>
          <p:nvPr/>
        </p:nvSpPr>
        <p:spPr>
          <a:xfrm>
            <a:off x="0" y="73020"/>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pic>
        <p:nvPicPr>
          <p:cNvPr id="16" name="Picture 2" descr="C:\Users\enevel\Desktop\IMG_5817.JPG">
            <a:extLst>
              <a:ext uri="{FF2B5EF4-FFF2-40B4-BE49-F238E27FC236}">
                <a16:creationId xmlns:a16="http://schemas.microsoft.com/office/drawing/2014/main" id="{C6A98DDB-C34D-469F-98DA-71960EDBA3A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37780"/>
            <a:ext cx="9144000" cy="6120219"/>
          </a:xfrm>
          <a:prstGeom prst="rect">
            <a:avLst/>
          </a:prstGeom>
          <a:ln w="28575">
            <a:solidFill>
              <a:schemeClr val="tx1"/>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306391A-0DD2-418E-B916-9392AB3FE4C9}"/>
              </a:ext>
            </a:extLst>
          </p:cNvPr>
          <p:cNvSpPr/>
          <p:nvPr/>
        </p:nvSpPr>
        <p:spPr>
          <a:xfrm>
            <a:off x="-19050" y="737780"/>
            <a:ext cx="451485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D8C2A76D-DA54-4980-9E61-1BA3475C3D9F}"/>
              </a:ext>
            </a:extLst>
          </p:cNvPr>
          <p:cNvSpPr txBox="1">
            <a:spLocks/>
          </p:cNvSpPr>
          <p:nvPr/>
        </p:nvSpPr>
        <p:spPr>
          <a:xfrm>
            <a:off x="-152400" y="543778"/>
            <a:ext cx="4648200" cy="601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None/>
              <a:tabLst/>
              <a:defRPr/>
            </a:pPr>
            <a:r>
              <a:rPr kumimoji="0" lang="en-US" b="1" i="0" u="sng" strike="noStrike" kern="1200" cap="none" spc="0" normalizeH="0" baseline="0" noProof="0" dirty="0">
                <a:ln>
                  <a:noFill/>
                </a:ln>
                <a:solidFill>
                  <a:srgbClr val="FFFF00"/>
                </a:solidFill>
                <a:effectLst/>
                <a:uLnTx/>
                <a:uFillTx/>
                <a:latin typeface="Calibri"/>
                <a:ea typeface="Times New Roman"/>
                <a:cs typeface="+mn-cs"/>
              </a:rPr>
              <a:t>Purpose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prstClr val="white"/>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strike="noStrike" kern="1200" cap="none" spc="0" normalizeH="0" baseline="0" noProof="0" dirty="0">
                <a:ln>
                  <a:noFill/>
                </a:ln>
                <a:solidFill>
                  <a:schemeClr val="bg1"/>
                </a:solidFill>
                <a:effectLst/>
                <a:uLnTx/>
                <a:uFillTx/>
                <a:latin typeface="Calibri"/>
                <a:ea typeface="Times New Roman"/>
                <a:cs typeface="+mn-cs"/>
              </a:rPr>
              <a:t>Introduce the updated “Aggregates 101” technical bulletin.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none" dirty="0">
              <a:solidFill>
                <a:schemeClr val="bg1"/>
              </a:solidFill>
              <a:latin typeface="Calibri"/>
              <a:ea typeface="Times New Roman"/>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Calibri"/>
                <a:ea typeface="Times New Roman"/>
                <a:cs typeface="+mn-cs"/>
              </a:rPr>
              <a:t>Provide an introduction to commonly used road aggregates, especially for new CD staff.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prstClr val="white"/>
              </a:solidFill>
              <a:effectLst/>
              <a:uLnTx/>
              <a:uFillTx/>
              <a:latin typeface="Calibri"/>
              <a:ea typeface="Times New Roman"/>
              <a:cs typeface="+mn-cs"/>
            </a:endParaRPr>
          </a:p>
        </p:txBody>
      </p:sp>
    </p:spTree>
    <p:extLst>
      <p:ext uri="{BB962C8B-B14F-4D97-AF65-F5344CB8AC3E}">
        <p14:creationId xmlns:p14="http://schemas.microsoft.com/office/powerpoint/2010/main" val="2410148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48386"/>
            <a:ext cx="914400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E3DBB4-DBBB-47E2-B01B-0C0B1AB94A0C}"/>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0" name="Rectangle 9">
            <a:extLst>
              <a:ext uri="{FF2B5EF4-FFF2-40B4-BE49-F238E27FC236}">
                <a16:creationId xmlns:a16="http://schemas.microsoft.com/office/drawing/2014/main" id="{39876220-FA19-40CB-B89B-CE9514F95BBD}"/>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FB1B09E-5EDF-4147-B4E7-1D1E6946595F}"/>
              </a:ext>
            </a:extLst>
          </p:cNvPr>
          <p:cNvSpPr txBox="1"/>
          <p:nvPr/>
        </p:nvSpPr>
        <p:spPr>
          <a:xfrm>
            <a:off x="0" y="73020"/>
            <a:ext cx="91440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pic>
        <p:nvPicPr>
          <p:cNvPr id="6" name="Picture 5" descr="A picture containing rock, outdoor, water, rocky&#10;&#10;Description automatically generated">
            <a:extLst>
              <a:ext uri="{FF2B5EF4-FFF2-40B4-BE49-F238E27FC236}">
                <a16:creationId xmlns:a16="http://schemas.microsoft.com/office/drawing/2014/main" id="{7FAA3092-7374-43A1-BAB4-BCE717D0C3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11"/>
          <a:stretch/>
        </p:blipFill>
        <p:spPr>
          <a:xfrm>
            <a:off x="0" y="737780"/>
            <a:ext cx="9144000" cy="6159611"/>
          </a:xfrm>
          <a:prstGeom prst="rect">
            <a:avLst/>
          </a:prstGeom>
        </p:spPr>
      </p:pic>
      <p:sp>
        <p:nvSpPr>
          <p:cNvPr id="17" name="TextBox 16">
            <a:extLst>
              <a:ext uri="{FF2B5EF4-FFF2-40B4-BE49-F238E27FC236}">
                <a16:creationId xmlns:a16="http://schemas.microsoft.com/office/drawing/2014/main" id="{DB1A1DA9-FB07-4BFC-88DD-8FABACF84B84}"/>
              </a:ext>
            </a:extLst>
          </p:cNvPr>
          <p:cNvSpPr txBox="1"/>
          <p:nvPr/>
        </p:nvSpPr>
        <p:spPr>
          <a:xfrm>
            <a:off x="304800" y="1072905"/>
            <a:ext cx="2895600" cy="461665"/>
          </a:xfrm>
          <a:prstGeom prst="rect">
            <a:avLst/>
          </a:prstGeom>
          <a:solidFill>
            <a:schemeClr val="bg1"/>
          </a:solidFill>
          <a:ln>
            <a:solidFill>
              <a:schemeClr val="tx1"/>
            </a:solidFill>
          </a:ln>
        </p:spPr>
        <p:txBody>
          <a:bodyPr wrap="square" rtlCol="0">
            <a:spAutoFit/>
          </a:bodyPr>
          <a:lstStyle/>
          <a:p>
            <a:r>
              <a:rPr lang="en-US" sz="2400" b="1" dirty="0"/>
              <a:t>Crater Lake, Oregon</a:t>
            </a:r>
          </a:p>
        </p:txBody>
      </p:sp>
    </p:spTree>
    <p:extLst>
      <p:ext uri="{BB962C8B-B14F-4D97-AF65-F5344CB8AC3E}">
        <p14:creationId xmlns:p14="http://schemas.microsoft.com/office/powerpoint/2010/main" val="3932116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48386"/>
            <a:ext cx="914400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E3DBB4-DBBB-47E2-B01B-0C0B1AB94A0C}"/>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0" name="Rectangle 9">
            <a:extLst>
              <a:ext uri="{FF2B5EF4-FFF2-40B4-BE49-F238E27FC236}">
                <a16:creationId xmlns:a16="http://schemas.microsoft.com/office/drawing/2014/main" id="{39876220-FA19-40CB-B89B-CE9514F95BBD}"/>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FB1B09E-5EDF-4147-B4E7-1D1E6946595F}"/>
              </a:ext>
            </a:extLst>
          </p:cNvPr>
          <p:cNvSpPr txBox="1"/>
          <p:nvPr/>
        </p:nvSpPr>
        <p:spPr>
          <a:xfrm>
            <a:off x="0" y="73020"/>
            <a:ext cx="91440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pic>
        <p:nvPicPr>
          <p:cNvPr id="6" name="Picture 5" descr="A picture containing rock, outdoor, water, rocky&#10;&#10;Description automatically generated">
            <a:extLst>
              <a:ext uri="{FF2B5EF4-FFF2-40B4-BE49-F238E27FC236}">
                <a16:creationId xmlns:a16="http://schemas.microsoft.com/office/drawing/2014/main" id="{7FAA3092-7374-43A1-BAB4-BCE717D0C3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11"/>
          <a:stretch/>
        </p:blipFill>
        <p:spPr>
          <a:xfrm>
            <a:off x="0" y="737780"/>
            <a:ext cx="9144000" cy="6159611"/>
          </a:xfrm>
          <a:prstGeom prst="rect">
            <a:avLst/>
          </a:prstGeom>
        </p:spPr>
      </p:pic>
      <p:sp>
        <p:nvSpPr>
          <p:cNvPr id="17" name="TextBox 16">
            <a:extLst>
              <a:ext uri="{FF2B5EF4-FFF2-40B4-BE49-F238E27FC236}">
                <a16:creationId xmlns:a16="http://schemas.microsoft.com/office/drawing/2014/main" id="{DB1A1DA9-FB07-4BFC-88DD-8FABACF84B84}"/>
              </a:ext>
            </a:extLst>
          </p:cNvPr>
          <p:cNvSpPr txBox="1"/>
          <p:nvPr/>
        </p:nvSpPr>
        <p:spPr>
          <a:xfrm>
            <a:off x="304800" y="1072905"/>
            <a:ext cx="2895600" cy="461665"/>
          </a:xfrm>
          <a:prstGeom prst="rect">
            <a:avLst/>
          </a:prstGeom>
          <a:solidFill>
            <a:schemeClr val="bg1"/>
          </a:solidFill>
          <a:ln>
            <a:solidFill>
              <a:schemeClr val="tx1"/>
            </a:solidFill>
          </a:ln>
        </p:spPr>
        <p:txBody>
          <a:bodyPr wrap="square" rtlCol="0">
            <a:spAutoFit/>
          </a:bodyPr>
          <a:lstStyle/>
          <a:p>
            <a:r>
              <a:rPr lang="en-US" sz="2400" b="1" strike="sngStrike" dirty="0"/>
              <a:t>Crater Lake, Oregon</a:t>
            </a:r>
          </a:p>
        </p:txBody>
      </p:sp>
      <p:sp>
        <p:nvSpPr>
          <p:cNvPr id="13" name="TextBox 12">
            <a:extLst>
              <a:ext uri="{FF2B5EF4-FFF2-40B4-BE49-F238E27FC236}">
                <a16:creationId xmlns:a16="http://schemas.microsoft.com/office/drawing/2014/main" id="{D726E49C-D5BE-4DD8-9FC5-A135AC09CB78}"/>
              </a:ext>
            </a:extLst>
          </p:cNvPr>
          <p:cNvSpPr txBox="1"/>
          <p:nvPr/>
        </p:nvSpPr>
        <p:spPr>
          <a:xfrm>
            <a:off x="3352800" y="1072904"/>
            <a:ext cx="4114800" cy="461665"/>
          </a:xfrm>
          <a:prstGeom prst="rect">
            <a:avLst/>
          </a:prstGeom>
          <a:solidFill>
            <a:schemeClr val="bg1"/>
          </a:solidFill>
          <a:ln>
            <a:solidFill>
              <a:schemeClr val="tx1"/>
            </a:solidFill>
          </a:ln>
        </p:spPr>
        <p:txBody>
          <a:bodyPr wrap="square" rtlCol="0">
            <a:spAutoFit/>
          </a:bodyPr>
          <a:lstStyle/>
          <a:p>
            <a:r>
              <a:rPr lang="en-US" sz="2400" b="1" dirty="0"/>
              <a:t>2A pile in a flooded quarry pit!</a:t>
            </a:r>
          </a:p>
        </p:txBody>
      </p:sp>
    </p:spTree>
    <p:extLst>
      <p:ext uri="{BB962C8B-B14F-4D97-AF65-F5344CB8AC3E}">
        <p14:creationId xmlns:p14="http://schemas.microsoft.com/office/powerpoint/2010/main" val="1767150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a:xfrm>
            <a:off x="6440532" y="6347642"/>
            <a:ext cx="2057400" cy="365125"/>
          </a:xfrm>
        </p:spPr>
        <p:txBody>
          <a:bodyPr/>
          <a:lstStyle/>
          <a:p>
            <a:fld id="{1A8E2919-D427-4CE2-80E2-33083554A27B}" type="slidenum">
              <a:rPr lang="en-US" smtClean="0">
                <a:solidFill>
                  <a:prstClr val="black">
                    <a:tint val="75000"/>
                  </a:prstClr>
                </a:solidFill>
              </a:rPr>
              <a:pPr/>
              <a:t>42</a:t>
            </a:fld>
            <a:endParaRPr lang="en-US">
              <a:solidFill>
                <a:prstClr val="black">
                  <a:tint val="75000"/>
                </a:prstClr>
              </a:solidFill>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12089" y="728372"/>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Survey Results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ESM Trainings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b="1" dirty="0">
                <a:solidFill>
                  <a:schemeClr val="bg1"/>
                </a:solidFill>
                <a:latin typeface="Calibri"/>
              </a:rPr>
              <a:t>Webinars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Longer Remote Trainings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b="1" dirty="0">
                <a:solidFill>
                  <a:schemeClr val="bg1"/>
                </a:solidFill>
                <a:latin typeface="Calibri"/>
              </a:rPr>
              <a:t>Online training Center</a:t>
            </a:r>
            <a:endParaRPr kumimoji="0" lang="en-US" sz="3200" b="1"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Winter Tech Assists</a:t>
            </a:r>
          </a:p>
          <a:p>
            <a:pPr lvl="2" indent="-342900"/>
            <a:endParaRPr lang="en-US" sz="1100" dirty="0">
              <a:solidFill>
                <a:schemeClr val="bg1"/>
              </a:solidFill>
              <a:latin typeface="Calibri"/>
            </a:endParaRPr>
          </a:p>
          <a:p>
            <a:pPr lvl="2" indent="-342900"/>
            <a:endParaRPr kumimoji="0" lang="en-US" b="0" i="0" u="none" strike="noStrike" kern="1200" cap="none" spc="0" normalizeH="0" baseline="0" noProof="0" dirty="0">
              <a:ln>
                <a:noFill/>
              </a:ln>
              <a:solidFill>
                <a:schemeClr val="bg1"/>
              </a:solidFill>
              <a:effectLst/>
              <a:uLnTx/>
              <a:uFillTx/>
              <a:latin typeface="Calibri"/>
              <a:ea typeface="+mn-ea"/>
              <a:cs typeface="+mn-cs"/>
            </a:endParaRPr>
          </a:p>
        </p:txBody>
      </p:sp>
      <p:pic>
        <p:nvPicPr>
          <p:cNvPr id="10" name="Picture 9" descr="Sun rising over grassy hills">
            <a:extLst>
              <a:ext uri="{FF2B5EF4-FFF2-40B4-BE49-F238E27FC236}">
                <a16:creationId xmlns:a16="http://schemas.microsoft.com/office/drawing/2014/main" id="{8367201D-BBF1-448E-B146-109675F9C6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81976"/>
            <a:ext cx="9144000" cy="5176024"/>
          </a:xfrm>
          <a:prstGeom prst="rect">
            <a:avLst/>
          </a:prstGeom>
        </p:spPr>
      </p:pic>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1681976"/>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1600200"/>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3058668" y="263564"/>
            <a:ext cx="608533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
        <p:nvSpPr>
          <p:cNvPr id="14" name="TextBox 13">
            <a:extLst>
              <a:ext uri="{FF2B5EF4-FFF2-40B4-BE49-F238E27FC236}">
                <a16:creationId xmlns:a16="http://schemas.microsoft.com/office/drawing/2014/main" id="{FCDA24DA-0051-4BE6-8ECE-E5E3E9C7B18C}"/>
              </a:ext>
            </a:extLst>
          </p:cNvPr>
          <p:cNvSpPr txBox="1"/>
          <p:nvPr/>
        </p:nvSpPr>
        <p:spPr>
          <a:xfrm>
            <a:off x="170990" y="114719"/>
            <a:ext cx="3055625" cy="141577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Black" panose="020B0A04020102020204" pitchFamily="34" charset="0"/>
              </a:rPr>
              <a:t>Dirt Gravel and Low Volume Road Program</a:t>
            </a:r>
          </a:p>
          <a:p>
            <a:pPr algn="ctr"/>
            <a:r>
              <a:rPr lang="en-US" sz="1050" b="1" dirty="0">
                <a:solidFill>
                  <a:schemeClr val="bg1"/>
                </a:solidFill>
                <a:effectLst>
                  <a:outerShdw blurRad="38100" dist="38100" dir="2700000" algn="tl">
                    <a:srgbClr val="000000">
                      <a:alpha val="43137"/>
                    </a:srgbClr>
                  </a:outerShdw>
                </a:effectLst>
                <a:latin typeface="Arial Black" panose="020B0A04020102020204" pitchFamily="34" charset="0"/>
              </a:rPr>
              <a:t> </a:t>
            </a:r>
            <a:endParaRPr lang="en-US" b="1" dirty="0">
              <a:solidFill>
                <a:schemeClr val="bg1"/>
              </a:solidFill>
              <a:effectLst>
                <a:outerShdw blurRad="38100" dist="38100" dir="2700000" algn="tl">
                  <a:srgbClr val="000000">
                    <a:alpha val="43137"/>
                  </a:srgbClr>
                </a:outerShdw>
              </a:effectLst>
              <a:latin typeface="Arial Black" panose="020B0A04020102020204" pitchFamily="34" charset="0"/>
            </a:endParaRPr>
          </a:p>
          <a:p>
            <a:pPr algn="ctr"/>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WEBINAR</a:t>
            </a:r>
            <a:endParaRPr lang="en-US" sz="24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6" name="Subtitle 2">
            <a:extLst>
              <a:ext uri="{FF2B5EF4-FFF2-40B4-BE49-F238E27FC236}">
                <a16:creationId xmlns:a16="http://schemas.microsoft.com/office/drawing/2014/main" id="{5147A4C5-D12B-4F29-8FF8-A6A7C9C363D3}"/>
              </a:ext>
            </a:extLst>
          </p:cNvPr>
          <p:cNvSpPr txBox="1">
            <a:spLocks/>
          </p:cNvSpPr>
          <p:nvPr/>
        </p:nvSpPr>
        <p:spPr>
          <a:xfrm>
            <a:off x="311724" y="3260866"/>
            <a:ext cx="8520187" cy="3810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200" b="1" i="1" u="none" strike="noStrike" kern="1200" cap="none" spc="0" normalizeH="0" baseline="0" noProof="0" dirty="0">
              <a:ln>
                <a:noFill/>
              </a:ln>
              <a:solidFill>
                <a:schemeClr val="tx2">
                  <a:lumMod val="75000"/>
                </a:schemeClr>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97EFA201-6EDF-4E96-BB8E-A5A2C04E4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9128" y="5848672"/>
            <a:ext cx="2848076" cy="1397141"/>
          </a:xfrm>
          <a:prstGeom prst="rect">
            <a:avLst/>
          </a:prstGeom>
          <a:effectLst>
            <a:softEdge rad="228600"/>
          </a:effectLst>
        </p:spPr>
      </p:pic>
      <p:pic>
        <p:nvPicPr>
          <p:cNvPr id="15" name="Picture 14">
            <a:extLst>
              <a:ext uri="{FF2B5EF4-FFF2-40B4-BE49-F238E27FC236}">
                <a16:creationId xmlns:a16="http://schemas.microsoft.com/office/drawing/2014/main" id="{8C0154EF-0EB2-4978-8F45-A744E6C6DA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0059" y="6245365"/>
            <a:ext cx="1879965" cy="568690"/>
          </a:xfrm>
          <a:prstGeom prst="rect">
            <a:avLst/>
          </a:prstGeom>
        </p:spPr>
      </p:pic>
      <p:sp>
        <p:nvSpPr>
          <p:cNvPr id="19" name="TextBox 18">
            <a:extLst>
              <a:ext uri="{FF2B5EF4-FFF2-40B4-BE49-F238E27FC236}">
                <a16:creationId xmlns:a16="http://schemas.microsoft.com/office/drawing/2014/main" id="{5C3F23D4-8DB2-44D8-B6B3-CA1BA4A618D5}"/>
              </a:ext>
            </a:extLst>
          </p:cNvPr>
          <p:cNvSpPr txBox="1"/>
          <p:nvPr/>
        </p:nvSpPr>
        <p:spPr>
          <a:xfrm>
            <a:off x="-81851" y="1683802"/>
            <a:ext cx="9225851" cy="1107996"/>
          </a:xfrm>
          <a:prstGeom prst="rect">
            <a:avLst/>
          </a:prstGeom>
          <a:noFill/>
        </p:spPr>
        <p:txBody>
          <a:bodyPr wrap="square">
            <a:spAutoFit/>
          </a:bodyPr>
          <a:lstStyle/>
          <a:p>
            <a:pPr algn="ctr">
              <a:defRPr/>
            </a:pPr>
            <a:r>
              <a:rPr lang="en-US" sz="6600" b="1" dirty="0">
                <a:solidFill>
                  <a:schemeClr val="bg1"/>
                </a:solidFill>
                <a:effectLst>
                  <a:outerShdw blurRad="38100" dist="38100" dir="2700000" algn="tl">
                    <a:srgbClr val="000000">
                      <a:alpha val="43137"/>
                    </a:srgbClr>
                  </a:outerShdw>
                </a:effectLst>
                <a:latin typeface="Calibri"/>
              </a:rPr>
              <a:t>QUESTIONS ?</a:t>
            </a:r>
          </a:p>
        </p:txBody>
      </p:sp>
      <p:sp>
        <p:nvSpPr>
          <p:cNvPr id="2" name="TextBox 1">
            <a:extLst>
              <a:ext uri="{FF2B5EF4-FFF2-40B4-BE49-F238E27FC236}">
                <a16:creationId xmlns:a16="http://schemas.microsoft.com/office/drawing/2014/main" id="{917E4C11-4D63-4213-B5FF-698A01A149B0}"/>
              </a:ext>
            </a:extLst>
          </p:cNvPr>
          <p:cNvSpPr txBox="1"/>
          <p:nvPr/>
        </p:nvSpPr>
        <p:spPr>
          <a:xfrm>
            <a:off x="83493" y="2889074"/>
            <a:ext cx="9060507" cy="2308324"/>
          </a:xfrm>
          <a:prstGeom prst="rect">
            <a:avLst/>
          </a:prstGeom>
          <a:noFill/>
        </p:spPr>
        <p:txBody>
          <a:bodyPr wrap="square" rtlCol="0">
            <a:spAutoFit/>
          </a:bodyPr>
          <a:lstStyle/>
          <a:p>
            <a:pPr marL="0" marR="0">
              <a:spcBef>
                <a:spcPts val="0"/>
              </a:spcBef>
              <a:spcAft>
                <a:spcPts val="0"/>
              </a:spcAft>
            </a:pPr>
            <a:r>
              <a:rPr lang="en-US" sz="1800" b="1" u="sng" dirty="0">
                <a:effectLst/>
                <a:latin typeface="Calibri" panose="020F0502020204030204" pitchFamily="34" charset="0"/>
                <a:ea typeface="Calibri" panose="020F0502020204030204" pitchFamily="34" charset="0"/>
              </a:rPr>
              <a:t>1/26-27: Remote ESM Training Jan </a:t>
            </a:r>
            <a:r>
              <a:rPr lang="en-US" sz="1800" b="1" u="sng" dirty="0">
                <a:solidFill>
                  <a:srgbClr val="000000"/>
                </a:solidFill>
                <a:effectLst/>
                <a:latin typeface="Calibri" panose="020F0502020204030204" pitchFamily="34" charset="0"/>
                <a:ea typeface="Calibri" panose="020F0502020204030204" pitchFamily="34" charset="0"/>
              </a:rPr>
              <a:t>26 and 27, 8am-12:30 pm BOTH days</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rPr>
              <a:t>1/28-29: Remote Administrative Training: 1/28 and 1/29, 9-11:30am BOTH days</a:t>
            </a:r>
            <a:r>
              <a:rPr lang="en-US" sz="1800" b="1" dirty="0">
                <a:effectLst/>
                <a:latin typeface="Calibri" panose="020F0502020204030204" pitchFamily="34" charset="0"/>
                <a:ea typeface="Calibri" panose="020F0502020204030204" pitchFamily="34" charset="0"/>
              </a:rPr>
              <a:t>:  Admin</a:t>
            </a:r>
          </a:p>
          <a:p>
            <a:pPr marL="457200" marR="0" indent="-457200">
              <a:spcBef>
                <a:spcPts val="0"/>
              </a:spcBef>
              <a:spcAft>
                <a:spcPts val="0"/>
              </a:spcAft>
            </a:pPr>
            <a:r>
              <a:rPr lang="en-US" sz="1800" b="1" u="sng" dirty="0">
                <a:solidFill>
                  <a:srgbClr val="FF0000"/>
                </a:solidFill>
                <a:effectLst/>
                <a:latin typeface="Calibri" panose="020F0502020204030204" pitchFamily="34" charset="0"/>
                <a:ea typeface="Calibri" panose="020F0502020204030204" pitchFamily="34" charset="0"/>
              </a:rPr>
              <a:t>2/4: Remote Training: “DSA Day”: Feb 4, 9am-noon</a:t>
            </a:r>
            <a:r>
              <a:rPr lang="en-US" sz="1800" dirty="0">
                <a:solidFill>
                  <a:srgbClr val="FF0000"/>
                </a:solidFill>
                <a:effectLst/>
                <a:latin typeface="Calibri" panose="020F0502020204030204" pitchFamily="34" charset="0"/>
                <a:ea typeface="Calibri" panose="020F0502020204030204" pitchFamily="34" charset="0"/>
              </a:rPr>
              <a:t>: </a:t>
            </a:r>
            <a:r>
              <a:rPr lang="en-US" sz="1800" b="1" u="sng" dirty="0">
                <a:solidFill>
                  <a:srgbClr val="FF0000"/>
                </a:solidFill>
                <a:effectLst/>
                <a:latin typeface="Calibri" panose="020F0502020204030204" pitchFamily="34" charset="0"/>
                <a:ea typeface="Calibri" panose="020F0502020204030204" pitchFamily="34" charset="0"/>
              </a:rPr>
              <a:t>NEW</a:t>
            </a:r>
            <a:endParaRPr lang="en-US" sz="1800" dirty="0">
              <a:solidFill>
                <a:srgbClr val="FF0000"/>
              </a:solidFill>
              <a:effectLst/>
              <a:latin typeface="Calibri" panose="020F0502020204030204" pitchFamily="34" charset="0"/>
              <a:ea typeface="Calibri" panose="020F0502020204030204" pitchFamily="34" charset="0"/>
            </a:endParaRPr>
          </a:p>
          <a:p>
            <a:pPr marL="457200" marR="0" indent="-457200">
              <a:spcBef>
                <a:spcPts val="0"/>
              </a:spcBef>
              <a:spcAft>
                <a:spcPts val="0"/>
              </a:spcAft>
            </a:pPr>
            <a:r>
              <a:rPr lang="en-US" sz="1800" b="1" u="sng" dirty="0">
                <a:solidFill>
                  <a:srgbClr val="FF0000"/>
                </a:solidFill>
                <a:effectLst/>
                <a:latin typeface="Calibri" panose="020F0502020204030204" pitchFamily="34" charset="0"/>
                <a:ea typeface="Calibri" panose="020F0502020204030204" pitchFamily="34" charset="0"/>
              </a:rPr>
              <a:t>2/11: </a:t>
            </a:r>
            <a:r>
              <a:rPr lang="en-US" sz="1800" b="1" u="sng" dirty="0">
                <a:effectLst/>
                <a:latin typeface="Calibri" panose="020F0502020204030204" pitchFamily="34" charset="0"/>
                <a:ea typeface="Calibri" panose="020F0502020204030204" pitchFamily="34" charset="0"/>
              </a:rPr>
              <a:t>Webinar: Stream Crossings, the good, the bad, and the ugly: Feb 11, 9am</a:t>
            </a:r>
            <a:r>
              <a:rPr lang="en-US" sz="1800" dirty="0">
                <a:effectLst/>
                <a:latin typeface="Calibri" panose="020F0502020204030204" pitchFamily="34" charset="0"/>
                <a:ea typeface="Calibri" panose="020F0502020204030204" pitchFamily="34" charset="0"/>
              </a:rPr>
              <a:t>:</a:t>
            </a:r>
            <a:r>
              <a:rPr lang="en-US" sz="1800" b="1" u="sng" dirty="0">
                <a:solidFill>
                  <a:srgbClr val="FF0000"/>
                </a:solidFill>
                <a:effectLst/>
                <a:latin typeface="Calibri" panose="020F0502020204030204" pitchFamily="34" charset="0"/>
                <a:ea typeface="Calibri" panose="020F0502020204030204" pitchFamily="34" charset="0"/>
              </a:rPr>
              <a:t> NEW</a:t>
            </a:r>
            <a:endParaRPr lang="en-US" sz="1800" dirty="0">
              <a:effectLst/>
              <a:latin typeface="Calibri" panose="020F0502020204030204" pitchFamily="34" charset="0"/>
              <a:ea typeface="Calibri" panose="020F0502020204030204" pitchFamily="34" charset="0"/>
            </a:endParaRPr>
          </a:p>
          <a:p>
            <a:pPr marL="457200" marR="0" indent="-457200">
              <a:spcBef>
                <a:spcPts val="0"/>
              </a:spcBef>
              <a:spcAft>
                <a:spcPts val="0"/>
              </a:spcAft>
            </a:pPr>
            <a:r>
              <a:rPr lang="en-US" sz="1800" b="1" u="sng" dirty="0">
                <a:effectLst/>
                <a:latin typeface="Calibri" panose="020F0502020204030204" pitchFamily="34" charset="0"/>
                <a:ea typeface="Calibri" panose="020F0502020204030204" pitchFamily="34" charset="0"/>
              </a:rPr>
              <a:t>2/16-17: Remote ESM Training Feb 16</a:t>
            </a:r>
            <a:r>
              <a:rPr lang="en-US" sz="1800" b="1" u="sng" dirty="0">
                <a:solidFill>
                  <a:srgbClr val="1F497D"/>
                </a:solidFill>
                <a:effectLst/>
                <a:latin typeface="Calibri" panose="020F0502020204030204" pitchFamily="34" charset="0"/>
                <a:ea typeface="Calibri" panose="020F0502020204030204" pitchFamily="34" charset="0"/>
              </a:rPr>
              <a:t> </a:t>
            </a:r>
            <a:r>
              <a:rPr lang="en-US" sz="1800" b="1" u="sng" dirty="0">
                <a:solidFill>
                  <a:srgbClr val="000000"/>
                </a:solidFill>
                <a:effectLst/>
                <a:latin typeface="Calibri" panose="020F0502020204030204" pitchFamily="34" charset="0"/>
                <a:ea typeface="Calibri" panose="020F0502020204030204" pitchFamily="34" charset="0"/>
              </a:rPr>
              <a:t>and 17,  8am-12:30 pm BOTH days</a:t>
            </a:r>
            <a:r>
              <a:rPr lang="en-US" sz="1800" dirty="0">
                <a:effectLst/>
                <a:latin typeface="Calibri" panose="020F0502020204030204" pitchFamily="34" charset="0"/>
                <a:ea typeface="Calibri" panose="020F0502020204030204" pitchFamily="34" charset="0"/>
              </a:rPr>
              <a:t>:</a:t>
            </a:r>
          </a:p>
          <a:p>
            <a:pPr marL="457200" marR="0" indent="-457200">
              <a:spcBef>
                <a:spcPts val="0"/>
              </a:spcBef>
              <a:spcAft>
                <a:spcPts val="0"/>
              </a:spcAft>
            </a:pPr>
            <a:r>
              <a:rPr lang="en-US" sz="1800" b="1" u="sng" dirty="0">
                <a:solidFill>
                  <a:srgbClr val="FF0000"/>
                </a:solidFill>
                <a:effectLst/>
                <a:latin typeface="Calibri" panose="020F0502020204030204" pitchFamily="34" charset="0"/>
                <a:ea typeface="Calibri" panose="020F0502020204030204" pitchFamily="34" charset="0"/>
              </a:rPr>
              <a:t>2/18: </a:t>
            </a:r>
            <a:r>
              <a:rPr lang="en-US" sz="1800" b="1" u="sng" dirty="0">
                <a:effectLst/>
                <a:latin typeface="Calibri" panose="020F0502020204030204" pitchFamily="34" charset="0"/>
                <a:ea typeface="Calibri" panose="020F0502020204030204" pitchFamily="34" charset="0"/>
              </a:rPr>
              <a:t>Webinar: Annual Summary Report Overview: February 18, 9am</a:t>
            </a:r>
            <a:r>
              <a:rPr lang="en-US" sz="1800" dirty="0">
                <a:effectLst/>
                <a:latin typeface="Calibri" panose="020F0502020204030204" pitchFamily="34" charset="0"/>
                <a:ea typeface="Calibri" panose="020F0502020204030204" pitchFamily="34" charset="0"/>
              </a:rPr>
              <a:t>: </a:t>
            </a:r>
            <a:r>
              <a:rPr lang="en-US" sz="1800" b="1" u="sng" dirty="0">
                <a:solidFill>
                  <a:srgbClr val="FF0000"/>
                </a:solidFill>
                <a:effectLst/>
                <a:latin typeface="Calibri" panose="020F0502020204030204" pitchFamily="34" charset="0"/>
                <a:ea typeface="Calibri" panose="020F0502020204030204" pitchFamily="34" charset="0"/>
              </a:rPr>
              <a:t>NEW</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u="sng" dirty="0">
                <a:solidFill>
                  <a:srgbClr val="FF0000"/>
                </a:solidFill>
                <a:effectLst/>
                <a:latin typeface="Calibri" panose="020F0502020204030204" pitchFamily="34" charset="0"/>
                <a:ea typeface="Calibri" panose="020F0502020204030204" pitchFamily="34" charset="0"/>
              </a:rPr>
              <a:t>2/23: </a:t>
            </a:r>
            <a:r>
              <a:rPr lang="en-US" sz="1800" b="1" u="sng" dirty="0">
                <a:effectLst/>
                <a:latin typeface="Calibri" panose="020F0502020204030204" pitchFamily="34" charset="0"/>
                <a:ea typeface="Calibri" panose="020F0502020204030204" pitchFamily="34" charset="0"/>
              </a:rPr>
              <a:t>Remote Training: “Bookkeeper Bootcamp”: Feb 23, 9am-noon</a:t>
            </a:r>
            <a:r>
              <a:rPr lang="en-US" sz="1800" dirty="0">
                <a:effectLst/>
                <a:latin typeface="Calibri" panose="020F0502020204030204" pitchFamily="34" charset="0"/>
                <a:ea typeface="Calibri" panose="020F0502020204030204" pitchFamily="34" charset="0"/>
              </a:rPr>
              <a:t>: </a:t>
            </a:r>
            <a:r>
              <a:rPr lang="en-US" sz="1800" b="1" u="sng" dirty="0">
                <a:solidFill>
                  <a:srgbClr val="FF0000"/>
                </a:solidFill>
                <a:effectLst/>
                <a:latin typeface="Calibri" panose="020F0502020204030204" pitchFamily="34" charset="0"/>
                <a:ea typeface="Calibri" panose="020F0502020204030204" pitchFamily="34" charset="0"/>
              </a:rPr>
              <a:t>NEW</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u="sng" dirty="0">
                <a:solidFill>
                  <a:srgbClr val="FF0000"/>
                </a:solidFill>
                <a:effectLst/>
                <a:latin typeface="Calibri" panose="020F0502020204030204" pitchFamily="34" charset="0"/>
                <a:ea typeface="Calibri" panose="020F0502020204030204" pitchFamily="34" charset="0"/>
              </a:rPr>
              <a:t>2/25: </a:t>
            </a:r>
            <a:r>
              <a:rPr lang="en-US" sz="1800" b="1" u="sng" dirty="0">
                <a:effectLst/>
                <a:latin typeface="Calibri" panose="020F0502020204030204" pitchFamily="34" charset="0"/>
                <a:ea typeface="Calibri" panose="020F0502020204030204" pitchFamily="34" charset="0"/>
              </a:rPr>
              <a:t>Remote Training: “Streambank Stabilization”: Feb 25, 9am-noon</a:t>
            </a:r>
            <a:r>
              <a:rPr lang="en-US" sz="1800" dirty="0">
                <a:effectLst/>
                <a:latin typeface="Calibri" panose="020F0502020204030204" pitchFamily="34" charset="0"/>
                <a:ea typeface="Calibri" panose="020F0502020204030204" pitchFamily="34" charset="0"/>
              </a:rPr>
              <a:t>:</a:t>
            </a:r>
            <a:r>
              <a:rPr lang="en-US" sz="1800" b="1" u="sng" dirty="0">
                <a:solidFill>
                  <a:srgbClr val="FF0000"/>
                </a:solidFill>
                <a:effectLst/>
                <a:latin typeface="Calibri" panose="020F0502020204030204" pitchFamily="34" charset="0"/>
                <a:ea typeface="Calibri" panose="020F0502020204030204" pitchFamily="34" charset="0"/>
              </a:rPr>
              <a:t> NEW</a:t>
            </a:r>
            <a:endParaRPr lang="en-US" dirty="0"/>
          </a:p>
        </p:txBody>
      </p:sp>
    </p:spTree>
    <p:extLst>
      <p:ext uri="{BB962C8B-B14F-4D97-AF65-F5344CB8AC3E}">
        <p14:creationId xmlns:p14="http://schemas.microsoft.com/office/powerpoint/2010/main" val="138786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15240" y="638295"/>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C9E7C0E-D9E8-48E9-93CC-CD793BA6115B}"/>
              </a:ext>
            </a:extLst>
          </p:cNvPr>
          <p:cNvPicPr>
            <a:picLocks noChangeAspect="1"/>
          </p:cNvPicPr>
          <p:nvPr/>
        </p:nvPicPr>
        <p:blipFill>
          <a:blip r:embed="rId2"/>
          <a:stretch>
            <a:fillRect/>
          </a:stretch>
        </p:blipFill>
        <p:spPr>
          <a:xfrm rot="274982">
            <a:off x="2448486" y="1358862"/>
            <a:ext cx="4190862" cy="5391125"/>
          </a:xfrm>
          <a:prstGeom prst="rect">
            <a:avLst/>
          </a:prstGeom>
          <a:ln w="28575">
            <a:solidFill>
              <a:schemeClr val="tx1"/>
            </a:solidFill>
          </a:ln>
          <a:effectLst>
            <a:outerShdw blurRad="50800" dist="38100" dir="13500000" algn="br" rotWithShape="0">
              <a:prstClr val="black">
                <a:alpha val="40000"/>
              </a:prstClr>
            </a:outerShdw>
          </a:effectLst>
        </p:spPr>
      </p:pic>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63935" y="723076"/>
            <a:ext cx="9472872" cy="5902981"/>
          </a:xfrm>
          <a:prstGeom prst="rect">
            <a:avLst/>
          </a:prstGeom>
          <a:ln w="28575">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ct val="20000"/>
              </a:spcBef>
              <a:spcAft>
                <a:spcPts val="0"/>
              </a:spcAft>
              <a:buClrTx/>
              <a:buSzTx/>
              <a:buNone/>
              <a:tabLst/>
              <a:defRPr/>
            </a:pPr>
            <a:r>
              <a:rPr lang="en-US" dirty="0">
                <a:solidFill>
                  <a:prstClr val="black"/>
                </a:solidFill>
                <a:latin typeface="Calibri"/>
              </a:rPr>
              <a:t>Update and expanded “Aggregates 101” technical bulletin</a:t>
            </a: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CB01253-355A-4A6B-AE9F-EAF9B20CD763}"/>
              </a:ext>
            </a:extLst>
          </p:cNvPr>
          <p:cNvPicPr>
            <a:picLocks noChangeAspect="1"/>
          </p:cNvPicPr>
          <p:nvPr/>
        </p:nvPicPr>
        <p:blipFill>
          <a:blip r:embed="rId3"/>
          <a:stretch>
            <a:fillRect/>
          </a:stretch>
        </p:blipFill>
        <p:spPr>
          <a:xfrm rot="21175980">
            <a:off x="11965" y="1860191"/>
            <a:ext cx="4110062" cy="5250654"/>
          </a:xfrm>
          <a:prstGeom prst="rect">
            <a:avLst/>
          </a:prstGeom>
          <a:ln w="28575">
            <a:solidFill>
              <a:schemeClr val="tx1"/>
            </a:solidFill>
          </a:ln>
          <a:effectLst>
            <a:outerShdw blurRad="50800" dist="38100" dir="13500000" algn="br" rotWithShape="0">
              <a:prstClr val="black">
                <a:alpha val="40000"/>
              </a:prstClr>
            </a:outerShdw>
          </a:effectLst>
        </p:spPr>
      </p:pic>
      <p:pic>
        <p:nvPicPr>
          <p:cNvPr id="17" name="Picture 16">
            <a:extLst>
              <a:ext uri="{FF2B5EF4-FFF2-40B4-BE49-F238E27FC236}">
                <a16:creationId xmlns:a16="http://schemas.microsoft.com/office/drawing/2014/main" id="{628E06C8-C354-4CA1-8F5D-7051EBD9E4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21161">
            <a:off x="4706840" y="3222820"/>
            <a:ext cx="6064688" cy="4494231"/>
          </a:xfrm>
          <a:prstGeom prst="rect">
            <a:avLst/>
          </a:prstGeom>
          <a:ln w="28575">
            <a:solidFill>
              <a:schemeClr val="tx1"/>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784985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48386"/>
            <a:ext cx="9144000" cy="6209613"/>
          </a:xfrm>
          <a:prstGeom prst="rect">
            <a:avLst/>
          </a:prstGeom>
          <a:gradFill flip="none" rotWithShape="1">
            <a:gsLst>
              <a:gs pos="100000">
                <a:srgbClr val="13223D"/>
              </a:gs>
              <a:gs pos="1000">
                <a:srgbClr val="505E8A"/>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E3DBB4-DBBB-47E2-B01B-0C0B1AB94A0C}"/>
              </a:ext>
            </a:extLst>
          </p:cNvPr>
          <p:cNvSpPr/>
          <p:nvPr/>
        </p:nvSpPr>
        <p:spPr bwMode="ltGray">
          <a:xfrm>
            <a:off x="0" y="0"/>
            <a:ext cx="9144000" cy="7283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0" name="Rectangle 9">
            <a:extLst>
              <a:ext uri="{FF2B5EF4-FFF2-40B4-BE49-F238E27FC236}">
                <a16:creationId xmlns:a16="http://schemas.microsoft.com/office/drawing/2014/main" id="{39876220-FA19-40CB-B89B-CE9514F95BBD}"/>
              </a:ext>
            </a:extLst>
          </p:cNvPr>
          <p:cNvSpPr/>
          <p:nvPr/>
        </p:nvSpPr>
        <p:spPr bwMode="white">
          <a:xfrm>
            <a:off x="0" y="648386"/>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FB1B09E-5EDF-4147-B4E7-1D1E6946595F}"/>
              </a:ext>
            </a:extLst>
          </p:cNvPr>
          <p:cNvSpPr txBox="1"/>
          <p:nvPr/>
        </p:nvSpPr>
        <p:spPr>
          <a:xfrm>
            <a:off x="0" y="73020"/>
            <a:ext cx="91440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pic>
        <p:nvPicPr>
          <p:cNvPr id="13" name="Picture 12">
            <a:extLst>
              <a:ext uri="{FF2B5EF4-FFF2-40B4-BE49-F238E27FC236}">
                <a16:creationId xmlns:a16="http://schemas.microsoft.com/office/drawing/2014/main" id="{032D1B4D-9CAB-4A5E-B1AD-DD48681A49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 y="737780"/>
            <a:ext cx="2471833" cy="6133301"/>
          </a:xfrm>
          <a:prstGeom prst="rect">
            <a:avLst/>
          </a:prstGeom>
        </p:spPr>
      </p:pic>
      <p:sp>
        <p:nvSpPr>
          <p:cNvPr id="14" name="Subtitle 2">
            <a:extLst>
              <a:ext uri="{FF2B5EF4-FFF2-40B4-BE49-F238E27FC236}">
                <a16:creationId xmlns:a16="http://schemas.microsoft.com/office/drawing/2014/main" id="{4D4294FC-B9B3-4A35-8FF6-19AA8D2A9CB7}"/>
              </a:ext>
            </a:extLst>
          </p:cNvPr>
          <p:cNvSpPr txBox="1">
            <a:spLocks/>
          </p:cNvSpPr>
          <p:nvPr/>
        </p:nvSpPr>
        <p:spPr>
          <a:xfrm>
            <a:off x="2971800" y="886116"/>
            <a:ext cx="5838063" cy="601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srgbClr val="FFFF00"/>
                </a:solidFill>
                <a:effectLst/>
                <a:uLnTx/>
                <a:uFillTx/>
                <a:latin typeface="Calibri"/>
                <a:ea typeface="Times New Roman"/>
                <a:cs typeface="+mn-cs"/>
              </a:rPr>
              <a:t>Background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b="1" u="sng" dirty="0">
              <a:solidFill>
                <a:srgbClr val="FFFF00"/>
              </a:solidFill>
              <a:latin typeface="Calibri"/>
              <a:ea typeface="Times New Roman"/>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a:solidFill>
                  <a:schemeClr val="bg1"/>
                </a:solidFill>
                <a:latin typeface="Calibri"/>
                <a:ea typeface="Times New Roman"/>
              </a:rPr>
              <a:t>Important Aggregate Properties</a:t>
            </a:r>
            <a:endParaRPr kumimoji="0" lang="en-US" sz="3200" b="1" i="0" strike="noStrike" kern="1200" cap="none" spc="0" normalizeH="0" baseline="0" noProof="0" dirty="0">
              <a:ln>
                <a:noFill/>
              </a:ln>
              <a:solidFill>
                <a:schemeClr val="bg1"/>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Calibri"/>
              <a:ea typeface="Times New Roman"/>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strike="noStrike" kern="1200" cap="none" spc="0" normalizeH="0" baseline="0" noProof="0" dirty="0">
                <a:ln>
                  <a:noFill/>
                </a:ln>
                <a:solidFill>
                  <a:schemeClr val="bg1"/>
                </a:solidFill>
                <a:effectLst/>
                <a:uLnTx/>
                <a:uFillTx/>
                <a:latin typeface="Calibri"/>
                <a:ea typeface="Times New Roman"/>
                <a:cs typeface="+mn-cs"/>
              </a:rPr>
              <a:t>Commonly Used Aggregates</a:t>
            </a:r>
          </a:p>
          <a:p>
            <a:pPr lvl="2" indent="-285750">
              <a:spcBef>
                <a:spcPts val="0"/>
              </a:spcBef>
              <a:defRPr/>
            </a:pPr>
            <a:r>
              <a:rPr kumimoji="0" lang="en-US" sz="2800" b="1" i="0" strike="noStrike" kern="1200" cap="none" spc="0" normalizeH="0" baseline="0" noProof="0" dirty="0">
                <a:ln>
                  <a:noFill/>
                </a:ln>
                <a:solidFill>
                  <a:schemeClr val="bg1"/>
                </a:solidFill>
                <a:effectLst/>
                <a:uLnTx/>
                <a:uFillTx/>
                <a:latin typeface="Calibri"/>
                <a:ea typeface="Times New Roman"/>
                <a:cs typeface="+mn-cs"/>
              </a:rPr>
              <a:t>Coarse Aggregates</a:t>
            </a:r>
          </a:p>
          <a:p>
            <a:pPr lvl="2" indent="-285750">
              <a:spcBef>
                <a:spcPts val="0"/>
              </a:spcBef>
              <a:defRPr/>
            </a:pPr>
            <a:r>
              <a:rPr kumimoji="0" lang="en-US" sz="2800" b="1" i="0" strike="noStrike" kern="1200" cap="none" spc="0" normalizeH="0" baseline="0" noProof="0" dirty="0">
                <a:ln>
                  <a:noFill/>
                </a:ln>
                <a:solidFill>
                  <a:schemeClr val="bg1"/>
                </a:solidFill>
                <a:effectLst/>
                <a:uLnTx/>
                <a:uFillTx/>
                <a:latin typeface="Calibri"/>
                <a:ea typeface="Times New Roman"/>
                <a:cs typeface="+mn-cs"/>
              </a:rPr>
              <a:t>Larger “rip-rap” aggregates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Calibri"/>
              <a:ea typeface="Times New Roman"/>
              <a:cs typeface="+mn-cs"/>
            </a:endParaRPr>
          </a:p>
        </p:txBody>
      </p:sp>
      <p:pic>
        <p:nvPicPr>
          <p:cNvPr id="16" name="Picture 2" descr="C:\Users\enevel\Desktop\IMG_5817.JPG">
            <a:extLst>
              <a:ext uri="{FF2B5EF4-FFF2-40B4-BE49-F238E27FC236}">
                <a16:creationId xmlns:a16="http://schemas.microsoft.com/office/drawing/2014/main" id="{5D8B12B0-FE12-4CEF-9ABA-3C2492ABB7C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737780"/>
            <a:ext cx="2971800" cy="612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21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15240" y="638295"/>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Background</a:t>
            </a:r>
            <a:endParaRPr kumimoji="0" lang="en-US" sz="3600" b="1" i="0" u="sng" strike="noStrike" kern="1200" cap="none" spc="0" normalizeH="0" baseline="0" noProof="0" dirty="0">
              <a:ln>
                <a:noFill/>
              </a:ln>
              <a:solidFill>
                <a:srgbClr val="FF0000"/>
              </a:solidFill>
              <a:effectLst/>
              <a:uLnTx/>
              <a:uFillTx/>
              <a:latin typeface="Calibri"/>
              <a:ea typeface="+mn-ea"/>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Aggregate</a:t>
            </a:r>
            <a:r>
              <a:rPr kumimoji="0" lang="en-US" b="0" i="0" u="none" strike="noStrike" kern="1200" cap="none" spc="0" normalizeH="0" baseline="0" noProof="0" dirty="0">
                <a:ln>
                  <a:noFill/>
                </a:ln>
                <a:solidFill>
                  <a:prstClr val="black"/>
                </a:solidFill>
                <a:effectLst/>
                <a:uLnTx/>
                <a:uFillTx/>
                <a:latin typeface="Calibri"/>
                <a:ea typeface="+mn-ea"/>
                <a:cs typeface="+mn-cs"/>
              </a:rPr>
              <a:t>: A mixture of coarse to fine-grained particulate material used in construction, typically including sand, gravel, and crushed stone. </a:t>
            </a: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solidFill>
                <a:prstClr val="black"/>
              </a:solidFill>
              <a:latin typeface="Calibri"/>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Sources</a:t>
            </a:r>
            <a:r>
              <a:rPr kumimoji="0" lang="en-US" b="0" i="0" u="none" strike="noStrike" kern="1200" cap="none" spc="0" normalizeH="0" baseline="0" noProof="0" dirty="0">
                <a:ln>
                  <a:noFill/>
                </a:ln>
                <a:solidFill>
                  <a:prstClr val="black"/>
                </a:solidFill>
                <a:effectLst/>
                <a:uLnTx/>
                <a:uFillTx/>
                <a:latin typeface="Calibri"/>
                <a:ea typeface="+mn-ea"/>
                <a:cs typeface="+mn-cs"/>
              </a:rPr>
              <a:t>:</a:t>
            </a:r>
          </a:p>
          <a:p>
            <a:pPr lvl="2">
              <a:defRPr/>
            </a:pPr>
            <a:r>
              <a:rPr lang="en-US" dirty="0">
                <a:solidFill>
                  <a:prstClr val="black"/>
                </a:solidFill>
                <a:latin typeface="Calibri"/>
              </a:rPr>
              <a:t>Limestone</a:t>
            </a:r>
          </a:p>
          <a:p>
            <a:pPr lvl="2">
              <a:defRPr/>
            </a:pPr>
            <a:r>
              <a:rPr kumimoji="0" lang="en-US" b="0" i="0" u="none" strike="noStrike" kern="1200" cap="none" spc="0" normalizeH="0" baseline="0" noProof="0" dirty="0">
                <a:ln>
                  <a:noFill/>
                </a:ln>
                <a:solidFill>
                  <a:prstClr val="black"/>
                </a:solidFill>
                <a:effectLst/>
                <a:uLnTx/>
                <a:uFillTx/>
                <a:latin typeface="Calibri"/>
                <a:ea typeface="+mn-ea"/>
                <a:cs typeface="+mn-cs"/>
              </a:rPr>
              <a:t>Sandstone</a:t>
            </a: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nature, outdoor, valley&#10;&#10;Description automatically generated">
            <a:extLst>
              <a:ext uri="{FF2B5EF4-FFF2-40B4-BE49-F238E27FC236}">
                <a16:creationId xmlns:a16="http://schemas.microsoft.com/office/drawing/2014/main" id="{0F819913-65FE-4E23-A7AF-802A2C8117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00" y="2641414"/>
            <a:ext cx="5334000" cy="4360688"/>
          </a:xfrm>
          <a:prstGeom prst="rect">
            <a:avLst/>
          </a:prstGeom>
          <a:ln w="28575">
            <a:solidFill>
              <a:schemeClr val="tx1"/>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165268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Last Blast at Thornton Quarry leads to a new reservoir | Geoengineer.org">
            <a:extLst>
              <a:ext uri="{FF2B5EF4-FFF2-40B4-BE49-F238E27FC236}">
                <a16:creationId xmlns:a16="http://schemas.microsoft.com/office/drawing/2014/main" id="{C5E4FAC8-64AA-4706-9238-D69F032949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 y="3134751"/>
            <a:ext cx="9144000" cy="3992880"/>
          </a:xfrm>
          <a:prstGeom prst="rect">
            <a:avLst/>
          </a:prstGeom>
          <a:ln w="28575">
            <a:solidFill>
              <a:schemeClr val="tx1"/>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Background</a:t>
            </a:r>
            <a:endParaRPr kumimoji="0" lang="en-US" sz="3600" b="1" i="0" u="sng" strike="noStrike" kern="1200" cap="none" spc="0" normalizeH="0" baseline="0" noProof="0" dirty="0">
              <a:ln>
                <a:noFill/>
              </a:ln>
              <a:solidFill>
                <a:srgbClr val="FF0000"/>
              </a:solidFill>
              <a:effectLst/>
              <a:uLnTx/>
              <a:uFillTx/>
              <a:latin typeface="Calibri"/>
              <a:ea typeface="+mn-ea"/>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Making Aggregates:</a:t>
            </a:r>
          </a:p>
          <a:p>
            <a:pPr lvl="2">
              <a:defRPr/>
            </a:pPr>
            <a:r>
              <a:rPr lang="en-US" b="1" dirty="0">
                <a:solidFill>
                  <a:srgbClr val="FF0000"/>
                </a:solidFill>
                <a:latin typeface="Calibri"/>
              </a:rPr>
              <a:t>Blast</a:t>
            </a:r>
          </a:p>
          <a:p>
            <a:pPr lvl="2">
              <a:defRPr/>
            </a:pPr>
            <a:r>
              <a:rPr kumimoji="0" lang="en-US" b="0" i="0" u="none" strike="noStrike" kern="1200" cap="none" spc="0" normalizeH="0" baseline="0" noProof="0" dirty="0">
                <a:ln>
                  <a:noFill/>
                </a:ln>
                <a:solidFill>
                  <a:prstClr val="black"/>
                </a:solidFill>
                <a:effectLst/>
                <a:uLnTx/>
                <a:uFillTx/>
                <a:latin typeface="Calibri"/>
                <a:ea typeface="+mn-ea"/>
                <a:cs typeface="+mn-cs"/>
              </a:rPr>
              <a:t>Crush</a:t>
            </a:r>
          </a:p>
          <a:p>
            <a:pPr lvl="2">
              <a:defRPr/>
            </a:pPr>
            <a:r>
              <a:rPr lang="en-US" dirty="0">
                <a:solidFill>
                  <a:prstClr val="black"/>
                </a:solidFill>
                <a:latin typeface="Calibri"/>
              </a:rPr>
              <a:t>Sieve</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A8DAF08-4DC2-4932-B7F6-4B1E5D5987AE}"/>
              </a:ext>
            </a:extLst>
          </p:cNvPr>
          <p:cNvSpPr txBox="1"/>
          <p:nvPr/>
        </p:nvSpPr>
        <p:spPr>
          <a:xfrm>
            <a:off x="5029200" y="2874651"/>
            <a:ext cx="5421084" cy="215444"/>
          </a:xfrm>
          <a:prstGeom prst="rect">
            <a:avLst/>
          </a:prstGeom>
          <a:noFill/>
        </p:spPr>
        <p:txBody>
          <a:bodyPr wrap="square">
            <a:spAutoFit/>
          </a:bodyPr>
          <a:lstStyle/>
          <a:p>
            <a:r>
              <a:rPr lang="en-US" sz="800" dirty="0"/>
              <a:t>https://www.geoengineer.org/news/last-blast-at-thornton-quarry-creates-a-new-reservoir</a:t>
            </a:r>
          </a:p>
        </p:txBody>
      </p:sp>
    </p:spTree>
    <p:extLst>
      <p:ext uri="{BB962C8B-B14F-4D97-AF65-F5344CB8AC3E}">
        <p14:creationId xmlns:p14="http://schemas.microsoft.com/office/powerpoint/2010/main" val="273947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978A4-649D-4357-A357-4ABCC71D8F40}"/>
              </a:ext>
            </a:extLst>
          </p:cNvPr>
          <p:cNvSpPr/>
          <p:nvPr/>
        </p:nvSpPr>
        <p:spPr>
          <a:xfrm>
            <a:off x="0" y="635759"/>
            <a:ext cx="9144000" cy="630679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326448" y="638295"/>
            <a:ext cx="8460624" cy="5902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Background</a:t>
            </a:r>
            <a:endParaRPr kumimoji="0" lang="en-US" sz="3600" b="1" i="0" u="sng" strike="noStrike" kern="1200" cap="none" spc="0" normalizeH="0" baseline="0" noProof="0" dirty="0">
              <a:ln>
                <a:noFill/>
              </a:ln>
              <a:solidFill>
                <a:srgbClr val="FF0000"/>
              </a:solidFill>
              <a:effectLst/>
              <a:uLnTx/>
              <a:uFillTx/>
              <a:latin typeface="Calibri"/>
              <a:ea typeface="+mn-ea"/>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libri"/>
                <a:ea typeface="+mn-ea"/>
                <a:cs typeface="+mn-cs"/>
              </a:rPr>
              <a:t>Making Aggregates:</a:t>
            </a:r>
          </a:p>
          <a:p>
            <a:pPr lvl="2">
              <a:defRPr/>
            </a:pPr>
            <a:r>
              <a:rPr lang="en-US" b="1" dirty="0">
                <a:solidFill>
                  <a:prstClr val="black"/>
                </a:solidFill>
                <a:latin typeface="Calibri"/>
              </a:rPr>
              <a:t>Blast</a:t>
            </a:r>
          </a:p>
          <a:p>
            <a:pPr lvl="2">
              <a:defRPr/>
            </a:pPr>
            <a:r>
              <a:rPr kumimoji="0" lang="en-US" b="1" i="0" u="none" strike="noStrike" kern="1200" cap="none" spc="0" normalizeH="0" baseline="0" noProof="0" dirty="0">
                <a:ln>
                  <a:noFill/>
                </a:ln>
                <a:solidFill>
                  <a:srgbClr val="FF0000"/>
                </a:solidFill>
                <a:effectLst/>
                <a:uLnTx/>
                <a:uFillTx/>
                <a:latin typeface="Calibri"/>
                <a:ea typeface="+mn-ea"/>
                <a:cs typeface="+mn-cs"/>
              </a:rPr>
              <a:t>Crush</a:t>
            </a:r>
          </a:p>
          <a:p>
            <a:pPr lvl="2">
              <a:defRPr/>
            </a:pPr>
            <a:r>
              <a:rPr lang="en-US" dirty="0">
                <a:solidFill>
                  <a:prstClr val="black"/>
                </a:solidFill>
                <a:latin typeface="Calibri"/>
              </a:rPr>
              <a:t>Sieve</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461665"/>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15240" y="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Road Aggregates 101</a:t>
            </a:r>
          </a:p>
        </p:txBody>
      </p:sp>
      <p:sp>
        <p:nvSpPr>
          <p:cNvPr id="8" name="Rectangle 7">
            <a:extLst>
              <a:ext uri="{FF2B5EF4-FFF2-40B4-BE49-F238E27FC236}">
                <a16:creationId xmlns:a16="http://schemas.microsoft.com/office/drawing/2014/main" id="{49C315A9-06A4-4A39-9470-8CB17EDFC04C}"/>
              </a:ext>
            </a:extLst>
          </p:cNvPr>
          <p:cNvSpPr/>
          <p:nvPr/>
        </p:nvSpPr>
        <p:spPr bwMode="white">
          <a:xfrm>
            <a:off x="0" y="461856"/>
            <a:ext cx="9144000" cy="84590"/>
          </a:xfrm>
          <a:prstGeom prst="rect">
            <a:avLst/>
          </a:prstGeom>
          <a:solidFill>
            <a:srgbClr val="132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erex Finlay J-1480 jaw crusher (2)">
            <a:extLst>
              <a:ext uri="{FF2B5EF4-FFF2-40B4-BE49-F238E27FC236}">
                <a16:creationId xmlns:a16="http://schemas.microsoft.com/office/drawing/2014/main" id="{8E9BC6B9-6523-423D-ADEC-AC0A8EFC205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3090095"/>
            <a:ext cx="9159240" cy="5556000"/>
          </a:xfrm>
          <a:prstGeom prst="rect">
            <a:avLst/>
          </a:prstGeom>
          <a:ln w="28575">
            <a:solidFill>
              <a:schemeClr val="tx1"/>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913FAC0-57EC-4CDA-BF6F-0248CA11A5A5}"/>
              </a:ext>
            </a:extLst>
          </p:cNvPr>
          <p:cNvSpPr txBox="1"/>
          <p:nvPr/>
        </p:nvSpPr>
        <p:spPr>
          <a:xfrm>
            <a:off x="6216894" y="2874651"/>
            <a:ext cx="5421084" cy="215444"/>
          </a:xfrm>
          <a:prstGeom prst="rect">
            <a:avLst/>
          </a:prstGeom>
          <a:noFill/>
        </p:spPr>
        <p:txBody>
          <a:bodyPr wrap="square">
            <a:spAutoFit/>
          </a:bodyPr>
          <a:lstStyle/>
          <a:p>
            <a:r>
              <a:rPr lang="en-US" sz="800" dirty="0"/>
              <a:t>https://www.terex.com/finlay/en/product/jaw-crushers/j-1480</a:t>
            </a:r>
          </a:p>
        </p:txBody>
      </p:sp>
    </p:spTree>
    <p:extLst>
      <p:ext uri="{BB962C8B-B14F-4D97-AF65-F5344CB8AC3E}">
        <p14:creationId xmlns:p14="http://schemas.microsoft.com/office/powerpoint/2010/main" val="1234589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6321</TotalTime>
  <Words>2055</Words>
  <Application>Microsoft Office PowerPoint</Application>
  <PresentationFormat>On-screen Show (4:3)</PresentationFormat>
  <Paragraphs>403</Paragraphs>
  <Slides>42</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Arial Black</vt:lpstr>
      <vt:lpstr>AvenirLTStd-Book</vt:lpstr>
      <vt:lpstr>Calibri</vt:lpstr>
      <vt:lpstr>Calibri Light</vt:lpstr>
      <vt:lpstr>Euphemia</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Bloser 2</dc:creator>
  <cp:lastModifiedBy>Corradini, Kenneth Joseph</cp:lastModifiedBy>
  <cp:revision>86</cp:revision>
  <cp:lastPrinted>2021-01-15T19:34:45Z</cp:lastPrinted>
  <dcterms:created xsi:type="dcterms:W3CDTF">2019-11-04T14:47:10Z</dcterms:created>
  <dcterms:modified xsi:type="dcterms:W3CDTF">2021-02-16T22:28:48Z</dcterms:modified>
</cp:coreProperties>
</file>