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6"/>
  </p:notesMasterIdLst>
  <p:handoutMasterIdLst>
    <p:handoutMasterId r:id="rId47"/>
  </p:handoutMasterIdLst>
  <p:sldIdLst>
    <p:sldId id="619" r:id="rId2"/>
    <p:sldId id="621" r:id="rId3"/>
    <p:sldId id="810" r:id="rId4"/>
    <p:sldId id="825" r:id="rId5"/>
    <p:sldId id="647" r:id="rId6"/>
    <p:sldId id="580" r:id="rId7"/>
    <p:sldId id="651" r:id="rId8"/>
    <p:sldId id="649" r:id="rId9"/>
    <p:sldId id="650" r:id="rId10"/>
    <p:sldId id="589" r:id="rId11"/>
    <p:sldId id="590" r:id="rId12"/>
    <p:sldId id="812" r:id="rId13"/>
    <p:sldId id="626" r:id="rId14"/>
    <p:sldId id="610" r:id="rId15"/>
    <p:sldId id="592" r:id="rId16"/>
    <p:sldId id="594" r:id="rId17"/>
    <p:sldId id="655" r:id="rId18"/>
    <p:sldId id="811" r:id="rId19"/>
    <p:sldId id="813" r:id="rId20"/>
    <p:sldId id="627" r:id="rId21"/>
    <p:sldId id="729" r:id="rId22"/>
    <p:sldId id="633" r:id="rId23"/>
    <p:sldId id="628" r:id="rId24"/>
    <p:sldId id="630" r:id="rId25"/>
    <p:sldId id="634" r:id="rId26"/>
    <p:sldId id="659" r:id="rId27"/>
    <p:sldId id="660" r:id="rId28"/>
    <p:sldId id="617" r:id="rId29"/>
    <p:sldId id="616" r:id="rId30"/>
    <p:sldId id="664" r:id="rId31"/>
    <p:sldId id="662" r:id="rId32"/>
    <p:sldId id="663" r:id="rId33"/>
    <p:sldId id="597" r:id="rId34"/>
    <p:sldId id="605" r:id="rId35"/>
    <p:sldId id="815" r:id="rId36"/>
    <p:sldId id="819" r:id="rId37"/>
    <p:sldId id="816" r:id="rId38"/>
    <p:sldId id="817" r:id="rId39"/>
    <p:sldId id="818" r:id="rId40"/>
    <p:sldId id="822" r:id="rId41"/>
    <p:sldId id="823" r:id="rId42"/>
    <p:sldId id="820" r:id="rId43"/>
    <p:sldId id="821" r:id="rId44"/>
    <p:sldId id="824"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0000"/>
    <a:srgbClr val="666666"/>
    <a:srgbClr val="000000"/>
    <a:srgbClr val="663300"/>
    <a:srgbClr val="C89058"/>
    <a:srgbClr val="D3A77B"/>
    <a:srgbClr val="CCFF99"/>
    <a:srgbClr val="CCFFCC"/>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2" autoAdjust="0"/>
    <p:restoredTop sz="94249" autoAdjust="0"/>
  </p:normalViewPr>
  <p:slideViewPr>
    <p:cSldViewPr>
      <p:cViewPr>
        <p:scale>
          <a:sx n="66" d="100"/>
          <a:sy n="66" d="100"/>
        </p:scale>
        <p:origin x="1838" y="614"/>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24F5857-3FA8-4C18-8214-2ADBBC6E27A9}" type="datetimeFigureOut">
              <a:rPr lang="en-US" smtClean="0"/>
              <a:t>12/22/2020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CDB9BA0-C508-42DF-84B2-CC93E6D760FD}" type="slidenum">
              <a:rPr lang="en-US" smtClean="0"/>
              <a:t>‹#›</a:t>
            </a:fld>
            <a:endParaRPr lang="en-US"/>
          </a:p>
        </p:txBody>
      </p:sp>
    </p:spTree>
    <p:extLst>
      <p:ext uri="{BB962C8B-B14F-4D97-AF65-F5344CB8AC3E}">
        <p14:creationId xmlns:p14="http://schemas.microsoft.com/office/powerpoint/2010/main" val="789628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248D6AD-199A-4E66-B26C-336D6DEFD1C3}" type="datetimeFigureOut">
              <a:rPr lang="en-US" smtClean="0"/>
              <a:t>12/22/2020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0A477BF-A8E4-4833-AF49-6E93FC1B5881}" type="slidenum">
              <a:rPr lang="en-US" smtClean="0"/>
              <a:t>‹#›</a:t>
            </a:fld>
            <a:endParaRPr lang="en-US"/>
          </a:p>
        </p:txBody>
      </p:sp>
    </p:spTree>
    <p:extLst>
      <p:ext uri="{BB962C8B-B14F-4D97-AF65-F5344CB8AC3E}">
        <p14:creationId xmlns:p14="http://schemas.microsoft.com/office/powerpoint/2010/main" val="25398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5</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400607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15</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3153731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16</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3310535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17</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1059812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18</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1786278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531457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806141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695701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074951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343542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814636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6</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1977761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325837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052775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28</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1952981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29</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590915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395268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874537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661275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33</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763554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34</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3227102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982575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765513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599960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916330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72339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069322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9</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1434647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10</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3985115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11</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2843181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13</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3123958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14</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2711756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985DA0-F5BB-4D85-8A5D-EF8AB93C3DCC}" type="datetime1">
              <a:rPr lang="en-US" smtClean="0">
                <a:solidFill>
                  <a:prstClr val="black">
                    <a:tint val="75000"/>
                  </a:prstClr>
                </a:solidFill>
              </a:rPr>
              <a:pPr/>
              <a:t>12/22/2020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427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DA37D0-BDAB-4D48-A5F5-4FE04C6F2F7A}" type="datetime1">
              <a:rPr lang="en-US" smtClean="0">
                <a:solidFill>
                  <a:prstClr val="black">
                    <a:tint val="75000"/>
                  </a:prstClr>
                </a:solidFill>
              </a:rPr>
              <a:pPr/>
              <a:t>12/22/2020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12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C27A6C-D57B-47B5-AE72-FE77079848F6}" type="datetime1">
              <a:rPr lang="en-US" smtClean="0">
                <a:solidFill>
                  <a:prstClr val="black">
                    <a:tint val="75000"/>
                  </a:prstClr>
                </a:solidFill>
              </a:rPr>
              <a:pPr/>
              <a:t>12/22/2020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53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7B559-8EF7-4CCC-825C-D42076252684}" type="datetime1">
              <a:rPr lang="en-US" smtClean="0">
                <a:solidFill>
                  <a:prstClr val="black">
                    <a:tint val="75000"/>
                  </a:prstClr>
                </a:solidFill>
              </a:rPr>
              <a:pPr/>
              <a:t>12/22/2020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625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446BE-EE92-4E83-8B42-77901C4DAB75}" type="datetime1">
              <a:rPr lang="en-US" smtClean="0">
                <a:solidFill>
                  <a:prstClr val="black">
                    <a:tint val="75000"/>
                  </a:prstClr>
                </a:solidFill>
              </a:rPr>
              <a:pPr/>
              <a:t>12/22/2020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37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50970A-1D8C-4A33-B1B1-5F54C6646EE7}" type="datetime1">
              <a:rPr lang="en-US" smtClean="0">
                <a:solidFill>
                  <a:prstClr val="black">
                    <a:tint val="75000"/>
                  </a:prstClr>
                </a:solidFill>
              </a:rPr>
              <a:pPr/>
              <a:t>12/22/2020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5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7E42EE-0E0E-41BB-B63A-17A33A50FFFE}" type="datetime1">
              <a:rPr lang="en-US" smtClean="0">
                <a:solidFill>
                  <a:prstClr val="black">
                    <a:tint val="75000"/>
                  </a:prstClr>
                </a:solidFill>
              </a:rPr>
              <a:pPr/>
              <a:t>12/22/2020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07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8B8371-D093-4564-AB29-14FB2C779F27}" type="datetime1">
              <a:rPr lang="en-US" smtClean="0">
                <a:solidFill>
                  <a:prstClr val="black">
                    <a:tint val="75000"/>
                  </a:prstClr>
                </a:solidFill>
              </a:rPr>
              <a:pPr/>
              <a:t>12/22/2020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78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2250A-64BF-4AAB-B2DB-F7DDC113275C}" type="datetime1">
              <a:rPr lang="en-US" smtClean="0">
                <a:solidFill>
                  <a:prstClr val="black">
                    <a:tint val="75000"/>
                  </a:prstClr>
                </a:solidFill>
              </a:rPr>
              <a:pPr/>
              <a:t>12/22/2020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24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259AAA-771C-40DF-99C7-EB8B06EA05A0}" type="datetime1">
              <a:rPr lang="en-US" smtClean="0">
                <a:solidFill>
                  <a:prstClr val="black">
                    <a:tint val="75000"/>
                  </a:prstClr>
                </a:solidFill>
              </a:rPr>
              <a:pPr/>
              <a:t>12/22/2020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30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F0990-0828-4309-946A-FE210B472ABB}" type="datetime1">
              <a:rPr lang="en-US" smtClean="0">
                <a:solidFill>
                  <a:prstClr val="black">
                    <a:tint val="75000"/>
                  </a:prstClr>
                </a:solidFill>
              </a:rPr>
              <a:pPr/>
              <a:t>12/22/2020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77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478EB-3AEF-4AAF-B76E-BB1CDFCC0016}" type="datetime1">
              <a:rPr lang="en-US" smtClean="0">
                <a:solidFill>
                  <a:prstClr val="black">
                    <a:tint val="75000"/>
                  </a:prstClr>
                </a:solidFill>
              </a:rPr>
              <a:pPr/>
              <a:t>12/22/2020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2206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1</a:t>
            </a:fld>
            <a:endParaRPr lang="en-US">
              <a:solidFill>
                <a:prstClr val="black">
                  <a:tint val="75000"/>
                </a:prstClr>
              </a:solidFill>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12089" y="728372"/>
            <a:ext cx="8660921"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Survey Results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ESM Trainings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b="1" dirty="0">
                <a:solidFill>
                  <a:schemeClr val="bg1"/>
                </a:solidFill>
                <a:latin typeface="Calibri"/>
              </a:rPr>
              <a:t>Webinars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Longer Remote Trainings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b="1" dirty="0">
                <a:solidFill>
                  <a:schemeClr val="bg1"/>
                </a:solidFill>
                <a:latin typeface="Calibri"/>
              </a:rPr>
              <a:t>Online training Center</a:t>
            </a:r>
            <a:endParaRPr kumimoji="0" lang="en-US" sz="3200" b="1" i="0" u="none" strike="noStrike" kern="1200" cap="none" spc="0" normalizeH="0" baseline="0" noProof="0" dirty="0">
              <a:ln>
                <a:noFill/>
              </a:ln>
              <a:solidFill>
                <a:schemeClr val="bg1"/>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Winter Tech Assists</a:t>
            </a:r>
          </a:p>
          <a:p>
            <a:pPr lvl="2" indent="-342900"/>
            <a:endParaRPr lang="en-US" sz="1100" dirty="0">
              <a:solidFill>
                <a:schemeClr val="bg1"/>
              </a:solidFill>
              <a:latin typeface="Calibri"/>
            </a:endParaRPr>
          </a:p>
          <a:p>
            <a:pPr lvl="2" indent="-342900"/>
            <a:endParaRPr kumimoji="0" lang="en-US" b="0" i="0" u="none" strike="noStrike" kern="1200" cap="none" spc="0" normalizeH="0" baseline="0" noProof="0" dirty="0">
              <a:ln>
                <a:noFill/>
              </a:ln>
              <a:solidFill>
                <a:schemeClr val="bg1"/>
              </a:solidFill>
              <a:effectLst/>
              <a:uLnTx/>
              <a:uFillTx/>
              <a:latin typeface="Calibri"/>
              <a:ea typeface="+mn-ea"/>
              <a:cs typeface="+mn-cs"/>
            </a:endParaRPr>
          </a:p>
        </p:txBody>
      </p:sp>
      <p:pic>
        <p:nvPicPr>
          <p:cNvPr id="10" name="Picture 9" descr="Sun rising over grassy hills">
            <a:extLst>
              <a:ext uri="{FF2B5EF4-FFF2-40B4-BE49-F238E27FC236}">
                <a16:creationId xmlns:a16="http://schemas.microsoft.com/office/drawing/2014/main" id="{8367201D-BBF1-448E-B146-109675F9C60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681976"/>
            <a:ext cx="9144000" cy="5176024"/>
          </a:xfrm>
          <a:prstGeom prst="rect">
            <a:avLst/>
          </a:prstGeom>
        </p:spPr>
      </p:pic>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1681976"/>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1600200"/>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3058668" y="263564"/>
            <a:ext cx="608533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Unpaved Road Assessments</a:t>
            </a:r>
            <a:endParaRPr kumimoji="0" lang="en-US" sz="24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TextBox 13">
            <a:extLst>
              <a:ext uri="{FF2B5EF4-FFF2-40B4-BE49-F238E27FC236}">
                <a16:creationId xmlns:a16="http://schemas.microsoft.com/office/drawing/2014/main" id="{FCDA24DA-0051-4BE6-8ECE-E5E3E9C7B18C}"/>
              </a:ext>
            </a:extLst>
          </p:cNvPr>
          <p:cNvSpPr txBox="1"/>
          <p:nvPr/>
        </p:nvSpPr>
        <p:spPr>
          <a:xfrm>
            <a:off x="170990" y="114719"/>
            <a:ext cx="3055625" cy="141577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Dirt Gravel and Low Volume Road Program</a:t>
            </a:r>
          </a:p>
          <a:p>
            <a:pPr algn="ctr"/>
            <a:r>
              <a:rPr lang="en-US" sz="1050" b="1" dirty="0">
                <a:solidFill>
                  <a:schemeClr val="bg1"/>
                </a:solidFill>
                <a:effectLst>
                  <a:outerShdw blurRad="38100" dist="38100" dir="2700000" algn="tl">
                    <a:srgbClr val="000000">
                      <a:alpha val="43137"/>
                    </a:srgbClr>
                  </a:outerShdw>
                </a:effectLst>
                <a:latin typeface="Arial Black" panose="020B0A04020102020204" pitchFamily="34" charset="0"/>
              </a:rPr>
              <a:t> </a:t>
            </a:r>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3600" b="1" dirty="0">
                <a:solidFill>
                  <a:schemeClr val="bg1"/>
                </a:solidFill>
                <a:effectLst>
                  <a:outerShdw blurRad="38100" dist="38100" dir="2700000" algn="tl">
                    <a:srgbClr val="000000">
                      <a:alpha val="43137"/>
                    </a:srgbClr>
                  </a:outerShdw>
                </a:effectLst>
                <a:latin typeface="Arial Black" panose="020B0A04020102020204" pitchFamily="34" charset="0"/>
              </a:rPr>
              <a:t>WEBINAR</a:t>
            </a:r>
            <a:endParaRPr lang="en-US" sz="24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6" name="Subtitle 2">
            <a:extLst>
              <a:ext uri="{FF2B5EF4-FFF2-40B4-BE49-F238E27FC236}">
                <a16:creationId xmlns:a16="http://schemas.microsoft.com/office/drawing/2014/main" id="{5147A4C5-D12B-4F29-8FF8-A6A7C9C363D3}"/>
              </a:ext>
            </a:extLst>
          </p:cNvPr>
          <p:cNvSpPr txBox="1">
            <a:spLocks/>
          </p:cNvSpPr>
          <p:nvPr/>
        </p:nvSpPr>
        <p:spPr>
          <a:xfrm>
            <a:off x="311724" y="3260866"/>
            <a:ext cx="8520187" cy="3810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200" b="1" i="1" u="none" strike="noStrike" kern="1200" cap="none" spc="0" normalizeH="0" baseline="0" noProof="0" dirty="0">
                <a:ln>
                  <a:noFill/>
                </a:ln>
                <a:solidFill>
                  <a:schemeClr val="tx2">
                    <a:lumMod val="75000"/>
                  </a:schemeClr>
                </a:solidFill>
                <a:effectLst/>
                <a:uLnTx/>
                <a:uFillTx/>
                <a:latin typeface="Calibri"/>
                <a:ea typeface="+mn-ea"/>
                <a:cs typeface="+mn-cs"/>
              </a:rPr>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a:t>
            </a:r>
            <a:r>
              <a:rPr kumimoji="0" lang="en-US" sz="2400" b="1" i="1" u="none" strike="noStrike" kern="1200" cap="none" spc="0" normalizeH="0" baseline="0" noProof="0" dirty="0">
                <a:ln>
                  <a:noFill/>
                </a:ln>
                <a:solidFill>
                  <a:schemeClr val="tx2">
                    <a:lumMod val="75000"/>
                  </a:schemeClr>
                </a:solidFill>
                <a:effectLst/>
                <a:uLnTx/>
                <a:uFillTx/>
                <a:latin typeface="Calibri" panose="020F0502020204030204" pitchFamily="34" charset="0"/>
                <a:ea typeface="Times New Roman" panose="02020603050405020304" pitchFamily="18" charset="0"/>
                <a:cs typeface="+mn-cs"/>
              </a:rPr>
              <a:t>646-876-9923</a:t>
            </a:r>
            <a:r>
              <a:rPr kumimoji="0" lang="en-US" sz="2200" b="1" i="1" u="none" strike="noStrike" kern="1200" cap="none" spc="0" normalizeH="0" baseline="0" noProof="0" dirty="0">
                <a:ln>
                  <a:noFill/>
                </a:ln>
                <a:solidFill>
                  <a:schemeClr val="tx2">
                    <a:lumMod val="75000"/>
                  </a:schemeClr>
                </a:solidFill>
                <a:effectLst/>
                <a:uLnTx/>
                <a:uFillTx/>
                <a:latin typeface="Calibri"/>
                <a:ea typeface="+mn-ea"/>
                <a:cs typeface="+mn-cs"/>
              </a:rPr>
              <a:t>.</a:t>
            </a:r>
          </a:p>
        </p:txBody>
      </p:sp>
      <p:sp>
        <p:nvSpPr>
          <p:cNvPr id="18" name="TextBox 17">
            <a:extLst>
              <a:ext uri="{FF2B5EF4-FFF2-40B4-BE49-F238E27FC236}">
                <a16:creationId xmlns:a16="http://schemas.microsoft.com/office/drawing/2014/main" id="{C734E792-2E94-447A-89B5-8A6E072007F8}"/>
              </a:ext>
            </a:extLst>
          </p:cNvPr>
          <p:cNvSpPr txBox="1"/>
          <p:nvPr/>
        </p:nvSpPr>
        <p:spPr>
          <a:xfrm>
            <a:off x="-81851" y="1963582"/>
            <a:ext cx="9225851" cy="584775"/>
          </a:xfrm>
          <a:prstGeom prst="rect">
            <a:avLst/>
          </a:prstGeom>
          <a:noFill/>
        </p:spPr>
        <p:txBody>
          <a:bodyPr wrap="square">
            <a:spAutoFit/>
          </a:bodyPr>
          <a:lstStyle/>
          <a:p>
            <a:pPr algn="ctr">
              <a:defRPr/>
            </a:pPr>
            <a:r>
              <a:rPr lang="en-US" sz="3200" b="1" dirty="0">
                <a:solidFill>
                  <a:schemeClr val="bg1"/>
                </a:solidFill>
                <a:effectLst>
                  <a:outerShdw blurRad="38100" dist="38100" dir="2700000" algn="tl">
                    <a:srgbClr val="000000">
                      <a:alpha val="43137"/>
                    </a:srgbClr>
                  </a:outerShdw>
                </a:effectLst>
                <a:latin typeface="Calibri"/>
              </a:rPr>
              <a:t>12/22/20 Starts at 9am</a:t>
            </a:r>
          </a:p>
        </p:txBody>
      </p:sp>
      <p:pic>
        <p:nvPicPr>
          <p:cNvPr id="17" name="Picture 16">
            <a:extLst>
              <a:ext uri="{FF2B5EF4-FFF2-40B4-BE49-F238E27FC236}">
                <a16:creationId xmlns:a16="http://schemas.microsoft.com/office/drawing/2014/main" id="{FB6BB4F2-E926-498D-B4E9-E5E7850D69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9128" y="5848672"/>
            <a:ext cx="2848076" cy="1397141"/>
          </a:xfrm>
          <a:prstGeom prst="rect">
            <a:avLst/>
          </a:prstGeom>
          <a:effectLst>
            <a:softEdge rad="228600"/>
          </a:effectLst>
        </p:spPr>
      </p:pic>
      <p:pic>
        <p:nvPicPr>
          <p:cNvPr id="19" name="Picture 18">
            <a:extLst>
              <a:ext uri="{FF2B5EF4-FFF2-40B4-BE49-F238E27FC236}">
                <a16:creationId xmlns:a16="http://schemas.microsoft.com/office/drawing/2014/main" id="{A7D8F307-FEF7-4140-9B47-26153AFCC2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059" y="6245365"/>
            <a:ext cx="1879965" cy="568690"/>
          </a:xfrm>
          <a:prstGeom prst="rect">
            <a:avLst/>
          </a:prstGeom>
        </p:spPr>
      </p:pic>
    </p:spTree>
    <p:extLst>
      <p:ext uri="{BB962C8B-B14F-4D97-AF65-F5344CB8AC3E}">
        <p14:creationId xmlns:p14="http://schemas.microsoft.com/office/powerpoint/2010/main" val="321730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Background</a:t>
            </a:r>
          </a:p>
        </p:txBody>
      </p:sp>
      <p:sp>
        <p:nvSpPr>
          <p:cNvPr id="8" name="Rectangle 7"/>
          <p:cNvSpPr/>
          <p:nvPr/>
        </p:nvSpPr>
        <p:spPr>
          <a:xfrm>
            <a:off x="24114" y="6291726"/>
            <a:ext cx="3642249" cy="523220"/>
          </a:xfrm>
          <a:prstGeom prst="rect">
            <a:avLst/>
          </a:prstGeom>
          <a:solidFill>
            <a:schemeClr val="bg1"/>
          </a:solidFill>
          <a:ln>
            <a:solidFill>
              <a:schemeClr val="tx1"/>
            </a:solidFill>
          </a:ln>
        </p:spPr>
        <p:txBody>
          <a:bodyPr wrap="square">
            <a:spAutoFit/>
          </a:bodyPr>
          <a:lstStyle/>
          <a:p>
            <a:r>
              <a:rPr lang="en-US" sz="1400" b="1" dirty="0">
                <a:solidFill>
                  <a:srgbClr val="FF0000"/>
                </a:solidFill>
              </a:rPr>
              <a:t>Audio also available via phone: 866-823-7699</a:t>
            </a:r>
          </a:p>
          <a:p>
            <a:r>
              <a:rPr lang="en-US" sz="1400" dirty="0">
                <a:solidFill>
                  <a:srgbClr val="FF0000"/>
                </a:solidFill>
              </a:rPr>
              <a:t>For assistance, call: 814-865-5355</a:t>
            </a:r>
          </a:p>
        </p:txBody>
      </p:sp>
      <p:sp>
        <p:nvSpPr>
          <p:cNvPr id="12" name="Rectangle 67"/>
          <p:cNvSpPr>
            <a:spLocks noChangeArrowheads="1"/>
          </p:cNvSpPr>
          <p:nvPr/>
        </p:nvSpPr>
        <p:spPr bwMode="auto">
          <a:xfrm>
            <a:off x="0" y="2667000"/>
            <a:ext cx="9144000" cy="32766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endParaRPr>
          </a:p>
        </p:txBody>
      </p:sp>
      <p:sp>
        <p:nvSpPr>
          <p:cNvPr id="13" name="Freeform 60"/>
          <p:cNvSpPr>
            <a:spLocks/>
          </p:cNvSpPr>
          <p:nvPr/>
        </p:nvSpPr>
        <p:spPr bwMode="auto">
          <a:xfrm>
            <a:off x="-101600" y="3962400"/>
            <a:ext cx="9283700" cy="2895600"/>
          </a:xfrm>
          <a:custGeom>
            <a:avLst/>
            <a:gdLst>
              <a:gd name="T0" fmla="*/ 0 w 5848"/>
              <a:gd name="T1" fmla="*/ 88 h 1824"/>
              <a:gd name="T2" fmla="*/ 48 w 5848"/>
              <a:gd name="T3" fmla="*/ 104 h 1824"/>
              <a:gd name="T4" fmla="*/ 1360 w 5848"/>
              <a:gd name="T5" fmla="*/ 480 h 1824"/>
              <a:gd name="T6" fmla="*/ 2368 w 5848"/>
              <a:gd name="T7" fmla="*/ 672 h 1824"/>
              <a:gd name="T8" fmla="*/ 3184 w 5848"/>
              <a:gd name="T9" fmla="*/ 576 h 1824"/>
              <a:gd name="T10" fmla="*/ 3952 w 5848"/>
              <a:gd name="T11" fmla="*/ 288 h 1824"/>
              <a:gd name="T12" fmla="*/ 4576 w 5848"/>
              <a:gd name="T13" fmla="*/ 48 h 1824"/>
              <a:gd name="T14" fmla="*/ 4960 w 5848"/>
              <a:gd name="T15" fmla="*/ 0 h 1824"/>
              <a:gd name="T16" fmla="*/ 5824 w 5848"/>
              <a:gd name="T17" fmla="*/ 144 h 1824"/>
              <a:gd name="T18" fmla="*/ 5848 w 5848"/>
              <a:gd name="T19" fmla="*/ 1816 h 1824"/>
              <a:gd name="T20" fmla="*/ 64 w 5848"/>
              <a:gd name="T21" fmla="*/ 1824 h 1824"/>
              <a:gd name="T22" fmla="*/ 64 w 5848"/>
              <a:gd name="T23" fmla="*/ 96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48" h="1824">
                <a:moveTo>
                  <a:pt x="0" y="88"/>
                </a:moveTo>
                <a:cubicBezTo>
                  <a:pt x="16" y="93"/>
                  <a:pt x="48" y="104"/>
                  <a:pt x="48" y="104"/>
                </a:cubicBezTo>
                <a:lnTo>
                  <a:pt x="1360" y="480"/>
                </a:lnTo>
                <a:lnTo>
                  <a:pt x="2368" y="672"/>
                </a:lnTo>
                <a:lnTo>
                  <a:pt x="3184" y="576"/>
                </a:lnTo>
                <a:lnTo>
                  <a:pt x="3952" y="288"/>
                </a:lnTo>
                <a:lnTo>
                  <a:pt x="4576" y="48"/>
                </a:lnTo>
                <a:lnTo>
                  <a:pt x="4960" y="0"/>
                </a:lnTo>
                <a:lnTo>
                  <a:pt x="5824" y="144"/>
                </a:lnTo>
                <a:lnTo>
                  <a:pt x="5848" y="1816"/>
                </a:lnTo>
                <a:lnTo>
                  <a:pt x="64" y="1824"/>
                </a:lnTo>
                <a:lnTo>
                  <a:pt x="64" y="96"/>
                </a:lnTo>
              </a:path>
            </a:pathLst>
          </a:custGeom>
          <a:solidFill>
            <a:srgbClr val="C89058"/>
          </a:solidFill>
          <a:ln w="9525">
            <a:solidFill>
              <a:schemeClr val="tx1"/>
            </a:solidFill>
            <a:round/>
            <a:headEnd/>
            <a:tailEnd/>
          </a:ln>
          <a:effectLst/>
        </p:spPr>
        <p:txBody>
          <a:bodyPr/>
          <a:lstStyle/>
          <a:p>
            <a:pPr fontAlgn="base">
              <a:spcBef>
                <a:spcPct val="0"/>
              </a:spcBef>
              <a:spcAft>
                <a:spcPct val="0"/>
              </a:spcAft>
            </a:pPr>
            <a:endParaRPr lang="en-US">
              <a:solidFill>
                <a:srgbClr val="000000"/>
              </a:solidFill>
            </a:endParaRPr>
          </a:p>
        </p:txBody>
      </p:sp>
      <p:sp>
        <p:nvSpPr>
          <p:cNvPr id="14" name="Freeform 71"/>
          <p:cNvSpPr>
            <a:spLocks/>
          </p:cNvSpPr>
          <p:nvPr/>
        </p:nvSpPr>
        <p:spPr bwMode="auto">
          <a:xfrm>
            <a:off x="2895600" y="5181600"/>
            <a:ext cx="1066800" cy="1676400"/>
          </a:xfrm>
          <a:custGeom>
            <a:avLst/>
            <a:gdLst>
              <a:gd name="T0" fmla="*/ 336 w 672"/>
              <a:gd name="T1" fmla="*/ 0 h 1056"/>
              <a:gd name="T2" fmla="*/ 336 w 672"/>
              <a:gd name="T3" fmla="*/ 144 h 1056"/>
              <a:gd name="T4" fmla="*/ 384 w 672"/>
              <a:gd name="T5" fmla="*/ 240 h 1056"/>
              <a:gd name="T6" fmla="*/ 432 w 672"/>
              <a:gd name="T7" fmla="*/ 288 h 1056"/>
              <a:gd name="T8" fmla="*/ 384 w 672"/>
              <a:gd name="T9" fmla="*/ 384 h 1056"/>
              <a:gd name="T10" fmla="*/ 288 w 672"/>
              <a:gd name="T11" fmla="*/ 432 h 1056"/>
              <a:gd name="T12" fmla="*/ 240 w 672"/>
              <a:gd name="T13" fmla="*/ 480 h 1056"/>
              <a:gd name="T14" fmla="*/ 192 w 672"/>
              <a:gd name="T15" fmla="*/ 576 h 1056"/>
              <a:gd name="T16" fmla="*/ 192 w 672"/>
              <a:gd name="T17" fmla="*/ 720 h 1056"/>
              <a:gd name="T18" fmla="*/ 192 w 672"/>
              <a:gd name="T19" fmla="*/ 768 h 1056"/>
              <a:gd name="T20" fmla="*/ 48 w 672"/>
              <a:gd name="T21" fmla="*/ 912 h 1056"/>
              <a:gd name="T22" fmla="*/ 0 w 672"/>
              <a:gd name="T23" fmla="*/ 1056 h 1056"/>
              <a:gd name="T24" fmla="*/ 576 w 672"/>
              <a:gd name="T25" fmla="*/ 1056 h 1056"/>
              <a:gd name="T26" fmla="*/ 480 w 672"/>
              <a:gd name="T27" fmla="*/ 960 h 1056"/>
              <a:gd name="T28" fmla="*/ 480 w 672"/>
              <a:gd name="T29" fmla="*/ 816 h 1056"/>
              <a:gd name="T30" fmla="*/ 480 w 672"/>
              <a:gd name="T31" fmla="*/ 720 h 1056"/>
              <a:gd name="T32" fmla="*/ 528 w 672"/>
              <a:gd name="T33" fmla="*/ 624 h 1056"/>
              <a:gd name="T34" fmla="*/ 576 w 672"/>
              <a:gd name="T35" fmla="*/ 528 h 1056"/>
              <a:gd name="T36" fmla="*/ 624 w 672"/>
              <a:gd name="T37" fmla="*/ 480 h 1056"/>
              <a:gd name="T38" fmla="*/ 624 w 672"/>
              <a:gd name="T39" fmla="*/ 384 h 1056"/>
              <a:gd name="T40" fmla="*/ 672 w 672"/>
              <a:gd name="T41" fmla="*/ 192 h 1056"/>
              <a:gd name="T42" fmla="*/ 624 w 672"/>
              <a:gd name="T43" fmla="*/ 144 h 1056"/>
              <a:gd name="T44" fmla="*/ 576 w 672"/>
              <a:gd name="T45" fmla="*/ 48 h 1056"/>
              <a:gd name="T46" fmla="*/ 384 w 672"/>
              <a:gd name="T47"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2" h="1056">
                <a:moveTo>
                  <a:pt x="336" y="0"/>
                </a:moveTo>
                <a:lnTo>
                  <a:pt x="336" y="144"/>
                </a:lnTo>
                <a:lnTo>
                  <a:pt x="384" y="240"/>
                </a:lnTo>
                <a:lnTo>
                  <a:pt x="432" y="288"/>
                </a:lnTo>
                <a:lnTo>
                  <a:pt x="384" y="384"/>
                </a:lnTo>
                <a:lnTo>
                  <a:pt x="288" y="432"/>
                </a:lnTo>
                <a:lnTo>
                  <a:pt x="240" y="480"/>
                </a:lnTo>
                <a:lnTo>
                  <a:pt x="192" y="576"/>
                </a:lnTo>
                <a:lnTo>
                  <a:pt x="192" y="720"/>
                </a:lnTo>
                <a:lnTo>
                  <a:pt x="192" y="768"/>
                </a:lnTo>
                <a:lnTo>
                  <a:pt x="48" y="912"/>
                </a:lnTo>
                <a:lnTo>
                  <a:pt x="0" y="1056"/>
                </a:lnTo>
                <a:lnTo>
                  <a:pt x="576" y="1056"/>
                </a:lnTo>
                <a:lnTo>
                  <a:pt x="480" y="960"/>
                </a:lnTo>
                <a:lnTo>
                  <a:pt x="480" y="816"/>
                </a:lnTo>
                <a:lnTo>
                  <a:pt x="480" y="720"/>
                </a:lnTo>
                <a:lnTo>
                  <a:pt x="528" y="624"/>
                </a:lnTo>
                <a:lnTo>
                  <a:pt x="576" y="528"/>
                </a:lnTo>
                <a:lnTo>
                  <a:pt x="624" y="480"/>
                </a:lnTo>
                <a:lnTo>
                  <a:pt x="624" y="384"/>
                </a:lnTo>
                <a:lnTo>
                  <a:pt x="672" y="192"/>
                </a:lnTo>
                <a:lnTo>
                  <a:pt x="624" y="144"/>
                </a:lnTo>
                <a:lnTo>
                  <a:pt x="576" y="48"/>
                </a:lnTo>
                <a:lnTo>
                  <a:pt x="384" y="0"/>
                </a:lnTo>
              </a:path>
            </a:pathLst>
          </a:custGeom>
          <a:solidFill>
            <a:schemeClr val="tx2"/>
          </a:solidFill>
          <a:ln w="9525" cap="flat" cmpd="sng">
            <a:solidFill>
              <a:schemeClr val="accent2"/>
            </a:solidFill>
            <a:prstDash val="solid"/>
            <a:round/>
            <a:headEnd/>
            <a:tailEnd/>
          </a:ln>
          <a:effectLst/>
        </p:spPr>
        <p:txBody>
          <a:bodyPr wrap="none" anchor="ctr"/>
          <a:lstStyle/>
          <a:p>
            <a:pPr fontAlgn="base">
              <a:spcBef>
                <a:spcPct val="0"/>
              </a:spcBef>
              <a:spcAft>
                <a:spcPct val="0"/>
              </a:spcAft>
            </a:pPr>
            <a:endParaRPr lang="en-US">
              <a:solidFill>
                <a:srgbClr val="000000"/>
              </a:solidFill>
            </a:endParaRPr>
          </a:p>
        </p:txBody>
      </p:sp>
      <p:grpSp>
        <p:nvGrpSpPr>
          <p:cNvPr id="15" name="Group 30"/>
          <p:cNvGrpSpPr>
            <a:grpSpLocks/>
          </p:cNvGrpSpPr>
          <p:nvPr/>
        </p:nvGrpSpPr>
        <p:grpSpPr bwMode="auto">
          <a:xfrm>
            <a:off x="-152400" y="4489452"/>
            <a:ext cx="8015288" cy="1708150"/>
            <a:chOff x="-71" y="3068"/>
            <a:chExt cx="5049" cy="1076"/>
          </a:xfrm>
        </p:grpSpPr>
        <p:grpSp>
          <p:nvGrpSpPr>
            <p:cNvPr id="16" name="Group 31"/>
            <p:cNvGrpSpPr>
              <a:grpSpLocks/>
            </p:cNvGrpSpPr>
            <p:nvPr/>
          </p:nvGrpSpPr>
          <p:grpSpPr bwMode="auto">
            <a:xfrm>
              <a:off x="-71" y="3068"/>
              <a:ext cx="5049" cy="1076"/>
              <a:chOff x="-71" y="3068"/>
              <a:chExt cx="5049" cy="1076"/>
            </a:xfrm>
          </p:grpSpPr>
          <p:sp>
            <p:nvSpPr>
              <p:cNvPr id="22" name="Freeform 32"/>
              <p:cNvSpPr>
                <a:spLocks/>
              </p:cNvSpPr>
              <p:nvPr/>
            </p:nvSpPr>
            <p:spPr bwMode="auto">
              <a:xfrm>
                <a:off x="-71" y="3068"/>
                <a:ext cx="1981" cy="1076"/>
              </a:xfrm>
              <a:custGeom>
                <a:avLst/>
                <a:gdLst>
                  <a:gd name="T0" fmla="*/ 6 w 1981"/>
                  <a:gd name="T1" fmla="*/ 888 h 1076"/>
                  <a:gd name="T2" fmla="*/ 253 w 1981"/>
                  <a:gd name="T3" fmla="*/ 911 h 1076"/>
                  <a:gd name="T4" fmla="*/ 471 w 1981"/>
                  <a:gd name="T5" fmla="*/ 870 h 1076"/>
                  <a:gd name="T6" fmla="*/ 1070 w 1981"/>
                  <a:gd name="T7" fmla="*/ 1076 h 1076"/>
                  <a:gd name="T8" fmla="*/ 1940 w 1981"/>
                  <a:gd name="T9" fmla="*/ 882 h 1076"/>
                  <a:gd name="T10" fmla="*/ 1981 w 1981"/>
                  <a:gd name="T11" fmla="*/ 511 h 1076"/>
                  <a:gd name="T12" fmla="*/ 647 w 1981"/>
                  <a:gd name="T13" fmla="*/ 196 h 1076"/>
                  <a:gd name="T14" fmla="*/ 0 w 1981"/>
                  <a:gd name="T15" fmla="*/ 0 h 10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1" h="1076">
                    <a:moveTo>
                      <a:pt x="6" y="888"/>
                    </a:moveTo>
                    <a:lnTo>
                      <a:pt x="253" y="911"/>
                    </a:lnTo>
                    <a:lnTo>
                      <a:pt x="471" y="870"/>
                    </a:lnTo>
                    <a:lnTo>
                      <a:pt x="1070" y="1076"/>
                    </a:lnTo>
                    <a:lnTo>
                      <a:pt x="1940" y="882"/>
                    </a:lnTo>
                    <a:lnTo>
                      <a:pt x="1981" y="511"/>
                    </a:lnTo>
                    <a:lnTo>
                      <a:pt x="647" y="196"/>
                    </a:lnTo>
                    <a:lnTo>
                      <a:pt x="0" y="0"/>
                    </a:lnTo>
                  </a:path>
                </a:pathLst>
              </a:custGeom>
              <a:solidFill>
                <a:srgbClr val="66FF33"/>
              </a:soli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3" name="Freeform 33"/>
              <p:cNvSpPr>
                <a:spLocks/>
              </p:cNvSpPr>
              <p:nvPr/>
            </p:nvSpPr>
            <p:spPr bwMode="auto">
              <a:xfrm>
                <a:off x="3783" y="3099"/>
                <a:ext cx="1195" cy="708"/>
              </a:xfrm>
              <a:custGeom>
                <a:avLst/>
                <a:gdLst>
                  <a:gd name="T0" fmla="*/ 0 w 1195"/>
                  <a:gd name="T1" fmla="*/ 520 h 708"/>
                  <a:gd name="T2" fmla="*/ 247 w 1195"/>
                  <a:gd name="T3" fmla="*/ 543 h 708"/>
                  <a:gd name="T4" fmla="*/ 465 w 1195"/>
                  <a:gd name="T5" fmla="*/ 502 h 708"/>
                  <a:gd name="T6" fmla="*/ 1064 w 1195"/>
                  <a:gd name="T7" fmla="*/ 708 h 708"/>
                  <a:gd name="T8" fmla="*/ 1083 w 1195"/>
                  <a:gd name="T9" fmla="*/ 488 h 708"/>
                  <a:gd name="T10" fmla="*/ 1195 w 1195"/>
                  <a:gd name="T11" fmla="*/ 300 h 708"/>
                  <a:gd name="T12" fmla="*/ 983 w 1195"/>
                  <a:gd name="T13" fmla="*/ 71 h 708"/>
                  <a:gd name="T14" fmla="*/ 766 w 1195"/>
                  <a:gd name="T15" fmla="*/ 0 h 708"/>
                  <a:gd name="T16" fmla="*/ 525 w 1195"/>
                  <a:gd name="T17" fmla="*/ 13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5" h="708">
                    <a:moveTo>
                      <a:pt x="0" y="520"/>
                    </a:moveTo>
                    <a:lnTo>
                      <a:pt x="247" y="543"/>
                    </a:lnTo>
                    <a:lnTo>
                      <a:pt x="465" y="502"/>
                    </a:lnTo>
                    <a:lnTo>
                      <a:pt x="1064" y="708"/>
                    </a:lnTo>
                    <a:lnTo>
                      <a:pt x="1083" y="488"/>
                    </a:lnTo>
                    <a:lnTo>
                      <a:pt x="1195" y="300"/>
                    </a:lnTo>
                    <a:lnTo>
                      <a:pt x="983" y="71"/>
                    </a:lnTo>
                    <a:lnTo>
                      <a:pt x="766" y="0"/>
                    </a:lnTo>
                    <a:lnTo>
                      <a:pt x="525" y="130"/>
                    </a:lnTo>
                  </a:path>
                </a:pathLst>
              </a:custGeom>
              <a:solidFill>
                <a:srgbClr val="66FF33"/>
              </a:soli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4" name="Text Box 34"/>
              <p:cNvSpPr txBox="1">
                <a:spLocks noChangeArrowheads="1"/>
              </p:cNvSpPr>
              <p:nvPr/>
            </p:nvSpPr>
            <p:spPr bwMode="auto">
              <a:xfrm>
                <a:off x="288" y="3569"/>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a:solidFill>
                      <a:srgbClr val="000000"/>
                    </a:solidFill>
                    <a:latin typeface="Times New Roman" panose="02020603050405020304" pitchFamily="18" charset="0"/>
                  </a:rPr>
                  <a:t>FOREST</a:t>
                </a:r>
              </a:p>
            </p:txBody>
          </p:sp>
          <p:sp>
            <p:nvSpPr>
              <p:cNvPr id="25" name="Text Box 35"/>
              <p:cNvSpPr txBox="1">
                <a:spLocks noChangeArrowheads="1"/>
              </p:cNvSpPr>
              <p:nvPr/>
            </p:nvSpPr>
            <p:spPr bwMode="auto">
              <a:xfrm>
                <a:off x="4188" y="3168"/>
                <a:ext cx="60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b="1">
                    <a:solidFill>
                      <a:srgbClr val="000000"/>
                    </a:solidFill>
                    <a:latin typeface="Times New Roman" panose="02020603050405020304" pitchFamily="18" charset="0"/>
                  </a:rPr>
                  <a:t>FIELD</a:t>
                </a:r>
              </a:p>
            </p:txBody>
          </p:sp>
        </p:grpSp>
        <p:grpSp>
          <p:nvGrpSpPr>
            <p:cNvPr id="17" name="Group 36"/>
            <p:cNvGrpSpPr>
              <a:grpSpLocks/>
            </p:cNvGrpSpPr>
            <p:nvPr/>
          </p:nvGrpSpPr>
          <p:grpSpPr bwMode="auto">
            <a:xfrm>
              <a:off x="261" y="3096"/>
              <a:ext cx="4135" cy="611"/>
              <a:chOff x="261" y="3096"/>
              <a:chExt cx="4135" cy="611"/>
            </a:xfrm>
          </p:grpSpPr>
          <p:sp>
            <p:nvSpPr>
              <p:cNvPr id="18" name="Freeform 37"/>
              <p:cNvSpPr>
                <a:spLocks/>
              </p:cNvSpPr>
              <p:nvPr/>
            </p:nvSpPr>
            <p:spPr bwMode="auto">
              <a:xfrm rot="20875966">
                <a:off x="2450" y="3563"/>
                <a:ext cx="768" cy="144"/>
              </a:xfrm>
              <a:custGeom>
                <a:avLst/>
                <a:gdLst>
                  <a:gd name="T0" fmla="*/ 768 w 768"/>
                  <a:gd name="T1" fmla="*/ 0 h 144"/>
                  <a:gd name="T2" fmla="*/ 432 w 768"/>
                  <a:gd name="T3" fmla="*/ 144 h 144"/>
                  <a:gd name="T4" fmla="*/ 0 w 768"/>
                  <a:gd name="T5" fmla="*/ 48 h 144"/>
                </a:gdLst>
                <a:ahLst/>
                <a:cxnLst>
                  <a:cxn ang="0">
                    <a:pos x="T0" y="T1"/>
                  </a:cxn>
                  <a:cxn ang="0">
                    <a:pos x="T2" y="T3"/>
                  </a:cxn>
                  <a:cxn ang="0">
                    <a:pos x="T4" y="T5"/>
                  </a:cxn>
                </a:cxnLst>
                <a:rect l="0" t="0" r="r" b="b"/>
                <a:pathLst>
                  <a:path w="768" h="144">
                    <a:moveTo>
                      <a:pt x="768" y="0"/>
                    </a:moveTo>
                    <a:lnTo>
                      <a:pt x="432" y="144"/>
                    </a:lnTo>
                    <a:lnTo>
                      <a:pt x="0" y="48"/>
                    </a:lnTo>
                  </a:path>
                </a:pathLst>
              </a:custGeom>
              <a:noFill/>
              <a:ln w="57150" cmpd="sng">
                <a:solidFill>
                  <a:srgbClr val="C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9" name="Freeform 38"/>
              <p:cNvSpPr>
                <a:spLocks/>
              </p:cNvSpPr>
              <p:nvPr/>
            </p:nvSpPr>
            <p:spPr bwMode="auto">
              <a:xfrm rot="525845">
                <a:off x="4026" y="3152"/>
                <a:ext cx="370" cy="317"/>
              </a:xfrm>
              <a:custGeom>
                <a:avLst/>
                <a:gdLst>
                  <a:gd name="T0" fmla="*/ 0 w 370"/>
                  <a:gd name="T1" fmla="*/ 0 h 317"/>
                  <a:gd name="T2" fmla="*/ 12 w 370"/>
                  <a:gd name="T3" fmla="*/ 147 h 317"/>
                  <a:gd name="T4" fmla="*/ 370 w 370"/>
                  <a:gd name="T5" fmla="*/ 317 h 317"/>
                </a:gdLst>
                <a:ahLst/>
                <a:cxnLst>
                  <a:cxn ang="0">
                    <a:pos x="T0" y="T1"/>
                  </a:cxn>
                  <a:cxn ang="0">
                    <a:pos x="T2" y="T3"/>
                  </a:cxn>
                  <a:cxn ang="0">
                    <a:pos x="T4" y="T5"/>
                  </a:cxn>
                </a:cxnLst>
                <a:rect l="0" t="0" r="r" b="b"/>
                <a:pathLst>
                  <a:path w="370" h="317">
                    <a:moveTo>
                      <a:pt x="0" y="0"/>
                    </a:moveTo>
                    <a:lnTo>
                      <a:pt x="12" y="147"/>
                    </a:lnTo>
                    <a:lnTo>
                      <a:pt x="370" y="317"/>
                    </a:lnTo>
                  </a:path>
                </a:pathLst>
              </a:custGeom>
              <a:noFill/>
              <a:ln w="57150" cmpd="sng">
                <a:solidFill>
                  <a:schemeClr val="accent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0" name="Freeform 39"/>
              <p:cNvSpPr>
                <a:spLocks/>
              </p:cNvSpPr>
              <p:nvPr/>
            </p:nvSpPr>
            <p:spPr bwMode="auto">
              <a:xfrm>
                <a:off x="1199" y="3280"/>
                <a:ext cx="135" cy="323"/>
              </a:xfrm>
              <a:custGeom>
                <a:avLst/>
                <a:gdLst>
                  <a:gd name="T0" fmla="*/ 0 w 135"/>
                  <a:gd name="T1" fmla="*/ 0 h 323"/>
                  <a:gd name="T2" fmla="*/ 12 w 135"/>
                  <a:gd name="T3" fmla="*/ 217 h 323"/>
                  <a:gd name="T4" fmla="*/ 135 w 135"/>
                  <a:gd name="T5" fmla="*/ 323 h 323"/>
                </a:gdLst>
                <a:ahLst/>
                <a:cxnLst>
                  <a:cxn ang="0">
                    <a:pos x="T0" y="T1"/>
                  </a:cxn>
                  <a:cxn ang="0">
                    <a:pos x="T2" y="T3"/>
                  </a:cxn>
                  <a:cxn ang="0">
                    <a:pos x="T4" y="T5"/>
                  </a:cxn>
                </a:cxnLst>
                <a:rect l="0" t="0" r="r" b="b"/>
                <a:pathLst>
                  <a:path w="135" h="323">
                    <a:moveTo>
                      <a:pt x="0" y="0"/>
                    </a:moveTo>
                    <a:lnTo>
                      <a:pt x="12" y="217"/>
                    </a:lnTo>
                    <a:lnTo>
                      <a:pt x="135" y="323"/>
                    </a:lnTo>
                  </a:path>
                </a:pathLst>
              </a:custGeom>
              <a:noFill/>
              <a:ln w="57150" cmpd="sng">
                <a:solidFill>
                  <a:schemeClr val="accent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1" name="Freeform 40"/>
              <p:cNvSpPr>
                <a:spLocks/>
              </p:cNvSpPr>
              <p:nvPr/>
            </p:nvSpPr>
            <p:spPr bwMode="auto">
              <a:xfrm>
                <a:off x="261" y="3096"/>
                <a:ext cx="247" cy="300"/>
              </a:xfrm>
              <a:custGeom>
                <a:avLst/>
                <a:gdLst>
                  <a:gd name="T0" fmla="*/ 0 w 247"/>
                  <a:gd name="T1" fmla="*/ 0 h 300"/>
                  <a:gd name="T2" fmla="*/ 42 w 247"/>
                  <a:gd name="T3" fmla="*/ 200 h 300"/>
                  <a:gd name="T4" fmla="*/ 247 w 247"/>
                  <a:gd name="T5" fmla="*/ 300 h 300"/>
                </a:gdLst>
                <a:ahLst/>
                <a:cxnLst>
                  <a:cxn ang="0">
                    <a:pos x="T0" y="T1"/>
                  </a:cxn>
                  <a:cxn ang="0">
                    <a:pos x="T2" y="T3"/>
                  </a:cxn>
                  <a:cxn ang="0">
                    <a:pos x="T4" y="T5"/>
                  </a:cxn>
                </a:cxnLst>
                <a:rect l="0" t="0" r="r" b="b"/>
                <a:pathLst>
                  <a:path w="247" h="300">
                    <a:moveTo>
                      <a:pt x="0" y="0"/>
                    </a:moveTo>
                    <a:lnTo>
                      <a:pt x="42" y="200"/>
                    </a:lnTo>
                    <a:lnTo>
                      <a:pt x="247" y="300"/>
                    </a:lnTo>
                  </a:path>
                </a:pathLst>
              </a:custGeom>
              <a:noFill/>
              <a:ln w="57150" cmpd="sng">
                <a:solidFill>
                  <a:schemeClr val="accent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sp>
        <p:nvSpPr>
          <p:cNvPr id="26" name="Freeform 41"/>
          <p:cNvSpPr>
            <a:spLocks/>
          </p:cNvSpPr>
          <p:nvPr/>
        </p:nvSpPr>
        <p:spPr bwMode="auto">
          <a:xfrm>
            <a:off x="-9525" y="3962400"/>
            <a:ext cx="9190038" cy="1087438"/>
          </a:xfrm>
          <a:custGeom>
            <a:avLst/>
            <a:gdLst>
              <a:gd name="T0" fmla="*/ 0 w 5789"/>
              <a:gd name="T1" fmla="*/ 144 h 685"/>
              <a:gd name="T2" fmla="*/ 165 w 5789"/>
              <a:gd name="T3" fmla="*/ 144 h 685"/>
              <a:gd name="T4" fmla="*/ 1325 w 5789"/>
              <a:gd name="T5" fmla="*/ 480 h 685"/>
              <a:gd name="T6" fmla="*/ 2250 w 5789"/>
              <a:gd name="T7" fmla="*/ 685 h 685"/>
              <a:gd name="T8" fmla="*/ 3101 w 5789"/>
              <a:gd name="T9" fmla="*/ 576 h 685"/>
              <a:gd name="T10" fmla="*/ 4061 w 5789"/>
              <a:gd name="T11" fmla="*/ 240 h 685"/>
              <a:gd name="T12" fmla="*/ 4541 w 5789"/>
              <a:gd name="T13" fmla="*/ 48 h 685"/>
              <a:gd name="T14" fmla="*/ 4877 w 5789"/>
              <a:gd name="T15" fmla="*/ 0 h 685"/>
              <a:gd name="T16" fmla="*/ 5405 w 5789"/>
              <a:gd name="T17" fmla="*/ 96 h 685"/>
              <a:gd name="T18" fmla="*/ 5789 w 5789"/>
              <a:gd name="T19" fmla="*/ 144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89" h="685">
                <a:moveTo>
                  <a:pt x="0" y="144"/>
                </a:moveTo>
                <a:lnTo>
                  <a:pt x="165" y="144"/>
                </a:lnTo>
                <a:lnTo>
                  <a:pt x="1325" y="480"/>
                </a:lnTo>
                <a:lnTo>
                  <a:pt x="2250" y="685"/>
                </a:lnTo>
                <a:lnTo>
                  <a:pt x="3101" y="576"/>
                </a:lnTo>
                <a:lnTo>
                  <a:pt x="4061" y="240"/>
                </a:lnTo>
                <a:lnTo>
                  <a:pt x="4541" y="48"/>
                </a:lnTo>
                <a:lnTo>
                  <a:pt x="4877" y="0"/>
                </a:lnTo>
                <a:lnTo>
                  <a:pt x="5405" y="96"/>
                </a:lnTo>
                <a:lnTo>
                  <a:pt x="5789" y="144"/>
                </a:lnTo>
              </a:path>
            </a:pathLst>
          </a:custGeom>
          <a:noFill/>
          <a:ln w="95250" cmpd="sng">
            <a:solidFill>
              <a:srgbClr val="66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7" name="Oval 42"/>
          <p:cNvSpPr>
            <a:spLocks noChangeArrowheads="1"/>
          </p:cNvSpPr>
          <p:nvPr/>
        </p:nvSpPr>
        <p:spPr bwMode="auto">
          <a:xfrm>
            <a:off x="3370263" y="5095875"/>
            <a:ext cx="447675" cy="219075"/>
          </a:xfrm>
          <a:prstGeom prst="ellipse">
            <a:avLst/>
          </a:prstGeom>
          <a:solidFill>
            <a:srgbClr val="FF0000"/>
          </a:solidFill>
          <a:ln w="38100">
            <a:solidFill>
              <a:srgbClr val="000000"/>
            </a:solidFill>
            <a:round/>
            <a:headEnd/>
            <a:tailEnd/>
          </a:ln>
          <a:effectLst/>
        </p:spPr>
        <p:txBody>
          <a:bodyPr wrap="none" anchor="ctr"/>
          <a:lstStyle/>
          <a:p>
            <a:pPr fontAlgn="base">
              <a:spcBef>
                <a:spcPct val="0"/>
              </a:spcBef>
              <a:spcAft>
                <a:spcPct val="0"/>
              </a:spcAft>
            </a:pPr>
            <a:endParaRPr lang="en-US">
              <a:solidFill>
                <a:srgbClr val="000000"/>
              </a:solidFill>
            </a:endParaRPr>
          </a:p>
        </p:txBody>
      </p:sp>
      <p:sp>
        <p:nvSpPr>
          <p:cNvPr id="28" name="Text Box 44"/>
          <p:cNvSpPr txBox="1">
            <a:spLocks noChangeArrowheads="1"/>
          </p:cNvSpPr>
          <p:nvPr/>
        </p:nvSpPr>
        <p:spPr bwMode="auto">
          <a:xfrm>
            <a:off x="3030538" y="5954713"/>
            <a:ext cx="1489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a:solidFill>
                  <a:srgbClr val="FFFFFF"/>
                </a:solidFill>
                <a:latin typeface="Times New Roman" panose="02020603050405020304" pitchFamily="18" charset="0"/>
              </a:rPr>
              <a:t>STREAM</a:t>
            </a:r>
          </a:p>
        </p:txBody>
      </p:sp>
      <p:grpSp>
        <p:nvGrpSpPr>
          <p:cNvPr id="29" name="Group 45"/>
          <p:cNvGrpSpPr>
            <a:grpSpLocks/>
          </p:cNvGrpSpPr>
          <p:nvPr/>
        </p:nvGrpSpPr>
        <p:grpSpPr bwMode="auto">
          <a:xfrm>
            <a:off x="312738" y="2633664"/>
            <a:ext cx="6200775" cy="2662237"/>
            <a:chOff x="222" y="1779"/>
            <a:chExt cx="3906" cy="1677"/>
          </a:xfrm>
        </p:grpSpPr>
        <p:grpSp>
          <p:nvGrpSpPr>
            <p:cNvPr id="30" name="Group 46"/>
            <p:cNvGrpSpPr>
              <a:grpSpLocks/>
            </p:cNvGrpSpPr>
            <p:nvPr/>
          </p:nvGrpSpPr>
          <p:grpSpPr bwMode="auto">
            <a:xfrm>
              <a:off x="1104" y="2928"/>
              <a:ext cx="3024" cy="528"/>
              <a:chOff x="1104" y="2928"/>
              <a:chExt cx="3024" cy="528"/>
            </a:xfrm>
          </p:grpSpPr>
          <p:sp>
            <p:nvSpPr>
              <p:cNvPr id="32" name="Oval 47"/>
              <p:cNvSpPr>
                <a:spLocks noChangeArrowheads="1"/>
              </p:cNvSpPr>
              <p:nvPr/>
            </p:nvSpPr>
            <p:spPr bwMode="auto">
              <a:xfrm>
                <a:off x="3024" y="3264"/>
                <a:ext cx="192" cy="192"/>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a:solidFill>
                      <a:srgbClr val="000000"/>
                    </a:solidFill>
                  </a:rPr>
                  <a:t>3</a:t>
                </a:r>
              </a:p>
            </p:txBody>
          </p:sp>
          <p:sp>
            <p:nvSpPr>
              <p:cNvPr id="33" name="Oval 48"/>
              <p:cNvSpPr>
                <a:spLocks noChangeArrowheads="1"/>
              </p:cNvSpPr>
              <p:nvPr/>
            </p:nvSpPr>
            <p:spPr bwMode="auto">
              <a:xfrm>
                <a:off x="3936" y="2928"/>
                <a:ext cx="192" cy="192"/>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a:solidFill>
                      <a:srgbClr val="000000"/>
                    </a:solidFill>
                  </a:rPr>
                  <a:t>4</a:t>
                </a:r>
              </a:p>
            </p:txBody>
          </p:sp>
          <p:sp>
            <p:nvSpPr>
              <p:cNvPr id="34" name="Oval 49"/>
              <p:cNvSpPr>
                <a:spLocks noChangeArrowheads="1"/>
              </p:cNvSpPr>
              <p:nvPr/>
            </p:nvSpPr>
            <p:spPr bwMode="auto">
              <a:xfrm>
                <a:off x="1104" y="3072"/>
                <a:ext cx="192" cy="192"/>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dirty="0">
                    <a:solidFill>
                      <a:srgbClr val="000000"/>
                    </a:solidFill>
                  </a:rPr>
                  <a:t>2</a:t>
                </a:r>
              </a:p>
            </p:txBody>
          </p:sp>
        </p:grpSp>
        <p:sp>
          <p:nvSpPr>
            <p:cNvPr id="31" name="Text Box 51"/>
            <p:cNvSpPr txBox="1">
              <a:spLocks noChangeArrowheads="1"/>
            </p:cNvSpPr>
            <p:nvPr/>
          </p:nvSpPr>
          <p:spPr bwMode="auto">
            <a:xfrm>
              <a:off x="222" y="1779"/>
              <a:ext cx="82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dirty="0">
                  <a:solidFill>
                    <a:srgbClr val="000000"/>
                  </a:solidFill>
                  <a:latin typeface="Times New Roman" panose="02020603050405020304" pitchFamily="18" charset="0"/>
                </a:rPr>
                <a:t>Culverts</a:t>
              </a:r>
            </a:p>
          </p:txBody>
        </p:sp>
      </p:grpSp>
      <p:grpSp>
        <p:nvGrpSpPr>
          <p:cNvPr id="36" name="Group 52"/>
          <p:cNvGrpSpPr>
            <a:grpSpLocks/>
          </p:cNvGrpSpPr>
          <p:nvPr/>
        </p:nvGrpSpPr>
        <p:grpSpPr bwMode="auto">
          <a:xfrm>
            <a:off x="2507123" y="3638550"/>
            <a:ext cx="2457450" cy="1381125"/>
            <a:chOff x="1593" y="2538"/>
            <a:chExt cx="1548" cy="870"/>
          </a:xfrm>
        </p:grpSpPr>
        <p:sp>
          <p:nvSpPr>
            <p:cNvPr id="37" name="Line 53"/>
            <p:cNvSpPr>
              <a:spLocks noChangeShapeType="1"/>
            </p:cNvSpPr>
            <p:nvPr/>
          </p:nvSpPr>
          <p:spPr bwMode="auto">
            <a:xfrm>
              <a:off x="2166" y="3408"/>
              <a:ext cx="240" cy="0"/>
            </a:xfrm>
            <a:prstGeom prst="line">
              <a:avLst/>
            </a:prstGeom>
            <a:noFill/>
            <a:ln w="95250">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nvGrpSpPr>
            <p:cNvPr id="38" name="Group 54"/>
            <p:cNvGrpSpPr>
              <a:grpSpLocks/>
            </p:cNvGrpSpPr>
            <p:nvPr/>
          </p:nvGrpSpPr>
          <p:grpSpPr bwMode="auto">
            <a:xfrm>
              <a:off x="1593" y="2538"/>
              <a:ext cx="1548" cy="814"/>
              <a:chOff x="1593" y="2538"/>
              <a:chExt cx="1548" cy="814"/>
            </a:xfrm>
          </p:grpSpPr>
          <p:sp>
            <p:nvSpPr>
              <p:cNvPr id="39" name="Line 55"/>
              <p:cNvSpPr>
                <a:spLocks noChangeShapeType="1"/>
              </p:cNvSpPr>
              <p:nvPr/>
            </p:nvSpPr>
            <p:spPr bwMode="auto">
              <a:xfrm flipH="1">
                <a:off x="2272" y="2997"/>
                <a:ext cx="0" cy="35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40" name="Text Box 56"/>
              <p:cNvSpPr txBox="1">
                <a:spLocks noChangeArrowheads="1"/>
              </p:cNvSpPr>
              <p:nvPr/>
            </p:nvSpPr>
            <p:spPr bwMode="auto">
              <a:xfrm>
                <a:off x="1593" y="2538"/>
                <a:ext cx="1548"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b="1" dirty="0">
                    <a:solidFill>
                      <a:srgbClr val="000000"/>
                    </a:solidFill>
                    <a:latin typeface="Times New Roman" panose="02020603050405020304" pitchFamily="18" charset="0"/>
                  </a:rPr>
                  <a:t>BRIDGE</a:t>
                </a:r>
              </a:p>
              <a:p>
                <a:pPr algn="ctr" fontAlgn="base">
                  <a:spcBef>
                    <a:spcPct val="0"/>
                  </a:spcBef>
                  <a:spcAft>
                    <a:spcPct val="0"/>
                  </a:spcAft>
                </a:pPr>
                <a:r>
                  <a:rPr lang="en-US" altLang="en-US" b="1" dirty="0">
                    <a:solidFill>
                      <a:srgbClr val="000000"/>
                    </a:solidFill>
                    <a:latin typeface="Times New Roman" panose="02020603050405020304" pitchFamily="18" charset="0"/>
                  </a:rPr>
                  <a:t>ditches drain to stream</a:t>
                </a:r>
              </a:p>
            </p:txBody>
          </p:sp>
        </p:grpSp>
      </p:grpSp>
      <p:pic>
        <p:nvPicPr>
          <p:cNvPr id="45" name="Picture 6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62200" y="51054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6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05000" y="53340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64"/>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33600" y="49530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65"/>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58200" y="34290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101013" y="3546475"/>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60938" y="5439569"/>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6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0175" y="5295338"/>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2100" y="5687219"/>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6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57400" y="54864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13338" y="5591969"/>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6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6775" y="5619981"/>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2713" y="572555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958824">
            <a:off x="670068" y="4038293"/>
            <a:ext cx="710354" cy="340793"/>
          </a:xfrm>
          <a:prstGeom prst="rect">
            <a:avLst/>
          </a:prstGeom>
        </p:spPr>
      </p:pic>
      <p:pic>
        <p:nvPicPr>
          <p:cNvPr id="49" name="Picture 66"/>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43000" y="36576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Freeform 38"/>
          <p:cNvSpPr>
            <a:spLocks/>
          </p:cNvSpPr>
          <p:nvPr/>
        </p:nvSpPr>
        <p:spPr bwMode="auto">
          <a:xfrm>
            <a:off x="3859159" y="4983142"/>
            <a:ext cx="638228" cy="344514"/>
          </a:xfrm>
          <a:custGeom>
            <a:avLst/>
            <a:gdLst>
              <a:gd name="T0" fmla="*/ 0 w 370"/>
              <a:gd name="T1" fmla="*/ 0 h 317"/>
              <a:gd name="T2" fmla="*/ 12 w 370"/>
              <a:gd name="T3" fmla="*/ 147 h 317"/>
              <a:gd name="T4" fmla="*/ 370 w 370"/>
              <a:gd name="T5" fmla="*/ 317 h 317"/>
              <a:gd name="connsiteX0" fmla="*/ 0 w 10000"/>
              <a:gd name="connsiteY0" fmla="*/ 0 h 6972"/>
              <a:gd name="connsiteX1" fmla="*/ 324 w 10000"/>
              <a:gd name="connsiteY1" fmla="*/ 1609 h 6972"/>
              <a:gd name="connsiteX2" fmla="*/ 10000 w 10000"/>
              <a:gd name="connsiteY2" fmla="*/ 6972 h 6972"/>
              <a:gd name="connsiteX0" fmla="*/ 7784 w 17784"/>
              <a:gd name="connsiteY0" fmla="*/ 0 h 10000"/>
              <a:gd name="connsiteX1" fmla="*/ 0 w 17784"/>
              <a:gd name="connsiteY1" fmla="*/ 3032 h 10000"/>
              <a:gd name="connsiteX2" fmla="*/ 17784 w 17784"/>
              <a:gd name="connsiteY2" fmla="*/ 10000 h 10000"/>
              <a:gd name="connsiteX0" fmla="*/ 11514 w 11514"/>
              <a:gd name="connsiteY0" fmla="*/ 0 h 9457"/>
              <a:gd name="connsiteX1" fmla="*/ 3730 w 11514"/>
              <a:gd name="connsiteY1" fmla="*/ 3032 h 9457"/>
              <a:gd name="connsiteX2" fmla="*/ 0 w 11514"/>
              <a:gd name="connsiteY2" fmla="*/ 9457 h 9457"/>
              <a:gd name="connsiteX0" fmla="*/ 9437 w 9437"/>
              <a:gd name="connsiteY0" fmla="*/ 0 h 10383"/>
              <a:gd name="connsiteX1" fmla="*/ 2677 w 9437"/>
              <a:gd name="connsiteY1" fmla="*/ 3206 h 10383"/>
              <a:gd name="connsiteX2" fmla="*/ 0 w 9437"/>
              <a:gd name="connsiteY2" fmla="*/ 10383 h 10383"/>
            </a:gdLst>
            <a:ahLst/>
            <a:cxnLst>
              <a:cxn ang="0">
                <a:pos x="connsiteX0" y="connsiteY0"/>
              </a:cxn>
              <a:cxn ang="0">
                <a:pos x="connsiteX1" y="connsiteY1"/>
              </a:cxn>
              <a:cxn ang="0">
                <a:pos x="connsiteX2" y="connsiteY2"/>
              </a:cxn>
            </a:cxnLst>
            <a:rect l="l" t="t" r="r" b="b"/>
            <a:pathLst>
              <a:path w="9437" h="10383">
                <a:moveTo>
                  <a:pt x="9437" y="0"/>
                </a:moveTo>
                <a:lnTo>
                  <a:pt x="2677" y="3206"/>
                </a:lnTo>
                <a:lnTo>
                  <a:pt x="0" y="10383"/>
                </a:lnTo>
              </a:path>
            </a:pathLst>
          </a:custGeom>
          <a:noFill/>
          <a:ln w="57150" cmpd="sng">
            <a:solidFill>
              <a:srgbClr val="C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61" name="Freeform 38"/>
          <p:cNvSpPr>
            <a:spLocks/>
          </p:cNvSpPr>
          <p:nvPr/>
        </p:nvSpPr>
        <p:spPr bwMode="auto">
          <a:xfrm>
            <a:off x="2260626" y="4874397"/>
            <a:ext cx="1101679" cy="484201"/>
          </a:xfrm>
          <a:custGeom>
            <a:avLst/>
            <a:gdLst>
              <a:gd name="T0" fmla="*/ 0 w 370"/>
              <a:gd name="T1" fmla="*/ 0 h 317"/>
              <a:gd name="T2" fmla="*/ 12 w 370"/>
              <a:gd name="T3" fmla="*/ 147 h 317"/>
              <a:gd name="T4" fmla="*/ 370 w 370"/>
              <a:gd name="T5" fmla="*/ 317 h 317"/>
              <a:gd name="connsiteX0" fmla="*/ 0 w 10000"/>
              <a:gd name="connsiteY0" fmla="*/ 0 h 6972"/>
              <a:gd name="connsiteX1" fmla="*/ 324 w 10000"/>
              <a:gd name="connsiteY1" fmla="*/ 1609 h 6972"/>
              <a:gd name="connsiteX2" fmla="*/ 10000 w 10000"/>
              <a:gd name="connsiteY2" fmla="*/ 6972 h 6972"/>
              <a:gd name="connsiteX0" fmla="*/ 7784 w 17784"/>
              <a:gd name="connsiteY0" fmla="*/ 0 h 10000"/>
              <a:gd name="connsiteX1" fmla="*/ 0 w 17784"/>
              <a:gd name="connsiteY1" fmla="*/ 3032 h 10000"/>
              <a:gd name="connsiteX2" fmla="*/ 17784 w 17784"/>
              <a:gd name="connsiteY2" fmla="*/ 10000 h 10000"/>
              <a:gd name="connsiteX0" fmla="*/ 11514 w 11514"/>
              <a:gd name="connsiteY0" fmla="*/ 0 h 9457"/>
              <a:gd name="connsiteX1" fmla="*/ 3730 w 11514"/>
              <a:gd name="connsiteY1" fmla="*/ 3032 h 9457"/>
              <a:gd name="connsiteX2" fmla="*/ 0 w 11514"/>
              <a:gd name="connsiteY2" fmla="*/ 9457 h 9457"/>
              <a:gd name="connsiteX0" fmla="*/ 9437 w 9437"/>
              <a:gd name="connsiteY0" fmla="*/ 0 h 10383"/>
              <a:gd name="connsiteX1" fmla="*/ 2677 w 9437"/>
              <a:gd name="connsiteY1" fmla="*/ 3206 h 10383"/>
              <a:gd name="connsiteX2" fmla="*/ 0 w 9437"/>
              <a:gd name="connsiteY2" fmla="*/ 10383 h 10383"/>
              <a:gd name="connsiteX0" fmla="*/ 9602 w 9602"/>
              <a:gd name="connsiteY0" fmla="*/ 0 h 12396"/>
              <a:gd name="connsiteX1" fmla="*/ 2837 w 9602"/>
              <a:gd name="connsiteY1" fmla="*/ 5484 h 12396"/>
              <a:gd name="connsiteX2" fmla="*/ 0 w 9602"/>
              <a:gd name="connsiteY2" fmla="*/ 12396 h 12396"/>
              <a:gd name="connsiteX0" fmla="*/ 10000 w 21295"/>
              <a:gd name="connsiteY0" fmla="*/ 0 h 10000"/>
              <a:gd name="connsiteX1" fmla="*/ 21295 w 21295"/>
              <a:gd name="connsiteY1" fmla="*/ 4424 h 10000"/>
              <a:gd name="connsiteX2" fmla="*/ 0 w 21295"/>
              <a:gd name="connsiteY2" fmla="*/ 10000 h 10000"/>
              <a:gd name="connsiteX0" fmla="*/ 0 w 17977"/>
              <a:gd name="connsiteY0" fmla="*/ 0 h 11338"/>
              <a:gd name="connsiteX1" fmla="*/ 11295 w 17977"/>
              <a:gd name="connsiteY1" fmla="*/ 4424 h 11338"/>
              <a:gd name="connsiteX2" fmla="*/ 17977 w 17977"/>
              <a:gd name="connsiteY2" fmla="*/ 11338 h 11338"/>
            </a:gdLst>
            <a:ahLst/>
            <a:cxnLst>
              <a:cxn ang="0">
                <a:pos x="connsiteX0" y="connsiteY0"/>
              </a:cxn>
              <a:cxn ang="0">
                <a:pos x="connsiteX1" y="connsiteY1"/>
              </a:cxn>
              <a:cxn ang="0">
                <a:pos x="connsiteX2" y="connsiteY2"/>
              </a:cxn>
            </a:cxnLst>
            <a:rect l="l" t="t" r="r" b="b"/>
            <a:pathLst>
              <a:path w="17977" h="11338">
                <a:moveTo>
                  <a:pt x="0" y="0"/>
                </a:moveTo>
                <a:lnTo>
                  <a:pt x="11295" y="4424"/>
                </a:lnTo>
                <a:lnTo>
                  <a:pt x="17977" y="11338"/>
                </a:lnTo>
              </a:path>
            </a:pathLst>
          </a:custGeom>
          <a:noFill/>
          <a:ln w="57150" cmpd="sng">
            <a:solidFill>
              <a:srgbClr val="C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41" name="Freeform 57"/>
          <p:cNvSpPr>
            <a:spLocks/>
          </p:cNvSpPr>
          <p:nvPr/>
        </p:nvSpPr>
        <p:spPr bwMode="auto">
          <a:xfrm>
            <a:off x="1979636" y="4241071"/>
            <a:ext cx="4191000" cy="990600"/>
          </a:xfrm>
          <a:custGeom>
            <a:avLst/>
            <a:gdLst>
              <a:gd name="T0" fmla="*/ 48 w 2640"/>
              <a:gd name="T1" fmla="*/ 144 h 624"/>
              <a:gd name="T2" fmla="*/ 1008 w 2640"/>
              <a:gd name="T3" fmla="*/ 384 h 624"/>
              <a:gd name="T4" fmla="*/ 1776 w 2640"/>
              <a:gd name="T5" fmla="*/ 288 h 624"/>
              <a:gd name="T6" fmla="*/ 2592 w 2640"/>
              <a:gd name="T7" fmla="*/ 0 h 624"/>
              <a:gd name="T8" fmla="*/ 2640 w 2640"/>
              <a:gd name="T9" fmla="*/ 240 h 624"/>
              <a:gd name="T10" fmla="*/ 1776 w 2640"/>
              <a:gd name="T11" fmla="*/ 528 h 624"/>
              <a:gd name="T12" fmla="*/ 1008 w 2640"/>
              <a:gd name="T13" fmla="*/ 624 h 624"/>
              <a:gd name="T14" fmla="*/ 0 w 2640"/>
              <a:gd name="T15" fmla="*/ 384 h 624"/>
              <a:gd name="T16" fmla="*/ 48 w 2640"/>
              <a:gd name="T17" fmla="*/ 14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0" h="624">
                <a:moveTo>
                  <a:pt x="48" y="144"/>
                </a:moveTo>
                <a:lnTo>
                  <a:pt x="1008" y="384"/>
                </a:lnTo>
                <a:lnTo>
                  <a:pt x="1776" y="288"/>
                </a:lnTo>
                <a:lnTo>
                  <a:pt x="2592" y="0"/>
                </a:lnTo>
                <a:lnTo>
                  <a:pt x="2640" y="240"/>
                </a:lnTo>
                <a:lnTo>
                  <a:pt x="1776" y="528"/>
                </a:lnTo>
                <a:lnTo>
                  <a:pt x="1008" y="624"/>
                </a:lnTo>
                <a:lnTo>
                  <a:pt x="0" y="384"/>
                </a:lnTo>
                <a:lnTo>
                  <a:pt x="48" y="144"/>
                </a:lnTo>
                <a:close/>
              </a:path>
            </a:pathLst>
          </a:custGeom>
          <a:solidFill>
            <a:srgbClr val="FFFF00">
              <a:alpha val="50000"/>
            </a:srgbClr>
          </a:solidFill>
          <a:ln w="38100" cmpd="sng">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62" name="Oval 50"/>
          <p:cNvSpPr>
            <a:spLocks noChangeArrowheads="1"/>
          </p:cNvSpPr>
          <p:nvPr/>
        </p:nvSpPr>
        <p:spPr bwMode="auto">
          <a:xfrm>
            <a:off x="47625" y="2733952"/>
            <a:ext cx="304800" cy="304800"/>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dirty="0">
              <a:solidFill>
                <a:srgbClr val="000000"/>
              </a:solidFill>
            </a:endParaRPr>
          </a:p>
        </p:txBody>
      </p:sp>
      <p:sp>
        <p:nvSpPr>
          <p:cNvPr id="66" name="Oval 50"/>
          <p:cNvSpPr>
            <a:spLocks noChangeArrowheads="1"/>
          </p:cNvSpPr>
          <p:nvPr/>
        </p:nvSpPr>
        <p:spPr bwMode="auto">
          <a:xfrm>
            <a:off x="293688" y="4332289"/>
            <a:ext cx="304800" cy="304800"/>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a:ea typeface="+mn-ea"/>
                <a:cs typeface="+mn-cs"/>
              </a:rPr>
              <a:t>1</a:t>
            </a:r>
          </a:p>
        </p:txBody>
      </p:sp>
      <p:pic>
        <p:nvPicPr>
          <p:cNvPr id="67" name="Picture 6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0365388">
            <a:off x="6241172" y="3898784"/>
            <a:ext cx="710354" cy="340793"/>
          </a:xfrm>
          <a:prstGeom prst="rect">
            <a:avLst/>
          </a:prstGeom>
        </p:spPr>
      </p:pic>
      <p:pic>
        <p:nvPicPr>
          <p:cNvPr id="44"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53200" y="33528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20536819">
            <a:off x="4790655" y="4449423"/>
            <a:ext cx="1312988" cy="400110"/>
          </a:xfrm>
          <a:prstGeom prst="rect">
            <a:avLst/>
          </a:prstGeom>
          <a:noFill/>
        </p:spPr>
        <p:txBody>
          <a:bodyPr wrap="none" rtlCol="0">
            <a:spAutoFit/>
          </a:bodyPr>
          <a:lstStyle/>
          <a:p>
            <a:r>
              <a:rPr lang="en-US" sz="2000" b="1" dirty="0"/>
              <a:t>WORKSITE</a:t>
            </a:r>
            <a:endParaRPr lang="en-US" sz="2400" b="1" dirty="0"/>
          </a:p>
        </p:txBody>
      </p:sp>
      <p:sp>
        <p:nvSpPr>
          <p:cNvPr id="68" name="TextBox 67"/>
          <p:cNvSpPr txBox="1"/>
          <p:nvPr/>
        </p:nvSpPr>
        <p:spPr>
          <a:xfrm rot="857310">
            <a:off x="1972531" y="4656132"/>
            <a:ext cx="1312988" cy="400110"/>
          </a:xfrm>
          <a:prstGeom prst="rect">
            <a:avLst/>
          </a:prstGeom>
          <a:noFill/>
        </p:spPr>
        <p:txBody>
          <a:bodyPr wrap="none" rtlCol="0">
            <a:spAutoFit/>
          </a:bodyPr>
          <a:lstStyle/>
          <a:p>
            <a:r>
              <a:rPr lang="en-US" sz="2000" b="1" dirty="0"/>
              <a:t>WORKSITE</a:t>
            </a:r>
            <a:endParaRPr lang="en-US" sz="2400" b="1" dirty="0"/>
          </a:p>
        </p:txBody>
      </p:sp>
      <p:sp>
        <p:nvSpPr>
          <p:cNvPr id="63" name="Subtitle 2"/>
          <p:cNvSpPr txBox="1">
            <a:spLocks/>
          </p:cNvSpPr>
          <p:nvPr/>
        </p:nvSpPr>
        <p:spPr>
          <a:xfrm>
            <a:off x="481013" y="855663"/>
            <a:ext cx="8229600" cy="14025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prstClr val="black"/>
                </a:solidFill>
                <a:effectLst/>
                <a:uLnTx/>
                <a:uFillTx/>
                <a:latin typeface="Calibri"/>
                <a:ea typeface="Times New Roman"/>
                <a:cs typeface="+mn-cs"/>
              </a:rPr>
              <a:t>Potential Worksite</a:t>
            </a:r>
            <a:r>
              <a:rPr kumimoji="0" lang="en-US" sz="2800" b="1" i="0" u="none" strike="noStrike" kern="1200" cap="none" spc="0" normalizeH="0" baseline="0" noProof="0" dirty="0">
                <a:ln>
                  <a:noFill/>
                </a:ln>
                <a:solidFill>
                  <a:prstClr val="black"/>
                </a:solidFill>
                <a:effectLst/>
                <a:uLnTx/>
                <a:uFillTx/>
                <a:latin typeface="Calibri"/>
                <a:ea typeface="Times New Roman"/>
                <a:cs typeface="+mn-cs"/>
              </a:rPr>
              <a:t>: Identified segment of unpaved road where drainage in impacting water quality.</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br>
              <a:rPr kumimoji="0" lang="en-US" sz="2800" b="0" i="0" u="none" strike="noStrike" kern="1200" cap="none" spc="0" normalizeH="0" baseline="0" noProof="0" dirty="0">
                <a:ln>
                  <a:noFill/>
                </a:ln>
                <a:solidFill>
                  <a:prstClr val="black"/>
                </a:solidFill>
                <a:effectLst/>
                <a:uLnTx/>
                <a:uFillTx/>
                <a:latin typeface="Calibri"/>
                <a:ea typeface="Times New Roman"/>
                <a:cs typeface="+mn-cs"/>
              </a:rPr>
            </a:br>
            <a:endParaRPr kumimoji="0" lang="en-US" sz="2800" b="0" i="0" u="none" strike="noStrike" kern="1200" cap="none" spc="0" normalizeH="0" baseline="0" noProof="0" dirty="0">
              <a:ln>
                <a:noFill/>
              </a:ln>
              <a:solidFill>
                <a:srgbClr val="FF0000"/>
              </a:solidFill>
              <a:effectLst/>
              <a:uLnTx/>
              <a:uFillTx/>
              <a:latin typeface="Calibri"/>
              <a:ea typeface="Times New Roman"/>
              <a:cs typeface="+mn-cs"/>
            </a:endParaRPr>
          </a:p>
          <a:p>
            <a:pPr marL="457200" marR="0" lvl="1"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b="1" i="0" u="none" strike="noStrike" kern="1200" cap="none" spc="0" normalizeH="0" baseline="0" noProof="0" dirty="0">
              <a:ln>
                <a:noFill/>
              </a:ln>
              <a:solidFill>
                <a:prstClr val="black"/>
              </a:solidFill>
              <a:effectLst/>
              <a:uLnTx/>
              <a:uFillTx/>
              <a:latin typeface="Calibri"/>
              <a:ea typeface="Times New Roman"/>
              <a:cs typeface="+mn-cs"/>
            </a:endParaRPr>
          </a:p>
        </p:txBody>
      </p:sp>
      <p:pic>
        <p:nvPicPr>
          <p:cNvPr id="64" name="Picture 63">
            <a:extLst>
              <a:ext uri="{FF2B5EF4-FFF2-40B4-BE49-F238E27FC236}">
                <a16:creationId xmlns:a16="http://schemas.microsoft.com/office/drawing/2014/main" id="{7CCDD532-BA40-4AC9-B462-5016679E3EEE}"/>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19463" y="4943475"/>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61">
            <a:extLst>
              <a:ext uri="{FF2B5EF4-FFF2-40B4-BE49-F238E27FC236}">
                <a16:creationId xmlns:a16="http://schemas.microsoft.com/office/drawing/2014/main" id="{7A1BD7AD-7197-4790-9F74-81277B08FBC4}"/>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75401" y="5049044"/>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63">
            <a:extLst>
              <a:ext uri="{FF2B5EF4-FFF2-40B4-BE49-F238E27FC236}">
                <a16:creationId xmlns:a16="http://schemas.microsoft.com/office/drawing/2014/main" id="{C90FA5CF-C649-4769-BE64-AA7A1BD7F2D5}"/>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71863" y="5095875"/>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63">
            <a:extLst>
              <a:ext uri="{FF2B5EF4-FFF2-40B4-BE49-F238E27FC236}">
                <a16:creationId xmlns:a16="http://schemas.microsoft.com/office/drawing/2014/main" id="{02C0048E-3C7C-4EE4-BE43-49167FF6C3A4}"/>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04850" y="5744314"/>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61">
            <a:extLst>
              <a:ext uri="{FF2B5EF4-FFF2-40B4-BE49-F238E27FC236}">
                <a16:creationId xmlns:a16="http://schemas.microsoft.com/office/drawing/2014/main" id="{3A07434A-6740-47C6-979E-B5BCBF7B3F3D}"/>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60788" y="5849883"/>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63">
            <a:extLst>
              <a:ext uri="{FF2B5EF4-FFF2-40B4-BE49-F238E27FC236}">
                <a16:creationId xmlns:a16="http://schemas.microsoft.com/office/drawing/2014/main" id="{28A6842F-8BC3-4268-B962-59D2177FEEE6}"/>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57250" y="5896714"/>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341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726705" y="2743200"/>
            <a:ext cx="2667000" cy="4114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Background</a:t>
            </a:r>
          </a:p>
        </p:txBody>
      </p:sp>
      <p:grpSp>
        <p:nvGrpSpPr>
          <p:cNvPr id="52" name="Group 26"/>
          <p:cNvGrpSpPr>
            <a:grpSpLocks/>
          </p:cNvGrpSpPr>
          <p:nvPr/>
        </p:nvGrpSpPr>
        <p:grpSpPr bwMode="auto">
          <a:xfrm>
            <a:off x="6096000" y="2743200"/>
            <a:ext cx="2286000" cy="4114800"/>
            <a:chOff x="3840" y="1728"/>
            <a:chExt cx="1440" cy="2592"/>
          </a:xfrm>
        </p:grpSpPr>
        <p:sp>
          <p:nvSpPr>
            <p:cNvPr id="53" name="Freeform 11"/>
            <p:cNvSpPr>
              <a:spLocks/>
            </p:cNvSpPr>
            <p:nvPr/>
          </p:nvSpPr>
          <p:spPr bwMode="auto">
            <a:xfrm>
              <a:off x="4376" y="1728"/>
              <a:ext cx="904" cy="2592"/>
            </a:xfrm>
            <a:custGeom>
              <a:avLst/>
              <a:gdLst>
                <a:gd name="T0" fmla="*/ 904 w 904"/>
                <a:gd name="T1" fmla="*/ 0 h 2592"/>
                <a:gd name="T2" fmla="*/ 616 w 904"/>
                <a:gd name="T3" fmla="*/ 288 h 2592"/>
                <a:gd name="T4" fmla="*/ 712 w 904"/>
                <a:gd name="T5" fmla="*/ 720 h 2592"/>
                <a:gd name="T6" fmla="*/ 616 w 904"/>
                <a:gd name="T7" fmla="*/ 1200 h 2592"/>
                <a:gd name="T8" fmla="*/ 88 w 904"/>
                <a:gd name="T9" fmla="*/ 1392 h 2592"/>
                <a:gd name="T10" fmla="*/ 88 w 904"/>
                <a:gd name="T11" fmla="*/ 1728 h 2592"/>
                <a:gd name="T12" fmla="*/ 184 w 904"/>
                <a:gd name="T13" fmla="*/ 2208 h 2592"/>
                <a:gd name="T14" fmla="*/ 376 w 904"/>
                <a:gd name="T15" fmla="*/ 2496 h 2592"/>
                <a:gd name="T16" fmla="*/ 376 w 904"/>
                <a:gd name="T17" fmla="*/ 2592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4" h="2592">
                  <a:moveTo>
                    <a:pt x="904" y="0"/>
                  </a:moveTo>
                  <a:cubicBezTo>
                    <a:pt x="776" y="84"/>
                    <a:pt x="648" y="168"/>
                    <a:pt x="616" y="288"/>
                  </a:cubicBezTo>
                  <a:cubicBezTo>
                    <a:pt x="584" y="408"/>
                    <a:pt x="712" y="568"/>
                    <a:pt x="712" y="720"/>
                  </a:cubicBezTo>
                  <a:cubicBezTo>
                    <a:pt x="712" y="872"/>
                    <a:pt x="720" y="1088"/>
                    <a:pt x="616" y="1200"/>
                  </a:cubicBezTo>
                  <a:cubicBezTo>
                    <a:pt x="512" y="1312"/>
                    <a:pt x="176" y="1304"/>
                    <a:pt x="88" y="1392"/>
                  </a:cubicBezTo>
                  <a:cubicBezTo>
                    <a:pt x="0" y="1480"/>
                    <a:pt x="72" y="1592"/>
                    <a:pt x="88" y="1728"/>
                  </a:cubicBezTo>
                  <a:cubicBezTo>
                    <a:pt x="104" y="1864"/>
                    <a:pt x="136" y="2080"/>
                    <a:pt x="184" y="2208"/>
                  </a:cubicBezTo>
                  <a:cubicBezTo>
                    <a:pt x="232" y="2336"/>
                    <a:pt x="344" y="2432"/>
                    <a:pt x="376" y="2496"/>
                  </a:cubicBezTo>
                  <a:cubicBezTo>
                    <a:pt x="408" y="2560"/>
                    <a:pt x="376" y="2576"/>
                    <a:pt x="376" y="2592"/>
                  </a:cubicBezTo>
                </a:path>
              </a:pathLst>
            </a:custGeom>
            <a:noFill/>
            <a:ln w="5715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54" name="Freeform 12"/>
            <p:cNvSpPr>
              <a:spLocks/>
            </p:cNvSpPr>
            <p:nvPr/>
          </p:nvSpPr>
          <p:spPr bwMode="auto">
            <a:xfrm>
              <a:off x="3852" y="1776"/>
              <a:ext cx="576" cy="1392"/>
            </a:xfrm>
            <a:custGeom>
              <a:avLst/>
              <a:gdLst>
                <a:gd name="T0" fmla="*/ 576 w 576"/>
                <a:gd name="T1" fmla="*/ 1392 h 1392"/>
                <a:gd name="T2" fmla="*/ 528 w 576"/>
                <a:gd name="T3" fmla="*/ 1056 h 1392"/>
                <a:gd name="T4" fmla="*/ 288 w 576"/>
                <a:gd name="T5" fmla="*/ 816 h 1392"/>
                <a:gd name="T6" fmla="*/ 48 w 576"/>
                <a:gd name="T7" fmla="*/ 480 h 1392"/>
                <a:gd name="T8" fmla="*/ 0 w 576"/>
                <a:gd name="T9" fmla="*/ 0 h 1392"/>
              </a:gdLst>
              <a:ahLst/>
              <a:cxnLst>
                <a:cxn ang="0">
                  <a:pos x="T0" y="T1"/>
                </a:cxn>
                <a:cxn ang="0">
                  <a:pos x="T2" y="T3"/>
                </a:cxn>
                <a:cxn ang="0">
                  <a:pos x="T4" y="T5"/>
                </a:cxn>
                <a:cxn ang="0">
                  <a:pos x="T6" y="T7"/>
                </a:cxn>
                <a:cxn ang="0">
                  <a:pos x="T8" y="T9"/>
                </a:cxn>
              </a:cxnLst>
              <a:rect l="0" t="0" r="r" b="b"/>
              <a:pathLst>
                <a:path w="576" h="1392">
                  <a:moveTo>
                    <a:pt x="576" y="1392"/>
                  </a:moveTo>
                  <a:cubicBezTo>
                    <a:pt x="576" y="1272"/>
                    <a:pt x="576" y="1152"/>
                    <a:pt x="528" y="1056"/>
                  </a:cubicBezTo>
                  <a:cubicBezTo>
                    <a:pt x="480" y="960"/>
                    <a:pt x="368" y="912"/>
                    <a:pt x="288" y="816"/>
                  </a:cubicBezTo>
                  <a:cubicBezTo>
                    <a:pt x="208" y="720"/>
                    <a:pt x="96" y="616"/>
                    <a:pt x="48" y="480"/>
                  </a:cubicBezTo>
                  <a:cubicBezTo>
                    <a:pt x="0" y="344"/>
                    <a:pt x="0" y="172"/>
                    <a:pt x="0" y="0"/>
                  </a:cubicBezTo>
                </a:path>
              </a:pathLst>
            </a:custGeom>
            <a:noFill/>
            <a:ln w="28575"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55" name="Freeform 13"/>
            <p:cNvSpPr>
              <a:spLocks/>
            </p:cNvSpPr>
            <p:nvPr/>
          </p:nvSpPr>
          <p:spPr bwMode="auto">
            <a:xfrm>
              <a:off x="3840" y="3648"/>
              <a:ext cx="672" cy="160"/>
            </a:xfrm>
            <a:custGeom>
              <a:avLst/>
              <a:gdLst>
                <a:gd name="T0" fmla="*/ 672 w 672"/>
                <a:gd name="T1" fmla="*/ 96 h 160"/>
                <a:gd name="T2" fmla="*/ 288 w 672"/>
                <a:gd name="T3" fmla="*/ 144 h 160"/>
                <a:gd name="T4" fmla="*/ 0 w 672"/>
                <a:gd name="T5" fmla="*/ 0 h 160"/>
              </a:gdLst>
              <a:ahLst/>
              <a:cxnLst>
                <a:cxn ang="0">
                  <a:pos x="T0" y="T1"/>
                </a:cxn>
                <a:cxn ang="0">
                  <a:pos x="T2" y="T3"/>
                </a:cxn>
                <a:cxn ang="0">
                  <a:pos x="T4" y="T5"/>
                </a:cxn>
              </a:cxnLst>
              <a:rect l="0" t="0" r="r" b="b"/>
              <a:pathLst>
                <a:path w="672" h="160">
                  <a:moveTo>
                    <a:pt x="672" y="96"/>
                  </a:moveTo>
                  <a:cubicBezTo>
                    <a:pt x="608" y="104"/>
                    <a:pt x="400" y="160"/>
                    <a:pt x="288" y="144"/>
                  </a:cubicBezTo>
                  <a:cubicBezTo>
                    <a:pt x="176" y="128"/>
                    <a:pt x="88" y="64"/>
                    <a:pt x="0" y="0"/>
                  </a:cubicBezTo>
                </a:path>
              </a:pathLst>
            </a:custGeom>
            <a:noFill/>
            <a:ln w="1270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sp>
        <p:nvSpPr>
          <p:cNvPr id="56" name="Freeform 14"/>
          <p:cNvSpPr>
            <a:spLocks/>
          </p:cNvSpPr>
          <p:nvPr/>
        </p:nvSpPr>
        <p:spPr bwMode="auto">
          <a:xfrm>
            <a:off x="6553200" y="2743200"/>
            <a:ext cx="1409700" cy="4114800"/>
          </a:xfrm>
          <a:custGeom>
            <a:avLst/>
            <a:gdLst>
              <a:gd name="T0" fmla="*/ 0 w 888"/>
              <a:gd name="T1" fmla="*/ 2592 h 2592"/>
              <a:gd name="T2" fmla="*/ 96 w 888"/>
              <a:gd name="T3" fmla="*/ 2400 h 2592"/>
              <a:gd name="T4" fmla="*/ 144 w 888"/>
              <a:gd name="T5" fmla="*/ 2112 h 2592"/>
              <a:gd name="T6" fmla="*/ 192 w 888"/>
              <a:gd name="T7" fmla="*/ 1968 h 2592"/>
              <a:gd name="T8" fmla="*/ 96 w 888"/>
              <a:gd name="T9" fmla="*/ 1584 h 2592"/>
              <a:gd name="T10" fmla="*/ 144 w 888"/>
              <a:gd name="T11" fmla="*/ 1344 h 2592"/>
              <a:gd name="T12" fmla="*/ 192 w 888"/>
              <a:gd name="T13" fmla="*/ 1056 h 2592"/>
              <a:gd name="T14" fmla="*/ 384 w 888"/>
              <a:gd name="T15" fmla="*/ 960 h 2592"/>
              <a:gd name="T16" fmla="*/ 720 w 888"/>
              <a:gd name="T17" fmla="*/ 960 h 2592"/>
              <a:gd name="T18" fmla="*/ 864 w 888"/>
              <a:gd name="T19" fmla="*/ 816 h 2592"/>
              <a:gd name="T20" fmla="*/ 864 w 888"/>
              <a:gd name="T21" fmla="*/ 624 h 2592"/>
              <a:gd name="T22" fmla="*/ 768 w 888"/>
              <a:gd name="T23" fmla="*/ 336 h 2592"/>
              <a:gd name="T24" fmla="*/ 768 w 888"/>
              <a:gd name="T25" fmla="*/ 240 h 2592"/>
              <a:gd name="T26" fmla="*/ 720 w 888"/>
              <a:gd name="T27" fmla="*/ 96 h 2592"/>
              <a:gd name="T28" fmla="*/ 672 w 888"/>
              <a:gd name="T29" fmla="*/ 0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8" h="2592">
                <a:moveTo>
                  <a:pt x="0" y="2592"/>
                </a:moveTo>
                <a:cubicBezTo>
                  <a:pt x="36" y="2536"/>
                  <a:pt x="72" y="2480"/>
                  <a:pt x="96" y="2400"/>
                </a:cubicBezTo>
                <a:cubicBezTo>
                  <a:pt x="120" y="2320"/>
                  <a:pt x="128" y="2184"/>
                  <a:pt x="144" y="2112"/>
                </a:cubicBezTo>
                <a:cubicBezTo>
                  <a:pt x="160" y="2040"/>
                  <a:pt x="200" y="2056"/>
                  <a:pt x="192" y="1968"/>
                </a:cubicBezTo>
                <a:cubicBezTo>
                  <a:pt x="184" y="1880"/>
                  <a:pt x="104" y="1688"/>
                  <a:pt x="96" y="1584"/>
                </a:cubicBezTo>
                <a:cubicBezTo>
                  <a:pt x="88" y="1480"/>
                  <a:pt x="128" y="1432"/>
                  <a:pt x="144" y="1344"/>
                </a:cubicBezTo>
                <a:cubicBezTo>
                  <a:pt x="160" y="1256"/>
                  <a:pt x="152" y="1120"/>
                  <a:pt x="192" y="1056"/>
                </a:cubicBezTo>
                <a:cubicBezTo>
                  <a:pt x="232" y="992"/>
                  <a:pt x="296" y="976"/>
                  <a:pt x="384" y="960"/>
                </a:cubicBezTo>
                <a:cubicBezTo>
                  <a:pt x="472" y="944"/>
                  <a:pt x="640" y="984"/>
                  <a:pt x="720" y="960"/>
                </a:cubicBezTo>
                <a:cubicBezTo>
                  <a:pt x="800" y="936"/>
                  <a:pt x="840" y="872"/>
                  <a:pt x="864" y="816"/>
                </a:cubicBezTo>
                <a:cubicBezTo>
                  <a:pt x="888" y="760"/>
                  <a:pt x="880" y="704"/>
                  <a:pt x="864" y="624"/>
                </a:cubicBezTo>
                <a:cubicBezTo>
                  <a:pt x="848" y="544"/>
                  <a:pt x="784" y="400"/>
                  <a:pt x="768" y="336"/>
                </a:cubicBezTo>
                <a:cubicBezTo>
                  <a:pt x="752" y="272"/>
                  <a:pt x="776" y="280"/>
                  <a:pt x="768" y="240"/>
                </a:cubicBezTo>
                <a:cubicBezTo>
                  <a:pt x="760" y="200"/>
                  <a:pt x="736" y="136"/>
                  <a:pt x="720" y="96"/>
                </a:cubicBezTo>
                <a:cubicBezTo>
                  <a:pt x="704" y="56"/>
                  <a:pt x="688" y="28"/>
                  <a:pt x="672" y="0"/>
                </a:cubicBezTo>
              </a:path>
            </a:pathLst>
          </a:custGeom>
          <a:noFill/>
          <a:ln w="762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57" name="Text Box 21"/>
          <p:cNvSpPr txBox="1">
            <a:spLocks noChangeArrowheads="1"/>
          </p:cNvSpPr>
          <p:nvPr/>
        </p:nvSpPr>
        <p:spPr bwMode="auto">
          <a:xfrm>
            <a:off x="204788" y="3168650"/>
            <a:ext cx="520541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800">
                <a:solidFill>
                  <a:srgbClr val="000000"/>
                </a:solidFill>
              </a:rPr>
              <a:t>Turning </a:t>
            </a:r>
            <a:r>
              <a:rPr lang="en-US" altLang="en-US" sz="2800" b="1">
                <a:solidFill>
                  <a:srgbClr val="000000"/>
                </a:solidFill>
              </a:rPr>
              <a:t>NON-POINT SOURCE</a:t>
            </a:r>
            <a:r>
              <a:rPr lang="en-US" altLang="en-US" sz="2800">
                <a:solidFill>
                  <a:srgbClr val="000000"/>
                </a:solidFill>
              </a:rPr>
              <a:t> </a:t>
            </a:r>
          </a:p>
          <a:p>
            <a:pPr algn="ctr" fontAlgn="base">
              <a:spcBef>
                <a:spcPct val="0"/>
              </a:spcBef>
              <a:spcAft>
                <a:spcPct val="0"/>
              </a:spcAft>
            </a:pPr>
            <a:r>
              <a:rPr lang="en-US" altLang="en-US" sz="2800">
                <a:solidFill>
                  <a:srgbClr val="000000"/>
                </a:solidFill>
              </a:rPr>
              <a:t>pollution into…</a:t>
            </a:r>
          </a:p>
        </p:txBody>
      </p:sp>
      <p:grpSp>
        <p:nvGrpSpPr>
          <p:cNvPr id="58" name="Group 24"/>
          <p:cNvGrpSpPr>
            <a:grpSpLocks/>
          </p:cNvGrpSpPr>
          <p:nvPr/>
        </p:nvGrpSpPr>
        <p:grpSpPr bwMode="auto">
          <a:xfrm>
            <a:off x="1143000" y="3200400"/>
            <a:ext cx="6800850" cy="2819400"/>
            <a:chOff x="528" y="2016"/>
            <a:chExt cx="4284" cy="1776"/>
          </a:xfrm>
        </p:grpSpPr>
        <p:sp>
          <p:nvSpPr>
            <p:cNvPr id="59" name="Freeform 17"/>
            <p:cNvSpPr>
              <a:spLocks/>
            </p:cNvSpPr>
            <p:nvPr/>
          </p:nvSpPr>
          <p:spPr bwMode="auto">
            <a:xfrm>
              <a:off x="4080" y="3504"/>
              <a:ext cx="56" cy="288"/>
            </a:xfrm>
            <a:custGeom>
              <a:avLst/>
              <a:gdLst>
                <a:gd name="T0" fmla="*/ 0 w 56"/>
                <a:gd name="T1" fmla="*/ 0 h 288"/>
                <a:gd name="T2" fmla="*/ 48 w 56"/>
                <a:gd name="T3" fmla="*/ 144 h 288"/>
                <a:gd name="T4" fmla="*/ 48 w 56"/>
                <a:gd name="T5" fmla="*/ 240 h 288"/>
                <a:gd name="T6" fmla="*/ 0 w 56"/>
                <a:gd name="T7" fmla="*/ 288 h 288"/>
              </a:gdLst>
              <a:ahLst/>
              <a:cxnLst>
                <a:cxn ang="0">
                  <a:pos x="T0" y="T1"/>
                </a:cxn>
                <a:cxn ang="0">
                  <a:pos x="T2" y="T3"/>
                </a:cxn>
                <a:cxn ang="0">
                  <a:pos x="T4" y="T5"/>
                </a:cxn>
                <a:cxn ang="0">
                  <a:pos x="T6" y="T7"/>
                </a:cxn>
              </a:cxnLst>
              <a:rect l="0" t="0" r="r" b="b"/>
              <a:pathLst>
                <a:path w="56" h="288">
                  <a:moveTo>
                    <a:pt x="0" y="0"/>
                  </a:moveTo>
                  <a:cubicBezTo>
                    <a:pt x="20" y="52"/>
                    <a:pt x="40" y="104"/>
                    <a:pt x="48" y="144"/>
                  </a:cubicBezTo>
                  <a:cubicBezTo>
                    <a:pt x="56" y="184"/>
                    <a:pt x="56" y="216"/>
                    <a:pt x="48" y="240"/>
                  </a:cubicBezTo>
                  <a:cubicBezTo>
                    <a:pt x="40" y="264"/>
                    <a:pt x="20" y="276"/>
                    <a:pt x="0" y="288"/>
                  </a:cubicBezTo>
                </a:path>
              </a:pathLst>
            </a:custGeom>
            <a:noFill/>
            <a:ln w="1270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60" name="Freeform 15"/>
            <p:cNvSpPr>
              <a:spLocks/>
            </p:cNvSpPr>
            <p:nvPr/>
          </p:nvSpPr>
          <p:spPr bwMode="auto">
            <a:xfrm>
              <a:off x="4644" y="2016"/>
              <a:ext cx="168" cy="672"/>
            </a:xfrm>
            <a:custGeom>
              <a:avLst/>
              <a:gdLst>
                <a:gd name="T0" fmla="*/ 48 w 168"/>
                <a:gd name="T1" fmla="*/ 0 h 672"/>
                <a:gd name="T2" fmla="*/ 144 w 168"/>
                <a:gd name="T3" fmla="*/ 336 h 672"/>
                <a:gd name="T4" fmla="*/ 144 w 168"/>
                <a:gd name="T5" fmla="*/ 576 h 672"/>
                <a:gd name="T6" fmla="*/ 0 w 168"/>
                <a:gd name="T7" fmla="*/ 672 h 672"/>
              </a:gdLst>
              <a:ahLst/>
              <a:cxnLst>
                <a:cxn ang="0">
                  <a:pos x="T0" y="T1"/>
                </a:cxn>
                <a:cxn ang="0">
                  <a:pos x="T2" y="T3"/>
                </a:cxn>
                <a:cxn ang="0">
                  <a:pos x="T4" y="T5"/>
                </a:cxn>
                <a:cxn ang="0">
                  <a:pos x="T6" y="T7"/>
                </a:cxn>
              </a:cxnLst>
              <a:rect l="0" t="0" r="r" b="b"/>
              <a:pathLst>
                <a:path w="168" h="672">
                  <a:moveTo>
                    <a:pt x="48" y="0"/>
                  </a:moveTo>
                  <a:cubicBezTo>
                    <a:pt x="88" y="120"/>
                    <a:pt x="128" y="240"/>
                    <a:pt x="144" y="336"/>
                  </a:cubicBezTo>
                  <a:cubicBezTo>
                    <a:pt x="160" y="432"/>
                    <a:pt x="168" y="520"/>
                    <a:pt x="144" y="576"/>
                  </a:cubicBezTo>
                  <a:cubicBezTo>
                    <a:pt x="120" y="632"/>
                    <a:pt x="60" y="652"/>
                    <a:pt x="0" y="672"/>
                  </a:cubicBezTo>
                </a:path>
              </a:pathLst>
            </a:custGeom>
            <a:noFill/>
            <a:ln w="1270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61" name="Freeform 16"/>
            <p:cNvSpPr>
              <a:spLocks/>
            </p:cNvSpPr>
            <p:nvPr/>
          </p:nvSpPr>
          <p:spPr bwMode="auto">
            <a:xfrm>
              <a:off x="4080" y="2688"/>
              <a:ext cx="192" cy="192"/>
            </a:xfrm>
            <a:custGeom>
              <a:avLst/>
              <a:gdLst>
                <a:gd name="T0" fmla="*/ 192 w 192"/>
                <a:gd name="T1" fmla="*/ 0 h 192"/>
                <a:gd name="T2" fmla="*/ 96 w 192"/>
                <a:gd name="T3" fmla="*/ 48 h 192"/>
                <a:gd name="T4" fmla="*/ 0 w 192"/>
                <a:gd name="T5" fmla="*/ 192 h 192"/>
              </a:gdLst>
              <a:ahLst/>
              <a:cxnLst>
                <a:cxn ang="0">
                  <a:pos x="T0" y="T1"/>
                </a:cxn>
                <a:cxn ang="0">
                  <a:pos x="T2" y="T3"/>
                </a:cxn>
                <a:cxn ang="0">
                  <a:pos x="T4" y="T5"/>
                </a:cxn>
              </a:cxnLst>
              <a:rect l="0" t="0" r="r" b="b"/>
              <a:pathLst>
                <a:path w="192" h="192">
                  <a:moveTo>
                    <a:pt x="192" y="0"/>
                  </a:moveTo>
                  <a:cubicBezTo>
                    <a:pt x="160" y="8"/>
                    <a:pt x="128" y="16"/>
                    <a:pt x="96" y="48"/>
                  </a:cubicBezTo>
                  <a:cubicBezTo>
                    <a:pt x="64" y="80"/>
                    <a:pt x="32" y="136"/>
                    <a:pt x="0" y="192"/>
                  </a:cubicBezTo>
                </a:path>
              </a:pathLst>
            </a:custGeom>
            <a:noFill/>
            <a:ln w="1270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62" name="Rectangle 22"/>
            <p:cNvSpPr>
              <a:spLocks noChangeArrowheads="1"/>
            </p:cNvSpPr>
            <p:nvPr/>
          </p:nvSpPr>
          <p:spPr bwMode="auto">
            <a:xfrm>
              <a:off x="528" y="2784"/>
              <a:ext cx="2880"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ltLang="en-US" sz="2800" b="1">
                <a:solidFill>
                  <a:srgbClr val="000000"/>
                </a:solidFill>
              </a:endParaRPr>
            </a:p>
            <a:p>
              <a:pPr fontAlgn="base">
                <a:spcBef>
                  <a:spcPct val="0"/>
                </a:spcBef>
                <a:spcAft>
                  <a:spcPct val="0"/>
                </a:spcAft>
              </a:pPr>
              <a:r>
                <a:rPr lang="en-US" altLang="en-US" sz="2800" b="1">
                  <a:solidFill>
                    <a:srgbClr val="000000"/>
                  </a:solidFill>
                </a:rPr>
                <a:t>POINT SOURCES</a:t>
              </a:r>
            </a:p>
          </p:txBody>
        </p:sp>
      </p:grpSp>
      <p:grpSp>
        <p:nvGrpSpPr>
          <p:cNvPr id="63" name="Group 30"/>
          <p:cNvGrpSpPr>
            <a:grpSpLocks/>
          </p:cNvGrpSpPr>
          <p:nvPr/>
        </p:nvGrpSpPr>
        <p:grpSpPr bwMode="auto">
          <a:xfrm>
            <a:off x="228600" y="3581400"/>
            <a:ext cx="7600950" cy="2424113"/>
            <a:chOff x="144" y="2256"/>
            <a:chExt cx="4788" cy="1527"/>
          </a:xfrm>
        </p:grpSpPr>
        <p:grpSp>
          <p:nvGrpSpPr>
            <p:cNvPr id="64" name="Group 25"/>
            <p:cNvGrpSpPr>
              <a:grpSpLocks/>
            </p:cNvGrpSpPr>
            <p:nvPr/>
          </p:nvGrpSpPr>
          <p:grpSpPr bwMode="auto">
            <a:xfrm>
              <a:off x="3984" y="2256"/>
              <a:ext cx="948" cy="1527"/>
              <a:chOff x="3840" y="2256"/>
              <a:chExt cx="948" cy="1527"/>
            </a:xfrm>
          </p:grpSpPr>
          <p:sp>
            <p:nvSpPr>
              <p:cNvPr id="68" name="Text Box 18"/>
              <p:cNvSpPr txBox="1">
                <a:spLocks noChangeArrowheads="1"/>
              </p:cNvSpPr>
              <p:nvPr/>
            </p:nvSpPr>
            <p:spPr bwMode="auto">
              <a:xfrm>
                <a:off x="4512" y="2256"/>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rPr>
                  <a:t>55</a:t>
                </a:r>
              </a:p>
            </p:txBody>
          </p:sp>
          <p:sp>
            <p:nvSpPr>
              <p:cNvPr id="69" name="Text Box 19"/>
              <p:cNvSpPr txBox="1">
                <a:spLocks noChangeArrowheads="1"/>
              </p:cNvSpPr>
              <p:nvPr/>
            </p:nvSpPr>
            <p:spPr bwMode="auto">
              <a:xfrm>
                <a:off x="3840" y="2688"/>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rPr>
                  <a:t>28</a:t>
                </a:r>
              </a:p>
            </p:txBody>
          </p:sp>
          <p:sp>
            <p:nvSpPr>
              <p:cNvPr id="70" name="Text Box 20"/>
              <p:cNvSpPr txBox="1">
                <a:spLocks noChangeArrowheads="1"/>
              </p:cNvSpPr>
              <p:nvPr/>
            </p:nvSpPr>
            <p:spPr bwMode="auto">
              <a:xfrm>
                <a:off x="3852" y="355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rPr>
                  <a:t>72</a:t>
                </a:r>
              </a:p>
            </p:txBody>
          </p:sp>
        </p:grpSp>
        <p:sp>
          <p:nvSpPr>
            <p:cNvPr id="65" name="Text Box 27"/>
            <p:cNvSpPr txBox="1">
              <a:spLocks noChangeArrowheads="1"/>
            </p:cNvSpPr>
            <p:nvPr/>
          </p:nvSpPr>
          <p:spPr bwMode="auto">
            <a:xfrm>
              <a:off x="144" y="3360"/>
              <a:ext cx="324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a:solidFill>
                    <a:srgbClr val="000000"/>
                  </a:solidFill>
                </a:rPr>
                <a:t>And providing quantification of pollution potential!</a:t>
              </a:r>
            </a:p>
            <a:p>
              <a:pPr algn="ctr" fontAlgn="base">
                <a:spcBef>
                  <a:spcPct val="0"/>
                </a:spcBef>
                <a:spcAft>
                  <a:spcPct val="0"/>
                </a:spcAft>
              </a:pPr>
              <a:r>
                <a:rPr lang="en-US" altLang="en-US">
                  <a:solidFill>
                    <a:srgbClr val="FF0000"/>
                  </a:solidFill>
                </a:rPr>
                <a:t>WORKSITES!</a:t>
              </a:r>
            </a:p>
          </p:txBody>
        </p:sp>
        <p:sp>
          <p:nvSpPr>
            <p:cNvPr id="66" name="Line 28"/>
            <p:cNvSpPr>
              <a:spLocks noChangeShapeType="1"/>
            </p:cNvSpPr>
            <p:nvPr/>
          </p:nvSpPr>
          <p:spPr bwMode="auto">
            <a:xfrm flipV="1">
              <a:off x="3360" y="2880"/>
              <a:ext cx="672"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67" name="Line 29"/>
            <p:cNvSpPr>
              <a:spLocks noChangeShapeType="1"/>
            </p:cNvSpPr>
            <p:nvPr/>
          </p:nvSpPr>
          <p:spPr bwMode="auto">
            <a:xfrm>
              <a:off x="3360" y="3456"/>
              <a:ext cx="672"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sp>
        <p:nvSpPr>
          <p:cNvPr id="3" name="TextBox 2"/>
          <p:cNvSpPr txBox="1"/>
          <p:nvPr/>
        </p:nvSpPr>
        <p:spPr>
          <a:xfrm rot="17201228">
            <a:off x="6284214" y="6224309"/>
            <a:ext cx="816377" cy="523220"/>
          </a:xfrm>
          <a:prstGeom prst="rect">
            <a:avLst/>
          </a:prstGeom>
          <a:noFill/>
        </p:spPr>
        <p:txBody>
          <a:bodyPr wrap="none" rtlCol="0">
            <a:spAutoFit/>
          </a:bodyPr>
          <a:lstStyle/>
          <a:p>
            <a:pPr algn="ctr"/>
            <a:r>
              <a:rPr lang="en-US" sz="1400" dirty="0"/>
              <a:t>unpaved</a:t>
            </a:r>
          </a:p>
          <a:p>
            <a:pPr algn="ctr"/>
            <a:r>
              <a:rPr lang="en-US" sz="1400" dirty="0"/>
              <a:t>road</a:t>
            </a:r>
          </a:p>
        </p:txBody>
      </p:sp>
      <p:sp>
        <p:nvSpPr>
          <p:cNvPr id="27" name="TextBox 26"/>
          <p:cNvSpPr txBox="1"/>
          <p:nvPr/>
        </p:nvSpPr>
        <p:spPr>
          <a:xfrm rot="20749534">
            <a:off x="7086936" y="4771513"/>
            <a:ext cx="763800" cy="307777"/>
          </a:xfrm>
          <a:prstGeom prst="rect">
            <a:avLst/>
          </a:prstGeom>
          <a:noFill/>
        </p:spPr>
        <p:txBody>
          <a:bodyPr wrap="none" rtlCol="0">
            <a:spAutoFit/>
          </a:bodyPr>
          <a:lstStyle/>
          <a:p>
            <a:pPr algn="ctr"/>
            <a:r>
              <a:rPr lang="en-US" sz="1400" dirty="0"/>
              <a:t>streams</a:t>
            </a:r>
          </a:p>
        </p:txBody>
      </p:sp>
      <p:sp>
        <p:nvSpPr>
          <p:cNvPr id="28" name="Subtitle 2"/>
          <p:cNvSpPr txBox="1">
            <a:spLocks/>
          </p:cNvSpPr>
          <p:nvPr/>
        </p:nvSpPr>
        <p:spPr>
          <a:xfrm>
            <a:off x="381000" y="488202"/>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u="sng" dirty="0">
                <a:solidFill>
                  <a:prstClr val="black"/>
                </a:solidFill>
                <a:ea typeface="Times New Roman"/>
              </a:rPr>
              <a:t>Unpaved Road Assessment</a:t>
            </a:r>
            <a:r>
              <a:rPr lang="en-US" sz="2800" b="1" dirty="0">
                <a:solidFill>
                  <a:prstClr val="black"/>
                </a:solidFill>
                <a:ea typeface="Times New Roman"/>
              </a:rPr>
              <a:t>: </a:t>
            </a:r>
          </a:p>
          <a:p>
            <a:r>
              <a:rPr lang="en-US" sz="2800" b="1" dirty="0">
                <a:solidFill>
                  <a:prstClr val="black"/>
                </a:solidFill>
                <a:ea typeface="Times New Roman"/>
              </a:rPr>
              <a:t>Field identification of sections of public unpaved roads that impact water quality.</a:t>
            </a:r>
          </a:p>
          <a:p>
            <a:r>
              <a:rPr lang="en-US" sz="2800" b="1" dirty="0">
                <a:solidFill>
                  <a:prstClr val="black"/>
                </a:solidFill>
                <a:ea typeface="Times New Roman"/>
              </a:rPr>
              <a:t>Creation of “potential Worksites” in GIS</a:t>
            </a:r>
          </a:p>
          <a:p>
            <a:pPr marL="0" indent="0">
              <a:buNone/>
            </a:pPr>
            <a:br>
              <a:rPr lang="en-US" dirty="0">
                <a:solidFill>
                  <a:prstClr val="black"/>
                </a:solidFill>
                <a:ea typeface="Times New Roman"/>
              </a:rPr>
            </a:br>
            <a:endParaRPr lang="en-US" dirty="0">
              <a:solidFill>
                <a:srgbClr val="FF0000"/>
              </a:solidFill>
              <a:ea typeface="Times New Roman"/>
            </a:endParaRPr>
          </a:p>
          <a:p>
            <a:pPr marL="457200" lvl="1" indent="0">
              <a:buNone/>
            </a:pPr>
            <a:endParaRPr lang="en-US" b="1" dirty="0">
              <a:solidFill>
                <a:prstClr val="black"/>
              </a:solidFill>
              <a:ea typeface="Times New Roman"/>
            </a:endParaRPr>
          </a:p>
        </p:txBody>
      </p:sp>
    </p:spTree>
    <p:extLst>
      <p:ext uri="{BB962C8B-B14F-4D97-AF65-F5344CB8AC3E}">
        <p14:creationId xmlns:p14="http://schemas.microsoft.com/office/powerpoint/2010/main" val="163791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dissolve">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Assessment Refresher</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pic>
        <p:nvPicPr>
          <p:cNvPr id="13" name="Picture 12">
            <a:extLst>
              <a:ext uri="{FF2B5EF4-FFF2-40B4-BE49-F238E27FC236}">
                <a16:creationId xmlns:a16="http://schemas.microsoft.com/office/drawing/2014/main" id="{032D1B4D-9CAB-4A5E-B1AD-DD48681A491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2" y="737780"/>
            <a:ext cx="2471833" cy="6133301"/>
          </a:xfrm>
          <a:prstGeom prst="rect">
            <a:avLst/>
          </a:prstGeom>
        </p:spPr>
      </p:pic>
      <p:sp>
        <p:nvSpPr>
          <p:cNvPr id="14" name="Subtitle 2">
            <a:extLst>
              <a:ext uri="{FF2B5EF4-FFF2-40B4-BE49-F238E27FC236}">
                <a16:creationId xmlns:a16="http://schemas.microsoft.com/office/drawing/2014/main" id="{4D4294FC-B9B3-4A35-8FF6-19AA8D2A9CB7}"/>
              </a:ext>
            </a:extLst>
          </p:cNvPr>
          <p:cNvSpPr txBox="1">
            <a:spLocks/>
          </p:cNvSpPr>
          <p:nvPr/>
        </p:nvSpPr>
        <p:spPr>
          <a:xfrm>
            <a:off x="2971800" y="886116"/>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strike="noStrike" kern="1200" cap="none" spc="0" normalizeH="0" baseline="0" noProof="0" dirty="0">
                <a:ln>
                  <a:noFill/>
                </a:ln>
                <a:solidFill>
                  <a:schemeClr val="bg1">
                    <a:lumMod val="50000"/>
                  </a:schemeClr>
                </a:solidFill>
                <a:effectLst/>
                <a:uLnTx/>
                <a:uFillTx/>
                <a:latin typeface="Calibri"/>
                <a:ea typeface="Times New Roman"/>
                <a:cs typeface="+mn-cs"/>
              </a:rPr>
              <a:t>Introduction and Purpose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sng" strike="noStrike" kern="1200" cap="none" spc="0" normalizeH="0" baseline="0" noProof="0" dirty="0">
                <a:ln>
                  <a:noFill/>
                </a:ln>
                <a:solidFill>
                  <a:srgbClr val="FFFF00"/>
                </a:solidFill>
                <a:effectLst/>
                <a:uLnTx/>
                <a:uFillTx/>
                <a:latin typeface="Calibri"/>
                <a:ea typeface="Times New Roman"/>
                <a:cs typeface="+mn-cs"/>
              </a:rPr>
              <a:t>History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a:ea typeface="Times New Roman"/>
                <a:cs typeface="+mn-cs"/>
              </a:rPr>
              <a:t>Allocation impacts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a:ea typeface="Times New Roman"/>
                <a:cs typeface="+mn-cs"/>
              </a:rPr>
              <a:t>Overview</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Calibri"/>
              <a:ea typeface="Times New Roman"/>
              <a:cs typeface="+mn-cs"/>
            </a:endParaRPr>
          </a:p>
        </p:txBody>
      </p:sp>
    </p:spTree>
    <p:extLst>
      <p:ext uri="{BB962C8B-B14F-4D97-AF65-F5344CB8AC3E}">
        <p14:creationId xmlns:p14="http://schemas.microsoft.com/office/powerpoint/2010/main" val="205602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Background</a:t>
            </a:r>
          </a:p>
        </p:txBody>
      </p:sp>
      <p:pic>
        <p:nvPicPr>
          <p:cNvPr id="6" name="Picture 7" descr="esmmap16"/>
          <p:cNvPicPr>
            <a:picLocks noChangeAspect="1" noChangeArrowheads="1"/>
          </p:cNvPicPr>
          <p:nvPr/>
        </p:nvPicPr>
        <p:blipFill>
          <a:blip r:embed="rId3" cstate="email">
            <a:clrChange>
              <a:clrFrom>
                <a:srgbClr val="FFFFFF"/>
              </a:clrFrom>
              <a:clrTo>
                <a:srgbClr val="FFFFFF">
                  <a:alpha val="0"/>
                </a:srgbClr>
              </a:clrTo>
            </a:clrChange>
            <a:lum bright="-12000"/>
            <a:extLst>
              <a:ext uri="{28A0092B-C50C-407E-A947-70E740481C1C}">
                <a14:useLocalDpi xmlns:a14="http://schemas.microsoft.com/office/drawing/2010/main"/>
              </a:ext>
            </a:extLst>
          </a:blip>
          <a:srcRect/>
          <a:stretch>
            <a:fillRect/>
          </a:stretch>
        </p:blipFill>
        <p:spPr bwMode="auto">
          <a:xfrm>
            <a:off x="145723" y="1734312"/>
            <a:ext cx="8995229" cy="5105400"/>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p:cNvSpPr txBox="1">
            <a:spLocks/>
          </p:cNvSpPr>
          <p:nvPr/>
        </p:nvSpPr>
        <p:spPr>
          <a:xfrm>
            <a:off x="381000" y="488202"/>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prstClr val="black"/>
                </a:solidFill>
                <a:ea typeface="Times New Roman"/>
              </a:rPr>
              <a:t>Ever wonder where all those “potential” worksites came from in your GIS?</a:t>
            </a:r>
          </a:p>
        </p:txBody>
      </p:sp>
    </p:spTree>
    <p:extLst>
      <p:ext uri="{BB962C8B-B14F-4D97-AF65-F5344CB8AC3E}">
        <p14:creationId xmlns:p14="http://schemas.microsoft.com/office/powerpoint/2010/main" val="3190883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6363" y="2754236"/>
            <a:ext cx="5462203" cy="4103764"/>
          </a:xfrm>
          <a:prstGeom prst="rect">
            <a:avLst/>
          </a:prstGeom>
        </p:spPr>
      </p:pic>
      <p:sp>
        <p:nvSpPr>
          <p:cNvPr id="7" name="Subtitle 2"/>
          <p:cNvSpPr txBox="1">
            <a:spLocks/>
          </p:cNvSpPr>
          <p:nvPr/>
        </p:nvSpPr>
        <p:spPr>
          <a:xfrm>
            <a:off x="228600" y="459844"/>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rgbClr val="FF0000"/>
                </a:solidFill>
                <a:ea typeface="Times New Roman"/>
              </a:rPr>
              <a:t>1996-1998 </a:t>
            </a:r>
            <a:br>
              <a:rPr lang="en-US" b="1" dirty="0">
                <a:solidFill>
                  <a:srgbClr val="FF0000"/>
                </a:solidFill>
                <a:ea typeface="Times New Roman"/>
              </a:rPr>
            </a:br>
            <a:r>
              <a:rPr lang="en-US" b="1" dirty="0">
                <a:solidFill>
                  <a:srgbClr val="FF0000"/>
                </a:solidFill>
                <a:ea typeface="Times New Roman"/>
              </a:rPr>
              <a:t>TU Volunteer Assessment</a:t>
            </a:r>
          </a:p>
          <a:p>
            <a:r>
              <a:rPr lang="en-US" sz="3000" b="1" dirty="0">
                <a:solidFill>
                  <a:prstClr val="black"/>
                </a:solidFill>
                <a:ea typeface="Times New Roman"/>
              </a:rPr>
              <a:t>Protected Watersheds only</a:t>
            </a:r>
          </a:p>
          <a:p>
            <a:r>
              <a:rPr lang="en-US" sz="3000" b="1" dirty="0">
                <a:solidFill>
                  <a:prstClr val="black"/>
                </a:solidFill>
                <a:ea typeface="Times New Roman"/>
              </a:rPr>
              <a:t>900 worksites statewide</a:t>
            </a:r>
          </a:p>
          <a:p>
            <a:r>
              <a:rPr lang="en-US" sz="3000" b="1" dirty="0">
                <a:solidFill>
                  <a:prstClr val="black"/>
                </a:solidFill>
                <a:ea typeface="Times New Roman"/>
              </a:rPr>
              <a:t>Quantified problem </a:t>
            </a:r>
          </a:p>
          <a:p>
            <a:pPr marL="0" indent="0">
              <a:buNone/>
            </a:pPr>
            <a:r>
              <a:rPr lang="en-US" sz="3000" b="1" dirty="0">
                <a:solidFill>
                  <a:prstClr val="black"/>
                </a:solidFill>
                <a:ea typeface="Times New Roman"/>
              </a:rPr>
              <a:t>    and established </a:t>
            </a:r>
          </a:p>
          <a:p>
            <a:pPr marL="0" indent="0">
              <a:buNone/>
            </a:pPr>
            <a:r>
              <a:rPr lang="en-US" sz="3000" b="1" dirty="0">
                <a:solidFill>
                  <a:prstClr val="black"/>
                </a:solidFill>
                <a:ea typeface="Times New Roman"/>
              </a:rPr>
              <a:t>    DGLVR program</a:t>
            </a:r>
          </a:p>
          <a:p>
            <a:endParaRPr lang="en-US" sz="3600" b="1" dirty="0">
              <a:solidFill>
                <a:prstClr val="black"/>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Background</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813245">
            <a:off x="5911195" y="11902"/>
            <a:ext cx="4065781" cy="3088531"/>
          </a:xfrm>
          <a:prstGeom prst="rect">
            <a:avLst/>
          </a:prstGeom>
          <a:ln w="38100">
            <a:solidFill>
              <a:schemeClr val="tx1"/>
            </a:solidFill>
          </a:ln>
        </p:spPr>
      </p:pic>
      <p:sp>
        <p:nvSpPr>
          <p:cNvPr id="5" name="TextBox 4"/>
          <p:cNvSpPr txBox="1"/>
          <p:nvPr/>
        </p:nvSpPr>
        <p:spPr>
          <a:xfrm>
            <a:off x="6553200" y="5105400"/>
            <a:ext cx="1284198" cy="461665"/>
          </a:xfrm>
          <a:prstGeom prst="rect">
            <a:avLst/>
          </a:prstGeom>
          <a:solidFill>
            <a:srgbClr val="FFFF00"/>
          </a:solidFill>
          <a:ln>
            <a:solidFill>
              <a:srgbClr val="FF0000"/>
            </a:solidFill>
          </a:ln>
        </p:spPr>
        <p:txBody>
          <a:bodyPr wrap="none" rtlCol="0">
            <a:spAutoFit/>
          </a:bodyPr>
          <a:lstStyle/>
          <a:p>
            <a:r>
              <a:rPr lang="en-US" sz="2400" dirty="0">
                <a:solidFill>
                  <a:srgbClr val="FF0000"/>
                </a:solidFill>
              </a:rPr>
              <a:t>900 sites</a:t>
            </a:r>
          </a:p>
        </p:txBody>
      </p:sp>
    </p:spTree>
    <p:extLst>
      <p:ext uri="{BB962C8B-B14F-4D97-AF65-F5344CB8AC3E}">
        <p14:creationId xmlns:p14="http://schemas.microsoft.com/office/powerpoint/2010/main" val="4093797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342374">
            <a:off x="-467460" y="5177437"/>
            <a:ext cx="6242601" cy="3332703"/>
          </a:xfrm>
          <a:prstGeom prst="rect">
            <a:avLst/>
          </a:prstGeom>
          <a:ln w="38100">
            <a:solidFill>
              <a:schemeClr val="tx1"/>
            </a:solidFill>
          </a:ln>
        </p:spPr>
      </p:pic>
      <p:sp>
        <p:nvSpPr>
          <p:cNvPr id="4" name="Rectangle 3"/>
          <p:cNvSpPr/>
          <p:nvPr/>
        </p:nvSpPr>
        <p:spPr>
          <a:xfrm>
            <a:off x="3352800" y="4800600"/>
            <a:ext cx="4495800"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p:cNvSpPr txBox="1">
            <a:spLocks/>
          </p:cNvSpPr>
          <p:nvPr/>
        </p:nvSpPr>
        <p:spPr>
          <a:xfrm>
            <a:off x="228600" y="609600"/>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rgbClr val="FF0000"/>
                </a:solidFill>
                <a:ea typeface="Times New Roman"/>
              </a:rPr>
              <a:t>2000</a:t>
            </a:r>
            <a:br>
              <a:rPr lang="en-US" b="1" dirty="0">
                <a:solidFill>
                  <a:srgbClr val="FF0000"/>
                </a:solidFill>
                <a:ea typeface="Times New Roman"/>
              </a:rPr>
            </a:br>
            <a:r>
              <a:rPr lang="en-US" b="1" dirty="0">
                <a:solidFill>
                  <a:srgbClr val="FF0000"/>
                </a:solidFill>
                <a:ea typeface="Times New Roman"/>
              </a:rPr>
              <a:t>CD Statewide Assessment</a:t>
            </a:r>
          </a:p>
          <a:p>
            <a:r>
              <a:rPr lang="en-US" sz="2800" b="1" dirty="0">
                <a:solidFill>
                  <a:prstClr val="black"/>
                </a:solidFill>
                <a:ea typeface="Times New Roman"/>
              </a:rPr>
              <a:t>Used first version of GIS, introduced “dirty dozen”.</a:t>
            </a:r>
          </a:p>
          <a:p>
            <a:r>
              <a:rPr lang="en-US" sz="2800" b="1" dirty="0">
                <a:solidFill>
                  <a:prstClr val="black"/>
                </a:solidFill>
                <a:ea typeface="Times New Roman"/>
              </a:rPr>
              <a:t>Had to ask twps. where unpaved roads were!</a:t>
            </a:r>
          </a:p>
          <a:p>
            <a:r>
              <a:rPr lang="en-US" sz="2800" b="1" dirty="0">
                <a:solidFill>
                  <a:prstClr val="black"/>
                </a:solidFill>
                <a:ea typeface="Times New Roman"/>
              </a:rPr>
              <a:t>ALL watersheds assessed.</a:t>
            </a:r>
          </a:p>
          <a:p>
            <a:r>
              <a:rPr lang="en-US" sz="2800" b="1" dirty="0">
                <a:solidFill>
                  <a:prstClr val="black"/>
                </a:solidFill>
                <a:ea typeface="Times New Roman"/>
              </a:rPr>
              <a:t>~3,000 miles of sites identified and assessed</a:t>
            </a:r>
          </a:p>
          <a:p>
            <a:pPr marL="0" indent="0">
              <a:buNone/>
            </a:pPr>
            <a:endParaRPr lang="en-US" sz="2800" b="1" dirty="0">
              <a:solidFill>
                <a:prstClr val="black"/>
              </a:solidFill>
              <a:ea typeface="Times New Roman"/>
            </a:endParaRPr>
          </a:p>
          <a:p>
            <a:pPr marL="0" indent="0">
              <a:buNone/>
            </a:pPr>
            <a:endParaRPr lang="en-US" sz="3200" b="1" dirty="0">
              <a:solidFill>
                <a:prstClr val="black"/>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Background</a:t>
            </a:r>
          </a:p>
        </p:txBody>
      </p:sp>
      <p:pic>
        <p:nvPicPr>
          <p:cNvPr id="13" name="Picture 7" descr="esmmap16"/>
          <p:cNvPicPr>
            <a:picLocks noChangeAspect="1" noChangeArrowheads="1"/>
          </p:cNvPicPr>
          <p:nvPr/>
        </p:nvPicPr>
        <p:blipFill>
          <a:blip r:embed="rId4" cstate="email">
            <a:clrChange>
              <a:clrFrom>
                <a:srgbClr val="FFFFFF"/>
              </a:clrFrom>
              <a:clrTo>
                <a:srgbClr val="FFFFFF">
                  <a:alpha val="0"/>
                </a:srgbClr>
              </a:clrTo>
            </a:clrChange>
            <a:lum bright="-12000"/>
            <a:extLst>
              <a:ext uri="{28A0092B-C50C-407E-A947-70E740481C1C}">
                <a14:useLocalDpi xmlns:a14="http://schemas.microsoft.com/office/drawing/2010/main"/>
              </a:ext>
            </a:extLst>
          </a:blip>
          <a:srcRect/>
          <a:stretch>
            <a:fillRect/>
          </a:stretch>
        </p:blipFill>
        <p:spPr bwMode="auto">
          <a:xfrm>
            <a:off x="3124200" y="3422115"/>
            <a:ext cx="6225920" cy="3533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385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342374">
            <a:off x="-453249" y="4734449"/>
            <a:ext cx="6242601" cy="3332703"/>
          </a:xfrm>
          <a:prstGeom prst="rect">
            <a:avLst/>
          </a:prstGeom>
          <a:ln w="38100">
            <a:solidFill>
              <a:schemeClr val="tx1"/>
            </a:solidFill>
          </a:ln>
        </p:spPr>
      </p:pic>
      <p:sp>
        <p:nvSpPr>
          <p:cNvPr id="4" name="Rectangle 3"/>
          <p:cNvSpPr/>
          <p:nvPr/>
        </p:nvSpPr>
        <p:spPr>
          <a:xfrm>
            <a:off x="3352800" y="4800600"/>
            <a:ext cx="4495800"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p:cNvSpPr txBox="1">
            <a:spLocks/>
          </p:cNvSpPr>
          <p:nvPr/>
        </p:nvSpPr>
        <p:spPr>
          <a:xfrm>
            <a:off x="228600" y="609600"/>
            <a:ext cx="87630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rgbClr val="FF0000"/>
                </a:solidFill>
                <a:ea typeface="Times New Roman"/>
              </a:rPr>
              <a:t>2007-08</a:t>
            </a:r>
            <a:br>
              <a:rPr lang="en-US" b="1" dirty="0">
                <a:solidFill>
                  <a:srgbClr val="FF0000"/>
                </a:solidFill>
                <a:ea typeface="Times New Roman"/>
              </a:rPr>
            </a:br>
            <a:r>
              <a:rPr lang="en-US" b="1" dirty="0">
                <a:solidFill>
                  <a:srgbClr val="FF0000"/>
                </a:solidFill>
                <a:ea typeface="Times New Roman"/>
              </a:rPr>
              <a:t>CD Statewide Assessment</a:t>
            </a:r>
          </a:p>
          <a:p>
            <a:r>
              <a:rPr lang="en-US" sz="2800" b="1" u="sng" dirty="0">
                <a:solidFill>
                  <a:prstClr val="black"/>
                </a:solidFill>
                <a:ea typeface="Times New Roman"/>
              </a:rPr>
              <a:t>Voluntary</a:t>
            </a:r>
            <a:r>
              <a:rPr lang="en-US" sz="2800" b="1" dirty="0">
                <a:solidFill>
                  <a:prstClr val="black"/>
                </a:solidFill>
                <a:ea typeface="Times New Roman"/>
              </a:rPr>
              <a:t> assessment period.</a:t>
            </a:r>
          </a:p>
          <a:p>
            <a:r>
              <a:rPr lang="en-US" sz="2800" b="1" dirty="0">
                <a:solidFill>
                  <a:prstClr val="black"/>
                </a:solidFill>
                <a:ea typeface="Times New Roman"/>
              </a:rPr>
              <a:t>6,200 miles of worksites.</a:t>
            </a:r>
          </a:p>
          <a:p>
            <a:r>
              <a:rPr lang="en-US" sz="2800" b="1" dirty="0">
                <a:solidFill>
                  <a:prstClr val="black"/>
                </a:solidFill>
                <a:ea typeface="Times New Roman"/>
              </a:rPr>
              <a:t>The basis for those yellow sites you see in GIS today!</a:t>
            </a:r>
          </a:p>
          <a:p>
            <a:pPr marL="0" indent="0">
              <a:buNone/>
            </a:pPr>
            <a:endParaRPr lang="en-US" sz="2800" b="1" dirty="0">
              <a:solidFill>
                <a:prstClr val="black"/>
              </a:solidFill>
              <a:ea typeface="Times New Roman"/>
            </a:endParaRPr>
          </a:p>
          <a:p>
            <a:pPr marL="0" indent="0">
              <a:buNone/>
            </a:pPr>
            <a:endParaRPr lang="en-US" sz="3200" b="1" dirty="0">
              <a:solidFill>
                <a:prstClr val="black"/>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Background</a:t>
            </a:r>
          </a:p>
        </p:txBody>
      </p:sp>
      <p:sp>
        <p:nvSpPr>
          <p:cNvPr id="12" name="TextBox 11"/>
          <p:cNvSpPr txBox="1"/>
          <p:nvPr/>
        </p:nvSpPr>
        <p:spPr>
          <a:xfrm>
            <a:off x="6553200" y="5105400"/>
            <a:ext cx="1672124" cy="461665"/>
          </a:xfrm>
          <a:prstGeom prst="rect">
            <a:avLst/>
          </a:prstGeom>
          <a:solidFill>
            <a:srgbClr val="FFFF00"/>
          </a:solidFill>
          <a:ln>
            <a:solidFill>
              <a:srgbClr val="FF0000"/>
            </a:solidFill>
          </a:ln>
        </p:spPr>
        <p:txBody>
          <a:bodyPr wrap="none" rtlCol="0">
            <a:spAutoFit/>
          </a:bodyPr>
          <a:lstStyle/>
          <a:p>
            <a:r>
              <a:rPr lang="en-US" sz="2400" dirty="0">
                <a:solidFill>
                  <a:srgbClr val="FF0000"/>
                </a:solidFill>
              </a:rPr>
              <a:t>16,000 sites</a:t>
            </a:r>
          </a:p>
        </p:txBody>
      </p:sp>
      <p:pic>
        <p:nvPicPr>
          <p:cNvPr id="3" name="Picture 2"/>
          <p:cNvPicPr>
            <a:picLocks noChangeAspect="1"/>
          </p:cNvPicPr>
          <p:nvPr/>
        </p:nvPicPr>
        <p:blipFill>
          <a:blip r:embed="rId4" cstate="email">
            <a:clrChange>
              <a:clrFrom>
                <a:srgbClr val="FFEBBE"/>
              </a:clrFrom>
              <a:clrTo>
                <a:srgbClr val="FFEBBE">
                  <a:alpha val="0"/>
                </a:srgbClr>
              </a:clrTo>
            </a:clrChange>
            <a:extLst>
              <a:ext uri="{28A0092B-C50C-407E-A947-70E740481C1C}">
                <a14:useLocalDpi xmlns:a14="http://schemas.microsoft.com/office/drawing/2010/main"/>
              </a:ext>
            </a:extLst>
          </a:blip>
          <a:stretch>
            <a:fillRect/>
          </a:stretch>
        </p:blipFill>
        <p:spPr>
          <a:xfrm>
            <a:off x="2743200" y="3206217"/>
            <a:ext cx="6367765" cy="3651784"/>
          </a:xfrm>
          <a:prstGeom prst="rect">
            <a:avLst/>
          </a:prstGeom>
        </p:spPr>
      </p:pic>
    </p:spTree>
    <p:extLst>
      <p:ext uri="{BB962C8B-B14F-4D97-AF65-F5344CB8AC3E}">
        <p14:creationId xmlns:p14="http://schemas.microsoft.com/office/powerpoint/2010/main" val="605183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125812">
            <a:off x="-64108" y="3664282"/>
            <a:ext cx="4719266" cy="3343900"/>
          </a:xfrm>
          <a:prstGeom prst="rect">
            <a:avLst/>
          </a:prstGeom>
          <a:ln w="12700">
            <a:solidFill>
              <a:schemeClr val="tx1"/>
            </a:solidFill>
          </a:ln>
        </p:spPr>
      </p:pic>
      <p:sp>
        <p:nvSpPr>
          <p:cNvPr id="4" name="Rectangle 3"/>
          <p:cNvSpPr/>
          <p:nvPr/>
        </p:nvSpPr>
        <p:spPr>
          <a:xfrm>
            <a:off x="3352800" y="4800600"/>
            <a:ext cx="4495800"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p:cNvSpPr txBox="1">
            <a:spLocks/>
          </p:cNvSpPr>
          <p:nvPr/>
        </p:nvSpPr>
        <p:spPr>
          <a:xfrm>
            <a:off x="228600" y="609600"/>
            <a:ext cx="87630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rgbClr val="FF0000"/>
                </a:solidFill>
                <a:ea typeface="Times New Roman"/>
              </a:rPr>
              <a:t>2018-19</a:t>
            </a:r>
            <a:br>
              <a:rPr lang="en-US" b="1" dirty="0">
                <a:solidFill>
                  <a:srgbClr val="FF0000"/>
                </a:solidFill>
                <a:ea typeface="Times New Roman"/>
              </a:rPr>
            </a:br>
            <a:r>
              <a:rPr lang="en-US" b="1" dirty="0">
                <a:solidFill>
                  <a:srgbClr val="FF0000"/>
                </a:solidFill>
                <a:ea typeface="Times New Roman"/>
              </a:rPr>
              <a:t>CD Statewide Assessment</a:t>
            </a:r>
          </a:p>
          <a:p>
            <a:r>
              <a:rPr lang="en-US" sz="2800" b="1" u="sng" dirty="0">
                <a:solidFill>
                  <a:prstClr val="black"/>
                </a:solidFill>
                <a:ea typeface="Times New Roman"/>
              </a:rPr>
              <a:t>Voluntary</a:t>
            </a:r>
            <a:r>
              <a:rPr lang="en-US" sz="2800" b="1" dirty="0">
                <a:solidFill>
                  <a:prstClr val="black"/>
                </a:solidFill>
                <a:ea typeface="Times New Roman"/>
              </a:rPr>
              <a:t> assessment period.</a:t>
            </a:r>
          </a:p>
          <a:p>
            <a:r>
              <a:rPr lang="en-US" sz="2800" b="1" dirty="0">
                <a:solidFill>
                  <a:prstClr val="black"/>
                </a:solidFill>
                <a:ea typeface="Times New Roman"/>
              </a:rPr>
              <a:t>Increased from 6,200 to 7,200 miles of worksites.</a:t>
            </a:r>
          </a:p>
          <a:p>
            <a:pPr marL="0" indent="0">
              <a:buNone/>
            </a:pPr>
            <a:endParaRPr lang="en-US" sz="2800" b="1" dirty="0">
              <a:solidFill>
                <a:prstClr val="black"/>
              </a:solidFill>
              <a:ea typeface="Times New Roman"/>
            </a:endParaRPr>
          </a:p>
          <a:p>
            <a:pPr marL="0" indent="0">
              <a:buNone/>
            </a:pPr>
            <a:endParaRPr lang="en-US" sz="3200" b="1" dirty="0">
              <a:solidFill>
                <a:prstClr val="black"/>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Background</a:t>
            </a:r>
          </a:p>
        </p:txBody>
      </p:sp>
      <p:pic>
        <p:nvPicPr>
          <p:cNvPr id="3" name="Picture 2"/>
          <p:cNvPicPr>
            <a:picLocks noChangeAspect="1"/>
          </p:cNvPicPr>
          <p:nvPr/>
        </p:nvPicPr>
        <p:blipFill>
          <a:blip r:embed="rId4" cstate="email">
            <a:clrChange>
              <a:clrFrom>
                <a:srgbClr val="FFEBBE"/>
              </a:clrFrom>
              <a:clrTo>
                <a:srgbClr val="FFEBBE">
                  <a:alpha val="0"/>
                </a:srgbClr>
              </a:clrTo>
            </a:clrChange>
            <a:extLst>
              <a:ext uri="{28A0092B-C50C-407E-A947-70E740481C1C}">
                <a14:useLocalDpi xmlns:a14="http://schemas.microsoft.com/office/drawing/2010/main"/>
              </a:ext>
            </a:extLst>
          </a:blip>
          <a:stretch>
            <a:fillRect/>
          </a:stretch>
        </p:blipFill>
        <p:spPr>
          <a:xfrm>
            <a:off x="2743200" y="3206217"/>
            <a:ext cx="6367765" cy="3651784"/>
          </a:xfrm>
          <a:prstGeom prst="rect">
            <a:avLst/>
          </a:prstGeom>
        </p:spPr>
      </p:pic>
    </p:spTree>
    <p:extLst>
      <p:ext uri="{BB962C8B-B14F-4D97-AF65-F5344CB8AC3E}">
        <p14:creationId xmlns:p14="http://schemas.microsoft.com/office/powerpoint/2010/main" val="3432466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0" y="4800600"/>
            <a:ext cx="4495800"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p:cNvSpPr txBox="1">
            <a:spLocks/>
          </p:cNvSpPr>
          <p:nvPr/>
        </p:nvSpPr>
        <p:spPr>
          <a:xfrm>
            <a:off x="228600" y="609600"/>
            <a:ext cx="87630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rgbClr val="FF0000"/>
                </a:solidFill>
                <a:ea typeface="Times New Roman"/>
              </a:rPr>
              <a:t>2018-19</a:t>
            </a:r>
            <a:br>
              <a:rPr lang="en-US" b="1" dirty="0">
                <a:solidFill>
                  <a:srgbClr val="FF0000"/>
                </a:solidFill>
                <a:ea typeface="Times New Roman"/>
              </a:rPr>
            </a:br>
            <a:r>
              <a:rPr lang="en-US" b="1" dirty="0">
                <a:solidFill>
                  <a:srgbClr val="FF0000"/>
                </a:solidFill>
                <a:ea typeface="Times New Roman"/>
              </a:rPr>
              <a:t>CD Statewide Assessment</a:t>
            </a:r>
          </a:p>
          <a:p>
            <a:r>
              <a:rPr lang="en-US" sz="2800" b="1" u="sng" dirty="0">
                <a:solidFill>
                  <a:prstClr val="black"/>
                </a:solidFill>
                <a:ea typeface="Times New Roman"/>
              </a:rPr>
              <a:t>Voluntary</a:t>
            </a:r>
            <a:r>
              <a:rPr lang="en-US" sz="2800" b="1" dirty="0">
                <a:solidFill>
                  <a:prstClr val="black"/>
                </a:solidFill>
                <a:ea typeface="Times New Roman"/>
              </a:rPr>
              <a:t> assessment period.</a:t>
            </a:r>
          </a:p>
          <a:p>
            <a:r>
              <a:rPr lang="en-US" sz="2800" b="1" dirty="0">
                <a:solidFill>
                  <a:prstClr val="black"/>
                </a:solidFill>
                <a:ea typeface="Times New Roman"/>
              </a:rPr>
              <a:t>Increased from 6,200 to 7,200 miles of worksites.</a:t>
            </a:r>
          </a:p>
          <a:p>
            <a:pPr marL="0" indent="0">
              <a:buNone/>
            </a:pPr>
            <a:endParaRPr lang="en-US" sz="2800" b="1" dirty="0">
              <a:solidFill>
                <a:prstClr val="black"/>
              </a:solidFill>
              <a:ea typeface="Times New Roman"/>
            </a:endParaRPr>
          </a:p>
          <a:p>
            <a:pPr marL="0" indent="0">
              <a:buNone/>
            </a:pPr>
            <a:endParaRPr lang="en-US" sz="3200" b="1" dirty="0">
              <a:solidFill>
                <a:prstClr val="black"/>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Background</a:t>
            </a:r>
          </a:p>
        </p:txBody>
      </p:sp>
      <p:sp>
        <p:nvSpPr>
          <p:cNvPr id="12" name="Subtitle 2">
            <a:extLst>
              <a:ext uri="{FF2B5EF4-FFF2-40B4-BE49-F238E27FC236}">
                <a16:creationId xmlns:a16="http://schemas.microsoft.com/office/drawing/2014/main" id="{D6C5B8C2-AE07-42B7-A5DC-EBFFE3C86686}"/>
              </a:ext>
            </a:extLst>
          </p:cNvPr>
          <p:cNvSpPr txBox="1">
            <a:spLocks/>
          </p:cNvSpPr>
          <p:nvPr/>
        </p:nvSpPr>
        <p:spPr>
          <a:xfrm>
            <a:off x="434790" y="3352800"/>
            <a:ext cx="87630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000" b="1" dirty="0">
                <a:solidFill>
                  <a:srgbClr val="FF0000"/>
                </a:solidFill>
                <a:ea typeface="Times New Roman"/>
              </a:rPr>
              <a:t>2021: </a:t>
            </a:r>
          </a:p>
          <a:p>
            <a:pPr marL="0" indent="0">
              <a:buNone/>
            </a:pPr>
            <a:r>
              <a:rPr lang="en-US" sz="4000" b="1" dirty="0">
                <a:solidFill>
                  <a:srgbClr val="FF0000"/>
                </a:solidFill>
                <a:ea typeface="Times New Roman"/>
              </a:rPr>
              <a:t>~7,700 miles of worksites</a:t>
            </a:r>
          </a:p>
          <a:p>
            <a:pPr marL="0" indent="0">
              <a:buNone/>
            </a:pPr>
            <a:r>
              <a:rPr lang="en-US" sz="4000" b="1" dirty="0">
                <a:solidFill>
                  <a:srgbClr val="FF0000"/>
                </a:solidFill>
                <a:ea typeface="Times New Roman"/>
              </a:rPr>
              <a:t>Continuous “Open Assessment”</a:t>
            </a:r>
          </a:p>
          <a:p>
            <a:pPr marL="0" indent="0">
              <a:buNone/>
            </a:pPr>
            <a:endParaRPr lang="en-US" sz="4000" b="1" dirty="0">
              <a:solidFill>
                <a:srgbClr val="FF0000"/>
              </a:solidFill>
              <a:ea typeface="Times New Roman"/>
            </a:endParaRPr>
          </a:p>
        </p:txBody>
      </p:sp>
    </p:spTree>
    <p:extLst>
      <p:ext uri="{BB962C8B-B14F-4D97-AF65-F5344CB8AC3E}">
        <p14:creationId xmlns:p14="http://schemas.microsoft.com/office/powerpoint/2010/main" val="472654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Assessment Refresher</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pic>
        <p:nvPicPr>
          <p:cNvPr id="13" name="Picture 12">
            <a:extLst>
              <a:ext uri="{FF2B5EF4-FFF2-40B4-BE49-F238E27FC236}">
                <a16:creationId xmlns:a16="http://schemas.microsoft.com/office/drawing/2014/main" id="{032D1B4D-9CAB-4A5E-B1AD-DD48681A491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2" y="737780"/>
            <a:ext cx="2471833" cy="6133301"/>
          </a:xfrm>
          <a:prstGeom prst="rect">
            <a:avLst/>
          </a:prstGeom>
        </p:spPr>
      </p:pic>
      <p:sp>
        <p:nvSpPr>
          <p:cNvPr id="14" name="Subtitle 2">
            <a:extLst>
              <a:ext uri="{FF2B5EF4-FFF2-40B4-BE49-F238E27FC236}">
                <a16:creationId xmlns:a16="http://schemas.microsoft.com/office/drawing/2014/main" id="{4D4294FC-B9B3-4A35-8FF6-19AA8D2A9CB7}"/>
              </a:ext>
            </a:extLst>
          </p:cNvPr>
          <p:cNvSpPr txBox="1">
            <a:spLocks/>
          </p:cNvSpPr>
          <p:nvPr/>
        </p:nvSpPr>
        <p:spPr>
          <a:xfrm>
            <a:off x="2971800" y="886116"/>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lumMod val="50000"/>
                  </a:prstClr>
                </a:solidFill>
                <a:effectLst/>
                <a:uLnTx/>
                <a:uFillTx/>
                <a:latin typeface="Calibri"/>
                <a:ea typeface="Times New Roman"/>
                <a:cs typeface="+mn-cs"/>
              </a:rPr>
              <a:t>Introduction and Purpose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strike="noStrike" kern="1200" cap="none" spc="0" normalizeH="0" baseline="0" noProof="0" dirty="0">
                <a:ln>
                  <a:noFill/>
                </a:ln>
                <a:solidFill>
                  <a:schemeClr val="bg1">
                    <a:lumMod val="50000"/>
                  </a:schemeClr>
                </a:solidFill>
                <a:effectLst/>
                <a:uLnTx/>
                <a:uFillTx/>
                <a:latin typeface="Calibri"/>
                <a:ea typeface="Times New Roman"/>
                <a:cs typeface="+mn-cs"/>
              </a:rPr>
              <a:t>History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sng" strike="noStrike" kern="1200" cap="none" spc="0" normalizeH="0" baseline="0" noProof="0" dirty="0">
                <a:ln>
                  <a:noFill/>
                </a:ln>
                <a:solidFill>
                  <a:srgbClr val="FFFF00"/>
                </a:solidFill>
                <a:effectLst/>
                <a:uLnTx/>
                <a:uFillTx/>
                <a:latin typeface="Calibri"/>
                <a:ea typeface="Times New Roman"/>
                <a:cs typeface="+mn-cs"/>
              </a:rPr>
              <a:t>Allocation impacts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a:ea typeface="Times New Roman"/>
                <a:cs typeface="+mn-cs"/>
              </a:rPr>
              <a:t>Overview</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Calibri"/>
              <a:ea typeface="Times New Roman"/>
              <a:cs typeface="+mn-cs"/>
            </a:endParaRPr>
          </a:p>
        </p:txBody>
      </p:sp>
    </p:spTree>
    <p:extLst>
      <p:ext uri="{BB962C8B-B14F-4D97-AF65-F5344CB8AC3E}">
        <p14:creationId xmlns:p14="http://schemas.microsoft.com/office/powerpoint/2010/main" val="3050537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Assessment Refresher</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pic>
        <p:nvPicPr>
          <p:cNvPr id="8" name="Picture 7">
            <a:extLst>
              <a:ext uri="{FF2B5EF4-FFF2-40B4-BE49-F238E27FC236}">
                <a16:creationId xmlns:a16="http://schemas.microsoft.com/office/drawing/2014/main" id="{302D6F15-E3CA-489B-A6FC-3FD906F223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162161"/>
            <a:ext cx="8878888" cy="5013960"/>
          </a:xfrm>
          <a:prstGeom prst="rect">
            <a:avLst/>
          </a:prstGeom>
        </p:spPr>
      </p:pic>
      <p:pic>
        <p:nvPicPr>
          <p:cNvPr id="10" name="Picture 9">
            <a:extLst>
              <a:ext uri="{FF2B5EF4-FFF2-40B4-BE49-F238E27FC236}">
                <a16:creationId xmlns:a16="http://schemas.microsoft.com/office/drawing/2014/main" id="{E1F11359-8569-438E-9F1D-070B1C5076B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1204" y="869656"/>
            <a:ext cx="4058096" cy="4647174"/>
          </a:xfrm>
          <a:prstGeom prst="rect">
            <a:avLst/>
          </a:prstGeom>
          <a:ln w="76200">
            <a:solidFill>
              <a:srgbClr val="FF0000"/>
            </a:solidFill>
          </a:ln>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6F0C7FFA-8DF6-41FB-919C-435A1455E126}"/>
              </a:ext>
            </a:extLst>
          </p:cNvPr>
          <p:cNvSpPr txBox="1"/>
          <p:nvPr/>
        </p:nvSpPr>
        <p:spPr>
          <a:xfrm>
            <a:off x="3153865" y="3327551"/>
            <a:ext cx="30380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Calibri"/>
                <a:ea typeface="+mn-ea"/>
                <a:cs typeface="+mn-cs"/>
              </a:rPr>
              <a:t>Note you can ask a question anonymously</a:t>
            </a:r>
          </a:p>
        </p:txBody>
      </p:sp>
      <p:sp>
        <p:nvSpPr>
          <p:cNvPr id="16" name="TextBox 15">
            <a:extLst>
              <a:ext uri="{FF2B5EF4-FFF2-40B4-BE49-F238E27FC236}">
                <a16:creationId xmlns:a16="http://schemas.microsoft.com/office/drawing/2014/main" id="{E8B103EA-985B-4637-8BC0-E0D4E72F0606}"/>
              </a:ext>
            </a:extLst>
          </p:cNvPr>
          <p:cNvSpPr txBox="1"/>
          <p:nvPr/>
        </p:nvSpPr>
        <p:spPr>
          <a:xfrm>
            <a:off x="4672904" y="4694706"/>
            <a:ext cx="10038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Q&amp;A</a:t>
            </a:r>
          </a:p>
        </p:txBody>
      </p:sp>
      <p:sp>
        <p:nvSpPr>
          <p:cNvPr id="17" name="Right Arrow 11">
            <a:extLst>
              <a:ext uri="{FF2B5EF4-FFF2-40B4-BE49-F238E27FC236}">
                <a16:creationId xmlns:a16="http://schemas.microsoft.com/office/drawing/2014/main" id="{0300AB61-DF90-4CE4-A52D-2B8848FA1FC1}"/>
              </a:ext>
            </a:extLst>
          </p:cNvPr>
          <p:cNvSpPr/>
          <p:nvPr/>
        </p:nvSpPr>
        <p:spPr>
          <a:xfrm rot="6927166">
            <a:off x="3078261" y="4508976"/>
            <a:ext cx="1190615" cy="178249"/>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Oval 17">
            <a:extLst>
              <a:ext uri="{FF2B5EF4-FFF2-40B4-BE49-F238E27FC236}">
                <a16:creationId xmlns:a16="http://schemas.microsoft.com/office/drawing/2014/main" id="{1D252538-EF0C-4EA7-B112-9AC159F34E45}"/>
              </a:ext>
            </a:extLst>
          </p:cNvPr>
          <p:cNvSpPr/>
          <p:nvPr/>
        </p:nvSpPr>
        <p:spPr>
          <a:xfrm>
            <a:off x="4946204" y="5774201"/>
            <a:ext cx="457200" cy="426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ight Arrow 8">
            <a:extLst>
              <a:ext uri="{FF2B5EF4-FFF2-40B4-BE49-F238E27FC236}">
                <a16:creationId xmlns:a16="http://schemas.microsoft.com/office/drawing/2014/main" id="{B9A383EF-FD6C-4836-858F-06ABB6073B3E}"/>
              </a:ext>
            </a:extLst>
          </p:cNvPr>
          <p:cNvSpPr/>
          <p:nvPr/>
        </p:nvSpPr>
        <p:spPr>
          <a:xfrm rot="5400000">
            <a:off x="4818190" y="5212030"/>
            <a:ext cx="685800" cy="6096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A5B98724-5389-467C-A100-09B090322E12}"/>
              </a:ext>
            </a:extLst>
          </p:cNvPr>
          <p:cNvSpPr/>
          <p:nvPr/>
        </p:nvSpPr>
        <p:spPr>
          <a:xfrm>
            <a:off x="0" y="6433787"/>
            <a:ext cx="3810000" cy="369332"/>
          </a:xfrm>
          <a:prstGeom prst="rect">
            <a:avLst/>
          </a:prstGeom>
          <a:solidFill>
            <a:schemeClr val="bg1"/>
          </a:solidFill>
          <a:ln>
            <a:solidFill>
              <a:schemeClr val="tx1"/>
            </a:solidFill>
          </a:ln>
        </p:spPr>
        <p:txBody>
          <a:bodyPr wrap="square">
            <a:spAutoFit/>
          </a:bodyPr>
          <a:lstStyle/>
          <a:p>
            <a:pPr lvl="0" defTabSz="914400">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audio via phone: </a:t>
            </a:r>
            <a:r>
              <a:rPr lang="en-US" dirty="0">
                <a:solidFill>
                  <a:srgbClr val="FF0000"/>
                </a:solidFill>
                <a:latin typeface="Calibri" panose="020F0502020204030204" pitchFamily="34" charset="0"/>
                <a:ea typeface="Times New Roman" panose="02020603050405020304" pitchFamily="18" charset="0"/>
              </a:rPr>
              <a:t>646-876-9923</a:t>
            </a:r>
          </a:p>
        </p:txBody>
      </p:sp>
      <p:sp>
        <p:nvSpPr>
          <p:cNvPr id="21" name="Slide Number Placeholder 1">
            <a:extLst>
              <a:ext uri="{FF2B5EF4-FFF2-40B4-BE49-F238E27FC236}">
                <a16:creationId xmlns:a16="http://schemas.microsoft.com/office/drawing/2014/main" id="{40436859-478B-4683-BEE9-46ADA698064E}"/>
              </a:ext>
            </a:extLst>
          </p:cNvPr>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8E2919-D427-4CE2-80E2-33083554A27B}" type="slidenum">
              <a:rPr lang="en-US" smtClean="0">
                <a:solidFill>
                  <a:prstClr val="black">
                    <a:tint val="75000"/>
                  </a:prstClr>
                </a:solidFill>
              </a:rPr>
              <a:pPr/>
              <a:t>2</a:t>
            </a:fld>
            <a:endParaRPr lang="en-US" dirty="0">
              <a:solidFill>
                <a:prstClr val="black">
                  <a:tint val="75000"/>
                </a:prstClr>
              </a:solidFill>
            </a:endParaRPr>
          </a:p>
        </p:txBody>
      </p:sp>
      <p:sp>
        <p:nvSpPr>
          <p:cNvPr id="22" name="TextBox 21">
            <a:extLst>
              <a:ext uri="{FF2B5EF4-FFF2-40B4-BE49-F238E27FC236}">
                <a16:creationId xmlns:a16="http://schemas.microsoft.com/office/drawing/2014/main" id="{9D144E1D-9A5D-4A89-91DF-3FAE5993D3CF}"/>
              </a:ext>
            </a:extLst>
          </p:cNvPr>
          <p:cNvSpPr txBox="1"/>
          <p:nvPr/>
        </p:nvSpPr>
        <p:spPr>
          <a:xfrm>
            <a:off x="3476897" y="10698"/>
            <a:ext cx="4602480"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8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Assessment Refresher</a:t>
            </a:r>
            <a:endParaRPr kumimoji="0" lang="en-US" sz="1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729401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228600" y="609600"/>
            <a:ext cx="87630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Why does it Matter?</a:t>
            </a: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1" i="0" strike="noStrike" kern="1200" cap="none" spc="0" normalizeH="0" baseline="0" noProof="0" dirty="0">
                <a:ln>
                  <a:noFill/>
                </a:ln>
                <a:solidFill>
                  <a:srgbClr val="FF0000"/>
                </a:solidFill>
                <a:effectLst/>
                <a:uLnTx/>
                <a:uFillTx/>
                <a:latin typeface="Calibri"/>
                <a:ea typeface="Times New Roman"/>
              </a:rPr>
              <a:t>Miles of </a:t>
            </a:r>
            <a:r>
              <a:rPr kumimoji="0" lang="en-US" sz="2800" b="1" i="0" strike="noStrike" kern="1200" cap="none" spc="0" normalizeH="0" baseline="0" noProof="0" dirty="0" err="1">
                <a:ln>
                  <a:noFill/>
                </a:ln>
                <a:solidFill>
                  <a:srgbClr val="FF0000"/>
                </a:solidFill>
                <a:effectLst/>
                <a:uLnTx/>
                <a:uFillTx/>
                <a:latin typeface="Calibri"/>
                <a:ea typeface="Times New Roman"/>
              </a:rPr>
              <a:t>worksit</a:t>
            </a:r>
            <a:r>
              <a:rPr lang="en-US" sz="2800" b="1" dirty="0">
                <a:solidFill>
                  <a:srgbClr val="FF0000"/>
                </a:solidFill>
                <a:latin typeface="Calibri"/>
                <a:ea typeface="Times New Roman"/>
              </a:rPr>
              <a:t>e and unpaved roads are a major factor in CD allocations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Wrap-up</a:t>
            </a:r>
          </a:p>
        </p:txBody>
      </p:sp>
      <p:sp>
        <p:nvSpPr>
          <p:cNvPr id="2" name="TextBox 1">
            <a:extLst>
              <a:ext uri="{FF2B5EF4-FFF2-40B4-BE49-F238E27FC236}">
                <a16:creationId xmlns:a16="http://schemas.microsoft.com/office/drawing/2014/main" id="{19393BAF-6660-49DD-BD6C-E525E4208983}"/>
              </a:ext>
            </a:extLst>
          </p:cNvPr>
          <p:cNvSpPr txBox="1"/>
          <p:nvPr/>
        </p:nvSpPr>
        <p:spPr>
          <a:xfrm>
            <a:off x="38100" y="2590800"/>
            <a:ext cx="9144000" cy="3108543"/>
          </a:xfrm>
          <a:prstGeom prst="rect">
            <a:avLst/>
          </a:prstGeom>
          <a:noFill/>
        </p:spPr>
        <p:txBody>
          <a:bodyPr wrap="square" rtlCol="0">
            <a:spAutoFit/>
          </a:bodyPr>
          <a:lstStyle/>
          <a:p>
            <a:r>
              <a:rPr lang="en-US" sz="2800" b="1" dirty="0">
                <a:solidFill>
                  <a:srgbClr val="FF0000"/>
                </a:solidFill>
              </a:rPr>
              <a:t>PA Section 9106:</a:t>
            </a:r>
            <a:endParaRPr lang="en-US" sz="2800" b="1" i="1" dirty="0">
              <a:solidFill>
                <a:srgbClr val="FF0000"/>
              </a:solidFill>
            </a:endParaRPr>
          </a:p>
          <a:p>
            <a:r>
              <a:rPr lang="en-US" sz="2800" b="1" i="1" dirty="0"/>
              <a:t>“(C)Apportionment Criteria. </a:t>
            </a:r>
            <a:r>
              <a:rPr lang="en-US" sz="2800" i="1" dirty="0"/>
              <a:t>The apportionment criteria shall: </a:t>
            </a:r>
          </a:p>
          <a:p>
            <a:pPr marL="514350" indent="-514350">
              <a:buAutoNum type="arabicParenBoth"/>
            </a:pPr>
            <a:r>
              <a:rPr lang="en-US" sz="2800" i="1" dirty="0"/>
              <a:t>Be based on </a:t>
            </a:r>
            <a:r>
              <a:rPr lang="en-US" sz="2800" i="1" u="sng" dirty="0"/>
              <a:t>verified need to correct pollution problems related to the road</a:t>
            </a:r>
            <a:r>
              <a:rPr lang="en-US" sz="2800" i="1" dirty="0"/>
              <a:t>. </a:t>
            </a:r>
          </a:p>
          <a:p>
            <a:pPr marL="514350" indent="-514350">
              <a:buAutoNum type="arabicParenBoth"/>
            </a:pPr>
            <a:r>
              <a:rPr lang="en-US" sz="2800" i="1" u="sng" dirty="0"/>
              <a:t>Consider the total miles of dirt and gravel roads </a:t>
            </a:r>
            <a:r>
              <a:rPr lang="en-US" sz="2800" i="1" dirty="0"/>
              <a:t>maintained by local municipalities or state agencies that are open to the public during any period of the year.”</a:t>
            </a:r>
          </a:p>
        </p:txBody>
      </p:sp>
    </p:spTree>
    <p:extLst>
      <p:ext uri="{BB962C8B-B14F-4D97-AF65-F5344CB8AC3E}">
        <p14:creationId xmlns:p14="http://schemas.microsoft.com/office/powerpoint/2010/main" val="2586954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3750" y="4322239"/>
            <a:ext cx="4495800"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Subtitle 2"/>
          <p:cNvSpPr txBox="1">
            <a:spLocks/>
          </p:cNvSpPr>
          <p:nvPr/>
        </p:nvSpPr>
        <p:spPr>
          <a:xfrm>
            <a:off x="228600" y="609600"/>
            <a:ext cx="87630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Why does it Matter?</a:t>
            </a: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1" i="0" strike="noStrike" kern="1200" cap="none" spc="0" normalizeH="0" baseline="0" noProof="0" dirty="0">
                <a:ln>
                  <a:noFill/>
                </a:ln>
                <a:solidFill>
                  <a:srgbClr val="FF0000"/>
                </a:solidFill>
                <a:effectLst/>
                <a:uLnTx/>
                <a:uFillTx/>
                <a:latin typeface="Calibri"/>
                <a:ea typeface="Times New Roman"/>
              </a:rPr>
              <a:t>Miles of </a:t>
            </a:r>
            <a:r>
              <a:rPr kumimoji="0" lang="en-US" sz="2800" b="1" i="0" strike="noStrike" kern="1200" cap="none" spc="0" normalizeH="0" baseline="0" noProof="0" dirty="0" err="1">
                <a:ln>
                  <a:noFill/>
                </a:ln>
                <a:solidFill>
                  <a:srgbClr val="FF0000"/>
                </a:solidFill>
                <a:effectLst/>
                <a:uLnTx/>
                <a:uFillTx/>
                <a:latin typeface="Calibri"/>
                <a:ea typeface="Times New Roman"/>
              </a:rPr>
              <a:t>worksit</a:t>
            </a:r>
            <a:r>
              <a:rPr lang="en-US" sz="2800" b="1" dirty="0">
                <a:solidFill>
                  <a:srgbClr val="FF0000"/>
                </a:solidFill>
                <a:latin typeface="Calibri"/>
                <a:ea typeface="Times New Roman"/>
              </a:rPr>
              <a:t>e are a major factor in CD allocations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Wrap-up</a:t>
            </a:r>
          </a:p>
        </p:txBody>
      </p:sp>
      <p:sp>
        <p:nvSpPr>
          <p:cNvPr id="8" name="Rectangle 7"/>
          <p:cNvSpPr/>
          <p:nvPr/>
        </p:nvSpPr>
        <p:spPr>
          <a:xfrm>
            <a:off x="3369169" y="4643246"/>
            <a:ext cx="4495800"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ubtitle 2"/>
          <p:cNvSpPr txBox="1">
            <a:spLocks/>
          </p:cNvSpPr>
          <p:nvPr/>
        </p:nvSpPr>
        <p:spPr>
          <a:xfrm>
            <a:off x="304800" y="1883839"/>
            <a:ext cx="8534400" cy="8421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effectLst/>
                <a:uLnTx/>
                <a:uFillTx/>
                <a:latin typeface="Calibri"/>
                <a:ea typeface="Times New Roman"/>
                <a:cs typeface="+mn-cs"/>
              </a:rPr>
              <a:t>Dirt and Gravel Allocation Formula:</a:t>
            </a:r>
          </a:p>
          <a:p>
            <a:pPr marL="0" marR="0" lvl="0" indent="0" algn="l" defTabSz="914400" rtl="0" eaLnBrk="1" fontAlgn="auto" latinLnBrk="0" hangingPunct="1">
              <a:lnSpc>
                <a:spcPct val="120000"/>
              </a:lnSpc>
              <a:spcBef>
                <a:spcPts val="0"/>
              </a:spcBef>
              <a:spcAft>
                <a:spcPts val="0"/>
              </a:spcAft>
              <a:buClrTx/>
              <a:buSzTx/>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a:p>
            <a:pPr marL="742950" marR="0" lvl="1"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13" name="TextBox 12"/>
          <p:cNvSpPr txBox="1"/>
          <p:nvPr/>
        </p:nvSpPr>
        <p:spPr>
          <a:xfrm>
            <a:off x="3566255" y="2778720"/>
            <a:ext cx="2888290"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a:ea typeface="+mn-ea"/>
                <a:cs typeface="+mn-cs"/>
              </a:rPr>
              <a:t>Miles Worksites in County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a:ea typeface="+mn-ea"/>
                <a:cs typeface="+mn-cs"/>
              </a:rPr>
              <a:t>Miles Worksites in State</a:t>
            </a:r>
          </a:p>
        </p:txBody>
      </p:sp>
      <p:sp>
        <p:nvSpPr>
          <p:cNvPr id="14" name="TextBox 13"/>
          <p:cNvSpPr txBox="1"/>
          <p:nvPr/>
        </p:nvSpPr>
        <p:spPr>
          <a:xfrm>
            <a:off x="3489214" y="4023575"/>
            <a:ext cx="17465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rPr>
              <a:t>Miles Unpaved Road in County</a:t>
            </a:r>
          </a:p>
        </p:txBody>
      </p:sp>
      <p:sp>
        <p:nvSpPr>
          <p:cNvPr id="15" name="TextBox 14"/>
          <p:cNvSpPr txBox="1"/>
          <p:nvPr/>
        </p:nvSpPr>
        <p:spPr>
          <a:xfrm>
            <a:off x="5525918" y="4031812"/>
            <a:ext cx="331328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rPr>
              <a:t>¼ Miles Unpaved Road within</a:t>
            </a:r>
            <a:r>
              <a:rPr kumimoji="0" lang="en-US" sz="2000" b="0" i="0" u="none" strike="noStrike" kern="1200" cap="none" spc="0" normalizeH="0" noProof="0" dirty="0">
                <a:ln>
                  <a:noFill/>
                </a:ln>
                <a:solidFill>
                  <a:prstClr val="white">
                    <a:lumMod val="50000"/>
                  </a:prstClr>
                </a:solidFill>
                <a:effectLst/>
                <a:uLnTx/>
                <a:uFillTx/>
                <a:latin typeface="Calibri"/>
                <a:ea typeface="+mn-ea"/>
                <a:cs typeface="+mn-cs"/>
              </a:rPr>
              <a:t> 1,000’ of</a:t>
            </a:r>
            <a:r>
              <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rPr>
              <a:t> HQ/EV </a:t>
            </a:r>
            <a:r>
              <a:rPr lang="en-US" sz="2000" dirty="0" err="1">
                <a:solidFill>
                  <a:prstClr val="white">
                    <a:lumMod val="50000"/>
                  </a:prstClr>
                </a:solidFill>
                <a:latin typeface="Calibri"/>
              </a:rPr>
              <a:t>Strem</a:t>
            </a:r>
            <a:endPar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6" name="TextBox 15"/>
          <p:cNvSpPr txBox="1"/>
          <p:nvPr/>
        </p:nvSpPr>
        <p:spPr>
          <a:xfrm>
            <a:off x="3566255" y="5270612"/>
            <a:ext cx="527294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rPr>
              <a:t>$ Stone County – Min $ Stone in State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rPr>
              <a:t>Min $ Stone in State</a:t>
            </a:r>
          </a:p>
        </p:txBody>
      </p:sp>
      <p:sp>
        <p:nvSpPr>
          <p:cNvPr id="17" name="TextBox 16"/>
          <p:cNvSpPr txBox="1"/>
          <p:nvPr/>
        </p:nvSpPr>
        <p:spPr>
          <a:xfrm>
            <a:off x="1533633" y="2734332"/>
            <a:ext cx="1407758"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a:ea typeface="+mn-ea"/>
                <a:cs typeface="+mn-cs"/>
              </a:rPr>
              <a:t>IDENTIFIED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a:ea typeface="+mn-ea"/>
                <a:cs typeface="+mn-cs"/>
              </a:rPr>
              <a:t>WORKSITES</a:t>
            </a:r>
          </a:p>
        </p:txBody>
      </p:sp>
      <p:sp>
        <p:nvSpPr>
          <p:cNvPr id="18" name="TextBox 17"/>
          <p:cNvSpPr txBox="1"/>
          <p:nvPr/>
        </p:nvSpPr>
        <p:spPr>
          <a:xfrm>
            <a:off x="1640041" y="4013192"/>
            <a:ext cx="1194943"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rPr>
              <a:t>UNPAVED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rPr>
              <a:t>ROADS</a:t>
            </a:r>
          </a:p>
        </p:txBody>
      </p:sp>
      <p:sp>
        <p:nvSpPr>
          <p:cNvPr id="19" name="TextBox 18"/>
          <p:cNvSpPr txBox="1"/>
          <p:nvPr/>
        </p:nvSpPr>
        <p:spPr>
          <a:xfrm>
            <a:off x="1540975" y="5270612"/>
            <a:ext cx="1393074"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rPr>
              <a:t>LIMESTONE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rPr>
              <a:t>COST</a:t>
            </a:r>
          </a:p>
        </p:txBody>
      </p:sp>
      <p:sp>
        <p:nvSpPr>
          <p:cNvPr id="20" name="TextBox 19"/>
          <p:cNvSpPr txBox="1"/>
          <p:nvPr/>
        </p:nvSpPr>
        <p:spPr>
          <a:xfrm>
            <a:off x="381683" y="2703555"/>
            <a:ext cx="1159292"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libri"/>
                <a:ea typeface="+mn-ea"/>
                <a:cs typeface="+mn-cs"/>
              </a:rPr>
              <a:t>50%</a:t>
            </a:r>
          </a:p>
        </p:txBody>
      </p:sp>
      <p:sp>
        <p:nvSpPr>
          <p:cNvPr id="21" name="TextBox 20"/>
          <p:cNvSpPr txBox="1"/>
          <p:nvPr/>
        </p:nvSpPr>
        <p:spPr>
          <a:xfrm>
            <a:off x="408236" y="3982415"/>
            <a:ext cx="1159292"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lumMod val="50000"/>
                  </a:prstClr>
                </a:solidFill>
                <a:effectLst/>
                <a:uLnTx/>
                <a:uFillTx/>
                <a:latin typeface="Calibri"/>
                <a:ea typeface="+mn-ea"/>
                <a:cs typeface="+mn-cs"/>
              </a:rPr>
              <a:t>45%</a:t>
            </a:r>
          </a:p>
        </p:txBody>
      </p:sp>
      <p:sp>
        <p:nvSpPr>
          <p:cNvPr id="22" name="TextBox 21"/>
          <p:cNvSpPr txBox="1"/>
          <p:nvPr/>
        </p:nvSpPr>
        <p:spPr>
          <a:xfrm>
            <a:off x="486783" y="5239835"/>
            <a:ext cx="100219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lumMod val="50000"/>
                  </a:prstClr>
                </a:solidFill>
                <a:effectLst/>
                <a:uLnTx/>
                <a:uFillTx/>
                <a:latin typeface="Calibri"/>
                <a:ea typeface="+mn-ea"/>
                <a:cs typeface="+mn-cs"/>
              </a:rPr>
              <a:t> 5%</a:t>
            </a:r>
          </a:p>
        </p:txBody>
      </p:sp>
      <p:sp>
        <p:nvSpPr>
          <p:cNvPr id="23" name="TextBox 22"/>
          <p:cNvSpPr txBox="1"/>
          <p:nvPr/>
        </p:nvSpPr>
        <p:spPr>
          <a:xfrm>
            <a:off x="2949138" y="2689398"/>
            <a:ext cx="465192"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lumMod val="50000"/>
                  </a:prstClr>
                </a:solidFill>
                <a:effectLst/>
                <a:uLnTx/>
                <a:uFillTx/>
                <a:latin typeface="Calibri"/>
                <a:ea typeface="+mn-ea"/>
                <a:cs typeface="+mn-cs"/>
              </a:rPr>
              <a:t>=</a:t>
            </a:r>
          </a:p>
        </p:txBody>
      </p:sp>
      <p:sp>
        <p:nvSpPr>
          <p:cNvPr id="24" name="TextBox 23"/>
          <p:cNvSpPr txBox="1"/>
          <p:nvPr/>
        </p:nvSpPr>
        <p:spPr>
          <a:xfrm>
            <a:off x="2945221" y="3914528"/>
            <a:ext cx="465192"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lumMod val="50000"/>
                  </a:prstClr>
                </a:solidFill>
                <a:effectLst/>
                <a:uLnTx/>
                <a:uFillTx/>
                <a:latin typeface="Calibri"/>
                <a:ea typeface="+mn-ea"/>
                <a:cs typeface="+mn-cs"/>
              </a:rPr>
              <a:t>=</a:t>
            </a:r>
          </a:p>
        </p:txBody>
      </p:sp>
      <p:sp>
        <p:nvSpPr>
          <p:cNvPr id="25" name="TextBox 24"/>
          <p:cNvSpPr txBox="1"/>
          <p:nvPr/>
        </p:nvSpPr>
        <p:spPr>
          <a:xfrm>
            <a:off x="2945221" y="5201615"/>
            <a:ext cx="465192"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lumMod val="50000"/>
                  </a:prstClr>
                </a:solidFill>
                <a:effectLst/>
                <a:uLnTx/>
                <a:uFillTx/>
                <a:latin typeface="Calibri"/>
                <a:ea typeface="+mn-ea"/>
                <a:cs typeface="+mn-cs"/>
              </a:rPr>
              <a:t>=</a:t>
            </a:r>
          </a:p>
        </p:txBody>
      </p:sp>
      <p:cxnSp>
        <p:nvCxnSpPr>
          <p:cNvPr id="26" name="Straight Connector 25"/>
          <p:cNvCxnSpPr>
            <a:endCxn id="16" idx="3"/>
          </p:cNvCxnSpPr>
          <p:nvPr/>
        </p:nvCxnSpPr>
        <p:spPr>
          <a:xfrm>
            <a:off x="3673969" y="5624555"/>
            <a:ext cx="5165231" cy="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V="1">
            <a:off x="3656613" y="3132663"/>
            <a:ext cx="2797932"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5163495" y="3970257"/>
            <a:ext cx="465192"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lumMod val="50000"/>
                  </a:prstClr>
                </a:solidFill>
                <a:effectLst/>
                <a:uLnTx/>
                <a:uFillTx/>
                <a:latin typeface="Calibri"/>
                <a:ea typeface="+mn-ea"/>
                <a:cs typeface="+mn-cs"/>
              </a:rPr>
              <a:t>+</a:t>
            </a:r>
          </a:p>
        </p:txBody>
      </p:sp>
    </p:spTree>
    <p:extLst>
      <p:ext uri="{BB962C8B-B14F-4D97-AF65-F5344CB8AC3E}">
        <p14:creationId xmlns:p14="http://schemas.microsoft.com/office/powerpoint/2010/main" val="3414989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3750" y="4322239"/>
            <a:ext cx="4495800"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Subtitle 2"/>
          <p:cNvSpPr txBox="1">
            <a:spLocks/>
          </p:cNvSpPr>
          <p:nvPr/>
        </p:nvSpPr>
        <p:spPr>
          <a:xfrm>
            <a:off x="228600" y="609600"/>
            <a:ext cx="87630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Why does it Matter?</a:t>
            </a: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1" i="0" strike="noStrike" kern="1200" cap="none" spc="0" normalizeH="0" baseline="0" noProof="0" dirty="0">
                <a:ln>
                  <a:noFill/>
                </a:ln>
                <a:solidFill>
                  <a:srgbClr val="FF0000"/>
                </a:solidFill>
                <a:effectLst/>
                <a:uLnTx/>
                <a:uFillTx/>
                <a:latin typeface="Calibri"/>
                <a:ea typeface="Times New Roman"/>
              </a:rPr>
              <a:t>Miles of </a:t>
            </a:r>
            <a:r>
              <a:rPr kumimoji="0" lang="en-US" sz="2800" b="1" i="0" strike="noStrike" kern="1200" cap="none" spc="0" normalizeH="0" baseline="0" noProof="0" dirty="0" err="1">
                <a:ln>
                  <a:noFill/>
                </a:ln>
                <a:solidFill>
                  <a:srgbClr val="FF0000"/>
                </a:solidFill>
                <a:effectLst/>
                <a:uLnTx/>
                <a:uFillTx/>
                <a:latin typeface="Calibri"/>
                <a:ea typeface="Times New Roman"/>
              </a:rPr>
              <a:t>worksit</a:t>
            </a:r>
            <a:r>
              <a:rPr lang="en-US" sz="2800" b="1" dirty="0">
                <a:solidFill>
                  <a:srgbClr val="FF0000"/>
                </a:solidFill>
                <a:latin typeface="Calibri"/>
                <a:ea typeface="Times New Roman"/>
              </a:rPr>
              <a:t>e are a major factor in CD allocations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Wrap-up</a:t>
            </a:r>
          </a:p>
        </p:txBody>
      </p:sp>
      <p:sp>
        <p:nvSpPr>
          <p:cNvPr id="8" name="Rectangle 7"/>
          <p:cNvSpPr/>
          <p:nvPr/>
        </p:nvSpPr>
        <p:spPr>
          <a:xfrm>
            <a:off x="3369169" y="4643246"/>
            <a:ext cx="4495800"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ubtitle 2"/>
          <p:cNvSpPr txBox="1">
            <a:spLocks/>
          </p:cNvSpPr>
          <p:nvPr/>
        </p:nvSpPr>
        <p:spPr>
          <a:xfrm>
            <a:off x="304800" y="1883839"/>
            <a:ext cx="8534400" cy="8421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effectLst/>
                <a:uLnTx/>
                <a:uFillTx/>
                <a:latin typeface="Calibri"/>
                <a:ea typeface="Times New Roman"/>
                <a:cs typeface="+mn-cs"/>
              </a:rPr>
              <a:t>Dirt and Gravel Allocation Formula:</a:t>
            </a:r>
          </a:p>
          <a:p>
            <a:pPr marL="0" marR="0" lvl="0" indent="0" algn="l" defTabSz="914400" rtl="0" eaLnBrk="1" fontAlgn="auto" latinLnBrk="0" hangingPunct="1">
              <a:lnSpc>
                <a:spcPct val="120000"/>
              </a:lnSpc>
              <a:spcBef>
                <a:spcPts val="0"/>
              </a:spcBef>
              <a:spcAft>
                <a:spcPts val="0"/>
              </a:spcAft>
              <a:buClrTx/>
              <a:buSzTx/>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a:p>
            <a:pPr marL="742950" marR="0" lvl="1"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13" name="TextBox 12"/>
          <p:cNvSpPr txBox="1"/>
          <p:nvPr/>
        </p:nvSpPr>
        <p:spPr>
          <a:xfrm>
            <a:off x="3566255" y="2778720"/>
            <a:ext cx="2888290"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a:ea typeface="+mn-ea"/>
                <a:cs typeface="+mn-cs"/>
              </a:rPr>
              <a:t>Miles Worksites in County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a:ea typeface="+mn-ea"/>
                <a:cs typeface="+mn-cs"/>
              </a:rPr>
              <a:t>Miles Worksites in State</a:t>
            </a:r>
          </a:p>
        </p:txBody>
      </p:sp>
      <p:sp>
        <p:nvSpPr>
          <p:cNvPr id="14" name="TextBox 13"/>
          <p:cNvSpPr txBox="1"/>
          <p:nvPr/>
        </p:nvSpPr>
        <p:spPr>
          <a:xfrm>
            <a:off x="3489214" y="4023575"/>
            <a:ext cx="17465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rPr>
              <a:t>Miles Unpaved Road in County</a:t>
            </a:r>
          </a:p>
        </p:txBody>
      </p:sp>
      <p:sp>
        <p:nvSpPr>
          <p:cNvPr id="15" name="TextBox 14"/>
          <p:cNvSpPr txBox="1"/>
          <p:nvPr/>
        </p:nvSpPr>
        <p:spPr>
          <a:xfrm>
            <a:off x="5525918" y="4031812"/>
            <a:ext cx="331328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rPr>
              <a:t>¼ Miles Unpaved Road within</a:t>
            </a:r>
            <a:r>
              <a:rPr kumimoji="0" lang="en-US" sz="2000" b="0" i="0" u="none" strike="noStrike" kern="1200" cap="none" spc="0" normalizeH="0" noProof="0" dirty="0">
                <a:ln>
                  <a:noFill/>
                </a:ln>
                <a:solidFill>
                  <a:prstClr val="white">
                    <a:lumMod val="50000"/>
                  </a:prstClr>
                </a:solidFill>
                <a:effectLst/>
                <a:uLnTx/>
                <a:uFillTx/>
                <a:latin typeface="Calibri"/>
                <a:ea typeface="+mn-ea"/>
                <a:cs typeface="+mn-cs"/>
              </a:rPr>
              <a:t> 1,000’ of</a:t>
            </a:r>
            <a:r>
              <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rPr>
              <a:t> HQ/EV </a:t>
            </a:r>
            <a:r>
              <a:rPr lang="en-US" sz="2000" dirty="0" err="1">
                <a:solidFill>
                  <a:prstClr val="white">
                    <a:lumMod val="50000"/>
                  </a:prstClr>
                </a:solidFill>
                <a:latin typeface="Calibri"/>
              </a:rPr>
              <a:t>Strem</a:t>
            </a:r>
            <a:endPar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6" name="TextBox 15"/>
          <p:cNvSpPr txBox="1"/>
          <p:nvPr/>
        </p:nvSpPr>
        <p:spPr>
          <a:xfrm>
            <a:off x="3566255" y="5270612"/>
            <a:ext cx="527294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rPr>
              <a:t>$ Stone County – Min $ Stone in State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rPr>
              <a:t>Min $ Stone in State</a:t>
            </a:r>
          </a:p>
        </p:txBody>
      </p:sp>
      <p:sp>
        <p:nvSpPr>
          <p:cNvPr id="17" name="TextBox 16"/>
          <p:cNvSpPr txBox="1"/>
          <p:nvPr/>
        </p:nvSpPr>
        <p:spPr>
          <a:xfrm>
            <a:off x="1533633" y="2734332"/>
            <a:ext cx="1407758"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a:ea typeface="+mn-ea"/>
                <a:cs typeface="+mn-cs"/>
              </a:rPr>
              <a:t>IDENTIFIED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a:ea typeface="+mn-ea"/>
                <a:cs typeface="+mn-cs"/>
              </a:rPr>
              <a:t>WORKSITES</a:t>
            </a:r>
          </a:p>
        </p:txBody>
      </p:sp>
      <p:sp>
        <p:nvSpPr>
          <p:cNvPr id="18" name="TextBox 17"/>
          <p:cNvSpPr txBox="1"/>
          <p:nvPr/>
        </p:nvSpPr>
        <p:spPr>
          <a:xfrm>
            <a:off x="1640041" y="4013192"/>
            <a:ext cx="1194943"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rPr>
              <a:t>UNPAVED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rPr>
              <a:t>ROADS</a:t>
            </a:r>
          </a:p>
        </p:txBody>
      </p:sp>
      <p:sp>
        <p:nvSpPr>
          <p:cNvPr id="19" name="TextBox 18"/>
          <p:cNvSpPr txBox="1"/>
          <p:nvPr/>
        </p:nvSpPr>
        <p:spPr>
          <a:xfrm>
            <a:off x="1540975" y="5270612"/>
            <a:ext cx="1393074"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rPr>
              <a:t>LIMESTONE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rPr>
              <a:t>COST</a:t>
            </a:r>
          </a:p>
        </p:txBody>
      </p:sp>
      <p:sp>
        <p:nvSpPr>
          <p:cNvPr id="20" name="TextBox 19"/>
          <p:cNvSpPr txBox="1"/>
          <p:nvPr/>
        </p:nvSpPr>
        <p:spPr>
          <a:xfrm>
            <a:off x="381683" y="2703555"/>
            <a:ext cx="1159292"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libri"/>
                <a:ea typeface="+mn-ea"/>
                <a:cs typeface="+mn-cs"/>
              </a:rPr>
              <a:t>50%</a:t>
            </a:r>
          </a:p>
        </p:txBody>
      </p:sp>
      <p:sp>
        <p:nvSpPr>
          <p:cNvPr id="21" name="TextBox 20"/>
          <p:cNvSpPr txBox="1"/>
          <p:nvPr/>
        </p:nvSpPr>
        <p:spPr>
          <a:xfrm>
            <a:off x="408236" y="3982415"/>
            <a:ext cx="1159292"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lumMod val="50000"/>
                  </a:prstClr>
                </a:solidFill>
                <a:effectLst/>
                <a:uLnTx/>
                <a:uFillTx/>
                <a:latin typeface="Calibri"/>
                <a:ea typeface="+mn-ea"/>
                <a:cs typeface="+mn-cs"/>
              </a:rPr>
              <a:t>45%</a:t>
            </a:r>
          </a:p>
        </p:txBody>
      </p:sp>
      <p:sp>
        <p:nvSpPr>
          <p:cNvPr id="22" name="TextBox 21"/>
          <p:cNvSpPr txBox="1"/>
          <p:nvPr/>
        </p:nvSpPr>
        <p:spPr>
          <a:xfrm>
            <a:off x="486783" y="5239835"/>
            <a:ext cx="100219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lumMod val="50000"/>
                  </a:prstClr>
                </a:solidFill>
                <a:effectLst/>
                <a:uLnTx/>
                <a:uFillTx/>
                <a:latin typeface="Calibri"/>
                <a:ea typeface="+mn-ea"/>
                <a:cs typeface="+mn-cs"/>
              </a:rPr>
              <a:t> 5%</a:t>
            </a:r>
          </a:p>
        </p:txBody>
      </p:sp>
      <p:sp>
        <p:nvSpPr>
          <p:cNvPr id="23" name="TextBox 22"/>
          <p:cNvSpPr txBox="1"/>
          <p:nvPr/>
        </p:nvSpPr>
        <p:spPr>
          <a:xfrm>
            <a:off x="2949138" y="2689398"/>
            <a:ext cx="465192"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lumMod val="50000"/>
                  </a:prstClr>
                </a:solidFill>
                <a:effectLst/>
                <a:uLnTx/>
                <a:uFillTx/>
                <a:latin typeface="Calibri"/>
                <a:ea typeface="+mn-ea"/>
                <a:cs typeface="+mn-cs"/>
              </a:rPr>
              <a:t>=</a:t>
            </a:r>
          </a:p>
        </p:txBody>
      </p:sp>
      <p:sp>
        <p:nvSpPr>
          <p:cNvPr id="24" name="TextBox 23"/>
          <p:cNvSpPr txBox="1"/>
          <p:nvPr/>
        </p:nvSpPr>
        <p:spPr>
          <a:xfrm>
            <a:off x="2945221" y="3914528"/>
            <a:ext cx="465192"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lumMod val="50000"/>
                  </a:prstClr>
                </a:solidFill>
                <a:effectLst/>
                <a:uLnTx/>
                <a:uFillTx/>
                <a:latin typeface="Calibri"/>
                <a:ea typeface="+mn-ea"/>
                <a:cs typeface="+mn-cs"/>
              </a:rPr>
              <a:t>=</a:t>
            </a:r>
          </a:p>
        </p:txBody>
      </p:sp>
      <p:sp>
        <p:nvSpPr>
          <p:cNvPr id="25" name="TextBox 24"/>
          <p:cNvSpPr txBox="1"/>
          <p:nvPr/>
        </p:nvSpPr>
        <p:spPr>
          <a:xfrm>
            <a:off x="2945221" y="5201615"/>
            <a:ext cx="465192"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lumMod val="50000"/>
                  </a:prstClr>
                </a:solidFill>
                <a:effectLst/>
                <a:uLnTx/>
                <a:uFillTx/>
                <a:latin typeface="Calibri"/>
                <a:ea typeface="+mn-ea"/>
                <a:cs typeface="+mn-cs"/>
              </a:rPr>
              <a:t>=</a:t>
            </a:r>
          </a:p>
        </p:txBody>
      </p:sp>
      <p:cxnSp>
        <p:nvCxnSpPr>
          <p:cNvPr id="26" name="Straight Connector 25"/>
          <p:cNvCxnSpPr>
            <a:endCxn id="16" idx="3"/>
          </p:cNvCxnSpPr>
          <p:nvPr/>
        </p:nvCxnSpPr>
        <p:spPr>
          <a:xfrm>
            <a:off x="3673969" y="5624555"/>
            <a:ext cx="5165231" cy="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V="1">
            <a:off x="3656613" y="3132663"/>
            <a:ext cx="2797932"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5163495" y="3970257"/>
            <a:ext cx="465192"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lumMod val="50000"/>
                  </a:prstClr>
                </a:solidFill>
                <a:effectLst/>
                <a:uLnTx/>
                <a:uFillTx/>
                <a:latin typeface="Calibri"/>
                <a:ea typeface="+mn-ea"/>
                <a:cs typeface="+mn-cs"/>
              </a:rPr>
              <a:t>+</a:t>
            </a:r>
          </a:p>
        </p:txBody>
      </p:sp>
      <p:sp>
        <p:nvSpPr>
          <p:cNvPr id="5" name="Down Arrow 4"/>
          <p:cNvSpPr/>
          <p:nvPr/>
        </p:nvSpPr>
        <p:spPr>
          <a:xfrm rot="8575346">
            <a:off x="5729240" y="3309040"/>
            <a:ext cx="304800" cy="599123"/>
          </a:xfrm>
          <a:prstGeom prst="downArrow">
            <a:avLst/>
          </a:prstGeom>
          <a:solidFill>
            <a:srgbClr val="FFFF00"/>
          </a:solidFill>
          <a:ln>
            <a:solidFill>
              <a:srgbClr val="FF0000"/>
            </a:solidFill>
          </a:ln>
        </p:spPr>
        <p:txBody>
          <a:bodyPr wrap="square" rtlCol="0">
            <a:spAutoFit/>
          </a:bodyPr>
          <a:lstStyle/>
          <a:p>
            <a:pPr algn="ctr"/>
            <a:endParaRPr lang="en-US" sz="2800">
              <a:solidFill>
                <a:srgbClr val="FF0000"/>
              </a:solidFill>
            </a:endParaRPr>
          </a:p>
        </p:txBody>
      </p:sp>
      <p:sp>
        <p:nvSpPr>
          <p:cNvPr id="2" name="TextBox 1"/>
          <p:cNvSpPr txBox="1"/>
          <p:nvPr/>
        </p:nvSpPr>
        <p:spPr>
          <a:xfrm>
            <a:off x="4267334" y="3709133"/>
            <a:ext cx="4374421" cy="1815882"/>
          </a:xfrm>
          <a:prstGeom prst="rect">
            <a:avLst/>
          </a:prstGeom>
          <a:solidFill>
            <a:srgbClr val="FFFF00"/>
          </a:solidFill>
          <a:ln>
            <a:solidFill>
              <a:srgbClr val="FF0000"/>
            </a:solidFill>
          </a:ln>
        </p:spPr>
        <p:txBody>
          <a:bodyPr wrap="square" rtlCol="0">
            <a:spAutoFit/>
          </a:bodyPr>
          <a:lstStyle/>
          <a:p>
            <a:pPr algn="ctr"/>
            <a:r>
              <a:rPr lang="en-US" sz="2800" dirty="0">
                <a:solidFill>
                  <a:srgbClr val="FF0000"/>
                </a:solidFill>
              </a:rPr>
              <a:t>More worksites statewide means each worksite is worth a little less in allocation formula.</a:t>
            </a:r>
          </a:p>
        </p:txBody>
      </p:sp>
    </p:spTree>
    <p:extLst>
      <p:ext uri="{BB962C8B-B14F-4D97-AF65-F5344CB8AC3E}">
        <p14:creationId xmlns:p14="http://schemas.microsoft.com/office/powerpoint/2010/main" val="2298382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228600" y="609600"/>
            <a:ext cx="87630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Why does it Matter?</a:t>
            </a: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a:ea typeface="Times New Roman"/>
                <a:cs typeface="+mn-cs"/>
              </a:rPr>
              <a:t>Assessment completeness was highly variable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0000"/>
                </a:solidFill>
                <a:effectLst/>
                <a:uLnTx/>
                <a:uFillTx/>
                <a:latin typeface="Calibri"/>
                <a:ea typeface="Times New Roman"/>
                <a:cs typeface="+mn-cs"/>
              </a:rPr>
              <a:t>County Average Worksite Length: </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FF0000"/>
                </a:solidFill>
                <a:effectLst/>
                <a:uLnTx/>
                <a:uFillTx/>
                <a:latin typeface="Calibri"/>
                <a:ea typeface="Times New Roman"/>
                <a:cs typeface="+mn-cs"/>
              </a:rPr>
              <a:t>0.17 to 0.76 miles (.35 </a:t>
            </a:r>
            <a:r>
              <a:rPr kumimoji="0" lang="en-US" sz="2400" b="1" i="0" u="none" strike="noStrike" kern="1200" cap="none" spc="0" normalizeH="0" baseline="0" noProof="0" dirty="0" err="1">
                <a:ln>
                  <a:noFill/>
                </a:ln>
                <a:solidFill>
                  <a:srgbClr val="FF0000"/>
                </a:solidFill>
                <a:effectLst/>
                <a:uLnTx/>
                <a:uFillTx/>
                <a:latin typeface="Calibri"/>
                <a:ea typeface="Times New Roman"/>
                <a:cs typeface="+mn-cs"/>
              </a:rPr>
              <a:t>avg</a:t>
            </a:r>
            <a:r>
              <a:rPr kumimoji="0" lang="en-US" sz="2400" b="1" i="0" u="none" strike="noStrike" kern="1200" cap="none" spc="0" normalizeH="0" baseline="0" noProof="0" dirty="0">
                <a:ln>
                  <a:noFill/>
                </a:ln>
                <a:solidFill>
                  <a:srgbClr val="FF0000"/>
                </a:solidFill>
                <a:effectLst/>
                <a:uLnTx/>
                <a:uFillTx/>
                <a:latin typeface="Calibri"/>
                <a:ea typeface="Times New Roman"/>
                <a:cs typeface="+mn-cs"/>
              </a:rPr>
              <a:t>)</a:t>
            </a:r>
            <a:endParaRPr kumimoji="0" lang="en-US" sz="2800" b="1" i="0" u="none" strike="noStrike" kern="1200" cap="none" spc="0" normalizeH="0" baseline="0" noProof="0" dirty="0">
              <a:ln>
                <a:noFill/>
              </a:ln>
              <a:solidFill>
                <a:srgbClr val="FF0000"/>
              </a:solidFill>
              <a:effectLst/>
              <a:uLnTx/>
              <a:uFillTx/>
              <a:latin typeface="Calibri"/>
              <a:ea typeface="Times New Roman"/>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Wrap-up</a:t>
            </a:r>
          </a:p>
        </p:txBody>
      </p:sp>
    </p:spTree>
    <p:extLst>
      <p:ext uri="{BB962C8B-B14F-4D97-AF65-F5344CB8AC3E}">
        <p14:creationId xmlns:p14="http://schemas.microsoft.com/office/powerpoint/2010/main" val="3664539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0" y="4800600"/>
            <a:ext cx="4495800"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Subtitle 2"/>
          <p:cNvSpPr txBox="1">
            <a:spLocks/>
          </p:cNvSpPr>
          <p:nvPr/>
        </p:nvSpPr>
        <p:spPr>
          <a:xfrm>
            <a:off x="228600" y="609600"/>
            <a:ext cx="87630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Why does it Matter?</a:t>
            </a: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a:ea typeface="Times New Roman"/>
                <a:cs typeface="+mn-cs"/>
              </a:rPr>
              <a:t>Assessment completeness was highly variable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a:ea typeface="Times New Roman"/>
                <a:cs typeface="+mn-cs"/>
              </a:rPr>
              <a:t>County Average Worksite Length: </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a:ea typeface="Times New Roman"/>
                <a:cs typeface="+mn-cs"/>
              </a:rPr>
              <a:t>0.17 to 0.76 miles (.35 </a:t>
            </a:r>
            <a:r>
              <a:rPr kumimoji="0" lang="en-US" sz="2400" b="1" i="0" u="none" strike="noStrike" kern="1200" cap="none" spc="0" normalizeH="0" baseline="0" noProof="0" dirty="0" err="1">
                <a:ln>
                  <a:noFill/>
                </a:ln>
                <a:solidFill>
                  <a:prstClr val="black"/>
                </a:solidFill>
                <a:effectLst/>
                <a:uLnTx/>
                <a:uFillTx/>
                <a:latin typeface="Calibri"/>
                <a:ea typeface="Times New Roman"/>
                <a:cs typeface="+mn-cs"/>
              </a:rPr>
              <a:t>avg</a:t>
            </a:r>
            <a:r>
              <a:rPr kumimoji="0" lang="en-US" sz="2400" b="1" i="0" u="none" strike="noStrike" kern="1200" cap="none" spc="0" normalizeH="0" baseline="0" noProof="0" dirty="0">
                <a:ln>
                  <a:noFill/>
                </a:ln>
                <a:solidFill>
                  <a:prstClr val="black"/>
                </a:solidFill>
                <a:effectLst/>
                <a:uLnTx/>
                <a:uFillTx/>
                <a:latin typeface="Calibri"/>
                <a:ea typeface="Times New Roman"/>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0000"/>
                </a:solidFill>
                <a:effectLst/>
                <a:uLnTx/>
                <a:uFillTx/>
                <a:latin typeface="Calibri"/>
                <a:ea typeface="Times New Roman"/>
                <a:cs typeface="+mn-cs"/>
              </a:rPr>
              <a:t>County Unpaved to Worksite conversion:</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b="1" dirty="0">
                <a:solidFill>
                  <a:srgbClr val="FF0000"/>
                </a:solidFill>
                <a:latin typeface="Calibri"/>
                <a:ea typeface="Times New Roman"/>
              </a:rPr>
              <a:t>11</a:t>
            </a:r>
            <a:r>
              <a:rPr kumimoji="0" lang="en-US" sz="2400" b="1" i="0" u="none" strike="noStrike" kern="1200" cap="none" spc="0" normalizeH="0" baseline="0" noProof="0" dirty="0">
                <a:ln>
                  <a:noFill/>
                </a:ln>
                <a:solidFill>
                  <a:srgbClr val="FF0000"/>
                </a:solidFill>
                <a:effectLst/>
                <a:uLnTx/>
                <a:uFillTx/>
                <a:latin typeface="Calibri"/>
                <a:ea typeface="Times New Roman"/>
                <a:cs typeface="+mn-cs"/>
              </a:rPr>
              <a:t>% to 79% (35% avg)</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Wrap-up</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28575" y="4377876"/>
            <a:ext cx="4562475" cy="2442523"/>
          </a:xfrm>
          <a:prstGeom prst="rect">
            <a:avLst/>
          </a:prstGeom>
          <a:ln w="57150">
            <a:solidFill>
              <a:schemeClr val="tx1"/>
            </a:solid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4629150" y="4353425"/>
            <a:ext cx="4480181" cy="2466975"/>
          </a:xfrm>
          <a:prstGeom prst="rect">
            <a:avLst/>
          </a:prstGeom>
          <a:ln w="57150">
            <a:solidFill>
              <a:schemeClr val="tx1"/>
            </a:solidFill>
          </a:ln>
        </p:spPr>
      </p:pic>
      <p:sp>
        <p:nvSpPr>
          <p:cNvPr id="5" name="TextBox 4"/>
          <p:cNvSpPr txBox="1"/>
          <p:nvPr/>
        </p:nvSpPr>
        <p:spPr>
          <a:xfrm>
            <a:off x="490403" y="4221509"/>
            <a:ext cx="8043997" cy="461665"/>
          </a:xfrm>
          <a:prstGeom prst="rect">
            <a:avLst/>
          </a:prstGeom>
          <a:solidFill>
            <a:schemeClr val="tx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libri"/>
                <a:ea typeface="+mn-ea"/>
                <a:cs typeface="+mn-cs"/>
              </a:rPr>
              <a:t>County A at 11%  </a:t>
            </a:r>
            <a:r>
              <a:rPr kumimoji="0" lang="en-US" sz="2400" b="1" i="0" u="none" strike="noStrike" kern="1200" cap="none" spc="0" normalizeH="0" baseline="0" noProof="0" dirty="0">
                <a:ln>
                  <a:noFill/>
                </a:ln>
                <a:solidFill>
                  <a:prstClr val="white"/>
                </a:solidFill>
                <a:effectLst/>
                <a:uLnTx/>
                <a:uFillTx/>
                <a:latin typeface="Calibri"/>
                <a:ea typeface="+mn-ea"/>
                <a:cs typeface="+mn-cs"/>
              </a:rPr>
              <a:t>-  example, at same scale  -  </a:t>
            </a:r>
            <a:r>
              <a:rPr kumimoji="0" lang="en-US" sz="2400" b="1" i="0" u="none" strike="noStrike" kern="1200" cap="none" spc="0" normalizeH="0" baseline="0" noProof="0" dirty="0">
                <a:ln>
                  <a:noFill/>
                </a:ln>
                <a:solidFill>
                  <a:srgbClr val="FFFF00"/>
                </a:solidFill>
                <a:effectLst/>
                <a:uLnTx/>
                <a:uFillTx/>
                <a:latin typeface="Calibri"/>
                <a:ea typeface="+mn-ea"/>
                <a:cs typeface="+mn-cs"/>
              </a:rPr>
              <a:t>County B at </a:t>
            </a:r>
            <a:r>
              <a:rPr lang="en-US" sz="2400" b="1" dirty="0">
                <a:solidFill>
                  <a:srgbClr val="FFFF00"/>
                </a:solidFill>
                <a:latin typeface="Calibri"/>
              </a:rPr>
              <a:t>70</a:t>
            </a:r>
            <a:r>
              <a:rPr kumimoji="0" lang="en-US" sz="2400" b="1" i="0" u="none" strike="noStrike" kern="1200" cap="none" spc="0" normalizeH="0" baseline="0" noProof="0" dirty="0">
                <a:ln>
                  <a:noFill/>
                </a:ln>
                <a:solidFill>
                  <a:srgbClr val="FFFF00"/>
                </a:solidFill>
                <a:effectLst/>
                <a:uLnTx/>
                <a:uFillTx/>
                <a:latin typeface="Calibri"/>
                <a:ea typeface="+mn-ea"/>
                <a:cs typeface="+mn-cs"/>
              </a:rPr>
              <a:t>%</a:t>
            </a:r>
          </a:p>
        </p:txBody>
      </p:sp>
    </p:spTree>
    <p:extLst>
      <p:ext uri="{BB962C8B-B14F-4D97-AF65-F5344CB8AC3E}">
        <p14:creationId xmlns:p14="http://schemas.microsoft.com/office/powerpoint/2010/main" val="2992150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209550" y="443593"/>
            <a:ext cx="893445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2800" b="1" i="0" u="none" strike="noStrike" kern="1200" cap="none" spc="0" normalizeH="0" baseline="0" noProof="0" dirty="0">
                <a:ln>
                  <a:noFill/>
                </a:ln>
                <a:solidFill>
                  <a:srgbClr val="FF0000"/>
                </a:solidFill>
                <a:effectLst/>
                <a:uLnTx/>
                <a:uFillTx/>
                <a:latin typeface="Calibri"/>
                <a:ea typeface="Times New Roman"/>
                <a:cs typeface="+mn-cs"/>
              </a:rPr>
              <a:t>Venango County 2018 Reassessment Example</a:t>
            </a:r>
          </a:p>
          <a:p>
            <a:pPr marL="457200" lvl="1" indent="-282575">
              <a:buFont typeface="Arial" panose="020B0604020202020204" pitchFamily="34" charset="0"/>
              <a:buChar char="•"/>
              <a:defRPr/>
            </a:pPr>
            <a:r>
              <a:rPr lang="en-US" dirty="0">
                <a:solidFill>
                  <a:prstClr val="black"/>
                </a:solidFill>
                <a:latin typeface="Calibri"/>
                <a:ea typeface="Times New Roman"/>
              </a:rPr>
              <a:t>CD had questions about their assessment quality</a:t>
            </a:r>
          </a:p>
          <a:p>
            <a:pPr marL="457200" lvl="1" indent="-282575">
              <a:buFont typeface="Arial" panose="020B0604020202020204" pitchFamily="34" charset="0"/>
              <a:buChar char="•"/>
              <a:defRPr/>
            </a:pPr>
            <a:r>
              <a:rPr kumimoji="0" lang="en-US" i="0" u="none" strike="noStrike" kern="1200" cap="none" spc="0" normalizeH="0" baseline="0" noProof="0" dirty="0">
                <a:ln>
                  <a:noFill/>
                </a:ln>
                <a:solidFill>
                  <a:prstClr val="black"/>
                </a:solidFill>
                <a:effectLst/>
                <a:uLnTx/>
                <a:uFillTx/>
                <a:latin typeface="Calibri"/>
                <a:ea typeface="Times New Roman"/>
              </a:rPr>
              <a:t>SCC/CDGRS </a:t>
            </a:r>
            <a:r>
              <a:rPr kumimoji="0" lang="en-US" i="0" u="none" strike="noStrike" kern="1200" cap="none" spc="0" normalizeH="0" noProof="0" dirty="0">
                <a:ln>
                  <a:noFill/>
                </a:ln>
                <a:solidFill>
                  <a:prstClr val="black"/>
                </a:solidFill>
                <a:effectLst/>
                <a:uLnTx/>
                <a:uFillTx/>
                <a:latin typeface="Calibri"/>
                <a:ea typeface="Times New Roman"/>
              </a:rPr>
              <a:t>visited and helped assess 2 twps in 2018</a:t>
            </a:r>
          </a:p>
          <a:p>
            <a:pPr marL="457200" lvl="1" indent="-282575">
              <a:buFont typeface="Arial" panose="020B0604020202020204" pitchFamily="34" charset="0"/>
              <a:buChar char="•"/>
              <a:defRPr/>
            </a:pPr>
            <a:r>
              <a:rPr lang="en-US" baseline="0" dirty="0">
                <a:solidFill>
                  <a:prstClr val="black"/>
                </a:solidFill>
                <a:latin typeface="Calibri"/>
                <a:ea typeface="Times New Roman"/>
              </a:rPr>
              <a:t>Found sites were ver</a:t>
            </a:r>
            <a:r>
              <a:rPr lang="en-US" dirty="0">
                <a:solidFill>
                  <a:prstClr val="black"/>
                </a:solidFill>
                <a:latin typeface="Calibri"/>
                <a:ea typeface="Times New Roman"/>
              </a:rPr>
              <a:t>y short or completely missing</a:t>
            </a:r>
          </a:p>
          <a:p>
            <a:pPr marL="457200" lvl="1" indent="-282575">
              <a:buFont typeface="Arial" panose="020B0604020202020204" pitchFamily="34" charset="0"/>
              <a:buChar char="•"/>
              <a:defRPr/>
            </a:pPr>
            <a:r>
              <a:rPr lang="en-US" b="1" baseline="0" dirty="0">
                <a:solidFill>
                  <a:prstClr val="black"/>
                </a:solidFill>
                <a:latin typeface="Calibri"/>
                <a:ea typeface="Times New Roman"/>
              </a:rPr>
              <a:t>Approximately</a:t>
            </a:r>
            <a:r>
              <a:rPr lang="en-US" b="1" dirty="0">
                <a:solidFill>
                  <a:prstClr val="black"/>
                </a:solidFill>
                <a:latin typeface="Calibri"/>
                <a:ea typeface="Times New Roman"/>
              </a:rPr>
              <a:t> tripled total length of existing worksites</a:t>
            </a:r>
            <a:endParaRPr kumimoji="0" lang="en-US" b="1" i="0" u="none" strike="noStrike" kern="1200" cap="none" spc="0" normalizeH="0" baseline="0" noProof="0" dirty="0">
              <a:ln>
                <a:noFill/>
              </a:ln>
              <a:solidFill>
                <a:srgbClr val="FF0000"/>
              </a:solidFill>
              <a:effectLst/>
              <a:uLnTx/>
              <a:uFillTx/>
              <a:latin typeface="Calibri"/>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Wrap-up</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124200"/>
            <a:ext cx="9144000" cy="3733800"/>
          </a:xfrm>
          <a:prstGeom prst="rect">
            <a:avLst/>
          </a:prstGeom>
        </p:spPr>
      </p:pic>
    </p:spTree>
    <p:extLst>
      <p:ext uri="{BB962C8B-B14F-4D97-AF65-F5344CB8AC3E}">
        <p14:creationId xmlns:p14="http://schemas.microsoft.com/office/powerpoint/2010/main" val="5092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209550" y="443593"/>
            <a:ext cx="893445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2800" b="1" i="0" u="none" strike="noStrike" kern="1200" cap="none" spc="0" normalizeH="0" baseline="0" noProof="0" dirty="0">
                <a:ln>
                  <a:noFill/>
                </a:ln>
                <a:solidFill>
                  <a:srgbClr val="FF0000"/>
                </a:solidFill>
                <a:effectLst/>
                <a:uLnTx/>
                <a:uFillTx/>
                <a:latin typeface="Calibri"/>
                <a:ea typeface="Times New Roman"/>
                <a:cs typeface="+mn-cs"/>
              </a:rPr>
              <a:t>Should Your </a:t>
            </a:r>
            <a:r>
              <a:rPr lang="en-US" sz="2800" b="1" dirty="0">
                <a:solidFill>
                  <a:srgbClr val="FF0000"/>
                </a:solidFill>
                <a:latin typeface="Calibri"/>
                <a:ea typeface="Times New Roman"/>
              </a:rPr>
              <a:t>C</a:t>
            </a:r>
            <a:r>
              <a:rPr kumimoji="0" lang="en-US" sz="2800" b="1" i="0" u="none" strike="noStrike" kern="1200" cap="none" spc="0" normalizeH="0" baseline="0" noProof="0" dirty="0" err="1">
                <a:ln>
                  <a:noFill/>
                </a:ln>
                <a:solidFill>
                  <a:srgbClr val="FF0000"/>
                </a:solidFill>
                <a:effectLst/>
                <a:uLnTx/>
                <a:uFillTx/>
                <a:latin typeface="Calibri"/>
                <a:ea typeface="Times New Roman"/>
                <a:cs typeface="+mn-cs"/>
              </a:rPr>
              <a:t>ounty</a:t>
            </a:r>
            <a:r>
              <a:rPr kumimoji="0" lang="en-US" sz="2800" b="1" i="0" u="none" strike="noStrike" kern="1200" cap="none" spc="0" normalizeH="0" baseline="0" noProof="0" dirty="0">
                <a:ln>
                  <a:noFill/>
                </a:ln>
                <a:solidFill>
                  <a:srgbClr val="FF0000"/>
                </a:solidFill>
                <a:effectLst/>
                <a:uLnTx/>
                <a:uFillTx/>
                <a:latin typeface="Calibri"/>
                <a:ea typeface="Times New Roman"/>
                <a:cs typeface="+mn-cs"/>
              </a:rPr>
              <a:t> Do a Reassessment???</a:t>
            </a:r>
          </a:p>
          <a:p>
            <a:pPr marL="457200" lvl="1" indent="-282575">
              <a:buFont typeface="Arial" panose="020B0604020202020204" pitchFamily="34" charset="0"/>
              <a:buChar char="•"/>
              <a:defRPr/>
            </a:pPr>
            <a:r>
              <a:rPr lang="en-US" b="1" u="sng" dirty="0">
                <a:solidFill>
                  <a:prstClr val="black"/>
                </a:solidFill>
                <a:latin typeface="Calibri"/>
                <a:ea typeface="Times New Roman"/>
              </a:rPr>
              <a:t>Pros</a:t>
            </a:r>
          </a:p>
          <a:p>
            <a:pPr marL="857250" lvl="2" indent="-282575">
              <a:defRPr/>
            </a:pPr>
            <a:r>
              <a:rPr lang="en-US" b="1" dirty="0">
                <a:solidFill>
                  <a:prstClr val="black"/>
                </a:solidFill>
                <a:latin typeface="Calibri"/>
                <a:ea typeface="Times New Roman"/>
              </a:rPr>
              <a:t>Updated data: </a:t>
            </a:r>
            <a:r>
              <a:rPr lang="en-US" dirty="0">
                <a:solidFill>
                  <a:prstClr val="black"/>
                </a:solidFill>
                <a:latin typeface="Calibri"/>
                <a:ea typeface="Times New Roman"/>
              </a:rPr>
              <a:t>Current data may be 10-20 years old</a:t>
            </a:r>
          </a:p>
          <a:p>
            <a:pPr marL="1314450" lvl="3" indent="-282575">
              <a:defRPr/>
            </a:pPr>
            <a:r>
              <a:rPr lang="en-US" dirty="0">
                <a:solidFill>
                  <a:prstClr val="black"/>
                </a:solidFill>
                <a:latin typeface="Calibri"/>
                <a:ea typeface="Times New Roman"/>
              </a:rPr>
              <a:t>Some roads have been paved</a:t>
            </a:r>
          </a:p>
          <a:p>
            <a:pPr marL="1314450" lvl="3" indent="-282575">
              <a:defRPr/>
            </a:pPr>
            <a:r>
              <a:rPr lang="en-US" dirty="0">
                <a:solidFill>
                  <a:prstClr val="black"/>
                </a:solidFill>
                <a:latin typeface="Calibri"/>
                <a:ea typeface="Times New Roman"/>
              </a:rPr>
              <a:t>Some roads have been unpaved</a:t>
            </a:r>
          </a:p>
          <a:p>
            <a:pPr marL="1314450" lvl="3" indent="-282575">
              <a:defRPr/>
            </a:pPr>
            <a:r>
              <a:rPr lang="en-US" dirty="0">
                <a:solidFill>
                  <a:prstClr val="black"/>
                </a:solidFill>
                <a:latin typeface="Calibri"/>
                <a:ea typeface="Times New Roman"/>
              </a:rPr>
              <a:t>Many sites are too short (created when Program was $4 Million)</a:t>
            </a:r>
          </a:p>
          <a:p>
            <a:pPr marL="1314450" lvl="3" indent="-282575">
              <a:defRPr/>
            </a:pPr>
            <a:r>
              <a:rPr lang="en-US" dirty="0">
                <a:solidFill>
                  <a:prstClr val="black"/>
                </a:solidFill>
                <a:latin typeface="Calibri"/>
                <a:ea typeface="Times New Roman"/>
              </a:rPr>
              <a:t>Assessment is incomplete in many counties</a:t>
            </a:r>
          </a:p>
          <a:p>
            <a:pPr marL="857250" lvl="2" indent="-282575">
              <a:defRPr/>
            </a:pPr>
            <a:r>
              <a:rPr lang="en-US" b="1" dirty="0">
                <a:solidFill>
                  <a:prstClr val="black"/>
                </a:solidFill>
                <a:latin typeface="Calibri"/>
                <a:ea typeface="Times New Roman"/>
              </a:rPr>
              <a:t>May increase District allocation </a:t>
            </a:r>
            <a:r>
              <a:rPr lang="en-US" dirty="0">
                <a:solidFill>
                  <a:prstClr val="black"/>
                </a:solidFill>
                <a:latin typeface="Calibri"/>
                <a:ea typeface="Times New Roman"/>
              </a:rPr>
              <a:t>(could decrease though)</a:t>
            </a:r>
          </a:p>
          <a:p>
            <a:pPr marL="1314450" lvl="3" indent="-282575">
              <a:defRPr/>
            </a:pPr>
            <a:r>
              <a:rPr lang="en-US" dirty="0">
                <a:solidFill>
                  <a:prstClr val="black"/>
                </a:solidFill>
                <a:latin typeface="Calibri"/>
                <a:ea typeface="Times New Roman"/>
              </a:rPr>
              <a:t>Would not increase maximum counties</a:t>
            </a:r>
          </a:p>
          <a:p>
            <a:pPr marL="1314450" lvl="3" indent="-282575">
              <a:defRPr/>
            </a:pPr>
            <a:r>
              <a:rPr lang="en-US" dirty="0">
                <a:solidFill>
                  <a:prstClr val="black"/>
                </a:solidFill>
                <a:latin typeface="Calibri"/>
                <a:ea typeface="Times New Roman"/>
              </a:rPr>
              <a:t>MAY or MAY NOT increase minimum counties</a:t>
            </a:r>
          </a:p>
          <a:p>
            <a:pPr marL="857250" lvl="2" indent="-282575">
              <a:defRPr/>
            </a:pPr>
            <a:r>
              <a:rPr lang="en-US" b="1" dirty="0">
                <a:solidFill>
                  <a:prstClr val="black"/>
                </a:solidFill>
                <a:latin typeface="Calibri"/>
                <a:ea typeface="Times New Roman"/>
              </a:rPr>
              <a:t>Great way to get to know your county!</a:t>
            </a:r>
          </a:p>
          <a:p>
            <a:pPr marL="457200" lvl="1" indent="-282575">
              <a:buFont typeface="Arial" panose="020B0604020202020204" pitchFamily="34" charset="0"/>
              <a:buChar char="•"/>
              <a:defRPr/>
            </a:pPr>
            <a:r>
              <a:rPr lang="en-US" b="1" u="sng" dirty="0">
                <a:solidFill>
                  <a:prstClr val="black"/>
                </a:solidFill>
                <a:ea typeface="Times New Roman"/>
              </a:rPr>
              <a:t>Cons</a:t>
            </a:r>
          </a:p>
          <a:p>
            <a:pPr marL="857250" lvl="2" indent="-282575">
              <a:defRPr/>
            </a:pPr>
            <a:r>
              <a:rPr lang="en-US" b="1" u="sng" dirty="0">
                <a:solidFill>
                  <a:srgbClr val="FF0000"/>
                </a:solidFill>
                <a:ea typeface="Times New Roman"/>
              </a:rPr>
              <a:t>Time</a:t>
            </a:r>
            <a:r>
              <a:rPr lang="en-US" b="1" dirty="0">
                <a:solidFill>
                  <a:srgbClr val="FF0000"/>
                </a:solidFill>
                <a:ea typeface="Times New Roman"/>
              </a:rPr>
              <a:t> </a:t>
            </a:r>
            <a:r>
              <a:rPr lang="en-US" dirty="0">
                <a:solidFill>
                  <a:prstClr val="black"/>
                </a:solidFill>
                <a:ea typeface="Times New Roman"/>
              </a:rPr>
              <a:t>and expense.</a:t>
            </a:r>
            <a:endParaRPr kumimoji="0" lang="en-US" sz="3200"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Wrap-up</a:t>
            </a:r>
          </a:p>
        </p:txBody>
      </p:sp>
    </p:spTree>
    <p:extLst>
      <p:ext uri="{BB962C8B-B14F-4D97-AF65-F5344CB8AC3E}">
        <p14:creationId xmlns:p14="http://schemas.microsoft.com/office/powerpoint/2010/main" val="185600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209550" y="443593"/>
            <a:ext cx="893445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2800" b="1" i="0" u="none" strike="noStrike" kern="1200" cap="none" spc="0" normalizeH="0" baseline="0" noProof="0" dirty="0">
                <a:ln>
                  <a:noFill/>
                </a:ln>
                <a:solidFill>
                  <a:srgbClr val="FF0000"/>
                </a:solidFill>
                <a:effectLst/>
                <a:uLnTx/>
                <a:uFillTx/>
                <a:latin typeface="Calibri"/>
                <a:ea typeface="Times New Roman"/>
                <a:cs typeface="+mn-cs"/>
              </a:rPr>
              <a:t>Should Your County Do a Reassessment???</a:t>
            </a:r>
          </a:p>
          <a:p>
            <a:pPr marL="174625" lvl="1" indent="0">
              <a:buNone/>
              <a:defRPr/>
            </a:pPr>
            <a:r>
              <a:rPr lang="en-US" b="1" u="sng" dirty="0">
                <a:solidFill>
                  <a:prstClr val="black"/>
                </a:solidFill>
                <a:latin typeface="Calibri"/>
                <a:ea typeface="Times New Roman"/>
              </a:rPr>
              <a:t>Considerations</a:t>
            </a:r>
          </a:p>
          <a:p>
            <a:pPr marL="857250" lvl="2" indent="-282575">
              <a:defRPr/>
            </a:pPr>
            <a:r>
              <a:rPr lang="en-US" dirty="0">
                <a:solidFill>
                  <a:prstClr val="black"/>
                </a:solidFill>
                <a:latin typeface="Calibri"/>
                <a:ea typeface="Times New Roman"/>
              </a:rPr>
              <a:t>How thorough, complete, and recent is your existing assessment?</a:t>
            </a:r>
          </a:p>
          <a:p>
            <a:pPr marL="857250" lvl="2" indent="-282575">
              <a:defRPr/>
            </a:pPr>
            <a:r>
              <a:rPr lang="en-US" dirty="0">
                <a:solidFill>
                  <a:prstClr val="black"/>
                </a:solidFill>
                <a:latin typeface="Calibri"/>
                <a:ea typeface="Times New Roman"/>
              </a:rPr>
              <a:t>Extent of changes or urbanization to county.</a:t>
            </a:r>
          </a:p>
          <a:p>
            <a:pPr marL="857250" lvl="2" indent="-282575">
              <a:defRPr/>
            </a:pPr>
            <a:r>
              <a:rPr lang="en-US" dirty="0">
                <a:solidFill>
                  <a:prstClr val="black"/>
                </a:solidFill>
                <a:latin typeface="Calibri"/>
                <a:ea typeface="Times New Roman"/>
              </a:rPr>
              <a:t>Time availability and cost.</a:t>
            </a:r>
          </a:p>
          <a:p>
            <a:pPr marL="857250" lvl="2" indent="-282575">
              <a:defRPr/>
            </a:pPr>
            <a:r>
              <a:rPr lang="en-US" dirty="0">
                <a:solidFill>
                  <a:prstClr val="black"/>
                </a:solidFill>
                <a:latin typeface="Calibri"/>
                <a:ea typeface="Times New Roman"/>
              </a:rPr>
              <a:t>Small counties may not have enough roads and worksites to increase above “minimum” status.</a:t>
            </a:r>
          </a:p>
          <a:p>
            <a:pPr marL="857250" lvl="2" indent="-282575">
              <a:defRPr/>
            </a:pPr>
            <a:r>
              <a:rPr lang="en-US" dirty="0">
                <a:solidFill>
                  <a:prstClr val="black"/>
                </a:solidFill>
                <a:latin typeface="Calibri"/>
                <a:ea typeface="Times New Roman"/>
              </a:rPr>
              <a:t>Some counties may actually decrease in allocation if a lot of paving has occurred.</a:t>
            </a:r>
          </a:p>
          <a:p>
            <a:pPr marL="857250" lvl="2" indent="-282575">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a:p>
            <a:pPr marL="457200" lvl="1" indent="-282575">
              <a:buFont typeface="Arial" panose="020B0604020202020204" pitchFamily="34" charset="0"/>
              <a:buChar char="•"/>
              <a:defRPr/>
            </a:pPr>
            <a:r>
              <a:rPr lang="en-US" dirty="0">
                <a:solidFill>
                  <a:srgbClr val="FF0000"/>
                </a:solidFill>
                <a:ea typeface="Times New Roman"/>
              </a:rPr>
              <a:t>Contact Steve Bloser or Ken Corradini at the CDGRS to discuss the circumstances of your particular county.</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Wrap-up</a:t>
            </a:r>
          </a:p>
        </p:txBody>
      </p:sp>
    </p:spTree>
    <p:extLst>
      <p:ext uri="{BB962C8B-B14F-4D97-AF65-F5344CB8AC3E}">
        <p14:creationId xmlns:p14="http://schemas.microsoft.com/office/powerpoint/2010/main" val="2483127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676144"/>
            <a:ext cx="9144000" cy="4191000"/>
          </a:xfrm>
          <a:prstGeom prst="rect">
            <a:avLst/>
          </a:prstGeom>
        </p:spPr>
      </p:pic>
      <p:sp>
        <p:nvSpPr>
          <p:cNvPr id="7" name="Subtitle 2"/>
          <p:cNvSpPr txBox="1">
            <a:spLocks/>
          </p:cNvSpPr>
          <p:nvPr/>
        </p:nvSpPr>
        <p:spPr>
          <a:xfrm>
            <a:off x="304800" y="443593"/>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u="sng" dirty="0">
                <a:solidFill>
                  <a:prstClr val="black"/>
                </a:solidFill>
                <a:ea typeface="Times New Roman"/>
              </a:rPr>
              <a:t>Field identification </a:t>
            </a:r>
            <a:r>
              <a:rPr lang="en-US" sz="2000" b="1" dirty="0">
                <a:solidFill>
                  <a:prstClr val="black"/>
                </a:solidFill>
                <a:ea typeface="Times New Roman"/>
              </a:rPr>
              <a:t>of segment of road contributing to stream pollution</a:t>
            </a:r>
          </a:p>
          <a:p>
            <a:pPr marL="0" indent="0">
              <a:buNone/>
            </a:pPr>
            <a:r>
              <a:rPr lang="en-US" b="1" dirty="0">
                <a:solidFill>
                  <a:srgbClr val="FF0000"/>
                </a:solidFill>
                <a:ea typeface="Times New Roman"/>
              </a:rPr>
              <a:t>Assessments are a FIELD EXERCISE.</a:t>
            </a:r>
          </a:p>
          <a:p>
            <a:pPr marL="0" indent="0">
              <a:buNone/>
            </a:pPr>
            <a:r>
              <a:rPr lang="en-US" sz="2000" b="1" u="sng" dirty="0">
                <a:ea typeface="Times New Roman"/>
              </a:rPr>
              <a:t>Can’t tell from topo maps or aerials:</a:t>
            </a:r>
          </a:p>
          <a:p>
            <a:pPr>
              <a:buFontTx/>
              <a:buChar char="-"/>
            </a:pPr>
            <a:r>
              <a:rPr lang="en-US" sz="2000" b="1" dirty="0">
                <a:ea typeface="Times New Roman"/>
              </a:rPr>
              <a:t>Are there existing drainage structures? Do outlets reach stream?  Are there non-</a:t>
            </a:r>
            <a:r>
              <a:rPr lang="en-US" sz="2000" b="1" dirty="0" err="1">
                <a:ea typeface="Times New Roman"/>
              </a:rPr>
              <a:t>blueline</a:t>
            </a:r>
            <a:r>
              <a:rPr lang="en-US" sz="2000" b="1" dirty="0">
                <a:ea typeface="Times New Roman"/>
              </a:rPr>
              <a:t> streams impacted?</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Process Overview</a:t>
            </a:r>
          </a:p>
        </p:txBody>
      </p:sp>
    </p:spTree>
    <p:extLst>
      <p:ext uri="{BB962C8B-B14F-4D97-AF65-F5344CB8AC3E}">
        <p14:creationId xmlns:p14="http://schemas.microsoft.com/office/powerpoint/2010/main" val="3779065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152400" y="546495"/>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b="1" dirty="0">
              <a:solidFill>
                <a:prstClr val="black"/>
              </a:solidFill>
              <a:ea typeface="Times New Roman"/>
            </a:endParaRPr>
          </a:p>
          <a:p>
            <a:r>
              <a:rPr lang="en-US" b="1" dirty="0">
                <a:solidFill>
                  <a:prstClr val="black"/>
                </a:solidFill>
                <a:ea typeface="Times New Roman"/>
              </a:rPr>
              <a:t>Find Stream Impact</a:t>
            </a:r>
          </a:p>
          <a:p>
            <a:endParaRPr lang="en-US" b="1" dirty="0">
              <a:solidFill>
                <a:prstClr val="black"/>
              </a:solidFill>
              <a:ea typeface="Times New Roman"/>
            </a:endParaRPr>
          </a:p>
          <a:p>
            <a:r>
              <a:rPr lang="en-US" b="1" dirty="0">
                <a:solidFill>
                  <a:prstClr val="black"/>
                </a:solidFill>
                <a:ea typeface="Times New Roman"/>
              </a:rPr>
              <a:t>Identify start and stop</a:t>
            </a:r>
          </a:p>
          <a:p>
            <a:endParaRPr lang="en-US" b="1" dirty="0">
              <a:solidFill>
                <a:prstClr val="black"/>
              </a:solidFill>
              <a:ea typeface="Times New Roman"/>
            </a:endParaRPr>
          </a:p>
          <a:p>
            <a:r>
              <a:rPr lang="en-US" b="1" dirty="0">
                <a:solidFill>
                  <a:prstClr val="black"/>
                </a:solidFill>
                <a:ea typeface="Times New Roman"/>
              </a:rPr>
              <a:t>Create Worksite</a:t>
            </a:r>
          </a:p>
          <a:p>
            <a:endParaRPr lang="en-US" b="1" dirty="0">
              <a:solidFill>
                <a:prstClr val="black"/>
              </a:solidFill>
              <a:ea typeface="Times New Roman"/>
            </a:endParaRPr>
          </a:p>
          <a:p>
            <a:r>
              <a:rPr lang="en-US" b="1" dirty="0">
                <a:solidFill>
                  <a:prstClr val="black"/>
                </a:solidFill>
                <a:ea typeface="Times New Roman"/>
              </a:rPr>
              <a:t>Evaluate Worksite</a:t>
            </a:r>
            <a:endParaRPr lang="en-US" sz="3600" dirty="0">
              <a:solidFill>
                <a:srgbClr val="FF0000"/>
              </a:solidFill>
              <a:ea typeface="Times New Roman"/>
            </a:endParaRPr>
          </a:p>
          <a:p>
            <a:pPr marL="457200" lvl="1" indent="0">
              <a:buNone/>
            </a:pPr>
            <a:endParaRPr lang="en-US" sz="3200" b="1" dirty="0">
              <a:solidFill>
                <a:prstClr val="black"/>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Process Overview</a:t>
            </a:r>
          </a:p>
        </p:txBody>
      </p:sp>
      <p:pic>
        <p:nvPicPr>
          <p:cNvPr id="8" name="Picture 7"/>
          <p:cNvPicPr>
            <a:picLocks noChangeAspect="1"/>
          </p:cNvPicPr>
          <p:nvPr/>
        </p:nvPicPr>
        <p:blipFill>
          <a:blip r:embed="rId3"/>
          <a:stretch>
            <a:fillRect/>
          </a:stretch>
        </p:blipFill>
        <p:spPr>
          <a:xfrm>
            <a:off x="4540882" y="443593"/>
            <a:ext cx="4572638" cy="3429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33933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Assessment Refresher</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pic>
        <p:nvPicPr>
          <p:cNvPr id="13" name="Picture 12">
            <a:extLst>
              <a:ext uri="{FF2B5EF4-FFF2-40B4-BE49-F238E27FC236}">
                <a16:creationId xmlns:a16="http://schemas.microsoft.com/office/drawing/2014/main" id="{032D1B4D-9CAB-4A5E-B1AD-DD48681A491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2" y="737780"/>
            <a:ext cx="2471833" cy="6133301"/>
          </a:xfrm>
          <a:prstGeom prst="rect">
            <a:avLst/>
          </a:prstGeom>
        </p:spPr>
      </p:pic>
      <p:sp>
        <p:nvSpPr>
          <p:cNvPr id="14" name="Subtitle 2">
            <a:extLst>
              <a:ext uri="{FF2B5EF4-FFF2-40B4-BE49-F238E27FC236}">
                <a16:creationId xmlns:a16="http://schemas.microsoft.com/office/drawing/2014/main" id="{4D4294FC-B9B3-4A35-8FF6-19AA8D2A9CB7}"/>
              </a:ext>
            </a:extLst>
          </p:cNvPr>
          <p:cNvSpPr txBox="1">
            <a:spLocks/>
          </p:cNvSpPr>
          <p:nvPr/>
        </p:nvSpPr>
        <p:spPr>
          <a:xfrm>
            <a:off x="2427378" y="648385"/>
            <a:ext cx="6564222"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None/>
              <a:tabLst/>
              <a:defRPr/>
            </a:pPr>
            <a:r>
              <a:rPr kumimoji="0" lang="en-US" sz="3200" b="1" i="0" u="sng" strike="noStrike" kern="1200" cap="none" spc="0" normalizeH="0" baseline="0" noProof="0" dirty="0">
                <a:ln>
                  <a:noFill/>
                </a:ln>
                <a:solidFill>
                  <a:srgbClr val="FFFF00"/>
                </a:solidFill>
                <a:effectLst/>
                <a:uLnTx/>
                <a:uFillTx/>
                <a:latin typeface="Calibri"/>
                <a:ea typeface="Times New Roman"/>
                <a:cs typeface="+mn-cs"/>
              </a:rPr>
              <a:t>Purpose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strike="noStrike" kern="1200" cap="none" spc="0" normalizeH="0" baseline="0" noProof="0" dirty="0">
                <a:ln>
                  <a:noFill/>
                </a:ln>
                <a:solidFill>
                  <a:schemeClr val="bg1"/>
                </a:solidFill>
                <a:effectLst/>
                <a:uLnTx/>
                <a:uFillTx/>
                <a:latin typeface="Calibri"/>
                <a:ea typeface="Times New Roman"/>
                <a:cs typeface="+mn-cs"/>
              </a:rPr>
              <a:t>Refresher and overview of assessment process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u="none" dirty="0">
              <a:solidFill>
                <a:schemeClr val="bg1"/>
              </a:solidFill>
              <a:latin typeface="Calibri"/>
              <a:ea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a:ea typeface="Times New Roman"/>
                <a:cs typeface="+mn-cs"/>
              </a:rPr>
              <a:t>Directed at new CD staff or someone considering starting an assessment for the first time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Calibri"/>
              <a:ea typeface="Times New Roman"/>
              <a:cs typeface="+mn-cs"/>
            </a:endParaRPr>
          </a:p>
        </p:txBody>
      </p:sp>
    </p:spTree>
    <p:extLst>
      <p:ext uri="{BB962C8B-B14F-4D97-AF65-F5344CB8AC3E}">
        <p14:creationId xmlns:p14="http://schemas.microsoft.com/office/powerpoint/2010/main" val="2432763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Background</a:t>
            </a:r>
          </a:p>
        </p:txBody>
      </p:sp>
      <p:sp>
        <p:nvSpPr>
          <p:cNvPr id="8" name="Rectangle 7"/>
          <p:cNvSpPr/>
          <p:nvPr/>
        </p:nvSpPr>
        <p:spPr>
          <a:xfrm>
            <a:off x="24114" y="6291726"/>
            <a:ext cx="3642249" cy="523220"/>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a:ea typeface="+mn-ea"/>
                <a:cs typeface="+mn-cs"/>
              </a:rPr>
              <a:t>Audio also available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a:ea typeface="+mn-ea"/>
                <a:cs typeface="+mn-cs"/>
              </a:rPr>
              <a:t>For assistance, call: 814-865-5355</a:t>
            </a:r>
          </a:p>
        </p:txBody>
      </p:sp>
      <p:sp>
        <p:nvSpPr>
          <p:cNvPr id="12" name="Rectangle 67"/>
          <p:cNvSpPr>
            <a:spLocks noChangeArrowheads="1"/>
          </p:cNvSpPr>
          <p:nvPr/>
        </p:nvSpPr>
        <p:spPr bwMode="auto">
          <a:xfrm>
            <a:off x="0" y="2667000"/>
            <a:ext cx="9144000" cy="32766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3" name="Freeform 60"/>
          <p:cNvSpPr>
            <a:spLocks/>
          </p:cNvSpPr>
          <p:nvPr/>
        </p:nvSpPr>
        <p:spPr bwMode="auto">
          <a:xfrm>
            <a:off x="-101600" y="3962400"/>
            <a:ext cx="9283700" cy="2895600"/>
          </a:xfrm>
          <a:custGeom>
            <a:avLst/>
            <a:gdLst>
              <a:gd name="T0" fmla="*/ 0 w 5848"/>
              <a:gd name="T1" fmla="*/ 88 h 1824"/>
              <a:gd name="T2" fmla="*/ 48 w 5848"/>
              <a:gd name="T3" fmla="*/ 104 h 1824"/>
              <a:gd name="T4" fmla="*/ 1360 w 5848"/>
              <a:gd name="T5" fmla="*/ 480 h 1824"/>
              <a:gd name="T6" fmla="*/ 2368 w 5848"/>
              <a:gd name="T7" fmla="*/ 672 h 1824"/>
              <a:gd name="T8" fmla="*/ 3184 w 5848"/>
              <a:gd name="T9" fmla="*/ 576 h 1824"/>
              <a:gd name="T10" fmla="*/ 3952 w 5848"/>
              <a:gd name="T11" fmla="*/ 288 h 1824"/>
              <a:gd name="T12" fmla="*/ 4576 w 5848"/>
              <a:gd name="T13" fmla="*/ 48 h 1824"/>
              <a:gd name="T14" fmla="*/ 4960 w 5848"/>
              <a:gd name="T15" fmla="*/ 0 h 1824"/>
              <a:gd name="T16" fmla="*/ 5824 w 5848"/>
              <a:gd name="T17" fmla="*/ 144 h 1824"/>
              <a:gd name="T18" fmla="*/ 5848 w 5848"/>
              <a:gd name="T19" fmla="*/ 1816 h 1824"/>
              <a:gd name="T20" fmla="*/ 64 w 5848"/>
              <a:gd name="T21" fmla="*/ 1824 h 1824"/>
              <a:gd name="T22" fmla="*/ 64 w 5848"/>
              <a:gd name="T23" fmla="*/ 96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48" h="1824">
                <a:moveTo>
                  <a:pt x="0" y="88"/>
                </a:moveTo>
                <a:cubicBezTo>
                  <a:pt x="16" y="93"/>
                  <a:pt x="48" y="104"/>
                  <a:pt x="48" y="104"/>
                </a:cubicBezTo>
                <a:lnTo>
                  <a:pt x="1360" y="480"/>
                </a:lnTo>
                <a:lnTo>
                  <a:pt x="2368" y="672"/>
                </a:lnTo>
                <a:lnTo>
                  <a:pt x="3184" y="576"/>
                </a:lnTo>
                <a:lnTo>
                  <a:pt x="3952" y="288"/>
                </a:lnTo>
                <a:lnTo>
                  <a:pt x="4576" y="48"/>
                </a:lnTo>
                <a:lnTo>
                  <a:pt x="4960" y="0"/>
                </a:lnTo>
                <a:lnTo>
                  <a:pt x="5824" y="144"/>
                </a:lnTo>
                <a:lnTo>
                  <a:pt x="5848" y="1816"/>
                </a:lnTo>
                <a:lnTo>
                  <a:pt x="64" y="1824"/>
                </a:lnTo>
                <a:lnTo>
                  <a:pt x="64" y="96"/>
                </a:lnTo>
              </a:path>
            </a:pathLst>
          </a:custGeom>
          <a:solidFill>
            <a:srgbClr val="C89058"/>
          </a:solid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4" name="Freeform 71"/>
          <p:cNvSpPr>
            <a:spLocks/>
          </p:cNvSpPr>
          <p:nvPr/>
        </p:nvSpPr>
        <p:spPr bwMode="auto">
          <a:xfrm>
            <a:off x="2895600" y="5181600"/>
            <a:ext cx="1066800" cy="1676400"/>
          </a:xfrm>
          <a:custGeom>
            <a:avLst/>
            <a:gdLst>
              <a:gd name="T0" fmla="*/ 336 w 672"/>
              <a:gd name="T1" fmla="*/ 0 h 1056"/>
              <a:gd name="T2" fmla="*/ 336 w 672"/>
              <a:gd name="T3" fmla="*/ 144 h 1056"/>
              <a:gd name="T4" fmla="*/ 384 w 672"/>
              <a:gd name="T5" fmla="*/ 240 h 1056"/>
              <a:gd name="T6" fmla="*/ 432 w 672"/>
              <a:gd name="T7" fmla="*/ 288 h 1056"/>
              <a:gd name="T8" fmla="*/ 384 w 672"/>
              <a:gd name="T9" fmla="*/ 384 h 1056"/>
              <a:gd name="T10" fmla="*/ 288 w 672"/>
              <a:gd name="T11" fmla="*/ 432 h 1056"/>
              <a:gd name="T12" fmla="*/ 240 w 672"/>
              <a:gd name="T13" fmla="*/ 480 h 1056"/>
              <a:gd name="T14" fmla="*/ 192 w 672"/>
              <a:gd name="T15" fmla="*/ 576 h 1056"/>
              <a:gd name="T16" fmla="*/ 192 w 672"/>
              <a:gd name="T17" fmla="*/ 720 h 1056"/>
              <a:gd name="T18" fmla="*/ 192 w 672"/>
              <a:gd name="T19" fmla="*/ 768 h 1056"/>
              <a:gd name="T20" fmla="*/ 48 w 672"/>
              <a:gd name="T21" fmla="*/ 912 h 1056"/>
              <a:gd name="T22" fmla="*/ 0 w 672"/>
              <a:gd name="T23" fmla="*/ 1056 h 1056"/>
              <a:gd name="T24" fmla="*/ 576 w 672"/>
              <a:gd name="T25" fmla="*/ 1056 h 1056"/>
              <a:gd name="T26" fmla="*/ 480 w 672"/>
              <a:gd name="T27" fmla="*/ 960 h 1056"/>
              <a:gd name="T28" fmla="*/ 480 w 672"/>
              <a:gd name="T29" fmla="*/ 816 h 1056"/>
              <a:gd name="T30" fmla="*/ 480 w 672"/>
              <a:gd name="T31" fmla="*/ 720 h 1056"/>
              <a:gd name="T32" fmla="*/ 528 w 672"/>
              <a:gd name="T33" fmla="*/ 624 h 1056"/>
              <a:gd name="T34" fmla="*/ 576 w 672"/>
              <a:gd name="T35" fmla="*/ 528 h 1056"/>
              <a:gd name="T36" fmla="*/ 624 w 672"/>
              <a:gd name="T37" fmla="*/ 480 h 1056"/>
              <a:gd name="T38" fmla="*/ 624 w 672"/>
              <a:gd name="T39" fmla="*/ 384 h 1056"/>
              <a:gd name="T40" fmla="*/ 672 w 672"/>
              <a:gd name="T41" fmla="*/ 192 h 1056"/>
              <a:gd name="T42" fmla="*/ 624 w 672"/>
              <a:gd name="T43" fmla="*/ 144 h 1056"/>
              <a:gd name="T44" fmla="*/ 576 w 672"/>
              <a:gd name="T45" fmla="*/ 48 h 1056"/>
              <a:gd name="T46" fmla="*/ 384 w 672"/>
              <a:gd name="T47"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2" h="1056">
                <a:moveTo>
                  <a:pt x="336" y="0"/>
                </a:moveTo>
                <a:lnTo>
                  <a:pt x="336" y="144"/>
                </a:lnTo>
                <a:lnTo>
                  <a:pt x="384" y="240"/>
                </a:lnTo>
                <a:lnTo>
                  <a:pt x="432" y="288"/>
                </a:lnTo>
                <a:lnTo>
                  <a:pt x="384" y="384"/>
                </a:lnTo>
                <a:lnTo>
                  <a:pt x="288" y="432"/>
                </a:lnTo>
                <a:lnTo>
                  <a:pt x="240" y="480"/>
                </a:lnTo>
                <a:lnTo>
                  <a:pt x="192" y="576"/>
                </a:lnTo>
                <a:lnTo>
                  <a:pt x="192" y="720"/>
                </a:lnTo>
                <a:lnTo>
                  <a:pt x="192" y="768"/>
                </a:lnTo>
                <a:lnTo>
                  <a:pt x="48" y="912"/>
                </a:lnTo>
                <a:lnTo>
                  <a:pt x="0" y="1056"/>
                </a:lnTo>
                <a:lnTo>
                  <a:pt x="576" y="1056"/>
                </a:lnTo>
                <a:lnTo>
                  <a:pt x="480" y="960"/>
                </a:lnTo>
                <a:lnTo>
                  <a:pt x="480" y="816"/>
                </a:lnTo>
                <a:lnTo>
                  <a:pt x="480" y="720"/>
                </a:lnTo>
                <a:lnTo>
                  <a:pt x="528" y="624"/>
                </a:lnTo>
                <a:lnTo>
                  <a:pt x="576" y="528"/>
                </a:lnTo>
                <a:lnTo>
                  <a:pt x="624" y="480"/>
                </a:lnTo>
                <a:lnTo>
                  <a:pt x="624" y="384"/>
                </a:lnTo>
                <a:lnTo>
                  <a:pt x="672" y="192"/>
                </a:lnTo>
                <a:lnTo>
                  <a:pt x="624" y="144"/>
                </a:lnTo>
                <a:lnTo>
                  <a:pt x="576" y="48"/>
                </a:lnTo>
                <a:lnTo>
                  <a:pt x="384" y="0"/>
                </a:lnTo>
              </a:path>
            </a:pathLst>
          </a:custGeom>
          <a:solidFill>
            <a:schemeClr val="tx2"/>
          </a:solidFill>
          <a:ln w="9525" cap="flat" cmpd="sng">
            <a:solidFill>
              <a:schemeClr val="accent2"/>
            </a:solidFill>
            <a:prstDash val="solid"/>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15" name="Group 30"/>
          <p:cNvGrpSpPr>
            <a:grpSpLocks/>
          </p:cNvGrpSpPr>
          <p:nvPr/>
        </p:nvGrpSpPr>
        <p:grpSpPr bwMode="auto">
          <a:xfrm>
            <a:off x="-152400" y="4489452"/>
            <a:ext cx="8015288" cy="1708150"/>
            <a:chOff x="-71" y="3068"/>
            <a:chExt cx="5049" cy="1076"/>
          </a:xfrm>
        </p:grpSpPr>
        <p:grpSp>
          <p:nvGrpSpPr>
            <p:cNvPr id="16" name="Group 31"/>
            <p:cNvGrpSpPr>
              <a:grpSpLocks/>
            </p:cNvGrpSpPr>
            <p:nvPr/>
          </p:nvGrpSpPr>
          <p:grpSpPr bwMode="auto">
            <a:xfrm>
              <a:off x="-71" y="3068"/>
              <a:ext cx="5049" cy="1076"/>
              <a:chOff x="-71" y="3068"/>
              <a:chExt cx="5049" cy="1076"/>
            </a:xfrm>
          </p:grpSpPr>
          <p:sp>
            <p:nvSpPr>
              <p:cNvPr id="22" name="Freeform 32"/>
              <p:cNvSpPr>
                <a:spLocks/>
              </p:cNvSpPr>
              <p:nvPr/>
            </p:nvSpPr>
            <p:spPr bwMode="auto">
              <a:xfrm>
                <a:off x="-71" y="3068"/>
                <a:ext cx="1981" cy="1076"/>
              </a:xfrm>
              <a:custGeom>
                <a:avLst/>
                <a:gdLst>
                  <a:gd name="T0" fmla="*/ 6 w 1981"/>
                  <a:gd name="T1" fmla="*/ 888 h 1076"/>
                  <a:gd name="T2" fmla="*/ 253 w 1981"/>
                  <a:gd name="T3" fmla="*/ 911 h 1076"/>
                  <a:gd name="T4" fmla="*/ 471 w 1981"/>
                  <a:gd name="T5" fmla="*/ 870 h 1076"/>
                  <a:gd name="T6" fmla="*/ 1070 w 1981"/>
                  <a:gd name="T7" fmla="*/ 1076 h 1076"/>
                  <a:gd name="T8" fmla="*/ 1940 w 1981"/>
                  <a:gd name="T9" fmla="*/ 882 h 1076"/>
                  <a:gd name="T10" fmla="*/ 1981 w 1981"/>
                  <a:gd name="T11" fmla="*/ 511 h 1076"/>
                  <a:gd name="T12" fmla="*/ 647 w 1981"/>
                  <a:gd name="T13" fmla="*/ 196 h 1076"/>
                  <a:gd name="T14" fmla="*/ 0 w 1981"/>
                  <a:gd name="T15" fmla="*/ 0 h 10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1" h="1076">
                    <a:moveTo>
                      <a:pt x="6" y="888"/>
                    </a:moveTo>
                    <a:lnTo>
                      <a:pt x="253" y="911"/>
                    </a:lnTo>
                    <a:lnTo>
                      <a:pt x="471" y="870"/>
                    </a:lnTo>
                    <a:lnTo>
                      <a:pt x="1070" y="1076"/>
                    </a:lnTo>
                    <a:lnTo>
                      <a:pt x="1940" y="882"/>
                    </a:lnTo>
                    <a:lnTo>
                      <a:pt x="1981" y="511"/>
                    </a:lnTo>
                    <a:lnTo>
                      <a:pt x="647" y="196"/>
                    </a:lnTo>
                    <a:lnTo>
                      <a:pt x="0" y="0"/>
                    </a:lnTo>
                  </a:path>
                </a:pathLst>
              </a:custGeom>
              <a:solidFill>
                <a:srgbClr val="66FF33"/>
              </a:soli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 name="Freeform 33"/>
              <p:cNvSpPr>
                <a:spLocks/>
              </p:cNvSpPr>
              <p:nvPr/>
            </p:nvSpPr>
            <p:spPr bwMode="auto">
              <a:xfrm>
                <a:off x="3783" y="3099"/>
                <a:ext cx="1195" cy="708"/>
              </a:xfrm>
              <a:custGeom>
                <a:avLst/>
                <a:gdLst>
                  <a:gd name="T0" fmla="*/ 0 w 1195"/>
                  <a:gd name="T1" fmla="*/ 520 h 708"/>
                  <a:gd name="T2" fmla="*/ 247 w 1195"/>
                  <a:gd name="T3" fmla="*/ 543 h 708"/>
                  <a:gd name="T4" fmla="*/ 465 w 1195"/>
                  <a:gd name="T5" fmla="*/ 502 h 708"/>
                  <a:gd name="T6" fmla="*/ 1064 w 1195"/>
                  <a:gd name="T7" fmla="*/ 708 h 708"/>
                  <a:gd name="T8" fmla="*/ 1083 w 1195"/>
                  <a:gd name="T9" fmla="*/ 488 h 708"/>
                  <a:gd name="T10" fmla="*/ 1195 w 1195"/>
                  <a:gd name="T11" fmla="*/ 300 h 708"/>
                  <a:gd name="T12" fmla="*/ 983 w 1195"/>
                  <a:gd name="T13" fmla="*/ 71 h 708"/>
                  <a:gd name="T14" fmla="*/ 766 w 1195"/>
                  <a:gd name="T15" fmla="*/ 0 h 708"/>
                  <a:gd name="T16" fmla="*/ 525 w 1195"/>
                  <a:gd name="T17" fmla="*/ 13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5" h="708">
                    <a:moveTo>
                      <a:pt x="0" y="520"/>
                    </a:moveTo>
                    <a:lnTo>
                      <a:pt x="247" y="543"/>
                    </a:lnTo>
                    <a:lnTo>
                      <a:pt x="465" y="502"/>
                    </a:lnTo>
                    <a:lnTo>
                      <a:pt x="1064" y="708"/>
                    </a:lnTo>
                    <a:lnTo>
                      <a:pt x="1083" y="488"/>
                    </a:lnTo>
                    <a:lnTo>
                      <a:pt x="1195" y="300"/>
                    </a:lnTo>
                    <a:lnTo>
                      <a:pt x="983" y="71"/>
                    </a:lnTo>
                    <a:lnTo>
                      <a:pt x="766" y="0"/>
                    </a:lnTo>
                    <a:lnTo>
                      <a:pt x="525" y="130"/>
                    </a:lnTo>
                  </a:path>
                </a:pathLst>
              </a:custGeom>
              <a:solidFill>
                <a:srgbClr val="66FF33"/>
              </a:soli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 name="Text Box 34"/>
              <p:cNvSpPr txBox="1">
                <a:spLocks noChangeArrowheads="1"/>
              </p:cNvSpPr>
              <p:nvPr/>
            </p:nvSpPr>
            <p:spPr bwMode="auto">
              <a:xfrm>
                <a:off x="288" y="3569"/>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FOREST</a:t>
                </a:r>
              </a:p>
            </p:txBody>
          </p:sp>
          <p:sp>
            <p:nvSpPr>
              <p:cNvPr id="25" name="Text Box 35"/>
              <p:cNvSpPr txBox="1">
                <a:spLocks noChangeArrowheads="1"/>
              </p:cNvSpPr>
              <p:nvPr/>
            </p:nvSpPr>
            <p:spPr bwMode="auto">
              <a:xfrm>
                <a:off x="4188" y="3168"/>
                <a:ext cx="60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FIELD</a:t>
                </a:r>
              </a:p>
            </p:txBody>
          </p:sp>
        </p:grpSp>
        <p:grpSp>
          <p:nvGrpSpPr>
            <p:cNvPr id="17" name="Group 36"/>
            <p:cNvGrpSpPr>
              <a:grpSpLocks/>
            </p:cNvGrpSpPr>
            <p:nvPr/>
          </p:nvGrpSpPr>
          <p:grpSpPr bwMode="auto">
            <a:xfrm>
              <a:off x="261" y="3096"/>
              <a:ext cx="4135" cy="611"/>
              <a:chOff x="261" y="3096"/>
              <a:chExt cx="4135" cy="611"/>
            </a:xfrm>
          </p:grpSpPr>
          <p:sp>
            <p:nvSpPr>
              <p:cNvPr id="18" name="Freeform 37"/>
              <p:cNvSpPr>
                <a:spLocks/>
              </p:cNvSpPr>
              <p:nvPr/>
            </p:nvSpPr>
            <p:spPr bwMode="auto">
              <a:xfrm rot="20875966">
                <a:off x="2450" y="3563"/>
                <a:ext cx="768" cy="144"/>
              </a:xfrm>
              <a:custGeom>
                <a:avLst/>
                <a:gdLst>
                  <a:gd name="T0" fmla="*/ 768 w 768"/>
                  <a:gd name="T1" fmla="*/ 0 h 144"/>
                  <a:gd name="T2" fmla="*/ 432 w 768"/>
                  <a:gd name="T3" fmla="*/ 144 h 144"/>
                  <a:gd name="T4" fmla="*/ 0 w 768"/>
                  <a:gd name="T5" fmla="*/ 48 h 144"/>
                </a:gdLst>
                <a:ahLst/>
                <a:cxnLst>
                  <a:cxn ang="0">
                    <a:pos x="T0" y="T1"/>
                  </a:cxn>
                  <a:cxn ang="0">
                    <a:pos x="T2" y="T3"/>
                  </a:cxn>
                  <a:cxn ang="0">
                    <a:pos x="T4" y="T5"/>
                  </a:cxn>
                </a:cxnLst>
                <a:rect l="0" t="0" r="r" b="b"/>
                <a:pathLst>
                  <a:path w="768" h="144">
                    <a:moveTo>
                      <a:pt x="768" y="0"/>
                    </a:moveTo>
                    <a:lnTo>
                      <a:pt x="432" y="144"/>
                    </a:lnTo>
                    <a:lnTo>
                      <a:pt x="0" y="48"/>
                    </a:lnTo>
                  </a:path>
                </a:pathLst>
              </a:custGeom>
              <a:noFill/>
              <a:ln w="57150" cmpd="sng">
                <a:solidFill>
                  <a:srgbClr val="C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9" name="Freeform 38"/>
              <p:cNvSpPr>
                <a:spLocks/>
              </p:cNvSpPr>
              <p:nvPr/>
            </p:nvSpPr>
            <p:spPr bwMode="auto">
              <a:xfrm rot="525845">
                <a:off x="4026" y="3152"/>
                <a:ext cx="370" cy="317"/>
              </a:xfrm>
              <a:custGeom>
                <a:avLst/>
                <a:gdLst>
                  <a:gd name="T0" fmla="*/ 0 w 370"/>
                  <a:gd name="T1" fmla="*/ 0 h 317"/>
                  <a:gd name="T2" fmla="*/ 12 w 370"/>
                  <a:gd name="T3" fmla="*/ 147 h 317"/>
                  <a:gd name="T4" fmla="*/ 370 w 370"/>
                  <a:gd name="T5" fmla="*/ 317 h 317"/>
                </a:gdLst>
                <a:ahLst/>
                <a:cxnLst>
                  <a:cxn ang="0">
                    <a:pos x="T0" y="T1"/>
                  </a:cxn>
                  <a:cxn ang="0">
                    <a:pos x="T2" y="T3"/>
                  </a:cxn>
                  <a:cxn ang="0">
                    <a:pos x="T4" y="T5"/>
                  </a:cxn>
                </a:cxnLst>
                <a:rect l="0" t="0" r="r" b="b"/>
                <a:pathLst>
                  <a:path w="370" h="317">
                    <a:moveTo>
                      <a:pt x="0" y="0"/>
                    </a:moveTo>
                    <a:lnTo>
                      <a:pt x="12" y="147"/>
                    </a:lnTo>
                    <a:lnTo>
                      <a:pt x="370" y="317"/>
                    </a:lnTo>
                  </a:path>
                </a:pathLst>
              </a:custGeom>
              <a:noFill/>
              <a:ln w="57150" cmpd="sng">
                <a:solidFill>
                  <a:schemeClr val="accent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 name="Freeform 39"/>
              <p:cNvSpPr>
                <a:spLocks/>
              </p:cNvSpPr>
              <p:nvPr/>
            </p:nvSpPr>
            <p:spPr bwMode="auto">
              <a:xfrm>
                <a:off x="1199" y="3280"/>
                <a:ext cx="135" cy="323"/>
              </a:xfrm>
              <a:custGeom>
                <a:avLst/>
                <a:gdLst>
                  <a:gd name="T0" fmla="*/ 0 w 135"/>
                  <a:gd name="T1" fmla="*/ 0 h 323"/>
                  <a:gd name="T2" fmla="*/ 12 w 135"/>
                  <a:gd name="T3" fmla="*/ 217 h 323"/>
                  <a:gd name="T4" fmla="*/ 135 w 135"/>
                  <a:gd name="T5" fmla="*/ 323 h 323"/>
                </a:gdLst>
                <a:ahLst/>
                <a:cxnLst>
                  <a:cxn ang="0">
                    <a:pos x="T0" y="T1"/>
                  </a:cxn>
                  <a:cxn ang="0">
                    <a:pos x="T2" y="T3"/>
                  </a:cxn>
                  <a:cxn ang="0">
                    <a:pos x="T4" y="T5"/>
                  </a:cxn>
                </a:cxnLst>
                <a:rect l="0" t="0" r="r" b="b"/>
                <a:pathLst>
                  <a:path w="135" h="323">
                    <a:moveTo>
                      <a:pt x="0" y="0"/>
                    </a:moveTo>
                    <a:lnTo>
                      <a:pt x="12" y="217"/>
                    </a:lnTo>
                    <a:lnTo>
                      <a:pt x="135" y="323"/>
                    </a:lnTo>
                  </a:path>
                </a:pathLst>
              </a:custGeom>
              <a:noFill/>
              <a:ln w="57150" cmpd="sng">
                <a:solidFill>
                  <a:schemeClr val="accent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 name="Freeform 40"/>
              <p:cNvSpPr>
                <a:spLocks/>
              </p:cNvSpPr>
              <p:nvPr/>
            </p:nvSpPr>
            <p:spPr bwMode="auto">
              <a:xfrm>
                <a:off x="261" y="3096"/>
                <a:ext cx="247" cy="300"/>
              </a:xfrm>
              <a:custGeom>
                <a:avLst/>
                <a:gdLst>
                  <a:gd name="T0" fmla="*/ 0 w 247"/>
                  <a:gd name="T1" fmla="*/ 0 h 300"/>
                  <a:gd name="T2" fmla="*/ 42 w 247"/>
                  <a:gd name="T3" fmla="*/ 200 h 300"/>
                  <a:gd name="T4" fmla="*/ 247 w 247"/>
                  <a:gd name="T5" fmla="*/ 300 h 300"/>
                </a:gdLst>
                <a:ahLst/>
                <a:cxnLst>
                  <a:cxn ang="0">
                    <a:pos x="T0" y="T1"/>
                  </a:cxn>
                  <a:cxn ang="0">
                    <a:pos x="T2" y="T3"/>
                  </a:cxn>
                  <a:cxn ang="0">
                    <a:pos x="T4" y="T5"/>
                  </a:cxn>
                </a:cxnLst>
                <a:rect l="0" t="0" r="r" b="b"/>
                <a:pathLst>
                  <a:path w="247" h="300">
                    <a:moveTo>
                      <a:pt x="0" y="0"/>
                    </a:moveTo>
                    <a:lnTo>
                      <a:pt x="42" y="200"/>
                    </a:lnTo>
                    <a:lnTo>
                      <a:pt x="247" y="300"/>
                    </a:lnTo>
                  </a:path>
                </a:pathLst>
              </a:custGeom>
              <a:noFill/>
              <a:ln w="57150" cmpd="sng">
                <a:solidFill>
                  <a:schemeClr val="accent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sp>
        <p:nvSpPr>
          <p:cNvPr id="26" name="Freeform 41"/>
          <p:cNvSpPr>
            <a:spLocks/>
          </p:cNvSpPr>
          <p:nvPr/>
        </p:nvSpPr>
        <p:spPr bwMode="auto">
          <a:xfrm>
            <a:off x="-9525" y="3962400"/>
            <a:ext cx="9190038" cy="1087438"/>
          </a:xfrm>
          <a:custGeom>
            <a:avLst/>
            <a:gdLst>
              <a:gd name="T0" fmla="*/ 0 w 5789"/>
              <a:gd name="T1" fmla="*/ 144 h 685"/>
              <a:gd name="T2" fmla="*/ 165 w 5789"/>
              <a:gd name="T3" fmla="*/ 144 h 685"/>
              <a:gd name="T4" fmla="*/ 1325 w 5789"/>
              <a:gd name="T5" fmla="*/ 480 h 685"/>
              <a:gd name="T6" fmla="*/ 2250 w 5789"/>
              <a:gd name="T7" fmla="*/ 685 h 685"/>
              <a:gd name="T8" fmla="*/ 3101 w 5789"/>
              <a:gd name="T9" fmla="*/ 576 h 685"/>
              <a:gd name="T10" fmla="*/ 4061 w 5789"/>
              <a:gd name="T11" fmla="*/ 240 h 685"/>
              <a:gd name="T12" fmla="*/ 4541 w 5789"/>
              <a:gd name="T13" fmla="*/ 48 h 685"/>
              <a:gd name="T14" fmla="*/ 4877 w 5789"/>
              <a:gd name="T15" fmla="*/ 0 h 685"/>
              <a:gd name="T16" fmla="*/ 5405 w 5789"/>
              <a:gd name="T17" fmla="*/ 96 h 685"/>
              <a:gd name="T18" fmla="*/ 5789 w 5789"/>
              <a:gd name="T19" fmla="*/ 144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89" h="685">
                <a:moveTo>
                  <a:pt x="0" y="144"/>
                </a:moveTo>
                <a:lnTo>
                  <a:pt x="165" y="144"/>
                </a:lnTo>
                <a:lnTo>
                  <a:pt x="1325" y="480"/>
                </a:lnTo>
                <a:lnTo>
                  <a:pt x="2250" y="685"/>
                </a:lnTo>
                <a:lnTo>
                  <a:pt x="3101" y="576"/>
                </a:lnTo>
                <a:lnTo>
                  <a:pt x="4061" y="240"/>
                </a:lnTo>
                <a:lnTo>
                  <a:pt x="4541" y="48"/>
                </a:lnTo>
                <a:lnTo>
                  <a:pt x="4877" y="0"/>
                </a:lnTo>
                <a:lnTo>
                  <a:pt x="5405" y="96"/>
                </a:lnTo>
                <a:lnTo>
                  <a:pt x="5789" y="144"/>
                </a:lnTo>
              </a:path>
            </a:pathLst>
          </a:custGeom>
          <a:noFill/>
          <a:ln w="95250" cmpd="sng">
            <a:solidFill>
              <a:srgbClr val="66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 name="Oval 42"/>
          <p:cNvSpPr>
            <a:spLocks noChangeArrowheads="1"/>
          </p:cNvSpPr>
          <p:nvPr/>
        </p:nvSpPr>
        <p:spPr bwMode="auto">
          <a:xfrm>
            <a:off x="3370263" y="5095875"/>
            <a:ext cx="447675" cy="219075"/>
          </a:xfrm>
          <a:prstGeom prst="ellipse">
            <a:avLst/>
          </a:prstGeom>
          <a:solidFill>
            <a:srgbClr val="FF0000"/>
          </a:solidFill>
          <a:ln w="38100">
            <a:solidFill>
              <a:srgbClr val="000000"/>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 name="Text Box 44"/>
          <p:cNvSpPr txBox="1">
            <a:spLocks noChangeArrowheads="1"/>
          </p:cNvSpPr>
          <p:nvPr/>
        </p:nvSpPr>
        <p:spPr bwMode="auto">
          <a:xfrm>
            <a:off x="3030538" y="5954713"/>
            <a:ext cx="1489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STREAM</a:t>
            </a:r>
          </a:p>
        </p:txBody>
      </p:sp>
      <p:grpSp>
        <p:nvGrpSpPr>
          <p:cNvPr id="29" name="Group 45"/>
          <p:cNvGrpSpPr>
            <a:grpSpLocks/>
          </p:cNvGrpSpPr>
          <p:nvPr/>
        </p:nvGrpSpPr>
        <p:grpSpPr bwMode="auto">
          <a:xfrm>
            <a:off x="312738" y="2633664"/>
            <a:ext cx="6200775" cy="2662237"/>
            <a:chOff x="222" y="1779"/>
            <a:chExt cx="3906" cy="1677"/>
          </a:xfrm>
        </p:grpSpPr>
        <p:grpSp>
          <p:nvGrpSpPr>
            <p:cNvPr id="30" name="Group 46"/>
            <p:cNvGrpSpPr>
              <a:grpSpLocks/>
            </p:cNvGrpSpPr>
            <p:nvPr/>
          </p:nvGrpSpPr>
          <p:grpSpPr bwMode="auto">
            <a:xfrm>
              <a:off x="1104" y="2928"/>
              <a:ext cx="3024" cy="528"/>
              <a:chOff x="1104" y="2928"/>
              <a:chExt cx="3024" cy="528"/>
            </a:xfrm>
          </p:grpSpPr>
          <p:sp>
            <p:nvSpPr>
              <p:cNvPr id="32" name="Oval 47"/>
              <p:cNvSpPr>
                <a:spLocks noChangeArrowheads="1"/>
              </p:cNvSpPr>
              <p:nvPr/>
            </p:nvSpPr>
            <p:spPr bwMode="auto">
              <a:xfrm>
                <a:off x="3024" y="3264"/>
                <a:ext cx="192" cy="192"/>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a:ea typeface="+mn-ea"/>
                    <a:cs typeface="+mn-cs"/>
                  </a:rPr>
                  <a:t>3</a:t>
                </a:r>
              </a:p>
            </p:txBody>
          </p:sp>
          <p:sp>
            <p:nvSpPr>
              <p:cNvPr id="33" name="Oval 48"/>
              <p:cNvSpPr>
                <a:spLocks noChangeArrowheads="1"/>
              </p:cNvSpPr>
              <p:nvPr/>
            </p:nvSpPr>
            <p:spPr bwMode="auto">
              <a:xfrm>
                <a:off x="3936" y="2928"/>
                <a:ext cx="192" cy="192"/>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a:ea typeface="+mn-ea"/>
                    <a:cs typeface="+mn-cs"/>
                  </a:rPr>
                  <a:t>4</a:t>
                </a:r>
              </a:p>
            </p:txBody>
          </p:sp>
          <p:sp>
            <p:nvSpPr>
              <p:cNvPr id="34" name="Oval 49"/>
              <p:cNvSpPr>
                <a:spLocks noChangeArrowheads="1"/>
              </p:cNvSpPr>
              <p:nvPr/>
            </p:nvSpPr>
            <p:spPr bwMode="auto">
              <a:xfrm>
                <a:off x="1104" y="3072"/>
                <a:ext cx="192" cy="192"/>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a:ea typeface="+mn-ea"/>
                    <a:cs typeface="+mn-cs"/>
                  </a:rPr>
                  <a:t>2</a:t>
                </a:r>
              </a:p>
            </p:txBody>
          </p:sp>
        </p:grpSp>
        <p:sp>
          <p:nvSpPr>
            <p:cNvPr id="31" name="Text Box 51"/>
            <p:cNvSpPr txBox="1">
              <a:spLocks noChangeArrowheads="1"/>
            </p:cNvSpPr>
            <p:nvPr/>
          </p:nvSpPr>
          <p:spPr bwMode="auto">
            <a:xfrm>
              <a:off x="222" y="1779"/>
              <a:ext cx="82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Culverts</a:t>
              </a:r>
            </a:p>
          </p:txBody>
        </p:sp>
      </p:grpSp>
      <p:grpSp>
        <p:nvGrpSpPr>
          <p:cNvPr id="36" name="Group 52"/>
          <p:cNvGrpSpPr>
            <a:grpSpLocks/>
          </p:cNvGrpSpPr>
          <p:nvPr/>
        </p:nvGrpSpPr>
        <p:grpSpPr bwMode="auto">
          <a:xfrm>
            <a:off x="2507123" y="3638550"/>
            <a:ext cx="2457450" cy="1381125"/>
            <a:chOff x="1593" y="2538"/>
            <a:chExt cx="1548" cy="870"/>
          </a:xfrm>
        </p:grpSpPr>
        <p:sp>
          <p:nvSpPr>
            <p:cNvPr id="37" name="Line 53"/>
            <p:cNvSpPr>
              <a:spLocks noChangeShapeType="1"/>
            </p:cNvSpPr>
            <p:nvPr/>
          </p:nvSpPr>
          <p:spPr bwMode="auto">
            <a:xfrm>
              <a:off x="2166" y="3408"/>
              <a:ext cx="240" cy="0"/>
            </a:xfrm>
            <a:prstGeom prst="line">
              <a:avLst/>
            </a:prstGeom>
            <a:noFill/>
            <a:ln w="95250">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38" name="Group 54"/>
            <p:cNvGrpSpPr>
              <a:grpSpLocks/>
            </p:cNvGrpSpPr>
            <p:nvPr/>
          </p:nvGrpSpPr>
          <p:grpSpPr bwMode="auto">
            <a:xfrm>
              <a:off x="1593" y="2538"/>
              <a:ext cx="1548" cy="814"/>
              <a:chOff x="1593" y="2538"/>
              <a:chExt cx="1548" cy="814"/>
            </a:xfrm>
          </p:grpSpPr>
          <p:sp>
            <p:nvSpPr>
              <p:cNvPr id="39" name="Line 55"/>
              <p:cNvSpPr>
                <a:spLocks noChangeShapeType="1"/>
              </p:cNvSpPr>
              <p:nvPr/>
            </p:nvSpPr>
            <p:spPr bwMode="auto">
              <a:xfrm flipH="1">
                <a:off x="2272" y="2997"/>
                <a:ext cx="0" cy="35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0" name="Text Box 56"/>
              <p:cNvSpPr txBox="1">
                <a:spLocks noChangeArrowheads="1"/>
              </p:cNvSpPr>
              <p:nvPr/>
            </p:nvSpPr>
            <p:spPr bwMode="auto">
              <a:xfrm>
                <a:off x="1593" y="2538"/>
                <a:ext cx="1548"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BRIDGE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ditches drain to stream</a:t>
                </a:r>
              </a:p>
            </p:txBody>
          </p:sp>
        </p:grpSp>
      </p:grpSp>
      <p:pic>
        <p:nvPicPr>
          <p:cNvPr id="45" name="Picture 6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62200" y="51054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6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05000" y="53340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64"/>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33600" y="49530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65"/>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58200" y="34290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101013" y="3546475"/>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60938" y="5439569"/>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6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0175" y="5295338"/>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2100" y="5687219"/>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6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57400" y="54864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13338" y="5591969"/>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6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6775" y="5619981"/>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2713" y="572555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958824">
            <a:off x="670068" y="4038293"/>
            <a:ext cx="710354" cy="340793"/>
          </a:xfrm>
          <a:prstGeom prst="rect">
            <a:avLst/>
          </a:prstGeom>
        </p:spPr>
      </p:pic>
      <p:pic>
        <p:nvPicPr>
          <p:cNvPr id="49" name="Picture 66"/>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43000" y="36576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Freeform 38"/>
          <p:cNvSpPr>
            <a:spLocks/>
          </p:cNvSpPr>
          <p:nvPr/>
        </p:nvSpPr>
        <p:spPr bwMode="auto">
          <a:xfrm>
            <a:off x="3859159" y="4983142"/>
            <a:ext cx="638228" cy="344514"/>
          </a:xfrm>
          <a:custGeom>
            <a:avLst/>
            <a:gdLst>
              <a:gd name="T0" fmla="*/ 0 w 370"/>
              <a:gd name="T1" fmla="*/ 0 h 317"/>
              <a:gd name="T2" fmla="*/ 12 w 370"/>
              <a:gd name="T3" fmla="*/ 147 h 317"/>
              <a:gd name="T4" fmla="*/ 370 w 370"/>
              <a:gd name="T5" fmla="*/ 317 h 317"/>
              <a:gd name="connsiteX0" fmla="*/ 0 w 10000"/>
              <a:gd name="connsiteY0" fmla="*/ 0 h 6972"/>
              <a:gd name="connsiteX1" fmla="*/ 324 w 10000"/>
              <a:gd name="connsiteY1" fmla="*/ 1609 h 6972"/>
              <a:gd name="connsiteX2" fmla="*/ 10000 w 10000"/>
              <a:gd name="connsiteY2" fmla="*/ 6972 h 6972"/>
              <a:gd name="connsiteX0" fmla="*/ 7784 w 17784"/>
              <a:gd name="connsiteY0" fmla="*/ 0 h 10000"/>
              <a:gd name="connsiteX1" fmla="*/ 0 w 17784"/>
              <a:gd name="connsiteY1" fmla="*/ 3032 h 10000"/>
              <a:gd name="connsiteX2" fmla="*/ 17784 w 17784"/>
              <a:gd name="connsiteY2" fmla="*/ 10000 h 10000"/>
              <a:gd name="connsiteX0" fmla="*/ 11514 w 11514"/>
              <a:gd name="connsiteY0" fmla="*/ 0 h 9457"/>
              <a:gd name="connsiteX1" fmla="*/ 3730 w 11514"/>
              <a:gd name="connsiteY1" fmla="*/ 3032 h 9457"/>
              <a:gd name="connsiteX2" fmla="*/ 0 w 11514"/>
              <a:gd name="connsiteY2" fmla="*/ 9457 h 9457"/>
              <a:gd name="connsiteX0" fmla="*/ 9437 w 9437"/>
              <a:gd name="connsiteY0" fmla="*/ 0 h 10383"/>
              <a:gd name="connsiteX1" fmla="*/ 2677 w 9437"/>
              <a:gd name="connsiteY1" fmla="*/ 3206 h 10383"/>
              <a:gd name="connsiteX2" fmla="*/ 0 w 9437"/>
              <a:gd name="connsiteY2" fmla="*/ 10383 h 10383"/>
            </a:gdLst>
            <a:ahLst/>
            <a:cxnLst>
              <a:cxn ang="0">
                <a:pos x="connsiteX0" y="connsiteY0"/>
              </a:cxn>
              <a:cxn ang="0">
                <a:pos x="connsiteX1" y="connsiteY1"/>
              </a:cxn>
              <a:cxn ang="0">
                <a:pos x="connsiteX2" y="connsiteY2"/>
              </a:cxn>
            </a:cxnLst>
            <a:rect l="l" t="t" r="r" b="b"/>
            <a:pathLst>
              <a:path w="9437" h="10383">
                <a:moveTo>
                  <a:pt x="9437" y="0"/>
                </a:moveTo>
                <a:lnTo>
                  <a:pt x="2677" y="3206"/>
                </a:lnTo>
                <a:lnTo>
                  <a:pt x="0" y="10383"/>
                </a:lnTo>
              </a:path>
            </a:pathLst>
          </a:custGeom>
          <a:noFill/>
          <a:ln w="57150" cmpd="sng">
            <a:solidFill>
              <a:srgbClr val="C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1" name="Freeform 38"/>
          <p:cNvSpPr>
            <a:spLocks/>
          </p:cNvSpPr>
          <p:nvPr/>
        </p:nvSpPr>
        <p:spPr bwMode="auto">
          <a:xfrm>
            <a:off x="2260626" y="4874397"/>
            <a:ext cx="1101679" cy="484201"/>
          </a:xfrm>
          <a:custGeom>
            <a:avLst/>
            <a:gdLst>
              <a:gd name="T0" fmla="*/ 0 w 370"/>
              <a:gd name="T1" fmla="*/ 0 h 317"/>
              <a:gd name="T2" fmla="*/ 12 w 370"/>
              <a:gd name="T3" fmla="*/ 147 h 317"/>
              <a:gd name="T4" fmla="*/ 370 w 370"/>
              <a:gd name="T5" fmla="*/ 317 h 317"/>
              <a:gd name="connsiteX0" fmla="*/ 0 w 10000"/>
              <a:gd name="connsiteY0" fmla="*/ 0 h 6972"/>
              <a:gd name="connsiteX1" fmla="*/ 324 w 10000"/>
              <a:gd name="connsiteY1" fmla="*/ 1609 h 6972"/>
              <a:gd name="connsiteX2" fmla="*/ 10000 w 10000"/>
              <a:gd name="connsiteY2" fmla="*/ 6972 h 6972"/>
              <a:gd name="connsiteX0" fmla="*/ 7784 w 17784"/>
              <a:gd name="connsiteY0" fmla="*/ 0 h 10000"/>
              <a:gd name="connsiteX1" fmla="*/ 0 w 17784"/>
              <a:gd name="connsiteY1" fmla="*/ 3032 h 10000"/>
              <a:gd name="connsiteX2" fmla="*/ 17784 w 17784"/>
              <a:gd name="connsiteY2" fmla="*/ 10000 h 10000"/>
              <a:gd name="connsiteX0" fmla="*/ 11514 w 11514"/>
              <a:gd name="connsiteY0" fmla="*/ 0 h 9457"/>
              <a:gd name="connsiteX1" fmla="*/ 3730 w 11514"/>
              <a:gd name="connsiteY1" fmla="*/ 3032 h 9457"/>
              <a:gd name="connsiteX2" fmla="*/ 0 w 11514"/>
              <a:gd name="connsiteY2" fmla="*/ 9457 h 9457"/>
              <a:gd name="connsiteX0" fmla="*/ 9437 w 9437"/>
              <a:gd name="connsiteY0" fmla="*/ 0 h 10383"/>
              <a:gd name="connsiteX1" fmla="*/ 2677 w 9437"/>
              <a:gd name="connsiteY1" fmla="*/ 3206 h 10383"/>
              <a:gd name="connsiteX2" fmla="*/ 0 w 9437"/>
              <a:gd name="connsiteY2" fmla="*/ 10383 h 10383"/>
              <a:gd name="connsiteX0" fmla="*/ 9602 w 9602"/>
              <a:gd name="connsiteY0" fmla="*/ 0 h 12396"/>
              <a:gd name="connsiteX1" fmla="*/ 2837 w 9602"/>
              <a:gd name="connsiteY1" fmla="*/ 5484 h 12396"/>
              <a:gd name="connsiteX2" fmla="*/ 0 w 9602"/>
              <a:gd name="connsiteY2" fmla="*/ 12396 h 12396"/>
              <a:gd name="connsiteX0" fmla="*/ 10000 w 21295"/>
              <a:gd name="connsiteY0" fmla="*/ 0 h 10000"/>
              <a:gd name="connsiteX1" fmla="*/ 21295 w 21295"/>
              <a:gd name="connsiteY1" fmla="*/ 4424 h 10000"/>
              <a:gd name="connsiteX2" fmla="*/ 0 w 21295"/>
              <a:gd name="connsiteY2" fmla="*/ 10000 h 10000"/>
              <a:gd name="connsiteX0" fmla="*/ 0 w 17977"/>
              <a:gd name="connsiteY0" fmla="*/ 0 h 11338"/>
              <a:gd name="connsiteX1" fmla="*/ 11295 w 17977"/>
              <a:gd name="connsiteY1" fmla="*/ 4424 h 11338"/>
              <a:gd name="connsiteX2" fmla="*/ 17977 w 17977"/>
              <a:gd name="connsiteY2" fmla="*/ 11338 h 11338"/>
            </a:gdLst>
            <a:ahLst/>
            <a:cxnLst>
              <a:cxn ang="0">
                <a:pos x="connsiteX0" y="connsiteY0"/>
              </a:cxn>
              <a:cxn ang="0">
                <a:pos x="connsiteX1" y="connsiteY1"/>
              </a:cxn>
              <a:cxn ang="0">
                <a:pos x="connsiteX2" y="connsiteY2"/>
              </a:cxn>
            </a:cxnLst>
            <a:rect l="l" t="t" r="r" b="b"/>
            <a:pathLst>
              <a:path w="17977" h="11338">
                <a:moveTo>
                  <a:pt x="0" y="0"/>
                </a:moveTo>
                <a:lnTo>
                  <a:pt x="11295" y="4424"/>
                </a:lnTo>
                <a:lnTo>
                  <a:pt x="17977" y="11338"/>
                </a:lnTo>
              </a:path>
            </a:pathLst>
          </a:custGeom>
          <a:noFill/>
          <a:ln w="57150" cmpd="sng">
            <a:solidFill>
              <a:srgbClr val="C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1" name="Freeform 57"/>
          <p:cNvSpPr>
            <a:spLocks/>
          </p:cNvSpPr>
          <p:nvPr/>
        </p:nvSpPr>
        <p:spPr bwMode="auto">
          <a:xfrm>
            <a:off x="1979636" y="4241071"/>
            <a:ext cx="4191000" cy="990600"/>
          </a:xfrm>
          <a:custGeom>
            <a:avLst/>
            <a:gdLst>
              <a:gd name="T0" fmla="*/ 48 w 2640"/>
              <a:gd name="T1" fmla="*/ 144 h 624"/>
              <a:gd name="T2" fmla="*/ 1008 w 2640"/>
              <a:gd name="T3" fmla="*/ 384 h 624"/>
              <a:gd name="T4" fmla="*/ 1776 w 2640"/>
              <a:gd name="T5" fmla="*/ 288 h 624"/>
              <a:gd name="T6" fmla="*/ 2592 w 2640"/>
              <a:gd name="T7" fmla="*/ 0 h 624"/>
              <a:gd name="T8" fmla="*/ 2640 w 2640"/>
              <a:gd name="T9" fmla="*/ 240 h 624"/>
              <a:gd name="T10" fmla="*/ 1776 w 2640"/>
              <a:gd name="T11" fmla="*/ 528 h 624"/>
              <a:gd name="T12" fmla="*/ 1008 w 2640"/>
              <a:gd name="T13" fmla="*/ 624 h 624"/>
              <a:gd name="T14" fmla="*/ 0 w 2640"/>
              <a:gd name="T15" fmla="*/ 384 h 624"/>
              <a:gd name="T16" fmla="*/ 48 w 2640"/>
              <a:gd name="T17" fmla="*/ 14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0" h="624">
                <a:moveTo>
                  <a:pt x="48" y="144"/>
                </a:moveTo>
                <a:lnTo>
                  <a:pt x="1008" y="384"/>
                </a:lnTo>
                <a:lnTo>
                  <a:pt x="1776" y="288"/>
                </a:lnTo>
                <a:lnTo>
                  <a:pt x="2592" y="0"/>
                </a:lnTo>
                <a:lnTo>
                  <a:pt x="2640" y="240"/>
                </a:lnTo>
                <a:lnTo>
                  <a:pt x="1776" y="528"/>
                </a:lnTo>
                <a:lnTo>
                  <a:pt x="1008" y="624"/>
                </a:lnTo>
                <a:lnTo>
                  <a:pt x="0" y="384"/>
                </a:lnTo>
                <a:lnTo>
                  <a:pt x="48" y="144"/>
                </a:lnTo>
                <a:close/>
              </a:path>
            </a:pathLst>
          </a:custGeom>
          <a:solidFill>
            <a:srgbClr val="FFFF00">
              <a:alpha val="50000"/>
            </a:srgbClr>
          </a:solidFill>
          <a:ln w="38100" cmpd="sng">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2" name="Oval 50"/>
          <p:cNvSpPr>
            <a:spLocks noChangeArrowheads="1"/>
          </p:cNvSpPr>
          <p:nvPr/>
        </p:nvSpPr>
        <p:spPr bwMode="auto">
          <a:xfrm>
            <a:off x="47625" y="2733952"/>
            <a:ext cx="304800" cy="304800"/>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6" name="Oval 50"/>
          <p:cNvSpPr>
            <a:spLocks noChangeArrowheads="1"/>
          </p:cNvSpPr>
          <p:nvPr/>
        </p:nvSpPr>
        <p:spPr bwMode="auto">
          <a:xfrm>
            <a:off x="293688" y="4332289"/>
            <a:ext cx="304800" cy="304800"/>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a:ea typeface="+mn-ea"/>
                <a:cs typeface="+mn-cs"/>
              </a:rPr>
              <a:t>1</a:t>
            </a:r>
          </a:p>
        </p:txBody>
      </p:sp>
      <p:pic>
        <p:nvPicPr>
          <p:cNvPr id="67" name="Picture 6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0365388">
            <a:off x="6241172" y="3898784"/>
            <a:ext cx="710354" cy="340793"/>
          </a:xfrm>
          <a:prstGeom prst="rect">
            <a:avLst/>
          </a:prstGeom>
        </p:spPr>
      </p:pic>
      <p:pic>
        <p:nvPicPr>
          <p:cNvPr id="44"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53200" y="33528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20536819">
            <a:off x="4790655" y="4449423"/>
            <a:ext cx="131298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WORKSITE</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68" name="TextBox 67"/>
          <p:cNvSpPr txBox="1"/>
          <p:nvPr/>
        </p:nvSpPr>
        <p:spPr>
          <a:xfrm rot="857310">
            <a:off x="1972531" y="4656132"/>
            <a:ext cx="131298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WORKSITE</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Subtitle 2"/>
          <p:cNvSpPr txBox="1">
            <a:spLocks/>
          </p:cNvSpPr>
          <p:nvPr/>
        </p:nvSpPr>
        <p:spPr>
          <a:xfrm>
            <a:off x="481013" y="855663"/>
            <a:ext cx="8229600" cy="14025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prstClr val="black"/>
                </a:solidFill>
                <a:effectLst/>
                <a:uLnTx/>
                <a:uFillTx/>
                <a:latin typeface="Calibri"/>
                <a:ea typeface="Times New Roman"/>
                <a:cs typeface="+mn-cs"/>
              </a:rPr>
              <a:t>Potential Worksite</a:t>
            </a:r>
            <a:r>
              <a:rPr kumimoji="0" lang="en-US" sz="2800" b="1" i="0" u="none" strike="noStrike" kern="1200" cap="none" spc="0" normalizeH="0" baseline="0" noProof="0" dirty="0">
                <a:ln>
                  <a:noFill/>
                </a:ln>
                <a:solidFill>
                  <a:prstClr val="black"/>
                </a:solidFill>
                <a:effectLst/>
                <a:uLnTx/>
                <a:uFillTx/>
                <a:latin typeface="Calibri"/>
                <a:ea typeface="Times New Roman"/>
                <a:cs typeface="+mn-cs"/>
              </a:rPr>
              <a:t>: Identified segment of unpaved road where drainage in impacting water quality.</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br>
              <a:rPr kumimoji="0" lang="en-US" sz="2800" b="0" i="0" u="none" strike="noStrike" kern="1200" cap="none" spc="0" normalizeH="0" baseline="0" noProof="0" dirty="0">
                <a:ln>
                  <a:noFill/>
                </a:ln>
                <a:solidFill>
                  <a:prstClr val="black"/>
                </a:solidFill>
                <a:effectLst/>
                <a:uLnTx/>
                <a:uFillTx/>
                <a:latin typeface="Calibri"/>
                <a:ea typeface="Times New Roman"/>
                <a:cs typeface="+mn-cs"/>
              </a:rPr>
            </a:br>
            <a:endParaRPr kumimoji="0" lang="en-US" sz="2800" b="0" i="0" u="none" strike="noStrike" kern="1200" cap="none" spc="0" normalizeH="0" baseline="0" noProof="0" dirty="0">
              <a:ln>
                <a:noFill/>
              </a:ln>
              <a:solidFill>
                <a:srgbClr val="FF0000"/>
              </a:solidFill>
              <a:effectLst/>
              <a:uLnTx/>
              <a:uFillTx/>
              <a:latin typeface="Calibri"/>
              <a:ea typeface="Times New Roman"/>
              <a:cs typeface="+mn-cs"/>
            </a:endParaRPr>
          </a:p>
          <a:p>
            <a:pPr marL="457200" marR="0" lvl="1"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p:txBody>
      </p:sp>
      <p:pic>
        <p:nvPicPr>
          <p:cNvPr id="64" name="Picture 63">
            <a:extLst>
              <a:ext uri="{FF2B5EF4-FFF2-40B4-BE49-F238E27FC236}">
                <a16:creationId xmlns:a16="http://schemas.microsoft.com/office/drawing/2014/main" id="{852254D4-76B4-4F70-863E-71B5C6CEB1D8}"/>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19463" y="4943475"/>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61">
            <a:extLst>
              <a:ext uri="{FF2B5EF4-FFF2-40B4-BE49-F238E27FC236}">
                <a16:creationId xmlns:a16="http://schemas.microsoft.com/office/drawing/2014/main" id="{0D46EE46-1C81-4C67-AEF5-FEB9F29EC8AE}"/>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75401" y="5049044"/>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63">
            <a:extLst>
              <a:ext uri="{FF2B5EF4-FFF2-40B4-BE49-F238E27FC236}">
                <a16:creationId xmlns:a16="http://schemas.microsoft.com/office/drawing/2014/main" id="{A38C741E-74B6-427B-A562-58EF225B4AB4}"/>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71863" y="5095875"/>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63">
            <a:extLst>
              <a:ext uri="{FF2B5EF4-FFF2-40B4-BE49-F238E27FC236}">
                <a16:creationId xmlns:a16="http://schemas.microsoft.com/office/drawing/2014/main" id="{82B9E984-0C3D-405C-A23A-18B593734916}"/>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04850" y="5744314"/>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61">
            <a:extLst>
              <a:ext uri="{FF2B5EF4-FFF2-40B4-BE49-F238E27FC236}">
                <a16:creationId xmlns:a16="http://schemas.microsoft.com/office/drawing/2014/main" id="{5218354C-33E0-4754-98E2-6407DB8BB18A}"/>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60788" y="5849883"/>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63">
            <a:extLst>
              <a:ext uri="{FF2B5EF4-FFF2-40B4-BE49-F238E27FC236}">
                <a16:creationId xmlns:a16="http://schemas.microsoft.com/office/drawing/2014/main" id="{73E9487E-A4A5-4DEC-B320-04F738C6418C}"/>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57250" y="5896714"/>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338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Background</a:t>
            </a:r>
          </a:p>
        </p:txBody>
      </p:sp>
      <p:sp>
        <p:nvSpPr>
          <p:cNvPr id="8" name="Rectangle 7"/>
          <p:cNvSpPr/>
          <p:nvPr/>
        </p:nvSpPr>
        <p:spPr>
          <a:xfrm>
            <a:off x="24114" y="6291726"/>
            <a:ext cx="3642249" cy="523220"/>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a:ea typeface="+mn-ea"/>
                <a:cs typeface="+mn-cs"/>
              </a:rPr>
              <a:t>Audio also available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a:ea typeface="+mn-ea"/>
                <a:cs typeface="+mn-cs"/>
              </a:rPr>
              <a:t>For assistance, call: 814-865-5355</a:t>
            </a:r>
          </a:p>
        </p:txBody>
      </p:sp>
      <p:sp>
        <p:nvSpPr>
          <p:cNvPr id="12" name="Rectangle 67"/>
          <p:cNvSpPr>
            <a:spLocks noChangeArrowheads="1"/>
          </p:cNvSpPr>
          <p:nvPr/>
        </p:nvSpPr>
        <p:spPr bwMode="auto">
          <a:xfrm>
            <a:off x="0" y="2667000"/>
            <a:ext cx="9144000" cy="32766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3" name="Freeform 60"/>
          <p:cNvSpPr>
            <a:spLocks/>
          </p:cNvSpPr>
          <p:nvPr/>
        </p:nvSpPr>
        <p:spPr bwMode="auto">
          <a:xfrm>
            <a:off x="-101600" y="3962400"/>
            <a:ext cx="9283700" cy="2895600"/>
          </a:xfrm>
          <a:custGeom>
            <a:avLst/>
            <a:gdLst>
              <a:gd name="T0" fmla="*/ 0 w 5848"/>
              <a:gd name="T1" fmla="*/ 88 h 1824"/>
              <a:gd name="T2" fmla="*/ 48 w 5848"/>
              <a:gd name="T3" fmla="*/ 104 h 1824"/>
              <a:gd name="T4" fmla="*/ 1360 w 5848"/>
              <a:gd name="T5" fmla="*/ 480 h 1824"/>
              <a:gd name="T6" fmla="*/ 2368 w 5848"/>
              <a:gd name="T7" fmla="*/ 672 h 1824"/>
              <a:gd name="T8" fmla="*/ 3184 w 5848"/>
              <a:gd name="T9" fmla="*/ 576 h 1824"/>
              <a:gd name="T10" fmla="*/ 3952 w 5848"/>
              <a:gd name="T11" fmla="*/ 288 h 1824"/>
              <a:gd name="T12" fmla="*/ 4576 w 5848"/>
              <a:gd name="T13" fmla="*/ 48 h 1824"/>
              <a:gd name="T14" fmla="*/ 4960 w 5848"/>
              <a:gd name="T15" fmla="*/ 0 h 1824"/>
              <a:gd name="T16" fmla="*/ 5824 w 5848"/>
              <a:gd name="T17" fmla="*/ 144 h 1824"/>
              <a:gd name="T18" fmla="*/ 5848 w 5848"/>
              <a:gd name="T19" fmla="*/ 1816 h 1824"/>
              <a:gd name="T20" fmla="*/ 64 w 5848"/>
              <a:gd name="T21" fmla="*/ 1824 h 1824"/>
              <a:gd name="T22" fmla="*/ 64 w 5848"/>
              <a:gd name="T23" fmla="*/ 96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48" h="1824">
                <a:moveTo>
                  <a:pt x="0" y="88"/>
                </a:moveTo>
                <a:cubicBezTo>
                  <a:pt x="16" y="93"/>
                  <a:pt x="48" y="104"/>
                  <a:pt x="48" y="104"/>
                </a:cubicBezTo>
                <a:lnTo>
                  <a:pt x="1360" y="480"/>
                </a:lnTo>
                <a:lnTo>
                  <a:pt x="2368" y="672"/>
                </a:lnTo>
                <a:lnTo>
                  <a:pt x="3184" y="576"/>
                </a:lnTo>
                <a:lnTo>
                  <a:pt x="3952" y="288"/>
                </a:lnTo>
                <a:lnTo>
                  <a:pt x="4576" y="48"/>
                </a:lnTo>
                <a:lnTo>
                  <a:pt x="4960" y="0"/>
                </a:lnTo>
                <a:lnTo>
                  <a:pt x="5824" y="144"/>
                </a:lnTo>
                <a:lnTo>
                  <a:pt x="5848" y="1816"/>
                </a:lnTo>
                <a:lnTo>
                  <a:pt x="64" y="1824"/>
                </a:lnTo>
                <a:lnTo>
                  <a:pt x="64" y="96"/>
                </a:lnTo>
              </a:path>
            </a:pathLst>
          </a:custGeom>
          <a:solidFill>
            <a:srgbClr val="C89058"/>
          </a:solid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4" name="Freeform 71"/>
          <p:cNvSpPr>
            <a:spLocks/>
          </p:cNvSpPr>
          <p:nvPr/>
        </p:nvSpPr>
        <p:spPr bwMode="auto">
          <a:xfrm>
            <a:off x="2895600" y="5181600"/>
            <a:ext cx="1066800" cy="1676400"/>
          </a:xfrm>
          <a:custGeom>
            <a:avLst/>
            <a:gdLst>
              <a:gd name="T0" fmla="*/ 336 w 672"/>
              <a:gd name="T1" fmla="*/ 0 h 1056"/>
              <a:gd name="T2" fmla="*/ 336 w 672"/>
              <a:gd name="T3" fmla="*/ 144 h 1056"/>
              <a:gd name="T4" fmla="*/ 384 w 672"/>
              <a:gd name="T5" fmla="*/ 240 h 1056"/>
              <a:gd name="T6" fmla="*/ 432 w 672"/>
              <a:gd name="T7" fmla="*/ 288 h 1056"/>
              <a:gd name="T8" fmla="*/ 384 w 672"/>
              <a:gd name="T9" fmla="*/ 384 h 1056"/>
              <a:gd name="T10" fmla="*/ 288 w 672"/>
              <a:gd name="T11" fmla="*/ 432 h 1056"/>
              <a:gd name="T12" fmla="*/ 240 w 672"/>
              <a:gd name="T13" fmla="*/ 480 h 1056"/>
              <a:gd name="T14" fmla="*/ 192 w 672"/>
              <a:gd name="T15" fmla="*/ 576 h 1056"/>
              <a:gd name="T16" fmla="*/ 192 w 672"/>
              <a:gd name="T17" fmla="*/ 720 h 1056"/>
              <a:gd name="T18" fmla="*/ 192 w 672"/>
              <a:gd name="T19" fmla="*/ 768 h 1056"/>
              <a:gd name="T20" fmla="*/ 48 w 672"/>
              <a:gd name="T21" fmla="*/ 912 h 1056"/>
              <a:gd name="T22" fmla="*/ 0 w 672"/>
              <a:gd name="T23" fmla="*/ 1056 h 1056"/>
              <a:gd name="T24" fmla="*/ 576 w 672"/>
              <a:gd name="T25" fmla="*/ 1056 h 1056"/>
              <a:gd name="T26" fmla="*/ 480 w 672"/>
              <a:gd name="T27" fmla="*/ 960 h 1056"/>
              <a:gd name="T28" fmla="*/ 480 w 672"/>
              <a:gd name="T29" fmla="*/ 816 h 1056"/>
              <a:gd name="T30" fmla="*/ 480 w 672"/>
              <a:gd name="T31" fmla="*/ 720 h 1056"/>
              <a:gd name="T32" fmla="*/ 528 w 672"/>
              <a:gd name="T33" fmla="*/ 624 h 1056"/>
              <a:gd name="T34" fmla="*/ 576 w 672"/>
              <a:gd name="T35" fmla="*/ 528 h 1056"/>
              <a:gd name="T36" fmla="*/ 624 w 672"/>
              <a:gd name="T37" fmla="*/ 480 h 1056"/>
              <a:gd name="T38" fmla="*/ 624 w 672"/>
              <a:gd name="T39" fmla="*/ 384 h 1056"/>
              <a:gd name="T40" fmla="*/ 672 w 672"/>
              <a:gd name="T41" fmla="*/ 192 h 1056"/>
              <a:gd name="T42" fmla="*/ 624 w 672"/>
              <a:gd name="T43" fmla="*/ 144 h 1056"/>
              <a:gd name="T44" fmla="*/ 576 w 672"/>
              <a:gd name="T45" fmla="*/ 48 h 1056"/>
              <a:gd name="T46" fmla="*/ 384 w 672"/>
              <a:gd name="T47"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2" h="1056">
                <a:moveTo>
                  <a:pt x="336" y="0"/>
                </a:moveTo>
                <a:lnTo>
                  <a:pt x="336" y="144"/>
                </a:lnTo>
                <a:lnTo>
                  <a:pt x="384" y="240"/>
                </a:lnTo>
                <a:lnTo>
                  <a:pt x="432" y="288"/>
                </a:lnTo>
                <a:lnTo>
                  <a:pt x="384" y="384"/>
                </a:lnTo>
                <a:lnTo>
                  <a:pt x="288" y="432"/>
                </a:lnTo>
                <a:lnTo>
                  <a:pt x="240" y="480"/>
                </a:lnTo>
                <a:lnTo>
                  <a:pt x="192" y="576"/>
                </a:lnTo>
                <a:lnTo>
                  <a:pt x="192" y="720"/>
                </a:lnTo>
                <a:lnTo>
                  <a:pt x="192" y="768"/>
                </a:lnTo>
                <a:lnTo>
                  <a:pt x="48" y="912"/>
                </a:lnTo>
                <a:lnTo>
                  <a:pt x="0" y="1056"/>
                </a:lnTo>
                <a:lnTo>
                  <a:pt x="576" y="1056"/>
                </a:lnTo>
                <a:lnTo>
                  <a:pt x="480" y="960"/>
                </a:lnTo>
                <a:lnTo>
                  <a:pt x="480" y="816"/>
                </a:lnTo>
                <a:lnTo>
                  <a:pt x="480" y="720"/>
                </a:lnTo>
                <a:lnTo>
                  <a:pt x="528" y="624"/>
                </a:lnTo>
                <a:lnTo>
                  <a:pt x="576" y="528"/>
                </a:lnTo>
                <a:lnTo>
                  <a:pt x="624" y="480"/>
                </a:lnTo>
                <a:lnTo>
                  <a:pt x="624" y="384"/>
                </a:lnTo>
                <a:lnTo>
                  <a:pt x="672" y="192"/>
                </a:lnTo>
                <a:lnTo>
                  <a:pt x="624" y="144"/>
                </a:lnTo>
                <a:lnTo>
                  <a:pt x="576" y="48"/>
                </a:lnTo>
                <a:lnTo>
                  <a:pt x="384" y="0"/>
                </a:lnTo>
              </a:path>
            </a:pathLst>
          </a:custGeom>
          <a:solidFill>
            <a:schemeClr val="tx2"/>
          </a:solidFill>
          <a:ln w="9525" cap="flat" cmpd="sng">
            <a:solidFill>
              <a:schemeClr val="accent2"/>
            </a:solidFill>
            <a:prstDash val="solid"/>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15" name="Group 30"/>
          <p:cNvGrpSpPr>
            <a:grpSpLocks/>
          </p:cNvGrpSpPr>
          <p:nvPr/>
        </p:nvGrpSpPr>
        <p:grpSpPr bwMode="auto">
          <a:xfrm>
            <a:off x="-152400" y="4489452"/>
            <a:ext cx="8015288" cy="1708150"/>
            <a:chOff x="-71" y="3068"/>
            <a:chExt cx="5049" cy="1076"/>
          </a:xfrm>
        </p:grpSpPr>
        <p:grpSp>
          <p:nvGrpSpPr>
            <p:cNvPr id="16" name="Group 31"/>
            <p:cNvGrpSpPr>
              <a:grpSpLocks/>
            </p:cNvGrpSpPr>
            <p:nvPr/>
          </p:nvGrpSpPr>
          <p:grpSpPr bwMode="auto">
            <a:xfrm>
              <a:off x="-71" y="3068"/>
              <a:ext cx="5049" cy="1076"/>
              <a:chOff x="-71" y="3068"/>
              <a:chExt cx="5049" cy="1076"/>
            </a:xfrm>
          </p:grpSpPr>
          <p:sp>
            <p:nvSpPr>
              <p:cNvPr id="22" name="Freeform 32"/>
              <p:cNvSpPr>
                <a:spLocks/>
              </p:cNvSpPr>
              <p:nvPr/>
            </p:nvSpPr>
            <p:spPr bwMode="auto">
              <a:xfrm>
                <a:off x="-71" y="3068"/>
                <a:ext cx="1981" cy="1076"/>
              </a:xfrm>
              <a:custGeom>
                <a:avLst/>
                <a:gdLst>
                  <a:gd name="T0" fmla="*/ 6 w 1981"/>
                  <a:gd name="T1" fmla="*/ 888 h 1076"/>
                  <a:gd name="T2" fmla="*/ 253 w 1981"/>
                  <a:gd name="T3" fmla="*/ 911 h 1076"/>
                  <a:gd name="T4" fmla="*/ 471 w 1981"/>
                  <a:gd name="T5" fmla="*/ 870 h 1076"/>
                  <a:gd name="T6" fmla="*/ 1070 w 1981"/>
                  <a:gd name="T7" fmla="*/ 1076 h 1076"/>
                  <a:gd name="T8" fmla="*/ 1940 w 1981"/>
                  <a:gd name="T9" fmla="*/ 882 h 1076"/>
                  <a:gd name="T10" fmla="*/ 1981 w 1981"/>
                  <a:gd name="T11" fmla="*/ 511 h 1076"/>
                  <a:gd name="T12" fmla="*/ 647 w 1981"/>
                  <a:gd name="T13" fmla="*/ 196 h 1076"/>
                  <a:gd name="T14" fmla="*/ 0 w 1981"/>
                  <a:gd name="T15" fmla="*/ 0 h 10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1" h="1076">
                    <a:moveTo>
                      <a:pt x="6" y="888"/>
                    </a:moveTo>
                    <a:lnTo>
                      <a:pt x="253" y="911"/>
                    </a:lnTo>
                    <a:lnTo>
                      <a:pt x="471" y="870"/>
                    </a:lnTo>
                    <a:lnTo>
                      <a:pt x="1070" y="1076"/>
                    </a:lnTo>
                    <a:lnTo>
                      <a:pt x="1940" y="882"/>
                    </a:lnTo>
                    <a:lnTo>
                      <a:pt x="1981" y="511"/>
                    </a:lnTo>
                    <a:lnTo>
                      <a:pt x="647" y="196"/>
                    </a:lnTo>
                    <a:lnTo>
                      <a:pt x="0" y="0"/>
                    </a:lnTo>
                  </a:path>
                </a:pathLst>
              </a:custGeom>
              <a:solidFill>
                <a:srgbClr val="66FF33"/>
              </a:soli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 name="Freeform 33"/>
              <p:cNvSpPr>
                <a:spLocks/>
              </p:cNvSpPr>
              <p:nvPr/>
            </p:nvSpPr>
            <p:spPr bwMode="auto">
              <a:xfrm>
                <a:off x="3783" y="3099"/>
                <a:ext cx="1195" cy="708"/>
              </a:xfrm>
              <a:custGeom>
                <a:avLst/>
                <a:gdLst>
                  <a:gd name="T0" fmla="*/ 0 w 1195"/>
                  <a:gd name="T1" fmla="*/ 520 h 708"/>
                  <a:gd name="T2" fmla="*/ 247 w 1195"/>
                  <a:gd name="T3" fmla="*/ 543 h 708"/>
                  <a:gd name="T4" fmla="*/ 465 w 1195"/>
                  <a:gd name="T5" fmla="*/ 502 h 708"/>
                  <a:gd name="T6" fmla="*/ 1064 w 1195"/>
                  <a:gd name="T7" fmla="*/ 708 h 708"/>
                  <a:gd name="T8" fmla="*/ 1083 w 1195"/>
                  <a:gd name="T9" fmla="*/ 488 h 708"/>
                  <a:gd name="T10" fmla="*/ 1195 w 1195"/>
                  <a:gd name="T11" fmla="*/ 300 h 708"/>
                  <a:gd name="T12" fmla="*/ 983 w 1195"/>
                  <a:gd name="T13" fmla="*/ 71 h 708"/>
                  <a:gd name="T14" fmla="*/ 766 w 1195"/>
                  <a:gd name="T15" fmla="*/ 0 h 708"/>
                  <a:gd name="T16" fmla="*/ 525 w 1195"/>
                  <a:gd name="T17" fmla="*/ 13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5" h="708">
                    <a:moveTo>
                      <a:pt x="0" y="520"/>
                    </a:moveTo>
                    <a:lnTo>
                      <a:pt x="247" y="543"/>
                    </a:lnTo>
                    <a:lnTo>
                      <a:pt x="465" y="502"/>
                    </a:lnTo>
                    <a:lnTo>
                      <a:pt x="1064" y="708"/>
                    </a:lnTo>
                    <a:lnTo>
                      <a:pt x="1083" y="488"/>
                    </a:lnTo>
                    <a:lnTo>
                      <a:pt x="1195" y="300"/>
                    </a:lnTo>
                    <a:lnTo>
                      <a:pt x="983" y="71"/>
                    </a:lnTo>
                    <a:lnTo>
                      <a:pt x="766" y="0"/>
                    </a:lnTo>
                    <a:lnTo>
                      <a:pt x="525" y="130"/>
                    </a:lnTo>
                  </a:path>
                </a:pathLst>
              </a:custGeom>
              <a:solidFill>
                <a:srgbClr val="66FF33"/>
              </a:soli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 name="Text Box 34"/>
              <p:cNvSpPr txBox="1">
                <a:spLocks noChangeArrowheads="1"/>
              </p:cNvSpPr>
              <p:nvPr/>
            </p:nvSpPr>
            <p:spPr bwMode="auto">
              <a:xfrm>
                <a:off x="288" y="3569"/>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FOREST</a:t>
                </a:r>
              </a:p>
            </p:txBody>
          </p:sp>
          <p:sp>
            <p:nvSpPr>
              <p:cNvPr id="25" name="Text Box 35"/>
              <p:cNvSpPr txBox="1">
                <a:spLocks noChangeArrowheads="1"/>
              </p:cNvSpPr>
              <p:nvPr/>
            </p:nvSpPr>
            <p:spPr bwMode="auto">
              <a:xfrm>
                <a:off x="4188" y="3168"/>
                <a:ext cx="60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FIELD</a:t>
                </a:r>
              </a:p>
            </p:txBody>
          </p:sp>
        </p:grpSp>
        <p:grpSp>
          <p:nvGrpSpPr>
            <p:cNvPr id="17" name="Group 36"/>
            <p:cNvGrpSpPr>
              <a:grpSpLocks/>
            </p:cNvGrpSpPr>
            <p:nvPr/>
          </p:nvGrpSpPr>
          <p:grpSpPr bwMode="auto">
            <a:xfrm>
              <a:off x="261" y="3096"/>
              <a:ext cx="4135" cy="611"/>
              <a:chOff x="261" y="3096"/>
              <a:chExt cx="4135" cy="611"/>
            </a:xfrm>
          </p:grpSpPr>
          <p:sp>
            <p:nvSpPr>
              <p:cNvPr id="18" name="Freeform 37"/>
              <p:cNvSpPr>
                <a:spLocks/>
              </p:cNvSpPr>
              <p:nvPr/>
            </p:nvSpPr>
            <p:spPr bwMode="auto">
              <a:xfrm rot="20875966">
                <a:off x="2450" y="3563"/>
                <a:ext cx="768" cy="144"/>
              </a:xfrm>
              <a:custGeom>
                <a:avLst/>
                <a:gdLst>
                  <a:gd name="T0" fmla="*/ 768 w 768"/>
                  <a:gd name="T1" fmla="*/ 0 h 144"/>
                  <a:gd name="T2" fmla="*/ 432 w 768"/>
                  <a:gd name="T3" fmla="*/ 144 h 144"/>
                  <a:gd name="T4" fmla="*/ 0 w 768"/>
                  <a:gd name="T5" fmla="*/ 48 h 144"/>
                </a:gdLst>
                <a:ahLst/>
                <a:cxnLst>
                  <a:cxn ang="0">
                    <a:pos x="T0" y="T1"/>
                  </a:cxn>
                  <a:cxn ang="0">
                    <a:pos x="T2" y="T3"/>
                  </a:cxn>
                  <a:cxn ang="0">
                    <a:pos x="T4" y="T5"/>
                  </a:cxn>
                </a:cxnLst>
                <a:rect l="0" t="0" r="r" b="b"/>
                <a:pathLst>
                  <a:path w="768" h="144">
                    <a:moveTo>
                      <a:pt x="768" y="0"/>
                    </a:moveTo>
                    <a:lnTo>
                      <a:pt x="432" y="144"/>
                    </a:lnTo>
                    <a:lnTo>
                      <a:pt x="0" y="48"/>
                    </a:lnTo>
                  </a:path>
                </a:pathLst>
              </a:custGeom>
              <a:noFill/>
              <a:ln w="57150" cmpd="sng">
                <a:solidFill>
                  <a:srgbClr val="C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9" name="Freeform 38"/>
              <p:cNvSpPr>
                <a:spLocks/>
              </p:cNvSpPr>
              <p:nvPr/>
            </p:nvSpPr>
            <p:spPr bwMode="auto">
              <a:xfrm rot="525845">
                <a:off x="4026" y="3152"/>
                <a:ext cx="370" cy="317"/>
              </a:xfrm>
              <a:custGeom>
                <a:avLst/>
                <a:gdLst>
                  <a:gd name="T0" fmla="*/ 0 w 370"/>
                  <a:gd name="T1" fmla="*/ 0 h 317"/>
                  <a:gd name="T2" fmla="*/ 12 w 370"/>
                  <a:gd name="T3" fmla="*/ 147 h 317"/>
                  <a:gd name="T4" fmla="*/ 370 w 370"/>
                  <a:gd name="T5" fmla="*/ 317 h 317"/>
                </a:gdLst>
                <a:ahLst/>
                <a:cxnLst>
                  <a:cxn ang="0">
                    <a:pos x="T0" y="T1"/>
                  </a:cxn>
                  <a:cxn ang="0">
                    <a:pos x="T2" y="T3"/>
                  </a:cxn>
                  <a:cxn ang="0">
                    <a:pos x="T4" y="T5"/>
                  </a:cxn>
                </a:cxnLst>
                <a:rect l="0" t="0" r="r" b="b"/>
                <a:pathLst>
                  <a:path w="370" h="317">
                    <a:moveTo>
                      <a:pt x="0" y="0"/>
                    </a:moveTo>
                    <a:lnTo>
                      <a:pt x="12" y="147"/>
                    </a:lnTo>
                    <a:lnTo>
                      <a:pt x="370" y="317"/>
                    </a:lnTo>
                  </a:path>
                </a:pathLst>
              </a:custGeom>
              <a:noFill/>
              <a:ln w="57150" cmpd="sng">
                <a:solidFill>
                  <a:srgbClr val="C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 name="Freeform 39"/>
              <p:cNvSpPr>
                <a:spLocks/>
              </p:cNvSpPr>
              <p:nvPr/>
            </p:nvSpPr>
            <p:spPr bwMode="auto">
              <a:xfrm>
                <a:off x="1199" y="3280"/>
                <a:ext cx="135" cy="323"/>
              </a:xfrm>
              <a:custGeom>
                <a:avLst/>
                <a:gdLst>
                  <a:gd name="T0" fmla="*/ 0 w 135"/>
                  <a:gd name="T1" fmla="*/ 0 h 323"/>
                  <a:gd name="T2" fmla="*/ 12 w 135"/>
                  <a:gd name="T3" fmla="*/ 217 h 323"/>
                  <a:gd name="T4" fmla="*/ 135 w 135"/>
                  <a:gd name="T5" fmla="*/ 323 h 323"/>
                </a:gdLst>
                <a:ahLst/>
                <a:cxnLst>
                  <a:cxn ang="0">
                    <a:pos x="T0" y="T1"/>
                  </a:cxn>
                  <a:cxn ang="0">
                    <a:pos x="T2" y="T3"/>
                  </a:cxn>
                  <a:cxn ang="0">
                    <a:pos x="T4" y="T5"/>
                  </a:cxn>
                </a:cxnLst>
                <a:rect l="0" t="0" r="r" b="b"/>
                <a:pathLst>
                  <a:path w="135" h="323">
                    <a:moveTo>
                      <a:pt x="0" y="0"/>
                    </a:moveTo>
                    <a:lnTo>
                      <a:pt x="12" y="217"/>
                    </a:lnTo>
                    <a:lnTo>
                      <a:pt x="135" y="323"/>
                    </a:lnTo>
                  </a:path>
                </a:pathLst>
              </a:custGeom>
              <a:noFill/>
              <a:ln w="57150" cmpd="sng">
                <a:solidFill>
                  <a:schemeClr val="accent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 name="Freeform 40"/>
              <p:cNvSpPr>
                <a:spLocks/>
              </p:cNvSpPr>
              <p:nvPr/>
            </p:nvSpPr>
            <p:spPr bwMode="auto">
              <a:xfrm>
                <a:off x="261" y="3096"/>
                <a:ext cx="247" cy="300"/>
              </a:xfrm>
              <a:custGeom>
                <a:avLst/>
                <a:gdLst>
                  <a:gd name="T0" fmla="*/ 0 w 247"/>
                  <a:gd name="T1" fmla="*/ 0 h 300"/>
                  <a:gd name="T2" fmla="*/ 42 w 247"/>
                  <a:gd name="T3" fmla="*/ 200 h 300"/>
                  <a:gd name="T4" fmla="*/ 247 w 247"/>
                  <a:gd name="T5" fmla="*/ 300 h 300"/>
                </a:gdLst>
                <a:ahLst/>
                <a:cxnLst>
                  <a:cxn ang="0">
                    <a:pos x="T0" y="T1"/>
                  </a:cxn>
                  <a:cxn ang="0">
                    <a:pos x="T2" y="T3"/>
                  </a:cxn>
                  <a:cxn ang="0">
                    <a:pos x="T4" y="T5"/>
                  </a:cxn>
                </a:cxnLst>
                <a:rect l="0" t="0" r="r" b="b"/>
                <a:pathLst>
                  <a:path w="247" h="300">
                    <a:moveTo>
                      <a:pt x="0" y="0"/>
                    </a:moveTo>
                    <a:lnTo>
                      <a:pt x="42" y="200"/>
                    </a:lnTo>
                    <a:lnTo>
                      <a:pt x="247" y="300"/>
                    </a:lnTo>
                  </a:path>
                </a:pathLst>
              </a:custGeom>
              <a:noFill/>
              <a:ln w="57150" cmpd="sng">
                <a:solidFill>
                  <a:schemeClr val="accent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sp>
        <p:nvSpPr>
          <p:cNvPr id="26" name="Freeform 41"/>
          <p:cNvSpPr>
            <a:spLocks/>
          </p:cNvSpPr>
          <p:nvPr/>
        </p:nvSpPr>
        <p:spPr bwMode="auto">
          <a:xfrm>
            <a:off x="-9525" y="3962400"/>
            <a:ext cx="9190038" cy="1087438"/>
          </a:xfrm>
          <a:custGeom>
            <a:avLst/>
            <a:gdLst>
              <a:gd name="T0" fmla="*/ 0 w 5789"/>
              <a:gd name="T1" fmla="*/ 144 h 685"/>
              <a:gd name="T2" fmla="*/ 165 w 5789"/>
              <a:gd name="T3" fmla="*/ 144 h 685"/>
              <a:gd name="T4" fmla="*/ 1325 w 5789"/>
              <a:gd name="T5" fmla="*/ 480 h 685"/>
              <a:gd name="T6" fmla="*/ 2250 w 5789"/>
              <a:gd name="T7" fmla="*/ 685 h 685"/>
              <a:gd name="T8" fmla="*/ 3101 w 5789"/>
              <a:gd name="T9" fmla="*/ 576 h 685"/>
              <a:gd name="T10" fmla="*/ 4061 w 5789"/>
              <a:gd name="T11" fmla="*/ 240 h 685"/>
              <a:gd name="T12" fmla="*/ 4541 w 5789"/>
              <a:gd name="T13" fmla="*/ 48 h 685"/>
              <a:gd name="T14" fmla="*/ 4877 w 5789"/>
              <a:gd name="T15" fmla="*/ 0 h 685"/>
              <a:gd name="T16" fmla="*/ 5405 w 5789"/>
              <a:gd name="T17" fmla="*/ 96 h 685"/>
              <a:gd name="T18" fmla="*/ 5789 w 5789"/>
              <a:gd name="T19" fmla="*/ 144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89" h="685">
                <a:moveTo>
                  <a:pt x="0" y="144"/>
                </a:moveTo>
                <a:lnTo>
                  <a:pt x="165" y="144"/>
                </a:lnTo>
                <a:lnTo>
                  <a:pt x="1325" y="480"/>
                </a:lnTo>
                <a:lnTo>
                  <a:pt x="2250" y="685"/>
                </a:lnTo>
                <a:lnTo>
                  <a:pt x="3101" y="576"/>
                </a:lnTo>
                <a:lnTo>
                  <a:pt x="4061" y="240"/>
                </a:lnTo>
                <a:lnTo>
                  <a:pt x="4541" y="48"/>
                </a:lnTo>
                <a:lnTo>
                  <a:pt x="4877" y="0"/>
                </a:lnTo>
                <a:lnTo>
                  <a:pt x="5405" y="96"/>
                </a:lnTo>
                <a:lnTo>
                  <a:pt x="5789" y="144"/>
                </a:lnTo>
              </a:path>
            </a:pathLst>
          </a:custGeom>
          <a:noFill/>
          <a:ln w="95250" cmpd="sng">
            <a:solidFill>
              <a:srgbClr val="66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 name="Oval 42"/>
          <p:cNvSpPr>
            <a:spLocks noChangeArrowheads="1"/>
          </p:cNvSpPr>
          <p:nvPr/>
        </p:nvSpPr>
        <p:spPr bwMode="auto">
          <a:xfrm>
            <a:off x="3370263" y="5095875"/>
            <a:ext cx="447675" cy="219075"/>
          </a:xfrm>
          <a:prstGeom prst="ellipse">
            <a:avLst/>
          </a:prstGeom>
          <a:solidFill>
            <a:srgbClr val="FF0000"/>
          </a:solidFill>
          <a:ln w="38100">
            <a:solidFill>
              <a:srgbClr val="000000"/>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 name="Text Box 44"/>
          <p:cNvSpPr txBox="1">
            <a:spLocks noChangeArrowheads="1"/>
          </p:cNvSpPr>
          <p:nvPr/>
        </p:nvSpPr>
        <p:spPr bwMode="auto">
          <a:xfrm>
            <a:off x="3030538" y="5954713"/>
            <a:ext cx="1489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STREAM</a:t>
            </a:r>
          </a:p>
        </p:txBody>
      </p:sp>
      <p:grpSp>
        <p:nvGrpSpPr>
          <p:cNvPr id="29" name="Group 45"/>
          <p:cNvGrpSpPr>
            <a:grpSpLocks/>
          </p:cNvGrpSpPr>
          <p:nvPr/>
        </p:nvGrpSpPr>
        <p:grpSpPr bwMode="auto">
          <a:xfrm>
            <a:off x="312738" y="2633664"/>
            <a:ext cx="6200775" cy="2662237"/>
            <a:chOff x="222" y="1779"/>
            <a:chExt cx="3906" cy="1677"/>
          </a:xfrm>
        </p:grpSpPr>
        <p:grpSp>
          <p:nvGrpSpPr>
            <p:cNvPr id="30" name="Group 46"/>
            <p:cNvGrpSpPr>
              <a:grpSpLocks/>
            </p:cNvGrpSpPr>
            <p:nvPr/>
          </p:nvGrpSpPr>
          <p:grpSpPr bwMode="auto">
            <a:xfrm>
              <a:off x="1104" y="2928"/>
              <a:ext cx="3024" cy="528"/>
              <a:chOff x="1104" y="2928"/>
              <a:chExt cx="3024" cy="528"/>
            </a:xfrm>
          </p:grpSpPr>
          <p:sp>
            <p:nvSpPr>
              <p:cNvPr id="32" name="Oval 47"/>
              <p:cNvSpPr>
                <a:spLocks noChangeArrowheads="1"/>
              </p:cNvSpPr>
              <p:nvPr/>
            </p:nvSpPr>
            <p:spPr bwMode="auto">
              <a:xfrm>
                <a:off x="3024" y="3264"/>
                <a:ext cx="192" cy="192"/>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a:ea typeface="+mn-ea"/>
                    <a:cs typeface="+mn-cs"/>
                  </a:rPr>
                  <a:t>3</a:t>
                </a:r>
              </a:p>
            </p:txBody>
          </p:sp>
          <p:sp>
            <p:nvSpPr>
              <p:cNvPr id="33" name="Oval 48"/>
              <p:cNvSpPr>
                <a:spLocks noChangeArrowheads="1"/>
              </p:cNvSpPr>
              <p:nvPr/>
            </p:nvSpPr>
            <p:spPr bwMode="auto">
              <a:xfrm>
                <a:off x="3936" y="2928"/>
                <a:ext cx="192" cy="192"/>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a:ea typeface="+mn-ea"/>
                    <a:cs typeface="+mn-cs"/>
                  </a:rPr>
                  <a:t>4</a:t>
                </a:r>
              </a:p>
            </p:txBody>
          </p:sp>
          <p:sp>
            <p:nvSpPr>
              <p:cNvPr id="34" name="Oval 49"/>
              <p:cNvSpPr>
                <a:spLocks noChangeArrowheads="1"/>
              </p:cNvSpPr>
              <p:nvPr/>
            </p:nvSpPr>
            <p:spPr bwMode="auto">
              <a:xfrm>
                <a:off x="1104" y="3072"/>
                <a:ext cx="192" cy="192"/>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a:ea typeface="+mn-ea"/>
                    <a:cs typeface="+mn-cs"/>
                  </a:rPr>
                  <a:t>2</a:t>
                </a:r>
              </a:p>
            </p:txBody>
          </p:sp>
        </p:grpSp>
        <p:sp>
          <p:nvSpPr>
            <p:cNvPr id="31" name="Text Box 51"/>
            <p:cNvSpPr txBox="1">
              <a:spLocks noChangeArrowheads="1"/>
            </p:cNvSpPr>
            <p:nvPr/>
          </p:nvSpPr>
          <p:spPr bwMode="auto">
            <a:xfrm>
              <a:off x="222" y="1779"/>
              <a:ext cx="82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Culverts</a:t>
              </a:r>
            </a:p>
          </p:txBody>
        </p:sp>
      </p:grpSp>
      <p:grpSp>
        <p:nvGrpSpPr>
          <p:cNvPr id="36" name="Group 52"/>
          <p:cNvGrpSpPr>
            <a:grpSpLocks/>
          </p:cNvGrpSpPr>
          <p:nvPr/>
        </p:nvGrpSpPr>
        <p:grpSpPr bwMode="auto">
          <a:xfrm>
            <a:off x="2507123" y="3638550"/>
            <a:ext cx="2457450" cy="1381125"/>
            <a:chOff x="1593" y="2538"/>
            <a:chExt cx="1548" cy="870"/>
          </a:xfrm>
        </p:grpSpPr>
        <p:sp>
          <p:nvSpPr>
            <p:cNvPr id="37" name="Line 53"/>
            <p:cNvSpPr>
              <a:spLocks noChangeShapeType="1"/>
            </p:cNvSpPr>
            <p:nvPr/>
          </p:nvSpPr>
          <p:spPr bwMode="auto">
            <a:xfrm>
              <a:off x="2166" y="3408"/>
              <a:ext cx="240" cy="0"/>
            </a:xfrm>
            <a:prstGeom prst="line">
              <a:avLst/>
            </a:prstGeom>
            <a:noFill/>
            <a:ln w="95250">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38" name="Group 54"/>
            <p:cNvGrpSpPr>
              <a:grpSpLocks/>
            </p:cNvGrpSpPr>
            <p:nvPr/>
          </p:nvGrpSpPr>
          <p:grpSpPr bwMode="auto">
            <a:xfrm>
              <a:off x="1593" y="2538"/>
              <a:ext cx="1548" cy="814"/>
              <a:chOff x="1593" y="2538"/>
              <a:chExt cx="1548" cy="814"/>
            </a:xfrm>
          </p:grpSpPr>
          <p:sp>
            <p:nvSpPr>
              <p:cNvPr id="39" name="Line 55"/>
              <p:cNvSpPr>
                <a:spLocks noChangeShapeType="1"/>
              </p:cNvSpPr>
              <p:nvPr/>
            </p:nvSpPr>
            <p:spPr bwMode="auto">
              <a:xfrm flipH="1">
                <a:off x="2272" y="2997"/>
                <a:ext cx="0" cy="35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0" name="Text Box 56"/>
              <p:cNvSpPr txBox="1">
                <a:spLocks noChangeArrowheads="1"/>
              </p:cNvSpPr>
              <p:nvPr/>
            </p:nvSpPr>
            <p:spPr bwMode="auto">
              <a:xfrm>
                <a:off x="1593" y="2538"/>
                <a:ext cx="1548"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BRIDGE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ditches drain to stream</a:t>
                </a:r>
              </a:p>
            </p:txBody>
          </p:sp>
        </p:grpSp>
      </p:grpSp>
      <p:pic>
        <p:nvPicPr>
          <p:cNvPr id="45" name="Picture 6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62200" y="51054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6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05000" y="53340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64"/>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33600" y="49530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65"/>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58200" y="34290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101013" y="3546475"/>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60938" y="5439569"/>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6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0175" y="5295338"/>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2100" y="5687219"/>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6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57400" y="54864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13338" y="5591969"/>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6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6775" y="5619981"/>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2713" y="572555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958824">
            <a:off x="670068" y="4038293"/>
            <a:ext cx="710354" cy="340793"/>
          </a:xfrm>
          <a:prstGeom prst="rect">
            <a:avLst/>
          </a:prstGeom>
        </p:spPr>
      </p:pic>
      <p:pic>
        <p:nvPicPr>
          <p:cNvPr id="49" name="Picture 66"/>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43000" y="36576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Freeform 38"/>
          <p:cNvSpPr>
            <a:spLocks/>
          </p:cNvSpPr>
          <p:nvPr/>
        </p:nvSpPr>
        <p:spPr bwMode="auto">
          <a:xfrm>
            <a:off x="3859159" y="4983142"/>
            <a:ext cx="638228" cy="344514"/>
          </a:xfrm>
          <a:custGeom>
            <a:avLst/>
            <a:gdLst>
              <a:gd name="T0" fmla="*/ 0 w 370"/>
              <a:gd name="T1" fmla="*/ 0 h 317"/>
              <a:gd name="T2" fmla="*/ 12 w 370"/>
              <a:gd name="T3" fmla="*/ 147 h 317"/>
              <a:gd name="T4" fmla="*/ 370 w 370"/>
              <a:gd name="T5" fmla="*/ 317 h 317"/>
              <a:gd name="connsiteX0" fmla="*/ 0 w 10000"/>
              <a:gd name="connsiteY0" fmla="*/ 0 h 6972"/>
              <a:gd name="connsiteX1" fmla="*/ 324 w 10000"/>
              <a:gd name="connsiteY1" fmla="*/ 1609 h 6972"/>
              <a:gd name="connsiteX2" fmla="*/ 10000 w 10000"/>
              <a:gd name="connsiteY2" fmla="*/ 6972 h 6972"/>
              <a:gd name="connsiteX0" fmla="*/ 7784 w 17784"/>
              <a:gd name="connsiteY0" fmla="*/ 0 h 10000"/>
              <a:gd name="connsiteX1" fmla="*/ 0 w 17784"/>
              <a:gd name="connsiteY1" fmla="*/ 3032 h 10000"/>
              <a:gd name="connsiteX2" fmla="*/ 17784 w 17784"/>
              <a:gd name="connsiteY2" fmla="*/ 10000 h 10000"/>
              <a:gd name="connsiteX0" fmla="*/ 11514 w 11514"/>
              <a:gd name="connsiteY0" fmla="*/ 0 h 9457"/>
              <a:gd name="connsiteX1" fmla="*/ 3730 w 11514"/>
              <a:gd name="connsiteY1" fmla="*/ 3032 h 9457"/>
              <a:gd name="connsiteX2" fmla="*/ 0 w 11514"/>
              <a:gd name="connsiteY2" fmla="*/ 9457 h 9457"/>
              <a:gd name="connsiteX0" fmla="*/ 9437 w 9437"/>
              <a:gd name="connsiteY0" fmla="*/ 0 h 10383"/>
              <a:gd name="connsiteX1" fmla="*/ 2677 w 9437"/>
              <a:gd name="connsiteY1" fmla="*/ 3206 h 10383"/>
              <a:gd name="connsiteX2" fmla="*/ 0 w 9437"/>
              <a:gd name="connsiteY2" fmla="*/ 10383 h 10383"/>
            </a:gdLst>
            <a:ahLst/>
            <a:cxnLst>
              <a:cxn ang="0">
                <a:pos x="connsiteX0" y="connsiteY0"/>
              </a:cxn>
              <a:cxn ang="0">
                <a:pos x="connsiteX1" y="connsiteY1"/>
              </a:cxn>
              <a:cxn ang="0">
                <a:pos x="connsiteX2" y="connsiteY2"/>
              </a:cxn>
            </a:cxnLst>
            <a:rect l="l" t="t" r="r" b="b"/>
            <a:pathLst>
              <a:path w="9437" h="10383">
                <a:moveTo>
                  <a:pt x="9437" y="0"/>
                </a:moveTo>
                <a:lnTo>
                  <a:pt x="2677" y="3206"/>
                </a:lnTo>
                <a:lnTo>
                  <a:pt x="0" y="10383"/>
                </a:lnTo>
              </a:path>
            </a:pathLst>
          </a:custGeom>
          <a:noFill/>
          <a:ln w="57150" cmpd="sng">
            <a:solidFill>
              <a:srgbClr val="C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1" name="Freeform 38"/>
          <p:cNvSpPr>
            <a:spLocks/>
          </p:cNvSpPr>
          <p:nvPr/>
        </p:nvSpPr>
        <p:spPr bwMode="auto">
          <a:xfrm>
            <a:off x="2260626" y="4874397"/>
            <a:ext cx="1101679" cy="484201"/>
          </a:xfrm>
          <a:custGeom>
            <a:avLst/>
            <a:gdLst>
              <a:gd name="T0" fmla="*/ 0 w 370"/>
              <a:gd name="T1" fmla="*/ 0 h 317"/>
              <a:gd name="T2" fmla="*/ 12 w 370"/>
              <a:gd name="T3" fmla="*/ 147 h 317"/>
              <a:gd name="T4" fmla="*/ 370 w 370"/>
              <a:gd name="T5" fmla="*/ 317 h 317"/>
              <a:gd name="connsiteX0" fmla="*/ 0 w 10000"/>
              <a:gd name="connsiteY0" fmla="*/ 0 h 6972"/>
              <a:gd name="connsiteX1" fmla="*/ 324 w 10000"/>
              <a:gd name="connsiteY1" fmla="*/ 1609 h 6972"/>
              <a:gd name="connsiteX2" fmla="*/ 10000 w 10000"/>
              <a:gd name="connsiteY2" fmla="*/ 6972 h 6972"/>
              <a:gd name="connsiteX0" fmla="*/ 7784 w 17784"/>
              <a:gd name="connsiteY0" fmla="*/ 0 h 10000"/>
              <a:gd name="connsiteX1" fmla="*/ 0 w 17784"/>
              <a:gd name="connsiteY1" fmla="*/ 3032 h 10000"/>
              <a:gd name="connsiteX2" fmla="*/ 17784 w 17784"/>
              <a:gd name="connsiteY2" fmla="*/ 10000 h 10000"/>
              <a:gd name="connsiteX0" fmla="*/ 11514 w 11514"/>
              <a:gd name="connsiteY0" fmla="*/ 0 h 9457"/>
              <a:gd name="connsiteX1" fmla="*/ 3730 w 11514"/>
              <a:gd name="connsiteY1" fmla="*/ 3032 h 9457"/>
              <a:gd name="connsiteX2" fmla="*/ 0 w 11514"/>
              <a:gd name="connsiteY2" fmla="*/ 9457 h 9457"/>
              <a:gd name="connsiteX0" fmla="*/ 9437 w 9437"/>
              <a:gd name="connsiteY0" fmla="*/ 0 h 10383"/>
              <a:gd name="connsiteX1" fmla="*/ 2677 w 9437"/>
              <a:gd name="connsiteY1" fmla="*/ 3206 h 10383"/>
              <a:gd name="connsiteX2" fmla="*/ 0 w 9437"/>
              <a:gd name="connsiteY2" fmla="*/ 10383 h 10383"/>
              <a:gd name="connsiteX0" fmla="*/ 9602 w 9602"/>
              <a:gd name="connsiteY0" fmla="*/ 0 h 12396"/>
              <a:gd name="connsiteX1" fmla="*/ 2837 w 9602"/>
              <a:gd name="connsiteY1" fmla="*/ 5484 h 12396"/>
              <a:gd name="connsiteX2" fmla="*/ 0 w 9602"/>
              <a:gd name="connsiteY2" fmla="*/ 12396 h 12396"/>
              <a:gd name="connsiteX0" fmla="*/ 10000 w 21295"/>
              <a:gd name="connsiteY0" fmla="*/ 0 h 10000"/>
              <a:gd name="connsiteX1" fmla="*/ 21295 w 21295"/>
              <a:gd name="connsiteY1" fmla="*/ 4424 h 10000"/>
              <a:gd name="connsiteX2" fmla="*/ 0 w 21295"/>
              <a:gd name="connsiteY2" fmla="*/ 10000 h 10000"/>
              <a:gd name="connsiteX0" fmla="*/ 0 w 17977"/>
              <a:gd name="connsiteY0" fmla="*/ 0 h 11338"/>
              <a:gd name="connsiteX1" fmla="*/ 11295 w 17977"/>
              <a:gd name="connsiteY1" fmla="*/ 4424 h 11338"/>
              <a:gd name="connsiteX2" fmla="*/ 17977 w 17977"/>
              <a:gd name="connsiteY2" fmla="*/ 11338 h 11338"/>
            </a:gdLst>
            <a:ahLst/>
            <a:cxnLst>
              <a:cxn ang="0">
                <a:pos x="connsiteX0" y="connsiteY0"/>
              </a:cxn>
              <a:cxn ang="0">
                <a:pos x="connsiteX1" y="connsiteY1"/>
              </a:cxn>
              <a:cxn ang="0">
                <a:pos x="connsiteX2" y="connsiteY2"/>
              </a:cxn>
            </a:cxnLst>
            <a:rect l="l" t="t" r="r" b="b"/>
            <a:pathLst>
              <a:path w="17977" h="11338">
                <a:moveTo>
                  <a:pt x="0" y="0"/>
                </a:moveTo>
                <a:lnTo>
                  <a:pt x="11295" y="4424"/>
                </a:lnTo>
                <a:lnTo>
                  <a:pt x="17977" y="11338"/>
                </a:lnTo>
              </a:path>
            </a:pathLst>
          </a:custGeom>
          <a:noFill/>
          <a:ln w="57150" cmpd="sng">
            <a:solidFill>
              <a:srgbClr val="C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2" name="Oval 50"/>
          <p:cNvSpPr>
            <a:spLocks noChangeArrowheads="1"/>
          </p:cNvSpPr>
          <p:nvPr/>
        </p:nvSpPr>
        <p:spPr bwMode="auto">
          <a:xfrm>
            <a:off x="47625" y="2733952"/>
            <a:ext cx="304800" cy="304800"/>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6" name="Oval 50"/>
          <p:cNvSpPr>
            <a:spLocks noChangeArrowheads="1"/>
          </p:cNvSpPr>
          <p:nvPr/>
        </p:nvSpPr>
        <p:spPr bwMode="auto">
          <a:xfrm>
            <a:off x="293688" y="4332289"/>
            <a:ext cx="304800" cy="304800"/>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a:ea typeface="+mn-ea"/>
                <a:cs typeface="+mn-cs"/>
              </a:rPr>
              <a:t>1</a:t>
            </a:r>
          </a:p>
        </p:txBody>
      </p:sp>
      <p:pic>
        <p:nvPicPr>
          <p:cNvPr id="67" name="Picture 6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0365388">
            <a:off x="6241172" y="3898784"/>
            <a:ext cx="710354" cy="340793"/>
          </a:xfrm>
          <a:prstGeom prst="rect">
            <a:avLst/>
          </a:prstGeom>
        </p:spPr>
      </p:pic>
      <p:pic>
        <p:nvPicPr>
          <p:cNvPr id="44"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53200" y="33528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2"/>
          <p:cNvSpPr/>
          <p:nvPr/>
        </p:nvSpPr>
        <p:spPr>
          <a:xfrm>
            <a:off x="3879531" y="5284790"/>
            <a:ext cx="2619693" cy="617735"/>
          </a:xfrm>
          <a:custGeom>
            <a:avLst/>
            <a:gdLst>
              <a:gd name="connsiteX0" fmla="*/ 3817620 w 3817620"/>
              <a:gd name="connsiteY0" fmla="*/ 0 h 1086685"/>
              <a:gd name="connsiteX1" fmla="*/ 3611880 w 3817620"/>
              <a:gd name="connsiteY1" fmla="*/ 121920 h 1086685"/>
              <a:gd name="connsiteX2" fmla="*/ 3040380 w 3817620"/>
              <a:gd name="connsiteY2" fmla="*/ 411480 h 1086685"/>
              <a:gd name="connsiteX3" fmla="*/ 2522220 w 3817620"/>
              <a:gd name="connsiteY3" fmla="*/ 358140 h 1086685"/>
              <a:gd name="connsiteX4" fmla="*/ 2293620 w 3817620"/>
              <a:gd name="connsiteY4" fmla="*/ 571500 h 1086685"/>
              <a:gd name="connsiteX5" fmla="*/ 2026920 w 3817620"/>
              <a:gd name="connsiteY5" fmla="*/ 655320 h 1086685"/>
              <a:gd name="connsiteX6" fmla="*/ 1363980 w 3817620"/>
              <a:gd name="connsiteY6" fmla="*/ 731520 h 1086685"/>
              <a:gd name="connsiteX7" fmla="*/ 952500 w 3817620"/>
              <a:gd name="connsiteY7" fmla="*/ 1082040 h 1086685"/>
              <a:gd name="connsiteX8" fmla="*/ 396240 w 3817620"/>
              <a:gd name="connsiteY8" fmla="*/ 937260 h 1086685"/>
              <a:gd name="connsiteX9" fmla="*/ 0 w 3817620"/>
              <a:gd name="connsiteY9" fmla="*/ 1005840 h 108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7620" h="1086685">
                <a:moveTo>
                  <a:pt x="3817620" y="0"/>
                </a:moveTo>
                <a:cubicBezTo>
                  <a:pt x="3779520" y="26670"/>
                  <a:pt x="3741420" y="53340"/>
                  <a:pt x="3611880" y="121920"/>
                </a:cubicBezTo>
                <a:cubicBezTo>
                  <a:pt x="3482340" y="190500"/>
                  <a:pt x="3221990" y="372110"/>
                  <a:pt x="3040380" y="411480"/>
                </a:cubicBezTo>
                <a:cubicBezTo>
                  <a:pt x="2858770" y="450850"/>
                  <a:pt x="2646680" y="331470"/>
                  <a:pt x="2522220" y="358140"/>
                </a:cubicBezTo>
                <a:cubicBezTo>
                  <a:pt x="2397760" y="384810"/>
                  <a:pt x="2376170" y="521970"/>
                  <a:pt x="2293620" y="571500"/>
                </a:cubicBezTo>
                <a:cubicBezTo>
                  <a:pt x="2211070" y="621030"/>
                  <a:pt x="2181860" y="628650"/>
                  <a:pt x="2026920" y="655320"/>
                </a:cubicBezTo>
                <a:cubicBezTo>
                  <a:pt x="1871980" y="681990"/>
                  <a:pt x="1543050" y="660400"/>
                  <a:pt x="1363980" y="731520"/>
                </a:cubicBezTo>
                <a:cubicBezTo>
                  <a:pt x="1184910" y="802640"/>
                  <a:pt x="1113790" y="1047750"/>
                  <a:pt x="952500" y="1082040"/>
                </a:cubicBezTo>
                <a:cubicBezTo>
                  <a:pt x="791210" y="1116330"/>
                  <a:pt x="554990" y="949960"/>
                  <a:pt x="396240" y="937260"/>
                </a:cubicBezTo>
                <a:cubicBezTo>
                  <a:pt x="237490" y="924560"/>
                  <a:pt x="118745" y="965200"/>
                  <a:pt x="0" y="1005840"/>
                </a:cubicBezTo>
              </a:path>
            </a:pathLst>
          </a:custGeom>
          <a:noFill/>
          <a:ln w="412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Freeform 3"/>
          <p:cNvSpPr/>
          <p:nvPr/>
        </p:nvSpPr>
        <p:spPr>
          <a:xfrm>
            <a:off x="6496049" y="5043488"/>
            <a:ext cx="857250" cy="241863"/>
          </a:xfrm>
          <a:custGeom>
            <a:avLst/>
            <a:gdLst>
              <a:gd name="connsiteX0" fmla="*/ 0 w 857250"/>
              <a:gd name="connsiteY0" fmla="*/ 238125 h 241863"/>
              <a:gd name="connsiteX1" fmla="*/ 209550 w 857250"/>
              <a:gd name="connsiteY1" fmla="*/ 214312 h 241863"/>
              <a:gd name="connsiteX2" fmla="*/ 509588 w 857250"/>
              <a:gd name="connsiteY2" fmla="*/ 33337 h 241863"/>
              <a:gd name="connsiteX3" fmla="*/ 781050 w 857250"/>
              <a:gd name="connsiteY3" fmla="*/ 80962 h 241863"/>
              <a:gd name="connsiteX4" fmla="*/ 857250 w 857250"/>
              <a:gd name="connsiteY4" fmla="*/ 0 h 241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241863">
                <a:moveTo>
                  <a:pt x="0" y="238125"/>
                </a:moveTo>
                <a:cubicBezTo>
                  <a:pt x="62309" y="243284"/>
                  <a:pt x="124619" y="248443"/>
                  <a:pt x="209550" y="214312"/>
                </a:cubicBezTo>
                <a:cubicBezTo>
                  <a:pt x="294481" y="180181"/>
                  <a:pt x="414338" y="55562"/>
                  <a:pt x="509588" y="33337"/>
                </a:cubicBezTo>
                <a:cubicBezTo>
                  <a:pt x="604838" y="11112"/>
                  <a:pt x="723106" y="86518"/>
                  <a:pt x="781050" y="80962"/>
                </a:cubicBezTo>
                <a:cubicBezTo>
                  <a:pt x="838994" y="75406"/>
                  <a:pt x="848122" y="37703"/>
                  <a:pt x="857250" y="0"/>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Subtitle 2"/>
          <p:cNvSpPr txBox="1">
            <a:spLocks/>
          </p:cNvSpPr>
          <p:nvPr/>
        </p:nvSpPr>
        <p:spPr>
          <a:xfrm>
            <a:off x="481013" y="855663"/>
            <a:ext cx="8229600" cy="14025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prstClr val="black"/>
                </a:solidFill>
                <a:effectLst/>
                <a:uLnTx/>
                <a:uFillTx/>
                <a:latin typeface="Calibri"/>
                <a:ea typeface="Times New Roman"/>
                <a:cs typeface="+mn-cs"/>
              </a:rPr>
              <a:t>Potential Worksite</a:t>
            </a:r>
            <a:r>
              <a:rPr kumimoji="0" lang="en-US" sz="2800" b="1" i="0" u="none" strike="noStrike" kern="1200" cap="none" spc="0" normalizeH="0" baseline="0" noProof="0" dirty="0">
                <a:ln>
                  <a:noFill/>
                </a:ln>
                <a:solidFill>
                  <a:prstClr val="black"/>
                </a:solidFill>
                <a:effectLst/>
                <a:uLnTx/>
                <a:uFillTx/>
                <a:latin typeface="Calibri"/>
                <a:ea typeface="Times New Roman"/>
                <a:cs typeface="+mn-cs"/>
              </a:rPr>
              <a:t>: Identified segment of unpaved road where drainage in impacting water quality.</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br>
              <a:rPr kumimoji="0" lang="en-US" sz="2800" b="0" i="0" u="none" strike="noStrike" kern="1200" cap="none" spc="0" normalizeH="0" baseline="0" noProof="0" dirty="0">
                <a:ln>
                  <a:noFill/>
                </a:ln>
                <a:solidFill>
                  <a:prstClr val="black"/>
                </a:solidFill>
                <a:effectLst/>
                <a:uLnTx/>
                <a:uFillTx/>
                <a:latin typeface="Calibri"/>
                <a:ea typeface="Times New Roman"/>
                <a:cs typeface="+mn-cs"/>
              </a:rPr>
            </a:br>
            <a:endParaRPr kumimoji="0" lang="en-US" sz="2800" b="0" i="0" u="none" strike="noStrike" kern="1200" cap="none" spc="0" normalizeH="0" baseline="0" noProof="0" dirty="0">
              <a:ln>
                <a:noFill/>
              </a:ln>
              <a:solidFill>
                <a:srgbClr val="FF0000"/>
              </a:solidFill>
              <a:effectLst/>
              <a:uLnTx/>
              <a:uFillTx/>
              <a:latin typeface="Calibri"/>
              <a:ea typeface="Times New Roman"/>
              <a:cs typeface="+mn-cs"/>
            </a:endParaRPr>
          </a:p>
          <a:p>
            <a:pPr marL="457200" marR="0" lvl="1"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5" name="Down Arrow 4"/>
          <p:cNvSpPr/>
          <p:nvPr/>
        </p:nvSpPr>
        <p:spPr>
          <a:xfrm rot="9155267">
            <a:off x="5436299" y="5554943"/>
            <a:ext cx="493364" cy="434439"/>
          </a:xfrm>
          <a:prstGeom prst="downArrow">
            <a:avLst>
              <a:gd name="adj1" fmla="val 49755"/>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 name="Text Box 34"/>
          <p:cNvSpPr txBox="1">
            <a:spLocks noChangeArrowheads="1"/>
          </p:cNvSpPr>
          <p:nvPr/>
        </p:nvSpPr>
        <p:spPr bwMode="auto">
          <a:xfrm>
            <a:off x="4741111" y="5923666"/>
            <a:ext cx="32516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Added Small Tributary</a:t>
            </a:r>
          </a:p>
        </p:txBody>
      </p:sp>
      <p:pic>
        <p:nvPicPr>
          <p:cNvPr id="65" name="Picture 63">
            <a:extLst>
              <a:ext uri="{FF2B5EF4-FFF2-40B4-BE49-F238E27FC236}">
                <a16:creationId xmlns:a16="http://schemas.microsoft.com/office/drawing/2014/main" id="{752C9575-5C1E-42A9-83CA-2470619BA706}"/>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19463" y="4943475"/>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61">
            <a:extLst>
              <a:ext uri="{FF2B5EF4-FFF2-40B4-BE49-F238E27FC236}">
                <a16:creationId xmlns:a16="http://schemas.microsoft.com/office/drawing/2014/main" id="{87CAED76-FD6D-4D0B-A18B-D0B079C73241}"/>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75401" y="5049044"/>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63">
            <a:extLst>
              <a:ext uri="{FF2B5EF4-FFF2-40B4-BE49-F238E27FC236}">
                <a16:creationId xmlns:a16="http://schemas.microsoft.com/office/drawing/2014/main" id="{7C9B30E4-03CB-4609-A6C4-46B38A15AD3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71863" y="5095875"/>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Freeform 57">
            <a:extLst>
              <a:ext uri="{FF2B5EF4-FFF2-40B4-BE49-F238E27FC236}">
                <a16:creationId xmlns:a16="http://schemas.microsoft.com/office/drawing/2014/main" id="{8A370D87-0BC7-4139-AE69-B5028E7B32A4}"/>
              </a:ext>
            </a:extLst>
          </p:cNvPr>
          <p:cNvSpPr>
            <a:spLocks/>
          </p:cNvSpPr>
          <p:nvPr/>
        </p:nvSpPr>
        <p:spPr bwMode="auto">
          <a:xfrm>
            <a:off x="1979636" y="4241071"/>
            <a:ext cx="4191000" cy="990600"/>
          </a:xfrm>
          <a:custGeom>
            <a:avLst/>
            <a:gdLst>
              <a:gd name="T0" fmla="*/ 48 w 2640"/>
              <a:gd name="T1" fmla="*/ 144 h 624"/>
              <a:gd name="T2" fmla="*/ 1008 w 2640"/>
              <a:gd name="T3" fmla="*/ 384 h 624"/>
              <a:gd name="T4" fmla="*/ 1776 w 2640"/>
              <a:gd name="T5" fmla="*/ 288 h 624"/>
              <a:gd name="T6" fmla="*/ 2592 w 2640"/>
              <a:gd name="T7" fmla="*/ 0 h 624"/>
              <a:gd name="T8" fmla="*/ 2640 w 2640"/>
              <a:gd name="T9" fmla="*/ 240 h 624"/>
              <a:gd name="T10" fmla="*/ 1776 w 2640"/>
              <a:gd name="T11" fmla="*/ 528 h 624"/>
              <a:gd name="T12" fmla="*/ 1008 w 2640"/>
              <a:gd name="T13" fmla="*/ 624 h 624"/>
              <a:gd name="T14" fmla="*/ 0 w 2640"/>
              <a:gd name="T15" fmla="*/ 384 h 624"/>
              <a:gd name="T16" fmla="*/ 48 w 2640"/>
              <a:gd name="T17" fmla="*/ 14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0" h="624">
                <a:moveTo>
                  <a:pt x="48" y="144"/>
                </a:moveTo>
                <a:lnTo>
                  <a:pt x="1008" y="384"/>
                </a:lnTo>
                <a:lnTo>
                  <a:pt x="1776" y="288"/>
                </a:lnTo>
                <a:lnTo>
                  <a:pt x="2592" y="0"/>
                </a:lnTo>
                <a:lnTo>
                  <a:pt x="2640" y="240"/>
                </a:lnTo>
                <a:lnTo>
                  <a:pt x="1776" y="528"/>
                </a:lnTo>
                <a:lnTo>
                  <a:pt x="1008" y="624"/>
                </a:lnTo>
                <a:lnTo>
                  <a:pt x="0" y="384"/>
                </a:lnTo>
                <a:lnTo>
                  <a:pt x="48" y="144"/>
                </a:lnTo>
                <a:close/>
              </a:path>
            </a:pathLst>
          </a:custGeom>
          <a:solidFill>
            <a:srgbClr val="FFFF00">
              <a:alpha val="50000"/>
            </a:srgbClr>
          </a:solidFill>
          <a:ln w="38100" cmpd="sng">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1" name="TextBox 70">
            <a:extLst>
              <a:ext uri="{FF2B5EF4-FFF2-40B4-BE49-F238E27FC236}">
                <a16:creationId xmlns:a16="http://schemas.microsoft.com/office/drawing/2014/main" id="{6BC9F63F-19A9-4DDE-B92A-7D4CDD0E10C2}"/>
              </a:ext>
            </a:extLst>
          </p:cNvPr>
          <p:cNvSpPr txBox="1"/>
          <p:nvPr/>
        </p:nvSpPr>
        <p:spPr>
          <a:xfrm rot="20536819">
            <a:off x="4790655" y="4449423"/>
            <a:ext cx="131298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WORKSITE</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2" name="TextBox 71">
            <a:extLst>
              <a:ext uri="{FF2B5EF4-FFF2-40B4-BE49-F238E27FC236}">
                <a16:creationId xmlns:a16="http://schemas.microsoft.com/office/drawing/2014/main" id="{CFB0F1C1-8FC5-45DF-8B72-83F0F99C040C}"/>
              </a:ext>
            </a:extLst>
          </p:cNvPr>
          <p:cNvSpPr txBox="1"/>
          <p:nvPr/>
        </p:nvSpPr>
        <p:spPr>
          <a:xfrm rot="857310">
            <a:off x="1972531" y="4656132"/>
            <a:ext cx="131298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WORKSITE</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6682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Background</a:t>
            </a:r>
          </a:p>
        </p:txBody>
      </p:sp>
      <p:sp>
        <p:nvSpPr>
          <p:cNvPr id="8" name="Rectangle 7"/>
          <p:cNvSpPr/>
          <p:nvPr/>
        </p:nvSpPr>
        <p:spPr>
          <a:xfrm>
            <a:off x="24114" y="6291726"/>
            <a:ext cx="3642249" cy="523220"/>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a:ea typeface="+mn-ea"/>
                <a:cs typeface="+mn-cs"/>
              </a:rPr>
              <a:t>Audio also available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a:ea typeface="+mn-ea"/>
                <a:cs typeface="+mn-cs"/>
              </a:rPr>
              <a:t>For assistance, call: 814-865-5355</a:t>
            </a:r>
          </a:p>
        </p:txBody>
      </p:sp>
      <p:sp>
        <p:nvSpPr>
          <p:cNvPr id="12" name="Rectangle 67"/>
          <p:cNvSpPr>
            <a:spLocks noChangeArrowheads="1"/>
          </p:cNvSpPr>
          <p:nvPr/>
        </p:nvSpPr>
        <p:spPr bwMode="auto">
          <a:xfrm>
            <a:off x="0" y="2667000"/>
            <a:ext cx="9144000" cy="32766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3" name="Freeform 60"/>
          <p:cNvSpPr>
            <a:spLocks/>
          </p:cNvSpPr>
          <p:nvPr/>
        </p:nvSpPr>
        <p:spPr bwMode="auto">
          <a:xfrm>
            <a:off x="-101600" y="3962400"/>
            <a:ext cx="9283700" cy="2895600"/>
          </a:xfrm>
          <a:custGeom>
            <a:avLst/>
            <a:gdLst>
              <a:gd name="T0" fmla="*/ 0 w 5848"/>
              <a:gd name="T1" fmla="*/ 88 h 1824"/>
              <a:gd name="T2" fmla="*/ 48 w 5848"/>
              <a:gd name="T3" fmla="*/ 104 h 1824"/>
              <a:gd name="T4" fmla="*/ 1360 w 5848"/>
              <a:gd name="T5" fmla="*/ 480 h 1824"/>
              <a:gd name="T6" fmla="*/ 2368 w 5848"/>
              <a:gd name="T7" fmla="*/ 672 h 1824"/>
              <a:gd name="T8" fmla="*/ 3184 w 5848"/>
              <a:gd name="T9" fmla="*/ 576 h 1824"/>
              <a:gd name="T10" fmla="*/ 3952 w 5848"/>
              <a:gd name="T11" fmla="*/ 288 h 1824"/>
              <a:gd name="T12" fmla="*/ 4576 w 5848"/>
              <a:gd name="T13" fmla="*/ 48 h 1824"/>
              <a:gd name="T14" fmla="*/ 4960 w 5848"/>
              <a:gd name="T15" fmla="*/ 0 h 1824"/>
              <a:gd name="T16" fmla="*/ 5824 w 5848"/>
              <a:gd name="T17" fmla="*/ 144 h 1824"/>
              <a:gd name="T18" fmla="*/ 5848 w 5848"/>
              <a:gd name="T19" fmla="*/ 1816 h 1824"/>
              <a:gd name="T20" fmla="*/ 64 w 5848"/>
              <a:gd name="T21" fmla="*/ 1824 h 1824"/>
              <a:gd name="T22" fmla="*/ 64 w 5848"/>
              <a:gd name="T23" fmla="*/ 96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48" h="1824">
                <a:moveTo>
                  <a:pt x="0" y="88"/>
                </a:moveTo>
                <a:cubicBezTo>
                  <a:pt x="16" y="93"/>
                  <a:pt x="48" y="104"/>
                  <a:pt x="48" y="104"/>
                </a:cubicBezTo>
                <a:lnTo>
                  <a:pt x="1360" y="480"/>
                </a:lnTo>
                <a:lnTo>
                  <a:pt x="2368" y="672"/>
                </a:lnTo>
                <a:lnTo>
                  <a:pt x="3184" y="576"/>
                </a:lnTo>
                <a:lnTo>
                  <a:pt x="3952" y="288"/>
                </a:lnTo>
                <a:lnTo>
                  <a:pt x="4576" y="48"/>
                </a:lnTo>
                <a:lnTo>
                  <a:pt x="4960" y="0"/>
                </a:lnTo>
                <a:lnTo>
                  <a:pt x="5824" y="144"/>
                </a:lnTo>
                <a:lnTo>
                  <a:pt x="5848" y="1816"/>
                </a:lnTo>
                <a:lnTo>
                  <a:pt x="64" y="1824"/>
                </a:lnTo>
                <a:lnTo>
                  <a:pt x="64" y="96"/>
                </a:lnTo>
              </a:path>
            </a:pathLst>
          </a:custGeom>
          <a:solidFill>
            <a:srgbClr val="C89058"/>
          </a:solid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4" name="Freeform 71"/>
          <p:cNvSpPr>
            <a:spLocks/>
          </p:cNvSpPr>
          <p:nvPr/>
        </p:nvSpPr>
        <p:spPr bwMode="auto">
          <a:xfrm>
            <a:off x="2895600" y="5181600"/>
            <a:ext cx="1066800" cy="1676400"/>
          </a:xfrm>
          <a:custGeom>
            <a:avLst/>
            <a:gdLst>
              <a:gd name="T0" fmla="*/ 336 w 672"/>
              <a:gd name="T1" fmla="*/ 0 h 1056"/>
              <a:gd name="T2" fmla="*/ 336 w 672"/>
              <a:gd name="T3" fmla="*/ 144 h 1056"/>
              <a:gd name="T4" fmla="*/ 384 w 672"/>
              <a:gd name="T5" fmla="*/ 240 h 1056"/>
              <a:gd name="T6" fmla="*/ 432 w 672"/>
              <a:gd name="T7" fmla="*/ 288 h 1056"/>
              <a:gd name="T8" fmla="*/ 384 w 672"/>
              <a:gd name="T9" fmla="*/ 384 h 1056"/>
              <a:gd name="T10" fmla="*/ 288 w 672"/>
              <a:gd name="T11" fmla="*/ 432 h 1056"/>
              <a:gd name="T12" fmla="*/ 240 w 672"/>
              <a:gd name="T13" fmla="*/ 480 h 1056"/>
              <a:gd name="T14" fmla="*/ 192 w 672"/>
              <a:gd name="T15" fmla="*/ 576 h 1056"/>
              <a:gd name="T16" fmla="*/ 192 w 672"/>
              <a:gd name="T17" fmla="*/ 720 h 1056"/>
              <a:gd name="T18" fmla="*/ 192 w 672"/>
              <a:gd name="T19" fmla="*/ 768 h 1056"/>
              <a:gd name="T20" fmla="*/ 48 w 672"/>
              <a:gd name="T21" fmla="*/ 912 h 1056"/>
              <a:gd name="T22" fmla="*/ 0 w 672"/>
              <a:gd name="T23" fmla="*/ 1056 h 1056"/>
              <a:gd name="T24" fmla="*/ 576 w 672"/>
              <a:gd name="T25" fmla="*/ 1056 h 1056"/>
              <a:gd name="T26" fmla="*/ 480 w 672"/>
              <a:gd name="T27" fmla="*/ 960 h 1056"/>
              <a:gd name="T28" fmla="*/ 480 w 672"/>
              <a:gd name="T29" fmla="*/ 816 h 1056"/>
              <a:gd name="T30" fmla="*/ 480 w 672"/>
              <a:gd name="T31" fmla="*/ 720 h 1056"/>
              <a:gd name="T32" fmla="*/ 528 w 672"/>
              <a:gd name="T33" fmla="*/ 624 h 1056"/>
              <a:gd name="T34" fmla="*/ 576 w 672"/>
              <a:gd name="T35" fmla="*/ 528 h 1056"/>
              <a:gd name="T36" fmla="*/ 624 w 672"/>
              <a:gd name="T37" fmla="*/ 480 h 1056"/>
              <a:gd name="T38" fmla="*/ 624 w 672"/>
              <a:gd name="T39" fmla="*/ 384 h 1056"/>
              <a:gd name="T40" fmla="*/ 672 w 672"/>
              <a:gd name="T41" fmla="*/ 192 h 1056"/>
              <a:gd name="T42" fmla="*/ 624 w 672"/>
              <a:gd name="T43" fmla="*/ 144 h 1056"/>
              <a:gd name="T44" fmla="*/ 576 w 672"/>
              <a:gd name="T45" fmla="*/ 48 h 1056"/>
              <a:gd name="T46" fmla="*/ 384 w 672"/>
              <a:gd name="T47"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2" h="1056">
                <a:moveTo>
                  <a:pt x="336" y="0"/>
                </a:moveTo>
                <a:lnTo>
                  <a:pt x="336" y="144"/>
                </a:lnTo>
                <a:lnTo>
                  <a:pt x="384" y="240"/>
                </a:lnTo>
                <a:lnTo>
                  <a:pt x="432" y="288"/>
                </a:lnTo>
                <a:lnTo>
                  <a:pt x="384" y="384"/>
                </a:lnTo>
                <a:lnTo>
                  <a:pt x="288" y="432"/>
                </a:lnTo>
                <a:lnTo>
                  <a:pt x="240" y="480"/>
                </a:lnTo>
                <a:lnTo>
                  <a:pt x="192" y="576"/>
                </a:lnTo>
                <a:lnTo>
                  <a:pt x="192" y="720"/>
                </a:lnTo>
                <a:lnTo>
                  <a:pt x="192" y="768"/>
                </a:lnTo>
                <a:lnTo>
                  <a:pt x="48" y="912"/>
                </a:lnTo>
                <a:lnTo>
                  <a:pt x="0" y="1056"/>
                </a:lnTo>
                <a:lnTo>
                  <a:pt x="576" y="1056"/>
                </a:lnTo>
                <a:lnTo>
                  <a:pt x="480" y="960"/>
                </a:lnTo>
                <a:lnTo>
                  <a:pt x="480" y="816"/>
                </a:lnTo>
                <a:lnTo>
                  <a:pt x="480" y="720"/>
                </a:lnTo>
                <a:lnTo>
                  <a:pt x="528" y="624"/>
                </a:lnTo>
                <a:lnTo>
                  <a:pt x="576" y="528"/>
                </a:lnTo>
                <a:lnTo>
                  <a:pt x="624" y="480"/>
                </a:lnTo>
                <a:lnTo>
                  <a:pt x="624" y="384"/>
                </a:lnTo>
                <a:lnTo>
                  <a:pt x="672" y="192"/>
                </a:lnTo>
                <a:lnTo>
                  <a:pt x="624" y="144"/>
                </a:lnTo>
                <a:lnTo>
                  <a:pt x="576" y="48"/>
                </a:lnTo>
                <a:lnTo>
                  <a:pt x="384" y="0"/>
                </a:lnTo>
              </a:path>
            </a:pathLst>
          </a:custGeom>
          <a:solidFill>
            <a:schemeClr val="tx2"/>
          </a:solidFill>
          <a:ln w="9525" cap="flat" cmpd="sng">
            <a:solidFill>
              <a:schemeClr val="accent2"/>
            </a:solidFill>
            <a:prstDash val="solid"/>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15" name="Group 30"/>
          <p:cNvGrpSpPr>
            <a:grpSpLocks/>
          </p:cNvGrpSpPr>
          <p:nvPr/>
        </p:nvGrpSpPr>
        <p:grpSpPr bwMode="auto">
          <a:xfrm>
            <a:off x="-152400" y="4489452"/>
            <a:ext cx="8015288" cy="1708150"/>
            <a:chOff x="-71" y="3068"/>
            <a:chExt cx="5049" cy="1076"/>
          </a:xfrm>
        </p:grpSpPr>
        <p:grpSp>
          <p:nvGrpSpPr>
            <p:cNvPr id="16" name="Group 31"/>
            <p:cNvGrpSpPr>
              <a:grpSpLocks/>
            </p:cNvGrpSpPr>
            <p:nvPr/>
          </p:nvGrpSpPr>
          <p:grpSpPr bwMode="auto">
            <a:xfrm>
              <a:off x="-71" y="3068"/>
              <a:ext cx="5049" cy="1076"/>
              <a:chOff x="-71" y="3068"/>
              <a:chExt cx="5049" cy="1076"/>
            </a:xfrm>
          </p:grpSpPr>
          <p:sp>
            <p:nvSpPr>
              <p:cNvPr id="22" name="Freeform 32"/>
              <p:cNvSpPr>
                <a:spLocks/>
              </p:cNvSpPr>
              <p:nvPr/>
            </p:nvSpPr>
            <p:spPr bwMode="auto">
              <a:xfrm>
                <a:off x="-71" y="3068"/>
                <a:ext cx="1981" cy="1076"/>
              </a:xfrm>
              <a:custGeom>
                <a:avLst/>
                <a:gdLst>
                  <a:gd name="T0" fmla="*/ 6 w 1981"/>
                  <a:gd name="T1" fmla="*/ 888 h 1076"/>
                  <a:gd name="T2" fmla="*/ 253 w 1981"/>
                  <a:gd name="T3" fmla="*/ 911 h 1076"/>
                  <a:gd name="T4" fmla="*/ 471 w 1981"/>
                  <a:gd name="T5" fmla="*/ 870 h 1076"/>
                  <a:gd name="T6" fmla="*/ 1070 w 1981"/>
                  <a:gd name="T7" fmla="*/ 1076 h 1076"/>
                  <a:gd name="T8" fmla="*/ 1940 w 1981"/>
                  <a:gd name="T9" fmla="*/ 882 h 1076"/>
                  <a:gd name="T10" fmla="*/ 1981 w 1981"/>
                  <a:gd name="T11" fmla="*/ 511 h 1076"/>
                  <a:gd name="T12" fmla="*/ 647 w 1981"/>
                  <a:gd name="T13" fmla="*/ 196 h 1076"/>
                  <a:gd name="T14" fmla="*/ 0 w 1981"/>
                  <a:gd name="T15" fmla="*/ 0 h 10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1" h="1076">
                    <a:moveTo>
                      <a:pt x="6" y="888"/>
                    </a:moveTo>
                    <a:lnTo>
                      <a:pt x="253" y="911"/>
                    </a:lnTo>
                    <a:lnTo>
                      <a:pt x="471" y="870"/>
                    </a:lnTo>
                    <a:lnTo>
                      <a:pt x="1070" y="1076"/>
                    </a:lnTo>
                    <a:lnTo>
                      <a:pt x="1940" y="882"/>
                    </a:lnTo>
                    <a:lnTo>
                      <a:pt x="1981" y="511"/>
                    </a:lnTo>
                    <a:lnTo>
                      <a:pt x="647" y="196"/>
                    </a:lnTo>
                    <a:lnTo>
                      <a:pt x="0" y="0"/>
                    </a:lnTo>
                  </a:path>
                </a:pathLst>
              </a:custGeom>
              <a:solidFill>
                <a:srgbClr val="66FF33"/>
              </a:soli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 name="Freeform 33"/>
              <p:cNvSpPr>
                <a:spLocks/>
              </p:cNvSpPr>
              <p:nvPr/>
            </p:nvSpPr>
            <p:spPr bwMode="auto">
              <a:xfrm>
                <a:off x="3783" y="3099"/>
                <a:ext cx="1195" cy="708"/>
              </a:xfrm>
              <a:custGeom>
                <a:avLst/>
                <a:gdLst>
                  <a:gd name="T0" fmla="*/ 0 w 1195"/>
                  <a:gd name="T1" fmla="*/ 520 h 708"/>
                  <a:gd name="T2" fmla="*/ 247 w 1195"/>
                  <a:gd name="T3" fmla="*/ 543 h 708"/>
                  <a:gd name="T4" fmla="*/ 465 w 1195"/>
                  <a:gd name="T5" fmla="*/ 502 h 708"/>
                  <a:gd name="T6" fmla="*/ 1064 w 1195"/>
                  <a:gd name="T7" fmla="*/ 708 h 708"/>
                  <a:gd name="T8" fmla="*/ 1083 w 1195"/>
                  <a:gd name="T9" fmla="*/ 488 h 708"/>
                  <a:gd name="T10" fmla="*/ 1195 w 1195"/>
                  <a:gd name="T11" fmla="*/ 300 h 708"/>
                  <a:gd name="T12" fmla="*/ 983 w 1195"/>
                  <a:gd name="T13" fmla="*/ 71 h 708"/>
                  <a:gd name="T14" fmla="*/ 766 w 1195"/>
                  <a:gd name="T15" fmla="*/ 0 h 708"/>
                  <a:gd name="T16" fmla="*/ 525 w 1195"/>
                  <a:gd name="T17" fmla="*/ 13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5" h="708">
                    <a:moveTo>
                      <a:pt x="0" y="520"/>
                    </a:moveTo>
                    <a:lnTo>
                      <a:pt x="247" y="543"/>
                    </a:lnTo>
                    <a:lnTo>
                      <a:pt x="465" y="502"/>
                    </a:lnTo>
                    <a:lnTo>
                      <a:pt x="1064" y="708"/>
                    </a:lnTo>
                    <a:lnTo>
                      <a:pt x="1083" y="488"/>
                    </a:lnTo>
                    <a:lnTo>
                      <a:pt x="1195" y="300"/>
                    </a:lnTo>
                    <a:lnTo>
                      <a:pt x="983" y="71"/>
                    </a:lnTo>
                    <a:lnTo>
                      <a:pt x="766" y="0"/>
                    </a:lnTo>
                    <a:lnTo>
                      <a:pt x="525" y="130"/>
                    </a:lnTo>
                  </a:path>
                </a:pathLst>
              </a:custGeom>
              <a:solidFill>
                <a:srgbClr val="66FF33"/>
              </a:soli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 name="Text Box 34"/>
              <p:cNvSpPr txBox="1">
                <a:spLocks noChangeArrowheads="1"/>
              </p:cNvSpPr>
              <p:nvPr/>
            </p:nvSpPr>
            <p:spPr bwMode="auto">
              <a:xfrm>
                <a:off x="288" y="3569"/>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FOREST</a:t>
                </a:r>
              </a:p>
            </p:txBody>
          </p:sp>
          <p:sp>
            <p:nvSpPr>
              <p:cNvPr id="25" name="Text Box 35"/>
              <p:cNvSpPr txBox="1">
                <a:spLocks noChangeArrowheads="1"/>
              </p:cNvSpPr>
              <p:nvPr/>
            </p:nvSpPr>
            <p:spPr bwMode="auto">
              <a:xfrm>
                <a:off x="4188" y="3168"/>
                <a:ext cx="60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FIELD</a:t>
                </a:r>
              </a:p>
            </p:txBody>
          </p:sp>
        </p:grpSp>
        <p:grpSp>
          <p:nvGrpSpPr>
            <p:cNvPr id="17" name="Group 36"/>
            <p:cNvGrpSpPr>
              <a:grpSpLocks/>
            </p:cNvGrpSpPr>
            <p:nvPr/>
          </p:nvGrpSpPr>
          <p:grpSpPr bwMode="auto">
            <a:xfrm>
              <a:off x="261" y="3096"/>
              <a:ext cx="4135" cy="611"/>
              <a:chOff x="261" y="3096"/>
              <a:chExt cx="4135" cy="611"/>
            </a:xfrm>
          </p:grpSpPr>
          <p:sp>
            <p:nvSpPr>
              <p:cNvPr id="18" name="Freeform 37"/>
              <p:cNvSpPr>
                <a:spLocks/>
              </p:cNvSpPr>
              <p:nvPr/>
            </p:nvSpPr>
            <p:spPr bwMode="auto">
              <a:xfrm rot="20875966">
                <a:off x="2450" y="3563"/>
                <a:ext cx="768" cy="144"/>
              </a:xfrm>
              <a:custGeom>
                <a:avLst/>
                <a:gdLst>
                  <a:gd name="T0" fmla="*/ 768 w 768"/>
                  <a:gd name="T1" fmla="*/ 0 h 144"/>
                  <a:gd name="T2" fmla="*/ 432 w 768"/>
                  <a:gd name="T3" fmla="*/ 144 h 144"/>
                  <a:gd name="T4" fmla="*/ 0 w 768"/>
                  <a:gd name="T5" fmla="*/ 48 h 144"/>
                </a:gdLst>
                <a:ahLst/>
                <a:cxnLst>
                  <a:cxn ang="0">
                    <a:pos x="T0" y="T1"/>
                  </a:cxn>
                  <a:cxn ang="0">
                    <a:pos x="T2" y="T3"/>
                  </a:cxn>
                  <a:cxn ang="0">
                    <a:pos x="T4" y="T5"/>
                  </a:cxn>
                </a:cxnLst>
                <a:rect l="0" t="0" r="r" b="b"/>
                <a:pathLst>
                  <a:path w="768" h="144">
                    <a:moveTo>
                      <a:pt x="768" y="0"/>
                    </a:moveTo>
                    <a:lnTo>
                      <a:pt x="432" y="144"/>
                    </a:lnTo>
                    <a:lnTo>
                      <a:pt x="0" y="48"/>
                    </a:lnTo>
                  </a:path>
                </a:pathLst>
              </a:custGeom>
              <a:noFill/>
              <a:ln w="57150" cmpd="sng">
                <a:solidFill>
                  <a:srgbClr val="C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9" name="Freeform 38"/>
              <p:cNvSpPr>
                <a:spLocks/>
              </p:cNvSpPr>
              <p:nvPr/>
            </p:nvSpPr>
            <p:spPr bwMode="auto">
              <a:xfrm rot="525845">
                <a:off x="4026" y="3152"/>
                <a:ext cx="370" cy="317"/>
              </a:xfrm>
              <a:custGeom>
                <a:avLst/>
                <a:gdLst>
                  <a:gd name="T0" fmla="*/ 0 w 370"/>
                  <a:gd name="T1" fmla="*/ 0 h 317"/>
                  <a:gd name="T2" fmla="*/ 12 w 370"/>
                  <a:gd name="T3" fmla="*/ 147 h 317"/>
                  <a:gd name="T4" fmla="*/ 370 w 370"/>
                  <a:gd name="T5" fmla="*/ 317 h 317"/>
                </a:gdLst>
                <a:ahLst/>
                <a:cxnLst>
                  <a:cxn ang="0">
                    <a:pos x="T0" y="T1"/>
                  </a:cxn>
                  <a:cxn ang="0">
                    <a:pos x="T2" y="T3"/>
                  </a:cxn>
                  <a:cxn ang="0">
                    <a:pos x="T4" y="T5"/>
                  </a:cxn>
                </a:cxnLst>
                <a:rect l="0" t="0" r="r" b="b"/>
                <a:pathLst>
                  <a:path w="370" h="317">
                    <a:moveTo>
                      <a:pt x="0" y="0"/>
                    </a:moveTo>
                    <a:lnTo>
                      <a:pt x="12" y="147"/>
                    </a:lnTo>
                    <a:lnTo>
                      <a:pt x="370" y="317"/>
                    </a:lnTo>
                  </a:path>
                </a:pathLst>
              </a:custGeom>
              <a:noFill/>
              <a:ln w="57150" cmpd="sng">
                <a:solidFill>
                  <a:srgbClr val="C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 name="Freeform 39"/>
              <p:cNvSpPr>
                <a:spLocks/>
              </p:cNvSpPr>
              <p:nvPr/>
            </p:nvSpPr>
            <p:spPr bwMode="auto">
              <a:xfrm>
                <a:off x="1199" y="3280"/>
                <a:ext cx="135" cy="323"/>
              </a:xfrm>
              <a:custGeom>
                <a:avLst/>
                <a:gdLst>
                  <a:gd name="T0" fmla="*/ 0 w 135"/>
                  <a:gd name="T1" fmla="*/ 0 h 323"/>
                  <a:gd name="T2" fmla="*/ 12 w 135"/>
                  <a:gd name="T3" fmla="*/ 217 h 323"/>
                  <a:gd name="T4" fmla="*/ 135 w 135"/>
                  <a:gd name="T5" fmla="*/ 323 h 323"/>
                </a:gdLst>
                <a:ahLst/>
                <a:cxnLst>
                  <a:cxn ang="0">
                    <a:pos x="T0" y="T1"/>
                  </a:cxn>
                  <a:cxn ang="0">
                    <a:pos x="T2" y="T3"/>
                  </a:cxn>
                  <a:cxn ang="0">
                    <a:pos x="T4" y="T5"/>
                  </a:cxn>
                </a:cxnLst>
                <a:rect l="0" t="0" r="r" b="b"/>
                <a:pathLst>
                  <a:path w="135" h="323">
                    <a:moveTo>
                      <a:pt x="0" y="0"/>
                    </a:moveTo>
                    <a:lnTo>
                      <a:pt x="12" y="217"/>
                    </a:lnTo>
                    <a:lnTo>
                      <a:pt x="135" y="323"/>
                    </a:lnTo>
                  </a:path>
                </a:pathLst>
              </a:custGeom>
              <a:noFill/>
              <a:ln w="57150" cmpd="sng">
                <a:solidFill>
                  <a:schemeClr val="accent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 name="Freeform 40"/>
              <p:cNvSpPr>
                <a:spLocks/>
              </p:cNvSpPr>
              <p:nvPr/>
            </p:nvSpPr>
            <p:spPr bwMode="auto">
              <a:xfrm>
                <a:off x="261" y="3096"/>
                <a:ext cx="247" cy="300"/>
              </a:xfrm>
              <a:custGeom>
                <a:avLst/>
                <a:gdLst>
                  <a:gd name="T0" fmla="*/ 0 w 247"/>
                  <a:gd name="T1" fmla="*/ 0 h 300"/>
                  <a:gd name="T2" fmla="*/ 42 w 247"/>
                  <a:gd name="T3" fmla="*/ 200 h 300"/>
                  <a:gd name="T4" fmla="*/ 247 w 247"/>
                  <a:gd name="T5" fmla="*/ 300 h 300"/>
                </a:gdLst>
                <a:ahLst/>
                <a:cxnLst>
                  <a:cxn ang="0">
                    <a:pos x="T0" y="T1"/>
                  </a:cxn>
                  <a:cxn ang="0">
                    <a:pos x="T2" y="T3"/>
                  </a:cxn>
                  <a:cxn ang="0">
                    <a:pos x="T4" y="T5"/>
                  </a:cxn>
                </a:cxnLst>
                <a:rect l="0" t="0" r="r" b="b"/>
                <a:pathLst>
                  <a:path w="247" h="300">
                    <a:moveTo>
                      <a:pt x="0" y="0"/>
                    </a:moveTo>
                    <a:lnTo>
                      <a:pt x="42" y="200"/>
                    </a:lnTo>
                    <a:lnTo>
                      <a:pt x="247" y="300"/>
                    </a:lnTo>
                  </a:path>
                </a:pathLst>
              </a:custGeom>
              <a:noFill/>
              <a:ln w="57150" cmpd="sng">
                <a:solidFill>
                  <a:schemeClr val="accent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sp>
        <p:nvSpPr>
          <p:cNvPr id="26" name="Freeform 41"/>
          <p:cNvSpPr>
            <a:spLocks/>
          </p:cNvSpPr>
          <p:nvPr/>
        </p:nvSpPr>
        <p:spPr bwMode="auto">
          <a:xfrm>
            <a:off x="-9525" y="3962400"/>
            <a:ext cx="9190038" cy="1087438"/>
          </a:xfrm>
          <a:custGeom>
            <a:avLst/>
            <a:gdLst>
              <a:gd name="T0" fmla="*/ 0 w 5789"/>
              <a:gd name="T1" fmla="*/ 144 h 685"/>
              <a:gd name="T2" fmla="*/ 165 w 5789"/>
              <a:gd name="T3" fmla="*/ 144 h 685"/>
              <a:gd name="T4" fmla="*/ 1325 w 5789"/>
              <a:gd name="T5" fmla="*/ 480 h 685"/>
              <a:gd name="T6" fmla="*/ 2250 w 5789"/>
              <a:gd name="T7" fmla="*/ 685 h 685"/>
              <a:gd name="T8" fmla="*/ 3101 w 5789"/>
              <a:gd name="T9" fmla="*/ 576 h 685"/>
              <a:gd name="T10" fmla="*/ 4061 w 5789"/>
              <a:gd name="T11" fmla="*/ 240 h 685"/>
              <a:gd name="T12" fmla="*/ 4541 w 5789"/>
              <a:gd name="T13" fmla="*/ 48 h 685"/>
              <a:gd name="T14" fmla="*/ 4877 w 5789"/>
              <a:gd name="T15" fmla="*/ 0 h 685"/>
              <a:gd name="T16" fmla="*/ 5405 w 5789"/>
              <a:gd name="T17" fmla="*/ 96 h 685"/>
              <a:gd name="T18" fmla="*/ 5789 w 5789"/>
              <a:gd name="T19" fmla="*/ 144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89" h="685">
                <a:moveTo>
                  <a:pt x="0" y="144"/>
                </a:moveTo>
                <a:lnTo>
                  <a:pt x="165" y="144"/>
                </a:lnTo>
                <a:lnTo>
                  <a:pt x="1325" y="480"/>
                </a:lnTo>
                <a:lnTo>
                  <a:pt x="2250" y="685"/>
                </a:lnTo>
                <a:lnTo>
                  <a:pt x="3101" y="576"/>
                </a:lnTo>
                <a:lnTo>
                  <a:pt x="4061" y="240"/>
                </a:lnTo>
                <a:lnTo>
                  <a:pt x="4541" y="48"/>
                </a:lnTo>
                <a:lnTo>
                  <a:pt x="4877" y="0"/>
                </a:lnTo>
                <a:lnTo>
                  <a:pt x="5405" y="96"/>
                </a:lnTo>
                <a:lnTo>
                  <a:pt x="5789" y="144"/>
                </a:lnTo>
              </a:path>
            </a:pathLst>
          </a:custGeom>
          <a:noFill/>
          <a:ln w="95250" cmpd="sng">
            <a:solidFill>
              <a:srgbClr val="66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 name="Oval 42"/>
          <p:cNvSpPr>
            <a:spLocks noChangeArrowheads="1"/>
          </p:cNvSpPr>
          <p:nvPr/>
        </p:nvSpPr>
        <p:spPr bwMode="auto">
          <a:xfrm>
            <a:off x="3370263" y="5095875"/>
            <a:ext cx="447675" cy="219075"/>
          </a:xfrm>
          <a:prstGeom prst="ellipse">
            <a:avLst/>
          </a:prstGeom>
          <a:solidFill>
            <a:srgbClr val="FF0000"/>
          </a:solidFill>
          <a:ln w="38100">
            <a:solidFill>
              <a:srgbClr val="000000"/>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 name="Text Box 44"/>
          <p:cNvSpPr txBox="1">
            <a:spLocks noChangeArrowheads="1"/>
          </p:cNvSpPr>
          <p:nvPr/>
        </p:nvSpPr>
        <p:spPr bwMode="auto">
          <a:xfrm>
            <a:off x="3030538" y="5954713"/>
            <a:ext cx="1489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STREAM</a:t>
            </a:r>
          </a:p>
        </p:txBody>
      </p:sp>
      <p:grpSp>
        <p:nvGrpSpPr>
          <p:cNvPr id="29" name="Group 45"/>
          <p:cNvGrpSpPr>
            <a:grpSpLocks/>
          </p:cNvGrpSpPr>
          <p:nvPr/>
        </p:nvGrpSpPr>
        <p:grpSpPr bwMode="auto">
          <a:xfrm>
            <a:off x="312738" y="2633664"/>
            <a:ext cx="6200775" cy="2662237"/>
            <a:chOff x="222" y="1779"/>
            <a:chExt cx="3906" cy="1677"/>
          </a:xfrm>
        </p:grpSpPr>
        <p:grpSp>
          <p:nvGrpSpPr>
            <p:cNvPr id="30" name="Group 46"/>
            <p:cNvGrpSpPr>
              <a:grpSpLocks/>
            </p:cNvGrpSpPr>
            <p:nvPr/>
          </p:nvGrpSpPr>
          <p:grpSpPr bwMode="auto">
            <a:xfrm>
              <a:off x="1104" y="2928"/>
              <a:ext cx="3024" cy="528"/>
              <a:chOff x="1104" y="2928"/>
              <a:chExt cx="3024" cy="528"/>
            </a:xfrm>
          </p:grpSpPr>
          <p:sp>
            <p:nvSpPr>
              <p:cNvPr id="32" name="Oval 47"/>
              <p:cNvSpPr>
                <a:spLocks noChangeArrowheads="1"/>
              </p:cNvSpPr>
              <p:nvPr/>
            </p:nvSpPr>
            <p:spPr bwMode="auto">
              <a:xfrm>
                <a:off x="3024" y="3264"/>
                <a:ext cx="192" cy="192"/>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a:ea typeface="+mn-ea"/>
                    <a:cs typeface="+mn-cs"/>
                  </a:rPr>
                  <a:t>3</a:t>
                </a:r>
              </a:p>
            </p:txBody>
          </p:sp>
          <p:sp>
            <p:nvSpPr>
              <p:cNvPr id="33" name="Oval 48"/>
              <p:cNvSpPr>
                <a:spLocks noChangeArrowheads="1"/>
              </p:cNvSpPr>
              <p:nvPr/>
            </p:nvSpPr>
            <p:spPr bwMode="auto">
              <a:xfrm>
                <a:off x="3936" y="2928"/>
                <a:ext cx="192" cy="192"/>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a:ea typeface="+mn-ea"/>
                    <a:cs typeface="+mn-cs"/>
                  </a:rPr>
                  <a:t>4</a:t>
                </a:r>
              </a:p>
            </p:txBody>
          </p:sp>
          <p:sp>
            <p:nvSpPr>
              <p:cNvPr id="34" name="Oval 49"/>
              <p:cNvSpPr>
                <a:spLocks noChangeArrowheads="1"/>
              </p:cNvSpPr>
              <p:nvPr/>
            </p:nvSpPr>
            <p:spPr bwMode="auto">
              <a:xfrm>
                <a:off x="1104" y="3072"/>
                <a:ext cx="192" cy="192"/>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a:ea typeface="+mn-ea"/>
                    <a:cs typeface="+mn-cs"/>
                  </a:rPr>
                  <a:t>2</a:t>
                </a:r>
              </a:p>
            </p:txBody>
          </p:sp>
        </p:grpSp>
        <p:sp>
          <p:nvSpPr>
            <p:cNvPr id="31" name="Text Box 51"/>
            <p:cNvSpPr txBox="1">
              <a:spLocks noChangeArrowheads="1"/>
            </p:cNvSpPr>
            <p:nvPr/>
          </p:nvSpPr>
          <p:spPr bwMode="auto">
            <a:xfrm>
              <a:off x="222" y="1779"/>
              <a:ext cx="82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Culverts</a:t>
              </a:r>
            </a:p>
          </p:txBody>
        </p:sp>
      </p:grpSp>
      <p:grpSp>
        <p:nvGrpSpPr>
          <p:cNvPr id="36" name="Group 52"/>
          <p:cNvGrpSpPr>
            <a:grpSpLocks/>
          </p:cNvGrpSpPr>
          <p:nvPr/>
        </p:nvGrpSpPr>
        <p:grpSpPr bwMode="auto">
          <a:xfrm>
            <a:off x="2507123" y="3638550"/>
            <a:ext cx="2457450" cy="1381125"/>
            <a:chOff x="1593" y="2538"/>
            <a:chExt cx="1548" cy="870"/>
          </a:xfrm>
        </p:grpSpPr>
        <p:sp>
          <p:nvSpPr>
            <p:cNvPr id="37" name="Line 53"/>
            <p:cNvSpPr>
              <a:spLocks noChangeShapeType="1"/>
            </p:cNvSpPr>
            <p:nvPr/>
          </p:nvSpPr>
          <p:spPr bwMode="auto">
            <a:xfrm>
              <a:off x="2166" y="3408"/>
              <a:ext cx="240" cy="0"/>
            </a:xfrm>
            <a:prstGeom prst="line">
              <a:avLst/>
            </a:prstGeom>
            <a:noFill/>
            <a:ln w="95250">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38" name="Group 54"/>
            <p:cNvGrpSpPr>
              <a:grpSpLocks/>
            </p:cNvGrpSpPr>
            <p:nvPr/>
          </p:nvGrpSpPr>
          <p:grpSpPr bwMode="auto">
            <a:xfrm>
              <a:off x="1593" y="2538"/>
              <a:ext cx="1548" cy="814"/>
              <a:chOff x="1593" y="2538"/>
              <a:chExt cx="1548" cy="814"/>
            </a:xfrm>
          </p:grpSpPr>
          <p:sp>
            <p:nvSpPr>
              <p:cNvPr id="39" name="Line 55"/>
              <p:cNvSpPr>
                <a:spLocks noChangeShapeType="1"/>
              </p:cNvSpPr>
              <p:nvPr/>
            </p:nvSpPr>
            <p:spPr bwMode="auto">
              <a:xfrm flipH="1">
                <a:off x="2272" y="2997"/>
                <a:ext cx="0" cy="35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0" name="Text Box 56"/>
              <p:cNvSpPr txBox="1">
                <a:spLocks noChangeArrowheads="1"/>
              </p:cNvSpPr>
              <p:nvPr/>
            </p:nvSpPr>
            <p:spPr bwMode="auto">
              <a:xfrm>
                <a:off x="1593" y="2538"/>
                <a:ext cx="1548"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BRIDGE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ditches drain to stream</a:t>
                </a:r>
              </a:p>
            </p:txBody>
          </p:sp>
        </p:grpSp>
      </p:grpSp>
      <p:pic>
        <p:nvPicPr>
          <p:cNvPr id="45" name="Picture 6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62200" y="51054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6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05000" y="53340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64"/>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33600" y="49530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65"/>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58200" y="34290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101013" y="3546475"/>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60938" y="5439569"/>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6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0175" y="5295338"/>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2100" y="5687219"/>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6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57400" y="54864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13338" y="5591969"/>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6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6775" y="5619981"/>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2713" y="572555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958824">
            <a:off x="670068" y="4038293"/>
            <a:ext cx="710354" cy="340793"/>
          </a:xfrm>
          <a:prstGeom prst="rect">
            <a:avLst/>
          </a:prstGeom>
        </p:spPr>
      </p:pic>
      <p:pic>
        <p:nvPicPr>
          <p:cNvPr id="49" name="Picture 66"/>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43000" y="36576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Freeform 38"/>
          <p:cNvSpPr>
            <a:spLocks/>
          </p:cNvSpPr>
          <p:nvPr/>
        </p:nvSpPr>
        <p:spPr bwMode="auto">
          <a:xfrm>
            <a:off x="3859159" y="4983142"/>
            <a:ext cx="638228" cy="344514"/>
          </a:xfrm>
          <a:custGeom>
            <a:avLst/>
            <a:gdLst>
              <a:gd name="T0" fmla="*/ 0 w 370"/>
              <a:gd name="T1" fmla="*/ 0 h 317"/>
              <a:gd name="T2" fmla="*/ 12 w 370"/>
              <a:gd name="T3" fmla="*/ 147 h 317"/>
              <a:gd name="T4" fmla="*/ 370 w 370"/>
              <a:gd name="T5" fmla="*/ 317 h 317"/>
              <a:gd name="connsiteX0" fmla="*/ 0 w 10000"/>
              <a:gd name="connsiteY0" fmla="*/ 0 h 6972"/>
              <a:gd name="connsiteX1" fmla="*/ 324 w 10000"/>
              <a:gd name="connsiteY1" fmla="*/ 1609 h 6972"/>
              <a:gd name="connsiteX2" fmla="*/ 10000 w 10000"/>
              <a:gd name="connsiteY2" fmla="*/ 6972 h 6972"/>
              <a:gd name="connsiteX0" fmla="*/ 7784 w 17784"/>
              <a:gd name="connsiteY0" fmla="*/ 0 h 10000"/>
              <a:gd name="connsiteX1" fmla="*/ 0 w 17784"/>
              <a:gd name="connsiteY1" fmla="*/ 3032 h 10000"/>
              <a:gd name="connsiteX2" fmla="*/ 17784 w 17784"/>
              <a:gd name="connsiteY2" fmla="*/ 10000 h 10000"/>
              <a:gd name="connsiteX0" fmla="*/ 11514 w 11514"/>
              <a:gd name="connsiteY0" fmla="*/ 0 h 9457"/>
              <a:gd name="connsiteX1" fmla="*/ 3730 w 11514"/>
              <a:gd name="connsiteY1" fmla="*/ 3032 h 9457"/>
              <a:gd name="connsiteX2" fmla="*/ 0 w 11514"/>
              <a:gd name="connsiteY2" fmla="*/ 9457 h 9457"/>
              <a:gd name="connsiteX0" fmla="*/ 9437 w 9437"/>
              <a:gd name="connsiteY0" fmla="*/ 0 h 10383"/>
              <a:gd name="connsiteX1" fmla="*/ 2677 w 9437"/>
              <a:gd name="connsiteY1" fmla="*/ 3206 h 10383"/>
              <a:gd name="connsiteX2" fmla="*/ 0 w 9437"/>
              <a:gd name="connsiteY2" fmla="*/ 10383 h 10383"/>
            </a:gdLst>
            <a:ahLst/>
            <a:cxnLst>
              <a:cxn ang="0">
                <a:pos x="connsiteX0" y="connsiteY0"/>
              </a:cxn>
              <a:cxn ang="0">
                <a:pos x="connsiteX1" y="connsiteY1"/>
              </a:cxn>
              <a:cxn ang="0">
                <a:pos x="connsiteX2" y="connsiteY2"/>
              </a:cxn>
            </a:cxnLst>
            <a:rect l="l" t="t" r="r" b="b"/>
            <a:pathLst>
              <a:path w="9437" h="10383">
                <a:moveTo>
                  <a:pt x="9437" y="0"/>
                </a:moveTo>
                <a:lnTo>
                  <a:pt x="2677" y="3206"/>
                </a:lnTo>
                <a:lnTo>
                  <a:pt x="0" y="10383"/>
                </a:lnTo>
              </a:path>
            </a:pathLst>
          </a:custGeom>
          <a:noFill/>
          <a:ln w="57150" cmpd="sng">
            <a:solidFill>
              <a:srgbClr val="C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1" name="Freeform 38"/>
          <p:cNvSpPr>
            <a:spLocks/>
          </p:cNvSpPr>
          <p:nvPr/>
        </p:nvSpPr>
        <p:spPr bwMode="auto">
          <a:xfrm>
            <a:off x="2260626" y="4874397"/>
            <a:ext cx="1101679" cy="484201"/>
          </a:xfrm>
          <a:custGeom>
            <a:avLst/>
            <a:gdLst>
              <a:gd name="T0" fmla="*/ 0 w 370"/>
              <a:gd name="T1" fmla="*/ 0 h 317"/>
              <a:gd name="T2" fmla="*/ 12 w 370"/>
              <a:gd name="T3" fmla="*/ 147 h 317"/>
              <a:gd name="T4" fmla="*/ 370 w 370"/>
              <a:gd name="T5" fmla="*/ 317 h 317"/>
              <a:gd name="connsiteX0" fmla="*/ 0 w 10000"/>
              <a:gd name="connsiteY0" fmla="*/ 0 h 6972"/>
              <a:gd name="connsiteX1" fmla="*/ 324 w 10000"/>
              <a:gd name="connsiteY1" fmla="*/ 1609 h 6972"/>
              <a:gd name="connsiteX2" fmla="*/ 10000 w 10000"/>
              <a:gd name="connsiteY2" fmla="*/ 6972 h 6972"/>
              <a:gd name="connsiteX0" fmla="*/ 7784 w 17784"/>
              <a:gd name="connsiteY0" fmla="*/ 0 h 10000"/>
              <a:gd name="connsiteX1" fmla="*/ 0 w 17784"/>
              <a:gd name="connsiteY1" fmla="*/ 3032 h 10000"/>
              <a:gd name="connsiteX2" fmla="*/ 17784 w 17784"/>
              <a:gd name="connsiteY2" fmla="*/ 10000 h 10000"/>
              <a:gd name="connsiteX0" fmla="*/ 11514 w 11514"/>
              <a:gd name="connsiteY0" fmla="*/ 0 h 9457"/>
              <a:gd name="connsiteX1" fmla="*/ 3730 w 11514"/>
              <a:gd name="connsiteY1" fmla="*/ 3032 h 9457"/>
              <a:gd name="connsiteX2" fmla="*/ 0 w 11514"/>
              <a:gd name="connsiteY2" fmla="*/ 9457 h 9457"/>
              <a:gd name="connsiteX0" fmla="*/ 9437 w 9437"/>
              <a:gd name="connsiteY0" fmla="*/ 0 h 10383"/>
              <a:gd name="connsiteX1" fmla="*/ 2677 w 9437"/>
              <a:gd name="connsiteY1" fmla="*/ 3206 h 10383"/>
              <a:gd name="connsiteX2" fmla="*/ 0 w 9437"/>
              <a:gd name="connsiteY2" fmla="*/ 10383 h 10383"/>
              <a:gd name="connsiteX0" fmla="*/ 9602 w 9602"/>
              <a:gd name="connsiteY0" fmla="*/ 0 h 12396"/>
              <a:gd name="connsiteX1" fmla="*/ 2837 w 9602"/>
              <a:gd name="connsiteY1" fmla="*/ 5484 h 12396"/>
              <a:gd name="connsiteX2" fmla="*/ 0 w 9602"/>
              <a:gd name="connsiteY2" fmla="*/ 12396 h 12396"/>
              <a:gd name="connsiteX0" fmla="*/ 10000 w 21295"/>
              <a:gd name="connsiteY0" fmla="*/ 0 h 10000"/>
              <a:gd name="connsiteX1" fmla="*/ 21295 w 21295"/>
              <a:gd name="connsiteY1" fmla="*/ 4424 h 10000"/>
              <a:gd name="connsiteX2" fmla="*/ 0 w 21295"/>
              <a:gd name="connsiteY2" fmla="*/ 10000 h 10000"/>
              <a:gd name="connsiteX0" fmla="*/ 0 w 17977"/>
              <a:gd name="connsiteY0" fmla="*/ 0 h 11338"/>
              <a:gd name="connsiteX1" fmla="*/ 11295 w 17977"/>
              <a:gd name="connsiteY1" fmla="*/ 4424 h 11338"/>
              <a:gd name="connsiteX2" fmla="*/ 17977 w 17977"/>
              <a:gd name="connsiteY2" fmla="*/ 11338 h 11338"/>
            </a:gdLst>
            <a:ahLst/>
            <a:cxnLst>
              <a:cxn ang="0">
                <a:pos x="connsiteX0" y="connsiteY0"/>
              </a:cxn>
              <a:cxn ang="0">
                <a:pos x="connsiteX1" y="connsiteY1"/>
              </a:cxn>
              <a:cxn ang="0">
                <a:pos x="connsiteX2" y="connsiteY2"/>
              </a:cxn>
            </a:cxnLst>
            <a:rect l="l" t="t" r="r" b="b"/>
            <a:pathLst>
              <a:path w="17977" h="11338">
                <a:moveTo>
                  <a:pt x="0" y="0"/>
                </a:moveTo>
                <a:lnTo>
                  <a:pt x="11295" y="4424"/>
                </a:lnTo>
                <a:lnTo>
                  <a:pt x="17977" y="11338"/>
                </a:lnTo>
              </a:path>
            </a:pathLst>
          </a:custGeom>
          <a:noFill/>
          <a:ln w="57150" cmpd="sng">
            <a:solidFill>
              <a:srgbClr val="C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2" name="Oval 50"/>
          <p:cNvSpPr>
            <a:spLocks noChangeArrowheads="1"/>
          </p:cNvSpPr>
          <p:nvPr/>
        </p:nvSpPr>
        <p:spPr bwMode="auto">
          <a:xfrm>
            <a:off x="47625" y="2733952"/>
            <a:ext cx="304800" cy="304800"/>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6" name="Oval 50"/>
          <p:cNvSpPr>
            <a:spLocks noChangeArrowheads="1"/>
          </p:cNvSpPr>
          <p:nvPr/>
        </p:nvSpPr>
        <p:spPr bwMode="auto">
          <a:xfrm>
            <a:off x="293688" y="4332289"/>
            <a:ext cx="304800" cy="304800"/>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a:ea typeface="+mn-ea"/>
                <a:cs typeface="+mn-cs"/>
              </a:rPr>
              <a:t>1</a:t>
            </a:r>
          </a:p>
        </p:txBody>
      </p:sp>
      <p:pic>
        <p:nvPicPr>
          <p:cNvPr id="67" name="Picture 6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0365388">
            <a:off x="6241172" y="3898784"/>
            <a:ext cx="710354" cy="340793"/>
          </a:xfrm>
          <a:prstGeom prst="rect">
            <a:avLst/>
          </a:prstGeom>
        </p:spPr>
      </p:pic>
      <p:pic>
        <p:nvPicPr>
          <p:cNvPr id="44"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53200" y="33528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2"/>
          <p:cNvSpPr/>
          <p:nvPr/>
        </p:nvSpPr>
        <p:spPr>
          <a:xfrm>
            <a:off x="3879531" y="5284790"/>
            <a:ext cx="2619693" cy="617735"/>
          </a:xfrm>
          <a:custGeom>
            <a:avLst/>
            <a:gdLst>
              <a:gd name="connsiteX0" fmla="*/ 3817620 w 3817620"/>
              <a:gd name="connsiteY0" fmla="*/ 0 h 1086685"/>
              <a:gd name="connsiteX1" fmla="*/ 3611880 w 3817620"/>
              <a:gd name="connsiteY1" fmla="*/ 121920 h 1086685"/>
              <a:gd name="connsiteX2" fmla="*/ 3040380 w 3817620"/>
              <a:gd name="connsiteY2" fmla="*/ 411480 h 1086685"/>
              <a:gd name="connsiteX3" fmla="*/ 2522220 w 3817620"/>
              <a:gd name="connsiteY3" fmla="*/ 358140 h 1086685"/>
              <a:gd name="connsiteX4" fmla="*/ 2293620 w 3817620"/>
              <a:gd name="connsiteY4" fmla="*/ 571500 h 1086685"/>
              <a:gd name="connsiteX5" fmla="*/ 2026920 w 3817620"/>
              <a:gd name="connsiteY5" fmla="*/ 655320 h 1086685"/>
              <a:gd name="connsiteX6" fmla="*/ 1363980 w 3817620"/>
              <a:gd name="connsiteY6" fmla="*/ 731520 h 1086685"/>
              <a:gd name="connsiteX7" fmla="*/ 952500 w 3817620"/>
              <a:gd name="connsiteY7" fmla="*/ 1082040 h 1086685"/>
              <a:gd name="connsiteX8" fmla="*/ 396240 w 3817620"/>
              <a:gd name="connsiteY8" fmla="*/ 937260 h 1086685"/>
              <a:gd name="connsiteX9" fmla="*/ 0 w 3817620"/>
              <a:gd name="connsiteY9" fmla="*/ 1005840 h 108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7620" h="1086685">
                <a:moveTo>
                  <a:pt x="3817620" y="0"/>
                </a:moveTo>
                <a:cubicBezTo>
                  <a:pt x="3779520" y="26670"/>
                  <a:pt x="3741420" y="53340"/>
                  <a:pt x="3611880" y="121920"/>
                </a:cubicBezTo>
                <a:cubicBezTo>
                  <a:pt x="3482340" y="190500"/>
                  <a:pt x="3221990" y="372110"/>
                  <a:pt x="3040380" y="411480"/>
                </a:cubicBezTo>
                <a:cubicBezTo>
                  <a:pt x="2858770" y="450850"/>
                  <a:pt x="2646680" y="331470"/>
                  <a:pt x="2522220" y="358140"/>
                </a:cubicBezTo>
                <a:cubicBezTo>
                  <a:pt x="2397760" y="384810"/>
                  <a:pt x="2376170" y="521970"/>
                  <a:pt x="2293620" y="571500"/>
                </a:cubicBezTo>
                <a:cubicBezTo>
                  <a:pt x="2211070" y="621030"/>
                  <a:pt x="2181860" y="628650"/>
                  <a:pt x="2026920" y="655320"/>
                </a:cubicBezTo>
                <a:cubicBezTo>
                  <a:pt x="1871980" y="681990"/>
                  <a:pt x="1543050" y="660400"/>
                  <a:pt x="1363980" y="731520"/>
                </a:cubicBezTo>
                <a:cubicBezTo>
                  <a:pt x="1184910" y="802640"/>
                  <a:pt x="1113790" y="1047750"/>
                  <a:pt x="952500" y="1082040"/>
                </a:cubicBezTo>
                <a:cubicBezTo>
                  <a:pt x="791210" y="1116330"/>
                  <a:pt x="554990" y="949960"/>
                  <a:pt x="396240" y="937260"/>
                </a:cubicBezTo>
                <a:cubicBezTo>
                  <a:pt x="237490" y="924560"/>
                  <a:pt x="118745" y="965200"/>
                  <a:pt x="0" y="1005840"/>
                </a:cubicBezTo>
              </a:path>
            </a:pathLst>
          </a:custGeom>
          <a:noFill/>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Freeform 3"/>
          <p:cNvSpPr/>
          <p:nvPr/>
        </p:nvSpPr>
        <p:spPr>
          <a:xfrm>
            <a:off x="6496049" y="5043488"/>
            <a:ext cx="857250" cy="241863"/>
          </a:xfrm>
          <a:custGeom>
            <a:avLst/>
            <a:gdLst>
              <a:gd name="connsiteX0" fmla="*/ 0 w 857250"/>
              <a:gd name="connsiteY0" fmla="*/ 238125 h 241863"/>
              <a:gd name="connsiteX1" fmla="*/ 209550 w 857250"/>
              <a:gd name="connsiteY1" fmla="*/ 214312 h 241863"/>
              <a:gd name="connsiteX2" fmla="*/ 509588 w 857250"/>
              <a:gd name="connsiteY2" fmla="*/ 33337 h 241863"/>
              <a:gd name="connsiteX3" fmla="*/ 781050 w 857250"/>
              <a:gd name="connsiteY3" fmla="*/ 80962 h 241863"/>
              <a:gd name="connsiteX4" fmla="*/ 857250 w 857250"/>
              <a:gd name="connsiteY4" fmla="*/ 0 h 241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241863">
                <a:moveTo>
                  <a:pt x="0" y="238125"/>
                </a:moveTo>
                <a:cubicBezTo>
                  <a:pt x="62309" y="243284"/>
                  <a:pt x="124619" y="248443"/>
                  <a:pt x="209550" y="214312"/>
                </a:cubicBezTo>
                <a:cubicBezTo>
                  <a:pt x="294481" y="180181"/>
                  <a:pt x="414338" y="55562"/>
                  <a:pt x="509588" y="33337"/>
                </a:cubicBezTo>
                <a:cubicBezTo>
                  <a:pt x="604838" y="11112"/>
                  <a:pt x="723106" y="86518"/>
                  <a:pt x="781050" y="80962"/>
                </a:cubicBezTo>
                <a:cubicBezTo>
                  <a:pt x="838994" y="75406"/>
                  <a:pt x="848122" y="37703"/>
                  <a:pt x="857250" y="0"/>
                </a:cubicBez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Subtitle 2"/>
          <p:cNvSpPr txBox="1">
            <a:spLocks/>
          </p:cNvSpPr>
          <p:nvPr/>
        </p:nvSpPr>
        <p:spPr>
          <a:xfrm>
            <a:off x="481013" y="855663"/>
            <a:ext cx="8229600" cy="14025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prstClr val="black"/>
                </a:solidFill>
                <a:effectLst/>
                <a:uLnTx/>
                <a:uFillTx/>
                <a:latin typeface="Calibri"/>
                <a:ea typeface="Times New Roman"/>
                <a:cs typeface="+mn-cs"/>
              </a:rPr>
              <a:t>Potential Worksite</a:t>
            </a:r>
            <a:r>
              <a:rPr kumimoji="0" lang="en-US" sz="2800" b="1" i="0" u="none" strike="noStrike" kern="1200" cap="none" spc="0" normalizeH="0" baseline="0" noProof="0" dirty="0">
                <a:ln>
                  <a:noFill/>
                </a:ln>
                <a:solidFill>
                  <a:prstClr val="black"/>
                </a:solidFill>
                <a:effectLst/>
                <a:uLnTx/>
                <a:uFillTx/>
                <a:latin typeface="Calibri"/>
                <a:ea typeface="Times New Roman"/>
                <a:cs typeface="+mn-cs"/>
              </a:rPr>
              <a:t>: Identified segment of unpaved road where drainage in impacting water quality.</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br>
              <a:rPr kumimoji="0" lang="en-US" sz="2800" b="0" i="0" u="none" strike="noStrike" kern="1200" cap="none" spc="0" normalizeH="0" baseline="0" noProof="0" dirty="0">
                <a:ln>
                  <a:noFill/>
                </a:ln>
                <a:solidFill>
                  <a:prstClr val="black"/>
                </a:solidFill>
                <a:effectLst/>
                <a:uLnTx/>
                <a:uFillTx/>
                <a:latin typeface="Calibri"/>
                <a:ea typeface="Times New Roman"/>
                <a:cs typeface="+mn-cs"/>
              </a:rPr>
            </a:br>
            <a:endParaRPr kumimoji="0" lang="en-US" sz="2800" b="0" i="0" u="none" strike="noStrike" kern="1200" cap="none" spc="0" normalizeH="0" baseline="0" noProof="0" dirty="0">
              <a:ln>
                <a:noFill/>
              </a:ln>
              <a:solidFill>
                <a:srgbClr val="FF0000"/>
              </a:solidFill>
              <a:effectLst/>
              <a:uLnTx/>
              <a:uFillTx/>
              <a:latin typeface="Calibri"/>
              <a:ea typeface="Times New Roman"/>
              <a:cs typeface="+mn-cs"/>
            </a:endParaRPr>
          </a:p>
          <a:p>
            <a:pPr marL="457200" marR="0" lvl="1"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5" name="Down Arrow 4"/>
          <p:cNvSpPr/>
          <p:nvPr/>
        </p:nvSpPr>
        <p:spPr>
          <a:xfrm rot="9155267">
            <a:off x="5436299" y="5554943"/>
            <a:ext cx="493364" cy="434439"/>
          </a:xfrm>
          <a:prstGeom prst="downArrow">
            <a:avLst>
              <a:gd name="adj1" fmla="val 49755"/>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 name="Text Box 34"/>
          <p:cNvSpPr txBox="1">
            <a:spLocks noChangeArrowheads="1"/>
          </p:cNvSpPr>
          <p:nvPr/>
        </p:nvSpPr>
        <p:spPr bwMode="auto">
          <a:xfrm>
            <a:off x="4741111" y="5923666"/>
            <a:ext cx="32516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Added Small Tributary</a:t>
            </a:r>
          </a:p>
        </p:txBody>
      </p:sp>
      <p:sp>
        <p:nvSpPr>
          <p:cNvPr id="65" name="Freeform 57"/>
          <p:cNvSpPr>
            <a:spLocks/>
          </p:cNvSpPr>
          <p:nvPr/>
        </p:nvSpPr>
        <p:spPr bwMode="auto">
          <a:xfrm>
            <a:off x="2007105" y="3720492"/>
            <a:ext cx="5734632" cy="1519352"/>
          </a:xfrm>
          <a:custGeom>
            <a:avLst/>
            <a:gdLst>
              <a:gd name="T0" fmla="*/ 48 w 2640"/>
              <a:gd name="T1" fmla="*/ 144 h 624"/>
              <a:gd name="T2" fmla="*/ 1008 w 2640"/>
              <a:gd name="T3" fmla="*/ 384 h 624"/>
              <a:gd name="T4" fmla="*/ 1776 w 2640"/>
              <a:gd name="T5" fmla="*/ 288 h 624"/>
              <a:gd name="T6" fmla="*/ 2592 w 2640"/>
              <a:gd name="T7" fmla="*/ 0 h 624"/>
              <a:gd name="T8" fmla="*/ 2640 w 2640"/>
              <a:gd name="T9" fmla="*/ 240 h 624"/>
              <a:gd name="T10" fmla="*/ 1776 w 2640"/>
              <a:gd name="T11" fmla="*/ 528 h 624"/>
              <a:gd name="T12" fmla="*/ 1008 w 2640"/>
              <a:gd name="T13" fmla="*/ 624 h 624"/>
              <a:gd name="T14" fmla="*/ 0 w 2640"/>
              <a:gd name="T15" fmla="*/ 384 h 624"/>
              <a:gd name="T16" fmla="*/ 48 w 2640"/>
              <a:gd name="T17" fmla="*/ 144 h 624"/>
              <a:gd name="connsiteX0" fmla="*/ 127 w 9945"/>
              <a:gd name="connsiteY0" fmla="*/ 2308 h 10000"/>
              <a:gd name="connsiteX1" fmla="*/ 3763 w 9945"/>
              <a:gd name="connsiteY1" fmla="*/ 6154 h 10000"/>
              <a:gd name="connsiteX2" fmla="*/ 6672 w 9945"/>
              <a:gd name="connsiteY2" fmla="*/ 4615 h 10000"/>
              <a:gd name="connsiteX3" fmla="*/ 9763 w 9945"/>
              <a:gd name="connsiteY3" fmla="*/ 0 h 10000"/>
              <a:gd name="connsiteX4" fmla="*/ 9945 w 9945"/>
              <a:gd name="connsiteY4" fmla="*/ 3846 h 10000"/>
              <a:gd name="connsiteX5" fmla="*/ 6672 w 9945"/>
              <a:gd name="connsiteY5" fmla="*/ 8462 h 10000"/>
              <a:gd name="connsiteX6" fmla="*/ 3763 w 9945"/>
              <a:gd name="connsiteY6" fmla="*/ 10000 h 10000"/>
              <a:gd name="connsiteX7" fmla="*/ 0 w 9945"/>
              <a:gd name="connsiteY7" fmla="*/ 5854 h 10000"/>
              <a:gd name="connsiteX8" fmla="*/ 127 w 9945"/>
              <a:gd name="connsiteY8" fmla="*/ 2308 h 10000"/>
              <a:gd name="connsiteX0" fmla="*/ 128 w 10000"/>
              <a:gd name="connsiteY0" fmla="*/ 2308 h 9474"/>
              <a:gd name="connsiteX1" fmla="*/ 3784 w 10000"/>
              <a:gd name="connsiteY1" fmla="*/ 6154 h 9474"/>
              <a:gd name="connsiteX2" fmla="*/ 6709 w 10000"/>
              <a:gd name="connsiteY2" fmla="*/ 4615 h 9474"/>
              <a:gd name="connsiteX3" fmla="*/ 9817 w 10000"/>
              <a:gd name="connsiteY3" fmla="*/ 0 h 9474"/>
              <a:gd name="connsiteX4" fmla="*/ 10000 w 10000"/>
              <a:gd name="connsiteY4" fmla="*/ 3846 h 9474"/>
              <a:gd name="connsiteX5" fmla="*/ 6709 w 10000"/>
              <a:gd name="connsiteY5" fmla="*/ 8462 h 9474"/>
              <a:gd name="connsiteX6" fmla="*/ 3287 w 10000"/>
              <a:gd name="connsiteY6" fmla="*/ 9474 h 9474"/>
              <a:gd name="connsiteX7" fmla="*/ 0 w 10000"/>
              <a:gd name="connsiteY7" fmla="*/ 5854 h 9474"/>
              <a:gd name="connsiteX8" fmla="*/ 128 w 10000"/>
              <a:gd name="connsiteY8" fmla="*/ 2308 h 9474"/>
              <a:gd name="connsiteX0" fmla="*/ 128 w 10000"/>
              <a:gd name="connsiteY0" fmla="*/ 2436 h 10000"/>
              <a:gd name="connsiteX1" fmla="*/ 3784 w 10000"/>
              <a:gd name="connsiteY1" fmla="*/ 6496 h 10000"/>
              <a:gd name="connsiteX2" fmla="*/ 6709 w 10000"/>
              <a:gd name="connsiteY2" fmla="*/ 4871 h 10000"/>
              <a:gd name="connsiteX3" fmla="*/ 9817 w 10000"/>
              <a:gd name="connsiteY3" fmla="*/ 0 h 10000"/>
              <a:gd name="connsiteX4" fmla="*/ 10000 w 10000"/>
              <a:gd name="connsiteY4" fmla="*/ 4060 h 10000"/>
              <a:gd name="connsiteX5" fmla="*/ 6617 w 10000"/>
              <a:gd name="connsiteY5" fmla="*/ 8060 h 10000"/>
              <a:gd name="connsiteX6" fmla="*/ 3287 w 10000"/>
              <a:gd name="connsiteY6" fmla="*/ 10000 h 10000"/>
              <a:gd name="connsiteX7" fmla="*/ 0 w 10000"/>
              <a:gd name="connsiteY7" fmla="*/ 6179 h 10000"/>
              <a:gd name="connsiteX8" fmla="*/ 128 w 10000"/>
              <a:gd name="connsiteY8" fmla="*/ 2436 h 10000"/>
              <a:gd name="connsiteX0" fmla="*/ 128 w 10000"/>
              <a:gd name="connsiteY0" fmla="*/ 2436 h 10000"/>
              <a:gd name="connsiteX1" fmla="*/ 3784 w 10000"/>
              <a:gd name="connsiteY1" fmla="*/ 6496 h 10000"/>
              <a:gd name="connsiteX2" fmla="*/ 6470 w 10000"/>
              <a:gd name="connsiteY2" fmla="*/ 3999 h 10000"/>
              <a:gd name="connsiteX3" fmla="*/ 9817 w 10000"/>
              <a:gd name="connsiteY3" fmla="*/ 0 h 10000"/>
              <a:gd name="connsiteX4" fmla="*/ 10000 w 10000"/>
              <a:gd name="connsiteY4" fmla="*/ 4060 h 10000"/>
              <a:gd name="connsiteX5" fmla="*/ 6617 w 10000"/>
              <a:gd name="connsiteY5" fmla="*/ 8060 h 10000"/>
              <a:gd name="connsiteX6" fmla="*/ 3287 w 10000"/>
              <a:gd name="connsiteY6" fmla="*/ 10000 h 10000"/>
              <a:gd name="connsiteX7" fmla="*/ 0 w 10000"/>
              <a:gd name="connsiteY7" fmla="*/ 6179 h 10000"/>
              <a:gd name="connsiteX8" fmla="*/ 128 w 10000"/>
              <a:gd name="connsiteY8" fmla="*/ 2436 h 10000"/>
              <a:gd name="connsiteX0" fmla="*/ 128 w 10000"/>
              <a:gd name="connsiteY0" fmla="*/ 2436 h 10000"/>
              <a:gd name="connsiteX1" fmla="*/ 3250 w 10000"/>
              <a:gd name="connsiteY1" fmla="*/ 5148 h 10000"/>
              <a:gd name="connsiteX2" fmla="*/ 6470 w 10000"/>
              <a:gd name="connsiteY2" fmla="*/ 3999 h 10000"/>
              <a:gd name="connsiteX3" fmla="*/ 9817 w 10000"/>
              <a:gd name="connsiteY3" fmla="*/ 0 h 10000"/>
              <a:gd name="connsiteX4" fmla="*/ 10000 w 10000"/>
              <a:gd name="connsiteY4" fmla="*/ 4060 h 10000"/>
              <a:gd name="connsiteX5" fmla="*/ 6617 w 10000"/>
              <a:gd name="connsiteY5" fmla="*/ 8060 h 10000"/>
              <a:gd name="connsiteX6" fmla="*/ 3287 w 10000"/>
              <a:gd name="connsiteY6" fmla="*/ 10000 h 10000"/>
              <a:gd name="connsiteX7" fmla="*/ 0 w 10000"/>
              <a:gd name="connsiteY7" fmla="*/ 6179 h 10000"/>
              <a:gd name="connsiteX8" fmla="*/ 128 w 10000"/>
              <a:gd name="connsiteY8" fmla="*/ 2436 h 10000"/>
              <a:gd name="connsiteX0" fmla="*/ 128 w 10000"/>
              <a:gd name="connsiteY0" fmla="*/ 2436 h 10000"/>
              <a:gd name="connsiteX1" fmla="*/ 3250 w 10000"/>
              <a:gd name="connsiteY1" fmla="*/ 5624 h 10000"/>
              <a:gd name="connsiteX2" fmla="*/ 6470 w 10000"/>
              <a:gd name="connsiteY2" fmla="*/ 3999 h 10000"/>
              <a:gd name="connsiteX3" fmla="*/ 9817 w 10000"/>
              <a:gd name="connsiteY3" fmla="*/ 0 h 10000"/>
              <a:gd name="connsiteX4" fmla="*/ 10000 w 10000"/>
              <a:gd name="connsiteY4" fmla="*/ 4060 h 10000"/>
              <a:gd name="connsiteX5" fmla="*/ 6617 w 10000"/>
              <a:gd name="connsiteY5" fmla="*/ 8060 h 10000"/>
              <a:gd name="connsiteX6" fmla="*/ 3287 w 10000"/>
              <a:gd name="connsiteY6" fmla="*/ 10000 h 10000"/>
              <a:gd name="connsiteX7" fmla="*/ 0 w 10000"/>
              <a:gd name="connsiteY7" fmla="*/ 6179 h 10000"/>
              <a:gd name="connsiteX8" fmla="*/ 128 w 10000"/>
              <a:gd name="connsiteY8" fmla="*/ 2436 h 10000"/>
              <a:gd name="connsiteX0" fmla="*/ 128 w 11492"/>
              <a:gd name="connsiteY0" fmla="*/ 6637 h 14201"/>
              <a:gd name="connsiteX1" fmla="*/ 3250 w 11492"/>
              <a:gd name="connsiteY1" fmla="*/ 9825 h 14201"/>
              <a:gd name="connsiteX2" fmla="*/ 6470 w 11492"/>
              <a:gd name="connsiteY2" fmla="*/ 8200 h 14201"/>
              <a:gd name="connsiteX3" fmla="*/ 11492 w 11492"/>
              <a:gd name="connsiteY3" fmla="*/ 0 h 14201"/>
              <a:gd name="connsiteX4" fmla="*/ 10000 w 11492"/>
              <a:gd name="connsiteY4" fmla="*/ 8261 h 14201"/>
              <a:gd name="connsiteX5" fmla="*/ 6617 w 11492"/>
              <a:gd name="connsiteY5" fmla="*/ 12261 h 14201"/>
              <a:gd name="connsiteX6" fmla="*/ 3287 w 11492"/>
              <a:gd name="connsiteY6" fmla="*/ 14201 h 14201"/>
              <a:gd name="connsiteX7" fmla="*/ 0 w 11492"/>
              <a:gd name="connsiteY7" fmla="*/ 10380 h 14201"/>
              <a:gd name="connsiteX8" fmla="*/ 128 w 11492"/>
              <a:gd name="connsiteY8" fmla="*/ 6637 h 14201"/>
              <a:gd name="connsiteX0" fmla="*/ 128 w 11492"/>
              <a:gd name="connsiteY0" fmla="*/ 6637 h 14201"/>
              <a:gd name="connsiteX1" fmla="*/ 3250 w 11492"/>
              <a:gd name="connsiteY1" fmla="*/ 9825 h 14201"/>
              <a:gd name="connsiteX2" fmla="*/ 6470 w 11492"/>
              <a:gd name="connsiteY2" fmla="*/ 8200 h 14201"/>
              <a:gd name="connsiteX3" fmla="*/ 9877 w 11492"/>
              <a:gd name="connsiteY3" fmla="*/ 1595 h 14201"/>
              <a:gd name="connsiteX4" fmla="*/ 11492 w 11492"/>
              <a:gd name="connsiteY4" fmla="*/ 0 h 14201"/>
              <a:gd name="connsiteX5" fmla="*/ 10000 w 11492"/>
              <a:gd name="connsiteY5" fmla="*/ 8261 h 14201"/>
              <a:gd name="connsiteX6" fmla="*/ 6617 w 11492"/>
              <a:gd name="connsiteY6" fmla="*/ 12261 h 14201"/>
              <a:gd name="connsiteX7" fmla="*/ 3287 w 11492"/>
              <a:gd name="connsiteY7" fmla="*/ 14201 h 14201"/>
              <a:gd name="connsiteX8" fmla="*/ 0 w 11492"/>
              <a:gd name="connsiteY8" fmla="*/ 10380 h 14201"/>
              <a:gd name="connsiteX9" fmla="*/ 128 w 11492"/>
              <a:gd name="connsiteY9" fmla="*/ 6637 h 14201"/>
              <a:gd name="connsiteX0" fmla="*/ 128 w 11546"/>
              <a:gd name="connsiteY0" fmla="*/ 6637 h 14201"/>
              <a:gd name="connsiteX1" fmla="*/ 3250 w 11546"/>
              <a:gd name="connsiteY1" fmla="*/ 9825 h 14201"/>
              <a:gd name="connsiteX2" fmla="*/ 6470 w 11546"/>
              <a:gd name="connsiteY2" fmla="*/ 8200 h 14201"/>
              <a:gd name="connsiteX3" fmla="*/ 9877 w 11546"/>
              <a:gd name="connsiteY3" fmla="*/ 1595 h 14201"/>
              <a:gd name="connsiteX4" fmla="*/ 11492 w 11546"/>
              <a:gd name="connsiteY4" fmla="*/ 0 h 14201"/>
              <a:gd name="connsiteX5" fmla="*/ 11546 w 11546"/>
              <a:gd name="connsiteY5" fmla="*/ 4139 h 14201"/>
              <a:gd name="connsiteX6" fmla="*/ 6617 w 11546"/>
              <a:gd name="connsiteY6" fmla="*/ 12261 h 14201"/>
              <a:gd name="connsiteX7" fmla="*/ 3287 w 11546"/>
              <a:gd name="connsiteY7" fmla="*/ 14201 h 14201"/>
              <a:gd name="connsiteX8" fmla="*/ 0 w 11546"/>
              <a:gd name="connsiteY8" fmla="*/ 10380 h 14201"/>
              <a:gd name="connsiteX9" fmla="*/ 128 w 11546"/>
              <a:gd name="connsiteY9" fmla="*/ 6637 h 14201"/>
              <a:gd name="connsiteX0" fmla="*/ 128 w 11546"/>
              <a:gd name="connsiteY0" fmla="*/ 6637 h 14201"/>
              <a:gd name="connsiteX1" fmla="*/ 3250 w 11546"/>
              <a:gd name="connsiteY1" fmla="*/ 9825 h 14201"/>
              <a:gd name="connsiteX2" fmla="*/ 6470 w 11546"/>
              <a:gd name="connsiteY2" fmla="*/ 8200 h 14201"/>
              <a:gd name="connsiteX3" fmla="*/ 9877 w 11546"/>
              <a:gd name="connsiteY3" fmla="*/ 1595 h 14201"/>
              <a:gd name="connsiteX4" fmla="*/ 11492 w 11546"/>
              <a:gd name="connsiteY4" fmla="*/ 0 h 14201"/>
              <a:gd name="connsiteX5" fmla="*/ 11546 w 11546"/>
              <a:gd name="connsiteY5" fmla="*/ 4139 h 14201"/>
              <a:gd name="connsiteX6" fmla="*/ 9969 w 11546"/>
              <a:gd name="connsiteY6" fmla="*/ 5717 h 14201"/>
              <a:gd name="connsiteX7" fmla="*/ 6617 w 11546"/>
              <a:gd name="connsiteY7" fmla="*/ 12261 h 14201"/>
              <a:gd name="connsiteX8" fmla="*/ 3287 w 11546"/>
              <a:gd name="connsiteY8" fmla="*/ 14201 h 14201"/>
              <a:gd name="connsiteX9" fmla="*/ 0 w 11546"/>
              <a:gd name="connsiteY9" fmla="*/ 10380 h 14201"/>
              <a:gd name="connsiteX10" fmla="*/ 128 w 11546"/>
              <a:gd name="connsiteY10" fmla="*/ 6637 h 14201"/>
              <a:gd name="connsiteX0" fmla="*/ 128 w 11546"/>
              <a:gd name="connsiteY0" fmla="*/ 6637 h 14201"/>
              <a:gd name="connsiteX1" fmla="*/ 3250 w 11546"/>
              <a:gd name="connsiteY1" fmla="*/ 9825 h 14201"/>
              <a:gd name="connsiteX2" fmla="*/ 6470 w 11546"/>
              <a:gd name="connsiteY2" fmla="*/ 8200 h 14201"/>
              <a:gd name="connsiteX3" fmla="*/ 9877 w 11546"/>
              <a:gd name="connsiteY3" fmla="*/ 1595 h 14201"/>
              <a:gd name="connsiteX4" fmla="*/ 11492 w 11546"/>
              <a:gd name="connsiteY4" fmla="*/ 0 h 14201"/>
              <a:gd name="connsiteX5" fmla="*/ 11546 w 11546"/>
              <a:gd name="connsiteY5" fmla="*/ 4139 h 14201"/>
              <a:gd name="connsiteX6" fmla="*/ 9969 w 11546"/>
              <a:gd name="connsiteY6" fmla="*/ 5717 h 14201"/>
              <a:gd name="connsiteX7" fmla="*/ 6617 w 11546"/>
              <a:gd name="connsiteY7" fmla="*/ 11310 h 14201"/>
              <a:gd name="connsiteX8" fmla="*/ 3287 w 11546"/>
              <a:gd name="connsiteY8" fmla="*/ 14201 h 14201"/>
              <a:gd name="connsiteX9" fmla="*/ 0 w 11546"/>
              <a:gd name="connsiteY9" fmla="*/ 10380 h 14201"/>
              <a:gd name="connsiteX10" fmla="*/ 128 w 11546"/>
              <a:gd name="connsiteY10" fmla="*/ 6637 h 14201"/>
              <a:gd name="connsiteX0" fmla="*/ 128 w 11546"/>
              <a:gd name="connsiteY0" fmla="*/ 6637 h 13171"/>
              <a:gd name="connsiteX1" fmla="*/ 3250 w 11546"/>
              <a:gd name="connsiteY1" fmla="*/ 9825 h 13171"/>
              <a:gd name="connsiteX2" fmla="*/ 6470 w 11546"/>
              <a:gd name="connsiteY2" fmla="*/ 8200 h 13171"/>
              <a:gd name="connsiteX3" fmla="*/ 9877 w 11546"/>
              <a:gd name="connsiteY3" fmla="*/ 1595 h 13171"/>
              <a:gd name="connsiteX4" fmla="*/ 11492 w 11546"/>
              <a:gd name="connsiteY4" fmla="*/ 0 h 13171"/>
              <a:gd name="connsiteX5" fmla="*/ 11546 w 11546"/>
              <a:gd name="connsiteY5" fmla="*/ 4139 h 13171"/>
              <a:gd name="connsiteX6" fmla="*/ 9969 w 11546"/>
              <a:gd name="connsiteY6" fmla="*/ 5717 h 13171"/>
              <a:gd name="connsiteX7" fmla="*/ 6617 w 11546"/>
              <a:gd name="connsiteY7" fmla="*/ 11310 h 13171"/>
              <a:gd name="connsiteX8" fmla="*/ 3287 w 11546"/>
              <a:gd name="connsiteY8" fmla="*/ 13171 h 13171"/>
              <a:gd name="connsiteX9" fmla="*/ 0 w 11546"/>
              <a:gd name="connsiteY9" fmla="*/ 10380 h 13171"/>
              <a:gd name="connsiteX10" fmla="*/ 128 w 11546"/>
              <a:gd name="connsiteY10" fmla="*/ 6637 h 13171"/>
              <a:gd name="connsiteX0" fmla="*/ 128 w 11546"/>
              <a:gd name="connsiteY0" fmla="*/ 6637 h 13171"/>
              <a:gd name="connsiteX1" fmla="*/ 3250 w 11546"/>
              <a:gd name="connsiteY1" fmla="*/ 9825 h 13171"/>
              <a:gd name="connsiteX2" fmla="*/ 6470 w 11546"/>
              <a:gd name="connsiteY2" fmla="*/ 8200 h 13171"/>
              <a:gd name="connsiteX3" fmla="*/ 9877 w 11546"/>
              <a:gd name="connsiteY3" fmla="*/ 1595 h 13171"/>
              <a:gd name="connsiteX4" fmla="*/ 11492 w 11546"/>
              <a:gd name="connsiteY4" fmla="*/ 0 h 13171"/>
              <a:gd name="connsiteX5" fmla="*/ 11546 w 11546"/>
              <a:gd name="connsiteY5" fmla="*/ 4139 h 13171"/>
              <a:gd name="connsiteX6" fmla="*/ 9969 w 11546"/>
              <a:gd name="connsiteY6" fmla="*/ 5717 h 13171"/>
              <a:gd name="connsiteX7" fmla="*/ 6617 w 11546"/>
              <a:gd name="connsiteY7" fmla="*/ 11310 h 13171"/>
              <a:gd name="connsiteX8" fmla="*/ 3287 w 11546"/>
              <a:gd name="connsiteY8" fmla="*/ 13171 h 13171"/>
              <a:gd name="connsiteX9" fmla="*/ 0 w 11546"/>
              <a:gd name="connsiteY9" fmla="*/ 10380 h 13171"/>
              <a:gd name="connsiteX10" fmla="*/ 128 w 11546"/>
              <a:gd name="connsiteY10" fmla="*/ 6637 h 13171"/>
              <a:gd name="connsiteX0" fmla="*/ 128 w 11546"/>
              <a:gd name="connsiteY0" fmla="*/ 6637 h 13171"/>
              <a:gd name="connsiteX1" fmla="*/ 3250 w 11546"/>
              <a:gd name="connsiteY1" fmla="*/ 9825 h 13171"/>
              <a:gd name="connsiteX2" fmla="*/ 6470 w 11546"/>
              <a:gd name="connsiteY2" fmla="*/ 8200 h 13171"/>
              <a:gd name="connsiteX3" fmla="*/ 9877 w 11546"/>
              <a:gd name="connsiteY3" fmla="*/ 1595 h 13171"/>
              <a:gd name="connsiteX4" fmla="*/ 11492 w 11546"/>
              <a:gd name="connsiteY4" fmla="*/ 0 h 13171"/>
              <a:gd name="connsiteX5" fmla="*/ 11546 w 11546"/>
              <a:gd name="connsiteY5" fmla="*/ 4139 h 13171"/>
              <a:gd name="connsiteX6" fmla="*/ 9969 w 11546"/>
              <a:gd name="connsiteY6" fmla="*/ 5717 h 13171"/>
              <a:gd name="connsiteX7" fmla="*/ 6617 w 11546"/>
              <a:gd name="connsiteY7" fmla="*/ 11310 h 13171"/>
              <a:gd name="connsiteX8" fmla="*/ 3287 w 11546"/>
              <a:gd name="connsiteY8" fmla="*/ 13171 h 13171"/>
              <a:gd name="connsiteX9" fmla="*/ 0 w 11546"/>
              <a:gd name="connsiteY9" fmla="*/ 10380 h 13171"/>
              <a:gd name="connsiteX10" fmla="*/ 128 w 11546"/>
              <a:gd name="connsiteY10" fmla="*/ 6637 h 13171"/>
              <a:gd name="connsiteX0" fmla="*/ 128 w 11546"/>
              <a:gd name="connsiteY0" fmla="*/ 6637 h 13171"/>
              <a:gd name="connsiteX1" fmla="*/ 3250 w 11546"/>
              <a:gd name="connsiteY1" fmla="*/ 9825 h 13171"/>
              <a:gd name="connsiteX2" fmla="*/ 6470 w 11546"/>
              <a:gd name="connsiteY2" fmla="*/ 8200 h 13171"/>
              <a:gd name="connsiteX3" fmla="*/ 9877 w 11546"/>
              <a:gd name="connsiteY3" fmla="*/ 1595 h 13171"/>
              <a:gd name="connsiteX4" fmla="*/ 11492 w 11546"/>
              <a:gd name="connsiteY4" fmla="*/ 0 h 13171"/>
              <a:gd name="connsiteX5" fmla="*/ 11546 w 11546"/>
              <a:gd name="connsiteY5" fmla="*/ 4139 h 13171"/>
              <a:gd name="connsiteX6" fmla="*/ 9969 w 11546"/>
              <a:gd name="connsiteY6" fmla="*/ 5717 h 13171"/>
              <a:gd name="connsiteX7" fmla="*/ 6617 w 11546"/>
              <a:gd name="connsiteY7" fmla="*/ 11310 h 13171"/>
              <a:gd name="connsiteX8" fmla="*/ 3287 w 11546"/>
              <a:gd name="connsiteY8" fmla="*/ 13171 h 13171"/>
              <a:gd name="connsiteX9" fmla="*/ 0 w 11546"/>
              <a:gd name="connsiteY9" fmla="*/ 10380 h 13171"/>
              <a:gd name="connsiteX10" fmla="*/ 128 w 11546"/>
              <a:gd name="connsiteY10" fmla="*/ 6637 h 1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46" h="13171">
                <a:moveTo>
                  <a:pt x="128" y="6637"/>
                </a:moveTo>
                <a:lnTo>
                  <a:pt x="3250" y="9825"/>
                </a:lnTo>
                <a:lnTo>
                  <a:pt x="6470" y="8200"/>
                </a:lnTo>
                <a:cubicBezTo>
                  <a:pt x="7195" y="6950"/>
                  <a:pt x="9152" y="2845"/>
                  <a:pt x="9877" y="1595"/>
                </a:cubicBezTo>
                <a:lnTo>
                  <a:pt x="11492" y="0"/>
                </a:lnTo>
                <a:cubicBezTo>
                  <a:pt x="11510" y="1380"/>
                  <a:pt x="11528" y="2759"/>
                  <a:pt x="11546" y="4139"/>
                </a:cubicBezTo>
                <a:cubicBezTo>
                  <a:pt x="9818" y="5325"/>
                  <a:pt x="11256" y="4293"/>
                  <a:pt x="9969" y="5717"/>
                </a:cubicBezTo>
                <a:lnTo>
                  <a:pt x="6617" y="11310"/>
                </a:lnTo>
                <a:lnTo>
                  <a:pt x="3287" y="13171"/>
                </a:lnTo>
                <a:lnTo>
                  <a:pt x="0" y="10380"/>
                </a:lnTo>
                <a:cubicBezTo>
                  <a:pt x="42" y="9132"/>
                  <a:pt x="85" y="7885"/>
                  <a:pt x="128" y="6637"/>
                </a:cubicBezTo>
                <a:close/>
              </a:path>
            </a:pathLst>
          </a:custGeom>
          <a:solidFill>
            <a:srgbClr val="FFFF00">
              <a:alpha val="50000"/>
            </a:srgbClr>
          </a:solidFill>
          <a:ln w="38100" cmpd="sng">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9" name="TextBox 68"/>
          <p:cNvSpPr txBox="1"/>
          <p:nvPr/>
        </p:nvSpPr>
        <p:spPr>
          <a:xfrm rot="20536819">
            <a:off x="6408532" y="3945615"/>
            <a:ext cx="131298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WORKSITE</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0" name="TextBox 69"/>
          <p:cNvSpPr txBox="1"/>
          <p:nvPr/>
        </p:nvSpPr>
        <p:spPr>
          <a:xfrm rot="857310">
            <a:off x="1972531" y="4656132"/>
            <a:ext cx="131298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WORKSITE</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1367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81000" y="488202"/>
            <a:ext cx="87630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a:solidFill>
                  <a:prstClr val="black"/>
                </a:solidFill>
                <a:ea typeface="Times New Roman"/>
              </a:rPr>
              <a:t>The “Dirty Dozen”</a:t>
            </a:r>
          </a:p>
          <a:p>
            <a:pPr marL="227013" indent="-227013">
              <a:buNone/>
            </a:pPr>
            <a:r>
              <a:rPr lang="en-US" b="1" dirty="0">
                <a:solidFill>
                  <a:prstClr val="black"/>
                </a:solidFill>
                <a:ea typeface="Times New Roman"/>
              </a:rPr>
              <a:t>- 12 factors – evaluate “pollution potential”</a:t>
            </a:r>
          </a:p>
          <a:p>
            <a:pPr>
              <a:buFontTx/>
              <a:buChar char="-"/>
            </a:pPr>
            <a:r>
              <a:rPr lang="en-US" b="1" dirty="0">
                <a:solidFill>
                  <a:prstClr val="black"/>
                </a:solidFill>
                <a:ea typeface="Times New Roman"/>
              </a:rPr>
              <a:t>Assigns score from 0 to 100 (worst impact)</a:t>
            </a:r>
          </a:p>
          <a:p>
            <a:pPr>
              <a:buFontTx/>
              <a:buChar char="-"/>
            </a:pPr>
            <a:r>
              <a:rPr lang="en-US" b="1" dirty="0">
                <a:solidFill>
                  <a:prstClr val="black"/>
                </a:solidFill>
                <a:ea typeface="Times New Roman"/>
              </a:rPr>
              <a:t>Scores no longer a factor in allocation formula</a:t>
            </a:r>
          </a:p>
          <a:p>
            <a:endParaRPr lang="en-US" b="1" dirty="0">
              <a:solidFill>
                <a:prstClr val="black"/>
              </a:solidFill>
              <a:ea typeface="Times New Roman"/>
            </a:endParaRPr>
          </a:p>
          <a:p>
            <a:endParaRPr lang="en-US" b="1" dirty="0">
              <a:solidFill>
                <a:prstClr val="black"/>
              </a:solidFill>
              <a:ea typeface="Times New Roman"/>
            </a:endParaRPr>
          </a:p>
          <a:p>
            <a:endParaRPr lang="en-US" b="1" dirty="0">
              <a:solidFill>
                <a:prstClr val="black"/>
              </a:solidFill>
              <a:ea typeface="Times New Roman"/>
            </a:endParaRPr>
          </a:p>
          <a:p>
            <a:pPr marL="457200" lvl="1" indent="0">
              <a:buNone/>
            </a:pPr>
            <a:endParaRPr lang="en-US" sz="3200" b="1" dirty="0">
              <a:solidFill>
                <a:prstClr val="black"/>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Process Overview</a:t>
            </a:r>
          </a:p>
        </p:txBody>
      </p:sp>
      <p:sp>
        <p:nvSpPr>
          <p:cNvPr id="8" name="Rectangle 7"/>
          <p:cNvSpPr/>
          <p:nvPr/>
        </p:nvSpPr>
        <p:spPr>
          <a:xfrm>
            <a:off x="24114" y="6291726"/>
            <a:ext cx="3642249" cy="523220"/>
          </a:xfrm>
          <a:prstGeom prst="rect">
            <a:avLst/>
          </a:prstGeom>
          <a:solidFill>
            <a:schemeClr val="bg1"/>
          </a:solidFill>
          <a:ln>
            <a:solidFill>
              <a:schemeClr val="tx1"/>
            </a:solidFill>
          </a:ln>
        </p:spPr>
        <p:txBody>
          <a:bodyPr wrap="square">
            <a:spAutoFit/>
          </a:bodyPr>
          <a:lstStyle/>
          <a:p>
            <a:r>
              <a:rPr lang="en-US" sz="1400" b="1" dirty="0">
                <a:solidFill>
                  <a:srgbClr val="FF0000"/>
                </a:solidFill>
              </a:rPr>
              <a:t>Audio also available via phone: 866-823-7699</a:t>
            </a:r>
          </a:p>
          <a:p>
            <a:r>
              <a:rPr lang="en-US" sz="1400" dirty="0">
                <a:solidFill>
                  <a:srgbClr val="FF0000"/>
                </a:solidFill>
              </a:rPr>
              <a:t>For assistance, call: 814-865-5355</a:t>
            </a:r>
          </a:p>
        </p:txBody>
      </p:sp>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111" y="2723204"/>
            <a:ext cx="9203111" cy="4079958"/>
          </a:xfrm>
          <a:prstGeom prst="rect">
            <a:avLst/>
          </a:prstGeom>
        </p:spPr>
      </p:pic>
    </p:spTree>
    <p:extLst>
      <p:ext uri="{BB962C8B-B14F-4D97-AF65-F5344CB8AC3E}">
        <p14:creationId xmlns:p14="http://schemas.microsoft.com/office/powerpoint/2010/main" val="1324682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5112" y="502112"/>
            <a:ext cx="45720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a:solidFill>
                  <a:prstClr val="black"/>
                </a:solidFill>
                <a:ea typeface="Times New Roman"/>
              </a:rPr>
              <a:t>Assessments</a:t>
            </a:r>
          </a:p>
          <a:p>
            <a:pPr>
              <a:buFontTx/>
              <a:buChar char="-"/>
            </a:pPr>
            <a:endParaRPr lang="en-US" sz="2000" b="1" dirty="0">
              <a:solidFill>
                <a:prstClr val="black"/>
              </a:solidFill>
              <a:ea typeface="Times New Roman"/>
            </a:endParaRPr>
          </a:p>
          <a:p>
            <a:pPr>
              <a:buFontTx/>
              <a:buChar char="-"/>
            </a:pPr>
            <a:r>
              <a:rPr lang="en-US" sz="2800" b="1" dirty="0">
                <a:solidFill>
                  <a:prstClr val="black"/>
                </a:solidFill>
                <a:ea typeface="Times New Roman"/>
              </a:rPr>
              <a:t>~75% of sites have existing ranking, most are 8-16 </a:t>
            </a:r>
            <a:br>
              <a:rPr lang="en-US" sz="2800" b="1" dirty="0">
                <a:solidFill>
                  <a:prstClr val="black"/>
                </a:solidFill>
                <a:ea typeface="Times New Roman"/>
              </a:rPr>
            </a:br>
            <a:r>
              <a:rPr lang="en-US" sz="2800" b="1" dirty="0">
                <a:solidFill>
                  <a:prstClr val="black"/>
                </a:solidFill>
                <a:ea typeface="Times New Roman"/>
              </a:rPr>
              <a:t>years old.</a:t>
            </a:r>
          </a:p>
          <a:p>
            <a:pPr>
              <a:buFontTx/>
              <a:buChar char="-"/>
            </a:pPr>
            <a:endParaRPr lang="en-US" sz="1600" b="1" dirty="0">
              <a:solidFill>
                <a:prstClr val="black"/>
              </a:solidFill>
              <a:ea typeface="Times New Roman"/>
            </a:endParaRPr>
          </a:p>
          <a:p>
            <a:pPr>
              <a:buFontTx/>
              <a:buChar char="-"/>
            </a:pPr>
            <a:endParaRPr lang="en-US" sz="1600" b="1" dirty="0">
              <a:solidFill>
                <a:prstClr val="black"/>
              </a:solidFill>
              <a:ea typeface="Times New Roman"/>
            </a:endParaRPr>
          </a:p>
          <a:p>
            <a:pPr>
              <a:buFontTx/>
              <a:buChar char="-"/>
            </a:pPr>
            <a:endParaRPr lang="en-US" sz="1600" b="1" dirty="0">
              <a:solidFill>
                <a:prstClr val="black"/>
              </a:solidFill>
              <a:ea typeface="Times New Roman"/>
            </a:endParaRPr>
          </a:p>
          <a:p>
            <a:pPr>
              <a:buFontTx/>
              <a:buChar char="-"/>
            </a:pPr>
            <a:endParaRPr lang="en-US" sz="1600" b="1" dirty="0">
              <a:solidFill>
                <a:prstClr val="black"/>
              </a:solidFill>
              <a:ea typeface="Times New Roman"/>
            </a:endParaRPr>
          </a:p>
          <a:p>
            <a:pPr>
              <a:buFontTx/>
              <a:buChar char="-"/>
            </a:pPr>
            <a:endParaRPr lang="en-US" sz="1600" b="1" dirty="0">
              <a:solidFill>
                <a:prstClr val="black"/>
              </a:solidFill>
              <a:ea typeface="Times New Roman"/>
            </a:endParaRPr>
          </a:p>
          <a:p>
            <a:pPr>
              <a:buFontTx/>
              <a:buChar char="-"/>
            </a:pPr>
            <a:r>
              <a:rPr lang="en-US" sz="2800" b="1" dirty="0">
                <a:solidFill>
                  <a:prstClr val="black"/>
                </a:solidFill>
                <a:ea typeface="Times New Roman"/>
              </a:rPr>
              <a:t>Most CDs use “Dirty Dozen” in ranking criteria.</a:t>
            </a:r>
          </a:p>
          <a:p>
            <a:pPr>
              <a:buFontTx/>
              <a:buChar char="-"/>
            </a:pPr>
            <a:endParaRPr lang="en-US" sz="2800" b="1" dirty="0">
              <a:solidFill>
                <a:prstClr val="black"/>
              </a:solidFill>
              <a:ea typeface="Times New Roman"/>
            </a:endParaRPr>
          </a:p>
          <a:p>
            <a:pPr>
              <a:buFontTx/>
              <a:buChar char="-"/>
            </a:pPr>
            <a:endParaRPr lang="en-US" sz="2800" b="1" dirty="0">
              <a:solidFill>
                <a:prstClr val="black"/>
              </a:solidFill>
              <a:ea typeface="Times New Roman"/>
            </a:endParaRPr>
          </a:p>
          <a:p>
            <a:pPr>
              <a:buFontTx/>
              <a:buChar char="-"/>
            </a:pPr>
            <a:endParaRPr lang="en-US" b="1" dirty="0">
              <a:solidFill>
                <a:prstClr val="black"/>
              </a:solidFill>
              <a:ea typeface="Times New Roman"/>
            </a:endParaRPr>
          </a:p>
          <a:p>
            <a:endParaRPr lang="en-US" b="1" dirty="0">
              <a:solidFill>
                <a:prstClr val="black"/>
              </a:solidFill>
              <a:ea typeface="Times New Roman"/>
            </a:endParaRPr>
          </a:p>
          <a:p>
            <a:endParaRPr lang="en-US" b="1" dirty="0">
              <a:solidFill>
                <a:prstClr val="black"/>
              </a:solidFill>
              <a:ea typeface="Times New Roman"/>
            </a:endParaRPr>
          </a:p>
          <a:p>
            <a:endParaRPr lang="en-US" b="1" dirty="0">
              <a:solidFill>
                <a:prstClr val="black"/>
              </a:solidFill>
              <a:ea typeface="Times New Roman"/>
            </a:endParaRPr>
          </a:p>
          <a:p>
            <a:pPr marL="457200" lvl="1" indent="0">
              <a:buNone/>
            </a:pPr>
            <a:endParaRPr lang="en-US" sz="3200" b="1" dirty="0">
              <a:solidFill>
                <a:prstClr val="black"/>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Current Use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442468"/>
            <a:ext cx="4800600" cy="6372478"/>
          </a:xfrm>
          <a:prstGeom prst="rect">
            <a:avLst/>
          </a:prstGeom>
          <a:ln w="38100">
            <a:solidFill>
              <a:schemeClr val="tx1"/>
            </a:solidFill>
          </a:ln>
        </p:spPr>
      </p:pic>
      <p:sp>
        <p:nvSpPr>
          <p:cNvPr id="3" name="Left Brace 2"/>
          <p:cNvSpPr/>
          <p:nvPr/>
        </p:nvSpPr>
        <p:spPr>
          <a:xfrm>
            <a:off x="4114800" y="3505200"/>
            <a:ext cx="737886" cy="2438400"/>
          </a:xfrm>
          <a:prstGeom prst="leftBrace">
            <a:avLst>
              <a:gd name="adj1" fmla="val 8333"/>
              <a:gd name="adj2" fmla="val 39111"/>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ectangle 3"/>
          <p:cNvSpPr/>
          <p:nvPr/>
        </p:nvSpPr>
        <p:spPr>
          <a:xfrm>
            <a:off x="6096000" y="1418673"/>
            <a:ext cx="30480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ea typeface="Times New Roman"/>
              </a:rPr>
              <a:t>If you use assessment score in ranking, you may want to consider completing ranking</a:t>
            </a:r>
          </a:p>
        </p:txBody>
      </p:sp>
      <p:pic>
        <p:nvPicPr>
          <p:cNvPr id="12" name="Picture 11"/>
          <p:cNvPicPr>
            <a:picLocks noChangeAspect="1"/>
          </p:cNvPicPr>
          <p:nvPr/>
        </p:nvPicPr>
        <p:blipFill>
          <a:blip r:embed="rId4" cstate="email">
            <a:clrChange>
              <a:clrFrom>
                <a:srgbClr val="FFEBBE"/>
              </a:clrFrom>
              <a:clrTo>
                <a:srgbClr val="FFEBBE">
                  <a:alpha val="0"/>
                </a:srgbClr>
              </a:clrTo>
            </a:clrChange>
            <a:extLst>
              <a:ext uri="{28A0092B-C50C-407E-A947-70E740481C1C}">
                <a14:useLocalDpi xmlns:a14="http://schemas.microsoft.com/office/drawing/2010/main"/>
              </a:ext>
            </a:extLst>
          </a:blip>
          <a:stretch>
            <a:fillRect/>
          </a:stretch>
        </p:blipFill>
        <p:spPr>
          <a:xfrm>
            <a:off x="2079634" y="2293561"/>
            <a:ext cx="2263766" cy="1298224"/>
          </a:xfrm>
          <a:prstGeom prst="rect">
            <a:avLst/>
          </a:prstGeom>
        </p:spPr>
      </p:pic>
    </p:spTree>
    <p:extLst>
      <p:ext uri="{BB962C8B-B14F-4D97-AF65-F5344CB8AC3E}">
        <p14:creationId xmlns:p14="http://schemas.microsoft.com/office/powerpoint/2010/main" val="1771227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Assessment Refresher</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152400" y="165865"/>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solidFill>
                  <a:srgbClr val="FFFF00"/>
                </a:solidFill>
                <a:effectLst/>
                <a:uLnTx/>
                <a:uFillTx/>
                <a:latin typeface="Calibri"/>
                <a:ea typeface="Times New Roman"/>
                <a:cs typeface="+mn-cs"/>
              </a:rPr>
              <a:t>Additional Resources</a:t>
            </a:r>
            <a:endParaRPr kumimoji="0" lang="en-US" sz="3600" b="1" i="0" u="none" strike="noStrike" kern="1200" cap="none" spc="0" normalizeH="0" baseline="0" noProof="0" dirty="0">
              <a:ln>
                <a:noFill/>
              </a:ln>
              <a:solidFill>
                <a:srgbClr val="FFFF00"/>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Calibri"/>
              <a:ea typeface="Times New Roman"/>
              <a:cs typeface="+mn-cs"/>
            </a:endParaRPr>
          </a:p>
        </p:txBody>
      </p:sp>
      <p:pic>
        <p:nvPicPr>
          <p:cNvPr id="18" name="Picture 17">
            <a:extLst>
              <a:ext uri="{FF2B5EF4-FFF2-40B4-BE49-F238E27FC236}">
                <a16:creationId xmlns:a16="http://schemas.microsoft.com/office/drawing/2014/main" id="{BDE335CF-1AD3-4A79-9D8B-C79FC13827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6250" y="1925849"/>
            <a:ext cx="8229600" cy="6082748"/>
          </a:xfrm>
          <a:prstGeom prst="rect">
            <a:avLst/>
          </a:prstGeom>
        </p:spPr>
      </p:pic>
      <p:cxnSp>
        <p:nvCxnSpPr>
          <p:cNvPr id="5" name="Straight Arrow Connector 4">
            <a:extLst>
              <a:ext uri="{FF2B5EF4-FFF2-40B4-BE49-F238E27FC236}">
                <a16:creationId xmlns:a16="http://schemas.microsoft.com/office/drawing/2014/main" id="{231D7301-DDAC-49F6-A45D-7BDACF71E883}"/>
              </a:ext>
            </a:extLst>
          </p:cNvPr>
          <p:cNvCxnSpPr>
            <a:cxnSpLocks/>
          </p:cNvCxnSpPr>
          <p:nvPr/>
        </p:nvCxnSpPr>
        <p:spPr>
          <a:xfrm>
            <a:off x="3810000" y="5334000"/>
            <a:ext cx="656463" cy="0"/>
          </a:xfrm>
          <a:prstGeom prst="straightConnector1">
            <a:avLst/>
          </a:prstGeom>
          <a:ln w="1206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233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Assessment Refresher</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152400" y="165865"/>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solidFill>
                  <a:srgbClr val="FFFF00"/>
                </a:solidFill>
                <a:effectLst/>
                <a:uLnTx/>
                <a:uFillTx/>
                <a:latin typeface="Calibri"/>
                <a:ea typeface="Times New Roman"/>
                <a:cs typeface="+mn-cs"/>
              </a:rPr>
              <a:t>Additional Resources</a:t>
            </a:r>
            <a:endParaRPr kumimoji="0" lang="en-US" sz="3600" b="1" i="0" u="none" strike="noStrike" kern="1200" cap="none" spc="0" normalizeH="0" baseline="0" noProof="0" dirty="0">
              <a:ln>
                <a:noFill/>
              </a:ln>
              <a:solidFill>
                <a:srgbClr val="FFFF00"/>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u="sng" dirty="0">
                <a:solidFill>
                  <a:schemeClr val="bg1"/>
                </a:solidFill>
                <a:latin typeface="Calibri"/>
                <a:ea typeface="Times New Roman"/>
              </a:rPr>
              <a:t>Quick Reference Guide</a:t>
            </a:r>
          </a:p>
          <a:p>
            <a:pPr lvl="1">
              <a:spcBef>
                <a:spcPts val="0"/>
              </a:spcBef>
              <a:buFont typeface="Arial" panose="020B0604020202020204" pitchFamily="34" charset="0"/>
              <a:buChar char="•"/>
              <a:defRPr/>
            </a:pPr>
            <a:r>
              <a:rPr kumimoji="0" lang="en-US" sz="3200" b="1" i="0" u="none" strike="noStrike" kern="1200" cap="none" spc="0" normalizeH="0" baseline="0" noProof="0" dirty="0">
                <a:ln>
                  <a:noFill/>
                </a:ln>
                <a:solidFill>
                  <a:schemeClr val="bg1"/>
                </a:solidFill>
                <a:effectLst/>
                <a:uLnTx/>
                <a:uFillTx/>
                <a:latin typeface="Calibri"/>
                <a:ea typeface="Times New Roman"/>
                <a:cs typeface="+mn-cs"/>
              </a:rPr>
              <a:t>Field Guide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Times New Roman"/>
                <a:cs typeface="+mn-cs"/>
              </a:rPr>
              <a:t>Q&amp;A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Times New Roman"/>
                <a:cs typeface="+mn-cs"/>
              </a:rPr>
              <a:t>Recorded Training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Calibri"/>
              <a:ea typeface="Times New Roman"/>
              <a:cs typeface="+mn-cs"/>
            </a:endParaRPr>
          </a:p>
        </p:txBody>
      </p:sp>
      <p:pic>
        <p:nvPicPr>
          <p:cNvPr id="17" name="Picture 16">
            <a:extLst>
              <a:ext uri="{FF2B5EF4-FFF2-40B4-BE49-F238E27FC236}">
                <a16:creationId xmlns:a16="http://schemas.microsoft.com/office/drawing/2014/main" id="{8557838D-7E63-4CFB-BFB4-EF62568B20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440015">
            <a:off x="5424634" y="1284867"/>
            <a:ext cx="5028401" cy="6518029"/>
          </a:xfrm>
          <a:prstGeom prst="rect">
            <a:avLst/>
          </a:prstGeom>
          <a:ln w="38100">
            <a:solidFill>
              <a:schemeClr val="tx1"/>
            </a:solidFill>
          </a:ln>
        </p:spPr>
      </p:pic>
      <p:cxnSp>
        <p:nvCxnSpPr>
          <p:cNvPr id="5" name="Straight Arrow Connector 4">
            <a:extLst>
              <a:ext uri="{FF2B5EF4-FFF2-40B4-BE49-F238E27FC236}">
                <a16:creationId xmlns:a16="http://schemas.microsoft.com/office/drawing/2014/main" id="{231D7301-DDAC-49F6-A45D-7BDACF71E883}"/>
              </a:ext>
            </a:extLst>
          </p:cNvPr>
          <p:cNvCxnSpPr>
            <a:cxnSpLocks/>
          </p:cNvCxnSpPr>
          <p:nvPr/>
        </p:nvCxnSpPr>
        <p:spPr>
          <a:xfrm>
            <a:off x="4572000" y="1725604"/>
            <a:ext cx="1113663" cy="34221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077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72EB91FA-CBF2-45B5-8E1D-14F15DB8A9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920732">
            <a:off x="4747570" y="1313189"/>
            <a:ext cx="5004410" cy="6608078"/>
          </a:xfrm>
          <a:prstGeom prst="rect">
            <a:avLst/>
          </a:prstGeom>
          <a:ln w="38100">
            <a:solidFill>
              <a:schemeClr val="tx1"/>
            </a:solidFill>
          </a:ln>
        </p:spPr>
      </p:pic>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Assessment Refresher</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152400" y="165865"/>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solidFill>
                  <a:srgbClr val="FFFF00"/>
                </a:solidFill>
                <a:effectLst/>
                <a:uLnTx/>
                <a:uFillTx/>
                <a:latin typeface="Calibri"/>
                <a:ea typeface="Times New Roman"/>
                <a:cs typeface="+mn-cs"/>
              </a:rPr>
              <a:t>Additional Resources</a:t>
            </a:r>
            <a:endParaRPr kumimoji="0" lang="en-US" sz="3600" b="1" i="0" u="none" strike="noStrike" kern="1200" cap="none" spc="0" normalizeH="0" baseline="0" noProof="0" dirty="0">
              <a:ln>
                <a:noFill/>
              </a:ln>
              <a:solidFill>
                <a:srgbClr val="FFFF00"/>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solidFill>
                  <a:schemeClr val="bg1"/>
                </a:solidFill>
                <a:latin typeface="Calibri"/>
                <a:ea typeface="Times New Roman"/>
              </a:rPr>
              <a:t>Quick Reference Guide</a:t>
            </a:r>
          </a:p>
          <a:p>
            <a:pPr lvl="1">
              <a:spcBef>
                <a:spcPts val="0"/>
              </a:spcBef>
              <a:buFont typeface="Arial" panose="020B0604020202020204" pitchFamily="34" charset="0"/>
              <a:buChar char="•"/>
              <a:defRPr/>
            </a:pPr>
            <a:r>
              <a:rPr kumimoji="0" lang="en-US" sz="3200" b="1" i="0" u="sng" strike="noStrike" kern="1200" cap="none" spc="0" normalizeH="0" baseline="0" noProof="0" dirty="0">
                <a:ln>
                  <a:noFill/>
                </a:ln>
                <a:solidFill>
                  <a:schemeClr val="bg1"/>
                </a:solidFill>
                <a:effectLst/>
                <a:uLnTx/>
                <a:uFillTx/>
                <a:latin typeface="Calibri"/>
                <a:ea typeface="Times New Roman"/>
                <a:cs typeface="+mn-cs"/>
              </a:rPr>
              <a:t>Field Guide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Times New Roman"/>
                <a:cs typeface="+mn-cs"/>
              </a:rPr>
              <a:t>Q&amp;A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Times New Roman"/>
                <a:cs typeface="+mn-cs"/>
              </a:rPr>
              <a:t>Recorded Training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Calibri"/>
              <a:ea typeface="Times New Roman"/>
              <a:cs typeface="+mn-cs"/>
            </a:endParaRPr>
          </a:p>
        </p:txBody>
      </p:sp>
      <p:cxnSp>
        <p:nvCxnSpPr>
          <p:cNvPr id="5" name="Straight Arrow Connector 4">
            <a:extLst>
              <a:ext uri="{FF2B5EF4-FFF2-40B4-BE49-F238E27FC236}">
                <a16:creationId xmlns:a16="http://schemas.microsoft.com/office/drawing/2014/main" id="{231D7301-DDAC-49F6-A45D-7BDACF71E883}"/>
              </a:ext>
            </a:extLst>
          </p:cNvPr>
          <p:cNvCxnSpPr>
            <a:cxnSpLocks/>
          </p:cNvCxnSpPr>
          <p:nvPr/>
        </p:nvCxnSpPr>
        <p:spPr>
          <a:xfrm>
            <a:off x="2667000" y="2209800"/>
            <a:ext cx="2362200" cy="53340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B3AFA79-AB58-463A-9449-13D6EE9DF4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139965">
            <a:off x="51273" y="3874574"/>
            <a:ext cx="4580762" cy="5966850"/>
          </a:xfrm>
          <a:prstGeom prst="rect">
            <a:avLst/>
          </a:prstGeom>
          <a:ln w="38100">
            <a:solidFill>
              <a:schemeClr val="tx1"/>
            </a:solidFill>
          </a:ln>
        </p:spPr>
      </p:pic>
    </p:spTree>
    <p:extLst>
      <p:ext uri="{BB962C8B-B14F-4D97-AF65-F5344CB8AC3E}">
        <p14:creationId xmlns:p14="http://schemas.microsoft.com/office/powerpoint/2010/main" val="866807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Assessment Refresher</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152400" y="165865"/>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solidFill>
                  <a:srgbClr val="FFFF00"/>
                </a:solidFill>
                <a:effectLst/>
                <a:uLnTx/>
                <a:uFillTx/>
                <a:latin typeface="Calibri"/>
                <a:ea typeface="Times New Roman"/>
                <a:cs typeface="+mn-cs"/>
              </a:rPr>
              <a:t>Additional Resources</a:t>
            </a:r>
            <a:endParaRPr kumimoji="0" lang="en-US" sz="3600" b="1" i="0" u="none" strike="noStrike" kern="1200" cap="none" spc="0" normalizeH="0" baseline="0" noProof="0" dirty="0">
              <a:ln>
                <a:noFill/>
              </a:ln>
              <a:solidFill>
                <a:srgbClr val="FFFF00"/>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solidFill>
                  <a:schemeClr val="bg1"/>
                </a:solidFill>
                <a:latin typeface="Calibri"/>
                <a:ea typeface="Times New Roman"/>
              </a:rPr>
              <a:t>Quick Reference Guide</a:t>
            </a:r>
          </a:p>
          <a:p>
            <a:pPr lvl="1">
              <a:spcBef>
                <a:spcPts val="0"/>
              </a:spcBef>
              <a:buFont typeface="Arial" panose="020B0604020202020204" pitchFamily="34" charset="0"/>
              <a:buChar char="•"/>
              <a:defRPr/>
            </a:pPr>
            <a:r>
              <a:rPr kumimoji="0" lang="en-US" sz="3200" b="1" i="0" strike="noStrike" kern="1200" cap="none" spc="0" normalizeH="0" baseline="0" noProof="0" dirty="0">
                <a:ln>
                  <a:noFill/>
                </a:ln>
                <a:solidFill>
                  <a:schemeClr val="bg1"/>
                </a:solidFill>
                <a:effectLst/>
                <a:uLnTx/>
                <a:uFillTx/>
                <a:latin typeface="Calibri"/>
                <a:ea typeface="Times New Roman"/>
                <a:cs typeface="+mn-cs"/>
              </a:rPr>
              <a:t>Field Guide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sng" strike="noStrike" kern="1200" cap="none" spc="0" normalizeH="0" baseline="0" noProof="0" dirty="0">
                <a:ln>
                  <a:noFill/>
                </a:ln>
                <a:solidFill>
                  <a:schemeClr val="bg1"/>
                </a:solidFill>
                <a:effectLst/>
                <a:uLnTx/>
                <a:uFillTx/>
                <a:latin typeface="Calibri"/>
                <a:ea typeface="Times New Roman"/>
                <a:cs typeface="+mn-cs"/>
              </a:rPr>
              <a:t>Q&amp;A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Times New Roman"/>
                <a:cs typeface="+mn-cs"/>
              </a:rPr>
              <a:t>Recorded Training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Calibri"/>
              <a:ea typeface="Times New Roman"/>
              <a:cs typeface="+mn-cs"/>
            </a:endParaRPr>
          </a:p>
        </p:txBody>
      </p:sp>
      <p:cxnSp>
        <p:nvCxnSpPr>
          <p:cNvPr id="5" name="Straight Arrow Connector 4">
            <a:extLst>
              <a:ext uri="{FF2B5EF4-FFF2-40B4-BE49-F238E27FC236}">
                <a16:creationId xmlns:a16="http://schemas.microsoft.com/office/drawing/2014/main" id="{231D7301-DDAC-49F6-A45D-7BDACF71E883}"/>
              </a:ext>
            </a:extLst>
          </p:cNvPr>
          <p:cNvCxnSpPr>
            <a:cxnSpLocks/>
          </p:cNvCxnSpPr>
          <p:nvPr/>
        </p:nvCxnSpPr>
        <p:spPr>
          <a:xfrm>
            <a:off x="1752600" y="2743200"/>
            <a:ext cx="2514600"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32604E5-48B5-4252-8C66-C9F1E8E9B9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211430">
            <a:off x="4574798" y="1659108"/>
            <a:ext cx="5844206" cy="5784975"/>
          </a:xfrm>
          <a:prstGeom prst="rect">
            <a:avLst/>
          </a:prstGeom>
        </p:spPr>
      </p:pic>
    </p:spTree>
    <p:extLst>
      <p:ext uri="{BB962C8B-B14F-4D97-AF65-F5344CB8AC3E}">
        <p14:creationId xmlns:p14="http://schemas.microsoft.com/office/powerpoint/2010/main" val="2273402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Assessment Refresher</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152400" y="165865"/>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solidFill>
                  <a:srgbClr val="FFFF00"/>
                </a:solidFill>
                <a:effectLst/>
                <a:uLnTx/>
                <a:uFillTx/>
                <a:latin typeface="Calibri"/>
                <a:ea typeface="Times New Roman"/>
                <a:cs typeface="+mn-cs"/>
              </a:rPr>
              <a:t>Additional Resources</a:t>
            </a:r>
            <a:endParaRPr kumimoji="0" lang="en-US" sz="3600" b="1" i="0" u="none" strike="noStrike" kern="1200" cap="none" spc="0" normalizeH="0" baseline="0" noProof="0" dirty="0">
              <a:ln>
                <a:noFill/>
              </a:ln>
              <a:solidFill>
                <a:srgbClr val="FFFF00"/>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solidFill>
                  <a:schemeClr val="bg1"/>
                </a:solidFill>
                <a:latin typeface="Calibri"/>
                <a:ea typeface="Times New Roman"/>
              </a:rPr>
              <a:t>Quick Reference Guide</a:t>
            </a:r>
          </a:p>
          <a:p>
            <a:pPr lvl="1">
              <a:spcBef>
                <a:spcPts val="0"/>
              </a:spcBef>
              <a:buFont typeface="Arial" panose="020B0604020202020204" pitchFamily="34" charset="0"/>
              <a:buChar char="•"/>
              <a:defRPr/>
            </a:pPr>
            <a:r>
              <a:rPr kumimoji="0" lang="en-US" sz="3200" b="1" i="0" strike="noStrike" kern="1200" cap="none" spc="0" normalizeH="0" baseline="0" noProof="0" dirty="0">
                <a:ln>
                  <a:noFill/>
                </a:ln>
                <a:solidFill>
                  <a:schemeClr val="bg1"/>
                </a:solidFill>
                <a:effectLst/>
                <a:uLnTx/>
                <a:uFillTx/>
                <a:latin typeface="Calibri"/>
                <a:ea typeface="Times New Roman"/>
                <a:cs typeface="+mn-cs"/>
              </a:rPr>
              <a:t>Field Guide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strike="noStrike" kern="1200" cap="none" spc="0" normalizeH="0" baseline="0" noProof="0" dirty="0">
                <a:ln>
                  <a:noFill/>
                </a:ln>
                <a:solidFill>
                  <a:schemeClr val="bg1"/>
                </a:solidFill>
                <a:effectLst/>
                <a:uLnTx/>
                <a:uFillTx/>
                <a:latin typeface="Calibri"/>
                <a:ea typeface="Times New Roman"/>
                <a:cs typeface="+mn-cs"/>
              </a:rPr>
              <a:t>Q&amp;A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sng" strike="noStrike" kern="1200" cap="none" spc="0" normalizeH="0" baseline="0" noProof="0" dirty="0">
                <a:ln>
                  <a:noFill/>
                </a:ln>
                <a:solidFill>
                  <a:schemeClr val="bg1"/>
                </a:solidFill>
                <a:effectLst/>
                <a:uLnTx/>
                <a:uFillTx/>
                <a:latin typeface="Calibri"/>
                <a:ea typeface="Times New Roman"/>
                <a:cs typeface="+mn-cs"/>
              </a:rPr>
              <a:t>Recorded Training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Calibri"/>
              <a:ea typeface="Times New Roman"/>
              <a:cs typeface="+mn-cs"/>
            </a:endParaRPr>
          </a:p>
        </p:txBody>
      </p:sp>
      <p:cxnSp>
        <p:nvCxnSpPr>
          <p:cNvPr id="5" name="Straight Arrow Connector 4">
            <a:extLst>
              <a:ext uri="{FF2B5EF4-FFF2-40B4-BE49-F238E27FC236}">
                <a16:creationId xmlns:a16="http://schemas.microsoft.com/office/drawing/2014/main" id="{231D7301-DDAC-49F6-A45D-7BDACF71E883}"/>
              </a:ext>
            </a:extLst>
          </p:cNvPr>
          <p:cNvCxnSpPr>
            <a:cxnSpLocks/>
          </p:cNvCxnSpPr>
          <p:nvPr/>
        </p:nvCxnSpPr>
        <p:spPr>
          <a:xfrm flipV="1">
            <a:off x="3810000" y="3211925"/>
            <a:ext cx="838200" cy="1"/>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31EEC11-34A6-4DE5-AB8A-8210288EA1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09680" y="1175655"/>
            <a:ext cx="6086920" cy="5585376"/>
          </a:xfrm>
          <a:prstGeom prst="rect">
            <a:avLst/>
          </a:prstGeom>
        </p:spPr>
      </p:pic>
      <p:sp>
        <p:nvSpPr>
          <p:cNvPr id="17" name="Subtitle 2">
            <a:extLst>
              <a:ext uri="{FF2B5EF4-FFF2-40B4-BE49-F238E27FC236}">
                <a16:creationId xmlns:a16="http://schemas.microsoft.com/office/drawing/2014/main" id="{09DC18EC-9053-4152-BB46-6217CD0ED9C5}"/>
              </a:ext>
            </a:extLst>
          </p:cNvPr>
          <p:cNvSpPr txBox="1">
            <a:spLocks/>
          </p:cNvSpPr>
          <p:nvPr/>
        </p:nvSpPr>
        <p:spPr>
          <a:xfrm>
            <a:off x="594932" y="3659209"/>
            <a:ext cx="4572000" cy="270980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1" dirty="0">
                <a:solidFill>
                  <a:schemeClr val="bg1"/>
                </a:solidFill>
                <a:ea typeface="Times New Roman"/>
              </a:rPr>
              <a:t>Background (18 min)</a:t>
            </a:r>
          </a:p>
          <a:p>
            <a:r>
              <a:rPr lang="en-US" sz="2400" b="1" dirty="0">
                <a:solidFill>
                  <a:schemeClr val="bg1"/>
                </a:solidFill>
                <a:ea typeface="Times New Roman"/>
              </a:rPr>
              <a:t>Preparation (16 min)</a:t>
            </a:r>
          </a:p>
          <a:p>
            <a:r>
              <a:rPr lang="en-US" sz="2400" b="1" dirty="0">
                <a:solidFill>
                  <a:schemeClr val="bg1"/>
                </a:solidFill>
                <a:ea typeface="Times New Roman"/>
              </a:rPr>
              <a:t>Virtual Assessments (55 min)</a:t>
            </a:r>
          </a:p>
          <a:p>
            <a:r>
              <a:rPr lang="en-US" sz="2400" b="1" dirty="0">
                <a:solidFill>
                  <a:schemeClr val="bg1"/>
                </a:solidFill>
                <a:ea typeface="Times New Roman"/>
              </a:rPr>
              <a:t>Wrap-up (5 min)</a:t>
            </a:r>
          </a:p>
        </p:txBody>
      </p:sp>
    </p:spTree>
    <p:extLst>
      <p:ext uri="{BB962C8B-B14F-4D97-AF65-F5344CB8AC3E}">
        <p14:creationId xmlns:p14="http://schemas.microsoft.com/office/powerpoint/2010/main" val="3019506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Assessment Refresher</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pic>
        <p:nvPicPr>
          <p:cNvPr id="13" name="Picture 12">
            <a:extLst>
              <a:ext uri="{FF2B5EF4-FFF2-40B4-BE49-F238E27FC236}">
                <a16:creationId xmlns:a16="http://schemas.microsoft.com/office/drawing/2014/main" id="{032D1B4D-9CAB-4A5E-B1AD-DD48681A491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2" y="737780"/>
            <a:ext cx="2471833" cy="6133301"/>
          </a:xfrm>
          <a:prstGeom prst="rect">
            <a:avLst/>
          </a:prstGeom>
        </p:spPr>
      </p:pic>
      <p:sp>
        <p:nvSpPr>
          <p:cNvPr id="14" name="Subtitle 2">
            <a:extLst>
              <a:ext uri="{FF2B5EF4-FFF2-40B4-BE49-F238E27FC236}">
                <a16:creationId xmlns:a16="http://schemas.microsoft.com/office/drawing/2014/main" id="{4D4294FC-B9B3-4A35-8FF6-19AA8D2A9CB7}"/>
              </a:ext>
            </a:extLst>
          </p:cNvPr>
          <p:cNvSpPr txBox="1">
            <a:spLocks/>
          </p:cNvSpPr>
          <p:nvPr/>
        </p:nvSpPr>
        <p:spPr>
          <a:xfrm>
            <a:off x="2971800" y="886116"/>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sng" strike="noStrike" kern="1200" cap="none" spc="0" normalizeH="0" baseline="0" noProof="0" dirty="0">
                <a:ln>
                  <a:noFill/>
                </a:ln>
                <a:solidFill>
                  <a:srgbClr val="FFFF00"/>
                </a:solidFill>
                <a:effectLst/>
                <a:uLnTx/>
                <a:uFillTx/>
                <a:latin typeface="Calibri"/>
                <a:ea typeface="Times New Roman"/>
                <a:cs typeface="+mn-cs"/>
              </a:rPr>
              <a:t>Introduction and Purpose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strike="noStrike" kern="1200" cap="none" spc="0" normalizeH="0" baseline="0" noProof="0" dirty="0">
                <a:ln>
                  <a:noFill/>
                </a:ln>
                <a:solidFill>
                  <a:schemeClr val="bg1"/>
                </a:solidFill>
                <a:effectLst/>
                <a:uLnTx/>
                <a:uFillTx/>
                <a:latin typeface="Calibri"/>
                <a:ea typeface="Times New Roman"/>
                <a:cs typeface="+mn-cs"/>
              </a:rPr>
              <a:t>History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a:ea typeface="Times New Roman"/>
                <a:cs typeface="+mn-cs"/>
              </a:rPr>
              <a:t>Allocation impacts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a:ea typeface="Times New Roman"/>
                <a:cs typeface="+mn-cs"/>
              </a:rPr>
              <a:t>Overview</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Calibri"/>
              <a:ea typeface="Times New Roman"/>
              <a:cs typeface="+mn-cs"/>
            </a:endParaRPr>
          </a:p>
        </p:txBody>
      </p:sp>
    </p:spTree>
    <p:extLst>
      <p:ext uri="{BB962C8B-B14F-4D97-AF65-F5344CB8AC3E}">
        <p14:creationId xmlns:p14="http://schemas.microsoft.com/office/powerpoint/2010/main" val="558421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Assessment Refresher</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152400" y="165865"/>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solidFill>
                  <a:srgbClr val="FFFF00"/>
                </a:solidFill>
                <a:effectLst/>
                <a:uLnTx/>
                <a:uFillTx/>
                <a:latin typeface="Calibri"/>
                <a:ea typeface="Times New Roman"/>
                <a:cs typeface="+mn-cs"/>
              </a:rPr>
              <a:t>Additional Resources</a:t>
            </a:r>
            <a:endParaRPr kumimoji="0" lang="en-US" sz="3600" b="1" i="0" u="none" strike="noStrike" kern="1200" cap="none" spc="0" normalizeH="0" baseline="0" noProof="0" dirty="0">
              <a:ln>
                <a:noFill/>
              </a:ln>
              <a:solidFill>
                <a:srgbClr val="FFFF00"/>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solidFill>
                  <a:schemeClr val="bg1"/>
                </a:solidFill>
                <a:latin typeface="Calibri"/>
                <a:ea typeface="Times New Roman"/>
              </a:rPr>
              <a:t>Quick Reference Guide</a:t>
            </a:r>
          </a:p>
          <a:p>
            <a:pPr lvl="1">
              <a:spcBef>
                <a:spcPts val="0"/>
              </a:spcBef>
              <a:buFont typeface="Arial" panose="020B0604020202020204" pitchFamily="34" charset="0"/>
              <a:buChar char="•"/>
              <a:defRPr/>
            </a:pPr>
            <a:r>
              <a:rPr kumimoji="0" lang="en-US" sz="3200" b="1" i="0" strike="noStrike" kern="1200" cap="none" spc="0" normalizeH="0" baseline="0" noProof="0" dirty="0">
                <a:ln>
                  <a:noFill/>
                </a:ln>
                <a:solidFill>
                  <a:schemeClr val="bg1"/>
                </a:solidFill>
                <a:effectLst/>
                <a:uLnTx/>
                <a:uFillTx/>
                <a:latin typeface="Calibri"/>
                <a:ea typeface="Times New Roman"/>
                <a:cs typeface="+mn-cs"/>
              </a:rPr>
              <a:t>Field Guide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strike="noStrike" kern="1200" cap="none" spc="0" normalizeH="0" baseline="0" noProof="0" dirty="0">
                <a:ln>
                  <a:noFill/>
                </a:ln>
                <a:solidFill>
                  <a:schemeClr val="bg1"/>
                </a:solidFill>
                <a:effectLst/>
                <a:uLnTx/>
                <a:uFillTx/>
                <a:latin typeface="Calibri"/>
                <a:ea typeface="Times New Roman"/>
                <a:cs typeface="+mn-cs"/>
              </a:rPr>
              <a:t>Q&amp;A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strike="noStrike" kern="1200" cap="none" spc="0" normalizeH="0" baseline="0" noProof="0" dirty="0">
                <a:ln>
                  <a:noFill/>
                </a:ln>
                <a:solidFill>
                  <a:schemeClr val="bg1"/>
                </a:solidFill>
                <a:effectLst/>
                <a:uLnTx/>
                <a:uFillTx/>
                <a:latin typeface="Calibri"/>
                <a:ea typeface="Times New Roman"/>
                <a:cs typeface="+mn-cs"/>
              </a:rPr>
              <a:t>Recorded Training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u="sng" dirty="0">
                <a:solidFill>
                  <a:schemeClr val="bg1"/>
                </a:solidFill>
                <a:latin typeface="Calibri"/>
                <a:ea typeface="Times New Roman"/>
              </a:rPr>
              <a:t>5/5/20 webinar: </a:t>
            </a:r>
            <a:r>
              <a:rPr lang="en-US" sz="3200" b="1" dirty="0">
                <a:solidFill>
                  <a:schemeClr val="bg1"/>
                </a:solidFill>
                <a:latin typeface="Calibri"/>
                <a:ea typeface="Times New Roman"/>
              </a:rPr>
              <a:t>Assessment Perspectives and COVID Issues </a:t>
            </a:r>
            <a:r>
              <a:rPr lang="en-US" sz="2400" dirty="0">
                <a:solidFill>
                  <a:schemeClr val="bg1"/>
                </a:solidFill>
                <a:latin typeface="Calibri"/>
                <a:ea typeface="Times New Roman"/>
              </a:rPr>
              <a:t>(w Juniata County)</a:t>
            </a:r>
            <a:endParaRPr kumimoji="0" lang="en-US" sz="2400" i="0" strike="noStrike" kern="1200" cap="none" spc="0" normalizeH="0" baseline="0" noProof="0" dirty="0">
              <a:ln>
                <a:noFill/>
              </a:ln>
              <a:solidFill>
                <a:schemeClr val="bg1"/>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Calibri"/>
              <a:ea typeface="Times New Roman"/>
              <a:cs typeface="+mn-cs"/>
            </a:endParaRPr>
          </a:p>
        </p:txBody>
      </p:sp>
    </p:spTree>
    <p:extLst>
      <p:ext uri="{BB962C8B-B14F-4D97-AF65-F5344CB8AC3E}">
        <p14:creationId xmlns:p14="http://schemas.microsoft.com/office/powerpoint/2010/main" val="4259241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Assessment Details</a:t>
            </a:r>
          </a:p>
        </p:txBody>
      </p:sp>
      <p:sp>
        <p:nvSpPr>
          <p:cNvPr id="3" name="Rectangle 2"/>
          <p:cNvSpPr/>
          <p:nvPr/>
        </p:nvSpPr>
        <p:spPr>
          <a:xfrm>
            <a:off x="304800" y="418945"/>
            <a:ext cx="8686800" cy="5755422"/>
          </a:xfrm>
          <a:prstGeom prst="rect">
            <a:avLst/>
          </a:prstGeom>
        </p:spPr>
        <p:txBody>
          <a:bodyPr wrap="square">
            <a:spAutoFit/>
          </a:bodyPr>
          <a:lstStyle/>
          <a:p>
            <a:r>
              <a:rPr lang="en-US" sz="2800" b="1" dirty="0">
                <a:solidFill>
                  <a:srgbClr val="538135"/>
                </a:solidFill>
                <a:cs typeface="Calibri" panose="020F0502020204030204" pitchFamily="34" charset="0"/>
              </a:rPr>
              <a:t>When is the dirt and gravel assessment due?</a:t>
            </a:r>
            <a:endParaRPr lang="en-US" sz="2800" dirty="0"/>
          </a:p>
          <a:p>
            <a:pPr marL="114300"/>
            <a:r>
              <a:rPr lang="en-US" sz="2400" dirty="0">
                <a:cs typeface="Calibri" panose="020F0502020204030204" pitchFamily="34" charset="0"/>
              </a:rPr>
              <a:t>There is currently no “due date” to complete assessments.  Counties are always free to update their inventory of potential sites.  Future district allocations will likely factor in all worksites for each county as of roughly April of each year in order to have allocations for SCC approval in May.</a:t>
            </a:r>
          </a:p>
          <a:p>
            <a:pPr marL="114300"/>
            <a:endParaRPr lang="en-US" sz="2400" dirty="0">
              <a:effectLst/>
              <a:cs typeface="Calibri" panose="020F0502020204030204" pitchFamily="34" charset="0"/>
            </a:endParaRPr>
          </a:p>
          <a:p>
            <a:r>
              <a:rPr lang="en-US" sz="2800" b="1" dirty="0">
                <a:solidFill>
                  <a:srgbClr val="538135"/>
                </a:solidFill>
                <a:cs typeface="Calibri" panose="020F0502020204030204" pitchFamily="34" charset="0"/>
              </a:rPr>
              <a:t>Should I assess paved LVRs too?</a:t>
            </a:r>
            <a:endParaRPr lang="en-US" sz="2800" dirty="0"/>
          </a:p>
          <a:p>
            <a:pPr marL="114300"/>
            <a:r>
              <a:rPr lang="en-US" sz="2400" dirty="0">
                <a:cs typeface="Calibri" panose="020F0502020204030204" pitchFamily="34" charset="0"/>
              </a:rPr>
              <a:t>No.  Identified worksites are not part of the allocation formula for LVRs.  Why not?</a:t>
            </a:r>
          </a:p>
          <a:p>
            <a:pPr marL="457200" indent="-342900">
              <a:buFontTx/>
              <a:buChar char="-"/>
            </a:pPr>
            <a:r>
              <a:rPr lang="en-US" sz="2400" dirty="0">
                <a:effectLst/>
                <a:cs typeface="Calibri" panose="020F0502020204030204" pitchFamily="34" charset="0"/>
              </a:rPr>
              <a:t>Since PA does not have local traffic cou</a:t>
            </a:r>
            <a:r>
              <a:rPr lang="en-US" sz="2400" dirty="0">
                <a:cs typeface="Calibri" panose="020F0502020204030204" pitchFamily="34" charset="0"/>
              </a:rPr>
              <a:t>nts, we don’t know for sure what roads qualify as LV until a count is done.</a:t>
            </a:r>
          </a:p>
          <a:p>
            <a:pPr marL="457200" indent="-342900">
              <a:buFontTx/>
              <a:buChar char="-"/>
            </a:pPr>
            <a:r>
              <a:rPr lang="en-US" sz="2400" dirty="0">
                <a:effectLst/>
                <a:cs typeface="Calibri" panose="020F0502020204030204" pitchFamily="34" charset="0"/>
              </a:rPr>
              <a:t>There are potentially </a:t>
            </a:r>
            <a:r>
              <a:rPr lang="en-US" sz="2400" dirty="0">
                <a:cs typeface="Calibri" panose="020F0502020204030204" pitchFamily="34" charset="0"/>
              </a:rPr>
              <a:t>3-4 times as many paved road miles to assess as unpaved.</a:t>
            </a:r>
            <a:endParaRPr lang="en-US" sz="2400" dirty="0">
              <a:effectLst/>
            </a:endParaRPr>
          </a:p>
          <a:p>
            <a:pPr marL="114300"/>
            <a:endParaRPr lang="en-US" sz="2400" dirty="0">
              <a:effectLst/>
            </a:endParaRPr>
          </a:p>
        </p:txBody>
      </p:sp>
    </p:spTree>
    <p:extLst>
      <p:ext uri="{BB962C8B-B14F-4D97-AF65-F5344CB8AC3E}">
        <p14:creationId xmlns:p14="http://schemas.microsoft.com/office/powerpoint/2010/main" val="9904560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Assessment Details</a:t>
            </a:r>
          </a:p>
        </p:txBody>
      </p:sp>
      <p:sp>
        <p:nvSpPr>
          <p:cNvPr id="3" name="Rectangle 2"/>
          <p:cNvSpPr/>
          <p:nvPr/>
        </p:nvSpPr>
        <p:spPr>
          <a:xfrm>
            <a:off x="304800" y="418945"/>
            <a:ext cx="8686800" cy="4585871"/>
          </a:xfrm>
          <a:prstGeom prst="rect">
            <a:avLst/>
          </a:prstGeom>
        </p:spPr>
        <p:txBody>
          <a:bodyPr wrap="square">
            <a:spAutoFit/>
          </a:bodyPr>
          <a:lstStyle/>
          <a:p>
            <a:r>
              <a:rPr lang="en-US" sz="2800" b="1" dirty="0">
                <a:solidFill>
                  <a:srgbClr val="538135"/>
                </a:solidFill>
                <a:cs typeface="Calibri" panose="020F0502020204030204" pitchFamily="34" charset="0"/>
              </a:rPr>
              <a:t>COVID Considerations</a:t>
            </a:r>
            <a:endParaRPr lang="en-US" sz="2800" dirty="0"/>
          </a:p>
          <a:p>
            <a:pPr marL="457200" indent="-342900">
              <a:buFont typeface="Arial" panose="020B0604020202020204" pitchFamily="34" charset="0"/>
              <a:buChar char="•"/>
            </a:pPr>
            <a:endParaRPr lang="en-US" sz="2400" dirty="0">
              <a:cs typeface="Calibri" panose="020F0502020204030204" pitchFamily="34" charset="0"/>
            </a:endParaRPr>
          </a:p>
          <a:p>
            <a:pPr marL="457200" indent="-342900">
              <a:buFont typeface="Arial" panose="020B0604020202020204" pitchFamily="34" charset="0"/>
              <a:buChar char="•"/>
            </a:pPr>
            <a:r>
              <a:rPr lang="en-US" sz="2400" dirty="0">
                <a:cs typeface="Calibri" panose="020F0502020204030204" pitchFamily="34" charset="0"/>
              </a:rPr>
              <a:t>Recommend that two people participate – this may not be possible without two vehicles – Consider handheld two-way radios if you decide to use two vehicles</a:t>
            </a:r>
          </a:p>
          <a:p>
            <a:pPr marL="457200" indent="-342900">
              <a:buFont typeface="Arial" panose="020B0604020202020204" pitchFamily="34" charset="0"/>
              <a:buChar char="•"/>
            </a:pPr>
            <a:endParaRPr lang="en-US" sz="2400" dirty="0">
              <a:effectLst/>
              <a:cs typeface="Calibri" panose="020F0502020204030204" pitchFamily="34" charset="0"/>
            </a:endParaRPr>
          </a:p>
          <a:p>
            <a:pPr marL="457200" indent="-342900">
              <a:buFont typeface="Arial" panose="020B0604020202020204" pitchFamily="34" charset="0"/>
              <a:buChar char="•"/>
            </a:pPr>
            <a:r>
              <a:rPr lang="en-US" sz="2400" dirty="0">
                <a:effectLst/>
                <a:cs typeface="Calibri" panose="020F0502020204030204" pitchFamily="34" charset="0"/>
              </a:rPr>
              <a:t>Limits options to interact with t</a:t>
            </a:r>
            <a:r>
              <a:rPr lang="en-US" sz="2400" dirty="0">
                <a:cs typeface="Calibri" panose="020F0502020204030204" pitchFamily="34" charset="0"/>
              </a:rPr>
              <a:t>ownships or invite them along</a:t>
            </a:r>
            <a:endParaRPr lang="en-US" sz="2400" dirty="0">
              <a:effectLst/>
            </a:endParaRPr>
          </a:p>
          <a:p>
            <a:pPr marL="457200" indent="-342900">
              <a:buFont typeface="Arial" panose="020B0604020202020204" pitchFamily="34" charset="0"/>
              <a:buChar char="•"/>
            </a:pPr>
            <a:endParaRPr lang="en-US" sz="2400" dirty="0">
              <a:effectLst/>
              <a:cs typeface="Calibri" panose="020F0502020204030204" pitchFamily="34" charset="0"/>
            </a:endParaRPr>
          </a:p>
          <a:p>
            <a:pPr marL="457200" indent="-342900">
              <a:buFont typeface="Arial" panose="020B0604020202020204" pitchFamily="34" charset="0"/>
              <a:buChar char="•"/>
            </a:pPr>
            <a:r>
              <a:rPr lang="en-US" sz="2400" dirty="0">
                <a:effectLst/>
                <a:cs typeface="Calibri" panose="020F0502020204030204" pitchFamily="34" charset="0"/>
              </a:rPr>
              <a:t>More difficulty communicating and coordinating between staff and if you involve townships</a:t>
            </a:r>
          </a:p>
          <a:p>
            <a:pPr marL="457200" indent="-342900">
              <a:buFont typeface="Arial" panose="020B0604020202020204" pitchFamily="34" charset="0"/>
              <a:buChar char="•"/>
            </a:pPr>
            <a:endParaRPr lang="en-US" sz="2400" dirty="0">
              <a:effectLst/>
              <a:cs typeface="Calibri" panose="020F0502020204030204" pitchFamily="34" charset="0"/>
            </a:endParaRPr>
          </a:p>
          <a:p>
            <a:pPr marL="114300"/>
            <a:endParaRPr lang="en-US" sz="2400" dirty="0">
              <a:effectLst/>
            </a:endParaRPr>
          </a:p>
        </p:txBody>
      </p:sp>
    </p:spTree>
    <p:extLst>
      <p:ext uri="{BB962C8B-B14F-4D97-AF65-F5344CB8AC3E}">
        <p14:creationId xmlns:p14="http://schemas.microsoft.com/office/powerpoint/2010/main" val="2872834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green field&#10;&#10;Description automatically generated">
            <a:extLst>
              <a:ext uri="{FF2B5EF4-FFF2-40B4-BE49-F238E27FC236}">
                <a16:creationId xmlns:a16="http://schemas.microsoft.com/office/drawing/2014/main" id="{65C5EBA5-76DB-416A-8252-083B6363BD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90" y="-27563"/>
            <a:ext cx="9282350" cy="6961763"/>
          </a:xfrm>
          <a:prstGeom prst="rect">
            <a:avLst/>
          </a:prstGeom>
        </p:spPr>
      </p:pic>
      <p:sp>
        <p:nvSpPr>
          <p:cNvPr id="7" name="Subtitle 2"/>
          <p:cNvSpPr txBox="1">
            <a:spLocks/>
          </p:cNvSpPr>
          <p:nvPr/>
        </p:nvSpPr>
        <p:spPr>
          <a:xfrm>
            <a:off x="151841" y="685800"/>
            <a:ext cx="6019800" cy="2438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none" strike="noStrike" kern="1200" cap="none" spc="0" normalizeH="0" baseline="0" noProof="0" dirty="0">
                <a:ln>
                  <a:noFill/>
                </a:ln>
                <a:solidFill>
                  <a:schemeClr val="bg1"/>
                </a:solidFill>
                <a:effectLst/>
                <a:uLnTx/>
                <a:uFillTx/>
                <a:latin typeface="Arial Black" panose="020B0A04020102020204" pitchFamily="34" charset="0"/>
                <a:ea typeface="Times New Roman"/>
              </a:rPr>
              <a:t>Buy a good umbrella!!!</a:t>
            </a:r>
          </a:p>
          <a:p>
            <a:pPr marL="0" indent="0">
              <a:buNone/>
              <a:defRPr/>
            </a:pPr>
            <a:r>
              <a:rPr lang="en-US" sz="4000" b="1" dirty="0">
                <a:solidFill>
                  <a:schemeClr val="bg1"/>
                </a:solidFill>
                <a:latin typeface="Arial Black" panose="020B0A04020102020204" pitchFamily="34" charset="0"/>
                <a:ea typeface="Times New Roman"/>
              </a:rPr>
              <a:t>Assess in the rain!!!</a:t>
            </a:r>
          </a:p>
          <a:p>
            <a:pPr marL="0" marR="0" lvl="0" indent="0" algn="l" defTabSz="914400" rtl="0" eaLnBrk="1" fontAlgn="auto" latinLnBrk="0" hangingPunct="1">
              <a:lnSpc>
                <a:spcPct val="100000"/>
              </a:lnSpc>
              <a:spcBef>
                <a:spcPct val="20000"/>
              </a:spcBef>
              <a:spcAft>
                <a:spcPts val="0"/>
              </a:spcAft>
              <a:buClrTx/>
              <a:buSzTx/>
              <a:buNone/>
              <a:tabLst/>
              <a:defRPr/>
            </a:pPr>
            <a:endParaRPr lang="en-US" sz="4000" dirty="0">
              <a:solidFill>
                <a:schemeClr val="bg1"/>
              </a:solidFill>
              <a:latin typeface="Arial Black" panose="020B0A04020102020204" pitchFamily="34" charset="0"/>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Wrap-up</a:t>
            </a:r>
          </a:p>
        </p:txBody>
      </p:sp>
      <p:sp>
        <p:nvSpPr>
          <p:cNvPr id="8" name="TextBox 7">
            <a:extLst>
              <a:ext uri="{FF2B5EF4-FFF2-40B4-BE49-F238E27FC236}">
                <a16:creationId xmlns:a16="http://schemas.microsoft.com/office/drawing/2014/main" id="{4ED0389F-5093-4ED2-AC6C-85EF0529CAF8}"/>
              </a:ext>
            </a:extLst>
          </p:cNvPr>
          <p:cNvSpPr txBox="1"/>
          <p:nvPr/>
        </p:nvSpPr>
        <p:spPr>
          <a:xfrm>
            <a:off x="304800" y="4105870"/>
            <a:ext cx="4659086" cy="1015663"/>
          </a:xfrm>
          <a:prstGeom prst="rect">
            <a:avLst/>
          </a:prstGeom>
          <a:noFill/>
        </p:spPr>
        <p:txBody>
          <a:bodyPr wrap="square">
            <a:spAutoFit/>
          </a:bodyPr>
          <a:lstStyle/>
          <a:p>
            <a:pPr marL="174625" lvl="1">
              <a:defRPr/>
            </a:pPr>
            <a:r>
              <a:rPr lang="en-US" sz="2000" dirty="0">
                <a:solidFill>
                  <a:schemeClr val="bg1"/>
                </a:solidFill>
                <a:ea typeface="Times New Roman"/>
              </a:rPr>
              <a:t>Contact Steve Bloser or Ken Corradini at the CDGRS to discuss the circumstances of your particular county.</a:t>
            </a:r>
          </a:p>
        </p:txBody>
      </p:sp>
    </p:spTree>
    <p:extLst>
      <p:ext uri="{BB962C8B-B14F-4D97-AF65-F5344CB8AC3E}">
        <p14:creationId xmlns:p14="http://schemas.microsoft.com/office/powerpoint/2010/main" val="35735083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nter driving on rural highways - 10 tips to get you home safely. |  Joybilee® Farm | DIY | Herbs | Gardening |">
            <a:extLst>
              <a:ext uri="{FF2B5EF4-FFF2-40B4-BE49-F238E27FC236}">
                <a16:creationId xmlns:a16="http://schemas.microsoft.com/office/drawing/2014/main" id="{B60E7932-FD68-4C40-AF0A-B3B6CA6AB2E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257" y="0"/>
            <a:ext cx="9144000" cy="75072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Santa Claus: Animated Images, Gifs, Pictures &amp; Animations - 100% FREE!">
            <a:extLst>
              <a:ext uri="{FF2B5EF4-FFF2-40B4-BE49-F238E27FC236}">
                <a16:creationId xmlns:a16="http://schemas.microsoft.com/office/drawing/2014/main" id="{56CBCEB6-B06A-468A-A12C-F96F87D549BF}"/>
              </a:ext>
            </a:extLst>
          </p:cNvPr>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9800" y="152400"/>
            <a:ext cx="2888343" cy="962781"/>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a:extLst>
              <a:ext uri="{FF2B5EF4-FFF2-40B4-BE49-F238E27FC236}">
                <a16:creationId xmlns:a16="http://schemas.microsoft.com/office/drawing/2014/main" id="{90C15369-1F95-42CF-88B4-75252E45EC03}"/>
              </a:ext>
            </a:extLst>
          </p:cNvPr>
          <p:cNvSpPr txBox="1">
            <a:spLocks/>
          </p:cNvSpPr>
          <p:nvPr/>
        </p:nvSpPr>
        <p:spPr>
          <a:xfrm>
            <a:off x="5257800" y="1133324"/>
            <a:ext cx="6019800" cy="2438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b="1" i="0" u="none" strike="noStrike" kern="1200" cap="none" spc="0" normalizeH="0" baseline="0" noProof="0" dirty="0">
                <a:ln>
                  <a:noFill/>
                </a:ln>
                <a:effectLst/>
                <a:uLnTx/>
                <a:uFillTx/>
                <a:latin typeface="Arial Black" panose="020B0A04020102020204" pitchFamily="34" charset="0"/>
                <a:ea typeface="Times New Roman"/>
              </a:rPr>
              <a:t>Happy Holidays!</a:t>
            </a:r>
            <a:endParaRPr lang="en-US" sz="3600" dirty="0">
              <a:latin typeface="Arial Black" panose="020B0A04020102020204" pitchFamily="34" charset="0"/>
              <a:ea typeface="Times New Roman"/>
            </a:endParaRPr>
          </a:p>
        </p:txBody>
      </p:sp>
      <p:sp>
        <p:nvSpPr>
          <p:cNvPr id="14" name="TextBox 13">
            <a:extLst>
              <a:ext uri="{FF2B5EF4-FFF2-40B4-BE49-F238E27FC236}">
                <a16:creationId xmlns:a16="http://schemas.microsoft.com/office/drawing/2014/main" id="{FD280F04-136B-4EC4-86A3-E1E95C04FB29}"/>
              </a:ext>
            </a:extLst>
          </p:cNvPr>
          <p:cNvSpPr txBox="1"/>
          <p:nvPr/>
        </p:nvSpPr>
        <p:spPr>
          <a:xfrm>
            <a:off x="-87086" y="3915469"/>
            <a:ext cx="4659086" cy="1015663"/>
          </a:xfrm>
          <a:prstGeom prst="rect">
            <a:avLst/>
          </a:prstGeom>
          <a:noFill/>
        </p:spPr>
        <p:txBody>
          <a:bodyPr wrap="square">
            <a:spAutoFit/>
          </a:bodyPr>
          <a:lstStyle/>
          <a:p>
            <a:pPr marL="174625" lvl="1">
              <a:defRPr/>
            </a:pPr>
            <a:r>
              <a:rPr lang="en-US" sz="2000" b="1" dirty="0">
                <a:ea typeface="Times New Roman"/>
              </a:rPr>
              <a:t>Next Webinar:</a:t>
            </a:r>
          </a:p>
          <a:p>
            <a:pPr marL="174625" lvl="1">
              <a:defRPr/>
            </a:pPr>
            <a:r>
              <a:rPr lang="en-US" sz="2000" b="1" dirty="0">
                <a:ea typeface="Times New Roman"/>
              </a:rPr>
              <a:t>January 7</a:t>
            </a:r>
            <a:r>
              <a:rPr lang="en-US" sz="2000" b="1" baseline="30000" dirty="0">
                <a:ea typeface="Times New Roman"/>
              </a:rPr>
              <a:t>th</a:t>
            </a:r>
            <a:endParaRPr lang="en-US" sz="2000" b="1" dirty="0">
              <a:ea typeface="Times New Roman"/>
            </a:endParaRPr>
          </a:p>
          <a:p>
            <a:pPr marL="174625" lvl="1">
              <a:defRPr/>
            </a:pPr>
            <a:r>
              <a:rPr lang="en-US" sz="2000" b="1" dirty="0">
                <a:ea typeface="Times New Roman"/>
              </a:rPr>
              <a:t>Annual Summary Refresher</a:t>
            </a:r>
          </a:p>
        </p:txBody>
      </p:sp>
    </p:spTree>
    <p:extLst>
      <p:ext uri="{BB962C8B-B14F-4D97-AF65-F5344CB8AC3E}">
        <p14:creationId xmlns:p14="http://schemas.microsoft.com/office/powerpoint/2010/main" val="875292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t="-11341" b="-12371"/>
          <a:stretch/>
        </p:blipFill>
        <p:spPr>
          <a:xfrm rot="5400000">
            <a:off x="1203254" y="-1355652"/>
            <a:ext cx="6857999" cy="9569304"/>
          </a:xfrm>
          <a:prstGeom prst="rect">
            <a:avLst/>
          </a:prstGeom>
        </p:spPr>
      </p:pic>
      <p:sp>
        <p:nvSpPr>
          <p:cNvPr id="12" name="Subtitle 2"/>
          <p:cNvSpPr txBox="1">
            <a:spLocks/>
          </p:cNvSpPr>
          <p:nvPr/>
        </p:nvSpPr>
        <p:spPr>
          <a:xfrm>
            <a:off x="762000" y="2819400"/>
            <a:ext cx="7772400" cy="990600"/>
          </a:xfrm>
          <a:prstGeom prst="rect">
            <a:avLst/>
          </a:prstGeom>
          <a:solidFill>
            <a:srgbClr val="000000">
              <a:alpha val="50196"/>
            </a:srgb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000" b="1" u="sng" dirty="0">
                <a:ln>
                  <a:solidFill>
                    <a:sysClr val="windowText" lastClr="000000"/>
                  </a:solidFill>
                </a:ln>
                <a:solidFill>
                  <a:schemeClr val="bg1"/>
                </a:solidFill>
                <a:ea typeface="Times New Roman"/>
              </a:rPr>
              <a:t>Assessment</a:t>
            </a:r>
            <a:r>
              <a:rPr lang="en-US" sz="3000" b="1" dirty="0">
                <a:ln>
                  <a:solidFill>
                    <a:sysClr val="windowText" lastClr="000000"/>
                  </a:solidFill>
                </a:ln>
                <a:solidFill>
                  <a:schemeClr val="bg1"/>
                </a:solidFill>
                <a:ea typeface="Times New Roman"/>
              </a:rPr>
              <a:t>: Field identification of sections of public unpaved roads that impact water quality.</a:t>
            </a:r>
          </a:p>
          <a:p>
            <a:pPr marL="457200" lvl="1" indent="0">
              <a:buNone/>
            </a:pPr>
            <a:endParaRPr lang="en-US" sz="3000" b="1" dirty="0">
              <a:ln>
                <a:solidFill>
                  <a:sysClr val="windowText" lastClr="000000"/>
                </a:solidFill>
              </a:ln>
              <a:solidFill>
                <a:schemeClr val="bg1"/>
              </a:solidFill>
              <a:ea typeface="Times New Roman"/>
            </a:endParaRPr>
          </a:p>
        </p:txBody>
      </p:sp>
    </p:spTree>
    <p:extLst>
      <p:ext uri="{BB962C8B-B14F-4D97-AF65-F5344CB8AC3E}">
        <p14:creationId xmlns:p14="http://schemas.microsoft.com/office/powerpoint/2010/main" val="318350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81000" y="488202"/>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u="sng" dirty="0">
                <a:solidFill>
                  <a:prstClr val="black"/>
                </a:solidFill>
                <a:ea typeface="Times New Roman"/>
              </a:rPr>
              <a:t>Unpaved Road Assessment</a:t>
            </a:r>
            <a:r>
              <a:rPr lang="en-US" sz="2800" b="1" dirty="0">
                <a:solidFill>
                  <a:prstClr val="black"/>
                </a:solidFill>
                <a:ea typeface="Times New Roman"/>
              </a:rPr>
              <a:t>: </a:t>
            </a:r>
          </a:p>
          <a:p>
            <a:r>
              <a:rPr lang="en-US" sz="2800" b="1" dirty="0">
                <a:solidFill>
                  <a:prstClr val="black"/>
                </a:solidFill>
                <a:ea typeface="Times New Roman"/>
              </a:rPr>
              <a:t>Field identification of sections of public unpaved roads that impact water quality.</a:t>
            </a:r>
          </a:p>
          <a:p>
            <a:r>
              <a:rPr lang="en-US" sz="2800" b="1" dirty="0">
                <a:solidFill>
                  <a:prstClr val="black"/>
                </a:solidFill>
                <a:ea typeface="Times New Roman"/>
              </a:rPr>
              <a:t>Creation of “potential Worksites” in GIS</a:t>
            </a:r>
          </a:p>
          <a:p>
            <a:pPr marL="0" indent="0">
              <a:buNone/>
            </a:pPr>
            <a:br>
              <a:rPr lang="en-US" dirty="0">
                <a:solidFill>
                  <a:prstClr val="black"/>
                </a:solidFill>
                <a:ea typeface="Times New Roman"/>
              </a:rPr>
            </a:br>
            <a:endParaRPr lang="en-US" dirty="0">
              <a:solidFill>
                <a:srgbClr val="FF0000"/>
              </a:solidFill>
              <a:ea typeface="Times New Roman"/>
            </a:endParaRPr>
          </a:p>
          <a:p>
            <a:pPr marL="457200" lvl="1" indent="0">
              <a:buNone/>
            </a:pPr>
            <a:endParaRPr lang="en-US" b="1" dirty="0">
              <a:solidFill>
                <a:prstClr val="black"/>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Background</a:t>
            </a:r>
          </a:p>
        </p:txBody>
      </p:sp>
      <p:pic>
        <p:nvPicPr>
          <p:cNvPr id="8" name="Picture 18" descr="Misc_ADD20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2514600"/>
            <a:ext cx="9134475" cy="4343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878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Background</a:t>
            </a:r>
          </a:p>
        </p:txBody>
      </p:sp>
      <p:sp>
        <p:nvSpPr>
          <p:cNvPr id="8" name="Rectangle 7"/>
          <p:cNvSpPr/>
          <p:nvPr/>
        </p:nvSpPr>
        <p:spPr>
          <a:xfrm>
            <a:off x="24114" y="6291726"/>
            <a:ext cx="3642249" cy="523220"/>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a:ea typeface="+mn-ea"/>
                <a:cs typeface="+mn-cs"/>
              </a:rPr>
              <a:t>Audio also available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a:ea typeface="+mn-ea"/>
                <a:cs typeface="+mn-cs"/>
              </a:rPr>
              <a:t>For assistance, call: 814-865-5355</a:t>
            </a:r>
          </a:p>
        </p:txBody>
      </p:sp>
      <p:sp>
        <p:nvSpPr>
          <p:cNvPr id="12" name="Rectangle 67"/>
          <p:cNvSpPr>
            <a:spLocks noChangeArrowheads="1"/>
          </p:cNvSpPr>
          <p:nvPr/>
        </p:nvSpPr>
        <p:spPr bwMode="auto">
          <a:xfrm>
            <a:off x="13494" y="2658948"/>
            <a:ext cx="9144000" cy="32766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3" name="Freeform 60"/>
          <p:cNvSpPr>
            <a:spLocks/>
          </p:cNvSpPr>
          <p:nvPr/>
        </p:nvSpPr>
        <p:spPr bwMode="auto">
          <a:xfrm>
            <a:off x="-101600" y="3962400"/>
            <a:ext cx="9283700" cy="2895600"/>
          </a:xfrm>
          <a:custGeom>
            <a:avLst/>
            <a:gdLst>
              <a:gd name="T0" fmla="*/ 0 w 5848"/>
              <a:gd name="T1" fmla="*/ 88 h 1824"/>
              <a:gd name="T2" fmla="*/ 48 w 5848"/>
              <a:gd name="T3" fmla="*/ 104 h 1824"/>
              <a:gd name="T4" fmla="*/ 1360 w 5848"/>
              <a:gd name="T5" fmla="*/ 480 h 1824"/>
              <a:gd name="T6" fmla="*/ 2368 w 5848"/>
              <a:gd name="T7" fmla="*/ 672 h 1824"/>
              <a:gd name="T8" fmla="*/ 3184 w 5848"/>
              <a:gd name="T9" fmla="*/ 576 h 1824"/>
              <a:gd name="T10" fmla="*/ 3952 w 5848"/>
              <a:gd name="T11" fmla="*/ 288 h 1824"/>
              <a:gd name="T12" fmla="*/ 4576 w 5848"/>
              <a:gd name="T13" fmla="*/ 48 h 1824"/>
              <a:gd name="T14" fmla="*/ 4960 w 5848"/>
              <a:gd name="T15" fmla="*/ 0 h 1824"/>
              <a:gd name="T16" fmla="*/ 5824 w 5848"/>
              <a:gd name="T17" fmla="*/ 144 h 1824"/>
              <a:gd name="T18" fmla="*/ 5848 w 5848"/>
              <a:gd name="T19" fmla="*/ 1816 h 1824"/>
              <a:gd name="T20" fmla="*/ 64 w 5848"/>
              <a:gd name="T21" fmla="*/ 1824 h 1824"/>
              <a:gd name="T22" fmla="*/ 64 w 5848"/>
              <a:gd name="T23" fmla="*/ 96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48" h="1824">
                <a:moveTo>
                  <a:pt x="0" y="88"/>
                </a:moveTo>
                <a:cubicBezTo>
                  <a:pt x="16" y="93"/>
                  <a:pt x="48" y="104"/>
                  <a:pt x="48" y="104"/>
                </a:cubicBezTo>
                <a:lnTo>
                  <a:pt x="1360" y="480"/>
                </a:lnTo>
                <a:lnTo>
                  <a:pt x="2368" y="672"/>
                </a:lnTo>
                <a:lnTo>
                  <a:pt x="3184" y="576"/>
                </a:lnTo>
                <a:lnTo>
                  <a:pt x="3952" y="288"/>
                </a:lnTo>
                <a:lnTo>
                  <a:pt x="4576" y="48"/>
                </a:lnTo>
                <a:lnTo>
                  <a:pt x="4960" y="0"/>
                </a:lnTo>
                <a:lnTo>
                  <a:pt x="5824" y="144"/>
                </a:lnTo>
                <a:lnTo>
                  <a:pt x="5848" y="1816"/>
                </a:lnTo>
                <a:lnTo>
                  <a:pt x="64" y="1824"/>
                </a:lnTo>
                <a:lnTo>
                  <a:pt x="64" y="96"/>
                </a:lnTo>
              </a:path>
            </a:pathLst>
          </a:custGeom>
          <a:solidFill>
            <a:srgbClr val="C89058"/>
          </a:solid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4" name="Freeform 71"/>
          <p:cNvSpPr>
            <a:spLocks/>
          </p:cNvSpPr>
          <p:nvPr/>
        </p:nvSpPr>
        <p:spPr bwMode="auto">
          <a:xfrm>
            <a:off x="2895600" y="5181600"/>
            <a:ext cx="1066800" cy="1676400"/>
          </a:xfrm>
          <a:custGeom>
            <a:avLst/>
            <a:gdLst>
              <a:gd name="T0" fmla="*/ 336 w 672"/>
              <a:gd name="T1" fmla="*/ 0 h 1056"/>
              <a:gd name="T2" fmla="*/ 336 w 672"/>
              <a:gd name="T3" fmla="*/ 144 h 1056"/>
              <a:gd name="T4" fmla="*/ 384 w 672"/>
              <a:gd name="T5" fmla="*/ 240 h 1056"/>
              <a:gd name="T6" fmla="*/ 432 w 672"/>
              <a:gd name="T7" fmla="*/ 288 h 1056"/>
              <a:gd name="T8" fmla="*/ 384 w 672"/>
              <a:gd name="T9" fmla="*/ 384 h 1056"/>
              <a:gd name="T10" fmla="*/ 288 w 672"/>
              <a:gd name="T11" fmla="*/ 432 h 1056"/>
              <a:gd name="T12" fmla="*/ 240 w 672"/>
              <a:gd name="T13" fmla="*/ 480 h 1056"/>
              <a:gd name="T14" fmla="*/ 192 w 672"/>
              <a:gd name="T15" fmla="*/ 576 h 1056"/>
              <a:gd name="T16" fmla="*/ 192 w 672"/>
              <a:gd name="T17" fmla="*/ 720 h 1056"/>
              <a:gd name="T18" fmla="*/ 192 w 672"/>
              <a:gd name="T19" fmla="*/ 768 h 1056"/>
              <a:gd name="T20" fmla="*/ 48 w 672"/>
              <a:gd name="T21" fmla="*/ 912 h 1056"/>
              <a:gd name="T22" fmla="*/ 0 w 672"/>
              <a:gd name="T23" fmla="*/ 1056 h 1056"/>
              <a:gd name="T24" fmla="*/ 576 w 672"/>
              <a:gd name="T25" fmla="*/ 1056 h 1056"/>
              <a:gd name="T26" fmla="*/ 480 w 672"/>
              <a:gd name="T27" fmla="*/ 960 h 1056"/>
              <a:gd name="T28" fmla="*/ 480 w 672"/>
              <a:gd name="T29" fmla="*/ 816 h 1056"/>
              <a:gd name="T30" fmla="*/ 480 w 672"/>
              <a:gd name="T31" fmla="*/ 720 h 1056"/>
              <a:gd name="T32" fmla="*/ 528 w 672"/>
              <a:gd name="T33" fmla="*/ 624 h 1056"/>
              <a:gd name="T34" fmla="*/ 576 w 672"/>
              <a:gd name="T35" fmla="*/ 528 h 1056"/>
              <a:gd name="T36" fmla="*/ 624 w 672"/>
              <a:gd name="T37" fmla="*/ 480 h 1056"/>
              <a:gd name="T38" fmla="*/ 624 w 672"/>
              <a:gd name="T39" fmla="*/ 384 h 1056"/>
              <a:gd name="T40" fmla="*/ 672 w 672"/>
              <a:gd name="T41" fmla="*/ 192 h 1056"/>
              <a:gd name="T42" fmla="*/ 624 w 672"/>
              <a:gd name="T43" fmla="*/ 144 h 1056"/>
              <a:gd name="T44" fmla="*/ 576 w 672"/>
              <a:gd name="T45" fmla="*/ 48 h 1056"/>
              <a:gd name="T46" fmla="*/ 384 w 672"/>
              <a:gd name="T47"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2" h="1056">
                <a:moveTo>
                  <a:pt x="336" y="0"/>
                </a:moveTo>
                <a:lnTo>
                  <a:pt x="336" y="144"/>
                </a:lnTo>
                <a:lnTo>
                  <a:pt x="384" y="240"/>
                </a:lnTo>
                <a:lnTo>
                  <a:pt x="432" y="288"/>
                </a:lnTo>
                <a:lnTo>
                  <a:pt x="384" y="384"/>
                </a:lnTo>
                <a:lnTo>
                  <a:pt x="288" y="432"/>
                </a:lnTo>
                <a:lnTo>
                  <a:pt x="240" y="480"/>
                </a:lnTo>
                <a:lnTo>
                  <a:pt x="192" y="576"/>
                </a:lnTo>
                <a:lnTo>
                  <a:pt x="192" y="720"/>
                </a:lnTo>
                <a:lnTo>
                  <a:pt x="192" y="768"/>
                </a:lnTo>
                <a:lnTo>
                  <a:pt x="48" y="912"/>
                </a:lnTo>
                <a:lnTo>
                  <a:pt x="0" y="1056"/>
                </a:lnTo>
                <a:lnTo>
                  <a:pt x="576" y="1056"/>
                </a:lnTo>
                <a:lnTo>
                  <a:pt x="480" y="960"/>
                </a:lnTo>
                <a:lnTo>
                  <a:pt x="480" y="816"/>
                </a:lnTo>
                <a:lnTo>
                  <a:pt x="480" y="720"/>
                </a:lnTo>
                <a:lnTo>
                  <a:pt x="528" y="624"/>
                </a:lnTo>
                <a:lnTo>
                  <a:pt x="576" y="528"/>
                </a:lnTo>
                <a:lnTo>
                  <a:pt x="624" y="480"/>
                </a:lnTo>
                <a:lnTo>
                  <a:pt x="624" y="384"/>
                </a:lnTo>
                <a:lnTo>
                  <a:pt x="672" y="192"/>
                </a:lnTo>
                <a:lnTo>
                  <a:pt x="624" y="144"/>
                </a:lnTo>
                <a:lnTo>
                  <a:pt x="576" y="48"/>
                </a:lnTo>
                <a:lnTo>
                  <a:pt x="384" y="0"/>
                </a:lnTo>
              </a:path>
            </a:pathLst>
          </a:custGeom>
          <a:solidFill>
            <a:schemeClr val="tx2"/>
          </a:solidFill>
          <a:ln w="9525" cap="flat" cmpd="sng">
            <a:solidFill>
              <a:schemeClr val="accent2"/>
            </a:solidFill>
            <a:prstDash val="solid"/>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16" name="Group 31"/>
          <p:cNvGrpSpPr>
            <a:grpSpLocks/>
          </p:cNvGrpSpPr>
          <p:nvPr/>
        </p:nvGrpSpPr>
        <p:grpSpPr bwMode="auto">
          <a:xfrm>
            <a:off x="-152400" y="4489452"/>
            <a:ext cx="8015288" cy="1708150"/>
            <a:chOff x="-71" y="3068"/>
            <a:chExt cx="5049" cy="1076"/>
          </a:xfrm>
        </p:grpSpPr>
        <p:sp>
          <p:nvSpPr>
            <p:cNvPr id="22" name="Freeform 32"/>
            <p:cNvSpPr>
              <a:spLocks/>
            </p:cNvSpPr>
            <p:nvPr/>
          </p:nvSpPr>
          <p:spPr bwMode="auto">
            <a:xfrm>
              <a:off x="-71" y="3068"/>
              <a:ext cx="1981" cy="1076"/>
            </a:xfrm>
            <a:custGeom>
              <a:avLst/>
              <a:gdLst>
                <a:gd name="T0" fmla="*/ 6 w 1981"/>
                <a:gd name="T1" fmla="*/ 888 h 1076"/>
                <a:gd name="T2" fmla="*/ 253 w 1981"/>
                <a:gd name="T3" fmla="*/ 911 h 1076"/>
                <a:gd name="T4" fmla="*/ 471 w 1981"/>
                <a:gd name="T5" fmla="*/ 870 h 1076"/>
                <a:gd name="T6" fmla="*/ 1070 w 1981"/>
                <a:gd name="T7" fmla="*/ 1076 h 1076"/>
                <a:gd name="T8" fmla="*/ 1940 w 1981"/>
                <a:gd name="T9" fmla="*/ 882 h 1076"/>
                <a:gd name="T10" fmla="*/ 1981 w 1981"/>
                <a:gd name="T11" fmla="*/ 511 h 1076"/>
                <a:gd name="T12" fmla="*/ 647 w 1981"/>
                <a:gd name="T13" fmla="*/ 196 h 1076"/>
                <a:gd name="T14" fmla="*/ 0 w 1981"/>
                <a:gd name="T15" fmla="*/ 0 h 10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1" h="1076">
                  <a:moveTo>
                    <a:pt x="6" y="888"/>
                  </a:moveTo>
                  <a:lnTo>
                    <a:pt x="253" y="911"/>
                  </a:lnTo>
                  <a:lnTo>
                    <a:pt x="471" y="870"/>
                  </a:lnTo>
                  <a:lnTo>
                    <a:pt x="1070" y="1076"/>
                  </a:lnTo>
                  <a:lnTo>
                    <a:pt x="1940" y="882"/>
                  </a:lnTo>
                  <a:lnTo>
                    <a:pt x="1981" y="511"/>
                  </a:lnTo>
                  <a:lnTo>
                    <a:pt x="647" y="196"/>
                  </a:lnTo>
                  <a:lnTo>
                    <a:pt x="0" y="0"/>
                  </a:lnTo>
                </a:path>
              </a:pathLst>
            </a:custGeom>
            <a:solidFill>
              <a:srgbClr val="66FF33"/>
            </a:soli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 name="Freeform 33"/>
            <p:cNvSpPr>
              <a:spLocks/>
            </p:cNvSpPr>
            <p:nvPr/>
          </p:nvSpPr>
          <p:spPr bwMode="auto">
            <a:xfrm>
              <a:off x="3783" y="3099"/>
              <a:ext cx="1195" cy="708"/>
            </a:xfrm>
            <a:custGeom>
              <a:avLst/>
              <a:gdLst>
                <a:gd name="T0" fmla="*/ 0 w 1195"/>
                <a:gd name="T1" fmla="*/ 520 h 708"/>
                <a:gd name="T2" fmla="*/ 247 w 1195"/>
                <a:gd name="T3" fmla="*/ 543 h 708"/>
                <a:gd name="T4" fmla="*/ 465 w 1195"/>
                <a:gd name="T5" fmla="*/ 502 h 708"/>
                <a:gd name="T6" fmla="*/ 1064 w 1195"/>
                <a:gd name="T7" fmla="*/ 708 h 708"/>
                <a:gd name="T8" fmla="*/ 1083 w 1195"/>
                <a:gd name="T9" fmla="*/ 488 h 708"/>
                <a:gd name="T10" fmla="*/ 1195 w 1195"/>
                <a:gd name="T11" fmla="*/ 300 h 708"/>
                <a:gd name="T12" fmla="*/ 983 w 1195"/>
                <a:gd name="T13" fmla="*/ 71 h 708"/>
                <a:gd name="T14" fmla="*/ 766 w 1195"/>
                <a:gd name="T15" fmla="*/ 0 h 708"/>
                <a:gd name="T16" fmla="*/ 525 w 1195"/>
                <a:gd name="T17" fmla="*/ 13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5" h="708">
                  <a:moveTo>
                    <a:pt x="0" y="520"/>
                  </a:moveTo>
                  <a:lnTo>
                    <a:pt x="247" y="543"/>
                  </a:lnTo>
                  <a:lnTo>
                    <a:pt x="465" y="502"/>
                  </a:lnTo>
                  <a:lnTo>
                    <a:pt x="1064" y="708"/>
                  </a:lnTo>
                  <a:lnTo>
                    <a:pt x="1083" y="488"/>
                  </a:lnTo>
                  <a:lnTo>
                    <a:pt x="1195" y="300"/>
                  </a:lnTo>
                  <a:lnTo>
                    <a:pt x="983" y="71"/>
                  </a:lnTo>
                  <a:lnTo>
                    <a:pt x="766" y="0"/>
                  </a:lnTo>
                  <a:lnTo>
                    <a:pt x="525" y="130"/>
                  </a:lnTo>
                </a:path>
              </a:pathLst>
            </a:custGeom>
            <a:solidFill>
              <a:srgbClr val="66FF33"/>
            </a:soli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 name="Text Box 34"/>
            <p:cNvSpPr txBox="1">
              <a:spLocks noChangeArrowheads="1"/>
            </p:cNvSpPr>
            <p:nvPr/>
          </p:nvSpPr>
          <p:spPr bwMode="auto">
            <a:xfrm>
              <a:off x="288" y="3569"/>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FOREST</a:t>
              </a:r>
            </a:p>
          </p:txBody>
        </p:sp>
        <p:sp>
          <p:nvSpPr>
            <p:cNvPr id="25" name="Text Box 35"/>
            <p:cNvSpPr txBox="1">
              <a:spLocks noChangeArrowheads="1"/>
            </p:cNvSpPr>
            <p:nvPr/>
          </p:nvSpPr>
          <p:spPr bwMode="auto">
            <a:xfrm>
              <a:off x="4188" y="3168"/>
              <a:ext cx="60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FIELD</a:t>
              </a:r>
            </a:p>
          </p:txBody>
        </p:sp>
      </p:grpSp>
      <p:sp>
        <p:nvSpPr>
          <p:cNvPr id="26" name="Freeform 41"/>
          <p:cNvSpPr>
            <a:spLocks/>
          </p:cNvSpPr>
          <p:nvPr/>
        </p:nvSpPr>
        <p:spPr bwMode="auto">
          <a:xfrm>
            <a:off x="-9525" y="3962400"/>
            <a:ext cx="9190038" cy="1087438"/>
          </a:xfrm>
          <a:custGeom>
            <a:avLst/>
            <a:gdLst>
              <a:gd name="T0" fmla="*/ 0 w 5789"/>
              <a:gd name="T1" fmla="*/ 144 h 685"/>
              <a:gd name="T2" fmla="*/ 165 w 5789"/>
              <a:gd name="T3" fmla="*/ 144 h 685"/>
              <a:gd name="T4" fmla="*/ 1325 w 5789"/>
              <a:gd name="T5" fmla="*/ 480 h 685"/>
              <a:gd name="T6" fmla="*/ 2250 w 5789"/>
              <a:gd name="T7" fmla="*/ 685 h 685"/>
              <a:gd name="T8" fmla="*/ 3101 w 5789"/>
              <a:gd name="T9" fmla="*/ 576 h 685"/>
              <a:gd name="T10" fmla="*/ 4061 w 5789"/>
              <a:gd name="T11" fmla="*/ 240 h 685"/>
              <a:gd name="T12" fmla="*/ 4541 w 5789"/>
              <a:gd name="T13" fmla="*/ 48 h 685"/>
              <a:gd name="T14" fmla="*/ 4877 w 5789"/>
              <a:gd name="T15" fmla="*/ 0 h 685"/>
              <a:gd name="T16" fmla="*/ 5405 w 5789"/>
              <a:gd name="T17" fmla="*/ 96 h 685"/>
              <a:gd name="T18" fmla="*/ 5789 w 5789"/>
              <a:gd name="T19" fmla="*/ 144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89" h="685">
                <a:moveTo>
                  <a:pt x="0" y="144"/>
                </a:moveTo>
                <a:lnTo>
                  <a:pt x="165" y="144"/>
                </a:lnTo>
                <a:lnTo>
                  <a:pt x="1325" y="480"/>
                </a:lnTo>
                <a:lnTo>
                  <a:pt x="2250" y="685"/>
                </a:lnTo>
                <a:lnTo>
                  <a:pt x="3101" y="576"/>
                </a:lnTo>
                <a:lnTo>
                  <a:pt x="4061" y="240"/>
                </a:lnTo>
                <a:lnTo>
                  <a:pt x="4541" y="48"/>
                </a:lnTo>
                <a:lnTo>
                  <a:pt x="4877" y="0"/>
                </a:lnTo>
                <a:lnTo>
                  <a:pt x="5405" y="96"/>
                </a:lnTo>
                <a:lnTo>
                  <a:pt x="5789" y="144"/>
                </a:lnTo>
              </a:path>
            </a:pathLst>
          </a:custGeom>
          <a:noFill/>
          <a:ln w="95250" cmpd="sng">
            <a:solidFill>
              <a:srgbClr val="66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 name="Oval 42"/>
          <p:cNvSpPr>
            <a:spLocks noChangeArrowheads="1"/>
          </p:cNvSpPr>
          <p:nvPr/>
        </p:nvSpPr>
        <p:spPr bwMode="auto">
          <a:xfrm>
            <a:off x="3370263" y="5095875"/>
            <a:ext cx="447675" cy="219075"/>
          </a:xfrm>
          <a:prstGeom prst="ellipse">
            <a:avLst/>
          </a:prstGeom>
          <a:solidFill>
            <a:srgbClr val="FF0000"/>
          </a:solidFill>
          <a:ln w="38100">
            <a:solidFill>
              <a:srgbClr val="000000"/>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 name="Text Box 44"/>
          <p:cNvSpPr txBox="1">
            <a:spLocks noChangeArrowheads="1"/>
          </p:cNvSpPr>
          <p:nvPr/>
        </p:nvSpPr>
        <p:spPr bwMode="auto">
          <a:xfrm>
            <a:off x="3030538" y="5954713"/>
            <a:ext cx="1489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STREAM</a:t>
            </a:r>
          </a:p>
        </p:txBody>
      </p:sp>
      <p:grpSp>
        <p:nvGrpSpPr>
          <p:cNvPr id="29" name="Group 45"/>
          <p:cNvGrpSpPr>
            <a:grpSpLocks/>
          </p:cNvGrpSpPr>
          <p:nvPr/>
        </p:nvGrpSpPr>
        <p:grpSpPr bwMode="auto">
          <a:xfrm>
            <a:off x="293688" y="2633664"/>
            <a:ext cx="6219825" cy="2662237"/>
            <a:chOff x="210" y="1779"/>
            <a:chExt cx="3918" cy="1677"/>
          </a:xfrm>
        </p:grpSpPr>
        <p:grpSp>
          <p:nvGrpSpPr>
            <p:cNvPr id="30" name="Group 46"/>
            <p:cNvGrpSpPr>
              <a:grpSpLocks/>
            </p:cNvGrpSpPr>
            <p:nvPr/>
          </p:nvGrpSpPr>
          <p:grpSpPr bwMode="auto">
            <a:xfrm>
              <a:off x="210" y="2849"/>
              <a:ext cx="3918" cy="607"/>
              <a:chOff x="210" y="2849"/>
              <a:chExt cx="3918" cy="607"/>
            </a:xfrm>
          </p:grpSpPr>
          <p:sp>
            <p:nvSpPr>
              <p:cNvPr id="32" name="Oval 47"/>
              <p:cNvSpPr>
                <a:spLocks noChangeArrowheads="1"/>
              </p:cNvSpPr>
              <p:nvPr/>
            </p:nvSpPr>
            <p:spPr bwMode="auto">
              <a:xfrm>
                <a:off x="3024" y="3264"/>
                <a:ext cx="192" cy="192"/>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a:ea typeface="+mn-ea"/>
                    <a:cs typeface="+mn-cs"/>
                  </a:rPr>
                  <a:t>3</a:t>
                </a:r>
              </a:p>
            </p:txBody>
          </p:sp>
          <p:sp>
            <p:nvSpPr>
              <p:cNvPr id="33" name="Oval 48"/>
              <p:cNvSpPr>
                <a:spLocks noChangeArrowheads="1"/>
              </p:cNvSpPr>
              <p:nvPr/>
            </p:nvSpPr>
            <p:spPr bwMode="auto">
              <a:xfrm>
                <a:off x="3936" y="2928"/>
                <a:ext cx="192" cy="192"/>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a:ea typeface="+mn-ea"/>
                    <a:cs typeface="+mn-cs"/>
                  </a:rPr>
                  <a:t>4</a:t>
                </a:r>
              </a:p>
            </p:txBody>
          </p:sp>
          <p:sp>
            <p:nvSpPr>
              <p:cNvPr id="34" name="Oval 49"/>
              <p:cNvSpPr>
                <a:spLocks noChangeArrowheads="1"/>
              </p:cNvSpPr>
              <p:nvPr/>
            </p:nvSpPr>
            <p:spPr bwMode="auto">
              <a:xfrm>
                <a:off x="1104" y="3072"/>
                <a:ext cx="192" cy="192"/>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a:ea typeface="+mn-ea"/>
                    <a:cs typeface="+mn-cs"/>
                  </a:rPr>
                  <a:t>2</a:t>
                </a:r>
              </a:p>
            </p:txBody>
          </p:sp>
          <p:sp>
            <p:nvSpPr>
              <p:cNvPr id="35" name="Oval 50"/>
              <p:cNvSpPr>
                <a:spLocks noChangeArrowheads="1"/>
              </p:cNvSpPr>
              <p:nvPr/>
            </p:nvSpPr>
            <p:spPr bwMode="auto">
              <a:xfrm>
                <a:off x="210" y="2849"/>
                <a:ext cx="192" cy="192"/>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a:ea typeface="+mn-ea"/>
                    <a:cs typeface="+mn-cs"/>
                  </a:rPr>
                  <a:t>1</a:t>
                </a:r>
              </a:p>
            </p:txBody>
          </p:sp>
        </p:grpSp>
        <p:sp>
          <p:nvSpPr>
            <p:cNvPr id="31" name="Text Box 51"/>
            <p:cNvSpPr txBox="1">
              <a:spLocks noChangeArrowheads="1"/>
            </p:cNvSpPr>
            <p:nvPr/>
          </p:nvSpPr>
          <p:spPr bwMode="auto">
            <a:xfrm>
              <a:off x="222" y="1779"/>
              <a:ext cx="82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Culverts</a:t>
              </a:r>
            </a:p>
          </p:txBody>
        </p:sp>
      </p:grpSp>
      <p:pic>
        <p:nvPicPr>
          <p:cNvPr id="44"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53200" y="33528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62200" y="51054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6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05000" y="53340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64"/>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33600" y="49530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65"/>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58200" y="34290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60938" y="5439569"/>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6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0175" y="5295338"/>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2100" y="5687219"/>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6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19463" y="4943475"/>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75401" y="5049044"/>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6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6775" y="5619981"/>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2713" y="572555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958824">
            <a:off x="670068" y="4038293"/>
            <a:ext cx="710354" cy="340793"/>
          </a:xfrm>
          <a:prstGeom prst="rect">
            <a:avLst/>
          </a:prstGeom>
        </p:spPr>
      </p:pic>
      <p:pic>
        <p:nvPicPr>
          <p:cNvPr id="49" name="Picture 66"/>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43000" y="36576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Oval 50"/>
          <p:cNvSpPr>
            <a:spLocks noChangeArrowheads="1"/>
          </p:cNvSpPr>
          <p:nvPr/>
        </p:nvSpPr>
        <p:spPr bwMode="auto">
          <a:xfrm>
            <a:off x="47625" y="2733952"/>
            <a:ext cx="304800" cy="304800"/>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50" name="Picture 49"/>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0365388">
            <a:off x="6241172" y="3898784"/>
            <a:ext cx="710354" cy="340793"/>
          </a:xfrm>
          <a:prstGeom prst="rect">
            <a:avLst/>
          </a:prstGeom>
        </p:spPr>
      </p:pic>
      <p:pic>
        <p:nvPicPr>
          <p:cNvPr id="52"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101013" y="3546475"/>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Subtitle 2"/>
          <p:cNvSpPr txBox="1">
            <a:spLocks/>
          </p:cNvSpPr>
          <p:nvPr/>
        </p:nvSpPr>
        <p:spPr>
          <a:xfrm>
            <a:off x="481013" y="855663"/>
            <a:ext cx="8229600" cy="14025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prstClr val="black"/>
                </a:solidFill>
                <a:effectLst/>
                <a:uLnTx/>
                <a:uFillTx/>
                <a:latin typeface="Calibri"/>
                <a:ea typeface="Times New Roman"/>
                <a:cs typeface="+mn-cs"/>
              </a:rPr>
              <a:t>Potential Worksite</a:t>
            </a:r>
            <a:r>
              <a:rPr kumimoji="0" lang="en-US" sz="2800" b="1" i="0" u="none" strike="noStrike" kern="1200" cap="none" spc="0" normalizeH="0" baseline="0" noProof="0" dirty="0">
                <a:ln>
                  <a:noFill/>
                </a:ln>
                <a:solidFill>
                  <a:prstClr val="black"/>
                </a:solidFill>
                <a:effectLst/>
                <a:uLnTx/>
                <a:uFillTx/>
                <a:latin typeface="Calibri"/>
                <a:ea typeface="Times New Roman"/>
                <a:cs typeface="+mn-cs"/>
              </a:rPr>
              <a:t>: Identified segment of unpaved road where drainage in impacting water quality.</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br>
              <a:rPr kumimoji="0" lang="en-US" sz="2800" b="0" i="0" u="none" strike="noStrike" kern="1200" cap="none" spc="0" normalizeH="0" baseline="0" noProof="0" dirty="0">
                <a:ln>
                  <a:noFill/>
                </a:ln>
                <a:solidFill>
                  <a:prstClr val="black"/>
                </a:solidFill>
                <a:effectLst/>
                <a:uLnTx/>
                <a:uFillTx/>
                <a:latin typeface="Calibri"/>
                <a:ea typeface="Times New Roman"/>
                <a:cs typeface="+mn-cs"/>
              </a:rPr>
            </a:br>
            <a:endParaRPr kumimoji="0" lang="en-US" sz="2800" b="0" i="0" u="none" strike="noStrike" kern="1200" cap="none" spc="0" normalizeH="0" baseline="0" noProof="0" dirty="0">
              <a:ln>
                <a:noFill/>
              </a:ln>
              <a:solidFill>
                <a:srgbClr val="FF0000"/>
              </a:solidFill>
              <a:effectLst/>
              <a:uLnTx/>
              <a:uFillTx/>
              <a:latin typeface="Calibri"/>
              <a:ea typeface="Times New Roman"/>
              <a:cs typeface="+mn-cs"/>
            </a:endParaRPr>
          </a:p>
          <a:p>
            <a:pPr marL="457200" marR="0" lvl="1"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b="1" i="0" u="none" strike="noStrike" kern="1200" cap="none" spc="0" normalizeH="0" baseline="0" noProof="0" dirty="0">
              <a:ln>
                <a:noFill/>
              </a:ln>
              <a:solidFill>
                <a:prstClr val="black"/>
              </a:solidFill>
              <a:effectLst/>
              <a:uLnTx/>
              <a:uFillTx/>
              <a:latin typeface="Calibri"/>
              <a:ea typeface="Times New Roman"/>
              <a:cs typeface="+mn-cs"/>
            </a:endParaRPr>
          </a:p>
        </p:txBody>
      </p:sp>
      <p:pic>
        <p:nvPicPr>
          <p:cNvPr id="42" name="Picture 62">
            <a:extLst>
              <a:ext uri="{FF2B5EF4-FFF2-40B4-BE49-F238E27FC236}">
                <a16:creationId xmlns:a16="http://schemas.microsoft.com/office/drawing/2014/main" id="{9B9B5C13-77BA-4575-80EF-D87772C634CB}"/>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14600" y="52578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63">
            <a:extLst>
              <a:ext uri="{FF2B5EF4-FFF2-40B4-BE49-F238E27FC236}">
                <a16:creationId xmlns:a16="http://schemas.microsoft.com/office/drawing/2014/main" id="{99FF76CE-176F-4AC1-BF48-4C6EB363E0E5}"/>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71863" y="5095875"/>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63">
            <a:extLst>
              <a:ext uri="{FF2B5EF4-FFF2-40B4-BE49-F238E27FC236}">
                <a16:creationId xmlns:a16="http://schemas.microsoft.com/office/drawing/2014/main" id="{0227A747-0128-4DFE-83ED-546129ABEAF8}"/>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57569" y="5653393"/>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61">
            <a:extLst>
              <a:ext uri="{FF2B5EF4-FFF2-40B4-BE49-F238E27FC236}">
                <a16:creationId xmlns:a16="http://schemas.microsoft.com/office/drawing/2014/main" id="{5A777529-8116-4823-BA2A-AAC41659DE72}"/>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13507" y="5758962"/>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63">
            <a:extLst>
              <a:ext uri="{FF2B5EF4-FFF2-40B4-BE49-F238E27FC236}">
                <a16:creationId xmlns:a16="http://schemas.microsoft.com/office/drawing/2014/main" id="{D872FD12-9824-4645-8691-9E6BE38D4FD6}"/>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09969" y="5805793"/>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63">
            <a:extLst>
              <a:ext uri="{FF2B5EF4-FFF2-40B4-BE49-F238E27FC236}">
                <a16:creationId xmlns:a16="http://schemas.microsoft.com/office/drawing/2014/main" id="{91CC888C-98FE-457A-AF0A-0E7D24E30101}"/>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45719" y="4943475"/>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61">
            <a:extLst>
              <a:ext uri="{FF2B5EF4-FFF2-40B4-BE49-F238E27FC236}">
                <a16:creationId xmlns:a16="http://schemas.microsoft.com/office/drawing/2014/main" id="{AD2214E4-2D01-450F-9ACA-6F628C7AF0C2}"/>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01657" y="5049044"/>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63">
            <a:extLst>
              <a:ext uri="{FF2B5EF4-FFF2-40B4-BE49-F238E27FC236}">
                <a16:creationId xmlns:a16="http://schemas.microsoft.com/office/drawing/2014/main" id="{F3F51E3D-FBB3-40CC-BC49-46481732CF0F}"/>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98119" y="5095875"/>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63">
            <a:extLst>
              <a:ext uri="{FF2B5EF4-FFF2-40B4-BE49-F238E27FC236}">
                <a16:creationId xmlns:a16="http://schemas.microsoft.com/office/drawing/2014/main" id="{C1D7AB1A-FE26-470D-8CC8-C1E5E2A4260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04850" y="5744314"/>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61">
            <a:extLst>
              <a:ext uri="{FF2B5EF4-FFF2-40B4-BE49-F238E27FC236}">
                <a16:creationId xmlns:a16="http://schemas.microsoft.com/office/drawing/2014/main" id="{111D6F6B-546B-4B98-8844-CE337694FC0F}"/>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60788" y="5849883"/>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63">
            <a:extLst>
              <a:ext uri="{FF2B5EF4-FFF2-40B4-BE49-F238E27FC236}">
                <a16:creationId xmlns:a16="http://schemas.microsoft.com/office/drawing/2014/main" id="{FB95CD3D-6AA2-49C6-A4BB-DF8B4A7A7503}"/>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57250" y="5896714"/>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2606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Background</a:t>
            </a:r>
          </a:p>
        </p:txBody>
      </p:sp>
      <p:sp>
        <p:nvSpPr>
          <p:cNvPr id="8" name="Rectangle 7"/>
          <p:cNvSpPr/>
          <p:nvPr/>
        </p:nvSpPr>
        <p:spPr>
          <a:xfrm>
            <a:off x="24114" y="6291726"/>
            <a:ext cx="3642249" cy="523220"/>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a:ea typeface="+mn-ea"/>
                <a:cs typeface="+mn-cs"/>
              </a:rPr>
              <a:t>Audio also available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a:ea typeface="+mn-ea"/>
                <a:cs typeface="+mn-cs"/>
              </a:rPr>
              <a:t>For assistance, call: 814-865-5355</a:t>
            </a:r>
          </a:p>
        </p:txBody>
      </p:sp>
      <p:sp>
        <p:nvSpPr>
          <p:cNvPr id="12" name="Rectangle 67"/>
          <p:cNvSpPr>
            <a:spLocks noChangeArrowheads="1"/>
          </p:cNvSpPr>
          <p:nvPr/>
        </p:nvSpPr>
        <p:spPr bwMode="auto">
          <a:xfrm>
            <a:off x="13494" y="2658948"/>
            <a:ext cx="9144000" cy="32766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3" name="Freeform 60"/>
          <p:cNvSpPr>
            <a:spLocks/>
          </p:cNvSpPr>
          <p:nvPr/>
        </p:nvSpPr>
        <p:spPr bwMode="auto">
          <a:xfrm>
            <a:off x="-101600" y="3962400"/>
            <a:ext cx="9283700" cy="2895600"/>
          </a:xfrm>
          <a:custGeom>
            <a:avLst/>
            <a:gdLst>
              <a:gd name="T0" fmla="*/ 0 w 5848"/>
              <a:gd name="T1" fmla="*/ 88 h 1824"/>
              <a:gd name="T2" fmla="*/ 48 w 5848"/>
              <a:gd name="T3" fmla="*/ 104 h 1824"/>
              <a:gd name="T4" fmla="*/ 1360 w 5848"/>
              <a:gd name="T5" fmla="*/ 480 h 1824"/>
              <a:gd name="T6" fmla="*/ 2368 w 5848"/>
              <a:gd name="T7" fmla="*/ 672 h 1824"/>
              <a:gd name="T8" fmla="*/ 3184 w 5848"/>
              <a:gd name="T9" fmla="*/ 576 h 1824"/>
              <a:gd name="T10" fmla="*/ 3952 w 5848"/>
              <a:gd name="T11" fmla="*/ 288 h 1824"/>
              <a:gd name="T12" fmla="*/ 4576 w 5848"/>
              <a:gd name="T13" fmla="*/ 48 h 1824"/>
              <a:gd name="T14" fmla="*/ 4960 w 5848"/>
              <a:gd name="T15" fmla="*/ 0 h 1824"/>
              <a:gd name="T16" fmla="*/ 5824 w 5848"/>
              <a:gd name="T17" fmla="*/ 144 h 1824"/>
              <a:gd name="T18" fmla="*/ 5848 w 5848"/>
              <a:gd name="T19" fmla="*/ 1816 h 1824"/>
              <a:gd name="T20" fmla="*/ 64 w 5848"/>
              <a:gd name="T21" fmla="*/ 1824 h 1824"/>
              <a:gd name="T22" fmla="*/ 64 w 5848"/>
              <a:gd name="T23" fmla="*/ 96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48" h="1824">
                <a:moveTo>
                  <a:pt x="0" y="88"/>
                </a:moveTo>
                <a:cubicBezTo>
                  <a:pt x="16" y="93"/>
                  <a:pt x="48" y="104"/>
                  <a:pt x="48" y="104"/>
                </a:cubicBezTo>
                <a:lnTo>
                  <a:pt x="1360" y="480"/>
                </a:lnTo>
                <a:lnTo>
                  <a:pt x="2368" y="672"/>
                </a:lnTo>
                <a:lnTo>
                  <a:pt x="3184" y="576"/>
                </a:lnTo>
                <a:lnTo>
                  <a:pt x="3952" y="288"/>
                </a:lnTo>
                <a:lnTo>
                  <a:pt x="4576" y="48"/>
                </a:lnTo>
                <a:lnTo>
                  <a:pt x="4960" y="0"/>
                </a:lnTo>
                <a:lnTo>
                  <a:pt x="5824" y="144"/>
                </a:lnTo>
                <a:lnTo>
                  <a:pt x="5848" y="1816"/>
                </a:lnTo>
                <a:lnTo>
                  <a:pt x="64" y="1824"/>
                </a:lnTo>
                <a:lnTo>
                  <a:pt x="64" y="96"/>
                </a:lnTo>
              </a:path>
            </a:pathLst>
          </a:custGeom>
          <a:solidFill>
            <a:srgbClr val="C89058"/>
          </a:solid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4" name="Freeform 71"/>
          <p:cNvSpPr>
            <a:spLocks/>
          </p:cNvSpPr>
          <p:nvPr/>
        </p:nvSpPr>
        <p:spPr bwMode="auto">
          <a:xfrm>
            <a:off x="2895600" y="5181600"/>
            <a:ext cx="1066800" cy="1676400"/>
          </a:xfrm>
          <a:custGeom>
            <a:avLst/>
            <a:gdLst>
              <a:gd name="T0" fmla="*/ 336 w 672"/>
              <a:gd name="T1" fmla="*/ 0 h 1056"/>
              <a:gd name="T2" fmla="*/ 336 w 672"/>
              <a:gd name="T3" fmla="*/ 144 h 1056"/>
              <a:gd name="T4" fmla="*/ 384 w 672"/>
              <a:gd name="T5" fmla="*/ 240 h 1056"/>
              <a:gd name="T6" fmla="*/ 432 w 672"/>
              <a:gd name="T7" fmla="*/ 288 h 1056"/>
              <a:gd name="T8" fmla="*/ 384 w 672"/>
              <a:gd name="T9" fmla="*/ 384 h 1056"/>
              <a:gd name="T10" fmla="*/ 288 w 672"/>
              <a:gd name="T11" fmla="*/ 432 h 1056"/>
              <a:gd name="T12" fmla="*/ 240 w 672"/>
              <a:gd name="T13" fmla="*/ 480 h 1056"/>
              <a:gd name="T14" fmla="*/ 192 w 672"/>
              <a:gd name="T15" fmla="*/ 576 h 1056"/>
              <a:gd name="T16" fmla="*/ 192 w 672"/>
              <a:gd name="T17" fmla="*/ 720 h 1056"/>
              <a:gd name="T18" fmla="*/ 192 w 672"/>
              <a:gd name="T19" fmla="*/ 768 h 1056"/>
              <a:gd name="T20" fmla="*/ 48 w 672"/>
              <a:gd name="T21" fmla="*/ 912 h 1056"/>
              <a:gd name="T22" fmla="*/ 0 w 672"/>
              <a:gd name="T23" fmla="*/ 1056 h 1056"/>
              <a:gd name="T24" fmla="*/ 576 w 672"/>
              <a:gd name="T25" fmla="*/ 1056 h 1056"/>
              <a:gd name="T26" fmla="*/ 480 w 672"/>
              <a:gd name="T27" fmla="*/ 960 h 1056"/>
              <a:gd name="T28" fmla="*/ 480 w 672"/>
              <a:gd name="T29" fmla="*/ 816 h 1056"/>
              <a:gd name="T30" fmla="*/ 480 w 672"/>
              <a:gd name="T31" fmla="*/ 720 h 1056"/>
              <a:gd name="T32" fmla="*/ 528 w 672"/>
              <a:gd name="T33" fmla="*/ 624 h 1056"/>
              <a:gd name="T34" fmla="*/ 576 w 672"/>
              <a:gd name="T35" fmla="*/ 528 h 1056"/>
              <a:gd name="T36" fmla="*/ 624 w 672"/>
              <a:gd name="T37" fmla="*/ 480 h 1056"/>
              <a:gd name="T38" fmla="*/ 624 w 672"/>
              <a:gd name="T39" fmla="*/ 384 h 1056"/>
              <a:gd name="T40" fmla="*/ 672 w 672"/>
              <a:gd name="T41" fmla="*/ 192 h 1056"/>
              <a:gd name="T42" fmla="*/ 624 w 672"/>
              <a:gd name="T43" fmla="*/ 144 h 1056"/>
              <a:gd name="T44" fmla="*/ 576 w 672"/>
              <a:gd name="T45" fmla="*/ 48 h 1056"/>
              <a:gd name="T46" fmla="*/ 384 w 672"/>
              <a:gd name="T47"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2" h="1056">
                <a:moveTo>
                  <a:pt x="336" y="0"/>
                </a:moveTo>
                <a:lnTo>
                  <a:pt x="336" y="144"/>
                </a:lnTo>
                <a:lnTo>
                  <a:pt x="384" y="240"/>
                </a:lnTo>
                <a:lnTo>
                  <a:pt x="432" y="288"/>
                </a:lnTo>
                <a:lnTo>
                  <a:pt x="384" y="384"/>
                </a:lnTo>
                <a:lnTo>
                  <a:pt x="288" y="432"/>
                </a:lnTo>
                <a:lnTo>
                  <a:pt x="240" y="480"/>
                </a:lnTo>
                <a:lnTo>
                  <a:pt x="192" y="576"/>
                </a:lnTo>
                <a:lnTo>
                  <a:pt x="192" y="720"/>
                </a:lnTo>
                <a:lnTo>
                  <a:pt x="192" y="768"/>
                </a:lnTo>
                <a:lnTo>
                  <a:pt x="48" y="912"/>
                </a:lnTo>
                <a:lnTo>
                  <a:pt x="0" y="1056"/>
                </a:lnTo>
                <a:lnTo>
                  <a:pt x="576" y="1056"/>
                </a:lnTo>
                <a:lnTo>
                  <a:pt x="480" y="960"/>
                </a:lnTo>
                <a:lnTo>
                  <a:pt x="480" y="816"/>
                </a:lnTo>
                <a:lnTo>
                  <a:pt x="480" y="720"/>
                </a:lnTo>
                <a:lnTo>
                  <a:pt x="528" y="624"/>
                </a:lnTo>
                <a:lnTo>
                  <a:pt x="576" y="528"/>
                </a:lnTo>
                <a:lnTo>
                  <a:pt x="624" y="480"/>
                </a:lnTo>
                <a:lnTo>
                  <a:pt x="624" y="384"/>
                </a:lnTo>
                <a:lnTo>
                  <a:pt x="672" y="192"/>
                </a:lnTo>
                <a:lnTo>
                  <a:pt x="624" y="144"/>
                </a:lnTo>
                <a:lnTo>
                  <a:pt x="576" y="48"/>
                </a:lnTo>
                <a:lnTo>
                  <a:pt x="384" y="0"/>
                </a:lnTo>
              </a:path>
            </a:pathLst>
          </a:custGeom>
          <a:solidFill>
            <a:schemeClr val="tx2"/>
          </a:solidFill>
          <a:ln w="9525" cap="flat" cmpd="sng">
            <a:solidFill>
              <a:schemeClr val="accent2"/>
            </a:solidFill>
            <a:prstDash val="solid"/>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16" name="Group 31"/>
          <p:cNvGrpSpPr>
            <a:grpSpLocks/>
          </p:cNvGrpSpPr>
          <p:nvPr/>
        </p:nvGrpSpPr>
        <p:grpSpPr bwMode="auto">
          <a:xfrm>
            <a:off x="-152400" y="4489452"/>
            <a:ext cx="8015288" cy="1708150"/>
            <a:chOff x="-71" y="3068"/>
            <a:chExt cx="5049" cy="1076"/>
          </a:xfrm>
        </p:grpSpPr>
        <p:sp>
          <p:nvSpPr>
            <p:cNvPr id="22" name="Freeform 32"/>
            <p:cNvSpPr>
              <a:spLocks/>
            </p:cNvSpPr>
            <p:nvPr/>
          </p:nvSpPr>
          <p:spPr bwMode="auto">
            <a:xfrm>
              <a:off x="-71" y="3068"/>
              <a:ext cx="1981" cy="1076"/>
            </a:xfrm>
            <a:custGeom>
              <a:avLst/>
              <a:gdLst>
                <a:gd name="T0" fmla="*/ 6 w 1981"/>
                <a:gd name="T1" fmla="*/ 888 h 1076"/>
                <a:gd name="T2" fmla="*/ 253 w 1981"/>
                <a:gd name="T3" fmla="*/ 911 h 1076"/>
                <a:gd name="T4" fmla="*/ 471 w 1981"/>
                <a:gd name="T5" fmla="*/ 870 h 1076"/>
                <a:gd name="T6" fmla="*/ 1070 w 1981"/>
                <a:gd name="T7" fmla="*/ 1076 h 1076"/>
                <a:gd name="T8" fmla="*/ 1940 w 1981"/>
                <a:gd name="T9" fmla="*/ 882 h 1076"/>
                <a:gd name="T10" fmla="*/ 1981 w 1981"/>
                <a:gd name="T11" fmla="*/ 511 h 1076"/>
                <a:gd name="T12" fmla="*/ 647 w 1981"/>
                <a:gd name="T13" fmla="*/ 196 h 1076"/>
                <a:gd name="T14" fmla="*/ 0 w 1981"/>
                <a:gd name="T15" fmla="*/ 0 h 10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1" h="1076">
                  <a:moveTo>
                    <a:pt x="6" y="888"/>
                  </a:moveTo>
                  <a:lnTo>
                    <a:pt x="253" y="911"/>
                  </a:lnTo>
                  <a:lnTo>
                    <a:pt x="471" y="870"/>
                  </a:lnTo>
                  <a:lnTo>
                    <a:pt x="1070" y="1076"/>
                  </a:lnTo>
                  <a:lnTo>
                    <a:pt x="1940" y="882"/>
                  </a:lnTo>
                  <a:lnTo>
                    <a:pt x="1981" y="511"/>
                  </a:lnTo>
                  <a:lnTo>
                    <a:pt x="647" y="196"/>
                  </a:lnTo>
                  <a:lnTo>
                    <a:pt x="0" y="0"/>
                  </a:lnTo>
                </a:path>
              </a:pathLst>
            </a:custGeom>
            <a:solidFill>
              <a:srgbClr val="66FF33"/>
            </a:soli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 name="Freeform 33"/>
            <p:cNvSpPr>
              <a:spLocks/>
            </p:cNvSpPr>
            <p:nvPr/>
          </p:nvSpPr>
          <p:spPr bwMode="auto">
            <a:xfrm>
              <a:off x="3783" y="3099"/>
              <a:ext cx="1195" cy="708"/>
            </a:xfrm>
            <a:custGeom>
              <a:avLst/>
              <a:gdLst>
                <a:gd name="T0" fmla="*/ 0 w 1195"/>
                <a:gd name="T1" fmla="*/ 520 h 708"/>
                <a:gd name="T2" fmla="*/ 247 w 1195"/>
                <a:gd name="T3" fmla="*/ 543 h 708"/>
                <a:gd name="T4" fmla="*/ 465 w 1195"/>
                <a:gd name="T5" fmla="*/ 502 h 708"/>
                <a:gd name="T6" fmla="*/ 1064 w 1195"/>
                <a:gd name="T7" fmla="*/ 708 h 708"/>
                <a:gd name="T8" fmla="*/ 1083 w 1195"/>
                <a:gd name="T9" fmla="*/ 488 h 708"/>
                <a:gd name="T10" fmla="*/ 1195 w 1195"/>
                <a:gd name="T11" fmla="*/ 300 h 708"/>
                <a:gd name="T12" fmla="*/ 983 w 1195"/>
                <a:gd name="T13" fmla="*/ 71 h 708"/>
                <a:gd name="T14" fmla="*/ 766 w 1195"/>
                <a:gd name="T15" fmla="*/ 0 h 708"/>
                <a:gd name="T16" fmla="*/ 525 w 1195"/>
                <a:gd name="T17" fmla="*/ 13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5" h="708">
                  <a:moveTo>
                    <a:pt x="0" y="520"/>
                  </a:moveTo>
                  <a:lnTo>
                    <a:pt x="247" y="543"/>
                  </a:lnTo>
                  <a:lnTo>
                    <a:pt x="465" y="502"/>
                  </a:lnTo>
                  <a:lnTo>
                    <a:pt x="1064" y="708"/>
                  </a:lnTo>
                  <a:lnTo>
                    <a:pt x="1083" y="488"/>
                  </a:lnTo>
                  <a:lnTo>
                    <a:pt x="1195" y="300"/>
                  </a:lnTo>
                  <a:lnTo>
                    <a:pt x="983" y="71"/>
                  </a:lnTo>
                  <a:lnTo>
                    <a:pt x="766" y="0"/>
                  </a:lnTo>
                  <a:lnTo>
                    <a:pt x="525" y="130"/>
                  </a:lnTo>
                </a:path>
              </a:pathLst>
            </a:custGeom>
            <a:solidFill>
              <a:srgbClr val="66FF33"/>
            </a:soli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 name="Text Box 34"/>
            <p:cNvSpPr txBox="1">
              <a:spLocks noChangeArrowheads="1"/>
            </p:cNvSpPr>
            <p:nvPr/>
          </p:nvSpPr>
          <p:spPr bwMode="auto">
            <a:xfrm>
              <a:off x="288" y="3569"/>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FOREST</a:t>
              </a:r>
            </a:p>
          </p:txBody>
        </p:sp>
        <p:sp>
          <p:nvSpPr>
            <p:cNvPr id="25" name="Text Box 35"/>
            <p:cNvSpPr txBox="1">
              <a:spLocks noChangeArrowheads="1"/>
            </p:cNvSpPr>
            <p:nvPr/>
          </p:nvSpPr>
          <p:spPr bwMode="auto">
            <a:xfrm>
              <a:off x="4188" y="3168"/>
              <a:ext cx="60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FIELD</a:t>
              </a:r>
            </a:p>
          </p:txBody>
        </p:sp>
      </p:grpSp>
      <p:sp>
        <p:nvSpPr>
          <p:cNvPr id="26" name="Freeform 41"/>
          <p:cNvSpPr>
            <a:spLocks/>
          </p:cNvSpPr>
          <p:nvPr/>
        </p:nvSpPr>
        <p:spPr bwMode="auto">
          <a:xfrm>
            <a:off x="-9525" y="3962400"/>
            <a:ext cx="9190038" cy="1087438"/>
          </a:xfrm>
          <a:custGeom>
            <a:avLst/>
            <a:gdLst>
              <a:gd name="T0" fmla="*/ 0 w 5789"/>
              <a:gd name="T1" fmla="*/ 144 h 685"/>
              <a:gd name="T2" fmla="*/ 165 w 5789"/>
              <a:gd name="T3" fmla="*/ 144 h 685"/>
              <a:gd name="T4" fmla="*/ 1325 w 5789"/>
              <a:gd name="T5" fmla="*/ 480 h 685"/>
              <a:gd name="T6" fmla="*/ 2250 w 5789"/>
              <a:gd name="T7" fmla="*/ 685 h 685"/>
              <a:gd name="T8" fmla="*/ 3101 w 5789"/>
              <a:gd name="T9" fmla="*/ 576 h 685"/>
              <a:gd name="T10" fmla="*/ 4061 w 5789"/>
              <a:gd name="T11" fmla="*/ 240 h 685"/>
              <a:gd name="T12" fmla="*/ 4541 w 5789"/>
              <a:gd name="T13" fmla="*/ 48 h 685"/>
              <a:gd name="T14" fmla="*/ 4877 w 5789"/>
              <a:gd name="T15" fmla="*/ 0 h 685"/>
              <a:gd name="T16" fmla="*/ 5405 w 5789"/>
              <a:gd name="T17" fmla="*/ 96 h 685"/>
              <a:gd name="T18" fmla="*/ 5789 w 5789"/>
              <a:gd name="T19" fmla="*/ 144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89" h="685">
                <a:moveTo>
                  <a:pt x="0" y="144"/>
                </a:moveTo>
                <a:lnTo>
                  <a:pt x="165" y="144"/>
                </a:lnTo>
                <a:lnTo>
                  <a:pt x="1325" y="480"/>
                </a:lnTo>
                <a:lnTo>
                  <a:pt x="2250" y="685"/>
                </a:lnTo>
                <a:lnTo>
                  <a:pt x="3101" y="576"/>
                </a:lnTo>
                <a:lnTo>
                  <a:pt x="4061" y="240"/>
                </a:lnTo>
                <a:lnTo>
                  <a:pt x="4541" y="48"/>
                </a:lnTo>
                <a:lnTo>
                  <a:pt x="4877" y="0"/>
                </a:lnTo>
                <a:lnTo>
                  <a:pt x="5405" y="96"/>
                </a:lnTo>
                <a:lnTo>
                  <a:pt x="5789" y="144"/>
                </a:lnTo>
              </a:path>
            </a:pathLst>
          </a:custGeom>
          <a:noFill/>
          <a:ln w="95250" cmpd="sng">
            <a:solidFill>
              <a:srgbClr val="66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 name="Oval 42"/>
          <p:cNvSpPr>
            <a:spLocks noChangeArrowheads="1"/>
          </p:cNvSpPr>
          <p:nvPr/>
        </p:nvSpPr>
        <p:spPr bwMode="auto">
          <a:xfrm>
            <a:off x="3370263" y="5095875"/>
            <a:ext cx="447675" cy="219075"/>
          </a:xfrm>
          <a:prstGeom prst="ellipse">
            <a:avLst/>
          </a:prstGeom>
          <a:solidFill>
            <a:srgbClr val="FF0000"/>
          </a:solidFill>
          <a:ln w="38100">
            <a:solidFill>
              <a:srgbClr val="000000"/>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 name="Text Box 44"/>
          <p:cNvSpPr txBox="1">
            <a:spLocks noChangeArrowheads="1"/>
          </p:cNvSpPr>
          <p:nvPr/>
        </p:nvSpPr>
        <p:spPr bwMode="auto">
          <a:xfrm>
            <a:off x="3030538" y="5954713"/>
            <a:ext cx="1489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STREAM</a:t>
            </a:r>
          </a:p>
        </p:txBody>
      </p:sp>
      <p:grpSp>
        <p:nvGrpSpPr>
          <p:cNvPr id="29" name="Group 45"/>
          <p:cNvGrpSpPr>
            <a:grpSpLocks/>
          </p:cNvGrpSpPr>
          <p:nvPr/>
        </p:nvGrpSpPr>
        <p:grpSpPr bwMode="auto">
          <a:xfrm>
            <a:off x="293688" y="2633664"/>
            <a:ext cx="6219825" cy="2662237"/>
            <a:chOff x="210" y="1779"/>
            <a:chExt cx="3918" cy="1677"/>
          </a:xfrm>
        </p:grpSpPr>
        <p:grpSp>
          <p:nvGrpSpPr>
            <p:cNvPr id="30" name="Group 46"/>
            <p:cNvGrpSpPr>
              <a:grpSpLocks/>
            </p:cNvGrpSpPr>
            <p:nvPr/>
          </p:nvGrpSpPr>
          <p:grpSpPr bwMode="auto">
            <a:xfrm>
              <a:off x="210" y="2849"/>
              <a:ext cx="3918" cy="607"/>
              <a:chOff x="210" y="2849"/>
              <a:chExt cx="3918" cy="607"/>
            </a:xfrm>
          </p:grpSpPr>
          <p:sp>
            <p:nvSpPr>
              <p:cNvPr id="32" name="Oval 47"/>
              <p:cNvSpPr>
                <a:spLocks noChangeArrowheads="1"/>
              </p:cNvSpPr>
              <p:nvPr/>
            </p:nvSpPr>
            <p:spPr bwMode="auto">
              <a:xfrm>
                <a:off x="3024" y="3264"/>
                <a:ext cx="192" cy="192"/>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a:ea typeface="+mn-ea"/>
                    <a:cs typeface="+mn-cs"/>
                  </a:rPr>
                  <a:t>3</a:t>
                </a:r>
              </a:p>
            </p:txBody>
          </p:sp>
          <p:sp>
            <p:nvSpPr>
              <p:cNvPr id="33" name="Oval 48"/>
              <p:cNvSpPr>
                <a:spLocks noChangeArrowheads="1"/>
              </p:cNvSpPr>
              <p:nvPr/>
            </p:nvSpPr>
            <p:spPr bwMode="auto">
              <a:xfrm>
                <a:off x="3936" y="2928"/>
                <a:ext cx="192" cy="192"/>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a:ea typeface="+mn-ea"/>
                    <a:cs typeface="+mn-cs"/>
                  </a:rPr>
                  <a:t>4</a:t>
                </a:r>
              </a:p>
            </p:txBody>
          </p:sp>
          <p:sp>
            <p:nvSpPr>
              <p:cNvPr id="34" name="Oval 49"/>
              <p:cNvSpPr>
                <a:spLocks noChangeArrowheads="1"/>
              </p:cNvSpPr>
              <p:nvPr/>
            </p:nvSpPr>
            <p:spPr bwMode="auto">
              <a:xfrm>
                <a:off x="1104" y="3072"/>
                <a:ext cx="192" cy="192"/>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a:ea typeface="+mn-ea"/>
                    <a:cs typeface="+mn-cs"/>
                  </a:rPr>
                  <a:t>2</a:t>
                </a:r>
              </a:p>
            </p:txBody>
          </p:sp>
          <p:sp>
            <p:nvSpPr>
              <p:cNvPr id="35" name="Oval 50"/>
              <p:cNvSpPr>
                <a:spLocks noChangeArrowheads="1"/>
              </p:cNvSpPr>
              <p:nvPr/>
            </p:nvSpPr>
            <p:spPr bwMode="auto">
              <a:xfrm>
                <a:off x="210" y="2849"/>
                <a:ext cx="192" cy="192"/>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a:ea typeface="+mn-ea"/>
                    <a:cs typeface="+mn-cs"/>
                  </a:rPr>
                  <a:t>1</a:t>
                </a:r>
              </a:p>
            </p:txBody>
          </p:sp>
        </p:grpSp>
        <p:sp>
          <p:nvSpPr>
            <p:cNvPr id="31" name="Text Box 51"/>
            <p:cNvSpPr txBox="1">
              <a:spLocks noChangeArrowheads="1"/>
            </p:cNvSpPr>
            <p:nvPr/>
          </p:nvSpPr>
          <p:spPr bwMode="auto">
            <a:xfrm>
              <a:off x="222" y="1779"/>
              <a:ext cx="82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Culverts</a:t>
              </a:r>
            </a:p>
          </p:txBody>
        </p:sp>
      </p:grpSp>
      <p:grpSp>
        <p:nvGrpSpPr>
          <p:cNvPr id="36" name="Group 52"/>
          <p:cNvGrpSpPr>
            <a:grpSpLocks/>
          </p:cNvGrpSpPr>
          <p:nvPr/>
        </p:nvGrpSpPr>
        <p:grpSpPr bwMode="auto">
          <a:xfrm>
            <a:off x="2507123" y="3638550"/>
            <a:ext cx="2457450" cy="1381125"/>
            <a:chOff x="1593" y="2538"/>
            <a:chExt cx="1548" cy="870"/>
          </a:xfrm>
        </p:grpSpPr>
        <p:sp>
          <p:nvSpPr>
            <p:cNvPr id="37" name="Line 53"/>
            <p:cNvSpPr>
              <a:spLocks noChangeShapeType="1"/>
            </p:cNvSpPr>
            <p:nvPr/>
          </p:nvSpPr>
          <p:spPr bwMode="auto">
            <a:xfrm>
              <a:off x="2166" y="3408"/>
              <a:ext cx="240" cy="0"/>
            </a:xfrm>
            <a:prstGeom prst="line">
              <a:avLst/>
            </a:prstGeom>
            <a:noFill/>
            <a:ln w="95250">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38" name="Group 54"/>
            <p:cNvGrpSpPr>
              <a:grpSpLocks/>
            </p:cNvGrpSpPr>
            <p:nvPr/>
          </p:nvGrpSpPr>
          <p:grpSpPr bwMode="auto">
            <a:xfrm>
              <a:off x="1593" y="2538"/>
              <a:ext cx="1548" cy="814"/>
              <a:chOff x="1593" y="2538"/>
              <a:chExt cx="1548" cy="814"/>
            </a:xfrm>
          </p:grpSpPr>
          <p:sp>
            <p:nvSpPr>
              <p:cNvPr id="39" name="Line 55"/>
              <p:cNvSpPr>
                <a:spLocks noChangeShapeType="1"/>
              </p:cNvSpPr>
              <p:nvPr/>
            </p:nvSpPr>
            <p:spPr bwMode="auto">
              <a:xfrm flipH="1">
                <a:off x="2272" y="2997"/>
                <a:ext cx="0" cy="35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0" name="Text Box 56"/>
              <p:cNvSpPr txBox="1">
                <a:spLocks noChangeArrowheads="1"/>
              </p:cNvSpPr>
              <p:nvPr/>
            </p:nvSpPr>
            <p:spPr bwMode="auto">
              <a:xfrm>
                <a:off x="1593" y="2538"/>
                <a:ext cx="1548"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BRIDGE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ditches drain to stream</a:t>
                </a:r>
              </a:p>
            </p:txBody>
          </p:sp>
        </p:grpSp>
      </p:grpSp>
      <p:pic>
        <p:nvPicPr>
          <p:cNvPr id="45" name="Picture 6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62200" y="51054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6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05000" y="53340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64"/>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33600" y="49530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65"/>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58200" y="34290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101013" y="3546475"/>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60938" y="5439569"/>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6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0175" y="5295338"/>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2100" y="5687219"/>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6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57400" y="54864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13338" y="5591969"/>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6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6775" y="5619981"/>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2713" y="572555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958824">
            <a:off x="670068" y="4038293"/>
            <a:ext cx="710354" cy="340793"/>
          </a:xfrm>
          <a:prstGeom prst="rect">
            <a:avLst/>
          </a:prstGeom>
        </p:spPr>
      </p:pic>
      <p:pic>
        <p:nvPicPr>
          <p:cNvPr id="49" name="Picture 66"/>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43000" y="36576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Freeform 38"/>
          <p:cNvSpPr>
            <a:spLocks/>
          </p:cNvSpPr>
          <p:nvPr/>
        </p:nvSpPr>
        <p:spPr bwMode="auto">
          <a:xfrm>
            <a:off x="3932243" y="5019662"/>
            <a:ext cx="638228" cy="344514"/>
          </a:xfrm>
          <a:custGeom>
            <a:avLst/>
            <a:gdLst>
              <a:gd name="T0" fmla="*/ 0 w 370"/>
              <a:gd name="T1" fmla="*/ 0 h 317"/>
              <a:gd name="T2" fmla="*/ 12 w 370"/>
              <a:gd name="T3" fmla="*/ 147 h 317"/>
              <a:gd name="T4" fmla="*/ 370 w 370"/>
              <a:gd name="T5" fmla="*/ 317 h 317"/>
              <a:gd name="connsiteX0" fmla="*/ 0 w 10000"/>
              <a:gd name="connsiteY0" fmla="*/ 0 h 6972"/>
              <a:gd name="connsiteX1" fmla="*/ 324 w 10000"/>
              <a:gd name="connsiteY1" fmla="*/ 1609 h 6972"/>
              <a:gd name="connsiteX2" fmla="*/ 10000 w 10000"/>
              <a:gd name="connsiteY2" fmla="*/ 6972 h 6972"/>
              <a:gd name="connsiteX0" fmla="*/ 7784 w 17784"/>
              <a:gd name="connsiteY0" fmla="*/ 0 h 10000"/>
              <a:gd name="connsiteX1" fmla="*/ 0 w 17784"/>
              <a:gd name="connsiteY1" fmla="*/ 3032 h 10000"/>
              <a:gd name="connsiteX2" fmla="*/ 17784 w 17784"/>
              <a:gd name="connsiteY2" fmla="*/ 10000 h 10000"/>
              <a:gd name="connsiteX0" fmla="*/ 11514 w 11514"/>
              <a:gd name="connsiteY0" fmla="*/ 0 h 9457"/>
              <a:gd name="connsiteX1" fmla="*/ 3730 w 11514"/>
              <a:gd name="connsiteY1" fmla="*/ 3032 h 9457"/>
              <a:gd name="connsiteX2" fmla="*/ 0 w 11514"/>
              <a:gd name="connsiteY2" fmla="*/ 9457 h 9457"/>
              <a:gd name="connsiteX0" fmla="*/ 9437 w 9437"/>
              <a:gd name="connsiteY0" fmla="*/ 0 h 10383"/>
              <a:gd name="connsiteX1" fmla="*/ 2677 w 9437"/>
              <a:gd name="connsiteY1" fmla="*/ 3206 h 10383"/>
              <a:gd name="connsiteX2" fmla="*/ 0 w 9437"/>
              <a:gd name="connsiteY2" fmla="*/ 10383 h 10383"/>
            </a:gdLst>
            <a:ahLst/>
            <a:cxnLst>
              <a:cxn ang="0">
                <a:pos x="connsiteX0" y="connsiteY0"/>
              </a:cxn>
              <a:cxn ang="0">
                <a:pos x="connsiteX1" y="connsiteY1"/>
              </a:cxn>
              <a:cxn ang="0">
                <a:pos x="connsiteX2" y="connsiteY2"/>
              </a:cxn>
            </a:cxnLst>
            <a:rect l="l" t="t" r="r" b="b"/>
            <a:pathLst>
              <a:path w="9437" h="10383">
                <a:moveTo>
                  <a:pt x="9437" y="0"/>
                </a:moveTo>
                <a:lnTo>
                  <a:pt x="2677" y="3206"/>
                </a:lnTo>
                <a:lnTo>
                  <a:pt x="0" y="10383"/>
                </a:lnTo>
              </a:path>
            </a:pathLst>
          </a:custGeom>
          <a:noFill/>
          <a:ln w="57150" cmpd="sng">
            <a:solidFill>
              <a:srgbClr val="C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1" name="Freeform 38"/>
          <p:cNvSpPr>
            <a:spLocks/>
          </p:cNvSpPr>
          <p:nvPr/>
        </p:nvSpPr>
        <p:spPr bwMode="auto">
          <a:xfrm>
            <a:off x="2260626" y="4874397"/>
            <a:ext cx="1101679" cy="484201"/>
          </a:xfrm>
          <a:custGeom>
            <a:avLst/>
            <a:gdLst>
              <a:gd name="T0" fmla="*/ 0 w 370"/>
              <a:gd name="T1" fmla="*/ 0 h 317"/>
              <a:gd name="T2" fmla="*/ 12 w 370"/>
              <a:gd name="T3" fmla="*/ 147 h 317"/>
              <a:gd name="T4" fmla="*/ 370 w 370"/>
              <a:gd name="T5" fmla="*/ 317 h 317"/>
              <a:gd name="connsiteX0" fmla="*/ 0 w 10000"/>
              <a:gd name="connsiteY0" fmla="*/ 0 h 6972"/>
              <a:gd name="connsiteX1" fmla="*/ 324 w 10000"/>
              <a:gd name="connsiteY1" fmla="*/ 1609 h 6972"/>
              <a:gd name="connsiteX2" fmla="*/ 10000 w 10000"/>
              <a:gd name="connsiteY2" fmla="*/ 6972 h 6972"/>
              <a:gd name="connsiteX0" fmla="*/ 7784 w 17784"/>
              <a:gd name="connsiteY0" fmla="*/ 0 h 10000"/>
              <a:gd name="connsiteX1" fmla="*/ 0 w 17784"/>
              <a:gd name="connsiteY1" fmla="*/ 3032 h 10000"/>
              <a:gd name="connsiteX2" fmla="*/ 17784 w 17784"/>
              <a:gd name="connsiteY2" fmla="*/ 10000 h 10000"/>
              <a:gd name="connsiteX0" fmla="*/ 11514 w 11514"/>
              <a:gd name="connsiteY0" fmla="*/ 0 h 9457"/>
              <a:gd name="connsiteX1" fmla="*/ 3730 w 11514"/>
              <a:gd name="connsiteY1" fmla="*/ 3032 h 9457"/>
              <a:gd name="connsiteX2" fmla="*/ 0 w 11514"/>
              <a:gd name="connsiteY2" fmla="*/ 9457 h 9457"/>
              <a:gd name="connsiteX0" fmla="*/ 9437 w 9437"/>
              <a:gd name="connsiteY0" fmla="*/ 0 h 10383"/>
              <a:gd name="connsiteX1" fmla="*/ 2677 w 9437"/>
              <a:gd name="connsiteY1" fmla="*/ 3206 h 10383"/>
              <a:gd name="connsiteX2" fmla="*/ 0 w 9437"/>
              <a:gd name="connsiteY2" fmla="*/ 10383 h 10383"/>
              <a:gd name="connsiteX0" fmla="*/ 9602 w 9602"/>
              <a:gd name="connsiteY0" fmla="*/ 0 h 12396"/>
              <a:gd name="connsiteX1" fmla="*/ 2837 w 9602"/>
              <a:gd name="connsiteY1" fmla="*/ 5484 h 12396"/>
              <a:gd name="connsiteX2" fmla="*/ 0 w 9602"/>
              <a:gd name="connsiteY2" fmla="*/ 12396 h 12396"/>
              <a:gd name="connsiteX0" fmla="*/ 10000 w 21295"/>
              <a:gd name="connsiteY0" fmla="*/ 0 h 10000"/>
              <a:gd name="connsiteX1" fmla="*/ 21295 w 21295"/>
              <a:gd name="connsiteY1" fmla="*/ 4424 h 10000"/>
              <a:gd name="connsiteX2" fmla="*/ 0 w 21295"/>
              <a:gd name="connsiteY2" fmla="*/ 10000 h 10000"/>
              <a:gd name="connsiteX0" fmla="*/ 0 w 17977"/>
              <a:gd name="connsiteY0" fmla="*/ 0 h 11338"/>
              <a:gd name="connsiteX1" fmla="*/ 11295 w 17977"/>
              <a:gd name="connsiteY1" fmla="*/ 4424 h 11338"/>
              <a:gd name="connsiteX2" fmla="*/ 17977 w 17977"/>
              <a:gd name="connsiteY2" fmla="*/ 11338 h 11338"/>
            </a:gdLst>
            <a:ahLst/>
            <a:cxnLst>
              <a:cxn ang="0">
                <a:pos x="connsiteX0" y="connsiteY0"/>
              </a:cxn>
              <a:cxn ang="0">
                <a:pos x="connsiteX1" y="connsiteY1"/>
              </a:cxn>
              <a:cxn ang="0">
                <a:pos x="connsiteX2" y="connsiteY2"/>
              </a:cxn>
            </a:cxnLst>
            <a:rect l="l" t="t" r="r" b="b"/>
            <a:pathLst>
              <a:path w="17977" h="11338">
                <a:moveTo>
                  <a:pt x="0" y="0"/>
                </a:moveTo>
                <a:lnTo>
                  <a:pt x="11295" y="4424"/>
                </a:lnTo>
                <a:lnTo>
                  <a:pt x="17977" y="11338"/>
                </a:lnTo>
              </a:path>
            </a:pathLst>
          </a:custGeom>
          <a:noFill/>
          <a:ln w="57150" cmpd="sng">
            <a:solidFill>
              <a:srgbClr val="C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2" name="Oval 50"/>
          <p:cNvSpPr>
            <a:spLocks noChangeArrowheads="1"/>
          </p:cNvSpPr>
          <p:nvPr/>
        </p:nvSpPr>
        <p:spPr bwMode="auto">
          <a:xfrm>
            <a:off x="47625" y="2733952"/>
            <a:ext cx="304800" cy="304800"/>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3" name="Subtitle 2"/>
          <p:cNvSpPr txBox="1">
            <a:spLocks/>
          </p:cNvSpPr>
          <p:nvPr/>
        </p:nvSpPr>
        <p:spPr>
          <a:xfrm>
            <a:off x="481013" y="855663"/>
            <a:ext cx="8229600" cy="14025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prstClr val="black"/>
                </a:solidFill>
                <a:effectLst/>
                <a:uLnTx/>
                <a:uFillTx/>
                <a:latin typeface="Calibri"/>
                <a:ea typeface="Times New Roman"/>
                <a:cs typeface="+mn-cs"/>
              </a:rPr>
              <a:t>Potential Worksite</a:t>
            </a:r>
            <a:r>
              <a:rPr kumimoji="0" lang="en-US" sz="2800" b="1" i="0" u="none" strike="noStrike" kern="1200" cap="none" spc="0" normalizeH="0" baseline="0" noProof="0" dirty="0">
                <a:ln>
                  <a:noFill/>
                </a:ln>
                <a:solidFill>
                  <a:prstClr val="black"/>
                </a:solidFill>
                <a:effectLst/>
                <a:uLnTx/>
                <a:uFillTx/>
                <a:latin typeface="Calibri"/>
                <a:ea typeface="Times New Roman"/>
                <a:cs typeface="+mn-cs"/>
              </a:rPr>
              <a:t>: Identified segment of unpaved road where drainage in impacting water quality.</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br>
              <a:rPr kumimoji="0" lang="en-US" sz="2800" b="0" i="0" u="none" strike="noStrike" kern="1200" cap="none" spc="0" normalizeH="0" baseline="0" noProof="0" dirty="0">
                <a:ln>
                  <a:noFill/>
                </a:ln>
                <a:solidFill>
                  <a:prstClr val="black"/>
                </a:solidFill>
                <a:effectLst/>
                <a:uLnTx/>
                <a:uFillTx/>
                <a:latin typeface="Calibri"/>
                <a:ea typeface="Times New Roman"/>
                <a:cs typeface="+mn-cs"/>
              </a:rPr>
            </a:br>
            <a:endParaRPr kumimoji="0" lang="en-US" sz="2800" b="0" i="0" u="none" strike="noStrike" kern="1200" cap="none" spc="0" normalizeH="0" baseline="0" noProof="0" dirty="0">
              <a:ln>
                <a:noFill/>
              </a:ln>
              <a:solidFill>
                <a:srgbClr val="FF0000"/>
              </a:solidFill>
              <a:effectLst/>
              <a:uLnTx/>
              <a:uFillTx/>
              <a:latin typeface="Calibri"/>
              <a:ea typeface="Times New Roman"/>
              <a:cs typeface="+mn-cs"/>
            </a:endParaRPr>
          </a:p>
          <a:p>
            <a:pPr marL="457200" marR="0" lvl="1"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b="1" i="0" u="none" strike="noStrike" kern="1200" cap="none" spc="0" normalizeH="0" baseline="0" noProof="0" dirty="0">
              <a:ln>
                <a:noFill/>
              </a:ln>
              <a:solidFill>
                <a:prstClr val="black"/>
              </a:solidFill>
              <a:effectLst/>
              <a:uLnTx/>
              <a:uFillTx/>
              <a:latin typeface="Calibri"/>
              <a:ea typeface="Times New Roman"/>
              <a:cs typeface="+mn-cs"/>
            </a:endParaRPr>
          </a:p>
        </p:txBody>
      </p:sp>
      <p:pic>
        <p:nvPicPr>
          <p:cNvPr id="64" name="Picture 63"/>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0365388">
            <a:off x="6241172" y="3898784"/>
            <a:ext cx="710354" cy="340793"/>
          </a:xfrm>
          <a:prstGeom prst="rect">
            <a:avLst/>
          </a:prstGeom>
        </p:spPr>
      </p:pic>
      <p:pic>
        <p:nvPicPr>
          <p:cNvPr id="44"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53200" y="33528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8" descr="Misc_ADD206">
            <a:extLst>
              <a:ext uri="{FF2B5EF4-FFF2-40B4-BE49-F238E27FC236}">
                <a16:creationId xmlns:a16="http://schemas.microsoft.com/office/drawing/2014/main" id="{9EF92783-560D-4E32-A6D6-D10B766A910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056178" y="1963614"/>
            <a:ext cx="3734086" cy="177554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 name="Picture 63">
            <a:extLst>
              <a:ext uri="{FF2B5EF4-FFF2-40B4-BE49-F238E27FC236}">
                <a16:creationId xmlns:a16="http://schemas.microsoft.com/office/drawing/2014/main" id="{F1B7509A-C215-4474-AD2F-8E35EA93A476}"/>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19463" y="4943475"/>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61">
            <a:extLst>
              <a:ext uri="{FF2B5EF4-FFF2-40B4-BE49-F238E27FC236}">
                <a16:creationId xmlns:a16="http://schemas.microsoft.com/office/drawing/2014/main" id="{39557854-015C-4099-8E0C-D9BD7D3231DD}"/>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75401" y="5049044"/>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63">
            <a:extLst>
              <a:ext uri="{FF2B5EF4-FFF2-40B4-BE49-F238E27FC236}">
                <a16:creationId xmlns:a16="http://schemas.microsoft.com/office/drawing/2014/main" id="{26FBD422-B461-4E47-BFC9-4603174FF06F}"/>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71863" y="5095875"/>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63">
            <a:extLst>
              <a:ext uri="{FF2B5EF4-FFF2-40B4-BE49-F238E27FC236}">
                <a16:creationId xmlns:a16="http://schemas.microsoft.com/office/drawing/2014/main" id="{C1AB16EF-45D4-48B0-A054-E7EBEEB8AC15}"/>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04850" y="5744314"/>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61">
            <a:extLst>
              <a:ext uri="{FF2B5EF4-FFF2-40B4-BE49-F238E27FC236}">
                <a16:creationId xmlns:a16="http://schemas.microsoft.com/office/drawing/2014/main" id="{AE1B6A31-257C-4913-B480-909D290B734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60788" y="5849883"/>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63">
            <a:extLst>
              <a:ext uri="{FF2B5EF4-FFF2-40B4-BE49-F238E27FC236}">
                <a16:creationId xmlns:a16="http://schemas.microsoft.com/office/drawing/2014/main" id="{4D3D089A-9B63-4DC0-8F84-E97312CA6F16}"/>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57250" y="5896714"/>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634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Worksite Assessments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Background</a:t>
            </a:r>
          </a:p>
        </p:txBody>
      </p:sp>
      <p:sp>
        <p:nvSpPr>
          <p:cNvPr id="8" name="Rectangle 7"/>
          <p:cNvSpPr/>
          <p:nvPr/>
        </p:nvSpPr>
        <p:spPr>
          <a:xfrm>
            <a:off x="24114" y="6291726"/>
            <a:ext cx="3642249" cy="523220"/>
          </a:xfrm>
          <a:prstGeom prst="rect">
            <a:avLst/>
          </a:prstGeom>
          <a:solidFill>
            <a:schemeClr val="bg1"/>
          </a:solidFill>
          <a:ln>
            <a:solidFill>
              <a:schemeClr val="tx1"/>
            </a:solidFill>
          </a:ln>
        </p:spPr>
        <p:txBody>
          <a:bodyPr wrap="square">
            <a:spAutoFit/>
          </a:bodyPr>
          <a:lstStyle/>
          <a:p>
            <a:r>
              <a:rPr lang="en-US" sz="1400" b="1" dirty="0">
                <a:solidFill>
                  <a:srgbClr val="FF0000"/>
                </a:solidFill>
              </a:rPr>
              <a:t>Audio also available via phone: 866-823-7699</a:t>
            </a:r>
          </a:p>
          <a:p>
            <a:r>
              <a:rPr lang="en-US" sz="1400" dirty="0">
                <a:solidFill>
                  <a:srgbClr val="FF0000"/>
                </a:solidFill>
              </a:rPr>
              <a:t>For assistance, call: 814-865-5355</a:t>
            </a:r>
          </a:p>
        </p:txBody>
      </p:sp>
      <p:sp>
        <p:nvSpPr>
          <p:cNvPr id="12" name="Rectangle 67"/>
          <p:cNvSpPr>
            <a:spLocks noChangeArrowheads="1"/>
          </p:cNvSpPr>
          <p:nvPr/>
        </p:nvSpPr>
        <p:spPr bwMode="auto">
          <a:xfrm>
            <a:off x="0" y="2667000"/>
            <a:ext cx="9144000" cy="32766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endParaRPr>
          </a:p>
        </p:txBody>
      </p:sp>
      <p:sp>
        <p:nvSpPr>
          <p:cNvPr id="13" name="Freeform 60"/>
          <p:cNvSpPr>
            <a:spLocks/>
          </p:cNvSpPr>
          <p:nvPr/>
        </p:nvSpPr>
        <p:spPr bwMode="auto">
          <a:xfrm>
            <a:off x="-101600" y="3962400"/>
            <a:ext cx="9283700" cy="2895600"/>
          </a:xfrm>
          <a:custGeom>
            <a:avLst/>
            <a:gdLst>
              <a:gd name="T0" fmla="*/ 0 w 5848"/>
              <a:gd name="T1" fmla="*/ 88 h 1824"/>
              <a:gd name="T2" fmla="*/ 48 w 5848"/>
              <a:gd name="T3" fmla="*/ 104 h 1824"/>
              <a:gd name="T4" fmla="*/ 1360 w 5848"/>
              <a:gd name="T5" fmla="*/ 480 h 1824"/>
              <a:gd name="T6" fmla="*/ 2368 w 5848"/>
              <a:gd name="T7" fmla="*/ 672 h 1824"/>
              <a:gd name="T8" fmla="*/ 3184 w 5848"/>
              <a:gd name="T9" fmla="*/ 576 h 1824"/>
              <a:gd name="T10" fmla="*/ 3952 w 5848"/>
              <a:gd name="T11" fmla="*/ 288 h 1824"/>
              <a:gd name="T12" fmla="*/ 4576 w 5848"/>
              <a:gd name="T13" fmla="*/ 48 h 1824"/>
              <a:gd name="T14" fmla="*/ 4960 w 5848"/>
              <a:gd name="T15" fmla="*/ 0 h 1824"/>
              <a:gd name="T16" fmla="*/ 5824 w 5848"/>
              <a:gd name="T17" fmla="*/ 144 h 1824"/>
              <a:gd name="T18" fmla="*/ 5848 w 5848"/>
              <a:gd name="T19" fmla="*/ 1816 h 1824"/>
              <a:gd name="T20" fmla="*/ 64 w 5848"/>
              <a:gd name="T21" fmla="*/ 1824 h 1824"/>
              <a:gd name="T22" fmla="*/ 64 w 5848"/>
              <a:gd name="T23" fmla="*/ 96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48" h="1824">
                <a:moveTo>
                  <a:pt x="0" y="88"/>
                </a:moveTo>
                <a:cubicBezTo>
                  <a:pt x="16" y="93"/>
                  <a:pt x="48" y="104"/>
                  <a:pt x="48" y="104"/>
                </a:cubicBezTo>
                <a:lnTo>
                  <a:pt x="1360" y="480"/>
                </a:lnTo>
                <a:lnTo>
                  <a:pt x="2368" y="672"/>
                </a:lnTo>
                <a:lnTo>
                  <a:pt x="3184" y="576"/>
                </a:lnTo>
                <a:lnTo>
                  <a:pt x="3952" y="288"/>
                </a:lnTo>
                <a:lnTo>
                  <a:pt x="4576" y="48"/>
                </a:lnTo>
                <a:lnTo>
                  <a:pt x="4960" y="0"/>
                </a:lnTo>
                <a:lnTo>
                  <a:pt x="5824" y="144"/>
                </a:lnTo>
                <a:lnTo>
                  <a:pt x="5848" y="1816"/>
                </a:lnTo>
                <a:lnTo>
                  <a:pt x="64" y="1824"/>
                </a:lnTo>
                <a:lnTo>
                  <a:pt x="64" y="96"/>
                </a:lnTo>
              </a:path>
            </a:pathLst>
          </a:custGeom>
          <a:solidFill>
            <a:srgbClr val="C89058"/>
          </a:solidFill>
          <a:ln w="9525">
            <a:solidFill>
              <a:schemeClr val="tx1"/>
            </a:solidFill>
            <a:round/>
            <a:headEnd/>
            <a:tailEnd/>
          </a:ln>
          <a:effectLst/>
        </p:spPr>
        <p:txBody>
          <a:bodyPr/>
          <a:lstStyle/>
          <a:p>
            <a:pPr fontAlgn="base">
              <a:spcBef>
                <a:spcPct val="0"/>
              </a:spcBef>
              <a:spcAft>
                <a:spcPct val="0"/>
              </a:spcAft>
            </a:pPr>
            <a:endParaRPr lang="en-US">
              <a:solidFill>
                <a:srgbClr val="000000"/>
              </a:solidFill>
            </a:endParaRPr>
          </a:p>
        </p:txBody>
      </p:sp>
      <p:sp>
        <p:nvSpPr>
          <p:cNvPr id="14" name="Freeform 71"/>
          <p:cNvSpPr>
            <a:spLocks/>
          </p:cNvSpPr>
          <p:nvPr/>
        </p:nvSpPr>
        <p:spPr bwMode="auto">
          <a:xfrm>
            <a:off x="2895600" y="5181600"/>
            <a:ext cx="1066800" cy="1676400"/>
          </a:xfrm>
          <a:custGeom>
            <a:avLst/>
            <a:gdLst>
              <a:gd name="T0" fmla="*/ 336 w 672"/>
              <a:gd name="T1" fmla="*/ 0 h 1056"/>
              <a:gd name="T2" fmla="*/ 336 w 672"/>
              <a:gd name="T3" fmla="*/ 144 h 1056"/>
              <a:gd name="T4" fmla="*/ 384 w 672"/>
              <a:gd name="T5" fmla="*/ 240 h 1056"/>
              <a:gd name="T6" fmla="*/ 432 w 672"/>
              <a:gd name="T7" fmla="*/ 288 h 1056"/>
              <a:gd name="T8" fmla="*/ 384 w 672"/>
              <a:gd name="T9" fmla="*/ 384 h 1056"/>
              <a:gd name="T10" fmla="*/ 288 w 672"/>
              <a:gd name="T11" fmla="*/ 432 h 1056"/>
              <a:gd name="T12" fmla="*/ 240 w 672"/>
              <a:gd name="T13" fmla="*/ 480 h 1056"/>
              <a:gd name="T14" fmla="*/ 192 w 672"/>
              <a:gd name="T15" fmla="*/ 576 h 1056"/>
              <a:gd name="T16" fmla="*/ 192 w 672"/>
              <a:gd name="T17" fmla="*/ 720 h 1056"/>
              <a:gd name="T18" fmla="*/ 192 w 672"/>
              <a:gd name="T19" fmla="*/ 768 h 1056"/>
              <a:gd name="T20" fmla="*/ 48 w 672"/>
              <a:gd name="T21" fmla="*/ 912 h 1056"/>
              <a:gd name="T22" fmla="*/ 0 w 672"/>
              <a:gd name="T23" fmla="*/ 1056 h 1056"/>
              <a:gd name="T24" fmla="*/ 576 w 672"/>
              <a:gd name="T25" fmla="*/ 1056 h 1056"/>
              <a:gd name="T26" fmla="*/ 480 w 672"/>
              <a:gd name="T27" fmla="*/ 960 h 1056"/>
              <a:gd name="T28" fmla="*/ 480 w 672"/>
              <a:gd name="T29" fmla="*/ 816 h 1056"/>
              <a:gd name="T30" fmla="*/ 480 w 672"/>
              <a:gd name="T31" fmla="*/ 720 h 1056"/>
              <a:gd name="T32" fmla="*/ 528 w 672"/>
              <a:gd name="T33" fmla="*/ 624 h 1056"/>
              <a:gd name="T34" fmla="*/ 576 w 672"/>
              <a:gd name="T35" fmla="*/ 528 h 1056"/>
              <a:gd name="T36" fmla="*/ 624 w 672"/>
              <a:gd name="T37" fmla="*/ 480 h 1056"/>
              <a:gd name="T38" fmla="*/ 624 w 672"/>
              <a:gd name="T39" fmla="*/ 384 h 1056"/>
              <a:gd name="T40" fmla="*/ 672 w 672"/>
              <a:gd name="T41" fmla="*/ 192 h 1056"/>
              <a:gd name="T42" fmla="*/ 624 w 672"/>
              <a:gd name="T43" fmla="*/ 144 h 1056"/>
              <a:gd name="T44" fmla="*/ 576 w 672"/>
              <a:gd name="T45" fmla="*/ 48 h 1056"/>
              <a:gd name="T46" fmla="*/ 384 w 672"/>
              <a:gd name="T47"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2" h="1056">
                <a:moveTo>
                  <a:pt x="336" y="0"/>
                </a:moveTo>
                <a:lnTo>
                  <a:pt x="336" y="144"/>
                </a:lnTo>
                <a:lnTo>
                  <a:pt x="384" y="240"/>
                </a:lnTo>
                <a:lnTo>
                  <a:pt x="432" y="288"/>
                </a:lnTo>
                <a:lnTo>
                  <a:pt x="384" y="384"/>
                </a:lnTo>
                <a:lnTo>
                  <a:pt x="288" y="432"/>
                </a:lnTo>
                <a:lnTo>
                  <a:pt x="240" y="480"/>
                </a:lnTo>
                <a:lnTo>
                  <a:pt x="192" y="576"/>
                </a:lnTo>
                <a:lnTo>
                  <a:pt x="192" y="720"/>
                </a:lnTo>
                <a:lnTo>
                  <a:pt x="192" y="768"/>
                </a:lnTo>
                <a:lnTo>
                  <a:pt x="48" y="912"/>
                </a:lnTo>
                <a:lnTo>
                  <a:pt x="0" y="1056"/>
                </a:lnTo>
                <a:lnTo>
                  <a:pt x="576" y="1056"/>
                </a:lnTo>
                <a:lnTo>
                  <a:pt x="480" y="960"/>
                </a:lnTo>
                <a:lnTo>
                  <a:pt x="480" y="816"/>
                </a:lnTo>
                <a:lnTo>
                  <a:pt x="480" y="720"/>
                </a:lnTo>
                <a:lnTo>
                  <a:pt x="528" y="624"/>
                </a:lnTo>
                <a:lnTo>
                  <a:pt x="576" y="528"/>
                </a:lnTo>
                <a:lnTo>
                  <a:pt x="624" y="480"/>
                </a:lnTo>
                <a:lnTo>
                  <a:pt x="624" y="384"/>
                </a:lnTo>
                <a:lnTo>
                  <a:pt x="672" y="192"/>
                </a:lnTo>
                <a:lnTo>
                  <a:pt x="624" y="144"/>
                </a:lnTo>
                <a:lnTo>
                  <a:pt x="576" y="48"/>
                </a:lnTo>
                <a:lnTo>
                  <a:pt x="384" y="0"/>
                </a:lnTo>
              </a:path>
            </a:pathLst>
          </a:custGeom>
          <a:solidFill>
            <a:schemeClr val="tx2"/>
          </a:solidFill>
          <a:ln w="9525" cap="flat" cmpd="sng">
            <a:solidFill>
              <a:schemeClr val="accent2"/>
            </a:solidFill>
            <a:prstDash val="solid"/>
            <a:round/>
            <a:headEnd/>
            <a:tailEnd/>
          </a:ln>
          <a:effectLst/>
        </p:spPr>
        <p:txBody>
          <a:bodyPr wrap="none" anchor="ctr"/>
          <a:lstStyle/>
          <a:p>
            <a:pPr fontAlgn="base">
              <a:spcBef>
                <a:spcPct val="0"/>
              </a:spcBef>
              <a:spcAft>
                <a:spcPct val="0"/>
              </a:spcAft>
            </a:pPr>
            <a:endParaRPr lang="en-US">
              <a:solidFill>
                <a:srgbClr val="000000"/>
              </a:solidFill>
            </a:endParaRPr>
          </a:p>
        </p:txBody>
      </p:sp>
      <p:grpSp>
        <p:nvGrpSpPr>
          <p:cNvPr id="15" name="Group 30"/>
          <p:cNvGrpSpPr>
            <a:grpSpLocks/>
          </p:cNvGrpSpPr>
          <p:nvPr/>
        </p:nvGrpSpPr>
        <p:grpSpPr bwMode="auto">
          <a:xfrm>
            <a:off x="-152400" y="4489452"/>
            <a:ext cx="8015288" cy="1708150"/>
            <a:chOff x="-71" y="3068"/>
            <a:chExt cx="5049" cy="1076"/>
          </a:xfrm>
        </p:grpSpPr>
        <p:grpSp>
          <p:nvGrpSpPr>
            <p:cNvPr id="16" name="Group 31"/>
            <p:cNvGrpSpPr>
              <a:grpSpLocks/>
            </p:cNvGrpSpPr>
            <p:nvPr/>
          </p:nvGrpSpPr>
          <p:grpSpPr bwMode="auto">
            <a:xfrm>
              <a:off x="-71" y="3068"/>
              <a:ext cx="5049" cy="1076"/>
              <a:chOff x="-71" y="3068"/>
              <a:chExt cx="5049" cy="1076"/>
            </a:xfrm>
          </p:grpSpPr>
          <p:sp>
            <p:nvSpPr>
              <p:cNvPr id="22" name="Freeform 32"/>
              <p:cNvSpPr>
                <a:spLocks/>
              </p:cNvSpPr>
              <p:nvPr/>
            </p:nvSpPr>
            <p:spPr bwMode="auto">
              <a:xfrm>
                <a:off x="-71" y="3068"/>
                <a:ext cx="1981" cy="1076"/>
              </a:xfrm>
              <a:custGeom>
                <a:avLst/>
                <a:gdLst>
                  <a:gd name="T0" fmla="*/ 6 w 1981"/>
                  <a:gd name="T1" fmla="*/ 888 h 1076"/>
                  <a:gd name="T2" fmla="*/ 253 w 1981"/>
                  <a:gd name="T3" fmla="*/ 911 h 1076"/>
                  <a:gd name="T4" fmla="*/ 471 w 1981"/>
                  <a:gd name="T5" fmla="*/ 870 h 1076"/>
                  <a:gd name="T6" fmla="*/ 1070 w 1981"/>
                  <a:gd name="T7" fmla="*/ 1076 h 1076"/>
                  <a:gd name="T8" fmla="*/ 1940 w 1981"/>
                  <a:gd name="T9" fmla="*/ 882 h 1076"/>
                  <a:gd name="T10" fmla="*/ 1981 w 1981"/>
                  <a:gd name="T11" fmla="*/ 511 h 1076"/>
                  <a:gd name="T12" fmla="*/ 647 w 1981"/>
                  <a:gd name="T13" fmla="*/ 196 h 1076"/>
                  <a:gd name="T14" fmla="*/ 0 w 1981"/>
                  <a:gd name="T15" fmla="*/ 0 h 10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1" h="1076">
                    <a:moveTo>
                      <a:pt x="6" y="888"/>
                    </a:moveTo>
                    <a:lnTo>
                      <a:pt x="253" y="911"/>
                    </a:lnTo>
                    <a:lnTo>
                      <a:pt x="471" y="870"/>
                    </a:lnTo>
                    <a:lnTo>
                      <a:pt x="1070" y="1076"/>
                    </a:lnTo>
                    <a:lnTo>
                      <a:pt x="1940" y="882"/>
                    </a:lnTo>
                    <a:lnTo>
                      <a:pt x="1981" y="511"/>
                    </a:lnTo>
                    <a:lnTo>
                      <a:pt x="647" y="196"/>
                    </a:lnTo>
                    <a:lnTo>
                      <a:pt x="0" y="0"/>
                    </a:lnTo>
                  </a:path>
                </a:pathLst>
              </a:custGeom>
              <a:solidFill>
                <a:srgbClr val="66FF33"/>
              </a:soli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3" name="Freeform 33"/>
              <p:cNvSpPr>
                <a:spLocks/>
              </p:cNvSpPr>
              <p:nvPr/>
            </p:nvSpPr>
            <p:spPr bwMode="auto">
              <a:xfrm>
                <a:off x="3783" y="3099"/>
                <a:ext cx="1195" cy="708"/>
              </a:xfrm>
              <a:custGeom>
                <a:avLst/>
                <a:gdLst>
                  <a:gd name="T0" fmla="*/ 0 w 1195"/>
                  <a:gd name="T1" fmla="*/ 520 h 708"/>
                  <a:gd name="T2" fmla="*/ 247 w 1195"/>
                  <a:gd name="T3" fmla="*/ 543 h 708"/>
                  <a:gd name="T4" fmla="*/ 465 w 1195"/>
                  <a:gd name="T5" fmla="*/ 502 h 708"/>
                  <a:gd name="T6" fmla="*/ 1064 w 1195"/>
                  <a:gd name="T7" fmla="*/ 708 h 708"/>
                  <a:gd name="T8" fmla="*/ 1083 w 1195"/>
                  <a:gd name="T9" fmla="*/ 488 h 708"/>
                  <a:gd name="T10" fmla="*/ 1195 w 1195"/>
                  <a:gd name="T11" fmla="*/ 300 h 708"/>
                  <a:gd name="T12" fmla="*/ 983 w 1195"/>
                  <a:gd name="T13" fmla="*/ 71 h 708"/>
                  <a:gd name="T14" fmla="*/ 766 w 1195"/>
                  <a:gd name="T15" fmla="*/ 0 h 708"/>
                  <a:gd name="T16" fmla="*/ 525 w 1195"/>
                  <a:gd name="T17" fmla="*/ 13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5" h="708">
                    <a:moveTo>
                      <a:pt x="0" y="520"/>
                    </a:moveTo>
                    <a:lnTo>
                      <a:pt x="247" y="543"/>
                    </a:lnTo>
                    <a:lnTo>
                      <a:pt x="465" y="502"/>
                    </a:lnTo>
                    <a:lnTo>
                      <a:pt x="1064" y="708"/>
                    </a:lnTo>
                    <a:lnTo>
                      <a:pt x="1083" y="488"/>
                    </a:lnTo>
                    <a:lnTo>
                      <a:pt x="1195" y="300"/>
                    </a:lnTo>
                    <a:lnTo>
                      <a:pt x="983" y="71"/>
                    </a:lnTo>
                    <a:lnTo>
                      <a:pt x="766" y="0"/>
                    </a:lnTo>
                    <a:lnTo>
                      <a:pt x="525" y="130"/>
                    </a:lnTo>
                  </a:path>
                </a:pathLst>
              </a:custGeom>
              <a:solidFill>
                <a:srgbClr val="66FF33"/>
              </a:soli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4" name="Text Box 34"/>
              <p:cNvSpPr txBox="1">
                <a:spLocks noChangeArrowheads="1"/>
              </p:cNvSpPr>
              <p:nvPr/>
            </p:nvSpPr>
            <p:spPr bwMode="auto">
              <a:xfrm>
                <a:off x="288" y="3569"/>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a:solidFill>
                      <a:srgbClr val="000000"/>
                    </a:solidFill>
                    <a:latin typeface="Times New Roman" panose="02020603050405020304" pitchFamily="18" charset="0"/>
                  </a:rPr>
                  <a:t>FOREST</a:t>
                </a:r>
              </a:p>
            </p:txBody>
          </p:sp>
          <p:sp>
            <p:nvSpPr>
              <p:cNvPr id="25" name="Text Box 35"/>
              <p:cNvSpPr txBox="1">
                <a:spLocks noChangeArrowheads="1"/>
              </p:cNvSpPr>
              <p:nvPr/>
            </p:nvSpPr>
            <p:spPr bwMode="auto">
              <a:xfrm>
                <a:off x="4188" y="3168"/>
                <a:ext cx="60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b="1">
                    <a:solidFill>
                      <a:srgbClr val="000000"/>
                    </a:solidFill>
                    <a:latin typeface="Times New Roman" panose="02020603050405020304" pitchFamily="18" charset="0"/>
                  </a:rPr>
                  <a:t>FIELD</a:t>
                </a:r>
              </a:p>
            </p:txBody>
          </p:sp>
        </p:grpSp>
        <p:grpSp>
          <p:nvGrpSpPr>
            <p:cNvPr id="17" name="Group 36"/>
            <p:cNvGrpSpPr>
              <a:grpSpLocks/>
            </p:cNvGrpSpPr>
            <p:nvPr/>
          </p:nvGrpSpPr>
          <p:grpSpPr bwMode="auto">
            <a:xfrm>
              <a:off x="261" y="3096"/>
              <a:ext cx="4135" cy="611"/>
              <a:chOff x="261" y="3096"/>
              <a:chExt cx="4135" cy="611"/>
            </a:xfrm>
          </p:grpSpPr>
          <p:sp>
            <p:nvSpPr>
              <p:cNvPr id="18" name="Freeform 37"/>
              <p:cNvSpPr>
                <a:spLocks/>
              </p:cNvSpPr>
              <p:nvPr/>
            </p:nvSpPr>
            <p:spPr bwMode="auto">
              <a:xfrm rot="20875966">
                <a:off x="2450" y="3563"/>
                <a:ext cx="768" cy="144"/>
              </a:xfrm>
              <a:custGeom>
                <a:avLst/>
                <a:gdLst>
                  <a:gd name="T0" fmla="*/ 768 w 768"/>
                  <a:gd name="T1" fmla="*/ 0 h 144"/>
                  <a:gd name="T2" fmla="*/ 432 w 768"/>
                  <a:gd name="T3" fmla="*/ 144 h 144"/>
                  <a:gd name="T4" fmla="*/ 0 w 768"/>
                  <a:gd name="T5" fmla="*/ 48 h 144"/>
                </a:gdLst>
                <a:ahLst/>
                <a:cxnLst>
                  <a:cxn ang="0">
                    <a:pos x="T0" y="T1"/>
                  </a:cxn>
                  <a:cxn ang="0">
                    <a:pos x="T2" y="T3"/>
                  </a:cxn>
                  <a:cxn ang="0">
                    <a:pos x="T4" y="T5"/>
                  </a:cxn>
                </a:cxnLst>
                <a:rect l="0" t="0" r="r" b="b"/>
                <a:pathLst>
                  <a:path w="768" h="144">
                    <a:moveTo>
                      <a:pt x="768" y="0"/>
                    </a:moveTo>
                    <a:lnTo>
                      <a:pt x="432" y="144"/>
                    </a:lnTo>
                    <a:lnTo>
                      <a:pt x="0" y="48"/>
                    </a:lnTo>
                  </a:path>
                </a:pathLst>
              </a:custGeom>
              <a:noFill/>
              <a:ln w="57150" cmpd="sng">
                <a:solidFill>
                  <a:srgbClr val="C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9" name="Freeform 38"/>
              <p:cNvSpPr>
                <a:spLocks/>
              </p:cNvSpPr>
              <p:nvPr/>
            </p:nvSpPr>
            <p:spPr bwMode="auto">
              <a:xfrm rot="525845">
                <a:off x="4026" y="3152"/>
                <a:ext cx="370" cy="317"/>
              </a:xfrm>
              <a:custGeom>
                <a:avLst/>
                <a:gdLst>
                  <a:gd name="T0" fmla="*/ 0 w 370"/>
                  <a:gd name="T1" fmla="*/ 0 h 317"/>
                  <a:gd name="T2" fmla="*/ 12 w 370"/>
                  <a:gd name="T3" fmla="*/ 147 h 317"/>
                  <a:gd name="T4" fmla="*/ 370 w 370"/>
                  <a:gd name="T5" fmla="*/ 317 h 317"/>
                </a:gdLst>
                <a:ahLst/>
                <a:cxnLst>
                  <a:cxn ang="0">
                    <a:pos x="T0" y="T1"/>
                  </a:cxn>
                  <a:cxn ang="0">
                    <a:pos x="T2" y="T3"/>
                  </a:cxn>
                  <a:cxn ang="0">
                    <a:pos x="T4" y="T5"/>
                  </a:cxn>
                </a:cxnLst>
                <a:rect l="0" t="0" r="r" b="b"/>
                <a:pathLst>
                  <a:path w="370" h="317">
                    <a:moveTo>
                      <a:pt x="0" y="0"/>
                    </a:moveTo>
                    <a:lnTo>
                      <a:pt x="12" y="147"/>
                    </a:lnTo>
                    <a:lnTo>
                      <a:pt x="370" y="317"/>
                    </a:lnTo>
                  </a:path>
                </a:pathLst>
              </a:custGeom>
              <a:noFill/>
              <a:ln w="57150" cmpd="sng">
                <a:solidFill>
                  <a:schemeClr val="accent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0" name="Freeform 39"/>
              <p:cNvSpPr>
                <a:spLocks/>
              </p:cNvSpPr>
              <p:nvPr/>
            </p:nvSpPr>
            <p:spPr bwMode="auto">
              <a:xfrm>
                <a:off x="1199" y="3280"/>
                <a:ext cx="135" cy="323"/>
              </a:xfrm>
              <a:custGeom>
                <a:avLst/>
                <a:gdLst>
                  <a:gd name="T0" fmla="*/ 0 w 135"/>
                  <a:gd name="T1" fmla="*/ 0 h 323"/>
                  <a:gd name="T2" fmla="*/ 12 w 135"/>
                  <a:gd name="T3" fmla="*/ 217 h 323"/>
                  <a:gd name="T4" fmla="*/ 135 w 135"/>
                  <a:gd name="T5" fmla="*/ 323 h 323"/>
                </a:gdLst>
                <a:ahLst/>
                <a:cxnLst>
                  <a:cxn ang="0">
                    <a:pos x="T0" y="T1"/>
                  </a:cxn>
                  <a:cxn ang="0">
                    <a:pos x="T2" y="T3"/>
                  </a:cxn>
                  <a:cxn ang="0">
                    <a:pos x="T4" y="T5"/>
                  </a:cxn>
                </a:cxnLst>
                <a:rect l="0" t="0" r="r" b="b"/>
                <a:pathLst>
                  <a:path w="135" h="323">
                    <a:moveTo>
                      <a:pt x="0" y="0"/>
                    </a:moveTo>
                    <a:lnTo>
                      <a:pt x="12" y="217"/>
                    </a:lnTo>
                    <a:lnTo>
                      <a:pt x="135" y="323"/>
                    </a:lnTo>
                  </a:path>
                </a:pathLst>
              </a:custGeom>
              <a:noFill/>
              <a:ln w="57150" cmpd="sng">
                <a:solidFill>
                  <a:schemeClr val="accent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1" name="Freeform 40"/>
              <p:cNvSpPr>
                <a:spLocks/>
              </p:cNvSpPr>
              <p:nvPr/>
            </p:nvSpPr>
            <p:spPr bwMode="auto">
              <a:xfrm>
                <a:off x="261" y="3096"/>
                <a:ext cx="247" cy="300"/>
              </a:xfrm>
              <a:custGeom>
                <a:avLst/>
                <a:gdLst>
                  <a:gd name="T0" fmla="*/ 0 w 247"/>
                  <a:gd name="T1" fmla="*/ 0 h 300"/>
                  <a:gd name="T2" fmla="*/ 42 w 247"/>
                  <a:gd name="T3" fmla="*/ 200 h 300"/>
                  <a:gd name="T4" fmla="*/ 247 w 247"/>
                  <a:gd name="T5" fmla="*/ 300 h 300"/>
                </a:gdLst>
                <a:ahLst/>
                <a:cxnLst>
                  <a:cxn ang="0">
                    <a:pos x="T0" y="T1"/>
                  </a:cxn>
                  <a:cxn ang="0">
                    <a:pos x="T2" y="T3"/>
                  </a:cxn>
                  <a:cxn ang="0">
                    <a:pos x="T4" y="T5"/>
                  </a:cxn>
                </a:cxnLst>
                <a:rect l="0" t="0" r="r" b="b"/>
                <a:pathLst>
                  <a:path w="247" h="300">
                    <a:moveTo>
                      <a:pt x="0" y="0"/>
                    </a:moveTo>
                    <a:lnTo>
                      <a:pt x="42" y="200"/>
                    </a:lnTo>
                    <a:lnTo>
                      <a:pt x="247" y="300"/>
                    </a:lnTo>
                  </a:path>
                </a:pathLst>
              </a:custGeom>
              <a:noFill/>
              <a:ln w="57150" cmpd="sng">
                <a:solidFill>
                  <a:schemeClr val="accent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sp>
        <p:nvSpPr>
          <p:cNvPr id="26" name="Freeform 41"/>
          <p:cNvSpPr>
            <a:spLocks/>
          </p:cNvSpPr>
          <p:nvPr/>
        </p:nvSpPr>
        <p:spPr bwMode="auto">
          <a:xfrm>
            <a:off x="-9525" y="3962400"/>
            <a:ext cx="9190038" cy="1087438"/>
          </a:xfrm>
          <a:custGeom>
            <a:avLst/>
            <a:gdLst>
              <a:gd name="T0" fmla="*/ 0 w 5789"/>
              <a:gd name="T1" fmla="*/ 144 h 685"/>
              <a:gd name="T2" fmla="*/ 165 w 5789"/>
              <a:gd name="T3" fmla="*/ 144 h 685"/>
              <a:gd name="T4" fmla="*/ 1325 w 5789"/>
              <a:gd name="T5" fmla="*/ 480 h 685"/>
              <a:gd name="T6" fmla="*/ 2250 w 5789"/>
              <a:gd name="T7" fmla="*/ 685 h 685"/>
              <a:gd name="T8" fmla="*/ 3101 w 5789"/>
              <a:gd name="T9" fmla="*/ 576 h 685"/>
              <a:gd name="T10" fmla="*/ 4061 w 5789"/>
              <a:gd name="T11" fmla="*/ 240 h 685"/>
              <a:gd name="T12" fmla="*/ 4541 w 5789"/>
              <a:gd name="T13" fmla="*/ 48 h 685"/>
              <a:gd name="T14" fmla="*/ 4877 w 5789"/>
              <a:gd name="T15" fmla="*/ 0 h 685"/>
              <a:gd name="T16" fmla="*/ 5405 w 5789"/>
              <a:gd name="T17" fmla="*/ 96 h 685"/>
              <a:gd name="T18" fmla="*/ 5789 w 5789"/>
              <a:gd name="T19" fmla="*/ 144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89" h="685">
                <a:moveTo>
                  <a:pt x="0" y="144"/>
                </a:moveTo>
                <a:lnTo>
                  <a:pt x="165" y="144"/>
                </a:lnTo>
                <a:lnTo>
                  <a:pt x="1325" y="480"/>
                </a:lnTo>
                <a:lnTo>
                  <a:pt x="2250" y="685"/>
                </a:lnTo>
                <a:lnTo>
                  <a:pt x="3101" y="576"/>
                </a:lnTo>
                <a:lnTo>
                  <a:pt x="4061" y="240"/>
                </a:lnTo>
                <a:lnTo>
                  <a:pt x="4541" y="48"/>
                </a:lnTo>
                <a:lnTo>
                  <a:pt x="4877" y="0"/>
                </a:lnTo>
                <a:lnTo>
                  <a:pt x="5405" y="96"/>
                </a:lnTo>
                <a:lnTo>
                  <a:pt x="5789" y="144"/>
                </a:lnTo>
              </a:path>
            </a:pathLst>
          </a:custGeom>
          <a:noFill/>
          <a:ln w="95250" cmpd="sng">
            <a:solidFill>
              <a:srgbClr val="66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7" name="Oval 42"/>
          <p:cNvSpPr>
            <a:spLocks noChangeArrowheads="1"/>
          </p:cNvSpPr>
          <p:nvPr/>
        </p:nvSpPr>
        <p:spPr bwMode="auto">
          <a:xfrm>
            <a:off x="3370263" y="5095875"/>
            <a:ext cx="447675" cy="219075"/>
          </a:xfrm>
          <a:prstGeom prst="ellipse">
            <a:avLst/>
          </a:prstGeom>
          <a:solidFill>
            <a:srgbClr val="FF0000"/>
          </a:solidFill>
          <a:ln w="38100">
            <a:solidFill>
              <a:srgbClr val="000000"/>
            </a:solidFill>
            <a:round/>
            <a:headEnd/>
            <a:tailEnd/>
          </a:ln>
          <a:effectLst/>
        </p:spPr>
        <p:txBody>
          <a:bodyPr wrap="none" anchor="ctr"/>
          <a:lstStyle/>
          <a:p>
            <a:pPr fontAlgn="base">
              <a:spcBef>
                <a:spcPct val="0"/>
              </a:spcBef>
              <a:spcAft>
                <a:spcPct val="0"/>
              </a:spcAft>
            </a:pPr>
            <a:endParaRPr lang="en-US">
              <a:solidFill>
                <a:srgbClr val="000000"/>
              </a:solidFill>
            </a:endParaRPr>
          </a:p>
        </p:txBody>
      </p:sp>
      <p:sp>
        <p:nvSpPr>
          <p:cNvPr id="28" name="Text Box 44"/>
          <p:cNvSpPr txBox="1">
            <a:spLocks noChangeArrowheads="1"/>
          </p:cNvSpPr>
          <p:nvPr/>
        </p:nvSpPr>
        <p:spPr bwMode="auto">
          <a:xfrm>
            <a:off x="3030538" y="5954713"/>
            <a:ext cx="1489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a:solidFill>
                  <a:srgbClr val="FFFFFF"/>
                </a:solidFill>
                <a:latin typeface="Times New Roman" panose="02020603050405020304" pitchFamily="18" charset="0"/>
              </a:rPr>
              <a:t>STREAM</a:t>
            </a:r>
          </a:p>
        </p:txBody>
      </p:sp>
      <p:grpSp>
        <p:nvGrpSpPr>
          <p:cNvPr id="29" name="Group 45"/>
          <p:cNvGrpSpPr>
            <a:grpSpLocks/>
          </p:cNvGrpSpPr>
          <p:nvPr/>
        </p:nvGrpSpPr>
        <p:grpSpPr bwMode="auto">
          <a:xfrm>
            <a:off x="312738" y="2633664"/>
            <a:ext cx="6200775" cy="2662237"/>
            <a:chOff x="222" y="1779"/>
            <a:chExt cx="3906" cy="1677"/>
          </a:xfrm>
        </p:grpSpPr>
        <p:grpSp>
          <p:nvGrpSpPr>
            <p:cNvPr id="30" name="Group 46"/>
            <p:cNvGrpSpPr>
              <a:grpSpLocks/>
            </p:cNvGrpSpPr>
            <p:nvPr/>
          </p:nvGrpSpPr>
          <p:grpSpPr bwMode="auto">
            <a:xfrm>
              <a:off x="1104" y="2928"/>
              <a:ext cx="3024" cy="528"/>
              <a:chOff x="1104" y="2928"/>
              <a:chExt cx="3024" cy="528"/>
            </a:xfrm>
          </p:grpSpPr>
          <p:sp>
            <p:nvSpPr>
              <p:cNvPr id="32" name="Oval 47"/>
              <p:cNvSpPr>
                <a:spLocks noChangeArrowheads="1"/>
              </p:cNvSpPr>
              <p:nvPr/>
            </p:nvSpPr>
            <p:spPr bwMode="auto">
              <a:xfrm>
                <a:off x="3024" y="3264"/>
                <a:ext cx="192" cy="192"/>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a:solidFill>
                      <a:srgbClr val="000000"/>
                    </a:solidFill>
                  </a:rPr>
                  <a:t>3</a:t>
                </a:r>
              </a:p>
            </p:txBody>
          </p:sp>
          <p:sp>
            <p:nvSpPr>
              <p:cNvPr id="33" name="Oval 48"/>
              <p:cNvSpPr>
                <a:spLocks noChangeArrowheads="1"/>
              </p:cNvSpPr>
              <p:nvPr/>
            </p:nvSpPr>
            <p:spPr bwMode="auto">
              <a:xfrm>
                <a:off x="3936" y="2928"/>
                <a:ext cx="192" cy="192"/>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a:solidFill>
                      <a:srgbClr val="000000"/>
                    </a:solidFill>
                  </a:rPr>
                  <a:t>4</a:t>
                </a:r>
              </a:p>
            </p:txBody>
          </p:sp>
          <p:sp>
            <p:nvSpPr>
              <p:cNvPr id="34" name="Oval 49"/>
              <p:cNvSpPr>
                <a:spLocks noChangeArrowheads="1"/>
              </p:cNvSpPr>
              <p:nvPr/>
            </p:nvSpPr>
            <p:spPr bwMode="auto">
              <a:xfrm>
                <a:off x="1104" y="3072"/>
                <a:ext cx="192" cy="192"/>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dirty="0">
                    <a:solidFill>
                      <a:srgbClr val="000000"/>
                    </a:solidFill>
                  </a:rPr>
                  <a:t>2</a:t>
                </a:r>
              </a:p>
            </p:txBody>
          </p:sp>
        </p:grpSp>
        <p:sp>
          <p:nvSpPr>
            <p:cNvPr id="31" name="Text Box 51"/>
            <p:cNvSpPr txBox="1">
              <a:spLocks noChangeArrowheads="1"/>
            </p:cNvSpPr>
            <p:nvPr/>
          </p:nvSpPr>
          <p:spPr bwMode="auto">
            <a:xfrm>
              <a:off x="222" y="1779"/>
              <a:ext cx="82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dirty="0">
                  <a:solidFill>
                    <a:srgbClr val="000000"/>
                  </a:solidFill>
                  <a:latin typeface="Times New Roman" panose="02020603050405020304" pitchFamily="18" charset="0"/>
                </a:rPr>
                <a:t>Culverts</a:t>
              </a:r>
            </a:p>
          </p:txBody>
        </p:sp>
      </p:grpSp>
      <p:grpSp>
        <p:nvGrpSpPr>
          <p:cNvPr id="36" name="Group 52"/>
          <p:cNvGrpSpPr>
            <a:grpSpLocks/>
          </p:cNvGrpSpPr>
          <p:nvPr/>
        </p:nvGrpSpPr>
        <p:grpSpPr bwMode="auto">
          <a:xfrm>
            <a:off x="2507123" y="3638550"/>
            <a:ext cx="2457450" cy="1381125"/>
            <a:chOff x="1593" y="2538"/>
            <a:chExt cx="1548" cy="870"/>
          </a:xfrm>
        </p:grpSpPr>
        <p:sp>
          <p:nvSpPr>
            <p:cNvPr id="37" name="Line 53"/>
            <p:cNvSpPr>
              <a:spLocks noChangeShapeType="1"/>
            </p:cNvSpPr>
            <p:nvPr/>
          </p:nvSpPr>
          <p:spPr bwMode="auto">
            <a:xfrm>
              <a:off x="2166" y="3408"/>
              <a:ext cx="240" cy="0"/>
            </a:xfrm>
            <a:prstGeom prst="line">
              <a:avLst/>
            </a:prstGeom>
            <a:noFill/>
            <a:ln w="95250">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nvGrpSpPr>
            <p:cNvPr id="38" name="Group 54"/>
            <p:cNvGrpSpPr>
              <a:grpSpLocks/>
            </p:cNvGrpSpPr>
            <p:nvPr/>
          </p:nvGrpSpPr>
          <p:grpSpPr bwMode="auto">
            <a:xfrm>
              <a:off x="1593" y="2538"/>
              <a:ext cx="1548" cy="814"/>
              <a:chOff x="1593" y="2538"/>
              <a:chExt cx="1548" cy="814"/>
            </a:xfrm>
          </p:grpSpPr>
          <p:sp>
            <p:nvSpPr>
              <p:cNvPr id="39" name="Line 55"/>
              <p:cNvSpPr>
                <a:spLocks noChangeShapeType="1"/>
              </p:cNvSpPr>
              <p:nvPr/>
            </p:nvSpPr>
            <p:spPr bwMode="auto">
              <a:xfrm flipH="1">
                <a:off x="2272" y="2997"/>
                <a:ext cx="0" cy="35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40" name="Text Box 56"/>
              <p:cNvSpPr txBox="1">
                <a:spLocks noChangeArrowheads="1"/>
              </p:cNvSpPr>
              <p:nvPr/>
            </p:nvSpPr>
            <p:spPr bwMode="auto">
              <a:xfrm>
                <a:off x="1593" y="2538"/>
                <a:ext cx="1548"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b="1" dirty="0">
                    <a:solidFill>
                      <a:srgbClr val="000000"/>
                    </a:solidFill>
                    <a:latin typeface="Times New Roman" panose="02020603050405020304" pitchFamily="18" charset="0"/>
                  </a:rPr>
                  <a:t>BRIDGE</a:t>
                </a:r>
              </a:p>
              <a:p>
                <a:pPr algn="ctr" fontAlgn="base">
                  <a:spcBef>
                    <a:spcPct val="0"/>
                  </a:spcBef>
                  <a:spcAft>
                    <a:spcPct val="0"/>
                  </a:spcAft>
                </a:pPr>
                <a:r>
                  <a:rPr lang="en-US" altLang="en-US" b="1" dirty="0">
                    <a:solidFill>
                      <a:srgbClr val="000000"/>
                    </a:solidFill>
                    <a:latin typeface="Times New Roman" panose="02020603050405020304" pitchFamily="18" charset="0"/>
                  </a:rPr>
                  <a:t>ditches drain to stream</a:t>
                </a:r>
              </a:p>
            </p:txBody>
          </p:sp>
        </p:grpSp>
      </p:grpSp>
      <p:pic>
        <p:nvPicPr>
          <p:cNvPr id="45" name="Picture 6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62200" y="51054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6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05000" y="53340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64"/>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33600" y="49530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65"/>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58200" y="34290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101013" y="3546475"/>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60938" y="5439569"/>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6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0175" y="5295338"/>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2100" y="5687219"/>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6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57400" y="54864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13338" y="5591969"/>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6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6775" y="5619981"/>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2713" y="572555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958824">
            <a:off x="670068" y="4038293"/>
            <a:ext cx="710354" cy="340793"/>
          </a:xfrm>
          <a:prstGeom prst="rect">
            <a:avLst/>
          </a:prstGeom>
        </p:spPr>
      </p:pic>
      <p:pic>
        <p:nvPicPr>
          <p:cNvPr id="49" name="Picture 66"/>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43000" y="36576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Freeform 38"/>
          <p:cNvSpPr>
            <a:spLocks/>
          </p:cNvSpPr>
          <p:nvPr/>
        </p:nvSpPr>
        <p:spPr bwMode="auto">
          <a:xfrm>
            <a:off x="3859159" y="4983142"/>
            <a:ext cx="638228" cy="344514"/>
          </a:xfrm>
          <a:custGeom>
            <a:avLst/>
            <a:gdLst>
              <a:gd name="T0" fmla="*/ 0 w 370"/>
              <a:gd name="T1" fmla="*/ 0 h 317"/>
              <a:gd name="T2" fmla="*/ 12 w 370"/>
              <a:gd name="T3" fmla="*/ 147 h 317"/>
              <a:gd name="T4" fmla="*/ 370 w 370"/>
              <a:gd name="T5" fmla="*/ 317 h 317"/>
              <a:gd name="connsiteX0" fmla="*/ 0 w 10000"/>
              <a:gd name="connsiteY0" fmla="*/ 0 h 6972"/>
              <a:gd name="connsiteX1" fmla="*/ 324 w 10000"/>
              <a:gd name="connsiteY1" fmla="*/ 1609 h 6972"/>
              <a:gd name="connsiteX2" fmla="*/ 10000 w 10000"/>
              <a:gd name="connsiteY2" fmla="*/ 6972 h 6972"/>
              <a:gd name="connsiteX0" fmla="*/ 7784 w 17784"/>
              <a:gd name="connsiteY0" fmla="*/ 0 h 10000"/>
              <a:gd name="connsiteX1" fmla="*/ 0 w 17784"/>
              <a:gd name="connsiteY1" fmla="*/ 3032 h 10000"/>
              <a:gd name="connsiteX2" fmla="*/ 17784 w 17784"/>
              <a:gd name="connsiteY2" fmla="*/ 10000 h 10000"/>
              <a:gd name="connsiteX0" fmla="*/ 11514 w 11514"/>
              <a:gd name="connsiteY0" fmla="*/ 0 h 9457"/>
              <a:gd name="connsiteX1" fmla="*/ 3730 w 11514"/>
              <a:gd name="connsiteY1" fmla="*/ 3032 h 9457"/>
              <a:gd name="connsiteX2" fmla="*/ 0 w 11514"/>
              <a:gd name="connsiteY2" fmla="*/ 9457 h 9457"/>
              <a:gd name="connsiteX0" fmla="*/ 9437 w 9437"/>
              <a:gd name="connsiteY0" fmla="*/ 0 h 10383"/>
              <a:gd name="connsiteX1" fmla="*/ 2677 w 9437"/>
              <a:gd name="connsiteY1" fmla="*/ 3206 h 10383"/>
              <a:gd name="connsiteX2" fmla="*/ 0 w 9437"/>
              <a:gd name="connsiteY2" fmla="*/ 10383 h 10383"/>
            </a:gdLst>
            <a:ahLst/>
            <a:cxnLst>
              <a:cxn ang="0">
                <a:pos x="connsiteX0" y="connsiteY0"/>
              </a:cxn>
              <a:cxn ang="0">
                <a:pos x="connsiteX1" y="connsiteY1"/>
              </a:cxn>
              <a:cxn ang="0">
                <a:pos x="connsiteX2" y="connsiteY2"/>
              </a:cxn>
            </a:cxnLst>
            <a:rect l="l" t="t" r="r" b="b"/>
            <a:pathLst>
              <a:path w="9437" h="10383">
                <a:moveTo>
                  <a:pt x="9437" y="0"/>
                </a:moveTo>
                <a:lnTo>
                  <a:pt x="2677" y="3206"/>
                </a:lnTo>
                <a:lnTo>
                  <a:pt x="0" y="10383"/>
                </a:lnTo>
              </a:path>
            </a:pathLst>
          </a:custGeom>
          <a:noFill/>
          <a:ln w="57150" cmpd="sng">
            <a:solidFill>
              <a:srgbClr val="C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61" name="Freeform 38"/>
          <p:cNvSpPr>
            <a:spLocks/>
          </p:cNvSpPr>
          <p:nvPr/>
        </p:nvSpPr>
        <p:spPr bwMode="auto">
          <a:xfrm>
            <a:off x="2260626" y="4874397"/>
            <a:ext cx="1101679" cy="484201"/>
          </a:xfrm>
          <a:custGeom>
            <a:avLst/>
            <a:gdLst>
              <a:gd name="T0" fmla="*/ 0 w 370"/>
              <a:gd name="T1" fmla="*/ 0 h 317"/>
              <a:gd name="T2" fmla="*/ 12 w 370"/>
              <a:gd name="T3" fmla="*/ 147 h 317"/>
              <a:gd name="T4" fmla="*/ 370 w 370"/>
              <a:gd name="T5" fmla="*/ 317 h 317"/>
              <a:gd name="connsiteX0" fmla="*/ 0 w 10000"/>
              <a:gd name="connsiteY0" fmla="*/ 0 h 6972"/>
              <a:gd name="connsiteX1" fmla="*/ 324 w 10000"/>
              <a:gd name="connsiteY1" fmla="*/ 1609 h 6972"/>
              <a:gd name="connsiteX2" fmla="*/ 10000 w 10000"/>
              <a:gd name="connsiteY2" fmla="*/ 6972 h 6972"/>
              <a:gd name="connsiteX0" fmla="*/ 7784 w 17784"/>
              <a:gd name="connsiteY0" fmla="*/ 0 h 10000"/>
              <a:gd name="connsiteX1" fmla="*/ 0 w 17784"/>
              <a:gd name="connsiteY1" fmla="*/ 3032 h 10000"/>
              <a:gd name="connsiteX2" fmla="*/ 17784 w 17784"/>
              <a:gd name="connsiteY2" fmla="*/ 10000 h 10000"/>
              <a:gd name="connsiteX0" fmla="*/ 11514 w 11514"/>
              <a:gd name="connsiteY0" fmla="*/ 0 h 9457"/>
              <a:gd name="connsiteX1" fmla="*/ 3730 w 11514"/>
              <a:gd name="connsiteY1" fmla="*/ 3032 h 9457"/>
              <a:gd name="connsiteX2" fmla="*/ 0 w 11514"/>
              <a:gd name="connsiteY2" fmla="*/ 9457 h 9457"/>
              <a:gd name="connsiteX0" fmla="*/ 9437 w 9437"/>
              <a:gd name="connsiteY0" fmla="*/ 0 h 10383"/>
              <a:gd name="connsiteX1" fmla="*/ 2677 w 9437"/>
              <a:gd name="connsiteY1" fmla="*/ 3206 h 10383"/>
              <a:gd name="connsiteX2" fmla="*/ 0 w 9437"/>
              <a:gd name="connsiteY2" fmla="*/ 10383 h 10383"/>
              <a:gd name="connsiteX0" fmla="*/ 9602 w 9602"/>
              <a:gd name="connsiteY0" fmla="*/ 0 h 12396"/>
              <a:gd name="connsiteX1" fmla="*/ 2837 w 9602"/>
              <a:gd name="connsiteY1" fmla="*/ 5484 h 12396"/>
              <a:gd name="connsiteX2" fmla="*/ 0 w 9602"/>
              <a:gd name="connsiteY2" fmla="*/ 12396 h 12396"/>
              <a:gd name="connsiteX0" fmla="*/ 10000 w 21295"/>
              <a:gd name="connsiteY0" fmla="*/ 0 h 10000"/>
              <a:gd name="connsiteX1" fmla="*/ 21295 w 21295"/>
              <a:gd name="connsiteY1" fmla="*/ 4424 h 10000"/>
              <a:gd name="connsiteX2" fmla="*/ 0 w 21295"/>
              <a:gd name="connsiteY2" fmla="*/ 10000 h 10000"/>
              <a:gd name="connsiteX0" fmla="*/ 0 w 17977"/>
              <a:gd name="connsiteY0" fmla="*/ 0 h 11338"/>
              <a:gd name="connsiteX1" fmla="*/ 11295 w 17977"/>
              <a:gd name="connsiteY1" fmla="*/ 4424 h 11338"/>
              <a:gd name="connsiteX2" fmla="*/ 17977 w 17977"/>
              <a:gd name="connsiteY2" fmla="*/ 11338 h 11338"/>
            </a:gdLst>
            <a:ahLst/>
            <a:cxnLst>
              <a:cxn ang="0">
                <a:pos x="connsiteX0" y="connsiteY0"/>
              </a:cxn>
              <a:cxn ang="0">
                <a:pos x="connsiteX1" y="connsiteY1"/>
              </a:cxn>
              <a:cxn ang="0">
                <a:pos x="connsiteX2" y="connsiteY2"/>
              </a:cxn>
            </a:cxnLst>
            <a:rect l="l" t="t" r="r" b="b"/>
            <a:pathLst>
              <a:path w="17977" h="11338">
                <a:moveTo>
                  <a:pt x="0" y="0"/>
                </a:moveTo>
                <a:lnTo>
                  <a:pt x="11295" y="4424"/>
                </a:lnTo>
                <a:lnTo>
                  <a:pt x="17977" y="11338"/>
                </a:lnTo>
              </a:path>
            </a:pathLst>
          </a:custGeom>
          <a:noFill/>
          <a:ln w="57150" cmpd="sng">
            <a:solidFill>
              <a:srgbClr val="C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62" name="Oval 50"/>
          <p:cNvSpPr>
            <a:spLocks noChangeArrowheads="1"/>
          </p:cNvSpPr>
          <p:nvPr/>
        </p:nvSpPr>
        <p:spPr bwMode="auto">
          <a:xfrm>
            <a:off x="47625" y="2733952"/>
            <a:ext cx="304800" cy="304800"/>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dirty="0">
              <a:solidFill>
                <a:srgbClr val="000000"/>
              </a:solidFill>
            </a:endParaRPr>
          </a:p>
        </p:txBody>
      </p:sp>
      <p:sp>
        <p:nvSpPr>
          <p:cNvPr id="66" name="Oval 50"/>
          <p:cNvSpPr>
            <a:spLocks noChangeArrowheads="1"/>
          </p:cNvSpPr>
          <p:nvPr/>
        </p:nvSpPr>
        <p:spPr bwMode="auto">
          <a:xfrm>
            <a:off x="293688" y="4332289"/>
            <a:ext cx="304800" cy="304800"/>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a:ea typeface="+mn-ea"/>
                <a:cs typeface="+mn-cs"/>
              </a:rPr>
              <a:t>1</a:t>
            </a:r>
          </a:p>
        </p:txBody>
      </p:sp>
      <p:pic>
        <p:nvPicPr>
          <p:cNvPr id="63" name="Picture 62"/>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0365388">
            <a:off x="6241172" y="3898784"/>
            <a:ext cx="710354" cy="340793"/>
          </a:xfrm>
          <a:prstGeom prst="rect">
            <a:avLst/>
          </a:prstGeom>
        </p:spPr>
      </p:pic>
      <p:pic>
        <p:nvPicPr>
          <p:cNvPr id="44" name="Picture 6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53200" y="3352800"/>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Subtitle 2"/>
          <p:cNvSpPr txBox="1">
            <a:spLocks/>
          </p:cNvSpPr>
          <p:nvPr/>
        </p:nvSpPr>
        <p:spPr>
          <a:xfrm>
            <a:off x="481013" y="855663"/>
            <a:ext cx="8229600" cy="14025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prstClr val="black"/>
                </a:solidFill>
                <a:effectLst/>
                <a:uLnTx/>
                <a:uFillTx/>
                <a:latin typeface="Calibri"/>
                <a:ea typeface="Times New Roman"/>
                <a:cs typeface="+mn-cs"/>
              </a:rPr>
              <a:t>Potential Worksite</a:t>
            </a:r>
            <a:r>
              <a:rPr kumimoji="0" lang="en-US" sz="2800" b="1" i="0" u="none" strike="noStrike" kern="1200" cap="none" spc="0" normalizeH="0" baseline="0" noProof="0" dirty="0">
                <a:ln>
                  <a:noFill/>
                </a:ln>
                <a:solidFill>
                  <a:prstClr val="black"/>
                </a:solidFill>
                <a:effectLst/>
                <a:uLnTx/>
                <a:uFillTx/>
                <a:latin typeface="Calibri"/>
                <a:ea typeface="Times New Roman"/>
                <a:cs typeface="+mn-cs"/>
              </a:rPr>
              <a:t>: Identified segment of unpaved road where drainage in impacting water quality.</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br>
              <a:rPr kumimoji="0" lang="en-US" sz="2800" b="0" i="0" u="none" strike="noStrike" kern="1200" cap="none" spc="0" normalizeH="0" baseline="0" noProof="0" dirty="0">
                <a:ln>
                  <a:noFill/>
                </a:ln>
                <a:solidFill>
                  <a:prstClr val="black"/>
                </a:solidFill>
                <a:effectLst/>
                <a:uLnTx/>
                <a:uFillTx/>
                <a:latin typeface="Calibri"/>
                <a:ea typeface="Times New Roman"/>
                <a:cs typeface="+mn-cs"/>
              </a:rPr>
            </a:br>
            <a:endParaRPr kumimoji="0" lang="en-US" sz="2800" b="0" i="0" u="none" strike="noStrike" kern="1200" cap="none" spc="0" normalizeH="0" baseline="0" noProof="0" dirty="0">
              <a:ln>
                <a:noFill/>
              </a:ln>
              <a:solidFill>
                <a:srgbClr val="FF0000"/>
              </a:solidFill>
              <a:effectLst/>
              <a:uLnTx/>
              <a:uFillTx/>
              <a:latin typeface="Calibri"/>
              <a:ea typeface="Times New Roman"/>
              <a:cs typeface="+mn-cs"/>
            </a:endParaRPr>
          </a:p>
          <a:p>
            <a:pPr marL="457200" marR="0" lvl="1"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b="1" i="0" u="none" strike="noStrike" kern="1200" cap="none" spc="0" normalizeH="0" baseline="0" noProof="0" dirty="0">
              <a:ln>
                <a:noFill/>
              </a:ln>
              <a:solidFill>
                <a:prstClr val="black"/>
              </a:solidFill>
              <a:effectLst/>
              <a:uLnTx/>
              <a:uFillTx/>
              <a:latin typeface="Calibri"/>
              <a:ea typeface="Times New Roman"/>
              <a:cs typeface="+mn-cs"/>
            </a:endParaRPr>
          </a:p>
        </p:txBody>
      </p:sp>
      <p:pic>
        <p:nvPicPr>
          <p:cNvPr id="65" name="Picture 63">
            <a:extLst>
              <a:ext uri="{FF2B5EF4-FFF2-40B4-BE49-F238E27FC236}">
                <a16:creationId xmlns:a16="http://schemas.microsoft.com/office/drawing/2014/main" id="{BCA01563-5AAA-4DE4-B31D-E5A06515F098}"/>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19463" y="4943475"/>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61">
            <a:extLst>
              <a:ext uri="{FF2B5EF4-FFF2-40B4-BE49-F238E27FC236}">
                <a16:creationId xmlns:a16="http://schemas.microsoft.com/office/drawing/2014/main" id="{B7C7FF77-183D-4180-8C6B-6DBE2E1717CE}"/>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75401" y="5049044"/>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63">
            <a:extLst>
              <a:ext uri="{FF2B5EF4-FFF2-40B4-BE49-F238E27FC236}">
                <a16:creationId xmlns:a16="http://schemas.microsoft.com/office/drawing/2014/main" id="{820416CF-54E9-46D8-AEFC-BBBBDF1F0F9F}"/>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71863" y="5095875"/>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63">
            <a:extLst>
              <a:ext uri="{FF2B5EF4-FFF2-40B4-BE49-F238E27FC236}">
                <a16:creationId xmlns:a16="http://schemas.microsoft.com/office/drawing/2014/main" id="{FDE6427A-8915-4EF4-B5E9-D762E9A7A85A}"/>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04850" y="5744314"/>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61">
            <a:extLst>
              <a:ext uri="{FF2B5EF4-FFF2-40B4-BE49-F238E27FC236}">
                <a16:creationId xmlns:a16="http://schemas.microsoft.com/office/drawing/2014/main" id="{1BAE6D82-0C22-4775-A6F4-0531D6CA45C2}"/>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60788" y="5849883"/>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63">
            <a:extLst>
              <a:ext uri="{FF2B5EF4-FFF2-40B4-BE49-F238E27FC236}">
                <a16:creationId xmlns:a16="http://schemas.microsoft.com/office/drawing/2014/main" id="{823BDDDD-2EF0-44B6-BF16-D8DD6EA7567B}"/>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57250" y="5896714"/>
            <a:ext cx="660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9640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1908</TotalTime>
  <Words>2290</Words>
  <Application>Microsoft Office PowerPoint</Application>
  <PresentationFormat>On-screen Show (4:3)</PresentationFormat>
  <Paragraphs>540</Paragraphs>
  <Slides>44</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Arial Black</vt:lpstr>
      <vt:lpstr>Calibri</vt:lpstr>
      <vt:lpstr>Euphemia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 2</dc:creator>
  <cp:lastModifiedBy>Corradini, Kenneth Joseph</cp:lastModifiedBy>
  <cp:revision>39</cp:revision>
  <dcterms:created xsi:type="dcterms:W3CDTF">2019-11-04T14:47:10Z</dcterms:created>
  <dcterms:modified xsi:type="dcterms:W3CDTF">2020-12-22T15:13:51Z</dcterms:modified>
</cp:coreProperties>
</file>