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5" r:id="rId2"/>
  </p:sldMasterIdLst>
  <p:notesMasterIdLst>
    <p:notesMasterId r:id="rId48"/>
  </p:notesMasterIdLst>
  <p:sldIdLst>
    <p:sldId id="516" r:id="rId3"/>
    <p:sldId id="517" r:id="rId4"/>
    <p:sldId id="533" r:id="rId5"/>
    <p:sldId id="535" r:id="rId6"/>
    <p:sldId id="534" r:id="rId7"/>
    <p:sldId id="418" r:id="rId8"/>
    <p:sldId id="531" r:id="rId9"/>
    <p:sldId id="530" r:id="rId10"/>
    <p:sldId id="532" r:id="rId11"/>
    <p:sldId id="492" r:id="rId12"/>
    <p:sldId id="521" r:id="rId13"/>
    <p:sldId id="522" r:id="rId14"/>
    <p:sldId id="523" r:id="rId15"/>
    <p:sldId id="524" r:id="rId16"/>
    <p:sldId id="525" r:id="rId17"/>
    <p:sldId id="526" r:id="rId18"/>
    <p:sldId id="527" r:id="rId19"/>
    <p:sldId id="528" r:id="rId20"/>
    <p:sldId id="529" r:id="rId21"/>
    <p:sldId id="493" r:id="rId22"/>
    <p:sldId id="494" r:id="rId23"/>
    <p:sldId id="495" r:id="rId24"/>
    <p:sldId id="496" r:id="rId25"/>
    <p:sldId id="497" r:id="rId26"/>
    <p:sldId id="498" r:id="rId27"/>
    <p:sldId id="499" r:id="rId28"/>
    <p:sldId id="500" r:id="rId29"/>
    <p:sldId id="501" r:id="rId30"/>
    <p:sldId id="502" r:id="rId31"/>
    <p:sldId id="503" r:id="rId32"/>
    <p:sldId id="504" r:id="rId33"/>
    <p:sldId id="505" r:id="rId34"/>
    <p:sldId id="507" r:id="rId35"/>
    <p:sldId id="438" r:id="rId36"/>
    <p:sldId id="508" r:id="rId37"/>
    <p:sldId id="509" r:id="rId38"/>
    <p:sldId id="450" r:id="rId39"/>
    <p:sldId id="513" r:id="rId40"/>
    <p:sldId id="512" r:id="rId41"/>
    <p:sldId id="511" r:id="rId42"/>
    <p:sldId id="440" r:id="rId43"/>
    <p:sldId id="510" r:id="rId44"/>
    <p:sldId id="514" r:id="rId45"/>
    <p:sldId id="536" r:id="rId46"/>
    <p:sldId id="441"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00"/>
    <a:srgbClr val="003300"/>
    <a:srgbClr val="CCFFCC"/>
    <a:srgbClr val="7F7F7F"/>
    <a:srgbClr val="F7FFF8"/>
    <a:srgbClr val="F3FF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55" autoAdjust="0"/>
    <p:restoredTop sz="94705" autoAdjust="0"/>
  </p:normalViewPr>
  <p:slideViewPr>
    <p:cSldViewPr>
      <p:cViewPr varScale="1">
        <p:scale>
          <a:sx n="82" d="100"/>
          <a:sy n="82" d="100"/>
        </p:scale>
        <p:origin x="1390" y="26"/>
      </p:cViewPr>
      <p:guideLst>
        <p:guide orient="horz" pos="2160"/>
        <p:guide pos="2880"/>
      </p:guideLst>
    </p:cSldViewPr>
  </p:slideViewPr>
  <p:notesTextViewPr>
    <p:cViewPr>
      <p:scale>
        <a:sx n="3" d="2"/>
        <a:sy n="3" d="2"/>
      </p:scale>
      <p:origin x="0" y="0"/>
    </p:cViewPr>
  </p:notesTextViewPr>
  <p:sorterViewPr>
    <p:cViewPr>
      <p:scale>
        <a:sx n="200" d="100"/>
        <a:sy n="200" d="100"/>
      </p:scale>
      <p:origin x="0" y="-3323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48D6AD-199A-4E66-B26C-336D6DEFD1C3}" type="datetimeFigureOut">
              <a:rPr lang="en-US" smtClean="0"/>
              <a:t>4/9/2020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A477BF-A8E4-4833-AF49-6E93FC1B5881}" type="slidenum">
              <a:rPr lang="en-US" smtClean="0"/>
              <a:t>‹#›</a:t>
            </a:fld>
            <a:endParaRPr lang="en-US"/>
          </a:p>
        </p:txBody>
      </p:sp>
    </p:spTree>
    <p:extLst>
      <p:ext uri="{BB962C8B-B14F-4D97-AF65-F5344CB8AC3E}">
        <p14:creationId xmlns:p14="http://schemas.microsoft.com/office/powerpoint/2010/main" val="25398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3EAC3EB-3C3E-4A15-9DCD-C019828A716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PSU Center for Dirt and Gravel Road Studies: www.dirtandgravelroads.org </a:t>
            </a:r>
          </a:p>
        </p:txBody>
      </p:sp>
    </p:spTree>
    <p:extLst>
      <p:ext uri="{BB962C8B-B14F-4D97-AF65-F5344CB8AC3E}">
        <p14:creationId xmlns:p14="http://schemas.microsoft.com/office/powerpoint/2010/main" val="2565664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AC3EB-3C3E-4A15-9DCD-C019828A71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PSU Center for Dirt and Gravel Road Studies: www.dirtandgravelroads.org </a:t>
            </a:r>
          </a:p>
        </p:txBody>
      </p:sp>
    </p:spTree>
    <p:extLst>
      <p:ext uri="{BB962C8B-B14F-4D97-AF65-F5344CB8AC3E}">
        <p14:creationId xmlns:p14="http://schemas.microsoft.com/office/powerpoint/2010/main" val="149789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7951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77BF-A8E4-4833-AF49-6E93FC1B588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2651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9194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7649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3524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9124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77BF-A8E4-4833-AF49-6E93FC1B588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1336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77BF-A8E4-4833-AF49-6E93FC1B588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1003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2491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AC3EB-3C3E-4A15-9DCD-C019828A71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PSU Center for Dirt and Gravel Road Studies: www.dirtandgravelroads.org </a:t>
            </a:r>
          </a:p>
        </p:txBody>
      </p:sp>
    </p:spTree>
    <p:extLst>
      <p:ext uri="{BB962C8B-B14F-4D97-AF65-F5344CB8AC3E}">
        <p14:creationId xmlns:p14="http://schemas.microsoft.com/office/powerpoint/2010/main" val="574195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AC3EB-3C3E-4A15-9DCD-C019828A71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PSU Center for Dirt and Gravel Road Studies: www.dirtandgravelroads.org </a:t>
            </a:r>
          </a:p>
        </p:txBody>
      </p:sp>
    </p:spTree>
    <p:extLst>
      <p:ext uri="{BB962C8B-B14F-4D97-AF65-F5344CB8AC3E}">
        <p14:creationId xmlns:p14="http://schemas.microsoft.com/office/powerpoint/2010/main" val="4262520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21</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PSU Center for Dirt and Gravel Road Studies: www.dirtandgravelroads.org </a:t>
            </a:r>
          </a:p>
        </p:txBody>
      </p:sp>
    </p:spTree>
    <p:extLst>
      <p:ext uri="{BB962C8B-B14F-4D97-AF65-F5344CB8AC3E}">
        <p14:creationId xmlns:p14="http://schemas.microsoft.com/office/powerpoint/2010/main" val="699534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22</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PSU Center for Dirt and Gravel Road Studies: www.dirtandgravelroads.org </a:t>
            </a:r>
          </a:p>
        </p:txBody>
      </p:sp>
    </p:spTree>
    <p:extLst>
      <p:ext uri="{BB962C8B-B14F-4D97-AF65-F5344CB8AC3E}">
        <p14:creationId xmlns:p14="http://schemas.microsoft.com/office/powerpoint/2010/main" val="1900725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23</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PSU Center for Dirt and Gravel Road Studies: www.dirtandgravelroads.org </a:t>
            </a:r>
          </a:p>
        </p:txBody>
      </p:sp>
    </p:spTree>
    <p:extLst>
      <p:ext uri="{BB962C8B-B14F-4D97-AF65-F5344CB8AC3E}">
        <p14:creationId xmlns:p14="http://schemas.microsoft.com/office/powerpoint/2010/main" val="2912585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24</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PSU Center for Dirt and Gravel Road Studies: www.dirtandgravelroads.org </a:t>
            </a:r>
          </a:p>
        </p:txBody>
      </p:sp>
    </p:spTree>
    <p:extLst>
      <p:ext uri="{BB962C8B-B14F-4D97-AF65-F5344CB8AC3E}">
        <p14:creationId xmlns:p14="http://schemas.microsoft.com/office/powerpoint/2010/main" val="4155037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25</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PSU Center for Dirt and Gravel Road Studies: www.dirtandgravelroads.org </a:t>
            </a:r>
          </a:p>
        </p:txBody>
      </p:sp>
    </p:spTree>
    <p:extLst>
      <p:ext uri="{BB962C8B-B14F-4D97-AF65-F5344CB8AC3E}">
        <p14:creationId xmlns:p14="http://schemas.microsoft.com/office/powerpoint/2010/main" val="4177033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26</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PSU Center for Dirt and Gravel Road Studies: www.dirtandgravelroads.org </a:t>
            </a:r>
          </a:p>
        </p:txBody>
      </p:sp>
    </p:spTree>
    <p:extLst>
      <p:ext uri="{BB962C8B-B14F-4D97-AF65-F5344CB8AC3E}">
        <p14:creationId xmlns:p14="http://schemas.microsoft.com/office/powerpoint/2010/main" val="16078141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27</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PSU Center for Dirt and Gravel Road Studies: www.dirtandgravelroads.org </a:t>
            </a:r>
          </a:p>
        </p:txBody>
      </p:sp>
    </p:spTree>
    <p:extLst>
      <p:ext uri="{BB962C8B-B14F-4D97-AF65-F5344CB8AC3E}">
        <p14:creationId xmlns:p14="http://schemas.microsoft.com/office/powerpoint/2010/main" val="1513386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28</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PSU Center for Dirt and Gravel Road Studies: www.dirtandgravelroads.org </a:t>
            </a:r>
          </a:p>
        </p:txBody>
      </p:sp>
    </p:spTree>
    <p:extLst>
      <p:ext uri="{BB962C8B-B14F-4D97-AF65-F5344CB8AC3E}">
        <p14:creationId xmlns:p14="http://schemas.microsoft.com/office/powerpoint/2010/main" val="36231213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29</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PSU Center for Dirt and Gravel Road Studies: www.dirtandgravelroads.org </a:t>
            </a:r>
          </a:p>
        </p:txBody>
      </p:sp>
    </p:spTree>
    <p:extLst>
      <p:ext uri="{BB962C8B-B14F-4D97-AF65-F5344CB8AC3E}">
        <p14:creationId xmlns:p14="http://schemas.microsoft.com/office/powerpoint/2010/main" val="3386290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3</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PSU Center for Dirt and Gravel Road Studies: www.dirtandgravelroads.org </a:t>
            </a:r>
          </a:p>
        </p:txBody>
      </p:sp>
    </p:spTree>
    <p:extLst>
      <p:ext uri="{BB962C8B-B14F-4D97-AF65-F5344CB8AC3E}">
        <p14:creationId xmlns:p14="http://schemas.microsoft.com/office/powerpoint/2010/main" val="35262587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30</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PSU Center for Dirt and Gravel Road Studies: www.dirtandgravelroads.org </a:t>
            </a:r>
          </a:p>
        </p:txBody>
      </p:sp>
    </p:spTree>
    <p:extLst>
      <p:ext uri="{BB962C8B-B14F-4D97-AF65-F5344CB8AC3E}">
        <p14:creationId xmlns:p14="http://schemas.microsoft.com/office/powerpoint/2010/main" val="23409133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31</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PSU Center for Dirt and Gravel Road Studies: www.dirtandgravelroads.org </a:t>
            </a:r>
          </a:p>
        </p:txBody>
      </p:sp>
    </p:spTree>
    <p:extLst>
      <p:ext uri="{BB962C8B-B14F-4D97-AF65-F5344CB8AC3E}">
        <p14:creationId xmlns:p14="http://schemas.microsoft.com/office/powerpoint/2010/main" val="29553808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32</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PSU Center for Dirt and Gravel Road Studies: www.dirtandgravelroads.org </a:t>
            </a:r>
          </a:p>
        </p:txBody>
      </p:sp>
    </p:spTree>
    <p:extLst>
      <p:ext uri="{BB962C8B-B14F-4D97-AF65-F5344CB8AC3E}">
        <p14:creationId xmlns:p14="http://schemas.microsoft.com/office/powerpoint/2010/main" val="7751358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AC3EB-3C3E-4A15-9DCD-C019828A71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PSU Center for Dirt and Gravel Road Studies: www.dirtandgravelroads.org </a:t>
            </a:r>
          </a:p>
        </p:txBody>
      </p:sp>
    </p:spTree>
    <p:extLst>
      <p:ext uri="{BB962C8B-B14F-4D97-AF65-F5344CB8AC3E}">
        <p14:creationId xmlns:p14="http://schemas.microsoft.com/office/powerpoint/2010/main" val="3552955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34</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PSU Center for Dirt and Gravel Road Studies: www.dirtandgravelroads.org </a:t>
            </a:r>
          </a:p>
        </p:txBody>
      </p:sp>
    </p:spTree>
    <p:extLst>
      <p:ext uri="{BB962C8B-B14F-4D97-AF65-F5344CB8AC3E}">
        <p14:creationId xmlns:p14="http://schemas.microsoft.com/office/powerpoint/2010/main" val="16316270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35</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PSU Center for Dirt and Gravel Road Studies: www.dirtandgravelroads.org </a:t>
            </a:r>
          </a:p>
        </p:txBody>
      </p:sp>
    </p:spTree>
    <p:extLst>
      <p:ext uri="{BB962C8B-B14F-4D97-AF65-F5344CB8AC3E}">
        <p14:creationId xmlns:p14="http://schemas.microsoft.com/office/powerpoint/2010/main" val="26053413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36</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PSU Center for Dirt and Gravel Road Studies: www.dirtandgravelroads.org </a:t>
            </a:r>
          </a:p>
        </p:txBody>
      </p:sp>
    </p:spTree>
    <p:extLst>
      <p:ext uri="{BB962C8B-B14F-4D97-AF65-F5344CB8AC3E}">
        <p14:creationId xmlns:p14="http://schemas.microsoft.com/office/powerpoint/2010/main" val="24127359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37</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PSU Center for Dirt and Gravel Road Studies: www.dirtandgravelroads.org </a:t>
            </a:r>
          </a:p>
        </p:txBody>
      </p:sp>
    </p:spTree>
    <p:extLst>
      <p:ext uri="{BB962C8B-B14F-4D97-AF65-F5344CB8AC3E}">
        <p14:creationId xmlns:p14="http://schemas.microsoft.com/office/powerpoint/2010/main" val="16316270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38</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PSU Center for Dirt and Gravel Road Studies: www.dirtandgravelroads.org </a:t>
            </a:r>
          </a:p>
        </p:txBody>
      </p:sp>
    </p:spTree>
    <p:extLst>
      <p:ext uri="{BB962C8B-B14F-4D97-AF65-F5344CB8AC3E}">
        <p14:creationId xmlns:p14="http://schemas.microsoft.com/office/powerpoint/2010/main" val="3368437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39</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PSU Center for Dirt and Gravel Road Studies: www.dirtandgravelroads.org </a:t>
            </a:r>
          </a:p>
        </p:txBody>
      </p:sp>
    </p:spTree>
    <p:extLst>
      <p:ext uri="{BB962C8B-B14F-4D97-AF65-F5344CB8AC3E}">
        <p14:creationId xmlns:p14="http://schemas.microsoft.com/office/powerpoint/2010/main" val="1370255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4</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PSU Center for Dirt and Gravel Road Studies: www.dirtandgravelroads.org </a:t>
            </a:r>
          </a:p>
        </p:txBody>
      </p:sp>
    </p:spTree>
    <p:extLst>
      <p:ext uri="{BB962C8B-B14F-4D97-AF65-F5344CB8AC3E}">
        <p14:creationId xmlns:p14="http://schemas.microsoft.com/office/powerpoint/2010/main" val="37311851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40</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PSU Center for Dirt and Gravel Road Studies: www.dirtandgravelroads.org </a:t>
            </a:r>
          </a:p>
        </p:txBody>
      </p:sp>
    </p:spTree>
    <p:extLst>
      <p:ext uri="{BB962C8B-B14F-4D97-AF65-F5344CB8AC3E}">
        <p14:creationId xmlns:p14="http://schemas.microsoft.com/office/powerpoint/2010/main" val="8173786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41</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PSU Center for Dirt and Gravel Road Studies: www.dirtandgravelroads.org </a:t>
            </a:r>
          </a:p>
        </p:txBody>
      </p:sp>
    </p:spTree>
    <p:extLst>
      <p:ext uri="{BB962C8B-B14F-4D97-AF65-F5344CB8AC3E}">
        <p14:creationId xmlns:p14="http://schemas.microsoft.com/office/powerpoint/2010/main" val="16316270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42</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PSU Center for Dirt and Gravel Road Studies: www.dirtandgravelroads.org </a:t>
            </a:r>
          </a:p>
        </p:txBody>
      </p:sp>
    </p:spTree>
    <p:extLst>
      <p:ext uri="{BB962C8B-B14F-4D97-AF65-F5344CB8AC3E}">
        <p14:creationId xmlns:p14="http://schemas.microsoft.com/office/powerpoint/2010/main" val="13808754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43</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PSU Center for Dirt and Gravel Road Studies: www.dirtandgravelroads.org </a:t>
            </a:r>
          </a:p>
        </p:txBody>
      </p:sp>
    </p:spTree>
    <p:extLst>
      <p:ext uri="{BB962C8B-B14F-4D97-AF65-F5344CB8AC3E}">
        <p14:creationId xmlns:p14="http://schemas.microsoft.com/office/powerpoint/2010/main" val="16483378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44</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PSU Center for Dirt and Gravel Road Studies: www.dirtandgravelroads.org </a:t>
            </a:r>
          </a:p>
        </p:txBody>
      </p:sp>
    </p:spTree>
    <p:extLst>
      <p:ext uri="{BB962C8B-B14F-4D97-AF65-F5344CB8AC3E}">
        <p14:creationId xmlns:p14="http://schemas.microsoft.com/office/powerpoint/2010/main" val="643670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45</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PSU Center for Dirt and Gravel Road Studies: www.dirtandgravelroads.org </a:t>
            </a:r>
          </a:p>
        </p:txBody>
      </p:sp>
    </p:spTree>
    <p:extLst>
      <p:ext uri="{BB962C8B-B14F-4D97-AF65-F5344CB8AC3E}">
        <p14:creationId xmlns:p14="http://schemas.microsoft.com/office/powerpoint/2010/main" val="1631627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5</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PSU Center for Dirt and Gravel Road Studies: www.dirtandgravelroads.org </a:t>
            </a:r>
          </a:p>
        </p:txBody>
      </p:sp>
    </p:spTree>
    <p:extLst>
      <p:ext uri="{BB962C8B-B14F-4D97-AF65-F5344CB8AC3E}">
        <p14:creationId xmlns:p14="http://schemas.microsoft.com/office/powerpoint/2010/main" val="3894856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6</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PSU Center for Dirt and Gravel Road Studies: www.dirtandgravelroads.org </a:t>
            </a:r>
          </a:p>
        </p:txBody>
      </p:sp>
    </p:spTree>
    <p:extLst>
      <p:ext uri="{BB962C8B-B14F-4D97-AF65-F5344CB8AC3E}">
        <p14:creationId xmlns:p14="http://schemas.microsoft.com/office/powerpoint/2010/main" val="1631627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7</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PSU Center for Dirt and Gravel Road Studies: www.dirtandgravelroads.org </a:t>
            </a:r>
          </a:p>
        </p:txBody>
      </p:sp>
    </p:spTree>
    <p:extLst>
      <p:ext uri="{BB962C8B-B14F-4D97-AF65-F5344CB8AC3E}">
        <p14:creationId xmlns:p14="http://schemas.microsoft.com/office/powerpoint/2010/main" val="2299229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8</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PSU Center for Dirt and Gravel Road Studies: www.dirtandgravelroads.org </a:t>
            </a:r>
          </a:p>
        </p:txBody>
      </p:sp>
    </p:spTree>
    <p:extLst>
      <p:ext uri="{BB962C8B-B14F-4D97-AF65-F5344CB8AC3E}">
        <p14:creationId xmlns:p14="http://schemas.microsoft.com/office/powerpoint/2010/main" val="935852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9</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PSU Center for Dirt and Gravel Road Studies: www.dirtandgravelroads.org </a:t>
            </a:r>
          </a:p>
        </p:txBody>
      </p:sp>
    </p:spTree>
    <p:extLst>
      <p:ext uri="{BB962C8B-B14F-4D97-AF65-F5344CB8AC3E}">
        <p14:creationId xmlns:p14="http://schemas.microsoft.com/office/powerpoint/2010/main" val="4290327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985DA0-F5BB-4D85-8A5D-EF8AB93C3DCC}" type="datetime1">
              <a:rPr lang="en-US" smtClean="0">
                <a:solidFill>
                  <a:prstClr val="black">
                    <a:tint val="75000"/>
                  </a:prstClr>
                </a:solidFill>
              </a:rPr>
              <a:pPr/>
              <a:t>4/9/2020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9427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DA37D0-BDAB-4D48-A5F5-4FE04C6F2F7A}" type="datetime1">
              <a:rPr lang="en-US" smtClean="0">
                <a:solidFill>
                  <a:prstClr val="black">
                    <a:tint val="75000"/>
                  </a:prstClr>
                </a:solidFill>
              </a:rPr>
              <a:pPr/>
              <a:t>4/9/2020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2121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27A6C-D57B-47B5-AE72-FE77079848F6}" type="datetime1">
              <a:rPr lang="en-US" smtClean="0">
                <a:solidFill>
                  <a:prstClr val="black">
                    <a:tint val="75000"/>
                  </a:prstClr>
                </a:solidFill>
              </a:rPr>
              <a:pPr/>
              <a:t>4/9/2020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535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52800" y="8389"/>
            <a:ext cx="5787705" cy="372611"/>
          </a:xfrm>
        </p:spPr>
        <p:txBody>
          <a:bodyPr/>
          <a:lstStyle/>
          <a:p>
            <a:r>
              <a:rPr lang="en-US" dirty="0"/>
              <a:t>Click to edit Master title style</a:t>
            </a:r>
          </a:p>
        </p:txBody>
      </p:sp>
      <p:sp>
        <p:nvSpPr>
          <p:cNvPr id="3" name="Subtitle 2"/>
          <p:cNvSpPr>
            <a:spLocks noGrp="1"/>
          </p:cNvSpPr>
          <p:nvPr>
            <p:ph type="subTitle" idx="1" hasCustomPrompt="1"/>
          </p:nvPr>
        </p:nvSpPr>
        <p:spPr>
          <a:xfrm>
            <a:off x="533400" y="685800"/>
            <a:ext cx="8229600" cy="4953000"/>
          </a:xfr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Fifth level</a:t>
            </a:r>
          </a:p>
        </p:txBody>
      </p:sp>
    </p:spTree>
    <p:extLst>
      <p:ext uri="{BB962C8B-B14F-4D97-AF65-F5344CB8AC3E}">
        <p14:creationId xmlns:p14="http://schemas.microsoft.com/office/powerpoint/2010/main" val="3091151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1"/>
            <a:ext cx="5943600" cy="457200"/>
          </a:xfrm>
        </p:spPr>
        <p:txBody>
          <a:bodyPr/>
          <a:lstStyle/>
          <a:p>
            <a:r>
              <a:rPr lang="en-US" dirty="0"/>
              <a:t>Click to edit Master title style</a:t>
            </a:r>
          </a:p>
        </p:txBody>
      </p:sp>
      <p:sp>
        <p:nvSpPr>
          <p:cNvPr id="3" name="Subtitle 2"/>
          <p:cNvSpPr>
            <a:spLocks noGrp="1"/>
          </p:cNvSpPr>
          <p:nvPr>
            <p:ph type="subTitle" idx="1" hasCustomPrompt="1"/>
          </p:nvPr>
        </p:nvSpPr>
        <p:spPr>
          <a:xfrm>
            <a:off x="457200" y="762000"/>
            <a:ext cx="8229600" cy="5791200"/>
          </a:xfr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Fifth level</a:t>
            </a:r>
          </a:p>
        </p:txBody>
      </p:sp>
    </p:spTree>
    <p:extLst>
      <p:ext uri="{BB962C8B-B14F-4D97-AF65-F5344CB8AC3E}">
        <p14:creationId xmlns:p14="http://schemas.microsoft.com/office/powerpoint/2010/main" val="3564291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4/9/2020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3734461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4/9/2020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4522268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4/9/2020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2341109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4/9/2020</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133621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4/9/2020</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2755571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4/9/2020</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2971249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37B559-8EF7-4CCC-825C-D42076252684}" type="datetime1">
              <a:rPr lang="en-US" smtClean="0">
                <a:solidFill>
                  <a:prstClr val="black">
                    <a:tint val="75000"/>
                  </a:prstClr>
                </a:solidFill>
              </a:rPr>
              <a:pPr/>
              <a:t>4/9/2020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2625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4/9/2020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3341095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4/9/2020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33567850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4/9/2020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3639319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4/9/2020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1701136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7446BE-EE92-4E83-8B42-77901C4DAB75}" type="datetime1">
              <a:rPr lang="en-US" smtClean="0">
                <a:solidFill>
                  <a:prstClr val="black">
                    <a:tint val="75000"/>
                  </a:prstClr>
                </a:solidFill>
              </a:rPr>
              <a:pPr/>
              <a:t>4/9/2020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837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50970A-1D8C-4A33-B1B1-5F54C6646EE7}" type="datetime1">
              <a:rPr lang="en-US" smtClean="0">
                <a:solidFill>
                  <a:prstClr val="black">
                    <a:tint val="75000"/>
                  </a:prstClr>
                </a:solidFill>
              </a:rPr>
              <a:pPr/>
              <a:t>4/9/2020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52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7E42EE-0E0E-41BB-B63A-17A33A50FFFE}" type="datetime1">
              <a:rPr lang="en-US" smtClean="0">
                <a:solidFill>
                  <a:prstClr val="black">
                    <a:tint val="75000"/>
                  </a:prstClr>
                </a:solidFill>
              </a:rPr>
              <a:pPr/>
              <a:t>4/9/2020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1077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8B8371-D093-4564-AB29-14FB2C779F27}" type="datetime1">
              <a:rPr lang="en-US" smtClean="0">
                <a:solidFill>
                  <a:prstClr val="black">
                    <a:tint val="75000"/>
                  </a:prstClr>
                </a:solidFill>
              </a:rPr>
              <a:pPr/>
              <a:t>4/9/2020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783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22250A-64BF-4AAB-B2DB-F7DDC113275C}" type="datetime1">
              <a:rPr lang="en-US" smtClean="0">
                <a:solidFill>
                  <a:prstClr val="black">
                    <a:tint val="75000"/>
                  </a:prstClr>
                </a:solidFill>
              </a:rPr>
              <a:pPr/>
              <a:t>4/9/2020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7249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259AAA-771C-40DF-99C7-EB8B06EA05A0}" type="datetime1">
              <a:rPr lang="en-US" smtClean="0">
                <a:solidFill>
                  <a:prstClr val="black">
                    <a:tint val="75000"/>
                  </a:prstClr>
                </a:solidFill>
              </a:rPr>
              <a:pPr/>
              <a:t>4/9/2020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8301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8F0990-0828-4309-946A-FE210B472ABB}" type="datetime1">
              <a:rPr lang="en-US" smtClean="0">
                <a:solidFill>
                  <a:prstClr val="black">
                    <a:tint val="75000"/>
                  </a:prstClr>
                </a:solidFill>
              </a:rPr>
              <a:pPr/>
              <a:t>4/9/2020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8778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E478EB-3AEF-4AAF-B76E-BB1CDFCC0016}" type="datetime1">
              <a:rPr lang="en-US" smtClean="0">
                <a:solidFill>
                  <a:prstClr val="black">
                    <a:tint val="75000"/>
                  </a:prstClr>
                </a:solidFill>
              </a:rPr>
              <a:pPr/>
              <a:t>4/9/2020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622063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685800"/>
            <a:ext cx="8229600" cy="5440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2721" y="-1"/>
            <a:ext cx="9144000" cy="420125"/>
          </a:xfrm>
          <a:prstGeom prst="rect">
            <a:avLst/>
          </a:prstGeom>
          <a:gradFill>
            <a:gsLst>
              <a:gs pos="38000">
                <a:srgbClr val="FFFFCC"/>
              </a:gs>
              <a:gs pos="28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Placeholder 1"/>
          <p:cNvSpPr>
            <a:spLocks noGrp="1"/>
          </p:cNvSpPr>
          <p:nvPr>
            <p:ph type="title"/>
          </p:nvPr>
        </p:nvSpPr>
        <p:spPr>
          <a:xfrm>
            <a:off x="3200400" y="-1"/>
            <a:ext cx="5943600" cy="42012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344533974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defTabSz="914400" rtl="0" eaLnBrk="1" latinLnBrk="0" hangingPunct="1">
        <a:spcBef>
          <a:spcPct val="0"/>
        </a:spcBef>
        <a:buNone/>
        <a:defRPr sz="2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mailto:ehc111@psu.edu"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0" y="0"/>
            <a:ext cx="9144000" cy="609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39999" y="6422492"/>
            <a:ext cx="4074802" cy="369332"/>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For technical assistance</a:t>
            </a:r>
            <a:r>
              <a:rPr kumimoji="0" lang="en-US" sz="1800" b="0" i="0" u="none" strike="noStrike" kern="1200" cap="none" spc="0" normalizeH="0" noProof="0" dirty="0">
                <a:ln>
                  <a:noFill/>
                </a:ln>
                <a:solidFill>
                  <a:srgbClr val="FF0000"/>
                </a:solidFill>
                <a:effectLst/>
                <a:uLnTx/>
                <a:uFillTx/>
                <a:latin typeface="Calibri"/>
                <a:ea typeface="+mn-ea"/>
                <a:cs typeface="+mn-cs"/>
              </a:rPr>
              <a:t> use the chat box</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 name="Slide Number Placeholder 1"/>
          <p:cNvSpPr>
            <a:spLocks noGrp="1"/>
          </p:cNvSpPr>
          <p:nvPr>
            <p:ph type="sldNum" sz="quarter" idx="12"/>
          </p:nvPr>
        </p:nvSpPr>
        <p:spPr>
          <a:xfrm>
            <a:off x="6549571" y="6407135"/>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Rectangle 4"/>
          <p:cNvSpPr/>
          <p:nvPr/>
        </p:nvSpPr>
        <p:spPr>
          <a:xfrm>
            <a:off x="39998" y="4279237"/>
            <a:ext cx="9108055" cy="11922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Subtitle 2"/>
          <p:cNvSpPr txBox="1">
            <a:spLocks/>
          </p:cNvSpPr>
          <p:nvPr/>
        </p:nvSpPr>
        <p:spPr>
          <a:xfrm>
            <a:off x="218231" y="4199253"/>
            <a:ext cx="8794933" cy="3810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prstClr val="white"/>
                </a:solidFill>
                <a:effectLst/>
                <a:uLnTx/>
                <a:uFillTx/>
                <a:latin typeface="Calibri"/>
                <a:ea typeface="+mn-ea"/>
                <a:cs typeface="+mn-cs"/>
              </a:rPr>
              <a:t>If you are reading this, then you are successfully seeing the webinar video. Webinar audio should be automatic through your computer, and options can be accessed in the “audio options” button on the bottom left.  If your computer audio is not working, you can listen on your phone by dialing 646-876-9923.</a:t>
            </a:r>
            <a:endParaRPr kumimoji="0" lang="en-US" sz="22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28952" y="2438752"/>
            <a:ext cx="4238248"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Calibri"/>
              </a:rPr>
              <a:t>4</a:t>
            </a:r>
            <a:r>
              <a:rPr kumimoji="0" lang="en-US" sz="3600" b="1" i="0" u="none" strike="noStrike" kern="1200" cap="none" spc="0" normalizeH="0" baseline="0" noProof="0" dirty="0">
                <a:ln>
                  <a:noFill/>
                </a:ln>
                <a:solidFill>
                  <a:prstClr val="white"/>
                </a:solidFill>
                <a:effectLst/>
                <a:uLnTx/>
                <a:uFillTx/>
                <a:latin typeface="Calibri"/>
                <a:ea typeface="+mn-ea"/>
                <a:cs typeface="+mn-cs"/>
              </a:rPr>
              <a:t>/9/20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Starts at 9am</a:t>
            </a:r>
          </a:p>
        </p:txBody>
      </p:sp>
      <p:sp>
        <p:nvSpPr>
          <p:cNvPr id="16" name="TextBox 15"/>
          <p:cNvSpPr txBox="1"/>
          <p:nvPr/>
        </p:nvSpPr>
        <p:spPr>
          <a:xfrm>
            <a:off x="10311" y="-3666"/>
            <a:ext cx="422344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DGLVR Webinar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Bankfull</a:t>
            </a:r>
            <a:r>
              <a:rPr kumimoji="0" lang="en-US" sz="32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 Technical</a:t>
            </a:r>
            <a:r>
              <a:rPr kumimoji="0" lang="en-US" sz="3200" b="1" i="0" u="none" strike="noStrike" kern="1200" cap="none" spc="0" normalizeH="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rPr>
              <a:t> Bulletin Update</a:t>
            </a:r>
            <a:endParaRPr kumimoji="0" lang="en-US" sz="3200" b="1" i="0" u="none" strike="noStrike" kern="1200" cap="none" spc="0" normalizeH="0" baseline="0" noProof="0" dirty="0">
              <a:ln w="19050">
                <a:solidFill>
                  <a:prstClr val="black"/>
                </a:solidFill>
              </a:ln>
              <a:solidFill>
                <a:srgbClr val="FFFF00"/>
              </a:solidFill>
              <a:effectLst>
                <a:outerShdw blurRad="63500" sx="102000" sy="102000" algn="ctr" rotWithShape="0">
                  <a:prstClr val="black">
                    <a:alpha val="40000"/>
                  </a:prstClr>
                </a:outerShdw>
              </a:effectLst>
              <a:uLnTx/>
              <a:uFillTx/>
              <a:latin typeface="Arial Black" panose="020B0A04020102020204" pitchFamily="34" charset="0"/>
              <a:ea typeface="+mn-ea"/>
              <a:cs typeface="+mn-cs"/>
            </a:endParaRPr>
          </a:p>
        </p:txBody>
      </p:sp>
      <p:pic>
        <p:nvPicPr>
          <p:cNvPr id="12" name="Picture 21">
            <a:extLst>
              <a:ext uri="{FF2B5EF4-FFF2-40B4-BE49-F238E27FC236}">
                <a16:creationId xmlns:a16="http://schemas.microsoft.com/office/drawing/2014/main" id="{D27FBD7F-8AE7-4865-A188-9AF9A30E02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42775" y="5896453"/>
            <a:ext cx="2683640" cy="947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waterfall surrounded by trees&#10;&#10;Description automatically generated">
            <a:extLst>
              <a:ext uri="{FF2B5EF4-FFF2-40B4-BE49-F238E27FC236}">
                <a16:creationId xmlns:a16="http://schemas.microsoft.com/office/drawing/2014/main" id="{7E3A57FF-8980-4FC9-972B-9ED5E26164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0"/>
            <a:ext cx="4876800" cy="2743200"/>
          </a:xfrm>
          <a:prstGeom prst="rect">
            <a:avLst/>
          </a:prstGeom>
        </p:spPr>
      </p:pic>
    </p:spTree>
    <p:extLst>
      <p:ext uri="{BB962C8B-B14F-4D97-AF65-F5344CB8AC3E}">
        <p14:creationId xmlns:p14="http://schemas.microsoft.com/office/powerpoint/2010/main" val="1064543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Subtitle 2"/>
          <p:cNvSpPr txBox="1">
            <a:spLocks/>
          </p:cNvSpPr>
          <p:nvPr/>
        </p:nvSpPr>
        <p:spPr>
          <a:xfrm>
            <a:off x="2895600" y="565150"/>
            <a:ext cx="6439983" cy="579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000" b="1" i="0" u="sng" strike="noStrike" kern="1200" cap="none" spc="0" normalizeH="0" baseline="0" noProof="0" dirty="0" err="1">
                <a:ln>
                  <a:noFill/>
                </a:ln>
                <a:solidFill>
                  <a:srgbClr val="FFFF00"/>
                </a:solidFill>
                <a:effectLst/>
                <a:uLnTx/>
                <a:uFillTx/>
                <a:latin typeface="Calibri"/>
                <a:ea typeface="Times New Roman"/>
                <a:cs typeface="+mn-cs"/>
              </a:rPr>
              <a:t>Bankfull</a:t>
            </a:r>
            <a:r>
              <a:rPr kumimoji="0" lang="en-US" sz="4000" b="1" i="0" u="sng" strike="noStrike" kern="1200" cap="none" spc="0" normalizeH="0" baseline="0" noProof="0" dirty="0">
                <a:ln>
                  <a:noFill/>
                </a:ln>
                <a:solidFill>
                  <a:srgbClr val="FFFF00"/>
                </a:solidFill>
                <a:effectLst/>
                <a:uLnTx/>
                <a:uFillTx/>
                <a:latin typeface="Calibri"/>
                <a:ea typeface="Times New Roman"/>
                <a:cs typeface="+mn-cs"/>
              </a:rPr>
              <a:t> Updates:</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1" i="0" u="sng" strike="noStrike" kern="1200" cap="none" spc="0" normalizeH="0" baseline="0" noProof="0" dirty="0">
              <a:ln>
                <a:noFill/>
              </a:ln>
              <a:solidFill>
                <a:srgbClr val="FF0000"/>
              </a:solidFill>
              <a:effectLst/>
              <a:uLnTx/>
              <a:uFillTx/>
              <a:latin typeface="Calibri"/>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4000" b="1" i="0" u="sng" strike="noStrike" kern="1200" cap="none" spc="0" normalizeH="0" baseline="0" noProof="0" dirty="0">
                <a:ln>
                  <a:noFill/>
                </a:ln>
                <a:solidFill>
                  <a:srgbClr val="FFFF00"/>
                </a:solidFill>
                <a:effectLst/>
                <a:uLnTx/>
                <a:uFillTx/>
                <a:latin typeface="Calibri"/>
                <a:ea typeface="Times New Roman"/>
                <a:cs typeface="+mn-cs"/>
              </a:rPr>
              <a:t>Policy Overview</a:t>
            </a:r>
          </a:p>
          <a:p>
            <a:r>
              <a:rPr lang="en-US" sz="4000" b="1" dirty="0">
                <a:solidFill>
                  <a:srgbClr val="FFFFFF"/>
                </a:solidFill>
                <a:ea typeface="Times New Roman"/>
              </a:rPr>
              <a:t>Evaluation Form</a:t>
            </a:r>
            <a:endParaRPr kumimoji="0" lang="en-US" sz="4000" b="1" i="0" u="none" strike="noStrike" kern="1200" cap="none" spc="0" normalizeH="0" baseline="0" noProof="0" dirty="0">
              <a:ln>
                <a:noFill/>
              </a:ln>
              <a:solidFill>
                <a:srgbClr val="FFFFFF"/>
              </a:solidFill>
              <a:effectLst/>
              <a:uLnTx/>
              <a:uFillTx/>
              <a:latin typeface="Calibri"/>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FFFFFF"/>
                </a:solidFill>
                <a:effectLst/>
                <a:uLnTx/>
                <a:uFillTx/>
                <a:latin typeface="Calibri"/>
                <a:ea typeface="Times New Roman"/>
                <a:cs typeface="+mn-cs"/>
              </a:rPr>
              <a:t>Updated Technical Bulletin</a:t>
            </a: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US" sz="3200" b="1" i="0" u="none" strike="noStrike" kern="1200" cap="none" spc="0" normalizeH="0" baseline="0" noProof="0" dirty="0">
              <a:ln>
                <a:noFill/>
              </a:ln>
              <a:solidFill>
                <a:srgbClr val="FFFFFF"/>
              </a:solidFill>
              <a:effectLst/>
              <a:uLnTx/>
              <a:uFillTx/>
              <a:latin typeface="Calibri"/>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srgbClr val="FFFFFF"/>
              </a:solidFill>
              <a:effectLst/>
              <a:uLnTx/>
              <a:uFillTx/>
              <a:latin typeface="Calibri"/>
              <a:ea typeface="Times New Roman"/>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Text Box 6"/>
          <p:cNvSpPr txBox="1">
            <a:spLocks noChangeArrowheads="1"/>
          </p:cNvSpPr>
          <p:nvPr/>
        </p:nvSpPr>
        <p:spPr bwMode="auto">
          <a:xfrm>
            <a:off x="4391" y="-68173"/>
            <a:ext cx="4591050" cy="430887"/>
          </a:xfrm>
          <a:prstGeom prst="rect">
            <a:avLst/>
          </a:prstGeom>
          <a:noFill/>
          <a:ln w="9525">
            <a:noFill/>
            <a:miter lim="800000"/>
            <a:headEnd/>
            <a:tailEnd/>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tab pos="4860925" algn="l"/>
              </a:tabLst>
              <a:defRPr/>
            </a:pPr>
            <a:r>
              <a:rPr kumimoji="0" lang="en-US" sz="2200" b="1" i="0" u="none" strike="noStrike" kern="1200" cap="none" spc="0" normalizeH="0" baseline="0" noProof="0" dirty="0" err="1">
                <a:ln>
                  <a:noFill/>
                </a:ln>
                <a:solidFill>
                  <a:srgbClr val="FFFFCC"/>
                </a:solidFill>
                <a:effectLst/>
                <a:uLnTx/>
                <a:uFillTx/>
                <a:latin typeface="Arial" pitchFamily="34" charset="0"/>
                <a:ea typeface="+mn-ea"/>
                <a:cs typeface="+mn-cs"/>
              </a:rPr>
              <a:t>Bankfull</a:t>
            </a:r>
            <a:r>
              <a:rPr kumimoji="0" lang="en-US" sz="2200" b="1" i="0" u="none" strike="noStrike" kern="1200" cap="none" spc="0" normalizeH="0" baseline="0" noProof="0" dirty="0">
                <a:ln>
                  <a:noFill/>
                </a:ln>
                <a:solidFill>
                  <a:srgbClr val="FFFFCC"/>
                </a:solidFill>
                <a:effectLst/>
                <a:uLnTx/>
                <a:uFillTx/>
                <a:latin typeface="Arial" pitchFamily="34" charset="0"/>
                <a:ea typeface="+mn-ea"/>
                <a:cs typeface="+mn-cs"/>
              </a:rPr>
              <a:t> Update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532920" y="1905620"/>
            <a:ext cx="5798777" cy="2753463"/>
          </a:xfrm>
          <a:prstGeom prst="rect">
            <a:avLst/>
          </a:prstGeom>
        </p:spPr>
      </p:pic>
      <p:sp>
        <p:nvSpPr>
          <p:cNvPr id="8" name="Rectangle 7"/>
          <p:cNvSpPr/>
          <p:nvPr/>
        </p:nvSpPr>
        <p:spPr>
          <a:xfrm>
            <a:off x="0" y="6211669"/>
            <a:ext cx="3810000" cy="646331"/>
          </a:xfrm>
          <a:prstGeom prst="rect">
            <a:avLst/>
          </a:prstGeom>
          <a:solidFill>
            <a:schemeClr val="bg1"/>
          </a:solidFill>
          <a:ln>
            <a:solidFill>
              <a:schemeClr val="tx1"/>
            </a:solidFill>
          </a:ln>
        </p:spPr>
        <p:txBody>
          <a:bodyPr wrap="square">
            <a:spAutoFit/>
          </a:bodyPr>
          <a:lstStyle/>
          <a:p>
            <a:pPr lvl="0">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For audio via phone: </a:t>
            </a:r>
            <a:r>
              <a:rPr lang="en-US" dirty="0">
                <a:solidFill>
                  <a:srgbClr val="FF0000"/>
                </a:solidFill>
              </a:rPr>
              <a:t>646-876-9923</a:t>
            </a:r>
          </a:p>
          <a:p>
            <a:pPr lvl="0">
              <a:defRPr/>
            </a:pPr>
            <a:r>
              <a:rPr lang="en-US" dirty="0">
                <a:solidFill>
                  <a:srgbClr val="FF0000"/>
                </a:solidFill>
              </a:rPr>
              <a:t>For </a:t>
            </a:r>
            <a:r>
              <a:rPr kumimoji="0" lang="en-US" sz="1800" b="0" i="0" u="none" strike="noStrike" kern="1200" cap="none" spc="0" normalizeH="0" baseline="0" noProof="0" dirty="0">
                <a:ln>
                  <a:noFill/>
                </a:ln>
                <a:solidFill>
                  <a:srgbClr val="FF0000"/>
                </a:solidFill>
                <a:effectLst/>
                <a:uLnTx/>
                <a:uFillTx/>
                <a:latin typeface="Calibri"/>
                <a:ea typeface="+mn-ea"/>
                <a:cs typeface="+mn-cs"/>
              </a:rPr>
              <a:t>technical assistance use chat box</a:t>
            </a:r>
          </a:p>
        </p:txBody>
      </p:sp>
    </p:spTree>
    <p:extLst>
      <p:ext uri="{BB962C8B-B14F-4D97-AF65-F5344CB8AC3E}">
        <p14:creationId xmlns:p14="http://schemas.microsoft.com/office/powerpoint/2010/main" val="2522551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2827B-DF0C-4C60-82B6-A409C6A234C4}"/>
              </a:ext>
            </a:extLst>
          </p:cNvPr>
          <p:cNvSpPr/>
          <p:nvPr/>
        </p:nvSpPr>
        <p:spPr>
          <a:xfrm>
            <a:off x="0" y="-11575"/>
            <a:ext cx="9144000" cy="457200"/>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Subtitle 2"/>
          <p:cNvSpPr>
            <a:spLocks noGrp="1"/>
          </p:cNvSpPr>
          <p:nvPr>
            <p:ph type="subTitle" idx="1"/>
          </p:nvPr>
        </p:nvSpPr>
        <p:spPr>
          <a:xfrm>
            <a:off x="106960" y="468777"/>
            <a:ext cx="8229600" cy="5791200"/>
          </a:xfrm>
        </p:spPr>
        <p:txBody>
          <a:bodyPr/>
          <a:lstStyle/>
          <a:p>
            <a:pPr marL="0" indent="0">
              <a:buNone/>
            </a:pPr>
            <a:r>
              <a:rPr lang="en-US" sz="3200" b="1" kern="1200" dirty="0">
                <a:effectLst/>
                <a:latin typeface="+mn-lt"/>
                <a:ea typeface="+mn-ea"/>
                <a:cs typeface="+mn-cs"/>
              </a:rPr>
              <a:t>Stream Crossing Replacement Policy </a:t>
            </a:r>
          </a:p>
          <a:p>
            <a:pPr marL="0" indent="0">
              <a:buNone/>
            </a:pPr>
            <a:r>
              <a:rPr lang="en-US" sz="3200" b="1" kern="1200" dirty="0">
                <a:effectLst/>
                <a:latin typeface="+mn-lt"/>
                <a:ea typeface="+mn-ea"/>
                <a:cs typeface="+mn-cs"/>
              </a:rPr>
              <a:t>Section 7.1 of the Administrative Manual</a:t>
            </a:r>
          </a:p>
          <a:p>
            <a:endParaRPr lang="en-US" b="1" dirty="0">
              <a:solidFill>
                <a:srgbClr val="FF0000"/>
              </a:solidFill>
            </a:endParaRPr>
          </a:p>
          <a:p>
            <a:endParaRPr lang="en-US" sz="3200" b="1" kern="1200" dirty="0">
              <a:solidFill>
                <a:srgbClr val="FF0000"/>
              </a:solidFill>
              <a:effectLst/>
              <a:latin typeface="+mn-lt"/>
              <a:ea typeface="+mn-ea"/>
              <a:cs typeface="+mn-cs"/>
            </a:endParaRPr>
          </a:p>
          <a:p>
            <a:pPr marL="0" indent="0">
              <a:buNone/>
            </a:pPr>
            <a:endParaRPr lang="en-US" sz="3200" b="1" kern="1200" dirty="0">
              <a:solidFill>
                <a:srgbClr val="FF0000"/>
              </a:solidFill>
              <a:effectLst/>
              <a:latin typeface="+mn-lt"/>
              <a:ea typeface="+mn-ea"/>
              <a:cs typeface="+mn-cs"/>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376"/>
          <a:stretch/>
        </p:blipFill>
        <p:spPr>
          <a:xfrm>
            <a:off x="0" y="1627464"/>
            <a:ext cx="9144000" cy="4991449"/>
          </a:xfrm>
          <a:prstGeom prst="rect">
            <a:avLst/>
          </a:prstGeom>
        </p:spPr>
      </p:pic>
      <p:sp>
        <p:nvSpPr>
          <p:cNvPr id="7" name="Rectangle 6"/>
          <p:cNvSpPr/>
          <p:nvPr/>
        </p:nvSpPr>
        <p:spPr>
          <a:xfrm>
            <a:off x="0" y="6211669"/>
            <a:ext cx="3810000" cy="646331"/>
          </a:xfrm>
          <a:prstGeom prst="rect">
            <a:avLst/>
          </a:prstGeom>
          <a:solidFill>
            <a:schemeClr val="bg1"/>
          </a:solidFill>
          <a:ln>
            <a:solidFill>
              <a:schemeClr val="tx1"/>
            </a:solidFill>
          </a:ln>
        </p:spPr>
        <p:txBody>
          <a:bodyPr wrap="square">
            <a:spAutoFit/>
          </a:bodyPr>
          <a:lstStyle/>
          <a:p>
            <a:pPr lvl="0">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For audio via phone: </a:t>
            </a:r>
            <a:r>
              <a:rPr lang="en-US" dirty="0">
                <a:solidFill>
                  <a:srgbClr val="FF0000"/>
                </a:solidFill>
              </a:rPr>
              <a:t>646-876-9923</a:t>
            </a:r>
          </a:p>
          <a:p>
            <a:pPr lvl="0">
              <a:defRPr/>
            </a:pPr>
            <a:r>
              <a:rPr lang="en-US" dirty="0">
                <a:solidFill>
                  <a:srgbClr val="FF0000"/>
                </a:solidFill>
              </a:rPr>
              <a:t>For </a:t>
            </a:r>
            <a:r>
              <a:rPr kumimoji="0" lang="en-US" sz="1800" b="0" i="0" u="none" strike="noStrike" kern="1200" cap="none" spc="0" normalizeH="0" baseline="0" noProof="0" dirty="0">
                <a:ln>
                  <a:noFill/>
                </a:ln>
                <a:solidFill>
                  <a:srgbClr val="FF0000"/>
                </a:solidFill>
                <a:effectLst/>
                <a:uLnTx/>
                <a:uFillTx/>
                <a:latin typeface="Calibri"/>
                <a:ea typeface="+mn-ea"/>
                <a:cs typeface="+mn-cs"/>
              </a:rPr>
              <a:t>technical assistance use chat box</a:t>
            </a:r>
          </a:p>
        </p:txBody>
      </p:sp>
      <p:sp>
        <p:nvSpPr>
          <p:cNvPr id="8"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a:solidFill>
                  <a:srgbClr val="FFFFCC"/>
                </a:solidFill>
                <a:latin typeface="Arial" pitchFamily="34" charset="0"/>
              </a:rPr>
              <a:t>Stream Xing Replacement Policy</a:t>
            </a:r>
          </a:p>
        </p:txBody>
      </p:sp>
    </p:spTree>
    <p:extLst>
      <p:ext uri="{BB962C8B-B14F-4D97-AF65-F5344CB8AC3E}">
        <p14:creationId xmlns:p14="http://schemas.microsoft.com/office/powerpoint/2010/main" val="579011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8EABA9-0EDC-4C6F-AD03-5E21AC6EF378}"/>
              </a:ext>
            </a:extLst>
          </p:cNvPr>
          <p:cNvSpPr/>
          <p:nvPr/>
        </p:nvSpPr>
        <p:spPr>
          <a:xfrm>
            <a:off x="-29361" y="11577"/>
            <a:ext cx="9144000" cy="457200"/>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Subtitle 2"/>
          <p:cNvSpPr>
            <a:spLocks noGrp="1"/>
          </p:cNvSpPr>
          <p:nvPr>
            <p:ph type="subTitle" idx="1"/>
          </p:nvPr>
        </p:nvSpPr>
        <p:spPr>
          <a:xfrm>
            <a:off x="381000" y="685800"/>
            <a:ext cx="8382000" cy="5791200"/>
          </a:xfrm>
        </p:spPr>
        <p:txBody>
          <a:bodyPr/>
          <a:lstStyle/>
          <a:p>
            <a:pPr marL="0" indent="0" algn="just">
              <a:buNone/>
            </a:pPr>
            <a:r>
              <a:rPr lang="en-US" dirty="0"/>
              <a:t>Policy for replacing culverts and bridges applies to both D&amp;G and LVR projects.</a:t>
            </a:r>
          </a:p>
          <a:p>
            <a:pPr algn="just"/>
            <a:r>
              <a:rPr lang="en-US" dirty="0"/>
              <a:t>Goal of the policy</a:t>
            </a:r>
          </a:p>
          <a:p>
            <a:pPr lvl="1" algn="just"/>
            <a:r>
              <a:rPr lang="en-US" sz="2400" dirty="0"/>
              <a:t>Limits replacements to areas where structure is causing problem with stream.</a:t>
            </a:r>
          </a:p>
          <a:p>
            <a:pPr lvl="1" algn="just"/>
            <a:r>
              <a:rPr lang="en-US" sz="2400" dirty="0"/>
              <a:t>Existing structures must be undersized and causing stream instabilities in relation to the bankfull width of the stream</a:t>
            </a:r>
          </a:p>
          <a:p>
            <a:pPr lvl="1" algn="just"/>
            <a:r>
              <a:rPr lang="en-US" sz="2400" dirty="0"/>
              <a:t>New structures must be sized to properly accommodate stream flow, bed load, and aquatic organisms (bankfull width) </a:t>
            </a:r>
          </a:p>
          <a:p>
            <a:endParaRPr lang="en-US" dirty="0"/>
          </a:p>
          <a:p>
            <a:pPr marL="0" indent="0">
              <a:buNone/>
            </a:pPr>
            <a:endParaRPr lang="en-US" dirty="0"/>
          </a:p>
          <a:p>
            <a:endParaRPr lang="en-US" dirty="0"/>
          </a:p>
        </p:txBody>
      </p:sp>
      <p:sp>
        <p:nvSpPr>
          <p:cNvPr id="8" name="Rectangle 7"/>
          <p:cNvSpPr/>
          <p:nvPr/>
        </p:nvSpPr>
        <p:spPr>
          <a:xfrm>
            <a:off x="0" y="6211669"/>
            <a:ext cx="3810000" cy="646331"/>
          </a:xfrm>
          <a:prstGeom prst="rect">
            <a:avLst/>
          </a:prstGeom>
          <a:solidFill>
            <a:schemeClr val="bg1"/>
          </a:solidFill>
          <a:ln>
            <a:solidFill>
              <a:schemeClr val="tx1"/>
            </a:solidFill>
          </a:ln>
        </p:spPr>
        <p:txBody>
          <a:bodyPr wrap="square">
            <a:spAutoFit/>
          </a:bodyPr>
          <a:lstStyle/>
          <a:p>
            <a:pPr lvl="0">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For audio via phone: </a:t>
            </a:r>
            <a:r>
              <a:rPr lang="en-US" dirty="0">
                <a:solidFill>
                  <a:srgbClr val="FF0000"/>
                </a:solidFill>
              </a:rPr>
              <a:t>646-876-9923</a:t>
            </a:r>
          </a:p>
          <a:p>
            <a:pPr lvl="0">
              <a:defRPr/>
            </a:pPr>
            <a:r>
              <a:rPr lang="en-US" dirty="0">
                <a:solidFill>
                  <a:srgbClr val="FF0000"/>
                </a:solidFill>
              </a:rPr>
              <a:t>For </a:t>
            </a:r>
            <a:r>
              <a:rPr kumimoji="0" lang="en-US" sz="1800" b="0" i="0" u="none" strike="noStrike" kern="1200" cap="none" spc="0" normalizeH="0" baseline="0" noProof="0" dirty="0">
                <a:ln>
                  <a:noFill/>
                </a:ln>
                <a:solidFill>
                  <a:srgbClr val="FF0000"/>
                </a:solidFill>
                <a:effectLst/>
                <a:uLnTx/>
                <a:uFillTx/>
                <a:latin typeface="Calibri"/>
                <a:ea typeface="+mn-ea"/>
                <a:cs typeface="+mn-cs"/>
              </a:rPr>
              <a:t>technical assistance use chat box</a:t>
            </a:r>
          </a:p>
        </p:txBody>
      </p:sp>
      <p:sp>
        <p:nvSpPr>
          <p:cNvPr id="9"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a:solidFill>
                  <a:srgbClr val="FFFFCC"/>
                </a:solidFill>
                <a:latin typeface="Arial" pitchFamily="34" charset="0"/>
              </a:rPr>
              <a:t>Stream Xing Replacement Policy</a:t>
            </a:r>
          </a:p>
        </p:txBody>
      </p:sp>
    </p:spTree>
    <p:extLst>
      <p:ext uri="{BB962C8B-B14F-4D97-AF65-F5344CB8AC3E}">
        <p14:creationId xmlns:p14="http://schemas.microsoft.com/office/powerpoint/2010/main" val="1688572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CF68E8-AB27-4C06-B0B6-FD1A05A9E567}"/>
              </a:ext>
            </a:extLst>
          </p:cNvPr>
          <p:cNvSpPr/>
          <p:nvPr/>
        </p:nvSpPr>
        <p:spPr>
          <a:xfrm>
            <a:off x="-29361" y="11577"/>
            <a:ext cx="9144000" cy="457200"/>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Subtitle 2"/>
          <p:cNvSpPr>
            <a:spLocks noGrp="1"/>
          </p:cNvSpPr>
          <p:nvPr>
            <p:ph type="subTitle" idx="1"/>
          </p:nvPr>
        </p:nvSpPr>
        <p:spPr>
          <a:xfrm>
            <a:off x="199239" y="306785"/>
            <a:ext cx="8686800" cy="5791200"/>
          </a:xfrm>
        </p:spPr>
        <p:txBody>
          <a:bodyPr>
            <a:noAutofit/>
          </a:bodyPr>
          <a:lstStyle/>
          <a:p>
            <a:pPr marL="0" indent="0" algn="just">
              <a:buNone/>
            </a:pPr>
            <a:endParaRPr lang="en-US" sz="2200" b="1" dirty="0"/>
          </a:p>
          <a:p>
            <a:pPr marL="0" indent="0" algn="just">
              <a:buNone/>
            </a:pPr>
            <a:r>
              <a:rPr lang="en-US" sz="2800" dirty="0"/>
              <a:t>When does the Stream Crossing Policy Apply?</a:t>
            </a:r>
          </a:p>
          <a:p>
            <a:pPr lvl="1" algn="just"/>
            <a:r>
              <a:rPr lang="en-US" sz="2400" dirty="0"/>
              <a:t>Applies to situations where streams, including intermittent channels, with identified bed and banks are flowing into the road or uphill ditch</a:t>
            </a:r>
          </a:p>
          <a:p>
            <a:pPr lvl="1" algn="just"/>
            <a:r>
              <a:rPr lang="en-US" sz="2400" dirty="0"/>
              <a:t>Contact the Commission for questionable circumstances</a:t>
            </a:r>
          </a:p>
          <a:p>
            <a:pPr lvl="1" algn="just"/>
            <a:r>
              <a:rPr lang="en-US" sz="2400" dirty="0"/>
              <a:t>In order for exemptions on “questionable stream” channels, Districts must obtain written approval from the Commission prior to contracting the project. </a:t>
            </a:r>
          </a:p>
          <a:p>
            <a:pPr marL="457200" lvl="1" indent="0" algn="just">
              <a:buNone/>
            </a:pPr>
            <a:endParaRPr lang="en-US" sz="2400" dirty="0"/>
          </a:p>
          <a:p>
            <a:pPr marL="0" indent="0" algn="just">
              <a:buNone/>
            </a:pPr>
            <a:r>
              <a:rPr lang="en-US" sz="2800" dirty="0"/>
              <a:t>Use of Round Pipes</a:t>
            </a:r>
          </a:p>
          <a:p>
            <a:pPr lvl="1" algn="just"/>
            <a:r>
              <a:rPr lang="en-US" sz="2400" dirty="0"/>
              <a:t>Round pipes over 3 feet in diameter are </a:t>
            </a:r>
            <a:r>
              <a:rPr lang="en-US" sz="2400" b="1" u="sng" dirty="0"/>
              <a:t>NOT</a:t>
            </a:r>
            <a:r>
              <a:rPr lang="en-US" sz="2400" dirty="0"/>
              <a:t> permitted to be funded for use in stream crossing replacements. </a:t>
            </a:r>
          </a:p>
          <a:p>
            <a:pPr marL="0" indent="0">
              <a:buNone/>
            </a:pPr>
            <a:endParaRPr lang="en-US" u="sng" dirty="0">
              <a:solidFill>
                <a:srgbClr val="FF0000"/>
              </a:solidFill>
            </a:endParaRPr>
          </a:p>
          <a:p>
            <a:pPr marL="0" indent="0">
              <a:buNone/>
            </a:pPr>
            <a:endParaRPr lang="en-US" sz="1800" u="sng" dirty="0">
              <a:solidFill>
                <a:prstClr val="black"/>
              </a:solidFill>
            </a:endParaRPr>
          </a:p>
          <a:p>
            <a:pPr marL="0" indent="0">
              <a:buNone/>
            </a:pPr>
            <a:endParaRPr lang="en-US" sz="1000" b="1" strike="sngStrike" dirty="0"/>
          </a:p>
        </p:txBody>
      </p:sp>
      <p:sp>
        <p:nvSpPr>
          <p:cNvPr id="6" name="Subtitle 2"/>
          <p:cNvSpPr txBox="1">
            <a:spLocks/>
          </p:cNvSpPr>
          <p:nvPr/>
        </p:nvSpPr>
        <p:spPr>
          <a:xfrm>
            <a:off x="381000" y="685800"/>
            <a:ext cx="8382000" cy="5791200"/>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p:cNvSpPr/>
          <p:nvPr/>
        </p:nvSpPr>
        <p:spPr>
          <a:xfrm>
            <a:off x="0" y="6211669"/>
            <a:ext cx="3810000" cy="646331"/>
          </a:xfrm>
          <a:prstGeom prst="rect">
            <a:avLst/>
          </a:prstGeom>
          <a:solidFill>
            <a:schemeClr val="bg1"/>
          </a:solidFill>
          <a:ln>
            <a:solidFill>
              <a:schemeClr val="tx1"/>
            </a:solidFill>
          </a:ln>
        </p:spPr>
        <p:txBody>
          <a:bodyPr wrap="square">
            <a:spAutoFit/>
          </a:bodyPr>
          <a:lstStyle/>
          <a:p>
            <a:pPr lvl="0">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For audio via phone: </a:t>
            </a:r>
            <a:r>
              <a:rPr lang="en-US" dirty="0">
                <a:solidFill>
                  <a:srgbClr val="FF0000"/>
                </a:solidFill>
              </a:rPr>
              <a:t>646-876-9923</a:t>
            </a:r>
          </a:p>
          <a:p>
            <a:pPr lvl="0">
              <a:defRPr/>
            </a:pPr>
            <a:r>
              <a:rPr lang="en-US" dirty="0">
                <a:solidFill>
                  <a:srgbClr val="FF0000"/>
                </a:solidFill>
              </a:rPr>
              <a:t>For </a:t>
            </a:r>
            <a:r>
              <a:rPr kumimoji="0" lang="en-US" sz="1800" b="0" i="0" u="none" strike="noStrike" kern="1200" cap="none" spc="0" normalizeH="0" baseline="0" noProof="0" dirty="0">
                <a:ln>
                  <a:noFill/>
                </a:ln>
                <a:solidFill>
                  <a:srgbClr val="FF0000"/>
                </a:solidFill>
                <a:effectLst/>
                <a:uLnTx/>
                <a:uFillTx/>
                <a:latin typeface="Calibri"/>
                <a:ea typeface="+mn-ea"/>
                <a:cs typeface="+mn-cs"/>
              </a:rPr>
              <a:t>technical assistance use chat box</a:t>
            </a:r>
          </a:p>
        </p:txBody>
      </p:sp>
      <p:sp>
        <p:nvSpPr>
          <p:cNvPr id="9"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a:solidFill>
                  <a:srgbClr val="FFFFCC"/>
                </a:solidFill>
                <a:latin typeface="Arial" pitchFamily="34" charset="0"/>
              </a:rPr>
              <a:t>Stream Xing Replacement Policy</a:t>
            </a:r>
          </a:p>
        </p:txBody>
      </p:sp>
    </p:spTree>
    <p:extLst>
      <p:ext uri="{BB962C8B-B14F-4D97-AF65-F5344CB8AC3E}">
        <p14:creationId xmlns:p14="http://schemas.microsoft.com/office/powerpoint/2010/main" val="1744474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19FB5B-612F-4FD0-A23C-C8E47E3F44C7}"/>
              </a:ext>
            </a:extLst>
          </p:cNvPr>
          <p:cNvSpPr/>
          <p:nvPr/>
        </p:nvSpPr>
        <p:spPr>
          <a:xfrm>
            <a:off x="-45294" y="1"/>
            <a:ext cx="9144000" cy="457200"/>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Subtitle 2"/>
          <p:cNvSpPr>
            <a:spLocks noGrp="1"/>
          </p:cNvSpPr>
          <p:nvPr>
            <p:ph type="subTitle" idx="1"/>
          </p:nvPr>
        </p:nvSpPr>
        <p:spPr>
          <a:xfrm>
            <a:off x="381000" y="1219200"/>
            <a:ext cx="8686800" cy="5791200"/>
          </a:xfrm>
        </p:spPr>
        <p:txBody>
          <a:bodyPr>
            <a:noAutofit/>
          </a:bodyPr>
          <a:lstStyle/>
          <a:p>
            <a:pPr marL="0" indent="0">
              <a:buNone/>
            </a:pPr>
            <a:endParaRPr lang="en-US" sz="2200" b="1" dirty="0"/>
          </a:p>
          <a:p>
            <a:pPr marL="0" indent="0">
              <a:buNone/>
            </a:pPr>
            <a:endParaRPr lang="en-US" sz="2300" b="1" dirty="0"/>
          </a:p>
          <a:p>
            <a:pPr marL="0" indent="0">
              <a:buNone/>
            </a:pPr>
            <a:endParaRPr lang="en-US" sz="1000" b="1" dirty="0"/>
          </a:p>
          <a:p>
            <a:pPr marL="0" indent="0">
              <a:buNone/>
            </a:pPr>
            <a:r>
              <a:rPr lang="en-US" sz="2300" b="1" dirty="0"/>
              <a:t>In order to be eligible for replacement, EXISTING structures </a:t>
            </a:r>
            <a:r>
              <a:rPr lang="en-US" sz="2300" b="1" u="sng" dirty="0"/>
              <a:t>must</a:t>
            </a:r>
            <a:r>
              <a:rPr lang="en-US" sz="2300" b="1" dirty="0"/>
              <a:t>:</a:t>
            </a:r>
            <a:endParaRPr lang="en-US" sz="2300" dirty="0"/>
          </a:p>
          <a:p>
            <a:pPr marL="0" indent="0">
              <a:buNone/>
            </a:pPr>
            <a:r>
              <a:rPr lang="en-US" sz="2300" dirty="0"/>
              <a:t>1. Have a structure to </a:t>
            </a:r>
            <a:r>
              <a:rPr lang="en-US" sz="2300" dirty="0" err="1"/>
              <a:t>bankfull</a:t>
            </a:r>
            <a:r>
              <a:rPr lang="en-US" sz="2300" dirty="0"/>
              <a:t> width ratio of </a:t>
            </a:r>
            <a:r>
              <a:rPr lang="en-US" sz="2300" u="sng" dirty="0"/>
              <a:t>75% or less</a:t>
            </a:r>
            <a:r>
              <a:rPr lang="en-US" sz="2300" i="1" dirty="0"/>
              <a:t>.</a:t>
            </a:r>
            <a:r>
              <a:rPr lang="en-US" sz="2300" dirty="0"/>
              <a:t> </a:t>
            </a:r>
          </a:p>
          <a:p>
            <a:pPr marL="0" indent="0">
              <a:buNone/>
            </a:pPr>
            <a:r>
              <a:rPr lang="en-US" sz="2300" dirty="0"/>
              <a:t>2. Show signs of </a:t>
            </a:r>
            <a:r>
              <a:rPr lang="en-US" sz="2300" dirty="0" err="1"/>
              <a:t>streambank</a:t>
            </a:r>
            <a:r>
              <a:rPr lang="en-US" sz="2300" dirty="0"/>
              <a:t> erosion.</a:t>
            </a:r>
          </a:p>
          <a:p>
            <a:pPr marL="0" indent="0">
              <a:buNone/>
            </a:pPr>
            <a:r>
              <a:rPr lang="en-US" sz="2300" dirty="0"/>
              <a:t>3. Show signs of streambed erosion/aggradation.</a:t>
            </a:r>
          </a:p>
          <a:p>
            <a:pPr marL="0" indent="0">
              <a:buNone/>
            </a:pPr>
            <a:r>
              <a:rPr lang="en-US" sz="2300" dirty="0"/>
              <a:t> </a:t>
            </a:r>
          </a:p>
        </p:txBody>
      </p:sp>
      <p:sp>
        <p:nvSpPr>
          <p:cNvPr id="6" name="Subtitle 2"/>
          <p:cNvSpPr txBox="1">
            <a:spLocks/>
          </p:cNvSpPr>
          <p:nvPr/>
        </p:nvSpPr>
        <p:spPr>
          <a:xfrm>
            <a:off x="381000" y="685800"/>
            <a:ext cx="8382000" cy="5791200"/>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sng" strike="noStrike" kern="1200" cap="none" spc="0" normalizeH="0" baseline="0" noProof="0" dirty="0">
                <a:ln>
                  <a:noFill/>
                </a:ln>
                <a:solidFill>
                  <a:srgbClr val="FF0000"/>
                </a:solidFill>
                <a:effectLst/>
                <a:uLnTx/>
                <a:uFillTx/>
                <a:latin typeface="Calibri"/>
                <a:ea typeface="+mn-ea"/>
                <a:cs typeface="+mn-cs"/>
              </a:rPr>
              <a:t>Existing Stream crossing structures with an opening of more than 13 ft</a:t>
            </a:r>
            <a:r>
              <a:rPr kumimoji="0" lang="en-US" sz="3200" b="0" i="0" u="sng" strike="noStrike" kern="1200" cap="none" spc="0" normalizeH="0" baseline="30000" noProof="0" dirty="0">
                <a:ln>
                  <a:noFill/>
                </a:ln>
                <a:solidFill>
                  <a:srgbClr val="FF0000"/>
                </a:solidFill>
                <a:effectLst/>
                <a:uLnTx/>
                <a:uFillTx/>
                <a:latin typeface="Calibri"/>
                <a:ea typeface="+mn-ea"/>
                <a:cs typeface="+mn-cs"/>
              </a:rPr>
              <a:t>2 </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800" b="0" i="0" u="none" strike="noStrike" kern="1200" cap="none" spc="0" normalizeH="0" baseline="0" noProof="0" dirty="0">
                <a:ln>
                  <a:noFill/>
                </a:ln>
                <a:solidFill>
                  <a:srgbClr val="FF0000"/>
                </a:solidFill>
                <a:effectLst/>
                <a:uLnTx/>
                <a:uFillTx/>
                <a:latin typeface="Calibri"/>
                <a:ea typeface="+mn-ea"/>
                <a:cs typeface="+mn-cs"/>
              </a:rPr>
              <a:t>equivalent to 48” diameter round pipe</a:t>
            </a:r>
            <a:r>
              <a:rPr kumimoji="0" lang="en-US" sz="2400" b="0" i="0" u="none" strike="noStrike" kern="1200" cap="none" spc="0" normalizeH="0" baseline="0" noProof="0" dirty="0">
                <a:ln>
                  <a:noFill/>
                </a:ln>
                <a:solidFill>
                  <a:srgbClr val="FF0000"/>
                </a:solidFill>
                <a:effectLst/>
                <a:uLnTx/>
                <a:uFillTx/>
                <a:latin typeface="Calibri"/>
                <a:ea typeface="+mn-ea"/>
                <a:cs typeface="+mn-cs"/>
              </a:rPr>
              <a:t>)</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0" y="6211669"/>
            <a:ext cx="3810000" cy="646331"/>
          </a:xfrm>
          <a:prstGeom prst="rect">
            <a:avLst/>
          </a:prstGeom>
          <a:solidFill>
            <a:schemeClr val="bg1"/>
          </a:solidFill>
          <a:ln>
            <a:solidFill>
              <a:schemeClr val="tx1"/>
            </a:solidFill>
          </a:ln>
        </p:spPr>
        <p:txBody>
          <a:bodyPr wrap="square">
            <a:spAutoFit/>
          </a:bodyPr>
          <a:lstStyle/>
          <a:p>
            <a:pPr lvl="0">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For audio via phone: </a:t>
            </a:r>
            <a:r>
              <a:rPr lang="en-US" dirty="0">
                <a:solidFill>
                  <a:srgbClr val="FF0000"/>
                </a:solidFill>
              </a:rPr>
              <a:t>646-876-9923</a:t>
            </a:r>
          </a:p>
          <a:p>
            <a:pPr lvl="0">
              <a:defRPr/>
            </a:pPr>
            <a:r>
              <a:rPr lang="en-US" dirty="0">
                <a:solidFill>
                  <a:srgbClr val="FF0000"/>
                </a:solidFill>
              </a:rPr>
              <a:t>For </a:t>
            </a:r>
            <a:r>
              <a:rPr kumimoji="0" lang="en-US" sz="1800" b="0" i="0" u="none" strike="noStrike" kern="1200" cap="none" spc="0" normalizeH="0" baseline="0" noProof="0" dirty="0">
                <a:ln>
                  <a:noFill/>
                </a:ln>
                <a:solidFill>
                  <a:srgbClr val="FF0000"/>
                </a:solidFill>
                <a:effectLst/>
                <a:uLnTx/>
                <a:uFillTx/>
                <a:latin typeface="Calibri"/>
                <a:ea typeface="+mn-ea"/>
                <a:cs typeface="+mn-cs"/>
              </a:rPr>
              <a:t>technical assistance use chat box</a:t>
            </a:r>
          </a:p>
        </p:txBody>
      </p:sp>
      <p:sp>
        <p:nvSpPr>
          <p:cNvPr id="9"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a:solidFill>
                  <a:srgbClr val="FFFFCC"/>
                </a:solidFill>
                <a:latin typeface="Arial" pitchFamily="34" charset="0"/>
              </a:rPr>
              <a:t>Stream Xing Replacement Policy</a:t>
            </a:r>
          </a:p>
        </p:txBody>
      </p:sp>
    </p:spTree>
    <p:extLst>
      <p:ext uri="{BB962C8B-B14F-4D97-AF65-F5344CB8AC3E}">
        <p14:creationId xmlns:p14="http://schemas.microsoft.com/office/powerpoint/2010/main" val="724801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55FC5F7-C486-49FD-AC1D-25630BAADF1D}"/>
              </a:ext>
            </a:extLst>
          </p:cNvPr>
          <p:cNvSpPr/>
          <p:nvPr/>
        </p:nvSpPr>
        <p:spPr>
          <a:xfrm>
            <a:off x="-29361" y="11577"/>
            <a:ext cx="9144000" cy="457200"/>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Subtitle 2"/>
          <p:cNvSpPr>
            <a:spLocks noGrp="1"/>
          </p:cNvSpPr>
          <p:nvPr>
            <p:ph type="subTitle" idx="1"/>
          </p:nvPr>
        </p:nvSpPr>
        <p:spPr>
          <a:xfrm>
            <a:off x="381000" y="1219200"/>
            <a:ext cx="8686800" cy="5791200"/>
          </a:xfrm>
        </p:spPr>
        <p:txBody>
          <a:bodyPr>
            <a:noAutofit/>
          </a:bodyPr>
          <a:lstStyle/>
          <a:p>
            <a:pPr marL="0" indent="0">
              <a:buNone/>
            </a:pPr>
            <a:endParaRPr lang="en-US" sz="2200" b="1" dirty="0"/>
          </a:p>
          <a:p>
            <a:pPr marL="0" indent="0">
              <a:buNone/>
            </a:pPr>
            <a:endParaRPr lang="en-US" sz="1050" b="1" dirty="0"/>
          </a:p>
          <a:p>
            <a:pPr marL="0" indent="0">
              <a:buNone/>
            </a:pPr>
            <a:endParaRPr lang="en-US" sz="2300" b="1" dirty="0"/>
          </a:p>
          <a:p>
            <a:pPr marL="0" indent="0">
              <a:buNone/>
            </a:pPr>
            <a:r>
              <a:rPr lang="en-US" sz="2300" b="1" dirty="0"/>
              <a:t>In order to be eligible for replacement, EXISTING structures </a:t>
            </a:r>
            <a:r>
              <a:rPr lang="en-US" sz="2300" b="1" u="sng" dirty="0"/>
              <a:t>must</a:t>
            </a:r>
            <a:r>
              <a:rPr lang="en-US" sz="2300" b="1" dirty="0"/>
              <a:t>:</a:t>
            </a:r>
            <a:endParaRPr lang="en-US" sz="2300" dirty="0"/>
          </a:p>
          <a:p>
            <a:pPr marL="0" indent="0">
              <a:buNone/>
            </a:pPr>
            <a:r>
              <a:rPr lang="en-US" sz="2300" dirty="0"/>
              <a:t>1. Have a structure to </a:t>
            </a:r>
            <a:r>
              <a:rPr lang="en-US" sz="2300" dirty="0" err="1"/>
              <a:t>bankfull</a:t>
            </a:r>
            <a:r>
              <a:rPr lang="en-US" sz="2300" dirty="0"/>
              <a:t> width ratio of </a:t>
            </a:r>
            <a:r>
              <a:rPr lang="en-US" sz="2300" u="sng" dirty="0"/>
              <a:t>75 % or less</a:t>
            </a:r>
            <a:r>
              <a:rPr lang="en-US" sz="2300" i="1" dirty="0"/>
              <a:t>.</a:t>
            </a:r>
            <a:r>
              <a:rPr lang="en-US" sz="2300" dirty="0"/>
              <a:t> </a:t>
            </a:r>
          </a:p>
          <a:p>
            <a:pPr marL="0" indent="0">
              <a:buNone/>
            </a:pPr>
            <a:r>
              <a:rPr lang="en-US" sz="2300" dirty="0"/>
              <a:t>2. Show signs of </a:t>
            </a:r>
            <a:r>
              <a:rPr lang="en-US" sz="2300" dirty="0" err="1"/>
              <a:t>streambank</a:t>
            </a:r>
            <a:r>
              <a:rPr lang="en-US" sz="2300" dirty="0"/>
              <a:t> erosion.</a:t>
            </a:r>
          </a:p>
          <a:p>
            <a:pPr marL="0" indent="0">
              <a:buNone/>
            </a:pPr>
            <a:r>
              <a:rPr lang="en-US" sz="2300" dirty="0"/>
              <a:t>3. Show signs of streambed erosion/aggradation.</a:t>
            </a:r>
          </a:p>
          <a:p>
            <a:pPr marL="0" indent="0">
              <a:buNone/>
            </a:pPr>
            <a:endParaRPr lang="en-US" sz="1000" dirty="0"/>
          </a:p>
          <a:p>
            <a:pPr marL="0" indent="0">
              <a:buNone/>
            </a:pPr>
            <a:r>
              <a:rPr lang="en-US" sz="2300" dirty="0"/>
              <a:t> </a:t>
            </a:r>
            <a:r>
              <a:rPr lang="en-US" sz="2300" b="1" dirty="0"/>
              <a:t>The NEW REPLACEMENT structure </a:t>
            </a:r>
            <a:r>
              <a:rPr lang="en-US" sz="2300" b="1" u="sng" dirty="0"/>
              <a:t>must</a:t>
            </a:r>
            <a:r>
              <a:rPr lang="en-US" sz="2300" b="1" dirty="0"/>
              <a:t> </a:t>
            </a:r>
            <a:r>
              <a:rPr lang="en-US" sz="2300" i="1" dirty="0"/>
              <a:t>(all four)</a:t>
            </a:r>
            <a:r>
              <a:rPr lang="en-US" sz="2300" b="1" dirty="0"/>
              <a:t>:</a:t>
            </a:r>
            <a:endParaRPr lang="en-US" sz="2300" dirty="0"/>
          </a:p>
          <a:p>
            <a:pPr marL="0" indent="0">
              <a:buNone/>
            </a:pPr>
            <a:r>
              <a:rPr lang="en-US" sz="2300" dirty="0"/>
              <a:t>1. Have a structure width </a:t>
            </a:r>
            <a:r>
              <a:rPr lang="en-US" sz="2300" u="sng" dirty="0"/>
              <a:t>at least</a:t>
            </a:r>
            <a:r>
              <a:rPr lang="en-US" sz="2300" dirty="0"/>
              <a:t> equal to </a:t>
            </a:r>
            <a:r>
              <a:rPr lang="en-US" sz="2300" dirty="0" err="1"/>
              <a:t>bankfull</a:t>
            </a:r>
            <a:r>
              <a:rPr lang="en-US" sz="2300" dirty="0"/>
              <a:t> width (100% ratio)</a:t>
            </a:r>
            <a:r>
              <a:rPr lang="en-US" sz="2300" i="1" dirty="0"/>
              <a:t>.</a:t>
            </a:r>
            <a:endParaRPr lang="en-US" sz="2300" dirty="0"/>
          </a:p>
          <a:p>
            <a:pPr marL="0" indent="0">
              <a:buNone/>
            </a:pPr>
            <a:r>
              <a:rPr lang="en-US" sz="2300" dirty="0"/>
              <a:t>2. Be properly aligned with the channel.</a:t>
            </a:r>
          </a:p>
          <a:p>
            <a:pPr marL="0" indent="0">
              <a:buNone/>
            </a:pPr>
            <a:r>
              <a:rPr lang="en-US" sz="2300" dirty="0"/>
              <a:t>3. Consider additional floodplain connectivity when possible.</a:t>
            </a:r>
          </a:p>
          <a:p>
            <a:pPr marL="0" indent="0">
              <a:buNone/>
            </a:pPr>
            <a:r>
              <a:rPr lang="en-US" sz="2300" dirty="0"/>
              <a:t>4. Be designed and constructed to accommodate the passage of aquatic organisms through the structure.</a:t>
            </a:r>
          </a:p>
        </p:txBody>
      </p:sp>
      <p:sp>
        <p:nvSpPr>
          <p:cNvPr id="6" name="Subtitle 2"/>
          <p:cNvSpPr txBox="1">
            <a:spLocks/>
          </p:cNvSpPr>
          <p:nvPr/>
        </p:nvSpPr>
        <p:spPr>
          <a:xfrm>
            <a:off x="381000" y="685800"/>
            <a:ext cx="8382000" cy="5791200"/>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sng" strike="noStrike" kern="1200" cap="none" spc="0" normalizeH="0" baseline="0" noProof="0" dirty="0">
                <a:ln>
                  <a:noFill/>
                </a:ln>
                <a:solidFill>
                  <a:srgbClr val="FF0000"/>
                </a:solidFill>
                <a:effectLst/>
                <a:uLnTx/>
                <a:uFillTx/>
                <a:latin typeface="Calibri"/>
                <a:ea typeface="+mn-ea"/>
                <a:cs typeface="+mn-cs"/>
              </a:rPr>
              <a:t>Existing Stream crossing structures with an opening of more than 13 ft</a:t>
            </a:r>
            <a:r>
              <a:rPr kumimoji="0" lang="en-US" sz="3200" b="0" i="0" u="sng" strike="noStrike" kern="1200" cap="none" spc="0" normalizeH="0" baseline="30000" noProof="0" dirty="0">
                <a:ln>
                  <a:noFill/>
                </a:ln>
                <a:solidFill>
                  <a:srgbClr val="FF0000"/>
                </a:solidFill>
                <a:effectLst/>
                <a:uLnTx/>
                <a:uFillTx/>
                <a:latin typeface="Calibri"/>
                <a:ea typeface="+mn-ea"/>
                <a:cs typeface="+mn-cs"/>
              </a:rPr>
              <a:t>2 </a:t>
            </a:r>
            <a:r>
              <a:rPr kumimoji="0" lang="en-US" sz="2800" b="0" i="0" u="none" strike="noStrike" kern="1200" cap="none" spc="0" normalizeH="0" baseline="0" noProof="0" dirty="0">
                <a:ln>
                  <a:noFill/>
                </a:ln>
                <a:solidFill>
                  <a:srgbClr val="FF0000"/>
                </a:solidFill>
                <a:effectLst/>
                <a:uLnTx/>
                <a:uFillTx/>
                <a:latin typeface="Calibri"/>
                <a:ea typeface="+mn-ea"/>
                <a:cs typeface="+mn-cs"/>
              </a:rPr>
              <a:t> ( equivalent to 48” diameter round pipe)</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a:solidFill>
                  <a:srgbClr val="FFFFCC"/>
                </a:solidFill>
                <a:latin typeface="Arial" pitchFamily="34" charset="0"/>
              </a:rPr>
              <a:t>Stream Xing Replacement Policy</a:t>
            </a:r>
          </a:p>
        </p:txBody>
      </p:sp>
    </p:spTree>
    <p:extLst>
      <p:ext uri="{BB962C8B-B14F-4D97-AF65-F5344CB8AC3E}">
        <p14:creationId xmlns:p14="http://schemas.microsoft.com/office/powerpoint/2010/main" val="3737291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3A6107-74F7-4741-8A2C-3B6D4028F057}"/>
              </a:ext>
            </a:extLst>
          </p:cNvPr>
          <p:cNvSpPr/>
          <p:nvPr/>
        </p:nvSpPr>
        <p:spPr>
          <a:xfrm>
            <a:off x="-29361" y="11577"/>
            <a:ext cx="9144000" cy="457200"/>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Subtitle 2"/>
          <p:cNvSpPr>
            <a:spLocks noGrp="1"/>
          </p:cNvSpPr>
          <p:nvPr>
            <p:ph type="subTitle" idx="1"/>
          </p:nvPr>
        </p:nvSpPr>
        <p:spPr>
          <a:xfrm>
            <a:off x="381000" y="1219200"/>
            <a:ext cx="8686800" cy="5791200"/>
          </a:xfrm>
        </p:spPr>
        <p:txBody>
          <a:bodyPr>
            <a:noAutofit/>
          </a:bodyPr>
          <a:lstStyle/>
          <a:p>
            <a:pPr marL="0" indent="0">
              <a:buNone/>
            </a:pPr>
            <a:endParaRPr lang="en-US" sz="2200" b="1" dirty="0"/>
          </a:p>
          <a:p>
            <a:pPr marL="0" indent="0">
              <a:buNone/>
            </a:pPr>
            <a:endParaRPr lang="en-US" sz="2300" b="1" strike="sngStrike" dirty="0"/>
          </a:p>
          <a:p>
            <a:pPr marL="0" indent="0">
              <a:buNone/>
            </a:pPr>
            <a:endParaRPr lang="en-US" sz="1000" b="1" strike="sngStrike" dirty="0"/>
          </a:p>
          <a:p>
            <a:pPr marL="0" indent="0">
              <a:buNone/>
            </a:pPr>
            <a:r>
              <a:rPr lang="en-US" sz="2300" b="1" strike="sngStrike" dirty="0"/>
              <a:t>In order to be eligible for replacement, EXISTING structures </a:t>
            </a:r>
            <a:r>
              <a:rPr lang="en-US" sz="2300" b="1" u="sng" strike="sngStrike" dirty="0"/>
              <a:t>must</a:t>
            </a:r>
            <a:r>
              <a:rPr lang="en-US" sz="2300" b="1" strike="sngStrike" dirty="0"/>
              <a:t>:</a:t>
            </a:r>
            <a:endParaRPr lang="en-US" sz="2300" strike="sngStrike" dirty="0"/>
          </a:p>
          <a:p>
            <a:pPr marL="0" indent="0">
              <a:buNone/>
            </a:pPr>
            <a:r>
              <a:rPr lang="en-US" sz="2300" strike="sngStrike" dirty="0"/>
              <a:t>1. Have a structure to </a:t>
            </a:r>
            <a:r>
              <a:rPr lang="en-US" sz="2300" strike="sngStrike" dirty="0" err="1"/>
              <a:t>bankfull</a:t>
            </a:r>
            <a:r>
              <a:rPr lang="en-US" sz="2300" strike="sngStrike" dirty="0"/>
              <a:t> width ratio of </a:t>
            </a:r>
            <a:r>
              <a:rPr lang="en-US" sz="2300" u="sng" strike="sngStrike" dirty="0"/>
              <a:t>75% or less</a:t>
            </a:r>
            <a:r>
              <a:rPr lang="en-US" sz="2300" i="1" strike="sngStrike" dirty="0"/>
              <a:t>.</a:t>
            </a:r>
            <a:r>
              <a:rPr lang="en-US" sz="2300" strike="sngStrike" dirty="0"/>
              <a:t> </a:t>
            </a:r>
          </a:p>
          <a:p>
            <a:pPr marL="0" indent="0">
              <a:buNone/>
            </a:pPr>
            <a:r>
              <a:rPr lang="en-US" sz="2300" strike="sngStrike" dirty="0"/>
              <a:t>2. Show signs of </a:t>
            </a:r>
            <a:r>
              <a:rPr lang="en-US" sz="2300" strike="sngStrike" dirty="0" err="1"/>
              <a:t>streambank</a:t>
            </a:r>
            <a:r>
              <a:rPr lang="en-US" sz="2300" strike="sngStrike" dirty="0"/>
              <a:t> erosion.</a:t>
            </a:r>
          </a:p>
          <a:p>
            <a:pPr marL="0" indent="0">
              <a:buNone/>
            </a:pPr>
            <a:r>
              <a:rPr lang="en-US" sz="2300" strike="sngStrike" dirty="0"/>
              <a:t>3. Show signs of streambed erosion/aggradation.</a:t>
            </a:r>
          </a:p>
          <a:p>
            <a:pPr marL="0" indent="0">
              <a:buNone/>
            </a:pPr>
            <a:endParaRPr lang="en-US" sz="1000" b="1" dirty="0"/>
          </a:p>
          <a:p>
            <a:pPr marL="0" indent="0">
              <a:buNone/>
            </a:pPr>
            <a:r>
              <a:rPr lang="en-US" sz="2300" b="1" dirty="0"/>
              <a:t>The NEW REPLACEMENT structure </a:t>
            </a:r>
            <a:r>
              <a:rPr lang="en-US" sz="2300" b="1" u="sng" dirty="0"/>
              <a:t>must</a:t>
            </a:r>
            <a:r>
              <a:rPr lang="en-US" sz="2300" b="1" dirty="0"/>
              <a:t> </a:t>
            </a:r>
            <a:r>
              <a:rPr lang="en-US" sz="2300" i="1" dirty="0"/>
              <a:t>(all four)</a:t>
            </a:r>
            <a:r>
              <a:rPr lang="en-US" sz="2300" b="1" dirty="0"/>
              <a:t>:</a:t>
            </a:r>
            <a:endParaRPr lang="en-US" sz="2300" dirty="0"/>
          </a:p>
          <a:p>
            <a:pPr marL="0" indent="0">
              <a:buNone/>
            </a:pPr>
            <a:r>
              <a:rPr lang="en-US" sz="2300" dirty="0"/>
              <a:t>1. Have a structure width </a:t>
            </a:r>
            <a:r>
              <a:rPr lang="en-US" sz="2300" u="sng" dirty="0"/>
              <a:t>at least</a:t>
            </a:r>
            <a:r>
              <a:rPr lang="en-US" sz="2300" dirty="0"/>
              <a:t> equal to </a:t>
            </a:r>
            <a:r>
              <a:rPr lang="en-US" sz="2300" dirty="0" err="1"/>
              <a:t>bankfull</a:t>
            </a:r>
            <a:r>
              <a:rPr lang="en-US" sz="2300" dirty="0"/>
              <a:t> width (100% ratio)</a:t>
            </a:r>
            <a:r>
              <a:rPr lang="en-US" sz="2300" i="1" dirty="0"/>
              <a:t>.</a:t>
            </a:r>
            <a:endParaRPr lang="en-US" sz="2300" dirty="0"/>
          </a:p>
          <a:p>
            <a:pPr marL="0" indent="0">
              <a:buNone/>
            </a:pPr>
            <a:r>
              <a:rPr lang="en-US" sz="2300" dirty="0"/>
              <a:t>2. Be properly aligned with the channel.</a:t>
            </a:r>
          </a:p>
          <a:p>
            <a:pPr marL="0" indent="0">
              <a:buNone/>
            </a:pPr>
            <a:r>
              <a:rPr lang="en-US" sz="2300" dirty="0"/>
              <a:t>3. Consider additional floodplain connectivity when possible.</a:t>
            </a:r>
          </a:p>
          <a:p>
            <a:pPr marL="0" indent="0">
              <a:buNone/>
            </a:pPr>
            <a:r>
              <a:rPr lang="en-US" sz="2300" dirty="0"/>
              <a:t>4. Be designed and constructed to accommodate the passage of aquatic organisms through the structure.</a:t>
            </a:r>
          </a:p>
        </p:txBody>
      </p:sp>
      <p:sp>
        <p:nvSpPr>
          <p:cNvPr id="6" name="Subtitle 2"/>
          <p:cNvSpPr txBox="1">
            <a:spLocks/>
          </p:cNvSpPr>
          <p:nvPr/>
        </p:nvSpPr>
        <p:spPr>
          <a:xfrm>
            <a:off x="381000" y="685800"/>
            <a:ext cx="8382000" cy="5791200"/>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sng" strike="noStrike" kern="1200" cap="none" spc="0" normalizeH="0" baseline="0" noProof="0" dirty="0">
                <a:ln>
                  <a:noFill/>
                </a:ln>
                <a:solidFill>
                  <a:srgbClr val="FF0000"/>
                </a:solidFill>
                <a:effectLst/>
                <a:uLnTx/>
                <a:uFillTx/>
                <a:latin typeface="Calibri"/>
                <a:ea typeface="+mn-ea"/>
                <a:cs typeface="+mn-cs"/>
              </a:rPr>
              <a:t>Existing Stream crossing structures with an opening </a:t>
            </a:r>
            <a:r>
              <a:rPr kumimoji="0" lang="en-US" sz="3200" b="1" i="0" u="sng" strike="noStrike" kern="1200" cap="none" spc="0" normalizeH="0" baseline="0" noProof="0" dirty="0">
                <a:ln>
                  <a:noFill/>
                </a:ln>
                <a:solidFill>
                  <a:srgbClr val="FF0000"/>
                </a:solidFill>
                <a:effectLst/>
                <a:uLnTx/>
                <a:uFillTx/>
                <a:latin typeface="Calibri"/>
                <a:ea typeface="+mn-ea"/>
                <a:cs typeface="+mn-cs"/>
              </a:rPr>
              <a:t>equal to or less </a:t>
            </a:r>
            <a:r>
              <a:rPr kumimoji="0" lang="en-US" sz="3200" b="0" i="0" u="sng" strike="noStrike" kern="1200" cap="none" spc="0" normalizeH="0" baseline="0" noProof="0" dirty="0">
                <a:ln>
                  <a:noFill/>
                </a:ln>
                <a:solidFill>
                  <a:srgbClr val="FF0000"/>
                </a:solidFill>
                <a:effectLst/>
                <a:uLnTx/>
                <a:uFillTx/>
                <a:latin typeface="Calibri"/>
                <a:ea typeface="+mn-ea"/>
                <a:cs typeface="+mn-cs"/>
              </a:rPr>
              <a:t>than 13 ft</a:t>
            </a:r>
            <a:r>
              <a:rPr kumimoji="0" lang="en-US" sz="3200" b="0" i="0" u="sng" strike="noStrike" kern="1200" cap="none" spc="0" normalizeH="0" baseline="30000" noProof="0" dirty="0">
                <a:ln>
                  <a:noFill/>
                </a:ln>
                <a:solidFill>
                  <a:srgbClr val="FF0000"/>
                </a:solidFill>
                <a:effectLst/>
                <a:uLnTx/>
                <a:uFillTx/>
                <a:latin typeface="Calibri"/>
                <a:ea typeface="+mn-ea"/>
                <a:cs typeface="+mn-cs"/>
              </a:rPr>
              <a:t>2 </a:t>
            </a:r>
            <a:r>
              <a:rPr kumimoji="0" lang="en-US" sz="2800" b="0" i="0" u="none" strike="noStrike" kern="1200" cap="none" spc="0" normalizeH="0" baseline="0" noProof="0" dirty="0">
                <a:ln>
                  <a:noFill/>
                </a:ln>
                <a:solidFill>
                  <a:srgbClr val="FF0000"/>
                </a:solidFill>
                <a:effectLst/>
                <a:uLnTx/>
                <a:uFillTx/>
                <a:latin typeface="Calibri"/>
                <a:ea typeface="+mn-ea"/>
                <a:cs typeface="+mn-cs"/>
              </a:rPr>
              <a:t> (equivalent to 48” diameter round pipe) </a:t>
            </a:r>
            <a:r>
              <a:rPr lang="en-US" sz="2800" dirty="0">
                <a:solidFill>
                  <a:srgbClr val="FF0000"/>
                </a:solidFill>
                <a:latin typeface="Calibri"/>
              </a:rPr>
              <a:t>a</a:t>
            </a:r>
            <a:r>
              <a:rPr kumimoji="0" lang="en-US" sz="2800" b="0" i="0" u="none" strike="noStrike" kern="1200" cap="none" spc="0" normalizeH="0" baseline="0" noProof="0" dirty="0" err="1">
                <a:ln>
                  <a:noFill/>
                </a:ln>
                <a:solidFill>
                  <a:srgbClr val="FF0000"/>
                </a:solidFill>
                <a:effectLst/>
                <a:uLnTx/>
                <a:uFillTx/>
                <a:latin typeface="Calibri"/>
                <a:ea typeface="+mn-ea"/>
                <a:cs typeface="+mn-cs"/>
              </a:rPr>
              <a:t>utomatically</a:t>
            </a:r>
            <a:r>
              <a:rPr kumimoji="0" lang="en-US" sz="2800" b="0" i="0" u="none" strike="noStrike" kern="1200" cap="none" spc="0" normalizeH="0" baseline="0" noProof="0" dirty="0">
                <a:ln>
                  <a:noFill/>
                </a:ln>
                <a:solidFill>
                  <a:srgbClr val="FF0000"/>
                </a:solidFill>
                <a:effectLst/>
                <a:uLnTx/>
                <a:uFillTx/>
                <a:latin typeface="Calibri"/>
                <a:ea typeface="+mn-ea"/>
                <a:cs typeface="+mn-cs"/>
              </a:rPr>
              <a:t> qualify</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a:solidFill>
                  <a:srgbClr val="FFFFCC"/>
                </a:solidFill>
                <a:latin typeface="Arial" pitchFamily="34" charset="0"/>
              </a:rPr>
              <a:t>Stream Xing Replacement Policy</a:t>
            </a:r>
          </a:p>
        </p:txBody>
      </p:sp>
    </p:spTree>
    <p:extLst>
      <p:ext uri="{BB962C8B-B14F-4D97-AF65-F5344CB8AC3E}">
        <p14:creationId xmlns:p14="http://schemas.microsoft.com/office/powerpoint/2010/main" val="3254079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4709AE-968D-4928-A0B3-9E1102BCDF22}"/>
              </a:ext>
            </a:extLst>
          </p:cNvPr>
          <p:cNvSpPr/>
          <p:nvPr/>
        </p:nvSpPr>
        <p:spPr>
          <a:xfrm>
            <a:off x="-29361" y="11577"/>
            <a:ext cx="9144000" cy="457200"/>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Subtitle 2"/>
          <p:cNvSpPr>
            <a:spLocks noGrp="1"/>
          </p:cNvSpPr>
          <p:nvPr>
            <p:ph type="subTitle" idx="1"/>
          </p:nvPr>
        </p:nvSpPr>
        <p:spPr>
          <a:xfrm>
            <a:off x="381000" y="685800"/>
            <a:ext cx="8382000" cy="5791200"/>
          </a:xfrm>
        </p:spPr>
        <p:txBody>
          <a:bodyPr>
            <a:normAutofit/>
          </a:bodyPr>
          <a:lstStyle/>
          <a:p>
            <a:pPr marL="0" indent="0">
              <a:buNone/>
            </a:pPr>
            <a:r>
              <a:rPr lang="en-US" b="1" dirty="0"/>
              <a:t>Multiple pipes</a:t>
            </a:r>
          </a:p>
          <a:p>
            <a:pPr lvl="1" algn="just"/>
            <a:r>
              <a:rPr lang="en-US" dirty="0"/>
              <a:t>Existing stream crossings consisting of multiple pipes are eligible for replacement regardless of their relationship to the bankfull measurement (multiple pipes only, not multi-cell bridges)</a:t>
            </a:r>
          </a:p>
          <a:p>
            <a:pPr lvl="1" algn="just"/>
            <a:r>
              <a:rPr lang="en-US" dirty="0"/>
              <a:t>Installation of multiple pipe structures is </a:t>
            </a:r>
            <a:r>
              <a:rPr lang="en-US" u="sng" dirty="0"/>
              <a:t>NOT</a:t>
            </a:r>
            <a:r>
              <a:rPr lang="en-US" dirty="0"/>
              <a:t> permitted with Program funds </a:t>
            </a:r>
          </a:p>
          <a:p>
            <a:pPr lvl="1" algn="just"/>
            <a:r>
              <a:rPr lang="en-US" dirty="0"/>
              <a:t>Must be replaced with a single opening structure of at least bankfull width. </a:t>
            </a:r>
          </a:p>
          <a:p>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3"/>
          <a:stretch/>
        </p:blipFill>
        <p:spPr>
          <a:xfrm>
            <a:off x="-2074" y="5029199"/>
            <a:ext cx="9146074" cy="1828801"/>
          </a:xfrm>
          <a:prstGeom prst="rect">
            <a:avLst/>
          </a:prstGeom>
        </p:spPr>
      </p:pic>
      <p:sp>
        <p:nvSpPr>
          <p:cNvPr id="9"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a:solidFill>
                  <a:srgbClr val="FFFFCC"/>
                </a:solidFill>
                <a:latin typeface="Arial" pitchFamily="34" charset="0"/>
              </a:rPr>
              <a:t>Stream Xing Replacement Policy</a:t>
            </a:r>
          </a:p>
        </p:txBody>
      </p:sp>
    </p:spTree>
    <p:extLst>
      <p:ext uri="{BB962C8B-B14F-4D97-AF65-F5344CB8AC3E}">
        <p14:creationId xmlns:p14="http://schemas.microsoft.com/office/powerpoint/2010/main" val="1805224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8407E2-450F-4254-9AC7-BE76B2B70F0C}"/>
              </a:ext>
            </a:extLst>
          </p:cNvPr>
          <p:cNvSpPr/>
          <p:nvPr/>
        </p:nvSpPr>
        <p:spPr>
          <a:xfrm>
            <a:off x="-29361" y="11577"/>
            <a:ext cx="9144000" cy="457200"/>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Subtitle 2"/>
          <p:cNvSpPr>
            <a:spLocks noGrp="1"/>
          </p:cNvSpPr>
          <p:nvPr>
            <p:ph type="subTitle" idx="1"/>
          </p:nvPr>
        </p:nvSpPr>
        <p:spPr>
          <a:xfrm>
            <a:off x="381000" y="685800"/>
            <a:ext cx="8382000" cy="5791200"/>
          </a:xfrm>
        </p:spPr>
        <p:txBody>
          <a:bodyPr>
            <a:normAutofit lnSpcReduction="10000"/>
          </a:bodyPr>
          <a:lstStyle/>
          <a:p>
            <a:pPr marL="0" indent="0" algn="just">
              <a:buNone/>
            </a:pPr>
            <a:r>
              <a:rPr lang="en-US" dirty="0">
                <a:solidFill>
                  <a:srgbClr val="FF0000"/>
                </a:solidFill>
              </a:rPr>
              <a:t>Crossings that are </a:t>
            </a:r>
            <a:r>
              <a:rPr lang="en-US" u="sng" dirty="0">
                <a:solidFill>
                  <a:srgbClr val="FF0000"/>
                </a:solidFill>
              </a:rPr>
              <a:t>not eligible for replacement</a:t>
            </a:r>
          </a:p>
          <a:p>
            <a:pPr lvl="1" algn="just"/>
            <a:r>
              <a:rPr lang="en-US" dirty="0"/>
              <a:t>Program funds can </a:t>
            </a:r>
            <a:r>
              <a:rPr lang="en-US" b="1" u="sng" dirty="0"/>
              <a:t>NOT</a:t>
            </a:r>
            <a:r>
              <a:rPr lang="en-US" dirty="0"/>
              <a:t> be used to replace the structure. This includes </a:t>
            </a:r>
            <a:r>
              <a:rPr lang="en-US" u="sng" dirty="0"/>
              <a:t>any</a:t>
            </a:r>
            <a:r>
              <a:rPr lang="en-US" dirty="0"/>
              <a:t> materials, equipment, labor, engineering / consulting, etc. </a:t>
            </a:r>
          </a:p>
          <a:p>
            <a:pPr lvl="1" algn="just"/>
            <a:r>
              <a:rPr lang="en-US" dirty="0"/>
              <a:t>Maintenance is not an eligible expense. Including lining of existing crossings, bridge deck repair, etc. </a:t>
            </a:r>
          </a:p>
          <a:p>
            <a:pPr lvl="1" algn="just"/>
            <a:r>
              <a:rPr lang="en-US" dirty="0"/>
              <a:t>Can do work on road and stream around existing structure.</a:t>
            </a:r>
          </a:p>
          <a:p>
            <a:pPr lvl="2" algn="just"/>
            <a:r>
              <a:rPr lang="en-US" dirty="0"/>
              <a:t>Divert ditches from directly impacting the stream</a:t>
            </a:r>
          </a:p>
          <a:p>
            <a:pPr lvl="2" algn="just"/>
            <a:r>
              <a:rPr lang="en-US" dirty="0"/>
              <a:t>Drainage and base improvements on the road around the structure</a:t>
            </a:r>
          </a:p>
          <a:p>
            <a:pPr lvl="2" algn="just"/>
            <a:r>
              <a:rPr lang="en-US" dirty="0"/>
              <a:t>Streambank Stabilization </a:t>
            </a:r>
          </a:p>
          <a:p>
            <a:pPr lvl="2" algn="just"/>
            <a:r>
              <a:rPr lang="en-US" dirty="0"/>
              <a:t>Headwalls or endwalls on existing structure</a:t>
            </a:r>
          </a:p>
          <a:p>
            <a:pPr lvl="1"/>
            <a:endParaRPr lang="en-US" dirty="0"/>
          </a:p>
          <a:p>
            <a:pPr lvl="1"/>
            <a:endParaRPr lang="en-US" dirty="0"/>
          </a:p>
          <a:p>
            <a:endParaRPr lang="en-US" dirty="0"/>
          </a:p>
          <a:p>
            <a:pPr marL="0" indent="0">
              <a:buNone/>
            </a:pPr>
            <a:endParaRPr lang="en-US" dirty="0"/>
          </a:p>
          <a:p>
            <a:endParaRPr lang="en-US" dirty="0"/>
          </a:p>
        </p:txBody>
      </p:sp>
      <p:sp>
        <p:nvSpPr>
          <p:cNvPr id="8"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a:solidFill>
                  <a:srgbClr val="FFFFCC"/>
                </a:solidFill>
                <a:latin typeface="Arial" pitchFamily="34" charset="0"/>
              </a:rPr>
              <a:t>Stream Xing Replacement Policy</a:t>
            </a:r>
          </a:p>
        </p:txBody>
      </p:sp>
    </p:spTree>
    <p:extLst>
      <p:ext uri="{BB962C8B-B14F-4D97-AF65-F5344CB8AC3E}">
        <p14:creationId xmlns:p14="http://schemas.microsoft.com/office/powerpoint/2010/main" val="587162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4DF82E-71C8-4DB5-A532-E9EF2446D3EE}"/>
              </a:ext>
            </a:extLst>
          </p:cNvPr>
          <p:cNvSpPr/>
          <p:nvPr/>
        </p:nvSpPr>
        <p:spPr>
          <a:xfrm>
            <a:off x="-29361" y="11577"/>
            <a:ext cx="9144000" cy="457200"/>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Subtitle 2"/>
          <p:cNvSpPr>
            <a:spLocks noGrp="1"/>
          </p:cNvSpPr>
          <p:nvPr>
            <p:ph type="subTitle" idx="1"/>
          </p:nvPr>
        </p:nvSpPr>
        <p:spPr/>
        <p:txBody>
          <a:bodyPr>
            <a:normAutofit/>
          </a:bodyPr>
          <a:lstStyle/>
          <a:p>
            <a:pPr marL="0" indent="0" algn="just">
              <a:buNone/>
            </a:pPr>
            <a:r>
              <a:rPr lang="en-US" sz="4800" dirty="0"/>
              <a:t>All necessary </a:t>
            </a:r>
            <a:r>
              <a:rPr lang="en-US" sz="4800" u="sng" dirty="0"/>
              <a:t>permits</a:t>
            </a:r>
            <a:r>
              <a:rPr lang="en-US" sz="4800" dirty="0"/>
              <a:t> must be obtained before work can begin.</a:t>
            </a:r>
          </a:p>
          <a:p>
            <a:pPr marL="0" indent="0" algn="ctr">
              <a:buNone/>
            </a:pPr>
            <a:r>
              <a:rPr lang="en-US" sz="4400" dirty="0">
                <a:solidFill>
                  <a:srgbClr val="FF0000"/>
                </a:solidFill>
              </a:rPr>
              <a:t>Remember:</a:t>
            </a:r>
          </a:p>
          <a:p>
            <a:pPr marL="0" indent="0" algn="just">
              <a:buNone/>
            </a:pPr>
            <a:r>
              <a:rPr lang="en-US" sz="4000" dirty="0">
                <a:solidFill>
                  <a:srgbClr val="FF0000"/>
                </a:solidFill>
              </a:rPr>
              <a:t>All permit conditions must be followed appropriately. DGLVR Projects are not exempt from any permits conditions or DEP regulations. </a:t>
            </a:r>
          </a:p>
        </p:txBody>
      </p:sp>
      <p:sp>
        <p:nvSpPr>
          <p:cNvPr id="7"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a:solidFill>
                  <a:srgbClr val="FFFFCC"/>
                </a:solidFill>
                <a:latin typeface="Arial" pitchFamily="34" charset="0"/>
              </a:rPr>
              <a:t>Stream Xing Replacement Policy</a:t>
            </a:r>
          </a:p>
        </p:txBody>
      </p:sp>
    </p:spTree>
    <p:extLst>
      <p:ext uri="{BB962C8B-B14F-4D97-AF65-F5344CB8AC3E}">
        <p14:creationId xmlns:p14="http://schemas.microsoft.com/office/powerpoint/2010/main" val="3708097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162161"/>
            <a:ext cx="8878888" cy="501396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041204" y="106630"/>
            <a:ext cx="4724400" cy="5410200"/>
          </a:xfrm>
          <a:prstGeom prst="rect">
            <a:avLst/>
          </a:prstGeom>
          <a:ln w="76200">
            <a:solidFill>
              <a:srgbClr val="FF0000"/>
            </a:solidFill>
          </a:ln>
          <a:effectLst>
            <a:outerShdw blurRad="50800" dist="38100" dir="2700000" algn="tl" rotWithShape="0">
              <a:prstClr val="black">
                <a:alpha val="40000"/>
              </a:prstClr>
            </a:outerShdw>
          </a:effectLst>
        </p:spPr>
      </p:pic>
      <p:sp>
        <p:nvSpPr>
          <p:cNvPr id="4" name="TextBox 3"/>
          <p:cNvSpPr txBox="1"/>
          <p:nvPr/>
        </p:nvSpPr>
        <p:spPr>
          <a:xfrm>
            <a:off x="4963989" y="45387"/>
            <a:ext cx="100380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Q&amp;A</a:t>
            </a:r>
          </a:p>
        </p:txBody>
      </p:sp>
      <p:sp>
        <p:nvSpPr>
          <p:cNvPr id="10" name="TextBox 9"/>
          <p:cNvSpPr txBox="1"/>
          <p:nvPr/>
        </p:nvSpPr>
        <p:spPr>
          <a:xfrm>
            <a:off x="3337251" y="3165099"/>
            <a:ext cx="303807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0000"/>
                </a:solidFill>
                <a:effectLst/>
                <a:uLnTx/>
                <a:uFillTx/>
                <a:latin typeface="Calibri"/>
                <a:ea typeface="+mn-ea"/>
                <a:cs typeface="+mn-cs"/>
              </a:rPr>
              <a:t>Note you can ask a question anonymously</a:t>
            </a:r>
          </a:p>
        </p:txBody>
      </p:sp>
      <p:sp>
        <p:nvSpPr>
          <p:cNvPr id="11" name="TextBox 10"/>
          <p:cNvSpPr txBox="1"/>
          <p:nvPr/>
        </p:nvSpPr>
        <p:spPr>
          <a:xfrm>
            <a:off x="4672904" y="4694706"/>
            <a:ext cx="100380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Q&amp;A</a:t>
            </a:r>
          </a:p>
        </p:txBody>
      </p:sp>
      <p:sp>
        <p:nvSpPr>
          <p:cNvPr id="12" name="Right Arrow 11"/>
          <p:cNvSpPr/>
          <p:nvPr/>
        </p:nvSpPr>
        <p:spPr>
          <a:xfrm rot="6927166">
            <a:off x="3161263" y="4322139"/>
            <a:ext cx="1190615" cy="178249"/>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Oval 2"/>
          <p:cNvSpPr/>
          <p:nvPr/>
        </p:nvSpPr>
        <p:spPr>
          <a:xfrm>
            <a:off x="4946204" y="5774201"/>
            <a:ext cx="457200" cy="4267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ight Arrow 8"/>
          <p:cNvSpPr/>
          <p:nvPr/>
        </p:nvSpPr>
        <p:spPr>
          <a:xfrm rot="5400000">
            <a:off x="4818190" y="5212030"/>
            <a:ext cx="685800" cy="609600"/>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0" y="6211669"/>
            <a:ext cx="3810000" cy="646331"/>
          </a:xfrm>
          <a:prstGeom prst="rect">
            <a:avLst/>
          </a:prstGeom>
          <a:solidFill>
            <a:schemeClr val="bg1"/>
          </a:solidFill>
          <a:ln>
            <a:solidFill>
              <a:schemeClr val="tx1"/>
            </a:solidFill>
          </a:ln>
        </p:spPr>
        <p:txBody>
          <a:bodyPr wrap="square">
            <a:spAutoFit/>
          </a:bodyPr>
          <a:lstStyle/>
          <a:p>
            <a:pPr lvl="0">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For audio via phone: </a:t>
            </a:r>
            <a:r>
              <a:rPr lang="en-US" dirty="0">
                <a:solidFill>
                  <a:srgbClr val="FF0000"/>
                </a:solidFill>
              </a:rPr>
              <a:t>646-876-9923</a:t>
            </a:r>
          </a:p>
          <a:p>
            <a:pPr lvl="0">
              <a:defRPr/>
            </a:pPr>
            <a:r>
              <a:rPr lang="en-US" dirty="0">
                <a:solidFill>
                  <a:srgbClr val="FF0000"/>
                </a:solidFill>
              </a:rPr>
              <a:t>For </a:t>
            </a:r>
            <a:r>
              <a:rPr kumimoji="0" lang="en-US" sz="1800" b="0" i="0" u="none" strike="noStrike" kern="1200" cap="none" spc="0" normalizeH="0" baseline="0" noProof="0" dirty="0">
                <a:ln>
                  <a:noFill/>
                </a:ln>
                <a:solidFill>
                  <a:srgbClr val="FF0000"/>
                </a:solidFill>
                <a:effectLst/>
                <a:uLnTx/>
                <a:uFillTx/>
                <a:latin typeface="Calibri"/>
                <a:ea typeface="+mn-ea"/>
                <a:cs typeface="+mn-cs"/>
              </a:rPr>
              <a:t>technical assistance use chat box</a:t>
            </a: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4" name="Oval 13"/>
          <p:cNvSpPr/>
          <p:nvPr/>
        </p:nvSpPr>
        <p:spPr>
          <a:xfrm>
            <a:off x="8311488" y="6321449"/>
            <a:ext cx="457200" cy="4267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7000569" y="6321449"/>
            <a:ext cx="9610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0000"/>
                </a:solidFill>
                <a:effectLst/>
                <a:uLnTx/>
                <a:uFillTx/>
                <a:latin typeface="Calibri"/>
                <a:ea typeface="+mn-ea"/>
                <a:cs typeface="+mn-cs"/>
              </a:rPr>
              <a:t>Slide #</a:t>
            </a:r>
          </a:p>
        </p:txBody>
      </p:sp>
      <p:sp>
        <p:nvSpPr>
          <p:cNvPr id="16" name="Right Arrow 15"/>
          <p:cNvSpPr/>
          <p:nvPr/>
        </p:nvSpPr>
        <p:spPr>
          <a:xfrm>
            <a:off x="7982492" y="6411464"/>
            <a:ext cx="308105" cy="246740"/>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23794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Subtitle 2"/>
          <p:cNvSpPr txBox="1">
            <a:spLocks/>
          </p:cNvSpPr>
          <p:nvPr/>
        </p:nvSpPr>
        <p:spPr>
          <a:xfrm>
            <a:off x="2895600" y="565150"/>
            <a:ext cx="6439983" cy="579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000" b="1" i="0" u="sng" strike="noStrike" kern="1200" cap="none" spc="0" normalizeH="0" baseline="0" noProof="0" dirty="0" err="1">
                <a:ln>
                  <a:noFill/>
                </a:ln>
                <a:solidFill>
                  <a:srgbClr val="FFFF00"/>
                </a:solidFill>
                <a:effectLst/>
                <a:uLnTx/>
                <a:uFillTx/>
                <a:latin typeface="Calibri"/>
                <a:ea typeface="Times New Roman"/>
                <a:cs typeface="+mn-cs"/>
              </a:rPr>
              <a:t>Bankfull</a:t>
            </a:r>
            <a:r>
              <a:rPr kumimoji="0" lang="en-US" sz="4000" b="1" i="0" u="sng" strike="noStrike" kern="1200" cap="none" spc="0" normalizeH="0" baseline="0" noProof="0" dirty="0">
                <a:ln>
                  <a:noFill/>
                </a:ln>
                <a:solidFill>
                  <a:srgbClr val="FFFF00"/>
                </a:solidFill>
                <a:effectLst/>
                <a:uLnTx/>
                <a:uFillTx/>
                <a:latin typeface="Calibri"/>
                <a:ea typeface="Times New Roman"/>
                <a:cs typeface="+mn-cs"/>
              </a:rPr>
              <a:t> Updates:</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1" i="0" u="sng" strike="noStrike" kern="1200" cap="none" spc="0" normalizeH="0" baseline="0" noProof="0" dirty="0">
              <a:ln>
                <a:noFill/>
              </a:ln>
              <a:solidFill>
                <a:srgbClr val="FF0000"/>
              </a:solidFill>
              <a:effectLst/>
              <a:uLnTx/>
              <a:uFillTx/>
              <a:latin typeface="Calibri"/>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4000" b="1" i="0" strike="noStrike" kern="1200" cap="none" spc="0" normalizeH="0" baseline="0" noProof="0" dirty="0">
                <a:ln>
                  <a:noFill/>
                </a:ln>
                <a:solidFill>
                  <a:schemeClr val="bg1"/>
                </a:solidFill>
                <a:effectLst/>
                <a:uLnTx/>
                <a:uFillTx/>
                <a:latin typeface="Calibri"/>
                <a:ea typeface="Times New Roman"/>
                <a:cs typeface="+mn-cs"/>
              </a:rPr>
              <a:t>Policy Overview</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4000" b="1" i="0" u="sng" strike="noStrike" kern="1200" cap="none" spc="0" normalizeH="0" baseline="0" noProof="0" dirty="0">
                <a:ln>
                  <a:noFill/>
                </a:ln>
                <a:solidFill>
                  <a:srgbClr val="FFFF00"/>
                </a:solidFill>
                <a:effectLst/>
                <a:uLnTx/>
                <a:uFillTx/>
                <a:latin typeface="Calibri"/>
                <a:ea typeface="Times New Roman"/>
                <a:cs typeface="+mn-cs"/>
              </a:rPr>
              <a:t>Evaluation Form</a:t>
            </a:r>
          </a:p>
          <a:p>
            <a:r>
              <a:rPr lang="en-US" sz="4000" b="1" dirty="0">
                <a:solidFill>
                  <a:srgbClr val="FFFFFF"/>
                </a:solidFill>
                <a:ea typeface="Times New Roman"/>
              </a:rPr>
              <a:t>Updated Technical Bulletin</a:t>
            </a:r>
            <a:endParaRPr kumimoji="0" lang="en-US" sz="4000" b="1" i="0" u="none" strike="noStrike" kern="1200" cap="none" spc="0" normalizeH="0" baseline="0" noProof="0" dirty="0">
              <a:ln>
                <a:noFill/>
              </a:ln>
              <a:solidFill>
                <a:srgbClr val="FFFFFF"/>
              </a:solidFill>
              <a:effectLst/>
              <a:uLnTx/>
              <a:uFillTx/>
              <a:latin typeface="Calibri"/>
              <a:ea typeface="Times New Roman"/>
              <a:cs typeface="+mn-cs"/>
            </a:endParaRP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US" sz="3200" b="1" i="0" u="none" strike="noStrike" kern="1200" cap="none" spc="0" normalizeH="0" baseline="0" noProof="0" dirty="0">
              <a:ln>
                <a:noFill/>
              </a:ln>
              <a:solidFill>
                <a:srgbClr val="FFFFFF"/>
              </a:solidFill>
              <a:effectLst/>
              <a:uLnTx/>
              <a:uFillTx/>
              <a:latin typeface="Calibri"/>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srgbClr val="FFFFFF"/>
              </a:solidFill>
              <a:effectLst/>
              <a:uLnTx/>
              <a:uFillTx/>
              <a:latin typeface="Calibri"/>
              <a:ea typeface="Times New Roman"/>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Text Box 6"/>
          <p:cNvSpPr txBox="1">
            <a:spLocks noChangeArrowheads="1"/>
          </p:cNvSpPr>
          <p:nvPr/>
        </p:nvSpPr>
        <p:spPr bwMode="auto">
          <a:xfrm>
            <a:off x="4391" y="-68173"/>
            <a:ext cx="4591050" cy="43088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4860925" algn="l"/>
              </a:tabLst>
              <a:defRPr/>
            </a:pPr>
            <a:r>
              <a:rPr kumimoji="0" lang="en-US" sz="2200" b="1" i="0" u="none" strike="noStrike" kern="1200" cap="none" spc="0" normalizeH="0" baseline="0" noProof="0" dirty="0" err="1">
                <a:ln>
                  <a:noFill/>
                </a:ln>
                <a:solidFill>
                  <a:srgbClr val="FFFFCC"/>
                </a:solidFill>
                <a:effectLst/>
                <a:uLnTx/>
                <a:uFillTx/>
                <a:latin typeface="Arial" pitchFamily="34" charset="0"/>
                <a:ea typeface="+mn-ea"/>
                <a:cs typeface="+mn-cs"/>
              </a:rPr>
              <a:t>Bankfull</a:t>
            </a:r>
            <a:r>
              <a:rPr kumimoji="0" lang="en-US" sz="2200" b="1" i="0" u="none" strike="noStrike" kern="1200" cap="none" spc="0" normalizeH="0" baseline="0" noProof="0" dirty="0">
                <a:ln>
                  <a:noFill/>
                </a:ln>
                <a:solidFill>
                  <a:srgbClr val="FFFFCC"/>
                </a:solidFill>
                <a:effectLst/>
                <a:uLnTx/>
                <a:uFillTx/>
                <a:latin typeface="Arial" pitchFamily="34" charset="0"/>
                <a:ea typeface="+mn-ea"/>
                <a:cs typeface="+mn-cs"/>
              </a:rPr>
              <a:t> Update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532920" y="1905620"/>
            <a:ext cx="5798777" cy="2753463"/>
          </a:xfrm>
          <a:prstGeom prst="rect">
            <a:avLst/>
          </a:prstGeom>
        </p:spPr>
      </p:pic>
      <p:sp>
        <p:nvSpPr>
          <p:cNvPr id="8" name="Rectangle 7"/>
          <p:cNvSpPr/>
          <p:nvPr/>
        </p:nvSpPr>
        <p:spPr>
          <a:xfrm>
            <a:off x="0" y="6211669"/>
            <a:ext cx="3810000" cy="646331"/>
          </a:xfrm>
          <a:prstGeom prst="rect">
            <a:avLst/>
          </a:prstGeom>
          <a:solidFill>
            <a:schemeClr val="bg1"/>
          </a:solidFill>
          <a:ln>
            <a:solidFill>
              <a:schemeClr val="tx1"/>
            </a:solidFill>
          </a:ln>
        </p:spPr>
        <p:txBody>
          <a:bodyPr wrap="square">
            <a:spAutoFit/>
          </a:bodyPr>
          <a:lstStyle/>
          <a:p>
            <a:pPr lvl="0">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For audio via phone: </a:t>
            </a:r>
            <a:r>
              <a:rPr lang="en-US" dirty="0">
                <a:solidFill>
                  <a:srgbClr val="FF0000"/>
                </a:solidFill>
              </a:rPr>
              <a:t>646-876-9923</a:t>
            </a:r>
          </a:p>
          <a:p>
            <a:pPr lvl="0">
              <a:defRPr/>
            </a:pPr>
            <a:r>
              <a:rPr lang="en-US" dirty="0">
                <a:solidFill>
                  <a:srgbClr val="FF0000"/>
                </a:solidFill>
              </a:rPr>
              <a:t>For </a:t>
            </a:r>
            <a:r>
              <a:rPr kumimoji="0" lang="en-US" sz="1800" b="0" i="0" u="none" strike="noStrike" kern="1200" cap="none" spc="0" normalizeH="0" baseline="0" noProof="0" dirty="0">
                <a:ln>
                  <a:noFill/>
                </a:ln>
                <a:solidFill>
                  <a:srgbClr val="FF0000"/>
                </a:solidFill>
                <a:effectLst/>
                <a:uLnTx/>
                <a:uFillTx/>
                <a:latin typeface="Calibri"/>
                <a:ea typeface="+mn-ea"/>
                <a:cs typeface="+mn-cs"/>
              </a:rPr>
              <a:t>technical assistance use chat box</a:t>
            </a:r>
          </a:p>
        </p:txBody>
      </p:sp>
    </p:spTree>
    <p:extLst>
      <p:ext uri="{BB962C8B-B14F-4D97-AF65-F5344CB8AC3E}">
        <p14:creationId xmlns:p14="http://schemas.microsoft.com/office/powerpoint/2010/main" val="1481356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109395" y="431269"/>
            <a:ext cx="4925209" cy="6248400"/>
          </a:xfrm>
          <a:prstGeom prst="rect">
            <a:avLst/>
          </a:prstGeom>
          <a:ln w="28575">
            <a:solidFill>
              <a:schemeClr val="tx1"/>
            </a:solidFill>
          </a:ln>
        </p:spPr>
      </p:pic>
      <p:sp>
        <p:nvSpPr>
          <p:cNvPr id="13" name="Rectangle 12"/>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a:solidFill>
                  <a:srgbClr val="FFFFCC"/>
                </a:solidFill>
                <a:latin typeface="Arial" pitchFamily="34" charset="0"/>
              </a:rPr>
              <a:t>Stream Xing Replacement Policy</a:t>
            </a:r>
          </a:p>
        </p:txBody>
      </p:sp>
      <p:sp>
        <p:nvSpPr>
          <p:cNvPr id="5"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a:latin typeface="Arial" pitchFamily="34" charset="0"/>
              </a:rPr>
              <a:t>Evaluation Form</a:t>
            </a:r>
          </a:p>
        </p:txBody>
      </p:sp>
      <p:sp>
        <p:nvSpPr>
          <p:cNvPr id="7" name="Rectangle 6"/>
          <p:cNvSpPr/>
          <p:nvPr/>
        </p:nvSpPr>
        <p:spPr>
          <a:xfrm>
            <a:off x="3838951" y="1132826"/>
            <a:ext cx="1656596"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Site Info</a:t>
            </a:r>
            <a:endParaRPr lang="en-US" sz="2000" dirty="0">
              <a:solidFill>
                <a:srgbClr val="FF0000"/>
              </a:solidFill>
            </a:endParaRPr>
          </a:p>
        </p:txBody>
      </p:sp>
      <p:sp>
        <p:nvSpPr>
          <p:cNvPr id="9" name="Rectangle 8"/>
          <p:cNvSpPr/>
          <p:nvPr/>
        </p:nvSpPr>
        <p:spPr>
          <a:xfrm>
            <a:off x="2952749" y="2724073"/>
            <a:ext cx="3429000" cy="707886"/>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Site Evaluation: width considerations</a:t>
            </a:r>
            <a:endParaRPr lang="en-US" sz="2000" dirty="0">
              <a:solidFill>
                <a:srgbClr val="FF0000"/>
              </a:solidFill>
            </a:endParaRPr>
          </a:p>
        </p:txBody>
      </p:sp>
      <p:sp>
        <p:nvSpPr>
          <p:cNvPr id="10" name="Rectangle 9"/>
          <p:cNvSpPr/>
          <p:nvPr/>
        </p:nvSpPr>
        <p:spPr>
          <a:xfrm>
            <a:off x="2952749" y="4616373"/>
            <a:ext cx="3429000" cy="707886"/>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Site Evaluation: erosion considerations</a:t>
            </a:r>
            <a:endParaRPr lang="en-US" sz="2000" dirty="0">
              <a:solidFill>
                <a:srgbClr val="FF0000"/>
              </a:solidFill>
            </a:endParaRPr>
          </a:p>
        </p:txBody>
      </p:sp>
      <p:sp>
        <p:nvSpPr>
          <p:cNvPr id="11" name="Rectangle 10"/>
          <p:cNvSpPr/>
          <p:nvPr/>
        </p:nvSpPr>
        <p:spPr>
          <a:xfrm>
            <a:off x="2952749" y="5835573"/>
            <a:ext cx="3429000"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Eligibility Determination</a:t>
            </a:r>
            <a:endParaRPr lang="en-US" sz="2000" dirty="0">
              <a:solidFill>
                <a:srgbClr val="FF0000"/>
              </a:solidFill>
            </a:endParaRPr>
          </a:p>
        </p:txBody>
      </p:sp>
    </p:spTree>
    <p:extLst>
      <p:ext uri="{BB962C8B-B14F-4D97-AF65-F5344CB8AC3E}">
        <p14:creationId xmlns:p14="http://schemas.microsoft.com/office/powerpoint/2010/main" val="1931223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creen Clippi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150186" y="443593"/>
            <a:ext cx="4925209" cy="6248400"/>
          </a:xfrm>
          <a:prstGeom prst="rect">
            <a:avLst/>
          </a:prstGeom>
          <a:ln w="28575">
            <a:solidFill>
              <a:schemeClr val="tx1"/>
            </a:solidFill>
          </a:ln>
        </p:spPr>
      </p:pic>
      <p:sp>
        <p:nvSpPr>
          <p:cNvPr id="13" name="Rectangle 12"/>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a:solidFill>
                  <a:srgbClr val="FFFFCC"/>
                </a:solidFill>
                <a:latin typeface="Arial" pitchFamily="34" charset="0"/>
              </a:rPr>
              <a:t>Stream Xing Replacement Policy</a:t>
            </a:r>
          </a:p>
        </p:txBody>
      </p:sp>
      <p:sp>
        <p:nvSpPr>
          <p:cNvPr id="5"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a:solidFill>
                  <a:prstClr val="black"/>
                </a:solidFill>
                <a:latin typeface="Arial" pitchFamily="34" charset="0"/>
              </a:rPr>
              <a:t>Evaluation Form</a:t>
            </a:r>
          </a:p>
        </p:txBody>
      </p:sp>
      <p:sp>
        <p:nvSpPr>
          <p:cNvPr id="7" name="Rectangle 6"/>
          <p:cNvSpPr/>
          <p:nvPr/>
        </p:nvSpPr>
        <p:spPr>
          <a:xfrm>
            <a:off x="3838951" y="1154674"/>
            <a:ext cx="1656596"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Site Info</a:t>
            </a:r>
            <a:endParaRPr lang="en-US" sz="2000" dirty="0">
              <a:solidFill>
                <a:srgbClr val="FF0000"/>
              </a:solidFill>
            </a:endParaRPr>
          </a:p>
        </p:txBody>
      </p:sp>
      <p:sp>
        <p:nvSpPr>
          <p:cNvPr id="9" name="Rectangle 8"/>
          <p:cNvSpPr/>
          <p:nvPr/>
        </p:nvSpPr>
        <p:spPr>
          <a:xfrm>
            <a:off x="2952749" y="2745921"/>
            <a:ext cx="3429000" cy="707886"/>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Site Evaluation: width considerations</a:t>
            </a:r>
            <a:endParaRPr lang="en-US" sz="2000" dirty="0">
              <a:solidFill>
                <a:srgbClr val="FF0000"/>
              </a:solidFill>
            </a:endParaRPr>
          </a:p>
        </p:txBody>
      </p:sp>
      <p:sp>
        <p:nvSpPr>
          <p:cNvPr id="10" name="Rectangle 9"/>
          <p:cNvSpPr/>
          <p:nvPr/>
        </p:nvSpPr>
        <p:spPr>
          <a:xfrm>
            <a:off x="2952749" y="4638221"/>
            <a:ext cx="3429000" cy="707886"/>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Site Evaluation: erosion considerations</a:t>
            </a:r>
            <a:endParaRPr lang="en-US" sz="2000" dirty="0">
              <a:solidFill>
                <a:srgbClr val="FF0000"/>
              </a:solidFill>
            </a:endParaRPr>
          </a:p>
        </p:txBody>
      </p:sp>
      <p:sp>
        <p:nvSpPr>
          <p:cNvPr id="11" name="Rectangle 10"/>
          <p:cNvSpPr/>
          <p:nvPr/>
        </p:nvSpPr>
        <p:spPr>
          <a:xfrm>
            <a:off x="2952749" y="5857421"/>
            <a:ext cx="3429000"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Eligibility Determination</a:t>
            </a:r>
            <a:endParaRPr lang="en-US" sz="2000" dirty="0">
              <a:solidFill>
                <a:srgbClr val="FF0000"/>
              </a:solidFill>
            </a:endParaRPr>
          </a:p>
        </p:txBody>
      </p:sp>
      <p:sp>
        <p:nvSpPr>
          <p:cNvPr id="3" name="Rectangle 2"/>
          <p:cNvSpPr/>
          <p:nvPr/>
        </p:nvSpPr>
        <p:spPr>
          <a:xfrm>
            <a:off x="2092752" y="2276021"/>
            <a:ext cx="5029200" cy="4476119"/>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241147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a:solidFill>
                  <a:srgbClr val="FFFFCC"/>
                </a:solidFill>
                <a:latin typeface="Arial" pitchFamily="34" charset="0"/>
              </a:rPr>
              <a:t>Stream Xing Replacement Policy</a:t>
            </a:r>
          </a:p>
        </p:txBody>
      </p:sp>
      <p:sp>
        <p:nvSpPr>
          <p:cNvPr id="5"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a:latin typeface="Arial" pitchFamily="34" charset="0"/>
              </a:rPr>
              <a:t>Evaluation Form</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72" y="609600"/>
            <a:ext cx="9028955" cy="340995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0" y="4071937"/>
            <a:ext cx="3429000" cy="2786063"/>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Down Arrow 1"/>
          <p:cNvSpPr/>
          <p:nvPr/>
        </p:nvSpPr>
        <p:spPr>
          <a:xfrm rot="8305907">
            <a:off x="1537936" y="3385925"/>
            <a:ext cx="304800" cy="823647"/>
          </a:xfrm>
          <a:prstGeom prst="downArrow">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4057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creen Clippi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185595" y="443593"/>
            <a:ext cx="4925209" cy="6248400"/>
          </a:xfrm>
          <a:prstGeom prst="rect">
            <a:avLst/>
          </a:prstGeom>
          <a:ln w="28575">
            <a:solidFill>
              <a:schemeClr val="tx1"/>
            </a:solidFill>
          </a:ln>
        </p:spPr>
      </p:pic>
      <p:sp>
        <p:nvSpPr>
          <p:cNvPr id="13" name="Rectangle 12"/>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a:solidFill>
                  <a:srgbClr val="FFFFCC"/>
                </a:solidFill>
                <a:latin typeface="Arial" pitchFamily="34" charset="0"/>
              </a:rPr>
              <a:t>Stream Xing Replacement Policy</a:t>
            </a:r>
          </a:p>
        </p:txBody>
      </p:sp>
      <p:sp>
        <p:nvSpPr>
          <p:cNvPr id="5"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a:solidFill>
                  <a:prstClr val="black"/>
                </a:solidFill>
                <a:latin typeface="Arial" pitchFamily="34" charset="0"/>
              </a:rPr>
              <a:t>Evaluation Form</a:t>
            </a:r>
          </a:p>
        </p:txBody>
      </p:sp>
      <p:sp>
        <p:nvSpPr>
          <p:cNvPr id="7" name="Rectangle 6"/>
          <p:cNvSpPr/>
          <p:nvPr/>
        </p:nvSpPr>
        <p:spPr>
          <a:xfrm>
            <a:off x="3879799" y="1154673"/>
            <a:ext cx="1656596"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Site Info</a:t>
            </a:r>
            <a:endParaRPr lang="en-US" sz="2000" dirty="0">
              <a:solidFill>
                <a:srgbClr val="FF0000"/>
              </a:solidFill>
            </a:endParaRPr>
          </a:p>
        </p:txBody>
      </p:sp>
      <p:sp>
        <p:nvSpPr>
          <p:cNvPr id="9" name="Rectangle 8"/>
          <p:cNvSpPr/>
          <p:nvPr/>
        </p:nvSpPr>
        <p:spPr>
          <a:xfrm>
            <a:off x="2993597" y="2745920"/>
            <a:ext cx="3429000" cy="707886"/>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Site Evaluation: </a:t>
            </a:r>
            <a:r>
              <a:rPr lang="en-US" sz="2000" b="1" dirty="0" err="1">
                <a:solidFill>
                  <a:srgbClr val="FF0000"/>
                </a:solidFill>
              </a:rPr>
              <a:t>Bankfull</a:t>
            </a:r>
            <a:r>
              <a:rPr lang="en-US" sz="2000" b="1" dirty="0">
                <a:solidFill>
                  <a:srgbClr val="FF0000"/>
                </a:solidFill>
              </a:rPr>
              <a:t> width considerations</a:t>
            </a:r>
            <a:endParaRPr lang="en-US" sz="2000" dirty="0">
              <a:solidFill>
                <a:srgbClr val="FF0000"/>
              </a:solidFill>
            </a:endParaRPr>
          </a:p>
        </p:txBody>
      </p:sp>
      <p:sp>
        <p:nvSpPr>
          <p:cNvPr id="10" name="Rectangle 9"/>
          <p:cNvSpPr/>
          <p:nvPr/>
        </p:nvSpPr>
        <p:spPr>
          <a:xfrm>
            <a:off x="2993597" y="4638220"/>
            <a:ext cx="3429000" cy="707886"/>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Site Evaluation: erosion considerations</a:t>
            </a:r>
            <a:endParaRPr lang="en-US" sz="2000" dirty="0">
              <a:solidFill>
                <a:srgbClr val="FF0000"/>
              </a:solidFill>
            </a:endParaRPr>
          </a:p>
        </p:txBody>
      </p:sp>
      <p:sp>
        <p:nvSpPr>
          <p:cNvPr id="11" name="Rectangle 10"/>
          <p:cNvSpPr/>
          <p:nvPr/>
        </p:nvSpPr>
        <p:spPr>
          <a:xfrm>
            <a:off x="2993597" y="5857420"/>
            <a:ext cx="3429000"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Eligibility Determination</a:t>
            </a:r>
            <a:endParaRPr lang="en-US" sz="2000" dirty="0">
              <a:solidFill>
                <a:srgbClr val="FF0000"/>
              </a:solidFill>
            </a:endParaRPr>
          </a:p>
        </p:txBody>
      </p:sp>
      <p:sp>
        <p:nvSpPr>
          <p:cNvPr id="3" name="Rectangle 2"/>
          <p:cNvSpPr/>
          <p:nvPr/>
        </p:nvSpPr>
        <p:spPr>
          <a:xfrm>
            <a:off x="2133600" y="4257220"/>
            <a:ext cx="5029200" cy="2494919"/>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2133600" y="443593"/>
            <a:ext cx="5029200" cy="1756228"/>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509736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a:solidFill>
                  <a:srgbClr val="FFFFCC"/>
                </a:solidFill>
                <a:latin typeface="Arial" pitchFamily="34" charset="0"/>
              </a:rPr>
              <a:t>Stream Xing Replacement Policy</a:t>
            </a:r>
          </a:p>
        </p:txBody>
      </p:sp>
      <p:sp>
        <p:nvSpPr>
          <p:cNvPr id="5"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a:latin typeface="Arial" pitchFamily="34" charset="0"/>
              </a:rPr>
              <a:t>Evaluation Form</a:t>
            </a: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990600"/>
            <a:ext cx="9144000" cy="3411847"/>
          </a:xfrm>
          <a:prstGeom prst="rect">
            <a:avLst/>
          </a:prstGeom>
        </p:spPr>
      </p:pic>
      <p:sp>
        <p:nvSpPr>
          <p:cNvPr id="8" name="Rectangle 7"/>
          <p:cNvSpPr/>
          <p:nvPr/>
        </p:nvSpPr>
        <p:spPr>
          <a:xfrm>
            <a:off x="0" y="6211669"/>
            <a:ext cx="3810000" cy="646331"/>
          </a:xfrm>
          <a:prstGeom prst="rect">
            <a:avLst/>
          </a:prstGeom>
          <a:solidFill>
            <a:schemeClr val="bg1"/>
          </a:solidFill>
          <a:ln>
            <a:solidFill>
              <a:schemeClr val="tx1"/>
            </a:solidFill>
          </a:ln>
        </p:spPr>
        <p:txBody>
          <a:bodyPr wrap="square">
            <a:spAutoFit/>
          </a:bodyPr>
          <a:lstStyle/>
          <a:p>
            <a:pPr lvl="0">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For audio via phone: </a:t>
            </a:r>
            <a:r>
              <a:rPr lang="en-US" dirty="0">
                <a:solidFill>
                  <a:srgbClr val="FF0000"/>
                </a:solidFill>
              </a:rPr>
              <a:t>646-876-9923</a:t>
            </a:r>
          </a:p>
          <a:p>
            <a:pPr lvl="0">
              <a:defRPr/>
            </a:pPr>
            <a:r>
              <a:rPr lang="en-US" dirty="0">
                <a:solidFill>
                  <a:srgbClr val="FF0000"/>
                </a:solidFill>
              </a:rPr>
              <a:t>For </a:t>
            </a:r>
            <a:r>
              <a:rPr kumimoji="0" lang="en-US" sz="1800" b="0" i="0" u="none" strike="noStrike" kern="1200" cap="none" spc="0" normalizeH="0" baseline="0" noProof="0" dirty="0">
                <a:ln>
                  <a:noFill/>
                </a:ln>
                <a:solidFill>
                  <a:srgbClr val="FF0000"/>
                </a:solidFill>
                <a:effectLst/>
                <a:uLnTx/>
                <a:uFillTx/>
                <a:latin typeface="Calibri"/>
                <a:ea typeface="+mn-ea"/>
                <a:cs typeface="+mn-cs"/>
              </a:rPr>
              <a:t>technical assistance use chat box</a:t>
            </a:r>
          </a:p>
        </p:txBody>
      </p:sp>
    </p:spTree>
    <p:extLst>
      <p:ext uri="{BB962C8B-B14F-4D97-AF65-F5344CB8AC3E}">
        <p14:creationId xmlns:p14="http://schemas.microsoft.com/office/powerpoint/2010/main" val="1817771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3411847"/>
          </a:xfrm>
          <a:prstGeom prst="rect">
            <a:avLst/>
          </a:prstGeom>
        </p:spPr>
      </p:pic>
      <p:sp>
        <p:nvSpPr>
          <p:cNvPr id="13" name="Rectangle 12"/>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a:solidFill>
                  <a:srgbClr val="FFFFCC"/>
                </a:solidFill>
                <a:latin typeface="Arial" pitchFamily="34" charset="0"/>
              </a:rPr>
              <a:t>Stream Xing Replacement Policy</a:t>
            </a:r>
          </a:p>
        </p:txBody>
      </p:sp>
      <p:sp>
        <p:nvSpPr>
          <p:cNvPr id="5"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a:latin typeface="Arial" pitchFamily="34" charset="0"/>
              </a:rPr>
              <a:t>Evaluation Form</a:t>
            </a:r>
          </a:p>
        </p:txBody>
      </p:sp>
      <p:sp>
        <p:nvSpPr>
          <p:cNvPr id="3" name="TextBox 2"/>
          <p:cNvSpPr txBox="1"/>
          <p:nvPr/>
        </p:nvSpPr>
        <p:spPr>
          <a:xfrm>
            <a:off x="3142649" y="2378531"/>
            <a:ext cx="418704" cy="369332"/>
          </a:xfrm>
          <a:prstGeom prst="rect">
            <a:avLst/>
          </a:prstGeom>
          <a:noFill/>
        </p:spPr>
        <p:txBody>
          <a:bodyPr wrap="none" rtlCol="0">
            <a:spAutoFit/>
          </a:bodyPr>
          <a:lstStyle/>
          <a:p>
            <a:r>
              <a:rPr lang="en-US" i="1" dirty="0">
                <a:solidFill>
                  <a:srgbClr val="FF0000"/>
                </a:solidFill>
              </a:rPr>
              <a:t>18</a:t>
            </a:r>
          </a:p>
        </p:txBody>
      </p:sp>
      <p:sp>
        <p:nvSpPr>
          <p:cNvPr id="9" name="TextBox 8"/>
          <p:cNvSpPr txBox="1"/>
          <p:nvPr/>
        </p:nvSpPr>
        <p:spPr>
          <a:xfrm>
            <a:off x="4247989" y="2385119"/>
            <a:ext cx="418704" cy="369332"/>
          </a:xfrm>
          <a:prstGeom prst="rect">
            <a:avLst/>
          </a:prstGeom>
          <a:noFill/>
        </p:spPr>
        <p:txBody>
          <a:bodyPr wrap="none" rtlCol="0">
            <a:spAutoFit/>
          </a:bodyPr>
          <a:lstStyle/>
          <a:p>
            <a:r>
              <a:rPr lang="en-US" i="1" dirty="0">
                <a:solidFill>
                  <a:srgbClr val="FF0000"/>
                </a:solidFill>
              </a:rPr>
              <a:t>19</a:t>
            </a:r>
          </a:p>
        </p:txBody>
      </p:sp>
      <p:sp>
        <p:nvSpPr>
          <p:cNvPr id="10" name="TextBox 9"/>
          <p:cNvSpPr txBox="1"/>
          <p:nvPr/>
        </p:nvSpPr>
        <p:spPr>
          <a:xfrm>
            <a:off x="5486357" y="2378531"/>
            <a:ext cx="593432" cy="369332"/>
          </a:xfrm>
          <a:prstGeom prst="rect">
            <a:avLst/>
          </a:prstGeom>
          <a:noFill/>
        </p:spPr>
        <p:txBody>
          <a:bodyPr wrap="none" rtlCol="0">
            <a:spAutoFit/>
          </a:bodyPr>
          <a:lstStyle/>
          <a:p>
            <a:r>
              <a:rPr lang="en-US" i="1" dirty="0">
                <a:solidFill>
                  <a:srgbClr val="FF0000"/>
                </a:solidFill>
              </a:rPr>
              <a:t>19.5</a:t>
            </a:r>
          </a:p>
        </p:txBody>
      </p:sp>
      <p:sp>
        <p:nvSpPr>
          <p:cNvPr id="11" name="TextBox 10"/>
          <p:cNvSpPr txBox="1"/>
          <p:nvPr/>
        </p:nvSpPr>
        <p:spPr>
          <a:xfrm>
            <a:off x="6591697" y="2385119"/>
            <a:ext cx="418704" cy="369332"/>
          </a:xfrm>
          <a:prstGeom prst="rect">
            <a:avLst/>
          </a:prstGeom>
          <a:noFill/>
        </p:spPr>
        <p:txBody>
          <a:bodyPr wrap="none" rtlCol="0">
            <a:spAutoFit/>
          </a:bodyPr>
          <a:lstStyle/>
          <a:p>
            <a:r>
              <a:rPr lang="en-US" i="1" dirty="0">
                <a:solidFill>
                  <a:srgbClr val="FF0000"/>
                </a:solidFill>
              </a:rPr>
              <a:t>17</a:t>
            </a:r>
          </a:p>
        </p:txBody>
      </p:sp>
      <p:sp>
        <p:nvSpPr>
          <p:cNvPr id="12" name="TextBox 11"/>
          <p:cNvSpPr txBox="1"/>
          <p:nvPr/>
        </p:nvSpPr>
        <p:spPr>
          <a:xfrm>
            <a:off x="7772401" y="2379761"/>
            <a:ext cx="593432" cy="369332"/>
          </a:xfrm>
          <a:prstGeom prst="rect">
            <a:avLst/>
          </a:prstGeom>
          <a:noFill/>
        </p:spPr>
        <p:txBody>
          <a:bodyPr wrap="none" rtlCol="0">
            <a:spAutoFit/>
          </a:bodyPr>
          <a:lstStyle/>
          <a:p>
            <a:r>
              <a:rPr lang="en-US" i="1" dirty="0">
                <a:solidFill>
                  <a:srgbClr val="FF0000"/>
                </a:solidFill>
              </a:rPr>
              <a:t>16.5</a:t>
            </a:r>
          </a:p>
        </p:txBody>
      </p:sp>
      <p:sp>
        <p:nvSpPr>
          <p:cNvPr id="14" name="TextBox 13"/>
          <p:cNvSpPr txBox="1"/>
          <p:nvPr/>
        </p:nvSpPr>
        <p:spPr>
          <a:xfrm>
            <a:off x="3200401" y="2705437"/>
            <a:ext cx="495649" cy="461665"/>
          </a:xfrm>
          <a:prstGeom prst="rect">
            <a:avLst/>
          </a:prstGeom>
          <a:noFill/>
        </p:spPr>
        <p:txBody>
          <a:bodyPr wrap="none" rtlCol="0">
            <a:spAutoFit/>
          </a:bodyPr>
          <a:lstStyle/>
          <a:p>
            <a:r>
              <a:rPr lang="en-US" sz="2400" b="1" i="1" dirty="0">
                <a:solidFill>
                  <a:srgbClr val="FF0000"/>
                </a:solidFill>
              </a:rPr>
              <a:t>18</a:t>
            </a:r>
          </a:p>
        </p:txBody>
      </p:sp>
      <p:sp>
        <p:nvSpPr>
          <p:cNvPr id="18" name="Rectangle 17"/>
          <p:cNvSpPr/>
          <p:nvPr/>
        </p:nvSpPr>
        <p:spPr>
          <a:xfrm>
            <a:off x="0" y="6211669"/>
            <a:ext cx="3810000" cy="646331"/>
          </a:xfrm>
          <a:prstGeom prst="rect">
            <a:avLst/>
          </a:prstGeom>
          <a:solidFill>
            <a:schemeClr val="bg1"/>
          </a:solidFill>
          <a:ln>
            <a:solidFill>
              <a:schemeClr val="tx1"/>
            </a:solidFill>
          </a:ln>
        </p:spPr>
        <p:txBody>
          <a:bodyPr wrap="square">
            <a:spAutoFit/>
          </a:bodyPr>
          <a:lstStyle/>
          <a:p>
            <a:pPr lvl="0">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For audio via phone: </a:t>
            </a:r>
            <a:r>
              <a:rPr lang="en-US" dirty="0">
                <a:solidFill>
                  <a:srgbClr val="FF0000"/>
                </a:solidFill>
              </a:rPr>
              <a:t>646-876-9923</a:t>
            </a:r>
          </a:p>
          <a:p>
            <a:pPr lvl="0">
              <a:defRPr/>
            </a:pPr>
            <a:r>
              <a:rPr lang="en-US" dirty="0">
                <a:solidFill>
                  <a:srgbClr val="FF0000"/>
                </a:solidFill>
              </a:rPr>
              <a:t>For </a:t>
            </a:r>
            <a:r>
              <a:rPr kumimoji="0" lang="en-US" sz="1800" b="0" i="0" u="none" strike="noStrike" kern="1200" cap="none" spc="0" normalizeH="0" baseline="0" noProof="0" dirty="0">
                <a:ln>
                  <a:noFill/>
                </a:ln>
                <a:solidFill>
                  <a:srgbClr val="FF0000"/>
                </a:solidFill>
                <a:effectLst/>
                <a:uLnTx/>
                <a:uFillTx/>
                <a:latin typeface="Calibri"/>
                <a:ea typeface="+mn-ea"/>
                <a:cs typeface="+mn-cs"/>
              </a:rPr>
              <a:t>technical assistance use chat box</a:t>
            </a:r>
          </a:p>
        </p:txBody>
      </p:sp>
    </p:spTree>
    <p:extLst>
      <p:ext uri="{BB962C8B-B14F-4D97-AF65-F5344CB8AC3E}">
        <p14:creationId xmlns:p14="http://schemas.microsoft.com/office/powerpoint/2010/main" val="2253146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3411847"/>
          </a:xfrm>
          <a:prstGeom prst="rect">
            <a:avLst/>
          </a:prstGeom>
        </p:spPr>
      </p:pic>
      <p:sp>
        <p:nvSpPr>
          <p:cNvPr id="13" name="Rectangle 12"/>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a:solidFill>
                  <a:srgbClr val="FFFFCC"/>
                </a:solidFill>
                <a:latin typeface="Arial" pitchFamily="34" charset="0"/>
              </a:rPr>
              <a:t>Stream Xing Replacement Policy</a:t>
            </a:r>
          </a:p>
        </p:txBody>
      </p:sp>
      <p:sp>
        <p:nvSpPr>
          <p:cNvPr id="5"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a:latin typeface="Arial" pitchFamily="34" charset="0"/>
              </a:rPr>
              <a:t>Evaluation Form</a:t>
            </a:r>
          </a:p>
        </p:txBody>
      </p:sp>
      <p:sp>
        <p:nvSpPr>
          <p:cNvPr id="3" name="TextBox 2"/>
          <p:cNvSpPr txBox="1"/>
          <p:nvPr/>
        </p:nvSpPr>
        <p:spPr>
          <a:xfrm>
            <a:off x="3238060" y="2355612"/>
            <a:ext cx="418704" cy="369332"/>
          </a:xfrm>
          <a:prstGeom prst="rect">
            <a:avLst/>
          </a:prstGeom>
          <a:noFill/>
        </p:spPr>
        <p:txBody>
          <a:bodyPr wrap="none" rtlCol="0">
            <a:spAutoFit/>
          </a:bodyPr>
          <a:lstStyle/>
          <a:p>
            <a:r>
              <a:rPr lang="en-US" i="1" dirty="0">
                <a:solidFill>
                  <a:srgbClr val="FF0000"/>
                </a:solidFill>
              </a:rPr>
              <a:t>18</a:t>
            </a:r>
          </a:p>
        </p:txBody>
      </p:sp>
      <p:sp>
        <p:nvSpPr>
          <p:cNvPr id="9" name="TextBox 8"/>
          <p:cNvSpPr txBox="1"/>
          <p:nvPr/>
        </p:nvSpPr>
        <p:spPr>
          <a:xfrm>
            <a:off x="4343400" y="2362200"/>
            <a:ext cx="418704" cy="369332"/>
          </a:xfrm>
          <a:prstGeom prst="rect">
            <a:avLst/>
          </a:prstGeom>
          <a:noFill/>
        </p:spPr>
        <p:txBody>
          <a:bodyPr wrap="none" rtlCol="0">
            <a:spAutoFit/>
          </a:bodyPr>
          <a:lstStyle/>
          <a:p>
            <a:r>
              <a:rPr lang="en-US" i="1" dirty="0">
                <a:solidFill>
                  <a:srgbClr val="FF0000"/>
                </a:solidFill>
              </a:rPr>
              <a:t>19</a:t>
            </a:r>
          </a:p>
        </p:txBody>
      </p:sp>
      <p:sp>
        <p:nvSpPr>
          <p:cNvPr id="10" name="TextBox 9"/>
          <p:cNvSpPr txBox="1"/>
          <p:nvPr/>
        </p:nvSpPr>
        <p:spPr>
          <a:xfrm>
            <a:off x="5581768" y="2355612"/>
            <a:ext cx="593432" cy="369332"/>
          </a:xfrm>
          <a:prstGeom prst="rect">
            <a:avLst/>
          </a:prstGeom>
          <a:noFill/>
        </p:spPr>
        <p:txBody>
          <a:bodyPr wrap="none" rtlCol="0">
            <a:spAutoFit/>
          </a:bodyPr>
          <a:lstStyle/>
          <a:p>
            <a:r>
              <a:rPr lang="en-US" i="1" dirty="0">
                <a:solidFill>
                  <a:srgbClr val="FF0000"/>
                </a:solidFill>
              </a:rPr>
              <a:t>19.5</a:t>
            </a:r>
          </a:p>
        </p:txBody>
      </p:sp>
      <p:sp>
        <p:nvSpPr>
          <p:cNvPr id="11" name="TextBox 10"/>
          <p:cNvSpPr txBox="1"/>
          <p:nvPr/>
        </p:nvSpPr>
        <p:spPr>
          <a:xfrm>
            <a:off x="6687108" y="2362200"/>
            <a:ext cx="418704" cy="369332"/>
          </a:xfrm>
          <a:prstGeom prst="rect">
            <a:avLst/>
          </a:prstGeom>
          <a:noFill/>
        </p:spPr>
        <p:txBody>
          <a:bodyPr wrap="none" rtlCol="0">
            <a:spAutoFit/>
          </a:bodyPr>
          <a:lstStyle/>
          <a:p>
            <a:r>
              <a:rPr lang="en-US" i="1" dirty="0">
                <a:solidFill>
                  <a:srgbClr val="FF0000"/>
                </a:solidFill>
              </a:rPr>
              <a:t>17</a:t>
            </a:r>
          </a:p>
        </p:txBody>
      </p:sp>
      <p:sp>
        <p:nvSpPr>
          <p:cNvPr id="12" name="TextBox 11"/>
          <p:cNvSpPr txBox="1"/>
          <p:nvPr/>
        </p:nvSpPr>
        <p:spPr>
          <a:xfrm>
            <a:off x="7867812" y="2356842"/>
            <a:ext cx="593432" cy="369332"/>
          </a:xfrm>
          <a:prstGeom prst="rect">
            <a:avLst/>
          </a:prstGeom>
          <a:noFill/>
        </p:spPr>
        <p:txBody>
          <a:bodyPr wrap="none" rtlCol="0">
            <a:spAutoFit/>
          </a:bodyPr>
          <a:lstStyle/>
          <a:p>
            <a:r>
              <a:rPr lang="en-US" i="1" dirty="0">
                <a:solidFill>
                  <a:srgbClr val="FF0000"/>
                </a:solidFill>
              </a:rPr>
              <a:t>16.5</a:t>
            </a:r>
          </a:p>
        </p:txBody>
      </p:sp>
      <p:sp>
        <p:nvSpPr>
          <p:cNvPr id="14" name="TextBox 13"/>
          <p:cNvSpPr txBox="1"/>
          <p:nvPr/>
        </p:nvSpPr>
        <p:spPr>
          <a:xfrm>
            <a:off x="3295812" y="2682518"/>
            <a:ext cx="495649" cy="461665"/>
          </a:xfrm>
          <a:prstGeom prst="rect">
            <a:avLst/>
          </a:prstGeom>
          <a:noFill/>
        </p:spPr>
        <p:txBody>
          <a:bodyPr wrap="none" rtlCol="0">
            <a:spAutoFit/>
          </a:bodyPr>
          <a:lstStyle/>
          <a:p>
            <a:r>
              <a:rPr lang="en-US" sz="2400" b="1" i="1" dirty="0">
                <a:solidFill>
                  <a:srgbClr val="FF0000"/>
                </a:solidFill>
              </a:rPr>
              <a:t>18</a:t>
            </a:r>
          </a:p>
        </p:txBody>
      </p:sp>
      <p:sp>
        <p:nvSpPr>
          <p:cNvPr id="15" name="TextBox 14"/>
          <p:cNvSpPr txBox="1"/>
          <p:nvPr/>
        </p:nvSpPr>
        <p:spPr>
          <a:xfrm>
            <a:off x="3295812" y="3072507"/>
            <a:ext cx="340158" cy="461665"/>
          </a:xfrm>
          <a:prstGeom prst="rect">
            <a:avLst/>
          </a:prstGeom>
          <a:noFill/>
        </p:spPr>
        <p:txBody>
          <a:bodyPr wrap="none" rtlCol="0">
            <a:spAutoFit/>
          </a:bodyPr>
          <a:lstStyle/>
          <a:p>
            <a:r>
              <a:rPr lang="en-US" sz="2400" b="1" i="1" dirty="0">
                <a:solidFill>
                  <a:srgbClr val="FF0000"/>
                </a:solidFill>
              </a:rPr>
              <a:t>6</a:t>
            </a:r>
          </a:p>
        </p:txBody>
      </p:sp>
      <p:sp>
        <p:nvSpPr>
          <p:cNvPr id="17" name="TextBox 16"/>
          <p:cNvSpPr txBox="1"/>
          <p:nvPr/>
        </p:nvSpPr>
        <p:spPr>
          <a:xfrm>
            <a:off x="3265332" y="3458587"/>
            <a:ext cx="495649" cy="461665"/>
          </a:xfrm>
          <a:prstGeom prst="rect">
            <a:avLst/>
          </a:prstGeom>
          <a:noFill/>
        </p:spPr>
        <p:txBody>
          <a:bodyPr wrap="none" rtlCol="0">
            <a:spAutoFit/>
          </a:bodyPr>
          <a:lstStyle/>
          <a:p>
            <a:r>
              <a:rPr lang="en-US" sz="2400" b="1" i="1" dirty="0">
                <a:solidFill>
                  <a:srgbClr val="FF0000"/>
                </a:solidFill>
              </a:rPr>
              <a:t>33</a:t>
            </a:r>
          </a:p>
        </p:txBody>
      </p:sp>
      <p:sp>
        <p:nvSpPr>
          <p:cNvPr id="18" name="Rectangle 17"/>
          <p:cNvSpPr/>
          <p:nvPr/>
        </p:nvSpPr>
        <p:spPr>
          <a:xfrm>
            <a:off x="0" y="6211669"/>
            <a:ext cx="3810000" cy="646331"/>
          </a:xfrm>
          <a:prstGeom prst="rect">
            <a:avLst/>
          </a:prstGeom>
          <a:solidFill>
            <a:schemeClr val="bg1"/>
          </a:solidFill>
          <a:ln>
            <a:solidFill>
              <a:schemeClr val="tx1"/>
            </a:solidFill>
          </a:ln>
        </p:spPr>
        <p:txBody>
          <a:bodyPr wrap="square">
            <a:spAutoFit/>
          </a:bodyPr>
          <a:lstStyle/>
          <a:p>
            <a:pPr lvl="0">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For audio via phone: </a:t>
            </a:r>
            <a:r>
              <a:rPr lang="en-US" dirty="0">
                <a:solidFill>
                  <a:srgbClr val="FF0000"/>
                </a:solidFill>
              </a:rPr>
              <a:t>646-876-9923</a:t>
            </a:r>
          </a:p>
          <a:p>
            <a:pPr lvl="0">
              <a:defRPr/>
            </a:pPr>
            <a:r>
              <a:rPr lang="en-US" dirty="0">
                <a:solidFill>
                  <a:srgbClr val="FF0000"/>
                </a:solidFill>
              </a:rPr>
              <a:t>For </a:t>
            </a:r>
            <a:r>
              <a:rPr kumimoji="0" lang="en-US" sz="1800" b="0" i="0" u="none" strike="noStrike" kern="1200" cap="none" spc="0" normalizeH="0" baseline="0" noProof="0" dirty="0">
                <a:ln>
                  <a:noFill/>
                </a:ln>
                <a:solidFill>
                  <a:srgbClr val="FF0000"/>
                </a:solidFill>
                <a:effectLst/>
                <a:uLnTx/>
                <a:uFillTx/>
                <a:latin typeface="Calibri"/>
                <a:ea typeface="+mn-ea"/>
                <a:cs typeface="+mn-cs"/>
              </a:rPr>
              <a:t>technical assistance use chat box</a:t>
            </a:r>
          </a:p>
        </p:txBody>
      </p:sp>
    </p:spTree>
    <p:extLst>
      <p:ext uri="{BB962C8B-B14F-4D97-AF65-F5344CB8AC3E}">
        <p14:creationId xmlns:p14="http://schemas.microsoft.com/office/powerpoint/2010/main" val="3455377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creen Clippi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128445" y="556494"/>
            <a:ext cx="4925209" cy="6248400"/>
          </a:xfrm>
          <a:prstGeom prst="rect">
            <a:avLst/>
          </a:prstGeom>
          <a:ln w="28575">
            <a:solidFill>
              <a:schemeClr val="tx1"/>
            </a:solidFill>
          </a:ln>
        </p:spPr>
      </p:pic>
      <p:sp>
        <p:nvSpPr>
          <p:cNvPr id="13" name="Rectangle 12"/>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a:solidFill>
                  <a:srgbClr val="FFFFCC"/>
                </a:solidFill>
                <a:latin typeface="Arial" pitchFamily="34" charset="0"/>
              </a:rPr>
              <a:t>Stream Xing Replacement Policy</a:t>
            </a:r>
          </a:p>
        </p:txBody>
      </p:sp>
      <p:sp>
        <p:nvSpPr>
          <p:cNvPr id="5"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a:solidFill>
                  <a:prstClr val="black"/>
                </a:solidFill>
                <a:latin typeface="Arial" pitchFamily="34" charset="0"/>
              </a:rPr>
              <a:t>Evaluation Form</a:t>
            </a:r>
          </a:p>
        </p:txBody>
      </p:sp>
      <p:sp>
        <p:nvSpPr>
          <p:cNvPr id="7" name="Rectangle 6"/>
          <p:cNvSpPr/>
          <p:nvPr/>
        </p:nvSpPr>
        <p:spPr>
          <a:xfrm>
            <a:off x="3822649" y="1176166"/>
            <a:ext cx="1656596"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Site Info</a:t>
            </a:r>
            <a:endParaRPr lang="en-US" sz="2000" dirty="0">
              <a:solidFill>
                <a:srgbClr val="FF0000"/>
              </a:solidFill>
            </a:endParaRPr>
          </a:p>
        </p:txBody>
      </p:sp>
      <p:sp>
        <p:nvSpPr>
          <p:cNvPr id="9" name="Rectangle 8"/>
          <p:cNvSpPr/>
          <p:nvPr/>
        </p:nvSpPr>
        <p:spPr>
          <a:xfrm>
            <a:off x="2936447" y="2767413"/>
            <a:ext cx="3429000" cy="707886"/>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Site Evaluation: width considerations</a:t>
            </a:r>
            <a:endParaRPr lang="en-US" sz="2000" dirty="0">
              <a:solidFill>
                <a:srgbClr val="FF0000"/>
              </a:solidFill>
            </a:endParaRPr>
          </a:p>
        </p:txBody>
      </p:sp>
      <p:sp>
        <p:nvSpPr>
          <p:cNvPr id="10" name="Rectangle 9"/>
          <p:cNvSpPr/>
          <p:nvPr/>
        </p:nvSpPr>
        <p:spPr>
          <a:xfrm>
            <a:off x="2936447" y="4659713"/>
            <a:ext cx="3429000" cy="707886"/>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Site Evaluation: erosion considerations</a:t>
            </a:r>
            <a:endParaRPr lang="en-US" sz="2000" dirty="0">
              <a:solidFill>
                <a:srgbClr val="FF0000"/>
              </a:solidFill>
            </a:endParaRPr>
          </a:p>
        </p:txBody>
      </p:sp>
      <p:sp>
        <p:nvSpPr>
          <p:cNvPr id="11" name="Rectangle 10"/>
          <p:cNvSpPr/>
          <p:nvPr/>
        </p:nvSpPr>
        <p:spPr>
          <a:xfrm>
            <a:off x="2936447" y="5878913"/>
            <a:ext cx="3429000"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Eligibility Determination</a:t>
            </a:r>
            <a:endParaRPr lang="en-US" sz="2000" dirty="0">
              <a:solidFill>
                <a:srgbClr val="FF0000"/>
              </a:solidFill>
            </a:endParaRPr>
          </a:p>
        </p:txBody>
      </p:sp>
      <p:sp>
        <p:nvSpPr>
          <p:cNvPr id="12" name="Subtitle 2"/>
          <p:cNvSpPr txBox="1">
            <a:spLocks/>
          </p:cNvSpPr>
          <p:nvPr/>
        </p:nvSpPr>
        <p:spPr>
          <a:xfrm>
            <a:off x="381000" y="685800"/>
            <a:ext cx="3810000" cy="579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b="1" dirty="0">
                <a:solidFill>
                  <a:prstClr val="white"/>
                </a:solidFill>
                <a:ea typeface="Times New Roman"/>
              </a:rPr>
              <a:t>Stream Crossing Evaluation Form</a:t>
            </a:r>
            <a:endParaRPr lang="en-US" sz="4000" b="1" dirty="0">
              <a:solidFill>
                <a:prstClr val="white"/>
              </a:solidFill>
              <a:ea typeface="Times New Roman"/>
            </a:endParaRPr>
          </a:p>
        </p:txBody>
      </p:sp>
      <p:sp>
        <p:nvSpPr>
          <p:cNvPr id="3" name="Rectangle 2"/>
          <p:cNvSpPr/>
          <p:nvPr/>
        </p:nvSpPr>
        <p:spPr>
          <a:xfrm>
            <a:off x="2076449" y="5827968"/>
            <a:ext cx="5029200" cy="970919"/>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2076450" y="529599"/>
            <a:ext cx="5029200" cy="3734977"/>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91344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a:solidFill>
                  <a:srgbClr val="FFFFCC"/>
                </a:solidFill>
                <a:latin typeface="Arial" pitchFamily="34" charset="0"/>
              </a:rPr>
              <a:t>Stream Xing Replacement Policy</a:t>
            </a:r>
          </a:p>
        </p:txBody>
      </p:sp>
      <p:sp>
        <p:nvSpPr>
          <p:cNvPr id="5"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a:latin typeface="Arial" pitchFamily="34" charset="0"/>
              </a:rPr>
              <a:t>Evaluation Form</a:t>
            </a: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6904"/>
            <a:ext cx="9144000" cy="3007811"/>
          </a:xfrm>
          <a:prstGeom prst="rect">
            <a:avLst/>
          </a:prstGeom>
        </p:spPr>
      </p:pic>
      <p:sp>
        <p:nvSpPr>
          <p:cNvPr id="8" name="Rectangle 7"/>
          <p:cNvSpPr/>
          <p:nvPr/>
        </p:nvSpPr>
        <p:spPr>
          <a:xfrm>
            <a:off x="0" y="6211669"/>
            <a:ext cx="3810000" cy="646331"/>
          </a:xfrm>
          <a:prstGeom prst="rect">
            <a:avLst/>
          </a:prstGeom>
          <a:solidFill>
            <a:schemeClr val="bg1"/>
          </a:solidFill>
          <a:ln>
            <a:solidFill>
              <a:schemeClr val="tx1"/>
            </a:solidFill>
          </a:ln>
        </p:spPr>
        <p:txBody>
          <a:bodyPr wrap="square">
            <a:spAutoFit/>
          </a:bodyPr>
          <a:lstStyle/>
          <a:p>
            <a:pPr lvl="0">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For audio via phone: </a:t>
            </a:r>
            <a:r>
              <a:rPr lang="en-US" dirty="0">
                <a:solidFill>
                  <a:srgbClr val="FF0000"/>
                </a:solidFill>
              </a:rPr>
              <a:t>646-876-9923</a:t>
            </a:r>
          </a:p>
          <a:p>
            <a:pPr lvl="0">
              <a:defRPr/>
            </a:pPr>
            <a:r>
              <a:rPr lang="en-US" dirty="0">
                <a:solidFill>
                  <a:srgbClr val="FF0000"/>
                </a:solidFill>
              </a:rPr>
              <a:t>For </a:t>
            </a:r>
            <a:r>
              <a:rPr kumimoji="0" lang="en-US" sz="1800" b="0" i="0" u="none" strike="noStrike" kern="1200" cap="none" spc="0" normalizeH="0" baseline="0" noProof="0" dirty="0">
                <a:ln>
                  <a:noFill/>
                </a:ln>
                <a:solidFill>
                  <a:srgbClr val="FF0000"/>
                </a:solidFill>
                <a:effectLst/>
                <a:uLnTx/>
                <a:uFillTx/>
                <a:latin typeface="Calibri"/>
                <a:ea typeface="+mn-ea"/>
                <a:cs typeface="+mn-cs"/>
              </a:rPr>
              <a:t>technical assistance use chat box</a:t>
            </a:r>
          </a:p>
        </p:txBody>
      </p:sp>
    </p:spTree>
    <p:extLst>
      <p:ext uri="{BB962C8B-B14F-4D97-AF65-F5344CB8AC3E}">
        <p14:creationId xmlns:p14="http://schemas.microsoft.com/office/powerpoint/2010/main" val="2321691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err="1">
                <a:solidFill>
                  <a:srgbClr val="FFFFCC"/>
                </a:solidFill>
                <a:latin typeface="Arial" pitchFamily="34" charset="0"/>
              </a:rPr>
              <a:t>Bankfull</a:t>
            </a:r>
            <a:r>
              <a:rPr lang="en-US" sz="2200" b="1" dirty="0">
                <a:solidFill>
                  <a:srgbClr val="FFFFCC"/>
                </a:solidFill>
                <a:latin typeface="Arial" pitchFamily="34" charset="0"/>
              </a:rPr>
              <a:t> Update</a:t>
            </a:r>
          </a:p>
        </p:txBody>
      </p:sp>
      <p:sp>
        <p:nvSpPr>
          <p:cNvPr id="4" name="Rectangle 3"/>
          <p:cNvSpPr/>
          <p:nvPr/>
        </p:nvSpPr>
        <p:spPr>
          <a:xfrm>
            <a:off x="139535" y="1199367"/>
            <a:ext cx="7696200" cy="3365024"/>
          </a:xfrm>
          <a:prstGeom prst="rect">
            <a:avLst/>
          </a:prstGeom>
        </p:spPr>
        <p:txBody>
          <a:bodyPr wrap="square">
            <a:spAutoFit/>
          </a:bodyPr>
          <a:lstStyle/>
          <a:p>
            <a:pPr marL="931544" indent="-342900">
              <a:lnSpc>
                <a:spcPct val="100000"/>
              </a:lnSpc>
              <a:spcBef>
                <a:spcPts val="1019"/>
              </a:spcBef>
              <a:buClr>
                <a:schemeClr val="accent1">
                  <a:lumMod val="50000"/>
                </a:schemeClr>
              </a:buClr>
              <a:buFont typeface="Arial" panose="020B0604020202020204" pitchFamily="34" charset="0"/>
              <a:buChar char="•"/>
              <a:tabLst>
                <a:tab pos="881380" algn="l"/>
              </a:tabLst>
            </a:pPr>
            <a:r>
              <a:rPr lang="en-US" sz="2800" spc="-10" dirty="0">
                <a:latin typeface="Arial"/>
                <a:cs typeface="Arial"/>
              </a:rPr>
              <a:t>CDGRS/TU have started on a series of technical bulletins related to stream crossing replacements</a:t>
            </a:r>
          </a:p>
          <a:p>
            <a:pPr marL="588644">
              <a:lnSpc>
                <a:spcPct val="100000"/>
              </a:lnSpc>
              <a:spcBef>
                <a:spcPts val="1019"/>
              </a:spcBef>
              <a:buClr>
                <a:schemeClr val="accent1">
                  <a:lumMod val="50000"/>
                </a:schemeClr>
              </a:buClr>
              <a:tabLst>
                <a:tab pos="881380" algn="l"/>
              </a:tabLst>
            </a:pPr>
            <a:endParaRPr lang="en-US" sz="2800" spc="-10" dirty="0">
              <a:latin typeface="Arial"/>
              <a:cs typeface="Arial"/>
            </a:endParaRPr>
          </a:p>
          <a:p>
            <a:pPr marL="931544" indent="-342900">
              <a:lnSpc>
                <a:spcPct val="100000"/>
              </a:lnSpc>
              <a:spcBef>
                <a:spcPts val="1019"/>
              </a:spcBef>
              <a:buClr>
                <a:schemeClr val="accent1">
                  <a:lumMod val="50000"/>
                </a:schemeClr>
              </a:buClr>
              <a:buFont typeface="Arial" panose="020B0604020202020204" pitchFamily="34" charset="0"/>
              <a:buChar char="•"/>
              <a:tabLst>
                <a:tab pos="881380" algn="l"/>
              </a:tabLst>
            </a:pPr>
            <a:r>
              <a:rPr lang="en-US" sz="2800" spc="-10" dirty="0">
                <a:latin typeface="Arial"/>
                <a:cs typeface="Arial"/>
              </a:rPr>
              <a:t>This webinar is the first in an eventual series of webinars debuting new technical bulletins</a:t>
            </a:r>
            <a:endParaRPr lang="en-US" sz="2800" spc="-15" dirty="0">
              <a:latin typeface="Arial"/>
              <a:cs typeface="Arial"/>
            </a:endParaRPr>
          </a:p>
        </p:txBody>
      </p:sp>
      <p:sp>
        <p:nvSpPr>
          <p:cNvPr id="5" name="TextBox 4"/>
          <p:cNvSpPr txBox="1"/>
          <p:nvPr/>
        </p:nvSpPr>
        <p:spPr>
          <a:xfrm>
            <a:off x="152400" y="531610"/>
            <a:ext cx="6934200" cy="523220"/>
          </a:xfrm>
          <a:prstGeom prst="rect">
            <a:avLst/>
          </a:prstGeom>
          <a:noFill/>
        </p:spPr>
        <p:txBody>
          <a:bodyPr wrap="square" rtlCol="0">
            <a:spAutoFit/>
          </a:bodyPr>
          <a:lstStyle/>
          <a:p>
            <a:r>
              <a:rPr lang="en-US" sz="2800" b="1" u="sng" dirty="0"/>
              <a:t>Big Picture</a:t>
            </a:r>
          </a:p>
        </p:txBody>
      </p:sp>
      <p:sp>
        <p:nvSpPr>
          <p:cNvPr id="6" name="Rectangle 5"/>
          <p:cNvSpPr/>
          <p:nvPr/>
        </p:nvSpPr>
        <p:spPr>
          <a:xfrm>
            <a:off x="0" y="6211669"/>
            <a:ext cx="3810000" cy="646331"/>
          </a:xfrm>
          <a:prstGeom prst="rect">
            <a:avLst/>
          </a:prstGeom>
          <a:solidFill>
            <a:schemeClr val="bg1"/>
          </a:solidFill>
          <a:ln>
            <a:solidFill>
              <a:schemeClr val="tx1"/>
            </a:solidFill>
          </a:ln>
        </p:spPr>
        <p:txBody>
          <a:bodyPr wrap="square">
            <a:spAutoFit/>
          </a:bodyPr>
          <a:lstStyle/>
          <a:p>
            <a:pPr lvl="0">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For audio via phone: </a:t>
            </a:r>
            <a:r>
              <a:rPr lang="en-US" dirty="0">
                <a:solidFill>
                  <a:srgbClr val="FF0000"/>
                </a:solidFill>
              </a:rPr>
              <a:t>646-876-9923</a:t>
            </a:r>
          </a:p>
          <a:p>
            <a:pPr lvl="0">
              <a:defRPr/>
            </a:pPr>
            <a:r>
              <a:rPr lang="en-US" dirty="0">
                <a:solidFill>
                  <a:srgbClr val="FF0000"/>
                </a:solidFill>
              </a:rPr>
              <a:t>For </a:t>
            </a:r>
            <a:r>
              <a:rPr kumimoji="0" lang="en-US" sz="1800" b="0" i="0" u="none" strike="noStrike" kern="1200" cap="none" spc="0" normalizeH="0" baseline="0" noProof="0" dirty="0">
                <a:ln>
                  <a:noFill/>
                </a:ln>
                <a:solidFill>
                  <a:srgbClr val="FF0000"/>
                </a:solidFill>
                <a:effectLst/>
                <a:uLnTx/>
                <a:uFillTx/>
                <a:latin typeface="Calibri"/>
                <a:ea typeface="+mn-ea"/>
                <a:cs typeface="+mn-cs"/>
              </a:rPr>
              <a:t>technical assistance use chat box</a:t>
            </a:r>
          </a:p>
        </p:txBody>
      </p:sp>
    </p:spTree>
    <p:extLst>
      <p:ext uri="{BB962C8B-B14F-4D97-AF65-F5344CB8AC3E}">
        <p14:creationId xmlns:p14="http://schemas.microsoft.com/office/powerpoint/2010/main" val="722337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22" y="914400"/>
            <a:ext cx="9259022" cy="3007811"/>
          </a:xfrm>
          <a:prstGeom prst="rect">
            <a:avLst/>
          </a:prstGeom>
        </p:spPr>
      </p:pic>
      <p:sp>
        <p:nvSpPr>
          <p:cNvPr id="13" name="Rectangle 12"/>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a:solidFill>
                  <a:srgbClr val="FFFFCC"/>
                </a:solidFill>
                <a:latin typeface="Arial" pitchFamily="34" charset="0"/>
              </a:rPr>
              <a:t>Stream Xing Replacement Policy</a:t>
            </a:r>
          </a:p>
        </p:txBody>
      </p:sp>
      <p:sp>
        <p:nvSpPr>
          <p:cNvPr id="5"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a:latin typeface="Arial" pitchFamily="34" charset="0"/>
              </a:rPr>
              <a:t>Evaluation Form</a:t>
            </a: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6894" y="7312821"/>
            <a:ext cx="3429000" cy="2786063"/>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Oval 1"/>
          <p:cNvSpPr/>
          <p:nvPr/>
        </p:nvSpPr>
        <p:spPr>
          <a:xfrm>
            <a:off x="7924800" y="1256961"/>
            <a:ext cx="990600" cy="2670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705600" y="1637961"/>
            <a:ext cx="990600" cy="2670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542280" y="1957831"/>
            <a:ext cx="990600" cy="2670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914640" y="2323761"/>
            <a:ext cx="990600" cy="2670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889240" y="2733040"/>
            <a:ext cx="990600" cy="2670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521960" y="3050201"/>
            <a:ext cx="990600" cy="2670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4384040" y="3454400"/>
            <a:ext cx="990600" cy="2670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6211669"/>
            <a:ext cx="3810000" cy="646331"/>
          </a:xfrm>
          <a:prstGeom prst="rect">
            <a:avLst/>
          </a:prstGeom>
          <a:solidFill>
            <a:schemeClr val="bg1"/>
          </a:solidFill>
          <a:ln>
            <a:solidFill>
              <a:schemeClr val="tx1"/>
            </a:solidFill>
          </a:ln>
        </p:spPr>
        <p:txBody>
          <a:bodyPr wrap="square">
            <a:spAutoFit/>
          </a:bodyPr>
          <a:lstStyle/>
          <a:p>
            <a:pPr lvl="0">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For audio via phone: </a:t>
            </a:r>
            <a:r>
              <a:rPr lang="en-US" dirty="0">
                <a:solidFill>
                  <a:srgbClr val="FF0000"/>
                </a:solidFill>
              </a:rPr>
              <a:t>646-876-9923</a:t>
            </a:r>
          </a:p>
          <a:p>
            <a:pPr lvl="0">
              <a:defRPr/>
            </a:pPr>
            <a:r>
              <a:rPr lang="en-US" dirty="0">
                <a:solidFill>
                  <a:srgbClr val="FF0000"/>
                </a:solidFill>
              </a:rPr>
              <a:t>For </a:t>
            </a:r>
            <a:r>
              <a:rPr kumimoji="0" lang="en-US" sz="1800" b="0" i="0" u="none" strike="noStrike" kern="1200" cap="none" spc="0" normalizeH="0" baseline="0" noProof="0" dirty="0">
                <a:ln>
                  <a:noFill/>
                </a:ln>
                <a:solidFill>
                  <a:srgbClr val="FF0000"/>
                </a:solidFill>
                <a:effectLst/>
                <a:uLnTx/>
                <a:uFillTx/>
                <a:latin typeface="Calibri"/>
                <a:ea typeface="+mn-ea"/>
                <a:cs typeface="+mn-cs"/>
              </a:rPr>
              <a:t>technical assistance use chat box</a:t>
            </a:r>
          </a:p>
        </p:txBody>
      </p:sp>
    </p:spTree>
    <p:extLst>
      <p:ext uri="{BB962C8B-B14F-4D97-AF65-F5344CB8AC3E}">
        <p14:creationId xmlns:p14="http://schemas.microsoft.com/office/powerpoint/2010/main" val="4160423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creen Clippi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261795" y="457200"/>
            <a:ext cx="4925209" cy="6248400"/>
          </a:xfrm>
          <a:prstGeom prst="rect">
            <a:avLst/>
          </a:prstGeom>
          <a:ln w="28575">
            <a:solidFill>
              <a:schemeClr val="tx1"/>
            </a:solidFill>
          </a:ln>
        </p:spPr>
      </p:pic>
      <p:sp>
        <p:nvSpPr>
          <p:cNvPr id="13" name="Rectangle 12"/>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a:solidFill>
                  <a:srgbClr val="FFFFCC"/>
                </a:solidFill>
                <a:latin typeface="Arial" pitchFamily="34" charset="0"/>
              </a:rPr>
              <a:t>Stream Xing Replacement Policy</a:t>
            </a:r>
          </a:p>
        </p:txBody>
      </p:sp>
      <p:sp>
        <p:nvSpPr>
          <p:cNvPr id="5"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a:solidFill>
                  <a:prstClr val="black"/>
                </a:solidFill>
                <a:latin typeface="Arial" pitchFamily="34" charset="0"/>
              </a:rPr>
              <a:t>Evaluation Form</a:t>
            </a:r>
          </a:p>
        </p:txBody>
      </p:sp>
      <p:sp>
        <p:nvSpPr>
          <p:cNvPr id="7" name="Rectangle 6"/>
          <p:cNvSpPr/>
          <p:nvPr/>
        </p:nvSpPr>
        <p:spPr>
          <a:xfrm>
            <a:off x="3955999" y="1098154"/>
            <a:ext cx="1656596"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Site Info</a:t>
            </a:r>
            <a:endParaRPr lang="en-US" sz="2000" dirty="0">
              <a:solidFill>
                <a:srgbClr val="FF0000"/>
              </a:solidFill>
            </a:endParaRPr>
          </a:p>
        </p:txBody>
      </p:sp>
      <p:sp>
        <p:nvSpPr>
          <p:cNvPr id="9" name="Rectangle 8"/>
          <p:cNvSpPr/>
          <p:nvPr/>
        </p:nvSpPr>
        <p:spPr>
          <a:xfrm>
            <a:off x="3069797" y="2689401"/>
            <a:ext cx="3429000" cy="707886"/>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Site Evaluation: width considerations</a:t>
            </a:r>
            <a:endParaRPr lang="en-US" sz="2000" dirty="0">
              <a:solidFill>
                <a:srgbClr val="FF0000"/>
              </a:solidFill>
            </a:endParaRPr>
          </a:p>
        </p:txBody>
      </p:sp>
      <p:sp>
        <p:nvSpPr>
          <p:cNvPr id="10" name="Rectangle 9"/>
          <p:cNvSpPr/>
          <p:nvPr/>
        </p:nvSpPr>
        <p:spPr>
          <a:xfrm>
            <a:off x="3069797" y="4581701"/>
            <a:ext cx="3429000" cy="707886"/>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Site Evaluation: erosion considerations</a:t>
            </a:r>
            <a:endParaRPr lang="en-US" sz="2000" dirty="0">
              <a:solidFill>
                <a:srgbClr val="FF0000"/>
              </a:solidFill>
            </a:endParaRPr>
          </a:p>
        </p:txBody>
      </p:sp>
      <p:sp>
        <p:nvSpPr>
          <p:cNvPr id="11" name="Rectangle 10"/>
          <p:cNvSpPr/>
          <p:nvPr/>
        </p:nvSpPr>
        <p:spPr>
          <a:xfrm>
            <a:off x="3069797" y="5800901"/>
            <a:ext cx="3429000"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Eligibility Determination</a:t>
            </a:r>
            <a:endParaRPr lang="en-US" sz="2000" dirty="0">
              <a:solidFill>
                <a:srgbClr val="FF0000"/>
              </a:solidFill>
            </a:endParaRPr>
          </a:p>
        </p:txBody>
      </p:sp>
      <p:sp>
        <p:nvSpPr>
          <p:cNvPr id="12" name="Subtitle 2"/>
          <p:cNvSpPr txBox="1">
            <a:spLocks/>
          </p:cNvSpPr>
          <p:nvPr/>
        </p:nvSpPr>
        <p:spPr>
          <a:xfrm>
            <a:off x="381000" y="685800"/>
            <a:ext cx="3810000" cy="579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b="1" dirty="0">
                <a:solidFill>
                  <a:prstClr val="white"/>
                </a:solidFill>
                <a:ea typeface="Times New Roman"/>
              </a:rPr>
              <a:t>Stream Crossing Evaluation Form</a:t>
            </a:r>
            <a:endParaRPr lang="en-US" sz="4000" b="1" dirty="0">
              <a:solidFill>
                <a:prstClr val="white"/>
              </a:solidFill>
              <a:ea typeface="Times New Roman"/>
            </a:endParaRPr>
          </a:p>
        </p:txBody>
      </p:sp>
      <p:sp>
        <p:nvSpPr>
          <p:cNvPr id="14" name="Rectangle 13"/>
          <p:cNvSpPr/>
          <p:nvPr/>
        </p:nvSpPr>
        <p:spPr>
          <a:xfrm>
            <a:off x="2209800" y="387073"/>
            <a:ext cx="5029200" cy="5251727"/>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28429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6200" y="1066800"/>
            <a:ext cx="8991600" cy="2066884"/>
          </a:xfrm>
          <a:prstGeom prst="rect">
            <a:avLst/>
          </a:prstGeom>
          <a:ln>
            <a:solidFill>
              <a:schemeClr val="tx1"/>
            </a:solidFill>
          </a:ln>
        </p:spPr>
      </p:pic>
      <p:sp>
        <p:nvSpPr>
          <p:cNvPr id="13" name="Rectangle 12"/>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a:solidFill>
                  <a:srgbClr val="FFFFCC"/>
                </a:solidFill>
                <a:latin typeface="Arial" pitchFamily="34" charset="0"/>
              </a:rPr>
              <a:t>Stream Xing Replacement Policy</a:t>
            </a:r>
          </a:p>
        </p:txBody>
      </p:sp>
      <p:sp>
        <p:nvSpPr>
          <p:cNvPr id="5" name="Text Box 6"/>
          <p:cNvSpPr txBox="1">
            <a:spLocks noChangeArrowheads="1"/>
          </p:cNvSpPr>
          <p:nvPr/>
        </p:nvSpPr>
        <p:spPr bwMode="auto">
          <a:xfrm>
            <a:off x="4953000" y="-56138"/>
            <a:ext cx="4244790" cy="430887"/>
          </a:xfrm>
          <a:prstGeom prst="rect">
            <a:avLst/>
          </a:prstGeom>
          <a:noFill/>
          <a:ln w="9525">
            <a:noFill/>
            <a:miter lim="800000"/>
            <a:headEnd/>
            <a:tailEnd/>
          </a:ln>
        </p:spPr>
        <p:txBody>
          <a:bodyPr wrap="square">
            <a:spAutoFit/>
          </a:bodyPr>
          <a:lstStyle/>
          <a:p>
            <a:pPr algn="ctr">
              <a:tabLst>
                <a:tab pos="4860925" algn="l"/>
              </a:tabLst>
            </a:pPr>
            <a:r>
              <a:rPr lang="en-US" sz="2200" b="1" dirty="0">
                <a:latin typeface="Arial" pitchFamily="34" charset="0"/>
              </a:rPr>
              <a:t>Evaluation Form</a:t>
            </a:r>
          </a:p>
        </p:txBody>
      </p:sp>
      <p:sp>
        <p:nvSpPr>
          <p:cNvPr id="27" name="Oval 26"/>
          <p:cNvSpPr/>
          <p:nvPr/>
        </p:nvSpPr>
        <p:spPr>
          <a:xfrm>
            <a:off x="7742312" y="2137241"/>
            <a:ext cx="547313" cy="2251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993605" y="1828800"/>
            <a:ext cx="444352" cy="400110"/>
          </a:xfrm>
          <a:prstGeom prst="rect">
            <a:avLst/>
          </a:prstGeom>
          <a:noFill/>
        </p:spPr>
        <p:txBody>
          <a:bodyPr wrap="none" rtlCol="0">
            <a:spAutoFit/>
          </a:bodyPr>
          <a:lstStyle/>
          <a:p>
            <a:r>
              <a:rPr lang="en-US" sz="2000" b="1" i="1" dirty="0">
                <a:solidFill>
                  <a:srgbClr val="FF0000"/>
                </a:solidFill>
              </a:rPr>
              <a:t>33</a:t>
            </a:r>
          </a:p>
        </p:txBody>
      </p:sp>
      <p:sp>
        <p:nvSpPr>
          <p:cNvPr id="18" name="Oval 17"/>
          <p:cNvSpPr/>
          <p:nvPr/>
        </p:nvSpPr>
        <p:spPr>
          <a:xfrm>
            <a:off x="6886131" y="1371600"/>
            <a:ext cx="1094626" cy="2670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739605" y="2320121"/>
            <a:ext cx="547313" cy="2251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003877" y="2538256"/>
            <a:ext cx="547313" cy="2251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6211669"/>
            <a:ext cx="3810000" cy="646331"/>
          </a:xfrm>
          <a:prstGeom prst="rect">
            <a:avLst/>
          </a:prstGeom>
          <a:solidFill>
            <a:schemeClr val="bg1"/>
          </a:solidFill>
          <a:ln>
            <a:solidFill>
              <a:schemeClr val="tx1"/>
            </a:solidFill>
          </a:ln>
        </p:spPr>
        <p:txBody>
          <a:bodyPr wrap="square">
            <a:spAutoFit/>
          </a:bodyPr>
          <a:lstStyle/>
          <a:p>
            <a:pPr lvl="0">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For audio via phone: </a:t>
            </a:r>
            <a:r>
              <a:rPr lang="en-US" dirty="0">
                <a:solidFill>
                  <a:srgbClr val="FF0000"/>
                </a:solidFill>
              </a:rPr>
              <a:t>646-876-9923</a:t>
            </a:r>
          </a:p>
          <a:p>
            <a:pPr lvl="0">
              <a:defRPr/>
            </a:pPr>
            <a:r>
              <a:rPr lang="en-US" dirty="0">
                <a:solidFill>
                  <a:srgbClr val="FF0000"/>
                </a:solidFill>
              </a:rPr>
              <a:t>For </a:t>
            </a:r>
            <a:r>
              <a:rPr kumimoji="0" lang="en-US" sz="1800" b="0" i="0" u="none" strike="noStrike" kern="1200" cap="none" spc="0" normalizeH="0" baseline="0" noProof="0" dirty="0">
                <a:ln>
                  <a:noFill/>
                </a:ln>
                <a:solidFill>
                  <a:srgbClr val="FF0000"/>
                </a:solidFill>
                <a:effectLst/>
                <a:uLnTx/>
                <a:uFillTx/>
                <a:latin typeface="Calibri"/>
                <a:ea typeface="+mn-ea"/>
                <a:cs typeface="+mn-cs"/>
              </a:rPr>
              <a:t>technical assistance use chat box</a:t>
            </a:r>
          </a:p>
        </p:txBody>
      </p:sp>
    </p:spTree>
    <p:extLst>
      <p:ext uri="{BB962C8B-B14F-4D97-AF65-F5344CB8AC3E}">
        <p14:creationId xmlns:p14="http://schemas.microsoft.com/office/powerpoint/2010/main" val="20791816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Subtitle 2"/>
          <p:cNvSpPr txBox="1">
            <a:spLocks/>
          </p:cNvSpPr>
          <p:nvPr/>
        </p:nvSpPr>
        <p:spPr>
          <a:xfrm>
            <a:off x="2895600" y="565150"/>
            <a:ext cx="6439983" cy="579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000" b="1" i="0" u="sng" strike="noStrike" kern="1200" cap="none" spc="0" normalizeH="0" baseline="0" noProof="0" dirty="0" err="1">
                <a:ln>
                  <a:noFill/>
                </a:ln>
                <a:solidFill>
                  <a:srgbClr val="FFFF00"/>
                </a:solidFill>
                <a:effectLst/>
                <a:uLnTx/>
                <a:uFillTx/>
                <a:latin typeface="Calibri"/>
                <a:ea typeface="Times New Roman"/>
                <a:cs typeface="+mn-cs"/>
              </a:rPr>
              <a:t>Bankfull</a:t>
            </a:r>
            <a:r>
              <a:rPr kumimoji="0" lang="en-US" sz="4000" b="1" i="0" u="sng" strike="noStrike" kern="1200" cap="none" spc="0" normalizeH="0" baseline="0" noProof="0" dirty="0">
                <a:ln>
                  <a:noFill/>
                </a:ln>
                <a:solidFill>
                  <a:srgbClr val="FFFF00"/>
                </a:solidFill>
                <a:effectLst/>
                <a:uLnTx/>
                <a:uFillTx/>
                <a:latin typeface="Calibri"/>
                <a:ea typeface="Times New Roman"/>
                <a:cs typeface="+mn-cs"/>
              </a:rPr>
              <a:t> Updates:</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1" i="0" u="sng" strike="noStrike" kern="1200" cap="none" spc="0" normalizeH="0" baseline="0" noProof="0" dirty="0">
              <a:ln>
                <a:noFill/>
              </a:ln>
              <a:solidFill>
                <a:srgbClr val="FF0000"/>
              </a:solidFill>
              <a:effectLst/>
              <a:uLnTx/>
              <a:uFillTx/>
              <a:latin typeface="Calibri"/>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prstClr val="white"/>
                </a:solidFill>
                <a:effectLst/>
                <a:uLnTx/>
                <a:uFillTx/>
                <a:latin typeface="Calibri"/>
                <a:ea typeface="Times New Roman"/>
                <a:cs typeface="+mn-cs"/>
              </a:rPr>
              <a:t>Policy Overview</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4000" b="1" i="0" strike="noStrike" kern="1200" cap="none" spc="0" normalizeH="0" baseline="0" noProof="0" dirty="0">
                <a:ln>
                  <a:noFill/>
                </a:ln>
                <a:solidFill>
                  <a:schemeClr val="bg1"/>
                </a:solidFill>
                <a:effectLst/>
                <a:uLnTx/>
                <a:uFillTx/>
                <a:latin typeface="Calibri"/>
                <a:ea typeface="Times New Roman"/>
                <a:cs typeface="+mn-cs"/>
              </a:rPr>
              <a:t>Evaluation Form</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4000" b="1" i="0" u="sng" strike="noStrike" kern="1200" cap="none" spc="0" normalizeH="0" baseline="0" noProof="0" dirty="0">
                <a:ln>
                  <a:noFill/>
                </a:ln>
                <a:solidFill>
                  <a:srgbClr val="FFFF00"/>
                </a:solidFill>
                <a:effectLst/>
                <a:uLnTx/>
                <a:uFillTx/>
                <a:latin typeface="Calibri"/>
                <a:ea typeface="Times New Roman"/>
                <a:cs typeface="+mn-cs"/>
              </a:rPr>
              <a:t>Updated Technical Bulletin</a:t>
            </a: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US" sz="3200" b="1" i="0" u="none" strike="noStrike" kern="1200" cap="none" spc="0" normalizeH="0" baseline="0" noProof="0" dirty="0">
              <a:ln>
                <a:noFill/>
              </a:ln>
              <a:solidFill>
                <a:srgbClr val="FFFFFF"/>
              </a:solidFill>
              <a:effectLst/>
              <a:uLnTx/>
              <a:uFillTx/>
              <a:latin typeface="Calibri"/>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srgbClr val="FFFFFF"/>
              </a:solidFill>
              <a:effectLst/>
              <a:uLnTx/>
              <a:uFillTx/>
              <a:latin typeface="Calibri"/>
              <a:ea typeface="Times New Roman"/>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Text Box 6"/>
          <p:cNvSpPr txBox="1">
            <a:spLocks noChangeArrowheads="1"/>
          </p:cNvSpPr>
          <p:nvPr/>
        </p:nvSpPr>
        <p:spPr bwMode="auto">
          <a:xfrm>
            <a:off x="4391" y="-68173"/>
            <a:ext cx="4591050" cy="43088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4860925" algn="l"/>
              </a:tabLst>
              <a:defRPr/>
            </a:pPr>
            <a:r>
              <a:rPr kumimoji="0" lang="en-US" sz="2200" b="1" i="0" u="none" strike="noStrike" kern="1200" cap="none" spc="0" normalizeH="0" baseline="0" noProof="0" dirty="0" err="1">
                <a:ln>
                  <a:noFill/>
                </a:ln>
                <a:solidFill>
                  <a:srgbClr val="FFFFCC"/>
                </a:solidFill>
                <a:effectLst/>
                <a:uLnTx/>
                <a:uFillTx/>
                <a:latin typeface="Arial" pitchFamily="34" charset="0"/>
                <a:ea typeface="+mn-ea"/>
                <a:cs typeface="+mn-cs"/>
              </a:rPr>
              <a:t>Bankfull</a:t>
            </a:r>
            <a:r>
              <a:rPr kumimoji="0" lang="en-US" sz="2200" b="1" i="0" u="none" strike="noStrike" kern="1200" cap="none" spc="0" normalizeH="0" baseline="0" noProof="0" dirty="0">
                <a:ln>
                  <a:noFill/>
                </a:ln>
                <a:solidFill>
                  <a:srgbClr val="FFFFCC"/>
                </a:solidFill>
                <a:effectLst/>
                <a:uLnTx/>
                <a:uFillTx/>
                <a:latin typeface="Arial" pitchFamily="34" charset="0"/>
                <a:ea typeface="+mn-ea"/>
                <a:cs typeface="+mn-cs"/>
              </a:rPr>
              <a:t> Update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532920" y="1905620"/>
            <a:ext cx="5798777" cy="2753463"/>
          </a:xfrm>
          <a:prstGeom prst="rect">
            <a:avLst/>
          </a:prstGeom>
        </p:spPr>
      </p:pic>
      <p:sp>
        <p:nvSpPr>
          <p:cNvPr id="8" name="Rectangle 7"/>
          <p:cNvSpPr/>
          <p:nvPr/>
        </p:nvSpPr>
        <p:spPr>
          <a:xfrm>
            <a:off x="0" y="6211669"/>
            <a:ext cx="3810000" cy="646331"/>
          </a:xfrm>
          <a:prstGeom prst="rect">
            <a:avLst/>
          </a:prstGeom>
          <a:solidFill>
            <a:schemeClr val="bg1"/>
          </a:solidFill>
          <a:ln>
            <a:solidFill>
              <a:schemeClr val="tx1"/>
            </a:solidFill>
          </a:ln>
        </p:spPr>
        <p:txBody>
          <a:bodyPr wrap="square">
            <a:spAutoFit/>
          </a:bodyPr>
          <a:lstStyle/>
          <a:p>
            <a:pPr lvl="0">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For audio via phone: </a:t>
            </a:r>
            <a:r>
              <a:rPr lang="en-US" dirty="0">
                <a:solidFill>
                  <a:srgbClr val="FF0000"/>
                </a:solidFill>
              </a:rPr>
              <a:t>646-876-9923</a:t>
            </a:r>
          </a:p>
          <a:p>
            <a:pPr lvl="0">
              <a:defRPr/>
            </a:pPr>
            <a:r>
              <a:rPr lang="en-US" dirty="0">
                <a:solidFill>
                  <a:srgbClr val="FF0000"/>
                </a:solidFill>
              </a:rPr>
              <a:t>For </a:t>
            </a:r>
            <a:r>
              <a:rPr kumimoji="0" lang="en-US" sz="1800" b="0" i="0" u="none" strike="noStrike" kern="1200" cap="none" spc="0" normalizeH="0" baseline="0" noProof="0" dirty="0">
                <a:ln>
                  <a:noFill/>
                </a:ln>
                <a:solidFill>
                  <a:srgbClr val="FF0000"/>
                </a:solidFill>
                <a:effectLst/>
                <a:uLnTx/>
                <a:uFillTx/>
                <a:latin typeface="Calibri"/>
                <a:ea typeface="+mn-ea"/>
                <a:cs typeface="+mn-cs"/>
              </a:rPr>
              <a:t>technical assistance use chat box</a:t>
            </a:r>
          </a:p>
        </p:txBody>
      </p:sp>
    </p:spTree>
    <p:extLst>
      <p:ext uri="{BB962C8B-B14F-4D97-AF65-F5344CB8AC3E}">
        <p14:creationId xmlns:p14="http://schemas.microsoft.com/office/powerpoint/2010/main" val="28665689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6"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err="1">
                <a:solidFill>
                  <a:srgbClr val="FFFFCC"/>
                </a:solidFill>
                <a:latin typeface="Arial" pitchFamily="34" charset="0"/>
              </a:rPr>
              <a:t>Bankfull</a:t>
            </a:r>
            <a:r>
              <a:rPr lang="en-US" sz="2200" b="1" dirty="0">
                <a:solidFill>
                  <a:srgbClr val="FFFFCC"/>
                </a:solidFill>
                <a:latin typeface="Arial" pitchFamily="34" charset="0"/>
              </a:rPr>
              <a:t> Technical Bulletin</a:t>
            </a:r>
          </a:p>
        </p:txBody>
      </p:sp>
      <p:sp>
        <p:nvSpPr>
          <p:cNvPr id="7" name="Subtitle 2"/>
          <p:cNvSpPr txBox="1">
            <a:spLocks/>
          </p:cNvSpPr>
          <p:nvPr/>
        </p:nvSpPr>
        <p:spPr>
          <a:xfrm>
            <a:off x="381000" y="685800"/>
            <a:ext cx="8458200" cy="579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b="1" dirty="0">
              <a:solidFill>
                <a:srgbClr val="FF0000"/>
              </a:solidFill>
              <a:ea typeface="Times New Roman"/>
            </a:endParaRPr>
          </a:p>
          <a:p>
            <a:pPr marL="0" indent="0">
              <a:buNone/>
            </a:pPr>
            <a:endParaRPr lang="en-US" dirty="0">
              <a:ea typeface="Times New Roman"/>
            </a:endParaRPr>
          </a:p>
          <a:p>
            <a:pPr lvl="1"/>
            <a:endParaRPr lang="en-US" b="1" dirty="0">
              <a:solidFill>
                <a:prstClr val="black"/>
              </a:solidFill>
              <a:ea typeface="Times New Roman"/>
            </a:endParaRPr>
          </a:p>
          <a:p>
            <a:pPr lvl="1"/>
            <a:endParaRPr lang="en-US" dirty="0">
              <a:solidFill>
                <a:prstClr val="black"/>
              </a:solidFill>
              <a:ea typeface="Times New Roman"/>
            </a:endParaRPr>
          </a:p>
          <a:p>
            <a:pPr lvl="1"/>
            <a:endParaRPr lang="en-US" sz="4000" b="1" dirty="0">
              <a:solidFill>
                <a:prstClr val="black"/>
              </a:solidFill>
              <a:ea typeface="Times New Roman"/>
            </a:endParaRPr>
          </a:p>
          <a:p>
            <a:pPr lvl="1"/>
            <a:endParaRPr lang="en-US" sz="4000" b="1" dirty="0">
              <a:solidFill>
                <a:prstClr val="black"/>
              </a:solidFill>
              <a:ea typeface="Times New Roman"/>
            </a:endParaRPr>
          </a:p>
          <a:p>
            <a:pPr lvl="1"/>
            <a:endParaRPr lang="en-US" sz="4000" b="1" dirty="0">
              <a:solidFill>
                <a:prstClr val="black"/>
              </a:solidFill>
              <a:ea typeface="Times New Roman"/>
            </a:endParaRPr>
          </a:p>
          <a:p>
            <a:pPr lvl="1"/>
            <a:endParaRPr lang="en-US" sz="4000" b="1" dirty="0">
              <a:solidFill>
                <a:prstClr val="black"/>
              </a:solidFill>
              <a:ea typeface="Times New Roman"/>
            </a:endParaRPr>
          </a:p>
          <a:p>
            <a:pPr lvl="1"/>
            <a:endParaRPr lang="en-US" sz="4000" b="1" dirty="0">
              <a:solidFill>
                <a:srgbClr val="00B050"/>
              </a:solidFill>
              <a:ea typeface="Times New Roman"/>
            </a:endParaRPr>
          </a:p>
        </p:txBody>
      </p:sp>
      <p:sp>
        <p:nvSpPr>
          <p:cNvPr id="3" name="TextBox 2"/>
          <p:cNvSpPr txBox="1"/>
          <p:nvPr/>
        </p:nvSpPr>
        <p:spPr>
          <a:xfrm>
            <a:off x="619369" y="457200"/>
            <a:ext cx="7845540" cy="954107"/>
          </a:xfrm>
          <a:prstGeom prst="rect">
            <a:avLst/>
          </a:prstGeom>
          <a:noFill/>
        </p:spPr>
        <p:txBody>
          <a:bodyPr wrap="square" rtlCol="0">
            <a:spAutoFit/>
          </a:bodyPr>
          <a:lstStyle/>
          <a:p>
            <a:pPr algn="ctr"/>
            <a:r>
              <a:rPr lang="en-US" sz="2800" b="1" dirty="0">
                <a:solidFill>
                  <a:srgbClr val="FF0000"/>
                </a:solidFill>
              </a:rPr>
              <a:t>Updated </a:t>
            </a:r>
            <a:r>
              <a:rPr lang="en-US" sz="2800" b="1" dirty="0" err="1">
                <a:solidFill>
                  <a:srgbClr val="FF0000"/>
                </a:solidFill>
              </a:rPr>
              <a:t>Bankfull</a:t>
            </a:r>
            <a:r>
              <a:rPr lang="en-US" sz="2800" b="1" dirty="0">
                <a:solidFill>
                  <a:srgbClr val="FF0000"/>
                </a:solidFill>
              </a:rPr>
              <a:t> guidance to assist in completion of the Stream Crossing Replacement Evaluation</a:t>
            </a: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23" y="1981200"/>
            <a:ext cx="8763000" cy="3267338"/>
          </a:xfrm>
          <a:prstGeom prst="rect">
            <a:avLst/>
          </a:prstGeom>
        </p:spPr>
      </p:pic>
    </p:spTree>
    <p:extLst>
      <p:ext uri="{BB962C8B-B14F-4D97-AF65-F5344CB8AC3E}">
        <p14:creationId xmlns:p14="http://schemas.microsoft.com/office/powerpoint/2010/main" val="32362154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6"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err="1">
                <a:solidFill>
                  <a:srgbClr val="FFFFCC"/>
                </a:solidFill>
                <a:latin typeface="Arial" pitchFamily="34" charset="0"/>
              </a:rPr>
              <a:t>Bankfull</a:t>
            </a:r>
            <a:r>
              <a:rPr lang="en-US" sz="2200" b="1" dirty="0">
                <a:solidFill>
                  <a:srgbClr val="FFFFCC"/>
                </a:solidFill>
                <a:latin typeface="Arial" pitchFamily="34" charset="0"/>
              </a:rPr>
              <a:t> Technical Bulletin</a:t>
            </a:r>
          </a:p>
        </p:txBody>
      </p:sp>
      <p:sp>
        <p:nvSpPr>
          <p:cNvPr id="7" name="Subtitle 2"/>
          <p:cNvSpPr txBox="1">
            <a:spLocks/>
          </p:cNvSpPr>
          <p:nvPr/>
        </p:nvSpPr>
        <p:spPr>
          <a:xfrm>
            <a:off x="381000" y="685800"/>
            <a:ext cx="8458200" cy="579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b="1" dirty="0">
              <a:solidFill>
                <a:srgbClr val="FF0000"/>
              </a:solidFill>
              <a:ea typeface="Times New Roman"/>
            </a:endParaRPr>
          </a:p>
          <a:p>
            <a:pPr marL="0" indent="0">
              <a:buNone/>
            </a:pPr>
            <a:endParaRPr lang="en-US" dirty="0">
              <a:ea typeface="Times New Roman"/>
            </a:endParaRPr>
          </a:p>
          <a:p>
            <a:pPr lvl="1"/>
            <a:endParaRPr lang="en-US" b="1" dirty="0">
              <a:solidFill>
                <a:prstClr val="black"/>
              </a:solidFill>
              <a:ea typeface="Times New Roman"/>
            </a:endParaRPr>
          </a:p>
          <a:p>
            <a:pPr lvl="1"/>
            <a:endParaRPr lang="en-US" dirty="0">
              <a:solidFill>
                <a:prstClr val="black"/>
              </a:solidFill>
              <a:ea typeface="Times New Roman"/>
            </a:endParaRPr>
          </a:p>
          <a:p>
            <a:pPr lvl="1"/>
            <a:endParaRPr lang="en-US" sz="4000" b="1" dirty="0">
              <a:solidFill>
                <a:prstClr val="black"/>
              </a:solidFill>
              <a:ea typeface="Times New Roman"/>
            </a:endParaRPr>
          </a:p>
          <a:p>
            <a:pPr lvl="1"/>
            <a:endParaRPr lang="en-US" sz="4000" b="1" dirty="0">
              <a:solidFill>
                <a:prstClr val="black"/>
              </a:solidFill>
              <a:ea typeface="Times New Roman"/>
            </a:endParaRPr>
          </a:p>
          <a:p>
            <a:pPr lvl="1"/>
            <a:endParaRPr lang="en-US" sz="4000" b="1" dirty="0">
              <a:solidFill>
                <a:prstClr val="black"/>
              </a:solidFill>
              <a:ea typeface="Times New Roman"/>
            </a:endParaRPr>
          </a:p>
          <a:p>
            <a:pPr lvl="1"/>
            <a:endParaRPr lang="en-US" sz="4000" b="1" dirty="0">
              <a:solidFill>
                <a:prstClr val="black"/>
              </a:solidFill>
              <a:ea typeface="Times New Roman"/>
            </a:endParaRPr>
          </a:p>
          <a:p>
            <a:pPr lvl="1"/>
            <a:endParaRPr lang="en-US" sz="4000" b="1" dirty="0">
              <a:solidFill>
                <a:srgbClr val="00B050"/>
              </a:solidFill>
              <a:ea typeface="Times New Roman"/>
            </a:endParaRP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2603" y="387073"/>
            <a:ext cx="5038793" cy="6455228"/>
          </a:xfrm>
          <a:prstGeom prst="rect">
            <a:avLst/>
          </a:prstGeom>
          <a:ln>
            <a:solidFill>
              <a:schemeClr val="tx1"/>
            </a:solidFill>
          </a:ln>
        </p:spPr>
      </p:pic>
      <p:sp>
        <p:nvSpPr>
          <p:cNvPr id="9" name="Rectangle 8"/>
          <p:cNvSpPr/>
          <p:nvPr/>
        </p:nvSpPr>
        <p:spPr>
          <a:xfrm>
            <a:off x="3743701" y="1012687"/>
            <a:ext cx="1656596" cy="707886"/>
          </a:xfrm>
          <a:prstGeom prst="rect">
            <a:avLst/>
          </a:prstGeom>
          <a:solidFill>
            <a:srgbClr val="FFFF00"/>
          </a:solidFill>
          <a:ln>
            <a:solidFill>
              <a:schemeClr val="tx1"/>
            </a:solidFill>
          </a:ln>
        </p:spPr>
        <p:txBody>
          <a:bodyPr wrap="square">
            <a:spAutoFit/>
          </a:bodyPr>
          <a:lstStyle/>
          <a:p>
            <a:pPr algn="ctr"/>
            <a:r>
              <a:rPr lang="en-US" sz="2000" b="1" dirty="0" err="1">
                <a:solidFill>
                  <a:srgbClr val="FF0000"/>
                </a:solidFill>
              </a:rPr>
              <a:t>Bankfull</a:t>
            </a:r>
            <a:r>
              <a:rPr lang="en-US" sz="2000" b="1" dirty="0">
                <a:solidFill>
                  <a:srgbClr val="FF0000"/>
                </a:solidFill>
              </a:rPr>
              <a:t> Definition</a:t>
            </a:r>
            <a:endParaRPr lang="en-US" sz="2000" dirty="0">
              <a:solidFill>
                <a:srgbClr val="FF0000"/>
              </a:solidFill>
            </a:endParaRPr>
          </a:p>
        </p:txBody>
      </p:sp>
      <p:sp>
        <p:nvSpPr>
          <p:cNvPr id="10" name="Rectangle 9"/>
          <p:cNvSpPr/>
          <p:nvPr/>
        </p:nvSpPr>
        <p:spPr>
          <a:xfrm>
            <a:off x="2857499" y="3810000"/>
            <a:ext cx="3429000" cy="707886"/>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Finding the Measurement Location </a:t>
            </a:r>
            <a:endParaRPr lang="en-US" sz="2000" dirty="0">
              <a:solidFill>
                <a:srgbClr val="FF0000"/>
              </a:solidFill>
            </a:endParaRPr>
          </a:p>
        </p:txBody>
      </p:sp>
      <p:sp>
        <p:nvSpPr>
          <p:cNvPr id="11" name="Rectangle 10"/>
          <p:cNvSpPr/>
          <p:nvPr/>
        </p:nvSpPr>
        <p:spPr>
          <a:xfrm>
            <a:off x="2895600" y="5257800"/>
            <a:ext cx="3429000" cy="707886"/>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Procedure for determining </a:t>
            </a:r>
            <a:r>
              <a:rPr lang="en-US" sz="2000" b="1" dirty="0" err="1">
                <a:solidFill>
                  <a:srgbClr val="FF0000"/>
                </a:solidFill>
              </a:rPr>
              <a:t>Bankfull</a:t>
            </a:r>
            <a:endParaRPr lang="en-US" sz="2000" dirty="0">
              <a:solidFill>
                <a:srgbClr val="FF0000"/>
              </a:solidFill>
            </a:endParaRPr>
          </a:p>
        </p:txBody>
      </p:sp>
    </p:spTree>
    <p:extLst>
      <p:ext uri="{BB962C8B-B14F-4D97-AF65-F5344CB8AC3E}">
        <p14:creationId xmlns:p14="http://schemas.microsoft.com/office/powerpoint/2010/main" val="7331814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6"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err="1">
                <a:solidFill>
                  <a:srgbClr val="FFFFCC"/>
                </a:solidFill>
                <a:latin typeface="Arial" pitchFamily="34" charset="0"/>
              </a:rPr>
              <a:t>Bankfull</a:t>
            </a:r>
            <a:r>
              <a:rPr lang="en-US" sz="2200" b="1" dirty="0">
                <a:solidFill>
                  <a:srgbClr val="FFFFCC"/>
                </a:solidFill>
                <a:latin typeface="Arial" pitchFamily="34" charset="0"/>
              </a:rPr>
              <a:t> Technical Bulletin</a:t>
            </a:r>
          </a:p>
        </p:txBody>
      </p:sp>
      <p:sp>
        <p:nvSpPr>
          <p:cNvPr id="7" name="Subtitle 2"/>
          <p:cNvSpPr txBox="1">
            <a:spLocks/>
          </p:cNvSpPr>
          <p:nvPr/>
        </p:nvSpPr>
        <p:spPr>
          <a:xfrm>
            <a:off x="381000" y="685800"/>
            <a:ext cx="8458200" cy="579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b="1" dirty="0">
              <a:solidFill>
                <a:srgbClr val="FF0000"/>
              </a:solidFill>
              <a:ea typeface="Times New Roman"/>
            </a:endParaRPr>
          </a:p>
          <a:p>
            <a:pPr marL="0" indent="0">
              <a:buNone/>
            </a:pPr>
            <a:endParaRPr lang="en-US" dirty="0">
              <a:ea typeface="Times New Roman"/>
            </a:endParaRPr>
          </a:p>
          <a:p>
            <a:pPr lvl="1"/>
            <a:endParaRPr lang="en-US" b="1" dirty="0">
              <a:solidFill>
                <a:prstClr val="black"/>
              </a:solidFill>
              <a:ea typeface="Times New Roman"/>
            </a:endParaRPr>
          </a:p>
          <a:p>
            <a:pPr lvl="1"/>
            <a:endParaRPr lang="en-US" dirty="0">
              <a:solidFill>
                <a:prstClr val="black"/>
              </a:solidFill>
              <a:ea typeface="Times New Roman"/>
            </a:endParaRPr>
          </a:p>
          <a:p>
            <a:pPr lvl="1"/>
            <a:endParaRPr lang="en-US" sz="4000" b="1" dirty="0">
              <a:solidFill>
                <a:prstClr val="black"/>
              </a:solidFill>
              <a:ea typeface="Times New Roman"/>
            </a:endParaRPr>
          </a:p>
          <a:p>
            <a:pPr lvl="1"/>
            <a:endParaRPr lang="en-US" sz="4000" b="1" dirty="0">
              <a:solidFill>
                <a:prstClr val="black"/>
              </a:solidFill>
              <a:ea typeface="Times New Roman"/>
            </a:endParaRPr>
          </a:p>
          <a:p>
            <a:pPr lvl="1"/>
            <a:endParaRPr lang="en-US" sz="4000" b="1" dirty="0">
              <a:solidFill>
                <a:prstClr val="black"/>
              </a:solidFill>
              <a:ea typeface="Times New Roman"/>
            </a:endParaRPr>
          </a:p>
          <a:p>
            <a:pPr lvl="1"/>
            <a:endParaRPr lang="en-US" sz="4000" b="1" dirty="0">
              <a:solidFill>
                <a:prstClr val="black"/>
              </a:solidFill>
              <a:ea typeface="Times New Roman"/>
            </a:endParaRPr>
          </a:p>
          <a:p>
            <a:pPr lvl="1"/>
            <a:endParaRPr lang="en-US" sz="4000" b="1" dirty="0">
              <a:solidFill>
                <a:srgbClr val="00B050"/>
              </a:solidFill>
              <a:ea typeface="Times New Roman"/>
            </a:endParaRP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423314"/>
            <a:ext cx="5057086" cy="6434686"/>
          </a:xfrm>
          <a:prstGeom prst="rect">
            <a:avLst/>
          </a:prstGeom>
          <a:ln>
            <a:solidFill>
              <a:schemeClr val="tx1"/>
            </a:solidFill>
          </a:ln>
        </p:spPr>
      </p:pic>
      <p:sp>
        <p:nvSpPr>
          <p:cNvPr id="8" name="Rectangle 7"/>
          <p:cNvSpPr/>
          <p:nvPr/>
        </p:nvSpPr>
        <p:spPr>
          <a:xfrm>
            <a:off x="3657600" y="824000"/>
            <a:ext cx="1656596" cy="707886"/>
          </a:xfrm>
          <a:prstGeom prst="rect">
            <a:avLst/>
          </a:prstGeom>
          <a:solidFill>
            <a:srgbClr val="FFFF00"/>
          </a:solidFill>
          <a:ln>
            <a:solidFill>
              <a:schemeClr val="tx1"/>
            </a:solidFill>
          </a:ln>
        </p:spPr>
        <p:txBody>
          <a:bodyPr wrap="square">
            <a:spAutoFit/>
          </a:bodyPr>
          <a:lstStyle/>
          <a:p>
            <a:pPr algn="ctr"/>
            <a:r>
              <a:rPr lang="en-US" sz="2000" b="1" dirty="0" err="1">
                <a:solidFill>
                  <a:srgbClr val="FF0000"/>
                </a:solidFill>
              </a:rPr>
              <a:t>Bankfull</a:t>
            </a:r>
            <a:r>
              <a:rPr lang="en-US" sz="2000" b="1" dirty="0">
                <a:solidFill>
                  <a:srgbClr val="FF0000"/>
                </a:solidFill>
              </a:rPr>
              <a:t> Indicators</a:t>
            </a:r>
            <a:endParaRPr lang="en-US" sz="2000" dirty="0">
              <a:solidFill>
                <a:srgbClr val="FF0000"/>
              </a:solidFill>
            </a:endParaRPr>
          </a:p>
        </p:txBody>
      </p:sp>
      <p:sp>
        <p:nvSpPr>
          <p:cNvPr id="10" name="Rectangle 9"/>
          <p:cNvSpPr/>
          <p:nvPr/>
        </p:nvSpPr>
        <p:spPr>
          <a:xfrm>
            <a:off x="3019048" y="4231424"/>
            <a:ext cx="2933700"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Locations to Avoid</a:t>
            </a:r>
          </a:p>
        </p:txBody>
      </p:sp>
      <p:sp>
        <p:nvSpPr>
          <p:cNvPr id="11" name="Rectangle 10"/>
          <p:cNvSpPr/>
          <p:nvPr/>
        </p:nvSpPr>
        <p:spPr>
          <a:xfrm>
            <a:off x="3019048" y="5631680"/>
            <a:ext cx="2933700"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Additional Tips</a:t>
            </a:r>
            <a:endParaRPr lang="en-US" sz="2000" dirty="0">
              <a:solidFill>
                <a:srgbClr val="FF0000"/>
              </a:solidFill>
            </a:endParaRPr>
          </a:p>
        </p:txBody>
      </p:sp>
    </p:spTree>
    <p:extLst>
      <p:ext uri="{BB962C8B-B14F-4D97-AF65-F5344CB8AC3E}">
        <p14:creationId xmlns:p14="http://schemas.microsoft.com/office/powerpoint/2010/main" val="18949613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2"/>
          <p:cNvSpPr txBox="1">
            <a:spLocks/>
          </p:cNvSpPr>
          <p:nvPr/>
        </p:nvSpPr>
        <p:spPr>
          <a:xfrm>
            <a:off x="381000" y="4572000"/>
            <a:ext cx="8458200" cy="19050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spcAft>
                <a:spcPts val="600"/>
              </a:spcAft>
              <a:buNone/>
            </a:pPr>
            <a:r>
              <a:rPr lang="en-US" b="1" u="sng" dirty="0" err="1">
                <a:solidFill>
                  <a:srgbClr val="FF0000"/>
                </a:solidFill>
                <a:ea typeface="Times New Roman"/>
              </a:rPr>
              <a:t>Bankfull</a:t>
            </a:r>
            <a:r>
              <a:rPr lang="en-US" b="1" u="sng" dirty="0">
                <a:solidFill>
                  <a:srgbClr val="FF0000"/>
                </a:solidFill>
                <a:ea typeface="Times New Roman"/>
              </a:rPr>
              <a:t> elevation</a:t>
            </a:r>
            <a:r>
              <a:rPr lang="en-US" b="1" dirty="0">
                <a:solidFill>
                  <a:srgbClr val="FF0000"/>
                </a:solidFill>
                <a:ea typeface="Times New Roman"/>
              </a:rPr>
              <a:t>: </a:t>
            </a:r>
            <a:r>
              <a:rPr lang="en-US" dirty="0">
                <a:ea typeface="Times New Roman"/>
              </a:rPr>
              <a:t>The elevation point where water fills the channel just before accessing floodplain.</a:t>
            </a:r>
          </a:p>
          <a:p>
            <a:pPr marL="0" indent="0">
              <a:buNone/>
            </a:pPr>
            <a:r>
              <a:rPr lang="en-US" b="1" u="sng" dirty="0" err="1">
                <a:solidFill>
                  <a:srgbClr val="FF0000"/>
                </a:solidFill>
                <a:ea typeface="Times New Roman"/>
              </a:rPr>
              <a:t>Bankfull</a:t>
            </a:r>
            <a:r>
              <a:rPr lang="en-US" b="1" u="sng" dirty="0">
                <a:solidFill>
                  <a:srgbClr val="FF0000"/>
                </a:solidFill>
                <a:ea typeface="Times New Roman"/>
              </a:rPr>
              <a:t> width</a:t>
            </a:r>
            <a:r>
              <a:rPr lang="en-US" b="1" dirty="0">
                <a:solidFill>
                  <a:srgbClr val="FF0000"/>
                </a:solidFill>
                <a:ea typeface="Times New Roman"/>
              </a:rPr>
              <a:t>: </a:t>
            </a:r>
            <a:r>
              <a:rPr lang="en-US" dirty="0">
                <a:ea typeface="Times New Roman"/>
              </a:rPr>
              <a:t>Average width of the channel at </a:t>
            </a:r>
            <a:r>
              <a:rPr lang="en-US" dirty="0" err="1">
                <a:ea typeface="Times New Roman"/>
              </a:rPr>
              <a:t>bankfull</a:t>
            </a:r>
            <a:r>
              <a:rPr lang="en-US" dirty="0">
                <a:ea typeface="Times New Roman"/>
              </a:rPr>
              <a:t> elevation.</a:t>
            </a:r>
          </a:p>
          <a:p>
            <a:pPr lvl="1"/>
            <a:endParaRPr lang="en-US" b="1" dirty="0">
              <a:solidFill>
                <a:prstClr val="black"/>
              </a:solidFill>
              <a:ea typeface="Times New Roman"/>
            </a:endParaRPr>
          </a:p>
          <a:p>
            <a:pPr lvl="1"/>
            <a:endParaRPr lang="en-US" dirty="0">
              <a:solidFill>
                <a:prstClr val="black"/>
              </a:solidFill>
              <a:ea typeface="Times New Roman"/>
            </a:endParaRPr>
          </a:p>
          <a:p>
            <a:pPr lvl="1"/>
            <a:endParaRPr lang="en-US" sz="4000" b="1" dirty="0">
              <a:solidFill>
                <a:prstClr val="black"/>
              </a:solidFill>
              <a:ea typeface="Times New Roman"/>
            </a:endParaRPr>
          </a:p>
          <a:p>
            <a:pPr lvl="1"/>
            <a:endParaRPr lang="en-US" sz="4000" b="1" dirty="0">
              <a:solidFill>
                <a:prstClr val="black"/>
              </a:solidFill>
              <a:ea typeface="Times New Roman"/>
            </a:endParaRPr>
          </a:p>
          <a:p>
            <a:pPr lvl="1"/>
            <a:endParaRPr lang="en-US" sz="4000" b="1" dirty="0">
              <a:solidFill>
                <a:prstClr val="black"/>
              </a:solidFill>
              <a:ea typeface="Times New Roman"/>
            </a:endParaRPr>
          </a:p>
          <a:p>
            <a:pPr lvl="1"/>
            <a:endParaRPr lang="en-US" sz="4000" b="1" dirty="0">
              <a:solidFill>
                <a:prstClr val="black"/>
              </a:solidFill>
              <a:ea typeface="Times New Roman"/>
            </a:endParaRPr>
          </a:p>
          <a:p>
            <a:pPr lvl="1"/>
            <a:endParaRPr lang="en-US" sz="4000" b="1" dirty="0">
              <a:solidFill>
                <a:srgbClr val="00B050"/>
              </a:solidFill>
              <a:ea typeface="Times New Roman"/>
            </a:endParaRPr>
          </a:p>
        </p:txBody>
      </p:sp>
      <p:sp>
        <p:nvSpPr>
          <p:cNvPr id="12" name="Rectangle 11"/>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err="1">
                <a:solidFill>
                  <a:srgbClr val="FFFFCC"/>
                </a:solidFill>
                <a:latin typeface="Arial" pitchFamily="34" charset="0"/>
              </a:rPr>
              <a:t>Bankfull</a:t>
            </a:r>
            <a:r>
              <a:rPr lang="en-US" sz="2200" b="1" dirty="0">
                <a:solidFill>
                  <a:srgbClr val="FFFFCC"/>
                </a:solidFill>
                <a:latin typeface="Arial" pitchFamily="34" charset="0"/>
              </a:rPr>
              <a:t> Technical Bulletin</a:t>
            </a:r>
          </a:p>
        </p:txBody>
      </p:sp>
      <p:grpSp>
        <p:nvGrpSpPr>
          <p:cNvPr id="2" name="Group 1"/>
          <p:cNvGrpSpPr/>
          <p:nvPr/>
        </p:nvGrpSpPr>
        <p:grpSpPr>
          <a:xfrm>
            <a:off x="909637" y="685800"/>
            <a:ext cx="7362825" cy="3522662"/>
            <a:chOff x="638175" y="820738"/>
            <a:chExt cx="6486525" cy="3108325"/>
          </a:xfrm>
        </p:grpSpPr>
        <p:grpSp>
          <p:nvGrpSpPr>
            <p:cNvPr id="17" name="Group 28"/>
            <p:cNvGrpSpPr>
              <a:grpSpLocks/>
            </p:cNvGrpSpPr>
            <p:nvPr/>
          </p:nvGrpSpPr>
          <p:grpSpPr bwMode="auto">
            <a:xfrm>
              <a:off x="638175" y="820738"/>
              <a:ext cx="6486525" cy="3108325"/>
              <a:chOff x="606444" y="731520"/>
              <a:chExt cx="6419606" cy="3117321"/>
            </a:xfrm>
          </p:grpSpPr>
          <p:sp>
            <p:nvSpPr>
              <p:cNvPr id="18" name="object 3"/>
              <p:cNvSpPr/>
              <p:nvPr/>
            </p:nvSpPr>
            <p:spPr bwMode="auto">
              <a:xfrm>
                <a:off x="606444" y="731520"/>
                <a:ext cx="6310288" cy="3108960"/>
              </a:xfrm>
              <a:prstGeom prst="rect">
                <a:avLst/>
              </a:prstGeom>
              <a:blipFill>
                <a:blip r:embed="rId3" cstate="print">
                  <a:extLst>
                    <a:ext uri="{28A0092B-C50C-407E-A947-70E740481C1C}">
                      <a14:useLocalDpi xmlns:a14="http://schemas.microsoft.com/office/drawing/2010/main" val="0"/>
                    </a:ext>
                  </a:extLst>
                </a:blip>
                <a:srcRect/>
                <a:stretch>
                  <a:fillRect l="1679" b="41"/>
                </a:stretch>
              </a:blipFill>
            </p:spPr>
            <p:txBody>
              <a:bodyPr lIns="0" tIns="0" rIns="0" bIns="0"/>
              <a:lstStyle/>
              <a:p>
                <a:pPr>
                  <a:defRPr/>
                </a:pPr>
                <a:endParaRPr sz="1588"/>
              </a:p>
            </p:txBody>
          </p:sp>
          <p:sp>
            <p:nvSpPr>
              <p:cNvPr id="19" name="object 4"/>
              <p:cNvSpPr/>
              <p:nvPr/>
            </p:nvSpPr>
            <p:spPr bwMode="auto">
              <a:xfrm>
                <a:off x="710138" y="913019"/>
                <a:ext cx="6315912" cy="2926270"/>
              </a:xfrm>
              <a:custGeom>
                <a:avLst/>
                <a:gdLst/>
                <a:ahLst/>
                <a:cxnLst/>
                <a:rect l="l" t="t" r="r" b="b"/>
                <a:pathLst>
                  <a:path w="6387465" h="4792345">
                    <a:moveTo>
                      <a:pt x="6387084" y="4792218"/>
                    </a:moveTo>
                    <a:lnTo>
                      <a:pt x="6387084" y="0"/>
                    </a:lnTo>
                    <a:lnTo>
                      <a:pt x="0" y="0"/>
                    </a:lnTo>
                    <a:lnTo>
                      <a:pt x="0" y="4792218"/>
                    </a:lnTo>
                    <a:lnTo>
                      <a:pt x="1524" y="4792218"/>
                    </a:lnTo>
                    <a:lnTo>
                      <a:pt x="1524" y="3047"/>
                    </a:lnTo>
                    <a:lnTo>
                      <a:pt x="3048" y="1524"/>
                    </a:lnTo>
                    <a:lnTo>
                      <a:pt x="3047" y="3047"/>
                    </a:lnTo>
                    <a:lnTo>
                      <a:pt x="6384036" y="3047"/>
                    </a:lnTo>
                    <a:lnTo>
                      <a:pt x="6384036" y="1523"/>
                    </a:lnTo>
                    <a:lnTo>
                      <a:pt x="6385560" y="3047"/>
                    </a:lnTo>
                    <a:lnTo>
                      <a:pt x="6385560" y="4792218"/>
                    </a:lnTo>
                    <a:lnTo>
                      <a:pt x="6387084" y="4792218"/>
                    </a:lnTo>
                    <a:close/>
                  </a:path>
                  <a:path w="6387465" h="4792345">
                    <a:moveTo>
                      <a:pt x="3047" y="3047"/>
                    </a:moveTo>
                    <a:lnTo>
                      <a:pt x="3048" y="1524"/>
                    </a:lnTo>
                    <a:lnTo>
                      <a:pt x="1524" y="3047"/>
                    </a:lnTo>
                    <a:lnTo>
                      <a:pt x="3047" y="3047"/>
                    </a:lnTo>
                    <a:close/>
                  </a:path>
                  <a:path w="6387465" h="4792345">
                    <a:moveTo>
                      <a:pt x="3047" y="4789932"/>
                    </a:moveTo>
                    <a:lnTo>
                      <a:pt x="3047" y="3047"/>
                    </a:lnTo>
                    <a:lnTo>
                      <a:pt x="1524" y="3047"/>
                    </a:lnTo>
                    <a:lnTo>
                      <a:pt x="1524" y="4789932"/>
                    </a:lnTo>
                    <a:lnTo>
                      <a:pt x="3047" y="4789932"/>
                    </a:lnTo>
                    <a:close/>
                  </a:path>
                  <a:path w="6387465" h="4792345">
                    <a:moveTo>
                      <a:pt x="6385560" y="4789932"/>
                    </a:moveTo>
                    <a:lnTo>
                      <a:pt x="1524" y="4789932"/>
                    </a:lnTo>
                    <a:lnTo>
                      <a:pt x="3048" y="4790694"/>
                    </a:lnTo>
                    <a:lnTo>
                      <a:pt x="3047" y="4792218"/>
                    </a:lnTo>
                    <a:lnTo>
                      <a:pt x="6384036" y="4792218"/>
                    </a:lnTo>
                    <a:lnTo>
                      <a:pt x="6384036" y="4790694"/>
                    </a:lnTo>
                    <a:lnTo>
                      <a:pt x="6385560" y="4789932"/>
                    </a:lnTo>
                    <a:close/>
                  </a:path>
                  <a:path w="6387465" h="4792345">
                    <a:moveTo>
                      <a:pt x="3047" y="4792218"/>
                    </a:moveTo>
                    <a:lnTo>
                      <a:pt x="3048" y="4790694"/>
                    </a:lnTo>
                    <a:lnTo>
                      <a:pt x="1524" y="4789932"/>
                    </a:lnTo>
                    <a:lnTo>
                      <a:pt x="1524" y="4792218"/>
                    </a:lnTo>
                    <a:lnTo>
                      <a:pt x="3047" y="4792218"/>
                    </a:lnTo>
                    <a:close/>
                  </a:path>
                  <a:path w="6387465" h="4792345">
                    <a:moveTo>
                      <a:pt x="6385560" y="3047"/>
                    </a:moveTo>
                    <a:lnTo>
                      <a:pt x="6384036" y="1523"/>
                    </a:lnTo>
                    <a:lnTo>
                      <a:pt x="6384036" y="3047"/>
                    </a:lnTo>
                    <a:lnTo>
                      <a:pt x="6385560" y="3047"/>
                    </a:lnTo>
                    <a:close/>
                  </a:path>
                  <a:path w="6387465" h="4792345">
                    <a:moveTo>
                      <a:pt x="6385560" y="4789932"/>
                    </a:moveTo>
                    <a:lnTo>
                      <a:pt x="6385560" y="3047"/>
                    </a:lnTo>
                    <a:lnTo>
                      <a:pt x="6384036" y="3047"/>
                    </a:lnTo>
                    <a:lnTo>
                      <a:pt x="6384036" y="4789932"/>
                    </a:lnTo>
                    <a:lnTo>
                      <a:pt x="6385560" y="4789932"/>
                    </a:lnTo>
                    <a:close/>
                  </a:path>
                  <a:path w="6387465" h="4792345">
                    <a:moveTo>
                      <a:pt x="6385560" y="4792218"/>
                    </a:moveTo>
                    <a:lnTo>
                      <a:pt x="6385560" y="4789932"/>
                    </a:lnTo>
                    <a:lnTo>
                      <a:pt x="6384036" y="4790694"/>
                    </a:lnTo>
                    <a:lnTo>
                      <a:pt x="6384036" y="4792218"/>
                    </a:lnTo>
                    <a:lnTo>
                      <a:pt x="6385560" y="4792218"/>
                    </a:lnTo>
                    <a:close/>
                  </a:path>
                </a:pathLst>
              </a:custGeom>
              <a:noFill/>
            </p:spPr>
            <p:txBody>
              <a:bodyPr lIns="0" tIns="0" rIns="0" bIns="0"/>
              <a:lstStyle/>
              <a:p>
                <a:pPr>
                  <a:defRPr/>
                </a:pPr>
                <a:endParaRPr sz="1588"/>
              </a:p>
            </p:txBody>
          </p:sp>
          <p:sp>
            <p:nvSpPr>
              <p:cNvPr id="20" name="object 9"/>
              <p:cNvSpPr/>
              <p:nvPr/>
            </p:nvSpPr>
            <p:spPr bwMode="auto">
              <a:xfrm>
                <a:off x="4238879" y="1930367"/>
                <a:ext cx="1194053" cy="1918474"/>
              </a:xfrm>
              <a:custGeom>
                <a:avLst/>
                <a:gdLst/>
                <a:ahLst/>
                <a:cxnLst/>
                <a:rect l="l" t="t" r="r" b="b"/>
                <a:pathLst>
                  <a:path w="1205229" h="2519045">
                    <a:moveTo>
                      <a:pt x="1205076" y="2501901"/>
                    </a:moveTo>
                    <a:lnTo>
                      <a:pt x="1199209" y="2490262"/>
                    </a:lnTo>
                    <a:lnTo>
                      <a:pt x="1188202" y="2486966"/>
                    </a:lnTo>
                    <a:lnTo>
                      <a:pt x="1176942" y="2492183"/>
                    </a:lnTo>
                    <a:lnTo>
                      <a:pt x="1172812" y="2503507"/>
                    </a:lnTo>
                    <a:lnTo>
                      <a:pt x="1177290" y="2514600"/>
                    </a:lnTo>
                    <a:lnTo>
                      <a:pt x="1179976" y="2516780"/>
                    </a:lnTo>
                    <a:lnTo>
                      <a:pt x="1190465" y="2519028"/>
                    </a:lnTo>
                    <a:lnTo>
                      <a:pt x="1202097" y="2512540"/>
                    </a:lnTo>
                    <a:lnTo>
                      <a:pt x="1205076" y="2501901"/>
                    </a:lnTo>
                    <a:close/>
                  </a:path>
                  <a:path w="1205229" h="2519045">
                    <a:moveTo>
                      <a:pt x="1161822" y="2454219"/>
                    </a:moveTo>
                    <a:lnTo>
                      <a:pt x="1156920" y="2442262"/>
                    </a:lnTo>
                    <a:lnTo>
                      <a:pt x="1146309" y="2438163"/>
                    </a:lnTo>
                    <a:lnTo>
                      <a:pt x="1134714" y="2442760"/>
                    </a:lnTo>
                    <a:lnTo>
                      <a:pt x="1129632" y="2453487"/>
                    </a:lnTo>
                    <a:lnTo>
                      <a:pt x="1133094" y="2465070"/>
                    </a:lnTo>
                    <a:lnTo>
                      <a:pt x="1136012" y="2467687"/>
                    </a:lnTo>
                    <a:lnTo>
                      <a:pt x="1146481" y="2470296"/>
                    </a:lnTo>
                    <a:lnTo>
                      <a:pt x="1158259" y="2464400"/>
                    </a:lnTo>
                    <a:lnTo>
                      <a:pt x="1161822" y="2454219"/>
                    </a:lnTo>
                    <a:close/>
                  </a:path>
                  <a:path w="1205229" h="2519045">
                    <a:moveTo>
                      <a:pt x="1121543" y="2403861"/>
                    </a:moveTo>
                    <a:lnTo>
                      <a:pt x="1117135" y="2391593"/>
                    </a:lnTo>
                    <a:lnTo>
                      <a:pt x="1107016" y="2386958"/>
                    </a:lnTo>
                    <a:lnTo>
                      <a:pt x="1095185" y="2390671"/>
                    </a:lnTo>
                    <a:lnTo>
                      <a:pt x="1089650" y="2401263"/>
                    </a:lnTo>
                    <a:lnTo>
                      <a:pt x="1092708" y="2412492"/>
                    </a:lnTo>
                    <a:lnTo>
                      <a:pt x="1095571" y="2415645"/>
                    </a:lnTo>
                    <a:lnTo>
                      <a:pt x="1105695" y="2419023"/>
                    </a:lnTo>
                    <a:lnTo>
                      <a:pt x="1117873" y="2414109"/>
                    </a:lnTo>
                    <a:lnTo>
                      <a:pt x="1121543" y="2403861"/>
                    </a:lnTo>
                    <a:close/>
                  </a:path>
                  <a:path w="1205229" h="2519045">
                    <a:moveTo>
                      <a:pt x="1085937" y="2350758"/>
                    </a:moveTo>
                    <a:lnTo>
                      <a:pt x="1082631" y="2338350"/>
                    </a:lnTo>
                    <a:lnTo>
                      <a:pt x="1072515" y="2332768"/>
                    </a:lnTo>
                    <a:lnTo>
                      <a:pt x="1060608" y="2335320"/>
                    </a:lnTo>
                    <a:lnTo>
                      <a:pt x="1054123" y="2345138"/>
                    </a:lnTo>
                    <a:lnTo>
                      <a:pt x="1056132" y="2356866"/>
                    </a:lnTo>
                    <a:lnTo>
                      <a:pt x="1058982" y="2360402"/>
                    </a:lnTo>
                    <a:lnTo>
                      <a:pt x="1068785" y="2364457"/>
                    </a:lnTo>
                    <a:lnTo>
                      <a:pt x="1081330" y="2360565"/>
                    </a:lnTo>
                    <a:lnTo>
                      <a:pt x="1085937" y="2350758"/>
                    </a:lnTo>
                    <a:close/>
                  </a:path>
                  <a:path w="1205229" h="2519045">
                    <a:moveTo>
                      <a:pt x="1056581" y="2296020"/>
                    </a:moveTo>
                    <a:lnTo>
                      <a:pt x="1056508" y="2283521"/>
                    </a:lnTo>
                    <a:lnTo>
                      <a:pt x="1047740" y="2275446"/>
                    </a:lnTo>
                    <a:lnTo>
                      <a:pt x="1035358" y="2275405"/>
                    </a:lnTo>
                    <a:lnTo>
                      <a:pt x="1026661" y="2283707"/>
                    </a:lnTo>
                    <a:lnTo>
                      <a:pt x="1026414" y="2295906"/>
                    </a:lnTo>
                    <a:lnTo>
                      <a:pt x="1027487" y="2298267"/>
                    </a:lnTo>
                    <a:lnTo>
                      <a:pt x="1036144" y="2305491"/>
                    </a:lnTo>
                    <a:lnTo>
                      <a:pt x="1048968" y="2304929"/>
                    </a:lnTo>
                    <a:lnTo>
                      <a:pt x="1056581" y="2296020"/>
                    </a:lnTo>
                    <a:close/>
                  </a:path>
                  <a:path w="1205229" h="2519045">
                    <a:moveTo>
                      <a:pt x="1045464" y="2218944"/>
                    </a:moveTo>
                    <a:lnTo>
                      <a:pt x="1038606" y="2211324"/>
                    </a:lnTo>
                    <a:lnTo>
                      <a:pt x="1029462" y="2210562"/>
                    </a:lnTo>
                    <a:lnTo>
                      <a:pt x="1020318" y="2210562"/>
                    </a:lnTo>
                    <a:lnTo>
                      <a:pt x="1012698" y="2217420"/>
                    </a:lnTo>
                    <a:lnTo>
                      <a:pt x="1012698" y="2225802"/>
                    </a:lnTo>
                    <a:lnTo>
                      <a:pt x="1011936" y="2234946"/>
                    </a:lnTo>
                    <a:lnTo>
                      <a:pt x="1018794" y="2242566"/>
                    </a:lnTo>
                    <a:lnTo>
                      <a:pt x="1027938" y="2243328"/>
                    </a:lnTo>
                    <a:lnTo>
                      <a:pt x="1036320" y="2244090"/>
                    </a:lnTo>
                    <a:lnTo>
                      <a:pt x="1043940" y="2237232"/>
                    </a:lnTo>
                    <a:lnTo>
                      <a:pt x="1045464" y="2218944"/>
                    </a:lnTo>
                    <a:close/>
                  </a:path>
                  <a:path w="1205229" h="2519045">
                    <a:moveTo>
                      <a:pt x="1009669" y="2174004"/>
                    </a:moveTo>
                    <a:lnTo>
                      <a:pt x="1004578" y="2162112"/>
                    </a:lnTo>
                    <a:lnTo>
                      <a:pt x="994000" y="2158116"/>
                    </a:lnTo>
                    <a:lnTo>
                      <a:pt x="982708" y="2162584"/>
                    </a:lnTo>
                    <a:lnTo>
                      <a:pt x="977303" y="2173247"/>
                    </a:lnTo>
                    <a:lnTo>
                      <a:pt x="980694" y="2184654"/>
                    </a:lnTo>
                    <a:lnTo>
                      <a:pt x="984158" y="2187696"/>
                    </a:lnTo>
                    <a:lnTo>
                      <a:pt x="994505" y="2190261"/>
                    </a:lnTo>
                    <a:lnTo>
                      <a:pt x="1006278" y="2184486"/>
                    </a:lnTo>
                    <a:lnTo>
                      <a:pt x="1009669" y="2174004"/>
                    </a:lnTo>
                    <a:close/>
                  </a:path>
                  <a:path w="1205229" h="2519045">
                    <a:moveTo>
                      <a:pt x="968933" y="2123281"/>
                    </a:moveTo>
                    <a:lnTo>
                      <a:pt x="963661" y="2111668"/>
                    </a:lnTo>
                    <a:lnTo>
                      <a:pt x="953105" y="2107505"/>
                    </a:lnTo>
                    <a:lnTo>
                      <a:pt x="941393" y="2111902"/>
                    </a:lnTo>
                    <a:lnTo>
                      <a:pt x="936523" y="2122638"/>
                    </a:lnTo>
                    <a:lnTo>
                      <a:pt x="940308" y="2133600"/>
                    </a:lnTo>
                    <a:lnTo>
                      <a:pt x="943396" y="2136569"/>
                    </a:lnTo>
                    <a:lnTo>
                      <a:pt x="953809" y="2139269"/>
                    </a:lnTo>
                    <a:lnTo>
                      <a:pt x="965848" y="2133706"/>
                    </a:lnTo>
                    <a:lnTo>
                      <a:pt x="968933" y="2123281"/>
                    </a:lnTo>
                    <a:close/>
                  </a:path>
                  <a:path w="1205229" h="2519045">
                    <a:moveTo>
                      <a:pt x="928135" y="2072659"/>
                    </a:moveTo>
                    <a:lnTo>
                      <a:pt x="923045" y="2060768"/>
                    </a:lnTo>
                    <a:lnTo>
                      <a:pt x="912467" y="2056769"/>
                    </a:lnTo>
                    <a:lnTo>
                      <a:pt x="901174" y="2061233"/>
                    </a:lnTo>
                    <a:lnTo>
                      <a:pt x="895769" y="2071602"/>
                    </a:lnTo>
                    <a:lnTo>
                      <a:pt x="899160" y="2083308"/>
                    </a:lnTo>
                    <a:lnTo>
                      <a:pt x="902135" y="2085966"/>
                    </a:lnTo>
                    <a:lnTo>
                      <a:pt x="912661" y="2088626"/>
                    </a:lnTo>
                    <a:lnTo>
                      <a:pt x="924743" y="2083142"/>
                    </a:lnTo>
                    <a:lnTo>
                      <a:pt x="928135" y="2072659"/>
                    </a:lnTo>
                    <a:close/>
                  </a:path>
                  <a:path w="1205229" h="2519045">
                    <a:moveTo>
                      <a:pt x="887547" y="2022337"/>
                    </a:moveTo>
                    <a:lnTo>
                      <a:pt x="882839" y="2010445"/>
                    </a:lnTo>
                    <a:lnTo>
                      <a:pt x="872159" y="2005993"/>
                    </a:lnTo>
                    <a:lnTo>
                      <a:pt x="860394" y="2009944"/>
                    </a:lnTo>
                    <a:lnTo>
                      <a:pt x="855312" y="2020671"/>
                    </a:lnTo>
                    <a:lnTo>
                      <a:pt x="858774" y="2032254"/>
                    </a:lnTo>
                    <a:lnTo>
                      <a:pt x="861545" y="2034991"/>
                    </a:lnTo>
                    <a:lnTo>
                      <a:pt x="871957" y="2037976"/>
                    </a:lnTo>
                    <a:lnTo>
                      <a:pt x="883773" y="2032538"/>
                    </a:lnTo>
                    <a:lnTo>
                      <a:pt x="887547" y="2022337"/>
                    </a:lnTo>
                    <a:close/>
                  </a:path>
                  <a:path w="1205229" h="2519045">
                    <a:moveTo>
                      <a:pt x="846660" y="1971253"/>
                    </a:moveTo>
                    <a:lnTo>
                      <a:pt x="841794" y="1959663"/>
                    </a:lnTo>
                    <a:lnTo>
                      <a:pt x="831127" y="1955318"/>
                    </a:lnTo>
                    <a:lnTo>
                      <a:pt x="819738" y="1959228"/>
                    </a:lnTo>
                    <a:lnTo>
                      <a:pt x="814507" y="1970065"/>
                    </a:lnTo>
                    <a:lnTo>
                      <a:pt x="817626" y="1981200"/>
                    </a:lnTo>
                    <a:lnTo>
                      <a:pt x="820752" y="1984267"/>
                    </a:lnTo>
                    <a:lnTo>
                      <a:pt x="831188" y="1987210"/>
                    </a:lnTo>
                    <a:lnTo>
                      <a:pt x="843025" y="1981786"/>
                    </a:lnTo>
                    <a:lnTo>
                      <a:pt x="846660" y="1971253"/>
                    </a:lnTo>
                    <a:close/>
                  </a:path>
                  <a:path w="1205229" h="2519045">
                    <a:moveTo>
                      <a:pt x="805918" y="1920319"/>
                    </a:moveTo>
                    <a:lnTo>
                      <a:pt x="800820" y="1908612"/>
                    </a:lnTo>
                    <a:lnTo>
                      <a:pt x="790283" y="1904333"/>
                    </a:lnTo>
                    <a:lnTo>
                      <a:pt x="778860" y="1908598"/>
                    </a:lnTo>
                    <a:lnTo>
                      <a:pt x="773778" y="1919325"/>
                    </a:lnTo>
                    <a:lnTo>
                      <a:pt x="777240" y="1930908"/>
                    </a:lnTo>
                    <a:lnTo>
                      <a:pt x="780306" y="1933860"/>
                    </a:lnTo>
                    <a:lnTo>
                      <a:pt x="790685" y="1936529"/>
                    </a:lnTo>
                    <a:lnTo>
                      <a:pt x="802571" y="1930766"/>
                    </a:lnTo>
                    <a:lnTo>
                      <a:pt x="805918" y="1920319"/>
                    </a:lnTo>
                    <a:close/>
                  </a:path>
                  <a:path w="1205229" h="2519045">
                    <a:moveTo>
                      <a:pt x="760900" y="1871964"/>
                    </a:moveTo>
                    <a:lnTo>
                      <a:pt x="754915" y="1860643"/>
                    </a:lnTo>
                    <a:lnTo>
                      <a:pt x="743955" y="1857369"/>
                    </a:lnTo>
                    <a:lnTo>
                      <a:pt x="732880" y="1863216"/>
                    </a:lnTo>
                    <a:lnTo>
                      <a:pt x="728673" y="1874053"/>
                    </a:lnTo>
                    <a:lnTo>
                      <a:pt x="733806" y="1885188"/>
                    </a:lnTo>
                    <a:lnTo>
                      <a:pt x="735877" y="1886910"/>
                    </a:lnTo>
                    <a:lnTo>
                      <a:pt x="746838" y="1889346"/>
                    </a:lnTo>
                    <a:lnTo>
                      <a:pt x="758312" y="1883040"/>
                    </a:lnTo>
                    <a:lnTo>
                      <a:pt x="760900" y="1871964"/>
                    </a:lnTo>
                    <a:close/>
                  </a:path>
                  <a:path w="1205229" h="2519045">
                    <a:moveTo>
                      <a:pt x="715181" y="1826472"/>
                    </a:moveTo>
                    <a:lnTo>
                      <a:pt x="709467" y="1815173"/>
                    </a:lnTo>
                    <a:lnTo>
                      <a:pt x="698520" y="1811337"/>
                    </a:lnTo>
                    <a:lnTo>
                      <a:pt x="686972" y="1816252"/>
                    </a:lnTo>
                    <a:lnTo>
                      <a:pt x="682753" y="1827802"/>
                    </a:lnTo>
                    <a:lnTo>
                      <a:pt x="687324" y="1838706"/>
                    </a:lnTo>
                    <a:lnTo>
                      <a:pt x="689835" y="1840820"/>
                    </a:lnTo>
                    <a:lnTo>
                      <a:pt x="700728" y="1843513"/>
                    </a:lnTo>
                    <a:lnTo>
                      <a:pt x="711696" y="1837174"/>
                    </a:lnTo>
                    <a:lnTo>
                      <a:pt x="715181" y="1826472"/>
                    </a:lnTo>
                    <a:close/>
                  </a:path>
                  <a:path w="1205229" h="2519045">
                    <a:moveTo>
                      <a:pt x="668813" y="1780365"/>
                    </a:moveTo>
                    <a:lnTo>
                      <a:pt x="663231" y="1768886"/>
                    </a:lnTo>
                    <a:lnTo>
                      <a:pt x="652171" y="1765058"/>
                    </a:lnTo>
                    <a:lnTo>
                      <a:pt x="641252" y="1770489"/>
                    </a:lnTo>
                    <a:lnTo>
                      <a:pt x="637033" y="1781802"/>
                    </a:lnTo>
                    <a:lnTo>
                      <a:pt x="641604" y="1792986"/>
                    </a:lnTo>
                    <a:lnTo>
                      <a:pt x="643290" y="1794434"/>
                    </a:lnTo>
                    <a:lnTo>
                      <a:pt x="654338" y="1797277"/>
                    </a:lnTo>
                    <a:lnTo>
                      <a:pt x="665797" y="1791454"/>
                    </a:lnTo>
                    <a:lnTo>
                      <a:pt x="668813" y="1780365"/>
                    </a:lnTo>
                    <a:close/>
                  </a:path>
                  <a:path w="1205229" h="2519045">
                    <a:moveTo>
                      <a:pt x="622951" y="1733789"/>
                    </a:moveTo>
                    <a:lnTo>
                      <a:pt x="616971" y="1722249"/>
                    </a:lnTo>
                    <a:lnTo>
                      <a:pt x="605763" y="1719251"/>
                    </a:lnTo>
                    <a:lnTo>
                      <a:pt x="594344" y="1724576"/>
                    </a:lnTo>
                    <a:lnTo>
                      <a:pt x="590559" y="1736014"/>
                    </a:lnTo>
                    <a:lnTo>
                      <a:pt x="595122" y="1747265"/>
                    </a:lnTo>
                    <a:lnTo>
                      <a:pt x="595884" y="1747265"/>
                    </a:lnTo>
                    <a:lnTo>
                      <a:pt x="598135" y="1749126"/>
                    </a:lnTo>
                    <a:lnTo>
                      <a:pt x="608765" y="1751353"/>
                    </a:lnTo>
                    <a:lnTo>
                      <a:pt x="620580" y="1744821"/>
                    </a:lnTo>
                    <a:lnTo>
                      <a:pt x="622951" y="1733789"/>
                    </a:lnTo>
                    <a:close/>
                  </a:path>
                  <a:path w="1205229" h="2519045">
                    <a:moveTo>
                      <a:pt x="577262" y="1688253"/>
                    </a:moveTo>
                    <a:lnTo>
                      <a:pt x="571557" y="1677263"/>
                    </a:lnTo>
                    <a:lnTo>
                      <a:pt x="560311" y="1673409"/>
                    </a:lnTo>
                    <a:lnTo>
                      <a:pt x="549050" y="1678287"/>
                    </a:lnTo>
                    <a:lnTo>
                      <a:pt x="544831" y="1689600"/>
                    </a:lnTo>
                    <a:lnTo>
                      <a:pt x="549402" y="1700784"/>
                    </a:lnTo>
                    <a:lnTo>
                      <a:pt x="551701" y="1702895"/>
                    </a:lnTo>
                    <a:lnTo>
                      <a:pt x="562553" y="1705591"/>
                    </a:lnTo>
                    <a:lnTo>
                      <a:pt x="573764" y="1699250"/>
                    </a:lnTo>
                    <a:lnTo>
                      <a:pt x="577262" y="1688253"/>
                    </a:lnTo>
                    <a:close/>
                  </a:path>
                  <a:path w="1205229" h="2519045">
                    <a:moveTo>
                      <a:pt x="524571" y="1655673"/>
                    </a:moveTo>
                    <a:lnTo>
                      <a:pt x="524314" y="1644915"/>
                    </a:lnTo>
                    <a:lnTo>
                      <a:pt x="515417" y="1635222"/>
                    </a:lnTo>
                    <a:lnTo>
                      <a:pt x="504401" y="1634875"/>
                    </a:lnTo>
                    <a:lnTo>
                      <a:pt x="494983" y="1643110"/>
                    </a:lnTo>
                    <a:lnTo>
                      <a:pt x="493711" y="1654557"/>
                    </a:lnTo>
                    <a:lnTo>
                      <a:pt x="500634" y="1664208"/>
                    </a:lnTo>
                    <a:lnTo>
                      <a:pt x="504110" y="1665770"/>
                    </a:lnTo>
                    <a:lnTo>
                      <a:pt x="514902" y="1664994"/>
                    </a:lnTo>
                    <a:lnTo>
                      <a:pt x="524571" y="1655673"/>
                    </a:lnTo>
                    <a:close/>
                  </a:path>
                  <a:path w="1205229" h="2519045">
                    <a:moveTo>
                      <a:pt x="470265" y="1610007"/>
                    </a:moveTo>
                    <a:lnTo>
                      <a:pt x="462074" y="1599946"/>
                    </a:lnTo>
                    <a:lnTo>
                      <a:pt x="450639" y="1599385"/>
                    </a:lnTo>
                    <a:lnTo>
                      <a:pt x="440590" y="1606633"/>
                    </a:lnTo>
                    <a:lnTo>
                      <a:pt x="439030" y="1618698"/>
                    </a:lnTo>
                    <a:lnTo>
                      <a:pt x="445770" y="1628394"/>
                    </a:lnTo>
                    <a:lnTo>
                      <a:pt x="448818" y="1629852"/>
                    </a:lnTo>
                    <a:lnTo>
                      <a:pt x="459857" y="1629838"/>
                    </a:lnTo>
                    <a:lnTo>
                      <a:pt x="469925" y="1621205"/>
                    </a:lnTo>
                    <a:lnTo>
                      <a:pt x="470265" y="1610007"/>
                    </a:lnTo>
                    <a:close/>
                  </a:path>
                  <a:path w="1205229" h="2519045">
                    <a:moveTo>
                      <a:pt x="415497" y="1584842"/>
                    </a:moveTo>
                    <a:lnTo>
                      <a:pt x="415481" y="1573984"/>
                    </a:lnTo>
                    <a:lnTo>
                      <a:pt x="406853" y="1564540"/>
                    </a:lnTo>
                    <a:lnTo>
                      <a:pt x="395685" y="1563850"/>
                    </a:lnTo>
                    <a:lnTo>
                      <a:pt x="386301" y="1571730"/>
                    </a:lnTo>
                    <a:lnTo>
                      <a:pt x="384676" y="1583315"/>
                    </a:lnTo>
                    <a:lnTo>
                      <a:pt x="391668" y="1592580"/>
                    </a:lnTo>
                    <a:lnTo>
                      <a:pt x="395388" y="1594520"/>
                    </a:lnTo>
                    <a:lnTo>
                      <a:pt x="406040" y="1594019"/>
                    </a:lnTo>
                    <a:lnTo>
                      <a:pt x="415497" y="1584842"/>
                    </a:lnTo>
                    <a:close/>
                  </a:path>
                  <a:path w="1205229" h="2519045">
                    <a:moveTo>
                      <a:pt x="360974" y="1549673"/>
                    </a:moveTo>
                    <a:lnTo>
                      <a:pt x="360849" y="1538618"/>
                    </a:lnTo>
                    <a:lnTo>
                      <a:pt x="352437" y="1528592"/>
                    </a:lnTo>
                    <a:lnTo>
                      <a:pt x="341026" y="1528059"/>
                    </a:lnTo>
                    <a:lnTo>
                      <a:pt x="331624" y="1535762"/>
                    </a:lnTo>
                    <a:lnTo>
                      <a:pt x="330064" y="1547533"/>
                    </a:lnTo>
                    <a:lnTo>
                      <a:pt x="336804" y="1557528"/>
                    </a:lnTo>
                    <a:lnTo>
                      <a:pt x="340133" y="1559045"/>
                    </a:lnTo>
                    <a:lnTo>
                      <a:pt x="351040" y="1558474"/>
                    </a:lnTo>
                    <a:lnTo>
                      <a:pt x="360974" y="1549673"/>
                    </a:lnTo>
                    <a:close/>
                  </a:path>
                  <a:path w="1205229" h="2519045">
                    <a:moveTo>
                      <a:pt x="306628" y="1513730"/>
                    </a:moveTo>
                    <a:lnTo>
                      <a:pt x="306485" y="1502899"/>
                    </a:lnTo>
                    <a:lnTo>
                      <a:pt x="298001" y="1493164"/>
                    </a:lnTo>
                    <a:lnTo>
                      <a:pt x="286657" y="1492799"/>
                    </a:lnTo>
                    <a:lnTo>
                      <a:pt x="276604" y="1500287"/>
                    </a:lnTo>
                    <a:lnTo>
                      <a:pt x="275655" y="1512193"/>
                    </a:lnTo>
                    <a:lnTo>
                      <a:pt x="282702" y="1521714"/>
                    </a:lnTo>
                    <a:lnTo>
                      <a:pt x="285942" y="1523239"/>
                    </a:lnTo>
                    <a:lnTo>
                      <a:pt x="296847" y="1522975"/>
                    </a:lnTo>
                    <a:lnTo>
                      <a:pt x="306628" y="1513730"/>
                    </a:lnTo>
                    <a:close/>
                  </a:path>
                  <a:path w="1205229" h="2519045">
                    <a:moveTo>
                      <a:pt x="267087" y="1467319"/>
                    </a:moveTo>
                    <a:lnTo>
                      <a:pt x="267070" y="1454955"/>
                    </a:lnTo>
                    <a:lnTo>
                      <a:pt x="259157" y="1446282"/>
                    </a:lnTo>
                    <a:lnTo>
                      <a:pt x="246688" y="1445569"/>
                    </a:lnTo>
                    <a:lnTo>
                      <a:pt x="237508" y="1453318"/>
                    </a:lnTo>
                    <a:lnTo>
                      <a:pt x="236220" y="1466088"/>
                    </a:lnTo>
                    <a:lnTo>
                      <a:pt x="237192" y="1468265"/>
                    </a:lnTo>
                    <a:lnTo>
                      <a:pt x="245889" y="1475760"/>
                    </a:lnTo>
                    <a:lnTo>
                      <a:pt x="259009" y="1475857"/>
                    </a:lnTo>
                    <a:lnTo>
                      <a:pt x="267087" y="1467319"/>
                    </a:lnTo>
                    <a:close/>
                  </a:path>
                  <a:path w="1205229" h="2519045">
                    <a:moveTo>
                      <a:pt x="247430" y="1392967"/>
                    </a:moveTo>
                    <a:lnTo>
                      <a:pt x="239551" y="1384256"/>
                    </a:lnTo>
                    <a:lnTo>
                      <a:pt x="226686" y="1383455"/>
                    </a:lnTo>
                    <a:lnTo>
                      <a:pt x="217695" y="1391798"/>
                    </a:lnTo>
                    <a:lnTo>
                      <a:pt x="217170" y="1403604"/>
                    </a:lnTo>
                    <a:lnTo>
                      <a:pt x="217904" y="1405686"/>
                    </a:lnTo>
                    <a:lnTo>
                      <a:pt x="226059" y="1413641"/>
                    </a:lnTo>
                    <a:lnTo>
                      <a:pt x="239006" y="1413865"/>
                    </a:lnTo>
                    <a:lnTo>
                      <a:pt x="247219" y="1405870"/>
                    </a:lnTo>
                    <a:lnTo>
                      <a:pt x="247430" y="1392967"/>
                    </a:lnTo>
                    <a:close/>
                  </a:path>
                  <a:path w="1205229" h="2519045">
                    <a:moveTo>
                      <a:pt x="227744" y="1330006"/>
                    </a:moveTo>
                    <a:lnTo>
                      <a:pt x="219232" y="1321966"/>
                    </a:lnTo>
                    <a:lnTo>
                      <a:pt x="206964" y="1321733"/>
                    </a:lnTo>
                    <a:lnTo>
                      <a:pt x="198156" y="1330076"/>
                    </a:lnTo>
                    <a:lnTo>
                      <a:pt x="197358" y="1341882"/>
                    </a:lnTo>
                    <a:lnTo>
                      <a:pt x="198258" y="1343923"/>
                    </a:lnTo>
                    <a:lnTo>
                      <a:pt x="206920" y="1351530"/>
                    </a:lnTo>
                    <a:lnTo>
                      <a:pt x="219938" y="1351667"/>
                    </a:lnTo>
                    <a:lnTo>
                      <a:pt x="227577" y="1343012"/>
                    </a:lnTo>
                    <a:lnTo>
                      <a:pt x="227744" y="1330006"/>
                    </a:lnTo>
                    <a:close/>
                  </a:path>
                  <a:path w="1205229" h="2519045">
                    <a:moveTo>
                      <a:pt x="208788" y="1270254"/>
                    </a:moveTo>
                    <a:lnTo>
                      <a:pt x="208543" y="1268858"/>
                    </a:lnTo>
                    <a:lnTo>
                      <a:pt x="200215" y="1260117"/>
                    </a:lnTo>
                    <a:lnTo>
                      <a:pt x="188214" y="1259586"/>
                    </a:lnTo>
                    <a:lnTo>
                      <a:pt x="179832" y="1261872"/>
                    </a:lnTo>
                    <a:lnTo>
                      <a:pt x="175260" y="1271016"/>
                    </a:lnTo>
                    <a:lnTo>
                      <a:pt x="177546" y="1279398"/>
                    </a:lnTo>
                    <a:lnTo>
                      <a:pt x="178170" y="1281019"/>
                    </a:lnTo>
                    <a:lnTo>
                      <a:pt x="186599" y="1289612"/>
                    </a:lnTo>
                    <a:lnTo>
                      <a:pt x="198651" y="1289910"/>
                    </a:lnTo>
                    <a:lnTo>
                      <a:pt x="207866" y="1282213"/>
                    </a:lnTo>
                    <a:lnTo>
                      <a:pt x="208788" y="1270254"/>
                    </a:lnTo>
                    <a:close/>
                  </a:path>
                  <a:path w="1205229" h="2519045">
                    <a:moveTo>
                      <a:pt x="202692" y="1219962"/>
                    </a:moveTo>
                    <a:lnTo>
                      <a:pt x="202692" y="1201674"/>
                    </a:lnTo>
                    <a:lnTo>
                      <a:pt x="195072" y="1194816"/>
                    </a:lnTo>
                    <a:lnTo>
                      <a:pt x="176784" y="1194816"/>
                    </a:lnTo>
                    <a:lnTo>
                      <a:pt x="169926" y="1201674"/>
                    </a:lnTo>
                    <a:lnTo>
                      <a:pt x="169926" y="1219962"/>
                    </a:lnTo>
                    <a:lnTo>
                      <a:pt x="176784" y="1226820"/>
                    </a:lnTo>
                    <a:lnTo>
                      <a:pt x="195072" y="1226820"/>
                    </a:lnTo>
                    <a:lnTo>
                      <a:pt x="202692" y="1219962"/>
                    </a:lnTo>
                    <a:close/>
                  </a:path>
                  <a:path w="1205229" h="2519045">
                    <a:moveTo>
                      <a:pt x="202692" y="1154430"/>
                    </a:moveTo>
                    <a:lnTo>
                      <a:pt x="202692" y="1136904"/>
                    </a:lnTo>
                    <a:lnTo>
                      <a:pt x="195072" y="1129284"/>
                    </a:lnTo>
                    <a:lnTo>
                      <a:pt x="176784" y="1129284"/>
                    </a:lnTo>
                    <a:lnTo>
                      <a:pt x="169926" y="1136904"/>
                    </a:lnTo>
                    <a:lnTo>
                      <a:pt x="169926" y="1154430"/>
                    </a:lnTo>
                    <a:lnTo>
                      <a:pt x="176784" y="1162050"/>
                    </a:lnTo>
                    <a:lnTo>
                      <a:pt x="195072" y="1162050"/>
                    </a:lnTo>
                    <a:lnTo>
                      <a:pt x="202692" y="1154430"/>
                    </a:lnTo>
                    <a:close/>
                  </a:path>
                  <a:path w="1205229" h="2519045">
                    <a:moveTo>
                      <a:pt x="202692" y="1089660"/>
                    </a:moveTo>
                    <a:lnTo>
                      <a:pt x="202692" y="1071372"/>
                    </a:lnTo>
                    <a:lnTo>
                      <a:pt x="195072" y="1064514"/>
                    </a:lnTo>
                    <a:lnTo>
                      <a:pt x="176784" y="1064514"/>
                    </a:lnTo>
                    <a:lnTo>
                      <a:pt x="169926" y="1071372"/>
                    </a:lnTo>
                    <a:lnTo>
                      <a:pt x="169926" y="1089660"/>
                    </a:lnTo>
                    <a:lnTo>
                      <a:pt x="176784" y="1096518"/>
                    </a:lnTo>
                    <a:lnTo>
                      <a:pt x="195072" y="1096518"/>
                    </a:lnTo>
                    <a:lnTo>
                      <a:pt x="202692" y="1089660"/>
                    </a:lnTo>
                    <a:close/>
                  </a:path>
                  <a:path w="1205229" h="2519045">
                    <a:moveTo>
                      <a:pt x="202692" y="1024890"/>
                    </a:moveTo>
                    <a:lnTo>
                      <a:pt x="202692" y="1006602"/>
                    </a:lnTo>
                    <a:lnTo>
                      <a:pt x="195072" y="998982"/>
                    </a:lnTo>
                    <a:lnTo>
                      <a:pt x="176784" y="998982"/>
                    </a:lnTo>
                    <a:lnTo>
                      <a:pt x="169926" y="1006602"/>
                    </a:lnTo>
                    <a:lnTo>
                      <a:pt x="169926" y="1024890"/>
                    </a:lnTo>
                    <a:lnTo>
                      <a:pt x="176784" y="1031747"/>
                    </a:lnTo>
                    <a:lnTo>
                      <a:pt x="195072" y="1031747"/>
                    </a:lnTo>
                    <a:lnTo>
                      <a:pt x="202692" y="1024890"/>
                    </a:lnTo>
                    <a:close/>
                  </a:path>
                  <a:path w="1205229" h="2519045">
                    <a:moveTo>
                      <a:pt x="202692" y="959358"/>
                    </a:moveTo>
                    <a:lnTo>
                      <a:pt x="202692" y="941069"/>
                    </a:lnTo>
                    <a:lnTo>
                      <a:pt x="195072" y="934212"/>
                    </a:lnTo>
                    <a:lnTo>
                      <a:pt x="176784" y="934212"/>
                    </a:lnTo>
                    <a:lnTo>
                      <a:pt x="169926" y="941069"/>
                    </a:lnTo>
                    <a:lnTo>
                      <a:pt x="169926" y="959358"/>
                    </a:lnTo>
                    <a:lnTo>
                      <a:pt x="176784" y="966978"/>
                    </a:lnTo>
                    <a:lnTo>
                      <a:pt x="195072" y="966978"/>
                    </a:lnTo>
                    <a:lnTo>
                      <a:pt x="202692" y="959358"/>
                    </a:lnTo>
                    <a:close/>
                  </a:path>
                  <a:path w="1205229" h="2519045">
                    <a:moveTo>
                      <a:pt x="216782" y="891894"/>
                    </a:moveTo>
                    <a:lnTo>
                      <a:pt x="215388" y="880233"/>
                    </a:lnTo>
                    <a:lnTo>
                      <a:pt x="205859" y="872271"/>
                    </a:lnTo>
                    <a:lnTo>
                      <a:pt x="193931" y="873297"/>
                    </a:lnTo>
                    <a:lnTo>
                      <a:pt x="185928" y="882395"/>
                    </a:lnTo>
                    <a:lnTo>
                      <a:pt x="185657" y="883206"/>
                    </a:lnTo>
                    <a:lnTo>
                      <a:pt x="186801" y="895049"/>
                    </a:lnTo>
                    <a:lnTo>
                      <a:pt x="196034" y="903041"/>
                    </a:lnTo>
                    <a:lnTo>
                      <a:pt x="208209" y="902645"/>
                    </a:lnTo>
                    <a:lnTo>
                      <a:pt x="216408" y="893826"/>
                    </a:lnTo>
                    <a:lnTo>
                      <a:pt x="216782" y="891894"/>
                    </a:lnTo>
                    <a:close/>
                  </a:path>
                  <a:path w="1205229" h="2519045">
                    <a:moveTo>
                      <a:pt x="238880" y="830934"/>
                    </a:moveTo>
                    <a:lnTo>
                      <a:pt x="237486" y="819273"/>
                    </a:lnTo>
                    <a:lnTo>
                      <a:pt x="227957" y="811311"/>
                    </a:lnTo>
                    <a:lnTo>
                      <a:pt x="216029" y="812337"/>
                    </a:lnTo>
                    <a:lnTo>
                      <a:pt x="208026" y="821436"/>
                    </a:lnTo>
                    <a:lnTo>
                      <a:pt x="207474" y="823304"/>
                    </a:lnTo>
                    <a:lnTo>
                      <a:pt x="209360" y="834610"/>
                    </a:lnTo>
                    <a:lnTo>
                      <a:pt x="219505" y="842491"/>
                    </a:lnTo>
                    <a:lnTo>
                      <a:pt x="230961" y="840813"/>
                    </a:lnTo>
                    <a:lnTo>
                      <a:pt x="238880" y="830934"/>
                    </a:lnTo>
                    <a:close/>
                  </a:path>
                  <a:path w="1205229" h="2519045">
                    <a:moveTo>
                      <a:pt x="261116" y="769433"/>
                    </a:moveTo>
                    <a:lnTo>
                      <a:pt x="259454" y="757663"/>
                    </a:lnTo>
                    <a:lnTo>
                      <a:pt x="250055" y="749589"/>
                    </a:lnTo>
                    <a:lnTo>
                      <a:pt x="238127" y="750615"/>
                    </a:lnTo>
                    <a:lnTo>
                      <a:pt x="230124" y="759713"/>
                    </a:lnTo>
                    <a:lnTo>
                      <a:pt x="229398" y="762357"/>
                    </a:lnTo>
                    <a:lnTo>
                      <a:pt x="231416" y="773668"/>
                    </a:lnTo>
                    <a:lnTo>
                      <a:pt x="241993" y="781623"/>
                    </a:lnTo>
                    <a:lnTo>
                      <a:pt x="253250" y="779668"/>
                    </a:lnTo>
                    <a:lnTo>
                      <a:pt x="261116" y="769433"/>
                    </a:lnTo>
                    <a:close/>
                  </a:path>
                  <a:path w="1205229" h="2519045">
                    <a:moveTo>
                      <a:pt x="283945" y="708611"/>
                    </a:moveTo>
                    <a:lnTo>
                      <a:pt x="282280" y="697144"/>
                    </a:lnTo>
                    <a:lnTo>
                      <a:pt x="272475" y="689165"/>
                    </a:lnTo>
                    <a:lnTo>
                      <a:pt x="260796" y="689839"/>
                    </a:lnTo>
                    <a:lnTo>
                      <a:pt x="252984" y="698754"/>
                    </a:lnTo>
                    <a:lnTo>
                      <a:pt x="252282" y="701252"/>
                    </a:lnTo>
                    <a:lnTo>
                      <a:pt x="254185" y="712355"/>
                    </a:lnTo>
                    <a:lnTo>
                      <a:pt x="264509" y="720746"/>
                    </a:lnTo>
                    <a:lnTo>
                      <a:pt x="275950" y="718622"/>
                    </a:lnTo>
                    <a:lnTo>
                      <a:pt x="283945" y="708611"/>
                    </a:lnTo>
                    <a:close/>
                  </a:path>
                  <a:path w="1205229" h="2519045">
                    <a:moveTo>
                      <a:pt x="306596" y="648413"/>
                    </a:moveTo>
                    <a:lnTo>
                      <a:pt x="305745" y="636570"/>
                    </a:lnTo>
                    <a:lnTo>
                      <a:pt x="296217" y="628578"/>
                    </a:lnTo>
                    <a:lnTo>
                      <a:pt x="284042" y="628974"/>
                    </a:lnTo>
                    <a:lnTo>
                      <a:pt x="275844" y="637794"/>
                    </a:lnTo>
                    <a:lnTo>
                      <a:pt x="275215" y="639955"/>
                    </a:lnTo>
                    <a:lnTo>
                      <a:pt x="276866" y="651527"/>
                    </a:lnTo>
                    <a:lnTo>
                      <a:pt x="286826" y="659672"/>
                    </a:lnTo>
                    <a:lnTo>
                      <a:pt x="298534" y="657923"/>
                    </a:lnTo>
                    <a:lnTo>
                      <a:pt x="306596" y="648413"/>
                    </a:lnTo>
                    <a:close/>
                  </a:path>
                  <a:path w="1205229" h="2519045">
                    <a:moveTo>
                      <a:pt x="317952" y="584883"/>
                    </a:moveTo>
                    <a:lnTo>
                      <a:pt x="313250" y="572695"/>
                    </a:lnTo>
                    <a:lnTo>
                      <a:pt x="303122" y="568104"/>
                    </a:lnTo>
                    <a:lnTo>
                      <a:pt x="291398" y="571769"/>
                    </a:lnTo>
                    <a:lnTo>
                      <a:pt x="286008" y="582067"/>
                    </a:lnTo>
                    <a:lnTo>
                      <a:pt x="288798" y="593598"/>
                    </a:lnTo>
                    <a:lnTo>
                      <a:pt x="291928" y="596967"/>
                    </a:lnTo>
                    <a:lnTo>
                      <a:pt x="302050" y="600075"/>
                    </a:lnTo>
                    <a:lnTo>
                      <a:pt x="314390" y="594994"/>
                    </a:lnTo>
                    <a:lnTo>
                      <a:pt x="317952" y="584883"/>
                    </a:lnTo>
                    <a:close/>
                  </a:path>
                  <a:path w="1205229" h="2519045">
                    <a:moveTo>
                      <a:pt x="281137" y="531771"/>
                    </a:moveTo>
                    <a:lnTo>
                      <a:pt x="277484" y="519608"/>
                    </a:lnTo>
                    <a:lnTo>
                      <a:pt x="267218" y="514626"/>
                    </a:lnTo>
                    <a:lnTo>
                      <a:pt x="255507" y="517728"/>
                    </a:lnTo>
                    <a:lnTo>
                      <a:pt x="249123" y="527877"/>
                    </a:lnTo>
                    <a:lnTo>
                      <a:pt x="251460" y="539495"/>
                    </a:lnTo>
                    <a:lnTo>
                      <a:pt x="254566" y="542908"/>
                    </a:lnTo>
                    <a:lnTo>
                      <a:pt x="264633" y="546525"/>
                    </a:lnTo>
                    <a:lnTo>
                      <a:pt x="276737" y="542021"/>
                    </a:lnTo>
                    <a:lnTo>
                      <a:pt x="281137" y="531771"/>
                    </a:lnTo>
                    <a:close/>
                  </a:path>
                  <a:path w="1205229" h="2519045">
                    <a:moveTo>
                      <a:pt x="244129" y="477939"/>
                    </a:moveTo>
                    <a:lnTo>
                      <a:pt x="239819" y="465762"/>
                    </a:lnTo>
                    <a:lnTo>
                      <a:pt x="229541" y="460998"/>
                    </a:lnTo>
                    <a:lnTo>
                      <a:pt x="217484" y="464327"/>
                    </a:lnTo>
                    <a:lnTo>
                      <a:pt x="212094" y="474625"/>
                    </a:lnTo>
                    <a:lnTo>
                      <a:pt x="214884" y="486156"/>
                    </a:lnTo>
                    <a:lnTo>
                      <a:pt x="217838" y="489384"/>
                    </a:lnTo>
                    <a:lnTo>
                      <a:pt x="228011" y="492748"/>
                    </a:lnTo>
                    <a:lnTo>
                      <a:pt x="240452" y="488099"/>
                    </a:lnTo>
                    <a:lnTo>
                      <a:pt x="244129" y="477939"/>
                    </a:lnTo>
                    <a:close/>
                  </a:path>
                  <a:path w="1205229" h="2519045">
                    <a:moveTo>
                      <a:pt x="207072" y="424226"/>
                    </a:moveTo>
                    <a:lnTo>
                      <a:pt x="202701" y="411856"/>
                    </a:lnTo>
                    <a:lnTo>
                      <a:pt x="192570" y="407319"/>
                    </a:lnTo>
                    <a:lnTo>
                      <a:pt x="180785" y="410987"/>
                    </a:lnTo>
                    <a:lnTo>
                      <a:pt x="175250" y="421285"/>
                    </a:lnTo>
                    <a:lnTo>
                      <a:pt x="178308" y="432816"/>
                    </a:lnTo>
                    <a:lnTo>
                      <a:pt x="180812" y="435626"/>
                    </a:lnTo>
                    <a:lnTo>
                      <a:pt x="190935" y="439106"/>
                    </a:lnTo>
                    <a:lnTo>
                      <a:pt x="203215" y="434394"/>
                    </a:lnTo>
                    <a:lnTo>
                      <a:pt x="207072" y="424226"/>
                    </a:lnTo>
                    <a:close/>
                  </a:path>
                  <a:path w="1205229" h="2519045">
                    <a:moveTo>
                      <a:pt x="170529" y="370707"/>
                    </a:moveTo>
                    <a:lnTo>
                      <a:pt x="166303" y="358563"/>
                    </a:lnTo>
                    <a:lnTo>
                      <a:pt x="156175" y="353652"/>
                    </a:lnTo>
                    <a:lnTo>
                      <a:pt x="144359" y="357404"/>
                    </a:lnTo>
                    <a:lnTo>
                      <a:pt x="138274" y="367470"/>
                    </a:lnTo>
                    <a:lnTo>
                      <a:pt x="140970" y="378713"/>
                    </a:lnTo>
                    <a:lnTo>
                      <a:pt x="144328" y="382329"/>
                    </a:lnTo>
                    <a:lnTo>
                      <a:pt x="154378" y="385669"/>
                    </a:lnTo>
                    <a:lnTo>
                      <a:pt x="166569" y="380897"/>
                    </a:lnTo>
                    <a:lnTo>
                      <a:pt x="170529" y="370707"/>
                    </a:lnTo>
                    <a:close/>
                  </a:path>
                  <a:path w="1205229" h="2519045">
                    <a:moveTo>
                      <a:pt x="133571" y="316950"/>
                    </a:moveTo>
                    <a:lnTo>
                      <a:pt x="129266" y="304916"/>
                    </a:lnTo>
                    <a:lnTo>
                      <a:pt x="118987" y="300213"/>
                    </a:lnTo>
                    <a:lnTo>
                      <a:pt x="106871" y="303545"/>
                    </a:lnTo>
                    <a:lnTo>
                      <a:pt x="101336" y="313843"/>
                    </a:lnTo>
                    <a:lnTo>
                      <a:pt x="104394" y="325374"/>
                    </a:lnTo>
                    <a:lnTo>
                      <a:pt x="107071" y="328587"/>
                    </a:lnTo>
                    <a:lnTo>
                      <a:pt x="117233" y="331910"/>
                    </a:lnTo>
                    <a:lnTo>
                      <a:pt x="129742" y="327031"/>
                    </a:lnTo>
                    <a:lnTo>
                      <a:pt x="133571" y="316950"/>
                    </a:lnTo>
                    <a:close/>
                  </a:path>
                  <a:path w="1205229" h="2519045">
                    <a:moveTo>
                      <a:pt x="96627" y="263402"/>
                    </a:moveTo>
                    <a:lnTo>
                      <a:pt x="92456" y="251361"/>
                    </a:lnTo>
                    <a:lnTo>
                      <a:pt x="82336" y="246472"/>
                    </a:lnTo>
                    <a:lnTo>
                      <a:pt x="70589" y="249959"/>
                    </a:lnTo>
                    <a:lnTo>
                      <a:pt x="64672" y="260328"/>
                    </a:lnTo>
                    <a:lnTo>
                      <a:pt x="67056" y="272033"/>
                    </a:lnTo>
                    <a:lnTo>
                      <a:pt x="70081" y="275055"/>
                    </a:lnTo>
                    <a:lnTo>
                      <a:pt x="80212" y="278316"/>
                    </a:lnTo>
                    <a:lnTo>
                      <a:pt x="92528" y="273592"/>
                    </a:lnTo>
                    <a:lnTo>
                      <a:pt x="96627" y="263402"/>
                    </a:lnTo>
                    <a:close/>
                  </a:path>
                  <a:path w="1205229" h="2519045">
                    <a:moveTo>
                      <a:pt x="59749" y="209812"/>
                    </a:moveTo>
                    <a:lnTo>
                      <a:pt x="55545" y="197674"/>
                    </a:lnTo>
                    <a:lnTo>
                      <a:pt x="45299" y="192827"/>
                    </a:lnTo>
                    <a:lnTo>
                      <a:pt x="33517" y="196389"/>
                    </a:lnTo>
                    <a:lnTo>
                      <a:pt x="27731" y="206500"/>
                    </a:lnTo>
                    <a:lnTo>
                      <a:pt x="30480" y="217931"/>
                    </a:lnTo>
                    <a:lnTo>
                      <a:pt x="33362" y="221100"/>
                    </a:lnTo>
                    <a:lnTo>
                      <a:pt x="43540" y="224546"/>
                    </a:lnTo>
                    <a:lnTo>
                      <a:pt x="55961" y="219980"/>
                    </a:lnTo>
                    <a:lnTo>
                      <a:pt x="59749" y="209812"/>
                    </a:lnTo>
                    <a:close/>
                  </a:path>
                  <a:path w="1205229" h="2519045">
                    <a:moveTo>
                      <a:pt x="48768" y="153162"/>
                    </a:moveTo>
                    <a:lnTo>
                      <a:pt x="47244" y="144780"/>
                    </a:lnTo>
                    <a:lnTo>
                      <a:pt x="46482" y="135636"/>
                    </a:lnTo>
                    <a:lnTo>
                      <a:pt x="38100" y="128777"/>
                    </a:lnTo>
                    <a:lnTo>
                      <a:pt x="29718" y="130301"/>
                    </a:lnTo>
                    <a:lnTo>
                      <a:pt x="20574" y="131063"/>
                    </a:lnTo>
                    <a:lnTo>
                      <a:pt x="14478" y="139445"/>
                    </a:lnTo>
                    <a:lnTo>
                      <a:pt x="16002" y="156972"/>
                    </a:lnTo>
                    <a:lnTo>
                      <a:pt x="24384" y="163068"/>
                    </a:lnTo>
                    <a:lnTo>
                      <a:pt x="32766" y="162306"/>
                    </a:lnTo>
                    <a:lnTo>
                      <a:pt x="41910" y="161544"/>
                    </a:lnTo>
                    <a:lnTo>
                      <a:pt x="48768" y="153162"/>
                    </a:lnTo>
                    <a:close/>
                  </a:path>
                  <a:path w="1205229" h="2519045">
                    <a:moveTo>
                      <a:pt x="41148" y="88392"/>
                    </a:moveTo>
                    <a:lnTo>
                      <a:pt x="39624" y="70866"/>
                    </a:lnTo>
                    <a:lnTo>
                      <a:pt x="31242" y="64769"/>
                    </a:lnTo>
                    <a:lnTo>
                      <a:pt x="22860" y="65531"/>
                    </a:lnTo>
                    <a:lnTo>
                      <a:pt x="13716" y="66293"/>
                    </a:lnTo>
                    <a:lnTo>
                      <a:pt x="6858" y="74675"/>
                    </a:lnTo>
                    <a:lnTo>
                      <a:pt x="8382" y="83057"/>
                    </a:lnTo>
                    <a:lnTo>
                      <a:pt x="9144" y="92201"/>
                    </a:lnTo>
                    <a:lnTo>
                      <a:pt x="16764" y="99060"/>
                    </a:lnTo>
                    <a:lnTo>
                      <a:pt x="25908" y="97536"/>
                    </a:lnTo>
                    <a:lnTo>
                      <a:pt x="35052" y="96774"/>
                    </a:lnTo>
                    <a:lnTo>
                      <a:pt x="41148" y="88392"/>
                    </a:lnTo>
                    <a:close/>
                  </a:path>
                  <a:path w="1205229" h="2519045">
                    <a:moveTo>
                      <a:pt x="34290" y="24383"/>
                    </a:moveTo>
                    <a:lnTo>
                      <a:pt x="33528" y="15239"/>
                    </a:lnTo>
                    <a:lnTo>
                      <a:pt x="32004" y="6095"/>
                    </a:lnTo>
                    <a:lnTo>
                      <a:pt x="24384" y="0"/>
                    </a:lnTo>
                    <a:lnTo>
                      <a:pt x="15240" y="762"/>
                    </a:lnTo>
                    <a:lnTo>
                      <a:pt x="6858" y="1524"/>
                    </a:lnTo>
                    <a:lnTo>
                      <a:pt x="0" y="9906"/>
                    </a:lnTo>
                    <a:lnTo>
                      <a:pt x="762" y="18287"/>
                    </a:lnTo>
                    <a:lnTo>
                      <a:pt x="2286" y="27431"/>
                    </a:lnTo>
                    <a:lnTo>
                      <a:pt x="9906" y="34289"/>
                    </a:lnTo>
                    <a:lnTo>
                      <a:pt x="19050" y="32766"/>
                    </a:lnTo>
                    <a:lnTo>
                      <a:pt x="28194" y="32004"/>
                    </a:lnTo>
                    <a:lnTo>
                      <a:pt x="34290" y="24383"/>
                    </a:lnTo>
                    <a:close/>
                  </a:path>
                </a:pathLst>
              </a:custGeom>
              <a:solidFill>
                <a:srgbClr val="66FFFF"/>
              </a:solidFill>
            </p:spPr>
            <p:txBody>
              <a:bodyPr lIns="0" tIns="0" rIns="0" bIns="0"/>
              <a:lstStyle/>
              <a:p>
                <a:pPr>
                  <a:defRPr/>
                </a:pPr>
                <a:endParaRPr sz="1588"/>
              </a:p>
            </p:txBody>
          </p:sp>
          <p:sp>
            <p:nvSpPr>
              <p:cNvPr id="21" name="object 11"/>
              <p:cNvSpPr/>
              <p:nvPr/>
            </p:nvSpPr>
            <p:spPr bwMode="auto">
              <a:xfrm>
                <a:off x="2791876" y="1979722"/>
                <a:ext cx="615880" cy="310458"/>
              </a:xfrm>
              <a:custGeom>
                <a:avLst/>
                <a:gdLst/>
                <a:ahLst/>
                <a:cxnLst/>
                <a:rect l="l" t="t" r="r" b="b"/>
                <a:pathLst>
                  <a:path w="621664" h="407035">
                    <a:moveTo>
                      <a:pt x="30262" y="385504"/>
                    </a:moveTo>
                    <a:lnTo>
                      <a:pt x="21919" y="376696"/>
                    </a:lnTo>
                    <a:lnTo>
                      <a:pt x="10114" y="375898"/>
                    </a:lnTo>
                    <a:lnTo>
                      <a:pt x="8655" y="376507"/>
                    </a:lnTo>
                    <a:lnTo>
                      <a:pt x="535" y="385056"/>
                    </a:lnTo>
                    <a:lnTo>
                      <a:pt x="0" y="397811"/>
                    </a:lnTo>
                    <a:lnTo>
                      <a:pt x="8525" y="406034"/>
                    </a:lnTo>
                    <a:lnTo>
                      <a:pt x="21227" y="406647"/>
                    </a:lnTo>
                    <a:lnTo>
                      <a:pt x="29564" y="398147"/>
                    </a:lnTo>
                    <a:lnTo>
                      <a:pt x="30262" y="385504"/>
                    </a:lnTo>
                    <a:close/>
                  </a:path>
                  <a:path w="621664" h="407035">
                    <a:moveTo>
                      <a:pt x="92078" y="365692"/>
                    </a:moveTo>
                    <a:lnTo>
                      <a:pt x="84212" y="356884"/>
                    </a:lnTo>
                    <a:lnTo>
                      <a:pt x="71836" y="356086"/>
                    </a:lnTo>
                    <a:lnTo>
                      <a:pt x="69746" y="357012"/>
                    </a:lnTo>
                    <a:lnTo>
                      <a:pt x="62183" y="365683"/>
                    </a:lnTo>
                    <a:lnTo>
                      <a:pt x="62080" y="378723"/>
                    </a:lnTo>
                    <a:lnTo>
                      <a:pt x="70753" y="386320"/>
                    </a:lnTo>
                    <a:lnTo>
                      <a:pt x="83819" y="386495"/>
                    </a:lnTo>
                    <a:lnTo>
                      <a:pt x="92018" y="377983"/>
                    </a:lnTo>
                    <a:lnTo>
                      <a:pt x="92078" y="365692"/>
                    </a:lnTo>
                    <a:close/>
                  </a:path>
                  <a:path w="621664" h="407035">
                    <a:moveTo>
                      <a:pt x="154468" y="345880"/>
                    </a:moveTo>
                    <a:lnTo>
                      <a:pt x="146125" y="337072"/>
                    </a:lnTo>
                    <a:lnTo>
                      <a:pt x="134320" y="336274"/>
                    </a:lnTo>
                    <a:lnTo>
                      <a:pt x="132009" y="337219"/>
                    </a:lnTo>
                    <a:lnTo>
                      <a:pt x="124016" y="345774"/>
                    </a:lnTo>
                    <a:lnTo>
                      <a:pt x="124087" y="358187"/>
                    </a:lnTo>
                    <a:lnTo>
                      <a:pt x="132161" y="366410"/>
                    </a:lnTo>
                    <a:lnTo>
                      <a:pt x="145433" y="367023"/>
                    </a:lnTo>
                    <a:lnTo>
                      <a:pt x="153770" y="358523"/>
                    </a:lnTo>
                    <a:lnTo>
                      <a:pt x="154468" y="345880"/>
                    </a:lnTo>
                    <a:close/>
                  </a:path>
                  <a:path w="621664" h="407035">
                    <a:moveTo>
                      <a:pt x="216190" y="325978"/>
                    </a:moveTo>
                    <a:lnTo>
                      <a:pt x="207847" y="316987"/>
                    </a:lnTo>
                    <a:lnTo>
                      <a:pt x="196042" y="316462"/>
                    </a:lnTo>
                    <a:lnTo>
                      <a:pt x="194533" y="317095"/>
                    </a:lnTo>
                    <a:lnTo>
                      <a:pt x="186456" y="325653"/>
                    </a:lnTo>
                    <a:lnTo>
                      <a:pt x="185954" y="338431"/>
                    </a:lnTo>
                    <a:lnTo>
                      <a:pt x="194490" y="346606"/>
                    </a:lnTo>
                    <a:lnTo>
                      <a:pt x="207217" y="347183"/>
                    </a:lnTo>
                    <a:lnTo>
                      <a:pt x="215505" y="338668"/>
                    </a:lnTo>
                    <a:lnTo>
                      <a:pt x="216190" y="325978"/>
                    </a:lnTo>
                    <a:close/>
                  </a:path>
                  <a:path w="621664" h="407035">
                    <a:moveTo>
                      <a:pt x="268286" y="293211"/>
                    </a:moveTo>
                    <a:lnTo>
                      <a:pt x="263496" y="281820"/>
                    </a:lnTo>
                    <a:lnTo>
                      <a:pt x="252183" y="277601"/>
                    </a:lnTo>
                    <a:lnTo>
                      <a:pt x="241000" y="282172"/>
                    </a:lnTo>
                    <a:lnTo>
                      <a:pt x="238988" y="284338"/>
                    </a:lnTo>
                    <a:lnTo>
                      <a:pt x="236098" y="295249"/>
                    </a:lnTo>
                    <a:lnTo>
                      <a:pt x="242052" y="306592"/>
                    </a:lnTo>
                    <a:lnTo>
                      <a:pt x="252999" y="309717"/>
                    </a:lnTo>
                    <a:lnTo>
                      <a:pt x="264091" y="304073"/>
                    </a:lnTo>
                    <a:lnTo>
                      <a:pt x="268286" y="293211"/>
                    </a:lnTo>
                    <a:close/>
                  </a:path>
                  <a:path w="621664" h="407035">
                    <a:moveTo>
                      <a:pt x="314811" y="247896"/>
                    </a:moveTo>
                    <a:lnTo>
                      <a:pt x="309718" y="236551"/>
                    </a:lnTo>
                    <a:lnTo>
                      <a:pt x="298493" y="231971"/>
                    </a:lnTo>
                    <a:lnTo>
                      <a:pt x="287482" y="236452"/>
                    </a:lnTo>
                    <a:lnTo>
                      <a:pt x="285274" y="239098"/>
                    </a:lnTo>
                    <a:lnTo>
                      <a:pt x="282657" y="249991"/>
                    </a:lnTo>
                    <a:lnTo>
                      <a:pt x="288851" y="261153"/>
                    </a:lnTo>
                    <a:lnTo>
                      <a:pt x="299929" y="264368"/>
                    </a:lnTo>
                    <a:lnTo>
                      <a:pt x="311240" y="259091"/>
                    </a:lnTo>
                    <a:lnTo>
                      <a:pt x="314811" y="247896"/>
                    </a:lnTo>
                    <a:close/>
                  </a:path>
                  <a:path w="621664" h="407035">
                    <a:moveTo>
                      <a:pt x="361625" y="202364"/>
                    </a:moveTo>
                    <a:lnTo>
                      <a:pt x="356461" y="191142"/>
                    </a:lnTo>
                    <a:lnTo>
                      <a:pt x="345439" y="186923"/>
                    </a:lnTo>
                    <a:lnTo>
                      <a:pt x="333964" y="191494"/>
                    </a:lnTo>
                    <a:lnTo>
                      <a:pt x="331901" y="194033"/>
                    </a:lnTo>
                    <a:lnTo>
                      <a:pt x="329499" y="204824"/>
                    </a:lnTo>
                    <a:lnTo>
                      <a:pt x="335916" y="216029"/>
                    </a:lnTo>
                    <a:lnTo>
                      <a:pt x="346533" y="218987"/>
                    </a:lnTo>
                    <a:lnTo>
                      <a:pt x="357934" y="213131"/>
                    </a:lnTo>
                    <a:lnTo>
                      <a:pt x="361625" y="202364"/>
                    </a:lnTo>
                    <a:close/>
                  </a:path>
                  <a:path w="621664" h="407035">
                    <a:moveTo>
                      <a:pt x="404182" y="151747"/>
                    </a:moveTo>
                    <a:lnTo>
                      <a:pt x="397743" y="141146"/>
                    </a:lnTo>
                    <a:lnTo>
                      <a:pt x="386439" y="137919"/>
                    </a:lnTo>
                    <a:lnTo>
                      <a:pt x="375874" y="143488"/>
                    </a:lnTo>
                    <a:lnTo>
                      <a:pt x="374134" y="146284"/>
                    </a:lnTo>
                    <a:lnTo>
                      <a:pt x="373027" y="157459"/>
                    </a:lnTo>
                    <a:lnTo>
                      <a:pt x="380179" y="168456"/>
                    </a:lnTo>
                    <a:lnTo>
                      <a:pt x="391214" y="170125"/>
                    </a:lnTo>
                    <a:lnTo>
                      <a:pt x="402126" y="163205"/>
                    </a:lnTo>
                    <a:lnTo>
                      <a:pt x="404182" y="151747"/>
                    </a:lnTo>
                    <a:close/>
                  </a:path>
                  <a:path w="621664" h="407035">
                    <a:moveTo>
                      <a:pt x="449295" y="111934"/>
                    </a:moveTo>
                    <a:lnTo>
                      <a:pt x="447712" y="99873"/>
                    </a:lnTo>
                    <a:lnTo>
                      <a:pt x="437894" y="92689"/>
                    </a:lnTo>
                    <a:lnTo>
                      <a:pt x="426166" y="93958"/>
                    </a:lnTo>
                    <a:lnTo>
                      <a:pt x="422566" y="96542"/>
                    </a:lnTo>
                    <a:lnTo>
                      <a:pt x="417726" y="106294"/>
                    </a:lnTo>
                    <a:lnTo>
                      <a:pt x="420928" y="118535"/>
                    </a:lnTo>
                    <a:lnTo>
                      <a:pt x="430480" y="124177"/>
                    </a:lnTo>
                    <a:lnTo>
                      <a:pt x="443077" y="121771"/>
                    </a:lnTo>
                    <a:lnTo>
                      <a:pt x="449295" y="111934"/>
                    </a:lnTo>
                    <a:close/>
                  </a:path>
                  <a:path w="621664" h="407035">
                    <a:moveTo>
                      <a:pt x="506438" y="81081"/>
                    </a:moveTo>
                    <a:lnTo>
                      <a:pt x="504631" y="68384"/>
                    </a:lnTo>
                    <a:lnTo>
                      <a:pt x="494859" y="61782"/>
                    </a:lnTo>
                    <a:lnTo>
                      <a:pt x="483316" y="63478"/>
                    </a:lnTo>
                    <a:lnTo>
                      <a:pt x="479535" y="65915"/>
                    </a:lnTo>
                    <a:lnTo>
                      <a:pt x="474934" y="75420"/>
                    </a:lnTo>
                    <a:lnTo>
                      <a:pt x="478424" y="88225"/>
                    </a:lnTo>
                    <a:lnTo>
                      <a:pt x="488227" y="93351"/>
                    </a:lnTo>
                    <a:lnTo>
                      <a:pt x="500453" y="90533"/>
                    </a:lnTo>
                    <a:lnTo>
                      <a:pt x="506438" y="81081"/>
                    </a:lnTo>
                    <a:close/>
                  </a:path>
                  <a:path w="621664" h="407035">
                    <a:moveTo>
                      <a:pt x="563844" y="49740"/>
                    </a:moveTo>
                    <a:lnTo>
                      <a:pt x="561543" y="37435"/>
                    </a:lnTo>
                    <a:lnTo>
                      <a:pt x="551824" y="30574"/>
                    </a:lnTo>
                    <a:lnTo>
                      <a:pt x="540466" y="32236"/>
                    </a:lnTo>
                    <a:lnTo>
                      <a:pt x="537090" y="34658"/>
                    </a:lnTo>
                    <a:lnTo>
                      <a:pt x="532454" y="44514"/>
                    </a:lnTo>
                    <a:lnTo>
                      <a:pt x="535719" y="57139"/>
                    </a:lnTo>
                    <a:lnTo>
                      <a:pt x="545582" y="62177"/>
                    </a:lnTo>
                    <a:lnTo>
                      <a:pt x="558134" y="59590"/>
                    </a:lnTo>
                    <a:lnTo>
                      <a:pt x="563844" y="49740"/>
                    </a:lnTo>
                    <a:close/>
                  </a:path>
                  <a:path w="621664" h="407035">
                    <a:moveTo>
                      <a:pt x="621380" y="18657"/>
                    </a:moveTo>
                    <a:lnTo>
                      <a:pt x="619162" y="6991"/>
                    </a:lnTo>
                    <a:lnTo>
                      <a:pt x="609344" y="0"/>
                    </a:lnTo>
                    <a:lnTo>
                      <a:pt x="597616" y="994"/>
                    </a:lnTo>
                    <a:lnTo>
                      <a:pt x="597616" y="1756"/>
                    </a:lnTo>
                    <a:lnTo>
                      <a:pt x="594374" y="3991"/>
                    </a:lnTo>
                    <a:lnTo>
                      <a:pt x="589915" y="13561"/>
                    </a:lnTo>
                    <a:lnTo>
                      <a:pt x="593298" y="26644"/>
                    </a:lnTo>
                    <a:lnTo>
                      <a:pt x="603048" y="31538"/>
                    </a:lnTo>
                    <a:lnTo>
                      <a:pt x="615265" y="28381"/>
                    </a:lnTo>
                    <a:lnTo>
                      <a:pt x="621380" y="18657"/>
                    </a:lnTo>
                    <a:close/>
                  </a:path>
                </a:pathLst>
              </a:custGeom>
              <a:solidFill>
                <a:srgbClr val="66FFFF"/>
              </a:solidFill>
            </p:spPr>
            <p:txBody>
              <a:bodyPr lIns="0" tIns="0" rIns="0" bIns="0"/>
              <a:lstStyle/>
              <a:p>
                <a:pPr>
                  <a:defRPr/>
                </a:pPr>
                <a:endParaRPr sz="1588"/>
              </a:p>
            </p:txBody>
          </p:sp>
        </p:grpSp>
        <p:sp>
          <p:nvSpPr>
            <p:cNvPr id="22" name="Freeform: Shape 16"/>
            <p:cNvSpPr/>
            <p:nvPr/>
          </p:nvSpPr>
          <p:spPr>
            <a:xfrm>
              <a:off x="740079" y="2065926"/>
              <a:ext cx="2743200" cy="1447800"/>
            </a:xfrm>
            <a:custGeom>
              <a:avLst/>
              <a:gdLst>
                <a:gd name="connsiteX0" fmla="*/ 2743200 w 2743200"/>
                <a:gd name="connsiteY0" fmla="*/ 0 h 1447800"/>
                <a:gd name="connsiteX1" fmla="*/ 2457450 w 2743200"/>
                <a:gd name="connsiteY1" fmla="*/ 133350 h 1447800"/>
                <a:gd name="connsiteX2" fmla="*/ 2260600 w 2743200"/>
                <a:gd name="connsiteY2" fmla="*/ 254000 h 1447800"/>
                <a:gd name="connsiteX3" fmla="*/ 1822450 w 2743200"/>
                <a:gd name="connsiteY3" fmla="*/ 393700 h 1447800"/>
                <a:gd name="connsiteX4" fmla="*/ 1377950 w 2743200"/>
                <a:gd name="connsiteY4" fmla="*/ 704850 h 1447800"/>
                <a:gd name="connsiteX5" fmla="*/ 920750 w 2743200"/>
                <a:gd name="connsiteY5" fmla="*/ 927100 h 1447800"/>
                <a:gd name="connsiteX6" fmla="*/ 393700 w 2743200"/>
                <a:gd name="connsiteY6" fmla="*/ 1162050 h 1447800"/>
                <a:gd name="connsiteX7" fmla="*/ 0 w 2743200"/>
                <a:gd name="connsiteY7"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0" h="1447800">
                  <a:moveTo>
                    <a:pt x="2743200" y="0"/>
                  </a:moveTo>
                  <a:cubicBezTo>
                    <a:pt x="2640541" y="45508"/>
                    <a:pt x="2537883" y="91017"/>
                    <a:pt x="2457450" y="133350"/>
                  </a:cubicBezTo>
                  <a:cubicBezTo>
                    <a:pt x="2377017" y="175683"/>
                    <a:pt x="2366433" y="210608"/>
                    <a:pt x="2260600" y="254000"/>
                  </a:cubicBezTo>
                  <a:cubicBezTo>
                    <a:pt x="2154767" y="297392"/>
                    <a:pt x="1969558" y="318558"/>
                    <a:pt x="1822450" y="393700"/>
                  </a:cubicBezTo>
                  <a:cubicBezTo>
                    <a:pt x="1675342" y="468842"/>
                    <a:pt x="1528233" y="615950"/>
                    <a:pt x="1377950" y="704850"/>
                  </a:cubicBezTo>
                  <a:cubicBezTo>
                    <a:pt x="1227667" y="793750"/>
                    <a:pt x="1084792" y="850900"/>
                    <a:pt x="920750" y="927100"/>
                  </a:cubicBezTo>
                  <a:cubicBezTo>
                    <a:pt x="756708" y="1003300"/>
                    <a:pt x="547158" y="1075267"/>
                    <a:pt x="393700" y="1162050"/>
                  </a:cubicBezTo>
                  <a:cubicBezTo>
                    <a:pt x="240242" y="1248833"/>
                    <a:pt x="120121" y="1348316"/>
                    <a:pt x="0" y="1447800"/>
                  </a:cubicBezTo>
                </a:path>
              </a:pathLst>
            </a:custGeom>
            <a:noFill/>
            <a:ln w="25400">
              <a:solidFill>
                <a:srgbClr val="00FFFF"/>
              </a:solidFill>
              <a:prstDash val="dash"/>
            </a:ln>
            <a:effectLst>
              <a:glow rad="25400">
                <a:schemeClr val="bg1">
                  <a:alpha val="58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Freeform: Shape 15"/>
            <p:cNvSpPr/>
            <p:nvPr/>
          </p:nvSpPr>
          <p:spPr>
            <a:xfrm>
              <a:off x="4826000" y="1841500"/>
              <a:ext cx="2184400" cy="1492250"/>
            </a:xfrm>
            <a:custGeom>
              <a:avLst/>
              <a:gdLst>
                <a:gd name="connsiteX0" fmla="*/ 2184400 w 2184400"/>
                <a:gd name="connsiteY0" fmla="*/ 1492250 h 1492250"/>
                <a:gd name="connsiteX1" fmla="*/ 1416050 w 2184400"/>
                <a:gd name="connsiteY1" fmla="*/ 869950 h 1492250"/>
                <a:gd name="connsiteX2" fmla="*/ 1092200 w 2184400"/>
                <a:gd name="connsiteY2" fmla="*/ 742950 h 1492250"/>
                <a:gd name="connsiteX3" fmla="*/ 850900 w 2184400"/>
                <a:gd name="connsiteY3" fmla="*/ 431800 h 1492250"/>
                <a:gd name="connsiteX4" fmla="*/ 603250 w 2184400"/>
                <a:gd name="connsiteY4" fmla="*/ 311150 h 1492250"/>
                <a:gd name="connsiteX5" fmla="*/ 0 w 2184400"/>
                <a:gd name="connsiteY5" fmla="*/ 0 h 149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4400" h="1492250">
                  <a:moveTo>
                    <a:pt x="2184400" y="1492250"/>
                  </a:moveTo>
                  <a:cubicBezTo>
                    <a:pt x="1891241" y="1243541"/>
                    <a:pt x="1598083" y="994833"/>
                    <a:pt x="1416050" y="869950"/>
                  </a:cubicBezTo>
                  <a:cubicBezTo>
                    <a:pt x="1234017" y="745067"/>
                    <a:pt x="1186392" y="815975"/>
                    <a:pt x="1092200" y="742950"/>
                  </a:cubicBezTo>
                  <a:cubicBezTo>
                    <a:pt x="998008" y="669925"/>
                    <a:pt x="932392" y="503767"/>
                    <a:pt x="850900" y="431800"/>
                  </a:cubicBezTo>
                  <a:cubicBezTo>
                    <a:pt x="769408" y="359833"/>
                    <a:pt x="603250" y="311150"/>
                    <a:pt x="603250" y="311150"/>
                  </a:cubicBezTo>
                  <a:lnTo>
                    <a:pt x="0" y="0"/>
                  </a:lnTo>
                </a:path>
              </a:pathLst>
            </a:custGeom>
            <a:noFill/>
            <a:ln w="38100">
              <a:solidFill>
                <a:srgbClr val="FF0000"/>
              </a:solidFill>
              <a:prstDash val="sysDot"/>
            </a:ln>
            <a:effectLst>
              <a:glow rad="25400">
                <a:schemeClr val="bg1">
                  <a:alpha val="58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Freeform: Shape 6"/>
            <p:cNvSpPr/>
            <p:nvPr/>
          </p:nvSpPr>
          <p:spPr>
            <a:xfrm>
              <a:off x="728663" y="1857375"/>
              <a:ext cx="2747962" cy="600075"/>
            </a:xfrm>
            <a:custGeom>
              <a:avLst/>
              <a:gdLst>
                <a:gd name="connsiteX0" fmla="*/ 2747962 w 2747962"/>
                <a:gd name="connsiteY0" fmla="*/ 0 h 600075"/>
                <a:gd name="connsiteX1" fmla="*/ 2371725 w 2747962"/>
                <a:gd name="connsiteY1" fmla="*/ 95250 h 600075"/>
                <a:gd name="connsiteX2" fmla="*/ 1981200 w 2747962"/>
                <a:gd name="connsiteY2" fmla="*/ 161925 h 600075"/>
                <a:gd name="connsiteX3" fmla="*/ 1795462 w 2747962"/>
                <a:gd name="connsiteY3" fmla="*/ 200025 h 600075"/>
                <a:gd name="connsiteX4" fmla="*/ 1890712 w 2747962"/>
                <a:gd name="connsiteY4" fmla="*/ 319088 h 600075"/>
                <a:gd name="connsiteX5" fmla="*/ 1604962 w 2747962"/>
                <a:gd name="connsiteY5" fmla="*/ 481013 h 600075"/>
                <a:gd name="connsiteX6" fmla="*/ 1395412 w 2747962"/>
                <a:gd name="connsiteY6" fmla="*/ 552450 h 600075"/>
                <a:gd name="connsiteX7" fmla="*/ 752475 w 2747962"/>
                <a:gd name="connsiteY7" fmla="*/ 504825 h 600075"/>
                <a:gd name="connsiteX8" fmla="*/ 547687 w 2747962"/>
                <a:gd name="connsiteY8" fmla="*/ 485775 h 600075"/>
                <a:gd name="connsiteX9" fmla="*/ 347662 w 2747962"/>
                <a:gd name="connsiteY9" fmla="*/ 471488 h 600075"/>
                <a:gd name="connsiteX10" fmla="*/ 0 w 2747962"/>
                <a:gd name="connsiteY10" fmla="*/ 600075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962" h="600075">
                  <a:moveTo>
                    <a:pt x="2747962" y="0"/>
                  </a:moveTo>
                  <a:cubicBezTo>
                    <a:pt x="2623740" y="34131"/>
                    <a:pt x="2499519" y="68262"/>
                    <a:pt x="2371725" y="95250"/>
                  </a:cubicBezTo>
                  <a:cubicBezTo>
                    <a:pt x="2243931" y="122238"/>
                    <a:pt x="2077244" y="144463"/>
                    <a:pt x="1981200" y="161925"/>
                  </a:cubicBezTo>
                  <a:cubicBezTo>
                    <a:pt x="1885156" y="179387"/>
                    <a:pt x="1810543" y="173831"/>
                    <a:pt x="1795462" y="200025"/>
                  </a:cubicBezTo>
                  <a:cubicBezTo>
                    <a:pt x="1780381" y="226219"/>
                    <a:pt x="1922462" y="272257"/>
                    <a:pt x="1890712" y="319088"/>
                  </a:cubicBezTo>
                  <a:cubicBezTo>
                    <a:pt x="1858962" y="365919"/>
                    <a:pt x="1687512" y="442119"/>
                    <a:pt x="1604962" y="481013"/>
                  </a:cubicBezTo>
                  <a:cubicBezTo>
                    <a:pt x="1522412" y="519907"/>
                    <a:pt x="1537493" y="548481"/>
                    <a:pt x="1395412" y="552450"/>
                  </a:cubicBezTo>
                  <a:cubicBezTo>
                    <a:pt x="1253331" y="556419"/>
                    <a:pt x="893762" y="515938"/>
                    <a:pt x="752475" y="504825"/>
                  </a:cubicBezTo>
                  <a:cubicBezTo>
                    <a:pt x="611187" y="493713"/>
                    <a:pt x="615156" y="491331"/>
                    <a:pt x="547687" y="485775"/>
                  </a:cubicBezTo>
                  <a:cubicBezTo>
                    <a:pt x="480218" y="480219"/>
                    <a:pt x="438943" y="452438"/>
                    <a:pt x="347662" y="471488"/>
                  </a:cubicBezTo>
                  <a:cubicBezTo>
                    <a:pt x="256381" y="490538"/>
                    <a:pt x="128190" y="545306"/>
                    <a:pt x="0" y="600075"/>
                  </a:cubicBezTo>
                </a:path>
              </a:pathLst>
            </a:custGeom>
            <a:noFill/>
            <a:ln w="38100">
              <a:solidFill>
                <a:srgbClr val="FF0000"/>
              </a:solidFill>
              <a:prstDash val="sysDot"/>
            </a:ln>
            <a:effectLst>
              <a:glow rad="25400">
                <a:schemeClr val="bg1">
                  <a:alpha val="58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Freeform: Shape 17"/>
            <p:cNvSpPr/>
            <p:nvPr/>
          </p:nvSpPr>
          <p:spPr>
            <a:xfrm>
              <a:off x="4315209" y="2006600"/>
              <a:ext cx="1215641" cy="1917700"/>
            </a:xfrm>
            <a:custGeom>
              <a:avLst/>
              <a:gdLst>
                <a:gd name="connsiteX0" fmla="*/ 1215641 w 1215641"/>
                <a:gd name="connsiteY0" fmla="*/ 1917700 h 1917700"/>
                <a:gd name="connsiteX1" fmla="*/ 967991 w 1215641"/>
                <a:gd name="connsiteY1" fmla="*/ 1625600 h 1917700"/>
                <a:gd name="connsiteX2" fmla="*/ 472691 w 1215641"/>
                <a:gd name="connsiteY2" fmla="*/ 1270000 h 1917700"/>
                <a:gd name="connsiteX3" fmla="*/ 205991 w 1215641"/>
                <a:gd name="connsiteY3" fmla="*/ 1123950 h 1917700"/>
                <a:gd name="connsiteX4" fmla="*/ 161541 w 1215641"/>
                <a:gd name="connsiteY4" fmla="*/ 806450 h 1917700"/>
                <a:gd name="connsiteX5" fmla="*/ 250441 w 1215641"/>
                <a:gd name="connsiteY5" fmla="*/ 520700 h 1917700"/>
                <a:gd name="connsiteX6" fmla="*/ 288541 w 1215641"/>
                <a:gd name="connsiteY6" fmla="*/ 444500 h 1917700"/>
                <a:gd name="connsiteX7" fmla="*/ 21841 w 1215641"/>
                <a:gd name="connsiteY7" fmla="*/ 196850 h 1917700"/>
                <a:gd name="connsiteX8" fmla="*/ 34541 w 1215641"/>
                <a:gd name="connsiteY8" fmla="*/ 0 h 191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5641" h="1917700">
                  <a:moveTo>
                    <a:pt x="1215641" y="1917700"/>
                  </a:moveTo>
                  <a:cubicBezTo>
                    <a:pt x="1153728" y="1825625"/>
                    <a:pt x="1091816" y="1733550"/>
                    <a:pt x="967991" y="1625600"/>
                  </a:cubicBezTo>
                  <a:cubicBezTo>
                    <a:pt x="844166" y="1517650"/>
                    <a:pt x="599691" y="1353608"/>
                    <a:pt x="472691" y="1270000"/>
                  </a:cubicBezTo>
                  <a:cubicBezTo>
                    <a:pt x="345691" y="1186392"/>
                    <a:pt x="257849" y="1201208"/>
                    <a:pt x="205991" y="1123950"/>
                  </a:cubicBezTo>
                  <a:cubicBezTo>
                    <a:pt x="154133" y="1046692"/>
                    <a:pt x="154133" y="906992"/>
                    <a:pt x="161541" y="806450"/>
                  </a:cubicBezTo>
                  <a:cubicBezTo>
                    <a:pt x="168949" y="705908"/>
                    <a:pt x="229274" y="581025"/>
                    <a:pt x="250441" y="520700"/>
                  </a:cubicBezTo>
                  <a:cubicBezTo>
                    <a:pt x="271608" y="460375"/>
                    <a:pt x="326641" y="498475"/>
                    <a:pt x="288541" y="444500"/>
                  </a:cubicBezTo>
                  <a:cubicBezTo>
                    <a:pt x="250441" y="390525"/>
                    <a:pt x="64174" y="270933"/>
                    <a:pt x="21841" y="196850"/>
                  </a:cubicBezTo>
                  <a:cubicBezTo>
                    <a:pt x="-20492" y="122767"/>
                    <a:pt x="7024" y="61383"/>
                    <a:pt x="34541" y="0"/>
                  </a:cubicBezTo>
                </a:path>
              </a:pathLst>
            </a:custGeom>
            <a:noFill/>
            <a:ln w="25400">
              <a:solidFill>
                <a:srgbClr val="00FFFF"/>
              </a:solidFill>
              <a:prstDash val="dash"/>
            </a:ln>
            <a:effectLst>
              <a:glow rad="25400">
                <a:schemeClr val="bg1">
                  <a:alpha val="58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6" name="Straight Arrow Connector 25"/>
            <p:cNvCxnSpPr>
              <a:cxnSpLocks/>
            </p:cNvCxnSpPr>
            <p:nvPr/>
          </p:nvCxnSpPr>
          <p:spPr>
            <a:xfrm>
              <a:off x="1446434" y="1394745"/>
              <a:ext cx="138526" cy="645307"/>
            </a:xfrm>
            <a:prstGeom prst="straightConnector1">
              <a:avLst/>
            </a:prstGeom>
            <a:ln w="38100">
              <a:solidFill>
                <a:schemeClr val="tx1"/>
              </a:solidFill>
              <a:tailEnd type="triangle"/>
            </a:ln>
            <a:effectLst>
              <a:glow rad="38100">
                <a:srgbClr val="FFFFCC"/>
              </a:glow>
            </a:effectLst>
          </p:spPr>
          <p:style>
            <a:lnRef idx="1">
              <a:schemeClr val="accent1"/>
            </a:lnRef>
            <a:fillRef idx="0">
              <a:schemeClr val="accent1"/>
            </a:fillRef>
            <a:effectRef idx="0">
              <a:schemeClr val="accent1"/>
            </a:effectRef>
            <a:fontRef idx="minor">
              <a:schemeClr val="tx1"/>
            </a:fontRef>
          </p:style>
        </p:cxnSp>
        <p:sp>
          <p:nvSpPr>
            <p:cNvPr id="27" name="TextBox 30"/>
            <p:cNvSpPr txBox="1">
              <a:spLocks noChangeArrowheads="1"/>
            </p:cNvSpPr>
            <p:nvPr/>
          </p:nvSpPr>
          <p:spPr bwMode="auto">
            <a:xfrm>
              <a:off x="1057275" y="1282700"/>
              <a:ext cx="795338" cy="223838"/>
            </a:xfrm>
            <a:prstGeom prst="rect">
              <a:avLst/>
            </a:prstGeom>
            <a:solidFill>
              <a:srgbClr val="FFFFCC"/>
            </a:solidFill>
            <a:ln w="19050">
              <a:solidFill>
                <a:schemeClr val="tx1"/>
              </a:solidFill>
              <a:miter lim="800000"/>
              <a:headEnd/>
              <a:tailEnd/>
            </a:ln>
          </p:spPr>
          <p:txBody>
            <a:bodyPr lIns="27432" tIns="27432" rIns="27432" bIns="27432"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100" b="1"/>
                <a:t>Floodplain</a:t>
              </a:r>
            </a:p>
          </p:txBody>
        </p:sp>
        <p:cxnSp>
          <p:nvCxnSpPr>
            <p:cNvPr id="28" name="Straight Arrow Connector 27"/>
            <p:cNvCxnSpPr>
              <a:cxnSpLocks/>
            </p:cNvCxnSpPr>
            <p:nvPr/>
          </p:nvCxnSpPr>
          <p:spPr>
            <a:xfrm>
              <a:off x="6415881" y="1623397"/>
              <a:ext cx="6734" cy="706064"/>
            </a:xfrm>
            <a:prstGeom prst="straightConnector1">
              <a:avLst/>
            </a:prstGeom>
            <a:ln w="38100">
              <a:solidFill>
                <a:schemeClr val="tx1"/>
              </a:solidFill>
              <a:tailEnd type="triangle"/>
            </a:ln>
            <a:effectLst>
              <a:glow rad="38100">
                <a:srgbClr val="FFFFCC"/>
              </a:glow>
            </a:effectLst>
          </p:spPr>
          <p:style>
            <a:lnRef idx="1">
              <a:schemeClr val="accent1"/>
            </a:lnRef>
            <a:fillRef idx="0">
              <a:schemeClr val="accent1"/>
            </a:fillRef>
            <a:effectRef idx="0">
              <a:schemeClr val="accent1"/>
            </a:effectRef>
            <a:fontRef idx="minor">
              <a:schemeClr val="tx1"/>
            </a:fontRef>
          </p:style>
        </p:cxnSp>
        <p:sp>
          <p:nvSpPr>
            <p:cNvPr id="29" name="TextBox 32"/>
            <p:cNvSpPr txBox="1">
              <a:spLocks noChangeArrowheads="1"/>
            </p:cNvSpPr>
            <p:nvPr/>
          </p:nvSpPr>
          <p:spPr bwMode="auto">
            <a:xfrm>
              <a:off x="5967413" y="1568450"/>
              <a:ext cx="893762" cy="168275"/>
            </a:xfrm>
            <a:prstGeom prst="rect">
              <a:avLst/>
            </a:prstGeom>
            <a:solidFill>
              <a:srgbClr val="FFFFCC"/>
            </a:solidFill>
            <a:ln w="19050">
              <a:solidFill>
                <a:schemeClr val="tx1"/>
              </a:solidFill>
              <a:miter lim="800000"/>
              <a:headEnd/>
              <a:tailEnd/>
            </a:ln>
          </p:spPr>
          <p:txBody>
            <a:bodyPr lIns="27432" tIns="27432" rIns="27432" bIns="27432"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100" b="1"/>
                <a:t>Floodplain</a:t>
              </a:r>
            </a:p>
          </p:txBody>
        </p:sp>
        <p:cxnSp>
          <p:nvCxnSpPr>
            <p:cNvPr id="30" name="Straight Arrow Connector 29"/>
            <p:cNvCxnSpPr>
              <a:cxnSpLocks/>
            </p:cNvCxnSpPr>
            <p:nvPr/>
          </p:nvCxnSpPr>
          <p:spPr>
            <a:xfrm>
              <a:off x="4318135" y="2084388"/>
              <a:ext cx="1001449" cy="0"/>
            </a:xfrm>
            <a:prstGeom prst="straightConnector1">
              <a:avLst/>
            </a:prstGeom>
            <a:ln w="38100">
              <a:solidFill>
                <a:schemeClr val="tx1"/>
              </a:solidFill>
              <a:tailEnd type="triangle"/>
            </a:ln>
            <a:effectLst>
              <a:glow rad="38100">
                <a:srgbClr val="FFFFCC"/>
              </a:glow>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cxnSpLocks/>
            </p:cNvCxnSpPr>
            <p:nvPr/>
          </p:nvCxnSpPr>
          <p:spPr>
            <a:xfrm flipH="1">
              <a:off x="2613660" y="2084388"/>
              <a:ext cx="1704475" cy="0"/>
            </a:xfrm>
            <a:prstGeom prst="straightConnector1">
              <a:avLst/>
            </a:prstGeom>
            <a:ln w="38100">
              <a:solidFill>
                <a:schemeClr val="tx1"/>
              </a:solidFill>
              <a:tailEnd type="triangle"/>
            </a:ln>
            <a:effectLst>
              <a:glow rad="38100">
                <a:srgbClr val="FFFFCC"/>
              </a:glow>
            </a:effectLst>
          </p:spPr>
          <p:style>
            <a:lnRef idx="1">
              <a:schemeClr val="accent1"/>
            </a:lnRef>
            <a:fillRef idx="0">
              <a:schemeClr val="accent1"/>
            </a:fillRef>
            <a:effectRef idx="0">
              <a:schemeClr val="accent1"/>
            </a:effectRef>
            <a:fontRef idx="minor">
              <a:schemeClr val="tx1"/>
            </a:fontRef>
          </p:style>
        </p:cxnSp>
        <p:sp>
          <p:nvSpPr>
            <p:cNvPr id="32" name="TextBox 35"/>
            <p:cNvSpPr txBox="1">
              <a:spLocks noChangeArrowheads="1"/>
            </p:cNvSpPr>
            <p:nvPr/>
          </p:nvSpPr>
          <p:spPr bwMode="auto">
            <a:xfrm>
              <a:off x="3396877" y="2150362"/>
              <a:ext cx="1138238" cy="198250"/>
            </a:xfrm>
            <a:prstGeom prst="rect">
              <a:avLst/>
            </a:prstGeom>
            <a:solidFill>
              <a:srgbClr val="FFFFCC"/>
            </a:solidFill>
            <a:ln w="19050">
              <a:solidFill>
                <a:schemeClr val="tx1"/>
              </a:solidFill>
              <a:miter lim="800000"/>
              <a:headEnd/>
              <a:tailEnd/>
            </a:ln>
          </p:spPr>
          <p:txBody>
            <a:bodyPr lIns="27432" tIns="27432" rIns="27432" bIns="27432"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100" b="1" dirty="0" err="1"/>
                <a:t>Bankfull</a:t>
              </a:r>
              <a:r>
                <a:rPr lang="en-US" altLang="en-US" sz="1100" b="1" dirty="0"/>
                <a:t> width</a:t>
              </a:r>
            </a:p>
          </p:txBody>
        </p:sp>
        <p:cxnSp>
          <p:nvCxnSpPr>
            <p:cNvPr id="33" name="Straight Arrow Connector 32"/>
            <p:cNvCxnSpPr>
              <a:cxnSpLocks/>
            </p:cNvCxnSpPr>
            <p:nvPr/>
          </p:nvCxnSpPr>
          <p:spPr>
            <a:xfrm>
              <a:off x="3183723" y="2792413"/>
              <a:ext cx="1248702" cy="0"/>
            </a:xfrm>
            <a:prstGeom prst="straightConnector1">
              <a:avLst/>
            </a:prstGeom>
            <a:ln w="38100">
              <a:solidFill>
                <a:schemeClr val="tx1"/>
              </a:solidFill>
              <a:tailEnd type="triangle"/>
            </a:ln>
            <a:effectLst>
              <a:glow rad="38100">
                <a:srgbClr val="FFFFCC"/>
              </a:glow>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cxnSpLocks/>
            </p:cNvCxnSpPr>
            <p:nvPr/>
          </p:nvCxnSpPr>
          <p:spPr>
            <a:xfrm flipH="1">
              <a:off x="2027949" y="2791790"/>
              <a:ext cx="1636879" cy="0"/>
            </a:xfrm>
            <a:prstGeom prst="straightConnector1">
              <a:avLst/>
            </a:prstGeom>
            <a:ln w="38100">
              <a:solidFill>
                <a:schemeClr val="tx1"/>
              </a:solidFill>
              <a:tailEnd type="triangle"/>
            </a:ln>
            <a:effectLst>
              <a:glow rad="38100">
                <a:srgbClr val="FFFFCC"/>
              </a:glow>
            </a:effectLst>
          </p:spPr>
          <p:style>
            <a:lnRef idx="1">
              <a:schemeClr val="accent1"/>
            </a:lnRef>
            <a:fillRef idx="0">
              <a:schemeClr val="accent1"/>
            </a:fillRef>
            <a:effectRef idx="0">
              <a:schemeClr val="accent1"/>
            </a:effectRef>
            <a:fontRef idx="minor">
              <a:schemeClr val="tx1"/>
            </a:fontRef>
          </p:style>
        </p:cxnSp>
        <p:sp>
          <p:nvSpPr>
            <p:cNvPr id="35" name="TextBox 42"/>
            <p:cNvSpPr txBox="1">
              <a:spLocks noChangeArrowheads="1"/>
            </p:cNvSpPr>
            <p:nvPr/>
          </p:nvSpPr>
          <p:spPr bwMode="auto">
            <a:xfrm>
              <a:off x="2435225" y="2874196"/>
              <a:ext cx="1536700" cy="198250"/>
            </a:xfrm>
            <a:prstGeom prst="rect">
              <a:avLst/>
            </a:prstGeom>
            <a:solidFill>
              <a:srgbClr val="FFFFCC"/>
            </a:solidFill>
            <a:ln w="19050">
              <a:solidFill>
                <a:schemeClr val="tx1"/>
              </a:solidFill>
              <a:miter lim="800000"/>
              <a:headEnd/>
              <a:tailEnd/>
            </a:ln>
          </p:spPr>
          <p:txBody>
            <a:bodyPr lIns="27432" tIns="27432" rIns="27432" bIns="27432"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100" b="1" dirty="0"/>
                <a:t>Active channel width</a:t>
              </a:r>
            </a:p>
          </p:txBody>
        </p:sp>
      </p:grpSp>
    </p:spTree>
    <p:extLst>
      <p:ext uri="{BB962C8B-B14F-4D97-AF65-F5344CB8AC3E}">
        <p14:creationId xmlns:p14="http://schemas.microsoft.com/office/powerpoint/2010/main" val="21429082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5"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err="1">
                <a:solidFill>
                  <a:srgbClr val="FFFFCC"/>
                </a:solidFill>
                <a:latin typeface="Arial" pitchFamily="34" charset="0"/>
              </a:rPr>
              <a:t>Bankfull</a:t>
            </a:r>
            <a:r>
              <a:rPr lang="en-US" sz="2200" b="1" dirty="0">
                <a:solidFill>
                  <a:srgbClr val="FFFFCC"/>
                </a:solidFill>
                <a:latin typeface="Arial" pitchFamily="34" charset="0"/>
              </a:rPr>
              <a:t> Technical Bulletin</a:t>
            </a:r>
          </a:p>
        </p:txBody>
      </p:sp>
      <p:sp>
        <p:nvSpPr>
          <p:cNvPr id="2" name="Rectangle 1"/>
          <p:cNvSpPr/>
          <p:nvPr/>
        </p:nvSpPr>
        <p:spPr>
          <a:xfrm>
            <a:off x="304800" y="458470"/>
            <a:ext cx="8534400" cy="1726755"/>
          </a:xfrm>
          <a:prstGeom prst="rect">
            <a:avLst/>
          </a:prstGeom>
        </p:spPr>
        <p:txBody>
          <a:bodyPr wrap="square">
            <a:spAutoFit/>
          </a:bodyPr>
          <a:lstStyle/>
          <a:p>
            <a:pPr algn="just">
              <a:lnSpc>
                <a:spcPct val="118000"/>
              </a:lnSpc>
              <a:spcBef>
                <a:spcPct val="0"/>
              </a:spcBef>
              <a:spcAft>
                <a:spcPts val="0"/>
              </a:spcAft>
              <a:buFontTx/>
              <a:buNone/>
              <a:defRPr/>
            </a:pPr>
            <a:r>
              <a:rPr lang="en-US" altLang="en-US" b="1" u="sng" dirty="0">
                <a:solidFill>
                  <a:srgbClr val="000000"/>
                </a:solidFill>
              </a:rPr>
              <a:t>Procedure for Determining </a:t>
            </a:r>
            <a:r>
              <a:rPr lang="en-US" altLang="en-US" b="1" u="sng" dirty="0" err="1">
                <a:solidFill>
                  <a:srgbClr val="000000"/>
                </a:solidFill>
              </a:rPr>
              <a:t>Bankfull</a:t>
            </a:r>
            <a:r>
              <a:rPr lang="en-US" altLang="en-US" b="1" u="sng" dirty="0">
                <a:solidFill>
                  <a:srgbClr val="000000"/>
                </a:solidFill>
              </a:rPr>
              <a:t> Width Near a Road / Stream Crossing Structure:</a:t>
            </a:r>
          </a:p>
          <a:p>
            <a:pPr algn="just">
              <a:lnSpc>
                <a:spcPct val="118000"/>
              </a:lnSpc>
              <a:spcBef>
                <a:spcPct val="0"/>
              </a:spcBef>
              <a:spcAft>
                <a:spcPts val="0"/>
              </a:spcAft>
              <a:buFontTx/>
              <a:buNone/>
              <a:defRPr/>
            </a:pPr>
            <a:r>
              <a:rPr lang="en-US" altLang="en-US" b="1" dirty="0">
                <a:solidFill>
                  <a:srgbClr val="000000"/>
                </a:solidFill>
              </a:rPr>
              <a:t>Location: </a:t>
            </a:r>
            <a:r>
              <a:rPr lang="en-US" altLang="en-US" dirty="0">
                <a:solidFill>
                  <a:srgbClr val="000000"/>
                </a:solidFill>
              </a:rPr>
              <a:t>Start at a location away from the influence of any culvert or bridge, since they often impact </a:t>
            </a:r>
            <a:r>
              <a:rPr lang="en-US" altLang="en-US" dirty="0"/>
              <a:t>channel </a:t>
            </a:r>
            <a:r>
              <a:rPr lang="en-US" altLang="en-US" dirty="0">
                <a:solidFill>
                  <a:srgbClr val="000000"/>
                </a:solidFill>
              </a:rPr>
              <a:t>width.  </a:t>
            </a:r>
            <a:r>
              <a:rPr lang="en-US" altLang="en-US" b="1" dirty="0">
                <a:solidFill>
                  <a:srgbClr val="FF0000"/>
                </a:solidFill>
              </a:rPr>
              <a:t>To do this, </a:t>
            </a:r>
            <a:r>
              <a:rPr lang="en-US" altLang="en-US" b="1" u="sng" dirty="0">
                <a:solidFill>
                  <a:srgbClr val="FF0000"/>
                </a:solidFill>
              </a:rPr>
              <a:t>roughly</a:t>
            </a:r>
            <a:r>
              <a:rPr lang="en-US" altLang="en-US" b="1" dirty="0">
                <a:solidFill>
                  <a:srgbClr val="FF0000"/>
                </a:solidFill>
              </a:rPr>
              <a:t> estimate </a:t>
            </a:r>
            <a:r>
              <a:rPr lang="en-US" altLang="en-US" b="1" dirty="0" err="1">
                <a:solidFill>
                  <a:srgbClr val="FF0000"/>
                </a:solidFill>
              </a:rPr>
              <a:t>bankfull</a:t>
            </a:r>
            <a:r>
              <a:rPr lang="en-US" altLang="en-US" b="1" dirty="0">
                <a:solidFill>
                  <a:srgbClr val="FF0000"/>
                </a:solidFill>
              </a:rPr>
              <a:t> channel width, then go </a:t>
            </a:r>
            <a:r>
              <a:rPr lang="en-US" altLang="en-US" b="1" u="sng" dirty="0">
                <a:solidFill>
                  <a:srgbClr val="FF0000"/>
                </a:solidFill>
              </a:rPr>
              <a:t>at least </a:t>
            </a:r>
            <a:r>
              <a:rPr lang="en-US" altLang="en-US" b="1" dirty="0">
                <a:solidFill>
                  <a:srgbClr val="FF0000"/>
                </a:solidFill>
              </a:rPr>
              <a:t>5 times that distance away from the structure. </a:t>
            </a:r>
            <a:r>
              <a:rPr lang="en-US" altLang="en-US" u="sng" dirty="0">
                <a:solidFill>
                  <a:srgbClr val="000000"/>
                </a:solidFill>
              </a:rPr>
              <a:t>Looking upstream is preferred, but downstream reaches can be used if necessary</a:t>
            </a:r>
            <a:r>
              <a:rPr lang="en-US" altLang="en-US" b="1" dirty="0">
                <a:solidFill>
                  <a:srgbClr val="000000"/>
                </a:solidFill>
              </a:rPr>
              <a:t> </a:t>
            </a:r>
            <a:r>
              <a:rPr lang="en-US" altLang="en-US" i="1" dirty="0">
                <a:solidFill>
                  <a:srgbClr val="000000"/>
                </a:solidFill>
              </a:rPr>
              <a:t>(see locations to avoid below).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2550" y="2514600"/>
            <a:ext cx="6477000" cy="3643314"/>
          </a:xfrm>
          <a:prstGeom prst="rect">
            <a:avLst/>
          </a:prstGeom>
        </p:spPr>
      </p:pic>
    </p:spTree>
    <p:extLst>
      <p:ext uri="{BB962C8B-B14F-4D97-AF65-F5344CB8AC3E}">
        <p14:creationId xmlns:p14="http://schemas.microsoft.com/office/powerpoint/2010/main" val="39666318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37" descr="https://feh.iupui.edu/wp-content/uploads/2012/07/GBFI_Fig_14a-Cro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2624" y="3267649"/>
            <a:ext cx="62642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5"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err="1">
                <a:solidFill>
                  <a:srgbClr val="FFFFCC"/>
                </a:solidFill>
                <a:latin typeface="Arial" pitchFamily="34" charset="0"/>
              </a:rPr>
              <a:t>Bankfull</a:t>
            </a:r>
            <a:r>
              <a:rPr lang="en-US" sz="2200" b="1" dirty="0">
                <a:solidFill>
                  <a:srgbClr val="FFFFCC"/>
                </a:solidFill>
                <a:latin typeface="Arial" pitchFamily="34" charset="0"/>
              </a:rPr>
              <a:t> Technical Bulletin</a:t>
            </a:r>
          </a:p>
        </p:txBody>
      </p:sp>
      <p:sp>
        <p:nvSpPr>
          <p:cNvPr id="4" name="Rectangle 3"/>
          <p:cNvSpPr/>
          <p:nvPr/>
        </p:nvSpPr>
        <p:spPr>
          <a:xfrm>
            <a:off x="152400" y="437131"/>
            <a:ext cx="8534400" cy="2830518"/>
          </a:xfrm>
          <a:prstGeom prst="rect">
            <a:avLst/>
          </a:prstGeom>
        </p:spPr>
        <p:txBody>
          <a:bodyPr wrap="square">
            <a:spAutoFit/>
          </a:bodyPr>
          <a:lstStyle/>
          <a:p>
            <a:pPr algn="just">
              <a:lnSpc>
                <a:spcPct val="118000"/>
              </a:lnSpc>
              <a:spcBef>
                <a:spcPct val="0"/>
              </a:spcBef>
              <a:spcAft>
                <a:spcPts val="0"/>
              </a:spcAft>
              <a:buFontTx/>
              <a:buNone/>
              <a:defRPr/>
            </a:pPr>
            <a:r>
              <a:rPr lang="en-US" altLang="en-US" b="1" u="sng" dirty="0">
                <a:solidFill>
                  <a:srgbClr val="000000"/>
                </a:solidFill>
              </a:rPr>
              <a:t>Determine </a:t>
            </a:r>
            <a:r>
              <a:rPr lang="en-US" altLang="en-US" b="1" u="sng" dirty="0" err="1">
                <a:solidFill>
                  <a:srgbClr val="000000"/>
                </a:solidFill>
              </a:rPr>
              <a:t>Bankfull</a:t>
            </a:r>
            <a:r>
              <a:rPr lang="en-US" altLang="en-US" b="1" dirty="0">
                <a:solidFill>
                  <a:srgbClr val="000000"/>
                </a:solidFill>
              </a:rPr>
              <a:t>:</a:t>
            </a:r>
            <a:r>
              <a:rPr lang="en-US" altLang="en-US" dirty="0">
                <a:solidFill>
                  <a:srgbClr val="000000"/>
                </a:solidFill>
              </a:rPr>
              <a:t> Begin by looking up in the floodplain and then work down toward the stream. Using both sides of the channel find the elevation of the best </a:t>
            </a:r>
            <a:r>
              <a:rPr lang="en-US" altLang="en-US" dirty="0" err="1">
                <a:solidFill>
                  <a:srgbClr val="000000"/>
                </a:solidFill>
              </a:rPr>
              <a:t>bankfull</a:t>
            </a:r>
            <a:r>
              <a:rPr lang="en-US" altLang="en-US" dirty="0">
                <a:solidFill>
                  <a:srgbClr val="000000"/>
                </a:solidFill>
              </a:rPr>
              <a:t> indicators and </a:t>
            </a:r>
            <a:r>
              <a:rPr lang="en-US" altLang="en-US" dirty="0">
                <a:solidFill>
                  <a:srgbClr val="FF0000"/>
                </a:solidFill>
              </a:rPr>
              <a:t>mark those locations</a:t>
            </a:r>
            <a:r>
              <a:rPr lang="en-US" altLang="en-US" dirty="0">
                <a:solidFill>
                  <a:srgbClr val="000000"/>
                </a:solidFill>
              </a:rPr>
              <a:t>, </a:t>
            </a:r>
            <a:r>
              <a:rPr lang="en-US" altLang="en-US" dirty="0"/>
              <a:t>using flags if necessary. </a:t>
            </a:r>
            <a:r>
              <a:rPr lang="en-US" altLang="en-US" dirty="0">
                <a:solidFill>
                  <a:srgbClr val="000000"/>
                </a:solidFill>
              </a:rPr>
              <a:t>Stretch a measuring tape across the stream at your </a:t>
            </a:r>
            <a:r>
              <a:rPr lang="en-US" altLang="en-US" dirty="0" err="1">
                <a:solidFill>
                  <a:srgbClr val="000000"/>
                </a:solidFill>
              </a:rPr>
              <a:t>bankfull</a:t>
            </a:r>
            <a:r>
              <a:rPr lang="en-US" altLang="en-US" dirty="0">
                <a:solidFill>
                  <a:srgbClr val="000000"/>
                </a:solidFill>
              </a:rPr>
              <a:t> mark(s), noting that the tape should be level, to measure the </a:t>
            </a:r>
            <a:r>
              <a:rPr lang="en-US" altLang="en-US" dirty="0" err="1">
                <a:solidFill>
                  <a:srgbClr val="000000"/>
                </a:solidFill>
              </a:rPr>
              <a:t>bankfull</a:t>
            </a:r>
            <a:r>
              <a:rPr lang="en-US" altLang="en-US" dirty="0">
                <a:solidFill>
                  <a:srgbClr val="000000"/>
                </a:solidFill>
              </a:rPr>
              <a:t> channel width. Continue moving upstream or downstream, </a:t>
            </a:r>
            <a:r>
              <a:rPr lang="en-US" altLang="en-US" b="1" dirty="0">
                <a:solidFill>
                  <a:srgbClr val="FF0000"/>
                </a:solidFill>
              </a:rPr>
              <a:t>taking successive measurements that are </a:t>
            </a:r>
            <a:r>
              <a:rPr lang="en-US" altLang="en-US" b="1" u="sng" dirty="0">
                <a:solidFill>
                  <a:srgbClr val="FF0000"/>
                </a:solidFill>
              </a:rPr>
              <a:t>at least </a:t>
            </a:r>
            <a:r>
              <a:rPr lang="en-US" altLang="en-US" b="1" dirty="0">
                <a:solidFill>
                  <a:srgbClr val="FF0000"/>
                </a:solidFill>
              </a:rPr>
              <a:t>1/2 </a:t>
            </a:r>
            <a:r>
              <a:rPr lang="en-US" altLang="en-US" b="1" dirty="0" err="1">
                <a:solidFill>
                  <a:srgbClr val="FF0000"/>
                </a:solidFill>
              </a:rPr>
              <a:t>bankfull</a:t>
            </a:r>
            <a:r>
              <a:rPr lang="en-US" altLang="en-US" b="1" dirty="0">
                <a:solidFill>
                  <a:srgbClr val="FF0000"/>
                </a:solidFill>
              </a:rPr>
              <a:t> width apart. Collect </a:t>
            </a:r>
            <a:r>
              <a:rPr lang="en-US" altLang="en-US" b="1" u="sng" dirty="0">
                <a:solidFill>
                  <a:srgbClr val="FF0000"/>
                </a:solidFill>
              </a:rPr>
              <a:t>at least</a:t>
            </a:r>
            <a:r>
              <a:rPr lang="en-US" altLang="en-US" b="1" dirty="0">
                <a:solidFill>
                  <a:srgbClr val="FF0000"/>
                </a:solidFill>
              </a:rPr>
              <a:t> 5 measurements and average them together.</a:t>
            </a:r>
            <a:r>
              <a:rPr lang="en-US" altLang="en-US" dirty="0">
                <a:solidFill>
                  <a:srgbClr val="000000"/>
                </a:solidFill>
              </a:rPr>
              <a:t> </a:t>
            </a:r>
            <a:r>
              <a:rPr lang="en-US" altLang="en-US" b="1" u="sng" dirty="0">
                <a:solidFill>
                  <a:srgbClr val="000000"/>
                </a:solidFill>
              </a:rPr>
              <a:t>Be flexible</a:t>
            </a:r>
            <a:r>
              <a:rPr lang="en-US" altLang="en-US" b="1" dirty="0">
                <a:solidFill>
                  <a:srgbClr val="000000"/>
                </a:solidFill>
              </a:rPr>
              <a:t> and think logically in choosing the </a:t>
            </a:r>
            <a:r>
              <a:rPr lang="en-US" altLang="en-US" b="1" u="sng" dirty="0">
                <a:solidFill>
                  <a:srgbClr val="000000"/>
                </a:solidFill>
              </a:rPr>
              <a:t>best indicators </a:t>
            </a:r>
            <a:r>
              <a:rPr lang="en-US" altLang="en-US" b="1" dirty="0">
                <a:solidFill>
                  <a:srgbClr val="000000"/>
                </a:solidFill>
              </a:rPr>
              <a:t>for your </a:t>
            </a:r>
            <a:r>
              <a:rPr lang="en-US" altLang="en-US" b="1" dirty="0" err="1">
                <a:solidFill>
                  <a:srgbClr val="000000"/>
                </a:solidFill>
              </a:rPr>
              <a:t>bankfull</a:t>
            </a:r>
            <a:r>
              <a:rPr lang="en-US" altLang="en-US" b="1" dirty="0">
                <a:solidFill>
                  <a:srgbClr val="000000"/>
                </a:solidFill>
              </a:rPr>
              <a:t> measurement locations. </a:t>
            </a:r>
            <a:endParaRPr lang="en-US" altLang="en-US" dirty="0">
              <a:solidFill>
                <a:srgbClr val="000000"/>
              </a:solidFill>
            </a:endParaRPr>
          </a:p>
          <a:p>
            <a:pPr algn="just">
              <a:spcBef>
                <a:spcPct val="0"/>
              </a:spcBef>
              <a:spcAft>
                <a:spcPts val="100"/>
              </a:spcAft>
              <a:buFontTx/>
              <a:buNone/>
              <a:defRPr/>
            </a:pPr>
            <a:endParaRPr lang="en-US" altLang="en-US" sz="800" b="1" dirty="0">
              <a:solidFill>
                <a:srgbClr val="000000"/>
              </a:solidFill>
            </a:endParaRPr>
          </a:p>
        </p:txBody>
      </p:sp>
      <p:sp>
        <p:nvSpPr>
          <p:cNvPr id="17" name="TextBox 17"/>
          <p:cNvSpPr txBox="1">
            <a:spLocks noChangeArrowheads="1"/>
          </p:cNvSpPr>
          <p:nvPr/>
        </p:nvSpPr>
        <p:spPr bwMode="auto">
          <a:xfrm>
            <a:off x="2487613" y="6498212"/>
            <a:ext cx="2867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solidFill>
                  <a:schemeClr val="bg1"/>
                </a:solidFill>
              </a:rPr>
              <a:t>Photo – Indiana Fluvial Erosion Hazard program</a:t>
            </a:r>
          </a:p>
        </p:txBody>
      </p:sp>
      <p:sp>
        <p:nvSpPr>
          <p:cNvPr id="18" name="Freeform: Shape 18"/>
          <p:cNvSpPr/>
          <p:nvPr/>
        </p:nvSpPr>
        <p:spPr>
          <a:xfrm>
            <a:off x="4706939" y="5229800"/>
            <a:ext cx="2900362" cy="742950"/>
          </a:xfrm>
          <a:custGeom>
            <a:avLst/>
            <a:gdLst>
              <a:gd name="connsiteX0" fmla="*/ 3634842 w 3634842"/>
              <a:gd name="connsiteY0" fmla="*/ 1438275 h 1438275"/>
              <a:gd name="connsiteX1" fmla="*/ 2158467 w 3634842"/>
              <a:gd name="connsiteY1" fmla="*/ 1019175 h 1438275"/>
              <a:gd name="connsiteX2" fmla="*/ 1425042 w 3634842"/>
              <a:gd name="connsiteY2" fmla="*/ 962025 h 1438275"/>
              <a:gd name="connsiteX3" fmla="*/ 929742 w 3634842"/>
              <a:gd name="connsiteY3" fmla="*/ 838200 h 1438275"/>
              <a:gd name="connsiteX4" fmla="*/ 453492 w 3634842"/>
              <a:gd name="connsiteY4" fmla="*/ 676275 h 1438275"/>
              <a:gd name="connsiteX5" fmla="*/ 53442 w 3634842"/>
              <a:gd name="connsiteY5" fmla="*/ 361950 h 1438275"/>
              <a:gd name="connsiteX6" fmla="*/ 15342 w 3634842"/>
              <a:gd name="connsiteY6" fmla="*/ 0 h 1438275"/>
              <a:gd name="connsiteX0" fmla="*/ 3581400 w 3581400"/>
              <a:gd name="connsiteY0" fmla="*/ 1076325 h 1076325"/>
              <a:gd name="connsiteX1" fmla="*/ 2105025 w 3581400"/>
              <a:gd name="connsiteY1" fmla="*/ 657225 h 1076325"/>
              <a:gd name="connsiteX2" fmla="*/ 1371600 w 3581400"/>
              <a:gd name="connsiteY2" fmla="*/ 600075 h 1076325"/>
              <a:gd name="connsiteX3" fmla="*/ 876300 w 3581400"/>
              <a:gd name="connsiteY3" fmla="*/ 476250 h 1076325"/>
              <a:gd name="connsiteX4" fmla="*/ 400050 w 3581400"/>
              <a:gd name="connsiteY4" fmla="*/ 314325 h 1076325"/>
              <a:gd name="connsiteX5" fmla="*/ 0 w 3581400"/>
              <a:gd name="connsiteY5" fmla="*/ 0 h 1076325"/>
              <a:gd name="connsiteX0" fmla="*/ 3181350 w 3181350"/>
              <a:gd name="connsiteY0" fmla="*/ 762000 h 762000"/>
              <a:gd name="connsiteX1" fmla="*/ 1704975 w 3181350"/>
              <a:gd name="connsiteY1" fmla="*/ 342900 h 762000"/>
              <a:gd name="connsiteX2" fmla="*/ 971550 w 3181350"/>
              <a:gd name="connsiteY2" fmla="*/ 285750 h 762000"/>
              <a:gd name="connsiteX3" fmla="*/ 476250 w 3181350"/>
              <a:gd name="connsiteY3" fmla="*/ 161925 h 762000"/>
              <a:gd name="connsiteX4" fmla="*/ 0 w 3181350"/>
              <a:gd name="connsiteY4" fmla="*/ 0 h 762000"/>
              <a:gd name="connsiteX0" fmla="*/ 2871787 w 2871787"/>
              <a:gd name="connsiteY0" fmla="*/ 742950 h 742950"/>
              <a:gd name="connsiteX1" fmla="*/ 1395412 w 2871787"/>
              <a:gd name="connsiteY1" fmla="*/ 323850 h 742950"/>
              <a:gd name="connsiteX2" fmla="*/ 661987 w 2871787"/>
              <a:gd name="connsiteY2" fmla="*/ 266700 h 742950"/>
              <a:gd name="connsiteX3" fmla="*/ 166687 w 2871787"/>
              <a:gd name="connsiteY3" fmla="*/ 142875 h 742950"/>
              <a:gd name="connsiteX4" fmla="*/ 0 w 2871787"/>
              <a:gd name="connsiteY4" fmla="*/ 0 h 742950"/>
              <a:gd name="connsiteX0" fmla="*/ 2871787 w 2871787"/>
              <a:gd name="connsiteY0" fmla="*/ 742950 h 742950"/>
              <a:gd name="connsiteX1" fmla="*/ 1395412 w 2871787"/>
              <a:gd name="connsiteY1" fmla="*/ 323850 h 742950"/>
              <a:gd name="connsiteX2" fmla="*/ 661987 w 2871787"/>
              <a:gd name="connsiteY2" fmla="*/ 266700 h 742950"/>
              <a:gd name="connsiteX3" fmla="*/ 328612 w 2871787"/>
              <a:gd name="connsiteY3" fmla="*/ 100013 h 742950"/>
              <a:gd name="connsiteX4" fmla="*/ 0 w 2871787"/>
              <a:gd name="connsiteY4" fmla="*/ 0 h 742950"/>
              <a:gd name="connsiteX0" fmla="*/ 2871787 w 2871787"/>
              <a:gd name="connsiteY0" fmla="*/ 742950 h 742950"/>
              <a:gd name="connsiteX1" fmla="*/ 1395412 w 2871787"/>
              <a:gd name="connsiteY1" fmla="*/ 323850 h 742950"/>
              <a:gd name="connsiteX2" fmla="*/ 823912 w 2871787"/>
              <a:gd name="connsiteY2" fmla="*/ 238125 h 742950"/>
              <a:gd name="connsiteX3" fmla="*/ 328612 w 2871787"/>
              <a:gd name="connsiteY3" fmla="*/ 100013 h 742950"/>
              <a:gd name="connsiteX4" fmla="*/ 0 w 2871787"/>
              <a:gd name="connsiteY4" fmla="*/ 0 h 742950"/>
              <a:gd name="connsiteX0" fmla="*/ 2871787 w 2871787"/>
              <a:gd name="connsiteY0" fmla="*/ 742950 h 742950"/>
              <a:gd name="connsiteX1" fmla="*/ 1423987 w 2871787"/>
              <a:gd name="connsiteY1" fmla="*/ 338137 h 742950"/>
              <a:gd name="connsiteX2" fmla="*/ 823912 w 2871787"/>
              <a:gd name="connsiteY2" fmla="*/ 238125 h 742950"/>
              <a:gd name="connsiteX3" fmla="*/ 328612 w 2871787"/>
              <a:gd name="connsiteY3" fmla="*/ 100013 h 742950"/>
              <a:gd name="connsiteX4" fmla="*/ 0 w 2871787"/>
              <a:gd name="connsiteY4" fmla="*/ 0 h 742950"/>
              <a:gd name="connsiteX0" fmla="*/ 2900362 w 2900362"/>
              <a:gd name="connsiteY0" fmla="*/ 742950 h 742950"/>
              <a:gd name="connsiteX1" fmla="*/ 1423987 w 2900362"/>
              <a:gd name="connsiteY1" fmla="*/ 338137 h 742950"/>
              <a:gd name="connsiteX2" fmla="*/ 823912 w 2900362"/>
              <a:gd name="connsiteY2" fmla="*/ 238125 h 742950"/>
              <a:gd name="connsiteX3" fmla="*/ 328612 w 2900362"/>
              <a:gd name="connsiteY3" fmla="*/ 100013 h 742950"/>
              <a:gd name="connsiteX4" fmla="*/ 0 w 2900362"/>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362" h="742950">
                <a:moveTo>
                  <a:pt x="2900362" y="742950"/>
                </a:moveTo>
                <a:cubicBezTo>
                  <a:pt x="2346324" y="573087"/>
                  <a:pt x="1770062" y="422275"/>
                  <a:pt x="1423987" y="338137"/>
                </a:cubicBezTo>
                <a:cubicBezTo>
                  <a:pt x="1077912" y="253999"/>
                  <a:pt x="1006474" y="277812"/>
                  <a:pt x="823912" y="238125"/>
                </a:cubicBezTo>
                <a:cubicBezTo>
                  <a:pt x="641350" y="198438"/>
                  <a:pt x="465931" y="139700"/>
                  <a:pt x="328612" y="100013"/>
                </a:cubicBezTo>
                <a:cubicBezTo>
                  <a:pt x="191293" y="60326"/>
                  <a:pt x="146050" y="79375"/>
                  <a:pt x="0" y="0"/>
                </a:cubicBezTo>
              </a:path>
            </a:pathLst>
          </a:custGeom>
          <a:noFill/>
          <a:ln w="38100">
            <a:solidFill>
              <a:srgbClr val="FF0000"/>
            </a:solidFill>
            <a:prstDash val="sysDot"/>
          </a:ln>
          <a:effectLst>
            <a:glow rad="25400">
              <a:schemeClr val="bg1">
                <a:alpha val="58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TextBox 52"/>
          <p:cNvSpPr txBox="1">
            <a:spLocks noChangeArrowheads="1"/>
          </p:cNvSpPr>
          <p:nvPr/>
        </p:nvSpPr>
        <p:spPr bwMode="auto">
          <a:xfrm rot="936686">
            <a:off x="6459538" y="5523487"/>
            <a:ext cx="1138237" cy="223837"/>
          </a:xfrm>
          <a:prstGeom prst="rect">
            <a:avLst/>
          </a:prstGeom>
          <a:solidFill>
            <a:srgbClr val="FFFFCC"/>
          </a:solidFill>
          <a:ln w="19050">
            <a:solidFill>
              <a:schemeClr val="tx1"/>
            </a:solidFill>
            <a:miter lim="800000"/>
            <a:headEnd/>
            <a:tailEnd/>
          </a:ln>
        </p:spPr>
        <p:txBody>
          <a:bodyPr lIns="27432" tIns="27432" rIns="27432" bIns="27432"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100" b="1"/>
              <a:t>bankfull stage</a:t>
            </a:r>
          </a:p>
        </p:txBody>
      </p:sp>
      <p:sp>
        <p:nvSpPr>
          <p:cNvPr id="20" name="TextBox 53"/>
          <p:cNvSpPr txBox="1">
            <a:spLocks noChangeArrowheads="1"/>
          </p:cNvSpPr>
          <p:nvPr/>
        </p:nvSpPr>
        <p:spPr bwMode="auto">
          <a:xfrm rot="21201613">
            <a:off x="1765300" y="5323462"/>
            <a:ext cx="1138238" cy="168275"/>
          </a:xfrm>
          <a:prstGeom prst="rect">
            <a:avLst/>
          </a:prstGeom>
          <a:solidFill>
            <a:srgbClr val="FFFFCC"/>
          </a:solidFill>
          <a:ln w="19050">
            <a:solidFill>
              <a:schemeClr val="tx1"/>
            </a:solidFill>
            <a:miter lim="800000"/>
            <a:headEnd/>
            <a:tailEnd/>
          </a:ln>
        </p:spPr>
        <p:txBody>
          <a:bodyPr lIns="27432" tIns="27432" rIns="27432" bIns="27432"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100" b="1"/>
              <a:t>bankfull width</a:t>
            </a:r>
          </a:p>
        </p:txBody>
      </p:sp>
      <p:cxnSp>
        <p:nvCxnSpPr>
          <p:cNvPr id="21" name="Straight Arrow Connector 20"/>
          <p:cNvCxnSpPr>
            <a:cxnSpLocks/>
          </p:cNvCxnSpPr>
          <p:nvPr/>
        </p:nvCxnSpPr>
        <p:spPr>
          <a:xfrm>
            <a:off x="4932600" y="3804643"/>
            <a:ext cx="632163" cy="445758"/>
          </a:xfrm>
          <a:prstGeom prst="straightConnector1">
            <a:avLst/>
          </a:prstGeom>
          <a:ln w="38100">
            <a:solidFill>
              <a:schemeClr val="tx1"/>
            </a:solidFill>
            <a:tailEnd type="triangle"/>
          </a:ln>
          <a:effectLst>
            <a:glow rad="38100">
              <a:srgbClr val="FFFFCC"/>
            </a:glow>
          </a:effectLst>
        </p:spPr>
        <p:style>
          <a:lnRef idx="1">
            <a:schemeClr val="accent1"/>
          </a:lnRef>
          <a:fillRef idx="0">
            <a:schemeClr val="accent1"/>
          </a:fillRef>
          <a:effectRef idx="0">
            <a:schemeClr val="accent1"/>
          </a:effectRef>
          <a:fontRef idx="minor">
            <a:schemeClr val="tx1"/>
          </a:fontRef>
        </p:style>
      </p:cxnSp>
      <p:sp>
        <p:nvSpPr>
          <p:cNvPr id="22" name="TextBox 49"/>
          <p:cNvSpPr txBox="1">
            <a:spLocks noChangeArrowheads="1"/>
          </p:cNvSpPr>
          <p:nvPr/>
        </p:nvSpPr>
        <p:spPr bwMode="auto">
          <a:xfrm>
            <a:off x="4535488" y="3678812"/>
            <a:ext cx="795337" cy="168275"/>
          </a:xfrm>
          <a:prstGeom prst="rect">
            <a:avLst/>
          </a:prstGeom>
          <a:solidFill>
            <a:srgbClr val="FFFFCC"/>
          </a:solidFill>
          <a:ln w="19050">
            <a:solidFill>
              <a:schemeClr val="tx1"/>
            </a:solidFill>
            <a:miter lim="800000"/>
            <a:headEnd/>
            <a:tailEnd/>
          </a:ln>
        </p:spPr>
        <p:txBody>
          <a:bodyPr lIns="27432" tIns="27432" rIns="27432" bIns="27432"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100" b="1"/>
              <a:t>terrace</a:t>
            </a:r>
          </a:p>
        </p:txBody>
      </p:sp>
      <p:cxnSp>
        <p:nvCxnSpPr>
          <p:cNvPr id="23" name="Straight Arrow Connector 22"/>
          <p:cNvCxnSpPr>
            <a:cxnSpLocks/>
          </p:cNvCxnSpPr>
          <p:nvPr/>
        </p:nvCxnSpPr>
        <p:spPr>
          <a:xfrm>
            <a:off x="4260850" y="4322093"/>
            <a:ext cx="935354" cy="514165"/>
          </a:xfrm>
          <a:prstGeom prst="straightConnector1">
            <a:avLst/>
          </a:prstGeom>
          <a:ln w="38100">
            <a:solidFill>
              <a:schemeClr val="tx1"/>
            </a:solidFill>
            <a:tailEnd type="triangle"/>
          </a:ln>
          <a:effectLst>
            <a:glow rad="38100">
              <a:srgbClr val="FFFFCC"/>
            </a:glow>
          </a:effectLst>
        </p:spPr>
        <p:style>
          <a:lnRef idx="1">
            <a:schemeClr val="accent1"/>
          </a:lnRef>
          <a:fillRef idx="0">
            <a:schemeClr val="accent1"/>
          </a:fillRef>
          <a:effectRef idx="0">
            <a:schemeClr val="accent1"/>
          </a:effectRef>
          <a:fontRef idx="minor">
            <a:schemeClr val="tx1"/>
          </a:fontRef>
        </p:style>
      </p:cxnSp>
      <p:sp>
        <p:nvSpPr>
          <p:cNvPr id="24" name="TextBox 47"/>
          <p:cNvSpPr txBox="1">
            <a:spLocks noChangeArrowheads="1"/>
          </p:cNvSpPr>
          <p:nvPr/>
        </p:nvSpPr>
        <p:spPr bwMode="auto">
          <a:xfrm>
            <a:off x="3983038" y="4226499"/>
            <a:ext cx="796925" cy="169863"/>
          </a:xfrm>
          <a:prstGeom prst="rect">
            <a:avLst/>
          </a:prstGeom>
          <a:solidFill>
            <a:srgbClr val="FFFFCC"/>
          </a:solidFill>
          <a:ln w="19050">
            <a:solidFill>
              <a:schemeClr val="tx1"/>
            </a:solidFill>
            <a:miter lim="800000"/>
            <a:headEnd/>
            <a:tailEnd/>
          </a:ln>
        </p:spPr>
        <p:txBody>
          <a:bodyPr lIns="27432" tIns="27432" rIns="27432" bIns="27432"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100" b="1" dirty="0"/>
              <a:t>floodplain</a:t>
            </a:r>
          </a:p>
        </p:txBody>
      </p:sp>
      <p:sp>
        <p:nvSpPr>
          <p:cNvPr id="25" name="Freeform: Shape 58"/>
          <p:cNvSpPr/>
          <p:nvPr/>
        </p:nvSpPr>
        <p:spPr>
          <a:xfrm>
            <a:off x="3619500" y="5607623"/>
            <a:ext cx="3251200" cy="1076325"/>
          </a:xfrm>
          <a:custGeom>
            <a:avLst/>
            <a:gdLst>
              <a:gd name="connsiteX0" fmla="*/ 3111500 w 3111500"/>
              <a:gd name="connsiteY0" fmla="*/ 1028700 h 1028700"/>
              <a:gd name="connsiteX1" fmla="*/ 2159000 w 3111500"/>
              <a:gd name="connsiteY1" fmla="*/ 736600 h 1028700"/>
              <a:gd name="connsiteX2" fmla="*/ 1231900 w 3111500"/>
              <a:gd name="connsiteY2" fmla="*/ 419100 h 1028700"/>
              <a:gd name="connsiteX3" fmla="*/ 0 w 3111500"/>
              <a:gd name="connsiteY3" fmla="*/ 0 h 1028700"/>
            </a:gdLst>
            <a:ahLst/>
            <a:cxnLst>
              <a:cxn ang="0">
                <a:pos x="connsiteX0" y="connsiteY0"/>
              </a:cxn>
              <a:cxn ang="0">
                <a:pos x="connsiteX1" y="connsiteY1"/>
              </a:cxn>
              <a:cxn ang="0">
                <a:pos x="connsiteX2" y="connsiteY2"/>
              </a:cxn>
              <a:cxn ang="0">
                <a:pos x="connsiteX3" y="connsiteY3"/>
              </a:cxn>
            </a:cxnLst>
            <a:rect l="l" t="t" r="r" b="b"/>
            <a:pathLst>
              <a:path w="3111500" h="1028700">
                <a:moveTo>
                  <a:pt x="3111500" y="1028700"/>
                </a:moveTo>
                <a:lnTo>
                  <a:pt x="2159000" y="736600"/>
                </a:lnTo>
                <a:cubicBezTo>
                  <a:pt x="1845733" y="635000"/>
                  <a:pt x="1231900" y="419100"/>
                  <a:pt x="1231900" y="419100"/>
                </a:cubicBezTo>
                <a:lnTo>
                  <a:pt x="0" y="0"/>
                </a:lnTo>
              </a:path>
            </a:pathLst>
          </a:custGeom>
          <a:noFill/>
          <a:ln w="25400">
            <a:solidFill>
              <a:srgbClr val="00FFFF"/>
            </a:solidFill>
            <a:prstDash val="dash"/>
          </a:ln>
          <a:effectLst>
            <a:glow rad="25400">
              <a:schemeClr val="bg1">
                <a:alpha val="58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6" name="Picture 37" descr="https://feh.iupui.edu/wp-content/uploads/2012/07/GBFI_Fig_14a-Cro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9549" y="5918275"/>
            <a:ext cx="7747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7" descr="https://feh.iupui.edu/wp-content/uploads/2012/07/GBFI_Fig_14a-Cro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511354">
            <a:off x="6093287" y="5719837"/>
            <a:ext cx="7747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76"/>
          <p:cNvSpPr txBox="1">
            <a:spLocks noChangeArrowheads="1"/>
          </p:cNvSpPr>
          <p:nvPr/>
        </p:nvSpPr>
        <p:spPr bwMode="auto">
          <a:xfrm rot="936686">
            <a:off x="5781675" y="6237862"/>
            <a:ext cx="1138238" cy="225425"/>
          </a:xfrm>
          <a:prstGeom prst="rect">
            <a:avLst/>
          </a:prstGeom>
          <a:solidFill>
            <a:srgbClr val="FFFFCC"/>
          </a:solidFill>
          <a:ln w="19050">
            <a:solidFill>
              <a:schemeClr val="tx1"/>
            </a:solidFill>
            <a:miter lim="800000"/>
            <a:headEnd/>
            <a:tailEnd/>
          </a:ln>
        </p:spPr>
        <p:txBody>
          <a:bodyPr lIns="27432" tIns="27432" rIns="27432" bIns="27432"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100" b="1"/>
              <a:t>active channel</a:t>
            </a:r>
          </a:p>
        </p:txBody>
      </p:sp>
    </p:spTree>
    <p:extLst>
      <p:ext uri="{BB962C8B-B14F-4D97-AF65-F5344CB8AC3E}">
        <p14:creationId xmlns:p14="http://schemas.microsoft.com/office/powerpoint/2010/main" val="898868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err="1">
                <a:solidFill>
                  <a:srgbClr val="FFFFCC"/>
                </a:solidFill>
                <a:latin typeface="Arial" pitchFamily="34" charset="0"/>
              </a:rPr>
              <a:t>Bankfull</a:t>
            </a:r>
            <a:r>
              <a:rPr lang="en-US" sz="2200" b="1" dirty="0">
                <a:solidFill>
                  <a:srgbClr val="FFFFCC"/>
                </a:solidFill>
                <a:latin typeface="Arial" pitchFamily="34" charset="0"/>
              </a:rPr>
              <a:t> Update</a:t>
            </a:r>
          </a:p>
        </p:txBody>
      </p:sp>
      <p:sp>
        <p:nvSpPr>
          <p:cNvPr id="4" name="Rectangle 3"/>
          <p:cNvSpPr/>
          <p:nvPr/>
        </p:nvSpPr>
        <p:spPr>
          <a:xfrm>
            <a:off x="0" y="1036687"/>
            <a:ext cx="7696200" cy="5016758"/>
          </a:xfrm>
          <a:prstGeom prst="rect">
            <a:avLst/>
          </a:prstGeom>
        </p:spPr>
        <p:txBody>
          <a:bodyPr wrap="square">
            <a:spAutoFit/>
          </a:bodyPr>
          <a:lstStyle/>
          <a:p>
            <a:pPr marL="1200150" lvl="2" indent="-285750">
              <a:buFont typeface="Arial" panose="020B0604020202020204" pitchFamily="34" charset="0"/>
              <a:buChar char="•"/>
            </a:pPr>
            <a:r>
              <a:rPr lang="en-US" sz="3200" b="1" dirty="0">
                <a:solidFill>
                  <a:srgbClr val="FF0000"/>
                </a:solidFill>
              </a:rPr>
              <a:t>Bankfull Guidance</a:t>
            </a:r>
            <a:endParaRPr lang="en-US" sz="3200" dirty="0">
              <a:solidFill>
                <a:srgbClr val="FF0000"/>
              </a:solidFill>
            </a:endParaRPr>
          </a:p>
          <a:p>
            <a:pPr marL="1200150" lvl="2" indent="-285750">
              <a:buFont typeface="Arial" panose="020B0604020202020204" pitchFamily="34" charset="0"/>
              <a:buChar char="•"/>
            </a:pPr>
            <a:r>
              <a:rPr lang="en-US" sz="3200" b="1" dirty="0"/>
              <a:t>Structure Selection</a:t>
            </a:r>
            <a:endParaRPr lang="en-US" sz="3200" dirty="0"/>
          </a:p>
          <a:p>
            <a:pPr marL="1200150" lvl="2" indent="-285750">
              <a:buFont typeface="Arial" panose="020B0604020202020204" pitchFamily="34" charset="0"/>
              <a:buChar char="•"/>
            </a:pPr>
            <a:r>
              <a:rPr lang="en-US" sz="3200" b="1" dirty="0"/>
              <a:t>Slope and Longitudinal Profile</a:t>
            </a:r>
            <a:endParaRPr lang="en-US" sz="3200" dirty="0"/>
          </a:p>
          <a:p>
            <a:pPr marL="1200150" lvl="2" indent="-285750">
              <a:buFont typeface="Arial" panose="020B0604020202020204" pitchFamily="34" charset="0"/>
              <a:buChar char="•"/>
            </a:pPr>
            <a:r>
              <a:rPr lang="en-US" sz="3200" b="1" dirty="0"/>
              <a:t>Grade Control </a:t>
            </a:r>
          </a:p>
          <a:p>
            <a:pPr marL="1200150" lvl="2" indent="-285750">
              <a:buFont typeface="Arial" panose="020B0604020202020204" pitchFamily="34" charset="0"/>
              <a:buChar char="•"/>
            </a:pPr>
            <a:r>
              <a:rPr lang="en-US" sz="3200" b="1" dirty="0"/>
              <a:t>Substrate / Bed Material</a:t>
            </a:r>
          </a:p>
          <a:p>
            <a:pPr marL="1200150" lvl="2" indent="-285750">
              <a:buFont typeface="Arial" panose="020B0604020202020204" pitchFamily="34" charset="0"/>
              <a:buChar char="•"/>
            </a:pPr>
            <a:r>
              <a:rPr lang="en-US" sz="3200" b="1" dirty="0"/>
              <a:t>DGLVR Grant App Procedure </a:t>
            </a:r>
          </a:p>
          <a:p>
            <a:pPr marL="1200150" lvl="2" indent="-285750">
              <a:buFont typeface="Arial" panose="020B0604020202020204" pitchFamily="34" charset="0"/>
              <a:buChar char="•"/>
            </a:pPr>
            <a:r>
              <a:rPr lang="en-US" sz="3200" dirty="0"/>
              <a:t>Contracting, engineering, cost estimates</a:t>
            </a:r>
          </a:p>
          <a:p>
            <a:pPr marL="1200150" lvl="2" indent="-285750">
              <a:buFont typeface="Arial" panose="020B0604020202020204" pitchFamily="34" charset="0"/>
              <a:buChar char="•"/>
            </a:pPr>
            <a:r>
              <a:rPr lang="en-US" sz="3200" dirty="0"/>
              <a:t>Design Requirements </a:t>
            </a:r>
          </a:p>
          <a:p>
            <a:pPr marL="1200150" lvl="2" indent="-285750">
              <a:buFont typeface="Arial" panose="020B0604020202020204" pitchFamily="34" charset="0"/>
              <a:buChar char="•"/>
            </a:pPr>
            <a:r>
              <a:rPr lang="en-US" sz="3200" dirty="0"/>
              <a:t>Construction Oversight</a:t>
            </a:r>
            <a:endParaRPr lang="en-US" sz="3200" dirty="0">
              <a:effectLst/>
            </a:endParaRPr>
          </a:p>
        </p:txBody>
      </p:sp>
      <p:sp>
        <p:nvSpPr>
          <p:cNvPr id="5" name="TextBox 4"/>
          <p:cNvSpPr txBox="1"/>
          <p:nvPr/>
        </p:nvSpPr>
        <p:spPr>
          <a:xfrm>
            <a:off x="152400" y="531610"/>
            <a:ext cx="6934200" cy="523220"/>
          </a:xfrm>
          <a:prstGeom prst="rect">
            <a:avLst/>
          </a:prstGeom>
          <a:noFill/>
        </p:spPr>
        <p:txBody>
          <a:bodyPr wrap="square" rtlCol="0">
            <a:spAutoFit/>
          </a:bodyPr>
          <a:lstStyle/>
          <a:p>
            <a:r>
              <a:rPr lang="en-US" sz="2800" b="1" u="sng" dirty="0"/>
              <a:t>Big Picture</a:t>
            </a:r>
          </a:p>
        </p:txBody>
      </p:sp>
      <p:sp>
        <p:nvSpPr>
          <p:cNvPr id="6" name="Rectangle 5"/>
          <p:cNvSpPr/>
          <p:nvPr/>
        </p:nvSpPr>
        <p:spPr>
          <a:xfrm>
            <a:off x="0" y="6211669"/>
            <a:ext cx="3810000" cy="646331"/>
          </a:xfrm>
          <a:prstGeom prst="rect">
            <a:avLst/>
          </a:prstGeom>
          <a:solidFill>
            <a:schemeClr val="bg1"/>
          </a:solidFill>
          <a:ln>
            <a:solidFill>
              <a:schemeClr val="tx1"/>
            </a:solidFill>
          </a:ln>
        </p:spPr>
        <p:txBody>
          <a:bodyPr wrap="square">
            <a:spAutoFit/>
          </a:bodyPr>
          <a:lstStyle/>
          <a:p>
            <a:pPr lvl="0">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For audio via phone: </a:t>
            </a:r>
            <a:r>
              <a:rPr lang="en-US" dirty="0">
                <a:solidFill>
                  <a:srgbClr val="FF0000"/>
                </a:solidFill>
              </a:rPr>
              <a:t>646-876-9923</a:t>
            </a:r>
          </a:p>
          <a:p>
            <a:pPr lvl="0">
              <a:defRPr/>
            </a:pPr>
            <a:r>
              <a:rPr lang="en-US" dirty="0">
                <a:solidFill>
                  <a:srgbClr val="FF0000"/>
                </a:solidFill>
              </a:rPr>
              <a:t>For </a:t>
            </a:r>
            <a:r>
              <a:rPr kumimoji="0" lang="en-US" sz="1800" b="0" i="0" u="none" strike="noStrike" kern="1200" cap="none" spc="0" normalizeH="0" baseline="0" noProof="0" dirty="0">
                <a:ln>
                  <a:noFill/>
                </a:ln>
                <a:solidFill>
                  <a:srgbClr val="FF0000"/>
                </a:solidFill>
                <a:effectLst/>
                <a:uLnTx/>
                <a:uFillTx/>
                <a:latin typeface="Calibri"/>
                <a:ea typeface="+mn-ea"/>
                <a:cs typeface="+mn-cs"/>
              </a:rPr>
              <a:t>technical assistance use chat box</a:t>
            </a:r>
          </a:p>
        </p:txBody>
      </p:sp>
    </p:spTree>
    <p:extLst>
      <p:ext uri="{BB962C8B-B14F-4D97-AF65-F5344CB8AC3E}">
        <p14:creationId xmlns:p14="http://schemas.microsoft.com/office/powerpoint/2010/main" val="35762817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5"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err="1">
                <a:solidFill>
                  <a:srgbClr val="FFFFCC"/>
                </a:solidFill>
                <a:latin typeface="Arial" pitchFamily="34" charset="0"/>
              </a:rPr>
              <a:t>Bankfull</a:t>
            </a:r>
            <a:r>
              <a:rPr lang="en-US" sz="2200" b="1" dirty="0">
                <a:solidFill>
                  <a:srgbClr val="FFFFCC"/>
                </a:solidFill>
                <a:latin typeface="Arial" pitchFamily="34" charset="0"/>
              </a:rPr>
              <a:t> Technical Bulletin</a:t>
            </a:r>
          </a:p>
        </p:txBody>
      </p:sp>
      <p:sp>
        <p:nvSpPr>
          <p:cNvPr id="6" name="Text Box 26"/>
          <p:cNvSpPr txBox="1">
            <a:spLocks noChangeArrowheads="1"/>
          </p:cNvSpPr>
          <p:nvPr/>
        </p:nvSpPr>
        <p:spPr bwMode="auto">
          <a:xfrm>
            <a:off x="304800" y="437452"/>
            <a:ext cx="8458200"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lIns="36576" tIns="36576" rIns="36576" bIns="36576"/>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18000"/>
              </a:lnSpc>
              <a:spcBef>
                <a:spcPct val="0"/>
              </a:spcBef>
              <a:spcAft>
                <a:spcPts val="0"/>
              </a:spcAft>
              <a:buFontTx/>
              <a:buNone/>
              <a:defRPr/>
            </a:pPr>
            <a:r>
              <a:rPr lang="en-US" altLang="en-US" sz="1600" b="1" u="sng" dirty="0">
                <a:solidFill>
                  <a:srgbClr val="000000"/>
                </a:solidFill>
              </a:rPr>
              <a:t>Finding the Natural Channel of a Stream</a:t>
            </a:r>
            <a:r>
              <a:rPr lang="en-US" altLang="en-US" sz="1600" b="1" dirty="0">
                <a:solidFill>
                  <a:srgbClr val="000000"/>
                </a:solidFill>
              </a:rPr>
              <a:t>:</a:t>
            </a:r>
          </a:p>
          <a:p>
            <a:pPr algn="just">
              <a:lnSpc>
                <a:spcPct val="118000"/>
              </a:lnSpc>
              <a:spcBef>
                <a:spcPct val="0"/>
              </a:spcBef>
              <a:spcAft>
                <a:spcPts val="0"/>
              </a:spcAft>
              <a:buFontTx/>
              <a:buNone/>
              <a:defRPr/>
            </a:pPr>
            <a:r>
              <a:rPr lang="en-US" altLang="en-US" sz="1400" dirty="0">
                <a:solidFill>
                  <a:srgbClr val="000000"/>
                </a:solidFill>
              </a:rPr>
              <a:t>Because streams vary widely in composition, slope, and manmade impacts, it is impossible to create a set of “instructions” for determining </a:t>
            </a:r>
            <a:r>
              <a:rPr lang="en-US" altLang="en-US" sz="1400" dirty="0" err="1">
                <a:solidFill>
                  <a:srgbClr val="000000"/>
                </a:solidFill>
              </a:rPr>
              <a:t>bankfull</a:t>
            </a:r>
            <a:r>
              <a:rPr lang="en-US" altLang="en-US" sz="1400" dirty="0">
                <a:solidFill>
                  <a:srgbClr val="000000"/>
                </a:solidFill>
              </a:rPr>
              <a:t> that will work on every channel.  The goal when determining </a:t>
            </a:r>
            <a:r>
              <a:rPr lang="en-US" altLang="en-US" sz="1400" dirty="0" err="1">
                <a:solidFill>
                  <a:srgbClr val="000000"/>
                </a:solidFill>
              </a:rPr>
              <a:t>bankfull</a:t>
            </a:r>
            <a:r>
              <a:rPr lang="en-US" altLang="en-US" sz="1400" dirty="0">
                <a:solidFill>
                  <a:srgbClr val="000000"/>
                </a:solidFill>
              </a:rPr>
              <a:t> flow is to find an area that </a:t>
            </a:r>
            <a:r>
              <a:rPr lang="en-US" altLang="en-US" sz="1400" b="1" u="sng" dirty="0">
                <a:solidFill>
                  <a:srgbClr val="FF0000"/>
                </a:solidFill>
              </a:rPr>
              <a:t>represents natural channel conditions </a:t>
            </a:r>
            <a:r>
              <a:rPr lang="en-US" altLang="en-US" sz="1400" dirty="0">
                <a:solidFill>
                  <a:srgbClr val="000000"/>
                </a:solidFill>
              </a:rPr>
              <a:t>either upstream or downstream of the crossing. This sometimes means moving further upstream or </a:t>
            </a:r>
            <a:r>
              <a:rPr lang="en-US" altLang="en-US" sz="1400" dirty="0"/>
              <a:t>downstream away from the structure, </a:t>
            </a:r>
            <a:r>
              <a:rPr lang="en-US" altLang="en-US" sz="1400" dirty="0">
                <a:solidFill>
                  <a:srgbClr val="000000"/>
                </a:solidFill>
              </a:rPr>
              <a:t>or skipping sections of stream that are unnaturally widened or constricted.  </a:t>
            </a:r>
          </a:p>
          <a:p>
            <a:pPr algn="just">
              <a:lnSpc>
                <a:spcPct val="118000"/>
              </a:lnSpc>
              <a:spcBef>
                <a:spcPct val="0"/>
              </a:spcBef>
              <a:spcAft>
                <a:spcPts val="0"/>
              </a:spcAft>
              <a:buFontTx/>
              <a:buNone/>
              <a:defRPr/>
            </a:pPr>
            <a:endParaRPr lang="en-US" altLang="en-US" sz="1400" b="1" u="sng" dirty="0">
              <a:solidFill>
                <a:srgbClr val="000000"/>
              </a:solidFill>
            </a:endParaRPr>
          </a:p>
          <a:p>
            <a:pPr algn="just">
              <a:lnSpc>
                <a:spcPct val="118000"/>
              </a:lnSpc>
              <a:spcBef>
                <a:spcPct val="0"/>
              </a:spcBef>
              <a:spcAft>
                <a:spcPts val="0"/>
              </a:spcAft>
              <a:buFontTx/>
              <a:buNone/>
              <a:defRPr/>
            </a:pPr>
            <a:r>
              <a:rPr lang="en-US" altLang="en-US" sz="1800" b="1" u="sng" dirty="0">
                <a:solidFill>
                  <a:srgbClr val="000000"/>
                </a:solidFill>
              </a:rPr>
              <a:t>Be flexible</a:t>
            </a:r>
            <a:r>
              <a:rPr lang="en-US" altLang="en-US" sz="1800" b="1" dirty="0">
                <a:solidFill>
                  <a:srgbClr val="000000"/>
                </a:solidFill>
              </a:rPr>
              <a:t> and think logically in choosing your </a:t>
            </a:r>
            <a:r>
              <a:rPr lang="en-US" altLang="en-US" sz="1800" b="1" dirty="0" err="1">
                <a:solidFill>
                  <a:srgbClr val="000000"/>
                </a:solidFill>
              </a:rPr>
              <a:t>bankfull</a:t>
            </a:r>
            <a:r>
              <a:rPr lang="en-US" altLang="en-US" sz="1800" b="1" dirty="0">
                <a:solidFill>
                  <a:srgbClr val="000000"/>
                </a:solidFill>
              </a:rPr>
              <a:t> measurement stream section in order to get the </a:t>
            </a:r>
            <a:r>
              <a:rPr lang="en-US" altLang="en-US" sz="1800" b="1" u="sng" dirty="0">
                <a:solidFill>
                  <a:srgbClr val="000000"/>
                </a:solidFill>
              </a:rPr>
              <a:t>best representation of the natural channel.</a:t>
            </a:r>
            <a:endParaRPr lang="en-US" altLang="en-US" sz="1400" b="1" u="sng" dirty="0">
              <a:solidFill>
                <a:srgbClr val="000000"/>
              </a:solidFill>
            </a:endParaRPr>
          </a:p>
          <a:p>
            <a:pPr algn="just">
              <a:lnSpc>
                <a:spcPct val="118000"/>
              </a:lnSpc>
              <a:spcBef>
                <a:spcPct val="0"/>
              </a:spcBef>
              <a:spcAft>
                <a:spcPts val="0"/>
              </a:spcAft>
              <a:buFontTx/>
              <a:buNone/>
              <a:defRPr/>
            </a:pPr>
            <a:endParaRPr lang="en-US" altLang="en-US" sz="800" b="1" u="sng" dirty="0">
              <a:solidFill>
                <a:srgbClr val="000000"/>
              </a:solidFill>
            </a:endParaRPr>
          </a:p>
        </p:txBody>
      </p:sp>
      <p:pic>
        <p:nvPicPr>
          <p:cNvPr id="7" name="Picture 4"/>
          <p:cNvPicPr>
            <a:picLocks noChangeAspect="1"/>
          </p:cNvPicPr>
          <p:nvPr/>
        </p:nvPicPr>
        <p:blipFill>
          <a:blip r:embed="rId3" cstate="print">
            <a:extLst>
              <a:ext uri="{28A0092B-C50C-407E-A947-70E740481C1C}">
                <a14:useLocalDpi xmlns:a14="http://schemas.microsoft.com/office/drawing/2010/main" val="0"/>
              </a:ext>
            </a:extLst>
          </a:blip>
          <a:srcRect t="-526"/>
          <a:stretch>
            <a:fillRect/>
          </a:stretch>
        </p:blipFill>
        <p:spPr bwMode="auto">
          <a:xfrm>
            <a:off x="1376362" y="3219450"/>
            <a:ext cx="6396038"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a:off x="4198937" y="3375025"/>
            <a:ext cx="942975" cy="419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0" name="Straight Arrow Connector 9"/>
          <p:cNvCxnSpPr>
            <a:cxnSpLocks/>
          </p:cNvCxnSpPr>
          <p:nvPr/>
        </p:nvCxnSpPr>
        <p:spPr>
          <a:xfrm>
            <a:off x="2405062" y="5140932"/>
            <a:ext cx="2041525" cy="1066287"/>
          </a:xfrm>
          <a:prstGeom prst="straightConnector1">
            <a:avLst/>
          </a:prstGeom>
          <a:ln w="38100">
            <a:solidFill>
              <a:schemeClr val="tx1"/>
            </a:solidFill>
            <a:tailEnd type="triangle"/>
          </a:ln>
          <a:effectLst>
            <a:glow rad="38100">
              <a:srgbClr val="FFFFCC"/>
            </a:glow>
          </a:effectLst>
        </p:spPr>
        <p:style>
          <a:lnRef idx="1">
            <a:schemeClr val="accent1"/>
          </a:lnRef>
          <a:fillRef idx="0">
            <a:schemeClr val="accent1"/>
          </a:fillRef>
          <a:effectRef idx="0">
            <a:schemeClr val="accent1"/>
          </a:effectRef>
          <a:fontRef idx="minor">
            <a:schemeClr val="tx1"/>
          </a:fontRef>
        </p:style>
      </p:cxnSp>
      <p:sp>
        <p:nvSpPr>
          <p:cNvPr id="11" name="TextBox 7"/>
          <p:cNvSpPr txBox="1">
            <a:spLocks noChangeArrowheads="1"/>
          </p:cNvSpPr>
          <p:nvPr/>
        </p:nvSpPr>
        <p:spPr bwMode="auto">
          <a:xfrm>
            <a:off x="1401762" y="6480175"/>
            <a:ext cx="2006600" cy="225425"/>
          </a:xfrm>
          <a:prstGeom prst="rect">
            <a:avLst/>
          </a:prstGeom>
          <a:solidFill>
            <a:srgbClr val="FFFFCC"/>
          </a:solidFill>
          <a:ln w="19050">
            <a:solidFill>
              <a:schemeClr val="tx1"/>
            </a:solidFill>
            <a:miter lim="800000"/>
            <a:headEnd/>
            <a:tailEnd/>
          </a:ln>
        </p:spPr>
        <p:txBody>
          <a:bodyPr lIns="27432" tIns="27432" rIns="27432" bIns="27432"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100" b="1"/>
              <a:t>existing structure headwall</a:t>
            </a:r>
          </a:p>
        </p:txBody>
      </p:sp>
      <p:cxnSp>
        <p:nvCxnSpPr>
          <p:cNvPr id="13" name="Straight Arrow Connector 12"/>
          <p:cNvCxnSpPr>
            <a:cxnSpLocks/>
          </p:cNvCxnSpPr>
          <p:nvPr/>
        </p:nvCxnSpPr>
        <p:spPr>
          <a:xfrm>
            <a:off x="3577430" y="3432175"/>
            <a:ext cx="621507" cy="0"/>
          </a:xfrm>
          <a:prstGeom prst="straightConnector1">
            <a:avLst/>
          </a:prstGeom>
          <a:ln w="38100">
            <a:solidFill>
              <a:schemeClr val="tx1"/>
            </a:solidFill>
            <a:tailEnd type="triangle"/>
          </a:ln>
          <a:effectLst>
            <a:glow rad="38100">
              <a:srgbClr val="FFFFCC"/>
            </a:glow>
          </a:effectLst>
        </p:spPr>
        <p:style>
          <a:lnRef idx="1">
            <a:schemeClr val="accent1"/>
          </a:lnRef>
          <a:fillRef idx="0">
            <a:schemeClr val="accent1"/>
          </a:fillRef>
          <a:effectRef idx="0">
            <a:schemeClr val="accent1"/>
          </a:effectRef>
          <a:fontRef idx="minor">
            <a:schemeClr val="tx1"/>
          </a:fontRef>
        </p:style>
      </p:cxnSp>
      <p:sp>
        <p:nvSpPr>
          <p:cNvPr id="14" name="TextBox 12"/>
          <p:cNvSpPr txBox="1">
            <a:spLocks noChangeArrowheads="1"/>
          </p:cNvSpPr>
          <p:nvPr/>
        </p:nvSpPr>
        <p:spPr bwMode="auto">
          <a:xfrm>
            <a:off x="2370137" y="3304547"/>
            <a:ext cx="1465263" cy="563231"/>
          </a:xfrm>
          <a:prstGeom prst="rect">
            <a:avLst/>
          </a:prstGeom>
          <a:solidFill>
            <a:srgbClr val="FFFFCC"/>
          </a:solidFill>
          <a:ln w="19050">
            <a:solidFill>
              <a:schemeClr val="tx1"/>
            </a:solidFill>
            <a:miter lim="800000"/>
            <a:headEnd/>
            <a:tailEnd/>
          </a:ln>
        </p:spPr>
        <p:txBody>
          <a:bodyPr lIns="27432" tIns="27432" rIns="27432" bIns="27432"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100" b="1" dirty="0"/>
              <a:t>go 200’+ upstream for natural channel and </a:t>
            </a:r>
            <a:r>
              <a:rPr lang="en-US" altLang="en-US" sz="1100" b="1" dirty="0" err="1"/>
              <a:t>bankfull</a:t>
            </a:r>
            <a:endParaRPr lang="en-US" altLang="en-US" sz="1100" b="1" dirty="0"/>
          </a:p>
        </p:txBody>
      </p:sp>
      <p:cxnSp>
        <p:nvCxnSpPr>
          <p:cNvPr id="15" name="Straight Arrow Connector 14"/>
          <p:cNvCxnSpPr>
            <a:cxnSpLocks/>
            <a:stCxn id="12" idx="3"/>
          </p:cNvCxnSpPr>
          <p:nvPr/>
        </p:nvCxnSpPr>
        <p:spPr>
          <a:xfrm flipV="1">
            <a:off x="2803525" y="4218115"/>
            <a:ext cx="1662906" cy="828548"/>
          </a:xfrm>
          <a:prstGeom prst="straightConnector1">
            <a:avLst/>
          </a:prstGeom>
          <a:ln w="38100">
            <a:solidFill>
              <a:schemeClr val="tx1"/>
            </a:solidFill>
            <a:tailEnd type="triangle"/>
          </a:ln>
          <a:effectLst>
            <a:glow rad="38100">
              <a:srgbClr val="FFFFCC"/>
            </a:glow>
          </a:effectLst>
        </p:spPr>
        <p:style>
          <a:lnRef idx="1">
            <a:schemeClr val="accent1"/>
          </a:lnRef>
          <a:fillRef idx="0">
            <a:schemeClr val="accent1"/>
          </a:fillRef>
          <a:effectRef idx="0">
            <a:schemeClr val="accent1"/>
          </a:effectRef>
          <a:fontRef idx="minor">
            <a:schemeClr val="tx1"/>
          </a:fontRef>
        </p:style>
      </p:cxnSp>
      <p:sp>
        <p:nvSpPr>
          <p:cNvPr id="12" name="TextBox 9"/>
          <p:cNvSpPr txBox="1">
            <a:spLocks noChangeArrowheads="1"/>
          </p:cNvSpPr>
          <p:nvPr/>
        </p:nvSpPr>
        <p:spPr bwMode="auto">
          <a:xfrm>
            <a:off x="1616075" y="4933950"/>
            <a:ext cx="1187450" cy="225425"/>
          </a:xfrm>
          <a:prstGeom prst="rect">
            <a:avLst/>
          </a:prstGeom>
          <a:solidFill>
            <a:srgbClr val="FFFFCC"/>
          </a:solidFill>
          <a:ln w="19050">
            <a:solidFill>
              <a:schemeClr val="tx1"/>
            </a:solidFill>
            <a:miter lim="800000"/>
            <a:headEnd/>
            <a:tailEnd/>
          </a:ln>
        </p:spPr>
        <p:txBody>
          <a:bodyPr lIns="27432" tIns="27432" rIns="27432" bIns="27432"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100" b="1" dirty="0"/>
              <a:t>sediment wedge</a:t>
            </a:r>
          </a:p>
        </p:txBody>
      </p:sp>
    </p:spTree>
    <p:extLst>
      <p:ext uri="{BB962C8B-B14F-4D97-AF65-F5344CB8AC3E}">
        <p14:creationId xmlns:p14="http://schemas.microsoft.com/office/powerpoint/2010/main" val="33337676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160" y="6560388"/>
            <a:ext cx="1186672" cy="338554"/>
          </a:xfrm>
          <a:prstGeom prst="rect">
            <a:avLst/>
          </a:prstGeom>
          <a:solidFill>
            <a:schemeClr val="bg1"/>
          </a:solidFill>
        </p:spPr>
        <p:txBody>
          <a:bodyPr wrap="none" rtlCol="0">
            <a:spAutoFit/>
          </a:bodyPr>
          <a:lstStyle/>
          <a:p>
            <a:r>
              <a:rPr lang="en-US" sz="1600" i="1" dirty="0"/>
              <a:t>J. Tomlinson</a:t>
            </a:r>
          </a:p>
        </p:txBody>
      </p:sp>
      <p:sp>
        <p:nvSpPr>
          <p:cNvPr id="34" name="Rectangle 33"/>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5"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err="1">
                <a:solidFill>
                  <a:srgbClr val="FFFFCC"/>
                </a:solidFill>
                <a:latin typeface="Arial" pitchFamily="34" charset="0"/>
              </a:rPr>
              <a:t>Bankfull</a:t>
            </a:r>
            <a:r>
              <a:rPr lang="en-US" sz="2200" b="1" dirty="0">
                <a:solidFill>
                  <a:srgbClr val="FFFFCC"/>
                </a:solidFill>
                <a:latin typeface="Arial" pitchFamily="34" charset="0"/>
              </a:rPr>
              <a:t> Technical Bulletin</a:t>
            </a:r>
          </a:p>
        </p:txBody>
      </p:sp>
      <p:grpSp>
        <p:nvGrpSpPr>
          <p:cNvPr id="5" name="Group 4"/>
          <p:cNvGrpSpPr/>
          <p:nvPr/>
        </p:nvGrpSpPr>
        <p:grpSpPr>
          <a:xfrm>
            <a:off x="570387" y="3432976"/>
            <a:ext cx="8131175" cy="3248025"/>
            <a:chOff x="555625" y="2462213"/>
            <a:chExt cx="6677025" cy="2690812"/>
          </a:xfrm>
        </p:grpSpPr>
        <p:pic>
          <p:nvPicPr>
            <p:cNvPr id="6"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582613" y="2462213"/>
              <a:ext cx="6510337" cy="2479675"/>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p:spPr>
        </p:pic>
        <p:cxnSp>
          <p:nvCxnSpPr>
            <p:cNvPr id="7" name="Straight Arrow Connector 6"/>
            <p:cNvCxnSpPr/>
            <p:nvPr/>
          </p:nvCxnSpPr>
          <p:spPr bwMode="auto">
            <a:xfrm>
              <a:off x="1641475" y="3373438"/>
              <a:ext cx="4500563" cy="4762"/>
            </a:xfrm>
            <a:prstGeom prst="straightConnector1">
              <a:avLst/>
            </a:prstGeom>
            <a:noFill/>
            <a:ln w="44450" cap="flat" cmpd="sng" algn="ctr">
              <a:solidFill>
                <a:srgbClr val="F79646"/>
              </a:solidFill>
              <a:prstDash val="solid"/>
              <a:headEnd type="arrow"/>
              <a:tailEnd type="arrow"/>
            </a:ln>
            <a:effectLst>
              <a:outerShdw blurRad="40000" dist="23000" dir="5400000" rotWithShape="0">
                <a:srgbClr val="000000">
                  <a:alpha val="35000"/>
                </a:srgbClr>
              </a:outerShdw>
            </a:effectLst>
          </p:spPr>
        </p:cxnSp>
        <p:grpSp>
          <p:nvGrpSpPr>
            <p:cNvPr id="9" name="Group 49"/>
            <p:cNvGrpSpPr>
              <a:grpSpLocks/>
            </p:cNvGrpSpPr>
            <p:nvPr/>
          </p:nvGrpSpPr>
          <p:grpSpPr bwMode="auto">
            <a:xfrm>
              <a:off x="1117600" y="2859088"/>
              <a:ext cx="6115050" cy="1028700"/>
              <a:chOff x="1169078" y="3372310"/>
              <a:chExt cx="6115050" cy="1028700"/>
            </a:xfrm>
          </p:grpSpPr>
          <p:cxnSp>
            <p:nvCxnSpPr>
              <p:cNvPr id="10" name="Straight Connector 27"/>
              <p:cNvCxnSpPr>
                <a:cxnSpLocks noChangeShapeType="1"/>
              </p:cNvCxnSpPr>
              <p:nvPr/>
            </p:nvCxnSpPr>
            <p:spPr bwMode="auto">
              <a:xfrm flipV="1">
                <a:off x="4426628" y="4143835"/>
                <a:ext cx="571500" cy="128588"/>
              </a:xfrm>
              <a:prstGeom prst="line">
                <a:avLst/>
              </a:prstGeom>
              <a:noFill/>
              <a:ln w="31750" algn="ctr">
                <a:solidFill>
                  <a:srgbClr val="FF0000"/>
                </a:solidFill>
                <a:round/>
                <a:headEnd/>
                <a:tailEnd/>
              </a:ln>
              <a:extLst>
                <a:ext uri="{909E8E84-426E-40DD-AFC4-6F175D3DCCD1}">
                  <a14:hiddenFill xmlns:a14="http://schemas.microsoft.com/office/drawing/2010/main">
                    <a:noFill/>
                  </a14:hiddenFill>
                </a:ext>
              </a:extLst>
            </p:spPr>
          </p:cxnSp>
          <p:grpSp>
            <p:nvGrpSpPr>
              <p:cNvPr id="11" name="Group 46"/>
              <p:cNvGrpSpPr>
                <a:grpSpLocks/>
              </p:cNvGrpSpPr>
              <p:nvPr/>
            </p:nvGrpSpPr>
            <p:grpSpPr bwMode="auto">
              <a:xfrm>
                <a:off x="1169078" y="3372310"/>
                <a:ext cx="6115050" cy="1028700"/>
                <a:chOff x="1169078" y="3372310"/>
                <a:chExt cx="6115050" cy="1028700"/>
              </a:xfrm>
            </p:grpSpPr>
            <p:cxnSp>
              <p:nvCxnSpPr>
                <p:cNvPr id="12" name="Straight Connector 23"/>
                <p:cNvCxnSpPr>
                  <a:cxnSpLocks noChangeShapeType="1"/>
                </p:cNvCxnSpPr>
                <p:nvPr/>
              </p:nvCxnSpPr>
              <p:spPr bwMode="auto">
                <a:xfrm>
                  <a:off x="1683428" y="3886660"/>
                  <a:ext cx="0" cy="257175"/>
                </a:xfrm>
                <a:prstGeom prst="line">
                  <a:avLst/>
                </a:prstGeom>
                <a:noFill/>
                <a:ln w="31750" algn="ctr">
                  <a:solidFill>
                    <a:srgbClr val="FF0000"/>
                  </a:solidFill>
                  <a:round/>
                  <a:headEnd/>
                  <a:tailEnd/>
                </a:ln>
                <a:extLst>
                  <a:ext uri="{909E8E84-426E-40DD-AFC4-6F175D3DCCD1}">
                    <a14:hiddenFill xmlns:a14="http://schemas.microsoft.com/office/drawing/2010/main">
                      <a:noFill/>
                    </a14:hiddenFill>
                  </a:ext>
                </a:extLst>
              </p:spPr>
            </p:cxnSp>
            <p:cxnSp>
              <p:nvCxnSpPr>
                <p:cNvPr id="13" name="Straight Connector 24"/>
                <p:cNvCxnSpPr>
                  <a:cxnSpLocks noChangeShapeType="1"/>
                </p:cNvCxnSpPr>
                <p:nvPr/>
              </p:nvCxnSpPr>
              <p:spPr bwMode="auto">
                <a:xfrm>
                  <a:off x="1683428" y="4143835"/>
                  <a:ext cx="685800" cy="257175"/>
                </a:xfrm>
                <a:prstGeom prst="line">
                  <a:avLst/>
                </a:prstGeom>
                <a:noFill/>
                <a:ln w="31750" algn="ctr">
                  <a:solidFill>
                    <a:srgbClr val="FF0000"/>
                  </a:solidFill>
                  <a:round/>
                  <a:headEnd/>
                  <a:tailEnd/>
                </a:ln>
                <a:extLst>
                  <a:ext uri="{909E8E84-426E-40DD-AFC4-6F175D3DCCD1}">
                    <a14:hiddenFill xmlns:a14="http://schemas.microsoft.com/office/drawing/2010/main">
                      <a:noFill/>
                    </a14:hiddenFill>
                  </a:ext>
                </a:extLst>
              </p:spPr>
            </p:cxnSp>
            <p:cxnSp>
              <p:nvCxnSpPr>
                <p:cNvPr id="14" name="Straight Connector 25"/>
                <p:cNvCxnSpPr>
                  <a:cxnSpLocks noChangeShapeType="1"/>
                </p:cNvCxnSpPr>
                <p:nvPr/>
              </p:nvCxnSpPr>
              <p:spPr bwMode="auto">
                <a:xfrm>
                  <a:off x="2369228" y="4401010"/>
                  <a:ext cx="1371600" cy="0"/>
                </a:xfrm>
                <a:prstGeom prst="line">
                  <a:avLst/>
                </a:prstGeom>
                <a:noFill/>
                <a:ln w="31750" algn="ctr">
                  <a:solidFill>
                    <a:srgbClr val="FF0000"/>
                  </a:solidFill>
                  <a:round/>
                  <a:headEnd/>
                  <a:tailEnd/>
                </a:ln>
                <a:extLst>
                  <a:ext uri="{909E8E84-426E-40DD-AFC4-6F175D3DCCD1}">
                    <a14:hiddenFill xmlns:a14="http://schemas.microsoft.com/office/drawing/2010/main">
                      <a:noFill/>
                    </a14:hiddenFill>
                  </a:ext>
                </a:extLst>
              </p:spPr>
            </p:cxnSp>
            <p:cxnSp>
              <p:nvCxnSpPr>
                <p:cNvPr id="15" name="Straight Connector 26"/>
                <p:cNvCxnSpPr>
                  <a:cxnSpLocks noChangeShapeType="1"/>
                </p:cNvCxnSpPr>
                <p:nvPr/>
              </p:nvCxnSpPr>
              <p:spPr bwMode="auto">
                <a:xfrm flipV="1">
                  <a:off x="3740828" y="4272422"/>
                  <a:ext cx="685800" cy="128588"/>
                </a:xfrm>
                <a:prstGeom prst="line">
                  <a:avLst/>
                </a:prstGeom>
                <a:noFill/>
                <a:ln w="31750" algn="ctr">
                  <a:solidFill>
                    <a:srgbClr val="FF0000"/>
                  </a:solidFill>
                  <a:round/>
                  <a:headEnd/>
                  <a:tailEnd/>
                </a:ln>
                <a:extLst>
                  <a:ext uri="{909E8E84-426E-40DD-AFC4-6F175D3DCCD1}">
                    <a14:hiddenFill xmlns:a14="http://schemas.microsoft.com/office/drawing/2010/main">
                      <a:noFill/>
                    </a14:hiddenFill>
                  </a:ext>
                </a:extLst>
              </p:spPr>
            </p:cxnSp>
            <p:cxnSp>
              <p:nvCxnSpPr>
                <p:cNvPr id="16" name="Straight Connector 28"/>
                <p:cNvCxnSpPr>
                  <a:cxnSpLocks noChangeShapeType="1"/>
                </p:cNvCxnSpPr>
                <p:nvPr/>
              </p:nvCxnSpPr>
              <p:spPr bwMode="auto">
                <a:xfrm flipV="1">
                  <a:off x="4998128" y="3929522"/>
                  <a:ext cx="800100" cy="214313"/>
                </a:xfrm>
                <a:prstGeom prst="line">
                  <a:avLst/>
                </a:prstGeom>
                <a:noFill/>
                <a:ln w="31750" algn="ctr">
                  <a:solidFill>
                    <a:srgbClr val="FF0000"/>
                  </a:solidFill>
                  <a:round/>
                  <a:headEnd/>
                  <a:tailEnd/>
                </a:ln>
                <a:extLst>
                  <a:ext uri="{909E8E84-426E-40DD-AFC4-6F175D3DCCD1}">
                    <a14:hiddenFill xmlns:a14="http://schemas.microsoft.com/office/drawing/2010/main">
                      <a:noFill/>
                    </a14:hiddenFill>
                  </a:ext>
                </a:extLst>
              </p:spPr>
            </p:cxnSp>
            <p:cxnSp>
              <p:nvCxnSpPr>
                <p:cNvPr id="17" name="Straight Connector 29"/>
                <p:cNvCxnSpPr>
                  <a:cxnSpLocks noChangeShapeType="1"/>
                </p:cNvCxnSpPr>
                <p:nvPr/>
              </p:nvCxnSpPr>
              <p:spPr bwMode="auto">
                <a:xfrm flipV="1">
                  <a:off x="5798228" y="3929522"/>
                  <a:ext cx="361950" cy="1"/>
                </a:xfrm>
                <a:prstGeom prst="line">
                  <a:avLst/>
                </a:prstGeom>
                <a:noFill/>
                <a:ln w="31750" algn="ctr">
                  <a:solidFill>
                    <a:srgbClr val="FF0000"/>
                  </a:solidFill>
                  <a:round/>
                  <a:headEnd/>
                  <a:tailEnd/>
                </a:ln>
                <a:extLst>
                  <a:ext uri="{909E8E84-426E-40DD-AFC4-6F175D3DCCD1}">
                    <a14:hiddenFill xmlns:a14="http://schemas.microsoft.com/office/drawing/2010/main">
                      <a:noFill/>
                    </a14:hiddenFill>
                  </a:ext>
                </a:extLst>
              </p:spPr>
            </p:cxnSp>
            <p:cxnSp>
              <p:nvCxnSpPr>
                <p:cNvPr id="18" name="Straight Connector 30"/>
                <p:cNvCxnSpPr>
                  <a:cxnSpLocks noChangeShapeType="1"/>
                </p:cNvCxnSpPr>
                <p:nvPr/>
              </p:nvCxnSpPr>
              <p:spPr bwMode="auto">
                <a:xfrm flipV="1">
                  <a:off x="6160178" y="3586623"/>
                  <a:ext cx="895350" cy="342899"/>
                </a:xfrm>
                <a:prstGeom prst="line">
                  <a:avLst/>
                </a:prstGeom>
                <a:noFill/>
                <a:ln w="31750" algn="ctr">
                  <a:solidFill>
                    <a:srgbClr val="FF0000"/>
                  </a:solidFill>
                  <a:round/>
                  <a:headEnd/>
                  <a:tailEnd/>
                </a:ln>
                <a:extLst>
                  <a:ext uri="{909E8E84-426E-40DD-AFC4-6F175D3DCCD1}">
                    <a14:hiddenFill xmlns:a14="http://schemas.microsoft.com/office/drawing/2010/main">
                      <a:noFill/>
                    </a14:hiddenFill>
                  </a:ext>
                </a:extLst>
              </p:spPr>
            </p:cxnSp>
            <p:cxnSp>
              <p:nvCxnSpPr>
                <p:cNvPr id="19" name="Straight Connector 31"/>
                <p:cNvCxnSpPr>
                  <a:cxnSpLocks noChangeShapeType="1"/>
                </p:cNvCxnSpPr>
                <p:nvPr/>
              </p:nvCxnSpPr>
              <p:spPr bwMode="auto">
                <a:xfrm>
                  <a:off x="7055528" y="3586623"/>
                  <a:ext cx="228600" cy="0"/>
                </a:xfrm>
                <a:prstGeom prst="line">
                  <a:avLst/>
                </a:prstGeom>
                <a:noFill/>
                <a:ln w="31750" algn="ctr">
                  <a:solidFill>
                    <a:srgbClr val="FF0000"/>
                  </a:solidFill>
                  <a:round/>
                  <a:headEnd/>
                  <a:tailEnd/>
                </a:ln>
                <a:extLst>
                  <a:ext uri="{909E8E84-426E-40DD-AFC4-6F175D3DCCD1}">
                    <a14:hiddenFill xmlns:a14="http://schemas.microsoft.com/office/drawing/2010/main">
                      <a:noFill/>
                    </a14:hiddenFill>
                  </a:ext>
                </a:extLst>
              </p:spPr>
            </p:cxnSp>
            <p:cxnSp>
              <p:nvCxnSpPr>
                <p:cNvPr id="20" name="Straight Connector 32"/>
                <p:cNvCxnSpPr>
                  <a:cxnSpLocks noChangeShapeType="1"/>
                </p:cNvCxnSpPr>
                <p:nvPr/>
              </p:nvCxnSpPr>
              <p:spPr bwMode="auto">
                <a:xfrm flipH="1" flipV="1">
                  <a:off x="1569128" y="3586622"/>
                  <a:ext cx="114300" cy="300038"/>
                </a:xfrm>
                <a:prstGeom prst="line">
                  <a:avLst/>
                </a:prstGeom>
                <a:noFill/>
                <a:ln w="31750" algn="ctr">
                  <a:solidFill>
                    <a:srgbClr val="FF0000"/>
                  </a:solidFill>
                  <a:round/>
                  <a:headEnd/>
                  <a:tailEnd/>
                </a:ln>
                <a:extLst>
                  <a:ext uri="{909E8E84-426E-40DD-AFC4-6F175D3DCCD1}">
                    <a14:hiddenFill xmlns:a14="http://schemas.microsoft.com/office/drawing/2010/main">
                      <a:noFill/>
                    </a14:hiddenFill>
                  </a:ext>
                </a:extLst>
              </p:spPr>
            </p:cxnSp>
            <p:cxnSp>
              <p:nvCxnSpPr>
                <p:cNvPr id="21" name="Straight Connector 33"/>
                <p:cNvCxnSpPr>
                  <a:cxnSpLocks noChangeShapeType="1"/>
                </p:cNvCxnSpPr>
                <p:nvPr/>
              </p:nvCxnSpPr>
              <p:spPr bwMode="auto">
                <a:xfrm flipH="1" flipV="1">
                  <a:off x="1169078" y="3372310"/>
                  <a:ext cx="400050" cy="214313"/>
                </a:xfrm>
                <a:prstGeom prst="line">
                  <a:avLst/>
                </a:prstGeom>
                <a:noFill/>
                <a:ln w="31750" algn="ctr">
                  <a:solidFill>
                    <a:srgbClr val="FF0000"/>
                  </a:solidFill>
                  <a:round/>
                  <a:headEnd/>
                  <a:tailEnd/>
                </a:ln>
                <a:extLst>
                  <a:ext uri="{909E8E84-426E-40DD-AFC4-6F175D3DCCD1}">
                    <a14:hiddenFill xmlns:a14="http://schemas.microsoft.com/office/drawing/2010/main">
                      <a:noFill/>
                    </a14:hiddenFill>
                  </a:ext>
                </a:extLst>
              </p:spPr>
            </p:cxnSp>
          </p:grpSp>
        </p:grpSp>
        <p:sp>
          <p:nvSpPr>
            <p:cNvPr id="22" name="Rectangle 21"/>
            <p:cNvSpPr/>
            <p:nvPr/>
          </p:nvSpPr>
          <p:spPr>
            <a:xfrm>
              <a:off x="2936875" y="3038475"/>
              <a:ext cx="1674813" cy="346075"/>
            </a:xfrm>
            <a:prstGeom prst="rect">
              <a:avLst/>
            </a:prstGeom>
            <a:noFill/>
          </p:spPr>
          <p:txBody>
            <a:bodyPr wrap="none" lIns="68539" tIns="34272" rIns="68539" bIns="34272">
              <a:spAutoFit/>
            </a:bodyPr>
            <a:lstStyle/>
            <a:p>
              <a:pPr algn="ctr" defTabSz="913838" eaLnBrk="1" fontAlgn="auto" hangingPunct="1">
                <a:spcBef>
                  <a:spcPts val="0"/>
                </a:spcBef>
                <a:spcAft>
                  <a:spcPts val="0"/>
                </a:spcAft>
                <a:defRPr/>
              </a:pPr>
              <a:r>
                <a:rPr lang="en-US" b="1" dirty="0">
                  <a:ln w="1905"/>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Bankfull Width</a:t>
              </a:r>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38788" y="3660775"/>
              <a:ext cx="1493837" cy="1492250"/>
            </a:xfrm>
            <a:prstGeom prst="rect">
              <a:avLst/>
            </a:prstGeom>
            <a:noFill/>
            <a:ln w="38100" cap="sq">
              <a:solidFill>
                <a:srgbClr val="000000"/>
              </a:solidFill>
              <a:miter lim="800000"/>
              <a:headEnd/>
              <a:tailEnd/>
            </a:ln>
            <a:effectLst>
              <a:outerShdw blurRad="50800" dist="38100" dir="2700000" algn="tl" rotWithShape="0">
                <a:srgbClr val="000000">
                  <a:alpha val="42998"/>
                </a:srgbClr>
              </a:outerShdw>
            </a:effectLst>
          </p:spPr>
        </p:pic>
        <p:cxnSp>
          <p:nvCxnSpPr>
            <p:cNvPr id="24" name="Straight Arrow Connector 36"/>
            <p:cNvCxnSpPr>
              <a:cxnSpLocks noChangeShapeType="1"/>
            </p:cNvCxnSpPr>
            <p:nvPr/>
          </p:nvCxnSpPr>
          <p:spPr bwMode="auto">
            <a:xfrm flipH="1" flipV="1">
              <a:off x="6135688" y="3436938"/>
              <a:ext cx="153987" cy="403225"/>
            </a:xfrm>
            <a:prstGeom prst="straightConnector1">
              <a:avLst/>
            </a:prstGeom>
            <a:ln>
              <a:solidFill>
                <a:schemeClr val="tx1"/>
              </a:solidFill>
              <a:headEnd/>
              <a:tailEnd type="arrow" w="med" len="med"/>
            </a:ln>
          </p:spPr>
          <p:style>
            <a:lnRef idx="2">
              <a:schemeClr val="accent4"/>
            </a:lnRef>
            <a:fillRef idx="0">
              <a:schemeClr val="accent4"/>
            </a:fillRef>
            <a:effectRef idx="1">
              <a:schemeClr val="accent4"/>
            </a:effectRef>
            <a:fontRef idx="minor">
              <a:schemeClr val="tx1"/>
            </a:fontRef>
          </p:style>
        </p:cxnSp>
        <p:sp>
          <p:nvSpPr>
            <p:cNvPr id="25" name="Heptagon 24"/>
            <p:cNvSpPr/>
            <p:nvPr/>
          </p:nvSpPr>
          <p:spPr>
            <a:xfrm>
              <a:off x="6194425" y="3038475"/>
              <a:ext cx="293688" cy="257175"/>
            </a:xfrm>
            <a:prstGeom prst="heptagon">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1</a:t>
              </a:r>
            </a:p>
          </p:txBody>
        </p:sp>
        <p:sp>
          <p:nvSpPr>
            <p:cNvPr id="26" name="Heptagon 25"/>
            <p:cNvSpPr/>
            <p:nvPr/>
          </p:nvSpPr>
          <p:spPr>
            <a:xfrm>
              <a:off x="4432300" y="2803525"/>
              <a:ext cx="292100" cy="257175"/>
            </a:xfrm>
            <a:prstGeom prst="heptagon">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2</a:t>
              </a:r>
            </a:p>
          </p:txBody>
        </p:sp>
        <p:sp>
          <p:nvSpPr>
            <p:cNvPr id="27" name="Heptagon 26"/>
            <p:cNvSpPr/>
            <p:nvPr/>
          </p:nvSpPr>
          <p:spPr>
            <a:xfrm>
              <a:off x="6067425" y="4616450"/>
              <a:ext cx="292100" cy="257175"/>
            </a:xfrm>
            <a:prstGeom prst="heptagon">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3</a:t>
              </a:r>
            </a:p>
          </p:txBody>
        </p:sp>
        <p:sp>
          <p:nvSpPr>
            <p:cNvPr id="28" name="Heptagon 27"/>
            <p:cNvSpPr/>
            <p:nvPr/>
          </p:nvSpPr>
          <p:spPr>
            <a:xfrm>
              <a:off x="6689725" y="4116388"/>
              <a:ext cx="292100" cy="257175"/>
            </a:xfrm>
            <a:prstGeom prst="heptagon">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4</a:t>
              </a:r>
            </a:p>
          </p:txBody>
        </p:sp>
        <p:sp>
          <p:nvSpPr>
            <p:cNvPr id="29" name="Heptagon 28"/>
            <p:cNvSpPr/>
            <p:nvPr/>
          </p:nvSpPr>
          <p:spPr>
            <a:xfrm>
              <a:off x="1196975" y="3209925"/>
              <a:ext cx="293688" cy="257175"/>
            </a:xfrm>
            <a:prstGeom prst="heptagon">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5</a:t>
              </a:r>
            </a:p>
          </p:txBody>
        </p:sp>
        <p:sp>
          <p:nvSpPr>
            <p:cNvPr id="30" name="TextBox 29"/>
            <p:cNvSpPr txBox="1"/>
            <p:nvPr/>
          </p:nvSpPr>
          <p:spPr>
            <a:xfrm>
              <a:off x="555625" y="4760913"/>
              <a:ext cx="1282700" cy="200025"/>
            </a:xfrm>
            <a:prstGeom prst="rect">
              <a:avLst/>
            </a:prstGeom>
            <a:noFill/>
          </p:spPr>
          <p:txBody>
            <a:bodyPr>
              <a:spAutoFit/>
            </a:bodyPr>
            <a:lstStyle/>
            <a:p>
              <a:pPr>
                <a:defRPr/>
              </a:pPr>
              <a:r>
                <a:rPr lang="en-US" sz="700" dirty="0">
                  <a:solidFill>
                    <a:schemeClr val="bg1"/>
                  </a:solidFill>
                  <a:effectLst>
                    <a:outerShdw blurRad="38100" dist="38100" dir="2700000" algn="tl">
                      <a:srgbClr val="000000">
                        <a:alpha val="43137"/>
                      </a:srgbClr>
                    </a:outerShdw>
                  </a:effectLst>
                </a:rPr>
                <a:t>Photos Trout Unlimited</a:t>
              </a:r>
            </a:p>
          </p:txBody>
        </p:sp>
      </p:grpSp>
      <p:sp>
        <p:nvSpPr>
          <p:cNvPr id="33" name="Rectangle 24"/>
          <p:cNvSpPr>
            <a:spLocks noChangeArrowheads="1"/>
          </p:cNvSpPr>
          <p:nvPr/>
        </p:nvSpPr>
        <p:spPr bwMode="auto">
          <a:xfrm>
            <a:off x="244750" y="394504"/>
            <a:ext cx="8686800" cy="300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18000"/>
              </a:lnSpc>
              <a:spcBef>
                <a:spcPct val="0"/>
              </a:spcBef>
              <a:spcAft>
                <a:spcPts val="0"/>
              </a:spcAft>
              <a:buFontTx/>
              <a:buNone/>
              <a:defRPr/>
            </a:pPr>
            <a:r>
              <a:rPr lang="en-US" altLang="en-US" sz="1600" b="1" u="sng" dirty="0">
                <a:solidFill>
                  <a:srgbClr val="000000"/>
                </a:solidFill>
              </a:rPr>
              <a:t>Field Indicators of </a:t>
            </a:r>
            <a:r>
              <a:rPr lang="en-US" altLang="en-US" sz="1600" b="1" u="sng" dirty="0" err="1">
                <a:solidFill>
                  <a:srgbClr val="000000"/>
                </a:solidFill>
              </a:rPr>
              <a:t>Bankfull</a:t>
            </a:r>
            <a:r>
              <a:rPr lang="en-US" altLang="en-US" sz="1600" b="1" u="sng" dirty="0">
                <a:solidFill>
                  <a:srgbClr val="000000"/>
                </a:solidFill>
              </a:rPr>
              <a:t> Flow</a:t>
            </a:r>
            <a:r>
              <a:rPr lang="en-US" altLang="en-US" sz="1600" b="1" dirty="0">
                <a:solidFill>
                  <a:srgbClr val="000000"/>
                </a:solidFill>
              </a:rPr>
              <a:t>: </a:t>
            </a:r>
            <a:r>
              <a:rPr lang="en-US" altLang="en-US" sz="1400" i="1" dirty="0">
                <a:solidFill>
                  <a:srgbClr val="000000"/>
                </a:solidFill>
              </a:rPr>
              <a:t>(listed in order from most to lease reliable indicators)</a:t>
            </a:r>
            <a:endParaRPr lang="en-US" altLang="en-US" sz="1400" b="1" dirty="0">
              <a:solidFill>
                <a:srgbClr val="000000"/>
              </a:solidFill>
            </a:endParaRPr>
          </a:p>
          <a:p>
            <a:pPr algn="just">
              <a:lnSpc>
                <a:spcPct val="118000"/>
              </a:lnSpc>
              <a:spcBef>
                <a:spcPct val="0"/>
              </a:spcBef>
              <a:spcAft>
                <a:spcPts val="300"/>
              </a:spcAft>
              <a:buFontTx/>
              <a:buNone/>
              <a:defRPr/>
            </a:pPr>
            <a:r>
              <a:rPr lang="en-US" altLang="en-US" sz="1400" b="1" dirty="0">
                <a:solidFill>
                  <a:srgbClr val="000000"/>
                </a:solidFill>
              </a:rPr>
              <a:t>1. </a:t>
            </a:r>
            <a:r>
              <a:rPr lang="en-US" altLang="en-US" sz="1400" b="1" dirty="0">
                <a:solidFill>
                  <a:srgbClr val="FF0000"/>
                </a:solidFill>
              </a:rPr>
              <a:t>Change in Bank Slope: </a:t>
            </a:r>
            <a:r>
              <a:rPr lang="en-US" altLang="en-US" sz="1400" dirty="0" err="1">
                <a:solidFill>
                  <a:srgbClr val="000000"/>
                </a:solidFill>
              </a:rPr>
              <a:t>Bankfull</a:t>
            </a:r>
            <a:r>
              <a:rPr lang="en-US" altLang="en-US" sz="1400" dirty="0">
                <a:solidFill>
                  <a:srgbClr val="000000"/>
                </a:solidFill>
              </a:rPr>
              <a:t> flows are often associated with “benches” or the top of the stream bank, unless the stream is entrenched or has been altered in the past.</a:t>
            </a:r>
          </a:p>
          <a:p>
            <a:pPr algn="just">
              <a:lnSpc>
                <a:spcPct val="118000"/>
              </a:lnSpc>
              <a:spcBef>
                <a:spcPct val="0"/>
              </a:spcBef>
              <a:spcAft>
                <a:spcPts val="300"/>
              </a:spcAft>
              <a:buFontTx/>
              <a:buNone/>
              <a:defRPr/>
            </a:pPr>
            <a:r>
              <a:rPr lang="en-US" altLang="en-US" sz="1400" b="1" dirty="0">
                <a:solidFill>
                  <a:srgbClr val="000000"/>
                </a:solidFill>
              </a:rPr>
              <a:t>2. </a:t>
            </a:r>
            <a:r>
              <a:rPr lang="en-US" altLang="en-US" sz="1400" b="1" dirty="0">
                <a:solidFill>
                  <a:srgbClr val="FF0000"/>
                </a:solidFill>
              </a:rPr>
              <a:t>Depositional Features: </a:t>
            </a:r>
            <a:r>
              <a:rPr lang="en-US" altLang="en-US" sz="1400" dirty="0">
                <a:solidFill>
                  <a:srgbClr val="000000"/>
                </a:solidFill>
              </a:rPr>
              <a:t>The top of features such as point bars and mid-channel bars are often indicators of the </a:t>
            </a:r>
            <a:r>
              <a:rPr lang="en-US" altLang="en-US" sz="1400" dirty="0" err="1">
                <a:solidFill>
                  <a:srgbClr val="000000"/>
                </a:solidFill>
              </a:rPr>
              <a:t>bankfull</a:t>
            </a:r>
            <a:r>
              <a:rPr lang="en-US" altLang="en-US" sz="1400" dirty="0">
                <a:solidFill>
                  <a:srgbClr val="000000"/>
                </a:solidFill>
              </a:rPr>
              <a:t> flow elevation.  Use these elevations to look for additional clues on each bank at the same elevation.</a:t>
            </a:r>
          </a:p>
          <a:p>
            <a:pPr algn="just">
              <a:lnSpc>
                <a:spcPct val="118000"/>
              </a:lnSpc>
              <a:spcBef>
                <a:spcPct val="0"/>
              </a:spcBef>
              <a:spcAft>
                <a:spcPts val="300"/>
              </a:spcAft>
              <a:buFontTx/>
              <a:buNone/>
              <a:defRPr/>
            </a:pPr>
            <a:r>
              <a:rPr lang="en-US" altLang="en-US" sz="1400" b="1" dirty="0">
                <a:solidFill>
                  <a:srgbClr val="000000"/>
                </a:solidFill>
              </a:rPr>
              <a:t>3. </a:t>
            </a:r>
            <a:r>
              <a:rPr lang="en-US" altLang="en-US" sz="1400" b="1" dirty="0">
                <a:solidFill>
                  <a:srgbClr val="FF0000"/>
                </a:solidFill>
              </a:rPr>
              <a:t>Changes in Particle Size:  </a:t>
            </a:r>
            <a:r>
              <a:rPr lang="en-US" altLang="en-US" sz="1400" dirty="0">
                <a:solidFill>
                  <a:srgbClr val="000000"/>
                </a:solidFill>
              </a:rPr>
              <a:t>Streams drop sediment when they start accessing their floodplain.  A Change in particle size along a stream bank (from gravelly, to silty or sandy) often indicates </a:t>
            </a:r>
            <a:r>
              <a:rPr lang="en-US" altLang="en-US" sz="1400" dirty="0" err="1">
                <a:solidFill>
                  <a:srgbClr val="000000"/>
                </a:solidFill>
              </a:rPr>
              <a:t>bankfull</a:t>
            </a:r>
            <a:r>
              <a:rPr lang="en-US" altLang="en-US" sz="1400" dirty="0">
                <a:solidFill>
                  <a:srgbClr val="000000"/>
                </a:solidFill>
              </a:rPr>
              <a:t> elevation.</a:t>
            </a:r>
          </a:p>
          <a:p>
            <a:pPr algn="just">
              <a:lnSpc>
                <a:spcPct val="118000"/>
              </a:lnSpc>
              <a:spcBef>
                <a:spcPct val="0"/>
              </a:spcBef>
              <a:spcAft>
                <a:spcPts val="300"/>
              </a:spcAft>
              <a:buFontTx/>
              <a:buNone/>
              <a:defRPr/>
            </a:pPr>
            <a:r>
              <a:rPr lang="en-US" altLang="en-US" sz="1400" b="1" dirty="0">
                <a:solidFill>
                  <a:srgbClr val="000000"/>
                </a:solidFill>
              </a:rPr>
              <a:t>4. </a:t>
            </a:r>
            <a:r>
              <a:rPr lang="en-US" altLang="en-US" sz="1400" b="1" dirty="0">
                <a:solidFill>
                  <a:srgbClr val="FF0000"/>
                </a:solidFill>
              </a:rPr>
              <a:t>Vegetation Changes: </a:t>
            </a:r>
            <a:r>
              <a:rPr lang="en-US" altLang="en-US" sz="1400" dirty="0">
                <a:solidFill>
                  <a:srgbClr val="000000"/>
                </a:solidFill>
              </a:rPr>
              <a:t>Although not as reliable, changes in vegetation can indicate </a:t>
            </a:r>
            <a:r>
              <a:rPr lang="en-US" altLang="en-US" sz="1400" dirty="0" err="1">
                <a:solidFill>
                  <a:srgbClr val="000000"/>
                </a:solidFill>
              </a:rPr>
              <a:t>bankfull</a:t>
            </a:r>
            <a:r>
              <a:rPr lang="en-US" altLang="en-US" sz="1400" dirty="0">
                <a:solidFill>
                  <a:srgbClr val="000000"/>
                </a:solidFill>
              </a:rPr>
              <a:t> elevation.</a:t>
            </a:r>
          </a:p>
          <a:p>
            <a:pPr algn="just">
              <a:lnSpc>
                <a:spcPct val="118000"/>
              </a:lnSpc>
              <a:spcBef>
                <a:spcPct val="0"/>
              </a:spcBef>
              <a:spcAft>
                <a:spcPts val="300"/>
              </a:spcAft>
              <a:buFontTx/>
              <a:buNone/>
              <a:defRPr/>
            </a:pPr>
            <a:r>
              <a:rPr lang="en-US" altLang="en-US" sz="1400" b="1" dirty="0">
                <a:solidFill>
                  <a:srgbClr val="000000"/>
                </a:solidFill>
              </a:rPr>
              <a:t>5. </a:t>
            </a:r>
            <a:r>
              <a:rPr lang="en-US" altLang="en-US" sz="1400" b="1" dirty="0">
                <a:solidFill>
                  <a:srgbClr val="FF0000"/>
                </a:solidFill>
              </a:rPr>
              <a:t>Scour Features: </a:t>
            </a:r>
            <a:r>
              <a:rPr lang="en-US" altLang="en-US" sz="1400" dirty="0">
                <a:solidFill>
                  <a:srgbClr val="000000"/>
                </a:solidFill>
              </a:rPr>
              <a:t>Erosion and scour lines can be used if other features cannot be located.</a:t>
            </a:r>
          </a:p>
          <a:p>
            <a:pPr algn="just">
              <a:lnSpc>
                <a:spcPct val="118000"/>
              </a:lnSpc>
              <a:spcBef>
                <a:spcPct val="0"/>
              </a:spcBef>
              <a:spcAft>
                <a:spcPts val="0"/>
              </a:spcAft>
              <a:buFontTx/>
              <a:buNone/>
              <a:defRPr/>
            </a:pPr>
            <a:endParaRPr lang="en-US" altLang="en-US" sz="800" dirty="0">
              <a:solidFill>
                <a:srgbClr val="000000"/>
              </a:solidFill>
            </a:endParaRPr>
          </a:p>
        </p:txBody>
      </p:sp>
    </p:spTree>
    <p:extLst>
      <p:ext uri="{BB962C8B-B14F-4D97-AF65-F5344CB8AC3E}">
        <p14:creationId xmlns:p14="http://schemas.microsoft.com/office/powerpoint/2010/main" val="25779708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5"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err="1">
                <a:solidFill>
                  <a:srgbClr val="FFFFCC"/>
                </a:solidFill>
                <a:latin typeface="Arial" pitchFamily="34" charset="0"/>
              </a:rPr>
              <a:t>Bankfull</a:t>
            </a:r>
            <a:r>
              <a:rPr lang="en-US" sz="2200" b="1" dirty="0">
                <a:solidFill>
                  <a:srgbClr val="FFFFCC"/>
                </a:solidFill>
                <a:latin typeface="Arial" pitchFamily="34" charset="0"/>
              </a:rPr>
              <a:t> Technical Bulletin</a:t>
            </a:r>
          </a:p>
        </p:txBody>
      </p:sp>
      <p:sp>
        <p:nvSpPr>
          <p:cNvPr id="9" name="Rectangle 25"/>
          <p:cNvSpPr>
            <a:spLocks noChangeArrowheads="1"/>
          </p:cNvSpPr>
          <p:nvPr/>
        </p:nvSpPr>
        <p:spPr bwMode="auto">
          <a:xfrm>
            <a:off x="220607" y="460871"/>
            <a:ext cx="8654828" cy="306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18000"/>
              </a:lnSpc>
              <a:spcBef>
                <a:spcPct val="0"/>
              </a:spcBef>
              <a:spcAft>
                <a:spcPts val="300"/>
              </a:spcAft>
              <a:buFontTx/>
              <a:buNone/>
              <a:defRPr/>
            </a:pPr>
            <a:r>
              <a:rPr lang="en-US" altLang="en-US" sz="1600" b="1" u="sng" dirty="0">
                <a:solidFill>
                  <a:srgbClr val="000000"/>
                </a:solidFill>
              </a:rPr>
              <a:t>Locations to Avoid in Determining </a:t>
            </a:r>
            <a:r>
              <a:rPr lang="en-US" altLang="en-US" sz="1600" b="1" u="sng" dirty="0" err="1">
                <a:solidFill>
                  <a:srgbClr val="000000"/>
                </a:solidFill>
              </a:rPr>
              <a:t>Bankfull</a:t>
            </a:r>
            <a:r>
              <a:rPr lang="en-US" altLang="en-US" sz="1600" b="1" u="sng" dirty="0">
                <a:solidFill>
                  <a:srgbClr val="000000"/>
                </a:solidFill>
              </a:rPr>
              <a:t> Flow</a:t>
            </a:r>
            <a:r>
              <a:rPr lang="en-US" altLang="en-US" sz="1600" b="1" dirty="0">
                <a:solidFill>
                  <a:srgbClr val="000000"/>
                </a:solidFill>
              </a:rPr>
              <a:t>:</a:t>
            </a:r>
            <a:r>
              <a:rPr lang="en-US" altLang="en-US" sz="1400" b="1" dirty="0">
                <a:solidFill>
                  <a:srgbClr val="000000"/>
                </a:solidFill>
              </a:rPr>
              <a:t> </a:t>
            </a:r>
            <a:r>
              <a:rPr lang="en-US" altLang="en-US" sz="1400" i="1" dirty="0">
                <a:solidFill>
                  <a:srgbClr val="000000"/>
                </a:solidFill>
              </a:rPr>
              <a:t>(if possible)</a:t>
            </a:r>
            <a:endParaRPr lang="en-US" altLang="en-US" sz="1400" b="1" dirty="0">
              <a:solidFill>
                <a:srgbClr val="000000"/>
              </a:solidFill>
            </a:endParaRPr>
          </a:p>
          <a:p>
            <a:pPr algn="just">
              <a:lnSpc>
                <a:spcPct val="118000"/>
              </a:lnSpc>
              <a:spcBef>
                <a:spcPct val="0"/>
              </a:spcBef>
              <a:spcAft>
                <a:spcPts val="600"/>
              </a:spcAft>
              <a:buFontTx/>
              <a:buNone/>
              <a:defRPr/>
            </a:pPr>
            <a:r>
              <a:rPr lang="en-US" altLang="en-US" sz="1400" b="1" dirty="0">
                <a:solidFill>
                  <a:srgbClr val="FF0000"/>
                </a:solidFill>
              </a:rPr>
              <a:t>Logjams or Fallen Trees: </a:t>
            </a:r>
            <a:r>
              <a:rPr lang="en-US" altLang="en-US" sz="1400" dirty="0">
                <a:solidFill>
                  <a:srgbClr val="000000"/>
                </a:solidFill>
              </a:rPr>
              <a:t>These structures tend to increase the </a:t>
            </a:r>
            <a:r>
              <a:rPr lang="en-US" altLang="en-US" sz="1400" dirty="0" err="1">
                <a:solidFill>
                  <a:srgbClr val="000000"/>
                </a:solidFill>
              </a:rPr>
              <a:t>bankfull</a:t>
            </a:r>
            <a:r>
              <a:rPr lang="en-US" altLang="en-US" sz="1400" dirty="0">
                <a:solidFill>
                  <a:srgbClr val="000000"/>
                </a:solidFill>
              </a:rPr>
              <a:t> width in their immediate vicinity.</a:t>
            </a:r>
          </a:p>
          <a:p>
            <a:pPr algn="just">
              <a:lnSpc>
                <a:spcPct val="118000"/>
              </a:lnSpc>
              <a:spcBef>
                <a:spcPct val="0"/>
              </a:spcBef>
              <a:spcAft>
                <a:spcPts val="600"/>
              </a:spcAft>
              <a:buFontTx/>
              <a:buNone/>
              <a:defRPr/>
            </a:pPr>
            <a:r>
              <a:rPr lang="en-US" altLang="en-US" sz="1400" b="1" dirty="0">
                <a:solidFill>
                  <a:srgbClr val="FF0000"/>
                </a:solidFill>
              </a:rPr>
              <a:t>Manmade Impacts: </a:t>
            </a:r>
            <a:r>
              <a:rPr lang="en-US" altLang="en-US" sz="1400" dirty="0">
                <a:solidFill>
                  <a:srgbClr val="000000"/>
                </a:solidFill>
              </a:rPr>
              <a:t>Avoid locations with wall, weirs, dams, rip-rap, pipes. etc.</a:t>
            </a:r>
          </a:p>
          <a:p>
            <a:pPr algn="just">
              <a:lnSpc>
                <a:spcPct val="118000"/>
              </a:lnSpc>
              <a:spcBef>
                <a:spcPct val="0"/>
              </a:spcBef>
              <a:spcAft>
                <a:spcPts val="600"/>
              </a:spcAft>
              <a:buFontTx/>
              <a:buNone/>
              <a:defRPr/>
            </a:pPr>
            <a:r>
              <a:rPr lang="en-US" altLang="en-US" sz="1400" b="1" dirty="0">
                <a:solidFill>
                  <a:srgbClr val="FF0000"/>
                </a:solidFill>
              </a:rPr>
              <a:t>Bedrock Outcroppings: </a:t>
            </a:r>
            <a:r>
              <a:rPr lang="en-US" altLang="en-US" sz="1400" dirty="0">
                <a:solidFill>
                  <a:srgbClr val="000000"/>
                </a:solidFill>
              </a:rPr>
              <a:t>Bedrock can hide indicators of </a:t>
            </a:r>
            <a:r>
              <a:rPr lang="en-US" altLang="en-US" sz="1400" dirty="0" err="1">
                <a:solidFill>
                  <a:srgbClr val="000000"/>
                </a:solidFill>
              </a:rPr>
              <a:t>bankfull</a:t>
            </a:r>
            <a:r>
              <a:rPr lang="en-US" altLang="en-US" sz="1400" dirty="0">
                <a:solidFill>
                  <a:srgbClr val="000000"/>
                </a:solidFill>
              </a:rPr>
              <a:t> flow and alter channel width.</a:t>
            </a:r>
          </a:p>
          <a:p>
            <a:pPr algn="just">
              <a:lnSpc>
                <a:spcPct val="118000"/>
              </a:lnSpc>
              <a:spcBef>
                <a:spcPct val="0"/>
              </a:spcBef>
              <a:spcAft>
                <a:spcPts val="600"/>
              </a:spcAft>
              <a:buFontTx/>
              <a:buNone/>
              <a:defRPr/>
            </a:pPr>
            <a:r>
              <a:rPr lang="en-US" altLang="en-US" sz="1400" b="1" dirty="0">
                <a:solidFill>
                  <a:srgbClr val="FF0000"/>
                </a:solidFill>
              </a:rPr>
              <a:t>Braided Channels: </a:t>
            </a:r>
            <a:r>
              <a:rPr lang="en-US" altLang="en-US" sz="1400" dirty="0">
                <a:solidFill>
                  <a:srgbClr val="000000"/>
                </a:solidFill>
              </a:rPr>
              <a:t>Measure upstream or downstream of any braided channels if at all possible.</a:t>
            </a:r>
          </a:p>
          <a:p>
            <a:pPr algn="just">
              <a:lnSpc>
                <a:spcPct val="118000"/>
              </a:lnSpc>
              <a:spcBef>
                <a:spcPct val="0"/>
              </a:spcBef>
              <a:spcAft>
                <a:spcPts val="600"/>
              </a:spcAft>
              <a:buFontTx/>
              <a:buNone/>
              <a:defRPr/>
            </a:pPr>
            <a:r>
              <a:rPr lang="en-US" altLang="en-US" sz="1400" b="1" dirty="0">
                <a:solidFill>
                  <a:srgbClr val="FF0000"/>
                </a:solidFill>
              </a:rPr>
              <a:t>Tributaries/Springs: </a:t>
            </a:r>
            <a:r>
              <a:rPr lang="en-US" altLang="en-US" sz="1400" dirty="0">
                <a:solidFill>
                  <a:srgbClr val="000000"/>
                </a:solidFill>
              </a:rPr>
              <a:t>Measure </a:t>
            </a:r>
            <a:r>
              <a:rPr lang="en-US" altLang="en-US" sz="1400" dirty="0" err="1">
                <a:solidFill>
                  <a:srgbClr val="000000"/>
                </a:solidFill>
              </a:rPr>
              <a:t>bankfull</a:t>
            </a:r>
            <a:r>
              <a:rPr lang="en-US" altLang="en-US" sz="1400" dirty="0">
                <a:solidFill>
                  <a:srgbClr val="000000"/>
                </a:solidFill>
              </a:rPr>
              <a:t> between road crossing and any incoming flows that may increase width.</a:t>
            </a:r>
            <a:endParaRPr lang="en-US" altLang="en-US" sz="1400" b="1" dirty="0">
              <a:solidFill>
                <a:srgbClr val="000000"/>
              </a:solidFill>
            </a:endParaRPr>
          </a:p>
          <a:p>
            <a:pPr algn="just">
              <a:lnSpc>
                <a:spcPct val="118000"/>
              </a:lnSpc>
              <a:spcBef>
                <a:spcPct val="0"/>
              </a:spcBef>
              <a:spcAft>
                <a:spcPts val="600"/>
              </a:spcAft>
              <a:buFontTx/>
              <a:buNone/>
              <a:defRPr/>
            </a:pPr>
            <a:r>
              <a:rPr lang="en-US" altLang="en-US" sz="1400" b="1" dirty="0">
                <a:solidFill>
                  <a:srgbClr val="FF0000"/>
                </a:solidFill>
              </a:rPr>
              <a:t>Hard Meander bends: </a:t>
            </a:r>
            <a:r>
              <a:rPr lang="en-US" altLang="en-US" sz="1400" dirty="0">
                <a:solidFill>
                  <a:srgbClr val="000000"/>
                </a:solidFill>
              </a:rPr>
              <a:t>Hard bends make it difficult to find good indicators since the stream is moving laterally. </a:t>
            </a:r>
          </a:p>
          <a:p>
            <a:pPr algn="just">
              <a:lnSpc>
                <a:spcPct val="118000"/>
              </a:lnSpc>
              <a:spcBef>
                <a:spcPct val="0"/>
              </a:spcBef>
              <a:spcAft>
                <a:spcPts val="300"/>
              </a:spcAft>
              <a:buFontTx/>
              <a:buNone/>
              <a:defRPr/>
            </a:pPr>
            <a:endParaRPr lang="en-US" altLang="en-US" sz="800" dirty="0">
              <a:solidFill>
                <a:srgbClr val="000000"/>
              </a:solidFill>
            </a:endParaRPr>
          </a:p>
        </p:txBody>
      </p:sp>
      <p:pic>
        <p:nvPicPr>
          <p:cNvPr id="2" name="Picture 1">
            <a:extLst>
              <a:ext uri="{FF2B5EF4-FFF2-40B4-BE49-F238E27FC236}">
                <a16:creationId xmlns:a16="http://schemas.microsoft.com/office/drawing/2014/main" id="{69583B7C-981B-47D9-A192-282C7D9F21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724403" y="3657600"/>
            <a:ext cx="4151032" cy="2742498"/>
          </a:xfrm>
          <a:prstGeom prst="rect">
            <a:avLst/>
          </a:prstGeom>
        </p:spPr>
      </p:pic>
      <p:pic>
        <p:nvPicPr>
          <p:cNvPr id="3" name="Picture 2">
            <a:extLst>
              <a:ext uri="{FF2B5EF4-FFF2-40B4-BE49-F238E27FC236}">
                <a16:creationId xmlns:a16="http://schemas.microsoft.com/office/drawing/2014/main" id="{2A0FF8B8-B3C0-40D7-9FFD-AAD30674AF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2"/>
          <a:stretch/>
        </p:blipFill>
        <p:spPr>
          <a:xfrm>
            <a:off x="171130" y="3636073"/>
            <a:ext cx="4248468" cy="2808557"/>
          </a:xfrm>
          <a:prstGeom prst="rect">
            <a:avLst/>
          </a:prstGeom>
        </p:spPr>
      </p:pic>
    </p:spTree>
    <p:extLst>
      <p:ext uri="{BB962C8B-B14F-4D97-AF65-F5344CB8AC3E}">
        <p14:creationId xmlns:p14="http://schemas.microsoft.com/office/powerpoint/2010/main" val="26746898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5"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err="1">
                <a:solidFill>
                  <a:srgbClr val="FFFFCC"/>
                </a:solidFill>
                <a:latin typeface="Arial" pitchFamily="34" charset="0"/>
              </a:rPr>
              <a:t>Bankfull</a:t>
            </a:r>
            <a:r>
              <a:rPr lang="en-US" sz="2200" b="1" dirty="0">
                <a:solidFill>
                  <a:srgbClr val="FFFFCC"/>
                </a:solidFill>
                <a:latin typeface="Arial" pitchFamily="34" charset="0"/>
              </a:rPr>
              <a:t> Technical Bulletin</a:t>
            </a:r>
          </a:p>
        </p:txBody>
      </p:sp>
      <p:sp>
        <p:nvSpPr>
          <p:cNvPr id="8" name="Rectangle 26"/>
          <p:cNvSpPr>
            <a:spLocks noChangeArrowheads="1"/>
          </p:cNvSpPr>
          <p:nvPr/>
        </p:nvSpPr>
        <p:spPr bwMode="auto">
          <a:xfrm>
            <a:off x="253332" y="347854"/>
            <a:ext cx="8517912" cy="4465966"/>
          </a:xfrm>
          <a:prstGeom prst="rect">
            <a:avLst/>
          </a:prstGeom>
          <a:noFill/>
          <a:ln>
            <a:noFill/>
          </a:ln>
        </p:spPr>
        <p:txBody>
          <a:bodyPr wrap="square">
            <a:spAutoFit/>
          </a:bodyPr>
          <a:lstStyle>
            <a:lvl1pPr marL="114300" indent="-1143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18000"/>
              </a:lnSpc>
              <a:spcBef>
                <a:spcPct val="0"/>
              </a:spcBef>
              <a:buFontTx/>
              <a:buNone/>
              <a:defRPr/>
            </a:pPr>
            <a:r>
              <a:rPr lang="en-US" altLang="en-US" sz="1600" b="1" u="sng" dirty="0">
                <a:solidFill>
                  <a:srgbClr val="000000"/>
                </a:solidFill>
              </a:rPr>
              <a:t>Additional Bankfull Determination Tips</a:t>
            </a:r>
            <a:r>
              <a:rPr lang="en-US" altLang="en-US" sz="1600" b="1" dirty="0">
                <a:solidFill>
                  <a:srgbClr val="000000"/>
                </a:solidFill>
              </a:rPr>
              <a:t>:</a:t>
            </a:r>
          </a:p>
          <a:p>
            <a:pPr algn="just">
              <a:lnSpc>
                <a:spcPct val="118000"/>
              </a:lnSpc>
              <a:spcBef>
                <a:spcPct val="0"/>
              </a:spcBef>
              <a:spcAft>
                <a:spcPts val="1200"/>
              </a:spcAft>
              <a:buSzPts val="1000"/>
              <a:buFont typeface="Symbol" panose="05050102010706020507" pitchFamily="18" charset="2"/>
              <a:buChar char="·"/>
              <a:defRPr/>
            </a:pPr>
            <a:r>
              <a:rPr lang="en-US" altLang="en-US" sz="1400" dirty="0">
                <a:solidFill>
                  <a:srgbClr val="000000"/>
                </a:solidFill>
              </a:rPr>
              <a:t>Bankfull flows </a:t>
            </a:r>
            <a:r>
              <a:rPr lang="en-US" altLang="en-US" sz="1400" dirty="0">
                <a:solidFill>
                  <a:srgbClr val="FF0000"/>
                </a:solidFill>
              </a:rPr>
              <a:t>will be level across the channel</a:t>
            </a:r>
            <a:r>
              <a:rPr lang="en-US" altLang="en-US" sz="1400" dirty="0">
                <a:solidFill>
                  <a:srgbClr val="000000"/>
                </a:solidFill>
              </a:rPr>
              <a:t>, so make sure your tape is level when measuring </a:t>
            </a:r>
            <a:r>
              <a:rPr lang="en-US" altLang="en-US" sz="1400" dirty="0" err="1">
                <a:solidFill>
                  <a:srgbClr val="000000"/>
                </a:solidFill>
              </a:rPr>
              <a:t>bankfull</a:t>
            </a:r>
            <a:r>
              <a:rPr lang="en-US" altLang="en-US" sz="1400" dirty="0">
                <a:solidFill>
                  <a:srgbClr val="000000"/>
                </a:solidFill>
              </a:rPr>
              <a:t>. If you find strong indicators on one bank, you can stretch the tape level across the stream to get </a:t>
            </a:r>
            <a:r>
              <a:rPr lang="en-US" altLang="en-US" sz="1400" dirty="0" err="1">
                <a:solidFill>
                  <a:srgbClr val="000000"/>
                </a:solidFill>
              </a:rPr>
              <a:t>bankfull</a:t>
            </a:r>
            <a:r>
              <a:rPr lang="en-US" altLang="en-US" sz="1400" dirty="0">
                <a:solidFill>
                  <a:srgbClr val="000000"/>
                </a:solidFill>
              </a:rPr>
              <a:t>. </a:t>
            </a:r>
          </a:p>
          <a:p>
            <a:pPr algn="just">
              <a:lnSpc>
                <a:spcPct val="118000"/>
              </a:lnSpc>
              <a:spcBef>
                <a:spcPct val="0"/>
              </a:spcBef>
              <a:spcAft>
                <a:spcPts val="1200"/>
              </a:spcAft>
              <a:buSzPts val="1000"/>
              <a:buFont typeface="Symbol" panose="05050102010706020507" pitchFamily="18" charset="2"/>
              <a:buChar char="·"/>
              <a:defRPr/>
            </a:pPr>
            <a:r>
              <a:rPr lang="en-US" altLang="en-US" sz="1400" dirty="0">
                <a:solidFill>
                  <a:srgbClr val="000000"/>
                </a:solidFill>
              </a:rPr>
              <a:t>When looking for bankfull indicators, </a:t>
            </a:r>
            <a:r>
              <a:rPr lang="en-US" altLang="en-US" sz="1400" dirty="0">
                <a:solidFill>
                  <a:srgbClr val="FF0000"/>
                </a:solidFill>
              </a:rPr>
              <a:t>think logically about a 1.5-2 year recurrence interval</a:t>
            </a:r>
            <a:r>
              <a:rPr lang="en-US" altLang="en-US" sz="1400" dirty="0">
                <a:solidFill>
                  <a:srgbClr val="000000"/>
                </a:solidFill>
              </a:rPr>
              <a:t>.  Does it make sense that the points you are measuring as bankfull will see flow with that frequency?</a:t>
            </a:r>
          </a:p>
          <a:p>
            <a:pPr algn="just">
              <a:lnSpc>
                <a:spcPct val="118000"/>
              </a:lnSpc>
              <a:spcBef>
                <a:spcPct val="0"/>
              </a:spcBef>
              <a:spcAft>
                <a:spcPts val="1200"/>
              </a:spcAft>
              <a:buSzPts val="1000"/>
              <a:buFont typeface="Symbol" panose="05050102010706020507" pitchFamily="18" charset="2"/>
              <a:buChar char="·"/>
              <a:defRPr/>
            </a:pPr>
            <a:r>
              <a:rPr lang="en-US" altLang="en-US" sz="1400" dirty="0"/>
              <a:t>Surveys of </a:t>
            </a:r>
            <a:r>
              <a:rPr lang="en-US" altLang="en-US" sz="1400" dirty="0">
                <a:solidFill>
                  <a:srgbClr val="FF0000"/>
                </a:solidFill>
              </a:rPr>
              <a:t>cross sections can be used to verify changes in slope </a:t>
            </a:r>
            <a:r>
              <a:rPr lang="en-US" altLang="en-US" sz="1400" dirty="0">
                <a:solidFill>
                  <a:srgbClr val="000000"/>
                </a:solidFill>
              </a:rPr>
              <a:t>as an indicator of </a:t>
            </a:r>
            <a:r>
              <a:rPr lang="en-US" altLang="en-US" sz="1400" dirty="0" err="1">
                <a:solidFill>
                  <a:srgbClr val="000000"/>
                </a:solidFill>
              </a:rPr>
              <a:t>bankfull</a:t>
            </a:r>
            <a:r>
              <a:rPr lang="en-US" altLang="en-US" sz="1400" dirty="0">
                <a:solidFill>
                  <a:srgbClr val="000000"/>
                </a:solidFill>
              </a:rPr>
              <a:t>. </a:t>
            </a:r>
          </a:p>
          <a:p>
            <a:pPr algn="just">
              <a:lnSpc>
                <a:spcPct val="118000"/>
              </a:lnSpc>
              <a:spcBef>
                <a:spcPct val="0"/>
              </a:spcBef>
              <a:spcAft>
                <a:spcPts val="1200"/>
              </a:spcAft>
              <a:buSzPts val="1000"/>
              <a:buFont typeface="Symbol" panose="05050102010706020507" pitchFamily="18" charset="2"/>
              <a:buChar char="·"/>
              <a:defRPr/>
            </a:pPr>
            <a:r>
              <a:rPr lang="en-US" altLang="en-US" sz="1400" dirty="0">
                <a:solidFill>
                  <a:srgbClr val="000000"/>
                </a:solidFill>
              </a:rPr>
              <a:t>On entrenched streams, or streams with historically high sediment impacts (legacy sediments), </a:t>
            </a:r>
            <a:r>
              <a:rPr lang="en-US" altLang="en-US" sz="1400" dirty="0">
                <a:solidFill>
                  <a:srgbClr val="FF0000"/>
                </a:solidFill>
              </a:rPr>
              <a:t>bankfull elevation can be below the elevation of the “top of stream bank” </a:t>
            </a:r>
            <a:r>
              <a:rPr lang="en-US" altLang="en-US" sz="1400" dirty="0"/>
              <a:t>due to many years of impacts.</a:t>
            </a:r>
          </a:p>
          <a:p>
            <a:pPr algn="just">
              <a:lnSpc>
                <a:spcPct val="118000"/>
              </a:lnSpc>
              <a:spcBef>
                <a:spcPct val="0"/>
              </a:spcBef>
              <a:spcAft>
                <a:spcPts val="1200"/>
              </a:spcAft>
              <a:buSzPts val="1000"/>
              <a:buFont typeface="Symbol" panose="05050102010706020507" pitchFamily="18" charset="2"/>
              <a:buChar char="·"/>
              <a:defRPr/>
            </a:pPr>
            <a:r>
              <a:rPr lang="en-US" altLang="en-US" sz="1400" dirty="0">
                <a:solidFill>
                  <a:srgbClr val="000000"/>
                </a:solidFill>
              </a:rPr>
              <a:t>Note that </a:t>
            </a:r>
            <a:r>
              <a:rPr lang="en-US" altLang="en-US" sz="1400" dirty="0">
                <a:solidFill>
                  <a:srgbClr val="FF0000"/>
                </a:solidFill>
              </a:rPr>
              <a:t>tree roots and other vegetation can exist below the bankfull elevation</a:t>
            </a:r>
            <a:r>
              <a:rPr lang="en-US" altLang="en-US" sz="1400" dirty="0">
                <a:solidFill>
                  <a:srgbClr val="000000"/>
                </a:solidFill>
              </a:rPr>
              <a:t>, especially in dry years.</a:t>
            </a:r>
          </a:p>
          <a:p>
            <a:pPr algn="just">
              <a:lnSpc>
                <a:spcPct val="118000"/>
              </a:lnSpc>
              <a:spcBef>
                <a:spcPct val="0"/>
              </a:spcBef>
              <a:spcAft>
                <a:spcPts val="1200"/>
              </a:spcAft>
              <a:buSzPts val="1000"/>
              <a:buFont typeface="Symbol" panose="05050102010706020507" pitchFamily="18" charset="2"/>
              <a:buChar char="·"/>
              <a:defRPr/>
            </a:pPr>
            <a:r>
              <a:rPr lang="en-US" altLang="en-US" sz="1400" dirty="0">
                <a:solidFill>
                  <a:srgbClr val="000000"/>
                </a:solidFill>
              </a:rPr>
              <a:t>Measuring bankfull is often </a:t>
            </a:r>
            <a:r>
              <a:rPr lang="en-US" altLang="en-US" sz="1400" dirty="0">
                <a:solidFill>
                  <a:srgbClr val="FF0000"/>
                </a:solidFill>
              </a:rPr>
              <a:t>easier during Spring and Fall</a:t>
            </a:r>
            <a:r>
              <a:rPr lang="en-US" altLang="en-US" sz="1400" dirty="0">
                <a:solidFill>
                  <a:srgbClr val="000000"/>
                </a:solidFill>
              </a:rPr>
              <a:t> when vegetation is dormant.</a:t>
            </a:r>
          </a:p>
          <a:p>
            <a:pPr marL="0" indent="0" algn="just">
              <a:lnSpc>
                <a:spcPct val="118000"/>
              </a:lnSpc>
              <a:spcBef>
                <a:spcPct val="0"/>
              </a:spcBef>
              <a:spcAft>
                <a:spcPts val="1200"/>
              </a:spcAft>
              <a:buSzPts val="1000"/>
              <a:buNone/>
              <a:defRPr/>
            </a:pPr>
            <a:r>
              <a:rPr lang="en-US" altLang="en-US" sz="2400" b="1" u="sng" dirty="0">
                <a:solidFill>
                  <a:srgbClr val="000000"/>
                </a:solidFill>
              </a:rPr>
              <a:t>Be flexible</a:t>
            </a:r>
            <a:r>
              <a:rPr lang="en-US" altLang="en-US" sz="2400" b="1" dirty="0">
                <a:solidFill>
                  <a:srgbClr val="000000"/>
                </a:solidFill>
              </a:rPr>
              <a:t> in your measurement locations to find the </a:t>
            </a:r>
            <a:r>
              <a:rPr lang="en-US" altLang="en-US" sz="2400" b="1" u="sng" dirty="0">
                <a:solidFill>
                  <a:srgbClr val="FF0000"/>
                </a:solidFill>
              </a:rPr>
              <a:t>best representation of the natural channel.</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05000" y="4953000"/>
            <a:ext cx="5214577" cy="1905000"/>
          </a:xfrm>
          <a:prstGeom prst="rect">
            <a:avLst/>
          </a:prstGeom>
        </p:spPr>
      </p:pic>
    </p:spTree>
    <p:extLst>
      <p:ext uri="{BB962C8B-B14F-4D97-AF65-F5344CB8AC3E}">
        <p14:creationId xmlns:p14="http://schemas.microsoft.com/office/powerpoint/2010/main" val="14191009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err="1">
                <a:solidFill>
                  <a:srgbClr val="FFFFCC"/>
                </a:solidFill>
                <a:latin typeface="Arial" pitchFamily="34" charset="0"/>
              </a:rPr>
              <a:t>Bankfull</a:t>
            </a:r>
            <a:r>
              <a:rPr lang="en-US" sz="2200" b="1" dirty="0">
                <a:solidFill>
                  <a:srgbClr val="FFFFCC"/>
                </a:solidFill>
                <a:latin typeface="Arial" pitchFamily="34" charset="0"/>
              </a:rPr>
              <a:t> Update</a:t>
            </a:r>
          </a:p>
        </p:txBody>
      </p:sp>
      <p:sp>
        <p:nvSpPr>
          <p:cNvPr id="4" name="Rectangle 3"/>
          <p:cNvSpPr/>
          <p:nvPr/>
        </p:nvSpPr>
        <p:spPr>
          <a:xfrm>
            <a:off x="139535" y="1199367"/>
            <a:ext cx="7696200" cy="3062377"/>
          </a:xfrm>
          <a:prstGeom prst="rect">
            <a:avLst/>
          </a:prstGeom>
        </p:spPr>
        <p:txBody>
          <a:bodyPr wrap="square">
            <a:spAutoFit/>
          </a:bodyPr>
          <a:lstStyle/>
          <a:p>
            <a:pPr marL="931544" indent="-342900">
              <a:lnSpc>
                <a:spcPct val="100000"/>
              </a:lnSpc>
              <a:spcBef>
                <a:spcPts val="1019"/>
              </a:spcBef>
              <a:buClr>
                <a:schemeClr val="accent1">
                  <a:lumMod val="50000"/>
                </a:schemeClr>
              </a:buClr>
              <a:buFont typeface="Arial" panose="020B0604020202020204" pitchFamily="34" charset="0"/>
              <a:buChar char="•"/>
              <a:tabLst>
                <a:tab pos="881380" algn="l"/>
              </a:tabLst>
            </a:pPr>
            <a:r>
              <a:rPr lang="en-US" sz="2800" spc="-10" dirty="0">
                <a:latin typeface="Arial"/>
                <a:cs typeface="Arial"/>
              </a:rPr>
              <a:t>Comments, corrections, questions, additional clarifications needed, better pictures?</a:t>
            </a:r>
          </a:p>
          <a:p>
            <a:pPr marL="1388744" lvl="1" indent="-342900">
              <a:spcBef>
                <a:spcPts val="1019"/>
              </a:spcBef>
              <a:buClr>
                <a:schemeClr val="accent1">
                  <a:lumMod val="50000"/>
                </a:schemeClr>
              </a:buClr>
              <a:buFont typeface="Arial" panose="020B0604020202020204" pitchFamily="34" charset="0"/>
              <a:buChar char="•"/>
              <a:tabLst>
                <a:tab pos="881380" algn="l"/>
              </a:tabLst>
            </a:pPr>
            <a:r>
              <a:rPr lang="en-US" sz="2800" spc="-10" dirty="0">
                <a:latin typeface="Arial"/>
                <a:cs typeface="Arial"/>
              </a:rPr>
              <a:t>Eric Chase: </a:t>
            </a:r>
            <a:r>
              <a:rPr lang="en-US" sz="2800" spc="-10" dirty="0">
                <a:latin typeface="Arial"/>
                <a:cs typeface="Arial"/>
                <a:hlinkClick r:id="rId3"/>
              </a:rPr>
              <a:t>ehc111@psu.edu</a:t>
            </a:r>
            <a:r>
              <a:rPr lang="en-US" sz="2800" spc="-10" dirty="0">
                <a:latin typeface="Arial"/>
                <a:cs typeface="Arial"/>
              </a:rPr>
              <a:t> </a:t>
            </a:r>
          </a:p>
          <a:p>
            <a:pPr marL="1388744" lvl="1" indent="-342900">
              <a:spcBef>
                <a:spcPts val="1019"/>
              </a:spcBef>
              <a:buClr>
                <a:schemeClr val="accent1">
                  <a:lumMod val="50000"/>
                </a:schemeClr>
              </a:buClr>
              <a:buFont typeface="Arial" panose="020B0604020202020204" pitchFamily="34" charset="0"/>
              <a:buChar char="•"/>
              <a:tabLst>
                <a:tab pos="881380" algn="l"/>
              </a:tabLst>
            </a:pPr>
            <a:endParaRPr lang="en-US" sz="2800" spc="-10" dirty="0">
              <a:latin typeface="Arial"/>
              <a:cs typeface="Arial"/>
            </a:endParaRPr>
          </a:p>
          <a:p>
            <a:pPr marL="1045844" lvl="1">
              <a:spcBef>
                <a:spcPts val="1019"/>
              </a:spcBef>
              <a:buClr>
                <a:schemeClr val="accent1">
                  <a:lumMod val="50000"/>
                </a:schemeClr>
              </a:buClr>
              <a:tabLst>
                <a:tab pos="881380" algn="l"/>
              </a:tabLst>
            </a:pPr>
            <a:endParaRPr lang="en-US" sz="2800" spc="-15" dirty="0">
              <a:latin typeface="Arial"/>
              <a:cs typeface="Arial"/>
            </a:endParaRPr>
          </a:p>
        </p:txBody>
      </p:sp>
      <p:sp>
        <p:nvSpPr>
          <p:cNvPr id="5" name="TextBox 4"/>
          <p:cNvSpPr txBox="1"/>
          <p:nvPr/>
        </p:nvSpPr>
        <p:spPr>
          <a:xfrm>
            <a:off x="152400" y="531610"/>
            <a:ext cx="6934200" cy="523220"/>
          </a:xfrm>
          <a:prstGeom prst="rect">
            <a:avLst/>
          </a:prstGeom>
          <a:noFill/>
        </p:spPr>
        <p:txBody>
          <a:bodyPr wrap="square" rtlCol="0">
            <a:spAutoFit/>
          </a:bodyPr>
          <a:lstStyle/>
          <a:p>
            <a:r>
              <a:rPr lang="en-US" sz="2800" b="1" u="sng" dirty="0"/>
              <a:t>Looking to finalize TB next week:</a:t>
            </a:r>
          </a:p>
        </p:txBody>
      </p:sp>
      <p:sp>
        <p:nvSpPr>
          <p:cNvPr id="6" name="Rectangle 5"/>
          <p:cNvSpPr/>
          <p:nvPr/>
        </p:nvSpPr>
        <p:spPr>
          <a:xfrm>
            <a:off x="0" y="6211669"/>
            <a:ext cx="3810000" cy="646331"/>
          </a:xfrm>
          <a:prstGeom prst="rect">
            <a:avLst/>
          </a:prstGeom>
          <a:solidFill>
            <a:schemeClr val="bg1"/>
          </a:solidFill>
          <a:ln>
            <a:solidFill>
              <a:schemeClr val="tx1"/>
            </a:solidFill>
          </a:ln>
        </p:spPr>
        <p:txBody>
          <a:bodyPr wrap="square">
            <a:spAutoFit/>
          </a:bodyPr>
          <a:lstStyle/>
          <a:p>
            <a:pPr lvl="0">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For audio via phone: </a:t>
            </a:r>
            <a:r>
              <a:rPr lang="en-US" dirty="0">
                <a:solidFill>
                  <a:srgbClr val="FF0000"/>
                </a:solidFill>
              </a:rPr>
              <a:t>646-876-9923</a:t>
            </a:r>
          </a:p>
          <a:p>
            <a:pPr lvl="0">
              <a:defRPr/>
            </a:pPr>
            <a:r>
              <a:rPr lang="en-US" dirty="0">
                <a:solidFill>
                  <a:srgbClr val="FF0000"/>
                </a:solidFill>
              </a:rPr>
              <a:t>For </a:t>
            </a:r>
            <a:r>
              <a:rPr kumimoji="0" lang="en-US" sz="1800" b="0" i="0" u="none" strike="noStrike" kern="1200" cap="none" spc="0" normalizeH="0" baseline="0" noProof="0" dirty="0">
                <a:ln>
                  <a:noFill/>
                </a:ln>
                <a:solidFill>
                  <a:srgbClr val="FF0000"/>
                </a:solidFill>
                <a:effectLst/>
                <a:uLnTx/>
                <a:uFillTx/>
                <a:latin typeface="Calibri"/>
                <a:ea typeface="+mn-ea"/>
                <a:cs typeface="+mn-cs"/>
              </a:rPr>
              <a:t>technical assistance use chat box</a:t>
            </a:r>
          </a:p>
        </p:txBody>
      </p:sp>
    </p:spTree>
    <p:extLst>
      <p:ext uri="{BB962C8B-B14F-4D97-AF65-F5344CB8AC3E}">
        <p14:creationId xmlns:p14="http://schemas.microsoft.com/office/powerpoint/2010/main" val="6313735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14500"/>
            <a:ext cx="9144000" cy="5143500"/>
          </a:xfrm>
          <a:prstGeom prst="rect">
            <a:avLst/>
          </a:prstGeom>
        </p:spPr>
      </p:pic>
      <p:sp>
        <p:nvSpPr>
          <p:cNvPr id="13" name="Rectangle 12"/>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err="1">
                <a:solidFill>
                  <a:srgbClr val="FFFFCC"/>
                </a:solidFill>
                <a:latin typeface="Arial" pitchFamily="34" charset="0"/>
              </a:rPr>
              <a:t>Bankfull</a:t>
            </a:r>
            <a:r>
              <a:rPr lang="en-US" sz="2200" b="1" dirty="0">
                <a:solidFill>
                  <a:srgbClr val="FFFFCC"/>
                </a:solidFill>
                <a:latin typeface="Arial" pitchFamily="34" charset="0"/>
              </a:rPr>
              <a:t> Technical Bulletin</a:t>
            </a:r>
          </a:p>
        </p:txBody>
      </p:sp>
      <p:cxnSp>
        <p:nvCxnSpPr>
          <p:cNvPr id="10" name="Straight Arrow Connector 9"/>
          <p:cNvCxnSpPr>
            <a:cxnSpLocks/>
          </p:cNvCxnSpPr>
          <p:nvPr/>
        </p:nvCxnSpPr>
        <p:spPr>
          <a:xfrm>
            <a:off x="7514611" y="3247718"/>
            <a:ext cx="722679" cy="670090"/>
          </a:xfrm>
          <a:prstGeom prst="straightConnector1">
            <a:avLst/>
          </a:prstGeom>
          <a:ln w="38100">
            <a:solidFill>
              <a:schemeClr val="tx1"/>
            </a:solidFill>
            <a:tailEnd type="triangle"/>
          </a:ln>
          <a:effectLst>
            <a:glow rad="38100">
              <a:srgbClr val="FFFFCC"/>
            </a:glow>
          </a:effectLst>
        </p:spPr>
        <p:style>
          <a:lnRef idx="1">
            <a:schemeClr val="accent1"/>
          </a:lnRef>
          <a:fillRef idx="0">
            <a:schemeClr val="accent1"/>
          </a:fillRef>
          <a:effectRef idx="0">
            <a:schemeClr val="accent1"/>
          </a:effectRef>
          <a:fontRef idx="minor">
            <a:schemeClr val="tx1"/>
          </a:fontRef>
        </p:style>
      </p:cxnSp>
      <p:sp>
        <p:nvSpPr>
          <p:cNvPr id="11" name="TextBox 49"/>
          <p:cNvSpPr txBox="1">
            <a:spLocks noChangeArrowheads="1"/>
          </p:cNvSpPr>
          <p:nvPr/>
        </p:nvSpPr>
        <p:spPr bwMode="auto">
          <a:xfrm>
            <a:off x="6858000" y="2892237"/>
            <a:ext cx="1313222" cy="486287"/>
          </a:xfrm>
          <a:prstGeom prst="rect">
            <a:avLst/>
          </a:prstGeom>
          <a:solidFill>
            <a:srgbClr val="FFFFCC"/>
          </a:solidFill>
          <a:ln w="19050">
            <a:solidFill>
              <a:schemeClr val="tx1"/>
            </a:solidFill>
            <a:miter lim="800000"/>
            <a:headEnd/>
            <a:tailEnd/>
          </a:ln>
        </p:spPr>
        <p:txBody>
          <a:bodyPr wrap="square" lIns="27432" tIns="27432" rIns="27432" bIns="27432"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dirty="0"/>
              <a:t>Remnant Terrace</a:t>
            </a:r>
          </a:p>
        </p:txBody>
      </p:sp>
      <p:cxnSp>
        <p:nvCxnSpPr>
          <p:cNvPr id="12" name="Straight Arrow Connector 11"/>
          <p:cNvCxnSpPr>
            <a:cxnSpLocks/>
          </p:cNvCxnSpPr>
          <p:nvPr/>
        </p:nvCxnSpPr>
        <p:spPr>
          <a:xfrm>
            <a:off x="381000" y="4038600"/>
            <a:ext cx="7581240" cy="0"/>
          </a:xfrm>
          <a:prstGeom prst="straightConnector1">
            <a:avLst/>
          </a:prstGeom>
          <a:ln w="38100">
            <a:solidFill>
              <a:schemeClr val="tx1"/>
            </a:solidFill>
            <a:headEnd type="triangle"/>
            <a:tailEnd type="triangle"/>
          </a:ln>
          <a:effectLst>
            <a:glow rad="38100">
              <a:srgbClr val="FFFFCC"/>
            </a:glow>
          </a:effectLst>
        </p:spPr>
        <p:style>
          <a:lnRef idx="1">
            <a:schemeClr val="accent1"/>
          </a:lnRef>
          <a:fillRef idx="0">
            <a:schemeClr val="accent1"/>
          </a:fillRef>
          <a:effectRef idx="0">
            <a:schemeClr val="accent1"/>
          </a:effectRef>
          <a:fontRef idx="minor">
            <a:schemeClr val="tx1"/>
          </a:fontRef>
        </p:style>
      </p:cxnSp>
      <p:sp>
        <p:nvSpPr>
          <p:cNvPr id="14" name="TextBox 35"/>
          <p:cNvSpPr txBox="1">
            <a:spLocks noChangeArrowheads="1"/>
          </p:cNvSpPr>
          <p:nvPr/>
        </p:nvSpPr>
        <p:spPr bwMode="auto">
          <a:xfrm>
            <a:off x="2971800" y="4286250"/>
            <a:ext cx="1671638" cy="301621"/>
          </a:xfrm>
          <a:prstGeom prst="rect">
            <a:avLst/>
          </a:prstGeom>
          <a:solidFill>
            <a:srgbClr val="FFFFCC"/>
          </a:solidFill>
          <a:ln w="19050">
            <a:solidFill>
              <a:schemeClr val="tx1"/>
            </a:solidFill>
            <a:miter lim="800000"/>
            <a:headEnd/>
            <a:tailEnd/>
          </a:ln>
        </p:spPr>
        <p:txBody>
          <a:bodyPr wrap="square" lIns="27432" tIns="27432" rIns="27432" bIns="27432"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b="1" dirty="0" err="1"/>
              <a:t>bankfull</a:t>
            </a:r>
            <a:r>
              <a:rPr lang="en-US" altLang="en-US" sz="1600" b="1" dirty="0"/>
              <a:t> width</a:t>
            </a:r>
          </a:p>
        </p:txBody>
      </p:sp>
      <p:sp>
        <p:nvSpPr>
          <p:cNvPr id="4" name="TextBox 3"/>
          <p:cNvSpPr txBox="1"/>
          <p:nvPr/>
        </p:nvSpPr>
        <p:spPr>
          <a:xfrm>
            <a:off x="2247900" y="339805"/>
            <a:ext cx="4648200" cy="1107996"/>
          </a:xfrm>
          <a:prstGeom prst="rect">
            <a:avLst/>
          </a:prstGeom>
          <a:noFill/>
        </p:spPr>
        <p:txBody>
          <a:bodyPr wrap="square" rtlCol="0">
            <a:spAutoFit/>
          </a:bodyPr>
          <a:lstStyle/>
          <a:p>
            <a:r>
              <a:rPr lang="en-US" sz="6600" b="1" dirty="0"/>
              <a:t>QUESTIONS?</a:t>
            </a:r>
          </a:p>
        </p:txBody>
      </p:sp>
      <p:sp>
        <p:nvSpPr>
          <p:cNvPr id="6" name="TextBox 5"/>
          <p:cNvSpPr txBox="1"/>
          <p:nvPr/>
        </p:nvSpPr>
        <p:spPr>
          <a:xfrm>
            <a:off x="152400" y="6532260"/>
            <a:ext cx="2018640" cy="261610"/>
          </a:xfrm>
          <a:prstGeom prst="rect">
            <a:avLst/>
          </a:prstGeom>
          <a:noFill/>
        </p:spPr>
        <p:txBody>
          <a:bodyPr wrap="square" rtlCol="0">
            <a:spAutoFit/>
          </a:bodyPr>
          <a:lstStyle/>
          <a:p>
            <a:r>
              <a:rPr lang="en-US" sz="1100" dirty="0">
                <a:solidFill>
                  <a:schemeClr val="bg1"/>
                </a:solidFill>
              </a:rPr>
              <a:t>Shaun McAdams</a:t>
            </a:r>
          </a:p>
        </p:txBody>
      </p:sp>
    </p:spTree>
    <p:extLst>
      <p:ext uri="{BB962C8B-B14F-4D97-AF65-F5344CB8AC3E}">
        <p14:creationId xmlns:p14="http://schemas.microsoft.com/office/powerpoint/2010/main" val="433919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err="1">
                <a:solidFill>
                  <a:srgbClr val="FFFFCC"/>
                </a:solidFill>
                <a:latin typeface="Arial" pitchFamily="34" charset="0"/>
              </a:rPr>
              <a:t>Bankfull</a:t>
            </a:r>
            <a:r>
              <a:rPr lang="en-US" sz="2200" b="1" dirty="0">
                <a:solidFill>
                  <a:srgbClr val="FFFFCC"/>
                </a:solidFill>
                <a:latin typeface="Arial" pitchFamily="34" charset="0"/>
              </a:rPr>
              <a:t> Update</a:t>
            </a:r>
          </a:p>
        </p:txBody>
      </p:sp>
      <p:sp>
        <p:nvSpPr>
          <p:cNvPr id="4" name="Rectangle 3"/>
          <p:cNvSpPr/>
          <p:nvPr/>
        </p:nvSpPr>
        <p:spPr>
          <a:xfrm>
            <a:off x="139535" y="1199367"/>
            <a:ext cx="7696200" cy="4308872"/>
          </a:xfrm>
          <a:prstGeom prst="rect">
            <a:avLst/>
          </a:prstGeom>
        </p:spPr>
        <p:txBody>
          <a:bodyPr wrap="square">
            <a:spAutoFit/>
          </a:bodyPr>
          <a:lstStyle/>
          <a:p>
            <a:pPr marL="931544" indent="-342900">
              <a:lnSpc>
                <a:spcPct val="100000"/>
              </a:lnSpc>
              <a:spcBef>
                <a:spcPts val="1019"/>
              </a:spcBef>
              <a:buClr>
                <a:schemeClr val="accent1">
                  <a:lumMod val="50000"/>
                </a:schemeClr>
              </a:buClr>
              <a:buFont typeface="Arial" panose="020B0604020202020204" pitchFamily="34" charset="0"/>
              <a:buChar char="•"/>
              <a:tabLst>
                <a:tab pos="881380" algn="l"/>
              </a:tabLst>
            </a:pPr>
            <a:r>
              <a:rPr lang="en-US" sz="2800" spc="-10" dirty="0">
                <a:latin typeface="Arial"/>
                <a:cs typeface="Arial"/>
              </a:rPr>
              <a:t>Expands on existing 1-page guide</a:t>
            </a:r>
          </a:p>
          <a:p>
            <a:pPr marL="931544" indent="-342900">
              <a:lnSpc>
                <a:spcPct val="100000"/>
              </a:lnSpc>
              <a:spcBef>
                <a:spcPts val="1019"/>
              </a:spcBef>
              <a:buClr>
                <a:schemeClr val="accent1">
                  <a:lumMod val="50000"/>
                </a:schemeClr>
              </a:buClr>
              <a:buFont typeface="Arial" panose="020B0604020202020204" pitchFamily="34" charset="0"/>
              <a:buChar char="•"/>
              <a:tabLst>
                <a:tab pos="881380" algn="l"/>
              </a:tabLst>
            </a:pPr>
            <a:endParaRPr lang="en-US" sz="2800" spc="-10" dirty="0">
              <a:latin typeface="Arial"/>
              <a:cs typeface="Arial"/>
            </a:endParaRPr>
          </a:p>
          <a:p>
            <a:pPr marL="931544" indent="-342900">
              <a:lnSpc>
                <a:spcPct val="100000"/>
              </a:lnSpc>
              <a:spcBef>
                <a:spcPts val="1019"/>
              </a:spcBef>
              <a:buClr>
                <a:schemeClr val="accent1">
                  <a:lumMod val="50000"/>
                </a:schemeClr>
              </a:buClr>
              <a:buFont typeface="Arial" panose="020B0604020202020204" pitchFamily="34" charset="0"/>
              <a:buChar char="•"/>
              <a:tabLst>
                <a:tab pos="881380" algn="l"/>
              </a:tabLst>
            </a:pPr>
            <a:r>
              <a:rPr lang="en-US" sz="2800" spc="-10" dirty="0">
                <a:latin typeface="Arial"/>
                <a:cs typeface="Arial"/>
              </a:rPr>
              <a:t>Tries to clear up common misconceptions</a:t>
            </a:r>
          </a:p>
          <a:p>
            <a:pPr marL="588644">
              <a:lnSpc>
                <a:spcPct val="100000"/>
              </a:lnSpc>
              <a:spcBef>
                <a:spcPts val="1019"/>
              </a:spcBef>
              <a:buClr>
                <a:schemeClr val="accent1">
                  <a:lumMod val="50000"/>
                </a:schemeClr>
              </a:buClr>
              <a:tabLst>
                <a:tab pos="881380" algn="l"/>
              </a:tabLst>
            </a:pPr>
            <a:endParaRPr lang="en-US" sz="2800" spc="-10" dirty="0">
              <a:latin typeface="Arial"/>
              <a:cs typeface="Arial"/>
            </a:endParaRPr>
          </a:p>
          <a:p>
            <a:pPr marL="931544" indent="-342900">
              <a:lnSpc>
                <a:spcPct val="100000"/>
              </a:lnSpc>
              <a:spcBef>
                <a:spcPts val="1019"/>
              </a:spcBef>
              <a:buClr>
                <a:schemeClr val="accent1">
                  <a:lumMod val="50000"/>
                </a:schemeClr>
              </a:buClr>
              <a:buFont typeface="Arial" panose="020B0604020202020204" pitchFamily="34" charset="0"/>
              <a:buChar char="•"/>
              <a:tabLst>
                <a:tab pos="881380" algn="l"/>
              </a:tabLst>
            </a:pPr>
            <a:r>
              <a:rPr lang="en-US" sz="2800" spc="-10" dirty="0">
                <a:latin typeface="Arial"/>
                <a:cs typeface="Arial"/>
              </a:rPr>
              <a:t>Provides more picture examples of streams, bankfull indicators, and more.</a:t>
            </a:r>
          </a:p>
          <a:p>
            <a:pPr marL="931544" indent="-342900">
              <a:lnSpc>
                <a:spcPct val="100000"/>
              </a:lnSpc>
              <a:spcBef>
                <a:spcPts val="1019"/>
              </a:spcBef>
              <a:buClr>
                <a:schemeClr val="accent1">
                  <a:lumMod val="50000"/>
                </a:schemeClr>
              </a:buClr>
              <a:buFont typeface="Arial" panose="020B0604020202020204" pitchFamily="34" charset="0"/>
              <a:buChar char="•"/>
              <a:tabLst>
                <a:tab pos="881380" algn="l"/>
              </a:tabLst>
            </a:pPr>
            <a:endParaRPr lang="en-US" sz="2800" spc="-10" dirty="0">
              <a:latin typeface="Arial"/>
              <a:cs typeface="Arial"/>
            </a:endParaRPr>
          </a:p>
          <a:p>
            <a:pPr marL="931544" indent="-342900">
              <a:lnSpc>
                <a:spcPct val="100000"/>
              </a:lnSpc>
              <a:spcBef>
                <a:spcPts val="1019"/>
              </a:spcBef>
              <a:buClr>
                <a:schemeClr val="accent1">
                  <a:lumMod val="50000"/>
                </a:schemeClr>
              </a:buClr>
              <a:buFont typeface="Arial" panose="020B0604020202020204" pitchFamily="34" charset="0"/>
              <a:buChar char="•"/>
              <a:tabLst>
                <a:tab pos="881380" algn="l"/>
              </a:tabLst>
            </a:pPr>
            <a:r>
              <a:rPr lang="en-US" sz="2800" spc="-10" dirty="0">
                <a:latin typeface="Arial"/>
                <a:cs typeface="Arial"/>
              </a:rPr>
              <a:t>Get final feedback</a:t>
            </a:r>
            <a:endParaRPr lang="en-US" sz="2800" spc="-15" dirty="0">
              <a:latin typeface="Arial"/>
              <a:cs typeface="Arial"/>
            </a:endParaRPr>
          </a:p>
        </p:txBody>
      </p:sp>
      <p:sp>
        <p:nvSpPr>
          <p:cNvPr id="5" name="TextBox 4"/>
          <p:cNvSpPr txBox="1"/>
          <p:nvPr/>
        </p:nvSpPr>
        <p:spPr>
          <a:xfrm>
            <a:off x="152400" y="531610"/>
            <a:ext cx="6934200" cy="523220"/>
          </a:xfrm>
          <a:prstGeom prst="rect">
            <a:avLst/>
          </a:prstGeom>
          <a:noFill/>
        </p:spPr>
        <p:txBody>
          <a:bodyPr wrap="square" rtlCol="0">
            <a:spAutoFit/>
          </a:bodyPr>
          <a:lstStyle/>
          <a:p>
            <a:r>
              <a:rPr lang="en-US" sz="2800" b="1" u="sng" dirty="0"/>
              <a:t>Bankfull Technical Bulletin:</a:t>
            </a:r>
          </a:p>
        </p:txBody>
      </p:sp>
      <p:sp>
        <p:nvSpPr>
          <p:cNvPr id="6" name="Rectangle 5"/>
          <p:cNvSpPr/>
          <p:nvPr/>
        </p:nvSpPr>
        <p:spPr>
          <a:xfrm>
            <a:off x="0" y="6211669"/>
            <a:ext cx="3810000" cy="646331"/>
          </a:xfrm>
          <a:prstGeom prst="rect">
            <a:avLst/>
          </a:prstGeom>
          <a:solidFill>
            <a:schemeClr val="bg1"/>
          </a:solidFill>
          <a:ln>
            <a:solidFill>
              <a:schemeClr val="tx1"/>
            </a:solidFill>
          </a:ln>
        </p:spPr>
        <p:txBody>
          <a:bodyPr wrap="square">
            <a:spAutoFit/>
          </a:bodyPr>
          <a:lstStyle/>
          <a:p>
            <a:pPr lvl="0">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For audio via phone: </a:t>
            </a:r>
            <a:r>
              <a:rPr lang="en-US" dirty="0">
                <a:solidFill>
                  <a:srgbClr val="FF0000"/>
                </a:solidFill>
              </a:rPr>
              <a:t>646-876-9923</a:t>
            </a:r>
          </a:p>
          <a:p>
            <a:pPr lvl="0">
              <a:defRPr/>
            </a:pPr>
            <a:r>
              <a:rPr lang="en-US" dirty="0">
                <a:solidFill>
                  <a:srgbClr val="FF0000"/>
                </a:solidFill>
              </a:rPr>
              <a:t>For </a:t>
            </a:r>
            <a:r>
              <a:rPr kumimoji="0" lang="en-US" sz="1800" b="0" i="0" u="none" strike="noStrike" kern="1200" cap="none" spc="0" normalizeH="0" baseline="0" noProof="0" dirty="0">
                <a:ln>
                  <a:noFill/>
                </a:ln>
                <a:solidFill>
                  <a:srgbClr val="FF0000"/>
                </a:solidFill>
                <a:effectLst/>
                <a:uLnTx/>
                <a:uFillTx/>
                <a:latin typeface="Calibri"/>
                <a:ea typeface="+mn-ea"/>
                <a:cs typeface="+mn-cs"/>
              </a:rPr>
              <a:t>technical assistance use chat box</a:t>
            </a:r>
          </a:p>
        </p:txBody>
      </p:sp>
    </p:spTree>
    <p:extLst>
      <p:ext uri="{BB962C8B-B14F-4D97-AF65-F5344CB8AC3E}">
        <p14:creationId xmlns:p14="http://schemas.microsoft.com/office/powerpoint/2010/main" val="2381460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347854"/>
            <a:ext cx="1524000" cy="6510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Box 6"/>
          <p:cNvSpPr txBox="1">
            <a:spLocks noChangeArrowheads="1"/>
          </p:cNvSpPr>
          <p:nvPr/>
        </p:nvSpPr>
        <p:spPr bwMode="auto">
          <a:xfrm>
            <a:off x="0" y="-43814"/>
            <a:ext cx="5867400" cy="430887"/>
          </a:xfrm>
          <a:prstGeom prst="rect">
            <a:avLst/>
          </a:prstGeom>
          <a:noFill/>
          <a:ln w="9525">
            <a:noFill/>
            <a:miter lim="800000"/>
            <a:headEnd/>
            <a:tailEnd/>
          </a:ln>
        </p:spPr>
        <p:txBody>
          <a:bodyPr wrap="square">
            <a:spAutoFit/>
          </a:bodyPr>
          <a:lstStyle/>
          <a:p>
            <a:pPr>
              <a:tabLst>
                <a:tab pos="4860925" algn="l"/>
              </a:tabLst>
            </a:pPr>
            <a:r>
              <a:rPr lang="en-US" sz="2200" b="1" dirty="0" err="1">
                <a:solidFill>
                  <a:srgbClr val="FFFFCC"/>
                </a:solidFill>
                <a:latin typeface="Arial" pitchFamily="34" charset="0"/>
              </a:rPr>
              <a:t>Bankfull</a:t>
            </a:r>
            <a:r>
              <a:rPr lang="en-US" sz="2200" b="1" dirty="0">
                <a:solidFill>
                  <a:srgbClr val="FFFFCC"/>
                </a:solidFill>
                <a:latin typeface="Arial" pitchFamily="34" charset="0"/>
              </a:rPr>
              <a:t> Update</a:t>
            </a:r>
          </a:p>
        </p:txBody>
      </p:sp>
      <p:sp>
        <p:nvSpPr>
          <p:cNvPr id="7" name="Subtitle 2"/>
          <p:cNvSpPr txBox="1">
            <a:spLocks/>
          </p:cNvSpPr>
          <p:nvPr/>
        </p:nvSpPr>
        <p:spPr>
          <a:xfrm>
            <a:off x="1752600" y="609600"/>
            <a:ext cx="7315200" cy="579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800" b="1" dirty="0">
                <a:ea typeface="Times New Roman"/>
              </a:rPr>
              <a:t>Special Thanks to </a:t>
            </a:r>
            <a:r>
              <a:rPr lang="en-US" sz="2800" b="1" u="sng" dirty="0">
                <a:ea typeface="Times New Roman"/>
              </a:rPr>
              <a:t>Trout Unlimited</a:t>
            </a:r>
            <a:r>
              <a:rPr lang="en-US" sz="2800" b="1" dirty="0">
                <a:ea typeface="Times New Roman"/>
              </a:rPr>
              <a:t> for their work on the Bankfull Technical Bulletin and for many of the pictures and slides used in this webinar.</a:t>
            </a:r>
          </a:p>
        </p:txBody>
      </p:sp>
      <p:sp>
        <p:nvSpPr>
          <p:cNvPr id="6" name="TextBox 5"/>
          <p:cNvSpPr txBox="1"/>
          <p:nvPr/>
        </p:nvSpPr>
        <p:spPr>
          <a:xfrm>
            <a:off x="147158" y="6560388"/>
            <a:ext cx="1186672" cy="338554"/>
          </a:xfrm>
          <a:prstGeom prst="rect">
            <a:avLst/>
          </a:prstGeom>
          <a:noFill/>
        </p:spPr>
        <p:txBody>
          <a:bodyPr wrap="none" rtlCol="0">
            <a:spAutoFit/>
          </a:bodyPr>
          <a:lstStyle/>
          <a:p>
            <a:r>
              <a:rPr lang="en-US" sz="1600" i="1" dirty="0"/>
              <a:t>J. Tomlinson</a:t>
            </a:r>
          </a:p>
        </p:txBody>
      </p:sp>
      <p:pic>
        <p:nvPicPr>
          <p:cNvPr id="614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965325" y="2813613"/>
            <a:ext cx="6889750" cy="3622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7162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err="1">
                <a:solidFill>
                  <a:srgbClr val="FFFFCC"/>
                </a:solidFill>
                <a:latin typeface="Arial" pitchFamily="34" charset="0"/>
              </a:rPr>
              <a:t>Bankfull</a:t>
            </a:r>
            <a:r>
              <a:rPr lang="en-US" sz="2200" b="1" dirty="0">
                <a:solidFill>
                  <a:srgbClr val="FFFFCC"/>
                </a:solidFill>
                <a:latin typeface="Arial" pitchFamily="34" charset="0"/>
              </a:rPr>
              <a:t> Update</a:t>
            </a:r>
          </a:p>
        </p:txBody>
      </p:sp>
      <p:sp>
        <p:nvSpPr>
          <p:cNvPr id="11" name="Rectangle 10"/>
          <p:cNvSpPr/>
          <p:nvPr/>
        </p:nvSpPr>
        <p:spPr>
          <a:xfrm>
            <a:off x="228600" y="3352800"/>
            <a:ext cx="5105400" cy="1569660"/>
          </a:xfrm>
          <a:prstGeom prst="rect">
            <a:avLst/>
          </a:prstGeom>
        </p:spPr>
        <p:txBody>
          <a:bodyPr wrap="square">
            <a:spAutoFit/>
          </a:bodyPr>
          <a:lstStyle/>
          <a:p>
            <a:pPr marL="0" marR="0" lvl="0" indent="0" defTabSz="913838"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uLnTx/>
                <a:uFillTx/>
              </a:rPr>
              <a:t>This is useful because it has hydrologic and morphologic significance which can be used for </a:t>
            </a:r>
            <a:r>
              <a:rPr kumimoji="0" lang="en-US" sz="2400" b="0" i="0" u="none" strike="noStrike" kern="0" cap="none" spc="0" normalizeH="0" baseline="0" noProof="0" dirty="0">
                <a:ln>
                  <a:noFill/>
                </a:ln>
                <a:solidFill>
                  <a:srgbClr val="FF0000"/>
                </a:solidFill>
                <a:uLnTx/>
                <a:uFillTx/>
              </a:rPr>
              <a:t>crossing design and will ensure sediment and aquatic passage. </a:t>
            </a:r>
          </a:p>
        </p:txBody>
      </p:sp>
      <p:pic>
        <p:nvPicPr>
          <p:cNvPr id="12" name="Picture 11"/>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791200" y="347854"/>
            <a:ext cx="3352800" cy="6510146"/>
          </a:xfrm>
          <a:prstGeom prst="rect">
            <a:avLst/>
          </a:prstGeom>
        </p:spPr>
      </p:pic>
      <p:sp>
        <p:nvSpPr>
          <p:cNvPr id="14" name="Rectangle 13"/>
          <p:cNvSpPr/>
          <p:nvPr/>
        </p:nvSpPr>
        <p:spPr>
          <a:xfrm>
            <a:off x="203555" y="695340"/>
            <a:ext cx="5410200" cy="2308324"/>
          </a:xfrm>
          <a:prstGeom prst="rect">
            <a:avLst/>
          </a:prstGeom>
        </p:spPr>
        <p:txBody>
          <a:bodyPr wrap="square">
            <a:spAutoFit/>
          </a:bodyPr>
          <a:lstStyle/>
          <a:p>
            <a:pPr marL="0" marR="0" lvl="0" indent="0" defTabSz="913838"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uLnTx/>
                <a:uFillTx/>
              </a:rPr>
              <a:t>Bankfull</a:t>
            </a:r>
            <a:r>
              <a:rPr kumimoji="0" lang="en-US" sz="2400" b="1" i="0" u="none" strike="noStrike" kern="0" cap="none" spc="0" normalizeH="0" baseline="0" noProof="0" dirty="0">
                <a:ln>
                  <a:noFill/>
                </a:ln>
                <a:uLnTx/>
                <a:uFillTx/>
              </a:rPr>
              <a:t> flow sets stream characteristics:</a:t>
            </a:r>
          </a:p>
          <a:p>
            <a:pPr marL="0" marR="0" lvl="0" indent="0" defTabSz="913838" eaLnBrk="1" fontAlgn="auto" latinLnBrk="0" hangingPunct="1">
              <a:lnSpc>
                <a:spcPct val="100000"/>
              </a:lnSpc>
              <a:spcBef>
                <a:spcPts val="0"/>
              </a:spcBef>
              <a:spcAft>
                <a:spcPts val="0"/>
              </a:spcAft>
              <a:buClrTx/>
              <a:buSzTx/>
              <a:buFontTx/>
              <a:buNone/>
              <a:tabLst/>
              <a:defRPr/>
            </a:pPr>
            <a:r>
              <a:rPr lang="en-US" sz="2400" kern="0" dirty="0"/>
              <a:t>-</a:t>
            </a:r>
            <a:r>
              <a:rPr kumimoji="0" lang="en-US" sz="2400" b="0" i="0" u="none" strike="noStrike" kern="0" cap="none" spc="0" normalizeH="0" baseline="0" noProof="0" dirty="0">
                <a:ln>
                  <a:noFill/>
                </a:ln>
                <a:uLnTx/>
                <a:uFillTx/>
              </a:rPr>
              <a:t>pool width and depth</a:t>
            </a:r>
          </a:p>
          <a:p>
            <a:pPr marL="0" marR="0" lvl="0" indent="0" defTabSz="913838" eaLnBrk="1" fontAlgn="auto" latinLnBrk="0" hangingPunct="1">
              <a:lnSpc>
                <a:spcPct val="100000"/>
              </a:lnSpc>
              <a:spcBef>
                <a:spcPts val="0"/>
              </a:spcBef>
              <a:spcAft>
                <a:spcPts val="0"/>
              </a:spcAft>
              <a:buClrTx/>
              <a:buSzTx/>
              <a:buFontTx/>
              <a:buNone/>
              <a:tabLst/>
              <a:defRPr/>
            </a:pPr>
            <a:r>
              <a:rPr lang="en-US" sz="2400" kern="0" dirty="0"/>
              <a:t>-channel shape</a:t>
            </a:r>
            <a:endParaRPr kumimoji="0" lang="en-US" sz="2400" b="0" i="0" u="none" strike="noStrike" kern="0" cap="none" spc="0" normalizeH="0" baseline="0" noProof="0" dirty="0">
              <a:ln>
                <a:noFill/>
              </a:ln>
              <a:uLnTx/>
              <a:uFillTx/>
            </a:endParaRPr>
          </a:p>
          <a:p>
            <a:pPr marL="0" marR="0" lvl="0" indent="0" defTabSz="913838" eaLnBrk="1" fontAlgn="auto" latinLnBrk="0" hangingPunct="1">
              <a:lnSpc>
                <a:spcPct val="100000"/>
              </a:lnSpc>
              <a:spcBef>
                <a:spcPts val="0"/>
              </a:spcBef>
              <a:spcAft>
                <a:spcPts val="0"/>
              </a:spcAft>
              <a:buClrTx/>
              <a:buSzTx/>
              <a:buFontTx/>
              <a:buNone/>
              <a:tabLst/>
              <a:defRPr/>
            </a:pPr>
            <a:r>
              <a:rPr lang="en-US" sz="2400" kern="0" dirty="0"/>
              <a:t>-</a:t>
            </a:r>
            <a:r>
              <a:rPr kumimoji="0" lang="en-US" sz="2400" b="0" i="0" u="none" strike="noStrike" kern="0" cap="none" spc="0" normalizeH="0" baseline="0" noProof="0" dirty="0">
                <a:ln>
                  <a:noFill/>
                </a:ln>
                <a:uLnTx/>
                <a:uFillTx/>
              </a:rPr>
              <a:t>substrate size </a:t>
            </a:r>
          </a:p>
          <a:p>
            <a:pPr marL="0" marR="0" lvl="0" indent="0" defTabSz="913838" eaLnBrk="1" fontAlgn="auto" latinLnBrk="0" hangingPunct="1">
              <a:lnSpc>
                <a:spcPct val="100000"/>
              </a:lnSpc>
              <a:spcBef>
                <a:spcPts val="0"/>
              </a:spcBef>
              <a:spcAft>
                <a:spcPts val="0"/>
              </a:spcAft>
              <a:buClrTx/>
              <a:buSzTx/>
              <a:buFontTx/>
              <a:buNone/>
              <a:tabLst/>
              <a:defRPr/>
            </a:pPr>
            <a:r>
              <a:rPr lang="en-US" sz="2400" kern="0" dirty="0"/>
              <a:t>-</a:t>
            </a:r>
            <a:r>
              <a:rPr kumimoji="0" lang="en-US" sz="2400" b="0" i="0" u="none" strike="noStrike" kern="0" cap="none" spc="0" normalizeH="0" baseline="0" noProof="0" dirty="0">
                <a:ln>
                  <a:noFill/>
                </a:ln>
                <a:uLnTx/>
                <a:uFillTx/>
              </a:rPr>
              <a:t>width-depth ratios</a:t>
            </a:r>
          </a:p>
          <a:p>
            <a:pPr marL="0" marR="0" lvl="0" indent="0" defTabSz="913838"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uLnTx/>
              <a:uFillTx/>
            </a:endParaRPr>
          </a:p>
        </p:txBody>
      </p:sp>
      <p:sp>
        <p:nvSpPr>
          <p:cNvPr id="7" name="Rectangle 6"/>
          <p:cNvSpPr/>
          <p:nvPr/>
        </p:nvSpPr>
        <p:spPr>
          <a:xfrm>
            <a:off x="0" y="6211669"/>
            <a:ext cx="3810000" cy="646331"/>
          </a:xfrm>
          <a:prstGeom prst="rect">
            <a:avLst/>
          </a:prstGeom>
          <a:solidFill>
            <a:schemeClr val="bg1"/>
          </a:solidFill>
          <a:ln>
            <a:solidFill>
              <a:schemeClr val="tx1"/>
            </a:solidFill>
          </a:ln>
        </p:spPr>
        <p:txBody>
          <a:bodyPr wrap="square">
            <a:spAutoFit/>
          </a:bodyPr>
          <a:lstStyle/>
          <a:p>
            <a:pPr lvl="0">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For audio via phone: </a:t>
            </a:r>
            <a:r>
              <a:rPr lang="en-US" dirty="0">
                <a:solidFill>
                  <a:srgbClr val="FF0000"/>
                </a:solidFill>
              </a:rPr>
              <a:t>646-876-9923</a:t>
            </a:r>
          </a:p>
          <a:p>
            <a:pPr lvl="0">
              <a:defRPr/>
            </a:pPr>
            <a:r>
              <a:rPr lang="en-US" dirty="0">
                <a:solidFill>
                  <a:srgbClr val="FF0000"/>
                </a:solidFill>
              </a:rPr>
              <a:t>For </a:t>
            </a:r>
            <a:r>
              <a:rPr kumimoji="0" lang="en-US" sz="1800" b="0" i="0" u="none" strike="noStrike" kern="1200" cap="none" spc="0" normalizeH="0" baseline="0" noProof="0" dirty="0">
                <a:ln>
                  <a:noFill/>
                </a:ln>
                <a:solidFill>
                  <a:srgbClr val="FF0000"/>
                </a:solidFill>
                <a:effectLst/>
                <a:uLnTx/>
                <a:uFillTx/>
                <a:latin typeface="Calibri"/>
                <a:ea typeface="+mn-ea"/>
                <a:cs typeface="+mn-cs"/>
              </a:rPr>
              <a:t>technical assistance use chat box</a:t>
            </a:r>
          </a:p>
        </p:txBody>
      </p:sp>
    </p:spTree>
    <p:extLst>
      <p:ext uri="{BB962C8B-B14F-4D97-AF65-F5344CB8AC3E}">
        <p14:creationId xmlns:p14="http://schemas.microsoft.com/office/powerpoint/2010/main" val="2690262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err="1">
                <a:solidFill>
                  <a:srgbClr val="FFFFCC"/>
                </a:solidFill>
                <a:latin typeface="Arial" pitchFamily="34" charset="0"/>
              </a:rPr>
              <a:t>Bankfull</a:t>
            </a:r>
            <a:r>
              <a:rPr lang="en-US" sz="2200" b="1" dirty="0">
                <a:solidFill>
                  <a:srgbClr val="FFFFCC"/>
                </a:solidFill>
                <a:latin typeface="Arial" pitchFamily="34" charset="0"/>
              </a:rPr>
              <a:t> Update</a:t>
            </a:r>
          </a:p>
        </p:txBody>
      </p:sp>
      <p:sp>
        <p:nvSpPr>
          <p:cNvPr id="4" name="Rectangle 3"/>
          <p:cNvSpPr/>
          <p:nvPr/>
        </p:nvSpPr>
        <p:spPr>
          <a:xfrm>
            <a:off x="152400" y="1389094"/>
            <a:ext cx="7696200" cy="3447098"/>
          </a:xfrm>
          <a:prstGeom prst="rect">
            <a:avLst/>
          </a:prstGeom>
        </p:spPr>
        <p:txBody>
          <a:bodyPr wrap="square">
            <a:spAutoFit/>
          </a:bodyPr>
          <a:lstStyle/>
          <a:p>
            <a:pPr marL="880744" indent="-292100">
              <a:lnSpc>
                <a:spcPct val="100000"/>
              </a:lnSpc>
              <a:spcBef>
                <a:spcPts val="1019"/>
              </a:spcBef>
              <a:buClr>
                <a:schemeClr val="accent1">
                  <a:lumMod val="50000"/>
                </a:schemeClr>
              </a:buClr>
              <a:buFont typeface="Wingdings"/>
              <a:buChar char=""/>
              <a:tabLst>
                <a:tab pos="881380" algn="l"/>
              </a:tabLst>
            </a:pPr>
            <a:r>
              <a:rPr lang="en-US" sz="2400" spc="-10" dirty="0">
                <a:latin typeface="Arial"/>
                <a:cs typeface="Arial"/>
              </a:rPr>
              <a:t>Hydraulic</a:t>
            </a:r>
            <a:r>
              <a:rPr lang="en-US" sz="2400" spc="5" dirty="0">
                <a:latin typeface="Arial"/>
                <a:cs typeface="Arial"/>
              </a:rPr>
              <a:t> </a:t>
            </a:r>
            <a:r>
              <a:rPr lang="en-US" sz="2400" spc="-10" dirty="0">
                <a:latin typeface="Arial"/>
                <a:cs typeface="Arial"/>
              </a:rPr>
              <a:t>capacity</a:t>
            </a:r>
            <a:r>
              <a:rPr lang="en-US" sz="2400" spc="-5" dirty="0">
                <a:latin typeface="Arial"/>
                <a:cs typeface="Arial"/>
              </a:rPr>
              <a:t> </a:t>
            </a:r>
            <a:r>
              <a:rPr lang="en-US" sz="2400" spc="-10" dirty="0">
                <a:latin typeface="Arial"/>
                <a:cs typeface="Arial"/>
              </a:rPr>
              <a:t>for</a:t>
            </a:r>
            <a:r>
              <a:rPr lang="en-US" sz="2400" spc="-5" dirty="0">
                <a:latin typeface="Arial"/>
                <a:cs typeface="Arial"/>
              </a:rPr>
              <a:t> </a:t>
            </a:r>
            <a:r>
              <a:rPr lang="en-US" sz="2400" spc="-10" dirty="0">
                <a:latin typeface="Arial"/>
                <a:cs typeface="Arial"/>
              </a:rPr>
              <a:t>the</a:t>
            </a:r>
            <a:r>
              <a:rPr lang="en-US" sz="2400" spc="-5" dirty="0">
                <a:latin typeface="Arial"/>
                <a:cs typeface="Arial"/>
              </a:rPr>
              <a:t> </a:t>
            </a:r>
            <a:r>
              <a:rPr lang="en-US" sz="2400" spc="-15" dirty="0">
                <a:latin typeface="Arial"/>
                <a:cs typeface="Arial"/>
              </a:rPr>
              <a:t>100-year storm (Q100)</a:t>
            </a:r>
          </a:p>
          <a:p>
            <a:pPr marL="880744" indent="-292100">
              <a:lnSpc>
                <a:spcPct val="100000"/>
              </a:lnSpc>
              <a:spcBef>
                <a:spcPts val="1019"/>
              </a:spcBef>
              <a:buClr>
                <a:schemeClr val="accent1">
                  <a:lumMod val="50000"/>
                </a:schemeClr>
              </a:buClr>
              <a:buFont typeface="Wingdings"/>
              <a:buChar char=""/>
              <a:tabLst>
                <a:tab pos="881380" algn="l"/>
              </a:tabLst>
            </a:pPr>
            <a:r>
              <a:rPr lang="en-US" sz="2400" spc="-15" dirty="0">
                <a:latin typeface="Arial"/>
                <a:cs typeface="Arial"/>
              </a:rPr>
              <a:t>Reduces flooding</a:t>
            </a:r>
            <a:endParaRPr lang="en-US" sz="2400" dirty="0">
              <a:latin typeface="Arial"/>
              <a:cs typeface="Arial"/>
            </a:endParaRPr>
          </a:p>
          <a:p>
            <a:pPr marL="880744" marR="1002030" indent="-292100">
              <a:lnSpc>
                <a:spcPct val="100000"/>
              </a:lnSpc>
              <a:spcBef>
                <a:spcPts val="1020"/>
              </a:spcBef>
              <a:buClr>
                <a:schemeClr val="accent1">
                  <a:lumMod val="50000"/>
                </a:schemeClr>
              </a:buClr>
              <a:buFont typeface="Wingdings"/>
              <a:buChar char=""/>
              <a:tabLst>
                <a:tab pos="881380" algn="l"/>
              </a:tabLst>
            </a:pPr>
            <a:r>
              <a:rPr lang="en-US" sz="2400" spc="-15" dirty="0">
                <a:latin typeface="Arial"/>
                <a:cs typeface="Arial"/>
              </a:rPr>
              <a:t>Minimize</a:t>
            </a:r>
            <a:r>
              <a:rPr lang="en-US" sz="2400" spc="10" dirty="0">
                <a:latin typeface="Arial"/>
                <a:cs typeface="Arial"/>
              </a:rPr>
              <a:t> </a:t>
            </a:r>
            <a:r>
              <a:rPr lang="en-US" sz="2400" spc="-15" dirty="0">
                <a:latin typeface="Arial"/>
                <a:cs typeface="Arial"/>
              </a:rPr>
              <a:t>maintenance</a:t>
            </a:r>
            <a:r>
              <a:rPr lang="en-US" sz="2400" dirty="0">
                <a:latin typeface="Arial"/>
                <a:cs typeface="Arial"/>
              </a:rPr>
              <a:t> </a:t>
            </a:r>
            <a:r>
              <a:rPr lang="en-US" sz="2400" spc="-15" dirty="0">
                <a:latin typeface="Arial"/>
                <a:cs typeface="Arial"/>
              </a:rPr>
              <a:t>needs</a:t>
            </a:r>
          </a:p>
          <a:p>
            <a:pPr marL="880744" marR="1002030" indent="-292100">
              <a:spcBef>
                <a:spcPts val="1020"/>
              </a:spcBef>
              <a:buClr>
                <a:schemeClr val="accent1">
                  <a:lumMod val="50000"/>
                </a:schemeClr>
              </a:buClr>
              <a:buFont typeface="Wingdings"/>
              <a:buChar char=""/>
              <a:tabLst>
                <a:tab pos="881380" algn="l"/>
              </a:tabLst>
            </a:pPr>
            <a:r>
              <a:rPr lang="en-US" sz="2400" spc="-15" dirty="0">
                <a:latin typeface="Arial"/>
                <a:cs typeface="Arial"/>
              </a:rPr>
              <a:t>Maximize useful life of structure</a:t>
            </a:r>
            <a:endParaRPr lang="en-US" sz="2400" dirty="0">
              <a:latin typeface="Arial"/>
              <a:cs typeface="Arial"/>
            </a:endParaRPr>
          </a:p>
          <a:p>
            <a:pPr marL="880744" indent="-292100">
              <a:lnSpc>
                <a:spcPct val="100000"/>
              </a:lnSpc>
              <a:spcBef>
                <a:spcPts val="1025"/>
              </a:spcBef>
              <a:buClr>
                <a:schemeClr val="accent1">
                  <a:lumMod val="50000"/>
                </a:schemeClr>
              </a:buClr>
              <a:buFont typeface="Wingdings"/>
              <a:buChar char=""/>
              <a:tabLst>
                <a:tab pos="881380" algn="l"/>
              </a:tabLst>
            </a:pPr>
            <a:r>
              <a:rPr lang="en-US" sz="2400" spc="-15" dirty="0">
                <a:latin typeface="Arial"/>
                <a:cs typeface="Arial"/>
              </a:rPr>
              <a:t>Passage</a:t>
            </a:r>
            <a:r>
              <a:rPr lang="en-US" sz="2400" dirty="0">
                <a:latin typeface="Arial"/>
                <a:cs typeface="Arial"/>
              </a:rPr>
              <a:t> </a:t>
            </a:r>
            <a:r>
              <a:rPr lang="en-US" sz="2400" spc="-10" dirty="0">
                <a:latin typeface="Arial"/>
                <a:cs typeface="Arial"/>
              </a:rPr>
              <a:t>of</a:t>
            </a:r>
            <a:r>
              <a:rPr lang="en-US" sz="2400" dirty="0">
                <a:latin typeface="Arial"/>
                <a:cs typeface="Arial"/>
              </a:rPr>
              <a:t> </a:t>
            </a:r>
            <a:r>
              <a:rPr lang="en-US" sz="2400" spc="-10" dirty="0">
                <a:latin typeface="Arial"/>
                <a:cs typeface="Arial"/>
              </a:rPr>
              <a:t>aquatic</a:t>
            </a:r>
            <a:r>
              <a:rPr lang="en-US" sz="2400" dirty="0">
                <a:latin typeface="Arial"/>
                <a:cs typeface="Arial"/>
              </a:rPr>
              <a:t> </a:t>
            </a:r>
            <a:r>
              <a:rPr lang="en-US" sz="2400" spc="-10" dirty="0">
                <a:latin typeface="Arial"/>
                <a:cs typeface="Arial"/>
              </a:rPr>
              <a:t>species</a:t>
            </a:r>
            <a:endParaRPr lang="en-US" sz="2400" dirty="0">
              <a:latin typeface="Arial"/>
              <a:cs typeface="Arial"/>
            </a:endParaRPr>
          </a:p>
          <a:p>
            <a:pPr marL="880744" indent="-292100">
              <a:lnSpc>
                <a:spcPct val="100000"/>
              </a:lnSpc>
              <a:spcBef>
                <a:spcPts val="1019"/>
              </a:spcBef>
              <a:buClr>
                <a:schemeClr val="accent1">
                  <a:lumMod val="50000"/>
                </a:schemeClr>
              </a:buClr>
              <a:buFont typeface="Wingdings"/>
              <a:buChar char=""/>
              <a:tabLst>
                <a:tab pos="881380" algn="l"/>
              </a:tabLst>
            </a:pPr>
            <a:r>
              <a:rPr lang="en-US" sz="2400" spc="-10" dirty="0">
                <a:latin typeface="Arial"/>
                <a:cs typeface="Arial"/>
              </a:rPr>
              <a:t>Maintain</a:t>
            </a:r>
            <a:r>
              <a:rPr lang="en-US" sz="2400" spc="5" dirty="0">
                <a:latin typeface="Arial"/>
                <a:cs typeface="Arial"/>
              </a:rPr>
              <a:t> </a:t>
            </a:r>
            <a:r>
              <a:rPr lang="en-US" sz="2400" spc="-10" dirty="0">
                <a:latin typeface="Arial"/>
                <a:cs typeface="Arial"/>
              </a:rPr>
              <a:t>channel</a:t>
            </a:r>
            <a:r>
              <a:rPr lang="en-US" sz="2400" spc="5" dirty="0">
                <a:latin typeface="Arial"/>
                <a:cs typeface="Arial"/>
              </a:rPr>
              <a:t> </a:t>
            </a:r>
            <a:r>
              <a:rPr lang="en-US" sz="2400" spc="-15" dirty="0">
                <a:latin typeface="Arial"/>
                <a:cs typeface="Arial"/>
              </a:rPr>
              <a:t>processes</a:t>
            </a:r>
          </a:p>
          <a:p>
            <a:pPr marL="880744" indent="-292100">
              <a:lnSpc>
                <a:spcPct val="100000"/>
              </a:lnSpc>
              <a:spcBef>
                <a:spcPts val="1019"/>
              </a:spcBef>
              <a:buClr>
                <a:schemeClr val="accent1">
                  <a:lumMod val="50000"/>
                </a:schemeClr>
              </a:buClr>
              <a:buFont typeface="Wingdings"/>
              <a:buChar char=""/>
              <a:tabLst>
                <a:tab pos="881380" algn="l"/>
              </a:tabLst>
            </a:pPr>
            <a:r>
              <a:rPr lang="en-US" sz="2400" spc="-15" dirty="0">
                <a:latin typeface="Arial"/>
                <a:cs typeface="Arial"/>
              </a:rPr>
              <a:t>Meets DGLVR policy</a:t>
            </a:r>
          </a:p>
        </p:txBody>
      </p:sp>
      <p:sp>
        <p:nvSpPr>
          <p:cNvPr id="5" name="TextBox 4"/>
          <p:cNvSpPr txBox="1"/>
          <p:nvPr/>
        </p:nvSpPr>
        <p:spPr>
          <a:xfrm>
            <a:off x="152400" y="531610"/>
            <a:ext cx="6934200" cy="523220"/>
          </a:xfrm>
          <a:prstGeom prst="rect">
            <a:avLst/>
          </a:prstGeom>
          <a:noFill/>
        </p:spPr>
        <p:txBody>
          <a:bodyPr wrap="square" rtlCol="0">
            <a:spAutoFit/>
          </a:bodyPr>
          <a:lstStyle/>
          <a:p>
            <a:r>
              <a:rPr lang="en-US" sz="2800" b="1" u="sng" dirty="0"/>
              <a:t>Benefits of sizing structures for </a:t>
            </a:r>
            <a:r>
              <a:rPr lang="en-US" sz="2800" b="1" u="sng" dirty="0" err="1"/>
              <a:t>bankfull</a:t>
            </a:r>
            <a:r>
              <a:rPr lang="en-US" sz="2800" b="1" u="sng" dirty="0"/>
              <a:t>: </a:t>
            </a:r>
          </a:p>
        </p:txBody>
      </p:sp>
      <p:sp>
        <p:nvSpPr>
          <p:cNvPr id="6" name="Rectangle 5"/>
          <p:cNvSpPr/>
          <p:nvPr/>
        </p:nvSpPr>
        <p:spPr>
          <a:xfrm>
            <a:off x="0" y="6211669"/>
            <a:ext cx="3810000" cy="646331"/>
          </a:xfrm>
          <a:prstGeom prst="rect">
            <a:avLst/>
          </a:prstGeom>
          <a:solidFill>
            <a:schemeClr val="bg1"/>
          </a:solidFill>
          <a:ln>
            <a:solidFill>
              <a:schemeClr val="tx1"/>
            </a:solidFill>
          </a:ln>
        </p:spPr>
        <p:txBody>
          <a:bodyPr wrap="square">
            <a:spAutoFit/>
          </a:bodyPr>
          <a:lstStyle/>
          <a:p>
            <a:pPr lvl="0">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For audio via phone: </a:t>
            </a:r>
            <a:r>
              <a:rPr lang="en-US" dirty="0">
                <a:solidFill>
                  <a:srgbClr val="FF0000"/>
                </a:solidFill>
              </a:rPr>
              <a:t>646-876-9923</a:t>
            </a:r>
          </a:p>
          <a:p>
            <a:pPr lvl="0">
              <a:defRPr/>
            </a:pPr>
            <a:r>
              <a:rPr lang="en-US" dirty="0">
                <a:solidFill>
                  <a:srgbClr val="FF0000"/>
                </a:solidFill>
              </a:rPr>
              <a:t>For </a:t>
            </a:r>
            <a:r>
              <a:rPr kumimoji="0" lang="en-US" sz="1800" b="0" i="0" u="none" strike="noStrike" kern="1200" cap="none" spc="0" normalizeH="0" baseline="0" noProof="0" dirty="0">
                <a:ln>
                  <a:noFill/>
                </a:ln>
                <a:solidFill>
                  <a:srgbClr val="FF0000"/>
                </a:solidFill>
                <a:effectLst/>
                <a:uLnTx/>
                <a:uFillTx/>
                <a:latin typeface="Calibri"/>
                <a:ea typeface="+mn-ea"/>
                <a:cs typeface="+mn-cs"/>
              </a:rPr>
              <a:t>technical assistance use chat box</a:t>
            </a:r>
          </a:p>
        </p:txBody>
      </p:sp>
    </p:spTree>
    <p:extLst>
      <p:ext uri="{BB962C8B-B14F-4D97-AF65-F5344CB8AC3E}">
        <p14:creationId xmlns:p14="http://schemas.microsoft.com/office/powerpoint/2010/main" val="2474279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382"/>
            <a:ext cx="9144000" cy="347472"/>
          </a:xfrm>
          <a:prstGeom prst="rect">
            <a:avLst/>
          </a:prstGeom>
          <a:gradFill>
            <a:gsLst>
              <a:gs pos="55000">
                <a:srgbClr val="CCFF99"/>
              </a:gs>
              <a:gs pos="45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Box 6"/>
          <p:cNvSpPr txBox="1">
            <a:spLocks noChangeArrowheads="1"/>
          </p:cNvSpPr>
          <p:nvPr/>
        </p:nvSpPr>
        <p:spPr bwMode="auto">
          <a:xfrm>
            <a:off x="0" y="-43814"/>
            <a:ext cx="4591050" cy="430887"/>
          </a:xfrm>
          <a:prstGeom prst="rect">
            <a:avLst/>
          </a:prstGeom>
          <a:noFill/>
          <a:ln w="9525">
            <a:noFill/>
            <a:miter lim="800000"/>
            <a:headEnd/>
            <a:tailEnd/>
          </a:ln>
        </p:spPr>
        <p:txBody>
          <a:bodyPr wrap="square">
            <a:spAutoFit/>
          </a:bodyPr>
          <a:lstStyle/>
          <a:p>
            <a:pPr>
              <a:tabLst>
                <a:tab pos="4860925" algn="l"/>
              </a:tabLst>
            </a:pPr>
            <a:r>
              <a:rPr lang="en-US" sz="2200" b="1" dirty="0" err="1">
                <a:solidFill>
                  <a:srgbClr val="FFFFCC"/>
                </a:solidFill>
                <a:latin typeface="Arial" pitchFamily="34" charset="0"/>
              </a:rPr>
              <a:t>Bankfull</a:t>
            </a:r>
            <a:r>
              <a:rPr lang="en-US" sz="2200" b="1" dirty="0">
                <a:solidFill>
                  <a:srgbClr val="FFFFCC"/>
                </a:solidFill>
                <a:latin typeface="Arial" pitchFamily="34" charset="0"/>
              </a:rPr>
              <a:t> Update</a:t>
            </a:r>
          </a:p>
        </p:txBody>
      </p:sp>
      <p:sp>
        <p:nvSpPr>
          <p:cNvPr id="7" name="Rectangle 6"/>
          <p:cNvSpPr/>
          <p:nvPr/>
        </p:nvSpPr>
        <p:spPr>
          <a:xfrm>
            <a:off x="228600" y="992021"/>
            <a:ext cx="8433884" cy="1938992"/>
          </a:xfrm>
          <a:prstGeom prst="rect">
            <a:avLst/>
          </a:prstGeom>
        </p:spPr>
        <p:txBody>
          <a:bodyPr wrap="square">
            <a:spAutoFit/>
          </a:bodyPr>
          <a:lstStyle/>
          <a:p>
            <a:r>
              <a:rPr lang="en-US" sz="2400" b="1" dirty="0"/>
              <a:t>-Because the </a:t>
            </a:r>
            <a:r>
              <a:rPr lang="en-US" sz="2400" b="1" dirty="0" err="1"/>
              <a:t>bankfull</a:t>
            </a:r>
            <a:r>
              <a:rPr lang="en-US" sz="2400" b="1" dirty="0"/>
              <a:t> flow does the greatest amount of work forming the channel, the </a:t>
            </a:r>
            <a:r>
              <a:rPr lang="en-US" sz="2400" b="1" dirty="0" err="1"/>
              <a:t>bankfull</a:t>
            </a:r>
            <a:r>
              <a:rPr lang="en-US" sz="2400" b="1" dirty="0"/>
              <a:t> stage is </a:t>
            </a:r>
            <a:r>
              <a:rPr lang="en-US" sz="2400" b="1" i="1" u="sng" dirty="0">
                <a:solidFill>
                  <a:srgbClr val="FF0000"/>
                </a:solidFill>
              </a:rPr>
              <a:t>identifiable in the field. </a:t>
            </a:r>
          </a:p>
          <a:p>
            <a:endParaRPr lang="en-US" sz="2400" b="1" dirty="0"/>
          </a:p>
          <a:p>
            <a:r>
              <a:rPr lang="en-US" sz="2400" b="1" dirty="0"/>
              <a:t>-There is no single universal indicator. You must look for clues and the combination of clues identifies </a:t>
            </a:r>
            <a:r>
              <a:rPr lang="en-US" sz="2400" b="1" dirty="0" err="1"/>
              <a:t>bankfull</a:t>
            </a:r>
            <a:r>
              <a:rPr lang="en-US" sz="2400" b="1" dirty="0"/>
              <a:t>. </a:t>
            </a:r>
          </a:p>
        </p:txBody>
      </p:sp>
      <p:sp>
        <p:nvSpPr>
          <p:cNvPr id="8" name="Title 1"/>
          <p:cNvSpPr txBox="1">
            <a:spLocks/>
          </p:cNvSpPr>
          <p:nvPr/>
        </p:nvSpPr>
        <p:spPr>
          <a:xfrm>
            <a:off x="-888065" y="492620"/>
            <a:ext cx="5715000" cy="342900"/>
          </a:xfrm>
          <a:prstGeom prst="rect">
            <a:avLst/>
          </a:prstGeom>
        </p:spPr>
        <p:txBody>
          <a:bodyPr wrap="square" lIns="0" tIns="0" rIns="0" bIns="0">
            <a:noAutofit/>
          </a:bodyPr>
          <a:lstStyle>
            <a:lvl1pPr>
              <a:defRPr>
                <a:latin typeface="+mj-lt"/>
                <a:ea typeface="+mj-ea"/>
                <a:cs typeface="+mj-cs"/>
              </a:defRPr>
            </a:lvl1pPr>
          </a:lstStyle>
          <a:p>
            <a:pPr algn="ctr" defTabSz="914400"/>
            <a:r>
              <a:rPr lang="en-US" sz="2800" b="1" u="sng" kern="0" dirty="0" err="1">
                <a:latin typeface="Calibri" panose="020F0502020204030204" pitchFamily="34" charset="0"/>
                <a:ea typeface="ＭＳ Ｐゴシック" pitchFamily="34" charset="-128"/>
                <a:cs typeface="Times New Roman" panose="02020603050405020304" pitchFamily="18" charset="0"/>
              </a:rPr>
              <a:t>Bankfull</a:t>
            </a:r>
            <a:r>
              <a:rPr lang="en-US" sz="2800" b="1" u="sng" kern="0" dirty="0">
                <a:latin typeface="Calibri" panose="020F0502020204030204" pitchFamily="34" charset="0"/>
                <a:ea typeface="ＭＳ Ｐゴシック" pitchFamily="34" charset="-128"/>
                <a:cs typeface="Times New Roman" panose="02020603050405020304" pitchFamily="18" charset="0"/>
              </a:rPr>
              <a:t> Determination</a:t>
            </a:r>
            <a:endParaRPr lang="en-US" sz="2800" u="sng" kern="0" dirty="0">
              <a:latin typeface="Calibri" panose="020F0502020204030204" pitchFamily="34" charset="0"/>
            </a:endParaRPr>
          </a:p>
        </p:txBody>
      </p:sp>
      <p:sp>
        <p:nvSpPr>
          <p:cNvPr id="9" name="object 4"/>
          <p:cNvSpPr/>
          <p:nvPr/>
        </p:nvSpPr>
        <p:spPr>
          <a:xfrm>
            <a:off x="1305597" y="3563446"/>
            <a:ext cx="6570905" cy="3294554"/>
          </a:xfrm>
          <a:prstGeom prst="rect">
            <a:avLst/>
          </a:prstGeom>
          <a:blipFill>
            <a:blip r:embed="rId3" cstate="email">
              <a:extLst>
                <a:ext uri="{28A0092B-C50C-407E-A947-70E740481C1C}">
                  <a14:useLocalDpi xmlns:a14="http://schemas.microsoft.com/office/drawing/2010/main" val="0"/>
                </a:ext>
              </a:extLst>
            </a:blip>
            <a:stretch>
              <a:fillRect/>
            </a:stretch>
          </a:blipFill>
        </p:spPr>
        <p:txBody>
          <a:bodyPr wrap="square" lIns="0" tIns="0" rIns="0" bIns="0" rtlCol="0"/>
          <a:lstStyle/>
          <a:p>
            <a:endParaRPr sz="1588"/>
          </a:p>
        </p:txBody>
      </p:sp>
      <p:sp>
        <p:nvSpPr>
          <p:cNvPr id="10" name="object 6"/>
          <p:cNvSpPr/>
          <p:nvPr/>
        </p:nvSpPr>
        <p:spPr>
          <a:xfrm>
            <a:off x="1289461" y="4729977"/>
            <a:ext cx="6592420" cy="1037665"/>
          </a:xfrm>
          <a:custGeom>
            <a:avLst/>
            <a:gdLst/>
            <a:ahLst/>
            <a:cxnLst/>
            <a:rect l="l" t="t" r="r" b="b"/>
            <a:pathLst>
              <a:path w="7471409" h="1176020">
                <a:moveTo>
                  <a:pt x="85539" y="787580"/>
                </a:moveTo>
                <a:lnTo>
                  <a:pt x="32766" y="544068"/>
                </a:lnTo>
                <a:lnTo>
                  <a:pt x="32765" y="0"/>
                </a:lnTo>
                <a:lnTo>
                  <a:pt x="0" y="0"/>
                </a:lnTo>
                <a:lnTo>
                  <a:pt x="0" y="548640"/>
                </a:lnTo>
                <a:lnTo>
                  <a:pt x="762" y="550164"/>
                </a:lnTo>
                <a:lnTo>
                  <a:pt x="762" y="550926"/>
                </a:lnTo>
                <a:lnTo>
                  <a:pt x="54102" y="797052"/>
                </a:lnTo>
                <a:lnTo>
                  <a:pt x="83058" y="839504"/>
                </a:lnTo>
                <a:lnTo>
                  <a:pt x="83058" y="784098"/>
                </a:lnTo>
                <a:lnTo>
                  <a:pt x="85539" y="787580"/>
                </a:lnTo>
                <a:close/>
              </a:path>
              <a:path w="7471409" h="1176020">
                <a:moveTo>
                  <a:pt x="86106" y="790194"/>
                </a:moveTo>
                <a:lnTo>
                  <a:pt x="85539" y="787580"/>
                </a:lnTo>
                <a:lnTo>
                  <a:pt x="83058" y="784098"/>
                </a:lnTo>
                <a:lnTo>
                  <a:pt x="86106" y="790194"/>
                </a:lnTo>
                <a:close/>
              </a:path>
              <a:path w="7471409" h="1176020">
                <a:moveTo>
                  <a:pt x="86106" y="843781"/>
                </a:moveTo>
                <a:lnTo>
                  <a:pt x="86106" y="790194"/>
                </a:lnTo>
                <a:lnTo>
                  <a:pt x="83058" y="784098"/>
                </a:lnTo>
                <a:lnTo>
                  <a:pt x="83058" y="839504"/>
                </a:lnTo>
                <a:lnTo>
                  <a:pt x="86106" y="843781"/>
                </a:lnTo>
                <a:close/>
              </a:path>
              <a:path w="7471409" h="1176020">
                <a:moveTo>
                  <a:pt x="310967" y="1103918"/>
                </a:moveTo>
                <a:lnTo>
                  <a:pt x="85539" y="787580"/>
                </a:lnTo>
                <a:lnTo>
                  <a:pt x="86106" y="790194"/>
                </a:lnTo>
                <a:lnTo>
                  <a:pt x="86106" y="843781"/>
                </a:lnTo>
                <a:lnTo>
                  <a:pt x="289560" y="1129284"/>
                </a:lnTo>
                <a:lnTo>
                  <a:pt x="291846" y="1133094"/>
                </a:lnTo>
                <a:lnTo>
                  <a:pt x="296418" y="1135380"/>
                </a:lnTo>
                <a:lnTo>
                  <a:pt x="300990" y="1135380"/>
                </a:lnTo>
                <a:lnTo>
                  <a:pt x="303276" y="1135541"/>
                </a:lnTo>
                <a:lnTo>
                  <a:pt x="303276" y="1103376"/>
                </a:lnTo>
                <a:lnTo>
                  <a:pt x="310967" y="1103918"/>
                </a:lnTo>
                <a:close/>
              </a:path>
              <a:path w="7471409" h="1176020">
                <a:moveTo>
                  <a:pt x="315468" y="1110234"/>
                </a:moveTo>
                <a:lnTo>
                  <a:pt x="310967" y="1103918"/>
                </a:lnTo>
                <a:lnTo>
                  <a:pt x="303276" y="1103376"/>
                </a:lnTo>
                <a:lnTo>
                  <a:pt x="315468" y="1110234"/>
                </a:lnTo>
                <a:close/>
              </a:path>
              <a:path w="7471409" h="1176020">
                <a:moveTo>
                  <a:pt x="315468" y="1136401"/>
                </a:moveTo>
                <a:lnTo>
                  <a:pt x="315468" y="1110234"/>
                </a:lnTo>
                <a:lnTo>
                  <a:pt x="303276" y="1103376"/>
                </a:lnTo>
                <a:lnTo>
                  <a:pt x="303276" y="1135541"/>
                </a:lnTo>
                <a:lnTo>
                  <a:pt x="315468" y="1136401"/>
                </a:lnTo>
                <a:close/>
              </a:path>
              <a:path w="7471409" h="1176020">
                <a:moveTo>
                  <a:pt x="875538" y="1175766"/>
                </a:moveTo>
                <a:lnTo>
                  <a:pt x="875538" y="1143762"/>
                </a:lnTo>
                <a:lnTo>
                  <a:pt x="871728" y="1143762"/>
                </a:lnTo>
                <a:lnTo>
                  <a:pt x="871728" y="1143493"/>
                </a:lnTo>
                <a:lnTo>
                  <a:pt x="310967" y="1103918"/>
                </a:lnTo>
                <a:lnTo>
                  <a:pt x="315468" y="1110234"/>
                </a:lnTo>
                <a:lnTo>
                  <a:pt x="315468" y="1136401"/>
                </a:lnTo>
                <a:lnTo>
                  <a:pt x="871728" y="1175658"/>
                </a:lnTo>
                <a:lnTo>
                  <a:pt x="871728" y="1143762"/>
                </a:lnTo>
                <a:lnTo>
                  <a:pt x="872936" y="1143578"/>
                </a:lnTo>
                <a:lnTo>
                  <a:pt x="872936" y="1175743"/>
                </a:lnTo>
                <a:lnTo>
                  <a:pt x="875538" y="1175766"/>
                </a:lnTo>
                <a:close/>
              </a:path>
              <a:path w="7471409" h="1176020">
                <a:moveTo>
                  <a:pt x="875538" y="1143762"/>
                </a:moveTo>
                <a:lnTo>
                  <a:pt x="872936" y="1143578"/>
                </a:lnTo>
                <a:lnTo>
                  <a:pt x="871728" y="1143762"/>
                </a:lnTo>
                <a:lnTo>
                  <a:pt x="875538" y="1143762"/>
                </a:lnTo>
                <a:close/>
              </a:path>
              <a:path w="7471409" h="1176020">
                <a:moveTo>
                  <a:pt x="7244334" y="346749"/>
                </a:moveTo>
                <a:lnTo>
                  <a:pt x="7244334" y="313943"/>
                </a:lnTo>
                <a:lnTo>
                  <a:pt x="7235190" y="316991"/>
                </a:lnTo>
                <a:lnTo>
                  <a:pt x="7235190" y="314192"/>
                </a:lnTo>
                <a:lnTo>
                  <a:pt x="6739128" y="327659"/>
                </a:lnTo>
                <a:lnTo>
                  <a:pt x="5879592" y="380999"/>
                </a:lnTo>
                <a:lnTo>
                  <a:pt x="4982718" y="544829"/>
                </a:lnTo>
                <a:lnTo>
                  <a:pt x="4354830" y="627125"/>
                </a:lnTo>
                <a:lnTo>
                  <a:pt x="3689604" y="749045"/>
                </a:lnTo>
                <a:lnTo>
                  <a:pt x="2408682" y="858011"/>
                </a:lnTo>
                <a:lnTo>
                  <a:pt x="1674114" y="1021841"/>
                </a:lnTo>
                <a:lnTo>
                  <a:pt x="872936" y="1143578"/>
                </a:lnTo>
                <a:lnTo>
                  <a:pt x="875538" y="1143762"/>
                </a:lnTo>
                <a:lnTo>
                  <a:pt x="875538" y="1175766"/>
                </a:lnTo>
                <a:lnTo>
                  <a:pt x="876300" y="1175766"/>
                </a:lnTo>
                <a:lnTo>
                  <a:pt x="1679448" y="1053845"/>
                </a:lnTo>
                <a:lnTo>
                  <a:pt x="2415540" y="890015"/>
                </a:lnTo>
                <a:lnTo>
                  <a:pt x="3692652" y="781049"/>
                </a:lnTo>
                <a:lnTo>
                  <a:pt x="4360926" y="659129"/>
                </a:lnTo>
                <a:lnTo>
                  <a:pt x="4987290" y="577595"/>
                </a:lnTo>
                <a:lnTo>
                  <a:pt x="5885688" y="413003"/>
                </a:lnTo>
                <a:lnTo>
                  <a:pt x="6741414" y="359663"/>
                </a:lnTo>
                <a:lnTo>
                  <a:pt x="7235190" y="346983"/>
                </a:lnTo>
                <a:lnTo>
                  <a:pt x="7235190" y="316991"/>
                </a:lnTo>
                <a:lnTo>
                  <a:pt x="7239135" y="314085"/>
                </a:lnTo>
                <a:lnTo>
                  <a:pt x="7239135" y="346882"/>
                </a:lnTo>
                <a:lnTo>
                  <a:pt x="7244334" y="346749"/>
                </a:lnTo>
                <a:close/>
              </a:path>
              <a:path w="7471409" h="1176020">
                <a:moveTo>
                  <a:pt x="7244334" y="313943"/>
                </a:moveTo>
                <a:lnTo>
                  <a:pt x="7239135" y="314085"/>
                </a:lnTo>
                <a:lnTo>
                  <a:pt x="7235190" y="316991"/>
                </a:lnTo>
                <a:lnTo>
                  <a:pt x="7244334" y="313943"/>
                </a:lnTo>
                <a:close/>
              </a:path>
              <a:path w="7471409" h="1176020">
                <a:moveTo>
                  <a:pt x="7471410" y="183641"/>
                </a:moveTo>
                <a:lnTo>
                  <a:pt x="7452360" y="156971"/>
                </a:lnTo>
                <a:lnTo>
                  <a:pt x="7239135" y="314085"/>
                </a:lnTo>
                <a:lnTo>
                  <a:pt x="7244334" y="313943"/>
                </a:lnTo>
                <a:lnTo>
                  <a:pt x="7244334" y="346749"/>
                </a:lnTo>
                <a:lnTo>
                  <a:pt x="7248906" y="346709"/>
                </a:lnTo>
                <a:lnTo>
                  <a:pt x="7255002" y="343661"/>
                </a:lnTo>
                <a:lnTo>
                  <a:pt x="7471410" y="183641"/>
                </a:lnTo>
                <a:close/>
              </a:path>
            </a:pathLst>
          </a:custGeom>
          <a:solidFill>
            <a:srgbClr val="000000"/>
          </a:solidFill>
        </p:spPr>
        <p:txBody>
          <a:bodyPr wrap="square" lIns="0" tIns="0" rIns="0" bIns="0" rtlCol="0"/>
          <a:lstStyle/>
          <a:p>
            <a:endParaRPr sz="1588"/>
          </a:p>
        </p:txBody>
      </p:sp>
      <p:sp>
        <p:nvSpPr>
          <p:cNvPr id="15" name="object 7"/>
          <p:cNvSpPr/>
          <p:nvPr/>
        </p:nvSpPr>
        <p:spPr>
          <a:xfrm>
            <a:off x="1289461" y="5054051"/>
            <a:ext cx="5242112" cy="41462"/>
          </a:xfrm>
          <a:custGeom>
            <a:avLst/>
            <a:gdLst/>
            <a:ahLst/>
            <a:cxnLst/>
            <a:rect l="l" t="t" r="r" b="b"/>
            <a:pathLst>
              <a:path w="5941059" h="46989">
                <a:moveTo>
                  <a:pt x="5940552" y="32766"/>
                </a:moveTo>
                <a:lnTo>
                  <a:pt x="5940552" y="0"/>
                </a:lnTo>
                <a:lnTo>
                  <a:pt x="0" y="13716"/>
                </a:lnTo>
                <a:lnTo>
                  <a:pt x="0" y="46482"/>
                </a:lnTo>
                <a:lnTo>
                  <a:pt x="5940552" y="32766"/>
                </a:lnTo>
                <a:close/>
              </a:path>
            </a:pathLst>
          </a:custGeom>
          <a:solidFill>
            <a:srgbClr val="66FFFF"/>
          </a:solidFill>
        </p:spPr>
        <p:txBody>
          <a:bodyPr wrap="square" lIns="0" tIns="0" rIns="0" bIns="0" rtlCol="0"/>
          <a:lstStyle/>
          <a:p>
            <a:endParaRPr sz="1588"/>
          </a:p>
        </p:txBody>
      </p:sp>
      <p:sp>
        <p:nvSpPr>
          <p:cNvPr id="18" name="object 9"/>
          <p:cNvSpPr/>
          <p:nvPr/>
        </p:nvSpPr>
        <p:spPr>
          <a:xfrm>
            <a:off x="7758840" y="4848312"/>
            <a:ext cx="86285" cy="0"/>
          </a:xfrm>
          <a:custGeom>
            <a:avLst/>
            <a:gdLst/>
            <a:ahLst/>
            <a:cxnLst/>
            <a:rect l="l" t="t" r="r" b="b"/>
            <a:pathLst>
              <a:path w="97790">
                <a:moveTo>
                  <a:pt x="0" y="0"/>
                </a:moveTo>
                <a:lnTo>
                  <a:pt x="97537" y="0"/>
                </a:lnTo>
              </a:path>
            </a:pathLst>
          </a:custGeom>
          <a:ln w="25654">
            <a:solidFill>
              <a:srgbClr val="66FFFF"/>
            </a:solidFill>
          </a:ln>
        </p:spPr>
        <p:txBody>
          <a:bodyPr wrap="square" lIns="0" tIns="0" rIns="0" bIns="0" rtlCol="0"/>
          <a:lstStyle/>
          <a:p>
            <a:endParaRPr sz="1588"/>
          </a:p>
        </p:txBody>
      </p:sp>
      <p:sp>
        <p:nvSpPr>
          <p:cNvPr id="19" name="object 10"/>
          <p:cNvSpPr/>
          <p:nvPr/>
        </p:nvSpPr>
        <p:spPr>
          <a:xfrm>
            <a:off x="7608235" y="4848312"/>
            <a:ext cx="86285" cy="0"/>
          </a:xfrm>
          <a:custGeom>
            <a:avLst/>
            <a:gdLst/>
            <a:ahLst/>
            <a:cxnLst/>
            <a:rect l="l" t="t" r="r" b="b"/>
            <a:pathLst>
              <a:path w="97790">
                <a:moveTo>
                  <a:pt x="0" y="0"/>
                </a:moveTo>
                <a:lnTo>
                  <a:pt x="97534" y="0"/>
                </a:lnTo>
              </a:path>
            </a:pathLst>
          </a:custGeom>
          <a:ln w="25654">
            <a:solidFill>
              <a:srgbClr val="66FFFF"/>
            </a:solidFill>
          </a:ln>
        </p:spPr>
        <p:txBody>
          <a:bodyPr wrap="square" lIns="0" tIns="0" rIns="0" bIns="0" rtlCol="0"/>
          <a:lstStyle/>
          <a:p>
            <a:endParaRPr sz="1588"/>
          </a:p>
        </p:txBody>
      </p:sp>
      <p:sp>
        <p:nvSpPr>
          <p:cNvPr id="20" name="object 11"/>
          <p:cNvSpPr/>
          <p:nvPr/>
        </p:nvSpPr>
        <p:spPr>
          <a:xfrm>
            <a:off x="7457626" y="4848312"/>
            <a:ext cx="86285" cy="0"/>
          </a:xfrm>
          <a:custGeom>
            <a:avLst/>
            <a:gdLst/>
            <a:ahLst/>
            <a:cxnLst/>
            <a:rect l="l" t="t" r="r" b="b"/>
            <a:pathLst>
              <a:path w="97790">
                <a:moveTo>
                  <a:pt x="0" y="0"/>
                </a:moveTo>
                <a:lnTo>
                  <a:pt x="97537" y="0"/>
                </a:lnTo>
              </a:path>
            </a:pathLst>
          </a:custGeom>
          <a:ln w="25654">
            <a:solidFill>
              <a:srgbClr val="66FFFF"/>
            </a:solidFill>
          </a:ln>
        </p:spPr>
        <p:txBody>
          <a:bodyPr wrap="square" lIns="0" tIns="0" rIns="0" bIns="0" rtlCol="0"/>
          <a:lstStyle/>
          <a:p>
            <a:endParaRPr sz="1588"/>
          </a:p>
        </p:txBody>
      </p:sp>
      <p:sp>
        <p:nvSpPr>
          <p:cNvPr id="21" name="object 12"/>
          <p:cNvSpPr/>
          <p:nvPr/>
        </p:nvSpPr>
        <p:spPr>
          <a:xfrm>
            <a:off x="7307021" y="4848312"/>
            <a:ext cx="86285" cy="0"/>
          </a:xfrm>
          <a:custGeom>
            <a:avLst/>
            <a:gdLst/>
            <a:ahLst/>
            <a:cxnLst/>
            <a:rect l="l" t="t" r="r" b="b"/>
            <a:pathLst>
              <a:path w="97790">
                <a:moveTo>
                  <a:pt x="0" y="0"/>
                </a:moveTo>
                <a:lnTo>
                  <a:pt x="97535" y="0"/>
                </a:lnTo>
              </a:path>
            </a:pathLst>
          </a:custGeom>
          <a:ln w="25654">
            <a:solidFill>
              <a:srgbClr val="66FFFF"/>
            </a:solidFill>
          </a:ln>
        </p:spPr>
        <p:txBody>
          <a:bodyPr wrap="square" lIns="0" tIns="0" rIns="0" bIns="0" rtlCol="0"/>
          <a:lstStyle/>
          <a:p>
            <a:endParaRPr sz="1588"/>
          </a:p>
        </p:txBody>
      </p:sp>
      <p:sp>
        <p:nvSpPr>
          <p:cNvPr id="22" name="object 13"/>
          <p:cNvSpPr/>
          <p:nvPr/>
        </p:nvSpPr>
        <p:spPr>
          <a:xfrm>
            <a:off x="7156414" y="4848312"/>
            <a:ext cx="86285" cy="0"/>
          </a:xfrm>
          <a:custGeom>
            <a:avLst/>
            <a:gdLst/>
            <a:ahLst/>
            <a:cxnLst/>
            <a:rect l="l" t="t" r="r" b="b"/>
            <a:pathLst>
              <a:path w="97790">
                <a:moveTo>
                  <a:pt x="0" y="0"/>
                </a:moveTo>
                <a:lnTo>
                  <a:pt x="97535" y="0"/>
                </a:lnTo>
              </a:path>
            </a:pathLst>
          </a:custGeom>
          <a:ln w="25654">
            <a:solidFill>
              <a:srgbClr val="66FFFF"/>
            </a:solidFill>
          </a:ln>
        </p:spPr>
        <p:txBody>
          <a:bodyPr wrap="square" lIns="0" tIns="0" rIns="0" bIns="0" rtlCol="0"/>
          <a:lstStyle/>
          <a:p>
            <a:endParaRPr sz="1588"/>
          </a:p>
        </p:txBody>
      </p:sp>
      <p:sp>
        <p:nvSpPr>
          <p:cNvPr id="23" name="object 14"/>
          <p:cNvSpPr/>
          <p:nvPr/>
        </p:nvSpPr>
        <p:spPr>
          <a:xfrm>
            <a:off x="7005807" y="4848312"/>
            <a:ext cx="86285" cy="0"/>
          </a:xfrm>
          <a:custGeom>
            <a:avLst/>
            <a:gdLst/>
            <a:ahLst/>
            <a:cxnLst/>
            <a:rect l="l" t="t" r="r" b="b"/>
            <a:pathLst>
              <a:path w="97790">
                <a:moveTo>
                  <a:pt x="0" y="0"/>
                </a:moveTo>
                <a:lnTo>
                  <a:pt x="97535" y="0"/>
                </a:lnTo>
              </a:path>
            </a:pathLst>
          </a:custGeom>
          <a:ln w="25654">
            <a:solidFill>
              <a:srgbClr val="66FFFF"/>
            </a:solidFill>
          </a:ln>
        </p:spPr>
        <p:txBody>
          <a:bodyPr wrap="square" lIns="0" tIns="0" rIns="0" bIns="0" rtlCol="0"/>
          <a:lstStyle/>
          <a:p>
            <a:endParaRPr sz="1588"/>
          </a:p>
        </p:txBody>
      </p:sp>
      <p:sp>
        <p:nvSpPr>
          <p:cNvPr id="24" name="object 15"/>
          <p:cNvSpPr/>
          <p:nvPr/>
        </p:nvSpPr>
        <p:spPr>
          <a:xfrm>
            <a:off x="6855199" y="4848312"/>
            <a:ext cx="86285" cy="0"/>
          </a:xfrm>
          <a:custGeom>
            <a:avLst/>
            <a:gdLst/>
            <a:ahLst/>
            <a:cxnLst/>
            <a:rect l="l" t="t" r="r" b="b"/>
            <a:pathLst>
              <a:path w="97790">
                <a:moveTo>
                  <a:pt x="0" y="0"/>
                </a:moveTo>
                <a:lnTo>
                  <a:pt x="97535" y="0"/>
                </a:lnTo>
              </a:path>
            </a:pathLst>
          </a:custGeom>
          <a:ln w="25654">
            <a:solidFill>
              <a:srgbClr val="66FFFF"/>
            </a:solidFill>
          </a:ln>
        </p:spPr>
        <p:txBody>
          <a:bodyPr wrap="square" lIns="0" tIns="0" rIns="0" bIns="0" rtlCol="0"/>
          <a:lstStyle/>
          <a:p>
            <a:endParaRPr sz="1588"/>
          </a:p>
        </p:txBody>
      </p:sp>
      <p:sp>
        <p:nvSpPr>
          <p:cNvPr id="25" name="object 16"/>
          <p:cNvSpPr/>
          <p:nvPr/>
        </p:nvSpPr>
        <p:spPr>
          <a:xfrm>
            <a:off x="6704592" y="4848312"/>
            <a:ext cx="86285" cy="0"/>
          </a:xfrm>
          <a:custGeom>
            <a:avLst/>
            <a:gdLst/>
            <a:ahLst/>
            <a:cxnLst/>
            <a:rect l="l" t="t" r="r" b="b"/>
            <a:pathLst>
              <a:path w="97790">
                <a:moveTo>
                  <a:pt x="0" y="0"/>
                </a:moveTo>
                <a:lnTo>
                  <a:pt x="97535" y="0"/>
                </a:lnTo>
              </a:path>
            </a:pathLst>
          </a:custGeom>
          <a:ln w="25654">
            <a:solidFill>
              <a:srgbClr val="66FFFF"/>
            </a:solidFill>
          </a:ln>
        </p:spPr>
        <p:txBody>
          <a:bodyPr wrap="square" lIns="0" tIns="0" rIns="0" bIns="0" rtlCol="0"/>
          <a:lstStyle/>
          <a:p>
            <a:endParaRPr sz="1588"/>
          </a:p>
        </p:txBody>
      </p:sp>
      <p:sp>
        <p:nvSpPr>
          <p:cNvPr id="26" name="object 17"/>
          <p:cNvSpPr/>
          <p:nvPr/>
        </p:nvSpPr>
        <p:spPr>
          <a:xfrm>
            <a:off x="6553985" y="4848312"/>
            <a:ext cx="86285" cy="0"/>
          </a:xfrm>
          <a:custGeom>
            <a:avLst/>
            <a:gdLst/>
            <a:ahLst/>
            <a:cxnLst/>
            <a:rect l="l" t="t" r="r" b="b"/>
            <a:pathLst>
              <a:path w="97790">
                <a:moveTo>
                  <a:pt x="0" y="0"/>
                </a:moveTo>
                <a:lnTo>
                  <a:pt x="97535" y="0"/>
                </a:lnTo>
              </a:path>
            </a:pathLst>
          </a:custGeom>
          <a:ln w="25654">
            <a:solidFill>
              <a:srgbClr val="66FFFF"/>
            </a:solidFill>
          </a:ln>
        </p:spPr>
        <p:txBody>
          <a:bodyPr wrap="square" lIns="0" tIns="0" rIns="0" bIns="0" rtlCol="0"/>
          <a:lstStyle/>
          <a:p>
            <a:endParaRPr sz="1588"/>
          </a:p>
        </p:txBody>
      </p:sp>
      <p:sp>
        <p:nvSpPr>
          <p:cNvPr id="27" name="object 18"/>
          <p:cNvSpPr/>
          <p:nvPr/>
        </p:nvSpPr>
        <p:spPr>
          <a:xfrm>
            <a:off x="6402705" y="4848312"/>
            <a:ext cx="86285" cy="0"/>
          </a:xfrm>
          <a:custGeom>
            <a:avLst/>
            <a:gdLst/>
            <a:ahLst/>
            <a:cxnLst/>
            <a:rect l="l" t="t" r="r" b="b"/>
            <a:pathLst>
              <a:path w="97790">
                <a:moveTo>
                  <a:pt x="0" y="0"/>
                </a:moveTo>
                <a:lnTo>
                  <a:pt x="97535" y="0"/>
                </a:lnTo>
              </a:path>
            </a:pathLst>
          </a:custGeom>
          <a:ln w="25654">
            <a:solidFill>
              <a:srgbClr val="66FFFF"/>
            </a:solidFill>
          </a:ln>
        </p:spPr>
        <p:txBody>
          <a:bodyPr wrap="square" lIns="0" tIns="0" rIns="0" bIns="0" rtlCol="0"/>
          <a:lstStyle/>
          <a:p>
            <a:endParaRPr sz="1588"/>
          </a:p>
        </p:txBody>
      </p:sp>
      <p:sp>
        <p:nvSpPr>
          <p:cNvPr id="28" name="object 19"/>
          <p:cNvSpPr/>
          <p:nvPr/>
        </p:nvSpPr>
        <p:spPr>
          <a:xfrm>
            <a:off x="6252098" y="4848312"/>
            <a:ext cx="86285" cy="0"/>
          </a:xfrm>
          <a:custGeom>
            <a:avLst/>
            <a:gdLst/>
            <a:ahLst/>
            <a:cxnLst/>
            <a:rect l="l" t="t" r="r" b="b"/>
            <a:pathLst>
              <a:path w="97790">
                <a:moveTo>
                  <a:pt x="0" y="0"/>
                </a:moveTo>
                <a:lnTo>
                  <a:pt x="97535" y="0"/>
                </a:lnTo>
              </a:path>
            </a:pathLst>
          </a:custGeom>
          <a:ln w="25654">
            <a:solidFill>
              <a:srgbClr val="66FFFF"/>
            </a:solidFill>
          </a:ln>
        </p:spPr>
        <p:txBody>
          <a:bodyPr wrap="square" lIns="0" tIns="0" rIns="0" bIns="0" rtlCol="0"/>
          <a:lstStyle/>
          <a:p>
            <a:endParaRPr sz="1588"/>
          </a:p>
        </p:txBody>
      </p:sp>
      <p:sp>
        <p:nvSpPr>
          <p:cNvPr id="29" name="object 20"/>
          <p:cNvSpPr/>
          <p:nvPr/>
        </p:nvSpPr>
        <p:spPr>
          <a:xfrm>
            <a:off x="6101491" y="4848312"/>
            <a:ext cx="86285" cy="0"/>
          </a:xfrm>
          <a:custGeom>
            <a:avLst/>
            <a:gdLst/>
            <a:ahLst/>
            <a:cxnLst/>
            <a:rect l="l" t="t" r="r" b="b"/>
            <a:pathLst>
              <a:path w="97790">
                <a:moveTo>
                  <a:pt x="0" y="0"/>
                </a:moveTo>
                <a:lnTo>
                  <a:pt x="97535" y="0"/>
                </a:lnTo>
              </a:path>
            </a:pathLst>
          </a:custGeom>
          <a:ln w="25654">
            <a:solidFill>
              <a:srgbClr val="66FFFF"/>
            </a:solidFill>
          </a:ln>
        </p:spPr>
        <p:txBody>
          <a:bodyPr wrap="square" lIns="0" tIns="0" rIns="0" bIns="0" rtlCol="0"/>
          <a:lstStyle/>
          <a:p>
            <a:endParaRPr sz="1588"/>
          </a:p>
        </p:txBody>
      </p:sp>
      <p:sp>
        <p:nvSpPr>
          <p:cNvPr id="30" name="object 21"/>
          <p:cNvSpPr/>
          <p:nvPr/>
        </p:nvSpPr>
        <p:spPr>
          <a:xfrm>
            <a:off x="5950884" y="4848312"/>
            <a:ext cx="86285" cy="0"/>
          </a:xfrm>
          <a:custGeom>
            <a:avLst/>
            <a:gdLst/>
            <a:ahLst/>
            <a:cxnLst/>
            <a:rect l="l" t="t" r="r" b="b"/>
            <a:pathLst>
              <a:path w="97790">
                <a:moveTo>
                  <a:pt x="0" y="0"/>
                </a:moveTo>
                <a:lnTo>
                  <a:pt x="97535" y="0"/>
                </a:lnTo>
              </a:path>
            </a:pathLst>
          </a:custGeom>
          <a:ln w="25654">
            <a:solidFill>
              <a:srgbClr val="66FFFF"/>
            </a:solidFill>
          </a:ln>
        </p:spPr>
        <p:txBody>
          <a:bodyPr wrap="square" lIns="0" tIns="0" rIns="0" bIns="0" rtlCol="0"/>
          <a:lstStyle/>
          <a:p>
            <a:endParaRPr sz="1588"/>
          </a:p>
        </p:txBody>
      </p:sp>
      <p:sp>
        <p:nvSpPr>
          <p:cNvPr id="31" name="object 22"/>
          <p:cNvSpPr/>
          <p:nvPr/>
        </p:nvSpPr>
        <p:spPr>
          <a:xfrm>
            <a:off x="5800278" y="4848312"/>
            <a:ext cx="86285" cy="0"/>
          </a:xfrm>
          <a:custGeom>
            <a:avLst/>
            <a:gdLst/>
            <a:ahLst/>
            <a:cxnLst/>
            <a:rect l="l" t="t" r="r" b="b"/>
            <a:pathLst>
              <a:path w="97790">
                <a:moveTo>
                  <a:pt x="0" y="0"/>
                </a:moveTo>
                <a:lnTo>
                  <a:pt x="97536" y="0"/>
                </a:lnTo>
              </a:path>
            </a:pathLst>
          </a:custGeom>
          <a:ln w="25654">
            <a:solidFill>
              <a:srgbClr val="66FFFF"/>
            </a:solidFill>
          </a:ln>
        </p:spPr>
        <p:txBody>
          <a:bodyPr wrap="square" lIns="0" tIns="0" rIns="0" bIns="0" rtlCol="0"/>
          <a:lstStyle/>
          <a:p>
            <a:endParaRPr sz="1588"/>
          </a:p>
        </p:txBody>
      </p:sp>
      <p:sp>
        <p:nvSpPr>
          <p:cNvPr id="32" name="object 23"/>
          <p:cNvSpPr/>
          <p:nvPr/>
        </p:nvSpPr>
        <p:spPr>
          <a:xfrm>
            <a:off x="5649671" y="4848312"/>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33" name="object 24"/>
          <p:cNvSpPr/>
          <p:nvPr/>
        </p:nvSpPr>
        <p:spPr>
          <a:xfrm>
            <a:off x="5499064" y="4848312"/>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34" name="object 25"/>
          <p:cNvSpPr/>
          <p:nvPr/>
        </p:nvSpPr>
        <p:spPr>
          <a:xfrm>
            <a:off x="5348457" y="4848312"/>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35" name="object 26"/>
          <p:cNvSpPr/>
          <p:nvPr/>
        </p:nvSpPr>
        <p:spPr>
          <a:xfrm>
            <a:off x="5197850" y="4848312"/>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36" name="object 27"/>
          <p:cNvSpPr/>
          <p:nvPr/>
        </p:nvSpPr>
        <p:spPr>
          <a:xfrm>
            <a:off x="5047242" y="4848312"/>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37" name="object 28"/>
          <p:cNvSpPr/>
          <p:nvPr/>
        </p:nvSpPr>
        <p:spPr>
          <a:xfrm>
            <a:off x="4896635" y="4848312"/>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38" name="object 29"/>
          <p:cNvSpPr/>
          <p:nvPr/>
        </p:nvSpPr>
        <p:spPr>
          <a:xfrm>
            <a:off x="4746027" y="4848312"/>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39" name="object 30"/>
          <p:cNvSpPr/>
          <p:nvPr/>
        </p:nvSpPr>
        <p:spPr>
          <a:xfrm>
            <a:off x="4594748" y="4848312"/>
            <a:ext cx="86846" cy="0"/>
          </a:xfrm>
          <a:custGeom>
            <a:avLst/>
            <a:gdLst/>
            <a:ahLst/>
            <a:cxnLst/>
            <a:rect l="l" t="t" r="r" b="b"/>
            <a:pathLst>
              <a:path w="98425">
                <a:moveTo>
                  <a:pt x="0" y="0"/>
                </a:moveTo>
                <a:lnTo>
                  <a:pt x="98298" y="0"/>
                </a:lnTo>
              </a:path>
            </a:pathLst>
          </a:custGeom>
          <a:ln w="25654">
            <a:solidFill>
              <a:srgbClr val="66FFFF"/>
            </a:solidFill>
          </a:ln>
        </p:spPr>
        <p:txBody>
          <a:bodyPr wrap="square" lIns="0" tIns="0" rIns="0" bIns="0" rtlCol="0"/>
          <a:lstStyle/>
          <a:p>
            <a:endParaRPr sz="1588"/>
          </a:p>
        </p:txBody>
      </p:sp>
      <p:sp>
        <p:nvSpPr>
          <p:cNvPr id="40" name="object 31"/>
          <p:cNvSpPr/>
          <p:nvPr/>
        </p:nvSpPr>
        <p:spPr>
          <a:xfrm>
            <a:off x="4444141" y="4848312"/>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41" name="object 32"/>
          <p:cNvSpPr/>
          <p:nvPr/>
        </p:nvSpPr>
        <p:spPr>
          <a:xfrm>
            <a:off x="4293534" y="4848312"/>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42" name="object 33"/>
          <p:cNvSpPr/>
          <p:nvPr/>
        </p:nvSpPr>
        <p:spPr>
          <a:xfrm>
            <a:off x="4142927" y="4848312"/>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43" name="object 34"/>
          <p:cNvSpPr/>
          <p:nvPr/>
        </p:nvSpPr>
        <p:spPr>
          <a:xfrm>
            <a:off x="3992320" y="4848312"/>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44" name="object 35"/>
          <p:cNvSpPr/>
          <p:nvPr/>
        </p:nvSpPr>
        <p:spPr>
          <a:xfrm>
            <a:off x="3841714" y="4848312"/>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45" name="object 36"/>
          <p:cNvSpPr/>
          <p:nvPr/>
        </p:nvSpPr>
        <p:spPr>
          <a:xfrm>
            <a:off x="3691107" y="4848312"/>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46" name="object 37"/>
          <p:cNvSpPr/>
          <p:nvPr/>
        </p:nvSpPr>
        <p:spPr>
          <a:xfrm>
            <a:off x="3540500" y="4848312"/>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47" name="object 38"/>
          <p:cNvSpPr/>
          <p:nvPr/>
        </p:nvSpPr>
        <p:spPr>
          <a:xfrm>
            <a:off x="3389892" y="4848312"/>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48" name="object 39"/>
          <p:cNvSpPr/>
          <p:nvPr/>
        </p:nvSpPr>
        <p:spPr>
          <a:xfrm>
            <a:off x="3239285" y="4848312"/>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49" name="object 40"/>
          <p:cNvSpPr/>
          <p:nvPr/>
        </p:nvSpPr>
        <p:spPr>
          <a:xfrm>
            <a:off x="3088678" y="4848312"/>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50" name="object 41"/>
          <p:cNvSpPr/>
          <p:nvPr/>
        </p:nvSpPr>
        <p:spPr>
          <a:xfrm>
            <a:off x="2938071" y="4848312"/>
            <a:ext cx="86285" cy="0"/>
          </a:xfrm>
          <a:custGeom>
            <a:avLst/>
            <a:gdLst/>
            <a:ahLst/>
            <a:cxnLst/>
            <a:rect l="l" t="t" r="r" b="b"/>
            <a:pathLst>
              <a:path w="97789">
                <a:moveTo>
                  <a:pt x="0" y="0"/>
                </a:moveTo>
                <a:lnTo>
                  <a:pt x="97535" y="0"/>
                </a:lnTo>
              </a:path>
            </a:pathLst>
          </a:custGeom>
          <a:ln w="25654">
            <a:solidFill>
              <a:srgbClr val="66FFFF"/>
            </a:solidFill>
          </a:ln>
        </p:spPr>
        <p:txBody>
          <a:bodyPr wrap="square" lIns="0" tIns="0" rIns="0" bIns="0" rtlCol="0"/>
          <a:lstStyle/>
          <a:p>
            <a:endParaRPr sz="1588"/>
          </a:p>
        </p:txBody>
      </p:sp>
      <p:sp>
        <p:nvSpPr>
          <p:cNvPr id="51" name="object 42"/>
          <p:cNvSpPr/>
          <p:nvPr/>
        </p:nvSpPr>
        <p:spPr>
          <a:xfrm>
            <a:off x="2786792" y="4848312"/>
            <a:ext cx="86846" cy="0"/>
          </a:xfrm>
          <a:custGeom>
            <a:avLst/>
            <a:gdLst/>
            <a:ahLst/>
            <a:cxnLst/>
            <a:rect l="l" t="t" r="r" b="b"/>
            <a:pathLst>
              <a:path w="98425">
                <a:moveTo>
                  <a:pt x="0" y="0"/>
                </a:moveTo>
                <a:lnTo>
                  <a:pt x="98298" y="0"/>
                </a:lnTo>
              </a:path>
            </a:pathLst>
          </a:custGeom>
          <a:ln w="25654">
            <a:solidFill>
              <a:srgbClr val="66FFFF"/>
            </a:solidFill>
          </a:ln>
        </p:spPr>
        <p:txBody>
          <a:bodyPr wrap="square" lIns="0" tIns="0" rIns="0" bIns="0" rtlCol="0"/>
          <a:lstStyle/>
          <a:p>
            <a:endParaRPr sz="1588"/>
          </a:p>
        </p:txBody>
      </p:sp>
      <p:sp>
        <p:nvSpPr>
          <p:cNvPr id="52" name="object 43"/>
          <p:cNvSpPr/>
          <p:nvPr/>
        </p:nvSpPr>
        <p:spPr>
          <a:xfrm>
            <a:off x="2636184" y="4848312"/>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53" name="object 44"/>
          <p:cNvSpPr/>
          <p:nvPr/>
        </p:nvSpPr>
        <p:spPr>
          <a:xfrm>
            <a:off x="2485577" y="4848312"/>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54" name="object 45"/>
          <p:cNvSpPr/>
          <p:nvPr/>
        </p:nvSpPr>
        <p:spPr>
          <a:xfrm>
            <a:off x="2334970" y="4848312"/>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55" name="object 46"/>
          <p:cNvSpPr/>
          <p:nvPr/>
        </p:nvSpPr>
        <p:spPr>
          <a:xfrm>
            <a:off x="2184364" y="4848312"/>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56" name="object 47"/>
          <p:cNvSpPr/>
          <p:nvPr/>
        </p:nvSpPr>
        <p:spPr>
          <a:xfrm>
            <a:off x="2033757" y="4848312"/>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57" name="object 48"/>
          <p:cNvSpPr/>
          <p:nvPr/>
        </p:nvSpPr>
        <p:spPr>
          <a:xfrm>
            <a:off x="1883150" y="4848312"/>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58" name="object 49"/>
          <p:cNvSpPr/>
          <p:nvPr/>
        </p:nvSpPr>
        <p:spPr>
          <a:xfrm>
            <a:off x="1732542" y="4848312"/>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59" name="object 50"/>
          <p:cNvSpPr/>
          <p:nvPr/>
        </p:nvSpPr>
        <p:spPr>
          <a:xfrm>
            <a:off x="1581935" y="4848312"/>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60" name="object 51"/>
          <p:cNvSpPr/>
          <p:nvPr/>
        </p:nvSpPr>
        <p:spPr>
          <a:xfrm>
            <a:off x="1431328" y="4848312"/>
            <a:ext cx="86285" cy="0"/>
          </a:xfrm>
          <a:custGeom>
            <a:avLst/>
            <a:gdLst/>
            <a:ahLst/>
            <a:cxnLst/>
            <a:rect l="l" t="t" r="r" b="b"/>
            <a:pathLst>
              <a:path w="97790">
                <a:moveTo>
                  <a:pt x="0" y="0"/>
                </a:moveTo>
                <a:lnTo>
                  <a:pt x="97536" y="0"/>
                </a:lnTo>
              </a:path>
            </a:pathLst>
          </a:custGeom>
          <a:ln w="25654">
            <a:solidFill>
              <a:srgbClr val="66FFFF"/>
            </a:solidFill>
          </a:ln>
        </p:spPr>
        <p:txBody>
          <a:bodyPr wrap="square" lIns="0" tIns="0" rIns="0" bIns="0" rtlCol="0"/>
          <a:lstStyle/>
          <a:p>
            <a:endParaRPr sz="1588"/>
          </a:p>
        </p:txBody>
      </p:sp>
      <p:sp>
        <p:nvSpPr>
          <p:cNvPr id="61" name="object 52"/>
          <p:cNvSpPr/>
          <p:nvPr/>
        </p:nvSpPr>
        <p:spPr>
          <a:xfrm>
            <a:off x="1359386" y="4837554"/>
            <a:ext cx="7844" cy="21851"/>
          </a:xfrm>
          <a:custGeom>
            <a:avLst/>
            <a:gdLst/>
            <a:ahLst/>
            <a:cxnLst/>
            <a:rect l="l" t="t" r="r" b="b"/>
            <a:pathLst>
              <a:path w="8890" h="24764">
                <a:moveTo>
                  <a:pt x="0" y="12191"/>
                </a:moveTo>
                <a:lnTo>
                  <a:pt x="8381" y="12191"/>
                </a:lnTo>
              </a:path>
            </a:pathLst>
          </a:custGeom>
          <a:ln w="25654">
            <a:solidFill>
              <a:srgbClr val="66FFFF"/>
            </a:solidFill>
          </a:ln>
        </p:spPr>
        <p:txBody>
          <a:bodyPr wrap="square" lIns="0" tIns="0" rIns="0" bIns="0" rtlCol="0"/>
          <a:lstStyle/>
          <a:p>
            <a:endParaRPr sz="1588"/>
          </a:p>
        </p:txBody>
      </p:sp>
      <p:sp>
        <p:nvSpPr>
          <p:cNvPr id="62" name="object 53"/>
          <p:cNvSpPr/>
          <p:nvPr/>
        </p:nvSpPr>
        <p:spPr>
          <a:xfrm>
            <a:off x="5447965" y="5216088"/>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63" name="object 54"/>
          <p:cNvSpPr/>
          <p:nvPr/>
        </p:nvSpPr>
        <p:spPr>
          <a:xfrm>
            <a:off x="5297358" y="5216088"/>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64" name="object 55"/>
          <p:cNvSpPr/>
          <p:nvPr/>
        </p:nvSpPr>
        <p:spPr>
          <a:xfrm>
            <a:off x="5146751" y="5216088"/>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65" name="object 56"/>
          <p:cNvSpPr/>
          <p:nvPr/>
        </p:nvSpPr>
        <p:spPr>
          <a:xfrm>
            <a:off x="4996144" y="5216088"/>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66" name="object 57"/>
          <p:cNvSpPr/>
          <p:nvPr/>
        </p:nvSpPr>
        <p:spPr>
          <a:xfrm>
            <a:off x="4845537" y="5216088"/>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67" name="object 58"/>
          <p:cNvSpPr/>
          <p:nvPr/>
        </p:nvSpPr>
        <p:spPr>
          <a:xfrm>
            <a:off x="4694929" y="5216088"/>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68" name="object 59"/>
          <p:cNvSpPr/>
          <p:nvPr/>
        </p:nvSpPr>
        <p:spPr>
          <a:xfrm>
            <a:off x="4544322" y="5216088"/>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69" name="object 60"/>
          <p:cNvSpPr/>
          <p:nvPr/>
        </p:nvSpPr>
        <p:spPr>
          <a:xfrm>
            <a:off x="4393715" y="5216088"/>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70" name="object 61"/>
          <p:cNvSpPr/>
          <p:nvPr/>
        </p:nvSpPr>
        <p:spPr>
          <a:xfrm>
            <a:off x="4243107" y="5216088"/>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71" name="object 62"/>
          <p:cNvSpPr/>
          <p:nvPr/>
        </p:nvSpPr>
        <p:spPr>
          <a:xfrm>
            <a:off x="4092500" y="5216088"/>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72" name="object 63"/>
          <p:cNvSpPr/>
          <p:nvPr/>
        </p:nvSpPr>
        <p:spPr>
          <a:xfrm>
            <a:off x="3941221" y="5216088"/>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73" name="object 64"/>
          <p:cNvSpPr/>
          <p:nvPr/>
        </p:nvSpPr>
        <p:spPr>
          <a:xfrm>
            <a:off x="3790614" y="5216088"/>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74" name="object 65"/>
          <p:cNvSpPr/>
          <p:nvPr/>
        </p:nvSpPr>
        <p:spPr>
          <a:xfrm>
            <a:off x="3640008" y="5216088"/>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75" name="object 66"/>
          <p:cNvSpPr/>
          <p:nvPr/>
        </p:nvSpPr>
        <p:spPr>
          <a:xfrm>
            <a:off x="3489401" y="5216088"/>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76" name="object 67"/>
          <p:cNvSpPr/>
          <p:nvPr/>
        </p:nvSpPr>
        <p:spPr>
          <a:xfrm>
            <a:off x="3338794" y="5216088"/>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77" name="object 68"/>
          <p:cNvSpPr/>
          <p:nvPr/>
        </p:nvSpPr>
        <p:spPr>
          <a:xfrm>
            <a:off x="3188187" y="5216088"/>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78" name="object 69"/>
          <p:cNvSpPr/>
          <p:nvPr/>
        </p:nvSpPr>
        <p:spPr>
          <a:xfrm>
            <a:off x="3037580" y="5216088"/>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79" name="object 70"/>
          <p:cNvSpPr/>
          <p:nvPr/>
        </p:nvSpPr>
        <p:spPr>
          <a:xfrm>
            <a:off x="2886972" y="5216088"/>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80" name="object 71"/>
          <p:cNvSpPr/>
          <p:nvPr/>
        </p:nvSpPr>
        <p:spPr>
          <a:xfrm>
            <a:off x="2736365" y="5216088"/>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81" name="object 72"/>
          <p:cNvSpPr/>
          <p:nvPr/>
        </p:nvSpPr>
        <p:spPr>
          <a:xfrm>
            <a:off x="2585757" y="5216088"/>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82" name="object 73"/>
          <p:cNvSpPr/>
          <p:nvPr/>
        </p:nvSpPr>
        <p:spPr>
          <a:xfrm>
            <a:off x="2435150" y="5216088"/>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83" name="object 74"/>
          <p:cNvSpPr/>
          <p:nvPr/>
        </p:nvSpPr>
        <p:spPr>
          <a:xfrm>
            <a:off x="2284543" y="5216088"/>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84" name="object 75"/>
          <p:cNvSpPr/>
          <p:nvPr/>
        </p:nvSpPr>
        <p:spPr>
          <a:xfrm>
            <a:off x="2133264" y="5216088"/>
            <a:ext cx="86846" cy="0"/>
          </a:xfrm>
          <a:custGeom>
            <a:avLst/>
            <a:gdLst/>
            <a:ahLst/>
            <a:cxnLst/>
            <a:rect l="l" t="t" r="r" b="b"/>
            <a:pathLst>
              <a:path w="98425">
                <a:moveTo>
                  <a:pt x="0" y="0"/>
                </a:moveTo>
                <a:lnTo>
                  <a:pt x="98298" y="0"/>
                </a:lnTo>
              </a:path>
            </a:pathLst>
          </a:custGeom>
          <a:ln w="25654">
            <a:solidFill>
              <a:srgbClr val="66FFFF"/>
            </a:solidFill>
          </a:ln>
        </p:spPr>
        <p:txBody>
          <a:bodyPr wrap="square" lIns="0" tIns="0" rIns="0" bIns="0" rtlCol="0"/>
          <a:lstStyle/>
          <a:p>
            <a:endParaRPr sz="1588"/>
          </a:p>
        </p:txBody>
      </p:sp>
      <p:sp>
        <p:nvSpPr>
          <p:cNvPr id="85" name="object 76"/>
          <p:cNvSpPr/>
          <p:nvPr/>
        </p:nvSpPr>
        <p:spPr>
          <a:xfrm>
            <a:off x="1982658" y="5216088"/>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86" name="object 77"/>
          <p:cNvSpPr/>
          <p:nvPr/>
        </p:nvSpPr>
        <p:spPr>
          <a:xfrm>
            <a:off x="1832051" y="5216088"/>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87" name="object 78"/>
          <p:cNvSpPr/>
          <p:nvPr/>
        </p:nvSpPr>
        <p:spPr>
          <a:xfrm>
            <a:off x="1681444" y="5216088"/>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88" name="object 79"/>
          <p:cNvSpPr/>
          <p:nvPr/>
        </p:nvSpPr>
        <p:spPr>
          <a:xfrm>
            <a:off x="1530836" y="5216088"/>
            <a:ext cx="86285" cy="0"/>
          </a:xfrm>
          <a:custGeom>
            <a:avLst/>
            <a:gdLst/>
            <a:ahLst/>
            <a:cxnLst/>
            <a:rect l="l" t="t" r="r" b="b"/>
            <a:pathLst>
              <a:path w="97789">
                <a:moveTo>
                  <a:pt x="0" y="0"/>
                </a:moveTo>
                <a:lnTo>
                  <a:pt x="97536" y="0"/>
                </a:lnTo>
              </a:path>
            </a:pathLst>
          </a:custGeom>
          <a:ln w="25654">
            <a:solidFill>
              <a:srgbClr val="66FFFF"/>
            </a:solidFill>
          </a:ln>
        </p:spPr>
        <p:txBody>
          <a:bodyPr wrap="square" lIns="0" tIns="0" rIns="0" bIns="0" rtlCol="0"/>
          <a:lstStyle/>
          <a:p>
            <a:endParaRPr sz="1588"/>
          </a:p>
        </p:txBody>
      </p:sp>
      <p:sp>
        <p:nvSpPr>
          <p:cNvPr id="89" name="object 80"/>
          <p:cNvSpPr/>
          <p:nvPr/>
        </p:nvSpPr>
        <p:spPr>
          <a:xfrm>
            <a:off x="1380230" y="5216088"/>
            <a:ext cx="86285" cy="0"/>
          </a:xfrm>
          <a:custGeom>
            <a:avLst/>
            <a:gdLst/>
            <a:ahLst/>
            <a:cxnLst/>
            <a:rect l="l" t="t" r="r" b="b"/>
            <a:pathLst>
              <a:path w="97790">
                <a:moveTo>
                  <a:pt x="0" y="0"/>
                </a:moveTo>
                <a:lnTo>
                  <a:pt x="97536" y="0"/>
                </a:lnTo>
              </a:path>
            </a:pathLst>
          </a:custGeom>
          <a:ln w="25654">
            <a:solidFill>
              <a:srgbClr val="66FFFF"/>
            </a:solidFill>
          </a:ln>
        </p:spPr>
        <p:txBody>
          <a:bodyPr wrap="square" lIns="0" tIns="0" rIns="0" bIns="0" rtlCol="0"/>
          <a:lstStyle/>
          <a:p>
            <a:endParaRPr sz="1588"/>
          </a:p>
        </p:txBody>
      </p:sp>
      <p:sp>
        <p:nvSpPr>
          <p:cNvPr id="90" name="object 81"/>
          <p:cNvSpPr/>
          <p:nvPr/>
        </p:nvSpPr>
        <p:spPr>
          <a:xfrm>
            <a:off x="1282738" y="5205331"/>
            <a:ext cx="33057" cy="21851"/>
          </a:xfrm>
          <a:custGeom>
            <a:avLst/>
            <a:gdLst/>
            <a:ahLst/>
            <a:cxnLst/>
            <a:rect l="l" t="t" r="r" b="b"/>
            <a:pathLst>
              <a:path w="37465" h="24764">
                <a:moveTo>
                  <a:pt x="0" y="12192"/>
                </a:moveTo>
                <a:lnTo>
                  <a:pt x="37337" y="12192"/>
                </a:lnTo>
              </a:path>
            </a:pathLst>
          </a:custGeom>
          <a:ln w="25654">
            <a:solidFill>
              <a:srgbClr val="66FFFF"/>
            </a:solidFill>
          </a:ln>
        </p:spPr>
        <p:txBody>
          <a:bodyPr wrap="square" lIns="0" tIns="0" rIns="0" bIns="0" rtlCol="0"/>
          <a:lstStyle/>
          <a:p>
            <a:endParaRPr sz="1588"/>
          </a:p>
        </p:txBody>
      </p:sp>
      <p:sp>
        <p:nvSpPr>
          <p:cNvPr id="91" name="object 82"/>
          <p:cNvSpPr txBox="1"/>
          <p:nvPr/>
        </p:nvSpPr>
        <p:spPr>
          <a:xfrm>
            <a:off x="6333809" y="4535851"/>
            <a:ext cx="1499907" cy="906530"/>
          </a:xfrm>
          <a:prstGeom prst="rect">
            <a:avLst/>
          </a:prstGeom>
        </p:spPr>
        <p:txBody>
          <a:bodyPr vert="horz" wrap="square" lIns="0" tIns="0" rIns="0" bIns="0" rtlCol="0">
            <a:spAutoFit/>
          </a:bodyPr>
          <a:lstStyle/>
          <a:p>
            <a:pPr marL="738507"/>
            <a:r>
              <a:rPr sz="2800" spc="-26" baseline="13550" dirty="0">
                <a:solidFill>
                  <a:srgbClr val="FFFF00"/>
                </a:solidFill>
                <a:effectLst>
                  <a:outerShdw blurRad="38100" dist="38100" dir="2700000" algn="tl">
                    <a:srgbClr val="000000">
                      <a:alpha val="43137"/>
                    </a:srgbClr>
                  </a:outerShdw>
                </a:effectLst>
                <a:latin typeface="Comic Sans MS"/>
                <a:cs typeface="Comic Sans MS"/>
              </a:rPr>
              <a:t>Q</a:t>
            </a:r>
            <a:r>
              <a:rPr sz="1200" dirty="0">
                <a:solidFill>
                  <a:srgbClr val="FFFF00"/>
                </a:solidFill>
                <a:effectLst>
                  <a:outerShdw blurRad="38100" dist="38100" dir="2700000" algn="tl">
                    <a:srgbClr val="000000">
                      <a:alpha val="43137"/>
                    </a:srgbClr>
                  </a:outerShdw>
                </a:effectLst>
                <a:latin typeface="Comic Sans MS"/>
                <a:cs typeface="Comic Sans MS"/>
              </a:rPr>
              <a:t>2</a:t>
            </a:r>
            <a:r>
              <a:rPr sz="1200" spc="4" dirty="0">
                <a:solidFill>
                  <a:srgbClr val="FFFF00"/>
                </a:solidFill>
                <a:effectLst>
                  <a:outerShdw blurRad="38100" dist="38100" dir="2700000" algn="tl">
                    <a:srgbClr val="000000">
                      <a:alpha val="43137"/>
                    </a:srgbClr>
                  </a:outerShdw>
                </a:effectLst>
                <a:latin typeface="Comic Sans MS"/>
                <a:cs typeface="Comic Sans MS"/>
              </a:rPr>
              <a:t>5</a:t>
            </a:r>
            <a:r>
              <a:rPr sz="1200" spc="-4" dirty="0">
                <a:solidFill>
                  <a:srgbClr val="FFFF00"/>
                </a:solidFill>
                <a:effectLst>
                  <a:outerShdw blurRad="38100" dist="38100" dir="2700000" algn="tl">
                    <a:srgbClr val="000000">
                      <a:alpha val="43137"/>
                    </a:srgbClr>
                  </a:outerShdw>
                </a:effectLst>
                <a:latin typeface="Comic Sans MS"/>
                <a:cs typeface="Comic Sans MS"/>
              </a:rPr>
              <a:t> </a:t>
            </a:r>
            <a:r>
              <a:rPr sz="1200" spc="4" dirty="0">
                <a:solidFill>
                  <a:srgbClr val="FFFF00"/>
                </a:solidFill>
                <a:effectLst>
                  <a:outerShdw blurRad="38100" dist="38100" dir="2700000" algn="tl">
                    <a:srgbClr val="000000">
                      <a:alpha val="43137"/>
                    </a:srgbClr>
                  </a:outerShdw>
                </a:effectLst>
                <a:latin typeface="Comic Sans MS"/>
                <a:cs typeface="Comic Sans MS"/>
              </a:rPr>
              <a:t>year</a:t>
            </a:r>
            <a:endParaRPr lang="en-US" sz="1200" spc="4" dirty="0">
              <a:solidFill>
                <a:srgbClr val="FFFF00"/>
              </a:solidFill>
              <a:effectLst>
                <a:outerShdw blurRad="38100" dist="38100" dir="2700000" algn="tl">
                  <a:srgbClr val="000000">
                    <a:alpha val="43137"/>
                  </a:srgbClr>
                </a:outerShdw>
              </a:effectLst>
              <a:latin typeface="Comic Sans MS"/>
              <a:cs typeface="Comic Sans MS"/>
            </a:endParaRPr>
          </a:p>
          <a:p>
            <a:pPr marL="738507"/>
            <a:endParaRPr sz="1200" dirty="0">
              <a:solidFill>
                <a:srgbClr val="FFFF00"/>
              </a:solidFill>
              <a:effectLst>
                <a:outerShdw blurRad="38100" dist="38100" dir="2700000" algn="tl">
                  <a:srgbClr val="000000">
                    <a:alpha val="43137"/>
                  </a:srgbClr>
                </a:outerShdw>
              </a:effectLst>
              <a:latin typeface="Comic Sans MS"/>
              <a:cs typeface="Comic Sans MS"/>
            </a:endParaRPr>
          </a:p>
          <a:p>
            <a:pPr marL="286886">
              <a:lnSpc>
                <a:spcPts val="2038"/>
              </a:lnSpc>
              <a:spcBef>
                <a:spcPts val="115"/>
              </a:spcBef>
            </a:pPr>
            <a:r>
              <a:rPr sz="2800" spc="-26" baseline="13550" dirty="0">
                <a:solidFill>
                  <a:srgbClr val="FFFF00"/>
                </a:solidFill>
                <a:effectLst>
                  <a:outerShdw blurRad="38100" dist="38100" dir="2700000" algn="tl">
                    <a:srgbClr val="000000">
                      <a:alpha val="43137"/>
                    </a:srgbClr>
                  </a:outerShdw>
                </a:effectLst>
                <a:latin typeface="Comic Sans MS"/>
                <a:cs typeface="Comic Sans MS"/>
              </a:rPr>
              <a:t>Q</a:t>
            </a:r>
            <a:r>
              <a:rPr sz="1200" dirty="0">
                <a:solidFill>
                  <a:srgbClr val="FFFF00"/>
                </a:solidFill>
                <a:effectLst>
                  <a:outerShdw blurRad="38100" dist="38100" dir="2700000" algn="tl">
                    <a:srgbClr val="000000">
                      <a:alpha val="43137"/>
                    </a:srgbClr>
                  </a:outerShdw>
                </a:effectLst>
                <a:latin typeface="Comic Sans MS"/>
                <a:cs typeface="Comic Sans MS"/>
              </a:rPr>
              <a:t>bankfull</a:t>
            </a:r>
          </a:p>
          <a:p>
            <a:pPr marL="11206">
              <a:lnSpc>
                <a:spcPts val="1297"/>
              </a:lnSpc>
            </a:pPr>
            <a:r>
              <a:rPr sz="1200" dirty="0">
                <a:solidFill>
                  <a:srgbClr val="FFFF00"/>
                </a:solidFill>
                <a:effectLst>
                  <a:outerShdw blurRad="38100" dist="38100" dir="2700000" algn="tl">
                    <a:srgbClr val="000000">
                      <a:alpha val="43137"/>
                    </a:srgbClr>
                  </a:outerShdw>
                </a:effectLst>
                <a:latin typeface="Comic Sans MS"/>
                <a:cs typeface="Comic Sans MS"/>
              </a:rPr>
              <a:t>bankfull</a:t>
            </a:r>
          </a:p>
        </p:txBody>
      </p:sp>
      <p:sp>
        <p:nvSpPr>
          <p:cNvPr id="92" name="object 83"/>
          <p:cNvSpPr txBox="1"/>
          <p:nvPr/>
        </p:nvSpPr>
        <p:spPr>
          <a:xfrm>
            <a:off x="5631069" y="5164763"/>
            <a:ext cx="802025" cy="307777"/>
          </a:xfrm>
          <a:prstGeom prst="rect">
            <a:avLst/>
          </a:prstGeom>
        </p:spPr>
        <p:txBody>
          <a:bodyPr vert="horz" wrap="square" lIns="0" tIns="0" rIns="0" bIns="0" rtlCol="0">
            <a:spAutoFit/>
          </a:bodyPr>
          <a:lstStyle/>
          <a:p>
            <a:pPr marL="11206"/>
            <a:r>
              <a:rPr sz="2000" spc="-18" dirty="0">
                <a:solidFill>
                  <a:srgbClr val="FFFF00"/>
                </a:solidFill>
                <a:effectLst>
                  <a:outerShdw blurRad="38100" dist="38100" dir="2700000" algn="tl">
                    <a:srgbClr val="000000">
                      <a:alpha val="43137"/>
                    </a:srgbClr>
                  </a:outerShdw>
                </a:effectLst>
                <a:latin typeface="Comic Sans MS"/>
                <a:cs typeface="Comic Sans MS"/>
              </a:rPr>
              <a:t>2/</a:t>
            </a:r>
            <a:r>
              <a:rPr sz="2000" spc="-13" dirty="0">
                <a:solidFill>
                  <a:srgbClr val="FFFF00"/>
                </a:solidFill>
                <a:effectLst>
                  <a:outerShdw blurRad="38100" dist="38100" dir="2700000" algn="tl">
                    <a:srgbClr val="000000">
                      <a:alpha val="43137"/>
                    </a:srgbClr>
                  </a:outerShdw>
                </a:effectLst>
                <a:latin typeface="Comic Sans MS"/>
                <a:cs typeface="Comic Sans MS"/>
              </a:rPr>
              <a:t>3</a:t>
            </a:r>
            <a:r>
              <a:rPr sz="2000" dirty="0">
                <a:solidFill>
                  <a:srgbClr val="FFFF00"/>
                </a:solidFill>
                <a:effectLst>
                  <a:outerShdw blurRad="38100" dist="38100" dir="2700000" algn="tl">
                    <a:srgbClr val="000000">
                      <a:alpha val="43137"/>
                    </a:srgbClr>
                  </a:outerShdw>
                </a:effectLst>
                <a:latin typeface="Comic Sans MS"/>
                <a:cs typeface="Comic Sans MS"/>
              </a:rPr>
              <a:t> </a:t>
            </a:r>
            <a:r>
              <a:rPr sz="2000" spc="-18" dirty="0">
                <a:solidFill>
                  <a:srgbClr val="FFFF00"/>
                </a:solidFill>
                <a:effectLst>
                  <a:outerShdw blurRad="38100" dist="38100" dir="2700000" algn="tl">
                    <a:srgbClr val="000000">
                      <a:alpha val="43137"/>
                    </a:srgbClr>
                  </a:outerShdw>
                </a:effectLst>
                <a:latin typeface="Comic Sans MS"/>
                <a:cs typeface="Comic Sans MS"/>
              </a:rPr>
              <a:t>Q</a:t>
            </a:r>
            <a:endParaRPr sz="2000" dirty="0">
              <a:solidFill>
                <a:srgbClr val="FFFF00"/>
              </a:solidFill>
              <a:effectLst>
                <a:outerShdw blurRad="38100" dist="38100" dir="2700000" algn="tl">
                  <a:srgbClr val="000000">
                    <a:alpha val="43137"/>
                  </a:srgbClr>
                </a:outerShdw>
              </a:effectLst>
              <a:latin typeface="Comic Sans MS"/>
              <a:cs typeface="Comic Sans MS"/>
            </a:endParaRPr>
          </a:p>
        </p:txBody>
      </p:sp>
    </p:spTree>
    <p:extLst>
      <p:ext uri="{BB962C8B-B14F-4D97-AF65-F5344CB8AC3E}">
        <p14:creationId xmlns:p14="http://schemas.microsoft.com/office/powerpoint/2010/main" val="29393930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4623</TotalTime>
  <Words>3025</Words>
  <Application>Microsoft Office PowerPoint</Application>
  <PresentationFormat>On-screen Show (4:3)</PresentationFormat>
  <Paragraphs>455</Paragraphs>
  <Slides>45</Slides>
  <Notes>45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45</vt:i4>
      </vt:variant>
    </vt:vector>
  </HeadingPairs>
  <TitlesOfParts>
    <vt:vector size="54" baseType="lpstr">
      <vt:lpstr>Arial</vt:lpstr>
      <vt:lpstr>Arial Black</vt:lpstr>
      <vt:lpstr>Calibri</vt:lpstr>
      <vt:lpstr>Comic Sans MS</vt:lpstr>
      <vt:lpstr>Symbol</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Penn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Administrative Manual</dc:title>
  <dc:creator>Steve Bloser</dc:creator>
  <cp:lastModifiedBy>Corradini, Kenneth Joseph</cp:lastModifiedBy>
  <cp:revision>163</cp:revision>
  <dcterms:created xsi:type="dcterms:W3CDTF">2014-11-06T15:11:44Z</dcterms:created>
  <dcterms:modified xsi:type="dcterms:W3CDTF">2020-04-09T13:53:29Z</dcterms:modified>
</cp:coreProperties>
</file>