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4.xml" ContentType="application/vnd.openxmlformats-officedocument.themeOverride+xml"/>
  <Override PartName="/ppt/notesSlides/notesSlide35.xml" ContentType="application/vnd.openxmlformats-officedocument.presentationml.notesSlide+xml"/>
  <Override PartName="/ppt/theme/themeOverride5.xml" ContentType="application/vnd.openxmlformats-officedocument.themeOverr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handoutMasterIdLst>
    <p:handoutMasterId r:id="rId39"/>
  </p:handoutMasterIdLst>
  <p:sldIdLst>
    <p:sldId id="282" r:id="rId2"/>
    <p:sldId id="314" r:id="rId3"/>
    <p:sldId id="418" r:id="rId4"/>
    <p:sldId id="549" r:id="rId5"/>
    <p:sldId id="535" r:id="rId6"/>
    <p:sldId id="557" r:id="rId7"/>
    <p:sldId id="555" r:id="rId8"/>
    <p:sldId id="556" r:id="rId9"/>
    <p:sldId id="558" r:id="rId10"/>
    <p:sldId id="559" r:id="rId11"/>
    <p:sldId id="554" r:id="rId12"/>
    <p:sldId id="550" r:id="rId13"/>
    <p:sldId id="560" r:id="rId14"/>
    <p:sldId id="561" r:id="rId15"/>
    <p:sldId id="562" r:id="rId16"/>
    <p:sldId id="563" r:id="rId17"/>
    <p:sldId id="564" r:id="rId18"/>
    <p:sldId id="565" r:id="rId19"/>
    <p:sldId id="566" r:id="rId20"/>
    <p:sldId id="567" r:id="rId21"/>
    <p:sldId id="551" r:id="rId22"/>
    <p:sldId id="552" r:id="rId23"/>
    <p:sldId id="553" r:id="rId24"/>
    <p:sldId id="569" r:id="rId25"/>
    <p:sldId id="571" r:id="rId26"/>
    <p:sldId id="570" r:id="rId27"/>
    <p:sldId id="568" r:id="rId28"/>
    <p:sldId id="573" r:id="rId29"/>
    <p:sldId id="572" r:id="rId30"/>
    <p:sldId id="574" r:id="rId31"/>
    <p:sldId id="578" r:id="rId32"/>
    <p:sldId id="579" r:id="rId33"/>
    <p:sldId id="575" r:id="rId34"/>
    <p:sldId id="576" r:id="rId35"/>
    <p:sldId id="577" r:id="rId36"/>
    <p:sldId id="580"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00"/>
    <a:srgbClr val="000000"/>
    <a:srgbClr val="99FF33"/>
    <a:srgbClr val="FFFFFF"/>
    <a:srgbClr val="003300"/>
    <a:srgbClr val="CCFFCC"/>
    <a:srgbClr val="7F7F7F"/>
    <a:srgbClr val="F7FFF8"/>
    <a:srgbClr val="F3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705" autoAdjust="0"/>
  </p:normalViewPr>
  <p:slideViewPr>
    <p:cSldViewPr>
      <p:cViewPr varScale="1">
        <p:scale>
          <a:sx n="106" d="100"/>
          <a:sy n="106" d="100"/>
        </p:scale>
        <p:origin x="-15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1/20/2017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63162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10</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47798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36463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6476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44629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32900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50647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16</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20296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17</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140097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18</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313631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87363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63162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20</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43065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658389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494146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088574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54263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79007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26</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927519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27</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942388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28</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63090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4361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63162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30</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293546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755725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559078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415711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88924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093049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36</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2287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61935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47774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6</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4984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7</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202187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8</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23767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84041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1/20/2017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hyperlink" Target="http://www.streamcontinuity.or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www.streamcontinuit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sat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borough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acog.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919600" y="609600"/>
            <a:ext cx="6274883" cy="4209887"/>
          </a:xfrm>
          <a:prstGeom prst="rect">
            <a:avLst/>
          </a:prstGeom>
          <a:effectLst>
            <a:softEdge rad="317500"/>
          </a:effectLst>
        </p:spPr>
      </p:pic>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dirty="0">
              <a:solidFill>
                <a:prstClr val="black">
                  <a:tint val="75000"/>
                </a:prstClr>
              </a:solidFill>
            </a:endParaRPr>
          </a:p>
        </p:txBody>
      </p:sp>
      <p:sp>
        <p:nvSpPr>
          <p:cNvPr id="16" name="TextBox 15"/>
          <p:cNvSpPr txBox="1"/>
          <p:nvPr/>
        </p:nvSpPr>
        <p:spPr>
          <a:xfrm>
            <a:off x="156968" y="76200"/>
            <a:ext cx="6977743" cy="1323439"/>
          </a:xfrm>
          <a:prstGeom prst="rect">
            <a:avLst/>
          </a:prstGeom>
          <a:noFill/>
        </p:spPr>
        <p:txBody>
          <a:bodyPr wrap="square" rtlCol="0">
            <a:spAutoFit/>
          </a:bodyPr>
          <a:lstStyle/>
          <a:p>
            <a:r>
              <a:rPr lang="en-US" sz="4000" b="1" dirty="0" smtClean="0">
                <a:ln w="19050">
                  <a:solidFill>
                    <a:schemeClr val="tx1"/>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CD Education and Outreach</a:t>
            </a:r>
            <a:endParaRPr lang="en-US" sz="4000" b="1" dirty="0">
              <a:ln w="19050">
                <a:solidFill>
                  <a:schemeClr val="tx1"/>
                </a:solidFill>
              </a:ln>
              <a:solidFill>
                <a:srgbClr val="FFFF00"/>
              </a:solidFill>
              <a:effectLst>
                <a:outerShdw blurRad="63500" sx="102000" sy="102000" algn="ctr" rotWithShape="0">
                  <a:prstClr val="black">
                    <a:alpha val="40000"/>
                  </a:prstClr>
                </a:outerShdw>
              </a:effectLst>
              <a:latin typeface="Arial Black" panose="020B0A04020102020204" pitchFamily="34" charset="0"/>
            </a:endParaRPr>
          </a:p>
        </p:txBody>
      </p:sp>
      <p:sp>
        <p:nvSpPr>
          <p:cNvPr id="14" name="Right Arrow 13"/>
          <p:cNvSpPr/>
          <p:nvPr/>
        </p:nvSpPr>
        <p:spPr>
          <a:xfrm rot="10800000">
            <a:off x="40293" y="4015494"/>
            <a:ext cx="533400" cy="4572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Subtitle 2"/>
          <p:cNvSpPr txBox="1">
            <a:spLocks/>
          </p:cNvSpPr>
          <p:nvPr/>
        </p:nvSpPr>
        <p:spPr>
          <a:xfrm>
            <a:off x="5682023" y="750143"/>
            <a:ext cx="3148909" cy="1066800"/>
          </a:xfrm>
          <a:prstGeom prst="rect">
            <a:avLst/>
          </a:prstGeom>
          <a:solidFill>
            <a:schemeClr val="bg1"/>
          </a:solidFill>
          <a:ln w="5715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b="1" dirty="0" smtClean="0">
                <a:solidFill>
                  <a:prstClr val="black"/>
                </a:solidFill>
              </a:rPr>
              <a:t>Toggle </a:t>
            </a:r>
            <a:r>
              <a:rPr lang="en-US" sz="2000" b="1" dirty="0" err="1" smtClean="0">
                <a:solidFill>
                  <a:prstClr val="black"/>
                </a:solidFill>
              </a:rPr>
              <a:t>Fullscreen</a:t>
            </a:r>
            <a:r>
              <a:rPr lang="en-US" sz="2000" b="1" dirty="0" smtClean="0">
                <a:solidFill>
                  <a:prstClr val="black"/>
                </a:solidFill>
              </a:rPr>
              <a:t> </a:t>
            </a:r>
          </a:p>
          <a:p>
            <a:pPr algn="l"/>
            <a:r>
              <a:rPr lang="en-US" sz="2000" b="1" dirty="0">
                <a:solidFill>
                  <a:prstClr val="black"/>
                </a:solidFill>
              </a:rPr>
              <a:t>m</a:t>
            </a:r>
            <a:r>
              <a:rPr lang="en-US" sz="2000" b="1" dirty="0" smtClean="0">
                <a:solidFill>
                  <a:prstClr val="black"/>
                </a:solidFill>
              </a:rPr>
              <a:t>ode with this</a:t>
            </a:r>
            <a:br>
              <a:rPr lang="en-US" sz="2000" b="1" dirty="0" smtClean="0">
                <a:solidFill>
                  <a:prstClr val="black"/>
                </a:solidFill>
              </a:rPr>
            </a:br>
            <a:r>
              <a:rPr lang="en-US" sz="2000" b="1" dirty="0" smtClean="0">
                <a:solidFill>
                  <a:prstClr val="black"/>
                </a:solidFill>
              </a:rPr>
              <a:t>button</a:t>
            </a:r>
            <a:r>
              <a:rPr lang="en-US" sz="2000" b="1" dirty="0">
                <a:solidFill>
                  <a:prstClr val="black"/>
                </a:solidFill>
              </a:rPr>
              <a:t> </a:t>
            </a:r>
            <a:r>
              <a:rPr lang="en-US" sz="2000" b="1" dirty="0" smtClean="0">
                <a:solidFill>
                  <a:prstClr val="black"/>
                </a:solidFill>
              </a:rPr>
              <a:t>above</a:t>
            </a:r>
            <a:endParaRPr lang="en-US" sz="2000" b="1" dirty="0">
              <a:solidFill>
                <a:prstClr val="black"/>
              </a:solidFill>
            </a:endParaRPr>
          </a:p>
        </p:txBody>
      </p:sp>
      <p:sp>
        <p:nvSpPr>
          <p:cNvPr id="18" name="Right Arrow 17"/>
          <p:cNvSpPr/>
          <p:nvPr/>
        </p:nvSpPr>
        <p:spPr>
          <a:xfrm rot="16200000">
            <a:off x="7921935" y="196342"/>
            <a:ext cx="849884" cy="457200"/>
          </a:xfrm>
          <a:prstGeom prst="rightArrow">
            <a:avLst>
              <a:gd name="adj1" fmla="val 30952"/>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72500" y="6086168"/>
            <a:ext cx="4575699" cy="646331"/>
          </a:xfrm>
          <a:prstGeom prst="rect">
            <a:avLst/>
          </a:prstGeom>
          <a:solidFill>
            <a:schemeClr val="bg1"/>
          </a:solidFill>
          <a:ln>
            <a:solidFill>
              <a:schemeClr val="tx1"/>
            </a:solidFill>
          </a:ln>
        </p:spPr>
        <p:txBody>
          <a:bodyPr wrap="square">
            <a:spAutoFit/>
          </a:bodyPr>
          <a:lstStyle/>
          <a:p>
            <a:r>
              <a:rPr lang="en-US" b="1" dirty="0" smtClean="0">
                <a:solidFill>
                  <a:srgbClr val="FF0000"/>
                </a:solidFill>
              </a:rPr>
              <a:t>Audio also available via phone: 866-823-7699</a:t>
            </a:r>
          </a:p>
          <a:p>
            <a:r>
              <a:rPr lang="en-US" dirty="0" smtClean="0">
                <a:solidFill>
                  <a:srgbClr val="FF0000"/>
                </a:solidFill>
              </a:rPr>
              <a:t>For assistance, call: 814-865-5355</a:t>
            </a:r>
            <a:endParaRPr lang="en-US" dirty="0">
              <a:solidFill>
                <a:srgbClr val="FF0000"/>
              </a:solidFill>
            </a:endParaRPr>
          </a:p>
        </p:txBody>
      </p:sp>
      <p:sp>
        <p:nvSpPr>
          <p:cNvPr id="20" name="Subtitle 2"/>
          <p:cNvSpPr txBox="1">
            <a:spLocks/>
          </p:cNvSpPr>
          <p:nvPr/>
        </p:nvSpPr>
        <p:spPr>
          <a:xfrm>
            <a:off x="144132" y="4656908"/>
            <a:ext cx="8686800"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b="1" dirty="0" smtClean="0">
                <a:solidFill>
                  <a:prstClr val="white"/>
                </a:solidFill>
              </a:rPr>
              <a:t>If you are reading this, then you are successfully seeing the webinar video. </a:t>
            </a:r>
            <a:r>
              <a:rPr lang="en-US" sz="2000" dirty="0" smtClean="0">
                <a:solidFill>
                  <a:prstClr val="white"/>
                </a:solidFill>
              </a:rPr>
              <a:t>In addition to audio on the webinar, we have opened a phone conference line to allow attendees to listen and ask questions directly: </a:t>
            </a:r>
            <a:r>
              <a:rPr lang="en-US" sz="2000" b="1" dirty="0" smtClean="0">
                <a:solidFill>
                  <a:prstClr val="white"/>
                </a:solidFill>
              </a:rPr>
              <a:t>866-823-7699.  </a:t>
            </a:r>
            <a:r>
              <a:rPr lang="en-US" sz="2000" dirty="0" smtClean="0">
                <a:solidFill>
                  <a:prstClr val="white"/>
                </a:solidFill>
              </a:rPr>
              <a:t>Please use either the webinar audio or conference line, but not both (will produce feedback).</a:t>
            </a:r>
            <a:endParaRPr lang="en-US" sz="2000" dirty="0">
              <a:solidFill>
                <a:prstClr val="white"/>
              </a:solidFill>
            </a:endParaRPr>
          </a:p>
        </p:txBody>
      </p:sp>
      <p:pic>
        <p:nvPicPr>
          <p:cNvPr id="2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687"/>
          <a:stretch/>
        </p:blipFill>
        <p:spPr bwMode="auto">
          <a:xfrm>
            <a:off x="7810010" y="793726"/>
            <a:ext cx="100214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ubtitle 2"/>
          <p:cNvSpPr txBox="1">
            <a:spLocks/>
          </p:cNvSpPr>
          <p:nvPr/>
        </p:nvSpPr>
        <p:spPr>
          <a:xfrm>
            <a:off x="463789" y="3821100"/>
            <a:ext cx="2667000" cy="845987"/>
          </a:xfrm>
          <a:prstGeom prst="rect">
            <a:avLst/>
          </a:prstGeom>
          <a:solidFill>
            <a:schemeClr val="bg1"/>
          </a:solidFill>
          <a:ln w="571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prstClr val="black"/>
                </a:solidFill>
              </a:rPr>
              <a:t>Use Chat box to ask Questions</a:t>
            </a:r>
            <a:endParaRPr lang="en-US" sz="2400" b="1" dirty="0">
              <a:solidFill>
                <a:prstClr val="black"/>
              </a:solidFill>
            </a:endParaRPr>
          </a:p>
        </p:txBody>
      </p:sp>
      <p:sp>
        <p:nvSpPr>
          <p:cNvPr id="5" name="TextBox 4"/>
          <p:cNvSpPr txBox="1"/>
          <p:nvPr/>
        </p:nvSpPr>
        <p:spPr>
          <a:xfrm>
            <a:off x="540839" y="1307273"/>
            <a:ext cx="2165529" cy="954107"/>
          </a:xfrm>
          <a:prstGeom prst="rect">
            <a:avLst/>
          </a:prstGeom>
          <a:noFill/>
        </p:spPr>
        <p:txBody>
          <a:bodyPr wrap="none" rtlCol="0">
            <a:spAutoFit/>
          </a:bodyPr>
          <a:lstStyle/>
          <a:p>
            <a:pPr algn="ctr"/>
            <a:r>
              <a:rPr lang="en-US" sz="2800" b="1" dirty="0" smtClean="0">
                <a:solidFill>
                  <a:srgbClr val="FFFF00"/>
                </a:solidFill>
              </a:rPr>
              <a:t>date</a:t>
            </a:r>
          </a:p>
          <a:p>
            <a:pPr algn="ctr"/>
            <a:r>
              <a:rPr lang="en-US" sz="2800" b="1" dirty="0" smtClean="0">
                <a:solidFill>
                  <a:srgbClr val="FFFF00"/>
                </a:solidFill>
              </a:rPr>
              <a:t>Starts at 9am</a:t>
            </a:r>
            <a:endParaRPr lang="en-US" sz="2800" b="1" dirty="0">
              <a:solidFill>
                <a:srgbClr val="FFFF00"/>
              </a:solidFill>
            </a:endParaRPr>
          </a:p>
        </p:txBody>
      </p:sp>
      <p:sp>
        <p:nvSpPr>
          <p:cNvPr id="7" name="TextBox 6"/>
          <p:cNvSpPr txBox="1"/>
          <p:nvPr/>
        </p:nvSpPr>
        <p:spPr>
          <a:xfrm>
            <a:off x="7620000" y="4288028"/>
            <a:ext cx="1363643" cy="369332"/>
          </a:xfrm>
          <a:prstGeom prst="rect">
            <a:avLst/>
          </a:prstGeom>
          <a:noFill/>
          <a:ln>
            <a:noFill/>
          </a:ln>
        </p:spPr>
        <p:txBody>
          <a:bodyPr wrap="none" rtlCol="0">
            <a:spAutoFit/>
          </a:bodyPr>
          <a:lstStyle/>
          <a:p>
            <a:r>
              <a:rPr lang="en-US" i="1" dirty="0" smtClean="0">
                <a:solidFill>
                  <a:schemeClr val="bg1"/>
                </a:solidFill>
              </a:rPr>
              <a:t>Crawford CD</a:t>
            </a:r>
            <a:endParaRPr lang="en-US" i="1" dirty="0">
              <a:solidFill>
                <a:schemeClr val="bg1"/>
              </a:solidFill>
            </a:endParaRPr>
          </a:p>
        </p:txBody>
      </p:sp>
    </p:spTree>
    <p:extLst>
      <p:ext uri="{BB962C8B-B14F-4D97-AF65-F5344CB8AC3E}">
        <p14:creationId xmlns:p14="http://schemas.microsoft.com/office/powerpoint/2010/main" val="2551927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prstClr val="black"/>
                </a:solidFill>
                <a:ea typeface="Times New Roman"/>
              </a:rPr>
              <a:t>Legislative Breakfasts or Tours</a:t>
            </a:r>
          </a:p>
          <a:p>
            <a:r>
              <a:rPr lang="en-US" b="1" dirty="0" smtClean="0">
                <a:solidFill>
                  <a:prstClr val="black"/>
                </a:solidFill>
                <a:ea typeface="Times New Roman"/>
              </a:rPr>
              <a:t>Breakfasts</a:t>
            </a:r>
          </a:p>
          <a:p>
            <a:pPr lvl="1"/>
            <a:r>
              <a:rPr lang="en-US" dirty="0" smtClean="0">
                <a:solidFill>
                  <a:prstClr val="black"/>
                </a:solidFill>
                <a:ea typeface="Times New Roman"/>
              </a:rPr>
              <a:t>Typically short sessions with local legislators and municipalities</a:t>
            </a:r>
          </a:p>
          <a:p>
            <a:pPr lvl="1"/>
            <a:r>
              <a:rPr lang="en-US" dirty="0" smtClean="0">
                <a:solidFill>
                  <a:prstClr val="black"/>
                </a:solidFill>
                <a:ea typeface="Times New Roman"/>
              </a:rPr>
              <a:t>Excellent opportunities for presentations and project showcases</a:t>
            </a:r>
          </a:p>
          <a:p>
            <a:r>
              <a:rPr lang="en-US" b="1" dirty="0" smtClean="0">
                <a:solidFill>
                  <a:prstClr val="black"/>
                </a:solidFill>
                <a:ea typeface="Times New Roman"/>
              </a:rPr>
              <a:t>Tours</a:t>
            </a:r>
          </a:p>
          <a:p>
            <a:pPr lvl="1"/>
            <a:r>
              <a:rPr lang="en-US" dirty="0" smtClean="0">
                <a:solidFill>
                  <a:prstClr val="black"/>
                </a:solidFill>
                <a:ea typeface="Times New Roman"/>
              </a:rPr>
              <a:t>Many areas have occasional tours to allow </a:t>
            </a:r>
            <a:r>
              <a:rPr lang="en-US" dirty="0">
                <a:solidFill>
                  <a:prstClr val="black"/>
                </a:solidFill>
                <a:ea typeface="Times New Roman"/>
              </a:rPr>
              <a:t>legislators and </a:t>
            </a:r>
            <a:r>
              <a:rPr lang="en-US" dirty="0" smtClean="0">
                <a:solidFill>
                  <a:prstClr val="black"/>
                </a:solidFill>
                <a:ea typeface="Times New Roman"/>
              </a:rPr>
              <a:t>municipalities to see activities in their region</a:t>
            </a:r>
          </a:p>
          <a:p>
            <a:pPr lvl="1"/>
            <a:r>
              <a:rPr lang="en-US" dirty="0" smtClean="0">
                <a:solidFill>
                  <a:prstClr val="black"/>
                </a:solidFill>
                <a:ea typeface="Times New Roman"/>
              </a:rPr>
              <a:t>Consider adding a DGLVR stop</a:t>
            </a:r>
          </a:p>
          <a:p>
            <a:pPr marL="457200" lvl="1" indent="0">
              <a:buNone/>
            </a:pPr>
            <a:endParaRPr lang="en-US" dirty="0">
              <a:solidFill>
                <a:prstClr val="black"/>
              </a:solidFill>
              <a:ea typeface="Times New Roman"/>
            </a:endParaRPr>
          </a:p>
          <a:p>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Participate in Existing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2822103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Participate in Existing Events</a:t>
            </a:r>
          </a:p>
          <a:p>
            <a:pPr lvl="1">
              <a:buFont typeface="Arial" panose="020B0604020202020204" pitchFamily="34" charset="0"/>
              <a:buChar char="•"/>
            </a:pPr>
            <a:r>
              <a:rPr lang="en-US" sz="3200" b="1" dirty="0" smtClean="0">
                <a:solidFill>
                  <a:prstClr val="black"/>
                </a:solidFill>
                <a:ea typeface="Times New Roman"/>
              </a:rPr>
              <a:t>Municipal Events</a:t>
            </a:r>
          </a:p>
          <a:p>
            <a:pPr lvl="2"/>
            <a:r>
              <a:rPr lang="en-US" sz="2800" dirty="0" smtClean="0">
                <a:solidFill>
                  <a:prstClr val="black"/>
                </a:solidFill>
                <a:ea typeface="Times New Roman"/>
              </a:rPr>
              <a:t>County conventions (</a:t>
            </a:r>
            <a:r>
              <a:rPr lang="en-US" sz="2800" dirty="0" err="1" smtClean="0">
                <a:solidFill>
                  <a:prstClr val="black"/>
                </a:solidFill>
                <a:ea typeface="Times New Roman"/>
              </a:rPr>
              <a:t>twps</a:t>
            </a:r>
            <a:r>
              <a:rPr lang="en-US" sz="2800" dirty="0" smtClean="0">
                <a:solidFill>
                  <a:prstClr val="black"/>
                </a:solidFill>
                <a:ea typeface="Times New Roman"/>
              </a:rPr>
              <a:t>, boroughs)</a:t>
            </a:r>
          </a:p>
          <a:p>
            <a:pPr lvl="2"/>
            <a:r>
              <a:rPr lang="en-US" sz="2800" dirty="0" smtClean="0">
                <a:solidFill>
                  <a:prstClr val="black"/>
                </a:solidFill>
                <a:ea typeface="Times New Roman"/>
              </a:rPr>
              <a:t>PSATS/PASB State Conventions (April and May)</a:t>
            </a:r>
          </a:p>
          <a:p>
            <a:pPr lvl="1">
              <a:buFont typeface="Arial" panose="020B0604020202020204" pitchFamily="34" charset="0"/>
              <a:buChar char="•"/>
            </a:pPr>
            <a:r>
              <a:rPr lang="en-US" sz="3200" b="1" dirty="0" smtClean="0">
                <a:solidFill>
                  <a:prstClr val="black"/>
                </a:solidFill>
                <a:ea typeface="Times New Roman"/>
              </a:rPr>
              <a:t>Regional Events</a:t>
            </a:r>
          </a:p>
          <a:p>
            <a:pPr lvl="2"/>
            <a:r>
              <a:rPr lang="en-US" sz="2800" dirty="0" smtClean="0">
                <a:solidFill>
                  <a:prstClr val="black"/>
                </a:solidFill>
                <a:ea typeface="Times New Roman"/>
              </a:rPr>
              <a:t>COGs</a:t>
            </a:r>
          </a:p>
          <a:p>
            <a:pPr lvl="2"/>
            <a:r>
              <a:rPr lang="en-US" sz="2800" dirty="0" smtClean="0">
                <a:solidFill>
                  <a:prstClr val="black"/>
                </a:solidFill>
                <a:ea typeface="Times New Roman"/>
              </a:rPr>
              <a:t>Contractor Workshops</a:t>
            </a:r>
          </a:p>
          <a:p>
            <a:pPr lvl="2"/>
            <a:r>
              <a:rPr lang="en-US" sz="2800" dirty="0" smtClean="0">
                <a:solidFill>
                  <a:prstClr val="black"/>
                </a:solidFill>
                <a:ea typeface="Times New Roman"/>
              </a:rPr>
              <a:t>“Other” applicants (Game Commission, County, etc.)</a:t>
            </a:r>
          </a:p>
          <a:p>
            <a:pPr lvl="1">
              <a:buFont typeface="Arial" panose="020B0604020202020204" pitchFamily="34" charset="0"/>
              <a:buChar char="•"/>
            </a:pPr>
            <a:r>
              <a:rPr lang="en-US" sz="3200" b="1" dirty="0" smtClean="0">
                <a:solidFill>
                  <a:prstClr val="black"/>
                </a:solidFill>
                <a:ea typeface="Times New Roman"/>
              </a:rPr>
              <a:t>Legislative Breakfasts or Tours</a:t>
            </a:r>
          </a:p>
          <a:p>
            <a:pPr marL="457200" lvl="1" indent="0">
              <a:buNone/>
            </a:pPr>
            <a:endParaRPr lang="en-US" dirty="0">
              <a:solidFill>
                <a:prstClr val="black"/>
              </a:solidFill>
              <a:ea typeface="Times New Roman"/>
            </a:endParaRPr>
          </a:p>
          <a:p>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Participate in Existing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147914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8125" r="44531"/>
          <a:stretch/>
        </p:blipFill>
        <p:spPr>
          <a:xfrm>
            <a:off x="-127000" y="228600"/>
            <a:ext cx="2667000" cy="6781800"/>
          </a:xfrm>
          <a:prstGeom prst="rect">
            <a:avLst/>
          </a:prstGeom>
          <a:effectLst>
            <a:softEdge rad="127000"/>
          </a:effectLst>
        </p:spPr>
      </p:pic>
      <p:sp>
        <p:nvSpPr>
          <p:cNvPr id="9" name="Subtitle 2"/>
          <p:cNvSpPr txBox="1">
            <a:spLocks/>
          </p:cNvSpPr>
          <p:nvPr/>
        </p:nvSpPr>
        <p:spPr>
          <a:xfrm>
            <a:off x="2514600" y="852641"/>
            <a:ext cx="8229600" cy="3917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3600" b="1" u="sng" dirty="0" smtClean="0">
              <a:solidFill>
                <a:srgbClr val="FFFF00"/>
              </a:solidFill>
              <a:ea typeface="Times New Roman"/>
            </a:endParaRPr>
          </a:p>
          <a:p>
            <a:pPr lvl="1">
              <a:buFont typeface="Arial" panose="020B0604020202020204" pitchFamily="34" charset="0"/>
              <a:buChar char="•"/>
            </a:pPr>
            <a:r>
              <a:rPr lang="en-US" sz="3600" b="1" dirty="0" smtClean="0">
                <a:solidFill>
                  <a:schemeClr val="bg1">
                    <a:lumMod val="50000"/>
                  </a:schemeClr>
                </a:solidFill>
                <a:ea typeface="Times New Roman"/>
              </a:rPr>
              <a:t>Participate in existing events</a:t>
            </a:r>
          </a:p>
          <a:p>
            <a:pPr lvl="1">
              <a:buFont typeface="Arial" panose="020B0604020202020204" pitchFamily="34" charset="0"/>
              <a:buChar char="•"/>
            </a:pPr>
            <a:endParaRPr lang="en-US" sz="3600" b="1" dirty="0" smtClean="0">
              <a:solidFill>
                <a:prstClr val="white"/>
              </a:solidFill>
              <a:ea typeface="Times New Roman"/>
            </a:endParaRPr>
          </a:p>
          <a:p>
            <a:pPr lvl="1">
              <a:buFont typeface="Arial" panose="020B0604020202020204" pitchFamily="34" charset="0"/>
              <a:buChar char="•"/>
            </a:pPr>
            <a:r>
              <a:rPr lang="en-US" sz="3600" b="1" u="sng" dirty="0" smtClean="0">
                <a:solidFill>
                  <a:srgbClr val="FFFF00"/>
                </a:solidFill>
                <a:ea typeface="Times New Roman"/>
              </a:rPr>
              <a:t>Host your own events</a:t>
            </a:r>
          </a:p>
          <a:p>
            <a:pPr lvl="1">
              <a:buFont typeface="Arial" panose="020B0604020202020204" pitchFamily="34" charset="0"/>
              <a:buChar char="•"/>
            </a:pPr>
            <a:endParaRPr lang="en-US" sz="3600" b="1" dirty="0" smtClean="0">
              <a:solidFill>
                <a:prstClr val="white"/>
              </a:solidFill>
              <a:ea typeface="Times New Roman"/>
            </a:endParaRPr>
          </a:p>
          <a:p>
            <a:pPr lvl="1">
              <a:buFont typeface="Arial" panose="020B0604020202020204" pitchFamily="34" charset="0"/>
              <a:buChar char="•"/>
            </a:pPr>
            <a:r>
              <a:rPr lang="en-US" sz="3600" b="1" dirty="0" smtClean="0">
                <a:solidFill>
                  <a:prstClr val="white"/>
                </a:solidFill>
                <a:ea typeface="Times New Roman"/>
              </a:rPr>
              <a:t>Improving communications</a:t>
            </a: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DGLVR</a:t>
            </a:r>
            <a:endParaRPr lang="en-US" sz="2200" b="1" dirty="0">
              <a:solidFill>
                <a:srgbClr val="FFFFCC"/>
              </a:solidFill>
              <a:latin typeface="Arial" pitchFamily="34" charset="0"/>
            </a:endParaRP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prstClr val="black"/>
                </a:solidFill>
                <a:latin typeface="Arial" pitchFamily="34" charset="0"/>
              </a:rPr>
              <a:t>CD Education and Outreach</a:t>
            </a:r>
          </a:p>
        </p:txBody>
      </p:sp>
      <p:sp>
        <p:nvSpPr>
          <p:cNvPr id="8" name="TextBox 7"/>
          <p:cNvSpPr txBox="1"/>
          <p:nvPr/>
        </p:nvSpPr>
        <p:spPr>
          <a:xfrm>
            <a:off x="1066800" y="6490176"/>
            <a:ext cx="1363643" cy="369332"/>
          </a:xfrm>
          <a:prstGeom prst="rect">
            <a:avLst/>
          </a:prstGeom>
          <a:noFill/>
          <a:ln>
            <a:noFill/>
          </a:ln>
        </p:spPr>
        <p:txBody>
          <a:bodyPr wrap="none" rtlCol="0">
            <a:spAutoFit/>
          </a:bodyPr>
          <a:lstStyle/>
          <a:p>
            <a:r>
              <a:rPr lang="en-US" i="1" dirty="0" smtClean="0">
                <a:ln>
                  <a:solidFill>
                    <a:prstClr val="black"/>
                  </a:solidFill>
                </a:ln>
                <a:solidFill>
                  <a:sysClr val="windowText" lastClr="000000"/>
                </a:solidFill>
              </a:rPr>
              <a:t>Crawford CD</a:t>
            </a:r>
            <a:endParaRPr lang="en-US" i="1" dirty="0">
              <a:ln>
                <a:solidFill>
                  <a:prstClr val="black"/>
                </a:solidFill>
              </a:ln>
              <a:solidFill>
                <a:sysClr val="windowText" lastClr="000000"/>
              </a:solidFill>
            </a:endParaRPr>
          </a:p>
        </p:txBody>
      </p:sp>
    </p:spTree>
    <p:extLst>
      <p:ext uri="{BB962C8B-B14F-4D97-AF65-F5344CB8AC3E}">
        <p14:creationId xmlns:p14="http://schemas.microsoft.com/office/powerpoint/2010/main" val="129719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1023746"/>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ea typeface="Times New Roman"/>
              </a:rPr>
              <a:t>The most important thing to remember when planning to host your own event:</a:t>
            </a:r>
          </a:p>
          <a:p>
            <a:pPr lvl="1" algn="ctr">
              <a:buFont typeface="Arial" panose="020B0604020202020204" pitchFamily="34" charset="0"/>
              <a:buChar char="•"/>
            </a:pPr>
            <a:endParaRPr lang="en-US" dirty="0" smtClean="0">
              <a:solidFill>
                <a:prstClr val="black"/>
              </a:solidFill>
              <a:ea typeface="Times New Roman"/>
            </a:endParaRPr>
          </a:p>
          <a:p>
            <a:pPr algn="ctr"/>
            <a:endParaRPr lang="en-US" b="1" dirty="0" smtClean="0">
              <a:solidFill>
                <a:srgbClr val="FF0000"/>
              </a:solidFill>
              <a:ea typeface="Times New Roman"/>
            </a:endParaRPr>
          </a:p>
          <a:p>
            <a:pPr marL="457200" lvl="1" indent="0" algn="ctr">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412103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1023746"/>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ea typeface="Times New Roman"/>
              </a:rPr>
              <a:t>The most important thing to remember when planning to host your own event:</a:t>
            </a:r>
          </a:p>
          <a:p>
            <a:pPr lvl="1" algn="ctr">
              <a:buFont typeface="Arial" panose="020B0604020202020204" pitchFamily="34" charset="0"/>
              <a:buChar char="•"/>
            </a:pPr>
            <a:endParaRPr lang="en-US" dirty="0" smtClean="0">
              <a:solidFill>
                <a:prstClr val="black"/>
              </a:solidFill>
              <a:ea typeface="Times New Roman"/>
            </a:endParaRPr>
          </a:p>
          <a:p>
            <a:pPr marL="173038" lvl="1" indent="0" algn="ctr">
              <a:buNone/>
            </a:pPr>
            <a:r>
              <a:rPr lang="en-US" sz="4400" b="1" dirty="0" smtClean="0">
                <a:solidFill>
                  <a:srgbClr val="FF0000"/>
                </a:solidFill>
                <a:ea typeface="Times New Roman"/>
              </a:rPr>
              <a:t>If you feed them…they will come.</a:t>
            </a:r>
            <a:endParaRPr lang="en-US" sz="4400" b="1" dirty="0">
              <a:solidFill>
                <a:srgbClr val="FF0000"/>
              </a:solidFill>
              <a:ea typeface="Times New Roman"/>
            </a:endParaRPr>
          </a:p>
          <a:p>
            <a:pPr marL="173038" lvl="1" indent="0" algn="ctr">
              <a:buNone/>
            </a:pPr>
            <a:r>
              <a:rPr lang="en-US" sz="1600" i="1" dirty="0" smtClean="0">
                <a:ea typeface="Times New Roman"/>
              </a:rPr>
              <a:t>(can be as simple as coffee and doughnuts)</a:t>
            </a:r>
          </a:p>
          <a:p>
            <a:pPr marL="457200" lvl="1" indent="0" algn="ctr">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724305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Demo Days</a:t>
            </a:r>
          </a:p>
          <a:p>
            <a:r>
              <a:rPr lang="en-US" dirty="0" smtClean="0">
                <a:solidFill>
                  <a:prstClr val="black"/>
                </a:solidFill>
                <a:ea typeface="Times New Roman"/>
              </a:rPr>
              <a:t>Typically ½ day sessions with food on site</a:t>
            </a:r>
          </a:p>
          <a:p>
            <a:pPr lvl="1"/>
            <a:r>
              <a:rPr lang="en-US" dirty="0" smtClean="0">
                <a:solidFill>
                  <a:prstClr val="black"/>
                </a:solidFill>
                <a:ea typeface="Times New Roman"/>
              </a:rPr>
              <a:t>Keep it short, to the point, and hands-on</a:t>
            </a:r>
          </a:p>
          <a:p>
            <a:pPr lvl="1"/>
            <a:r>
              <a:rPr lang="en-US" dirty="0" smtClean="0">
                <a:solidFill>
                  <a:prstClr val="black"/>
                </a:solidFill>
                <a:ea typeface="Times New Roman"/>
              </a:rPr>
              <a:t>May include presentation indoors</a:t>
            </a:r>
          </a:p>
          <a:p>
            <a:pPr lvl="1"/>
            <a:r>
              <a:rPr lang="en-US" dirty="0" smtClean="0">
                <a:solidFill>
                  <a:prstClr val="black"/>
                </a:solidFill>
                <a:ea typeface="Times New Roman"/>
              </a:rPr>
              <a:t>Typically on active project site</a:t>
            </a:r>
          </a:p>
          <a:p>
            <a:pPr lvl="1"/>
            <a:r>
              <a:rPr lang="en-US" dirty="0" smtClean="0">
                <a:solidFill>
                  <a:prstClr val="black"/>
                </a:solidFill>
                <a:ea typeface="Times New Roman"/>
              </a:rPr>
              <a:t>Could do before / during / after demo days</a:t>
            </a:r>
          </a:p>
          <a:p>
            <a:pPr marL="457200" lvl="1" indent="0">
              <a:buNone/>
            </a:pPr>
            <a:endParaRPr lang="en-US" dirty="0" smtClean="0">
              <a:solidFill>
                <a:prstClr val="black"/>
              </a:solidFill>
              <a:ea typeface="Times New Roman"/>
            </a:endParaRPr>
          </a:p>
          <a:p>
            <a:pPr lvl="2"/>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2" name="Picture 1"/>
          <p:cNvPicPr>
            <a:picLocks noChangeAspect="1"/>
          </p:cNvPicPr>
          <p:nvPr/>
        </p:nvPicPr>
        <p:blipFill>
          <a:blip r:embed="rId3"/>
          <a:stretch>
            <a:fillRect/>
          </a:stretch>
        </p:blipFill>
        <p:spPr>
          <a:xfrm>
            <a:off x="4238625" y="3886200"/>
            <a:ext cx="4905375" cy="3694555"/>
          </a:xfrm>
          <a:prstGeom prst="rect">
            <a:avLst/>
          </a:prstGeom>
        </p:spPr>
      </p:pic>
      <p:sp>
        <p:nvSpPr>
          <p:cNvPr id="12" name="Rectangle 11"/>
          <p:cNvSpPr/>
          <p:nvPr/>
        </p:nvSpPr>
        <p:spPr>
          <a:xfrm>
            <a:off x="-351155" y="5406270"/>
            <a:ext cx="4056380" cy="830997"/>
          </a:xfrm>
          <a:prstGeom prst="rect">
            <a:avLst/>
          </a:prstGeom>
        </p:spPr>
        <p:txBody>
          <a:bodyPr wrap="square">
            <a:spAutoFit/>
          </a:bodyPr>
          <a:lstStyle/>
          <a:p>
            <a:pPr lvl="1" algn="r"/>
            <a:r>
              <a:rPr lang="en-US" sz="2400" i="1" dirty="0" smtClean="0">
                <a:solidFill>
                  <a:prstClr val="black"/>
                </a:solidFill>
                <a:ea typeface="Times New Roman"/>
              </a:rPr>
              <a:t>Crawford County </a:t>
            </a:r>
          </a:p>
          <a:p>
            <a:pPr lvl="1" algn="r"/>
            <a:r>
              <a:rPr lang="en-US" sz="2400" i="1" dirty="0" smtClean="0">
                <a:solidFill>
                  <a:prstClr val="black"/>
                </a:solidFill>
                <a:ea typeface="Times New Roman"/>
              </a:rPr>
              <a:t>Pipe installation demo</a:t>
            </a:r>
            <a:endParaRPr lang="en-US" sz="2400" i="1" dirty="0">
              <a:solidFill>
                <a:prstClr val="black"/>
              </a:solidFill>
              <a:ea typeface="Times New Roman"/>
            </a:endParaRPr>
          </a:p>
        </p:txBody>
      </p:sp>
      <p:cxnSp>
        <p:nvCxnSpPr>
          <p:cNvPr id="13" name="Straight Arrow Connector 12"/>
          <p:cNvCxnSpPr/>
          <p:nvPr/>
        </p:nvCxnSpPr>
        <p:spPr>
          <a:xfrm>
            <a:off x="3664585" y="5634870"/>
            <a:ext cx="568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3352" y="3735481"/>
            <a:ext cx="4417377" cy="1569660"/>
          </a:xfrm>
          <a:prstGeom prst="rect">
            <a:avLst/>
          </a:prstGeom>
        </p:spPr>
        <p:txBody>
          <a:bodyPr wrap="square">
            <a:spAutoFit/>
          </a:bodyPr>
          <a:lstStyle/>
          <a:p>
            <a:pPr lvl="1"/>
            <a:r>
              <a:rPr lang="en-US" sz="2400" i="1" dirty="0" smtClean="0">
                <a:solidFill>
                  <a:prstClr val="black"/>
                </a:solidFill>
                <a:ea typeface="Times New Roman"/>
              </a:rPr>
              <a:t>Possibilities are endless: French mattress, underdrain, shallow pipe, headwalls, grading, equipment, road fill…</a:t>
            </a:r>
            <a:endParaRPr lang="en-US" sz="2400" i="1" dirty="0">
              <a:solidFill>
                <a:prstClr val="black"/>
              </a:solidFill>
              <a:ea typeface="Times New Roman"/>
            </a:endParaRPr>
          </a:p>
        </p:txBody>
      </p:sp>
    </p:spTree>
    <p:extLst>
      <p:ext uri="{BB962C8B-B14F-4D97-AF65-F5344CB8AC3E}">
        <p14:creationId xmlns:p14="http://schemas.microsoft.com/office/powerpoint/2010/main" val="78716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Tailgate Sessions</a:t>
            </a:r>
          </a:p>
          <a:p>
            <a:r>
              <a:rPr lang="en-US" dirty="0" smtClean="0">
                <a:solidFill>
                  <a:prstClr val="black"/>
                </a:solidFill>
                <a:ea typeface="Times New Roman"/>
              </a:rPr>
              <a:t>Less structured than a demo day</a:t>
            </a:r>
          </a:p>
          <a:p>
            <a:r>
              <a:rPr lang="en-US" dirty="0" smtClean="0">
                <a:solidFill>
                  <a:prstClr val="black"/>
                </a:solidFill>
                <a:ea typeface="Times New Roman"/>
              </a:rPr>
              <a:t>Invite potential applicants to “stop by”</a:t>
            </a:r>
          </a:p>
          <a:p>
            <a:r>
              <a:rPr lang="en-US" dirty="0" smtClean="0">
                <a:solidFill>
                  <a:prstClr val="black"/>
                </a:solidFill>
                <a:ea typeface="Times New Roman"/>
              </a:rPr>
              <a:t>Example:</a:t>
            </a:r>
          </a:p>
          <a:p>
            <a:pPr marL="457200" lvl="1" indent="0">
              <a:buNone/>
            </a:pPr>
            <a:r>
              <a:rPr lang="en-US" dirty="0" smtClean="0">
                <a:solidFill>
                  <a:prstClr val="black"/>
                </a:solidFill>
                <a:ea typeface="Times New Roman"/>
              </a:rPr>
              <a:t>“On ____</a:t>
            </a:r>
            <a:r>
              <a:rPr lang="en-US" i="1" u="sng" dirty="0" smtClean="0">
                <a:solidFill>
                  <a:prstClr val="black"/>
                </a:solidFill>
                <a:ea typeface="Times New Roman"/>
              </a:rPr>
              <a:t>date</a:t>
            </a:r>
            <a:r>
              <a:rPr lang="en-US" dirty="0" smtClean="0">
                <a:solidFill>
                  <a:prstClr val="black"/>
                </a:solidFill>
                <a:ea typeface="Times New Roman"/>
              </a:rPr>
              <a:t>____, we will be installing _______</a:t>
            </a:r>
            <a:r>
              <a:rPr lang="en-US" i="1" u="sng" dirty="0" err="1" smtClean="0">
                <a:solidFill>
                  <a:prstClr val="black"/>
                </a:solidFill>
                <a:ea typeface="Times New Roman"/>
              </a:rPr>
              <a:t>esm</a:t>
            </a:r>
            <a:r>
              <a:rPr lang="en-US" i="1" u="sng" dirty="0" smtClean="0">
                <a:solidFill>
                  <a:prstClr val="black"/>
                </a:solidFill>
                <a:ea typeface="Times New Roman"/>
              </a:rPr>
              <a:t> practice</a:t>
            </a:r>
            <a:r>
              <a:rPr lang="en-US" dirty="0" smtClean="0">
                <a:solidFill>
                  <a:prstClr val="black"/>
                </a:solidFill>
                <a:ea typeface="Times New Roman"/>
              </a:rPr>
              <a:t>________ on Smith Road in Jones Township.  CD Staff will be on site from 7am to 3pm to talk and answer questions.  Feel free to stop by.  Coffee and doughnuts available” </a:t>
            </a:r>
          </a:p>
          <a:p>
            <a:pPr marL="457200" lvl="1" indent="0">
              <a:buNone/>
            </a:pPr>
            <a:endParaRPr lang="en-US" dirty="0" smtClean="0">
              <a:solidFill>
                <a:prstClr val="black"/>
              </a:solidFill>
              <a:ea typeface="Times New Roman"/>
            </a:endParaRPr>
          </a:p>
          <a:p>
            <a:pPr lvl="2"/>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1007584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Program Update Sessions</a:t>
            </a:r>
          </a:p>
          <a:p>
            <a:r>
              <a:rPr lang="en-US" dirty="0" smtClean="0">
                <a:solidFill>
                  <a:prstClr val="black"/>
                </a:solidFill>
                <a:ea typeface="Times New Roman"/>
              </a:rPr>
              <a:t>Invite potential applicants for short meeting</a:t>
            </a:r>
          </a:p>
          <a:p>
            <a:r>
              <a:rPr lang="en-US" dirty="0" smtClean="0">
                <a:solidFill>
                  <a:prstClr val="black"/>
                </a:solidFill>
                <a:ea typeface="Times New Roman"/>
              </a:rPr>
              <a:t>Review application deadlines, policy changes, local priorities, etc.</a:t>
            </a:r>
          </a:p>
          <a:p>
            <a:r>
              <a:rPr lang="en-US" dirty="0" smtClean="0">
                <a:solidFill>
                  <a:prstClr val="black"/>
                </a:solidFill>
                <a:ea typeface="Times New Roman"/>
              </a:rPr>
              <a:t>Review successful projects from last year</a:t>
            </a:r>
          </a:p>
          <a:p>
            <a:r>
              <a:rPr lang="en-US" dirty="0" smtClean="0">
                <a:solidFill>
                  <a:prstClr val="black"/>
                </a:solidFill>
                <a:ea typeface="Times New Roman"/>
              </a:rPr>
              <a:t>Recognize participants?</a:t>
            </a:r>
          </a:p>
          <a:p>
            <a:endParaRPr lang="en-US" dirty="0" smtClean="0">
              <a:solidFill>
                <a:prstClr val="black"/>
              </a:solidFill>
              <a:ea typeface="Times New Roman"/>
            </a:endParaRPr>
          </a:p>
          <a:p>
            <a:pPr lvl="2"/>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12" name="Picture 11"/>
          <p:cNvPicPr>
            <a:picLocks noChangeAspect="1"/>
          </p:cNvPicPr>
          <p:nvPr/>
        </p:nvPicPr>
        <p:blipFill>
          <a:blip r:embed="rId3"/>
          <a:stretch>
            <a:fillRect/>
          </a:stretch>
        </p:blipFill>
        <p:spPr>
          <a:xfrm>
            <a:off x="4953000" y="3887601"/>
            <a:ext cx="4186237" cy="2970399"/>
          </a:xfrm>
          <a:prstGeom prst="rect">
            <a:avLst/>
          </a:prstGeom>
        </p:spPr>
      </p:pic>
      <p:sp>
        <p:nvSpPr>
          <p:cNvPr id="13" name="Rectangle 12"/>
          <p:cNvSpPr/>
          <p:nvPr/>
        </p:nvSpPr>
        <p:spPr>
          <a:xfrm>
            <a:off x="762000" y="4886235"/>
            <a:ext cx="3606483" cy="1200329"/>
          </a:xfrm>
          <a:prstGeom prst="rect">
            <a:avLst/>
          </a:prstGeom>
        </p:spPr>
        <p:txBody>
          <a:bodyPr wrap="square">
            <a:spAutoFit/>
          </a:bodyPr>
          <a:lstStyle/>
          <a:p>
            <a:pPr lvl="1" algn="r"/>
            <a:r>
              <a:rPr lang="en-US" sz="2400" i="1" dirty="0" smtClean="0">
                <a:solidFill>
                  <a:prstClr val="black"/>
                </a:solidFill>
                <a:ea typeface="Times New Roman"/>
              </a:rPr>
              <a:t>Crawford County </a:t>
            </a:r>
          </a:p>
          <a:p>
            <a:pPr lvl="1" algn="r"/>
            <a:r>
              <a:rPr lang="en-US" sz="2400" i="1" dirty="0" smtClean="0">
                <a:solidFill>
                  <a:prstClr val="black"/>
                </a:solidFill>
                <a:ea typeface="Times New Roman"/>
              </a:rPr>
              <a:t>giving </a:t>
            </a:r>
            <a:r>
              <a:rPr lang="en-US" sz="2400" i="1" dirty="0">
                <a:solidFill>
                  <a:prstClr val="black"/>
                </a:solidFill>
                <a:ea typeface="Times New Roman"/>
              </a:rPr>
              <a:t>c</a:t>
            </a:r>
            <a:r>
              <a:rPr lang="en-US" sz="2400" i="1" dirty="0" smtClean="0">
                <a:solidFill>
                  <a:prstClr val="black"/>
                </a:solidFill>
                <a:ea typeface="Times New Roman"/>
              </a:rPr>
              <a:t>ertificates for quality work completed</a:t>
            </a:r>
            <a:endParaRPr lang="en-US" sz="2400" i="1" dirty="0">
              <a:solidFill>
                <a:prstClr val="black"/>
              </a:solidFill>
              <a:ea typeface="Times New Roman"/>
            </a:endParaRPr>
          </a:p>
        </p:txBody>
      </p:sp>
      <p:cxnSp>
        <p:nvCxnSpPr>
          <p:cNvPr id="14" name="Straight Arrow Connector 13"/>
          <p:cNvCxnSpPr/>
          <p:nvPr/>
        </p:nvCxnSpPr>
        <p:spPr>
          <a:xfrm>
            <a:off x="4368483" y="5486400"/>
            <a:ext cx="568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14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Project Tours</a:t>
            </a:r>
          </a:p>
          <a:p>
            <a:r>
              <a:rPr lang="en-US" dirty="0" smtClean="0">
                <a:solidFill>
                  <a:prstClr val="black"/>
                </a:solidFill>
                <a:ea typeface="Times New Roman"/>
              </a:rPr>
              <a:t>Consider ½ day annual tour of completed projects</a:t>
            </a:r>
          </a:p>
          <a:p>
            <a:r>
              <a:rPr lang="en-US" dirty="0" smtClean="0">
                <a:solidFill>
                  <a:prstClr val="black"/>
                </a:solidFill>
                <a:ea typeface="Times New Roman"/>
              </a:rPr>
              <a:t>Provide transportation if needed</a:t>
            </a:r>
          </a:p>
          <a:p>
            <a:r>
              <a:rPr lang="en-US" dirty="0" smtClean="0">
                <a:solidFill>
                  <a:prstClr val="black"/>
                </a:solidFill>
                <a:ea typeface="Times New Roman"/>
              </a:rPr>
              <a:t>Invite legislators, municipalities, contractors and others</a:t>
            </a:r>
          </a:p>
          <a:p>
            <a:r>
              <a:rPr lang="en-US" dirty="0" smtClean="0">
                <a:solidFill>
                  <a:prstClr val="black"/>
                </a:solidFill>
                <a:ea typeface="Times New Roman"/>
              </a:rPr>
              <a:t>Could be DGLVR focused only, or part of a larger CD project tour.</a:t>
            </a:r>
          </a:p>
          <a:p>
            <a:endParaRPr lang="en-US" dirty="0" smtClean="0">
              <a:solidFill>
                <a:prstClr val="black"/>
              </a:solidFill>
              <a:ea typeface="Times New Roman"/>
            </a:endParaRPr>
          </a:p>
          <a:p>
            <a:pPr lvl="2"/>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593939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Pre-project site visits</a:t>
            </a:r>
          </a:p>
          <a:p>
            <a:r>
              <a:rPr lang="en-US" dirty="0" smtClean="0">
                <a:solidFill>
                  <a:prstClr val="black"/>
                </a:solidFill>
                <a:ea typeface="Times New Roman"/>
              </a:rPr>
              <a:t>HIGHLY ENCOURAGED</a:t>
            </a:r>
          </a:p>
          <a:p>
            <a:r>
              <a:rPr lang="en-US" dirty="0" smtClean="0">
                <a:solidFill>
                  <a:prstClr val="black"/>
                </a:solidFill>
                <a:ea typeface="Times New Roman"/>
              </a:rPr>
              <a:t>Work out kinks before they invest the time on the application and plan</a:t>
            </a:r>
          </a:p>
          <a:p>
            <a:r>
              <a:rPr lang="en-US" dirty="0" smtClean="0">
                <a:solidFill>
                  <a:prstClr val="black"/>
                </a:solidFill>
                <a:ea typeface="Times New Roman"/>
              </a:rPr>
              <a:t>Increases odds of a cooperative plan to address both environmental and maintenance concerns</a:t>
            </a:r>
          </a:p>
          <a:p>
            <a:endParaRPr lang="en-US" dirty="0" smtClean="0">
              <a:solidFill>
                <a:prstClr val="black"/>
              </a:solidFill>
              <a:ea typeface="Times New Roman"/>
            </a:endParaRPr>
          </a:p>
          <a:p>
            <a:pPr lvl="2"/>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222410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3" name="Rectangle 2"/>
          <p:cNvSpPr/>
          <p:nvPr/>
        </p:nvSpPr>
        <p:spPr>
          <a:xfrm>
            <a:off x="7134711" y="4056744"/>
            <a:ext cx="1896801" cy="307777"/>
          </a:xfrm>
          <a:prstGeom prst="rect">
            <a:avLst/>
          </a:prstGeom>
        </p:spPr>
        <p:txBody>
          <a:bodyPr wrap="none">
            <a:spAutoFit/>
          </a:bodyPr>
          <a:lstStyle/>
          <a:p>
            <a:r>
              <a:rPr lang="en-US" sz="1400" i="1" dirty="0">
                <a:solidFill>
                  <a:prstClr val="black"/>
                </a:solidFill>
              </a:rPr>
              <a:t>http://</a:t>
            </a:r>
            <a:r>
              <a:rPr lang="en-US" sz="1400" i="1" dirty="0" smtClean="0">
                <a:solidFill>
                  <a:prstClr val="black"/>
                </a:solidFill>
              </a:rPr>
              <a:t>metrocount.com</a:t>
            </a:r>
            <a:endParaRPr lang="en-US" sz="1400" i="1" dirty="0">
              <a:solidFill>
                <a:prstClr val="black"/>
              </a:solidFill>
            </a:endParaRPr>
          </a:p>
        </p:txBody>
      </p:sp>
      <p:sp>
        <p:nvSpPr>
          <p:cNvPr id="14" name="Right Arrow 13"/>
          <p:cNvSpPr/>
          <p:nvPr/>
        </p:nvSpPr>
        <p:spPr>
          <a:xfrm rot="10800000">
            <a:off x="72501" y="3515557"/>
            <a:ext cx="533400" cy="457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Subtitle 2"/>
          <p:cNvSpPr txBox="1">
            <a:spLocks/>
          </p:cNvSpPr>
          <p:nvPr/>
        </p:nvSpPr>
        <p:spPr>
          <a:xfrm>
            <a:off x="5257800" y="867483"/>
            <a:ext cx="3642064" cy="1066800"/>
          </a:xfrm>
          <a:prstGeom prst="rect">
            <a:avLst/>
          </a:prstGeom>
          <a:solidFill>
            <a:schemeClr val="bg1"/>
          </a:solidFill>
          <a:ln w="57150">
            <a:solidFill>
              <a:schemeClr val="tx1"/>
            </a:solidFill>
          </a:ln>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b="1" dirty="0" smtClean="0">
                <a:solidFill>
                  <a:prstClr val="black"/>
                </a:solidFill>
              </a:rPr>
              <a:t>Toggle </a:t>
            </a:r>
            <a:r>
              <a:rPr lang="en-US" sz="2000" b="1" dirty="0" err="1" smtClean="0">
                <a:solidFill>
                  <a:prstClr val="black"/>
                </a:solidFill>
              </a:rPr>
              <a:t>Fullscreen</a:t>
            </a:r>
            <a:r>
              <a:rPr lang="en-US" sz="2000" b="1" dirty="0" smtClean="0">
                <a:solidFill>
                  <a:prstClr val="black"/>
                </a:solidFill>
              </a:rPr>
              <a:t> </a:t>
            </a:r>
          </a:p>
          <a:p>
            <a:pPr algn="l"/>
            <a:r>
              <a:rPr lang="en-US" sz="2000" b="1" dirty="0">
                <a:solidFill>
                  <a:prstClr val="black"/>
                </a:solidFill>
              </a:rPr>
              <a:t>m</a:t>
            </a:r>
            <a:r>
              <a:rPr lang="en-US" sz="2000" b="1" dirty="0" smtClean="0">
                <a:solidFill>
                  <a:prstClr val="black"/>
                </a:solidFill>
              </a:rPr>
              <a:t>ode with this button</a:t>
            </a:r>
          </a:p>
          <a:p>
            <a:pPr algn="l"/>
            <a:r>
              <a:rPr lang="en-US" sz="2000" b="1" dirty="0" smtClean="0">
                <a:solidFill>
                  <a:prstClr val="black"/>
                </a:solidFill>
              </a:rPr>
              <a:t>above</a:t>
            </a:r>
            <a:endParaRPr lang="en-US" sz="2000" b="1" dirty="0">
              <a:solidFill>
                <a:prstClr val="black"/>
              </a:solidFill>
            </a:endParaRPr>
          </a:p>
        </p:txBody>
      </p:sp>
      <p:sp>
        <p:nvSpPr>
          <p:cNvPr id="18" name="Right Arrow 17"/>
          <p:cNvSpPr/>
          <p:nvPr/>
        </p:nvSpPr>
        <p:spPr>
          <a:xfrm rot="16200000">
            <a:off x="7921935" y="196342"/>
            <a:ext cx="849884" cy="457200"/>
          </a:xfrm>
          <a:prstGeom prst="rightArrow">
            <a:avLst>
              <a:gd name="adj1" fmla="val 30952"/>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72500" y="6086168"/>
            <a:ext cx="4575699" cy="646331"/>
          </a:xfrm>
          <a:prstGeom prst="rect">
            <a:avLst/>
          </a:prstGeom>
          <a:solidFill>
            <a:schemeClr val="bg1"/>
          </a:solidFill>
          <a:ln>
            <a:solidFill>
              <a:schemeClr val="tx1"/>
            </a:solidFill>
          </a:ln>
        </p:spPr>
        <p:txBody>
          <a:bodyPr wrap="square">
            <a:spAutoFit/>
          </a:bodyPr>
          <a:lstStyle/>
          <a:p>
            <a:r>
              <a:rPr lang="en-US" b="1" dirty="0" smtClean="0">
                <a:solidFill>
                  <a:srgbClr val="FF0000"/>
                </a:solidFill>
              </a:rPr>
              <a:t>Audio also available via phone: 866-823-7699</a:t>
            </a:r>
          </a:p>
          <a:p>
            <a:r>
              <a:rPr lang="en-US" dirty="0" smtClean="0">
                <a:solidFill>
                  <a:srgbClr val="FF0000"/>
                </a:solidFill>
              </a:rPr>
              <a:t>For assistance, call: 814-865-5355</a:t>
            </a:r>
            <a:endParaRPr lang="en-US" dirty="0">
              <a:solidFill>
                <a:srgbClr val="FF0000"/>
              </a:solidFill>
            </a:endParaRPr>
          </a:p>
        </p:txBody>
      </p: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687"/>
          <a:stretch/>
        </p:blipFill>
        <p:spPr bwMode="auto">
          <a:xfrm>
            <a:off x="7861760" y="896980"/>
            <a:ext cx="100214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ubtitle 2"/>
          <p:cNvSpPr txBox="1">
            <a:spLocks/>
          </p:cNvSpPr>
          <p:nvPr/>
        </p:nvSpPr>
        <p:spPr>
          <a:xfrm>
            <a:off x="605901" y="3210757"/>
            <a:ext cx="2667000" cy="1066800"/>
          </a:xfrm>
          <a:prstGeom prst="rect">
            <a:avLst/>
          </a:prstGeom>
          <a:solidFill>
            <a:schemeClr val="bg1"/>
          </a:solidFill>
          <a:ln w="571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solidFill>
                  <a:prstClr val="black"/>
                </a:solidFill>
              </a:rPr>
              <a:t>Use Chat box to ask Questions</a:t>
            </a:r>
            <a:endParaRPr lang="en-US" sz="2800" b="1" dirty="0">
              <a:solidFill>
                <a:prstClr val="black"/>
              </a:solidFill>
            </a:endParaRPr>
          </a:p>
        </p:txBody>
      </p:sp>
      <p:sp>
        <p:nvSpPr>
          <p:cNvPr id="4" name="TextBox 3"/>
          <p:cNvSpPr txBox="1"/>
          <p:nvPr/>
        </p:nvSpPr>
        <p:spPr>
          <a:xfrm>
            <a:off x="685800" y="1507720"/>
            <a:ext cx="3702398" cy="646331"/>
          </a:xfrm>
          <a:prstGeom prst="rect">
            <a:avLst/>
          </a:prstGeom>
          <a:noFill/>
        </p:spPr>
        <p:txBody>
          <a:bodyPr wrap="square" rtlCol="0">
            <a:spAutoFit/>
          </a:bodyPr>
          <a:lstStyle/>
          <a:p>
            <a:pPr algn="ctr"/>
            <a:r>
              <a:rPr lang="en-US" dirty="0" smtClean="0">
                <a:solidFill>
                  <a:schemeClr val="bg1"/>
                </a:solidFill>
              </a:rPr>
              <a:t>Participant phone lines will be muted until after initial presentation</a:t>
            </a:r>
            <a:endParaRPr lang="en-US" dirty="0">
              <a:solidFill>
                <a:schemeClr val="bg1"/>
              </a:solidFill>
            </a:endParaRPr>
          </a:p>
        </p:txBody>
      </p:sp>
      <p:sp>
        <p:nvSpPr>
          <p:cNvPr id="11" name="Subtitle 2"/>
          <p:cNvSpPr txBox="1">
            <a:spLocks/>
          </p:cNvSpPr>
          <p:nvPr/>
        </p:nvSpPr>
        <p:spPr>
          <a:xfrm>
            <a:off x="3806301" y="2963295"/>
            <a:ext cx="5093563" cy="37581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FFFF00"/>
                </a:solidFill>
                <a:ea typeface="Times New Roman"/>
              </a:rPr>
              <a:t>Thanks to Bradford, Crawford, and Jefferson Conservation Districts.  Some of this is from their 2016 workshop presentation.</a:t>
            </a:r>
          </a:p>
        </p:txBody>
      </p:sp>
    </p:spTree>
    <p:extLst>
      <p:ext uri="{BB962C8B-B14F-4D97-AF65-F5344CB8AC3E}">
        <p14:creationId xmlns:p14="http://schemas.microsoft.com/office/powerpoint/2010/main" val="2507972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Other Ideas</a:t>
            </a:r>
          </a:p>
          <a:p>
            <a:r>
              <a:rPr lang="en-US" dirty="0" smtClean="0">
                <a:solidFill>
                  <a:prstClr val="black"/>
                </a:solidFill>
                <a:ea typeface="Times New Roman"/>
              </a:rPr>
              <a:t>Municipal Breakfasts: focus on projects</a:t>
            </a:r>
          </a:p>
          <a:p>
            <a:r>
              <a:rPr lang="en-US" dirty="0" smtClean="0">
                <a:solidFill>
                  <a:prstClr val="black"/>
                </a:solidFill>
                <a:ea typeface="Times New Roman"/>
              </a:rPr>
              <a:t>Municipal Secretary Breakfast: focus on admin</a:t>
            </a:r>
          </a:p>
          <a:p>
            <a:endParaRPr lang="en-US" dirty="0" smtClean="0">
              <a:solidFill>
                <a:prstClr val="black"/>
              </a:solidFill>
              <a:ea typeface="Times New Roman"/>
            </a:endParaRPr>
          </a:p>
          <a:p>
            <a:pPr lvl="2"/>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3992706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Host Your Own Events</a:t>
            </a:r>
          </a:p>
          <a:p>
            <a:pPr lvl="1">
              <a:buFont typeface="Arial" panose="020B0604020202020204" pitchFamily="34" charset="0"/>
              <a:buChar char="•"/>
            </a:pPr>
            <a:r>
              <a:rPr lang="en-US" sz="3200" dirty="0" smtClean="0">
                <a:solidFill>
                  <a:prstClr val="black"/>
                </a:solidFill>
                <a:ea typeface="Times New Roman"/>
              </a:rPr>
              <a:t>Demo Days</a:t>
            </a:r>
          </a:p>
          <a:p>
            <a:pPr lvl="1">
              <a:buFont typeface="Arial" panose="020B0604020202020204" pitchFamily="34" charset="0"/>
              <a:buChar char="•"/>
            </a:pPr>
            <a:r>
              <a:rPr lang="en-US" sz="3200" dirty="0" smtClean="0">
                <a:solidFill>
                  <a:prstClr val="black"/>
                </a:solidFill>
                <a:ea typeface="Times New Roman"/>
              </a:rPr>
              <a:t>Tailgate Sessions</a:t>
            </a:r>
          </a:p>
          <a:p>
            <a:pPr lvl="1">
              <a:buFont typeface="Arial" panose="020B0604020202020204" pitchFamily="34" charset="0"/>
              <a:buChar char="•"/>
            </a:pPr>
            <a:r>
              <a:rPr lang="en-US" sz="3200" dirty="0" smtClean="0">
                <a:solidFill>
                  <a:prstClr val="black"/>
                </a:solidFill>
                <a:ea typeface="Times New Roman"/>
              </a:rPr>
              <a:t>Program Update Sessions</a:t>
            </a:r>
          </a:p>
          <a:p>
            <a:pPr lvl="1">
              <a:buFont typeface="Arial" panose="020B0604020202020204" pitchFamily="34" charset="0"/>
              <a:buChar char="•"/>
            </a:pPr>
            <a:r>
              <a:rPr lang="en-US" sz="3200" dirty="0" smtClean="0">
                <a:solidFill>
                  <a:prstClr val="black"/>
                </a:solidFill>
                <a:ea typeface="Times New Roman"/>
              </a:rPr>
              <a:t>Project Tours</a:t>
            </a:r>
          </a:p>
          <a:p>
            <a:pPr lvl="1">
              <a:buFont typeface="Arial" panose="020B0604020202020204" pitchFamily="34" charset="0"/>
              <a:buChar char="•"/>
            </a:pPr>
            <a:r>
              <a:rPr lang="en-US" sz="3200" dirty="0" smtClean="0">
                <a:solidFill>
                  <a:prstClr val="black"/>
                </a:solidFill>
                <a:ea typeface="Times New Roman"/>
              </a:rPr>
              <a:t>Pre-application site visits</a:t>
            </a:r>
          </a:p>
          <a:p>
            <a:pPr lvl="1">
              <a:buFont typeface="Arial" panose="020B0604020202020204" pitchFamily="34" charset="0"/>
              <a:buChar char="•"/>
            </a:pPr>
            <a:r>
              <a:rPr lang="en-US" sz="3200" dirty="0" smtClean="0">
                <a:solidFill>
                  <a:prstClr val="black"/>
                </a:solidFill>
                <a:ea typeface="Times New Roman"/>
              </a:rPr>
              <a:t>Municipal breakfasts</a:t>
            </a:r>
          </a:p>
          <a:p>
            <a:pPr lvl="1">
              <a:buFont typeface="Arial" panose="020B0604020202020204" pitchFamily="34" charset="0"/>
              <a:buChar char="•"/>
            </a:pPr>
            <a:r>
              <a:rPr lang="en-US" sz="3200" dirty="0" smtClean="0">
                <a:solidFill>
                  <a:prstClr val="black"/>
                </a:solidFill>
                <a:ea typeface="Times New Roman"/>
              </a:rPr>
              <a:t>Municipal secretary breakfasts</a:t>
            </a:r>
            <a:endParaRPr lang="en-US" sz="32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Host Your Own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
        <p:nvSpPr>
          <p:cNvPr id="2" name="TextBox 1"/>
          <p:cNvSpPr txBox="1"/>
          <p:nvPr/>
        </p:nvSpPr>
        <p:spPr>
          <a:xfrm>
            <a:off x="5334000" y="762000"/>
            <a:ext cx="3276600" cy="954107"/>
          </a:xfrm>
          <a:prstGeom prst="rect">
            <a:avLst/>
          </a:prstGeom>
          <a:noFill/>
        </p:spPr>
        <p:txBody>
          <a:bodyPr wrap="square" rtlCol="0">
            <a:spAutoFit/>
          </a:bodyPr>
          <a:lstStyle/>
          <a:p>
            <a:pPr algn="ctr"/>
            <a:r>
              <a:rPr lang="en-US" sz="2800" dirty="0" smtClean="0">
                <a:solidFill>
                  <a:srgbClr val="FF0000"/>
                </a:solidFill>
              </a:rPr>
              <a:t>Invite your neighboring CDs too!</a:t>
            </a:r>
            <a:endParaRPr lang="en-US" sz="2800" dirty="0">
              <a:solidFill>
                <a:srgbClr val="FF0000"/>
              </a:solidFill>
            </a:endParaRPr>
          </a:p>
        </p:txBody>
      </p:sp>
    </p:spTree>
    <p:extLst>
      <p:ext uri="{BB962C8B-B14F-4D97-AF65-F5344CB8AC3E}">
        <p14:creationId xmlns:p14="http://schemas.microsoft.com/office/powerpoint/2010/main" val="5760209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8125" r="44531"/>
          <a:stretch/>
        </p:blipFill>
        <p:spPr>
          <a:xfrm>
            <a:off x="-127000" y="228600"/>
            <a:ext cx="2667000" cy="6781800"/>
          </a:xfrm>
          <a:prstGeom prst="rect">
            <a:avLst/>
          </a:prstGeom>
          <a:effectLst>
            <a:softEdge rad="127000"/>
          </a:effectLst>
        </p:spPr>
      </p:pic>
      <p:sp>
        <p:nvSpPr>
          <p:cNvPr id="9" name="Subtitle 2"/>
          <p:cNvSpPr txBox="1">
            <a:spLocks/>
          </p:cNvSpPr>
          <p:nvPr/>
        </p:nvSpPr>
        <p:spPr>
          <a:xfrm>
            <a:off x="2514600" y="852641"/>
            <a:ext cx="8229600" cy="3917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3600" b="1" u="sng" dirty="0" smtClean="0">
              <a:solidFill>
                <a:srgbClr val="FFFF00"/>
              </a:solidFill>
              <a:ea typeface="Times New Roman"/>
            </a:endParaRPr>
          </a:p>
          <a:p>
            <a:pPr lvl="1">
              <a:buFont typeface="Arial" panose="020B0604020202020204" pitchFamily="34" charset="0"/>
              <a:buChar char="•"/>
            </a:pPr>
            <a:r>
              <a:rPr lang="en-US" sz="3600" b="1" dirty="0" smtClean="0">
                <a:solidFill>
                  <a:schemeClr val="bg1">
                    <a:lumMod val="50000"/>
                  </a:schemeClr>
                </a:solidFill>
                <a:ea typeface="Times New Roman"/>
              </a:rPr>
              <a:t>Participate in existing events</a:t>
            </a:r>
          </a:p>
          <a:p>
            <a:pPr lvl="1">
              <a:buFont typeface="Arial" panose="020B0604020202020204" pitchFamily="34" charset="0"/>
              <a:buChar char="•"/>
            </a:pPr>
            <a:endParaRPr lang="en-US" sz="3600" b="1" dirty="0" smtClean="0">
              <a:solidFill>
                <a:prstClr val="white"/>
              </a:solidFill>
              <a:ea typeface="Times New Roman"/>
            </a:endParaRPr>
          </a:p>
          <a:p>
            <a:pPr lvl="1">
              <a:buFont typeface="Arial" panose="020B0604020202020204" pitchFamily="34" charset="0"/>
              <a:buChar char="•"/>
            </a:pPr>
            <a:r>
              <a:rPr lang="en-US" sz="3600" b="1" dirty="0" smtClean="0">
                <a:solidFill>
                  <a:schemeClr val="bg1">
                    <a:lumMod val="50000"/>
                  </a:schemeClr>
                </a:solidFill>
                <a:ea typeface="Times New Roman"/>
              </a:rPr>
              <a:t>Host your own events</a:t>
            </a:r>
          </a:p>
          <a:p>
            <a:pPr lvl="1">
              <a:buFont typeface="Arial" panose="020B0604020202020204" pitchFamily="34" charset="0"/>
              <a:buChar char="•"/>
            </a:pPr>
            <a:endParaRPr lang="en-US" sz="3600" b="1" dirty="0" smtClean="0">
              <a:solidFill>
                <a:prstClr val="white"/>
              </a:solidFill>
              <a:ea typeface="Times New Roman"/>
            </a:endParaRPr>
          </a:p>
          <a:p>
            <a:pPr lvl="1">
              <a:buFont typeface="Arial" panose="020B0604020202020204" pitchFamily="34" charset="0"/>
              <a:buChar char="•"/>
            </a:pPr>
            <a:r>
              <a:rPr lang="en-US" sz="3600" b="1" u="sng" dirty="0" smtClean="0">
                <a:solidFill>
                  <a:srgbClr val="FFFF00"/>
                </a:solidFill>
                <a:ea typeface="Times New Roman"/>
              </a:rPr>
              <a:t>Improving communications</a:t>
            </a: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DGLVR</a:t>
            </a:r>
            <a:endParaRPr lang="en-US" sz="2200" b="1" dirty="0">
              <a:solidFill>
                <a:srgbClr val="FFFFCC"/>
              </a:solidFill>
              <a:latin typeface="Arial" pitchFamily="34" charset="0"/>
            </a:endParaRP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prstClr val="black"/>
                </a:solidFill>
                <a:latin typeface="Arial" pitchFamily="34" charset="0"/>
              </a:rPr>
              <a:t>CD Education and Outreach</a:t>
            </a:r>
          </a:p>
        </p:txBody>
      </p:sp>
      <p:sp>
        <p:nvSpPr>
          <p:cNvPr id="8" name="TextBox 7"/>
          <p:cNvSpPr txBox="1"/>
          <p:nvPr/>
        </p:nvSpPr>
        <p:spPr>
          <a:xfrm>
            <a:off x="1066800" y="6490176"/>
            <a:ext cx="1363643" cy="369332"/>
          </a:xfrm>
          <a:prstGeom prst="rect">
            <a:avLst/>
          </a:prstGeom>
          <a:noFill/>
          <a:ln>
            <a:noFill/>
          </a:ln>
        </p:spPr>
        <p:txBody>
          <a:bodyPr wrap="none" rtlCol="0">
            <a:spAutoFit/>
          </a:bodyPr>
          <a:lstStyle/>
          <a:p>
            <a:r>
              <a:rPr lang="en-US" i="1" dirty="0" smtClean="0">
                <a:ln>
                  <a:solidFill>
                    <a:prstClr val="black"/>
                  </a:solidFill>
                </a:ln>
                <a:solidFill>
                  <a:sysClr val="windowText" lastClr="000000"/>
                </a:solidFill>
              </a:rPr>
              <a:t>Crawford CD</a:t>
            </a:r>
            <a:endParaRPr lang="en-US" i="1" dirty="0">
              <a:ln>
                <a:solidFill>
                  <a:prstClr val="black"/>
                </a:solidFill>
              </a:ln>
              <a:solidFill>
                <a:sysClr val="windowText" lastClr="000000"/>
              </a:solidFill>
            </a:endParaRPr>
          </a:p>
        </p:txBody>
      </p:sp>
    </p:spTree>
    <p:extLst>
      <p:ext uri="{BB962C8B-B14F-4D97-AF65-F5344CB8AC3E}">
        <p14:creationId xmlns:p14="http://schemas.microsoft.com/office/powerpoint/2010/main" val="424289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Press Releases</a:t>
            </a:r>
          </a:p>
          <a:p>
            <a:r>
              <a:rPr lang="en-US" dirty="0" smtClean="0">
                <a:solidFill>
                  <a:prstClr val="black"/>
                </a:solidFill>
                <a:ea typeface="Times New Roman"/>
              </a:rPr>
              <a:t>Announce funding and application deadline</a:t>
            </a:r>
          </a:p>
          <a:p>
            <a:r>
              <a:rPr lang="en-US" dirty="0" smtClean="0">
                <a:solidFill>
                  <a:prstClr val="black"/>
                </a:solidFill>
                <a:ea typeface="Times New Roman"/>
              </a:rPr>
              <a:t>Announce grants awarded</a:t>
            </a:r>
          </a:p>
          <a:p>
            <a:r>
              <a:rPr lang="en-US" dirty="0" smtClean="0">
                <a:solidFill>
                  <a:prstClr val="black"/>
                </a:solidFill>
                <a:ea typeface="Times New Roman"/>
              </a:rPr>
              <a:t>Highlight successful project</a:t>
            </a:r>
          </a:p>
          <a:p>
            <a:r>
              <a:rPr lang="en-US" dirty="0" smtClean="0">
                <a:solidFill>
                  <a:prstClr val="black"/>
                </a:solidFill>
                <a:ea typeface="Times New Roman"/>
              </a:rPr>
              <a:t>Announce other outreach efforts</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Improving Communications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565496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Newsletters</a:t>
            </a:r>
          </a:p>
          <a:p>
            <a:r>
              <a:rPr lang="en-US" dirty="0" smtClean="0">
                <a:solidFill>
                  <a:prstClr val="black"/>
                </a:solidFill>
                <a:ea typeface="Times New Roman"/>
              </a:rPr>
              <a:t>DGLVR only, or as part of CD newsletter</a:t>
            </a:r>
          </a:p>
          <a:p>
            <a:r>
              <a:rPr lang="en-US" b="1" u="sng" dirty="0" smtClean="0">
                <a:solidFill>
                  <a:prstClr val="black"/>
                </a:solidFill>
                <a:ea typeface="Times New Roman"/>
              </a:rPr>
              <a:t>Paper</a:t>
            </a:r>
            <a:r>
              <a:rPr lang="en-US" dirty="0" smtClean="0">
                <a:solidFill>
                  <a:prstClr val="black"/>
                </a:solidFill>
                <a:ea typeface="Times New Roman"/>
              </a:rPr>
              <a:t> or digital</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Improving Communications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12" name="Picture 11"/>
          <p:cNvPicPr>
            <a:picLocks noChangeAspect="1"/>
          </p:cNvPicPr>
          <p:nvPr/>
        </p:nvPicPr>
        <p:blipFill>
          <a:blip r:embed="rId3"/>
          <a:stretch>
            <a:fillRect/>
          </a:stretch>
        </p:blipFill>
        <p:spPr>
          <a:xfrm rot="20929445">
            <a:off x="4380476" y="1869644"/>
            <a:ext cx="5496380" cy="7265214"/>
          </a:xfrm>
          <a:prstGeom prst="rect">
            <a:avLst/>
          </a:prstGeom>
          <a:ln w="38100">
            <a:solidFill>
              <a:schemeClr val="tx1"/>
            </a:solidFill>
          </a:ln>
        </p:spPr>
      </p:pic>
      <p:sp>
        <p:nvSpPr>
          <p:cNvPr id="13" name="Rectangle 12"/>
          <p:cNvSpPr/>
          <p:nvPr/>
        </p:nvSpPr>
        <p:spPr>
          <a:xfrm>
            <a:off x="1" y="5269901"/>
            <a:ext cx="3733800" cy="830997"/>
          </a:xfrm>
          <a:prstGeom prst="rect">
            <a:avLst/>
          </a:prstGeom>
        </p:spPr>
        <p:txBody>
          <a:bodyPr wrap="square">
            <a:spAutoFit/>
          </a:bodyPr>
          <a:lstStyle/>
          <a:p>
            <a:pPr lvl="1" algn="r"/>
            <a:r>
              <a:rPr lang="en-US" sz="2400" i="1" dirty="0" smtClean="0">
                <a:solidFill>
                  <a:prstClr val="black"/>
                </a:solidFill>
                <a:ea typeface="Times New Roman"/>
              </a:rPr>
              <a:t>Bradford County printed DGLVR newsletter</a:t>
            </a:r>
            <a:endParaRPr lang="en-US" sz="2400" i="1" dirty="0">
              <a:solidFill>
                <a:prstClr val="black"/>
              </a:solidFill>
              <a:ea typeface="Times New Roman"/>
            </a:endParaRPr>
          </a:p>
        </p:txBody>
      </p:sp>
      <p:cxnSp>
        <p:nvCxnSpPr>
          <p:cNvPr id="14" name="Straight Arrow Connector 13"/>
          <p:cNvCxnSpPr/>
          <p:nvPr/>
        </p:nvCxnSpPr>
        <p:spPr>
          <a:xfrm>
            <a:off x="3666363" y="5638800"/>
            <a:ext cx="568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516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Newsletters</a:t>
            </a:r>
          </a:p>
          <a:p>
            <a:r>
              <a:rPr lang="en-US" dirty="0" smtClean="0">
                <a:solidFill>
                  <a:prstClr val="black"/>
                </a:solidFill>
                <a:ea typeface="Times New Roman"/>
              </a:rPr>
              <a:t>DGLVR only, or as part of CD newsletter</a:t>
            </a:r>
          </a:p>
          <a:p>
            <a:r>
              <a:rPr lang="en-US" dirty="0" smtClean="0">
                <a:solidFill>
                  <a:prstClr val="black"/>
                </a:solidFill>
                <a:ea typeface="Times New Roman"/>
              </a:rPr>
              <a:t>Paper or </a:t>
            </a:r>
            <a:r>
              <a:rPr lang="en-US" b="1" u="sng" dirty="0" smtClean="0">
                <a:solidFill>
                  <a:prstClr val="black"/>
                </a:solidFill>
                <a:ea typeface="Times New Roman"/>
              </a:rPr>
              <a:t>digital</a:t>
            </a:r>
            <a:endParaRPr lang="en-US" dirty="0" smtClean="0">
              <a:solidFill>
                <a:prstClr val="black"/>
              </a:solidFill>
              <a:ea typeface="Times New Roman"/>
            </a:endParaRPr>
          </a:p>
          <a:p>
            <a:pPr lvl="1"/>
            <a:r>
              <a:rPr lang="en-US" dirty="0" smtClean="0">
                <a:solidFill>
                  <a:prstClr val="black"/>
                </a:solidFill>
                <a:ea typeface="Times New Roman"/>
              </a:rPr>
              <a:t>Digital newsletter and e-mail services can help: </a:t>
            </a:r>
            <a:r>
              <a:rPr lang="en-US" dirty="0" err="1" smtClean="0">
                <a:solidFill>
                  <a:prstClr val="black"/>
                </a:solidFill>
                <a:ea typeface="Times New Roman"/>
              </a:rPr>
              <a:t>MailChimp</a:t>
            </a:r>
            <a:r>
              <a:rPr lang="en-US" dirty="0" smtClean="0">
                <a:solidFill>
                  <a:prstClr val="black"/>
                </a:solidFill>
                <a:ea typeface="Times New Roman"/>
              </a:rPr>
              <a:t>, Constant Contact, etc.</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Improving Communications</a:t>
            </a:r>
            <a:endParaRPr lang="en-US" sz="2200" b="1" dirty="0">
              <a:latin typeface="Arial" pitchFamily="34" charset="0"/>
            </a:endParaRPr>
          </a:p>
        </p:txBody>
      </p:sp>
      <p:pic>
        <p:nvPicPr>
          <p:cNvPr id="3" name="Picture 2"/>
          <p:cNvPicPr>
            <a:picLocks noChangeAspect="1"/>
          </p:cNvPicPr>
          <p:nvPr/>
        </p:nvPicPr>
        <p:blipFill>
          <a:blip r:embed="rId3"/>
          <a:stretch>
            <a:fillRect/>
          </a:stretch>
        </p:blipFill>
        <p:spPr>
          <a:xfrm>
            <a:off x="0" y="3276600"/>
            <a:ext cx="10414450" cy="4953000"/>
          </a:xfrm>
          <a:prstGeom prst="rect">
            <a:avLst/>
          </a:prstGeom>
        </p:spPr>
      </p:pic>
    </p:spTree>
    <p:extLst>
      <p:ext uri="{BB962C8B-B14F-4D97-AF65-F5344CB8AC3E}">
        <p14:creationId xmlns:p14="http://schemas.microsoft.com/office/powerpoint/2010/main" val="2813250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Social Media</a:t>
            </a:r>
          </a:p>
          <a:p>
            <a:r>
              <a:rPr lang="en-US" dirty="0" smtClean="0">
                <a:solidFill>
                  <a:prstClr val="black"/>
                </a:solidFill>
                <a:ea typeface="Times New Roman"/>
              </a:rPr>
              <a:t>More municipalities are using, especially in more urban areas</a:t>
            </a:r>
          </a:p>
          <a:p>
            <a:r>
              <a:rPr lang="en-US" dirty="0" smtClean="0">
                <a:solidFill>
                  <a:prstClr val="black"/>
                </a:solidFill>
                <a:ea typeface="Times New Roman"/>
              </a:rPr>
              <a:t>Also lets municipalities communicate with each other.</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Improving Communications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2" name="Picture 1"/>
          <p:cNvPicPr>
            <a:picLocks noChangeAspect="1"/>
          </p:cNvPicPr>
          <p:nvPr/>
        </p:nvPicPr>
        <p:blipFill>
          <a:blip r:embed="rId3"/>
          <a:stretch>
            <a:fillRect/>
          </a:stretch>
        </p:blipFill>
        <p:spPr>
          <a:xfrm rot="20789779">
            <a:off x="3529743" y="3589110"/>
            <a:ext cx="5857875" cy="4819650"/>
          </a:xfrm>
          <a:prstGeom prst="rect">
            <a:avLst/>
          </a:prstGeom>
          <a:ln w="38100">
            <a:solidFill>
              <a:schemeClr val="tx1"/>
            </a:solidFill>
          </a:ln>
        </p:spPr>
      </p:pic>
    </p:spTree>
    <p:extLst>
      <p:ext uri="{BB962C8B-B14F-4D97-AF65-F5344CB8AC3E}">
        <p14:creationId xmlns:p14="http://schemas.microsoft.com/office/powerpoint/2010/main" val="1256699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Project Signs</a:t>
            </a:r>
          </a:p>
          <a:p>
            <a:r>
              <a:rPr lang="en-US" dirty="0" smtClean="0">
                <a:solidFill>
                  <a:prstClr val="black"/>
                </a:solidFill>
                <a:ea typeface="Times New Roman"/>
              </a:rPr>
              <a:t>Text</a:t>
            </a:r>
          </a:p>
          <a:p>
            <a:r>
              <a:rPr lang="en-US" dirty="0" smtClean="0">
                <a:solidFill>
                  <a:prstClr val="black"/>
                </a:solidFill>
                <a:ea typeface="Times New Roman"/>
              </a:rPr>
              <a:t>Logo</a:t>
            </a:r>
          </a:p>
          <a:p>
            <a:r>
              <a:rPr lang="en-US" dirty="0" smtClean="0">
                <a:solidFill>
                  <a:prstClr val="black"/>
                </a:solidFill>
                <a:ea typeface="Times New Roman"/>
              </a:rPr>
              <a:t>Contact Information</a:t>
            </a:r>
            <a:endParaRPr lang="en-US"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Improving Communications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913" r="11957" b="8875"/>
          <a:stretch/>
        </p:blipFill>
        <p:spPr>
          <a:xfrm>
            <a:off x="4666639" y="2098250"/>
            <a:ext cx="4495800" cy="4791173"/>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6848" t="40466" r="14673" b="58085"/>
          <a:stretch/>
        </p:blipFill>
        <p:spPr>
          <a:xfrm>
            <a:off x="7675245" y="4282440"/>
            <a:ext cx="1295400" cy="7620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6848" t="40466" r="14673" b="58085"/>
          <a:stretch/>
        </p:blipFill>
        <p:spPr>
          <a:xfrm>
            <a:off x="7673340" y="4339590"/>
            <a:ext cx="1295400" cy="762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66848" t="40466" r="14673" b="58664"/>
          <a:stretch/>
        </p:blipFill>
        <p:spPr>
          <a:xfrm>
            <a:off x="7673340" y="4379595"/>
            <a:ext cx="1295400" cy="4571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77011" t="40466" r="14673" b="58664"/>
          <a:stretch/>
        </p:blipFill>
        <p:spPr>
          <a:xfrm>
            <a:off x="8382000" y="4419600"/>
            <a:ext cx="582930" cy="45719"/>
          </a:xfrm>
          <a:prstGeom prst="rect">
            <a:avLst/>
          </a:prstGeom>
        </p:spPr>
      </p:pic>
    </p:spTree>
    <p:extLst>
      <p:ext uri="{BB962C8B-B14F-4D97-AF65-F5344CB8AC3E}">
        <p14:creationId xmlns:p14="http://schemas.microsoft.com/office/powerpoint/2010/main" val="3100164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5073522"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Winter Visits</a:t>
            </a:r>
          </a:p>
          <a:p>
            <a:r>
              <a:rPr lang="en-US" sz="2800" dirty="0" smtClean="0">
                <a:solidFill>
                  <a:prstClr val="black"/>
                </a:solidFill>
                <a:ea typeface="Times New Roman"/>
              </a:rPr>
              <a:t>Scheduled or “pop in” visits to municipalities during winter or other slow times</a:t>
            </a:r>
          </a:p>
          <a:p>
            <a:r>
              <a:rPr lang="en-US" sz="2800" dirty="0" smtClean="0">
                <a:solidFill>
                  <a:prstClr val="black"/>
                </a:solidFill>
                <a:ea typeface="Times New Roman"/>
              </a:rPr>
              <a:t>Don’t need an agenda.  Can talk application cycles, hunting stories, potential projects, etc.</a:t>
            </a:r>
          </a:p>
          <a:p>
            <a:r>
              <a:rPr lang="en-US" sz="2800" dirty="0" smtClean="0">
                <a:solidFill>
                  <a:prstClr val="black"/>
                </a:solidFill>
                <a:ea typeface="Times New Roman"/>
              </a:rPr>
              <a:t>Consider providing maps of potential projects</a:t>
            </a:r>
          </a:p>
          <a:p>
            <a:r>
              <a:rPr lang="en-US" sz="2800" dirty="0" smtClean="0">
                <a:solidFill>
                  <a:prstClr val="black"/>
                </a:solidFill>
                <a:ea typeface="Times New Roman"/>
              </a:rPr>
              <a:t>Don’t forget coffee and doughnuts</a:t>
            </a:r>
            <a:endParaRPr lang="en-US" sz="2800"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Improving Communications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4" name="Picture 3"/>
          <p:cNvPicPr>
            <a:picLocks noChangeAspect="1"/>
          </p:cNvPicPr>
          <p:nvPr/>
        </p:nvPicPr>
        <p:blipFill>
          <a:blip r:embed="rId3"/>
          <a:stretch>
            <a:fillRect/>
          </a:stretch>
        </p:blipFill>
        <p:spPr>
          <a:xfrm>
            <a:off x="5334000" y="1366449"/>
            <a:ext cx="3810000" cy="5491551"/>
          </a:xfrm>
          <a:prstGeom prst="rect">
            <a:avLst/>
          </a:prstGeom>
        </p:spPr>
      </p:pic>
      <p:sp>
        <p:nvSpPr>
          <p:cNvPr id="12" name="Rectangle 11"/>
          <p:cNvSpPr/>
          <p:nvPr/>
        </p:nvSpPr>
        <p:spPr>
          <a:xfrm>
            <a:off x="1219200" y="5522668"/>
            <a:ext cx="3733800" cy="830997"/>
          </a:xfrm>
          <a:prstGeom prst="rect">
            <a:avLst/>
          </a:prstGeom>
        </p:spPr>
        <p:txBody>
          <a:bodyPr wrap="square">
            <a:spAutoFit/>
          </a:bodyPr>
          <a:lstStyle/>
          <a:p>
            <a:pPr lvl="1" algn="r"/>
            <a:r>
              <a:rPr lang="en-US" sz="2400" i="1" dirty="0" smtClean="0">
                <a:solidFill>
                  <a:prstClr val="black"/>
                </a:solidFill>
                <a:ea typeface="Times New Roman"/>
              </a:rPr>
              <a:t>Bradford County </a:t>
            </a:r>
            <a:r>
              <a:rPr lang="en-US" sz="2400" i="1" dirty="0" err="1" smtClean="0">
                <a:solidFill>
                  <a:prstClr val="black"/>
                </a:solidFill>
                <a:ea typeface="Times New Roman"/>
              </a:rPr>
              <a:t>twp</a:t>
            </a:r>
            <a:r>
              <a:rPr lang="en-US" sz="2400" i="1" dirty="0" smtClean="0">
                <a:solidFill>
                  <a:prstClr val="black"/>
                </a:solidFill>
                <a:ea typeface="Times New Roman"/>
              </a:rPr>
              <a:t> project map</a:t>
            </a:r>
            <a:endParaRPr lang="en-US" sz="2400" i="1" dirty="0">
              <a:solidFill>
                <a:prstClr val="black"/>
              </a:solidFill>
              <a:ea typeface="Times New Roman"/>
            </a:endParaRPr>
          </a:p>
        </p:txBody>
      </p:sp>
      <p:cxnSp>
        <p:nvCxnSpPr>
          <p:cNvPr id="13" name="Straight Arrow Connector 12"/>
          <p:cNvCxnSpPr/>
          <p:nvPr/>
        </p:nvCxnSpPr>
        <p:spPr>
          <a:xfrm>
            <a:off x="4885562" y="5891567"/>
            <a:ext cx="568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81400" y="4495800"/>
            <a:ext cx="18731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679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ea typeface="Times New Roman"/>
              </a:rPr>
              <a:t>Improving Communications</a:t>
            </a:r>
          </a:p>
          <a:p>
            <a:pPr lvl="1">
              <a:buFont typeface="Arial" panose="020B0604020202020204" pitchFamily="34" charset="0"/>
              <a:buChar char="•"/>
            </a:pPr>
            <a:r>
              <a:rPr lang="en-US" b="1" dirty="0" smtClean="0">
                <a:solidFill>
                  <a:prstClr val="black"/>
                </a:solidFill>
                <a:ea typeface="Times New Roman"/>
              </a:rPr>
              <a:t>Press Releases</a:t>
            </a:r>
          </a:p>
          <a:p>
            <a:pPr lvl="1">
              <a:buFont typeface="Arial" panose="020B0604020202020204" pitchFamily="34" charset="0"/>
              <a:buChar char="•"/>
            </a:pPr>
            <a:r>
              <a:rPr lang="en-US" b="1" dirty="0" smtClean="0">
                <a:solidFill>
                  <a:prstClr val="black"/>
                </a:solidFill>
                <a:ea typeface="Times New Roman"/>
              </a:rPr>
              <a:t>Newsletters – paper and digital</a:t>
            </a:r>
          </a:p>
          <a:p>
            <a:pPr lvl="1">
              <a:buFont typeface="Arial" panose="020B0604020202020204" pitchFamily="34" charset="0"/>
              <a:buChar char="•"/>
            </a:pPr>
            <a:r>
              <a:rPr lang="en-US" b="1" dirty="0" smtClean="0">
                <a:solidFill>
                  <a:prstClr val="black"/>
                </a:solidFill>
                <a:ea typeface="Times New Roman"/>
              </a:rPr>
              <a:t>Social Media</a:t>
            </a:r>
          </a:p>
          <a:p>
            <a:pPr lvl="1">
              <a:buFont typeface="Arial" panose="020B0604020202020204" pitchFamily="34" charset="0"/>
              <a:buChar char="•"/>
            </a:pPr>
            <a:r>
              <a:rPr lang="en-US" b="1" dirty="0" smtClean="0">
                <a:solidFill>
                  <a:prstClr val="black"/>
                </a:solidFill>
                <a:ea typeface="Times New Roman"/>
              </a:rPr>
              <a:t>Project Signs</a:t>
            </a:r>
          </a:p>
          <a:p>
            <a:pPr lvl="1">
              <a:buFont typeface="Arial" panose="020B0604020202020204" pitchFamily="34" charset="0"/>
              <a:buChar char="•"/>
            </a:pPr>
            <a:r>
              <a:rPr lang="en-US" b="1" dirty="0" smtClean="0">
                <a:solidFill>
                  <a:prstClr val="black"/>
                </a:solidFill>
                <a:ea typeface="Times New Roman"/>
              </a:rPr>
              <a:t>Winter Visits</a:t>
            </a:r>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Improving Communications</a:t>
            </a:r>
            <a:endParaRPr lang="en-US" sz="2200" b="1" dirty="0">
              <a:latin typeface="Arial" pitchFamily="34" charset="0"/>
            </a:endParaRPr>
          </a:p>
        </p:txBody>
      </p:sp>
    </p:spTree>
    <p:extLst>
      <p:ext uri="{BB962C8B-B14F-4D97-AF65-F5344CB8AC3E}">
        <p14:creationId xmlns:p14="http://schemas.microsoft.com/office/powerpoint/2010/main" val="592745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57200" y="502280"/>
            <a:ext cx="8229600" cy="3917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rgbClr val="FFFF00"/>
                </a:solidFill>
                <a:ea typeface="Times New Roman"/>
              </a:rPr>
              <a:t>Purpose:</a:t>
            </a:r>
          </a:p>
          <a:p>
            <a:pPr marL="0" indent="0">
              <a:buNone/>
            </a:pPr>
            <a:r>
              <a:rPr lang="en-US" sz="3200" b="1" dirty="0" smtClean="0">
                <a:solidFill>
                  <a:schemeClr val="bg1"/>
                </a:solidFill>
                <a:ea typeface="Times New Roman"/>
              </a:rPr>
              <a:t>Share knowledge and experience from other CDs on education and outreach activities </a:t>
            </a:r>
            <a:r>
              <a:rPr lang="en-US" sz="3200" b="1" u="sng" dirty="0" smtClean="0">
                <a:solidFill>
                  <a:schemeClr val="bg1"/>
                </a:solidFill>
                <a:ea typeface="Times New Roman"/>
              </a:rPr>
              <a:t>you can do</a:t>
            </a:r>
            <a:r>
              <a:rPr lang="en-US" sz="3200" b="1" dirty="0" smtClean="0">
                <a:solidFill>
                  <a:schemeClr val="bg1"/>
                </a:solidFill>
                <a:ea typeface="Times New Roman"/>
              </a:rPr>
              <a:t> to improve the </a:t>
            </a:r>
            <a:r>
              <a:rPr lang="en-US" b="1" dirty="0" smtClean="0">
                <a:solidFill>
                  <a:schemeClr val="bg1"/>
                </a:solidFill>
                <a:ea typeface="Times New Roman"/>
              </a:rPr>
              <a:t>Program in your County</a:t>
            </a:r>
            <a:r>
              <a:rPr lang="en-US" sz="3200" b="1" dirty="0" smtClean="0">
                <a:solidFill>
                  <a:schemeClr val="bg1"/>
                </a:solidFill>
                <a:ea typeface="Times New Roman"/>
              </a:rPr>
              <a:t>.</a:t>
            </a:r>
          </a:p>
          <a:p>
            <a:pPr lvl="1">
              <a:buFont typeface="Arial" panose="020B0604020202020204" pitchFamily="34" charset="0"/>
              <a:buChar char="•"/>
            </a:pPr>
            <a:endParaRPr lang="en-US" sz="3200" b="1" dirty="0" smtClean="0">
              <a:solidFill>
                <a:schemeClr val="bg1"/>
              </a:solidFill>
              <a:ea typeface="Times New Roman"/>
            </a:endParaRP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DGLVR</a:t>
            </a:r>
            <a:endParaRPr lang="en-US" sz="2200" b="1" dirty="0">
              <a:solidFill>
                <a:srgbClr val="FFFFCC"/>
              </a:solidFill>
              <a:latin typeface="Arial" pitchFamily="34" charset="0"/>
            </a:endParaRP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CD Education and Outreach</a:t>
            </a:r>
            <a:endParaRPr lang="en-US" sz="2200" b="1" dirty="0">
              <a:latin typeface="Arial" pitchFamily="34" charset="0"/>
            </a:endParaRPr>
          </a:p>
        </p:txBody>
      </p:sp>
      <p:sp>
        <p:nvSpPr>
          <p:cNvPr id="13" name="Rectangle 12"/>
          <p:cNvSpPr/>
          <p:nvPr/>
        </p:nvSpPr>
        <p:spPr>
          <a:xfrm>
            <a:off x="72500" y="6086168"/>
            <a:ext cx="4575699" cy="646331"/>
          </a:xfrm>
          <a:prstGeom prst="rect">
            <a:avLst/>
          </a:prstGeom>
          <a:solidFill>
            <a:schemeClr val="bg1"/>
          </a:solidFill>
          <a:ln>
            <a:solidFill>
              <a:schemeClr val="tx1"/>
            </a:solidFill>
          </a:ln>
        </p:spPr>
        <p:txBody>
          <a:bodyPr wrap="square">
            <a:spAutoFit/>
          </a:bodyPr>
          <a:lstStyle/>
          <a:p>
            <a:r>
              <a:rPr lang="en-US" b="1" dirty="0" smtClean="0">
                <a:solidFill>
                  <a:srgbClr val="FF0000"/>
                </a:solidFill>
              </a:rPr>
              <a:t>Audio also available via phone: 866-823-7699</a:t>
            </a:r>
          </a:p>
          <a:p>
            <a:r>
              <a:rPr lang="en-US" dirty="0" smtClean="0">
                <a:solidFill>
                  <a:srgbClr val="FF0000"/>
                </a:solidFill>
              </a:rPr>
              <a:t>For assistance, call: 814-865-5355</a:t>
            </a:r>
            <a:endParaRPr lang="en-US" dirty="0">
              <a:solidFill>
                <a:srgbClr val="FF0000"/>
              </a:solidFill>
            </a:endParaRPr>
          </a:p>
        </p:txBody>
      </p:sp>
      <p:sp>
        <p:nvSpPr>
          <p:cNvPr id="14" name="Subtitle 2"/>
          <p:cNvSpPr txBox="1">
            <a:spLocks/>
          </p:cNvSpPr>
          <p:nvPr/>
        </p:nvSpPr>
        <p:spPr>
          <a:xfrm>
            <a:off x="914400" y="2615366"/>
            <a:ext cx="8229600" cy="3917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3600" b="1" u="sng" dirty="0" smtClean="0">
              <a:solidFill>
                <a:srgbClr val="FFFF00"/>
              </a:solidFill>
              <a:ea typeface="Times New Roman"/>
            </a:endParaRPr>
          </a:p>
          <a:p>
            <a:pPr lvl="1">
              <a:buFont typeface="Arial" panose="020B0604020202020204" pitchFamily="34" charset="0"/>
              <a:buChar char="•"/>
            </a:pPr>
            <a:r>
              <a:rPr lang="en-US" sz="3600" b="1" dirty="0" smtClean="0">
                <a:solidFill>
                  <a:prstClr val="white"/>
                </a:solidFill>
                <a:ea typeface="Times New Roman"/>
              </a:rPr>
              <a:t>Participate in existing events</a:t>
            </a:r>
          </a:p>
          <a:p>
            <a:pPr lvl="1">
              <a:buFont typeface="Arial" panose="020B0604020202020204" pitchFamily="34" charset="0"/>
              <a:buChar char="•"/>
            </a:pPr>
            <a:r>
              <a:rPr lang="en-US" sz="3600" b="1" dirty="0" smtClean="0">
                <a:solidFill>
                  <a:prstClr val="white"/>
                </a:solidFill>
                <a:ea typeface="Times New Roman"/>
              </a:rPr>
              <a:t>Host your own events</a:t>
            </a:r>
          </a:p>
          <a:p>
            <a:pPr lvl="1">
              <a:buFont typeface="Arial" panose="020B0604020202020204" pitchFamily="34" charset="0"/>
              <a:buChar char="•"/>
            </a:pPr>
            <a:r>
              <a:rPr lang="en-US" sz="3600" b="1" dirty="0" smtClean="0">
                <a:solidFill>
                  <a:prstClr val="white"/>
                </a:solidFill>
                <a:ea typeface="Times New Roman"/>
              </a:rPr>
              <a:t>Improving communications</a:t>
            </a:r>
          </a:p>
        </p:txBody>
      </p:sp>
    </p:spTree>
    <p:extLst>
      <p:ext uri="{BB962C8B-B14F-4D97-AF65-F5344CB8AC3E}">
        <p14:creationId xmlns:p14="http://schemas.microsoft.com/office/powerpoint/2010/main" val="3427162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457200" y="347854"/>
            <a:ext cx="8229600" cy="63697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FF0000"/>
                </a:solidFill>
                <a:ea typeface="Times New Roman"/>
              </a:rPr>
              <a:t>Participate in Existing Events</a:t>
            </a:r>
          </a:p>
          <a:p>
            <a:pPr lvl="1">
              <a:buFont typeface="Arial" panose="020B0604020202020204" pitchFamily="34" charset="0"/>
              <a:buChar char="•"/>
            </a:pPr>
            <a:r>
              <a:rPr lang="en-US" sz="2000" b="1" dirty="0" smtClean="0">
                <a:solidFill>
                  <a:prstClr val="black"/>
                </a:solidFill>
                <a:ea typeface="Times New Roman"/>
              </a:rPr>
              <a:t>Municipal Events</a:t>
            </a:r>
          </a:p>
          <a:p>
            <a:pPr lvl="2"/>
            <a:r>
              <a:rPr lang="en-US" sz="2000" dirty="0" smtClean="0">
                <a:solidFill>
                  <a:prstClr val="black"/>
                </a:solidFill>
                <a:ea typeface="Times New Roman"/>
              </a:rPr>
              <a:t>County conventions (</a:t>
            </a:r>
            <a:r>
              <a:rPr lang="en-US" sz="2000" dirty="0" err="1" smtClean="0">
                <a:solidFill>
                  <a:prstClr val="black"/>
                </a:solidFill>
                <a:ea typeface="Times New Roman"/>
              </a:rPr>
              <a:t>twps</a:t>
            </a:r>
            <a:r>
              <a:rPr lang="en-US" sz="2000" dirty="0" smtClean="0">
                <a:solidFill>
                  <a:prstClr val="black"/>
                </a:solidFill>
                <a:ea typeface="Times New Roman"/>
              </a:rPr>
              <a:t>, boroughs)</a:t>
            </a:r>
          </a:p>
          <a:p>
            <a:pPr lvl="2"/>
            <a:r>
              <a:rPr lang="en-US" sz="2000" dirty="0" smtClean="0">
                <a:solidFill>
                  <a:prstClr val="black"/>
                </a:solidFill>
                <a:ea typeface="Times New Roman"/>
              </a:rPr>
              <a:t>PSATS/PASB State Convention (Hershey in April / May)</a:t>
            </a:r>
          </a:p>
          <a:p>
            <a:pPr lvl="1">
              <a:buFont typeface="Arial" panose="020B0604020202020204" pitchFamily="34" charset="0"/>
              <a:buChar char="•"/>
            </a:pPr>
            <a:r>
              <a:rPr lang="en-US" sz="2000" b="1" dirty="0" smtClean="0">
                <a:solidFill>
                  <a:prstClr val="black"/>
                </a:solidFill>
                <a:ea typeface="Times New Roman"/>
              </a:rPr>
              <a:t>Regional Events</a:t>
            </a:r>
          </a:p>
          <a:p>
            <a:pPr lvl="2"/>
            <a:r>
              <a:rPr lang="en-US" sz="2000" dirty="0" smtClean="0">
                <a:solidFill>
                  <a:prstClr val="black"/>
                </a:solidFill>
                <a:ea typeface="Times New Roman"/>
              </a:rPr>
              <a:t>COGs</a:t>
            </a:r>
          </a:p>
          <a:p>
            <a:pPr lvl="2"/>
            <a:r>
              <a:rPr lang="en-US" sz="2000" dirty="0" smtClean="0">
                <a:solidFill>
                  <a:prstClr val="black"/>
                </a:solidFill>
                <a:ea typeface="Times New Roman"/>
              </a:rPr>
              <a:t>Contractor Workshops</a:t>
            </a:r>
          </a:p>
          <a:p>
            <a:pPr lvl="2"/>
            <a:r>
              <a:rPr lang="en-US" sz="2000" dirty="0" smtClean="0">
                <a:solidFill>
                  <a:prstClr val="black"/>
                </a:solidFill>
                <a:ea typeface="Times New Roman"/>
              </a:rPr>
              <a:t>“Other” applicants (Game Commission, County, etc.)</a:t>
            </a:r>
          </a:p>
          <a:p>
            <a:pPr lvl="1">
              <a:buFont typeface="Arial" panose="020B0604020202020204" pitchFamily="34" charset="0"/>
              <a:buChar char="•"/>
            </a:pPr>
            <a:r>
              <a:rPr lang="en-US" sz="2000" b="1" dirty="0" smtClean="0">
                <a:solidFill>
                  <a:prstClr val="black"/>
                </a:solidFill>
                <a:ea typeface="Times New Roman"/>
              </a:rPr>
              <a:t>Legislative Breakfasts or Tours</a:t>
            </a:r>
          </a:p>
          <a:p>
            <a:pPr marL="457200" lvl="1" indent="0">
              <a:buNone/>
            </a:pPr>
            <a:endParaRPr lang="en-US" sz="1200" b="1" dirty="0" smtClean="0">
              <a:solidFill>
                <a:prstClr val="black"/>
              </a:solidFill>
              <a:ea typeface="Times New Roman"/>
            </a:endParaRPr>
          </a:p>
          <a:p>
            <a:pPr marL="0" indent="0">
              <a:buNone/>
            </a:pPr>
            <a:r>
              <a:rPr lang="en-US" sz="2000" b="1" dirty="0">
                <a:solidFill>
                  <a:srgbClr val="FF0000"/>
                </a:solidFill>
                <a:ea typeface="Times New Roman"/>
              </a:rPr>
              <a:t>Host Your Own Events</a:t>
            </a:r>
          </a:p>
          <a:p>
            <a:pPr lvl="1">
              <a:buFont typeface="Arial" panose="020B0604020202020204" pitchFamily="34" charset="0"/>
              <a:buChar char="•"/>
            </a:pPr>
            <a:r>
              <a:rPr lang="en-US" sz="2000" dirty="0">
                <a:solidFill>
                  <a:prstClr val="black"/>
                </a:solidFill>
                <a:ea typeface="Times New Roman"/>
              </a:rPr>
              <a:t>Demo Days</a:t>
            </a:r>
          </a:p>
          <a:p>
            <a:pPr lvl="1">
              <a:buFont typeface="Arial" panose="020B0604020202020204" pitchFamily="34" charset="0"/>
              <a:buChar char="•"/>
            </a:pPr>
            <a:r>
              <a:rPr lang="en-US" sz="2000" dirty="0">
                <a:solidFill>
                  <a:prstClr val="black"/>
                </a:solidFill>
                <a:ea typeface="Times New Roman"/>
              </a:rPr>
              <a:t>Tailgate Sessions</a:t>
            </a:r>
          </a:p>
          <a:p>
            <a:pPr lvl="1">
              <a:buFont typeface="Arial" panose="020B0604020202020204" pitchFamily="34" charset="0"/>
              <a:buChar char="•"/>
            </a:pPr>
            <a:r>
              <a:rPr lang="en-US" sz="2000" dirty="0">
                <a:solidFill>
                  <a:prstClr val="black"/>
                </a:solidFill>
                <a:ea typeface="Times New Roman"/>
              </a:rPr>
              <a:t>Program Update Sessions</a:t>
            </a:r>
          </a:p>
          <a:p>
            <a:pPr lvl="1">
              <a:buFont typeface="Arial" panose="020B0604020202020204" pitchFamily="34" charset="0"/>
              <a:buChar char="•"/>
            </a:pPr>
            <a:r>
              <a:rPr lang="en-US" sz="2000" dirty="0">
                <a:solidFill>
                  <a:prstClr val="black"/>
                </a:solidFill>
                <a:ea typeface="Times New Roman"/>
              </a:rPr>
              <a:t>Project Tours</a:t>
            </a:r>
          </a:p>
          <a:p>
            <a:pPr lvl="1">
              <a:buFont typeface="Arial" panose="020B0604020202020204" pitchFamily="34" charset="0"/>
              <a:buChar char="•"/>
            </a:pPr>
            <a:r>
              <a:rPr lang="en-US" sz="2000" dirty="0">
                <a:solidFill>
                  <a:prstClr val="black"/>
                </a:solidFill>
                <a:ea typeface="Times New Roman"/>
              </a:rPr>
              <a:t>Pre-application site visits</a:t>
            </a:r>
          </a:p>
          <a:p>
            <a:pPr lvl="1">
              <a:buFont typeface="Arial" panose="020B0604020202020204" pitchFamily="34" charset="0"/>
              <a:buChar char="•"/>
            </a:pPr>
            <a:r>
              <a:rPr lang="en-US" sz="2000" dirty="0">
                <a:solidFill>
                  <a:prstClr val="black"/>
                </a:solidFill>
                <a:ea typeface="Times New Roman"/>
              </a:rPr>
              <a:t>Municipal </a:t>
            </a:r>
            <a:r>
              <a:rPr lang="en-US" sz="2000" dirty="0" smtClean="0">
                <a:solidFill>
                  <a:prstClr val="black"/>
                </a:solidFill>
                <a:ea typeface="Times New Roman"/>
              </a:rPr>
              <a:t>breakfasts</a:t>
            </a:r>
          </a:p>
          <a:p>
            <a:pPr lvl="1">
              <a:buFont typeface="Arial" panose="020B0604020202020204" pitchFamily="34" charset="0"/>
              <a:buChar char="•"/>
            </a:pPr>
            <a:r>
              <a:rPr lang="en-US" sz="2000" dirty="0" smtClean="0">
                <a:solidFill>
                  <a:prstClr val="black"/>
                </a:solidFill>
                <a:ea typeface="Times New Roman"/>
              </a:rPr>
              <a:t>Municipal </a:t>
            </a:r>
            <a:r>
              <a:rPr lang="en-US" sz="2000" dirty="0">
                <a:solidFill>
                  <a:prstClr val="black"/>
                </a:solidFill>
                <a:ea typeface="Times New Roman"/>
              </a:rPr>
              <a:t>secretary </a:t>
            </a:r>
            <a:r>
              <a:rPr lang="en-US" sz="2000" dirty="0" smtClean="0">
                <a:solidFill>
                  <a:prstClr val="black"/>
                </a:solidFill>
                <a:ea typeface="Times New Roman"/>
              </a:rPr>
              <a:t>breakfasts</a:t>
            </a:r>
          </a:p>
          <a:p>
            <a:pPr lvl="1">
              <a:buFont typeface="Arial" panose="020B0604020202020204" pitchFamily="34" charset="0"/>
              <a:buChar char="•"/>
            </a:pPr>
            <a:endParaRPr lang="en-US" sz="2000" b="1" dirty="0">
              <a:solidFill>
                <a:prstClr val="black"/>
              </a:solidFill>
              <a:ea typeface="Times New Roman"/>
            </a:endParaRPr>
          </a:p>
          <a:p>
            <a:pPr lvl="1">
              <a:buFont typeface="Arial" panose="020B0604020202020204" pitchFamily="34" charset="0"/>
              <a:buChar char="•"/>
            </a:pPr>
            <a:endParaRPr lang="en-US" sz="2000" b="1" dirty="0" smtClean="0">
              <a:solidFill>
                <a:prstClr val="black"/>
              </a:solidFill>
              <a:ea typeface="Times New Roman"/>
            </a:endParaRPr>
          </a:p>
          <a:p>
            <a:pPr marL="457200" lvl="1" indent="0">
              <a:buNone/>
            </a:pPr>
            <a:endParaRPr lang="en-US" sz="2000" dirty="0">
              <a:solidFill>
                <a:prstClr val="black"/>
              </a:solidFill>
              <a:ea typeface="Times New Roman"/>
            </a:endParaRPr>
          </a:p>
          <a:p>
            <a:endParaRPr lang="en-US" sz="2000" b="1" dirty="0" smtClean="0">
              <a:solidFill>
                <a:srgbClr val="FF0000"/>
              </a:solidFill>
              <a:ea typeface="Times New Roman"/>
            </a:endParaRPr>
          </a:p>
          <a:p>
            <a:pPr marL="457200" lvl="1" indent="0">
              <a:buNone/>
            </a:pPr>
            <a:endParaRPr lang="en-US" sz="2000"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2" name="Rectangle 1"/>
          <p:cNvSpPr/>
          <p:nvPr/>
        </p:nvSpPr>
        <p:spPr>
          <a:xfrm>
            <a:off x="4495800" y="3886200"/>
            <a:ext cx="4572000" cy="1938992"/>
          </a:xfrm>
          <a:prstGeom prst="rect">
            <a:avLst/>
          </a:prstGeom>
        </p:spPr>
        <p:txBody>
          <a:bodyPr>
            <a:spAutoFit/>
          </a:bodyPr>
          <a:lstStyle/>
          <a:p>
            <a:r>
              <a:rPr lang="en-US" sz="2000" dirty="0">
                <a:solidFill>
                  <a:prstClr val="black"/>
                </a:solidFill>
                <a:ea typeface="Times New Roman"/>
              </a:rPr>
              <a:t> </a:t>
            </a:r>
            <a:r>
              <a:rPr lang="en-US" sz="2000" b="1" dirty="0">
                <a:solidFill>
                  <a:srgbClr val="FF0000"/>
                </a:solidFill>
                <a:ea typeface="Times New Roman"/>
              </a:rPr>
              <a:t>Improving Communications</a:t>
            </a:r>
          </a:p>
          <a:p>
            <a:pPr lvl="1">
              <a:buFont typeface="Arial" panose="020B0604020202020204" pitchFamily="34" charset="0"/>
              <a:buChar char="•"/>
            </a:pPr>
            <a:r>
              <a:rPr lang="en-US" sz="2000" dirty="0" smtClean="0">
                <a:solidFill>
                  <a:prstClr val="black"/>
                </a:solidFill>
                <a:ea typeface="Times New Roman"/>
              </a:rPr>
              <a:t> Press </a:t>
            </a:r>
            <a:r>
              <a:rPr lang="en-US" sz="2000" dirty="0">
                <a:solidFill>
                  <a:prstClr val="black"/>
                </a:solidFill>
                <a:ea typeface="Times New Roman"/>
              </a:rPr>
              <a:t>Releases</a:t>
            </a:r>
          </a:p>
          <a:p>
            <a:pPr lvl="1">
              <a:buFont typeface="Arial" panose="020B0604020202020204" pitchFamily="34" charset="0"/>
              <a:buChar char="•"/>
            </a:pPr>
            <a:r>
              <a:rPr lang="en-US" sz="2000" dirty="0" smtClean="0">
                <a:solidFill>
                  <a:prstClr val="black"/>
                </a:solidFill>
                <a:ea typeface="Times New Roman"/>
              </a:rPr>
              <a:t> Newsletters </a:t>
            </a:r>
            <a:r>
              <a:rPr lang="en-US" sz="2000" dirty="0">
                <a:solidFill>
                  <a:prstClr val="black"/>
                </a:solidFill>
                <a:ea typeface="Times New Roman"/>
              </a:rPr>
              <a:t>– paper and digital</a:t>
            </a:r>
          </a:p>
          <a:p>
            <a:pPr lvl="1">
              <a:buFont typeface="Arial" panose="020B0604020202020204" pitchFamily="34" charset="0"/>
              <a:buChar char="•"/>
            </a:pPr>
            <a:r>
              <a:rPr lang="en-US" sz="2000" dirty="0" smtClean="0">
                <a:solidFill>
                  <a:prstClr val="black"/>
                </a:solidFill>
                <a:ea typeface="Times New Roman"/>
              </a:rPr>
              <a:t> Social </a:t>
            </a:r>
            <a:r>
              <a:rPr lang="en-US" sz="2000" dirty="0">
                <a:solidFill>
                  <a:prstClr val="black"/>
                </a:solidFill>
                <a:ea typeface="Times New Roman"/>
              </a:rPr>
              <a:t>Media</a:t>
            </a:r>
          </a:p>
          <a:p>
            <a:pPr lvl="1">
              <a:buFont typeface="Arial" panose="020B0604020202020204" pitchFamily="34" charset="0"/>
              <a:buChar char="•"/>
            </a:pPr>
            <a:r>
              <a:rPr lang="en-US" sz="2000" dirty="0" smtClean="0">
                <a:solidFill>
                  <a:prstClr val="black"/>
                </a:solidFill>
                <a:ea typeface="Times New Roman"/>
              </a:rPr>
              <a:t> Project </a:t>
            </a:r>
            <a:r>
              <a:rPr lang="en-US" sz="2000" dirty="0">
                <a:solidFill>
                  <a:prstClr val="black"/>
                </a:solidFill>
                <a:ea typeface="Times New Roman"/>
              </a:rPr>
              <a:t>Signs</a:t>
            </a:r>
          </a:p>
          <a:p>
            <a:pPr lvl="1">
              <a:buFont typeface="Arial" panose="020B0604020202020204" pitchFamily="34" charset="0"/>
              <a:buChar char="•"/>
            </a:pPr>
            <a:r>
              <a:rPr lang="en-US" sz="2000" dirty="0" smtClean="0">
                <a:solidFill>
                  <a:prstClr val="black"/>
                </a:solidFill>
                <a:ea typeface="Times New Roman"/>
              </a:rPr>
              <a:t> Winter </a:t>
            </a:r>
            <a:r>
              <a:rPr lang="en-US" sz="2000" dirty="0">
                <a:solidFill>
                  <a:prstClr val="black"/>
                </a:solidFill>
                <a:ea typeface="Times New Roman"/>
              </a:rPr>
              <a:t>Visits</a:t>
            </a:r>
            <a:endParaRPr lang="en-US" sz="2000" dirty="0">
              <a:solidFill>
                <a:srgbClr val="FF0000"/>
              </a:solidFill>
              <a:ea typeface="Times New Roman"/>
            </a:endParaRPr>
          </a:p>
        </p:txBody>
      </p:sp>
      <p:sp>
        <p:nvSpPr>
          <p:cNvPr id="3" name="TextBox 2"/>
          <p:cNvSpPr txBox="1"/>
          <p:nvPr/>
        </p:nvSpPr>
        <p:spPr>
          <a:xfrm>
            <a:off x="5787657" y="387073"/>
            <a:ext cx="2907784" cy="707886"/>
          </a:xfrm>
          <a:prstGeom prst="rect">
            <a:avLst/>
          </a:prstGeom>
          <a:noFill/>
        </p:spPr>
        <p:txBody>
          <a:bodyPr wrap="none" rtlCol="0">
            <a:spAutoFit/>
          </a:bodyPr>
          <a:lstStyle/>
          <a:p>
            <a:r>
              <a:rPr lang="en-US" sz="4000" b="1" dirty="0" smtClean="0">
                <a:solidFill>
                  <a:srgbClr val="FF0000"/>
                </a:solidFill>
              </a:rPr>
              <a:t>QUESTIONS?</a:t>
            </a:r>
            <a:endParaRPr lang="en-US" sz="4000" b="1" dirty="0">
              <a:solidFill>
                <a:srgbClr val="FF0000"/>
              </a:solidFill>
            </a:endParaRPr>
          </a:p>
        </p:txBody>
      </p:sp>
    </p:spTree>
    <p:extLst>
      <p:ext uri="{BB962C8B-B14F-4D97-AF65-F5344CB8AC3E}">
        <p14:creationId xmlns:p14="http://schemas.microsoft.com/office/powerpoint/2010/main" val="2356629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152400" y="76200"/>
            <a:ext cx="88392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u="sng" dirty="0" smtClean="0">
                <a:solidFill>
                  <a:srgbClr val="FF0000"/>
                </a:solidFill>
              </a:rPr>
              <a:t>Webinars</a:t>
            </a:r>
            <a:r>
              <a:rPr lang="en-US" sz="1600" b="1" u="sng" dirty="0">
                <a:solidFill>
                  <a:srgbClr val="FF0000"/>
                </a:solidFill>
              </a:rPr>
              <a:t>:</a:t>
            </a:r>
            <a:endParaRPr lang="en-US" sz="1600" dirty="0">
              <a:solidFill>
                <a:srgbClr val="FF0000"/>
              </a:solidFill>
            </a:endParaRPr>
          </a:p>
          <a:p>
            <a:pPr>
              <a:spcBef>
                <a:spcPts val="0"/>
              </a:spcBef>
            </a:pPr>
            <a:r>
              <a:rPr lang="en-US" sz="1600" strike="sngStrike" dirty="0" smtClean="0">
                <a:solidFill>
                  <a:prstClr val="black"/>
                </a:solidFill>
              </a:rPr>
              <a:t>January </a:t>
            </a:r>
            <a:r>
              <a:rPr lang="en-US" sz="1600" strike="sngStrike" dirty="0">
                <a:solidFill>
                  <a:prstClr val="black"/>
                </a:solidFill>
              </a:rPr>
              <a:t>17</a:t>
            </a:r>
            <a:r>
              <a:rPr lang="en-US" sz="1600" strike="sngStrike" baseline="30000" dirty="0">
                <a:solidFill>
                  <a:prstClr val="black"/>
                </a:solidFill>
              </a:rPr>
              <a:t>th</a:t>
            </a:r>
            <a:r>
              <a:rPr lang="en-US" sz="1600" strike="sngStrike" dirty="0">
                <a:solidFill>
                  <a:prstClr val="black"/>
                </a:solidFill>
              </a:rPr>
              <a:t>        CD Education and Outreach Ideas</a:t>
            </a:r>
          </a:p>
          <a:p>
            <a:pPr>
              <a:spcBef>
                <a:spcPts val="0"/>
              </a:spcBef>
            </a:pPr>
            <a:r>
              <a:rPr lang="en-US" sz="1600" dirty="0">
                <a:solidFill>
                  <a:prstClr val="black"/>
                </a:solidFill>
              </a:rPr>
              <a:t>January 31</a:t>
            </a:r>
            <a:r>
              <a:rPr lang="en-US" sz="1600" baseline="30000" dirty="0">
                <a:solidFill>
                  <a:prstClr val="black"/>
                </a:solidFill>
              </a:rPr>
              <a:t>st</a:t>
            </a:r>
            <a:r>
              <a:rPr lang="en-US" sz="1600" dirty="0">
                <a:solidFill>
                  <a:prstClr val="black"/>
                </a:solidFill>
              </a:rPr>
              <a:t>        Worksite Assessment “dirty dozen” overview</a:t>
            </a:r>
          </a:p>
          <a:p>
            <a:pPr>
              <a:spcBef>
                <a:spcPts val="0"/>
              </a:spcBef>
            </a:pPr>
            <a:r>
              <a:rPr lang="en-US" sz="1600" dirty="0">
                <a:solidFill>
                  <a:prstClr val="black"/>
                </a:solidFill>
              </a:rPr>
              <a:t>February 7</a:t>
            </a:r>
            <a:r>
              <a:rPr lang="en-US" sz="1600" baseline="30000" dirty="0">
                <a:solidFill>
                  <a:prstClr val="black"/>
                </a:solidFill>
              </a:rPr>
              <a:t>th</a:t>
            </a:r>
            <a:r>
              <a:rPr lang="en-US" sz="1600" dirty="0">
                <a:solidFill>
                  <a:prstClr val="black"/>
                </a:solidFill>
              </a:rPr>
              <a:t>        CD Replenishments and Direct Deposit</a:t>
            </a:r>
          </a:p>
          <a:p>
            <a:pPr>
              <a:spcBef>
                <a:spcPts val="0"/>
              </a:spcBef>
            </a:pPr>
            <a:r>
              <a:rPr lang="en-US" sz="1600" dirty="0">
                <a:solidFill>
                  <a:prstClr val="black"/>
                </a:solidFill>
              </a:rPr>
              <a:t>February 14</a:t>
            </a:r>
            <a:r>
              <a:rPr lang="en-US" sz="1600" baseline="30000" dirty="0">
                <a:solidFill>
                  <a:prstClr val="black"/>
                </a:solidFill>
              </a:rPr>
              <a:t>th</a:t>
            </a:r>
            <a:r>
              <a:rPr lang="en-US" sz="1600" dirty="0">
                <a:solidFill>
                  <a:prstClr val="black"/>
                </a:solidFill>
              </a:rPr>
              <a:t>      2016 Annual Summary Report Review</a:t>
            </a:r>
          </a:p>
          <a:p>
            <a:pPr>
              <a:spcBef>
                <a:spcPts val="0"/>
              </a:spcBef>
            </a:pPr>
            <a:r>
              <a:rPr lang="en-US" sz="1600" dirty="0">
                <a:solidFill>
                  <a:prstClr val="black"/>
                </a:solidFill>
              </a:rPr>
              <a:t>March 17</a:t>
            </a:r>
            <a:r>
              <a:rPr lang="en-US" sz="1600" baseline="30000" dirty="0">
                <a:solidFill>
                  <a:prstClr val="black"/>
                </a:solidFill>
              </a:rPr>
              <a:t>th</a:t>
            </a:r>
            <a:r>
              <a:rPr lang="en-US" sz="1600" dirty="0">
                <a:solidFill>
                  <a:prstClr val="black"/>
                </a:solidFill>
              </a:rPr>
              <a:t>          Project Sharing Session Highlights</a:t>
            </a:r>
          </a:p>
          <a:p>
            <a:pPr>
              <a:spcBef>
                <a:spcPts val="0"/>
              </a:spcBef>
            </a:pPr>
            <a:r>
              <a:rPr lang="en-US" sz="1600" dirty="0">
                <a:solidFill>
                  <a:prstClr val="black"/>
                </a:solidFill>
              </a:rPr>
              <a:t>March 21</a:t>
            </a:r>
            <a:r>
              <a:rPr lang="en-US" sz="1600" baseline="30000" dirty="0">
                <a:solidFill>
                  <a:prstClr val="black"/>
                </a:solidFill>
              </a:rPr>
              <a:t>st</a:t>
            </a:r>
            <a:r>
              <a:rPr lang="en-US" sz="1600" dirty="0">
                <a:solidFill>
                  <a:prstClr val="black"/>
                </a:solidFill>
              </a:rPr>
              <a:t>           Overview of Admin Manual Changes</a:t>
            </a:r>
          </a:p>
          <a:p>
            <a:pPr marL="0" indent="0">
              <a:spcBef>
                <a:spcPts val="0"/>
              </a:spcBef>
              <a:buFont typeface="Arial" panose="020B0604020202020204" pitchFamily="34" charset="0"/>
              <a:buNone/>
            </a:pPr>
            <a:endParaRPr lang="en-US" sz="700" dirty="0">
              <a:solidFill>
                <a:prstClr val="black"/>
              </a:solidFill>
            </a:endParaRPr>
          </a:p>
          <a:p>
            <a:pPr marL="0" indent="0">
              <a:spcBef>
                <a:spcPts val="0"/>
              </a:spcBef>
              <a:buFont typeface="Arial" panose="020B0604020202020204" pitchFamily="34" charset="0"/>
              <a:buNone/>
            </a:pPr>
            <a:endParaRPr lang="en-US" sz="1600" dirty="0">
              <a:solidFill>
                <a:prstClr val="black"/>
              </a:solidFill>
            </a:endParaRPr>
          </a:p>
          <a:p>
            <a:pPr marL="457200" lvl="1" indent="0">
              <a:spcBef>
                <a:spcPts val="0"/>
              </a:spcBef>
              <a:buFont typeface="Arial" panose="020B0604020202020204" pitchFamily="34" charset="0"/>
              <a:buNone/>
            </a:pPr>
            <a:endParaRPr lang="en-US" sz="1600" b="1" dirty="0">
              <a:solidFill>
                <a:prstClr val="black"/>
              </a:solidFill>
              <a:ea typeface="Times New Roman"/>
            </a:endParaRPr>
          </a:p>
        </p:txBody>
      </p:sp>
      <p:sp>
        <p:nvSpPr>
          <p:cNvPr id="2" name="Rectangle 1"/>
          <p:cNvSpPr/>
          <p:nvPr/>
        </p:nvSpPr>
        <p:spPr>
          <a:xfrm>
            <a:off x="6096000" y="381000"/>
            <a:ext cx="2743200" cy="1524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Brief ~30 minute sessions like this one</a:t>
            </a:r>
            <a:endParaRPr lang="en-US" sz="2000" b="1" dirty="0">
              <a:solidFill>
                <a:prstClr val="black"/>
              </a:solidFill>
            </a:endParaRPr>
          </a:p>
        </p:txBody>
      </p:sp>
      <p:cxnSp>
        <p:nvCxnSpPr>
          <p:cNvPr id="4" name="Straight Arrow Connector 3"/>
          <p:cNvCxnSpPr/>
          <p:nvPr/>
        </p:nvCxnSpPr>
        <p:spPr>
          <a:xfrm flipH="1">
            <a:off x="5257800" y="1143000"/>
            <a:ext cx="838200"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969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152400" y="76200"/>
            <a:ext cx="88392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u="sng" dirty="0" smtClean="0">
                <a:solidFill>
                  <a:srgbClr val="FF0000"/>
                </a:solidFill>
              </a:rPr>
              <a:t>Webinars</a:t>
            </a:r>
            <a:r>
              <a:rPr lang="en-US" sz="1600" b="1" u="sng" dirty="0">
                <a:solidFill>
                  <a:srgbClr val="FF0000"/>
                </a:solidFill>
              </a:rPr>
              <a:t>:</a:t>
            </a:r>
            <a:endParaRPr lang="en-US" sz="1600" dirty="0">
              <a:solidFill>
                <a:srgbClr val="FF0000"/>
              </a:solidFill>
            </a:endParaRPr>
          </a:p>
          <a:p>
            <a:pPr>
              <a:spcBef>
                <a:spcPts val="0"/>
              </a:spcBef>
            </a:pPr>
            <a:r>
              <a:rPr lang="en-US" sz="1600" strike="sngStrike" dirty="0" smtClean="0">
                <a:solidFill>
                  <a:prstClr val="black"/>
                </a:solidFill>
              </a:rPr>
              <a:t>January </a:t>
            </a:r>
            <a:r>
              <a:rPr lang="en-US" sz="1600" strike="sngStrike" dirty="0">
                <a:solidFill>
                  <a:prstClr val="black"/>
                </a:solidFill>
              </a:rPr>
              <a:t>17</a:t>
            </a:r>
            <a:r>
              <a:rPr lang="en-US" sz="1600" strike="sngStrike" baseline="30000" dirty="0">
                <a:solidFill>
                  <a:prstClr val="black"/>
                </a:solidFill>
              </a:rPr>
              <a:t>th</a:t>
            </a:r>
            <a:r>
              <a:rPr lang="en-US" sz="1600" strike="sngStrike" dirty="0">
                <a:solidFill>
                  <a:prstClr val="black"/>
                </a:solidFill>
              </a:rPr>
              <a:t>        CD Education and Outreach Ideas</a:t>
            </a:r>
          </a:p>
          <a:p>
            <a:pPr>
              <a:spcBef>
                <a:spcPts val="0"/>
              </a:spcBef>
            </a:pPr>
            <a:r>
              <a:rPr lang="en-US" sz="1600" dirty="0">
                <a:solidFill>
                  <a:prstClr val="black"/>
                </a:solidFill>
              </a:rPr>
              <a:t>January 31</a:t>
            </a:r>
            <a:r>
              <a:rPr lang="en-US" sz="1600" baseline="30000" dirty="0">
                <a:solidFill>
                  <a:prstClr val="black"/>
                </a:solidFill>
              </a:rPr>
              <a:t>st</a:t>
            </a:r>
            <a:r>
              <a:rPr lang="en-US" sz="1600" dirty="0">
                <a:solidFill>
                  <a:prstClr val="black"/>
                </a:solidFill>
              </a:rPr>
              <a:t>        Worksite Assessment “dirty dozen” overview</a:t>
            </a:r>
          </a:p>
          <a:p>
            <a:pPr>
              <a:spcBef>
                <a:spcPts val="0"/>
              </a:spcBef>
            </a:pPr>
            <a:r>
              <a:rPr lang="en-US" sz="1600" dirty="0">
                <a:solidFill>
                  <a:prstClr val="black"/>
                </a:solidFill>
              </a:rPr>
              <a:t>February 7</a:t>
            </a:r>
            <a:r>
              <a:rPr lang="en-US" sz="1600" baseline="30000" dirty="0">
                <a:solidFill>
                  <a:prstClr val="black"/>
                </a:solidFill>
              </a:rPr>
              <a:t>th</a:t>
            </a:r>
            <a:r>
              <a:rPr lang="en-US" sz="1600" dirty="0">
                <a:solidFill>
                  <a:prstClr val="black"/>
                </a:solidFill>
              </a:rPr>
              <a:t>        CD Replenishments and Direct Deposit</a:t>
            </a:r>
          </a:p>
          <a:p>
            <a:pPr>
              <a:spcBef>
                <a:spcPts val="0"/>
              </a:spcBef>
            </a:pPr>
            <a:r>
              <a:rPr lang="en-US" sz="1600" dirty="0">
                <a:solidFill>
                  <a:prstClr val="black"/>
                </a:solidFill>
              </a:rPr>
              <a:t>February 14</a:t>
            </a:r>
            <a:r>
              <a:rPr lang="en-US" sz="1600" baseline="30000" dirty="0">
                <a:solidFill>
                  <a:prstClr val="black"/>
                </a:solidFill>
              </a:rPr>
              <a:t>th</a:t>
            </a:r>
            <a:r>
              <a:rPr lang="en-US" sz="1600" dirty="0">
                <a:solidFill>
                  <a:prstClr val="black"/>
                </a:solidFill>
              </a:rPr>
              <a:t>      2016 Annual Summary Report Review</a:t>
            </a:r>
          </a:p>
          <a:p>
            <a:pPr>
              <a:spcBef>
                <a:spcPts val="0"/>
              </a:spcBef>
            </a:pPr>
            <a:r>
              <a:rPr lang="en-US" sz="1600" dirty="0">
                <a:solidFill>
                  <a:prstClr val="black"/>
                </a:solidFill>
              </a:rPr>
              <a:t>March 17</a:t>
            </a:r>
            <a:r>
              <a:rPr lang="en-US" sz="1600" baseline="30000" dirty="0">
                <a:solidFill>
                  <a:prstClr val="black"/>
                </a:solidFill>
              </a:rPr>
              <a:t>th</a:t>
            </a:r>
            <a:r>
              <a:rPr lang="en-US" sz="1600" dirty="0">
                <a:solidFill>
                  <a:prstClr val="black"/>
                </a:solidFill>
              </a:rPr>
              <a:t>          Project Sharing Session Highlights</a:t>
            </a:r>
          </a:p>
          <a:p>
            <a:pPr>
              <a:spcBef>
                <a:spcPts val="0"/>
              </a:spcBef>
            </a:pPr>
            <a:r>
              <a:rPr lang="en-US" sz="1600" dirty="0">
                <a:solidFill>
                  <a:prstClr val="black"/>
                </a:solidFill>
              </a:rPr>
              <a:t>March 21</a:t>
            </a:r>
            <a:r>
              <a:rPr lang="en-US" sz="1600" baseline="30000" dirty="0">
                <a:solidFill>
                  <a:prstClr val="black"/>
                </a:solidFill>
              </a:rPr>
              <a:t>st</a:t>
            </a:r>
            <a:r>
              <a:rPr lang="en-US" sz="1600" dirty="0">
                <a:solidFill>
                  <a:prstClr val="black"/>
                </a:solidFill>
              </a:rPr>
              <a:t>           Overview of Admin Manual Changes</a:t>
            </a:r>
          </a:p>
          <a:p>
            <a:pPr marL="0" indent="0">
              <a:spcBef>
                <a:spcPts val="0"/>
              </a:spcBef>
              <a:buFont typeface="Arial" panose="020B0604020202020204" pitchFamily="34" charset="0"/>
              <a:buNone/>
            </a:pP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DGLVR Project Sharing Sessions:</a:t>
            </a:r>
            <a:endParaRPr lang="en-US" sz="1600" dirty="0">
              <a:solidFill>
                <a:srgbClr val="FF0000"/>
              </a:solidFill>
            </a:endParaRPr>
          </a:p>
          <a:p>
            <a:pPr>
              <a:spcBef>
                <a:spcPts val="0"/>
              </a:spcBef>
            </a:pPr>
            <a:r>
              <a:rPr lang="en-US" sz="1600" dirty="0" smtClean="0">
                <a:solidFill>
                  <a:prstClr val="black"/>
                </a:solidFill>
              </a:rPr>
              <a:t>February </a:t>
            </a:r>
            <a:r>
              <a:rPr lang="en-US" sz="1600" dirty="0">
                <a:solidFill>
                  <a:prstClr val="black"/>
                </a:solidFill>
              </a:rPr>
              <a:t>21</a:t>
            </a:r>
            <a:r>
              <a:rPr lang="en-US" sz="1600" baseline="30000" dirty="0">
                <a:solidFill>
                  <a:prstClr val="black"/>
                </a:solidFill>
              </a:rPr>
              <a:t>st</a:t>
            </a:r>
            <a:r>
              <a:rPr lang="en-US" sz="1600" dirty="0">
                <a:solidFill>
                  <a:prstClr val="black"/>
                </a:solidFill>
              </a:rPr>
              <a:t>      </a:t>
            </a:r>
            <a:r>
              <a:rPr lang="en-US" sz="1600" dirty="0" err="1">
                <a:solidFill>
                  <a:prstClr val="black"/>
                </a:solidFill>
              </a:rPr>
              <a:t>SouthWest</a:t>
            </a:r>
            <a:r>
              <a:rPr lang="en-US" sz="1600" dirty="0">
                <a:solidFill>
                  <a:prstClr val="black"/>
                </a:solidFill>
              </a:rPr>
              <a:t> PA, </a:t>
            </a:r>
            <a:r>
              <a:rPr lang="en-US" sz="1600" dirty="0" smtClean="0">
                <a:solidFill>
                  <a:prstClr val="black"/>
                </a:solidFill>
              </a:rPr>
              <a:t>Greensburg</a:t>
            </a:r>
            <a:endParaRPr lang="en-US" sz="1600" dirty="0">
              <a:solidFill>
                <a:prstClr val="black"/>
              </a:solidFill>
            </a:endParaRPr>
          </a:p>
          <a:p>
            <a:pPr>
              <a:spcBef>
                <a:spcPts val="0"/>
              </a:spcBef>
            </a:pPr>
            <a:r>
              <a:rPr lang="en-US" sz="1600" dirty="0">
                <a:solidFill>
                  <a:prstClr val="black"/>
                </a:solidFill>
              </a:rPr>
              <a:t>February 22</a:t>
            </a:r>
            <a:r>
              <a:rPr lang="en-US" sz="1600" baseline="30000" dirty="0">
                <a:solidFill>
                  <a:prstClr val="black"/>
                </a:solidFill>
              </a:rPr>
              <a:t>nd</a:t>
            </a:r>
            <a:r>
              <a:rPr lang="en-US" sz="1600" dirty="0">
                <a:solidFill>
                  <a:prstClr val="black"/>
                </a:solidFill>
              </a:rPr>
              <a:t>      </a:t>
            </a:r>
            <a:r>
              <a:rPr lang="en-US" sz="1600" dirty="0" err="1">
                <a:solidFill>
                  <a:prstClr val="black"/>
                </a:solidFill>
              </a:rPr>
              <a:t>NorthWest</a:t>
            </a:r>
            <a:r>
              <a:rPr lang="en-US" sz="1600" dirty="0">
                <a:solidFill>
                  <a:prstClr val="black"/>
                </a:solidFill>
              </a:rPr>
              <a:t> PA, </a:t>
            </a:r>
            <a:r>
              <a:rPr lang="en-US" sz="1600" dirty="0" smtClean="0">
                <a:solidFill>
                  <a:prstClr val="black"/>
                </a:solidFill>
              </a:rPr>
              <a:t>Clarion</a:t>
            </a:r>
            <a:endParaRPr lang="en-US" sz="1600" dirty="0">
              <a:solidFill>
                <a:prstClr val="black"/>
              </a:solidFill>
            </a:endParaRPr>
          </a:p>
          <a:p>
            <a:pPr>
              <a:spcBef>
                <a:spcPts val="0"/>
              </a:spcBef>
            </a:pPr>
            <a:r>
              <a:rPr lang="en-US" sz="1600" dirty="0">
                <a:solidFill>
                  <a:prstClr val="black"/>
                </a:solidFill>
              </a:rPr>
              <a:t>February 28</a:t>
            </a:r>
            <a:r>
              <a:rPr lang="en-US" sz="1600" baseline="30000" dirty="0">
                <a:solidFill>
                  <a:prstClr val="black"/>
                </a:solidFill>
              </a:rPr>
              <a:t>th</a:t>
            </a:r>
            <a:r>
              <a:rPr lang="en-US" sz="1600" dirty="0">
                <a:solidFill>
                  <a:prstClr val="black"/>
                </a:solidFill>
              </a:rPr>
              <a:t>      </a:t>
            </a:r>
            <a:r>
              <a:rPr lang="en-US" sz="1600" dirty="0" err="1">
                <a:solidFill>
                  <a:prstClr val="black"/>
                </a:solidFill>
              </a:rPr>
              <a:t>SouthEast</a:t>
            </a:r>
            <a:r>
              <a:rPr lang="en-US" sz="1600" dirty="0">
                <a:solidFill>
                  <a:prstClr val="black"/>
                </a:solidFill>
              </a:rPr>
              <a:t> PA, </a:t>
            </a:r>
            <a:r>
              <a:rPr lang="en-US" sz="1600" dirty="0" smtClean="0">
                <a:solidFill>
                  <a:prstClr val="black"/>
                </a:solidFill>
              </a:rPr>
              <a:t>Lancaster</a:t>
            </a:r>
            <a:endParaRPr lang="en-US" sz="1600" dirty="0">
              <a:solidFill>
                <a:prstClr val="black"/>
              </a:solidFill>
            </a:endParaRPr>
          </a:p>
          <a:p>
            <a:pPr>
              <a:spcBef>
                <a:spcPts val="0"/>
              </a:spcBef>
            </a:pPr>
            <a:r>
              <a:rPr lang="en-US" sz="1600" dirty="0">
                <a:solidFill>
                  <a:prstClr val="black"/>
                </a:solidFill>
              </a:rPr>
              <a:t>March 1</a:t>
            </a:r>
            <a:r>
              <a:rPr lang="en-US" sz="1600" baseline="30000" dirty="0">
                <a:solidFill>
                  <a:prstClr val="black"/>
                </a:solidFill>
              </a:rPr>
              <a:t>st</a:t>
            </a:r>
            <a:r>
              <a:rPr lang="en-US" sz="1600" dirty="0">
                <a:solidFill>
                  <a:prstClr val="black"/>
                </a:solidFill>
              </a:rPr>
              <a:t>             </a:t>
            </a:r>
            <a:r>
              <a:rPr lang="en-US" sz="1600" dirty="0" err="1">
                <a:solidFill>
                  <a:prstClr val="black"/>
                </a:solidFill>
              </a:rPr>
              <a:t>NorthEast</a:t>
            </a:r>
            <a:r>
              <a:rPr lang="en-US" sz="1600" dirty="0">
                <a:solidFill>
                  <a:prstClr val="black"/>
                </a:solidFill>
              </a:rPr>
              <a:t> PA, </a:t>
            </a:r>
            <a:r>
              <a:rPr lang="en-US" sz="1600" dirty="0" smtClean="0">
                <a:solidFill>
                  <a:prstClr val="black"/>
                </a:solidFill>
              </a:rPr>
              <a:t>Wilkes-Barre</a:t>
            </a:r>
            <a:endParaRPr lang="en-US" sz="1600" dirty="0">
              <a:solidFill>
                <a:prstClr val="black"/>
              </a:solidFill>
            </a:endParaRPr>
          </a:p>
          <a:p>
            <a:pPr>
              <a:spcBef>
                <a:spcPts val="0"/>
              </a:spcBef>
            </a:pPr>
            <a:r>
              <a:rPr lang="en-US" sz="1600" dirty="0">
                <a:solidFill>
                  <a:prstClr val="black"/>
                </a:solidFill>
              </a:rPr>
              <a:t>March 7</a:t>
            </a:r>
            <a:r>
              <a:rPr lang="en-US" sz="1600" baseline="30000" dirty="0">
                <a:solidFill>
                  <a:prstClr val="black"/>
                </a:solidFill>
              </a:rPr>
              <a:t>th</a:t>
            </a:r>
            <a:r>
              <a:rPr lang="en-US" sz="1600" dirty="0">
                <a:solidFill>
                  <a:prstClr val="black"/>
                </a:solidFill>
              </a:rPr>
              <a:t>             </a:t>
            </a:r>
            <a:r>
              <a:rPr lang="en-US" sz="1600" dirty="0" smtClean="0">
                <a:solidFill>
                  <a:prstClr val="black"/>
                </a:solidFill>
              </a:rPr>
              <a:t>Central, State </a:t>
            </a:r>
            <a:r>
              <a:rPr lang="en-US" sz="1600" dirty="0">
                <a:solidFill>
                  <a:prstClr val="black"/>
                </a:solidFill>
              </a:rPr>
              <a:t>College</a:t>
            </a:r>
          </a:p>
          <a:p>
            <a:pPr>
              <a:spcBef>
                <a:spcPts val="0"/>
              </a:spcBef>
            </a:pPr>
            <a:r>
              <a:rPr lang="en-US" sz="1600" i="1" dirty="0">
                <a:solidFill>
                  <a:prstClr val="black"/>
                </a:solidFill>
              </a:rPr>
              <a:t>March 8&amp;9          “Snow days” reserved for rescheduling a session if canceled for snow</a:t>
            </a:r>
            <a:endParaRPr lang="en-US" sz="1600" dirty="0">
              <a:solidFill>
                <a:prstClr val="black"/>
              </a:solidFill>
            </a:endParaRPr>
          </a:p>
          <a:p>
            <a:pPr marL="0" indent="0">
              <a:spcBef>
                <a:spcPts val="0"/>
              </a:spcBef>
              <a:buFont typeface="Arial" panose="020B0604020202020204" pitchFamily="34" charset="0"/>
              <a:buNone/>
            </a:pPr>
            <a:r>
              <a:rPr lang="en-US" sz="700" b="1" dirty="0">
                <a:solidFill>
                  <a:prstClr val="black"/>
                </a:solidFill>
              </a:rPr>
              <a:t> </a:t>
            </a:r>
            <a:endParaRPr lang="en-US" sz="700" dirty="0">
              <a:solidFill>
                <a:prstClr val="black"/>
              </a:solidFill>
            </a:endParaRPr>
          </a:p>
        </p:txBody>
      </p:sp>
      <p:sp>
        <p:nvSpPr>
          <p:cNvPr id="2" name="Rectangle 1"/>
          <p:cNvSpPr/>
          <p:nvPr/>
        </p:nvSpPr>
        <p:spPr>
          <a:xfrm>
            <a:off x="4953000" y="1752600"/>
            <a:ext cx="3962400" cy="1524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One-day sessions like last summer.  Focus on </a:t>
            </a:r>
            <a:r>
              <a:rPr lang="en-US" sz="2000" b="1" dirty="0" err="1" smtClean="0">
                <a:solidFill>
                  <a:prstClr val="black"/>
                </a:solidFill>
              </a:rPr>
              <a:t>DnG</a:t>
            </a:r>
            <a:r>
              <a:rPr lang="en-US" sz="2000" b="1" dirty="0" smtClean="0">
                <a:solidFill>
                  <a:prstClr val="black"/>
                </a:solidFill>
              </a:rPr>
              <a:t> and LVR project sharing and discussion.  Details and registration available soon.</a:t>
            </a:r>
            <a:endParaRPr lang="en-US" sz="2000" b="1" dirty="0">
              <a:solidFill>
                <a:prstClr val="black"/>
              </a:solidFill>
            </a:endParaRPr>
          </a:p>
        </p:txBody>
      </p:sp>
      <p:cxnSp>
        <p:nvCxnSpPr>
          <p:cNvPr id="4" name="Straight Arrow Connector 3"/>
          <p:cNvCxnSpPr/>
          <p:nvPr/>
        </p:nvCxnSpPr>
        <p:spPr>
          <a:xfrm flipH="1">
            <a:off x="4114800" y="2514600"/>
            <a:ext cx="838200"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868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152400" y="76200"/>
            <a:ext cx="88392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u="sng" dirty="0" smtClean="0">
                <a:solidFill>
                  <a:srgbClr val="FF0000"/>
                </a:solidFill>
              </a:rPr>
              <a:t>Webinars</a:t>
            </a:r>
            <a:r>
              <a:rPr lang="en-US" sz="1600" b="1" u="sng" dirty="0">
                <a:solidFill>
                  <a:srgbClr val="FF0000"/>
                </a:solidFill>
              </a:rPr>
              <a:t>:</a:t>
            </a:r>
            <a:endParaRPr lang="en-US" sz="1600" dirty="0">
              <a:solidFill>
                <a:srgbClr val="FF0000"/>
              </a:solidFill>
            </a:endParaRPr>
          </a:p>
          <a:p>
            <a:pPr>
              <a:spcBef>
                <a:spcPts val="0"/>
              </a:spcBef>
            </a:pPr>
            <a:r>
              <a:rPr lang="en-US" sz="1600" strike="sngStrike" dirty="0" smtClean="0">
                <a:solidFill>
                  <a:prstClr val="black"/>
                </a:solidFill>
              </a:rPr>
              <a:t>January </a:t>
            </a:r>
            <a:r>
              <a:rPr lang="en-US" sz="1600" strike="sngStrike" dirty="0">
                <a:solidFill>
                  <a:prstClr val="black"/>
                </a:solidFill>
              </a:rPr>
              <a:t>17</a:t>
            </a:r>
            <a:r>
              <a:rPr lang="en-US" sz="1600" strike="sngStrike" baseline="30000" dirty="0">
                <a:solidFill>
                  <a:prstClr val="black"/>
                </a:solidFill>
              </a:rPr>
              <a:t>th</a:t>
            </a:r>
            <a:r>
              <a:rPr lang="en-US" sz="1600" strike="sngStrike" dirty="0">
                <a:solidFill>
                  <a:prstClr val="black"/>
                </a:solidFill>
              </a:rPr>
              <a:t>        CD Education and Outreach Ideas</a:t>
            </a:r>
          </a:p>
          <a:p>
            <a:pPr>
              <a:spcBef>
                <a:spcPts val="0"/>
              </a:spcBef>
            </a:pPr>
            <a:r>
              <a:rPr lang="en-US" sz="1600" dirty="0">
                <a:solidFill>
                  <a:prstClr val="black"/>
                </a:solidFill>
              </a:rPr>
              <a:t>January 31</a:t>
            </a:r>
            <a:r>
              <a:rPr lang="en-US" sz="1600" baseline="30000" dirty="0">
                <a:solidFill>
                  <a:prstClr val="black"/>
                </a:solidFill>
              </a:rPr>
              <a:t>st</a:t>
            </a:r>
            <a:r>
              <a:rPr lang="en-US" sz="1600" dirty="0">
                <a:solidFill>
                  <a:prstClr val="black"/>
                </a:solidFill>
              </a:rPr>
              <a:t>        Worksite Assessment “dirty dozen” overview</a:t>
            </a:r>
          </a:p>
          <a:p>
            <a:pPr>
              <a:spcBef>
                <a:spcPts val="0"/>
              </a:spcBef>
            </a:pPr>
            <a:r>
              <a:rPr lang="en-US" sz="1600" dirty="0">
                <a:solidFill>
                  <a:prstClr val="black"/>
                </a:solidFill>
              </a:rPr>
              <a:t>February 7</a:t>
            </a:r>
            <a:r>
              <a:rPr lang="en-US" sz="1600" baseline="30000" dirty="0">
                <a:solidFill>
                  <a:prstClr val="black"/>
                </a:solidFill>
              </a:rPr>
              <a:t>th</a:t>
            </a:r>
            <a:r>
              <a:rPr lang="en-US" sz="1600" dirty="0">
                <a:solidFill>
                  <a:prstClr val="black"/>
                </a:solidFill>
              </a:rPr>
              <a:t>        CD Replenishments and Direct Deposit</a:t>
            </a:r>
          </a:p>
          <a:p>
            <a:pPr>
              <a:spcBef>
                <a:spcPts val="0"/>
              </a:spcBef>
            </a:pPr>
            <a:r>
              <a:rPr lang="en-US" sz="1600" dirty="0">
                <a:solidFill>
                  <a:prstClr val="black"/>
                </a:solidFill>
              </a:rPr>
              <a:t>February 14</a:t>
            </a:r>
            <a:r>
              <a:rPr lang="en-US" sz="1600" baseline="30000" dirty="0">
                <a:solidFill>
                  <a:prstClr val="black"/>
                </a:solidFill>
              </a:rPr>
              <a:t>th</a:t>
            </a:r>
            <a:r>
              <a:rPr lang="en-US" sz="1600" dirty="0">
                <a:solidFill>
                  <a:prstClr val="black"/>
                </a:solidFill>
              </a:rPr>
              <a:t>      2016 Annual Summary Report Review</a:t>
            </a:r>
          </a:p>
          <a:p>
            <a:pPr>
              <a:spcBef>
                <a:spcPts val="0"/>
              </a:spcBef>
            </a:pPr>
            <a:r>
              <a:rPr lang="en-US" sz="1600" dirty="0">
                <a:solidFill>
                  <a:prstClr val="black"/>
                </a:solidFill>
              </a:rPr>
              <a:t>March 17</a:t>
            </a:r>
            <a:r>
              <a:rPr lang="en-US" sz="1600" baseline="30000" dirty="0">
                <a:solidFill>
                  <a:prstClr val="black"/>
                </a:solidFill>
              </a:rPr>
              <a:t>th</a:t>
            </a:r>
            <a:r>
              <a:rPr lang="en-US" sz="1600" dirty="0">
                <a:solidFill>
                  <a:prstClr val="black"/>
                </a:solidFill>
              </a:rPr>
              <a:t>          Project Sharing Session Highlights</a:t>
            </a:r>
          </a:p>
          <a:p>
            <a:pPr>
              <a:spcBef>
                <a:spcPts val="0"/>
              </a:spcBef>
            </a:pPr>
            <a:r>
              <a:rPr lang="en-US" sz="1600" dirty="0">
                <a:solidFill>
                  <a:prstClr val="black"/>
                </a:solidFill>
              </a:rPr>
              <a:t>March 21</a:t>
            </a:r>
            <a:r>
              <a:rPr lang="en-US" sz="1600" baseline="30000" dirty="0">
                <a:solidFill>
                  <a:prstClr val="black"/>
                </a:solidFill>
              </a:rPr>
              <a:t>st</a:t>
            </a:r>
            <a:r>
              <a:rPr lang="en-US" sz="1600" dirty="0">
                <a:solidFill>
                  <a:prstClr val="black"/>
                </a:solidFill>
              </a:rPr>
              <a:t>           Overview of Admin Manual Changes</a:t>
            </a:r>
          </a:p>
          <a:p>
            <a:pPr marL="0" indent="0">
              <a:spcBef>
                <a:spcPts val="0"/>
              </a:spcBef>
              <a:buFont typeface="Arial" panose="020B0604020202020204" pitchFamily="34" charset="0"/>
              <a:buNone/>
            </a:pP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DGLVR Project Sharing Sessions:</a:t>
            </a:r>
            <a:endParaRPr lang="en-US" sz="1600" dirty="0">
              <a:solidFill>
                <a:srgbClr val="FF0000"/>
              </a:solidFill>
            </a:endParaRPr>
          </a:p>
          <a:p>
            <a:pPr>
              <a:spcBef>
                <a:spcPts val="0"/>
              </a:spcBef>
            </a:pPr>
            <a:r>
              <a:rPr lang="en-US" sz="1600" dirty="0" smtClean="0">
                <a:solidFill>
                  <a:prstClr val="black"/>
                </a:solidFill>
              </a:rPr>
              <a:t>February </a:t>
            </a:r>
            <a:r>
              <a:rPr lang="en-US" sz="1600" dirty="0">
                <a:solidFill>
                  <a:prstClr val="black"/>
                </a:solidFill>
              </a:rPr>
              <a:t>21</a:t>
            </a:r>
            <a:r>
              <a:rPr lang="en-US" sz="1600" baseline="30000" dirty="0">
                <a:solidFill>
                  <a:prstClr val="black"/>
                </a:solidFill>
              </a:rPr>
              <a:t>st</a:t>
            </a:r>
            <a:r>
              <a:rPr lang="en-US" sz="1600" dirty="0">
                <a:solidFill>
                  <a:prstClr val="black"/>
                </a:solidFill>
              </a:rPr>
              <a:t>      </a:t>
            </a:r>
            <a:r>
              <a:rPr lang="en-US" sz="1600" dirty="0" err="1">
                <a:solidFill>
                  <a:prstClr val="black"/>
                </a:solidFill>
              </a:rPr>
              <a:t>SouthWest</a:t>
            </a:r>
            <a:r>
              <a:rPr lang="en-US" sz="1600" dirty="0">
                <a:solidFill>
                  <a:prstClr val="black"/>
                </a:solidFill>
              </a:rPr>
              <a:t> PA, </a:t>
            </a:r>
            <a:r>
              <a:rPr lang="en-US" sz="1600" dirty="0" smtClean="0">
                <a:solidFill>
                  <a:prstClr val="black"/>
                </a:solidFill>
              </a:rPr>
              <a:t>Greensburg</a:t>
            </a:r>
            <a:endParaRPr lang="en-US" sz="1600" dirty="0">
              <a:solidFill>
                <a:prstClr val="black"/>
              </a:solidFill>
            </a:endParaRPr>
          </a:p>
          <a:p>
            <a:pPr>
              <a:spcBef>
                <a:spcPts val="0"/>
              </a:spcBef>
            </a:pPr>
            <a:r>
              <a:rPr lang="en-US" sz="1600" dirty="0">
                <a:solidFill>
                  <a:prstClr val="black"/>
                </a:solidFill>
              </a:rPr>
              <a:t>February 22</a:t>
            </a:r>
            <a:r>
              <a:rPr lang="en-US" sz="1600" baseline="30000" dirty="0">
                <a:solidFill>
                  <a:prstClr val="black"/>
                </a:solidFill>
              </a:rPr>
              <a:t>nd</a:t>
            </a:r>
            <a:r>
              <a:rPr lang="en-US" sz="1600" dirty="0">
                <a:solidFill>
                  <a:prstClr val="black"/>
                </a:solidFill>
              </a:rPr>
              <a:t>      </a:t>
            </a:r>
            <a:r>
              <a:rPr lang="en-US" sz="1600" dirty="0" err="1">
                <a:solidFill>
                  <a:prstClr val="black"/>
                </a:solidFill>
              </a:rPr>
              <a:t>NorthWest</a:t>
            </a:r>
            <a:r>
              <a:rPr lang="en-US" sz="1600" dirty="0">
                <a:solidFill>
                  <a:prstClr val="black"/>
                </a:solidFill>
              </a:rPr>
              <a:t> PA, </a:t>
            </a:r>
            <a:r>
              <a:rPr lang="en-US" sz="1600" dirty="0" smtClean="0">
                <a:solidFill>
                  <a:prstClr val="black"/>
                </a:solidFill>
              </a:rPr>
              <a:t>Clarion</a:t>
            </a:r>
            <a:endParaRPr lang="en-US" sz="1600" dirty="0">
              <a:solidFill>
                <a:prstClr val="black"/>
              </a:solidFill>
            </a:endParaRPr>
          </a:p>
          <a:p>
            <a:pPr>
              <a:spcBef>
                <a:spcPts val="0"/>
              </a:spcBef>
            </a:pPr>
            <a:r>
              <a:rPr lang="en-US" sz="1600" dirty="0">
                <a:solidFill>
                  <a:prstClr val="black"/>
                </a:solidFill>
              </a:rPr>
              <a:t>February 28</a:t>
            </a:r>
            <a:r>
              <a:rPr lang="en-US" sz="1600" baseline="30000" dirty="0">
                <a:solidFill>
                  <a:prstClr val="black"/>
                </a:solidFill>
              </a:rPr>
              <a:t>th</a:t>
            </a:r>
            <a:r>
              <a:rPr lang="en-US" sz="1600" dirty="0">
                <a:solidFill>
                  <a:prstClr val="black"/>
                </a:solidFill>
              </a:rPr>
              <a:t>      </a:t>
            </a:r>
            <a:r>
              <a:rPr lang="en-US" sz="1600" dirty="0" err="1">
                <a:solidFill>
                  <a:prstClr val="black"/>
                </a:solidFill>
              </a:rPr>
              <a:t>SouthEast</a:t>
            </a:r>
            <a:r>
              <a:rPr lang="en-US" sz="1600" dirty="0">
                <a:solidFill>
                  <a:prstClr val="black"/>
                </a:solidFill>
              </a:rPr>
              <a:t> PA, </a:t>
            </a:r>
            <a:r>
              <a:rPr lang="en-US" sz="1600" dirty="0" smtClean="0">
                <a:solidFill>
                  <a:prstClr val="black"/>
                </a:solidFill>
              </a:rPr>
              <a:t>Lancaster</a:t>
            </a:r>
            <a:endParaRPr lang="en-US" sz="1600" dirty="0">
              <a:solidFill>
                <a:prstClr val="black"/>
              </a:solidFill>
            </a:endParaRPr>
          </a:p>
          <a:p>
            <a:pPr>
              <a:spcBef>
                <a:spcPts val="0"/>
              </a:spcBef>
            </a:pPr>
            <a:r>
              <a:rPr lang="en-US" sz="1600" dirty="0">
                <a:solidFill>
                  <a:prstClr val="black"/>
                </a:solidFill>
              </a:rPr>
              <a:t>March 1</a:t>
            </a:r>
            <a:r>
              <a:rPr lang="en-US" sz="1600" baseline="30000" dirty="0">
                <a:solidFill>
                  <a:prstClr val="black"/>
                </a:solidFill>
              </a:rPr>
              <a:t>st</a:t>
            </a:r>
            <a:r>
              <a:rPr lang="en-US" sz="1600" dirty="0">
                <a:solidFill>
                  <a:prstClr val="black"/>
                </a:solidFill>
              </a:rPr>
              <a:t>             </a:t>
            </a:r>
            <a:r>
              <a:rPr lang="en-US" sz="1600" dirty="0" err="1">
                <a:solidFill>
                  <a:prstClr val="black"/>
                </a:solidFill>
              </a:rPr>
              <a:t>NorthEast</a:t>
            </a:r>
            <a:r>
              <a:rPr lang="en-US" sz="1600" dirty="0">
                <a:solidFill>
                  <a:prstClr val="black"/>
                </a:solidFill>
              </a:rPr>
              <a:t> PA, </a:t>
            </a:r>
            <a:r>
              <a:rPr lang="en-US" sz="1600" dirty="0" smtClean="0">
                <a:solidFill>
                  <a:prstClr val="black"/>
                </a:solidFill>
              </a:rPr>
              <a:t>Wilkes-Barre</a:t>
            </a:r>
            <a:endParaRPr lang="en-US" sz="1600" dirty="0">
              <a:solidFill>
                <a:prstClr val="black"/>
              </a:solidFill>
            </a:endParaRPr>
          </a:p>
          <a:p>
            <a:pPr>
              <a:spcBef>
                <a:spcPts val="0"/>
              </a:spcBef>
            </a:pPr>
            <a:r>
              <a:rPr lang="en-US" sz="1600" dirty="0">
                <a:solidFill>
                  <a:prstClr val="black"/>
                </a:solidFill>
              </a:rPr>
              <a:t>March 7</a:t>
            </a:r>
            <a:r>
              <a:rPr lang="en-US" sz="1600" baseline="30000" dirty="0">
                <a:solidFill>
                  <a:prstClr val="black"/>
                </a:solidFill>
              </a:rPr>
              <a:t>th</a:t>
            </a:r>
            <a:r>
              <a:rPr lang="en-US" sz="1600" dirty="0">
                <a:solidFill>
                  <a:prstClr val="black"/>
                </a:solidFill>
              </a:rPr>
              <a:t>             </a:t>
            </a:r>
            <a:r>
              <a:rPr lang="en-US" sz="1600" dirty="0" smtClean="0">
                <a:solidFill>
                  <a:prstClr val="black"/>
                </a:solidFill>
              </a:rPr>
              <a:t>Central, State </a:t>
            </a:r>
            <a:r>
              <a:rPr lang="en-US" sz="1600" dirty="0">
                <a:solidFill>
                  <a:prstClr val="black"/>
                </a:solidFill>
              </a:rPr>
              <a:t>College</a:t>
            </a:r>
          </a:p>
          <a:p>
            <a:pPr>
              <a:spcBef>
                <a:spcPts val="0"/>
              </a:spcBef>
            </a:pPr>
            <a:r>
              <a:rPr lang="en-US" sz="1600" i="1" dirty="0">
                <a:solidFill>
                  <a:prstClr val="black"/>
                </a:solidFill>
              </a:rPr>
              <a:t>March 8&amp;9          “Snow days” reserved for rescheduling a session if canceled for snow</a:t>
            </a:r>
            <a:endParaRPr lang="en-US" sz="1600" dirty="0">
              <a:solidFill>
                <a:prstClr val="black"/>
              </a:solidFill>
            </a:endParaRPr>
          </a:p>
          <a:p>
            <a:pPr marL="0" indent="0">
              <a:spcBef>
                <a:spcPts val="0"/>
              </a:spcBef>
              <a:buFont typeface="Arial" panose="020B0604020202020204" pitchFamily="34" charset="0"/>
              <a:buNone/>
            </a:pPr>
            <a:r>
              <a:rPr lang="en-US" sz="700" b="1" dirty="0">
                <a:solidFill>
                  <a:prstClr val="black"/>
                </a:solidFill>
              </a:rPr>
              <a:t> </a:t>
            </a: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Admin/GIS/Field Day New-Hire Training:</a:t>
            </a:r>
            <a:endParaRPr lang="en-US" sz="1600" dirty="0">
              <a:solidFill>
                <a:srgbClr val="FF0000"/>
              </a:solidFill>
            </a:endParaRPr>
          </a:p>
          <a:p>
            <a:pPr>
              <a:spcBef>
                <a:spcPts val="0"/>
              </a:spcBef>
            </a:pPr>
            <a:r>
              <a:rPr lang="en-US" sz="1600" dirty="0" smtClean="0">
                <a:solidFill>
                  <a:prstClr val="black"/>
                </a:solidFill>
              </a:rPr>
              <a:t>March 28 Admin, 29 GIS, 30 Field Day, in State College</a:t>
            </a:r>
            <a:endParaRPr lang="en-US" sz="1600" b="1" dirty="0">
              <a:solidFill>
                <a:prstClr val="black"/>
              </a:solidFill>
              <a:ea typeface="Times New Roman"/>
            </a:endParaRPr>
          </a:p>
        </p:txBody>
      </p:sp>
      <p:sp>
        <p:nvSpPr>
          <p:cNvPr id="2" name="Rectangle 1"/>
          <p:cNvSpPr/>
          <p:nvPr/>
        </p:nvSpPr>
        <p:spPr>
          <a:xfrm>
            <a:off x="6096000" y="3352800"/>
            <a:ext cx="2743200" cy="1524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Welcome to come to any or all days.</a:t>
            </a:r>
            <a:endParaRPr lang="en-US" sz="2000" b="1" dirty="0">
              <a:solidFill>
                <a:prstClr val="black"/>
              </a:solidFill>
            </a:endParaRPr>
          </a:p>
        </p:txBody>
      </p:sp>
      <p:cxnSp>
        <p:nvCxnSpPr>
          <p:cNvPr id="4" name="Straight Arrow Connector 3"/>
          <p:cNvCxnSpPr/>
          <p:nvPr/>
        </p:nvCxnSpPr>
        <p:spPr>
          <a:xfrm flipH="1">
            <a:off x="5257800" y="4114800"/>
            <a:ext cx="838200"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73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152400" y="76200"/>
            <a:ext cx="88392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u="sng" dirty="0" smtClean="0">
                <a:solidFill>
                  <a:srgbClr val="FF0000"/>
                </a:solidFill>
              </a:rPr>
              <a:t>Webinars</a:t>
            </a:r>
            <a:r>
              <a:rPr lang="en-US" sz="1600" b="1" u="sng" dirty="0">
                <a:solidFill>
                  <a:srgbClr val="FF0000"/>
                </a:solidFill>
              </a:rPr>
              <a:t>:</a:t>
            </a:r>
            <a:endParaRPr lang="en-US" sz="1600" dirty="0">
              <a:solidFill>
                <a:srgbClr val="FF0000"/>
              </a:solidFill>
            </a:endParaRPr>
          </a:p>
          <a:p>
            <a:pPr>
              <a:spcBef>
                <a:spcPts val="0"/>
              </a:spcBef>
            </a:pPr>
            <a:r>
              <a:rPr lang="en-US" sz="1600" strike="sngStrike" dirty="0" smtClean="0">
                <a:solidFill>
                  <a:prstClr val="black"/>
                </a:solidFill>
              </a:rPr>
              <a:t>January </a:t>
            </a:r>
            <a:r>
              <a:rPr lang="en-US" sz="1600" strike="sngStrike" dirty="0">
                <a:solidFill>
                  <a:prstClr val="black"/>
                </a:solidFill>
              </a:rPr>
              <a:t>17</a:t>
            </a:r>
            <a:r>
              <a:rPr lang="en-US" sz="1600" strike="sngStrike" baseline="30000" dirty="0">
                <a:solidFill>
                  <a:prstClr val="black"/>
                </a:solidFill>
              </a:rPr>
              <a:t>th</a:t>
            </a:r>
            <a:r>
              <a:rPr lang="en-US" sz="1600" strike="sngStrike" dirty="0">
                <a:solidFill>
                  <a:prstClr val="black"/>
                </a:solidFill>
              </a:rPr>
              <a:t>        CD Education and Outreach Ideas</a:t>
            </a:r>
          </a:p>
          <a:p>
            <a:pPr>
              <a:spcBef>
                <a:spcPts val="0"/>
              </a:spcBef>
            </a:pPr>
            <a:r>
              <a:rPr lang="en-US" sz="1600" dirty="0">
                <a:solidFill>
                  <a:prstClr val="black"/>
                </a:solidFill>
              </a:rPr>
              <a:t>January 31</a:t>
            </a:r>
            <a:r>
              <a:rPr lang="en-US" sz="1600" baseline="30000" dirty="0">
                <a:solidFill>
                  <a:prstClr val="black"/>
                </a:solidFill>
              </a:rPr>
              <a:t>st</a:t>
            </a:r>
            <a:r>
              <a:rPr lang="en-US" sz="1600" dirty="0">
                <a:solidFill>
                  <a:prstClr val="black"/>
                </a:solidFill>
              </a:rPr>
              <a:t>        Worksite Assessment “dirty dozen” overview</a:t>
            </a:r>
          </a:p>
          <a:p>
            <a:pPr>
              <a:spcBef>
                <a:spcPts val="0"/>
              </a:spcBef>
            </a:pPr>
            <a:r>
              <a:rPr lang="en-US" sz="1600" dirty="0">
                <a:solidFill>
                  <a:prstClr val="black"/>
                </a:solidFill>
              </a:rPr>
              <a:t>February 7</a:t>
            </a:r>
            <a:r>
              <a:rPr lang="en-US" sz="1600" baseline="30000" dirty="0">
                <a:solidFill>
                  <a:prstClr val="black"/>
                </a:solidFill>
              </a:rPr>
              <a:t>th</a:t>
            </a:r>
            <a:r>
              <a:rPr lang="en-US" sz="1600" dirty="0">
                <a:solidFill>
                  <a:prstClr val="black"/>
                </a:solidFill>
              </a:rPr>
              <a:t>        CD Replenishments and Direct Deposit</a:t>
            </a:r>
          </a:p>
          <a:p>
            <a:pPr>
              <a:spcBef>
                <a:spcPts val="0"/>
              </a:spcBef>
            </a:pPr>
            <a:r>
              <a:rPr lang="en-US" sz="1600" dirty="0">
                <a:solidFill>
                  <a:prstClr val="black"/>
                </a:solidFill>
              </a:rPr>
              <a:t>February 14</a:t>
            </a:r>
            <a:r>
              <a:rPr lang="en-US" sz="1600" baseline="30000" dirty="0">
                <a:solidFill>
                  <a:prstClr val="black"/>
                </a:solidFill>
              </a:rPr>
              <a:t>th</a:t>
            </a:r>
            <a:r>
              <a:rPr lang="en-US" sz="1600" dirty="0">
                <a:solidFill>
                  <a:prstClr val="black"/>
                </a:solidFill>
              </a:rPr>
              <a:t>      2016 Annual Summary Report Review</a:t>
            </a:r>
          </a:p>
          <a:p>
            <a:pPr>
              <a:spcBef>
                <a:spcPts val="0"/>
              </a:spcBef>
            </a:pPr>
            <a:r>
              <a:rPr lang="en-US" sz="1600" dirty="0">
                <a:solidFill>
                  <a:prstClr val="black"/>
                </a:solidFill>
              </a:rPr>
              <a:t>March 17</a:t>
            </a:r>
            <a:r>
              <a:rPr lang="en-US" sz="1600" baseline="30000" dirty="0">
                <a:solidFill>
                  <a:prstClr val="black"/>
                </a:solidFill>
              </a:rPr>
              <a:t>th</a:t>
            </a:r>
            <a:r>
              <a:rPr lang="en-US" sz="1600" dirty="0">
                <a:solidFill>
                  <a:prstClr val="black"/>
                </a:solidFill>
              </a:rPr>
              <a:t>          Project Sharing Session Highlights</a:t>
            </a:r>
          </a:p>
          <a:p>
            <a:pPr>
              <a:spcBef>
                <a:spcPts val="0"/>
              </a:spcBef>
            </a:pPr>
            <a:r>
              <a:rPr lang="en-US" sz="1600" dirty="0">
                <a:solidFill>
                  <a:prstClr val="black"/>
                </a:solidFill>
              </a:rPr>
              <a:t>March 21</a:t>
            </a:r>
            <a:r>
              <a:rPr lang="en-US" sz="1600" baseline="30000" dirty="0">
                <a:solidFill>
                  <a:prstClr val="black"/>
                </a:solidFill>
              </a:rPr>
              <a:t>st</a:t>
            </a:r>
            <a:r>
              <a:rPr lang="en-US" sz="1600" dirty="0">
                <a:solidFill>
                  <a:prstClr val="black"/>
                </a:solidFill>
              </a:rPr>
              <a:t>           Overview of Admin Manual Changes</a:t>
            </a:r>
          </a:p>
          <a:p>
            <a:pPr marL="0" indent="0">
              <a:spcBef>
                <a:spcPts val="0"/>
              </a:spcBef>
              <a:buFont typeface="Arial" panose="020B0604020202020204" pitchFamily="34" charset="0"/>
              <a:buNone/>
            </a:pP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DGLVR Project Sharing Sessions:</a:t>
            </a:r>
            <a:endParaRPr lang="en-US" sz="1600" dirty="0">
              <a:solidFill>
                <a:srgbClr val="FF0000"/>
              </a:solidFill>
            </a:endParaRPr>
          </a:p>
          <a:p>
            <a:pPr>
              <a:spcBef>
                <a:spcPts val="0"/>
              </a:spcBef>
            </a:pPr>
            <a:r>
              <a:rPr lang="en-US" sz="1600" dirty="0" smtClean="0">
                <a:solidFill>
                  <a:prstClr val="black"/>
                </a:solidFill>
              </a:rPr>
              <a:t>February </a:t>
            </a:r>
            <a:r>
              <a:rPr lang="en-US" sz="1600" dirty="0">
                <a:solidFill>
                  <a:prstClr val="black"/>
                </a:solidFill>
              </a:rPr>
              <a:t>21</a:t>
            </a:r>
            <a:r>
              <a:rPr lang="en-US" sz="1600" baseline="30000" dirty="0">
                <a:solidFill>
                  <a:prstClr val="black"/>
                </a:solidFill>
              </a:rPr>
              <a:t>st</a:t>
            </a:r>
            <a:r>
              <a:rPr lang="en-US" sz="1600" dirty="0">
                <a:solidFill>
                  <a:prstClr val="black"/>
                </a:solidFill>
              </a:rPr>
              <a:t>      </a:t>
            </a:r>
            <a:r>
              <a:rPr lang="en-US" sz="1600" dirty="0" err="1">
                <a:solidFill>
                  <a:prstClr val="black"/>
                </a:solidFill>
              </a:rPr>
              <a:t>SouthWest</a:t>
            </a:r>
            <a:r>
              <a:rPr lang="en-US" sz="1600" dirty="0">
                <a:solidFill>
                  <a:prstClr val="black"/>
                </a:solidFill>
              </a:rPr>
              <a:t> PA, </a:t>
            </a:r>
            <a:r>
              <a:rPr lang="en-US" sz="1600" dirty="0" smtClean="0">
                <a:solidFill>
                  <a:prstClr val="black"/>
                </a:solidFill>
              </a:rPr>
              <a:t>Greensburg</a:t>
            </a:r>
            <a:endParaRPr lang="en-US" sz="1600" dirty="0">
              <a:solidFill>
                <a:prstClr val="black"/>
              </a:solidFill>
            </a:endParaRPr>
          </a:p>
          <a:p>
            <a:pPr>
              <a:spcBef>
                <a:spcPts val="0"/>
              </a:spcBef>
            </a:pPr>
            <a:r>
              <a:rPr lang="en-US" sz="1600" dirty="0">
                <a:solidFill>
                  <a:prstClr val="black"/>
                </a:solidFill>
              </a:rPr>
              <a:t>February 22</a:t>
            </a:r>
            <a:r>
              <a:rPr lang="en-US" sz="1600" baseline="30000" dirty="0">
                <a:solidFill>
                  <a:prstClr val="black"/>
                </a:solidFill>
              </a:rPr>
              <a:t>nd</a:t>
            </a:r>
            <a:r>
              <a:rPr lang="en-US" sz="1600" dirty="0">
                <a:solidFill>
                  <a:prstClr val="black"/>
                </a:solidFill>
              </a:rPr>
              <a:t>      </a:t>
            </a:r>
            <a:r>
              <a:rPr lang="en-US" sz="1600" dirty="0" err="1">
                <a:solidFill>
                  <a:prstClr val="black"/>
                </a:solidFill>
              </a:rPr>
              <a:t>NorthWest</a:t>
            </a:r>
            <a:r>
              <a:rPr lang="en-US" sz="1600" dirty="0">
                <a:solidFill>
                  <a:prstClr val="black"/>
                </a:solidFill>
              </a:rPr>
              <a:t> PA, </a:t>
            </a:r>
            <a:r>
              <a:rPr lang="en-US" sz="1600" dirty="0" smtClean="0">
                <a:solidFill>
                  <a:prstClr val="black"/>
                </a:solidFill>
              </a:rPr>
              <a:t>Clarion</a:t>
            </a:r>
            <a:endParaRPr lang="en-US" sz="1600" dirty="0">
              <a:solidFill>
                <a:prstClr val="black"/>
              </a:solidFill>
            </a:endParaRPr>
          </a:p>
          <a:p>
            <a:pPr>
              <a:spcBef>
                <a:spcPts val="0"/>
              </a:spcBef>
            </a:pPr>
            <a:r>
              <a:rPr lang="en-US" sz="1600" dirty="0">
                <a:solidFill>
                  <a:prstClr val="black"/>
                </a:solidFill>
              </a:rPr>
              <a:t>February 28</a:t>
            </a:r>
            <a:r>
              <a:rPr lang="en-US" sz="1600" baseline="30000" dirty="0">
                <a:solidFill>
                  <a:prstClr val="black"/>
                </a:solidFill>
              </a:rPr>
              <a:t>th</a:t>
            </a:r>
            <a:r>
              <a:rPr lang="en-US" sz="1600" dirty="0">
                <a:solidFill>
                  <a:prstClr val="black"/>
                </a:solidFill>
              </a:rPr>
              <a:t>      </a:t>
            </a:r>
            <a:r>
              <a:rPr lang="en-US" sz="1600" dirty="0" err="1">
                <a:solidFill>
                  <a:prstClr val="black"/>
                </a:solidFill>
              </a:rPr>
              <a:t>SouthEast</a:t>
            </a:r>
            <a:r>
              <a:rPr lang="en-US" sz="1600" dirty="0">
                <a:solidFill>
                  <a:prstClr val="black"/>
                </a:solidFill>
              </a:rPr>
              <a:t> PA, </a:t>
            </a:r>
            <a:r>
              <a:rPr lang="en-US" sz="1600" dirty="0" smtClean="0">
                <a:solidFill>
                  <a:prstClr val="black"/>
                </a:solidFill>
              </a:rPr>
              <a:t>Lancaster</a:t>
            </a:r>
            <a:endParaRPr lang="en-US" sz="1600" dirty="0">
              <a:solidFill>
                <a:prstClr val="black"/>
              </a:solidFill>
            </a:endParaRPr>
          </a:p>
          <a:p>
            <a:pPr>
              <a:spcBef>
                <a:spcPts val="0"/>
              </a:spcBef>
            </a:pPr>
            <a:r>
              <a:rPr lang="en-US" sz="1600" dirty="0">
                <a:solidFill>
                  <a:prstClr val="black"/>
                </a:solidFill>
              </a:rPr>
              <a:t>March 1</a:t>
            </a:r>
            <a:r>
              <a:rPr lang="en-US" sz="1600" baseline="30000" dirty="0">
                <a:solidFill>
                  <a:prstClr val="black"/>
                </a:solidFill>
              </a:rPr>
              <a:t>st</a:t>
            </a:r>
            <a:r>
              <a:rPr lang="en-US" sz="1600" dirty="0">
                <a:solidFill>
                  <a:prstClr val="black"/>
                </a:solidFill>
              </a:rPr>
              <a:t>             </a:t>
            </a:r>
            <a:r>
              <a:rPr lang="en-US" sz="1600" dirty="0" err="1">
                <a:solidFill>
                  <a:prstClr val="black"/>
                </a:solidFill>
              </a:rPr>
              <a:t>NorthEast</a:t>
            </a:r>
            <a:r>
              <a:rPr lang="en-US" sz="1600" dirty="0">
                <a:solidFill>
                  <a:prstClr val="black"/>
                </a:solidFill>
              </a:rPr>
              <a:t> PA, </a:t>
            </a:r>
            <a:r>
              <a:rPr lang="en-US" sz="1600" dirty="0" smtClean="0">
                <a:solidFill>
                  <a:prstClr val="black"/>
                </a:solidFill>
              </a:rPr>
              <a:t>Wilkes-Barre</a:t>
            </a:r>
            <a:endParaRPr lang="en-US" sz="1600" dirty="0">
              <a:solidFill>
                <a:prstClr val="black"/>
              </a:solidFill>
            </a:endParaRPr>
          </a:p>
          <a:p>
            <a:pPr>
              <a:spcBef>
                <a:spcPts val="0"/>
              </a:spcBef>
            </a:pPr>
            <a:r>
              <a:rPr lang="en-US" sz="1600" dirty="0">
                <a:solidFill>
                  <a:prstClr val="black"/>
                </a:solidFill>
              </a:rPr>
              <a:t>March 7</a:t>
            </a:r>
            <a:r>
              <a:rPr lang="en-US" sz="1600" baseline="30000" dirty="0">
                <a:solidFill>
                  <a:prstClr val="black"/>
                </a:solidFill>
              </a:rPr>
              <a:t>th</a:t>
            </a:r>
            <a:r>
              <a:rPr lang="en-US" sz="1600" dirty="0">
                <a:solidFill>
                  <a:prstClr val="black"/>
                </a:solidFill>
              </a:rPr>
              <a:t>             </a:t>
            </a:r>
            <a:r>
              <a:rPr lang="en-US" sz="1600" dirty="0" smtClean="0">
                <a:solidFill>
                  <a:prstClr val="black"/>
                </a:solidFill>
              </a:rPr>
              <a:t>Central, State </a:t>
            </a:r>
            <a:r>
              <a:rPr lang="en-US" sz="1600" dirty="0">
                <a:solidFill>
                  <a:prstClr val="black"/>
                </a:solidFill>
              </a:rPr>
              <a:t>College</a:t>
            </a:r>
          </a:p>
          <a:p>
            <a:pPr>
              <a:spcBef>
                <a:spcPts val="0"/>
              </a:spcBef>
            </a:pPr>
            <a:r>
              <a:rPr lang="en-US" sz="1600" i="1" dirty="0">
                <a:solidFill>
                  <a:prstClr val="black"/>
                </a:solidFill>
              </a:rPr>
              <a:t>March 8&amp;9          “Snow days” reserved for rescheduling a session if canceled for snow</a:t>
            </a:r>
            <a:endParaRPr lang="en-US" sz="1600" dirty="0">
              <a:solidFill>
                <a:prstClr val="black"/>
              </a:solidFill>
            </a:endParaRPr>
          </a:p>
          <a:p>
            <a:pPr marL="0" indent="0">
              <a:spcBef>
                <a:spcPts val="0"/>
              </a:spcBef>
              <a:buFont typeface="Arial" panose="020B0604020202020204" pitchFamily="34" charset="0"/>
              <a:buNone/>
            </a:pPr>
            <a:r>
              <a:rPr lang="en-US" sz="700" b="1" dirty="0">
                <a:solidFill>
                  <a:prstClr val="black"/>
                </a:solidFill>
              </a:rPr>
              <a:t> </a:t>
            </a: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Admin/GIS/Field Day New-Hire Training:</a:t>
            </a:r>
            <a:endParaRPr lang="en-US" sz="1600" dirty="0">
              <a:solidFill>
                <a:srgbClr val="FF0000"/>
              </a:solidFill>
            </a:endParaRPr>
          </a:p>
          <a:p>
            <a:pPr>
              <a:spcBef>
                <a:spcPts val="0"/>
              </a:spcBef>
            </a:pPr>
            <a:r>
              <a:rPr lang="en-US" sz="1600" dirty="0" smtClean="0">
                <a:solidFill>
                  <a:prstClr val="black"/>
                </a:solidFill>
              </a:rPr>
              <a:t>March 28 Admin, 29 GIS, 30 Field Day, in State College</a:t>
            </a:r>
          </a:p>
          <a:p>
            <a:pPr marL="0" indent="0">
              <a:spcBef>
                <a:spcPts val="0"/>
              </a:spcBef>
              <a:buFont typeface="Arial" panose="020B0604020202020204" pitchFamily="34" charset="0"/>
              <a:buNone/>
            </a:pPr>
            <a:endParaRPr lang="en-US" sz="700" dirty="0" smtClean="0">
              <a:solidFill>
                <a:prstClr val="black"/>
              </a:solidFill>
            </a:endParaRPr>
          </a:p>
          <a:p>
            <a:pPr marL="0" indent="0">
              <a:spcBef>
                <a:spcPts val="0"/>
              </a:spcBef>
              <a:buFont typeface="Arial" panose="020B0604020202020204" pitchFamily="34" charset="0"/>
              <a:buNone/>
            </a:pPr>
            <a:r>
              <a:rPr lang="en-US" sz="1600" b="1" u="sng" dirty="0" smtClean="0">
                <a:solidFill>
                  <a:srgbClr val="FF0000"/>
                </a:solidFill>
              </a:rPr>
              <a:t>Bankfull </a:t>
            </a:r>
            <a:r>
              <a:rPr lang="en-US" sz="1600" b="1" u="sng" dirty="0">
                <a:solidFill>
                  <a:srgbClr val="FF0000"/>
                </a:solidFill>
              </a:rPr>
              <a:t>/ Stream Crossing Trainings:</a:t>
            </a:r>
            <a:endParaRPr lang="en-US" sz="1600" dirty="0">
              <a:solidFill>
                <a:srgbClr val="FF0000"/>
              </a:solidFill>
            </a:endParaRPr>
          </a:p>
          <a:p>
            <a:pPr>
              <a:spcBef>
                <a:spcPts val="0"/>
              </a:spcBef>
            </a:pPr>
            <a:r>
              <a:rPr lang="en-US" sz="1600" dirty="0" smtClean="0">
                <a:solidFill>
                  <a:prstClr val="black"/>
                </a:solidFill>
              </a:rPr>
              <a:t>April </a:t>
            </a:r>
            <a:r>
              <a:rPr lang="en-US" sz="1600" dirty="0">
                <a:solidFill>
                  <a:prstClr val="black"/>
                </a:solidFill>
              </a:rPr>
              <a:t>26</a:t>
            </a:r>
            <a:r>
              <a:rPr lang="en-US" sz="1600" baseline="30000" dirty="0">
                <a:solidFill>
                  <a:prstClr val="black"/>
                </a:solidFill>
              </a:rPr>
              <a:t>th</a:t>
            </a:r>
            <a:r>
              <a:rPr lang="en-US" sz="1600" dirty="0">
                <a:solidFill>
                  <a:prstClr val="black"/>
                </a:solidFill>
              </a:rPr>
              <a:t>              Cumberland County (tentative location)</a:t>
            </a:r>
          </a:p>
          <a:p>
            <a:pPr>
              <a:spcBef>
                <a:spcPts val="0"/>
              </a:spcBef>
            </a:pPr>
            <a:r>
              <a:rPr lang="en-US" sz="1600" dirty="0">
                <a:solidFill>
                  <a:prstClr val="black"/>
                </a:solidFill>
              </a:rPr>
              <a:t>May 10</a:t>
            </a:r>
            <a:r>
              <a:rPr lang="en-US" sz="1600" baseline="30000" dirty="0">
                <a:solidFill>
                  <a:prstClr val="black"/>
                </a:solidFill>
              </a:rPr>
              <a:t>th</a:t>
            </a:r>
            <a:r>
              <a:rPr lang="en-US" sz="1600" dirty="0">
                <a:solidFill>
                  <a:prstClr val="black"/>
                </a:solidFill>
              </a:rPr>
              <a:t>              Cameron/Elk County (tentative location)</a:t>
            </a:r>
          </a:p>
          <a:p>
            <a:pPr>
              <a:spcBef>
                <a:spcPts val="0"/>
              </a:spcBef>
            </a:pPr>
            <a:r>
              <a:rPr lang="en-US" sz="1600" dirty="0">
                <a:solidFill>
                  <a:prstClr val="black"/>
                </a:solidFill>
              </a:rPr>
              <a:t>May 11</a:t>
            </a:r>
            <a:r>
              <a:rPr lang="en-US" sz="1600" baseline="30000" dirty="0">
                <a:solidFill>
                  <a:prstClr val="black"/>
                </a:solidFill>
              </a:rPr>
              <a:t>th</a:t>
            </a:r>
            <a:r>
              <a:rPr lang="en-US" sz="1600" dirty="0">
                <a:solidFill>
                  <a:prstClr val="black"/>
                </a:solidFill>
              </a:rPr>
              <a:t>              Indiana County (tentative location)</a:t>
            </a:r>
          </a:p>
          <a:p>
            <a:pPr>
              <a:spcBef>
                <a:spcPts val="0"/>
              </a:spcBef>
            </a:pPr>
            <a:r>
              <a:rPr lang="en-US" sz="1600" dirty="0">
                <a:solidFill>
                  <a:prstClr val="black"/>
                </a:solidFill>
              </a:rPr>
              <a:t>June 6</a:t>
            </a:r>
            <a:r>
              <a:rPr lang="en-US" sz="1600" baseline="30000" dirty="0">
                <a:solidFill>
                  <a:prstClr val="black"/>
                </a:solidFill>
              </a:rPr>
              <a:t>th</a:t>
            </a:r>
            <a:r>
              <a:rPr lang="en-US" sz="1600" dirty="0">
                <a:solidFill>
                  <a:prstClr val="black"/>
                </a:solidFill>
              </a:rPr>
              <a:t>                Pike County (tentative location)</a:t>
            </a:r>
          </a:p>
          <a:p>
            <a:pPr>
              <a:spcBef>
                <a:spcPts val="0"/>
              </a:spcBef>
            </a:pPr>
            <a:r>
              <a:rPr lang="en-US" sz="1600" dirty="0">
                <a:solidFill>
                  <a:prstClr val="black"/>
                </a:solidFill>
              </a:rPr>
              <a:t>June 8</a:t>
            </a:r>
            <a:r>
              <a:rPr lang="en-US" sz="1600" baseline="30000" dirty="0">
                <a:solidFill>
                  <a:prstClr val="black"/>
                </a:solidFill>
              </a:rPr>
              <a:t>th</a:t>
            </a:r>
            <a:r>
              <a:rPr lang="en-US" sz="1600" dirty="0">
                <a:solidFill>
                  <a:prstClr val="black"/>
                </a:solidFill>
              </a:rPr>
              <a:t>                Centre County</a:t>
            </a:r>
          </a:p>
          <a:p>
            <a:pPr>
              <a:spcBef>
                <a:spcPts val="0"/>
              </a:spcBef>
            </a:pPr>
            <a:r>
              <a:rPr lang="en-US" sz="1600" i="1" dirty="0">
                <a:solidFill>
                  <a:prstClr val="black"/>
                </a:solidFill>
              </a:rPr>
              <a:t>June 13&amp;14         “Flood days” reserved for rescheduling a session </a:t>
            </a:r>
            <a:r>
              <a:rPr lang="en-US" sz="1600" i="1" dirty="0" smtClean="0">
                <a:solidFill>
                  <a:prstClr val="black"/>
                </a:solidFill>
              </a:rPr>
              <a:t>due </a:t>
            </a:r>
            <a:r>
              <a:rPr lang="en-US" sz="1600" i="1" dirty="0">
                <a:solidFill>
                  <a:prstClr val="black"/>
                </a:solidFill>
              </a:rPr>
              <a:t>to high stream </a:t>
            </a:r>
            <a:r>
              <a:rPr lang="en-US" sz="1600" i="1" dirty="0" smtClean="0">
                <a:solidFill>
                  <a:prstClr val="black"/>
                </a:solidFill>
              </a:rPr>
              <a:t>flow</a:t>
            </a:r>
            <a:endParaRPr lang="en-US" sz="1600" dirty="0">
              <a:solidFill>
                <a:prstClr val="black"/>
              </a:solidFill>
            </a:endParaRPr>
          </a:p>
          <a:p>
            <a:pPr marL="457200" lvl="1" indent="0">
              <a:spcBef>
                <a:spcPts val="0"/>
              </a:spcBef>
              <a:buFont typeface="Arial" panose="020B0604020202020204" pitchFamily="34" charset="0"/>
              <a:buNone/>
            </a:pPr>
            <a:endParaRPr lang="en-US" sz="1600" b="1" dirty="0">
              <a:solidFill>
                <a:prstClr val="black"/>
              </a:solidFill>
              <a:ea typeface="Times New Roman"/>
            </a:endParaRPr>
          </a:p>
        </p:txBody>
      </p:sp>
      <p:cxnSp>
        <p:nvCxnSpPr>
          <p:cNvPr id="4" name="Straight Arrow Connector 3"/>
          <p:cNvCxnSpPr/>
          <p:nvPr/>
        </p:nvCxnSpPr>
        <p:spPr>
          <a:xfrm flipH="1">
            <a:off x="5181601" y="4419600"/>
            <a:ext cx="1904999" cy="8382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953000" y="2590800"/>
            <a:ext cx="4038600" cy="1905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prstClr val="black"/>
                </a:solidFill>
              </a:rPr>
              <a:t>One-day sessions, mostly in field, focusing on bankfull and “common crossing installation issues”.  </a:t>
            </a:r>
            <a:r>
              <a:rPr lang="en-US" sz="2000" b="1" dirty="0" smtClean="0">
                <a:solidFill>
                  <a:prstClr val="black"/>
                </a:solidFill>
              </a:rPr>
              <a:t>Details and registration available soon.  Space limited.</a:t>
            </a:r>
            <a:endParaRPr lang="en-US" sz="2000" b="1" dirty="0">
              <a:solidFill>
                <a:prstClr val="black"/>
              </a:solidFill>
            </a:endParaRPr>
          </a:p>
        </p:txBody>
      </p:sp>
    </p:spTree>
    <p:extLst>
      <p:ext uri="{BB962C8B-B14F-4D97-AF65-F5344CB8AC3E}">
        <p14:creationId xmlns:p14="http://schemas.microsoft.com/office/powerpoint/2010/main" val="705448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152400" y="76200"/>
            <a:ext cx="88392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u="sng" dirty="0" smtClean="0">
                <a:solidFill>
                  <a:srgbClr val="FF0000"/>
                </a:solidFill>
              </a:rPr>
              <a:t>Webinars</a:t>
            </a:r>
            <a:r>
              <a:rPr lang="en-US" sz="1600" b="1" u="sng" dirty="0">
                <a:solidFill>
                  <a:srgbClr val="FF0000"/>
                </a:solidFill>
              </a:rPr>
              <a:t>:</a:t>
            </a:r>
            <a:endParaRPr lang="en-US" sz="1600" dirty="0">
              <a:solidFill>
                <a:srgbClr val="FF0000"/>
              </a:solidFill>
            </a:endParaRPr>
          </a:p>
          <a:p>
            <a:pPr>
              <a:spcBef>
                <a:spcPts val="0"/>
              </a:spcBef>
            </a:pPr>
            <a:r>
              <a:rPr lang="en-US" sz="1600" strike="sngStrike" dirty="0" smtClean="0">
                <a:solidFill>
                  <a:prstClr val="black"/>
                </a:solidFill>
              </a:rPr>
              <a:t>January </a:t>
            </a:r>
            <a:r>
              <a:rPr lang="en-US" sz="1600" strike="sngStrike" dirty="0">
                <a:solidFill>
                  <a:prstClr val="black"/>
                </a:solidFill>
              </a:rPr>
              <a:t>17</a:t>
            </a:r>
            <a:r>
              <a:rPr lang="en-US" sz="1600" strike="sngStrike" baseline="30000" dirty="0">
                <a:solidFill>
                  <a:prstClr val="black"/>
                </a:solidFill>
              </a:rPr>
              <a:t>th</a:t>
            </a:r>
            <a:r>
              <a:rPr lang="en-US" sz="1600" strike="sngStrike" dirty="0">
                <a:solidFill>
                  <a:prstClr val="black"/>
                </a:solidFill>
              </a:rPr>
              <a:t>        CD Education and Outreach Ideas</a:t>
            </a:r>
          </a:p>
          <a:p>
            <a:pPr>
              <a:spcBef>
                <a:spcPts val="0"/>
              </a:spcBef>
            </a:pPr>
            <a:r>
              <a:rPr lang="en-US" sz="1600" dirty="0">
                <a:solidFill>
                  <a:prstClr val="black"/>
                </a:solidFill>
              </a:rPr>
              <a:t>January 31</a:t>
            </a:r>
            <a:r>
              <a:rPr lang="en-US" sz="1600" baseline="30000" dirty="0">
                <a:solidFill>
                  <a:prstClr val="black"/>
                </a:solidFill>
              </a:rPr>
              <a:t>st</a:t>
            </a:r>
            <a:r>
              <a:rPr lang="en-US" sz="1600" dirty="0">
                <a:solidFill>
                  <a:prstClr val="black"/>
                </a:solidFill>
              </a:rPr>
              <a:t>        Worksite Assessment “dirty dozen” overview</a:t>
            </a:r>
          </a:p>
          <a:p>
            <a:pPr>
              <a:spcBef>
                <a:spcPts val="0"/>
              </a:spcBef>
            </a:pPr>
            <a:r>
              <a:rPr lang="en-US" sz="1600" dirty="0">
                <a:solidFill>
                  <a:prstClr val="black"/>
                </a:solidFill>
              </a:rPr>
              <a:t>February 7</a:t>
            </a:r>
            <a:r>
              <a:rPr lang="en-US" sz="1600" baseline="30000" dirty="0">
                <a:solidFill>
                  <a:prstClr val="black"/>
                </a:solidFill>
              </a:rPr>
              <a:t>th</a:t>
            </a:r>
            <a:r>
              <a:rPr lang="en-US" sz="1600" dirty="0">
                <a:solidFill>
                  <a:prstClr val="black"/>
                </a:solidFill>
              </a:rPr>
              <a:t>        CD Replenishments and Direct Deposit</a:t>
            </a:r>
          </a:p>
          <a:p>
            <a:pPr>
              <a:spcBef>
                <a:spcPts val="0"/>
              </a:spcBef>
            </a:pPr>
            <a:r>
              <a:rPr lang="en-US" sz="1600" dirty="0">
                <a:solidFill>
                  <a:prstClr val="black"/>
                </a:solidFill>
              </a:rPr>
              <a:t>February 14</a:t>
            </a:r>
            <a:r>
              <a:rPr lang="en-US" sz="1600" baseline="30000" dirty="0">
                <a:solidFill>
                  <a:prstClr val="black"/>
                </a:solidFill>
              </a:rPr>
              <a:t>th</a:t>
            </a:r>
            <a:r>
              <a:rPr lang="en-US" sz="1600" dirty="0">
                <a:solidFill>
                  <a:prstClr val="black"/>
                </a:solidFill>
              </a:rPr>
              <a:t>      2016 Annual Summary Report Review</a:t>
            </a:r>
          </a:p>
          <a:p>
            <a:pPr>
              <a:spcBef>
                <a:spcPts val="0"/>
              </a:spcBef>
            </a:pPr>
            <a:r>
              <a:rPr lang="en-US" sz="1600" dirty="0">
                <a:solidFill>
                  <a:prstClr val="black"/>
                </a:solidFill>
              </a:rPr>
              <a:t>March 17</a:t>
            </a:r>
            <a:r>
              <a:rPr lang="en-US" sz="1600" baseline="30000" dirty="0">
                <a:solidFill>
                  <a:prstClr val="black"/>
                </a:solidFill>
              </a:rPr>
              <a:t>th</a:t>
            </a:r>
            <a:r>
              <a:rPr lang="en-US" sz="1600" dirty="0">
                <a:solidFill>
                  <a:prstClr val="black"/>
                </a:solidFill>
              </a:rPr>
              <a:t>          Project Sharing Session Highlights</a:t>
            </a:r>
          </a:p>
          <a:p>
            <a:pPr>
              <a:spcBef>
                <a:spcPts val="0"/>
              </a:spcBef>
            </a:pPr>
            <a:r>
              <a:rPr lang="en-US" sz="1600" dirty="0">
                <a:solidFill>
                  <a:prstClr val="black"/>
                </a:solidFill>
              </a:rPr>
              <a:t>March 21</a:t>
            </a:r>
            <a:r>
              <a:rPr lang="en-US" sz="1600" baseline="30000" dirty="0">
                <a:solidFill>
                  <a:prstClr val="black"/>
                </a:solidFill>
              </a:rPr>
              <a:t>st</a:t>
            </a:r>
            <a:r>
              <a:rPr lang="en-US" sz="1600" dirty="0">
                <a:solidFill>
                  <a:prstClr val="black"/>
                </a:solidFill>
              </a:rPr>
              <a:t>           Overview of Admin Manual Changes</a:t>
            </a:r>
          </a:p>
          <a:p>
            <a:pPr marL="0" indent="0">
              <a:spcBef>
                <a:spcPts val="0"/>
              </a:spcBef>
              <a:buFont typeface="Arial" panose="020B0604020202020204" pitchFamily="34" charset="0"/>
              <a:buNone/>
            </a:pP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DGLVR Project Sharing Sessions:</a:t>
            </a:r>
            <a:endParaRPr lang="en-US" sz="1600" dirty="0">
              <a:solidFill>
                <a:srgbClr val="FF0000"/>
              </a:solidFill>
            </a:endParaRPr>
          </a:p>
          <a:p>
            <a:pPr>
              <a:spcBef>
                <a:spcPts val="0"/>
              </a:spcBef>
            </a:pPr>
            <a:r>
              <a:rPr lang="en-US" sz="1600" dirty="0" smtClean="0">
                <a:solidFill>
                  <a:prstClr val="black"/>
                </a:solidFill>
              </a:rPr>
              <a:t>February </a:t>
            </a:r>
            <a:r>
              <a:rPr lang="en-US" sz="1600" dirty="0">
                <a:solidFill>
                  <a:prstClr val="black"/>
                </a:solidFill>
              </a:rPr>
              <a:t>21</a:t>
            </a:r>
            <a:r>
              <a:rPr lang="en-US" sz="1600" baseline="30000" dirty="0">
                <a:solidFill>
                  <a:prstClr val="black"/>
                </a:solidFill>
              </a:rPr>
              <a:t>st</a:t>
            </a:r>
            <a:r>
              <a:rPr lang="en-US" sz="1600" dirty="0">
                <a:solidFill>
                  <a:prstClr val="black"/>
                </a:solidFill>
              </a:rPr>
              <a:t>      </a:t>
            </a:r>
            <a:r>
              <a:rPr lang="en-US" sz="1600" dirty="0" err="1">
                <a:solidFill>
                  <a:prstClr val="black"/>
                </a:solidFill>
              </a:rPr>
              <a:t>SouthWest</a:t>
            </a:r>
            <a:r>
              <a:rPr lang="en-US" sz="1600" dirty="0">
                <a:solidFill>
                  <a:prstClr val="black"/>
                </a:solidFill>
              </a:rPr>
              <a:t> PA, </a:t>
            </a:r>
            <a:r>
              <a:rPr lang="en-US" sz="1600" dirty="0" smtClean="0">
                <a:solidFill>
                  <a:prstClr val="black"/>
                </a:solidFill>
              </a:rPr>
              <a:t>Greensburg</a:t>
            </a:r>
            <a:endParaRPr lang="en-US" sz="1600" dirty="0">
              <a:solidFill>
                <a:prstClr val="black"/>
              </a:solidFill>
            </a:endParaRPr>
          </a:p>
          <a:p>
            <a:pPr>
              <a:spcBef>
                <a:spcPts val="0"/>
              </a:spcBef>
            </a:pPr>
            <a:r>
              <a:rPr lang="en-US" sz="1600" dirty="0">
                <a:solidFill>
                  <a:prstClr val="black"/>
                </a:solidFill>
              </a:rPr>
              <a:t>February 22</a:t>
            </a:r>
            <a:r>
              <a:rPr lang="en-US" sz="1600" baseline="30000" dirty="0">
                <a:solidFill>
                  <a:prstClr val="black"/>
                </a:solidFill>
              </a:rPr>
              <a:t>nd</a:t>
            </a:r>
            <a:r>
              <a:rPr lang="en-US" sz="1600" dirty="0">
                <a:solidFill>
                  <a:prstClr val="black"/>
                </a:solidFill>
              </a:rPr>
              <a:t>      </a:t>
            </a:r>
            <a:r>
              <a:rPr lang="en-US" sz="1600" dirty="0" err="1">
                <a:solidFill>
                  <a:prstClr val="black"/>
                </a:solidFill>
              </a:rPr>
              <a:t>NorthWest</a:t>
            </a:r>
            <a:r>
              <a:rPr lang="en-US" sz="1600" dirty="0">
                <a:solidFill>
                  <a:prstClr val="black"/>
                </a:solidFill>
              </a:rPr>
              <a:t> PA, </a:t>
            </a:r>
            <a:r>
              <a:rPr lang="en-US" sz="1600" dirty="0" smtClean="0">
                <a:solidFill>
                  <a:prstClr val="black"/>
                </a:solidFill>
              </a:rPr>
              <a:t>Clarion</a:t>
            </a:r>
            <a:endParaRPr lang="en-US" sz="1600" dirty="0">
              <a:solidFill>
                <a:prstClr val="black"/>
              </a:solidFill>
            </a:endParaRPr>
          </a:p>
          <a:p>
            <a:pPr>
              <a:spcBef>
                <a:spcPts val="0"/>
              </a:spcBef>
            </a:pPr>
            <a:r>
              <a:rPr lang="en-US" sz="1600" dirty="0">
                <a:solidFill>
                  <a:prstClr val="black"/>
                </a:solidFill>
              </a:rPr>
              <a:t>February 28</a:t>
            </a:r>
            <a:r>
              <a:rPr lang="en-US" sz="1600" baseline="30000" dirty="0">
                <a:solidFill>
                  <a:prstClr val="black"/>
                </a:solidFill>
              </a:rPr>
              <a:t>th</a:t>
            </a:r>
            <a:r>
              <a:rPr lang="en-US" sz="1600" dirty="0">
                <a:solidFill>
                  <a:prstClr val="black"/>
                </a:solidFill>
              </a:rPr>
              <a:t>      </a:t>
            </a:r>
            <a:r>
              <a:rPr lang="en-US" sz="1600" dirty="0" err="1">
                <a:solidFill>
                  <a:prstClr val="black"/>
                </a:solidFill>
              </a:rPr>
              <a:t>SouthEast</a:t>
            </a:r>
            <a:r>
              <a:rPr lang="en-US" sz="1600" dirty="0">
                <a:solidFill>
                  <a:prstClr val="black"/>
                </a:solidFill>
              </a:rPr>
              <a:t> PA, </a:t>
            </a:r>
            <a:r>
              <a:rPr lang="en-US" sz="1600" dirty="0" smtClean="0">
                <a:solidFill>
                  <a:prstClr val="black"/>
                </a:solidFill>
              </a:rPr>
              <a:t>Lancaster</a:t>
            </a:r>
            <a:endParaRPr lang="en-US" sz="1600" dirty="0">
              <a:solidFill>
                <a:prstClr val="black"/>
              </a:solidFill>
            </a:endParaRPr>
          </a:p>
          <a:p>
            <a:pPr>
              <a:spcBef>
                <a:spcPts val="0"/>
              </a:spcBef>
            </a:pPr>
            <a:r>
              <a:rPr lang="en-US" sz="1600" dirty="0">
                <a:solidFill>
                  <a:prstClr val="black"/>
                </a:solidFill>
              </a:rPr>
              <a:t>March 1</a:t>
            </a:r>
            <a:r>
              <a:rPr lang="en-US" sz="1600" baseline="30000" dirty="0">
                <a:solidFill>
                  <a:prstClr val="black"/>
                </a:solidFill>
              </a:rPr>
              <a:t>st</a:t>
            </a:r>
            <a:r>
              <a:rPr lang="en-US" sz="1600" dirty="0">
                <a:solidFill>
                  <a:prstClr val="black"/>
                </a:solidFill>
              </a:rPr>
              <a:t>             </a:t>
            </a:r>
            <a:r>
              <a:rPr lang="en-US" sz="1600" dirty="0" err="1">
                <a:solidFill>
                  <a:prstClr val="black"/>
                </a:solidFill>
              </a:rPr>
              <a:t>NorthEast</a:t>
            </a:r>
            <a:r>
              <a:rPr lang="en-US" sz="1600" dirty="0">
                <a:solidFill>
                  <a:prstClr val="black"/>
                </a:solidFill>
              </a:rPr>
              <a:t> PA, </a:t>
            </a:r>
            <a:r>
              <a:rPr lang="en-US" sz="1600" dirty="0" smtClean="0">
                <a:solidFill>
                  <a:prstClr val="black"/>
                </a:solidFill>
              </a:rPr>
              <a:t>Wilkes-Barre</a:t>
            </a:r>
            <a:endParaRPr lang="en-US" sz="1600" dirty="0">
              <a:solidFill>
                <a:prstClr val="black"/>
              </a:solidFill>
            </a:endParaRPr>
          </a:p>
          <a:p>
            <a:pPr>
              <a:spcBef>
                <a:spcPts val="0"/>
              </a:spcBef>
            </a:pPr>
            <a:r>
              <a:rPr lang="en-US" sz="1600" dirty="0">
                <a:solidFill>
                  <a:prstClr val="black"/>
                </a:solidFill>
              </a:rPr>
              <a:t>March 7</a:t>
            </a:r>
            <a:r>
              <a:rPr lang="en-US" sz="1600" baseline="30000" dirty="0">
                <a:solidFill>
                  <a:prstClr val="black"/>
                </a:solidFill>
              </a:rPr>
              <a:t>th</a:t>
            </a:r>
            <a:r>
              <a:rPr lang="en-US" sz="1600" dirty="0">
                <a:solidFill>
                  <a:prstClr val="black"/>
                </a:solidFill>
              </a:rPr>
              <a:t>             </a:t>
            </a:r>
            <a:r>
              <a:rPr lang="en-US" sz="1600" dirty="0" smtClean="0">
                <a:solidFill>
                  <a:prstClr val="black"/>
                </a:solidFill>
              </a:rPr>
              <a:t>Central, State </a:t>
            </a:r>
            <a:r>
              <a:rPr lang="en-US" sz="1600" dirty="0">
                <a:solidFill>
                  <a:prstClr val="black"/>
                </a:solidFill>
              </a:rPr>
              <a:t>College</a:t>
            </a:r>
          </a:p>
          <a:p>
            <a:pPr>
              <a:spcBef>
                <a:spcPts val="0"/>
              </a:spcBef>
            </a:pPr>
            <a:r>
              <a:rPr lang="en-US" sz="1600" i="1" dirty="0">
                <a:solidFill>
                  <a:prstClr val="black"/>
                </a:solidFill>
              </a:rPr>
              <a:t>March 8&amp;9          “Snow days” reserved for rescheduling a session if canceled for snow</a:t>
            </a:r>
            <a:endParaRPr lang="en-US" sz="1600" dirty="0">
              <a:solidFill>
                <a:prstClr val="black"/>
              </a:solidFill>
            </a:endParaRPr>
          </a:p>
          <a:p>
            <a:pPr marL="0" indent="0">
              <a:spcBef>
                <a:spcPts val="0"/>
              </a:spcBef>
              <a:buFont typeface="Arial" panose="020B0604020202020204" pitchFamily="34" charset="0"/>
              <a:buNone/>
            </a:pPr>
            <a:r>
              <a:rPr lang="en-US" sz="700" b="1" dirty="0">
                <a:solidFill>
                  <a:prstClr val="black"/>
                </a:solidFill>
              </a:rPr>
              <a:t> </a:t>
            </a: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Admin/GIS/Field Day New-Hire Training:</a:t>
            </a:r>
            <a:endParaRPr lang="en-US" sz="1600" dirty="0">
              <a:solidFill>
                <a:srgbClr val="FF0000"/>
              </a:solidFill>
            </a:endParaRPr>
          </a:p>
          <a:p>
            <a:pPr>
              <a:spcBef>
                <a:spcPts val="0"/>
              </a:spcBef>
            </a:pPr>
            <a:r>
              <a:rPr lang="en-US" sz="1600" dirty="0" smtClean="0">
                <a:solidFill>
                  <a:prstClr val="black"/>
                </a:solidFill>
              </a:rPr>
              <a:t>March 28 Admin, 29 GIS, 30 Field Day, in State College</a:t>
            </a:r>
          </a:p>
          <a:p>
            <a:pPr marL="0" indent="0">
              <a:spcBef>
                <a:spcPts val="0"/>
              </a:spcBef>
              <a:buFont typeface="Arial" panose="020B0604020202020204" pitchFamily="34" charset="0"/>
              <a:buNone/>
            </a:pPr>
            <a:endParaRPr lang="en-US" sz="700" dirty="0" smtClean="0">
              <a:solidFill>
                <a:prstClr val="black"/>
              </a:solidFill>
            </a:endParaRPr>
          </a:p>
          <a:p>
            <a:pPr marL="0" indent="0">
              <a:spcBef>
                <a:spcPts val="0"/>
              </a:spcBef>
              <a:buFont typeface="Arial" panose="020B0604020202020204" pitchFamily="34" charset="0"/>
              <a:buNone/>
            </a:pPr>
            <a:r>
              <a:rPr lang="en-US" sz="1600" b="1" u="sng" dirty="0" smtClean="0">
                <a:solidFill>
                  <a:srgbClr val="FF0000"/>
                </a:solidFill>
              </a:rPr>
              <a:t>Bankfull </a:t>
            </a:r>
            <a:r>
              <a:rPr lang="en-US" sz="1600" b="1" u="sng" dirty="0">
                <a:solidFill>
                  <a:srgbClr val="FF0000"/>
                </a:solidFill>
              </a:rPr>
              <a:t>/ Stream Crossing Trainings:</a:t>
            </a:r>
            <a:endParaRPr lang="en-US" sz="1600" dirty="0">
              <a:solidFill>
                <a:srgbClr val="FF0000"/>
              </a:solidFill>
            </a:endParaRPr>
          </a:p>
          <a:p>
            <a:pPr>
              <a:spcBef>
                <a:spcPts val="0"/>
              </a:spcBef>
            </a:pPr>
            <a:r>
              <a:rPr lang="en-US" sz="1600" dirty="0" smtClean="0">
                <a:solidFill>
                  <a:prstClr val="black"/>
                </a:solidFill>
              </a:rPr>
              <a:t>April </a:t>
            </a:r>
            <a:r>
              <a:rPr lang="en-US" sz="1600" dirty="0">
                <a:solidFill>
                  <a:prstClr val="black"/>
                </a:solidFill>
              </a:rPr>
              <a:t>26</a:t>
            </a:r>
            <a:r>
              <a:rPr lang="en-US" sz="1600" baseline="30000" dirty="0">
                <a:solidFill>
                  <a:prstClr val="black"/>
                </a:solidFill>
              </a:rPr>
              <a:t>th</a:t>
            </a:r>
            <a:r>
              <a:rPr lang="en-US" sz="1600" dirty="0">
                <a:solidFill>
                  <a:prstClr val="black"/>
                </a:solidFill>
              </a:rPr>
              <a:t>              Cumberland County (tentative location)</a:t>
            </a:r>
          </a:p>
          <a:p>
            <a:pPr>
              <a:spcBef>
                <a:spcPts val="0"/>
              </a:spcBef>
            </a:pPr>
            <a:r>
              <a:rPr lang="en-US" sz="1600" dirty="0">
                <a:solidFill>
                  <a:prstClr val="black"/>
                </a:solidFill>
              </a:rPr>
              <a:t>May 10</a:t>
            </a:r>
            <a:r>
              <a:rPr lang="en-US" sz="1600" baseline="30000" dirty="0">
                <a:solidFill>
                  <a:prstClr val="black"/>
                </a:solidFill>
              </a:rPr>
              <a:t>th</a:t>
            </a:r>
            <a:r>
              <a:rPr lang="en-US" sz="1600" dirty="0">
                <a:solidFill>
                  <a:prstClr val="black"/>
                </a:solidFill>
              </a:rPr>
              <a:t>              Cameron/Elk County (tentative location)</a:t>
            </a:r>
          </a:p>
          <a:p>
            <a:pPr>
              <a:spcBef>
                <a:spcPts val="0"/>
              </a:spcBef>
            </a:pPr>
            <a:r>
              <a:rPr lang="en-US" sz="1600" dirty="0">
                <a:solidFill>
                  <a:prstClr val="black"/>
                </a:solidFill>
              </a:rPr>
              <a:t>May 11</a:t>
            </a:r>
            <a:r>
              <a:rPr lang="en-US" sz="1600" baseline="30000" dirty="0">
                <a:solidFill>
                  <a:prstClr val="black"/>
                </a:solidFill>
              </a:rPr>
              <a:t>th</a:t>
            </a:r>
            <a:r>
              <a:rPr lang="en-US" sz="1600" dirty="0">
                <a:solidFill>
                  <a:prstClr val="black"/>
                </a:solidFill>
              </a:rPr>
              <a:t>              Indiana County (tentative location)</a:t>
            </a:r>
          </a:p>
          <a:p>
            <a:pPr>
              <a:spcBef>
                <a:spcPts val="0"/>
              </a:spcBef>
            </a:pPr>
            <a:r>
              <a:rPr lang="en-US" sz="1600" dirty="0">
                <a:solidFill>
                  <a:prstClr val="black"/>
                </a:solidFill>
              </a:rPr>
              <a:t>June 6</a:t>
            </a:r>
            <a:r>
              <a:rPr lang="en-US" sz="1600" baseline="30000" dirty="0">
                <a:solidFill>
                  <a:prstClr val="black"/>
                </a:solidFill>
              </a:rPr>
              <a:t>th</a:t>
            </a:r>
            <a:r>
              <a:rPr lang="en-US" sz="1600" dirty="0">
                <a:solidFill>
                  <a:prstClr val="black"/>
                </a:solidFill>
              </a:rPr>
              <a:t>                Pike County (tentative location)</a:t>
            </a:r>
          </a:p>
          <a:p>
            <a:pPr>
              <a:spcBef>
                <a:spcPts val="0"/>
              </a:spcBef>
            </a:pPr>
            <a:r>
              <a:rPr lang="en-US" sz="1600" dirty="0">
                <a:solidFill>
                  <a:prstClr val="black"/>
                </a:solidFill>
              </a:rPr>
              <a:t>June 8</a:t>
            </a:r>
            <a:r>
              <a:rPr lang="en-US" sz="1600" baseline="30000" dirty="0">
                <a:solidFill>
                  <a:prstClr val="black"/>
                </a:solidFill>
              </a:rPr>
              <a:t>th</a:t>
            </a:r>
            <a:r>
              <a:rPr lang="en-US" sz="1600" dirty="0">
                <a:solidFill>
                  <a:prstClr val="black"/>
                </a:solidFill>
              </a:rPr>
              <a:t>                Centre County</a:t>
            </a:r>
          </a:p>
          <a:p>
            <a:pPr>
              <a:spcBef>
                <a:spcPts val="0"/>
              </a:spcBef>
            </a:pPr>
            <a:r>
              <a:rPr lang="en-US" sz="1600" i="1" dirty="0">
                <a:solidFill>
                  <a:prstClr val="black"/>
                </a:solidFill>
              </a:rPr>
              <a:t>June 13&amp;14         “Flood days” reserved for rescheduling a session </a:t>
            </a:r>
            <a:r>
              <a:rPr lang="en-US" sz="1600" i="1" dirty="0" smtClean="0">
                <a:solidFill>
                  <a:prstClr val="black"/>
                </a:solidFill>
              </a:rPr>
              <a:t>due </a:t>
            </a:r>
            <a:r>
              <a:rPr lang="en-US" sz="1600" i="1" dirty="0">
                <a:solidFill>
                  <a:prstClr val="black"/>
                </a:solidFill>
              </a:rPr>
              <a:t>to high stream </a:t>
            </a:r>
            <a:r>
              <a:rPr lang="en-US" sz="1600" i="1" dirty="0" smtClean="0">
                <a:solidFill>
                  <a:prstClr val="black"/>
                </a:solidFill>
              </a:rPr>
              <a:t>flow</a:t>
            </a:r>
          </a:p>
          <a:p>
            <a:pPr>
              <a:spcBef>
                <a:spcPts val="0"/>
              </a:spcBef>
            </a:pPr>
            <a:r>
              <a:rPr lang="en-US" sz="1600" b="1" i="1" dirty="0" smtClean="0">
                <a:solidFill>
                  <a:prstClr val="black"/>
                </a:solidFill>
              </a:rPr>
              <a:t>June 27-28	NAACC Culvert Assessment Training: </a:t>
            </a:r>
            <a:r>
              <a:rPr lang="en-US" sz="1600" b="1" i="1" dirty="0" smtClean="0">
                <a:solidFill>
                  <a:prstClr val="black"/>
                </a:solidFill>
                <a:hlinkClick r:id="rId4"/>
              </a:rPr>
              <a:t>www.streamcontinuity.org</a:t>
            </a:r>
            <a:r>
              <a:rPr lang="en-US" sz="1600" b="1" i="1" dirty="0" smtClean="0">
                <a:solidFill>
                  <a:prstClr val="black"/>
                </a:solidFill>
              </a:rPr>
              <a:t> </a:t>
            </a:r>
            <a:endParaRPr lang="en-US" sz="1600" b="1" dirty="0">
              <a:solidFill>
                <a:prstClr val="black"/>
              </a:solidFill>
            </a:endParaRPr>
          </a:p>
          <a:p>
            <a:pPr marL="457200" lvl="1" indent="0">
              <a:spcBef>
                <a:spcPts val="0"/>
              </a:spcBef>
              <a:buFont typeface="Arial" panose="020B0604020202020204" pitchFamily="34" charset="0"/>
              <a:buNone/>
            </a:pPr>
            <a:endParaRPr lang="en-US" sz="1600" b="1" dirty="0">
              <a:solidFill>
                <a:prstClr val="black"/>
              </a:solidFill>
              <a:ea typeface="Times New Roman"/>
            </a:endParaRPr>
          </a:p>
        </p:txBody>
      </p:sp>
      <p:cxnSp>
        <p:nvCxnSpPr>
          <p:cNvPr id="4" name="Straight Arrow Connector 3"/>
          <p:cNvCxnSpPr/>
          <p:nvPr/>
        </p:nvCxnSpPr>
        <p:spPr>
          <a:xfrm flipH="1">
            <a:off x="3886202" y="3962400"/>
            <a:ext cx="2133598" cy="2167842"/>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90800" y="1524000"/>
            <a:ext cx="6400800" cy="2971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Training on “culvert and bridge assessment for Aquatic Organism Passage”.  Limited Space.  Only attend if you plan to actively add to the inventory in the future.  </a:t>
            </a:r>
          </a:p>
          <a:p>
            <a:pPr algn="ctr"/>
            <a:endParaRPr lang="en-US" sz="2000" b="1" dirty="0" smtClean="0">
              <a:solidFill>
                <a:prstClr val="black"/>
              </a:solidFill>
            </a:endParaRPr>
          </a:p>
          <a:p>
            <a:pPr algn="ctr"/>
            <a:r>
              <a:rPr lang="en-US" sz="2000" b="1" dirty="0" smtClean="0">
                <a:solidFill>
                  <a:prstClr val="black"/>
                </a:solidFill>
              </a:rPr>
              <a:t>Will discuss more details at project sharing sessions.</a:t>
            </a:r>
            <a:endParaRPr lang="en-US" sz="2000" b="1" dirty="0">
              <a:solidFill>
                <a:prstClr val="black"/>
              </a:solidFill>
            </a:endParaRPr>
          </a:p>
          <a:p>
            <a:pPr algn="ctr"/>
            <a:r>
              <a:rPr lang="en-US" sz="2000" b="1" dirty="0" smtClean="0">
                <a:solidFill>
                  <a:prstClr val="black"/>
                </a:solidFill>
              </a:rPr>
              <a:t>More info at </a:t>
            </a:r>
            <a:r>
              <a:rPr lang="en-US" sz="2000" b="1" dirty="0" smtClean="0">
                <a:solidFill>
                  <a:prstClr val="black"/>
                </a:solidFill>
                <a:hlinkClick r:id="rId4"/>
              </a:rPr>
              <a:t>www.streamcontinuity.org</a:t>
            </a:r>
            <a:r>
              <a:rPr lang="en-US" sz="2000" b="1" dirty="0" smtClean="0">
                <a:solidFill>
                  <a:prstClr val="black"/>
                </a:solidFill>
              </a:rPr>
              <a:t> </a:t>
            </a:r>
            <a:endParaRPr lang="en-US" sz="2000" b="1" dirty="0">
              <a:solidFill>
                <a:prstClr val="black"/>
              </a:solidFill>
            </a:endParaRPr>
          </a:p>
        </p:txBody>
      </p:sp>
    </p:spTree>
    <p:extLst>
      <p:ext uri="{BB962C8B-B14F-4D97-AF65-F5344CB8AC3E}">
        <p14:creationId xmlns:p14="http://schemas.microsoft.com/office/powerpoint/2010/main" val="23401698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152400" y="76200"/>
            <a:ext cx="88392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u="sng" dirty="0" smtClean="0">
                <a:solidFill>
                  <a:srgbClr val="FF0000"/>
                </a:solidFill>
              </a:rPr>
              <a:t>Webinars</a:t>
            </a:r>
            <a:r>
              <a:rPr lang="en-US" sz="1600" b="1" u="sng" dirty="0">
                <a:solidFill>
                  <a:srgbClr val="FF0000"/>
                </a:solidFill>
              </a:rPr>
              <a:t>:</a:t>
            </a:r>
            <a:endParaRPr lang="en-US" sz="1600" dirty="0">
              <a:solidFill>
                <a:srgbClr val="FF0000"/>
              </a:solidFill>
            </a:endParaRPr>
          </a:p>
          <a:p>
            <a:pPr>
              <a:spcBef>
                <a:spcPts val="0"/>
              </a:spcBef>
            </a:pPr>
            <a:r>
              <a:rPr lang="en-US" sz="1600" strike="sngStrike" dirty="0" smtClean="0">
                <a:solidFill>
                  <a:prstClr val="black"/>
                </a:solidFill>
              </a:rPr>
              <a:t>January </a:t>
            </a:r>
            <a:r>
              <a:rPr lang="en-US" sz="1600" strike="sngStrike" dirty="0">
                <a:solidFill>
                  <a:prstClr val="black"/>
                </a:solidFill>
              </a:rPr>
              <a:t>17</a:t>
            </a:r>
            <a:r>
              <a:rPr lang="en-US" sz="1600" strike="sngStrike" baseline="30000" dirty="0">
                <a:solidFill>
                  <a:prstClr val="black"/>
                </a:solidFill>
              </a:rPr>
              <a:t>th</a:t>
            </a:r>
            <a:r>
              <a:rPr lang="en-US" sz="1600" strike="sngStrike" dirty="0">
                <a:solidFill>
                  <a:prstClr val="black"/>
                </a:solidFill>
              </a:rPr>
              <a:t>        CD Education and Outreach Ideas</a:t>
            </a:r>
          </a:p>
          <a:p>
            <a:pPr>
              <a:spcBef>
                <a:spcPts val="0"/>
              </a:spcBef>
            </a:pPr>
            <a:r>
              <a:rPr lang="en-US" sz="1600" dirty="0">
                <a:solidFill>
                  <a:prstClr val="black"/>
                </a:solidFill>
              </a:rPr>
              <a:t>January 31</a:t>
            </a:r>
            <a:r>
              <a:rPr lang="en-US" sz="1600" baseline="30000" dirty="0">
                <a:solidFill>
                  <a:prstClr val="black"/>
                </a:solidFill>
              </a:rPr>
              <a:t>st</a:t>
            </a:r>
            <a:r>
              <a:rPr lang="en-US" sz="1600" dirty="0">
                <a:solidFill>
                  <a:prstClr val="black"/>
                </a:solidFill>
              </a:rPr>
              <a:t>        Worksite Assessment “dirty dozen” overview</a:t>
            </a:r>
          </a:p>
          <a:p>
            <a:pPr>
              <a:spcBef>
                <a:spcPts val="0"/>
              </a:spcBef>
            </a:pPr>
            <a:r>
              <a:rPr lang="en-US" sz="1600" dirty="0">
                <a:solidFill>
                  <a:prstClr val="black"/>
                </a:solidFill>
              </a:rPr>
              <a:t>February 7</a:t>
            </a:r>
            <a:r>
              <a:rPr lang="en-US" sz="1600" baseline="30000" dirty="0">
                <a:solidFill>
                  <a:prstClr val="black"/>
                </a:solidFill>
              </a:rPr>
              <a:t>th</a:t>
            </a:r>
            <a:r>
              <a:rPr lang="en-US" sz="1600" dirty="0">
                <a:solidFill>
                  <a:prstClr val="black"/>
                </a:solidFill>
              </a:rPr>
              <a:t>        CD Replenishments and Direct Deposit</a:t>
            </a:r>
          </a:p>
          <a:p>
            <a:pPr>
              <a:spcBef>
                <a:spcPts val="0"/>
              </a:spcBef>
            </a:pPr>
            <a:r>
              <a:rPr lang="en-US" sz="1600" dirty="0">
                <a:solidFill>
                  <a:prstClr val="black"/>
                </a:solidFill>
              </a:rPr>
              <a:t>February 14</a:t>
            </a:r>
            <a:r>
              <a:rPr lang="en-US" sz="1600" baseline="30000" dirty="0">
                <a:solidFill>
                  <a:prstClr val="black"/>
                </a:solidFill>
              </a:rPr>
              <a:t>th</a:t>
            </a:r>
            <a:r>
              <a:rPr lang="en-US" sz="1600" dirty="0">
                <a:solidFill>
                  <a:prstClr val="black"/>
                </a:solidFill>
              </a:rPr>
              <a:t>      2016 Annual Summary Report Review</a:t>
            </a:r>
          </a:p>
          <a:p>
            <a:pPr>
              <a:spcBef>
                <a:spcPts val="0"/>
              </a:spcBef>
            </a:pPr>
            <a:r>
              <a:rPr lang="en-US" sz="1600" dirty="0">
                <a:solidFill>
                  <a:prstClr val="black"/>
                </a:solidFill>
              </a:rPr>
              <a:t>March 17</a:t>
            </a:r>
            <a:r>
              <a:rPr lang="en-US" sz="1600" baseline="30000" dirty="0">
                <a:solidFill>
                  <a:prstClr val="black"/>
                </a:solidFill>
              </a:rPr>
              <a:t>th</a:t>
            </a:r>
            <a:r>
              <a:rPr lang="en-US" sz="1600" dirty="0">
                <a:solidFill>
                  <a:prstClr val="black"/>
                </a:solidFill>
              </a:rPr>
              <a:t>          Project Sharing Session Highlights</a:t>
            </a:r>
          </a:p>
          <a:p>
            <a:pPr>
              <a:spcBef>
                <a:spcPts val="0"/>
              </a:spcBef>
            </a:pPr>
            <a:r>
              <a:rPr lang="en-US" sz="1600" dirty="0">
                <a:solidFill>
                  <a:prstClr val="black"/>
                </a:solidFill>
              </a:rPr>
              <a:t>March 21</a:t>
            </a:r>
            <a:r>
              <a:rPr lang="en-US" sz="1600" baseline="30000" dirty="0">
                <a:solidFill>
                  <a:prstClr val="black"/>
                </a:solidFill>
              </a:rPr>
              <a:t>st</a:t>
            </a:r>
            <a:r>
              <a:rPr lang="en-US" sz="1600" dirty="0">
                <a:solidFill>
                  <a:prstClr val="black"/>
                </a:solidFill>
              </a:rPr>
              <a:t>           Overview of Admin Manual Changes</a:t>
            </a:r>
          </a:p>
          <a:p>
            <a:pPr marL="0" indent="0">
              <a:spcBef>
                <a:spcPts val="0"/>
              </a:spcBef>
              <a:buFont typeface="Arial" panose="020B0604020202020204" pitchFamily="34" charset="0"/>
              <a:buNone/>
            </a:pP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DGLVR Project Sharing Sessions:</a:t>
            </a:r>
            <a:endParaRPr lang="en-US" sz="1600" dirty="0">
              <a:solidFill>
                <a:srgbClr val="FF0000"/>
              </a:solidFill>
            </a:endParaRPr>
          </a:p>
          <a:p>
            <a:pPr>
              <a:spcBef>
                <a:spcPts val="0"/>
              </a:spcBef>
            </a:pPr>
            <a:r>
              <a:rPr lang="en-US" sz="1600" dirty="0" smtClean="0">
                <a:solidFill>
                  <a:prstClr val="black"/>
                </a:solidFill>
              </a:rPr>
              <a:t>February </a:t>
            </a:r>
            <a:r>
              <a:rPr lang="en-US" sz="1600" dirty="0">
                <a:solidFill>
                  <a:prstClr val="black"/>
                </a:solidFill>
              </a:rPr>
              <a:t>21</a:t>
            </a:r>
            <a:r>
              <a:rPr lang="en-US" sz="1600" baseline="30000" dirty="0">
                <a:solidFill>
                  <a:prstClr val="black"/>
                </a:solidFill>
              </a:rPr>
              <a:t>st</a:t>
            </a:r>
            <a:r>
              <a:rPr lang="en-US" sz="1600" dirty="0">
                <a:solidFill>
                  <a:prstClr val="black"/>
                </a:solidFill>
              </a:rPr>
              <a:t>      </a:t>
            </a:r>
            <a:r>
              <a:rPr lang="en-US" sz="1600" dirty="0" err="1">
                <a:solidFill>
                  <a:prstClr val="black"/>
                </a:solidFill>
              </a:rPr>
              <a:t>SouthWest</a:t>
            </a:r>
            <a:r>
              <a:rPr lang="en-US" sz="1600" dirty="0">
                <a:solidFill>
                  <a:prstClr val="black"/>
                </a:solidFill>
              </a:rPr>
              <a:t> PA, </a:t>
            </a:r>
            <a:r>
              <a:rPr lang="en-US" sz="1600" dirty="0" smtClean="0">
                <a:solidFill>
                  <a:prstClr val="black"/>
                </a:solidFill>
              </a:rPr>
              <a:t>Greensburg</a:t>
            </a:r>
            <a:endParaRPr lang="en-US" sz="1600" dirty="0">
              <a:solidFill>
                <a:prstClr val="black"/>
              </a:solidFill>
            </a:endParaRPr>
          </a:p>
          <a:p>
            <a:pPr>
              <a:spcBef>
                <a:spcPts val="0"/>
              </a:spcBef>
            </a:pPr>
            <a:r>
              <a:rPr lang="en-US" sz="1600" dirty="0">
                <a:solidFill>
                  <a:prstClr val="black"/>
                </a:solidFill>
              </a:rPr>
              <a:t>February 22</a:t>
            </a:r>
            <a:r>
              <a:rPr lang="en-US" sz="1600" baseline="30000" dirty="0">
                <a:solidFill>
                  <a:prstClr val="black"/>
                </a:solidFill>
              </a:rPr>
              <a:t>nd</a:t>
            </a:r>
            <a:r>
              <a:rPr lang="en-US" sz="1600" dirty="0">
                <a:solidFill>
                  <a:prstClr val="black"/>
                </a:solidFill>
              </a:rPr>
              <a:t>      </a:t>
            </a:r>
            <a:r>
              <a:rPr lang="en-US" sz="1600" dirty="0" err="1">
                <a:solidFill>
                  <a:prstClr val="black"/>
                </a:solidFill>
              </a:rPr>
              <a:t>NorthWest</a:t>
            </a:r>
            <a:r>
              <a:rPr lang="en-US" sz="1600" dirty="0">
                <a:solidFill>
                  <a:prstClr val="black"/>
                </a:solidFill>
              </a:rPr>
              <a:t> PA, </a:t>
            </a:r>
            <a:r>
              <a:rPr lang="en-US" sz="1600" dirty="0" smtClean="0">
                <a:solidFill>
                  <a:prstClr val="black"/>
                </a:solidFill>
              </a:rPr>
              <a:t>Clarion</a:t>
            </a:r>
            <a:endParaRPr lang="en-US" sz="1600" dirty="0">
              <a:solidFill>
                <a:prstClr val="black"/>
              </a:solidFill>
            </a:endParaRPr>
          </a:p>
          <a:p>
            <a:pPr>
              <a:spcBef>
                <a:spcPts val="0"/>
              </a:spcBef>
            </a:pPr>
            <a:r>
              <a:rPr lang="en-US" sz="1600" dirty="0">
                <a:solidFill>
                  <a:prstClr val="black"/>
                </a:solidFill>
              </a:rPr>
              <a:t>February 28</a:t>
            </a:r>
            <a:r>
              <a:rPr lang="en-US" sz="1600" baseline="30000" dirty="0">
                <a:solidFill>
                  <a:prstClr val="black"/>
                </a:solidFill>
              </a:rPr>
              <a:t>th</a:t>
            </a:r>
            <a:r>
              <a:rPr lang="en-US" sz="1600" dirty="0">
                <a:solidFill>
                  <a:prstClr val="black"/>
                </a:solidFill>
              </a:rPr>
              <a:t>      </a:t>
            </a:r>
            <a:r>
              <a:rPr lang="en-US" sz="1600" dirty="0" err="1">
                <a:solidFill>
                  <a:prstClr val="black"/>
                </a:solidFill>
              </a:rPr>
              <a:t>SouthEast</a:t>
            </a:r>
            <a:r>
              <a:rPr lang="en-US" sz="1600" dirty="0">
                <a:solidFill>
                  <a:prstClr val="black"/>
                </a:solidFill>
              </a:rPr>
              <a:t> PA, </a:t>
            </a:r>
            <a:r>
              <a:rPr lang="en-US" sz="1600" dirty="0" smtClean="0">
                <a:solidFill>
                  <a:prstClr val="black"/>
                </a:solidFill>
              </a:rPr>
              <a:t>Lancaster</a:t>
            </a:r>
            <a:endParaRPr lang="en-US" sz="1600" dirty="0">
              <a:solidFill>
                <a:prstClr val="black"/>
              </a:solidFill>
            </a:endParaRPr>
          </a:p>
          <a:p>
            <a:pPr>
              <a:spcBef>
                <a:spcPts val="0"/>
              </a:spcBef>
            </a:pPr>
            <a:r>
              <a:rPr lang="en-US" sz="1600" dirty="0">
                <a:solidFill>
                  <a:prstClr val="black"/>
                </a:solidFill>
              </a:rPr>
              <a:t>March 1</a:t>
            </a:r>
            <a:r>
              <a:rPr lang="en-US" sz="1600" baseline="30000" dirty="0">
                <a:solidFill>
                  <a:prstClr val="black"/>
                </a:solidFill>
              </a:rPr>
              <a:t>st</a:t>
            </a:r>
            <a:r>
              <a:rPr lang="en-US" sz="1600" dirty="0">
                <a:solidFill>
                  <a:prstClr val="black"/>
                </a:solidFill>
              </a:rPr>
              <a:t>             </a:t>
            </a:r>
            <a:r>
              <a:rPr lang="en-US" sz="1600" dirty="0" err="1">
                <a:solidFill>
                  <a:prstClr val="black"/>
                </a:solidFill>
              </a:rPr>
              <a:t>NorthEast</a:t>
            </a:r>
            <a:r>
              <a:rPr lang="en-US" sz="1600" dirty="0">
                <a:solidFill>
                  <a:prstClr val="black"/>
                </a:solidFill>
              </a:rPr>
              <a:t> PA, </a:t>
            </a:r>
            <a:r>
              <a:rPr lang="en-US" sz="1600" dirty="0" smtClean="0">
                <a:solidFill>
                  <a:prstClr val="black"/>
                </a:solidFill>
              </a:rPr>
              <a:t>Wilkes-Barre</a:t>
            </a:r>
            <a:endParaRPr lang="en-US" sz="1600" dirty="0">
              <a:solidFill>
                <a:prstClr val="black"/>
              </a:solidFill>
            </a:endParaRPr>
          </a:p>
          <a:p>
            <a:pPr>
              <a:spcBef>
                <a:spcPts val="0"/>
              </a:spcBef>
            </a:pPr>
            <a:r>
              <a:rPr lang="en-US" sz="1600" dirty="0">
                <a:solidFill>
                  <a:prstClr val="black"/>
                </a:solidFill>
              </a:rPr>
              <a:t>March 7</a:t>
            </a:r>
            <a:r>
              <a:rPr lang="en-US" sz="1600" baseline="30000" dirty="0">
                <a:solidFill>
                  <a:prstClr val="black"/>
                </a:solidFill>
              </a:rPr>
              <a:t>th</a:t>
            </a:r>
            <a:r>
              <a:rPr lang="en-US" sz="1600" dirty="0">
                <a:solidFill>
                  <a:prstClr val="black"/>
                </a:solidFill>
              </a:rPr>
              <a:t>             </a:t>
            </a:r>
            <a:r>
              <a:rPr lang="en-US" sz="1600" dirty="0" smtClean="0">
                <a:solidFill>
                  <a:prstClr val="black"/>
                </a:solidFill>
              </a:rPr>
              <a:t>Central, State </a:t>
            </a:r>
            <a:r>
              <a:rPr lang="en-US" sz="1600" dirty="0">
                <a:solidFill>
                  <a:prstClr val="black"/>
                </a:solidFill>
              </a:rPr>
              <a:t>College</a:t>
            </a:r>
          </a:p>
          <a:p>
            <a:pPr>
              <a:spcBef>
                <a:spcPts val="0"/>
              </a:spcBef>
            </a:pPr>
            <a:r>
              <a:rPr lang="en-US" sz="1600" i="1" dirty="0">
                <a:solidFill>
                  <a:prstClr val="black"/>
                </a:solidFill>
              </a:rPr>
              <a:t>March 8&amp;9          “Snow days” reserved for rescheduling a session if canceled for snow</a:t>
            </a:r>
            <a:endParaRPr lang="en-US" sz="1600" dirty="0">
              <a:solidFill>
                <a:prstClr val="black"/>
              </a:solidFill>
            </a:endParaRPr>
          </a:p>
          <a:p>
            <a:pPr marL="0" indent="0">
              <a:spcBef>
                <a:spcPts val="0"/>
              </a:spcBef>
              <a:buFont typeface="Arial" panose="020B0604020202020204" pitchFamily="34" charset="0"/>
              <a:buNone/>
            </a:pPr>
            <a:r>
              <a:rPr lang="en-US" sz="700" b="1" dirty="0">
                <a:solidFill>
                  <a:prstClr val="black"/>
                </a:solidFill>
              </a:rPr>
              <a:t> </a:t>
            </a:r>
            <a:endParaRPr lang="en-US" sz="700" dirty="0">
              <a:solidFill>
                <a:prstClr val="black"/>
              </a:solidFill>
            </a:endParaRPr>
          </a:p>
          <a:p>
            <a:pPr marL="0" indent="0">
              <a:spcBef>
                <a:spcPts val="0"/>
              </a:spcBef>
              <a:buFont typeface="Arial" panose="020B0604020202020204" pitchFamily="34" charset="0"/>
              <a:buNone/>
            </a:pPr>
            <a:r>
              <a:rPr lang="en-US" sz="1600" b="1" u="sng" dirty="0">
                <a:solidFill>
                  <a:srgbClr val="FF0000"/>
                </a:solidFill>
              </a:rPr>
              <a:t>Admin/GIS/Field Day New-Hire Training:</a:t>
            </a:r>
            <a:endParaRPr lang="en-US" sz="1600" dirty="0">
              <a:solidFill>
                <a:srgbClr val="FF0000"/>
              </a:solidFill>
            </a:endParaRPr>
          </a:p>
          <a:p>
            <a:pPr>
              <a:spcBef>
                <a:spcPts val="0"/>
              </a:spcBef>
            </a:pPr>
            <a:r>
              <a:rPr lang="en-US" sz="1600" dirty="0" smtClean="0">
                <a:solidFill>
                  <a:prstClr val="black"/>
                </a:solidFill>
              </a:rPr>
              <a:t>March 28 Admin, 29 GIS, 30 Field Day, in State College</a:t>
            </a:r>
          </a:p>
          <a:p>
            <a:pPr marL="0" indent="0">
              <a:spcBef>
                <a:spcPts val="0"/>
              </a:spcBef>
              <a:buFont typeface="Arial" panose="020B0604020202020204" pitchFamily="34" charset="0"/>
              <a:buNone/>
            </a:pPr>
            <a:endParaRPr lang="en-US" sz="700" dirty="0" smtClean="0">
              <a:solidFill>
                <a:prstClr val="black"/>
              </a:solidFill>
            </a:endParaRPr>
          </a:p>
          <a:p>
            <a:pPr marL="0" indent="0">
              <a:spcBef>
                <a:spcPts val="0"/>
              </a:spcBef>
              <a:buFont typeface="Arial" panose="020B0604020202020204" pitchFamily="34" charset="0"/>
              <a:buNone/>
            </a:pPr>
            <a:r>
              <a:rPr lang="en-US" sz="1600" b="1" u="sng" dirty="0" smtClean="0">
                <a:solidFill>
                  <a:srgbClr val="FF0000"/>
                </a:solidFill>
              </a:rPr>
              <a:t>Bankfull </a:t>
            </a:r>
            <a:r>
              <a:rPr lang="en-US" sz="1600" b="1" u="sng" dirty="0">
                <a:solidFill>
                  <a:srgbClr val="FF0000"/>
                </a:solidFill>
              </a:rPr>
              <a:t>/ Stream Crossing Trainings:</a:t>
            </a:r>
            <a:endParaRPr lang="en-US" sz="1600" dirty="0">
              <a:solidFill>
                <a:srgbClr val="FF0000"/>
              </a:solidFill>
            </a:endParaRPr>
          </a:p>
          <a:p>
            <a:pPr>
              <a:spcBef>
                <a:spcPts val="0"/>
              </a:spcBef>
            </a:pPr>
            <a:r>
              <a:rPr lang="en-US" sz="1600" dirty="0" smtClean="0">
                <a:solidFill>
                  <a:prstClr val="black"/>
                </a:solidFill>
              </a:rPr>
              <a:t>April </a:t>
            </a:r>
            <a:r>
              <a:rPr lang="en-US" sz="1600" dirty="0">
                <a:solidFill>
                  <a:prstClr val="black"/>
                </a:solidFill>
              </a:rPr>
              <a:t>26</a:t>
            </a:r>
            <a:r>
              <a:rPr lang="en-US" sz="1600" baseline="30000" dirty="0">
                <a:solidFill>
                  <a:prstClr val="black"/>
                </a:solidFill>
              </a:rPr>
              <a:t>th</a:t>
            </a:r>
            <a:r>
              <a:rPr lang="en-US" sz="1600" dirty="0">
                <a:solidFill>
                  <a:prstClr val="black"/>
                </a:solidFill>
              </a:rPr>
              <a:t>              Cumberland County (tentative location)</a:t>
            </a:r>
          </a:p>
          <a:p>
            <a:pPr>
              <a:spcBef>
                <a:spcPts val="0"/>
              </a:spcBef>
            </a:pPr>
            <a:r>
              <a:rPr lang="en-US" sz="1600" dirty="0">
                <a:solidFill>
                  <a:prstClr val="black"/>
                </a:solidFill>
              </a:rPr>
              <a:t>May 10</a:t>
            </a:r>
            <a:r>
              <a:rPr lang="en-US" sz="1600" baseline="30000" dirty="0">
                <a:solidFill>
                  <a:prstClr val="black"/>
                </a:solidFill>
              </a:rPr>
              <a:t>th</a:t>
            </a:r>
            <a:r>
              <a:rPr lang="en-US" sz="1600" dirty="0">
                <a:solidFill>
                  <a:prstClr val="black"/>
                </a:solidFill>
              </a:rPr>
              <a:t>              Cameron/Elk County (tentative location)</a:t>
            </a:r>
          </a:p>
          <a:p>
            <a:pPr>
              <a:spcBef>
                <a:spcPts val="0"/>
              </a:spcBef>
            </a:pPr>
            <a:r>
              <a:rPr lang="en-US" sz="1600" dirty="0">
                <a:solidFill>
                  <a:prstClr val="black"/>
                </a:solidFill>
              </a:rPr>
              <a:t>May 11</a:t>
            </a:r>
            <a:r>
              <a:rPr lang="en-US" sz="1600" baseline="30000" dirty="0">
                <a:solidFill>
                  <a:prstClr val="black"/>
                </a:solidFill>
              </a:rPr>
              <a:t>th</a:t>
            </a:r>
            <a:r>
              <a:rPr lang="en-US" sz="1600" dirty="0">
                <a:solidFill>
                  <a:prstClr val="black"/>
                </a:solidFill>
              </a:rPr>
              <a:t>              Indiana County (tentative location)</a:t>
            </a:r>
          </a:p>
          <a:p>
            <a:pPr>
              <a:spcBef>
                <a:spcPts val="0"/>
              </a:spcBef>
            </a:pPr>
            <a:r>
              <a:rPr lang="en-US" sz="1600" dirty="0">
                <a:solidFill>
                  <a:prstClr val="black"/>
                </a:solidFill>
              </a:rPr>
              <a:t>June 6</a:t>
            </a:r>
            <a:r>
              <a:rPr lang="en-US" sz="1600" baseline="30000" dirty="0">
                <a:solidFill>
                  <a:prstClr val="black"/>
                </a:solidFill>
              </a:rPr>
              <a:t>th</a:t>
            </a:r>
            <a:r>
              <a:rPr lang="en-US" sz="1600" dirty="0">
                <a:solidFill>
                  <a:prstClr val="black"/>
                </a:solidFill>
              </a:rPr>
              <a:t>                Pike County (tentative location)</a:t>
            </a:r>
          </a:p>
          <a:p>
            <a:pPr>
              <a:spcBef>
                <a:spcPts val="0"/>
              </a:spcBef>
            </a:pPr>
            <a:r>
              <a:rPr lang="en-US" sz="1600" dirty="0">
                <a:solidFill>
                  <a:prstClr val="black"/>
                </a:solidFill>
              </a:rPr>
              <a:t>June 8</a:t>
            </a:r>
            <a:r>
              <a:rPr lang="en-US" sz="1600" baseline="30000" dirty="0">
                <a:solidFill>
                  <a:prstClr val="black"/>
                </a:solidFill>
              </a:rPr>
              <a:t>th</a:t>
            </a:r>
            <a:r>
              <a:rPr lang="en-US" sz="1600" dirty="0">
                <a:solidFill>
                  <a:prstClr val="black"/>
                </a:solidFill>
              </a:rPr>
              <a:t>                Centre County</a:t>
            </a:r>
          </a:p>
          <a:p>
            <a:pPr>
              <a:spcBef>
                <a:spcPts val="0"/>
              </a:spcBef>
            </a:pPr>
            <a:r>
              <a:rPr lang="en-US" sz="1600" i="1" dirty="0">
                <a:solidFill>
                  <a:prstClr val="black"/>
                </a:solidFill>
              </a:rPr>
              <a:t>June 13&amp;14         “Flood days” reserved for rescheduling a session </a:t>
            </a:r>
            <a:r>
              <a:rPr lang="en-US" sz="1600" i="1" dirty="0" smtClean="0">
                <a:solidFill>
                  <a:prstClr val="black"/>
                </a:solidFill>
              </a:rPr>
              <a:t>due </a:t>
            </a:r>
            <a:r>
              <a:rPr lang="en-US" sz="1600" i="1" dirty="0">
                <a:solidFill>
                  <a:prstClr val="black"/>
                </a:solidFill>
              </a:rPr>
              <a:t>to high stream </a:t>
            </a:r>
            <a:r>
              <a:rPr lang="en-US" sz="1600" i="1" dirty="0" smtClean="0">
                <a:solidFill>
                  <a:prstClr val="black"/>
                </a:solidFill>
              </a:rPr>
              <a:t>flow</a:t>
            </a:r>
          </a:p>
          <a:p>
            <a:pPr>
              <a:spcBef>
                <a:spcPts val="0"/>
              </a:spcBef>
            </a:pPr>
            <a:r>
              <a:rPr lang="en-US" sz="1600" b="1" i="1" dirty="0" smtClean="0">
                <a:solidFill>
                  <a:prstClr val="black"/>
                </a:solidFill>
              </a:rPr>
              <a:t>June 27-28	NAACC Culvert Assessment Training: </a:t>
            </a:r>
            <a:r>
              <a:rPr lang="en-US" sz="1600" b="1" i="1" dirty="0" smtClean="0">
                <a:solidFill>
                  <a:prstClr val="black"/>
                </a:solidFill>
                <a:hlinkClick r:id="rId4"/>
              </a:rPr>
              <a:t>www.streamcontinuity.org</a:t>
            </a:r>
            <a:r>
              <a:rPr lang="en-US" sz="1600" b="1" i="1" dirty="0" smtClean="0">
                <a:solidFill>
                  <a:prstClr val="black"/>
                </a:solidFill>
              </a:rPr>
              <a:t> </a:t>
            </a:r>
            <a:endParaRPr lang="en-US" sz="1600" b="1" dirty="0">
              <a:solidFill>
                <a:prstClr val="black"/>
              </a:solidFill>
            </a:endParaRPr>
          </a:p>
          <a:p>
            <a:pPr marL="457200" lvl="1" indent="0">
              <a:spcBef>
                <a:spcPts val="0"/>
              </a:spcBef>
              <a:buFont typeface="Arial" panose="020B0604020202020204" pitchFamily="34" charset="0"/>
              <a:buNone/>
            </a:pPr>
            <a:endParaRPr lang="en-US" sz="1600" b="1" dirty="0">
              <a:solidFill>
                <a:prstClr val="black"/>
              </a:solidFill>
              <a:ea typeface="Times New Roman"/>
            </a:endParaRPr>
          </a:p>
        </p:txBody>
      </p:sp>
    </p:spTree>
    <p:extLst>
      <p:ext uri="{BB962C8B-B14F-4D97-AF65-F5344CB8AC3E}">
        <p14:creationId xmlns:p14="http://schemas.microsoft.com/office/powerpoint/2010/main" val="760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8125" r="44531"/>
          <a:stretch/>
        </p:blipFill>
        <p:spPr>
          <a:xfrm>
            <a:off x="-127000" y="228600"/>
            <a:ext cx="2667000" cy="6781800"/>
          </a:xfrm>
          <a:prstGeom prst="rect">
            <a:avLst/>
          </a:prstGeom>
          <a:effectLst>
            <a:softEdge rad="127000"/>
          </a:effectLst>
        </p:spPr>
      </p:pic>
      <p:sp>
        <p:nvSpPr>
          <p:cNvPr id="9" name="Subtitle 2"/>
          <p:cNvSpPr txBox="1">
            <a:spLocks/>
          </p:cNvSpPr>
          <p:nvPr/>
        </p:nvSpPr>
        <p:spPr>
          <a:xfrm>
            <a:off x="2514600" y="852641"/>
            <a:ext cx="8229600" cy="3917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3600" b="1" u="sng" dirty="0" smtClean="0">
              <a:solidFill>
                <a:srgbClr val="FFFF00"/>
              </a:solidFill>
              <a:ea typeface="Times New Roman"/>
            </a:endParaRPr>
          </a:p>
          <a:p>
            <a:pPr lvl="1">
              <a:buFont typeface="Arial" panose="020B0604020202020204" pitchFamily="34" charset="0"/>
              <a:buChar char="•"/>
            </a:pPr>
            <a:r>
              <a:rPr lang="en-US" sz="3600" b="1" u="sng" dirty="0" smtClean="0">
                <a:solidFill>
                  <a:srgbClr val="FFFF00"/>
                </a:solidFill>
                <a:ea typeface="Times New Roman"/>
              </a:rPr>
              <a:t>Participate in existing events</a:t>
            </a:r>
          </a:p>
          <a:p>
            <a:pPr lvl="1">
              <a:buFont typeface="Arial" panose="020B0604020202020204" pitchFamily="34" charset="0"/>
              <a:buChar char="•"/>
            </a:pPr>
            <a:endParaRPr lang="en-US" sz="3600" b="1" dirty="0" smtClean="0">
              <a:solidFill>
                <a:prstClr val="white"/>
              </a:solidFill>
              <a:ea typeface="Times New Roman"/>
            </a:endParaRPr>
          </a:p>
          <a:p>
            <a:pPr lvl="1">
              <a:buFont typeface="Arial" panose="020B0604020202020204" pitchFamily="34" charset="0"/>
              <a:buChar char="•"/>
            </a:pPr>
            <a:r>
              <a:rPr lang="en-US" sz="3600" b="1" dirty="0" smtClean="0">
                <a:solidFill>
                  <a:prstClr val="white"/>
                </a:solidFill>
                <a:ea typeface="Times New Roman"/>
              </a:rPr>
              <a:t>Host your own events</a:t>
            </a:r>
          </a:p>
          <a:p>
            <a:pPr lvl="1">
              <a:buFont typeface="Arial" panose="020B0604020202020204" pitchFamily="34" charset="0"/>
              <a:buChar char="•"/>
            </a:pPr>
            <a:endParaRPr lang="en-US" sz="3600" b="1" dirty="0" smtClean="0">
              <a:solidFill>
                <a:prstClr val="white"/>
              </a:solidFill>
              <a:ea typeface="Times New Roman"/>
            </a:endParaRPr>
          </a:p>
          <a:p>
            <a:pPr lvl="1">
              <a:buFont typeface="Arial" panose="020B0604020202020204" pitchFamily="34" charset="0"/>
              <a:buChar char="•"/>
            </a:pPr>
            <a:r>
              <a:rPr lang="en-US" sz="3600" b="1" dirty="0" smtClean="0">
                <a:solidFill>
                  <a:prstClr val="white"/>
                </a:solidFill>
                <a:ea typeface="Times New Roman"/>
              </a:rPr>
              <a:t>Improving communications</a:t>
            </a: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DGLVR</a:t>
            </a:r>
            <a:endParaRPr lang="en-US" sz="2200" b="1" dirty="0">
              <a:solidFill>
                <a:srgbClr val="FFFFCC"/>
              </a:solidFill>
              <a:latin typeface="Arial" pitchFamily="34" charset="0"/>
            </a:endParaRP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CD Education and Outreach</a:t>
            </a:r>
          </a:p>
        </p:txBody>
      </p:sp>
      <p:sp>
        <p:nvSpPr>
          <p:cNvPr id="8" name="TextBox 7"/>
          <p:cNvSpPr txBox="1"/>
          <p:nvPr/>
        </p:nvSpPr>
        <p:spPr>
          <a:xfrm>
            <a:off x="1066800" y="6490176"/>
            <a:ext cx="1363643" cy="369332"/>
          </a:xfrm>
          <a:prstGeom prst="rect">
            <a:avLst/>
          </a:prstGeom>
          <a:noFill/>
          <a:ln>
            <a:noFill/>
          </a:ln>
        </p:spPr>
        <p:txBody>
          <a:bodyPr wrap="none" rtlCol="0">
            <a:spAutoFit/>
          </a:bodyPr>
          <a:lstStyle/>
          <a:p>
            <a:r>
              <a:rPr lang="en-US" i="1" dirty="0" smtClean="0">
                <a:ln>
                  <a:solidFill>
                    <a:schemeClr val="tx1"/>
                  </a:solidFill>
                </a:ln>
                <a:solidFill>
                  <a:sysClr val="windowText" lastClr="000000"/>
                </a:solidFill>
              </a:rPr>
              <a:t>Crawford CD</a:t>
            </a:r>
            <a:endParaRPr lang="en-US" i="1" dirty="0">
              <a:ln>
                <a:solidFill>
                  <a:schemeClr val="tx1"/>
                </a:solidFill>
              </a:ln>
              <a:solidFill>
                <a:sysClr val="windowText" lastClr="000000"/>
              </a:solidFill>
            </a:endParaRPr>
          </a:p>
        </p:txBody>
      </p:sp>
    </p:spTree>
    <p:extLst>
      <p:ext uri="{BB962C8B-B14F-4D97-AF65-F5344CB8AC3E}">
        <p14:creationId xmlns:p14="http://schemas.microsoft.com/office/powerpoint/2010/main" val="336902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prstClr val="black"/>
                </a:solidFill>
                <a:ea typeface="Times New Roman"/>
              </a:rPr>
              <a:t>Municipal Events</a:t>
            </a:r>
          </a:p>
          <a:p>
            <a:r>
              <a:rPr lang="en-US" b="1" dirty="0" smtClean="0">
                <a:solidFill>
                  <a:prstClr val="black"/>
                </a:solidFill>
                <a:ea typeface="Times New Roman"/>
              </a:rPr>
              <a:t>Townships</a:t>
            </a:r>
          </a:p>
          <a:p>
            <a:pPr lvl="1"/>
            <a:r>
              <a:rPr lang="en-US" dirty="0" smtClean="0">
                <a:solidFill>
                  <a:prstClr val="black"/>
                </a:solidFill>
                <a:ea typeface="Times New Roman"/>
              </a:rPr>
              <a:t>47 Counties have Conventions (mostly fall)</a:t>
            </a:r>
          </a:p>
          <a:p>
            <a:pPr lvl="2"/>
            <a:r>
              <a:rPr lang="en-US" dirty="0" smtClean="0">
                <a:solidFill>
                  <a:prstClr val="black"/>
                </a:solidFill>
                <a:ea typeface="Times New Roman"/>
              </a:rPr>
              <a:t>Mostly one day, equipment demos, talks, vendors</a:t>
            </a:r>
          </a:p>
          <a:p>
            <a:pPr lvl="2"/>
            <a:r>
              <a:rPr lang="en-US" dirty="0" smtClean="0">
                <a:solidFill>
                  <a:prstClr val="black"/>
                </a:solidFill>
                <a:ea typeface="Times New Roman"/>
              </a:rPr>
              <a:t>Many have </a:t>
            </a:r>
            <a:r>
              <a:rPr lang="en-US" b="1" u="sng" dirty="0" smtClean="0">
                <a:solidFill>
                  <a:prstClr val="black"/>
                </a:solidFill>
                <a:ea typeface="Times New Roman"/>
              </a:rPr>
              <a:t>booth space</a:t>
            </a:r>
            <a:r>
              <a:rPr lang="en-US" dirty="0" smtClean="0">
                <a:solidFill>
                  <a:prstClr val="black"/>
                </a:solidFill>
                <a:ea typeface="Times New Roman"/>
              </a:rPr>
              <a:t> available</a:t>
            </a:r>
          </a:p>
          <a:p>
            <a:pPr lvl="1"/>
            <a:r>
              <a:rPr lang="en-US" dirty="0" smtClean="0">
                <a:solidFill>
                  <a:prstClr val="black"/>
                </a:solidFill>
                <a:ea typeface="Times New Roman"/>
              </a:rPr>
              <a:t>PSATS State Convention (Hershey in April)</a:t>
            </a:r>
          </a:p>
          <a:p>
            <a:pPr lvl="1"/>
            <a:r>
              <a:rPr lang="en-US" dirty="0" smtClean="0">
                <a:solidFill>
                  <a:prstClr val="black"/>
                </a:solidFill>
                <a:ea typeface="Times New Roman"/>
              </a:rPr>
              <a:t>PA State Assn. of Twp. Supervisors: </a:t>
            </a:r>
            <a:r>
              <a:rPr lang="en-US" dirty="0" smtClean="0">
                <a:solidFill>
                  <a:prstClr val="black"/>
                </a:solidFill>
                <a:ea typeface="Times New Roman"/>
                <a:hlinkClick r:id="rId3"/>
              </a:rPr>
              <a:t>www.psats.org</a:t>
            </a:r>
            <a:endParaRPr lang="en-US" dirty="0">
              <a:solidFill>
                <a:prstClr val="black"/>
              </a:solidFill>
              <a:ea typeface="Times New Roman"/>
            </a:endParaRPr>
          </a:p>
          <a:p>
            <a:pPr marL="457200" lvl="1" indent="0">
              <a:buNone/>
            </a:pPr>
            <a:endParaRPr lang="en-US" dirty="0">
              <a:solidFill>
                <a:prstClr val="black"/>
              </a:solidFill>
              <a:ea typeface="Times New Roman"/>
            </a:endParaRPr>
          </a:p>
          <a:p>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Participate in Existing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4" name="Picture 3"/>
          <p:cNvPicPr>
            <a:picLocks noChangeAspect="1"/>
          </p:cNvPicPr>
          <p:nvPr/>
        </p:nvPicPr>
        <p:blipFill rotWithShape="1">
          <a:blip r:embed="rId4"/>
          <a:srcRect t="23073"/>
          <a:stretch/>
        </p:blipFill>
        <p:spPr>
          <a:xfrm>
            <a:off x="4302760" y="4114800"/>
            <a:ext cx="4836160" cy="2743200"/>
          </a:xfrm>
          <a:prstGeom prst="rect">
            <a:avLst/>
          </a:prstGeom>
        </p:spPr>
      </p:pic>
      <p:sp>
        <p:nvSpPr>
          <p:cNvPr id="12" name="Rectangle 11"/>
          <p:cNvSpPr/>
          <p:nvPr/>
        </p:nvSpPr>
        <p:spPr>
          <a:xfrm>
            <a:off x="-281940" y="4419600"/>
            <a:ext cx="4056380" cy="1200329"/>
          </a:xfrm>
          <a:prstGeom prst="rect">
            <a:avLst/>
          </a:prstGeom>
        </p:spPr>
        <p:txBody>
          <a:bodyPr wrap="square">
            <a:spAutoFit/>
          </a:bodyPr>
          <a:lstStyle/>
          <a:p>
            <a:pPr lvl="1" algn="r"/>
            <a:r>
              <a:rPr lang="en-US" sz="2400" i="1" dirty="0" smtClean="0">
                <a:solidFill>
                  <a:prstClr val="black"/>
                </a:solidFill>
                <a:ea typeface="Times New Roman"/>
              </a:rPr>
              <a:t>Crawford County </a:t>
            </a:r>
          </a:p>
          <a:p>
            <a:pPr lvl="1" algn="r"/>
            <a:r>
              <a:rPr lang="en-US" sz="2400" i="1" dirty="0" smtClean="0">
                <a:solidFill>
                  <a:prstClr val="black"/>
                </a:solidFill>
                <a:ea typeface="Times New Roman"/>
              </a:rPr>
              <a:t>Mixer at PSATS </a:t>
            </a:r>
          </a:p>
          <a:p>
            <a:pPr lvl="1" algn="r"/>
            <a:r>
              <a:rPr lang="en-US" sz="2400" i="1" dirty="0" smtClean="0">
                <a:solidFill>
                  <a:prstClr val="black"/>
                </a:solidFill>
                <a:ea typeface="Times New Roman"/>
              </a:rPr>
              <a:t>in Hershey</a:t>
            </a:r>
            <a:endParaRPr lang="en-US" sz="2400" i="1" dirty="0">
              <a:solidFill>
                <a:prstClr val="black"/>
              </a:solidFill>
              <a:ea typeface="Times New Roman"/>
            </a:endParaRPr>
          </a:p>
        </p:txBody>
      </p:sp>
      <p:cxnSp>
        <p:nvCxnSpPr>
          <p:cNvPr id="13" name="Straight Arrow Connector 12"/>
          <p:cNvCxnSpPr/>
          <p:nvPr/>
        </p:nvCxnSpPr>
        <p:spPr>
          <a:xfrm>
            <a:off x="3733800" y="4648200"/>
            <a:ext cx="568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23987" y="6514320"/>
            <a:ext cx="1363643" cy="369332"/>
          </a:xfrm>
          <a:prstGeom prst="rect">
            <a:avLst/>
          </a:prstGeom>
          <a:noFill/>
          <a:ln>
            <a:solidFill>
              <a:schemeClr val="tx1"/>
            </a:solidFill>
          </a:ln>
        </p:spPr>
        <p:txBody>
          <a:bodyPr wrap="none" rtlCol="0">
            <a:spAutoFit/>
          </a:bodyPr>
          <a:lstStyle/>
          <a:p>
            <a:r>
              <a:rPr lang="en-US" i="1" dirty="0" smtClean="0">
                <a:solidFill>
                  <a:schemeClr val="bg1"/>
                </a:solidFill>
              </a:rPr>
              <a:t>Crawford CD</a:t>
            </a:r>
            <a:endParaRPr lang="en-US" i="1" dirty="0">
              <a:solidFill>
                <a:schemeClr val="bg1"/>
              </a:solidFill>
            </a:endParaRPr>
          </a:p>
        </p:txBody>
      </p:sp>
    </p:spTree>
    <p:extLst>
      <p:ext uri="{BB962C8B-B14F-4D97-AF65-F5344CB8AC3E}">
        <p14:creationId xmlns:p14="http://schemas.microsoft.com/office/powerpoint/2010/main" val="2068626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prstClr val="black"/>
                </a:solidFill>
                <a:ea typeface="Times New Roman"/>
              </a:rPr>
              <a:t>Municipal Events</a:t>
            </a:r>
          </a:p>
          <a:p>
            <a:r>
              <a:rPr lang="en-US" b="1" dirty="0" smtClean="0">
                <a:solidFill>
                  <a:prstClr val="black"/>
                </a:solidFill>
                <a:ea typeface="Times New Roman"/>
              </a:rPr>
              <a:t>Boroughs</a:t>
            </a:r>
            <a:endParaRPr lang="en-US" b="1" dirty="0">
              <a:solidFill>
                <a:prstClr val="black"/>
              </a:solidFill>
              <a:ea typeface="Times New Roman"/>
            </a:endParaRPr>
          </a:p>
          <a:p>
            <a:pPr lvl="1"/>
            <a:r>
              <a:rPr lang="en-US" dirty="0" smtClean="0">
                <a:solidFill>
                  <a:prstClr val="black"/>
                </a:solidFill>
                <a:ea typeface="Times New Roman"/>
              </a:rPr>
              <a:t>PASB State Convention (Hershey in May)</a:t>
            </a:r>
          </a:p>
          <a:p>
            <a:pPr lvl="1"/>
            <a:r>
              <a:rPr lang="en-US" dirty="0" smtClean="0">
                <a:solidFill>
                  <a:prstClr val="black"/>
                </a:solidFill>
                <a:ea typeface="Times New Roman"/>
              </a:rPr>
              <a:t>PA State Assn. </a:t>
            </a:r>
            <a:r>
              <a:rPr lang="en-US" dirty="0">
                <a:solidFill>
                  <a:prstClr val="black"/>
                </a:solidFill>
                <a:ea typeface="Times New Roman"/>
              </a:rPr>
              <a:t>of Boroughs </a:t>
            </a:r>
            <a:r>
              <a:rPr lang="en-US" dirty="0">
                <a:solidFill>
                  <a:prstClr val="black"/>
                </a:solidFill>
                <a:ea typeface="Times New Roman"/>
                <a:hlinkClick r:id="rId3"/>
              </a:rPr>
              <a:t>http://</a:t>
            </a:r>
            <a:r>
              <a:rPr lang="en-US" dirty="0" smtClean="0">
                <a:solidFill>
                  <a:prstClr val="black"/>
                </a:solidFill>
                <a:ea typeface="Times New Roman"/>
                <a:hlinkClick r:id="rId3"/>
              </a:rPr>
              <a:t>boroughs.org</a:t>
            </a:r>
            <a:r>
              <a:rPr lang="en-US" dirty="0">
                <a:solidFill>
                  <a:prstClr val="black"/>
                </a:solidFill>
                <a:ea typeface="Times New Roman"/>
              </a:rPr>
              <a:t> </a:t>
            </a:r>
            <a:endParaRPr lang="en-US" dirty="0" smtClean="0">
              <a:solidFill>
                <a:prstClr val="black"/>
              </a:solidFill>
              <a:ea typeface="Times New Roman"/>
            </a:endParaRPr>
          </a:p>
          <a:p>
            <a:pPr marL="457200" lvl="1" indent="0">
              <a:buNone/>
            </a:pPr>
            <a:endParaRPr lang="en-US" dirty="0">
              <a:solidFill>
                <a:prstClr val="black"/>
              </a:solidFill>
              <a:ea typeface="Times New Roman"/>
            </a:endParaRPr>
          </a:p>
          <a:p>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Participate in Existing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1285784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prstClr val="black"/>
                </a:solidFill>
                <a:ea typeface="Times New Roman"/>
              </a:rPr>
              <a:t>Regional Events</a:t>
            </a:r>
          </a:p>
          <a:p>
            <a:r>
              <a:rPr lang="en-US" b="1" dirty="0" smtClean="0">
                <a:solidFill>
                  <a:prstClr val="black"/>
                </a:solidFill>
                <a:ea typeface="Times New Roman"/>
              </a:rPr>
              <a:t>Council of Governments (COGs)</a:t>
            </a:r>
          </a:p>
          <a:p>
            <a:pPr lvl="1"/>
            <a:r>
              <a:rPr lang="en-US" dirty="0" smtClean="0">
                <a:solidFill>
                  <a:prstClr val="black"/>
                </a:solidFill>
                <a:ea typeface="Times New Roman"/>
              </a:rPr>
              <a:t>COG: group of municipalities coordinating to act as one unit for common benefit</a:t>
            </a:r>
          </a:p>
          <a:p>
            <a:pPr lvl="1"/>
            <a:r>
              <a:rPr lang="en-US" dirty="0" smtClean="0">
                <a:solidFill>
                  <a:prstClr val="black"/>
                </a:solidFill>
                <a:ea typeface="Times New Roman"/>
              </a:rPr>
              <a:t>52 COGs exists in PA in various forms</a:t>
            </a:r>
          </a:p>
          <a:p>
            <a:pPr lvl="1"/>
            <a:r>
              <a:rPr lang="en-US" dirty="0" smtClean="0">
                <a:solidFill>
                  <a:prstClr val="black"/>
                </a:solidFill>
                <a:ea typeface="Times New Roman"/>
              </a:rPr>
              <a:t>PA Assn. of COGs: </a:t>
            </a:r>
            <a:r>
              <a:rPr lang="en-US" dirty="0" smtClean="0">
                <a:solidFill>
                  <a:prstClr val="black"/>
                </a:solidFill>
                <a:ea typeface="Times New Roman"/>
                <a:hlinkClick r:id="rId3"/>
              </a:rPr>
              <a:t>www.pacog.com</a:t>
            </a:r>
            <a:r>
              <a:rPr lang="en-US" dirty="0" smtClean="0">
                <a:solidFill>
                  <a:prstClr val="black"/>
                </a:solidFill>
                <a:ea typeface="Times New Roman"/>
              </a:rPr>
              <a:t> </a:t>
            </a:r>
            <a:endParaRPr lang="en-US" dirty="0">
              <a:solidFill>
                <a:prstClr val="black"/>
              </a:solidFill>
              <a:ea typeface="Times New Roman"/>
            </a:endParaRPr>
          </a:p>
          <a:p>
            <a:pPr marL="457200" lvl="1" indent="0">
              <a:buNone/>
            </a:pPr>
            <a:endParaRPr lang="en-US" dirty="0">
              <a:solidFill>
                <a:prstClr val="black"/>
              </a:solidFill>
              <a:ea typeface="Times New Roman"/>
            </a:endParaRPr>
          </a:p>
          <a:p>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Participate in Existing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382755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prstClr val="black"/>
                </a:solidFill>
                <a:ea typeface="Times New Roman"/>
              </a:rPr>
              <a:t>Regional Events</a:t>
            </a:r>
          </a:p>
          <a:p>
            <a:r>
              <a:rPr lang="en-US" b="1" dirty="0" smtClean="0">
                <a:solidFill>
                  <a:prstClr val="black"/>
                </a:solidFill>
                <a:ea typeface="Times New Roman"/>
              </a:rPr>
              <a:t>Contractor Workshops</a:t>
            </a:r>
          </a:p>
          <a:p>
            <a:pPr lvl="1"/>
            <a:r>
              <a:rPr lang="en-US" dirty="0" smtClean="0">
                <a:solidFill>
                  <a:prstClr val="black"/>
                </a:solidFill>
                <a:ea typeface="Times New Roman"/>
              </a:rPr>
              <a:t>Various sizes and sponsors</a:t>
            </a:r>
          </a:p>
          <a:p>
            <a:pPr lvl="1"/>
            <a:r>
              <a:rPr lang="en-US" dirty="0" smtClean="0">
                <a:solidFill>
                  <a:prstClr val="black"/>
                </a:solidFill>
                <a:ea typeface="Times New Roman"/>
              </a:rPr>
              <a:t>Typically focused on municipalities and contractors</a:t>
            </a:r>
          </a:p>
          <a:p>
            <a:pPr marL="457200" lvl="1" indent="0">
              <a:buNone/>
            </a:pPr>
            <a:endParaRPr lang="en-US" dirty="0">
              <a:solidFill>
                <a:prstClr val="black"/>
              </a:solidFill>
              <a:ea typeface="Times New Roman"/>
            </a:endParaRPr>
          </a:p>
          <a:p>
            <a:pPr marL="457200" lvl="1" indent="0">
              <a:buNone/>
            </a:pPr>
            <a:endParaRPr lang="en-US" dirty="0">
              <a:solidFill>
                <a:prstClr val="black"/>
              </a:solidFill>
              <a:ea typeface="Times New Roman"/>
            </a:endParaRPr>
          </a:p>
          <a:p>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Participate in Existing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pic>
        <p:nvPicPr>
          <p:cNvPr id="2" name="Picture 1"/>
          <p:cNvPicPr>
            <a:picLocks noChangeAspect="1"/>
          </p:cNvPicPr>
          <p:nvPr/>
        </p:nvPicPr>
        <p:blipFill>
          <a:blip r:embed="rId3"/>
          <a:stretch>
            <a:fillRect/>
          </a:stretch>
        </p:blipFill>
        <p:spPr>
          <a:xfrm>
            <a:off x="3924300" y="3027481"/>
            <a:ext cx="5219700" cy="3787465"/>
          </a:xfrm>
          <a:prstGeom prst="rect">
            <a:avLst/>
          </a:prstGeom>
          <a:ln w="38100">
            <a:solidFill>
              <a:schemeClr val="tx1"/>
            </a:solidFill>
          </a:ln>
        </p:spPr>
      </p:pic>
      <p:sp>
        <p:nvSpPr>
          <p:cNvPr id="3" name="Rectangle 2"/>
          <p:cNvSpPr/>
          <p:nvPr/>
        </p:nvSpPr>
        <p:spPr>
          <a:xfrm>
            <a:off x="-132080" y="3352800"/>
            <a:ext cx="4056380" cy="2308324"/>
          </a:xfrm>
          <a:prstGeom prst="rect">
            <a:avLst/>
          </a:prstGeom>
        </p:spPr>
        <p:txBody>
          <a:bodyPr wrap="square">
            <a:spAutoFit/>
          </a:bodyPr>
          <a:lstStyle/>
          <a:p>
            <a:pPr lvl="1"/>
            <a:r>
              <a:rPr lang="en-US" sz="2400" b="1" u="sng" dirty="0">
                <a:solidFill>
                  <a:prstClr val="black"/>
                </a:solidFill>
                <a:ea typeface="Times New Roman"/>
              </a:rPr>
              <a:t>Example</a:t>
            </a:r>
            <a:r>
              <a:rPr lang="en-US" sz="2400" dirty="0">
                <a:solidFill>
                  <a:prstClr val="black"/>
                </a:solidFill>
                <a:ea typeface="Times New Roman"/>
              </a:rPr>
              <a:t>: </a:t>
            </a:r>
            <a:r>
              <a:rPr lang="en-US" sz="2400" dirty="0" smtClean="0">
                <a:solidFill>
                  <a:prstClr val="black"/>
                </a:solidFill>
                <a:ea typeface="Times New Roman"/>
              </a:rPr>
              <a:t>NEPA “Government Contracting Showcase” draws ~200 attendees every year.  Includes vendors, presentations, demos, etc.</a:t>
            </a:r>
            <a:endParaRPr lang="en-US" sz="2400" dirty="0">
              <a:solidFill>
                <a:prstClr val="black"/>
              </a:solidFill>
              <a:ea typeface="Times New Roman"/>
            </a:endParaRPr>
          </a:p>
        </p:txBody>
      </p:sp>
      <p:cxnSp>
        <p:nvCxnSpPr>
          <p:cNvPr id="5" name="Straight Arrow Connector 4"/>
          <p:cNvCxnSpPr/>
          <p:nvPr/>
        </p:nvCxnSpPr>
        <p:spPr>
          <a:xfrm>
            <a:off x="2362200" y="3581400"/>
            <a:ext cx="1447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5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prstClr val="black"/>
                </a:solidFill>
                <a:ea typeface="Times New Roman"/>
              </a:rPr>
              <a:t>Regional Events</a:t>
            </a:r>
          </a:p>
          <a:p>
            <a:r>
              <a:rPr lang="en-US" b="1" dirty="0" smtClean="0">
                <a:solidFill>
                  <a:prstClr val="black"/>
                </a:solidFill>
                <a:ea typeface="Times New Roman"/>
              </a:rPr>
              <a:t>“Other” Applicants</a:t>
            </a:r>
          </a:p>
          <a:p>
            <a:pPr lvl="1"/>
            <a:r>
              <a:rPr lang="en-US" dirty="0" smtClean="0">
                <a:solidFill>
                  <a:prstClr val="black"/>
                </a:solidFill>
                <a:ea typeface="Times New Roman"/>
              </a:rPr>
              <a:t>Consider outreach to other potential applicants based on conditions in your county</a:t>
            </a:r>
          </a:p>
          <a:p>
            <a:pPr lvl="2"/>
            <a:r>
              <a:rPr lang="en-US" dirty="0" err="1" smtClean="0">
                <a:solidFill>
                  <a:prstClr val="black"/>
                </a:solidFill>
                <a:ea typeface="Times New Roman"/>
              </a:rPr>
              <a:t>PennDOT</a:t>
            </a:r>
            <a:endParaRPr lang="en-US" dirty="0" smtClean="0">
              <a:solidFill>
                <a:prstClr val="black"/>
              </a:solidFill>
              <a:ea typeface="Times New Roman"/>
            </a:endParaRPr>
          </a:p>
          <a:p>
            <a:pPr lvl="2"/>
            <a:r>
              <a:rPr lang="en-US" dirty="0" smtClean="0">
                <a:solidFill>
                  <a:prstClr val="black"/>
                </a:solidFill>
                <a:ea typeface="Times New Roman"/>
              </a:rPr>
              <a:t>PA Game Commission</a:t>
            </a:r>
          </a:p>
          <a:p>
            <a:pPr lvl="2"/>
            <a:r>
              <a:rPr lang="en-US" dirty="0" smtClean="0">
                <a:solidFill>
                  <a:prstClr val="black"/>
                </a:solidFill>
                <a:ea typeface="Times New Roman"/>
              </a:rPr>
              <a:t>PA Fish and Boat Commission</a:t>
            </a:r>
          </a:p>
          <a:p>
            <a:pPr lvl="2"/>
            <a:r>
              <a:rPr lang="en-US" dirty="0" smtClean="0">
                <a:solidFill>
                  <a:prstClr val="black"/>
                </a:solidFill>
                <a:ea typeface="Times New Roman"/>
              </a:rPr>
              <a:t>County Agencies</a:t>
            </a:r>
            <a:endParaRPr lang="en-US" dirty="0">
              <a:solidFill>
                <a:prstClr val="black"/>
              </a:solidFill>
              <a:ea typeface="Times New Roman"/>
            </a:endParaRPr>
          </a:p>
          <a:p>
            <a:pPr marL="457200" lvl="1" indent="0">
              <a:buNone/>
            </a:pPr>
            <a:endParaRPr lang="en-US" dirty="0">
              <a:solidFill>
                <a:prstClr val="black"/>
              </a:solidFill>
              <a:ea typeface="Times New Roman"/>
            </a:endParaRPr>
          </a:p>
          <a:p>
            <a:endParaRPr lang="en-US" b="1" dirty="0" smtClean="0">
              <a:solidFill>
                <a:srgbClr val="FF0000"/>
              </a:solidFill>
              <a:ea typeface="Times New Roman"/>
            </a:endParaRPr>
          </a:p>
          <a:p>
            <a:pPr marL="457200" lvl="1" indent="0">
              <a:buNone/>
            </a:pPr>
            <a:endParaRPr lang="en-US" b="1" dirty="0">
              <a:solidFill>
                <a:prstClr val="black"/>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CD Education and Outreach</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Participate in Existing Events</a:t>
            </a:r>
            <a:endParaRPr lang="en-US" sz="2200" b="1" dirty="0">
              <a:latin typeface="Arial" pitchFamily="34" charset="0"/>
            </a:endParaRPr>
          </a:p>
        </p:txBody>
      </p:sp>
      <p:sp>
        <p:nvSpPr>
          <p:cNvPr id="8" name="Rectangle 7"/>
          <p:cNvSpPr/>
          <p:nvPr/>
        </p:nvSpPr>
        <p:spPr>
          <a:xfrm>
            <a:off x="24114" y="6291726"/>
            <a:ext cx="3642249" cy="523220"/>
          </a:xfrm>
          <a:prstGeom prst="rect">
            <a:avLst/>
          </a:prstGeom>
          <a:solidFill>
            <a:schemeClr val="bg1"/>
          </a:solidFill>
          <a:ln>
            <a:solidFill>
              <a:schemeClr val="tx1"/>
            </a:solidFill>
          </a:ln>
        </p:spPr>
        <p:txBody>
          <a:bodyPr wrap="square">
            <a:spAutoFit/>
          </a:bodyPr>
          <a:lstStyle/>
          <a:p>
            <a:r>
              <a:rPr lang="en-US" sz="1400" b="1" dirty="0" smtClean="0">
                <a:solidFill>
                  <a:srgbClr val="FF0000"/>
                </a:solidFill>
              </a:rPr>
              <a:t>Audio also available via phone: 866-823-7699</a:t>
            </a:r>
          </a:p>
          <a:p>
            <a:r>
              <a:rPr lang="en-US" sz="1400" dirty="0" smtClean="0">
                <a:solidFill>
                  <a:srgbClr val="FF0000"/>
                </a:solidFill>
              </a:rPr>
              <a:t>For assistance, call: 814-865-5355</a:t>
            </a:r>
            <a:endParaRPr lang="en-US" sz="1400" dirty="0">
              <a:solidFill>
                <a:srgbClr val="FF0000"/>
              </a:solidFill>
            </a:endParaRPr>
          </a:p>
        </p:txBody>
      </p:sp>
    </p:spTree>
    <p:extLst>
      <p:ext uri="{BB962C8B-B14F-4D97-AF65-F5344CB8AC3E}">
        <p14:creationId xmlns:p14="http://schemas.microsoft.com/office/powerpoint/2010/main" val="487500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4200</TotalTime>
  <Words>2061</Words>
  <Application>Microsoft Office PowerPoint</Application>
  <PresentationFormat>On-screen Show (4:3)</PresentationFormat>
  <Paragraphs>513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Kenneth J. Corradini</cp:lastModifiedBy>
  <cp:revision>214</cp:revision>
  <cp:lastPrinted>2015-03-13T13:48:12Z</cp:lastPrinted>
  <dcterms:created xsi:type="dcterms:W3CDTF">2014-11-06T15:11:44Z</dcterms:created>
  <dcterms:modified xsi:type="dcterms:W3CDTF">2017-01-20T19:35:55Z</dcterms:modified>
</cp:coreProperties>
</file>