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7"/>
  </p:notesMasterIdLst>
  <p:handoutMasterIdLst>
    <p:handoutMasterId r:id="rId8"/>
  </p:handoutMasterIdLst>
  <p:sldIdLst>
    <p:sldId id="578" r:id="rId2"/>
    <p:sldId id="579" r:id="rId3"/>
    <p:sldId id="581" r:id="rId4"/>
    <p:sldId id="582" r:id="rId5"/>
    <p:sldId id="580"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FF"/>
    <a:srgbClr val="FF0000"/>
    <a:srgbClr val="FFFF99"/>
    <a:srgbClr val="295AE3"/>
    <a:srgbClr val="92D050"/>
    <a:srgbClr val="DDFC24"/>
    <a:srgbClr val="257CFB"/>
    <a:srgbClr val="80808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47" autoAdjust="0"/>
    <p:restoredTop sz="94960" autoAdjust="0"/>
  </p:normalViewPr>
  <p:slideViewPr>
    <p:cSldViewPr snapToGrid="0">
      <p:cViewPr varScale="1">
        <p:scale>
          <a:sx n="70" d="100"/>
          <a:sy n="70" d="100"/>
        </p:scale>
        <p:origin x="1530" y="5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24F5857-3FA8-4C18-8214-2ADBBC6E27A9}" type="datetimeFigureOut">
              <a:rPr lang="en-US" smtClean="0"/>
              <a:t>3/21/2019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CDB9BA0-C508-42DF-84B2-CC93E6D760FD}" type="slidenum">
              <a:rPr lang="en-US" smtClean="0"/>
              <a:t>‹#›</a:t>
            </a:fld>
            <a:endParaRPr lang="en-US"/>
          </a:p>
        </p:txBody>
      </p:sp>
    </p:spTree>
    <p:extLst>
      <p:ext uri="{BB962C8B-B14F-4D97-AF65-F5344CB8AC3E}">
        <p14:creationId xmlns:p14="http://schemas.microsoft.com/office/powerpoint/2010/main" val="7896283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248D6AD-199A-4E66-B26C-336D6DEFD1C3}" type="datetimeFigureOut">
              <a:rPr lang="en-US" smtClean="0"/>
              <a:t>3/21/2019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0A477BF-A8E4-4833-AF49-6E93FC1B5881}" type="slidenum">
              <a:rPr lang="en-US" smtClean="0"/>
              <a:t>‹#›</a:t>
            </a:fld>
            <a:endParaRPr lang="en-US"/>
          </a:p>
        </p:txBody>
      </p:sp>
    </p:spTree>
    <p:extLst>
      <p:ext uri="{BB962C8B-B14F-4D97-AF65-F5344CB8AC3E}">
        <p14:creationId xmlns:p14="http://schemas.microsoft.com/office/powerpoint/2010/main" val="253983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529297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1903274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PSU Center for Dirt and Gravel Road Studies: www.dirtandgravelroads.org </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44662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PSU Center for Dirt and Gravel Road Studies: www.dirtandgravelroads.org </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42820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PSU Center for Dirt and Gravel Road Studies: www.dirtandgravelroads.org </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23067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4056C9-724F-4CE3-AF9C-111AEE16F6A3}" type="datetime1">
              <a:rPr lang="en-US" smtClean="0">
                <a:solidFill>
                  <a:prstClr val="black">
                    <a:tint val="75000"/>
                  </a:prstClr>
                </a:solidFill>
              </a:rPr>
              <a:t>3/21/2019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9427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10EF9B-89A4-403C-9A06-811CCA4FE0D7}" type="datetime1">
              <a:rPr lang="en-US" smtClean="0">
                <a:solidFill>
                  <a:prstClr val="black">
                    <a:tint val="75000"/>
                  </a:prstClr>
                </a:solidFill>
              </a:rPr>
              <a:t>3/21/2019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2121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ED01E5-436A-4993-A279-893E51652C6C}" type="datetime1">
              <a:rPr lang="en-US" smtClean="0">
                <a:solidFill>
                  <a:prstClr val="black">
                    <a:tint val="75000"/>
                  </a:prstClr>
                </a:solidFill>
              </a:rPr>
              <a:t>3/21/2019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2535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DFAE20-EF24-493D-B363-1A55B4136C71}" type="datetime1">
              <a:rPr lang="en-US" smtClean="0">
                <a:solidFill>
                  <a:prstClr val="black">
                    <a:tint val="75000"/>
                  </a:prstClr>
                </a:solidFill>
              </a:rPr>
              <a:t>3/21/2019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2625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1C68A5-A349-426D-BD96-8F218753A44F}" type="datetime1">
              <a:rPr lang="en-US" smtClean="0">
                <a:solidFill>
                  <a:prstClr val="black">
                    <a:tint val="75000"/>
                  </a:prstClr>
                </a:solidFill>
              </a:rPr>
              <a:t>3/21/2019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837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4FCD2A-6E2E-41D5-9507-18C1E9AC6D7A}" type="datetime1">
              <a:rPr lang="en-US" smtClean="0">
                <a:solidFill>
                  <a:prstClr val="black">
                    <a:tint val="75000"/>
                  </a:prstClr>
                </a:solidFill>
              </a:rPr>
              <a:t>3/21/2019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952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EC95DB-7D31-4642-A0E7-AE5DC9A72850}" type="datetime1">
              <a:rPr lang="en-US" smtClean="0">
                <a:solidFill>
                  <a:prstClr val="black">
                    <a:tint val="75000"/>
                  </a:prstClr>
                </a:solidFill>
              </a:rPr>
              <a:t>3/21/2019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1077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C65F9E-492E-43BB-B248-D2FDEA021399}" type="datetime1">
              <a:rPr lang="en-US" smtClean="0">
                <a:solidFill>
                  <a:prstClr val="black">
                    <a:tint val="75000"/>
                  </a:prstClr>
                </a:solidFill>
              </a:rPr>
              <a:t>3/21/2019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1783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CA5B10-4F82-40E1-BC77-1D7E7D8E4993}" type="datetime1">
              <a:rPr lang="en-US" smtClean="0">
                <a:solidFill>
                  <a:prstClr val="black">
                    <a:tint val="75000"/>
                  </a:prstClr>
                </a:solidFill>
              </a:rPr>
              <a:t>3/21/2019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7249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C0057A-A753-49F9-B3B4-EA32F519EE5D}" type="datetime1">
              <a:rPr lang="en-US" smtClean="0">
                <a:solidFill>
                  <a:prstClr val="black">
                    <a:tint val="75000"/>
                  </a:prstClr>
                </a:solidFill>
              </a:rPr>
              <a:t>3/21/2019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8301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A5D666-E81B-4460-9809-E4011841E5BC}" type="datetime1">
              <a:rPr lang="en-US" smtClean="0">
                <a:solidFill>
                  <a:prstClr val="black">
                    <a:tint val="75000"/>
                  </a:prstClr>
                </a:solidFill>
              </a:rPr>
              <a:t>3/21/2019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8778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C95446-2C64-4C4F-B6B5-1C5C78EABC20}" type="datetime1">
              <a:rPr lang="en-US" smtClean="0">
                <a:solidFill>
                  <a:prstClr val="black">
                    <a:tint val="75000"/>
                  </a:prstClr>
                </a:solidFill>
              </a:rPr>
              <a:t>3/21/2019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622063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p:nvPr/>
        </p:nvSpPr>
        <p:spPr>
          <a:xfrm>
            <a:off x="0" y="0"/>
            <a:ext cx="9144000" cy="6096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 name="TextBox 15"/>
          <p:cNvSpPr txBox="1"/>
          <p:nvPr/>
        </p:nvSpPr>
        <p:spPr>
          <a:xfrm>
            <a:off x="64900" y="54929"/>
            <a:ext cx="4631191"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rPr>
              <a:t>DGLVR Webinar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smtClean="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GIS Analysis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smtClean="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for CDs</a:t>
            </a:r>
            <a:endParaRPr kumimoji="0" lang="en-US" sz="3200" b="1" i="0" u="none" strike="noStrike" kern="1200" cap="none" spc="0" normalizeH="0" baseline="0" noProof="0" dirty="0" smtClean="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endParaRPr>
          </a:p>
        </p:txBody>
      </p:sp>
      <p:sp>
        <p:nvSpPr>
          <p:cNvPr id="19" name="Rectangle 18"/>
          <p:cNvSpPr/>
          <p:nvPr/>
        </p:nvSpPr>
        <p:spPr>
          <a:xfrm>
            <a:off x="120392" y="6396926"/>
            <a:ext cx="4575699" cy="369332"/>
          </a:xfrm>
          <a:prstGeom prst="rect">
            <a:avLst/>
          </a:prstGeom>
          <a:solidFill>
            <a:schemeClr val="bg1"/>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FF0000"/>
                </a:solidFill>
                <a:effectLst/>
                <a:uLnTx/>
                <a:uFillTx/>
                <a:latin typeface="Calibri"/>
                <a:ea typeface="+mn-ea"/>
                <a:cs typeface="+mn-cs"/>
              </a:rPr>
              <a:t>For technical assistance</a:t>
            </a:r>
            <a:r>
              <a:rPr kumimoji="0" lang="en-US" sz="1800" b="0" i="0" u="none" strike="noStrike" kern="1200" cap="none" spc="0" normalizeH="0" baseline="0" noProof="0" dirty="0">
                <a:ln>
                  <a:noFill/>
                </a:ln>
                <a:solidFill>
                  <a:srgbClr val="FF0000"/>
                </a:solidFill>
                <a:effectLst/>
                <a:uLnTx/>
                <a:uFillTx/>
                <a:latin typeface="Calibri"/>
                <a:ea typeface="+mn-ea"/>
                <a:cs typeface="+mn-cs"/>
              </a:rPr>
              <a:t>, call: 814-865-5355</a:t>
            </a:r>
          </a:p>
        </p:txBody>
      </p:sp>
      <p:sp>
        <p:nvSpPr>
          <p:cNvPr id="20" name="Subtitle 2"/>
          <p:cNvSpPr txBox="1">
            <a:spLocks/>
          </p:cNvSpPr>
          <p:nvPr/>
        </p:nvSpPr>
        <p:spPr>
          <a:xfrm>
            <a:off x="218231" y="4199253"/>
            <a:ext cx="8794933" cy="3810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200" b="1" i="0" u="none" strike="noStrike" kern="1200" cap="none" spc="0" normalizeH="0" baseline="0" noProof="0" dirty="0" smtClean="0">
                <a:ln>
                  <a:noFill/>
                </a:ln>
                <a:solidFill>
                  <a:prstClr val="white"/>
                </a:solidFill>
                <a:effectLst/>
                <a:uLnTx/>
                <a:uFillTx/>
                <a:latin typeface="Calibri"/>
                <a:ea typeface="+mn-ea"/>
                <a:cs typeface="+mn-cs"/>
              </a:rPr>
              <a:t>If </a:t>
            </a:r>
            <a:r>
              <a:rPr kumimoji="0" lang="en-US" sz="2200" b="1" i="0" u="none" strike="noStrike" kern="1200" cap="none" spc="0" normalizeH="0" baseline="0" noProof="0" dirty="0">
                <a:ln>
                  <a:noFill/>
                </a:ln>
                <a:solidFill>
                  <a:prstClr val="white"/>
                </a:solidFill>
                <a:effectLst/>
                <a:uLnTx/>
                <a:uFillTx/>
                <a:latin typeface="Calibri"/>
                <a:ea typeface="+mn-ea"/>
                <a:cs typeface="+mn-cs"/>
              </a:rPr>
              <a:t>you are reading this, then you are successfully seeing the webinar video. </a:t>
            </a:r>
            <a:r>
              <a:rPr kumimoji="0" lang="en-US" sz="2200" b="1" i="0" u="none" strike="noStrike" kern="1200" cap="none" spc="0" normalizeH="0" baseline="0" noProof="0" dirty="0" smtClean="0">
                <a:ln>
                  <a:noFill/>
                </a:ln>
                <a:solidFill>
                  <a:prstClr val="white"/>
                </a:solidFill>
                <a:effectLst/>
                <a:uLnTx/>
                <a:uFillTx/>
                <a:latin typeface="Calibri"/>
                <a:ea typeface="+mn-ea"/>
                <a:cs typeface="+mn-cs"/>
              </a:rPr>
              <a:t>Webinar audio should be automatic through your computer, and options can be accessed in the “audio options” button on the bottom left.  If you are having audio issues, or are in a location where listening via phone is preferable, audio is also available on the CDGRS conference line at: </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200" b="1" i="0" u="none" strike="noStrike" kern="1200" cap="none" spc="0" normalizeH="0" baseline="0" noProof="0" dirty="0" smtClean="0">
                <a:ln>
                  <a:noFill/>
                </a:ln>
                <a:solidFill>
                  <a:prstClr val="white"/>
                </a:solidFill>
                <a:effectLst/>
                <a:uLnTx/>
                <a:uFillTx/>
                <a:latin typeface="Calibri"/>
                <a:ea typeface="+mn-ea"/>
                <a:cs typeface="+mn-cs"/>
              </a:rPr>
              <a:t>866-823-7699.  </a:t>
            </a:r>
            <a:endParaRPr kumimoji="0" lang="en-US" sz="22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15698" y="0"/>
            <a:ext cx="4564876" cy="3423657"/>
          </a:xfrm>
          <a:prstGeom prst="rect">
            <a:avLst/>
          </a:prstGeom>
        </p:spPr>
      </p:pic>
      <p:sp>
        <p:nvSpPr>
          <p:cNvPr id="2" name="Slide Number Placeholder 1"/>
          <p:cNvSpPr>
            <a:spLocks noGrp="1"/>
          </p:cNvSpPr>
          <p:nvPr>
            <p:ph type="sldNum" sz="quarter" idx="12"/>
          </p:nvPr>
        </p:nvSpPr>
        <p:spPr>
          <a:xfrm>
            <a:off x="6549571" y="640713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8E2919-D427-4CE2-80E2-33083554A2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8" name="Rectangle 7"/>
          <p:cNvSpPr/>
          <p:nvPr/>
        </p:nvSpPr>
        <p:spPr>
          <a:xfrm>
            <a:off x="4649286" y="-22922"/>
            <a:ext cx="4572000" cy="1200329"/>
          </a:xfrm>
          <a:prstGeom prst="rect">
            <a:avLst/>
          </a:prstGeom>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prstClr val="white"/>
                </a:solidFill>
                <a:effectLst/>
                <a:uLnTx/>
                <a:uFillTx/>
                <a:latin typeface="Calibri"/>
                <a:ea typeface="+mn-ea"/>
                <a:cs typeface="+mn-cs"/>
              </a:rPr>
              <a:t>3</a:t>
            </a:r>
            <a:r>
              <a:rPr lang="en-US" sz="3600" b="1" dirty="0" smtClean="0">
                <a:solidFill>
                  <a:prstClr val="white"/>
                </a:solidFill>
                <a:latin typeface="Calibri"/>
              </a:rPr>
              <a:t>/21</a:t>
            </a:r>
            <a:r>
              <a:rPr kumimoji="0" lang="en-US" sz="3600" b="1" i="0" u="none" strike="noStrike" kern="1200" cap="none" spc="0" normalizeH="0" baseline="0" noProof="0" dirty="0" smtClean="0">
                <a:ln>
                  <a:noFill/>
                </a:ln>
                <a:solidFill>
                  <a:prstClr val="white"/>
                </a:solidFill>
                <a:effectLst/>
                <a:uLnTx/>
                <a:uFillTx/>
                <a:latin typeface="Calibri"/>
                <a:ea typeface="+mn-ea"/>
                <a:cs typeface="+mn-cs"/>
              </a:rPr>
              <a:t>/2019</a:t>
            </a:r>
            <a:endParaRPr kumimoji="0" lang="en-US" sz="36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a:ea typeface="+mn-ea"/>
                <a:cs typeface="+mn-cs"/>
              </a:rPr>
              <a:t>Starts at </a:t>
            </a:r>
            <a:r>
              <a:rPr kumimoji="0" lang="en-US" sz="3600" b="1" i="0" u="none" strike="noStrike" kern="1200" cap="none" spc="0" normalizeH="0" baseline="0" noProof="0" dirty="0" smtClean="0">
                <a:ln>
                  <a:noFill/>
                </a:ln>
                <a:solidFill>
                  <a:prstClr val="white"/>
                </a:solidFill>
                <a:effectLst/>
                <a:uLnTx/>
                <a:uFillTx/>
                <a:latin typeface="Calibri"/>
                <a:ea typeface="+mn-ea"/>
                <a:cs typeface="+mn-cs"/>
              </a:rPr>
              <a:t>9am</a:t>
            </a:r>
            <a:endParaRPr kumimoji="0" lang="en-US" sz="3600" b="1" i="0" u="none" strike="noStrike" kern="1200" cap="none" spc="0" normalizeH="0" baseline="0" noProof="0" dirty="0">
              <a:ln>
                <a:noFill/>
              </a:ln>
              <a:solidFill>
                <a:prstClr val="white"/>
              </a:solidFill>
              <a:effectLst/>
              <a:uLnTx/>
              <a:uFillTx/>
              <a:latin typeface="Calibri"/>
              <a:ea typeface="+mn-ea"/>
              <a:cs typeface="+mn-cs"/>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76974" y="5986984"/>
            <a:ext cx="2867025" cy="871016"/>
          </a:xfrm>
          <a:prstGeom prst="rect">
            <a:avLst/>
          </a:prstGeom>
          <a:effectLst>
            <a:softEdge rad="12700"/>
          </a:effectLst>
        </p:spPr>
      </p:pic>
      <p:pic>
        <p:nvPicPr>
          <p:cNvPr id="12" name="Picture 11"/>
          <p:cNvPicPr>
            <a:picLocks noChangeAspect="1"/>
          </p:cNvPicPr>
          <p:nvPr/>
        </p:nvPicPr>
        <p:blipFill>
          <a:blip r:embed="rId5"/>
          <a:stretch>
            <a:fillRect/>
          </a:stretch>
        </p:blipFill>
        <p:spPr>
          <a:xfrm>
            <a:off x="98211" y="1624589"/>
            <a:ext cx="4476775" cy="25746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TextBox 6"/>
          <p:cNvSpPr txBox="1"/>
          <p:nvPr/>
        </p:nvSpPr>
        <p:spPr>
          <a:xfrm rot="20917001">
            <a:off x="1193063" y="1853121"/>
            <a:ext cx="6918817" cy="707886"/>
          </a:xfrm>
          <a:prstGeom prst="rect">
            <a:avLst/>
          </a:prstGeom>
          <a:solidFill>
            <a:srgbClr val="FFFF00"/>
          </a:solidFill>
        </p:spPr>
        <p:txBody>
          <a:bodyPr wrap="none" rtlCol="0">
            <a:spAutoFit/>
          </a:bodyPr>
          <a:lstStyle/>
          <a:p>
            <a:r>
              <a:rPr lang="en-US" sz="4000" dirty="0" smtClean="0">
                <a:solidFill>
                  <a:srgbClr val="FF0000"/>
                </a:solidFill>
              </a:rPr>
              <a:t>Session II – data analysis in Excel</a:t>
            </a:r>
            <a:endParaRPr lang="en-US" sz="4000" dirty="0">
              <a:solidFill>
                <a:srgbClr val="FF0000"/>
              </a:solidFill>
            </a:endParaRPr>
          </a:p>
        </p:txBody>
      </p:sp>
    </p:spTree>
    <p:extLst>
      <p:ext uri="{BB962C8B-B14F-4D97-AF65-F5344CB8AC3E}">
        <p14:creationId xmlns:p14="http://schemas.microsoft.com/office/powerpoint/2010/main" val="2667449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4"/>
          <a:stretch>
            <a:fillRect/>
          </a:stretch>
        </p:blipFill>
        <p:spPr>
          <a:xfrm>
            <a:off x="152400" y="1162161"/>
            <a:ext cx="8878888" cy="5013960"/>
          </a:xfrm>
          <a:prstGeom prst="rect">
            <a:avLst/>
          </a:prstGeom>
        </p:spPr>
      </p:pic>
      <p:pic>
        <p:nvPicPr>
          <p:cNvPr id="8" name="Picture 7"/>
          <p:cNvPicPr>
            <a:picLocks noChangeAspect="1"/>
          </p:cNvPicPr>
          <p:nvPr/>
        </p:nvPicPr>
        <p:blipFill rotWithShape="1">
          <a:blip r:embed="rId5"/>
          <a:srcRect l="30745" t="8086" r="30353" b="13026"/>
          <a:stretch/>
        </p:blipFill>
        <p:spPr>
          <a:xfrm>
            <a:off x="3041204" y="106630"/>
            <a:ext cx="4724400" cy="5410200"/>
          </a:xfrm>
          <a:prstGeom prst="rect">
            <a:avLst/>
          </a:prstGeom>
          <a:ln w="76200">
            <a:solidFill>
              <a:srgbClr val="FF0000"/>
            </a:solidFill>
          </a:ln>
          <a:effectLst>
            <a:outerShdw blurRad="50800" dist="38100" dir="2700000" algn="tl" rotWithShape="0">
              <a:prstClr val="black">
                <a:alpha val="40000"/>
              </a:prstClr>
            </a:outerShdw>
          </a:effectLst>
        </p:spPr>
      </p:pic>
      <p:sp>
        <p:nvSpPr>
          <p:cNvPr id="4" name="TextBox 3"/>
          <p:cNvSpPr txBox="1"/>
          <p:nvPr/>
        </p:nvSpPr>
        <p:spPr>
          <a:xfrm>
            <a:off x="4963989" y="45387"/>
            <a:ext cx="1003801"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0000"/>
                </a:solidFill>
                <a:effectLst/>
                <a:uLnTx/>
                <a:uFillTx/>
                <a:latin typeface="Calibri"/>
                <a:ea typeface="+mn-ea"/>
                <a:cs typeface="+mn-cs"/>
              </a:rPr>
              <a:t>Q&amp;A</a:t>
            </a:r>
            <a:endParaRPr kumimoji="0" lang="en-US" sz="3200" b="1" i="0" u="none" strike="noStrike" kern="1200" cap="none" spc="0" normalizeH="0" baseline="0" noProof="0" dirty="0">
              <a:ln>
                <a:noFill/>
              </a:ln>
              <a:solidFill>
                <a:srgbClr val="FF0000"/>
              </a:solidFill>
              <a:effectLst/>
              <a:uLnTx/>
              <a:uFillTx/>
              <a:latin typeface="Calibri"/>
              <a:ea typeface="+mn-ea"/>
              <a:cs typeface="+mn-cs"/>
            </a:endParaRPr>
          </a:p>
        </p:txBody>
      </p:sp>
      <p:sp>
        <p:nvSpPr>
          <p:cNvPr id="10" name="TextBox 9"/>
          <p:cNvSpPr txBox="1"/>
          <p:nvPr/>
        </p:nvSpPr>
        <p:spPr>
          <a:xfrm>
            <a:off x="3337251" y="3165099"/>
            <a:ext cx="303807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smtClean="0">
                <a:ln>
                  <a:noFill/>
                </a:ln>
                <a:solidFill>
                  <a:srgbClr val="FF0000"/>
                </a:solidFill>
                <a:effectLst/>
                <a:uLnTx/>
                <a:uFillTx/>
                <a:latin typeface="Calibri"/>
                <a:ea typeface="+mn-ea"/>
                <a:cs typeface="+mn-cs"/>
              </a:rPr>
              <a:t>Note you can ask a question anonymously</a:t>
            </a:r>
            <a:endParaRPr kumimoji="0" lang="en-US" sz="2000" b="0" i="1" u="none" strike="noStrike" kern="1200" cap="none" spc="0" normalizeH="0" baseline="0" noProof="0" dirty="0">
              <a:ln>
                <a:noFill/>
              </a:ln>
              <a:solidFill>
                <a:srgbClr val="FF0000"/>
              </a:solidFill>
              <a:effectLst/>
              <a:uLnTx/>
              <a:uFillTx/>
              <a:latin typeface="Calibri"/>
              <a:ea typeface="+mn-ea"/>
              <a:cs typeface="+mn-cs"/>
            </a:endParaRPr>
          </a:p>
        </p:txBody>
      </p:sp>
      <p:sp>
        <p:nvSpPr>
          <p:cNvPr id="11" name="TextBox 10"/>
          <p:cNvSpPr txBox="1"/>
          <p:nvPr/>
        </p:nvSpPr>
        <p:spPr>
          <a:xfrm>
            <a:off x="4672904" y="4694706"/>
            <a:ext cx="1003801"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0000"/>
                </a:solidFill>
                <a:effectLst/>
                <a:uLnTx/>
                <a:uFillTx/>
                <a:latin typeface="Calibri"/>
                <a:ea typeface="+mn-ea"/>
                <a:cs typeface="+mn-cs"/>
              </a:rPr>
              <a:t>Q&amp;A</a:t>
            </a:r>
            <a:endParaRPr kumimoji="0" lang="en-US" sz="3200" b="1" i="0" u="none" strike="noStrike" kern="1200" cap="none" spc="0" normalizeH="0" baseline="0" noProof="0" dirty="0">
              <a:ln>
                <a:noFill/>
              </a:ln>
              <a:solidFill>
                <a:srgbClr val="FF0000"/>
              </a:solidFill>
              <a:effectLst/>
              <a:uLnTx/>
              <a:uFillTx/>
              <a:latin typeface="Calibri"/>
              <a:ea typeface="+mn-ea"/>
              <a:cs typeface="+mn-cs"/>
            </a:endParaRPr>
          </a:p>
        </p:txBody>
      </p:sp>
      <p:sp>
        <p:nvSpPr>
          <p:cNvPr id="12" name="Right Arrow 11"/>
          <p:cNvSpPr/>
          <p:nvPr/>
        </p:nvSpPr>
        <p:spPr>
          <a:xfrm rot="6927166">
            <a:off x="3161263" y="4322139"/>
            <a:ext cx="1190615" cy="178249"/>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Oval 2"/>
          <p:cNvSpPr/>
          <p:nvPr/>
        </p:nvSpPr>
        <p:spPr>
          <a:xfrm>
            <a:off x="4946204" y="5774201"/>
            <a:ext cx="457200" cy="4267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Right Arrow 8"/>
          <p:cNvSpPr/>
          <p:nvPr/>
        </p:nvSpPr>
        <p:spPr>
          <a:xfrm rot="5400000">
            <a:off x="4818190" y="5212030"/>
            <a:ext cx="685800" cy="609600"/>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 name="Rectangle 12"/>
          <p:cNvSpPr/>
          <p:nvPr/>
        </p:nvSpPr>
        <p:spPr>
          <a:xfrm>
            <a:off x="0" y="6211669"/>
            <a:ext cx="3810000" cy="646331"/>
          </a:xfrm>
          <a:prstGeom prst="rect">
            <a:avLst/>
          </a:prstGeom>
          <a:solidFill>
            <a:schemeClr val="bg1"/>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FF0000"/>
                </a:solidFill>
                <a:effectLst/>
                <a:uLnTx/>
                <a:uFillTx/>
                <a:latin typeface="Calibri"/>
                <a:ea typeface="+mn-ea"/>
                <a:cs typeface="+mn-cs"/>
              </a:rPr>
              <a:t>For audio via phone: 866-823-7699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alibri"/>
                <a:ea typeface="+mn-ea"/>
                <a:cs typeface="+mn-cs"/>
              </a:rPr>
              <a:t>For technical </a:t>
            </a:r>
            <a:r>
              <a:rPr kumimoji="0" lang="en-US" sz="1800" b="0" i="0" u="none" strike="noStrike" kern="1200" cap="none" spc="0" normalizeH="0" baseline="0" noProof="0" dirty="0" smtClean="0">
                <a:ln>
                  <a:noFill/>
                </a:ln>
                <a:solidFill>
                  <a:srgbClr val="FF0000"/>
                </a:solidFill>
                <a:effectLst/>
                <a:uLnTx/>
                <a:uFillTx/>
                <a:latin typeface="Calibri"/>
                <a:ea typeface="+mn-ea"/>
                <a:cs typeface="+mn-cs"/>
              </a:rPr>
              <a:t>assistance: 814-865-5355</a:t>
            </a:r>
            <a:endParaRPr kumimoji="0" lang="en-US" sz="1800" b="0" i="0" u="none" strike="noStrike" kern="1200" cap="none" spc="0" normalizeH="0" baseline="0" noProof="0" dirty="0">
              <a:ln>
                <a:noFill/>
              </a:ln>
              <a:solidFill>
                <a:srgbClr val="FF0000"/>
              </a:solidFill>
              <a:effectLst/>
              <a:uLnTx/>
              <a:uFillTx/>
              <a:latin typeface="Calibri"/>
              <a:ea typeface="+mn-ea"/>
              <a:cs typeface="+mn-cs"/>
            </a:endParaRPr>
          </a:p>
        </p:txBody>
      </p:sp>
      <p:sp>
        <p:nvSpPr>
          <p:cNvPr id="2" name="Slide Number Placeholder 1"/>
          <p:cNvSpPr>
            <a:spLocks noGrp="1"/>
          </p:cNvSpPr>
          <p:nvPr>
            <p:ph type="sldNum" sz="quarter" idx="12"/>
          </p:nvPr>
        </p:nvSpPr>
        <p:spPr/>
        <p:txBody>
          <a:bodyPr/>
          <a:lstStyle/>
          <a:p>
            <a:fld id="{1A8E2919-D427-4CE2-80E2-33083554A27B}" type="slidenum">
              <a:rPr lang="en-US" smtClean="0">
                <a:solidFill>
                  <a:prstClr val="black">
                    <a:tint val="75000"/>
                  </a:prstClr>
                </a:solidFill>
              </a:rPr>
              <a:pPr/>
              <a:t>2</a:t>
            </a:fld>
            <a:endParaRPr lang="en-US" dirty="0">
              <a:solidFill>
                <a:prstClr val="black">
                  <a:tint val="75000"/>
                </a:prstClr>
              </a:solidFill>
            </a:endParaRPr>
          </a:p>
        </p:txBody>
      </p:sp>
      <p:sp>
        <p:nvSpPr>
          <p:cNvPr id="14" name="Oval 13"/>
          <p:cNvSpPr/>
          <p:nvPr/>
        </p:nvSpPr>
        <p:spPr>
          <a:xfrm>
            <a:off x="8311488" y="6321449"/>
            <a:ext cx="457200" cy="4267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 name="TextBox 14"/>
          <p:cNvSpPr txBox="1"/>
          <p:nvPr/>
        </p:nvSpPr>
        <p:spPr>
          <a:xfrm>
            <a:off x="7000569" y="6321449"/>
            <a:ext cx="961032"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smtClean="0">
                <a:ln>
                  <a:noFill/>
                </a:ln>
                <a:solidFill>
                  <a:srgbClr val="FF0000"/>
                </a:solidFill>
                <a:effectLst/>
                <a:uLnTx/>
                <a:uFillTx/>
                <a:latin typeface="Calibri"/>
                <a:ea typeface="+mn-ea"/>
                <a:cs typeface="+mn-cs"/>
              </a:rPr>
              <a:t>Slide #</a:t>
            </a:r>
            <a:endParaRPr kumimoji="0" lang="en-US" sz="2000" b="0" i="1" u="none" strike="noStrike" kern="1200" cap="none" spc="0" normalizeH="0" baseline="0" noProof="0" dirty="0">
              <a:ln>
                <a:noFill/>
              </a:ln>
              <a:solidFill>
                <a:srgbClr val="FF0000"/>
              </a:solidFill>
              <a:effectLst/>
              <a:uLnTx/>
              <a:uFillTx/>
              <a:latin typeface="Calibri"/>
              <a:ea typeface="+mn-ea"/>
              <a:cs typeface="+mn-cs"/>
            </a:endParaRPr>
          </a:p>
        </p:txBody>
      </p:sp>
      <p:sp>
        <p:nvSpPr>
          <p:cNvPr id="16" name="Right Arrow 15"/>
          <p:cNvSpPr/>
          <p:nvPr/>
        </p:nvSpPr>
        <p:spPr>
          <a:xfrm>
            <a:off x="7982492" y="6411464"/>
            <a:ext cx="308105" cy="246740"/>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8110018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8" name="Text Box 6"/>
          <p:cNvSpPr txBox="1">
            <a:spLocks noChangeArrowheads="1"/>
          </p:cNvSpPr>
          <p:nvPr/>
        </p:nvSpPr>
        <p:spPr bwMode="auto">
          <a:xfrm>
            <a:off x="0" y="-43814"/>
            <a:ext cx="5867400" cy="430887"/>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smtClean="0">
                <a:ln>
                  <a:noFill/>
                </a:ln>
                <a:solidFill>
                  <a:srgbClr val="FFFFCC"/>
                </a:solidFill>
                <a:effectLst/>
                <a:uLnTx/>
                <a:uFillTx/>
                <a:latin typeface="Arial" pitchFamily="34" charset="0"/>
                <a:ea typeface="+mn-ea"/>
                <a:cs typeface="+mn-cs"/>
              </a:rPr>
              <a:t>CD GIS Analysis</a:t>
            </a:r>
            <a:endParaRPr kumimoji="0" lang="en-US" sz="2200" b="1" i="0" u="none" strike="noStrike" kern="1200" cap="none" spc="0" normalizeH="0" baseline="0" noProof="0" dirty="0">
              <a:ln>
                <a:noFill/>
              </a:ln>
              <a:solidFill>
                <a:srgbClr val="FFFFCC"/>
              </a:solidFill>
              <a:effectLst/>
              <a:uLnTx/>
              <a:uFillTx/>
              <a:latin typeface="Arial" pitchFamily="34" charset="0"/>
              <a:ea typeface="+mn-ea"/>
              <a:cs typeface="+mn-cs"/>
            </a:endParaRPr>
          </a:p>
        </p:txBody>
      </p:sp>
      <p:sp>
        <p:nvSpPr>
          <p:cNvPr id="9" name="Subtitle 2"/>
          <p:cNvSpPr txBox="1">
            <a:spLocks/>
          </p:cNvSpPr>
          <p:nvPr/>
        </p:nvSpPr>
        <p:spPr>
          <a:xfrm>
            <a:off x="457200" y="502279"/>
            <a:ext cx="8229600" cy="508763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none" strike="noStrike" kern="1200" cap="none" spc="0" normalizeH="0" baseline="0" noProof="0" dirty="0" smtClean="0">
                <a:ln>
                  <a:noFill/>
                </a:ln>
                <a:solidFill>
                  <a:srgbClr val="FFFF00"/>
                </a:solidFill>
                <a:effectLst/>
                <a:uLnTx/>
                <a:uFillTx/>
                <a:latin typeface="Calibri"/>
                <a:ea typeface="Times New Roman"/>
                <a:cs typeface="+mn-cs"/>
              </a:rPr>
              <a:t>Previous webinar  recorded on 3/7</a:t>
            </a:r>
          </a:p>
          <a:p>
            <a:pPr>
              <a:defRPr/>
            </a:pPr>
            <a:r>
              <a:rPr lang="en-US" sz="2400" b="1" dirty="0" smtClean="0">
                <a:solidFill>
                  <a:schemeClr val="bg1"/>
                </a:solidFill>
                <a:latin typeface="Calibri"/>
                <a:ea typeface="Times New Roman"/>
              </a:rPr>
              <a:t>In-GIS analysis</a:t>
            </a:r>
          </a:p>
          <a:p>
            <a:pPr>
              <a:defRPr/>
            </a:pPr>
            <a:r>
              <a:rPr kumimoji="0" lang="en-US" sz="2400" b="1" i="0" u="none" strike="noStrike" kern="1200" cap="none" spc="0" normalizeH="0" baseline="0" noProof="0" dirty="0" smtClean="0">
                <a:ln>
                  <a:noFill/>
                </a:ln>
                <a:solidFill>
                  <a:schemeClr val="bg1"/>
                </a:solidFill>
                <a:effectLst/>
                <a:uLnTx/>
                <a:uFillTx/>
                <a:latin typeface="Calibri"/>
                <a:ea typeface="Times New Roman"/>
              </a:rPr>
              <a:t>Creating excel project summary</a:t>
            </a:r>
          </a:p>
          <a:p>
            <a:pPr>
              <a:defRPr/>
            </a:pPr>
            <a:r>
              <a:rPr lang="en-US" sz="2400" b="1" noProof="0" dirty="0" smtClean="0">
                <a:solidFill>
                  <a:schemeClr val="bg1"/>
                </a:solidFill>
                <a:latin typeface="Calibri"/>
                <a:ea typeface="Times New Roman"/>
              </a:rPr>
              <a:t>Basics of looking at excel data</a:t>
            </a:r>
            <a:endParaRPr kumimoji="0" lang="en-US" sz="2400" b="1" i="0" u="none" strike="noStrike" kern="1200" cap="none" spc="0" normalizeH="0" baseline="0" noProof="0" dirty="0" smtClean="0">
              <a:ln>
                <a:noFill/>
              </a:ln>
              <a:solidFill>
                <a:schemeClr val="bg1"/>
              </a:solidFill>
              <a:effectLst/>
              <a:uLnTx/>
              <a:uFillTx/>
              <a:latin typeface="Calibri"/>
              <a:ea typeface="Times New Roman"/>
            </a:endParaRPr>
          </a:p>
          <a:p>
            <a:pPr>
              <a:defRPr/>
            </a:pPr>
            <a:endParaRPr kumimoji="0" lang="en-US" sz="3200" b="1" i="0" u="none" strike="noStrike" kern="1200" cap="none" spc="0" normalizeH="0" baseline="0" noProof="0" dirty="0" smtClean="0">
              <a:ln>
                <a:noFill/>
              </a:ln>
              <a:solidFill>
                <a:srgbClr val="FFFF00"/>
              </a:solidFill>
              <a:effectLst/>
              <a:uLnTx/>
              <a:uFillTx/>
              <a:latin typeface="Calibri"/>
              <a:ea typeface="Times New Roman"/>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b="1" dirty="0">
              <a:solidFill>
                <a:srgbClr val="FFFF00"/>
              </a:solidFill>
              <a:latin typeface="Calibri"/>
              <a:ea typeface="Times New Roman"/>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8E2919-D427-4CE2-80E2-33083554A2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4" name="Picture 3"/>
          <p:cNvPicPr>
            <a:picLocks noChangeAspect="1"/>
          </p:cNvPicPr>
          <p:nvPr/>
        </p:nvPicPr>
        <p:blipFill>
          <a:blip r:embed="rId3"/>
          <a:stretch>
            <a:fillRect/>
          </a:stretch>
        </p:blipFill>
        <p:spPr>
          <a:xfrm>
            <a:off x="0" y="2305050"/>
            <a:ext cx="9201150" cy="4552950"/>
          </a:xfrm>
          <a:prstGeom prst="rect">
            <a:avLst/>
          </a:prstGeom>
        </p:spPr>
      </p:pic>
    </p:spTree>
    <p:extLst>
      <p:ext uri="{BB962C8B-B14F-4D97-AF65-F5344CB8AC3E}">
        <p14:creationId xmlns:p14="http://schemas.microsoft.com/office/powerpoint/2010/main" val="1668374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8" name="Text Box 6"/>
          <p:cNvSpPr txBox="1">
            <a:spLocks noChangeArrowheads="1"/>
          </p:cNvSpPr>
          <p:nvPr/>
        </p:nvSpPr>
        <p:spPr bwMode="auto">
          <a:xfrm>
            <a:off x="0" y="-43814"/>
            <a:ext cx="5867400" cy="430887"/>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smtClean="0">
                <a:ln>
                  <a:noFill/>
                </a:ln>
                <a:solidFill>
                  <a:srgbClr val="FFFFCC"/>
                </a:solidFill>
                <a:effectLst/>
                <a:uLnTx/>
                <a:uFillTx/>
                <a:latin typeface="Arial" pitchFamily="34" charset="0"/>
                <a:ea typeface="+mn-ea"/>
                <a:cs typeface="+mn-cs"/>
              </a:rPr>
              <a:t>CD GIS Analysis</a:t>
            </a:r>
            <a:endParaRPr kumimoji="0" lang="en-US" sz="2200" b="1" i="0" u="none" strike="noStrike" kern="1200" cap="none" spc="0" normalizeH="0" baseline="0" noProof="0" dirty="0">
              <a:ln>
                <a:noFill/>
              </a:ln>
              <a:solidFill>
                <a:srgbClr val="FFFFCC"/>
              </a:solidFill>
              <a:effectLst/>
              <a:uLnTx/>
              <a:uFillTx/>
              <a:latin typeface="Arial" pitchFamily="34" charset="0"/>
              <a:ea typeface="+mn-ea"/>
              <a:cs typeface="+mn-cs"/>
            </a:endParaRPr>
          </a:p>
        </p:txBody>
      </p:sp>
      <p:sp>
        <p:nvSpPr>
          <p:cNvPr id="9" name="Subtitle 2"/>
          <p:cNvSpPr txBox="1">
            <a:spLocks/>
          </p:cNvSpPr>
          <p:nvPr/>
        </p:nvSpPr>
        <p:spPr>
          <a:xfrm>
            <a:off x="457200" y="502279"/>
            <a:ext cx="8229600" cy="57074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none" strike="noStrike" kern="1200" cap="none" spc="0" normalizeH="0" baseline="0" noProof="0" dirty="0" smtClean="0">
                <a:ln>
                  <a:noFill/>
                </a:ln>
                <a:solidFill>
                  <a:srgbClr val="FFFF00"/>
                </a:solidFill>
                <a:effectLst/>
                <a:uLnTx/>
                <a:uFillTx/>
                <a:latin typeface="Calibri"/>
                <a:ea typeface="Times New Roman"/>
                <a:cs typeface="+mn-cs"/>
              </a:rPr>
              <a:t>Today’s webinar is on more advanced data</a:t>
            </a:r>
            <a:r>
              <a:rPr kumimoji="0" lang="en-US" sz="3200" b="1" i="0" u="none" strike="noStrike" kern="1200" cap="none" spc="0" normalizeH="0" noProof="0" dirty="0" smtClean="0">
                <a:ln>
                  <a:noFill/>
                </a:ln>
                <a:solidFill>
                  <a:srgbClr val="FFFF00"/>
                </a:solidFill>
                <a:effectLst/>
                <a:uLnTx/>
                <a:uFillTx/>
                <a:latin typeface="Calibri"/>
                <a:ea typeface="Times New Roman"/>
                <a:cs typeface="+mn-cs"/>
              </a:rPr>
              <a:t> analysis in Excel</a:t>
            </a:r>
            <a:endParaRPr kumimoji="0" lang="en-US" sz="3200" b="1" i="0" u="none" strike="noStrike" kern="1200" cap="none" spc="0" normalizeH="0" baseline="0" noProof="0" dirty="0" smtClean="0">
              <a:ln>
                <a:noFill/>
              </a:ln>
              <a:solidFill>
                <a:srgbClr val="FFFF00"/>
              </a:solidFill>
              <a:effectLst/>
              <a:uLnTx/>
              <a:uFillTx/>
              <a:latin typeface="Calibri"/>
              <a:ea typeface="Times New Roman"/>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3200" b="1" i="0" u="none" strike="noStrike" kern="1200" cap="none" spc="0" normalizeH="0" baseline="0" noProof="0" dirty="0" smtClean="0">
              <a:ln>
                <a:noFill/>
              </a:ln>
              <a:solidFill>
                <a:srgbClr val="FFFF00"/>
              </a:solidFill>
              <a:effectLst/>
              <a:uLnTx/>
              <a:uFillTx/>
              <a:latin typeface="Calibri"/>
              <a:ea typeface="Times New Roman"/>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none" strike="noStrike" kern="1200" cap="none" spc="0" normalizeH="0" baseline="0" noProof="0" dirty="0" smtClean="0">
                <a:ln>
                  <a:noFill/>
                </a:ln>
                <a:solidFill>
                  <a:srgbClr val="FFFF00"/>
                </a:solidFill>
                <a:effectLst/>
                <a:uLnTx/>
                <a:uFillTx/>
                <a:latin typeface="Calibri"/>
                <a:ea typeface="Times New Roman"/>
                <a:cs typeface="+mn-cs"/>
              </a:rPr>
              <a:t>Thanks to Columbia County for letting us use their data for this demo</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smtClean="0">
                <a:ln>
                  <a:noFill/>
                </a:ln>
                <a:solidFill>
                  <a:prstClr val="white"/>
                </a:solidFill>
                <a:effectLst/>
                <a:uLnTx/>
                <a:uFillTx/>
                <a:latin typeface="Calibri"/>
                <a:ea typeface="Times New Roman"/>
                <a:cs typeface="+mn-cs"/>
              </a:rPr>
              <a:t>Most of this will be in Excel</a:t>
            </a:r>
          </a:p>
          <a:p>
            <a:pPr lvl="1">
              <a:defRPr/>
            </a:pPr>
            <a:r>
              <a:rPr lang="en-US" b="1" dirty="0" smtClean="0">
                <a:solidFill>
                  <a:prstClr val="white"/>
                </a:solidFill>
                <a:ea typeface="Times New Roman"/>
              </a:rPr>
              <a:t>You can follow along with your data if you are very comfortable with excel</a:t>
            </a:r>
          </a:p>
          <a:p>
            <a:pPr lvl="1">
              <a:defRPr/>
            </a:pPr>
            <a:r>
              <a:rPr lang="en-US" b="1" dirty="0" smtClean="0">
                <a:solidFill>
                  <a:prstClr val="white"/>
                </a:solidFill>
                <a:ea typeface="Times New Roman"/>
              </a:rPr>
              <a:t>Will </a:t>
            </a:r>
            <a:r>
              <a:rPr lang="en-US" b="1" dirty="0">
                <a:solidFill>
                  <a:prstClr val="white"/>
                </a:solidFill>
                <a:ea typeface="Times New Roman"/>
              </a:rPr>
              <a:t>be recorded so you can view again if needed.</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smtClean="0">
                <a:ln>
                  <a:noFill/>
                </a:ln>
                <a:solidFill>
                  <a:srgbClr val="FFFF00"/>
                </a:solidFill>
                <a:effectLst/>
                <a:uLnTx/>
                <a:uFillTx/>
                <a:latin typeface="Calibri"/>
                <a:ea typeface="Times New Roman"/>
                <a:cs typeface="+mn-cs"/>
              </a:rPr>
              <a:t>What is your level of excel expertise?</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2800" b="1" i="0" u="none" strike="noStrike" kern="1200" cap="none" spc="0" normalizeH="0" baseline="0" noProof="0" dirty="0">
              <a:ln>
                <a:noFill/>
              </a:ln>
              <a:solidFill>
                <a:prstClr val="white"/>
              </a:solidFill>
              <a:effectLst/>
              <a:uLnTx/>
              <a:uFillTx/>
              <a:latin typeface="Calibri"/>
              <a:ea typeface="Times New Roman"/>
              <a:cs typeface="+mn-cs"/>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8E2919-D427-4CE2-80E2-33083554A2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505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8" name="Text Box 6"/>
          <p:cNvSpPr txBox="1">
            <a:spLocks noChangeArrowheads="1"/>
          </p:cNvSpPr>
          <p:nvPr/>
        </p:nvSpPr>
        <p:spPr bwMode="auto">
          <a:xfrm>
            <a:off x="0" y="-43814"/>
            <a:ext cx="5867400" cy="430887"/>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smtClean="0">
                <a:ln>
                  <a:noFill/>
                </a:ln>
                <a:solidFill>
                  <a:srgbClr val="FFFFCC"/>
                </a:solidFill>
                <a:effectLst/>
                <a:uLnTx/>
                <a:uFillTx/>
                <a:latin typeface="Arial" pitchFamily="34" charset="0"/>
                <a:ea typeface="+mn-ea"/>
                <a:cs typeface="+mn-cs"/>
              </a:rPr>
              <a:t>CD GIS Analysis</a:t>
            </a:r>
            <a:endParaRPr kumimoji="0" lang="en-US" sz="2200" b="1" i="0" u="none" strike="noStrike" kern="1200" cap="none" spc="0" normalizeH="0" baseline="0" noProof="0" dirty="0">
              <a:ln>
                <a:noFill/>
              </a:ln>
              <a:solidFill>
                <a:srgbClr val="FFFFCC"/>
              </a:solidFill>
              <a:effectLst/>
              <a:uLnTx/>
              <a:uFillTx/>
              <a:latin typeface="Arial" pitchFamily="34" charset="0"/>
              <a:ea typeface="+mn-ea"/>
              <a:cs typeface="+mn-cs"/>
            </a:endParaRPr>
          </a:p>
        </p:txBody>
      </p:sp>
      <p:sp>
        <p:nvSpPr>
          <p:cNvPr id="9" name="Subtitle 2"/>
          <p:cNvSpPr txBox="1">
            <a:spLocks/>
          </p:cNvSpPr>
          <p:nvPr/>
        </p:nvSpPr>
        <p:spPr>
          <a:xfrm>
            <a:off x="0" y="638805"/>
            <a:ext cx="4580626" cy="621919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none" strike="noStrike" kern="1200" cap="none" spc="0" normalizeH="0" baseline="0" noProof="0" dirty="0" smtClean="0">
                <a:ln>
                  <a:noFill/>
                </a:ln>
                <a:solidFill>
                  <a:srgbClr val="FFFF00"/>
                </a:solidFill>
                <a:effectLst/>
                <a:uLnTx/>
                <a:uFillTx/>
                <a:latin typeface="Calibri"/>
                <a:ea typeface="Times New Roman"/>
                <a:cs typeface="+mn-cs"/>
              </a:rPr>
              <a:t>Plan:</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b="1" dirty="0" smtClean="0">
                <a:solidFill>
                  <a:prstClr val="white"/>
                </a:solidFill>
                <a:latin typeface="Calibri"/>
                <a:ea typeface="Times New Roman"/>
              </a:rPr>
              <a:t>Internal in GIS</a:t>
            </a:r>
          </a:p>
          <a:p>
            <a:pPr lvl="2" indent="-285750">
              <a:buFont typeface="Arial" panose="020B0604020202020204" pitchFamily="34" charset="0"/>
              <a:buChar char="–"/>
            </a:pPr>
            <a:r>
              <a:rPr lang="en-US" sz="1600" b="1" dirty="0" smtClean="0">
                <a:solidFill>
                  <a:prstClr val="white"/>
                </a:solidFill>
                <a:latin typeface="Calibri"/>
                <a:ea typeface="Times New Roman"/>
              </a:rPr>
              <a:t>Allocation History, excel</a:t>
            </a:r>
          </a:p>
          <a:p>
            <a:pPr lvl="2" indent="-285750">
              <a:buFont typeface="Arial" panose="020B0604020202020204" pitchFamily="34" charset="0"/>
              <a:buChar char="–"/>
            </a:pPr>
            <a:r>
              <a:rPr lang="en-US" sz="1600" b="1" dirty="0" smtClean="0">
                <a:solidFill>
                  <a:prstClr val="white"/>
                </a:solidFill>
                <a:latin typeface="Calibri"/>
                <a:ea typeface="Times New Roman"/>
              </a:rPr>
              <a:t>Payments viewer, excel</a:t>
            </a:r>
          </a:p>
          <a:p>
            <a:pPr lvl="2" indent="-285750">
              <a:buFont typeface="Arial" panose="020B0604020202020204" pitchFamily="34" charset="0"/>
              <a:buChar char="–"/>
            </a:pPr>
            <a:r>
              <a:rPr lang="en-US" sz="1600" b="1" dirty="0" smtClean="0">
                <a:solidFill>
                  <a:prstClr val="white"/>
                </a:solidFill>
                <a:latin typeface="Calibri"/>
                <a:ea typeface="Times New Roman"/>
              </a:rPr>
              <a:t>Admin/Edu Viewer</a:t>
            </a:r>
          </a:p>
          <a:p>
            <a:pPr lvl="2" indent="-285750">
              <a:buFont typeface="Arial" panose="020B0604020202020204" pitchFamily="34" charset="0"/>
              <a:buChar char="–"/>
            </a:pPr>
            <a:r>
              <a:rPr lang="en-US" sz="1600" b="1" dirty="0" smtClean="0">
                <a:solidFill>
                  <a:prstClr val="white"/>
                </a:solidFill>
                <a:latin typeface="Calibri"/>
                <a:ea typeface="Times New Roman"/>
              </a:rPr>
              <a:t>Photo Viewer</a:t>
            </a:r>
          </a:p>
          <a:p>
            <a:pPr lvl="2" indent="-285750">
              <a:buFont typeface="Arial" panose="020B0604020202020204" pitchFamily="34" charset="0"/>
              <a:buChar char="–"/>
            </a:pPr>
            <a:r>
              <a:rPr lang="en-US" sz="1600" b="1" dirty="0" smtClean="0">
                <a:solidFill>
                  <a:prstClr val="white"/>
                </a:solidFill>
                <a:latin typeface="Calibri"/>
                <a:ea typeface="Times New Roman"/>
              </a:rPr>
              <a:t>Road Statistics</a:t>
            </a:r>
          </a:p>
          <a:p>
            <a:pPr lvl="3" indent="-285750"/>
            <a:r>
              <a:rPr lang="en-US" sz="1200" b="1" dirty="0" smtClean="0">
                <a:solidFill>
                  <a:prstClr val="white"/>
                </a:solidFill>
                <a:latin typeface="Calibri"/>
                <a:ea typeface="Times New Roman"/>
              </a:rPr>
              <a:t>County - Municipality</a:t>
            </a:r>
          </a:p>
          <a:p>
            <a:pPr lvl="2" indent="-285750">
              <a:buFont typeface="Arial" panose="020B0604020202020204" pitchFamily="34" charset="0"/>
              <a:buChar char="–"/>
            </a:pPr>
            <a:r>
              <a:rPr lang="en-US" sz="1600" b="1" dirty="0" smtClean="0">
                <a:solidFill>
                  <a:prstClr val="white"/>
                </a:solidFill>
                <a:latin typeface="Calibri"/>
                <a:ea typeface="Times New Roman"/>
              </a:rPr>
              <a:t>Quarterly Report: </a:t>
            </a:r>
          </a:p>
          <a:p>
            <a:pPr lvl="3" indent="-285750"/>
            <a:r>
              <a:rPr lang="en-US" sz="1200" b="1" dirty="0" smtClean="0">
                <a:solidFill>
                  <a:prstClr val="white"/>
                </a:solidFill>
                <a:latin typeface="Calibri"/>
                <a:ea typeface="Times New Roman"/>
              </a:rPr>
              <a:t>review 5-year spending</a:t>
            </a:r>
          </a:p>
          <a:p>
            <a:pPr lvl="3" indent="-285750"/>
            <a:r>
              <a:rPr lang="en-US" sz="1200" b="1" dirty="0" smtClean="0">
                <a:solidFill>
                  <a:prstClr val="white"/>
                </a:solidFill>
                <a:latin typeface="Calibri"/>
                <a:ea typeface="Times New Roman"/>
              </a:rPr>
              <a:t>Activity new comments</a:t>
            </a:r>
          </a:p>
          <a:p>
            <a:pPr lvl="2" indent="-285750">
              <a:buFont typeface="Arial" panose="020B0604020202020204" pitchFamily="34" charset="0"/>
              <a:buChar char="–"/>
            </a:pPr>
            <a:r>
              <a:rPr lang="en-US" sz="1600" b="1" dirty="0" smtClean="0">
                <a:solidFill>
                  <a:prstClr val="white"/>
                </a:solidFill>
                <a:latin typeface="Calibri"/>
                <a:ea typeface="Times New Roman"/>
              </a:rPr>
              <a:t>Annual Summary Report</a:t>
            </a:r>
          </a:p>
          <a:p>
            <a:pPr lvl="3" indent="-285750"/>
            <a:r>
              <a:rPr lang="en-US" sz="1200" b="1" dirty="0" smtClean="0">
                <a:solidFill>
                  <a:prstClr val="white"/>
                </a:solidFill>
                <a:latin typeface="Calibri"/>
                <a:ea typeface="Times New Roman"/>
              </a:rPr>
              <a:t>Highlight tabs, </a:t>
            </a:r>
            <a:r>
              <a:rPr lang="en-US" sz="1200" b="1" dirty="0" err="1" smtClean="0">
                <a:solidFill>
                  <a:prstClr val="white"/>
                </a:solidFill>
                <a:latin typeface="Calibri"/>
                <a:ea typeface="Times New Roman"/>
              </a:rPr>
              <a:t>DnG</a:t>
            </a:r>
            <a:r>
              <a:rPr lang="en-US" sz="1200" b="1" dirty="0" smtClean="0">
                <a:solidFill>
                  <a:prstClr val="white"/>
                </a:solidFill>
                <a:latin typeface="Calibri"/>
                <a:ea typeface="Times New Roman"/>
              </a:rPr>
              <a:t> vs LVR, </a:t>
            </a:r>
            <a:r>
              <a:rPr lang="en-US" sz="1200" b="1" dirty="0" err="1" smtClean="0">
                <a:solidFill>
                  <a:prstClr val="white"/>
                </a:solidFill>
                <a:latin typeface="Calibri"/>
                <a:ea typeface="Times New Roman"/>
              </a:rPr>
              <a:t>etc</a:t>
            </a:r>
            <a:endParaRPr lang="en-US" sz="1200" b="1" dirty="0" smtClean="0">
              <a:solidFill>
                <a:prstClr val="white"/>
              </a:solidFill>
              <a:latin typeface="Calibri"/>
              <a:ea typeface="Times New Roman"/>
            </a:endParaRPr>
          </a:p>
          <a:p>
            <a:pPr lvl="3" indent="-285750"/>
            <a:r>
              <a:rPr lang="en-US" sz="1200" b="1" dirty="0" smtClean="0">
                <a:solidFill>
                  <a:prstClr val="white"/>
                </a:solidFill>
                <a:latin typeface="Calibri"/>
                <a:ea typeface="Times New Roman"/>
              </a:rPr>
              <a:t>Exporting to CSV</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8E2919-D427-4CE2-80E2-33083554A2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ubtitle 2"/>
          <p:cNvSpPr txBox="1">
            <a:spLocks/>
          </p:cNvSpPr>
          <p:nvPr/>
        </p:nvSpPr>
        <p:spPr>
          <a:xfrm>
            <a:off x="4301707" y="1121885"/>
            <a:ext cx="4212565" cy="621919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smtClean="0">
                <a:ln>
                  <a:noFill/>
                </a:ln>
                <a:solidFill>
                  <a:prstClr val="white"/>
                </a:solidFill>
                <a:effectLst/>
                <a:uLnTx/>
                <a:uFillTx/>
                <a:latin typeface="Calibri"/>
                <a:ea typeface="Times New Roman"/>
                <a:cs typeface="+mn-cs"/>
              </a:rPr>
              <a:t>External in Excel</a:t>
            </a:r>
          </a:p>
          <a:p>
            <a:pPr lvl="2" indent="-285750">
              <a:buFont typeface="Arial" panose="020B0604020202020204" pitchFamily="34" charset="0"/>
              <a:buChar char="–"/>
            </a:pPr>
            <a:r>
              <a:rPr lang="en-US" sz="1600" b="1" dirty="0" smtClean="0">
                <a:solidFill>
                  <a:prstClr val="white"/>
                </a:solidFill>
                <a:ea typeface="Times New Roman"/>
              </a:rPr>
              <a:t>Define rows and columns</a:t>
            </a:r>
          </a:p>
          <a:p>
            <a:pPr lvl="2" indent="-285750">
              <a:buFont typeface="Arial" panose="020B0604020202020204" pitchFamily="34" charset="0"/>
              <a:buChar char="–"/>
            </a:pPr>
            <a:r>
              <a:rPr kumimoji="0" lang="en-US" sz="1600" b="1" i="0" u="none" strike="noStrike" kern="1200" cap="none" spc="0" normalizeH="0" baseline="0" noProof="0" dirty="0" smtClean="0">
                <a:ln>
                  <a:noFill/>
                </a:ln>
                <a:solidFill>
                  <a:prstClr val="white"/>
                </a:solidFill>
                <a:effectLst/>
                <a:uLnTx/>
                <a:uFillTx/>
                <a:latin typeface="Calibri"/>
                <a:ea typeface="Times New Roman"/>
                <a:cs typeface="+mn-cs"/>
              </a:rPr>
              <a:t>Highlight important columns</a:t>
            </a:r>
          </a:p>
          <a:p>
            <a:pPr lvl="2" indent="-285750">
              <a:buFont typeface="Arial" panose="020B0604020202020204" pitchFamily="34" charset="0"/>
              <a:buChar char="–"/>
            </a:pPr>
            <a:r>
              <a:rPr lang="en-US" sz="1600" b="1" dirty="0" smtClean="0">
                <a:solidFill>
                  <a:prstClr val="white"/>
                </a:solidFill>
                <a:latin typeface="Calibri"/>
                <a:ea typeface="Times New Roman"/>
              </a:rPr>
              <a:t>Format $ and deliverables</a:t>
            </a:r>
          </a:p>
          <a:p>
            <a:pPr lvl="2" indent="-285750">
              <a:buFont typeface="Arial" panose="020B0604020202020204" pitchFamily="34" charset="0"/>
              <a:buChar char="–"/>
            </a:pPr>
            <a:r>
              <a:rPr kumimoji="0" lang="en-US" sz="1600" b="1" i="0" u="none" strike="noStrike" kern="1200" cap="none" spc="0" normalizeH="0" baseline="0" noProof="0" dirty="0" smtClean="0">
                <a:ln>
                  <a:noFill/>
                </a:ln>
                <a:solidFill>
                  <a:prstClr val="white"/>
                </a:solidFill>
                <a:effectLst/>
                <a:uLnTx/>
                <a:uFillTx/>
                <a:latin typeface="Calibri"/>
                <a:ea typeface="Times New Roman"/>
                <a:cs typeface="+mn-cs"/>
              </a:rPr>
              <a:t>Sort</a:t>
            </a:r>
          </a:p>
          <a:p>
            <a:pPr lvl="3" indent="-285750"/>
            <a:r>
              <a:rPr lang="en-US" sz="1200" b="1" dirty="0" smtClean="0">
                <a:solidFill>
                  <a:prstClr val="white"/>
                </a:solidFill>
                <a:latin typeface="Calibri"/>
                <a:ea typeface="Times New Roman"/>
              </a:rPr>
              <a:t>Site type</a:t>
            </a:r>
          </a:p>
          <a:p>
            <a:pPr lvl="3" indent="-285750"/>
            <a:r>
              <a:rPr kumimoji="0" lang="en-US" sz="1200" b="1" i="0" u="none" strike="noStrike" kern="1200" cap="none" spc="0" normalizeH="0" baseline="0" noProof="0" dirty="0" smtClean="0">
                <a:ln>
                  <a:noFill/>
                </a:ln>
                <a:solidFill>
                  <a:prstClr val="white"/>
                </a:solidFill>
                <a:effectLst/>
                <a:uLnTx/>
                <a:uFillTx/>
                <a:latin typeface="Calibri"/>
                <a:ea typeface="Times New Roman"/>
                <a:cs typeface="+mn-cs"/>
              </a:rPr>
              <a:t>Project</a:t>
            </a:r>
            <a:r>
              <a:rPr kumimoji="0" lang="en-US" sz="1200" b="1" i="0" u="none" strike="noStrike" kern="1200" cap="none" spc="0" normalizeH="0" noProof="0" dirty="0" smtClean="0">
                <a:ln>
                  <a:noFill/>
                </a:ln>
                <a:solidFill>
                  <a:prstClr val="white"/>
                </a:solidFill>
                <a:effectLst/>
                <a:uLnTx/>
                <a:uFillTx/>
                <a:latin typeface="Calibri"/>
                <a:ea typeface="Times New Roman"/>
                <a:cs typeface="+mn-cs"/>
              </a:rPr>
              <a:t> status</a:t>
            </a:r>
          </a:p>
          <a:p>
            <a:pPr lvl="3" indent="-285750"/>
            <a:r>
              <a:rPr lang="en-US" sz="1200" b="1" baseline="0" dirty="0" smtClean="0">
                <a:solidFill>
                  <a:prstClr val="white"/>
                </a:solidFill>
                <a:latin typeface="Calibri"/>
                <a:ea typeface="Times New Roman"/>
              </a:rPr>
              <a:t>Comp date (newest first)</a:t>
            </a:r>
          </a:p>
          <a:p>
            <a:pPr lvl="2" indent="-285750"/>
            <a:r>
              <a:rPr kumimoji="0" lang="en-US" sz="1600" b="1" i="0" u="none" strike="noStrike" kern="1200" cap="none" spc="0" normalizeH="0" noProof="0" dirty="0" smtClean="0">
                <a:ln>
                  <a:noFill/>
                </a:ln>
                <a:solidFill>
                  <a:prstClr val="white"/>
                </a:solidFill>
                <a:effectLst/>
                <a:uLnTx/>
                <a:uFillTx/>
                <a:latin typeface="Calibri"/>
                <a:ea typeface="Times New Roman"/>
                <a:cs typeface="+mn-cs"/>
              </a:rPr>
              <a:t>Summarize columns</a:t>
            </a:r>
          </a:p>
          <a:p>
            <a:pPr lvl="2" indent="-285750"/>
            <a:r>
              <a:rPr lang="en-US" sz="1600" b="1" baseline="0" dirty="0" smtClean="0">
                <a:solidFill>
                  <a:prstClr val="white"/>
                </a:solidFill>
                <a:latin typeface="Calibri"/>
                <a:ea typeface="Times New Roman"/>
              </a:rPr>
              <a:t>Basic stats</a:t>
            </a:r>
          </a:p>
          <a:p>
            <a:pPr lvl="3" indent="-285750"/>
            <a:r>
              <a:rPr kumimoji="0" lang="en-US" sz="1200" b="1" i="0" u="none" strike="noStrike" kern="1200" cap="none" spc="0" normalizeH="0" noProof="0" dirty="0" smtClean="0">
                <a:ln>
                  <a:noFill/>
                </a:ln>
                <a:solidFill>
                  <a:prstClr val="white"/>
                </a:solidFill>
                <a:effectLst/>
                <a:uLnTx/>
                <a:uFillTx/>
                <a:latin typeface="Calibri"/>
                <a:ea typeface="Times New Roman"/>
                <a:cs typeface="+mn-cs"/>
              </a:rPr>
              <a:t>$ per mile</a:t>
            </a:r>
          </a:p>
          <a:p>
            <a:pPr lvl="3" indent="-285750"/>
            <a:r>
              <a:rPr lang="en-US" sz="1200" b="1" baseline="0" dirty="0" smtClean="0">
                <a:solidFill>
                  <a:prstClr val="white"/>
                </a:solidFill>
                <a:latin typeface="Calibri"/>
                <a:ea typeface="Times New Roman"/>
              </a:rPr>
              <a:t>% in-kind match</a:t>
            </a:r>
          </a:p>
          <a:p>
            <a:pPr lvl="2" indent="-285750"/>
            <a:r>
              <a:rPr kumimoji="0" lang="en-US" sz="1600" b="1" i="0" u="none" strike="noStrike" kern="1200" cap="none" spc="0" normalizeH="0" noProof="0" dirty="0" smtClean="0">
                <a:ln>
                  <a:noFill/>
                </a:ln>
                <a:solidFill>
                  <a:prstClr val="white"/>
                </a:solidFill>
                <a:effectLst/>
                <a:uLnTx/>
                <a:uFillTx/>
                <a:latin typeface="Calibri"/>
                <a:ea typeface="Times New Roman"/>
                <a:cs typeface="+mn-cs"/>
              </a:rPr>
              <a:t>Pull up statewide sheet as example of potential analysis</a:t>
            </a:r>
          </a:p>
          <a:p>
            <a:pPr lvl="2" indent="-285750"/>
            <a:endParaRPr kumimoji="0" lang="en-US" sz="1600" b="1" i="0" u="none" strike="noStrike" kern="1200" cap="none" spc="0" normalizeH="0" baseline="0" noProof="0" dirty="0" smtClean="0">
              <a:ln>
                <a:noFill/>
              </a:ln>
              <a:solidFill>
                <a:prstClr val="white"/>
              </a:solidFill>
              <a:effectLst/>
              <a:uLnTx/>
              <a:uFillTx/>
              <a:latin typeface="Calibri"/>
              <a:ea typeface="Times New Roman"/>
              <a:cs typeface="+mn-cs"/>
            </a:endParaRPr>
          </a:p>
          <a:p>
            <a:pPr marL="1314450" lvl="3" indent="0">
              <a:buNone/>
            </a:pPr>
            <a:endParaRPr lang="en-US" sz="1200" b="1" dirty="0">
              <a:solidFill>
                <a:prstClr val="white"/>
              </a:solidFill>
              <a:latin typeface="Calibri"/>
              <a:ea typeface="Times New Roman"/>
            </a:endParaRPr>
          </a:p>
          <a:p>
            <a:pPr lvl="3" indent="-285750"/>
            <a:endParaRPr kumimoji="0" lang="en-US" sz="2400" b="1" i="0" u="none" strike="noStrike" kern="1200" cap="none" spc="0" normalizeH="0" baseline="0" noProof="0" dirty="0" smtClean="0">
              <a:ln>
                <a:noFill/>
              </a:ln>
              <a:solidFill>
                <a:prstClr val="white"/>
              </a:solidFill>
              <a:effectLst/>
              <a:uLnTx/>
              <a:uFillTx/>
              <a:latin typeface="Calibri"/>
              <a:ea typeface="Times New Roman"/>
              <a:cs typeface="+mn-cs"/>
            </a:endParaRPr>
          </a:p>
        </p:txBody>
      </p:sp>
    </p:spTree>
    <p:extLst>
      <p:ext uri="{BB962C8B-B14F-4D97-AF65-F5344CB8AC3E}">
        <p14:creationId xmlns:p14="http://schemas.microsoft.com/office/powerpoint/2010/main" val="3572899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7110</TotalTime>
  <Words>357</Words>
  <Application>Microsoft Office PowerPoint</Application>
  <PresentationFormat>On-screen Show (4:3)</PresentationFormat>
  <Paragraphs>72</Paragraphs>
  <Slides>5</Slides>
  <Notes>5</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Black</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Penn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Manual</dc:title>
  <dc:creator>Steve Bloser</dc:creator>
  <cp:lastModifiedBy>Steve Bloser 2</cp:lastModifiedBy>
  <cp:revision>351</cp:revision>
  <cp:lastPrinted>2019-02-15T20:43:50Z</cp:lastPrinted>
  <dcterms:created xsi:type="dcterms:W3CDTF">2014-11-06T15:11:44Z</dcterms:created>
  <dcterms:modified xsi:type="dcterms:W3CDTF">2019-03-21T11:59:04Z</dcterms:modified>
</cp:coreProperties>
</file>