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9"/>
  </p:notesMasterIdLst>
  <p:handoutMasterIdLst>
    <p:handoutMasterId r:id="rId20"/>
  </p:handoutMasterIdLst>
  <p:sldIdLst>
    <p:sldId id="619" r:id="rId2"/>
    <p:sldId id="621" r:id="rId3"/>
    <p:sldId id="696" r:id="rId4"/>
    <p:sldId id="698" r:id="rId5"/>
    <p:sldId id="699" r:id="rId6"/>
    <p:sldId id="700" r:id="rId7"/>
    <p:sldId id="682" r:id="rId8"/>
    <p:sldId id="689" r:id="rId9"/>
    <p:sldId id="690" r:id="rId10"/>
    <p:sldId id="691" r:id="rId11"/>
    <p:sldId id="692" r:id="rId12"/>
    <p:sldId id="694" r:id="rId13"/>
    <p:sldId id="695" r:id="rId14"/>
    <p:sldId id="693" r:id="rId15"/>
    <p:sldId id="697" r:id="rId16"/>
    <p:sldId id="688" r:id="rId17"/>
    <p:sldId id="62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 Bloser 2" initials="SB2" lastIdx="1" clrIdx="0">
    <p:extLst>
      <p:ext uri="{19B8F6BF-5375-455C-9EA6-DF929625EA0E}">
        <p15:presenceInfo xmlns:p15="http://schemas.microsoft.com/office/powerpoint/2012/main" userId="Steve Bloser 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13223D"/>
    <a:srgbClr val="FFFFCC"/>
    <a:srgbClr val="FFFF99"/>
    <a:srgbClr val="6699FF"/>
    <a:srgbClr val="99CCFF"/>
    <a:srgbClr val="1B3055"/>
    <a:srgbClr val="C9D7ED"/>
    <a:srgbClr val="7E8BB4"/>
    <a:srgbClr val="505E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4343" autoAdjust="0"/>
  </p:normalViewPr>
  <p:slideViewPr>
    <p:cSldViewPr snapToGrid="0">
      <p:cViewPr varScale="1">
        <p:scale>
          <a:sx n="90" d="100"/>
          <a:sy n="90" d="100"/>
        </p:scale>
        <p:origin x="1358" y="26"/>
      </p:cViewPr>
      <p:guideLst/>
    </p:cSldViewPr>
  </p:slideViewPr>
  <p:notesTextViewPr>
    <p:cViewPr>
      <p:scale>
        <a:sx n="150" d="100"/>
        <a:sy n="150" d="100"/>
      </p:scale>
      <p:origin x="0" y="0"/>
    </p:cViewPr>
  </p:notesTextViewPr>
  <p:sorterViewPr>
    <p:cViewPr>
      <p:scale>
        <a:sx n="200" d="100"/>
        <a:sy n="200" d="100"/>
      </p:scale>
      <p:origin x="0" y="-12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0BEC9AF-13F9-432C-95A0-FB7E18E2160A}" type="datetimeFigureOut">
              <a:rPr lang="en-US" smtClean="0"/>
              <a:t>3/11/2022</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7706101-A310-4655-B5F2-1A6DB963B7C9}" type="slidenum">
              <a:rPr lang="en-US" smtClean="0"/>
              <a:t>‹#›</a:t>
            </a:fld>
            <a:endParaRPr lang="en-US"/>
          </a:p>
        </p:txBody>
      </p:sp>
    </p:spTree>
    <p:extLst>
      <p:ext uri="{BB962C8B-B14F-4D97-AF65-F5344CB8AC3E}">
        <p14:creationId xmlns:p14="http://schemas.microsoft.com/office/powerpoint/2010/main" val="373143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6C265B-0F5A-47EF-8F99-8C9A93E1E392}" type="datetimeFigureOut">
              <a:rPr lang="en-US" smtClean="0"/>
              <a:t>3/11/2022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C621D54-860F-492E-96AB-1E06C7EE6B67}" type="slidenum">
              <a:rPr lang="en-US" smtClean="0"/>
              <a:t>‹#›</a:t>
            </a:fld>
            <a:endParaRPr lang="en-US"/>
          </a:p>
        </p:txBody>
      </p:sp>
    </p:spTree>
    <p:extLst>
      <p:ext uri="{BB962C8B-B14F-4D97-AF65-F5344CB8AC3E}">
        <p14:creationId xmlns:p14="http://schemas.microsoft.com/office/powerpoint/2010/main" val="1123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A1E8-4486-4EC2-9676-3D74C17011A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3C4F9ED-758E-48CE-B2A0-2F8C616F7AA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A8F517-C479-46E8-A8C1-389F294971E2}"/>
              </a:ext>
            </a:extLst>
          </p:cNvPr>
          <p:cNvSpPr>
            <a:spLocks noGrp="1"/>
          </p:cNvSpPr>
          <p:nvPr>
            <p:ph type="dt" sz="half" idx="10"/>
          </p:nvPr>
        </p:nvSpPr>
        <p:spPr/>
        <p:txBody>
          <a:bodyPr/>
          <a:lstStyle/>
          <a:p>
            <a:fld id="{A24056C9-724F-4CE3-AF9C-111AEE16F6A3}"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C2A480C2-32F7-4902-867F-F66265523A34}"/>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64FDA0B-B5D5-4F68-B5B1-B0D895E985E1}"/>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230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F8A8-C09B-4CFD-BD4A-5C24C10F0A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C7525-AF25-4073-8EFC-9A33AB44EB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320DC-DCB4-469D-A71A-6F4D596EA302}"/>
              </a:ext>
            </a:extLst>
          </p:cNvPr>
          <p:cNvSpPr>
            <a:spLocks noGrp="1"/>
          </p:cNvSpPr>
          <p:nvPr>
            <p:ph type="dt" sz="half" idx="10"/>
          </p:nvPr>
        </p:nvSpPr>
        <p:spPr/>
        <p:txBody>
          <a:bodyPr/>
          <a:lstStyle/>
          <a:p>
            <a:fld id="{9910EF9B-89A4-403C-9A06-811CCA4FE0D7}"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78475554-2D25-4852-9D21-726CFB97C61C}"/>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06B81D7-CC4B-461A-935F-A81D677D76F9}"/>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1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9DD494-8EBF-45AF-B29D-ECAE21C6D48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762B9-2B82-42E5-AE2B-55623B8D23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AD6CF-FB57-400E-95BC-AB5BA977254E}"/>
              </a:ext>
            </a:extLst>
          </p:cNvPr>
          <p:cNvSpPr>
            <a:spLocks noGrp="1"/>
          </p:cNvSpPr>
          <p:nvPr>
            <p:ph type="dt" sz="half" idx="10"/>
          </p:nvPr>
        </p:nvSpPr>
        <p:spPr/>
        <p:txBody>
          <a:bodyPr/>
          <a:lstStyle/>
          <a:p>
            <a:fld id="{65ED01E5-436A-4993-A279-893E51652C6C}"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9EB6311B-2F5B-4079-87E5-8C4FE11831E8}"/>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6B3D0366-3436-47E6-A9AB-2D2C7832B2CD}"/>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7200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C4DB2-B96F-41D8-98BD-6FA2B851A3FF}" type="datetime1">
              <a:rPr lang="en-US" smtClean="0">
                <a:solidFill>
                  <a:prstClr val="black"/>
                </a:solidFill>
              </a:rPr>
              <a:t>3/11/2022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6437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7C896B-3B15-4084-B660-5C5D1539418C}" type="datetime1">
              <a:rPr lang="en-US" smtClean="0">
                <a:solidFill>
                  <a:prstClr val="black"/>
                </a:solidFill>
              </a:rPr>
              <a:t>3/11/2022</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7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E6BA7-454A-4CB1-B307-E599E2D6F2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F94F1-0879-45C8-866B-AEDE663CC6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A3C79-2368-4835-83E7-6B4B99D25EFF}"/>
              </a:ext>
            </a:extLst>
          </p:cNvPr>
          <p:cNvSpPr>
            <a:spLocks noGrp="1"/>
          </p:cNvSpPr>
          <p:nvPr>
            <p:ph type="dt" sz="half" idx="10"/>
          </p:nvPr>
        </p:nvSpPr>
        <p:spPr/>
        <p:txBody>
          <a:bodyPr/>
          <a:lstStyle/>
          <a:p>
            <a:fld id="{E8DFAE20-EF24-493D-B363-1A55B4136C71}"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5CE2078-9F94-48D2-9B49-F376F0A9FC8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454F9FC7-4471-4A7E-B628-1D0A7DE19BB4}"/>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172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48581-66B1-4E9C-AADD-320F397A767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F271636-79A1-4820-85DD-8350DEA30A1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DF771E-E8E3-44BF-9553-4B7007F2BF76}"/>
              </a:ext>
            </a:extLst>
          </p:cNvPr>
          <p:cNvSpPr>
            <a:spLocks noGrp="1"/>
          </p:cNvSpPr>
          <p:nvPr>
            <p:ph type="dt" sz="half" idx="10"/>
          </p:nvPr>
        </p:nvSpPr>
        <p:spPr/>
        <p:txBody>
          <a:bodyPr/>
          <a:lstStyle/>
          <a:p>
            <a:fld id="{BC1C68A5-A349-426D-BD96-8F218753A44F}"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F83315BA-8E56-4B11-B512-DA9F60F4B15A}"/>
              </a:ext>
            </a:extLst>
          </p:cNvPr>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316F97A5-686F-4B26-847F-A11DEB85D31C}"/>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844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A4F63-D5B7-49B5-9C83-38075E971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730E16-3578-4BF5-8E0C-37D5D395B9C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BAF1E0-DB78-49EE-A081-0553D527867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C3FF69-C02A-4922-9842-CD35976366AF}"/>
              </a:ext>
            </a:extLst>
          </p:cNvPr>
          <p:cNvSpPr>
            <a:spLocks noGrp="1"/>
          </p:cNvSpPr>
          <p:nvPr>
            <p:ph type="dt" sz="half" idx="10"/>
          </p:nvPr>
        </p:nvSpPr>
        <p:spPr/>
        <p:txBody>
          <a:bodyPr/>
          <a:lstStyle/>
          <a:p>
            <a:fld id="{F14FCD2A-6E2E-41D5-9507-18C1E9AC6D7A}" type="datetime1">
              <a:rPr lang="en-US" smtClean="0">
                <a:solidFill>
                  <a:prstClr val="black">
                    <a:tint val="75000"/>
                  </a:prstClr>
                </a:solidFill>
              </a:rPr>
              <a:t>3/11/2022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EC641AA3-0806-46B9-802F-C012096E8AAA}"/>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5983215D-B65F-48D6-91D2-96A21AC4F310}"/>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6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5177-6406-4E3C-9641-74F2DB7773C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03BE50-3595-4C81-9B87-C03EE9E9E87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689BDB-4DE3-4075-933E-169288D703D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BDAB73-C3A7-4297-BC87-4E16154EB2E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5B455-E27A-4083-A879-2FB598BACDE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214B34-4CEB-4B07-9715-CBC23D955B9C}"/>
              </a:ext>
            </a:extLst>
          </p:cNvPr>
          <p:cNvSpPr>
            <a:spLocks noGrp="1"/>
          </p:cNvSpPr>
          <p:nvPr>
            <p:ph type="dt" sz="half" idx="10"/>
          </p:nvPr>
        </p:nvSpPr>
        <p:spPr/>
        <p:txBody>
          <a:bodyPr/>
          <a:lstStyle/>
          <a:p>
            <a:fld id="{3CEC95DB-7D31-4642-A0E7-AE5DC9A72850}" type="datetime1">
              <a:rPr lang="en-US" smtClean="0">
                <a:solidFill>
                  <a:prstClr val="black">
                    <a:tint val="75000"/>
                  </a:prstClr>
                </a:solidFill>
              </a:rPr>
              <a:t>3/11/2022</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id="{970CEDC0-AB13-43E0-87CE-CE68F09AFA93}"/>
              </a:ext>
            </a:extLst>
          </p:cNvPr>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a:extLst>
              <a:ext uri="{FF2B5EF4-FFF2-40B4-BE49-F238E27FC236}">
                <a16:creationId xmlns:a16="http://schemas.microsoft.com/office/drawing/2014/main" id="{1B8E9FF7-9CBB-4696-A942-4E6C800EA5ED}"/>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696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2578-C685-4252-BE8B-74518807C1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BFB61E-DB5E-4EAC-AAEB-86F78A0263D7}"/>
              </a:ext>
            </a:extLst>
          </p:cNvPr>
          <p:cNvSpPr>
            <a:spLocks noGrp="1"/>
          </p:cNvSpPr>
          <p:nvPr>
            <p:ph type="dt" sz="half" idx="10"/>
          </p:nvPr>
        </p:nvSpPr>
        <p:spPr/>
        <p:txBody>
          <a:bodyPr/>
          <a:lstStyle/>
          <a:p>
            <a:fld id="{5CC65F9E-492E-43BB-B248-D2FDEA021399}" type="datetime1">
              <a:rPr lang="en-US" smtClean="0">
                <a:solidFill>
                  <a:prstClr val="black">
                    <a:tint val="75000"/>
                  </a:prstClr>
                </a:solidFill>
              </a:rPr>
              <a:t>3/11/2022</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id="{72375B25-32B9-4F00-B8F1-2481C37DC9E8}"/>
              </a:ext>
            </a:extLst>
          </p:cNvPr>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0C5D13C1-42B5-4502-A7FB-C13F5A97187D}"/>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7264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1C1852-1AF6-4ECE-8414-A49BFFE62048}"/>
              </a:ext>
            </a:extLst>
          </p:cNvPr>
          <p:cNvSpPr>
            <a:spLocks noGrp="1"/>
          </p:cNvSpPr>
          <p:nvPr>
            <p:ph type="dt" sz="half" idx="10"/>
          </p:nvPr>
        </p:nvSpPr>
        <p:spPr/>
        <p:txBody>
          <a:bodyPr/>
          <a:lstStyle/>
          <a:p>
            <a:fld id="{44CA5B10-4F82-40E1-BC77-1D7E7D8E4993}" type="datetime1">
              <a:rPr lang="en-US" smtClean="0">
                <a:solidFill>
                  <a:prstClr val="black">
                    <a:tint val="75000"/>
                  </a:prstClr>
                </a:solidFill>
              </a:rPr>
              <a:t>3/11/2022</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E72585AB-6159-42BD-AC70-8DCE6297C1DA}"/>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7573750D-1357-48AB-A13D-5F3BE0541132}"/>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668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E52C2-0C16-4FB0-8C00-D032408E6E6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55CE2F0-53FA-410D-ADD1-DDB5AE4A005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08368E-E46D-4F83-8541-E9B20AA3F9E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09AF25-A026-4F24-9C05-1D1140033D49}"/>
              </a:ext>
            </a:extLst>
          </p:cNvPr>
          <p:cNvSpPr>
            <a:spLocks noGrp="1"/>
          </p:cNvSpPr>
          <p:nvPr>
            <p:ph type="dt" sz="half" idx="10"/>
          </p:nvPr>
        </p:nvSpPr>
        <p:spPr/>
        <p:txBody>
          <a:bodyPr/>
          <a:lstStyle/>
          <a:p>
            <a:fld id="{A2C0057A-A753-49F9-B3B4-EA32F519EE5D}" type="datetime1">
              <a:rPr lang="en-US" smtClean="0">
                <a:solidFill>
                  <a:prstClr val="black">
                    <a:tint val="75000"/>
                  </a:prstClr>
                </a:solidFill>
              </a:rPr>
              <a:t>3/11/2022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D4046A24-F763-4541-BBE7-1C52743188F9}"/>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B1FF888C-C54F-4108-997C-BDF12E4B7A88}"/>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090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B4285-4C4C-4AFB-AB71-E49CD54A734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548F5E1-20EE-4DF0-9DBE-40888D3E6D6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1C5D69D-31B5-4832-8104-75E6DDE4016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419AB2A-3107-4227-B78E-99924DCC76C2}"/>
              </a:ext>
            </a:extLst>
          </p:cNvPr>
          <p:cNvSpPr>
            <a:spLocks noGrp="1"/>
          </p:cNvSpPr>
          <p:nvPr>
            <p:ph type="dt" sz="half" idx="10"/>
          </p:nvPr>
        </p:nvSpPr>
        <p:spPr/>
        <p:txBody>
          <a:bodyPr/>
          <a:lstStyle/>
          <a:p>
            <a:fld id="{43A5D666-E81B-4460-9809-E4011841E5BC}" type="datetime1">
              <a:rPr lang="en-US" smtClean="0">
                <a:solidFill>
                  <a:prstClr val="black">
                    <a:tint val="75000"/>
                  </a:prstClr>
                </a:solidFill>
              </a:rPr>
              <a:t>3/11/2022</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id="{5B0D4914-2988-4080-86AA-6996AFEB9F9E}"/>
              </a:ext>
            </a:extLst>
          </p:cNvPr>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a:extLst>
              <a:ext uri="{FF2B5EF4-FFF2-40B4-BE49-F238E27FC236}">
                <a16:creationId xmlns:a16="http://schemas.microsoft.com/office/drawing/2014/main" id="{A645B935-38AA-4A42-BFD3-A6B8823E4DBF}"/>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7072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A3DE11-EBE6-4A00-B00C-B2FF6A2316F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5899F7-FF9F-47CB-9495-4D68EFFAE54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E31671-AC88-4451-BA80-E137DA424F1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C95446-2C64-4C4F-B6B5-1C5C78EABC20}" type="datetime1">
              <a:rPr lang="en-US" smtClean="0">
                <a:solidFill>
                  <a:prstClr val="black">
                    <a:tint val="75000"/>
                  </a:prstClr>
                </a:solidFill>
              </a:rPr>
              <a:t>3/11/2022</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43AB6463-2710-445C-9210-4EC73FCABBB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EF30FCDD-F84F-4F16-8215-99E08E5E6DF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616654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696" r:id="rId12"/>
    <p:sldLayoutId id="2147483697"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fld id="{1A8E2919-D427-4CE2-80E2-33083554A27B}" type="slidenum">
              <a:rPr lang="en-US" smtClean="0">
                <a:solidFill>
                  <a:prstClr val="black">
                    <a:tint val="75000"/>
                  </a:prstClr>
                </a:solidFill>
              </a:rPr>
              <a:pPr/>
              <a:t>1</a:t>
            </a:fld>
            <a:endParaRPr lang="en-US">
              <a:solidFill>
                <a:prstClr val="black">
                  <a:tint val="75000"/>
                </a:prstClr>
              </a:solidFill>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12089" y="728372"/>
            <a:ext cx="8660921" cy="59781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Survey Results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ESM Overviews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chemeClr val="bg1"/>
                </a:solidFill>
                <a:latin typeface="Calibri"/>
              </a:rPr>
              <a:t>Webinars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Longer Remote Overviews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chemeClr val="bg1"/>
                </a:solidFill>
                <a:latin typeface="Calibri"/>
              </a:rPr>
              <a:t>Online training Center</a:t>
            </a:r>
            <a:endParaRPr kumimoji="0" lang="en-US" sz="3200" b="1" i="0" u="none" strike="noStrike" kern="1200" cap="none" spc="0" normalizeH="0" baseline="0" noProof="0" dirty="0">
              <a:ln>
                <a:noFill/>
              </a:ln>
              <a:solidFill>
                <a:schemeClr val="bg1"/>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Winter Tech Assists</a:t>
            </a:r>
          </a:p>
          <a:p>
            <a:pPr lvl="2" indent="-342900"/>
            <a:endParaRPr lang="en-US" sz="1100" dirty="0">
              <a:solidFill>
                <a:schemeClr val="bg1"/>
              </a:solidFill>
              <a:latin typeface="Calibri"/>
            </a:endParaRPr>
          </a:p>
          <a:p>
            <a:pPr lvl="2" indent="-342900"/>
            <a:endParaRPr kumimoji="0" lang="en-US" b="0" i="0" u="none" strike="noStrike" kern="1200" cap="none" spc="0" normalizeH="0" baseline="0" noProof="0" dirty="0">
              <a:ln>
                <a:noFill/>
              </a:ln>
              <a:solidFill>
                <a:schemeClr val="bg1"/>
              </a:solidFill>
              <a:effectLst/>
              <a:uLnTx/>
              <a:uFillTx/>
              <a:latin typeface="Calibri"/>
              <a:ea typeface="+mn-ea"/>
              <a:cs typeface="+mn-cs"/>
            </a:endParaRPr>
          </a:p>
        </p:txBody>
      </p:sp>
      <p:pic>
        <p:nvPicPr>
          <p:cNvPr id="10" name="Picture 9" descr="Sun rising over grassy hills">
            <a:extLst>
              <a:ext uri="{FF2B5EF4-FFF2-40B4-BE49-F238E27FC236}">
                <a16:creationId xmlns:a16="http://schemas.microsoft.com/office/drawing/2014/main" id="{8367201D-BBF1-448E-B146-109675F9C60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681976"/>
            <a:ext cx="9144000" cy="5176024"/>
          </a:xfrm>
          <a:prstGeom prst="rect">
            <a:avLst/>
          </a:prstGeom>
        </p:spPr>
      </p:pic>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1681976"/>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12" name="Rectangle 11">
            <a:extLst>
              <a:ext uri="{FF2B5EF4-FFF2-40B4-BE49-F238E27FC236}">
                <a16:creationId xmlns:a16="http://schemas.microsoft.com/office/drawing/2014/main" id="{DE54435F-A437-49F2-AA1B-4B74A478E8BC}"/>
              </a:ext>
            </a:extLst>
          </p:cNvPr>
          <p:cNvSpPr/>
          <p:nvPr/>
        </p:nvSpPr>
        <p:spPr bwMode="white">
          <a:xfrm>
            <a:off x="0" y="1600200"/>
            <a:ext cx="9144000" cy="893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3058668" y="263564"/>
            <a:ext cx="608533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a:t>
            </a: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Contract Verifier / Quarterly Report Updates</a:t>
            </a: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sp>
        <p:nvSpPr>
          <p:cNvPr id="14" name="TextBox 13">
            <a:extLst>
              <a:ext uri="{FF2B5EF4-FFF2-40B4-BE49-F238E27FC236}">
                <a16:creationId xmlns:a16="http://schemas.microsoft.com/office/drawing/2014/main" id="{FCDA24DA-0051-4BE6-8ECE-E5E3E9C7B18C}"/>
              </a:ext>
            </a:extLst>
          </p:cNvPr>
          <p:cNvSpPr txBox="1"/>
          <p:nvPr/>
        </p:nvSpPr>
        <p:spPr>
          <a:xfrm>
            <a:off x="170990" y="114719"/>
            <a:ext cx="3055625" cy="141577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latin typeface="Arial Black" panose="020B0A04020102020204" pitchFamily="34" charset="0"/>
              </a:rPr>
              <a:t>Dirt Gravel and Low Volume Road Program</a:t>
            </a:r>
          </a:p>
          <a:p>
            <a:pPr algn="ctr"/>
            <a:r>
              <a:rPr lang="en-US" sz="105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b="1" dirty="0">
              <a:solidFill>
                <a:schemeClr val="bg1"/>
              </a:solidFill>
              <a:effectLst>
                <a:outerShdw blurRad="38100" dist="38100" dir="2700000" algn="tl">
                  <a:srgbClr val="000000">
                    <a:alpha val="43137"/>
                  </a:srgbClr>
                </a:outerShdw>
              </a:effectLst>
              <a:latin typeface="Arial Black" panose="020B0A04020102020204" pitchFamily="34" charset="0"/>
            </a:endParaRPr>
          </a:p>
          <a:p>
            <a:pPr algn="ctr"/>
            <a:r>
              <a:rPr lang="en-US" sz="3600" b="1" dirty="0">
                <a:solidFill>
                  <a:schemeClr val="bg1"/>
                </a:solidFill>
                <a:effectLst>
                  <a:outerShdw blurRad="38100" dist="38100" dir="2700000" algn="tl">
                    <a:srgbClr val="000000">
                      <a:alpha val="43137"/>
                    </a:srgbClr>
                  </a:outerShdw>
                </a:effectLst>
                <a:latin typeface="Arial Black" panose="020B0A04020102020204" pitchFamily="34" charset="0"/>
              </a:rPr>
              <a:t>WEBINAR</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6" name="Subtitle 2">
            <a:extLst>
              <a:ext uri="{FF2B5EF4-FFF2-40B4-BE49-F238E27FC236}">
                <a16:creationId xmlns:a16="http://schemas.microsoft.com/office/drawing/2014/main" id="{5147A4C5-D12B-4F29-8FF8-A6A7C9C363D3}"/>
              </a:ext>
            </a:extLst>
          </p:cNvPr>
          <p:cNvSpPr txBox="1">
            <a:spLocks/>
          </p:cNvSpPr>
          <p:nvPr/>
        </p:nvSpPr>
        <p:spPr>
          <a:xfrm>
            <a:off x="311724" y="3260866"/>
            <a:ext cx="8520187"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1" u="none" strike="noStrike" kern="1200" cap="none" spc="0" normalizeH="0" baseline="0" noProof="0" dirty="0">
                <a:ln>
                  <a:noFill/>
                </a:ln>
                <a:solidFill>
                  <a:schemeClr val="tx2">
                    <a:lumMod val="75000"/>
                  </a:schemeClr>
                </a:solidFill>
                <a:effectLst/>
                <a:uLnTx/>
                <a:uFillTx/>
                <a:latin typeface="Calibri"/>
                <a:ea typeface="+mn-ea"/>
                <a:cs typeface="+mn-cs"/>
              </a:rPr>
              <a:t>If you are reading this, then you are successfully seeing the webinar video. Webinar audio should be automatic through your computer (or click “join audio”), and options can be accessed in the “audio options” button on the bottom left.  If your computer audio is not working, you can listen on your phone by dialing </a:t>
            </a:r>
            <a:r>
              <a:rPr kumimoji="0" lang="en-US" sz="2400" b="1" i="1" u="none" strike="noStrike" kern="1200" cap="none" spc="0" normalizeH="0" baseline="0" noProof="0" dirty="0">
                <a:ln>
                  <a:noFill/>
                </a:ln>
                <a:solidFill>
                  <a:schemeClr val="tx2">
                    <a:lumMod val="75000"/>
                  </a:schemeClr>
                </a:solidFill>
                <a:effectLst/>
                <a:uLnTx/>
                <a:uFillTx/>
                <a:latin typeface="Calibri" panose="020F0502020204030204" pitchFamily="34" charset="0"/>
                <a:ea typeface="Times New Roman" panose="02020603050405020304" pitchFamily="18" charset="0"/>
                <a:cs typeface="+mn-cs"/>
              </a:rPr>
              <a:t>312-626-6799</a:t>
            </a:r>
            <a:r>
              <a:rPr kumimoji="0" lang="en-US" sz="2200" b="1" i="1" u="none" strike="noStrike" kern="1200" cap="none" spc="0" normalizeH="0" baseline="0" noProof="0" dirty="0">
                <a:ln>
                  <a:noFill/>
                </a:ln>
                <a:solidFill>
                  <a:schemeClr val="tx2">
                    <a:lumMod val="75000"/>
                  </a:schemeClr>
                </a:solidFill>
                <a:effectLst/>
                <a:uLnTx/>
                <a:uFillTx/>
                <a:latin typeface="Calibri"/>
                <a:ea typeface="+mn-ea"/>
                <a:cs typeface="+mn-cs"/>
              </a:rPr>
              <a:t>.</a:t>
            </a:r>
          </a:p>
        </p:txBody>
      </p:sp>
      <p:sp>
        <p:nvSpPr>
          <p:cNvPr id="18" name="TextBox 17">
            <a:extLst>
              <a:ext uri="{FF2B5EF4-FFF2-40B4-BE49-F238E27FC236}">
                <a16:creationId xmlns:a16="http://schemas.microsoft.com/office/drawing/2014/main" id="{C734E792-2E94-447A-89B5-8A6E072007F8}"/>
              </a:ext>
            </a:extLst>
          </p:cNvPr>
          <p:cNvSpPr txBox="1"/>
          <p:nvPr/>
        </p:nvSpPr>
        <p:spPr>
          <a:xfrm>
            <a:off x="-81851" y="1963582"/>
            <a:ext cx="9225851" cy="584775"/>
          </a:xfrm>
          <a:prstGeom prst="rect">
            <a:avLst/>
          </a:prstGeom>
          <a:noFill/>
        </p:spPr>
        <p:txBody>
          <a:bodyPr wrap="square">
            <a:spAutoFit/>
          </a:bodyPr>
          <a:lstStyle/>
          <a:p>
            <a:pPr algn="ctr">
              <a:defRPr/>
            </a:pPr>
            <a:r>
              <a:rPr lang="en-US" sz="3200" b="1" dirty="0">
                <a:solidFill>
                  <a:schemeClr val="bg1"/>
                </a:solidFill>
                <a:effectLst>
                  <a:outerShdw blurRad="38100" dist="38100" dir="2700000" algn="tl">
                    <a:srgbClr val="000000">
                      <a:alpha val="43137"/>
                    </a:srgbClr>
                  </a:outerShdw>
                </a:effectLst>
                <a:latin typeface="Calibri"/>
              </a:rPr>
              <a:t>3/4/22 Starts at 9am</a:t>
            </a:r>
          </a:p>
        </p:txBody>
      </p:sp>
      <p:pic>
        <p:nvPicPr>
          <p:cNvPr id="17" name="Picture 16">
            <a:extLst>
              <a:ext uri="{FF2B5EF4-FFF2-40B4-BE49-F238E27FC236}">
                <a16:creationId xmlns:a16="http://schemas.microsoft.com/office/drawing/2014/main" id="{FB6BB4F2-E926-498D-B4E9-E5E7850D69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69128" y="5848672"/>
            <a:ext cx="2848076" cy="1397141"/>
          </a:xfrm>
          <a:prstGeom prst="rect">
            <a:avLst/>
          </a:prstGeom>
          <a:effectLst>
            <a:softEdge rad="228600"/>
          </a:effectLst>
        </p:spPr>
      </p:pic>
      <p:pic>
        <p:nvPicPr>
          <p:cNvPr id="19" name="Picture 18">
            <a:extLst>
              <a:ext uri="{FF2B5EF4-FFF2-40B4-BE49-F238E27FC236}">
                <a16:creationId xmlns:a16="http://schemas.microsoft.com/office/drawing/2014/main" id="{A7D8F307-FEF7-4140-9B47-26153AFCC2C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00059" y="6245365"/>
            <a:ext cx="1879965" cy="568690"/>
          </a:xfrm>
          <a:prstGeom prst="rect">
            <a:avLst/>
          </a:prstGeom>
        </p:spPr>
      </p:pic>
    </p:spTree>
    <p:extLst>
      <p:ext uri="{BB962C8B-B14F-4D97-AF65-F5344CB8AC3E}">
        <p14:creationId xmlns:p14="http://schemas.microsoft.com/office/powerpoint/2010/main" val="3217302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8" name="Subtitle 2">
            <a:extLst>
              <a:ext uri="{FF2B5EF4-FFF2-40B4-BE49-F238E27FC236}">
                <a16:creationId xmlns:a16="http://schemas.microsoft.com/office/drawing/2014/main" id="{D4F5B15D-B4C4-4C13-98EA-806FF98B3A6B}"/>
              </a:ext>
            </a:extLst>
          </p:cNvPr>
          <p:cNvSpPr txBox="1">
            <a:spLocks/>
          </p:cNvSpPr>
          <p:nvPr/>
        </p:nvSpPr>
        <p:spPr>
          <a:xfrm>
            <a:off x="273989" y="2147165"/>
            <a:ext cx="8660921" cy="400294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ea typeface="Times New Roman"/>
              </a:rPr>
              <a:t>Dirt &amp; Gravel and Low Volume tabs</a:t>
            </a:r>
          </a:p>
          <a:p>
            <a:pPr>
              <a:defRPr/>
            </a:pPr>
            <a:r>
              <a:rPr lang="en-US" sz="2800" b="1" u="sng" dirty="0">
                <a:ea typeface="Times New Roman"/>
              </a:rPr>
              <a:t>Site ID</a:t>
            </a:r>
            <a:r>
              <a:rPr lang="en-US" sz="2800" b="1" dirty="0">
                <a:ea typeface="Times New Roman"/>
              </a:rPr>
              <a:t>:</a:t>
            </a:r>
            <a:r>
              <a:rPr lang="en-US" sz="2800" dirty="0">
                <a:ea typeface="Times New Roman"/>
              </a:rPr>
              <a:t> The funded site’s ID</a:t>
            </a:r>
          </a:p>
          <a:p>
            <a:pPr>
              <a:defRPr/>
            </a:pPr>
            <a:r>
              <a:rPr lang="en-US" sz="2800" b="1" u="sng" dirty="0">
                <a:ea typeface="Times New Roman"/>
              </a:rPr>
              <a:t>Contract Amount</a:t>
            </a:r>
            <a:r>
              <a:rPr lang="en-US" sz="2800" b="1" dirty="0">
                <a:ea typeface="Times New Roman"/>
              </a:rPr>
              <a:t>:</a:t>
            </a:r>
            <a:r>
              <a:rPr lang="en-US" sz="2800" dirty="0">
                <a:ea typeface="Times New Roman"/>
              </a:rPr>
              <a:t> Total amount awarded to date</a:t>
            </a:r>
          </a:p>
          <a:p>
            <a:pPr>
              <a:defRPr/>
            </a:pPr>
            <a:r>
              <a:rPr lang="en-US" sz="2800" b="1" u="sng" dirty="0">
                <a:ea typeface="Times New Roman"/>
              </a:rPr>
              <a:t>Completion Date</a:t>
            </a:r>
            <a:r>
              <a:rPr lang="en-US" sz="2800" b="1" dirty="0">
                <a:ea typeface="Times New Roman"/>
              </a:rPr>
              <a:t>:</a:t>
            </a:r>
            <a:r>
              <a:rPr lang="en-US" sz="2800" dirty="0">
                <a:ea typeface="Times New Roman"/>
              </a:rPr>
              <a:t> The completion date on the contract</a:t>
            </a:r>
          </a:p>
          <a:p>
            <a:pPr>
              <a:defRPr/>
            </a:pPr>
            <a:r>
              <a:rPr lang="en-US" sz="2800" b="1" u="sng" dirty="0">
                <a:ea typeface="Times New Roman"/>
              </a:rPr>
              <a:t>Extension Date</a:t>
            </a:r>
            <a:r>
              <a:rPr lang="en-US" sz="2800" b="1" dirty="0">
                <a:ea typeface="Times New Roman"/>
              </a:rPr>
              <a:t>:</a:t>
            </a:r>
            <a:r>
              <a:rPr lang="en-US" sz="2800" dirty="0">
                <a:ea typeface="Times New Roman"/>
              </a:rPr>
              <a:t> The latest amended completion date</a:t>
            </a:r>
          </a:p>
          <a:p>
            <a:pPr>
              <a:defRPr/>
            </a:pPr>
            <a:r>
              <a:rPr lang="en-US" sz="2800" b="1" u="sng" dirty="0">
                <a:ea typeface="Times New Roman"/>
              </a:rPr>
              <a:t>Days Remaining</a:t>
            </a:r>
            <a:r>
              <a:rPr lang="en-US" sz="2800" b="1" dirty="0">
                <a:ea typeface="Times New Roman"/>
              </a:rPr>
              <a:t>:</a:t>
            </a:r>
            <a:r>
              <a:rPr lang="en-US" sz="2800" dirty="0">
                <a:ea typeface="Times New Roman"/>
              </a:rPr>
              <a:t> The total days before the end of the completion date or extension date, whichever is later</a:t>
            </a:r>
          </a:p>
          <a:p>
            <a:pPr lvl="1">
              <a:defRPr/>
            </a:pPr>
            <a:r>
              <a:rPr lang="en-US" sz="2400" dirty="0">
                <a:ea typeface="Times New Roman"/>
              </a:rPr>
              <a:t>Color coded based on the Contract Watch-Days Notice</a:t>
            </a:r>
          </a:p>
          <a:p>
            <a:pPr lvl="1">
              <a:defRPr/>
            </a:pPr>
            <a:endPar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p:txBody>
      </p:sp>
      <p:pic>
        <p:nvPicPr>
          <p:cNvPr id="19" name="Picture 18">
            <a:extLst>
              <a:ext uri="{FF2B5EF4-FFF2-40B4-BE49-F238E27FC236}">
                <a16:creationId xmlns:a16="http://schemas.microsoft.com/office/drawing/2014/main" id="{E2358C7A-D0DD-449B-994C-082C638207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5813" y="586082"/>
            <a:ext cx="8452373" cy="1491595"/>
          </a:xfrm>
          <a:prstGeom prst="rect">
            <a:avLst/>
          </a:prstGeom>
          <a:effectLst>
            <a:outerShdw blurRad="50800" dist="38100" dir="2700000" algn="tl" rotWithShape="0">
              <a:prstClr val="black">
                <a:alpha val="40000"/>
              </a:prstClr>
            </a:outerShdw>
          </a:effectLst>
        </p:spPr>
      </p:pic>
      <p:sp>
        <p:nvSpPr>
          <p:cNvPr id="20" name="Oval 19">
            <a:extLst>
              <a:ext uri="{FF2B5EF4-FFF2-40B4-BE49-F238E27FC236}">
                <a16:creationId xmlns:a16="http://schemas.microsoft.com/office/drawing/2014/main" id="{475F0BA7-D3C1-418A-88CF-12FE2423FD01}"/>
              </a:ext>
            </a:extLst>
          </p:cNvPr>
          <p:cNvSpPr/>
          <p:nvPr/>
        </p:nvSpPr>
        <p:spPr>
          <a:xfrm>
            <a:off x="927588" y="1732085"/>
            <a:ext cx="7508631" cy="470388"/>
          </a:xfrm>
          <a:prstGeom prst="ellipse">
            <a:avLst/>
          </a:prstGeom>
          <a:solidFill>
            <a:schemeClr val="accent1">
              <a:alpha val="0"/>
            </a:schemeClr>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2792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2" name="Subtitle 2">
            <a:extLst>
              <a:ext uri="{FF2B5EF4-FFF2-40B4-BE49-F238E27FC236}">
                <a16:creationId xmlns:a16="http://schemas.microsoft.com/office/drawing/2014/main" id="{05D012F3-4287-4667-8DE2-85E064C83A62}"/>
              </a:ext>
            </a:extLst>
          </p:cNvPr>
          <p:cNvSpPr txBox="1">
            <a:spLocks/>
          </p:cNvSpPr>
          <p:nvPr/>
        </p:nvSpPr>
        <p:spPr>
          <a:xfrm>
            <a:off x="273989" y="2147166"/>
            <a:ext cx="8660921" cy="3923922"/>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ea typeface="Times New Roman"/>
              </a:rPr>
              <a:t>Contract Watch-Days Notice</a:t>
            </a:r>
          </a:p>
          <a:p>
            <a:pPr>
              <a:defRPr/>
            </a:pPr>
            <a:r>
              <a:rPr lang="en-US" sz="2800" dirty="0">
                <a:ea typeface="Times New Roman"/>
              </a:rPr>
              <a:t>The days away from a contract completion/extension date to be identified as being in 'Watch’ status</a:t>
            </a:r>
          </a:p>
          <a:p>
            <a:pPr>
              <a:defRPr/>
            </a:pPr>
            <a:r>
              <a:rPr lang="en-US" sz="2800" dirty="0">
                <a:ea typeface="Times New Roman"/>
              </a:rPr>
              <a:t>The default is 180 days</a:t>
            </a:r>
          </a:p>
          <a:p>
            <a:pPr>
              <a:defRPr/>
            </a:pPr>
            <a:r>
              <a:rPr lang="en-US" sz="2800" dirty="0">
                <a:ea typeface="Times New Roman"/>
              </a:rPr>
              <a:t>Notice is editable but must be entered in </a:t>
            </a:r>
            <a:r>
              <a:rPr lang="en-US" sz="2800" u="sng" dirty="0">
                <a:ea typeface="Times New Roman"/>
              </a:rPr>
              <a:t>days</a:t>
            </a:r>
          </a:p>
          <a:p>
            <a:pPr lvl="1">
              <a:defRPr/>
            </a:pPr>
            <a:r>
              <a:rPr lang="en-US" sz="2400" dirty="0">
                <a:ea typeface="Times New Roman"/>
              </a:rPr>
              <a:t>Can return to the default by clicking “Reset Watch-Days”</a:t>
            </a:r>
          </a:p>
          <a:p>
            <a:pPr lvl="1">
              <a:defRPr/>
            </a:pPr>
            <a:r>
              <a:rPr lang="en-US" sz="2400" dirty="0">
                <a:ea typeface="Times New Roman"/>
              </a:rPr>
              <a:t>Use the Save button to permanently apply edited days</a:t>
            </a:r>
          </a:p>
        </p:txBody>
      </p:sp>
      <p:pic>
        <p:nvPicPr>
          <p:cNvPr id="14" name="Picture 13">
            <a:extLst>
              <a:ext uri="{FF2B5EF4-FFF2-40B4-BE49-F238E27FC236}">
                <a16:creationId xmlns:a16="http://schemas.microsoft.com/office/drawing/2014/main" id="{A08D0D2E-897F-44A5-ADD8-735729354E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5613" y="5599320"/>
            <a:ext cx="3002573" cy="388088"/>
          </a:xfrm>
          <a:prstGeom prst="rect">
            <a:avLst/>
          </a:prstGeom>
          <a:effectLst>
            <a:outerShdw blurRad="50800" dist="38100" dir="2700000" algn="tl" rotWithShape="0">
              <a:prstClr val="black">
                <a:alpha val="40000"/>
              </a:prstClr>
            </a:outerShdw>
          </a:effectLst>
        </p:spPr>
      </p:pic>
      <p:pic>
        <p:nvPicPr>
          <p:cNvPr id="16" name="Picture 15">
            <a:extLst>
              <a:ext uri="{FF2B5EF4-FFF2-40B4-BE49-F238E27FC236}">
                <a16:creationId xmlns:a16="http://schemas.microsoft.com/office/drawing/2014/main" id="{37C3F887-81A6-4178-8871-E14608879C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813" y="586082"/>
            <a:ext cx="8452373" cy="1491595"/>
          </a:xfrm>
          <a:prstGeom prst="rect">
            <a:avLst/>
          </a:prstGeom>
          <a:effectLst>
            <a:outerShdw blurRad="50800" dist="38100" dir="2700000" algn="tl" rotWithShape="0">
              <a:prstClr val="black">
                <a:alpha val="40000"/>
              </a:prstClr>
            </a:outerShdw>
          </a:effectLst>
        </p:spPr>
      </p:pic>
      <p:sp>
        <p:nvSpPr>
          <p:cNvPr id="15" name="Oval 14">
            <a:extLst>
              <a:ext uri="{FF2B5EF4-FFF2-40B4-BE49-F238E27FC236}">
                <a16:creationId xmlns:a16="http://schemas.microsoft.com/office/drawing/2014/main" id="{174CA40A-A62C-4759-9404-8190D66C073B}"/>
              </a:ext>
            </a:extLst>
          </p:cNvPr>
          <p:cNvSpPr/>
          <p:nvPr/>
        </p:nvSpPr>
        <p:spPr>
          <a:xfrm>
            <a:off x="5715000" y="1112226"/>
            <a:ext cx="3165231" cy="70778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058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7" name="Subtitle 2">
            <a:extLst>
              <a:ext uri="{FF2B5EF4-FFF2-40B4-BE49-F238E27FC236}">
                <a16:creationId xmlns:a16="http://schemas.microsoft.com/office/drawing/2014/main" id="{F65B45C0-5160-4456-BF73-19565BD35CA2}"/>
              </a:ext>
            </a:extLst>
          </p:cNvPr>
          <p:cNvSpPr txBox="1">
            <a:spLocks/>
          </p:cNvSpPr>
          <p:nvPr/>
        </p:nvSpPr>
        <p:spPr>
          <a:xfrm>
            <a:off x="273989" y="2147165"/>
            <a:ext cx="8660921" cy="400294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ea typeface="Times New Roman"/>
              </a:rPr>
              <a:t>Contract Watch-Days Notice cont.</a:t>
            </a:r>
          </a:p>
          <a:p>
            <a:pPr>
              <a:defRPr/>
            </a:pPr>
            <a:r>
              <a:rPr lang="en-US" sz="2800" dirty="0">
                <a:ea typeface="Times New Roman"/>
              </a:rPr>
              <a:t>3 Color Codes</a:t>
            </a:r>
          </a:p>
          <a:p>
            <a:pPr lvl="1">
              <a:defRPr/>
            </a:pPr>
            <a:r>
              <a:rPr lang="en-US" sz="2400" b="1" u="sng" dirty="0">
                <a:solidFill>
                  <a:srgbClr val="00B050"/>
                </a:solidFill>
                <a:ea typeface="Times New Roman"/>
              </a:rPr>
              <a:t>Green</a:t>
            </a:r>
            <a:r>
              <a:rPr lang="en-US" sz="2400" dirty="0">
                <a:ea typeface="Times New Roman"/>
              </a:rPr>
              <a:t>: Days remaining exceeds notice</a:t>
            </a:r>
          </a:p>
          <a:p>
            <a:pPr lvl="1">
              <a:defRPr/>
            </a:pPr>
            <a:r>
              <a:rPr lang="en-US" sz="2400" b="1" u="sng" dirty="0">
                <a:solidFill>
                  <a:schemeClr val="accent4">
                    <a:lumMod val="75000"/>
                  </a:schemeClr>
                </a:solidFill>
                <a:ea typeface="Times New Roman"/>
              </a:rPr>
              <a:t>Yellow</a:t>
            </a:r>
            <a:r>
              <a:rPr lang="en-US" sz="2400" dirty="0">
                <a:ea typeface="Times New Roman"/>
              </a:rPr>
              <a:t>: Days remaining less than notice but</a:t>
            </a:r>
            <a:br>
              <a:rPr lang="en-US" sz="2400" dirty="0">
                <a:ea typeface="Times New Roman"/>
              </a:rPr>
            </a:br>
            <a:r>
              <a:rPr lang="en-US" sz="2400" dirty="0">
                <a:ea typeface="Times New Roman"/>
              </a:rPr>
              <a:t>not beyond the completion/extension date</a:t>
            </a:r>
            <a:r>
              <a:rPr lang="en-US" sz="2400" dirty="0">
                <a:solidFill>
                  <a:srgbClr val="70AD47">
                    <a:lumMod val="50000"/>
                  </a:srgbClr>
                </a:solidFill>
                <a:ea typeface="Times New Roman"/>
              </a:rPr>
              <a:t> </a:t>
            </a:r>
          </a:p>
          <a:p>
            <a:pPr lvl="1">
              <a:defRPr/>
            </a:pPr>
            <a:r>
              <a:rPr lang="en-US" sz="2400" b="1" u="sng" dirty="0">
                <a:solidFill>
                  <a:srgbClr val="C00000"/>
                </a:solidFill>
                <a:ea typeface="Times New Roman"/>
              </a:rPr>
              <a:t>Red</a:t>
            </a:r>
            <a:r>
              <a:rPr lang="en-US" sz="2400" dirty="0">
                <a:ea typeface="Times New Roman"/>
              </a:rPr>
              <a:t>: Completion/extension date earlier than current date</a:t>
            </a:r>
          </a:p>
          <a:p>
            <a:pPr lvl="2">
              <a:defRPr/>
            </a:pPr>
            <a:r>
              <a:rPr lang="en-US" sz="2000" dirty="0">
                <a:ea typeface="Times New Roman"/>
              </a:rPr>
              <a:t>The days expired is displayed as negative number</a:t>
            </a:r>
          </a:p>
          <a:p>
            <a:pPr lvl="2">
              <a:defRPr/>
            </a:pPr>
            <a:r>
              <a:rPr lang="en-US" sz="2000" dirty="0">
                <a:ea typeface="Times New Roman"/>
              </a:rPr>
              <a:t>If no completion date was saved in the contract,</a:t>
            </a:r>
            <a:br>
              <a:rPr lang="en-US" sz="2000" dirty="0">
                <a:ea typeface="Times New Roman"/>
              </a:rPr>
            </a:br>
            <a:r>
              <a:rPr lang="en-US" sz="2000" dirty="0">
                <a:ea typeface="Times New Roman"/>
              </a:rPr>
              <a:t>“no date” is displayed</a:t>
            </a:r>
          </a:p>
          <a:p>
            <a:pPr lvl="1">
              <a:defRPr/>
            </a:pPr>
            <a:endPar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p:txBody>
      </p:sp>
      <p:pic>
        <p:nvPicPr>
          <p:cNvPr id="18" name="Picture 17">
            <a:extLst>
              <a:ext uri="{FF2B5EF4-FFF2-40B4-BE49-F238E27FC236}">
                <a16:creationId xmlns:a16="http://schemas.microsoft.com/office/drawing/2014/main" id="{7C460C56-4B77-4883-A638-E175C8F7F4B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36019" y="2213002"/>
            <a:ext cx="1962167" cy="2165852"/>
          </a:xfrm>
          <a:prstGeom prst="rect">
            <a:avLst/>
          </a:prstGeom>
          <a:effectLst>
            <a:outerShdw blurRad="50800" dist="38100" dir="2700000" algn="tl" rotWithShape="0">
              <a:prstClr val="black">
                <a:alpha val="40000"/>
              </a:prstClr>
            </a:outerShdw>
          </a:effectLst>
        </p:spPr>
      </p:pic>
      <p:pic>
        <p:nvPicPr>
          <p:cNvPr id="19" name="Picture 18">
            <a:extLst>
              <a:ext uri="{FF2B5EF4-FFF2-40B4-BE49-F238E27FC236}">
                <a16:creationId xmlns:a16="http://schemas.microsoft.com/office/drawing/2014/main" id="{21DC783C-71FD-4339-AB9F-1CB49FBD7C3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5813" y="586082"/>
            <a:ext cx="8452373" cy="1491595"/>
          </a:xfrm>
          <a:prstGeom prst="rect">
            <a:avLst/>
          </a:prstGeom>
          <a:effectLst>
            <a:outerShdw blurRad="50800" dist="38100" dir="2700000" algn="tl" rotWithShape="0">
              <a:prstClr val="black">
                <a:alpha val="40000"/>
              </a:prstClr>
            </a:outerShdw>
          </a:effectLst>
        </p:spPr>
      </p:pic>
      <p:pic>
        <p:nvPicPr>
          <p:cNvPr id="20" name="Picture 19">
            <a:extLst>
              <a:ext uri="{FF2B5EF4-FFF2-40B4-BE49-F238E27FC236}">
                <a16:creationId xmlns:a16="http://schemas.microsoft.com/office/drawing/2014/main" id="{1BD3E62A-4155-4268-9E78-F47C3FC166F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36019" y="5339817"/>
            <a:ext cx="1962167" cy="674284"/>
          </a:xfrm>
          <a:prstGeom prst="rect">
            <a:avLst/>
          </a:prstGeom>
        </p:spPr>
      </p:pic>
    </p:spTree>
    <p:extLst>
      <p:ext uri="{BB962C8B-B14F-4D97-AF65-F5344CB8AC3E}">
        <p14:creationId xmlns:p14="http://schemas.microsoft.com/office/powerpoint/2010/main" val="3740634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2" name="Subtitle 2">
            <a:extLst>
              <a:ext uri="{FF2B5EF4-FFF2-40B4-BE49-F238E27FC236}">
                <a16:creationId xmlns:a16="http://schemas.microsoft.com/office/drawing/2014/main" id="{46F42F9D-20C7-43EF-8ED6-B69BC7CBC92D}"/>
              </a:ext>
            </a:extLst>
          </p:cNvPr>
          <p:cNvSpPr txBox="1">
            <a:spLocks/>
          </p:cNvSpPr>
          <p:nvPr/>
        </p:nvSpPr>
        <p:spPr>
          <a:xfrm>
            <a:off x="273989" y="2147165"/>
            <a:ext cx="8660921" cy="400294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b="1" dirty="0">
                <a:ea typeface="Times New Roman"/>
              </a:rPr>
              <a:t>Additional Features</a:t>
            </a:r>
          </a:p>
          <a:p>
            <a:pPr>
              <a:defRPr/>
            </a:pPr>
            <a:r>
              <a:rPr lang="en-US" sz="2800" dirty="0">
                <a:ea typeface="Times New Roman"/>
              </a:rPr>
              <a:t>Export to CSV</a:t>
            </a:r>
          </a:p>
          <a:p>
            <a:pPr lvl="1">
              <a:defRPr/>
            </a:pPr>
            <a:r>
              <a:rPr lang="en-US" dirty="0">
                <a:ea typeface="Times New Roman"/>
              </a:rPr>
              <a:t>Site Type, Site Id, Road Name, Project Participant</a:t>
            </a:r>
          </a:p>
          <a:p>
            <a:pPr lvl="1">
              <a:defRPr/>
            </a:pPr>
            <a:r>
              <a:rPr lang="en-US" dirty="0">
                <a:ea typeface="Times New Roman"/>
              </a:rPr>
              <a:t>Contract Amount, Completion Date, Extension Date</a:t>
            </a:r>
          </a:p>
          <a:p>
            <a:pPr lvl="1">
              <a:defRPr/>
            </a:pPr>
            <a:r>
              <a:rPr lang="en-US" dirty="0">
                <a:ea typeface="Times New Roman"/>
              </a:rPr>
              <a:t>Days Remaining</a:t>
            </a:r>
          </a:p>
          <a:p>
            <a:pPr>
              <a:defRPr/>
            </a:pPr>
            <a:r>
              <a:rPr lang="en-US" sz="2800" dirty="0">
                <a:latin typeface="Calibri" panose="020F0502020204030204"/>
                <a:ea typeface="Times New Roman"/>
              </a:rPr>
              <a:t>Totals provided for both Dirt &amp; Gravel and Low Volume tabs</a:t>
            </a:r>
            <a:endParaRPr kumimoji="0" lang="en-US" sz="2800" i="0" strike="noStrike" kern="1200" cap="none" spc="0" normalizeH="0" baseline="0" noProof="0" dirty="0">
              <a:ln>
                <a:noFill/>
              </a:ln>
              <a:effectLst/>
              <a:uLnTx/>
              <a:uFillTx/>
              <a:latin typeface="Calibri" panose="020F0502020204030204"/>
              <a:ea typeface="Times New Roman"/>
              <a:cs typeface="+mn-cs"/>
            </a:endParaRPr>
          </a:p>
        </p:txBody>
      </p:sp>
      <p:pic>
        <p:nvPicPr>
          <p:cNvPr id="14" name="Picture 13">
            <a:extLst>
              <a:ext uri="{FF2B5EF4-FFF2-40B4-BE49-F238E27FC236}">
                <a16:creationId xmlns:a16="http://schemas.microsoft.com/office/drawing/2014/main" id="{A4B0B912-5B4C-4D35-BD0C-6B50533B72C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5813" y="586082"/>
            <a:ext cx="8452373" cy="1491595"/>
          </a:xfrm>
          <a:prstGeom prst="rect">
            <a:avLst/>
          </a:prstGeom>
          <a:effectLst>
            <a:outerShdw blurRad="50800" dist="38100" dir="2700000" algn="tl" rotWithShape="0">
              <a:prstClr val="black">
                <a:alpha val="40000"/>
              </a:prstClr>
            </a:outerShdw>
          </a:effectLst>
        </p:spPr>
      </p:pic>
      <p:sp>
        <p:nvSpPr>
          <p:cNvPr id="15" name="Oval 14">
            <a:extLst>
              <a:ext uri="{FF2B5EF4-FFF2-40B4-BE49-F238E27FC236}">
                <a16:creationId xmlns:a16="http://schemas.microsoft.com/office/drawing/2014/main" id="{E373AB09-8FE2-44DB-8A2D-68E4D6B19314}"/>
              </a:ext>
            </a:extLst>
          </p:cNvPr>
          <p:cNvSpPr/>
          <p:nvPr/>
        </p:nvSpPr>
        <p:spPr>
          <a:xfrm>
            <a:off x="618392" y="813288"/>
            <a:ext cx="498231" cy="43961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FF0443AC-CFEC-46B2-A538-5B828CBEF4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21224" y="5477575"/>
            <a:ext cx="4598670" cy="40137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58174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7" name="Subtitle 2">
            <a:extLst>
              <a:ext uri="{FF2B5EF4-FFF2-40B4-BE49-F238E27FC236}">
                <a16:creationId xmlns:a16="http://schemas.microsoft.com/office/drawing/2014/main" id="{B7CFDE1E-0949-4A33-B4DD-65FC5C9580F7}"/>
              </a:ext>
            </a:extLst>
          </p:cNvPr>
          <p:cNvSpPr txBox="1">
            <a:spLocks/>
          </p:cNvSpPr>
          <p:nvPr/>
        </p:nvSpPr>
        <p:spPr>
          <a:xfrm>
            <a:off x="273989" y="753129"/>
            <a:ext cx="8660921" cy="556854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b="1" dirty="0">
                <a:ea typeface="Times New Roman"/>
              </a:rPr>
              <a:t>Example based on 180 Watch-Days Notice</a:t>
            </a:r>
          </a:p>
          <a:p>
            <a:pPr marL="0" indent="0">
              <a:buNone/>
              <a:defRPr/>
            </a:pPr>
            <a:endParaRPr lang="en-US" b="1" dirty="0">
              <a:solidFill>
                <a:srgbClr val="70AD47">
                  <a:lumMod val="50000"/>
                </a:srgbClr>
              </a:solidFill>
              <a:ea typeface="Times New Roman"/>
            </a:endParaRPr>
          </a:p>
          <a:p>
            <a:pPr marL="0" indent="0">
              <a:buNone/>
              <a:defRPr/>
            </a:pPr>
            <a:endParaRPr lang="en-US" b="1" dirty="0">
              <a:solidFill>
                <a:srgbClr val="70AD47">
                  <a:lumMod val="50000"/>
                </a:srgbClr>
              </a:solidFill>
              <a:ea typeface="Times New Roman"/>
            </a:endParaRPr>
          </a:p>
          <a:p>
            <a:pPr>
              <a:defRPr/>
            </a:pPr>
            <a:r>
              <a:rPr lang="en-US" sz="2800" dirty="0">
                <a:ea typeface="Times New Roman"/>
              </a:rPr>
              <a:t>1 site’s contract </a:t>
            </a:r>
            <a:r>
              <a:rPr lang="en-US" sz="2800" b="1" dirty="0">
                <a:solidFill>
                  <a:srgbClr val="00B050"/>
                </a:solidFill>
                <a:ea typeface="Times New Roman"/>
              </a:rPr>
              <a:t>exceeds</a:t>
            </a:r>
            <a:r>
              <a:rPr lang="en-US" sz="2800" dirty="0">
                <a:ea typeface="Times New Roman"/>
              </a:rPr>
              <a:t> the Watch-Days notice. It has 381 days before the contract expires.</a:t>
            </a:r>
          </a:p>
          <a:p>
            <a:pPr>
              <a:defRPr/>
            </a:pPr>
            <a:r>
              <a:rPr lang="en-US" sz="2800" dirty="0">
                <a:ea typeface="Times New Roman"/>
              </a:rPr>
              <a:t>2 sites are considered in ‘</a:t>
            </a:r>
            <a:r>
              <a:rPr lang="en-US" sz="2800" b="1" dirty="0">
                <a:solidFill>
                  <a:schemeClr val="accent4">
                    <a:lumMod val="75000"/>
                  </a:schemeClr>
                </a:solidFill>
                <a:ea typeface="Times New Roman"/>
              </a:rPr>
              <a:t>Watch</a:t>
            </a:r>
            <a:r>
              <a:rPr lang="en-US" sz="2800" dirty="0">
                <a:ea typeface="Times New Roman"/>
              </a:rPr>
              <a:t>’ status. One expires in 31 days and the other in 62 days.</a:t>
            </a:r>
          </a:p>
          <a:p>
            <a:pPr>
              <a:defRPr/>
            </a:pPr>
            <a:r>
              <a:rPr lang="en-US" sz="2800" dirty="0">
                <a:ea typeface="Times New Roman"/>
              </a:rPr>
              <a:t>1 site has no completion date. By default, this site is marked as </a:t>
            </a:r>
            <a:r>
              <a:rPr lang="en-US" sz="2800" b="1" dirty="0">
                <a:solidFill>
                  <a:srgbClr val="C00000"/>
                </a:solidFill>
                <a:ea typeface="Times New Roman"/>
              </a:rPr>
              <a:t>expired</a:t>
            </a:r>
            <a:r>
              <a:rPr lang="en-US" sz="2800" dirty="0">
                <a:ea typeface="Times New Roman"/>
              </a:rPr>
              <a:t>. Add the contract’s completion date then open the Contract Verifier to view its status.</a:t>
            </a:r>
          </a:p>
          <a:p>
            <a:pPr>
              <a:defRPr/>
            </a:pPr>
            <a:r>
              <a:rPr lang="en-US" sz="2800" dirty="0">
                <a:ea typeface="Times New Roman"/>
              </a:rPr>
              <a:t>1 site’s contract has </a:t>
            </a:r>
            <a:r>
              <a:rPr lang="en-US" sz="2800" b="1" dirty="0">
                <a:solidFill>
                  <a:srgbClr val="C00000"/>
                </a:solidFill>
                <a:ea typeface="Times New Roman"/>
              </a:rPr>
              <a:t>expired</a:t>
            </a:r>
            <a:r>
              <a:rPr lang="en-US" sz="2800" dirty="0">
                <a:ea typeface="Times New Roman"/>
              </a:rPr>
              <a:t>. If the contract is ongoing, then award a completion date amendment.</a:t>
            </a:r>
            <a:endParaRPr kumimoji="0" lang="en-US" i="0" strike="noStrike" kern="1200" cap="none" spc="0" normalizeH="0" baseline="0" noProof="0" dirty="0">
              <a:ln>
                <a:noFill/>
              </a:ln>
              <a:effectLst/>
              <a:uLnTx/>
              <a:uFillTx/>
              <a:latin typeface="Calibri" panose="020F0502020204030204"/>
              <a:ea typeface="Times New Roman"/>
              <a:cs typeface="+mn-cs"/>
            </a:endParaRPr>
          </a:p>
        </p:txBody>
      </p:sp>
      <p:pic>
        <p:nvPicPr>
          <p:cNvPr id="18" name="Picture 17">
            <a:extLst>
              <a:ext uri="{FF2B5EF4-FFF2-40B4-BE49-F238E27FC236}">
                <a16:creationId xmlns:a16="http://schemas.microsoft.com/office/drawing/2014/main" id="{FC0009C0-32E2-4C7B-AF97-AA4E03EFC91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59908" y="1224607"/>
            <a:ext cx="4424185" cy="115783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54826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2" name="Subtitle 2">
            <a:extLst>
              <a:ext uri="{FF2B5EF4-FFF2-40B4-BE49-F238E27FC236}">
                <a16:creationId xmlns:a16="http://schemas.microsoft.com/office/drawing/2014/main" id="{4D168E31-77ED-414C-986D-43B3A1AF4C7E}"/>
              </a:ext>
            </a:extLst>
          </p:cNvPr>
          <p:cNvSpPr txBox="1">
            <a:spLocks/>
          </p:cNvSpPr>
          <p:nvPr/>
        </p:nvSpPr>
        <p:spPr>
          <a:xfrm>
            <a:off x="273989" y="753130"/>
            <a:ext cx="8660921" cy="591818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None/>
              <a:tabLst/>
              <a:defRPr/>
            </a:pPr>
            <a:r>
              <a:rPr kumimoji="0" lang="en-US" sz="3800" b="1" i="0" strike="noStrike" kern="1200" cap="none" spc="0" normalizeH="0" baseline="0" noProof="0" dirty="0">
                <a:ln>
                  <a:noFill/>
                </a:ln>
                <a:effectLst/>
                <a:uLnTx/>
                <a:uFillTx/>
                <a:latin typeface="Calibri" panose="020F0502020204030204"/>
                <a:ea typeface="Times New Roman"/>
                <a:cs typeface="+mn-cs"/>
              </a:rPr>
              <a:t>Automated Email Notifications</a:t>
            </a:r>
          </a:p>
          <a:p>
            <a:pPr>
              <a:defRPr/>
            </a:pPr>
            <a:r>
              <a:rPr lang="en-US" dirty="0">
                <a:ea typeface="Times New Roman"/>
              </a:rPr>
              <a:t>CDs will have up to four email reminders per contract. Sent by Center with SCC Staff </a:t>
            </a:r>
            <a:r>
              <a:rPr lang="en-US" dirty="0" err="1">
                <a:ea typeface="Times New Roman"/>
              </a:rPr>
              <a:t>CC’d</a:t>
            </a:r>
            <a:r>
              <a:rPr lang="en-US" dirty="0">
                <a:ea typeface="Times New Roman"/>
              </a:rPr>
              <a:t>.</a:t>
            </a:r>
          </a:p>
          <a:p>
            <a:pPr lvl="0">
              <a:defRPr/>
            </a:pPr>
            <a:r>
              <a:rPr kumimoji="0" lang="en-US" i="0" strike="noStrike" kern="1200" cap="none" spc="0" normalizeH="0" baseline="0" noProof="0" dirty="0">
                <a:ln>
                  <a:noFill/>
                </a:ln>
                <a:effectLst/>
                <a:uLnTx/>
                <a:uFillTx/>
                <a:latin typeface="Calibri" panose="020F0502020204030204"/>
                <a:ea typeface="Times New Roman"/>
                <a:cs typeface="+mn-cs"/>
              </a:rPr>
              <a:t>Reminder notices include:</a:t>
            </a:r>
            <a:endParaRPr lang="en-US" dirty="0">
              <a:latin typeface="Calibri" panose="020F0502020204030204"/>
              <a:ea typeface="Times New Roman"/>
            </a:endParaRPr>
          </a:p>
          <a:p>
            <a:pPr lvl="1">
              <a:defRPr/>
            </a:pPr>
            <a:r>
              <a:rPr kumimoji="0" lang="en-US" i="0" strike="noStrike" kern="1200" cap="none" spc="0" normalizeH="0" baseline="0" noProof="0" dirty="0">
                <a:ln>
                  <a:noFill/>
                </a:ln>
                <a:effectLst/>
                <a:uLnTx/>
                <a:uFillTx/>
                <a:latin typeface="Calibri" panose="020F0502020204030204"/>
                <a:ea typeface="Times New Roman"/>
                <a:cs typeface="+mn-cs"/>
              </a:rPr>
              <a:t>On the </a:t>
            </a:r>
            <a:r>
              <a:rPr kumimoji="0" lang="en-US" b="1" i="0" u="sng" strike="noStrike" kern="1200" cap="none" spc="0" normalizeH="0" baseline="0" noProof="0" dirty="0">
                <a:ln>
                  <a:noFill/>
                </a:ln>
                <a:effectLst/>
                <a:uLnTx/>
                <a:uFillTx/>
                <a:latin typeface="Calibri" panose="020F0502020204030204"/>
                <a:ea typeface="Times New Roman"/>
                <a:cs typeface="+mn-cs"/>
              </a:rPr>
              <a:t>same day</a:t>
            </a:r>
            <a:r>
              <a:rPr kumimoji="0" lang="en-US" i="0" strike="noStrike" kern="1200" cap="none" spc="0" normalizeH="0" baseline="0" noProof="0" dirty="0">
                <a:ln>
                  <a:noFill/>
                </a:ln>
                <a:effectLst/>
                <a:uLnTx/>
                <a:uFillTx/>
                <a:latin typeface="Calibri" panose="020F0502020204030204"/>
                <a:ea typeface="Times New Roman"/>
                <a:cs typeface="+mn-cs"/>
              </a:rPr>
              <a:t> as the District's Designated Watch-Days Notice.</a:t>
            </a:r>
          </a:p>
          <a:p>
            <a:pPr lvl="1">
              <a:defRPr/>
            </a:pPr>
            <a:r>
              <a:rPr lang="en-US" dirty="0">
                <a:latin typeface="Calibri" panose="020F0502020204030204"/>
                <a:ea typeface="Times New Roman"/>
              </a:rPr>
              <a:t>Seven</a:t>
            </a:r>
            <a:r>
              <a:rPr kumimoji="0" lang="en-US" i="0" strike="noStrike" kern="1200" cap="none" spc="0" normalizeH="0" baseline="0" noProof="0" dirty="0">
                <a:ln>
                  <a:noFill/>
                </a:ln>
                <a:effectLst/>
                <a:uLnTx/>
                <a:uFillTx/>
                <a:latin typeface="Calibri" panose="020F0502020204030204"/>
                <a:ea typeface="Times New Roman"/>
                <a:cs typeface="+mn-cs"/>
              </a:rPr>
              <a:t> Days prior to the contract's expiration date.</a:t>
            </a:r>
          </a:p>
          <a:p>
            <a:pPr lvl="1">
              <a:defRPr/>
            </a:pPr>
            <a:r>
              <a:rPr kumimoji="0" lang="en-US" i="0" strike="noStrike" kern="1200" cap="none" spc="0" normalizeH="0" baseline="0" noProof="0" dirty="0">
                <a:ln>
                  <a:noFill/>
                </a:ln>
                <a:effectLst/>
                <a:uLnTx/>
                <a:uFillTx/>
                <a:latin typeface="Calibri" panose="020F0502020204030204"/>
                <a:ea typeface="Times New Roman"/>
                <a:cs typeface="+mn-cs"/>
              </a:rPr>
              <a:t>The day the contract is set to expire. This date is still valid, so it serves as one last reminder to get the contract an extension before it becomes technically expired.</a:t>
            </a:r>
          </a:p>
          <a:p>
            <a:pPr lvl="1">
              <a:defRPr/>
            </a:pPr>
            <a:r>
              <a:rPr kumimoji="0" lang="en-US" i="0" strike="noStrike" kern="1200" cap="none" spc="0" normalizeH="0" baseline="0" noProof="0" dirty="0">
                <a:ln>
                  <a:noFill/>
                </a:ln>
                <a:effectLst/>
                <a:uLnTx/>
                <a:uFillTx/>
                <a:latin typeface="Calibri" panose="020F0502020204030204"/>
                <a:ea typeface="Times New Roman"/>
                <a:cs typeface="+mn-cs"/>
              </a:rPr>
              <a:t>The first day the contract is expired.</a:t>
            </a:r>
          </a:p>
          <a:p>
            <a:pPr>
              <a:defRPr/>
            </a:pPr>
            <a:r>
              <a:rPr lang="en-US" dirty="0">
                <a:latin typeface="Calibri" panose="020F0502020204030204"/>
                <a:ea typeface="Times New Roman"/>
              </a:rPr>
              <a:t>Each email will include the contract’s Program Type, Site ID, Contract Amount, Completion and Extension Dates, Days Remaining, Project Participant, and Road Name.</a:t>
            </a:r>
            <a:endParaRPr kumimoji="0" lang="en-US" i="0" strike="noStrike" kern="1200" cap="none" spc="0" normalizeH="0" baseline="0" noProof="0" dirty="0">
              <a:ln>
                <a:noFill/>
              </a:ln>
              <a:effectLst/>
              <a:uLnTx/>
              <a:uFillTx/>
              <a:latin typeface="Calibri" panose="020F0502020204030204"/>
              <a:ea typeface="Times New Roman"/>
              <a:cs typeface="+mn-cs"/>
            </a:endParaRPr>
          </a:p>
          <a:p>
            <a:pPr>
              <a:defRPr/>
            </a:pPr>
            <a:r>
              <a:rPr kumimoji="0" lang="en-US" i="0" strike="noStrike" kern="1200" cap="none" spc="0" normalizeH="0" baseline="0" noProof="0" dirty="0">
                <a:ln>
                  <a:noFill/>
                </a:ln>
                <a:effectLst/>
                <a:uLnTx/>
                <a:uFillTx/>
                <a:latin typeface="Calibri" panose="020F0502020204030204"/>
                <a:ea typeface="Times New Roman"/>
                <a:cs typeface="+mn-cs"/>
              </a:rPr>
              <a:t>If these notices are ignored, then the District will be unable to submit the next Quarterly Report.</a:t>
            </a:r>
          </a:p>
          <a:p>
            <a:pPr lvl="1">
              <a:defRPr/>
            </a:pPr>
            <a:endPar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p:txBody>
      </p:sp>
    </p:spTree>
    <p:extLst>
      <p:ext uri="{BB962C8B-B14F-4D97-AF65-F5344CB8AC3E}">
        <p14:creationId xmlns:p14="http://schemas.microsoft.com/office/powerpoint/2010/main" val="256538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15240" y="54685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Quarterly Report Check</a:t>
            </a:r>
          </a:p>
          <a:p>
            <a:pPr>
              <a:defRPr/>
            </a:pPr>
            <a:r>
              <a:rPr lang="en-US" sz="2800" dirty="0">
                <a:ea typeface="Times New Roman"/>
              </a:rPr>
              <a:t>“All Contracts Valid” must be </a:t>
            </a:r>
            <a:r>
              <a:rPr lang="en-US" sz="2800" b="1" u="sng" dirty="0">
                <a:ea typeface="Times New Roman"/>
              </a:rPr>
              <a:t>checked</a:t>
            </a:r>
            <a:r>
              <a:rPr lang="en-US" sz="2800" dirty="0">
                <a:ea typeface="Times New Roman"/>
              </a:rPr>
              <a:t> in order to be able to submit the Quarterly Report.</a:t>
            </a:r>
          </a:p>
          <a:p>
            <a:pPr>
              <a:defRPr/>
            </a:pPr>
            <a:r>
              <a:rPr lang="en-US" sz="2800" dirty="0">
                <a:ea typeface="Times New Roman"/>
              </a:rPr>
              <a:t>If it is unchecked, then there are expired contracts.</a:t>
            </a: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pic>
        <p:nvPicPr>
          <p:cNvPr id="5" name="Picture 4">
            <a:extLst>
              <a:ext uri="{FF2B5EF4-FFF2-40B4-BE49-F238E27FC236}">
                <a16:creationId xmlns:a16="http://schemas.microsoft.com/office/drawing/2014/main" id="{006AFD24-BB3A-48FF-8645-7D907154DC9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02063" y="3151003"/>
            <a:ext cx="4309393" cy="3121010"/>
          </a:xfrm>
          <a:prstGeom prst="rect">
            <a:avLst/>
          </a:prstGeom>
          <a:ln>
            <a:noFill/>
          </a:ln>
          <a:effectLst>
            <a:outerShdw blurRad="190500" algn="tl" rotWithShape="0">
              <a:srgbClr val="000000">
                <a:alpha val="70000"/>
              </a:srgbClr>
            </a:outerShdw>
          </a:effectLst>
        </p:spPr>
      </p:pic>
      <p:sp>
        <p:nvSpPr>
          <p:cNvPr id="15" name="Oval 14">
            <a:extLst>
              <a:ext uri="{FF2B5EF4-FFF2-40B4-BE49-F238E27FC236}">
                <a16:creationId xmlns:a16="http://schemas.microsoft.com/office/drawing/2014/main" id="{1D4931BA-2A8F-4F38-87D9-463BB3040DC6}"/>
              </a:ext>
            </a:extLst>
          </p:cNvPr>
          <p:cNvSpPr/>
          <p:nvPr/>
        </p:nvSpPr>
        <p:spPr>
          <a:xfrm>
            <a:off x="3404376" y="5920315"/>
            <a:ext cx="1074420" cy="3516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4130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a:xfrm>
            <a:off x="6440532" y="6347642"/>
            <a:ext cx="2057400" cy="365125"/>
          </a:xfrm>
        </p:spPr>
        <p:txBody>
          <a:bodyPr/>
          <a:lstStyle/>
          <a:p>
            <a:fld id="{1A8E2919-D427-4CE2-80E2-33083554A27B}" type="slidenum">
              <a:rPr lang="en-US" smtClean="0">
                <a:solidFill>
                  <a:prstClr val="black">
                    <a:tint val="75000"/>
                  </a:prstClr>
                </a:solidFill>
              </a:rPr>
              <a:pPr/>
              <a:t>17</a:t>
            </a:fld>
            <a:endParaRPr lang="en-US">
              <a:solidFill>
                <a:prstClr val="black">
                  <a:tint val="75000"/>
                </a:prstClr>
              </a:solidFill>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12089" y="728372"/>
            <a:ext cx="8660921" cy="59781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Survey Results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ESM Overviews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chemeClr val="bg1"/>
                </a:solidFill>
                <a:latin typeface="Calibri"/>
              </a:rPr>
              <a:t>Webinars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Longer Remote Overviews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a:solidFill>
                  <a:schemeClr val="bg1"/>
                </a:solidFill>
                <a:latin typeface="Calibri"/>
              </a:rPr>
              <a:t>Online training Center</a:t>
            </a:r>
            <a:endParaRPr kumimoji="0" lang="en-US" sz="3200" b="1" i="0" u="none" strike="noStrike" kern="1200" cap="none" spc="0" normalizeH="0" baseline="0" noProof="0" dirty="0">
              <a:ln>
                <a:noFill/>
              </a:ln>
              <a:solidFill>
                <a:schemeClr val="bg1"/>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chemeClr val="bg1"/>
                </a:solidFill>
                <a:effectLst/>
                <a:uLnTx/>
                <a:uFillTx/>
                <a:latin typeface="Calibri"/>
                <a:ea typeface="+mn-ea"/>
                <a:cs typeface="+mn-cs"/>
              </a:rPr>
              <a:t>Winter Tech Assists</a:t>
            </a:r>
          </a:p>
          <a:p>
            <a:pPr lvl="2" indent="-342900"/>
            <a:endParaRPr lang="en-US" sz="1100" dirty="0">
              <a:solidFill>
                <a:schemeClr val="bg1"/>
              </a:solidFill>
              <a:latin typeface="Calibri"/>
            </a:endParaRPr>
          </a:p>
          <a:p>
            <a:pPr lvl="2" indent="-342900"/>
            <a:endParaRPr kumimoji="0" lang="en-US" b="0" i="0" u="none" strike="noStrike" kern="1200" cap="none" spc="0" normalizeH="0" baseline="0" noProof="0" dirty="0">
              <a:ln>
                <a:noFill/>
              </a:ln>
              <a:solidFill>
                <a:schemeClr val="bg1"/>
              </a:solidFill>
              <a:effectLst/>
              <a:uLnTx/>
              <a:uFillTx/>
              <a:latin typeface="Calibri"/>
              <a:ea typeface="+mn-ea"/>
              <a:cs typeface="+mn-cs"/>
            </a:endParaRPr>
          </a:p>
        </p:txBody>
      </p:sp>
      <p:pic>
        <p:nvPicPr>
          <p:cNvPr id="10" name="Picture 9" descr="Sun rising over grassy hills">
            <a:extLst>
              <a:ext uri="{FF2B5EF4-FFF2-40B4-BE49-F238E27FC236}">
                <a16:creationId xmlns:a16="http://schemas.microsoft.com/office/drawing/2014/main" id="{8367201D-BBF1-448E-B146-109675F9C60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1681976"/>
            <a:ext cx="9144000" cy="5176024"/>
          </a:xfrm>
          <a:prstGeom prst="rect">
            <a:avLst/>
          </a:prstGeom>
        </p:spPr>
      </p:pic>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1681976"/>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12" name="Rectangle 11">
            <a:extLst>
              <a:ext uri="{FF2B5EF4-FFF2-40B4-BE49-F238E27FC236}">
                <a16:creationId xmlns:a16="http://schemas.microsoft.com/office/drawing/2014/main" id="{DE54435F-A437-49F2-AA1B-4B74A478E8BC}"/>
              </a:ext>
            </a:extLst>
          </p:cNvPr>
          <p:cNvSpPr/>
          <p:nvPr/>
        </p:nvSpPr>
        <p:spPr bwMode="white">
          <a:xfrm>
            <a:off x="0" y="1600200"/>
            <a:ext cx="9144000" cy="893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3058668" y="263564"/>
            <a:ext cx="6085332"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a:t>
            </a:r>
            <a:r>
              <a:rPr lang="en-US" sz="32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Contract Verifier / Quarterly Report Updates</a:t>
            </a: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sp>
        <p:nvSpPr>
          <p:cNvPr id="14" name="TextBox 13">
            <a:extLst>
              <a:ext uri="{FF2B5EF4-FFF2-40B4-BE49-F238E27FC236}">
                <a16:creationId xmlns:a16="http://schemas.microsoft.com/office/drawing/2014/main" id="{FCDA24DA-0051-4BE6-8ECE-E5E3E9C7B18C}"/>
              </a:ext>
            </a:extLst>
          </p:cNvPr>
          <p:cNvSpPr txBox="1"/>
          <p:nvPr/>
        </p:nvSpPr>
        <p:spPr>
          <a:xfrm>
            <a:off x="170990" y="114719"/>
            <a:ext cx="3055625" cy="1415772"/>
          </a:xfrm>
          <a:prstGeom prst="rect">
            <a:avLst/>
          </a:prstGeom>
          <a:noFill/>
        </p:spPr>
        <p:txBody>
          <a:bodyPr wrap="square" rtlCol="0">
            <a:spAutoFit/>
          </a:bodyPr>
          <a:lstStyle/>
          <a:p>
            <a:pPr algn="ctr"/>
            <a:r>
              <a:rPr lang="en-US" b="1" dirty="0">
                <a:solidFill>
                  <a:schemeClr val="bg1"/>
                </a:solidFill>
                <a:effectLst>
                  <a:outerShdw blurRad="38100" dist="38100" dir="2700000" algn="tl">
                    <a:srgbClr val="000000">
                      <a:alpha val="43137"/>
                    </a:srgbClr>
                  </a:outerShdw>
                </a:effectLst>
                <a:latin typeface="Arial Black" panose="020B0A04020102020204" pitchFamily="34" charset="0"/>
              </a:rPr>
              <a:t>Dirt Gravel and Low Volume Road Program</a:t>
            </a:r>
          </a:p>
          <a:p>
            <a:pPr algn="ctr"/>
            <a:r>
              <a:rPr lang="en-US" sz="105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b="1" dirty="0">
              <a:solidFill>
                <a:schemeClr val="bg1"/>
              </a:solidFill>
              <a:effectLst>
                <a:outerShdw blurRad="38100" dist="38100" dir="2700000" algn="tl">
                  <a:srgbClr val="000000">
                    <a:alpha val="43137"/>
                  </a:srgbClr>
                </a:outerShdw>
              </a:effectLst>
              <a:latin typeface="Arial Black" panose="020B0A04020102020204" pitchFamily="34" charset="0"/>
            </a:endParaRPr>
          </a:p>
          <a:p>
            <a:pPr algn="ctr"/>
            <a:r>
              <a:rPr lang="en-US" sz="3600" b="1" dirty="0">
                <a:solidFill>
                  <a:schemeClr val="bg1"/>
                </a:solidFill>
                <a:effectLst>
                  <a:outerShdw blurRad="38100" dist="38100" dir="2700000" algn="tl">
                    <a:srgbClr val="000000">
                      <a:alpha val="43137"/>
                    </a:srgbClr>
                  </a:outerShdw>
                </a:effectLst>
                <a:latin typeface="Arial Black" panose="020B0A04020102020204" pitchFamily="34" charset="0"/>
              </a:rPr>
              <a:t>WEBINAR</a:t>
            </a:r>
            <a:endParaRPr lang="en-US" sz="24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16" name="Subtitle 2">
            <a:extLst>
              <a:ext uri="{FF2B5EF4-FFF2-40B4-BE49-F238E27FC236}">
                <a16:creationId xmlns:a16="http://schemas.microsoft.com/office/drawing/2014/main" id="{5147A4C5-D12B-4F29-8FF8-A6A7C9C363D3}"/>
              </a:ext>
            </a:extLst>
          </p:cNvPr>
          <p:cNvSpPr txBox="1">
            <a:spLocks/>
          </p:cNvSpPr>
          <p:nvPr/>
        </p:nvSpPr>
        <p:spPr>
          <a:xfrm>
            <a:off x="311724" y="3260866"/>
            <a:ext cx="8520187"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200" b="1" i="1" u="none" strike="noStrike" kern="1200" cap="none" spc="0" normalizeH="0" baseline="0" noProof="0" dirty="0">
              <a:ln>
                <a:noFill/>
              </a:ln>
              <a:solidFill>
                <a:schemeClr val="tx2">
                  <a:lumMod val="75000"/>
                </a:schemeClr>
              </a:solidFill>
              <a:effectLst/>
              <a:uLnTx/>
              <a:uFillTx/>
              <a:latin typeface="Calibri"/>
              <a:ea typeface="+mn-ea"/>
              <a:cs typeface="+mn-cs"/>
            </a:endParaRPr>
          </a:p>
        </p:txBody>
      </p:sp>
      <p:pic>
        <p:nvPicPr>
          <p:cNvPr id="20" name="Picture 19">
            <a:extLst>
              <a:ext uri="{FF2B5EF4-FFF2-40B4-BE49-F238E27FC236}">
                <a16:creationId xmlns:a16="http://schemas.microsoft.com/office/drawing/2014/main" id="{97EFA201-6EDF-4E96-BB8E-A5A2C04E401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69128" y="5848672"/>
            <a:ext cx="2848076" cy="1397141"/>
          </a:xfrm>
          <a:prstGeom prst="rect">
            <a:avLst/>
          </a:prstGeom>
          <a:effectLst>
            <a:softEdge rad="228600"/>
          </a:effectLst>
        </p:spPr>
      </p:pic>
      <p:pic>
        <p:nvPicPr>
          <p:cNvPr id="15" name="Picture 14">
            <a:extLst>
              <a:ext uri="{FF2B5EF4-FFF2-40B4-BE49-F238E27FC236}">
                <a16:creationId xmlns:a16="http://schemas.microsoft.com/office/drawing/2014/main" id="{8C0154EF-0EB2-4978-8F45-A744E6C6DA5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00059" y="6245365"/>
            <a:ext cx="1879965" cy="568690"/>
          </a:xfrm>
          <a:prstGeom prst="rect">
            <a:avLst/>
          </a:prstGeom>
        </p:spPr>
      </p:pic>
      <p:sp>
        <p:nvSpPr>
          <p:cNvPr id="19" name="TextBox 18">
            <a:extLst>
              <a:ext uri="{FF2B5EF4-FFF2-40B4-BE49-F238E27FC236}">
                <a16:creationId xmlns:a16="http://schemas.microsoft.com/office/drawing/2014/main" id="{5C3F23D4-8DB2-44D8-B6B3-CA1BA4A618D5}"/>
              </a:ext>
            </a:extLst>
          </p:cNvPr>
          <p:cNvSpPr txBox="1"/>
          <p:nvPr/>
        </p:nvSpPr>
        <p:spPr>
          <a:xfrm>
            <a:off x="-40926" y="1822447"/>
            <a:ext cx="9225851" cy="1107996"/>
          </a:xfrm>
          <a:prstGeom prst="rect">
            <a:avLst/>
          </a:prstGeom>
          <a:noFill/>
        </p:spPr>
        <p:txBody>
          <a:bodyPr wrap="square">
            <a:spAutoFit/>
          </a:bodyPr>
          <a:lstStyle/>
          <a:p>
            <a:pPr algn="ctr">
              <a:defRPr/>
            </a:pPr>
            <a:r>
              <a:rPr lang="en-US" sz="6600" b="1" dirty="0">
                <a:solidFill>
                  <a:schemeClr val="bg1"/>
                </a:solidFill>
                <a:effectLst>
                  <a:outerShdw blurRad="38100" dist="38100" dir="2700000" algn="tl">
                    <a:srgbClr val="000000">
                      <a:alpha val="43137"/>
                    </a:srgbClr>
                  </a:outerShdw>
                </a:effectLst>
                <a:latin typeface="Calibri"/>
              </a:rPr>
              <a:t>QUESTIONS ?</a:t>
            </a:r>
          </a:p>
        </p:txBody>
      </p:sp>
    </p:spTree>
    <p:extLst>
      <p:ext uri="{BB962C8B-B14F-4D97-AF65-F5344CB8AC3E}">
        <p14:creationId xmlns:p14="http://schemas.microsoft.com/office/powerpoint/2010/main" val="13878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648386"/>
            <a:ext cx="9144000" cy="6209613"/>
          </a:xfrm>
          <a:prstGeom prst="rect">
            <a:avLst/>
          </a:prstGeom>
          <a:gradFill flip="none" rotWithShape="1">
            <a:gsLst>
              <a:gs pos="100000">
                <a:srgbClr val="13223D"/>
              </a:gs>
              <a:gs pos="1000">
                <a:srgbClr val="505E8A"/>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728372"/>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2" name="Rectangle 11">
            <a:extLst>
              <a:ext uri="{FF2B5EF4-FFF2-40B4-BE49-F238E27FC236}">
                <a16:creationId xmlns:a16="http://schemas.microsoft.com/office/drawing/2014/main" id="{DE54435F-A437-49F2-AA1B-4B74A478E8BC}"/>
              </a:ext>
            </a:extLst>
          </p:cNvPr>
          <p:cNvSpPr/>
          <p:nvPr/>
        </p:nvSpPr>
        <p:spPr bwMode="white">
          <a:xfrm>
            <a:off x="0" y="648386"/>
            <a:ext cx="9144000" cy="893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0" y="73020"/>
            <a:ext cx="9144000" cy="101566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a:t>
            </a:r>
            <a:r>
              <a:rPr lang="en-US" sz="2800" b="1" dirty="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Contract Verifier/QR Updates</a:t>
            </a:r>
            <a:endParaRPr kumimoji="0" lang="en-US" sz="28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pic>
        <p:nvPicPr>
          <p:cNvPr id="8" name="Picture 7">
            <a:extLst>
              <a:ext uri="{FF2B5EF4-FFF2-40B4-BE49-F238E27FC236}">
                <a16:creationId xmlns:a16="http://schemas.microsoft.com/office/drawing/2014/main" id="{302D6F15-E3CA-489B-A6FC-3FD906F223C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2400" y="1162161"/>
            <a:ext cx="8878888" cy="5013960"/>
          </a:xfrm>
          <a:prstGeom prst="rect">
            <a:avLst/>
          </a:prstGeom>
        </p:spPr>
      </p:pic>
      <p:pic>
        <p:nvPicPr>
          <p:cNvPr id="10" name="Picture 9">
            <a:extLst>
              <a:ext uri="{FF2B5EF4-FFF2-40B4-BE49-F238E27FC236}">
                <a16:creationId xmlns:a16="http://schemas.microsoft.com/office/drawing/2014/main" id="{E1F11359-8569-438E-9F1D-070B1C5076B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41204" y="869656"/>
            <a:ext cx="4058096" cy="4647174"/>
          </a:xfrm>
          <a:prstGeom prst="rect">
            <a:avLst/>
          </a:prstGeom>
          <a:ln w="76200">
            <a:solidFill>
              <a:srgbClr val="FF0000"/>
            </a:solidFill>
          </a:ln>
          <a:effectLst>
            <a:outerShdw blurRad="50800" dist="38100" dir="2700000" algn="tl" rotWithShape="0">
              <a:prstClr val="black">
                <a:alpha val="40000"/>
              </a:prstClr>
            </a:outerShdw>
          </a:effectLst>
        </p:spPr>
      </p:pic>
      <p:sp>
        <p:nvSpPr>
          <p:cNvPr id="15" name="TextBox 14">
            <a:extLst>
              <a:ext uri="{FF2B5EF4-FFF2-40B4-BE49-F238E27FC236}">
                <a16:creationId xmlns:a16="http://schemas.microsoft.com/office/drawing/2014/main" id="{6F0C7FFA-8DF6-41FB-919C-435A1455E126}"/>
              </a:ext>
            </a:extLst>
          </p:cNvPr>
          <p:cNvSpPr txBox="1"/>
          <p:nvPr/>
        </p:nvSpPr>
        <p:spPr>
          <a:xfrm>
            <a:off x="3153865" y="3327551"/>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srgbClr val="FF0000"/>
                </a:solidFill>
                <a:effectLst/>
                <a:uLnTx/>
                <a:uFillTx/>
                <a:latin typeface="Calibri"/>
                <a:ea typeface="+mn-ea"/>
                <a:cs typeface="+mn-cs"/>
              </a:rPr>
              <a:t>Note you can ask a question anonymously</a:t>
            </a:r>
          </a:p>
        </p:txBody>
      </p:sp>
      <p:sp>
        <p:nvSpPr>
          <p:cNvPr id="16" name="TextBox 15">
            <a:extLst>
              <a:ext uri="{FF2B5EF4-FFF2-40B4-BE49-F238E27FC236}">
                <a16:creationId xmlns:a16="http://schemas.microsoft.com/office/drawing/2014/main" id="{E8B103EA-985B-4637-8BC0-E0D4E72F0606}"/>
              </a:ext>
            </a:extLst>
          </p:cNvPr>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Calibri"/>
                <a:ea typeface="+mn-ea"/>
                <a:cs typeface="+mn-cs"/>
              </a:rPr>
              <a:t>Q&amp;A</a:t>
            </a:r>
          </a:p>
        </p:txBody>
      </p:sp>
      <p:sp>
        <p:nvSpPr>
          <p:cNvPr id="17" name="Right Arrow 11">
            <a:extLst>
              <a:ext uri="{FF2B5EF4-FFF2-40B4-BE49-F238E27FC236}">
                <a16:creationId xmlns:a16="http://schemas.microsoft.com/office/drawing/2014/main" id="{0300AB61-DF90-4CE4-A52D-2B8848FA1FC1}"/>
              </a:ext>
            </a:extLst>
          </p:cNvPr>
          <p:cNvSpPr/>
          <p:nvPr/>
        </p:nvSpPr>
        <p:spPr>
          <a:xfrm rot="6927166">
            <a:off x="3078261" y="4508976"/>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Oval 17">
            <a:extLst>
              <a:ext uri="{FF2B5EF4-FFF2-40B4-BE49-F238E27FC236}">
                <a16:creationId xmlns:a16="http://schemas.microsoft.com/office/drawing/2014/main" id="{1D252538-EF0C-4EA7-B112-9AC159F34E45}"/>
              </a:ext>
            </a:extLst>
          </p:cNvPr>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Right Arrow 8">
            <a:extLst>
              <a:ext uri="{FF2B5EF4-FFF2-40B4-BE49-F238E27FC236}">
                <a16:creationId xmlns:a16="http://schemas.microsoft.com/office/drawing/2014/main" id="{B9A383EF-FD6C-4836-858F-06ABB6073B3E}"/>
              </a:ext>
            </a:extLst>
          </p:cNvPr>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A5B98724-5389-467C-A100-09B090322E12}"/>
              </a:ext>
            </a:extLst>
          </p:cNvPr>
          <p:cNvSpPr/>
          <p:nvPr/>
        </p:nvSpPr>
        <p:spPr>
          <a:xfrm>
            <a:off x="0" y="6433787"/>
            <a:ext cx="3810000" cy="369332"/>
          </a:xfrm>
          <a:prstGeom prst="rect">
            <a:avLst/>
          </a:prstGeom>
          <a:solidFill>
            <a:schemeClr val="bg1"/>
          </a:solidFill>
          <a:ln>
            <a:solidFill>
              <a:schemeClr val="tx1"/>
            </a:solidFill>
          </a:ln>
        </p:spPr>
        <p:txBody>
          <a:bodyPr wrap="square">
            <a:spAutoFit/>
          </a:bodyPr>
          <a:lstStyle/>
          <a:p>
            <a:pPr lvl="0" defTabSz="914400">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audio via phone: </a:t>
            </a:r>
            <a:r>
              <a:rPr lang="en-US">
                <a:solidFill>
                  <a:srgbClr val="FF0000"/>
                </a:solidFill>
                <a:latin typeface="Calibri" panose="020F0502020204030204" pitchFamily="34" charset="0"/>
                <a:ea typeface="Times New Roman" panose="02020603050405020304" pitchFamily="18" charset="0"/>
              </a:rPr>
              <a:t>312-626-6799</a:t>
            </a:r>
            <a:endParaRPr lang="en-US" dirty="0">
              <a:solidFill>
                <a:srgbClr val="FF0000"/>
              </a:solidFill>
              <a:latin typeface="Calibri" panose="020F0502020204030204" pitchFamily="34" charset="0"/>
              <a:ea typeface="Times New Roman" panose="02020603050405020304" pitchFamily="18" charset="0"/>
            </a:endParaRPr>
          </a:p>
        </p:txBody>
      </p:sp>
      <p:sp>
        <p:nvSpPr>
          <p:cNvPr id="21" name="Slide Number Placeholder 1">
            <a:extLst>
              <a:ext uri="{FF2B5EF4-FFF2-40B4-BE49-F238E27FC236}">
                <a16:creationId xmlns:a16="http://schemas.microsoft.com/office/drawing/2014/main" id="{40436859-478B-4683-BEE9-46ADA698064E}"/>
              </a:ext>
            </a:extLst>
          </p:cNvPr>
          <p:cNvSpPr txBox="1">
            <a:spLocks/>
          </p:cNvSpPr>
          <p:nvPr/>
        </p:nvSpPr>
        <p:spPr>
          <a:xfrm>
            <a:off x="6457950" y="6356351"/>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A8E2919-D427-4CE2-80E2-33083554A27B}"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372940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Expired Contracts</a:t>
            </a:r>
          </a:p>
          <a:p>
            <a:pPr marL="0" indent="0">
              <a:buNone/>
              <a:defRPr/>
            </a:pPr>
            <a:r>
              <a:rPr lang="en-US" sz="3500" b="1" dirty="0">
                <a:ea typeface="Times New Roman"/>
              </a:rPr>
              <a:t>What does this mean and why does it matter?</a:t>
            </a:r>
          </a:p>
          <a:p>
            <a:pPr>
              <a:defRPr/>
            </a:pPr>
            <a:r>
              <a:rPr lang="en-US" sz="2800" dirty="0">
                <a:ea typeface="Times New Roman"/>
              </a:rPr>
              <a:t>All DGLVR contracts have a date that the contract is </a:t>
            </a:r>
            <a:r>
              <a:rPr lang="en-US" sz="2800" b="1" u="sng" dirty="0">
                <a:ea typeface="Times New Roman"/>
              </a:rPr>
              <a:t>required</a:t>
            </a:r>
            <a:r>
              <a:rPr lang="en-US" sz="2800" dirty="0">
                <a:ea typeface="Times New Roman"/>
              </a:rPr>
              <a:t> to be completed by, unless an extension of time is approved by the district.</a:t>
            </a:r>
          </a:p>
          <a:p>
            <a:pPr>
              <a:defRPr/>
            </a:pPr>
            <a:endParaRPr lang="en-US" sz="2800" dirty="0">
              <a:ea typeface="Times New Roman"/>
            </a:endParaRPr>
          </a:p>
          <a:p>
            <a:pPr>
              <a:defRPr/>
            </a:pPr>
            <a:endParaRPr lang="en-US" sz="2800" dirty="0">
              <a:ea typeface="Times New Roman"/>
            </a:endParaRPr>
          </a:p>
          <a:p>
            <a:pPr>
              <a:defRPr/>
            </a:pPr>
            <a:r>
              <a:rPr lang="en-US" sz="2800" dirty="0">
                <a:ea typeface="Times New Roman"/>
              </a:rPr>
              <a:t>This means that all construction, reports, and payments shall be completed by the completion date listed in the contract, unless an extension of time is approved by the district.</a:t>
            </a:r>
          </a:p>
          <a:p>
            <a:pPr lvl="1">
              <a:defRPr/>
            </a:pPr>
            <a:r>
              <a:rPr lang="en-US" sz="2400" dirty="0">
                <a:ea typeface="Times New Roman"/>
              </a:rPr>
              <a:t>Keep in mind that final payment should be held until all required paperwork is obtained for the project file, including documentation of prevailing wage, DSA Certification, PA One-Call serial number, of- ROW consent forms, etc.​</a:t>
            </a:r>
          </a:p>
          <a:p>
            <a:pPr>
              <a:defRPr/>
            </a:pPr>
            <a:r>
              <a:rPr lang="en-US" dirty="0">
                <a:ea typeface="Times New Roman"/>
              </a:rPr>
              <a:t>A contract not completed as stated above by the completion/extension date is considered expired and void.</a:t>
            </a:r>
          </a:p>
          <a:p>
            <a:pPr>
              <a:defRPr/>
            </a:pPr>
            <a:endParaRPr lang="en-US" sz="28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pic>
        <p:nvPicPr>
          <p:cNvPr id="7" name="Picture 6">
            <a:extLst>
              <a:ext uri="{FF2B5EF4-FFF2-40B4-BE49-F238E27FC236}">
                <a16:creationId xmlns:a16="http://schemas.microsoft.com/office/drawing/2014/main" id="{899E6C07-20F3-4F72-985C-79737690533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8165" y="2668321"/>
            <a:ext cx="8027670" cy="70601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80849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Expired Contracts</a:t>
            </a:r>
          </a:p>
          <a:p>
            <a:pPr marL="0" indent="0">
              <a:buNone/>
              <a:defRPr/>
            </a:pPr>
            <a:r>
              <a:rPr lang="en-US" b="1" dirty="0">
                <a:ea typeface="Times New Roman"/>
              </a:rPr>
              <a:t>Example 1: My contract hasn’t started yet or construction isn’t complete. Do I need to grant an extension?</a:t>
            </a:r>
          </a:p>
          <a:p>
            <a:pPr marL="0" indent="0" algn="ctr">
              <a:buNone/>
              <a:defRPr/>
            </a:pPr>
            <a:r>
              <a:rPr lang="en-US" sz="9600" b="1" dirty="0">
                <a:solidFill>
                  <a:srgbClr val="FF0000"/>
                </a:solidFill>
                <a:ea typeface="Times New Roman"/>
              </a:rPr>
              <a:t>YES!</a:t>
            </a: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Tree>
    <p:extLst>
      <p:ext uri="{BB962C8B-B14F-4D97-AF65-F5344CB8AC3E}">
        <p14:creationId xmlns:p14="http://schemas.microsoft.com/office/powerpoint/2010/main" val="80884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Expired Contracts</a:t>
            </a:r>
          </a:p>
          <a:p>
            <a:pPr marL="0" indent="0">
              <a:buNone/>
              <a:defRPr/>
            </a:pPr>
            <a:r>
              <a:rPr lang="en-US" b="1" dirty="0">
                <a:ea typeface="Times New Roman"/>
              </a:rPr>
              <a:t>Example 2: My contract’s construction is finished and I am waiting on receipts or to make final payment. The contract is nearing or past the completion date. Do I need to grant an extension?</a:t>
            </a:r>
          </a:p>
          <a:p>
            <a:pPr marL="0" indent="0" algn="ctr">
              <a:buNone/>
              <a:defRPr/>
            </a:pPr>
            <a:r>
              <a:rPr lang="en-US" sz="9600" b="1" dirty="0">
                <a:solidFill>
                  <a:srgbClr val="FF0000"/>
                </a:solidFill>
                <a:ea typeface="Times New Roman"/>
              </a:rPr>
              <a:t>YES!</a:t>
            </a: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Tree>
    <p:extLst>
      <p:ext uri="{BB962C8B-B14F-4D97-AF65-F5344CB8AC3E}">
        <p14:creationId xmlns:p14="http://schemas.microsoft.com/office/powerpoint/2010/main" val="6332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Expired Contracts</a:t>
            </a:r>
          </a:p>
          <a:p>
            <a:pPr marL="0" indent="0">
              <a:buNone/>
              <a:defRPr/>
            </a:pPr>
            <a:r>
              <a:rPr lang="en-US" sz="3500" b="1" dirty="0">
                <a:ea typeface="Times New Roman"/>
              </a:rPr>
              <a:t>How can I extend the contract?</a:t>
            </a:r>
          </a:p>
          <a:p>
            <a:pPr>
              <a:defRPr/>
            </a:pPr>
            <a:r>
              <a:rPr lang="en-US" sz="2800" dirty="0">
                <a:ea typeface="Times New Roman"/>
              </a:rPr>
              <a:t>All that is needed to extend a contract is a no-cost Amendment set to a later completion date.</a:t>
            </a:r>
          </a:p>
          <a:p>
            <a:pPr>
              <a:defRPr/>
            </a:pPr>
            <a:endParaRPr lang="en-US" sz="2800" dirty="0">
              <a:ea typeface="Times New Roman"/>
            </a:endParaRPr>
          </a:p>
          <a:p>
            <a:pPr marL="0" indent="0">
              <a:buNone/>
              <a:defRPr/>
            </a:pPr>
            <a:r>
              <a:rPr lang="en-US" sz="3500" b="1" dirty="0">
                <a:ea typeface="Times New Roman"/>
              </a:rPr>
              <a:t>How long can I extend the contract?</a:t>
            </a:r>
          </a:p>
          <a:p>
            <a:pPr>
              <a:defRPr/>
            </a:pPr>
            <a:r>
              <a:rPr lang="en-US" sz="2800" dirty="0">
                <a:ea typeface="Times New Roman"/>
              </a:rPr>
              <a:t>You can extend the contract as long as you deem required. It is recommended to give a reasonable amount of time so that you don’t have to issue additional amendments.</a:t>
            </a:r>
          </a:p>
          <a:p>
            <a:pPr>
              <a:defRPr/>
            </a:pPr>
            <a:r>
              <a:rPr lang="en-US" sz="2800" dirty="0">
                <a:ea typeface="Times New Roman"/>
              </a:rPr>
              <a:t>Keep your 2-year spending requirement in mind​.</a:t>
            </a:r>
          </a:p>
          <a:p>
            <a:pPr>
              <a:defRPr/>
            </a:pPr>
            <a:endParaRPr lang="en-US" sz="2800" dirty="0">
              <a:ea typeface="Times New Roman"/>
            </a:endParaRPr>
          </a:p>
          <a:p>
            <a:pPr marL="0" indent="0">
              <a:buNone/>
              <a:defRPr/>
            </a:pPr>
            <a:r>
              <a:rPr lang="en-US" sz="3500" b="1" dirty="0">
                <a:ea typeface="Times New Roman"/>
              </a:rPr>
              <a:t>Can I extend the contract multiple times?</a:t>
            </a:r>
          </a:p>
          <a:p>
            <a:pPr>
              <a:defRPr/>
            </a:pPr>
            <a:r>
              <a:rPr lang="en-US" sz="2800" dirty="0">
                <a:ea typeface="Times New Roman"/>
              </a:rPr>
              <a:t>Yes, but if you extend it too many times you may want to determine why and how to avoid future extensions.</a:t>
            </a:r>
          </a:p>
          <a:p>
            <a:pPr marL="0" indent="0">
              <a:buNone/>
              <a:defRPr/>
            </a:pPr>
            <a:endParaRPr lang="en-US" sz="3500" b="1" dirty="0">
              <a:ea typeface="Times New Roman"/>
            </a:endParaRPr>
          </a:p>
          <a:p>
            <a:pPr marL="0" indent="0">
              <a:buNone/>
              <a:defRPr/>
            </a:pPr>
            <a:r>
              <a:rPr lang="en-US" sz="3500" b="1" dirty="0">
                <a:ea typeface="Times New Roman"/>
              </a:rPr>
              <a:t>Is there an easy way to determine which contracts are close to/already expired?</a:t>
            </a:r>
          </a:p>
          <a:p>
            <a:pPr>
              <a:defRPr/>
            </a:pPr>
            <a:r>
              <a:rPr lang="en-US" sz="2800" dirty="0">
                <a:ea typeface="Times New Roman"/>
              </a:rPr>
              <a:t>Yes, use the Contract Verifier report within the GIS Mapper.</a:t>
            </a:r>
          </a:p>
          <a:p>
            <a:pPr>
              <a:defRPr/>
            </a:pPr>
            <a:endParaRPr lang="en-US" sz="28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Tree>
    <p:extLst>
      <p:ext uri="{BB962C8B-B14F-4D97-AF65-F5344CB8AC3E}">
        <p14:creationId xmlns:p14="http://schemas.microsoft.com/office/powerpoint/2010/main" val="136803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Contract Verifier</a:t>
            </a:r>
          </a:p>
          <a:p>
            <a:pPr marL="0" indent="0">
              <a:buNone/>
              <a:defRPr/>
            </a:pPr>
            <a:r>
              <a:rPr lang="en-US" b="1" dirty="0">
                <a:ea typeface="Times New Roman"/>
              </a:rPr>
              <a:t>Purpose</a:t>
            </a:r>
          </a:p>
          <a:p>
            <a:pPr marL="514350" indent="-514350">
              <a:buFont typeface="+mj-lt"/>
              <a:buAutoNum type="arabicPeriod"/>
              <a:defRPr/>
            </a:pPr>
            <a:r>
              <a:rPr lang="en-US" sz="2800" dirty="0">
                <a:ea typeface="Times New Roman"/>
              </a:rPr>
              <a:t>Enables the CDs to easily determine the status of the completion date of an existing contract </a:t>
            </a:r>
          </a:p>
          <a:p>
            <a:pPr marL="514350" indent="-514350">
              <a:buFont typeface="+mj-lt"/>
              <a:buAutoNum type="arabicPeriod"/>
              <a:defRPr/>
            </a:pPr>
            <a:r>
              <a:rPr lang="en-US" sz="2800" dirty="0">
                <a:ea typeface="Times New Roman"/>
              </a:rPr>
              <a:t>Determination based on current date and the CDs “Watch-Days Notice”</a:t>
            </a: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Tree>
    <p:extLst>
      <p:ext uri="{BB962C8B-B14F-4D97-AF65-F5344CB8AC3E}">
        <p14:creationId xmlns:p14="http://schemas.microsoft.com/office/powerpoint/2010/main" val="412194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43045"/>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r>
              <a:rPr lang="en-US" sz="4800" b="1" dirty="0">
                <a:solidFill>
                  <a:srgbClr val="FF0000"/>
                </a:solidFill>
                <a:ea typeface="Times New Roman"/>
              </a:rPr>
              <a:t>Contract Verifier</a:t>
            </a:r>
          </a:p>
          <a:p>
            <a:pPr marL="0" indent="0">
              <a:buNone/>
              <a:defRPr/>
            </a:pPr>
            <a:r>
              <a:rPr lang="en-US" b="1" dirty="0">
                <a:ea typeface="Times New Roman"/>
              </a:rPr>
              <a:t>Why this is helpful?</a:t>
            </a:r>
          </a:p>
          <a:p>
            <a:pPr>
              <a:defRPr/>
            </a:pPr>
            <a:r>
              <a:rPr lang="en-US" sz="2800" dirty="0">
                <a:ea typeface="Times New Roman"/>
              </a:rPr>
              <a:t>Allows the CDs to ensure that the basic contract info has been entered and is correct</a:t>
            </a:r>
          </a:p>
          <a:p>
            <a:pPr>
              <a:defRPr/>
            </a:pPr>
            <a:r>
              <a:rPr lang="en-US" sz="2800" dirty="0">
                <a:ea typeface="Times New Roman"/>
              </a:rPr>
              <a:t>Allows the CDs to stay current with all ongoing contracts</a:t>
            </a:r>
          </a:p>
          <a:p>
            <a:pPr lvl="1">
              <a:defRPr/>
            </a:pPr>
            <a:r>
              <a:rPr lang="en-US" sz="2400" dirty="0">
                <a:ea typeface="Times New Roman"/>
              </a:rPr>
              <a:t>Which contracts are nearing their agreed upon completion date</a:t>
            </a:r>
          </a:p>
          <a:p>
            <a:pPr lvl="1">
              <a:defRPr/>
            </a:pPr>
            <a:r>
              <a:rPr lang="en-US" sz="2400" dirty="0">
                <a:ea typeface="Times New Roman"/>
              </a:rPr>
              <a:t>Which contracts are ongoing but have technically expired</a:t>
            </a: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Tree>
    <p:extLst>
      <p:ext uri="{BB962C8B-B14F-4D97-AF65-F5344CB8AC3E}">
        <p14:creationId xmlns:p14="http://schemas.microsoft.com/office/powerpoint/2010/main" val="210079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E978A4-649D-4357-A357-4ABCC71D8F40}"/>
              </a:ext>
            </a:extLst>
          </p:cNvPr>
          <p:cNvSpPr/>
          <p:nvPr/>
        </p:nvSpPr>
        <p:spPr>
          <a:xfrm>
            <a:off x="0" y="551209"/>
            <a:ext cx="9144000" cy="6306791"/>
          </a:xfrm>
          <a:prstGeom prst="rect">
            <a:avLst/>
          </a:prstGeom>
          <a:solidFill>
            <a:srgbClr val="FFFFCC"/>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DBBCAF7E-02CE-48EA-BEC9-F15FDC18CD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ubtitle 2">
            <a:extLst>
              <a:ext uri="{FF2B5EF4-FFF2-40B4-BE49-F238E27FC236}">
                <a16:creationId xmlns:a16="http://schemas.microsoft.com/office/drawing/2014/main" id="{FF0E806F-0440-4B8D-A0B3-B7C16D16F287}"/>
              </a:ext>
            </a:extLst>
          </p:cNvPr>
          <p:cNvSpPr txBox="1">
            <a:spLocks/>
          </p:cNvSpPr>
          <p:nvPr/>
        </p:nvSpPr>
        <p:spPr>
          <a:xfrm>
            <a:off x="378576" y="715532"/>
            <a:ext cx="8136773" cy="5902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sz="2400" dirty="0">
              <a:ea typeface="Times New Roman"/>
            </a:endParaRPr>
          </a:p>
        </p:txBody>
      </p:sp>
      <p:sp>
        <p:nvSpPr>
          <p:cNvPr id="11" name="Rectangle 10">
            <a:extLst>
              <a:ext uri="{FF2B5EF4-FFF2-40B4-BE49-F238E27FC236}">
                <a16:creationId xmlns:a16="http://schemas.microsoft.com/office/drawing/2014/main" id="{B74BFF49-BAA2-4E39-B83A-473C6C65E96D}"/>
              </a:ext>
            </a:extLst>
          </p:cNvPr>
          <p:cNvSpPr/>
          <p:nvPr/>
        </p:nvSpPr>
        <p:spPr bwMode="ltGray">
          <a:xfrm>
            <a:off x="0" y="0"/>
            <a:ext cx="9144000" cy="461665"/>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prstClr val="white"/>
              </a:solidFill>
              <a:effectLst/>
              <a:uLnTx/>
              <a:uFillTx/>
              <a:latin typeface="Euphemia"/>
              <a:ea typeface="+mn-ea"/>
              <a:cs typeface="+mn-cs"/>
            </a:endParaRPr>
          </a:p>
        </p:txBody>
      </p:sp>
      <p:sp>
        <p:nvSpPr>
          <p:cNvPr id="13" name="TextBox 12">
            <a:extLst>
              <a:ext uri="{FF2B5EF4-FFF2-40B4-BE49-F238E27FC236}">
                <a16:creationId xmlns:a16="http://schemas.microsoft.com/office/drawing/2014/main" id="{98931DAA-370C-423B-BE03-B3E64191C244}"/>
              </a:ext>
            </a:extLst>
          </p:cNvPr>
          <p:cNvSpPr txBox="1"/>
          <p:nvPr/>
        </p:nvSpPr>
        <p:spPr>
          <a:xfrm>
            <a:off x="-15240" y="0"/>
            <a:ext cx="9144000" cy="46166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CDGRS Contract Verifier/QR Updates</a:t>
            </a:r>
          </a:p>
        </p:txBody>
      </p:sp>
      <p:sp>
        <p:nvSpPr>
          <p:cNvPr id="8" name="Rectangle 7">
            <a:extLst>
              <a:ext uri="{FF2B5EF4-FFF2-40B4-BE49-F238E27FC236}">
                <a16:creationId xmlns:a16="http://schemas.microsoft.com/office/drawing/2014/main" id="{49C315A9-06A4-4A39-9470-8CB17EDFC04C}"/>
              </a:ext>
            </a:extLst>
          </p:cNvPr>
          <p:cNvSpPr/>
          <p:nvPr/>
        </p:nvSpPr>
        <p:spPr bwMode="white">
          <a:xfrm>
            <a:off x="0" y="461856"/>
            <a:ext cx="9144000" cy="84590"/>
          </a:xfrm>
          <a:prstGeom prst="rect">
            <a:avLst/>
          </a:prstGeom>
          <a:solidFill>
            <a:srgbClr val="1322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Subtitle 2">
            <a:extLst>
              <a:ext uri="{FF2B5EF4-FFF2-40B4-BE49-F238E27FC236}">
                <a16:creationId xmlns:a16="http://schemas.microsoft.com/office/drawing/2014/main" id="{8686459C-B008-4161-AD19-F84E2F1039DE}"/>
              </a:ext>
            </a:extLst>
          </p:cNvPr>
          <p:cNvSpPr txBox="1">
            <a:spLocks/>
          </p:cNvSpPr>
          <p:nvPr/>
        </p:nvSpPr>
        <p:spPr>
          <a:xfrm>
            <a:off x="228600" y="517358"/>
            <a:ext cx="8686800" cy="634064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ctr">
              <a:buNone/>
              <a:defRPr/>
            </a:pPr>
            <a:endParaRPr lang="en-US" dirty="0">
              <a:ea typeface="Times New Roman"/>
            </a:endParaRPr>
          </a:p>
        </p:txBody>
      </p:sp>
      <p:sp>
        <p:nvSpPr>
          <p:cNvPr id="12" name="Subtitle 2">
            <a:extLst>
              <a:ext uri="{FF2B5EF4-FFF2-40B4-BE49-F238E27FC236}">
                <a16:creationId xmlns:a16="http://schemas.microsoft.com/office/drawing/2014/main" id="{55090FD2-9A12-488A-A024-58FE86F6B71E}"/>
              </a:ext>
            </a:extLst>
          </p:cNvPr>
          <p:cNvSpPr txBox="1">
            <a:spLocks/>
          </p:cNvSpPr>
          <p:nvPr/>
        </p:nvSpPr>
        <p:spPr>
          <a:xfrm>
            <a:off x="273989" y="753130"/>
            <a:ext cx="8660921" cy="50703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b="1" dirty="0">
                <a:ea typeface="Times New Roman"/>
              </a:rPr>
              <a:t>Access the Contract Verifier through the Reports drop-down in the GIS Mapper</a:t>
            </a:r>
          </a:p>
          <a:p>
            <a:pPr lvl="1">
              <a:defRPr/>
            </a:pPr>
            <a:endParaRPr kumimoji="0" lang="en-US" b="1" i="0" strike="noStrike" kern="1200" cap="none" spc="0" normalizeH="0" baseline="0" noProof="0" dirty="0">
              <a:ln>
                <a:noFill/>
              </a:ln>
              <a:solidFill>
                <a:srgbClr val="70AD47">
                  <a:lumMod val="50000"/>
                </a:srgbClr>
              </a:solidFill>
              <a:effectLst/>
              <a:uLnTx/>
              <a:uFillTx/>
              <a:latin typeface="Calibri" panose="020F0502020204030204"/>
              <a:ea typeface="Times New Roman"/>
              <a:cs typeface="+mn-cs"/>
            </a:endParaRPr>
          </a:p>
        </p:txBody>
      </p:sp>
      <p:grpSp>
        <p:nvGrpSpPr>
          <p:cNvPr id="14" name="Group 13">
            <a:extLst>
              <a:ext uri="{FF2B5EF4-FFF2-40B4-BE49-F238E27FC236}">
                <a16:creationId xmlns:a16="http://schemas.microsoft.com/office/drawing/2014/main" id="{070F267F-8612-4A7B-BE63-710042D0E810}"/>
              </a:ext>
            </a:extLst>
          </p:cNvPr>
          <p:cNvGrpSpPr/>
          <p:nvPr/>
        </p:nvGrpSpPr>
        <p:grpSpPr>
          <a:xfrm>
            <a:off x="241540" y="1924050"/>
            <a:ext cx="2897989" cy="4094815"/>
            <a:chOff x="273989" y="1924050"/>
            <a:chExt cx="2897989" cy="4094815"/>
          </a:xfrm>
        </p:grpSpPr>
        <p:pic>
          <p:nvPicPr>
            <p:cNvPr id="15" name="Picture 14">
              <a:extLst>
                <a:ext uri="{FF2B5EF4-FFF2-40B4-BE49-F238E27FC236}">
                  <a16:creationId xmlns:a16="http://schemas.microsoft.com/office/drawing/2014/main" id="{BE1BD053-4920-47C5-B5CE-FE92015DD8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3989" y="2411522"/>
              <a:ext cx="2669389" cy="3083666"/>
            </a:xfrm>
            <a:prstGeom prst="rect">
              <a:avLst/>
            </a:prstGeom>
            <a:effectLst>
              <a:outerShdw blurRad="50800" dist="38100" dir="2700000" algn="tl" rotWithShape="0">
                <a:prstClr val="black">
                  <a:alpha val="40000"/>
                </a:prstClr>
              </a:outerShdw>
            </a:effectLst>
          </p:spPr>
        </p:pic>
        <p:cxnSp>
          <p:nvCxnSpPr>
            <p:cNvPr id="16" name="Straight Connector 15">
              <a:extLst>
                <a:ext uri="{FF2B5EF4-FFF2-40B4-BE49-F238E27FC236}">
                  <a16:creationId xmlns:a16="http://schemas.microsoft.com/office/drawing/2014/main" id="{7D5559C5-C230-4CF1-BBF2-D15D2B153265}"/>
                </a:ext>
              </a:extLst>
            </p:cNvPr>
            <p:cNvCxnSpPr>
              <a:cxnSpLocks/>
            </p:cNvCxnSpPr>
            <p:nvPr/>
          </p:nvCxnSpPr>
          <p:spPr>
            <a:xfrm flipV="1">
              <a:off x="2325565" y="1924050"/>
              <a:ext cx="846413" cy="2164374"/>
            </a:xfrm>
            <a:prstGeom prst="line">
              <a:avLst/>
            </a:prstGeom>
            <a:ln w="3175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DA09CFF-6188-49FF-9448-AAD98E892184}"/>
                </a:ext>
              </a:extLst>
            </p:cNvPr>
            <p:cNvCxnSpPr>
              <a:cxnSpLocks/>
            </p:cNvCxnSpPr>
            <p:nvPr/>
          </p:nvCxnSpPr>
          <p:spPr>
            <a:xfrm>
              <a:off x="2325565" y="4299438"/>
              <a:ext cx="846413" cy="171942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grpSp>
      <p:graphicFrame>
        <p:nvGraphicFramePr>
          <p:cNvPr id="3" name="Object 2">
            <a:extLst>
              <a:ext uri="{FF2B5EF4-FFF2-40B4-BE49-F238E27FC236}">
                <a16:creationId xmlns:a16="http://schemas.microsoft.com/office/drawing/2014/main" id="{DF8D4793-E8AE-4467-994E-96470AD4CF6F}"/>
              </a:ext>
            </a:extLst>
          </p:cNvPr>
          <p:cNvGraphicFramePr>
            <a:graphicFrameLocks noChangeAspect="1"/>
          </p:cNvGraphicFramePr>
          <p:nvPr>
            <p:extLst>
              <p:ext uri="{D42A27DB-BD31-4B8C-83A1-F6EECF244321}">
                <p14:modId xmlns:p14="http://schemas.microsoft.com/office/powerpoint/2010/main" val="251572830"/>
              </p:ext>
            </p:extLst>
          </p:nvPr>
        </p:nvGraphicFramePr>
        <p:xfrm>
          <a:off x="3105125" y="1887845"/>
          <a:ext cx="5610249" cy="4142354"/>
        </p:xfrm>
        <a:graphic>
          <a:graphicData uri="http://schemas.openxmlformats.org/presentationml/2006/ole">
            <mc:AlternateContent xmlns:mc="http://schemas.openxmlformats.org/markup-compatibility/2006">
              <mc:Choice xmlns:v="urn:schemas-microsoft-com:vml" Requires="v">
                <p:oleObj spid="_x0000_s3087" r:id="rId4" imgW="12799800" imgH="9409320" progId="">
                  <p:embed/>
                </p:oleObj>
              </mc:Choice>
              <mc:Fallback>
                <p:oleObj r:id="rId4" imgW="12799800" imgH="9409320" progId="">
                  <p:embed/>
                  <p:pic>
                    <p:nvPicPr>
                      <p:cNvPr id="0" name=""/>
                      <p:cNvPicPr/>
                      <p:nvPr/>
                    </p:nvPicPr>
                    <p:blipFill>
                      <a:blip r:embed="rId5"/>
                      <a:stretch>
                        <a:fillRect/>
                      </a:stretch>
                    </p:blipFill>
                    <p:spPr>
                      <a:xfrm>
                        <a:off x="3105125" y="1887845"/>
                        <a:ext cx="5610249" cy="4142354"/>
                      </a:xfrm>
                      <a:prstGeom prst="rect">
                        <a:avLst/>
                      </a:prstGeom>
                    </p:spPr>
                  </p:pic>
                </p:oleObj>
              </mc:Fallback>
            </mc:AlternateContent>
          </a:graphicData>
        </a:graphic>
      </p:graphicFrame>
    </p:spTree>
    <p:extLst>
      <p:ext uri="{BB962C8B-B14F-4D97-AF65-F5344CB8AC3E}">
        <p14:creationId xmlns:p14="http://schemas.microsoft.com/office/powerpoint/2010/main" val="1249927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25571</TotalTime>
  <Words>1175</Words>
  <Application>Microsoft Office PowerPoint</Application>
  <PresentationFormat>On-screen Show (4:3)</PresentationFormat>
  <Paragraphs>142</Paragraphs>
  <Slides>17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17</vt:i4>
      </vt:variant>
    </vt:vector>
  </HeadingPairs>
  <TitlesOfParts>
    <vt:vector size="23" baseType="lpstr">
      <vt:lpstr>Arial</vt:lpstr>
      <vt:lpstr>Arial Black</vt:lpstr>
      <vt:lpstr>Calibri</vt:lpstr>
      <vt:lpstr>Calibri Light</vt:lpstr>
      <vt:lpstr>Euphemia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 - College of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dc:creator>
  <cp:lastModifiedBy>Ken Corradini</cp:lastModifiedBy>
  <cp:revision>400</cp:revision>
  <cp:lastPrinted>2019-04-03T18:47:20Z</cp:lastPrinted>
  <dcterms:created xsi:type="dcterms:W3CDTF">2018-03-07T13:49:30Z</dcterms:created>
  <dcterms:modified xsi:type="dcterms:W3CDTF">2022-03-11T14:19:40Z</dcterms:modified>
</cp:coreProperties>
</file>