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57" r:id="rId4"/>
    <p:sldId id="327" r:id="rId5"/>
    <p:sldId id="341" r:id="rId6"/>
    <p:sldId id="342" r:id="rId7"/>
    <p:sldId id="343" r:id="rId8"/>
    <p:sldId id="344" r:id="rId9"/>
    <p:sldId id="345" r:id="rId10"/>
    <p:sldId id="346" r:id="rId11"/>
    <p:sldId id="347" r:id="rId12"/>
    <p:sldId id="333" r:id="rId13"/>
    <p:sldId id="334" r:id="rId14"/>
    <p:sldId id="336" r:id="rId15"/>
    <p:sldId id="348" r:id="rId16"/>
    <p:sldId id="335" r:id="rId17"/>
    <p:sldId id="34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44C04F"/>
    <a:srgbClr val="003A7A"/>
    <a:srgbClr val="41B7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varScale="1">
        <p:scale>
          <a:sx n="167" d="100"/>
          <a:sy n="167" d="100"/>
        </p:scale>
        <p:origin x="152" y="112"/>
      </p:cViewPr>
      <p:guideLst/>
    </p:cSldViewPr>
  </p:slideViewPr>
  <p:notesTextViewPr>
    <p:cViewPr>
      <p:scale>
        <a:sx n="3" d="2"/>
        <a:sy n="3" d="2"/>
      </p:scale>
      <p:origin x="0" y="0"/>
    </p:cViewPr>
  </p:notesTextViewPr>
  <p:sorterViewPr>
    <p:cViewPr varScale="1">
      <p:scale>
        <a:sx n="1" d="1"/>
        <a:sy n="1" d="1"/>
      </p:scale>
      <p:origin x="0" y="-41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7FAA-D74A-44A6-AE56-4C716AB92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420E27-962E-4118-B3B4-C6FA17DCA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046646-2057-4424-981B-C97B74C36EB3}"/>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00986DD9-C29E-4EEB-BE5A-B61DB1039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0A7EC-402A-4C6C-8246-9DCC8016BD9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3336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4063-5E87-42C9-AC6A-A7D3EBFA8B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C4CD8-B968-444D-BF45-AF56A16E0E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FD51E-3DEC-4E76-8056-B39680905EB6}"/>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09EEF380-5805-41B2-A9D5-FB6944BBC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E9723-CB85-43B1-8EDD-84B95DBC5330}"/>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10765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7FC59C-EF18-4931-A674-244A159DC0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EECA44-EF81-4A79-8E7F-D8A36F5578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81717-1F37-4892-935F-8390B987CEF9}"/>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E7D57A19-4526-4E18-97D1-0A3884B47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29A81-20B2-4145-A5AF-CDCC36695A8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8127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2EFD-A82E-48B5-982C-FD6CA27F45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50C0C-7902-4BD6-AD33-27C3E02D1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AF168-877B-4F64-ADD7-749F2B62F342}"/>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8F6524E1-0A8C-448C-A09A-A94374BCF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09813-7DBA-4694-8805-605C581E1A7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5303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7336-7D76-4480-96F5-EEF144528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DB52F-27F9-4054-A3CF-046C8D755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65F034-1468-4AF6-B3B6-FD13B6A4BCC1}"/>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3C82FA58-B7D1-40E8-A205-FF845BDAC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DD3D5-8080-4969-9C7E-2F25F2A8C8E5}"/>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54004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E025-4A9C-4869-89F5-DCCEA87ED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A260E-B607-4167-AA5C-2F53DA121D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73216C-FBD1-4B2F-ACAD-432D625159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BE036-AD31-441C-B60C-B611C62BF2A0}"/>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6" name="Footer Placeholder 5">
            <a:extLst>
              <a:ext uri="{FF2B5EF4-FFF2-40B4-BE49-F238E27FC236}">
                <a16:creationId xmlns:a16="http://schemas.microsoft.com/office/drawing/2014/main" id="{47AAD7E4-03D6-47E7-89DA-789695DB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53D4C-8D75-4670-B8D1-E929630BDC2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91518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23F1-06E5-42EF-A515-7B018A9F97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25F119-4A8D-439E-82C7-D9BC60351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95D3A-5ED1-4239-B82D-DA454C429A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35586-11B1-4B05-A270-AF76550FD6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0F5115-873A-4152-B01D-C59F28EE05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519994-A8F6-429F-B17A-330A6895324E}"/>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8" name="Footer Placeholder 7">
            <a:extLst>
              <a:ext uri="{FF2B5EF4-FFF2-40B4-BE49-F238E27FC236}">
                <a16:creationId xmlns:a16="http://schemas.microsoft.com/office/drawing/2014/main" id="{0A092A6C-EE71-4B72-BF18-8895E305B4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FDFF98-D196-4DD8-A506-0EEE47D1D89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28005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BA2C-8967-4D53-9105-D84A92662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061FC-8BD4-4E51-90A3-CDD8DA617A1D}"/>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4" name="Footer Placeholder 3">
            <a:extLst>
              <a:ext uri="{FF2B5EF4-FFF2-40B4-BE49-F238E27FC236}">
                <a16:creationId xmlns:a16="http://schemas.microsoft.com/office/drawing/2014/main" id="{B68B117A-0C5C-4468-9541-A7750E3410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5CC4C-945F-4AE0-8FFF-4D660C142D8E}"/>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06877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C3071-4E44-4C81-A579-FC439DAB68BD}"/>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3" name="Footer Placeholder 2">
            <a:extLst>
              <a:ext uri="{FF2B5EF4-FFF2-40B4-BE49-F238E27FC236}">
                <a16:creationId xmlns:a16="http://schemas.microsoft.com/office/drawing/2014/main" id="{C52CEEA6-385B-477D-9D1D-32D10A5424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F1D424-BAB6-4336-B81C-C6E3C957948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3768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0A67-82AD-4714-A435-748C1329E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5B984-2575-4FC1-9001-FBC355BFD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2C1525-CEFF-4FD7-9905-FC3059BCE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475B7-13B1-4C93-9F19-0F0AD5187AD6}"/>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6" name="Footer Placeholder 5">
            <a:extLst>
              <a:ext uri="{FF2B5EF4-FFF2-40B4-BE49-F238E27FC236}">
                <a16:creationId xmlns:a16="http://schemas.microsoft.com/office/drawing/2014/main" id="{4504082C-4EB4-4C6B-98EC-AE38A92A4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6883E-1CF3-4E81-B59E-4B2C1ED6A8C7}"/>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1411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5275-DCE5-48E6-B1E6-225B327C9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217ECE-D1F3-41DB-8F42-DE5159EE1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61D693-7AD8-46ED-A4E3-B13FCB131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C0E2D-9D15-4231-A2A3-ED1433732B63}"/>
              </a:ext>
            </a:extLst>
          </p:cNvPr>
          <p:cNvSpPr>
            <a:spLocks noGrp="1"/>
          </p:cNvSpPr>
          <p:nvPr>
            <p:ph type="dt" sz="half" idx="10"/>
          </p:nvPr>
        </p:nvSpPr>
        <p:spPr/>
        <p:txBody>
          <a:bodyPr/>
          <a:lstStyle/>
          <a:p>
            <a:fld id="{AFE2553D-3206-4B8D-B769-C455A2F96FB2}" type="datetimeFigureOut">
              <a:rPr lang="en-US" smtClean="0"/>
              <a:t>6/20/2023</a:t>
            </a:fld>
            <a:endParaRPr lang="en-US"/>
          </a:p>
        </p:txBody>
      </p:sp>
      <p:sp>
        <p:nvSpPr>
          <p:cNvPr id="6" name="Footer Placeholder 5">
            <a:extLst>
              <a:ext uri="{FF2B5EF4-FFF2-40B4-BE49-F238E27FC236}">
                <a16:creationId xmlns:a16="http://schemas.microsoft.com/office/drawing/2014/main" id="{D9E0B19D-182C-4DA1-9A05-AC579E4C6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28AEB-FA2E-4E67-8358-CB7425940241}"/>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12988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9B375-ADF7-4246-AA25-5CB6D1104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AEBD46-13C5-44A7-A85C-AA21BA47A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0C8E3-F9E0-4CCD-96DB-E92EF38782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2553D-3206-4B8D-B769-C455A2F96FB2}" type="datetimeFigureOut">
              <a:rPr lang="en-US" smtClean="0"/>
              <a:t>6/20/2023</a:t>
            </a:fld>
            <a:endParaRPr lang="en-US"/>
          </a:p>
        </p:txBody>
      </p:sp>
      <p:sp>
        <p:nvSpPr>
          <p:cNvPr id="5" name="Footer Placeholder 4">
            <a:extLst>
              <a:ext uri="{FF2B5EF4-FFF2-40B4-BE49-F238E27FC236}">
                <a16:creationId xmlns:a16="http://schemas.microsoft.com/office/drawing/2014/main" id="{058A9127-06F5-4F5D-8A6D-D72DB09A9F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294FF-0723-40A1-A0E7-8476EA484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F6C7D-1E06-4921-A53B-C9A23F17DFEC}" type="slidenum">
              <a:rPr lang="en-US" smtClean="0"/>
              <a:t>‹#›</a:t>
            </a:fld>
            <a:endParaRPr lang="en-US"/>
          </a:p>
        </p:txBody>
      </p:sp>
    </p:spTree>
    <p:extLst>
      <p:ext uri="{BB962C8B-B14F-4D97-AF65-F5344CB8AC3E}">
        <p14:creationId xmlns:p14="http://schemas.microsoft.com/office/powerpoint/2010/main" val="228690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5.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12.jpeg"/><Relationship Id="rId5" Type="http://schemas.openxmlformats.org/officeDocument/2006/relationships/image" Target="../media/image28.jpe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image" Target="../media/image12.jpeg"/><Relationship Id="rId5" Type="http://schemas.openxmlformats.org/officeDocument/2006/relationships/image" Target="../media/image28.jpe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1.png"/><Relationship Id="rId7" Type="http://schemas.openxmlformats.org/officeDocument/2006/relationships/image" Target="../media/image22.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D4487F5-95A9-25AE-B7C0-02024679435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1567" y="887321"/>
            <a:ext cx="7568467" cy="4603044"/>
          </a:xfrm>
          <a:prstGeom prst="rect">
            <a:avLst/>
          </a:prstGeom>
        </p:spPr>
      </p:pic>
      <p:sp>
        <p:nvSpPr>
          <p:cNvPr id="46" name="Rectangle 45">
            <a:extLst>
              <a:ext uri="{FF2B5EF4-FFF2-40B4-BE49-F238E27FC236}">
                <a16:creationId xmlns:a16="http://schemas.microsoft.com/office/drawing/2014/main" id="{35C36704-BB25-44BF-BB70-9122A8F8DC97}"/>
              </a:ext>
            </a:extLst>
          </p:cNvPr>
          <p:cNvSpPr/>
          <p:nvPr/>
        </p:nvSpPr>
        <p:spPr>
          <a:xfrm>
            <a:off x="9147166" y="3374581"/>
            <a:ext cx="2868743" cy="3313716"/>
          </a:xfrm>
          <a:prstGeom prst="rect">
            <a:avLst/>
          </a:prstGeom>
          <a:solidFill>
            <a:srgbClr val="003D78">
              <a:lumMod val="75000"/>
              <a:alpha val="64000"/>
            </a:srgbClr>
          </a:solidFill>
          <a:ln w="25400" cap="flat" cmpd="sng" algn="ctr">
            <a:noFill/>
            <a:prstDash val="solid"/>
          </a:ln>
          <a:effectLst/>
        </p:spPr>
        <p:txBody>
          <a:bodyPr tIns="0" rtlCol="0" anchor="t" anchorCtr="0"/>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FFFFFF"/>
              </a:solidFill>
              <a:effectLst/>
              <a:uLnTx/>
              <a:uFillTx/>
              <a:latin typeface="Gill Sans MT"/>
              <a:ea typeface="+mn-ea"/>
              <a:cs typeface="+mn-cs"/>
            </a:endParaRPr>
          </a:p>
          <a:p>
            <a:pPr algn="ctr">
              <a:spcBef>
                <a:spcPct val="20000"/>
              </a:spcBef>
              <a:defRPr/>
            </a:pPr>
            <a:r>
              <a:rPr kumimoji="0" lang="en-US" sz="1600" b="1" i="0" u="sng" strike="noStrike" kern="1200" cap="none" spc="0" normalizeH="0" baseline="0" noProof="0" dirty="0">
                <a:ln>
                  <a:noFill/>
                </a:ln>
                <a:solidFill>
                  <a:srgbClr val="FFFFFF"/>
                </a:solidFill>
                <a:effectLst/>
                <a:uLnTx/>
                <a:uFillTx/>
                <a:latin typeface="Gill Sans MT"/>
                <a:ea typeface="+mn-ea"/>
                <a:cs typeface="+mn-cs"/>
              </a:rPr>
              <a:t>CDGRS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srgbClr val="FFFFFF"/>
                </a:solidFill>
                <a:effectLst/>
                <a:uLnTx/>
                <a:uFillTx/>
                <a:latin typeface="Gill Sans MT"/>
                <a:ea typeface="+mn-ea"/>
                <a:cs typeface="+mn-cs"/>
              </a:rPr>
              <a:t>Amy Pifer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srgbClr val="FFFFFF"/>
                </a:solidFill>
                <a:effectLst/>
                <a:uLnTx/>
                <a:uFillTx/>
                <a:latin typeface="Gill Sans MT"/>
                <a:ea typeface="+mn-ea"/>
                <a:cs typeface="+mn-cs"/>
              </a:rPr>
              <a:t>alp90@psu.edu</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800" dirty="0">
              <a:solidFill>
                <a:srgbClr val="FFFFFF"/>
              </a:solidFill>
              <a:latin typeface="Gill Sans M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srgbClr val="FFFFFF"/>
                </a:solidFill>
                <a:effectLst/>
                <a:uLnTx/>
                <a:uFillTx/>
                <a:latin typeface="Gill Sans MT"/>
                <a:ea typeface="+mn-ea"/>
                <a:cs typeface="+mn-cs"/>
              </a:rPr>
              <a:t>Mindi </a:t>
            </a:r>
            <a:r>
              <a:rPr kumimoji="0" lang="en-US" sz="1600" b="0" i="0" u="none" strike="noStrike" kern="1200" cap="none" spc="0" normalizeH="0" baseline="0" noProof="0" dirty="0" err="1">
                <a:ln>
                  <a:noFill/>
                </a:ln>
                <a:solidFill>
                  <a:srgbClr val="FFFFFF"/>
                </a:solidFill>
                <a:effectLst/>
                <a:uLnTx/>
                <a:uFillTx/>
                <a:latin typeface="Gill Sans MT"/>
                <a:ea typeface="+mn-ea"/>
                <a:cs typeface="+mn-cs"/>
              </a:rPr>
              <a:t>Suhy</a:t>
            </a:r>
            <a:endParaRPr kumimoji="0" lang="en-US" sz="1600" b="0" i="0" u="none" strike="noStrike" kern="1200" cap="none" spc="0" normalizeH="0" baseline="0" noProof="0" dirty="0">
              <a:ln>
                <a:noFill/>
              </a:ln>
              <a:solidFill>
                <a:srgbClr val="FFFFFF"/>
              </a:solidFill>
              <a:effectLst/>
              <a:uLnTx/>
              <a:uFillTx/>
              <a:latin typeface="Gill Sans M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srgbClr val="FFFFFF"/>
                </a:solidFill>
                <a:effectLst/>
                <a:uLnTx/>
                <a:uFillTx/>
                <a:latin typeface="Gill Sans MT"/>
                <a:ea typeface="+mn-ea"/>
                <a:cs typeface="+mn-cs"/>
              </a:rPr>
              <a:t>mjs60@psu.edu</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800" dirty="0">
              <a:solidFill>
                <a:srgbClr val="FFFFFF"/>
              </a:solidFill>
              <a:latin typeface="Gill Sans M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600" dirty="0">
                <a:solidFill>
                  <a:srgbClr val="FFFFFF"/>
                </a:solidFill>
                <a:latin typeface="Gill Sans MT"/>
              </a:rPr>
              <a:t>Ken Corradini</a:t>
            </a:r>
            <a:endParaRPr kumimoji="0" lang="en-US" sz="1600" b="0" i="0" u="none" strike="noStrike" kern="1200" cap="none" spc="0" normalizeH="0" baseline="0" noProof="0" dirty="0">
              <a:ln>
                <a:noFill/>
              </a:ln>
              <a:solidFill>
                <a:srgbClr val="FFFFFF"/>
              </a:solidFill>
              <a:effectLst/>
              <a:uLnTx/>
              <a:uFillTx/>
              <a:latin typeface="Gill Sans M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srgbClr val="FFFFFF"/>
                </a:solidFill>
                <a:effectLst/>
                <a:uLnTx/>
                <a:uFillTx/>
                <a:latin typeface="Gill Sans MT"/>
                <a:ea typeface="+mn-ea"/>
                <a:cs typeface="+mn-cs"/>
              </a:rPr>
              <a:t>kjc139@psu.edu</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FFFFFF"/>
              </a:solidFill>
              <a:effectLst/>
              <a:uLnTx/>
              <a:uFillTx/>
              <a:latin typeface="Gill Sans M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FFFFFF"/>
              </a:solidFill>
              <a:effectLst/>
              <a:uLnTx/>
              <a:uFillTx/>
              <a:latin typeface="Gill Sans MT"/>
              <a:ea typeface="+mn-ea"/>
              <a:cs typeface="+mn-cs"/>
            </a:endParaRPr>
          </a:p>
        </p:txBody>
      </p:sp>
      <p:sp>
        <p:nvSpPr>
          <p:cNvPr id="48" name="TextBox 47">
            <a:extLst>
              <a:ext uri="{FF2B5EF4-FFF2-40B4-BE49-F238E27FC236}">
                <a16:creationId xmlns:a16="http://schemas.microsoft.com/office/drawing/2014/main" id="{47AA5D56-F603-465E-834F-E8ADC9DAF7DA}"/>
              </a:ext>
            </a:extLst>
          </p:cNvPr>
          <p:cNvSpPr txBox="1"/>
          <p:nvPr/>
        </p:nvSpPr>
        <p:spPr>
          <a:xfrm>
            <a:off x="148053" y="258318"/>
            <a:ext cx="9000696"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lang="en-US" sz="3600" u="sng" kern="0" dirty="0">
                <a:solidFill>
                  <a:srgbClr val="FFFFFF"/>
                </a:solidFill>
                <a:latin typeface="Gill Sans MT"/>
              </a:rPr>
              <a:t>Course Registration Tool</a:t>
            </a:r>
            <a:endParaRPr kumimoji="0" lang="en-US" sz="3600" b="0" i="0" u="none" strike="noStrike" kern="0" cap="none" spc="0" normalizeH="0" baseline="0" noProof="0" dirty="0">
              <a:ln>
                <a:noFill/>
              </a:ln>
              <a:solidFill>
                <a:srgbClr val="FFFFFF"/>
              </a:solidFill>
              <a:effectLst/>
              <a:uLnTx/>
              <a:uFillTx/>
              <a:latin typeface="Gill Sans MT"/>
            </a:endParaRPr>
          </a:p>
        </p:txBody>
      </p:sp>
      <p:pic>
        <p:nvPicPr>
          <p:cNvPr id="50" name="Picture 49">
            <a:extLst>
              <a:ext uri="{FF2B5EF4-FFF2-40B4-BE49-F238E27FC236}">
                <a16:creationId xmlns:a16="http://schemas.microsoft.com/office/drawing/2014/main" id="{F93E87DF-B07F-4C11-8C23-B492C3B719C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0152" y="6080932"/>
            <a:ext cx="805145" cy="518749"/>
          </a:xfrm>
          <a:prstGeom prst="rect">
            <a:avLst/>
          </a:prstGeom>
        </p:spPr>
      </p:pic>
      <p:pic>
        <p:nvPicPr>
          <p:cNvPr id="51" name="Picture 50">
            <a:extLst>
              <a:ext uri="{FF2B5EF4-FFF2-40B4-BE49-F238E27FC236}">
                <a16:creationId xmlns:a16="http://schemas.microsoft.com/office/drawing/2014/main" id="{83BA9570-5C5A-40D3-964C-19AE991A948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95275" y="6080933"/>
            <a:ext cx="1351220" cy="518749"/>
          </a:xfrm>
          <a:prstGeom prst="rect">
            <a:avLst/>
          </a:prstGeom>
        </p:spPr>
      </p:pic>
      <p:sp>
        <p:nvSpPr>
          <p:cNvPr id="52" name="TextBox 51">
            <a:extLst>
              <a:ext uri="{FF2B5EF4-FFF2-40B4-BE49-F238E27FC236}">
                <a16:creationId xmlns:a16="http://schemas.microsoft.com/office/drawing/2014/main" id="{4AD3B23C-CDE0-4892-9CE8-F472AFD8FECA}"/>
              </a:ext>
            </a:extLst>
          </p:cNvPr>
          <p:cNvSpPr txBox="1"/>
          <p:nvPr/>
        </p:nvSpPr>
        <p:spPr>
          <a:xfrm>
            <a:off x="9148749" y="258318"/>
            <a:ext cx="2868743" cy="2862177"/>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FFFF"/>
                </a:solidFill>
                <a:effectLst/>
                <a:uLnTx/>
                <a:uFillTx/>
                <a:latin typeface="Gill Sans MT"/>
              </a:rPr>
              <a:t>Dirt Gravel and Low Volume Road Program</a:t>
            </a:r>
            <a:r>
              <a:rPr kumimoji="0" lang="en-US" sz="3000" b="0" i="0" u="none" strike="noStrike" kern="0" cap="none" spc="0" normalizeH="0" baseline="0" noProof="0" dirty="0">
                <a:ln>
                  <a:noFill/>
                </a:ln>
                <a:solidFill>
                  <a:srgbClr val="FFFFFF"/>
                </a:solidFill>
                <a:effectLst/>
                <a:uLnTx/>
                <a:uFillTx/>
                <a:latin typeface="Gill Sans MT"/>
              </a:rPr>
              <a:t> </a:t>
            </a:r>
          </a:p>
          <a:p>
            <a:pPr marL="0" marR="0" lvl="0" indent="0" algn="ctr" defTabSz="912989" eaLnBrk="1" fontAlgn="auto" latinLnBrk="0" hangingPunct="1">
              <a:lnSpc>
                <a:spcPct val="100000"/>
              </a:lnSpc>
              <a:spcBef>
                <a:spcPts val="0"/>
              </a:spcBef>
              <a:spcAft>
                <a:spcPts val="0"/>
              </a:spcAft>
              <a:buClrTx/>
              <a:buSzTx/>
              <a:buFontTx/>
              <a:buNone/>
              <a:tabLst/>
              <a:defRPr/>
            </a:pP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4000" kern="0" dirty="0">
                <a:solidFill>
                  <a:srgbClr val="FFFFFF"/>
                </a:solidFill>
                <a:latin typeface="Gill Sans MT"/>
              </a:rPr>
              <a:t>WEBINAR</a:t>
            </a: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dirty="0">
                <a:solidFill>
                  <a:srgbClr val="FFFFFF"/>
                </a:solidFill>
                <a:latin typeface="Gill Sans MT"/>
              </a:rPr>
              <a:t>6/22/23</a:t>
            </a: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dirty="0">
                <a:solidFill>
                  <a:srgbClr val="FFFFFF"/>
                </a:solidFill>
                <a:latin typeface="Gill Sans MT"/>
              </a:rPr>
              <a:t>Starts 9am</a:t>
            </a:r>
            <a:endParaRPr kumimoji="0" lang="en-US" sz="3200" b="0" i="0" u="none" strike="noStrike" kern="0" cap="none" spc="0" normalizeH="0" baseline="0" noProof="0" dirty="0">
              <a:ln>
                <a:noFill/>
              </a:ln>
              <a:solidFill>
                <a:srgbClr val="3FAF49"/>
              </a:solidFill>
              <a:effectLst/>
              <a:uLnTx/>
              <a:uFillTx/>
              <a:latin typeface="Gill Sans MT"/>
            </a:endParaRPr>
          </a:p>
        </p:txBody>
      </p:sp>
      <p:sp>
        <p:nvSpPr>
          <p:cNvPr id="10" name="Subtitle 2">
            <a:extLst>
              <a:ext uri="{FF2B5EF4-FFF2-40B4-BE49-F238E27FC236}">
                <a16:creationId xmlns:a16="http://schemas.microsoft.com/office/drawing/2014/main" id="{C79EB13E-4414-4CC0-90ED-FB686AFC7C8F}"/>
              </a:ext>
            </a:extLst>
          </p:cNvPr>
          <p:cNvSpPr txBox="1">
            <a:spLocks/>
          </p:cNvSpPr>
          <p:nvPr/>
        </p:nvSpPr>
        <p:spPr>
          <a:xfrm>
            <a:off x="148053" y="5489494"/>
            <a:ext cx="8520187" cy="1203036"/>
          </a:xfrm>
          <a:prstGeom prst="rect">
            <a:avLst/>
          </a:prstGeom>
          <a:solidFill>
            <a:srgbClr val="003D78">
              <a:lumMod val="75000"/>
              <a:alpha val="64000"/>
            </a:srgbClr>
          </a:solidFill>
          <a:ln w="25400" cap="flat" cmpd="sng" algn="ctr">
            <a:noFill/>
            <a:prstDash val="solid"/>
          </a:ln>
          <a:effectLst/>
        </p:spPr>
        <p:txBody>
          <a:bodyPr tIns="0" rtlCol="0" anchor="t" anchorCtr="0"/>
          <a:lstStyle>
            <a:defPPr>
              <a:defRPr lang="en-US"/>
            </a:defPPr>
            <a:lvl1pPr marR="0" lvl="0" indent="0" algn="ctr" fontAlgn="auto">
              <a:lnSpc>
                <a:spcPct val="100000"/>
              </a:lnSpc>
              <a:spcBef>
                <a:spcPct val="20000"/>
              </a:spcBef>
              <a:spcAft>
                <a:spcPts val="0"/>
              </a:spcAft>
              <a:buClrTx/>
              <a:buSzTx/>
              <a:buFont typeface="Arial" pitchFamily="34" charset="0"/>
              <a:buNone/>
              <a:tabLst/>
              <a:defRPr sz="1600">
                <a:solidFill>
                  <a:srgbClr val="FFFFFF"/>
                </a:solidFill>
                <a:latin typeface="Gill Sans MT"/>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dirty="0"/>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312-626-6799.</a:t>
            </a:r>
          </a:p>
        </p:txBody>
      </p:sp>
    </p:spTree>
    <p:extLst>
      <p:ext uri="{BB962C8B-B14F-4D97-AF65-F5344CB8AC3E}">
        <p14:creationId xmlns:p14="http://schemas.microsoft.com/office/powerpoint/2010/main" val="179703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7183967" cy="353943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STEP 3: Review Your Order:</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Review all information and added participants for accuracy. Simply click browser’s </a:t>
            </a:r>
            <a:r>
              <a:rPr lang="en-US" sz="2800" i="1" dirty="0">
                <a:solidFill>
                  <a:prstClr val="black"/>
                </a:solidFill>
                <a:latin typeface="Calibri" panose="020F0502020204030204"/>
              </a:rPr>
              <a:t>“Back”</a:t>
            </a:r>
            <a:r>
              <a:rPr lang="en-US" sz="2800" dirty="0">
                <a:solidFill>
                  <a:prstClr val="black"/>
                </a:solidFill>
                <a:latin typeface="Calibri" panose="020F0502020204030204"/>
              </a:rPr>
              <a:t> button to go back and make any changes </a:t>
            </a:r>
          </a:p>
          <a:p>
            <a:pPr marL="971550" lvl="1" indent="-514350">
              <a:buFont typeface="+mj-lt"/>
              <a:buAutoNum type="arabicPeriod"/>
            </a:pPr>
            <a:r>
              <a:rPr lang="en-US" sz="2800" dirty="0">
                <a:solidFill>
                  <a:prstClr val="black"/>
                </a:solidFill>
                <a:latin typeface="Calibri" panose="020F0502020204030204"/>
              </a:rPr>
              <a:t>Add any additional information/special accommodations then click “Complete Checkout”</a:t>
            </a:r>
            <a:endParaRPr lang="en-US" sz="2000" dirty="0">
              <a:solidFill>
                <a:prstClr val="black"/>
              </a:solidFill>
              <a:latin typeface="Calibri" panose="020F0502020204030204"/>
            </a:endParaRPr>
          </a:p>
        </p:txBody>
      </p:sp>
      <p:pic>
        <p:nvPicPr>
          <p:cNvPr id="3" name="Picture 2">
            <a:extLst>
              <a:ext uri="{FF2B5EF4-FFF2-40B4-BE49-F238E27FC236}">
                <a16:creationId xmlns:a16="http://schemas.microsoft.com/office/drawing/2014/main" id="{40708371-31E1-EF65-5324-5388D88EEFF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175960" y="749300"/>
            <a:ext cx="4676054" cy="4203700"/>
          </a:xfrm>
          <a:prstGeom prst="rect">
            <a:avLst/>
          </a:prstGeom>
        </p:spPr>
      </p:pic>
      <p:pic>
        <p:nvPicPr>
          <p:cNvPr id="7" name="Picture 6">
            <a:extLst>
              <a:ext uri="{FF2B5EF4-FFF2-40B4-BE49-F238E27FC236}">
                <a16:creationId xmlns:a16="http://schemas.microsoft.com/office/drawing/2014/main" id="{83DCC1EF-1F34-7199-48DD-7DF6C92B6D3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35567" y="4354812"/>
            <a:ext cx="5905500" cy="1897630"/>
          </a:xfrm>
          <a:prstGeom prst="rect">
            <a:avLst/>
          </a:prstGeom>
        </p:spPr>
      </p:pic>
    </p:spTree>
    <p:extLst>
      <p:ext uri="{BB962C8B-B14F-4D97-AF65-F5344CB8AC3E}">
        <p14:creationId xmlns:p14="http://schemas.microsoft.com/office/powerpoint/2010/main" val="83373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7183967" cy="353943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STEP 4: Order Complete:</a:t>
            </a:r>
            <a:endParaRPr lang="en-US" sz="2800" dirty="0">
              <a:solidFill>
                <a:prstClr val="black"/>
              </a:solidFill>
              <a:latin typeface="Calibri" panose="020F0502020204030204"/>
            </a:endParaRPr>
          </a:p>
          <a:p>
            <a:pPr marL="971550" lvl="1" indent="-514350">
              <a:buFont typeface="Arial" panose="020B0604020202020204" pitchFamily="34" charset="0"/>
              <a:buChar char="•"/>
            </a:pPr>
            <a:r>
              <a:rPr lang="en-US" sz="2800" dirty="0">
                <a:solidFill>
                  <a:prstClr val="black"/>
                </a:solidFill>
                <a:latin typeface="Calibri" panose="020F0502020204030204"/>
              </a:rPr>
              <a:t>The Primary Contact will receive an email confirming their registration order</a:t>
            </a:r>
          </a:p>
          <a:p>
            <a:pPr marL="971550" lvl="1" indent="-514350">
              <a:buFont typeface="Arial" panose="020B0604020202020204" pitchFamily="34" charset="0"/>
              <a:buChar char="•"/>
            </a:pPr>
            <a:r>
              <a:rPr lang="en-US" sz="2800" dirty="0">
                <a:solidFill>
                  <a:prstClr val="black"/>
                </a:solidFill>
                <a:latin typeface="Calibri" panose="020F0502020204030204"/>
              </a:rPr>
              <a:t>The order will remain in “Processing” until Amy or Mindi reviews and confirms the order</a:t>
            </a:r>
          </a:p>
          <a:p>
            <a:pPr marL="971550" lvl="1" indent="-514350">
              <a:buFont typeface="Arial" panose="020B0604020202020204" pitchFamily="34" charset="0"/>
              <a:buChar char="•"/>
            </a:pPr>
            <a:r>
              <a:rPr lang="en-US" sz="2800" dirty="0">
                <a:solidFill>
                  <a:prstClr val="black"/>
                </a:solidFill>
                <a:latin typeface="Calibri" panose="020F0502020204030204"/>
              </a:rPr>
              <a:t>Once confirmed, the Primary Contact will receive a notification email</a:t>
            </a:r>
            <a:endParaRPr lang="en-US" sz="2000" dirty="0">
              <a:solidFill>
                <a:prstClr val="black"/>
              </a:solidFill>
              <a:latin typeface="Calibri" panose="020F0502020204030204"/>
            </a:endParaRPr>
          </a:p>
        </p:txBody>
      </p:sp>
      <p:pic>
        <p:nvPicPr>
          <p:cNvPr id="5" name="Picture 4">
            <a:extLst>
              <a:ext uri="{FF2B5EF4-FFF2-40B4-BE49-F238E27FC236}">
                <a16:creationId xmlns:a16="http://schemas.microsoft.com/office/drawing/2014/main" id="{72FBD959-A4D3-F517-21CB-90DB5364932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69086" y="4469283"/>
            <a:ext cx="10053828" cy="1707152"/>
          </a:xfrm>
          <a:prstGeom prst="rect">
            <a:avLst/>
          </a:prstGeom>
        </p:spPr>
      </p:pic>
      <p:pic>
        <p:nvPicPr>
          <p:cNvPr id="8" name="Picture 7">
            <a:extLst>
              <a:ext uri="{FF2B5EF4-FFF2-40B4-BE49-F238E27FC236}">
                <a16:creationId xmlns:a16="http://schemas.microsoft.com/office/drawing/2014/main" id="{5050263B-BE48-B209-E147-A20CBA3F5C6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524326" y="725156"/>
            <a:ext cx="4286241" cy="3035109"/>
          </a:xfrm>
          <a:prstGeom prst="rect">
            <a:avLst/>
          </a:prstGeom>
        </p:spPr>
      </p:pic>
    </p:spTree>
    <p:extLst>
      <p:ext uri="{BB962C8B-B14F-4D97-AF65-F5344CB8AC3E}">
        <p14:creationId xmlns:p14="http://schemas.microsoft.com/office/powerpoint/2010/main" val="283153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2C00F5-5AE1-2E60-16F7-72EEAB09382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270820" y="8982"/>
            <a:ext cx="4914697" cy="6858000"/>
          </a:xfrm>
          <a:prstGeom prst="rect">
            <a:avLst/>
          </a:prstGeom>
        </p:spPr>
      </p:pic>
      <p:sp>
        <p:nvSpPr>
          <p:cNvPr id="6" name="Rectangle 5">
            <a:extLst>
              <a:ext uri="{FF2B5EF4-FFF2-40B4-BE49-F238E27FC236}">
                <a16:creationId xmlns:a16="http://schemas.microsoft.com/office/drawing/2014/main" id="{A7006BB9-66C7-4574-93C3-2F62A2830FA5}"/>
              </a:ext>
            </a:extLst>
          </p:cNvPr>
          <p:cNvSpPr/>
          <p:nvPr/>
        </p:nvSpPr>
        <p:spPr>
          <a:xfrm>
            <a:off x="-1" y="5902198"/>
            <a:ext cx="4733926" cy="9558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926026" y="3214536"/>
            <a:ext cx="6857999" cy="428926"/>
          </a:xfrm>
          <a:prstGeom prst="rect">
            <a:avLst/>
          </a:prstGeom>
        </p:spPr>
      </p:pic>
      <p:sp>
        <p:nvSpPr>
          <p:cNvPr id="2" name="Rectangle 1">
            <a:extLst>
              <a:ext uri="{FF2B5EF4-FFF2-40B4-BE49-F238E27FC236}">
                <a16:creationId xmlns:a16="http://schemas.microsoft.com/office/drawing/2014/main" id="{BD622054-747D-4435-9C13-EA91DB55DD84}"/>
              </a:ext>
            </a:extLst>
          </p:cNvPr>
          <p:cNvSpPr/>
          <p:nvPr/>
        </p:nvSpPr>
        <p:spPr>
          <a:xfrm>
            <a:off x="0" y="0"/>
            <a:ext cx="7207223" cy="6866982"/>
          </a:xfrm>
          <a:custGeom>
            <a:avLst/>
            <a:gdLst>
              <a:gd name="connsiteX0" fmla="*/ 0 w 7204048"/>
              <a:gd name="connsiteY0" fmla="*/ 0 h 6858000"/>
              <a:gd name="connsiteX1" fmla="*/ 7204048 w 7204048"/>
              <a:gd name="connsiteY1" fmla="*/ 0 h 6858000"/>
              <a:gd name="connsiteX2" fmla="*/ 7204048 w 7204048"/>
              <a:gd name="connsiteY2" fmla="*/ 6858000 h 6858000"/>
              <a:gd name="connsiteX3" fmla="*/ 0 w 7204048"/>
              <a:gd name="connsiteY3" fmla="*/ 6858000 h 6858000"/>
              <a:gd name="connsiteX4" fmla="*/ 0 w 7204048"/>
              <a:gd name="connsiteY4"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0 w 7204048"/>
              <a:gd name="connsiteY4" fmla="*/ 6858000 h 6858000"/>
              <a:gd name="connsiteX5" fmla="*/ 0 w 7204048"/>
              <a:gd name="connsiteY5"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0 w 7204048"/>
              <a:gd name="connsiteY5" fmla="*/ 6858000 h 6858000"/>
              <a:gd name="connsiteX6" fmla="*/ 0 w 7204048"/>
              <a:gd name="connsiteY6"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0 w 7204048"/>
              <a:gd name="connsiteY6" fmla="*/ 6858000 h 6858000"/>
              <a:gd name="connsiteX7" fmla="*/ 0 w 7204048"/>
              <a:gd name="connsiteY7"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3505194 w 7204048"/>
              <a:gd name="connsiteY5" fmla="*/ 6381750 h 6858000"/>
              <a:gd name="connsiteX6" fmla="*/ 2749544 w 7204048"/>
              <a:gd name="connsiteY6" fmla="*/ 6213475 h 6858000"/>
              <a:gd name="connsiteX7" fmla="*/ 1816094 w 7204048"/>
              <a:gd name="connsiteY7" fmla="*/ 6105525 h 6858000"/>
              <a:gd name="connsiteX8" fmla="*/ 0 w 7204048"/>
              <a:gd name="connsiteY8" fmla="*/ 6858000 h 6858000"/>
              <a:gd name="connsiteX9" fmla="*/ 0 w 7204048"/>
              <a:gd name="connsiteY9"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36994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07223" h="6858000">
                <a:moveTo>
                  <a:pt x="3175" y="0"/>
                </a:moveTo>
                <a:lnTo>
                  <a:pt x="7207223" y="0"/>
                </a:lnTo>
                <a:lnTo>
                  <a:pt x="7207223" y="6858000"/>
                </a:lnTo>
                <a:lnTo>
                  <a:pt x="4352919" y="6858000"/>
                </a:lnTo>
                <a:cubicBezTo>
                  <a:pt x="4245502" y="6710363"/>
                  <a:pt x="4274602" y="6743700"/>
                  <a:pt x="4203694" y="6683375"/>
                </a:cubicBezTo>
                <a:cubicBezTo>
                  <a:pt x="4132786" y="6629400"/>
                  <a:pt x="4060289" y="6589713"/>
                  <a:pt x="3936994" y="6534150"/>
                </a:cubicBezTo>
                <a:cubicBezTo>
                  <a:pt x="3878522" y="6503495"/>
                  <a:pt x="3820319" y="6482038"/>
                  <a:pt x="3750469" y="6456638"/>
                </a:cubicBezTo>
                <a:cubicBezTo>
                  <a:pt x="3680619" y="6431238"/>
                  <a:pt x="3691726" y="6429411"/>
                  <a:pt x="3508369" y="6381750"/>
                </a:cubicBezTo>
                <a:cubicBezTo>
                  <a:pt x="3325012" y="6334089"/>
                  <a:pt x="3041644" y="6265333"/>
                  <a:pt x="2752719" y="6213475"/>
                </a:cubicBezTo>
                <a:cubicBezTo>
                  <a:pt x="2509302" y="6175375"/>
                  <a:pt x="2281761" y="6134100"/>
                  <a:pt x="1879594" y="6099175"/>
                </a:cubicBezTo>
                <a:cubicBezTo>
                  <a:pt x="1607603" y="6073246"/>
                  <a:pt x="1510766" y="6067954"/>
                  <a:pt x="1327145" y="6054725"/>
                </a:cubicBezTo>
                <a:cubicBezTo>
                  <a:pt x="1143524" y="6041496"/>
                  <a:pt x="904340" y="6033029"/>
                  <a:pt x="717545" y="6026150"/>
                </a:cubicBezTo>
                <a:cubicBezTo>
                  <a:pt x="530750" y="6019271"/>
                  <a:pt x="639233" y="6017154"/>
                  <a:pt x="0" y="6016625"/>
                </a:cubicBezTo>
                <a:cubicBezTo>
                  <a:pt x="1058" y="4011083"/>
                  <a:pt x="2117" y="2005542"/>
                  <a:pt x="3175" y="0"/>
                </a:cubicBezTo>
                <a:close/>
              </a:path>
            </a:pathLst>
          </a:custGeom>
          <a:solidFill>
            <a:srgbClr val="003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F9160325-254A-450A-A828-64F7BFAB86AB}"/>
              </a:ext>
            </a:extLst>
          </p:cNvPr>
          <p:cNvSpPr txBox="1"/>
          <p:nvPr/>
        </p:nvSpPr>
        <p:spPr>
          <a:xfrm>
            <a:off x="-69844" y="95393"/>
            <a:ext cx="6924675"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00"/>
                </a:solidFill>
                <a:effectLst/>
                <a:uLnTx/>
                <a:uFillTx/>
              </a:rPr>
              <a:t>GIS Project Sketches</a:t>
            </a:r>
            <a:endParaRPr kumimoji="0" lang="en-US" sz="3600" b="1" i="0" u="none" strike="noStrike" kern="0" cap="none" spc="0" normalizeH="0" baseline="0" noProof="0" dirty="0">
              <a:ln>
                <a:noFill/>
              </a:ln>
              <a:solidFill>
                <a:srgbClr val="FFFF00"/>
              </a:solidFill>
              <a:effectLst/>
              <a:uLnTx/>
              <a:uFillTx/>
            </a:endParaRPr>
          </a:p>
        </p:txBody>
      </p:sp>
      <p:sp>
        <p:nvSpPr>
          <p:cNvPr id="17" name="Content Placeholder 2">
            <a:extLst>
              <a:ext uri="{FF2B5EF4-FFF2-40B4-BE49-F238E27FC236}">
                <a16:creationId xmlns:a16="http://schemas.microsoft.com/office/drawing/2014/main" id="{C6AD2E0D-010C-4BD8-80EE-2FD4DB5C71E4}"/>
              </a:ext>
            </a:extLst>
          </p:cNvPr>
          <p:cNvSpPr txBox="1">
            <a:spLocks/>
          </p:cNvSpPr>
          <p:nvPr/>
        </p:nvSpPr>
        <p:spPr>
          <a:xfrm>
            <a:off x="827614" y="836971"/>
            <a:ext cx="8560319" cy="3697314"/>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bg1"/>
              </a:buClr>
              <a:buFont typeface="Arial" panose="020B0604020202020204" pitchFamily="34" charset="0"/>
              <a:buChar char="•"/>
              <a:defRPr/>
            </a:pPr>
            <a:endParaRPr kumimoji="0" lang="en-US" sz="3200" b="1" i="0" u="none" strike="noStrike" kern="1200" cap="none" spc="0" normalizeH="0" baseline="0" noProof="0" dirty="0">
              <a:ln>
                <a:noFill/>
              </a:ln>
              <a:solidFill>
                <a:srgbClr val="FFFF00"/>
              </a:solidFill>
              <a:effectLst/>
              <a:uLnTx/>
              <a:uFillTx/>
              <a:ea typeface="+mn-ea"/>
              <a:cs typeface="+mn-cs"/>
            </a:endParaRPr>
          </a:p>
          <a:p>
            <a:pPr>
              <a:buClr>
                <a:schemeClr val="bg1"/>
              </a:buClr>
              <a:buFont typeface="Arial" panose="020B0604020202020204" pitchFamily="34" charset="0"/>
              <a:buChar char="•"/>
              <a:defRPr/>
            </a:pPr>
            <a:r>
              <a:rPr kumimoji="0" lang="en-US" sz="3200" i="0" u="none" strike="noStrike" kern="1200" cap="none" spc="0" normalizeH="0" baseline="0" noProof="0" dirty="0">
                <a:ln>
                  <a:noFill/>
                </a:ln>
                <a:solidFill>
                  <a:schemeClr val="bg1">
                    <a:lumMod val="50000"/>
                  </a:schemeClr>
                </a:solidFill>
                <a:effectLst/>
                <a:uLnTx/>
                <a:uFillTx/>
                <a:ea typeface="+mn-ea"/>
                <a:cs typeface="+mn-cs"/>
              </a:rPr>
              <a:t>Background and Status</a:t>
            </a:r>
            <a:endParaRPr lang="en-US" sz="3200" dirty="0">
              <a:solidFill>
                <a:schemeClr val="bg1">
                  <a:lumMod val="50000"/>
                </a:schemeClr>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b="1" dirty="0">
                <a:solidFill>
                  <a:srgbClr val="FFFF00"/>
                </a:solidFill>
              </a:rPr>
              <a:t>Demonstration</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dirty="0">
                <a:solidFill>
                  <a:schemeClr val="bg1"/>
                </a:solidFill>
              </a:rPr>
              <a:t>Moving Forward</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rgbClr val="FFFF00"/>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p:txBody>
      </p:sp>
      <p:pic>
        <p:nvPicPr>
          <p:cNvPr id="11" name="Picture 10">
            <a:extLst>
              <a:ext uri="{FF2B5EF4-FFF2-40B4-BE49-F238E27FC236}">
                <a16:creationId xmlns:a16="http://schemas.microsoft.com/office/drawing/2014/main" id="{814C4BBE-1946-4ACF-84F8-5934DA09E22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6966" y="6156315"/>
            <a:ext cx="993775" cy="654858"/>
          </a:xfrm>
          <a:prstGeom prst="rect">
            <a:avLst/>
          </a:prstGeom>
        </p:spPr>
      </p:pic>
      <p:pic>
        <p:nvPicPr>
          <p:cNvPr id="12" name="Picture 11">
            <a:extLst>
              <a:ext uri="{FF2B5EF4-FFF2-40B4-BE49-F238E27FC236}">
                <a16:creationId xmlns:a16="http://schemas.microsoft.com/office/drawing/2014/main" id="{03DF61E8-7390-47C7-B128-E956EDEEF1C6}"/>
              </a:ext>
            </a:extLst>
          </p:cNvPr>
          <p:cNvPicPr>
            <a:picLocks noChangeAspect="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704840" y="6172451"/>
            <a:ext cx="1742486" cy="638722"/>
          </a:xfrm>
          <a:prstGeom prst="rect">
            <a:avLst/>
          </a:prstGeom>
        </p:spPr>
      </p:pic>
    </p:spTree>
    <p:extLst>
      <p:ext uri="{BB962C8B-B14F-4D97-AF65-F5344CB8AC3E}">
        <p14:creationId xmlns:p14="http://schemas.microsoft.com/office/powerpoint/2010/main" val="91237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EA2C55-763F-2C80-AB13-20F21DEDB11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270820" y="8982"/>
            <a:ext cx="4914697" cy="6858000"/>
          </a:xfrm>
          <a:prstGeom prst="rect">
            <a:avLst/>
          </a:prstGeom>
        </p:spPr>
      </p:pic>
      <p:sp>
        <p:nvSpPr>
          <p:cNvPr id="6" name="Rectangle 5">
            <a:extLst>
              <a:ext uri="{FF2B5EF4-FFF2-40B4-BE49-F238E27FC236}">
                <a16:creationId xmlns:a16="http://schemas.microsoft.com/office/drawing/2014/main" id="{A7006BB9-66C7-4574-93C3-2F62A2830FA5}"/>
              </a:ext>
            </a:extLst>
          </p:cNvPr>
          <p:cNvSpPr/>
          <p:nvPr/>
        </p:nvSpPr>
        <p:spPr>
          <a:xfrm>
            <a:off x="-1" y="5902198"/>
            <a:ext cx="4733926" cy="9558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926026" y="3214536"/>
            <a:ext cx="6857999" cy="428926"/>
          </a:xfrm>
          <a:prstGeom prst="rect">
            <a:avLst/>
          </a:prstGeom>
        </p:spPr>
      </p:pic>
      <p:sp>
        <p:nvSpPr>
          <p:cNvPr id="2" name="Rectangle 1">
            <a:extLst>
              <a:ext uri="{FF2B5EF4-FFF2-40B4-BE49-F238E27FC236}">
                <a16:creationId xmlns:a16="http://schemas.microsoft.com/office/drawing/2014/main" id="{BD622054-747D-4435-9C13-EA91DB55DD84}"/>
              </a:ext>
            </a:extLst>
          </p:cNvPr>
          <p:cNvSpPr/>
          <p:nvPr/>
        </p:nvSpPr>
        <p:spPr>
          <a:xfrm>
            <a:off x="0" y="0"/>
            <a:ext cx="7207223" cy="6866982"/>
          </a:xfrm>
          <a:custGeom>
            <a:avLst/>
            <a:gdLst>
              <a:gd name="connsiteX0" fmla="*/ 0 w 7204048"/>
              <a:gd name="connsiteY0" fmla="*/ 0 h 6858000"/>
              <a:gd name="connsiteX1" fmla="*/ 7204048 w 7204048"/>
              <a:gd name="connsiteY1" fmla="*/ 0 h 6858000"/>
              <a:gd name="connsiteX2" fmla="*/ 7204048 w 7204048"/>
              <a:gd name="connsiteY2" fmla="*/ 6858000 h 6858000"/>
              <a:gd name="connsiteX3" fmla="*/ 0 w 7204048"/>
              <a:gd name="connsiteY3" fmla="*/ 6858000 h 6858000"/>
              <a:gd name="connsiteX4" fmla="*/ 0 w 7204048"/>
              <a:gd name="connsiteY4"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0 w 7204048"/>
              <a:gd name="connsiteY4" fmla="*/ 6858000 h 6858000"/>
              <a:gd name="connsiteX5" fmla="*/ 0 w 7204048"/>
              <a:gd name="connsiteY5"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0 w 7204048"/>
              <a:gd name="connsiteY5" fmla="*/ 6858000 h 6858000"/>
              <a:gd name="connsiteX6" fmla="*/ 0 w 7204048"/>
              <a:gd name="connsiteY6"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0 w 7204048"/>
              <a:gd name="connsiteY6" fmla="*/ 6858000 h 6858000"/>
              <a:gd name="connsiteX7" fmla="*/ 0 w 7204048"/>
              <a:gd name="connsiteY7"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3505194 w 7204048"/>
              <a:gd name="connsiteY5" fmla="*/ 6381750 h 6858000"/>
              <a:gd name="connsiteX6" fmla="*/ 2749544 w 7204048"/>
              <a:gd name="connsiteY6" fmla="*/ 6213475 h 6858000"/>
              <a:gd name="connsiteX7" fmla="*/ 1816094 w 7204048"/>
              <a:gd name="connsiteY7" fmla="*/ 6105525 h 6858000"/>
              <a:gd name="connsiteX8" fmla="*/ 0 w 7204048"/>
              <a:gd name="connsiteY8" fmla="*/ 6858000 h 6858000"/>
              <a:gd name="connsiteX9" fmla="*/ 0 w 7204048"/>
              <a:gd name="connsiteY9"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36994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07223" h="6858000">
                <a:moveTo>
                  <a:pt x="3175" y="0"/>
                </a:moveTo>
                <a:lnTo>
                  <a:pt x="7207223" y="0"/>
                </a:lnTo>
                <a:lnTo>
                  <a:pt x="7207223" y="6858000"/>
                </a:lnTo>
                <a:lnTo>
                  <a:pt x="4352919" y="6858000"/>
                </a:lnTo>
                <a:cubicBezTo>
                  <a:pt x="4245502" y="6710363"/>
                  <a:pt x="4274602" y="6743700"/>
                  <a:pt x="4203694" y="6683375"/>
                </a:cubicBezTo>
                <a:cubicBezTo>
                  <a:pt x="4132786" y="6629400"/>
                  <a:pt x="4060289" y="6589713"/>
                  <a:pt x="3936994" y="6534150"/>
                </a:cubicBezTo>
                <a:cubicBezTo>
                  <a:pt x="3878522" y="6503495"/>
                  <a:pt x="3820319" y="6482038"/>
                  <a:pt x="3750469" y="6456638"/>
                </a:cubicBezTo>
                <a:cubicBezTo>
                  <a:pt x="3680619" y="6431238"/>
                  <a:pt x="3691726" y="6429411"/>
                  <a:pt x="3508369" y="6381750"/>
                </a:cubicBezTo>
                <a:cubicBezTo>
                  <a:pt x="3325012" y="6334089"/>
                  <a:pt x="3041644" y="6265333"/>
                  <a:pt x="2752719" y="6213475"/>
                </a:cubicBezTo>
                <a:cubicBezTo>
                  <a:pt x="2509302" y="6175375"/>
                  <a:pt x="2281761" y="6134100"/>
                  <a:pt x="1879594" y="6099175"/>
                </a:cubicBezTo>
                <a:cubicBezTo>
                  <a:pt x="1607603" y="6073246"/>
                  <a:pt x="1510766" y="6067954"/>
                  <a:pt x="1327145" y="6054725"/>
                </a:cubicBezTo>
                <a:cubicBezTo>
                  <a:pt x="1143524" y="6041496"/>
                  <a:pt x="904340" y="6033029"/>
                  <a:pt x="717545" y="6026150"/>
                </a:cubicBezTo>
                <a:cubicBezTo>
                  <a:pt x="530750" y="6019271"/>
                  <a:pt x="639233" y="6017154"/>
                  <a:pt x="0" y="6016625"/>
                </a:cubicBezTo>
                <a:cubicBezTo>
                  <a:pt x="1058" y="4011083"/>
                  <a:pt x="2117" y="2005542"/>
                  <a:pt x="3175" y="0"/>
                </a:cubicBezTo>
                <a:close/>
              </a:path>
            </a:pathLst>
          </a:custGeom>
          <a:solidFill>
            <a:srgbClr val="003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F9160325-254A-450A-A828-64F7BFAB86AB}"/>
              </a:ext>
            </a:extLst>
          </p:cNvPr>
          <p:cNvSpPr txBox="1"/>
          <p:nvPr/>
        </p:nvSpPr>
        <p:spPr>
          <a:xfrm>
            <a:off x="-69844" y="95393"/>
            <a:ext cx="6924675"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00"/>
                </a:solidFill>
                <a:effectLst/>
                <a:uLnTx/>
                <a:uFillTx/>
              </a:rPr>
              <a:t>GIS Project Sketches</a:t>
            </a:r>
            <a:endParaRPr kumimoji="0" lang="en-US" sz="3600" b="1" i="0" u="none" strike="noStrike" kern="0" cap="none" spc="0" normalizeH="0" baseline="0" noProof="0" dirty="0">
              <a:ln>
                <a:noFill/>
              </a:ln>
              <a:solidFill>
                <a:srgbClr val="FFFF00"/>
              </a:solidFill>
              <a:effectLst/>
              <a:uLnTx/>
              <a:uFillTx/>
            </a:endParaRPr>
          </a:p>
        </p:txBody>
      </p:sp>
      <p:sp>
        <p:nvSpPr>
          <p:cNvPr id="17" name="Content Placeholder 2">
            <a:extLst>
              <a:ext uri="{FF2B5EF4-FFF2-40B4-BE49-F238E27FC236}">
                <a16:creationId xmlns:a16="http://schemas.microsoft.com/office/drawing/2014/main" id="{C6AD2E0D-010C-4BD8-80EE-2FD4DB5C71E4}"/>
              </a:ext>
            </a:extLst>
          </p:cNvPr>
          <p:cNvSpPr txBox="1">
            <a:spLocks/>
          </p:cNvSpPr>
          <p:nvPr/>
        </p:nvSpPr>
        <p:spPr>
          <a:xfrm>
            <a:off x="827614" y="836971"/>
            <a:ext cx="8560319" cy="3697314"/>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bg1"/>
              </a:buClr>
              <a:buFont typeface="Arial" panose="020B0604020202020204" pitchFamily="34" charset="0"/>
              <a:buChar char="•"/>
              <a:defRPr/>
            </a:pPr>
            <a:endParaRPr kumimoji="0" lang="en-US" sz="3200" b="1" i="0" u="none" strike="noStrike" kern="1200" cap="none" spc="0" normalizeH="0" baseline="0" noProof="0" dirty="0">
              <a:ln>
                <a:noFill/>
              </a:ln>
              <a:solidFill>
                <a:srgbClr val="FFFF00"/>
              </a:solidFill>
              <a:effectLst/>
              <a:uLnTx/>
              <a:uFillTx/>
              <a:ea typeface="+mn-ea"/>
              <a:cs typeface="+mn-cs"/>
            </a:endParaRPr>
          </a:p>
          <a:p>
            <a:pPr>
              <a:buClr>
                <a:schemeClr val="bg1"/>
              </a:buClr>
              <a:buFont typeface="Arial" panose="020B0604020202020204" pitchFamily="34" charset="0"/>
              <a:buChar char="•"/>
              <a:defRPr/>
            </a:pPr>
            <a:r>
              <a:rPr kumimoji="0" lang="en-US" sz="3200" i="0" u="none" strike="noStrike" kern="1200" cap="none" spc="0" normalizeH="0" baseline="0" noProof="0" dirty="0">
                <a:ln>
                  <a:noFill/>
                </a:ln>
                <a:solidFill>
                  <a:schemeClr val="bg1">
                    <a:lumMod val="50000"/>
                  </a:schemeClr>
                </a:solidFill>
                <a:effectLst/>
                <a:uLnTx/>
                <a:uFillTx/>
                <a:ea typeface="+mn-ea"/>
                <a:cs typeface="+mn-cs"/>
              </a:rPr>
              <a:t>Background and Status</a:t>
            </a:r>
            <a:endParaRPr lang="en-US" sz="3200" dirty="0">
              <a:solidFill>
                <a:schemeClr val="bg1">
                  <a:lumMod val="50000"/>
                </a:schemeClr>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dirty="0">
                <a:solidFill>
                  <a:schemeClr val="bg1">
                    <a:lumMod val="50000"/>
                  </a:schemeClr>
                </a:solidFill>
              </a:rPr>
              <a:t>Demonstration</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b="1" dirty="0">
                <a:solidFill>
                  <a:srgbClr val="FFFF00"/>
                </a:solidFill>
              </a:rPr>
              <a:t>Moving Forward</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rgbClr val="FFFF00"/>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p:txBody>
      </p:sp>
      <p:pic>
        <p:nvPicPr>
          <p:cNvPr id="11" name="Picture 10">
            <a:extLst>
              <a:ext uri="{FF2B5EF4-FFF2-40B4-BE49-F238E27FC236}">
                <a16:creationId xmlns:a16="http://schemas.microsoft.com/office/drawing/2014/main" id="{814C4BBE-1946-4ACF-84F8-5934DA09E22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6966" y="6156315"/>
            <a:ext cx="993775" cy="654858"/>
          </a:xfrm>
          <a:prstGeom prst="rect">
            <a:avLst/>
          </a:prstGeom>
        </p:spPr>
      </p:pic>
      <p:pic>
        <p:nvPicPr>
          <p:cNvPr id="12" name="Picture 11">
            <a:extLst>
              <a:ext uri="{FF2B5EF4-FFF2-40B4-BE49-F238E27FC236}">
                <a16:creationId xmlns:a16="http://schemas.microsoft.com/office/drawing/2014/main" id="{03DF61E8-7390-47C7-B128-E956EDEEF1C6}"/>
              </a:ext>
            </a:extLst>
          </p:cNvPr>
          <p:cNvPicPr>
            <a:picLocks noChangeAspect="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704840" y="6172451"/>
            <a:ext cx="1742486" cy="638722"/>
          </a:xfrm>
          <a:prstGeom prst="rect">
            <a:avLst/>
          </a:prstGeom>
        </p:spPr>
      </p:pic>
    </p:spTree>
    <p:extLst>
      <p:ext uri="{BB962C8B-B14F-4D97-AF65-F5344CB8AC3E}">
        <p14:creationId xmlns:p14="http://schemas.microsoft.com/office/powerpoint/2010/main" val="646349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371615" y="782341"/>
            <a:ext cx="10757817"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Moving Forward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Addition of a search functionality to quickly determine ESM eligibility</a:t>
            </a:r>
          </a:p>
          <a:p>
            <a:pPr marL="914400" lvl="1" indent="-457200">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Both on the website and in the GIS Mapper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Addition of a simple viewer to see what courses a user has taken</a:t>
            </a:r>
          </a:p>
          <a:p>
            <a:pPr marL="914400" lvl="1" indent="-457200">
              <a:buFont typeface="Arial" panose="020B0604020202020204" pitchFamily="34" charset="0"/>
              <a:buChar char="•"/>
              <a:defRPr/>
            </a:pPr>
            <a:r>
              <a:rPr lang="en-US" sz="2000" dirty="0">
                <a:solidFill>
                  <a:prstClr val="black"/>
                </a:solidFill>
                <a:latin typeface="Calibri" panose="020F0502020204030204"/>
              </a:rPr>
              <a:t>This already occurs with the ESM pdf</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lvl="1" indent="-457200">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It will not contain information such as addresses, phone numbers, email, etc.</a:t>
            </a:r>
          </a:p>
          <a:p>
            <a:pPr marL="914400" lvl="1" indent="-457200">
              <a:buFont typeface="Arial" panose="020B0604020202020204" pitchFamily="34" charset="0"/>
              <a:buChar char="•"/>
              <a:defRPr/>
            </a:pPr>
            <a:r>
              <a:rPr lang="en-US" sz="2000" dirty="0">
                <a:solidFill>
                  <a:prstClr val="black"/>
                </a:solidFill>
                <a:latin typeface="Calibri" panose="020F0502020204030204"/>
              </a:rPr>
              <a:t>Future webinar will address this once this is enabled</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defRPr/>
            </a:pPr>
            <a:endParaRPr lang="en-US" sz="28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All future course Certificates will have the Registrant ID printed.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Payment capabilities will be added for Workshop, ESM courses.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80564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371615" y="782341"/>
            <a:ext cx="10757817"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Moving Forward: District Responsibilities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lvl="1" indent="-457200">
              <a:buFont typeface="Arial" panose="020B0604020202020204" pitchFamily="34" charset="0"/>
              <a:buChar char="•"/>
              <a:defRPr/>
            </a:pPr>
            <a:r>
              <a:rPr lang="en-US" sz="2800" dirty="0">
                <a:solidFill>
                  <a:prstClr val="black"/>
                </a:solidFill>
                <a:latin typeface="Calibri" panose="020F0502020204030204"/>
              </a:rPr>
              <a:t>Reach out to your municipalities and inform them about the new registration system</a:t>
            </a:r>
          </a:p>
          <a:p>
            <a:pPr marL="914400" lvl="1" indent="-457200">
              <a:buFont typeface="Arial" panose="020B0604020202020204" pitchFamily="34" charset="0"/>
              <a:buChar char="•"/>
              <a:defRPr/>
            </a:pPr>
            <a:endParaRPr lang="en-US" sz="2800" dirty="0">
              <a:solidFill>
                <a:prstClr val="black"/>
              </a:solidFill>
              <a:latin typeface="Calibri" panose="020F0502020204030204"/>
            </a:endParaRPr>
          </a:p>
          <a:p>
            <a:pPr marL="914400" lvl="1" indent="-457200">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Create a “quick guide” custom to your District with information/tips on how to register</a:t>
            </a:r>
          </a:p>
          <a:p>
            <a:pPr marL="1371600" lvl="2" indent="-457200">
              <a:buFont typeface="Arial" panose="020B0604020202020204" pitchFamily="34" charset="0"/>
              <a:buChar char="•"/>
              <a:defRPr/>
            </a:pPr>
            <a:r>
              <a:rPr lang="en-US" sz="2000" dirty="0">
                <a:solidFill>
                  <a:prstClr val="black"/>
                </a:solidFill>
                <a:latin typeface="Calibri" panose="020F0502020204030204"/>
              </a:rPr>
              <a:t>This presentation will be available for download after the webinar</a:t>
            </a:r>
          </a:p>
          <a:p>
            <a:pPr marL="1371600" lvl="2" indent="-457200">
              <a:buFont typeface="Arial" panose="020B0604020202020204" pitchFamily="34" charset="0"/>
              <a:buChar char="•"/>
              <a:defRPr/>
            </a:pPr>
            <a:r>
              <a:rPr lang="en-US" sz="2000" dirty="0">
                <a:solidFill>
                  <a:prstClr val="black"/>
                </a:solidFill>
                <a:latin typeface="Calibri" panose="020F0502020204030204"/>
              </a:rPr>
              <a:t>The Center will also have a “quick guide” available for download</a:t>
            </a:r>
          </a:p>
          <a:p>
            <a:pPr marL="914400" lvl="1" indent="-457200">
              <a:buFont typeface="Arial" panose="020B0604020202020204" pitchFamily="34" charset="0"/>
              <a:buChar char="•"/>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lvl="1" indent="-457200">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Have your municipalities contact Amy and Mindi for registration assistance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81369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371615" y="782341"/>
            <a:ext cx="10638681" cy="44627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Moving Forward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Registration open Friday 6/23, but understand we are still refining. For help, please contact Amy and Mindi at DGregistration@psu.edu</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prstClr val="black"/>
              </a:solidFill>
              <a:latin typeface="Calibri" panose="020F0502020204030204"/>
            </a:endParaRPr>
          </a:p>
          <a:p>
            <a:pPr marL="457200" indent="-457200">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If you have not </a:t>
            </a:r>
            <a:r>
              <a:rPr lang="en-US" sz="2800" b="1" dirty="0">
                <a:solidFill>
                  <a:prstClr val="black"/>
                </a:solidFill>
                <a:latin typeface="Calibri" panose="020F0502020204030204"/>
              </a:rPr>
              <a:t>emailed Amy and Mindi to register for an upcoming ESM, use the registration tool. Otherwise, you are already registered for that particular ESM course.</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indent="-457200">
              <a:buFont typeface="Arial" panose="020B0604020202020204" pitchFamily="34" charset="0"/>
              <a:buChar cha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indent="-457200">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Give us feedback on glitches or suggestions</a:t>
            </a:r>
          </a:p>
          <a:p>
            <a:pPr marL="914400" lvl="1" indent="-457200">
              <a:buFont typeface="Arial" panose="020B0604020202020204" pitchFamily="34" charset="0"/>
              <a:buChar char="•"/>
            </a:pPr>
            <a:endParaRPr lang="en-US" sz="2000" b="1" dirty="0">
              <a:solidFill>
                <a:prstClr val="black"/>
              </a:solidFill>
              <a:latin typeface="Calibri" panose="020F0502020204030204"/>
            </a:endParaRPr>
          </a:p>
        </p:txBody>
      </p:sp>
    </p:spTree>
    <p:extLst>
      <p:ext uri="{BB962C8B-B14F-4D97-AF65-F5344CB8AC3E}">
        <p14:creationId xmlns:p14="http://schemas.microsoft.com/office/powerpoint/2010/main" val="25849327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371615" y="782341"/>
            <a:ext cx="10638681" cy="36625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Moving Forward</a:t>
            </a:r>
          </a:p>
          <a:p>
            <a:pPr lvl="1"/>
            <a:endParaRPr lang="en-US" sz="2000" b="1" dirty="0">
              <a:solidFill>
                <a:prstClr val="black"/>
              </a:solidFill>
              <a:latin typeface="Calibri" panose="020F0502020204030204"/>
            </a:endParaRPr>
          </a:p>
          <a:p>
            <a:pPr marL="457200" indent="-457200">
              <a:buFont typeface="Arial" panose="020B0604020202020204" pitchFamily="34" charset="0"/>
              <a:buChar cha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the remainder of 2023, only the ESM and potential Admin courses will use this new registration system.</a:t>
            </a:r>
          </a:p>
          <a:p>
            <a:pPr marL="914400" lvl="1" indent="-457200">
              <a:buFont typeface="Arial" panose="020B0604020202020204" pitchFamily="34" charset="0"/>
              <a:buChar cha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The Workshop and Municipality day will use CVENT because the payment system is still in development</a:t>
            </a:r>
          </a:p>
          <a:p>
            <a:pPr marL="914400" lvl="1" indent="-457200">
              <a:buFont typeface="Arial" panose="020B0604020202020204" pitchFamily="34" charset="0"/>
              <a:buChar char="•"/>
            </a:pPr>
            <a:r>
              <a:rPr lang="en-US" sz="2000" b="1" dirty="0">
                <a:solidFill>
                  <a:prstClr val="black"/>
                </a:solidFill>
                <a:latin typeface="Calibri" panose="020F0502020204030204"/>
              </a:rPr>
              <a:t>The remaining Stream Crossing Trainings are just about full so they will continue with the Zoom registration</a:t>
            </a:r>
            <a:endParaRPr lang="en-US" sz="2000" dirty="0">
              <a:solidFill>
                <a:prstClr val="black"/>
              </a:solidFill>
              <a:latin typeface="Calibri" panose="020F0502020204030204"/>
            </a:endParaRPr>
          </a:p>
          <a:p>
            <a:pPr marL="914400" lvl="1" indent="-457200">
              <a:buFont typeface="Arial" panose="020B0604020202020204" pitchFamily="34" charset="0"/>
              <a:buChar char="•"/>
            </a:pPr>
            <a:endPar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457200" indent="-457200">
              <a:buFont typeface="Arial" panose="020B0604020202020204" pitchFamily="34" charset="0"/>
              <a:buChar cha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ALL</a:t>
            </a:r>
            <a:r>
              <a:rPr kumimoji="0" lang="en-US" sz="2800" b="1" i="0" strike="noStrike" kern="1200" cap="none" spc="0" normalizeH="0" baseline="0" noProof="0" dirty="0">
                <a:ln>
                  <a:noFill/>
                </a:ln>
                <a:solidFill>
                  <a:srgbClr val="FF0000"/>
                </a:solidFill>
                <a:effectLst/>
                <a:uLnTx/>
                <a:uFillTx/>
                <a:latin typeface="Calibri" panose="020F0502020204030204"/>
                <a:ea typeface="+mn-ea"/>
                <a:cs typeface="+mn-cs"/>
              </a:rPr>
              <a:t> courses will use the new registration system beginning 2024</a:t>
            </a:r>
            <a:endPar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7379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79D77BB-91B7-16F0-A58A-C4AB6DCED4B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270820" y="8982"/>
            <a:ext cx="4914697" cy="6858000"/>
          </a:xfrm>
          <a:prstGeom prst="rect">
            <a:avLst/>
          </a:prstGeom>
        </p:spPr>
      </p:pic>
      <p:sp>
        <p:nvSpPr>
          <p:cNvPr id="6" name="Rectangle 5">
            <a:extLst>
              <a:ext uri="{FF2B5EF4-FFF2-40B4-BE49-F238E27FC236}">
                <a16:creationId xmlns:a16="http://schemas.microsoft.com/office/drawing/2014/main" id="{A7006BB9-66C7-4574-93C3-2F62A2830FA5}"/>
              </a:ext>
            </a:extLst>
          </p:cNvPr>
          <p:cNvSpPr/>
          <p:nvPr/>
        </p:nvSpPr>
        <p:spPr>
          <a:xfrm>
            <a:off x="-1" y="5902198"/>
            <a:ext cx="4733926" cy="9558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D622054-747D-4435-9C13-EA91DB55DD84}"/>
              </a:ext>
            </a:extLst>
          </p:cNvPr>
          <p:cNvSpPr/>
          <p:nvPr/>
        </p:nvSpPr>
        <p:spPr>
          <a:xfrm>
            <a:off x="0" y="0"/>
            <a:ext cx="7207223" cy="6866982"/>
          </a:xfrm>
          <a:custGeom>
            <a:avLst/>
            <a:gdLst>
              <a:gd name="connsiteX0" fmla="*/ 0 w 7204048"/>
              <a:gd name="connsiteY0" fmla="*/ 0 h 6858000"/>
              <a:gd name="connsiteX1" fmla="*/ 7204048 w 7204048"/>
              <a:gd name="connsiteY1" fmla="*/ 0 h 6858000"/>
              <a:gd name="connsiteX2" fmla="*/ 7204048 w 7204048"/>
              <a:gd name="connsiteY2" fmla="*/ 6858000 h 6858000"/>
              <a:gd name="connsiteX3" fmla="*/ 0 w 7204048"/>
              <a:gd name="connsiteY3" fmla="*/ 6858000 h 6858000"/>
              <a:gd name="connsiteX4" fmla="*/ 0 w 7204048"/>
              <a:gd name="connsiteY4"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0 w 7204048"/>
              <a:gd name="connsiteY4" fmla="*/ 6858000 h 6858000"/>
              <a:gd name="connsiteX5" fmla="*/ 0 w 7204048"/>
              <a:gd name="connsiteY5"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0 w 7204048"/>
              <a:gd name="connsiteY5" fmla="*/ 6858000 h 6858000"/>
              <a:gd name="connsiteX6" fmla="*/ 0 w 7204048"/>
              <a:gd name="connsiteY6"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0 w 7204048"/>
              <a:gd name="connsiteY6" fmla="*/ 6858000 h 6858000"/>
              <a:gd name="connsiteX7" fmla="*/ 0 w 7204048"/>
              <a:gd name="connsiteY7"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3505194 w 7204048"/>
              <a:gd name="connsiteY5" fmla="*/ 6381750 h 6858000"/>
              <a:gd name="connsiteX6" fmla="*/ 2749544 w 7204048"/>
              <a:gd name="connsiteY6" fmla="*/ 6213475 h 6858000"/>
              <a:gd name="connsiteX7" fmla="*/ 1816094 w 7204048"/>
              <a:gd name="connsiteY7" fmla="*/ 6105525 h 6858000"/>
              <a:gd name="connsiteX8" fmla="*/ 0 w 7204048"/>
              <a:gd name="connsiteY8" fmla="*/ 6858000 h 6858000"/>
              <a:gd name="connsiteX9" fmla="*/ 0 w 7204048"/>
              <a:gd name="connsiteY9"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36994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07223" h="6858000">
                <a:moveTo>
                  <a:pt x="3175" y="0"/>
                </a:moveTo>
                <a:lnTo>
                  <a:pt x="7207223" y="0"/>
                </a:lnTo>
                <a:lnTo>
                  <a:pt x="7207223" y="6858000"/>
                </a:lnTo>
                <a:lnTo>
                  <a:pt x="4352919" y="6858000"/>
                </a:lnTo>
                <a:cubicBezTo>
                  <a:pt x="4245502" y="6710363"/>
                  <a:pt x="4274602" y="6743700"/>
                  <a:pt x="4203694" y="6683375"/>
                </a:cubicBezTo>
                <a:cubicBezTo>
                  <a:pt x="4132786" y="6629400"/>
                  <a:pt x="4060289" y="6589713"/>
                  <a:pt x="3936994" y="6534150"/>
                </a:cubicBezTo>
                <a:cubicBezTo>
                  <a:pt x="3878522" y="6503495"/>
                  <a:pt x="3820319" y="6482038"/>
                  <a:pt x="3750469" y="6456638"/>
                </a:cubicBezTo>
                <a:cubicBezTo>
                  <a:pt x="3680619" y="6431238"/>
                  <a:pt x="3691726" y="6429411"/>
                  <a:pt x="3508369" y="6381750"/>
                </a:cubicBezTo>
                <a:cubicBezTo>
                  <a:pt x="3325012" y="6334089"/>
                  <a:pt x="3041644" y="6265333"/>
                  <a:pt x="2752719" y="6213475"/>
                </a:cubicBezTo>
                <a:cubicBezTo>
                  <a:pt x="2509302" y="6175375"/>
                  <a:pt x="2281761" y="6134100"/>
                  <a:pt x="1879594" y="6099175"/>
                </a:cubicBezTo>
                <a:cubicBezTo>
                  <a:pt x="1607603" y="6073246"/>
                  <a:pt x="1510766" y="6067954"/>
                  <a:pt x="1327145" y="6054725"/>
                </a:cubicBezTo>
                <a:cubicBezTo>
                  <a:pt x="1143524" y="6041496"/>
                  <a:pt x="904340" y="6033029"/>
                  <a:pt x="717545" y="6026150"/>
                </a:cubicBezTo>
                <a:cubicBezTo>
                  <a:pt x="530750" y="6019271"/>
                  <a:pt x="639233" y="6017154"/>
                  <a:pt x="0" y="6016625"/>
                </a:cubicBezTo>
                <a:cubicBezTo>
                  <a:pt x="1058" y="4011083"/>
                  <a:pt x="2117" y="2005542"/>
                  <a:pt x="3175" y="0"/>
                </a:cubicBezTo>
                <a:close/>
              </a:path>
            </a:pathLst>
          </a:custGeom>
          <a:solidFill>
            <a:srgbClr val="003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F9160325-254A-450A-A828-64F7BFAB86AB}"/>
              </a:ext>
            </a:extLst>
          </p:cNvPr>
          <p:cNvSpPr txBox="1"/>
          <p:nvPr/>
        </p:nvSpPr>
        <p:spPr>
          <a:xfrm>
            <a:off x="300722" y="995695"/>
            <a:ext cx="6924675" cy="646185"/>
          </a:xfrm>
          <a:prstGeom prst="rect">
            <a:avLst/>
          </a:prstGeom>
          <a:solidFill>
            <a:srgbClr val="003D78">
              <a:alpha val="65000"/>
            </a:srgbClr>
          </a:solidFill>
        </p:spPr>
        <p:txBody>
          <a:bodyPr wrap="square" lIns="91295" tIns="45648" rIns="91295" bIns="45648" rtlCol="0" anchor="t">
            <a:spAutoFit/>
          </a:bodyPr>
          <a:lstStyle/>
          <a:p>
            <a:pPr marL="0" marR="0" lvl="0" indent="0"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FF"/>
                </a:solidFill>
                <a:effectLst/>
                <a:uLnTx/>
                <a:uFillTx/>
              </a:rPr>
              <a:t>Purpose</a:t>
            </a:r>
            <a:endParaRPr kumimoji="0" lang="en-US" sz="3600" b="1" i="0" u="none" strike="noStrike" kern="0" cap="none" spc="0" normalizeH="0" baseline="0" noProof="0" dirty="0">
              <a:ln>
                <a:noFill/>
              </a:ln>
              <a:solidFill>
                <a:srgbClr val="FFFFFF"/>
              </a:solidFill>
              <a:effectLst/>
              <a:uLnTx/>
              <a:uFillTx/>
            </a:endParaRPr>
          </a:p>
        </p:txBody>
      </p:sp>
      <p:pic>
        <p:nvPicPr>
          <p:cNvPr id="11" name="Picture 10">
            <a:extLst>
              <a:ext uri="{FF2B5EF4-FFF2-40B4-BE49-F238E27FC236}">
                <a16:creationId xmlns:a16="http://schemas.microsoft.com/office/drawing/2014/main" id="{814C4BBE-1946-4ACF-84F8-5934DA09E2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966" y="6156315"/>
            <a:ext cx="993775" cy="654858"/>
          </a:xfrm>
          <a:prstGeom prst="rect">
            <a:avLst/>
          </a:prstGeom>
        </p:spPr>
      </p:pic>
      <p:pic>
        <p:nvPicPr>
          <p:cNvPr id="12" name="Picture 11">
            <a:extLst>
              <a:ext uri="{FF2B5EF4-FFF2-40B4-BE49-F238E27FC236}">
                <a16:creationId xmlns:a16="http://schemas.microsoft.com/office/drawing/2014/main" id="{03DF61E8-7390-47C7-B128-E956EDEEF1C6}"/>
              </a:ext>
            </a:extLst>
          </p:cNvPr>
          <p:cNvPicPr>
            <a:picLocks noChangeAspect="1"/>
          </p:cNvPicPr>
          <p:nvPr/>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704840" y="6172451"/>
            <a:ext cx="1742486" cy="638722"/>
          </a:xfrm>
          <a:prstGeom prst="rect">
            <a:avLst/>
          </a:prstGeom>
        </p:spPr>
      </p:pic>
      <p:sp>
        <p:nvSpPr>
          <p:cNvPr id="13" name="Content Placeholder 2">
            <a:extLst>
              <a:ext uri="{FF2B5EF4-FFF2-40B4-BE49-F238E27FC236}">
                <a16:creationId xmlns:a16="http://schemas.microsoft.com/office/drawing/2014/main" id="{AE05C78F-0002-4055-B467-DE114D43D050}"/>
              </a:ext>
            </a:extLst>
          </p:cNvPr>
          <p:cNvSpPr txBox="1">
            <a:spLocks/>
          </p:cNvSpPr>
          <p:nvPr/>
        </p:nvSpPr>
        <p:spPr>
          <a:xfrm>
            <a:off x="254115" y="1835660"/>
            <a:ext cx="6732959" cy="4869939"/>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5">
                  <a:extLst>
                    <a:ext uri="{96DAC541-7B7A-43D3-8B79-37D633B846F1}">
                      <asvg:svgBlip xmlns:asvg="http://schemas.microsoft.com/office/drawing/2016/SVG/main" r:embed="rId6"/>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5">
                  <a:extLst>
                    <a:ext uri="{96DAC541-7B7A-43D3-8B79-37D633B846F1}">
                      <asvg:svgBlip xmlns:asvg="http://schemas.microsoft.com/office/drawing/2016/SVG/main" r:embed="rId6"/>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000"/>
              </a:spcBef>
              <a:spcAft>
                <a:spcPts val="0"/>
              </a:spcAft>
              <a:buClr>
                <a:schemeClr val="bg1"/>
              </a:buClr>
              <a:buSzTx/>
              <a:buNone/>
              <a:tabLst/>
              <a:defRPr/>
            </a:pPr>
            <a:r>
              <a:rPr lang="en-US" sz="3200" b="1" dirty="0">
                <a:solidFill>
                  <a:schemeClr val="bg1"/>
                </a:solidFill>
              </a:rPr>
              <a:t>Create a simple registration tool for all courses the Center offers.</a:t>
            </a:r>
          </a:p>
          <a:p>
            <a:pPr marL="0" marR="0" lvl="0" indent="0" defTabSz="914400" rtl="0" eaLnBrk="1" fontAlgn="auto" latinLnBrk="0" hangingPunct="1">
              <a:lnSpc>
                <a:spcPct val="90000"/>
              </a:lnSpc>
              <a:spcBef>
                <a:spcPts val="1000"/>
              </a:spcBef>
              <a:spcAft>
                <a:spcPts val="0"/>
              </a:spcAft>
              <a:buClr>
                <a:schemeClr val="bg1"/>
              </a:buClr>
              <a:buSzTx/>
              <a:buNone/>
              <a:tabLst/>
              <a:defRPr/>
            </a:pPr>
            <a:endParaRPr lang="en-US" sz="1800" dirty="0">
              <a:solidFill>
                <a:schemeClr val="bg1"/>
              </a:solidFill>
            </a:endParaRPr>
          </a:p>
          <a:p>
            <a:pPr marL="0" indent="0">
              <a:buClr>
                <a:schemeClr val="bg1"/>
              </a:buClr>
              <a:buNone/>
              <a:defRPr/>
            </a:pPr>
            <a:r>
              <a:rPr lang="en-US" sz="3200" b="1" dirty="0">
                <a:solidFill>
                  <a:schemeClr val="bg1"/>
                </a:solidFill>
              </a:rPr>
              <a:t>Can register multiple attendees at once.</a:t>
            </a:r>
          </a:p>
          <a:p>
            <a:pPr marL="0" indent="0">
              <a:buClr>
                <a:schemeClr val="bg1"/>
              </a:buClr>
              <a:buNone/>
              <a:defRPr/>
            </a:pPr>
            <a:endParaRPr lang="en-US" sz="1800" dirty="0">
              <a:solidFill>
                <a:schemeClr val="bg1"/>
              </a:solidFill>
            </a:endParaRPr>
          </a:p>
          <a:p>
            <a:pPr marL="0" indent="0">
              <a:buClr>
                <a:schemeClr val="bg1"/>
              </a:buClr>
              <a:buNone/>
              <a:defRPr/>
            </a:pPr>
            <a:r>
              <a:rPr lang="en-US" sz="3200" b="1" dirty="0">
                <a:solidFill>
                  <a:schemeClr val="bg1"/>
                </a:solidFill>
              </a:rPr>
              <a:t>No individual login required.</a:t>
            </a:r>
            <a:endParaRPr lang="en-US" sz="3200" dirty="0">
              <a:solidFill>
                <a:schemeClr val="bg1"/>
              </a:solidFill>
            </a:endParaRPr>
          </a:p>
          <a:p>
            <a:pPr marL="0" marR="0" lvl="0" indent="0" defTabSz="914400" rtl="0" eaLnBrk="1" fontAlgn="auto" latinLnBrk="0" hangingPunct="1">
              <a:lnSpc>
                <a:spcPct val="90000"/>
              </a:lnSpc>
              <a:spcBef>
                <a:spcPts val="1000"/>
              </a:spcBef>
              <a:spcAft>
                <a:spcPts val="0"/>
              </a:spcAft>
              <a:buClr>
                <a:schemeClr val="bg1"/>
              </a:buClr>
              <a:buSzTx/>
              <a:buNone/>
              <a:tabLst/>
              <a:defRPr/>
            </a:pPr>
            <a:endParaRPr kumimoji="0" lang="en-US" sz="1800" b="1" i="0" u="none" strike="noStrike" kern="1200" cap="none" spc="0" normalizeH="0" baseline="0" noProof="0" dirty="0">
              <a:ln>
                <a:noFill/>
              </a:ln>
              <a:solidFill>
                <a:schemeClr val="bg1"/>
              </a:solidFill>
              <a:effectLst/>
              <a:uLnTx/>
              <a:uFillTx/>
              <a:ea typeface="+mn-ea"/>
              <a:cs typeface="+mn-cs"/>
            </a:endParaRPr>
          </a:p>
          <a:p>
            <a:pPr marL="0" marR="0" lvl="0" indent="0" defTabSz="914400" rtl="0" eaLnBrk="1" fontAlgn="auto" latinLnBrk="0" hangingPunct="1">
              <a:lnSpc>
                <a:spcPct val="90000"/>
              </a:lnSpc>
              <a:spcBef>
                <a:spcPts val="1000"/>
              </a:spcBef>
              <a:spcAft>
                <a:spcPts val="0"/>
              </a:spcAft>
              <a:buClr>
                <a:schemeClr val="bg1"/>
              </a:buClr>
              <a:buSzTx/>
              <a:buNone/>
              <a:tabLst/>
              <a:defRPr/>
            </a:pPr>
            <a:r>
              <a:rPr lang="en-US" sz="3200" b="1" dirty="0">
                <a:solidFill>
                  <a:schemeClr val="bg1"/>
                </a:solidFill>
              </a:rPr>
              <a:t>Future ESMs are available now.</a:t>
            </a:r>
            <a:endParaRPr kumimoji="0" lang="en-US" sz="3200" b="0" i="0" u="none" strike="noStrike" kern="1200" cap="none" spc="0" normalizeH="0" baseline="0" noProof="0" dirty="0">
              <a:ln>
                <a:noFill/>
              </a:ln>
              <a:solidFill>
                <a:schemeClr val="bg1"/>
              </a:solidFill>
              <a:effectLst/>
              <a:uLnTx/>
              <a:uFillTx/>
              <a:ea typeface="+mn-ea"/>
              <a:cs typeface="+mn-cs"/>
            </a:endParaRPr>
          </a:p>
        </p:txBody>
      </p:sp>
      <p:pic>
        <p:nvPicPr>
          <p:cNvPr id="5" name="Picture 4">
            <a:extLst>
              <a:ext uri="{FF2B5EF4-FFF2-40B4-BE49-F238E27FC236}">
                <a16:creationId xmlns:a16="http://schemas.microsoft.com/office/drawing/2014/main" id="{38D9079B-B960-79C5-6256-09B4F1EA1AB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5400000">
            <a:off x="3926026" y="3214536"/>
            <a:ext cx="6857999" cy="428926"/>
          </a:xfrm>
          <a:prstGeom prst="rect">
            <a:avLst/>
          </a:prstGeom>
        </p:spPr>
      </p:pic>
      <p:sp>
        <p:nvSpPr>
          <p:cNvPr id="4" name="TextBox 3">
            <a:extLst>
              <a:ext uri="{FF2B5EF4-FFF2-40B4-BE49-F238E27FC236}">
                <a16:creationId xmlns:a16="http://schemas.microsoft.com/office/drawing/2014/main" id="{C7021043-F362-CB0C-215B-00EF298E6D8E}"/>
              </a:ext>
            </a:extLst>
          </p:cNvPr>
          <p:cNvSpPr txBox="1"/>
          <p:nvPr/>
        </p:nvSpPr>
        <p:spPr>
          <a:xfrm>
            <a:off x="-69844" y="95393"/>
            <a:ext cx="6924675"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00"/>
                </a:solidFill>
                <a:effectLst/>
                <a:uLnTx/>
                <a:uFillTx/>
              </a:rPr>
              <a:t>Course Registration Tool</a:t>
            </a:r>
            <a:endParaRPr kumimoji="0" lang="en-US" sz="3600" b="1" i="0" u="none" strike="noStrike" kern="0" cap="none" spc="0" normalizeH="0" baseline="0" noProof="0" dirty="0">
              <a:ln>
                <a:noFill/>
              </a:ln>
              <a:solidFill>
                <a:srgbClr val="FFFF00"/>
              </a:solidFill>
              <a:effectLst/>
              <a:uLnTx/>
              <a:uFillTx/>
            </a:endParaRPr>
          </a:p>
        </p:txBody>
      </p:sp>
    </p:spTree>
    <p:extLst>
      <p:ext uri="{BB962C8B-B14F-4D97-AF65-F5344CB8AC3E}">
        <p14:creationId xmlns:p14="http://schemas.microsoft.com/office/powerpoint/2010/main" val="35615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92B032-E2E0-E285-1614-A21A98EABE2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270820" y="8982"/>
            <a:ext cx="4914697" cy="6858000"/>
          </a:xfrm>
          <a:prstGeom prst="rect">
            <a:avLst/>
          </a:prstGeom>
        </p:spPr>
      </p:pic>
      <p:sp>
        <p:nvSpPr>
          <p:cNvPr id="6" name="Rectangle 5">
            <a:extLst>
              <a:ext uri="{FF2B5EF4-FFF2-40B4-BE49-F238E27FC236}">
                <a16:creationId xmlns:a16="http://schemas.microsoft.com/office/drawing/2014/main" id="{A7006BB9-66C7-4574-93C3-2F62A2830FA5}"/>
              </a:ext>
            </a:extLst>
          </p:cNvPr>
          <p:cNvSpPr/>
          <p:nvPr/>
        </p:nvSpPr>
        <p:spPr>
          <a:xfrm>
            <a:off x="-1" y="5902198"/>
            <a:ext cx="4733926" cy="9558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926026" y="3214536"/>
            <a:ext cx="6857999" cy="428926"/>
          </a:xfrm>
          <a:prstGeom prst="rect">
            <a:avLst/>
          </a:prstGeom>
        </p:spPr>
      </p:pic>
      <p:sp>
        <p:nvSpPr>
          <p:cNvPr id="2" name="Rectangle 1">
            <a:extLst>
              <a:ext uri="{FF2B5EF4-FFF2-40B4-BE49-F238E27FC236}">
                <a16:creationId xmlns:a16="http://schemas.microsoft.com/office/drawing/2014/main" id="{BD622054-747D-4435-9C13-EA91DB55DD84}"/>
              </a:ext>
            </a:extLst>
          </p:cNvPr>
          <p:cNvSpPr/>
          <p:nvPr/>
        </p:nvSpPr>
        <p:spPr>
          <a:xfrm>
            <a:off x="0" y="0"/>
            <a:ext cx="7207223" cy="6866982"/>
          </a:xfrm>
          <a:custGeom>
            <a:avLst/>
            <a:gdLst>
              <a:gd name="connsiteX0" fmla="*/ 0 w 7204048"/>
              <a:gd name="connsiteY0" fmla="*/ 0 h 6858000"/>
              <a:gd name="connsiteX1" fmla="*/ 7204048 w 7204048"/>
              <a:gd name="connsiteY1" fmla="*/ 0 h 6858000"/>
              <a:gd name="connsiteX2" fmla="*/ 7204048 w 7204048"/>
              <a:gd name="connsiteY2" fmla="*/ 6858000 h 6858000"/>
              <a:gd name="connsiteX3" fmla="*/ 0 w 7204048"/>
              <a:gd name="connsiteY3" fmla="*/ 6858000 h 6858000"/>
              <a:gd name="connsiteX4" fmla="*/ 0 w 7204048"/>
              <a:gd name="connsiteY4"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0 w 7204048"/>
              <a:gd name="connsiteY4" fmla="*/ 6858000 h 6858000"/>
              <a:gd name="connsiteX5" fmla="*/ 0 w 7204048"/>
              <a:gd name="connsiteY5"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0 w 7204048"/>
              <a:gd name="connsiteY5" fmla="*/ 6858000 h 6858000"/>
              <a:gd name="connsiteX6" fmla="*/ 0 w 7204048"/>
              <a:gd name="connsiteY6"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0 w 7204048"/>
              <a:gd name="connsiteY6" fmla="*/ 6858000 h 6858000"/>
              <a:gd name="connsiteX7" fmla="*/ 0 w 7204048"/>
              <a:gd name="connsiteY7"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2749544 w 7204048"/>
              <a:gd name="connsiteY5" fmla="*/ 6213475 h 6858000"/>
              <a:gd name="connsiteX6" fmla="*/ 1816094 w 7204048"/>
              <a:gd name="connsiteY6" fmla="*/ 6105525 h 6858000"/>
              <a:gd name="connsiteX7" fmla="*/ 0 w 7204048"/>
              <a:gd name="connsiteY7" fmla="*/ 6858000 h 6858000"/>
              <a:gd name="connsiteX8" fmla="*/ 0 w 7204048"/>
              <a:gd name="connsiteY8"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3924294 w 7204048"/>
              <a:gd name="connsiteY4" fmla="*/ 6534150 h 6858000"/>
              <a:gd name="connsiteX5" fmla="*/ 3505194 w 7204048"/>
              <a:gd name="connsiteY5" fmla="*/ 6381750 h 6858000"/>
              <a:gd name="connsiteX6" fmla="*/ 2749544 w 7204048"/>
              <a:gd name="connsiteY6" fmla="*/ 6213475 h 6858000"/>
              <a:gd name="connsiteX7" fmla="*/ 1816094 w 7204048"/>
              <a:gd name="connsiteY7" fmla="*/ 6105525 h 6858000"/>
              <a:gd name="connsiteX8" fmla="*/ 0 w 7204048"/>
              <a:gd name="connsiteY8" fmla="*/ 6858000 h 6858000"/>
              <a:gd name="connsiteX9" fmla="*/ 0 w 7204048"/>
              <a:gd name="connsiteY9"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0 w 7204048"/>
              <a:gd name="connsiteY0" fmla="*/ 0 h 6858000"/>
              <a:gd name="connsiteX1" fmla="*/ 7204048 w 7204048"/>
              <a:gd name="connsiteY1" fmla="*/ 0 h 6858000"/>
              <a:gd name="connsiteX2" fmla="*/ 7204048 w 7204048"/>
              <a:gd name="connsiteY2" fmla="*/ 6858000 h 6858000"/>
              <a:gd name="connsiteX3" fmla="*/ 4349744 w 7204048"/>
              <a:gd name="connsiteY3" fmla="*/ 6858000 h 6858000"/>
              <a:gd name="connsiteX4" fmla="*/ 4200519 w 7204048"/>
              <a:gd name="connsiteY4" fmla="*/ 6683375 h 6858000"/>
              <a:gd name="connsiteX5" fmla="*/ 3924294 w 7204048"/>
              <a:gd name="connsiteY5" fmla="*/ 6534150 h 6858000"/>
              <a:gd name="connsiteX6" fmla="*/ 3505194 w 7204048"/>
              <a:gd name="connsiteY6" fmla="*/ 6381750 h 6858000"/>
              <a:gd name="connsiteX7" fmla="*/ 2749544 w 7204048"/>
              <a:gd name="connsiteY7" fmla="*/ 6213475 h 6858000"/>
              <a:gd name="connsiteX8" fmla="*/ 1816094 w 7204048"/>
              <a:gd name="connsiteY8" fmla="*/ 6105525 h 6858000"/>
              <a:gd name="connsiteX9" fmla="*/ 0 w 7204048"/>
              <a:gd name="connsiteY9" fmla="*/ 6858000 h 6858000"/>
              <a:gd name="connsiteX10" fmla="*/ 0 w 7204048"/>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0 w 7207223"/>
              <a:gd name="connsiteY9" fmla="*/ 6016625 h 6858000"/>
              <a:gd name="connsiteX10" fmla="*/ 3175 w 7207223"/>
              <a:gd name="connsiteY10"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717545 w 7207223"/>
              <a:gd name="connsiteY9" fmla="*/ 6026150 h 6858000"/>
              <a:gd name="connsiteX10" fmla="*/ 0 w 7207223"/>
              <a:gd name="connsiteY10" fmla="*/ 6016625 h 6858000"/>
              <a:gd name="connsiteX11" fmla="*/ 3175 w 7207223"/>
              <a:gd name="connsiteY11"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19269 w 7207223"/>
              <a:gd name="connsiteY8" fmla="*/ 610552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51019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508369 w 7207223"/>
              <a:gd name="connsiteY6" fmla="*/ 6381750 h 6858000"/>
              <a:gd name="connsiteX7" fmla="*/ 2752719 w 7207223"/>
              <a:gd name="connsiteY7" fmla="*/ 6213475 h 6858000"/>
              <a:gd name="connsiteX8" fmla="*/ 1879594 w 7207223"/>
              <a:gd name="connsiteY8" fmla="*/ 6099175 h 6858000"/>
              <a:gd name="connsiteX9" fmla="*/ 1327145 w 7207223"/>
              <a:gd name="connsiteY9" fmla="*/ 6054725 h 6858000"/>
              <a:gd name="connsiteX10" fmla="*/ 717545 w 7207223"/>
              <a:gd name="connsiteY10" fmla="*/ 6026150 h 6858000"/>
              <a:gd name="connsiteX11" fmla="*/ 0 w 7207223"/>
              <a:gd name="connsiteY11" fmla="*/ 6016625 h 6858000"/>
              <a:gd name="connsiteX12" fmla="*/ 3175 w 7207223"/>
              <a:gd name="connsiteY12"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27469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 name="connsiteX0" fmla="*/ 3175 w 7207223"/>
              <a:gd name="connsiteY0" fmla="*/ 0 h 6858000"/>
              <a:gd name="connsiteX1" fmla="*/ 7207223 w 7207223"/>
              <a:gd name="connsiteY1" fmla="*/ 0 h 6858000"/>
              <a:gd name="connsiteX2" fmla="*/ 7207223 w 7207223"/>
              <a:gd name="connsiteY2" fmla="*/ 6858000 h 6858000"/>
              <a:gd name="connsiteX3" fmla="*/ 4352919 w 7207223"/>
              <a:gd name="connsiteY3" fmla="*/ 6858000 h 6858000"/>
              <a:gd name="connsiteX4" fmla="*/ 4203694 w 7207223"/>
              <a:gd name="connsiteY4" fmla="*/ 6683375 h 6858000"/>
              <a:gd name="connsiteX5" fmla="*/ 3936994 w 7207223"/>
              <a:gd name="connsiteY5" fmla="*/ 6534150 h 6858000"/>
              <a:gd name="connsiteX6" fmla="*/ 3750469 w 7207223"/>
              <a:gd name="connsiteY6" fmla="*/ 6456638 h 6858000"/>
              <a:gd name="connsiteX7" fmla="*/ 3508369 w 7207223"/>
              <a:gd name="connsiteY7" fmla="*/ 6381750 h 6858000"/>
              <a:gd name="connsiteX8" fmla="*/ 2752719 w 7207223"/>
              <a:gd name="connsiteY8" fmla="*/ 6213475 h 6858000"/>
              <a:gd name="connsiteX9" fmla="*/ 1879594 w 7207223"/>
              <a:gd name="connsiteY9" fmla="*/ 6099175 h 6858000"/>
              <a:gd name="connsiteX10" fmla="*/ 1327145 w 7207223"/>
              <a:gd name="connsiteY10" fmla="*/ 6054725 h 6858000"/>
              <a:gd name="connsiteX11" fmla="*/ 717545 w 7207223"/>
              <a:gd name="connsiteY11" fmla="*/ 6026150 h 6858000"/>
              <a:gd name="connsiteX12" fmla="*/ 0 w 7207223"/>
              <a:gd name="connsiteY12" fmla="*/ 6016625 h 6858000"/>
              <a:gd name="connsiteX13" fmla="*/ 3175 w 7207223"/>
              <a:gd name="connsiteY13"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07223" h="6858000">
                <a:moveTo>
                  <a:pt x="3175" y="0"/>
                </a:moveTo>
                <a:lnTo>
                  <a:pt x="7207223" y="0"/>
                </a:lnTo>
                <a:lnTo>
                  <a:pt x="7207223" y="6858000"/>
                </a:lnTo>
                <a:lnTo>
                  <a:pt x="4352919" y="6858000"/>
                </a:lnTo>
                <a:cubicBezTo>
                  <a:pt x="4245502" y="6710363"/>
                  <a:pt x="4274602" y="6743700"/>
                  <a:pt x="4203694" y="6683375"/>
                </a:cubicBezTo>
                <a:cubicBezTo>
                  <a:pt x="4132786" y="6629400"/>
                  <a:pt x="4060289" y="6589713"/>
                  <a:pt x="3936994" y="6534150"/>
                </a:cubicBezTo>
                <a:cubicBezTo>
                  <a:pt x="3878522" y="6503495"/>
                  <a:pt x="3820319" y="6482038"/>
                  <a:pt x="3750469" y="6456638"/>
                </a:cubicBezTo>
                <a:cubicBezTo>
                  <a:pt x="3680619" y="6431238"/>
                  <a:pt x="3691726" y="6429411"/>
                  <a:pt x="3508369" y="6381750"/>
                </a:cubicBezTo>
                <a:cubicBezTo>
                  <a:pt x="3325012" y="6334089"/>
                  <a:pt x="3041644" y="6265333"/>
                  <a:pt x="2752719" y="6213475"/>
                </a:cubicBezTo>
                <a:cubicBezTo>
                  <a:pt x="2509302" y="6175375"/>
                  <a:pt x="2281761" y="6134100"/>
                  <a:pt x="1879594" y="6099175"/>
                </a:cubicBezTo>
                <a:cubicBezTo>
                  <a:pt x="1607603" y="6073246"/>
                  <a:pt x="1510766" y="6067954"/>
                  <a:pt x="1327145" y="6054725"/>
                </a:cubicBezTo>
                <a:cubicBezTo>
                  <a:pt x="1143524" y="6041496"/>
                  <a:pt x="904340" y="6033029"/>
                  <a:pt x="717545" y="6026150"/>
                </a:cubicBezTo>
                <a:cubicBezTo>
                  <a:pt x="530750" y="6019271"/>
                  <a:pt x="639233" y="6017154"/>
                  <a:pt x="0" y="6016625"/>
                </a:cubicBezTo>
                <a:cubicBezTo>
                  <a:pt x="1058" y="4011083"/>
                  <a:pt x="2117" y="2005542"/>
                  <a:pt x="3175" y="0"/>
                </a:cubicBezTo>
                <a:close/>
              </a:path>
            </a:pathLst>
          </a:custGeom>
          <a:solidFill>
            <a:srgbClr val="003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F9160325-254A-450A-A828-64F7BFAB86AB}"/>
              </a:ext>
            </a:extLst>
          </p:cNvPr>
          <p:cNvSpPr txBox="1"/>
          <p:nvPr/>
        </p:nvSpPr>
        <p:spPr>
          <a:xfrm>
            <a:off x="-69844" y="95393"/>
            <a:ext cx="6924675"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00"/>
                </a:solidFill>
                <a:effectLst/>
                <a:uLnTx/>
                <a:uFillTx/>
              </a:rPr>
              <a:t>Course Registration Tool</a:t>
            </a:r>
            <a:endParaRPr kumimoji="0" lang="en-US" sz="3600" b="1" i="0" u="none" strike="noStrike" kern="0" cap="none" spc="0" normalizeH="0" baseline="0" noProof="0" dirty="0">
              <a:ln>
                <a:noFill/>
              </a:ln>
              <a:solidFill>
                <a:srgbClr val="FFFF00"/>
              </a:solidFill>
              <a:effectLst/>
              <a:uLnTx/>
              <a:uFillTx/>
            </a:endParaRPr>
          </a:p>
        </p:txBody>
      </p:sp>
      <p:sp>
        <p:nvSpPr>
          <p:cNvPr id="17" name="Content Placeholder 2">
            <a:extLst>
              <a:ext uri="{FF2B5EF4-FFF2-40B4-BE49-F238E27FC236}">
                <a16:creationId xmlns:a16="http://schemas.microsoft.com/office/drawing/2014/main" id="{C6AD2E0D-010C-4BD8-80EE-2FD4DB5C71E4}"/>
              </a:ext>
            </a:extLst>
          </p:cNvPr>
          <p:cNvSpPr txBox="1">
            <a:spLocks/>
          </p:cNvSpPr>
          <p:nvPr/>
        </p:nvSpPr>
        <p:spPr>
          <a:xfrm>
            <a:off x="827614" y="836971"/>
            <a:ext cx="8560319" cy="3697314"/>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4">
                  <a:extLst>
                    <a:ext uri="{96DAC541-7B7A-43D3-8B79-37D633B846F1}">
                      <asvg:svgBlip xmlns:asvg="http://schemas.microsoft.com/office/drawing/2016/SVG/main" r:embed="rId5"/>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bg1"/>
              </a:buClr>
              <a:buFont typeface="Arial" panose="020B0604020202020204" pitchFamily="34" charset="0"/>
              <a:buChar char="•"/>
              <a:defRPr/>
            </a:pPr>
            <a:endParaRPr kumimoji="0" lang="en-US" sz="3200" b="1" i="0" u="none" strike="noStrike" kern="1200" cap="none" spc="0" normalizeH="0" baseline="0" noProof="0" dirty="0">
              <a:ln>
                <a:noFill/>
              </a:ln>
              <a:solidFill>
                <a:srgbClr val="FFFF00"/>
              </a:solidFill>
              <a:effectLst/>
              <a:uLnTx/>
              <a:uFillTx/>
              <a:ea typeface="+mn-ea"/>
              <a:cs typeface="+mn-cs"/>
            </a:endParaRPr>
          </a:p>
          <a:p>
            <a:pPr>
              <a:buClr>
                <a:schemeClr val="bg1"/>
              </a:buClr>
              <a:buFont typeface="Arial" panose="020B0604020202020204" pitchFamily="34" charset="0"/>
              <a:buChar char="•"/>
              <a:defRPr/>
            </a:pPr>
            <a:r>
              <a:rPr kumimoji="0" lang="en-US" sz="3200" b="1" i="0" u="none" strike="noStrike" kern="1200" cap="none" spc="0" normalizeH="0" baseline="0" noProof="0" dirty="0">
                <a:ln>
                  <a:noFill/>
                </a:ln>
                <a:solidFill>
                  <a:srgbClr val="FFFF00"/>
                </a:solidFill>
                <a:effectLst/>
                <a:uLnTx/>
                <a:uFillTx/>
                <a:ea typeface="+mn-ea"/>
                <a:cs typeface="+mn-cs"/>
              </a:rPr>
              <a:t>Background and Status</a:t>
            </a:r>
            <a:endParaRPr lang="en-US" sz="3200" b="1" dirty="0">
              <a:solidFill>
                <a:srgbClr val="FFFF00"/>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dirty="0">
                <a:solidFill>
                  <a:schemeClr val="bg1"/>
                </a:solidFill>
              </a:rPr>
              <a:t>Demonstration</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2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r>
              <a:rPr lang="en-US" sz="3200" dirty="0">
                <a:solidFill>
                  <a:schemeClr val="bg1"/>
                </a:solidFill>
              </a:rPr>
              <a:t>Moving Forward</a:t>
            </a: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rgbClr val="FFFF00"/>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lang="en-US" sz="3600" dirty="0">
              <a:solidFill>
                <a:schemeClr val="bg1"/>
              </a:solidFill>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a:p>
            <a:pPr marR="0" lvl="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a:pPr>
            <a:endParaRPr kumimoji="0" lang="en-US" sz="3600" b="0" i="0" u="none" strike="noStrike" kern="1200" cap="none" spc="0" normalizeH="0" baseline="0" noProof="0" dirty="0">
              <a:ln>
                <a:noFill/>
              </a:ln>
              <a:solidFill>
                <a:schemeClr val="bg1"/>
              </a:solidFill>
              <a:effectLst/>
              <a:uLnTx/>
              <a:uFillTx/>
              <a:ea typeface="+mn-ea"/>
              <a:cs typeface="+mn-cs"/>
            </a:endParaRPr>
          </a:p>
        </p:txBody>
      </p:sp>
      <p:pic>
        <p:nvPicPr>
          <p:cNvPr id="11" name="Picture 10">
            <a:extLst>
              <a:ext uri="{FF2B5EF4-FFF2-40B4-BE49-F238E27FC236}">
                <a16:creationId xmlns:a16="http://schemas.microsoft.com/office/drawing/2014/main" id="{814C4BBE-1946-4ACF-84F8-5934DA09E22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6966" y="6156315"/>
            <a:ext cx="993775" cy="654858"/>
          </a:xfrm>
          <a:prstGeom prst="rect">
            <a:avLst/>
          </a:prstGeom>
        </p:spPr>
      </p:pic>
      <p:pic>
        <p:nvPicPr>
          <p:cNvPr id="12" name="Picture 11">
            <a:extLst>
              <a:ext uri="{FF2B5EF4-FFF2-40B4-BE49-F238E27FC236}">
                <a16:creationId xmlns:a16="http://schemas.microsoft.com/office/drawing/2014/main" id="{03DF61E8-7390-47C7-B128-E956EDEEF1C6}"/>
              </a:ext>
            </a:extLst>
          </p:cNvPr>
          <p:cNvPicPr>
            <a:picLocks noChangeAspect="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704840" y="6172451"/>
            <a:ext cx="1742486" cy="638722"/>
          </a:xfrm>
          <a:prstGeom prst="rect">
            <a:avLst/>
          </a:prstGeom>
        </p:spPr>
      </p:pic>
    </p:spTree>
    <p:extLst>
      <p:ext uri="{BB962C8B-B14F-4D97-AF65-F5344CB8AC3E}">
        <p14:creationId xmlns:p14="http://schemas.microsoft.com/office/powerpoint/2010/main" val="262867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371617" y="782341"/>
            <a:ext cx="6219306" cy="267765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Registrations before this tool:</a:t>
            </a:r>
            <a:endParaRPr lang="en-US" sz="2800" dirty="0">
              <a:solidFill>
                <a:prstClr val="black"/>
              </a:solidFill>
              <a:latin typeface="Calibri" panose="020F0502020204030204"/>
            </a:endParaRPr>
          </a:p>
          <a:p>
            <a:pPr marL="914400" lvl="1" indent="-457200">
              <a:buFont typeface="Arial" panose="020B0604020202020204" pitchFamily="34" charset="0"/>
              <a:buChar char="•"/>
            </a:pPr>
            <a:r>
              <a:rPr lang="en-US" sz="2800" dirty="0">
                <a:solidFill>
                  <a:prstClr val="black"/>
                </a:solidFill>
                <a:latin typeface="Calibri" panose="020F0502020204030204"/>
              </a:rPr>
              <a:t>CVENT used for Workshop and ESMs</a:t>
            </a:r>
          </a:p>
          <a:p>
            <a:pPr marL="914400" lvl="1" indent="-457200">
              <a:buFont typeface="Arial" panose="020B0604020202020204" pitchFamily="34" charset="0"/>
              <a:buChar char="•"/>
            </a:pPr>
            <a:r>
              <a:rPr lang="en-US" sz="2800" dirty="0">
                <a:solidFill>
                  <a:prstClr val="black"/>
                </a:solidFill>
                <a:latin typeface="Calibri" panose="020F0502020204030204"/>
              </a:rPr>
              <a:t>Emails and phone for Admin trainings, </a:t>
            </a:r>
            <a:r>
              <a:rPr lang="en-US" sz="2800" dirty="0" err="1">
                <a:solidFill>
                  <a:prstClr val="black"/>
                </a:solidFill>
                <a:latin typeface="Calibri" panose="020F0502020204030204"/>
              </a:rPr>
              <a:t>etc</a:t>
            </a:r>
            <a:endParaRPr lang="en-US" sz="2800" dirty="0">
              <a:solidFill>
                <a:prstClr val="black"/>
              </a:solidFill>
              <a:latin typeface="Calibri" panose="020F0502020204030204"/>
            </a:endParaRPr>
          </a:p>
          <a:p>
            <a:pPr marL="914400" lvl="1" indent="-457200">
              <a:buFont typeface="Arial" panose="020B0604020202020204" pitchFamily="34" charset="0"/>
              <a:buChar char="•"/>
            </a:pPr>
            <a:r>
              <a:rPr lang="en-US" sz="2800" dirty="0">
                <a:solidFill>
                  <a:prstClr val="black"/>
                </a:solidFill>
                <a:latin typeface="Calibri" panose="020F0502020204030204"/>
              </a:rPr>
              <a:t>Zoom for Stream Crossing Trainings</a:t>
            </a:r>
          </a:p>
        </p:txBody>
      </p:sp>
      <p:pic>
        <p:nvPicPr>
          <p:cNvPr id="6" name="Picture 5" descr="A screenshot of a computer&#10;&#10;Description automatically generated with medium confidence">
            <a:extLst>
              <a:ext uri="{FF2B5EF4-FFF2-40B4-BE49-F238E27FC236}">
                <a16:creationId xmlns:a16="http://schemas.microsoft.com/office/drawing/2014/main" id="{B4FF3F6F-C32A-2EFD-D42B-22D20434267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885136" y="1209038"/>
            <a:ext cx="4935247" cy="18242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descr="A screenshot of a computer&#10;&#10;Description automatically generated with medium confidence">
            <a:extLst>
              <a:ext uri="{FF2B5EF4-FFF2-40B4-BE49-F238E27FC236}">
                <a16:creationId xmlns:a16="http://schemas.microsoft.com/office/drawing/2014/main" id="{A39D9EE4-3A5E-6E2B-9C01-A11B8CAE13E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756400" y="3246544"/>
            <a:ext cx="5126645" cy="12193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1255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40382" y="2316176"/>
            <a:ext cx="10838251" cy="4031873"/>
          </a:xfrm>
          <a:prstGeom prst="rect">
            <a:avLst/>
          </a:prstGeom>
          <a:noFill/>
        </p:spPr>
        <p:txBody>
          <a:bodyPr wrap="square" rtlCol="0">
            <a:spAutoFit/>
          </a:bodyPr>
          <a:lstStyle/>
          <a:p>
            <a:pPr marL="914400" lvl="1" indent="-457200">
              <a:buFont typeface="Arial" panose="020B0604020202020204" pitchFamily="34" charset="0"/>
              <a:buChar char="•"/>
            </a:pPr>
            <a:r>
              <a:rPr lang="en-US" sz="3600" b="1" dirty="0">
                <a:solidFill>
                  <a:prstClr val="black"/>
                </a:solidFill>
                <a:latin typeface="Calibri" panose="020F0502020204030204"/>
              </a:rPr>
              <a:t>Who took what?</a:t>
            </a:r>
          </a:p>
          <a:p>
            <a:pPr marL="1371600" lvl="2" indent="-457200">
              <a:buFont typeface="Arial" panose="020B0604020202020204" pitchFamily="34" charset="0"/>
              <a:buChar char="•"/>
            </a:pPr>
            <a:r>
              <a:rPr lang="en-US" sz="2800" dirty="0">
                <a:solidFill>
                  <a:prstClr val="black"/>
                </a:solidFill>
                <a:latin typeface="Calibri" panose="020F0502020204030204"/>
              </a:rPr>
              <a:t>No single database for course tracking</a:t>
            </a:r>
          </a:p>
          <a:p>
            <a:pPr marL="914400" lvl="1" indent="-457200">
              <a:buFont typeface="Arial" panose="020B0604020202020204" pitchFamily="34" charset="0"/>
              <a:buChar char="•"/>
            </a:pPr>
            <a:r>
              <a:rPr lang="en-US" sz="3600" b="1" dirty="0">
                <a:solidFill>
                  <a:prstClr val="black"/>
                </a:solidFill>
                <a:latin typeface="Calibri" panose="020F0502020204030204"/>
              </a:rPr>
              <a:t>Am I still certified?</a:t>
            </a:r>
          </a:p>
          <a:p>
            <a:pPr marL="1371600" lvl="2" indent="-457200">
              <a:buFont typeface="Arial" panose="020B0604020202020204" pitchFamily="34" charset="0"/>
              <a:buChar char="•"/>
            </a:pPr>
            <a:r>
              <a:rPr lang="en-US" sz="2800" dirty="0">
                <a:solidFill>
                  <a:prstClr val="black"/>
                </a:solidFill>
                <a:latin typeface="Calibri" panose="020F0502020204030204"/>
              </a:rPr>
              <a:t>No reliable method to quickly determine who is certified</a:t>
            </a:r>
          </a:p>
          <a:p>
            <a:pPr marL="914400" lvl="1" indent="-457200">
              <a:buFont typeface="Arial" panose="020B0604020202020204" pitchFamily="34" charset="0"/>
              <a:buChar char="•"/>
            </a:pPr>
            <a:r>
              <a:rPr lang="en-US" sz="3600" b="1" dirty="0">
                <a:solidFill>
                  <a:prstClr val="black"/>
                </a:solidFill>
                <a:latin typeface="Calibri" panose="020F0502020204030204"/>
              </a:rPr>
              <a:t>When am I getting my certificate?</a:t>
            </a:r>
          </a:p>
          <a:p>
            <a:pPr marL="1371600" lvl="2" indent="-457200">
              <a:buFont typeface="Arial" panose="020B0604020202020204" pitchFamily="34" charset="0"/>
              <a:buChar char="•"/>
            </a:pPr>
            <a:r>
              <a:rPr lang="en-US" sz="2800" dirty="0">
                <a:solidFill>
                  <a:prstClr val="black"/>
                </a:solidFill>
                <a:latin typeface="Calibri" panose="020F0502020204030204"/>
              </a:rPr>
              <a:t>No quick way to print certificates</a:t>
            </a:r>
          </a:p>
          <a:p>
            <a:pPr marL="914400" lvl="1" indent="-457200">
              <a:buFont typeface="Arial" panose="020B0604020202020204" pitchFamily="34" charset="0"/>
              <a:buChar char="•"/>
            </a:pPr>
            <a:r>
              <a:rPr lang="en-US" sz="3600" b="1" dirty="0">
                <a:solidFill>
                  <a:prstClr val="black"/>
                </a:solidFill>
                <a:latin typeface="Calibri" panose="020F0502020204030204"/>
              </a:rPr>
              <a:t>Who is handling what registration for what course?</a:t>
            </a:r>
          </a:p>
          <a:p>
            <a:pPr marL="1371600" lvl="2" indent="-457200">
              <a:buFont typeface="Arial" panose="020B0604020202020204" pitchFamily="34" charset="0"/>
              <a:buChar char="•"/>
            </a:pPr>
            <a:r>
              <a:rPr lang="en-US" sz="2800" dirty="0">
                <a:solidFill>
                  <a:prstClr val="black"/>
                </a:solidFill>
                <a:latin typeface="Calibri" panose="020F0502020204030204"/>
              </a:rPr>
              <a:t>No dedicated course registration manager</a:t>
            </a:r>
          </a:p>
        </p:txBody>
      </p:sp>
      <p:sp>
        <p:nvSpPr>
          <p:cNvPr id="3" name="TextBox 2">
            <a:extLst>
              <a:ext uri="{FF2B5EF4-FFF2-40B4-BE49-F238E27FC236}">
                <a16:creationId xmlns:a16="http://schemas.microsoft.com/office/drawing/2014/main" id="{0692E46F-CE84-D988-228A-898E640BF055}"/>
              </a:ext>
            </a:extLst>
          </p:cNvPr>
          <p:cNvSpPr txBox="1"/>
          <p:nvPr/>
        </p:nvSpPr>
        <p:spPr>
          <a:xfrm>
            <a:off x="2818807" y="744347"/>
            <a:ext cx="6219306" cy="1569660"/>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solidFill>
                  <a:srgbClr val="FF0000"/>
                </a:solidFill>
                <a:latin typeface="Calibri" panose="020F0502020204030204"/>
              </a:rPr>
              <a:t>INCONSISTENT COURSE MANAGEMENT</a:t>
            </a:r>
            <a:endParaRPr lang="en-US" sz="4800" dirty="0">
              <a:solidFill>
                <a:prstClr val="black"/>
              </a:solidFill>
              <a:latin typeface="Calibri" panose="020F0502020204030204"/>
            </a:endParaRPr>
          </a:p>
        </p:txBody>
      </p:sp>
    </p:spTree>
    <p:extLst>
      <p:ext uri="{BB962C8B-B14F-4D97-AF65-F5344CB8AC3E}">
        <p14:creationId xmlns:p14="http://schemas.microsoft.com/office/powerpoint/2010/main" val="99144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5977467" cy="267765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ACCESS AVAILABLE COURSES:</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Navigate to the class course page</a:t>
            </a:r>
          </a:p>
          <a:p>
            <a:pPr marL="971550" lvl="1" indent="-514350">
              <a:buFont typeface="+mj-lt"/>
              <a:buAutoNum type="arabicPeriod"/>
            </a:pPr>
            <a:r>
              <a:rPr lang="en-US" sz="2800" dirty="0">
                <a:solidFill>
                  <a:prstClr val="black"/>
                </a:solidFill>
                <a:latin typeface="Calibri" panose="020F0502020204030204"/>
              </a:rPr>
              <a:t>Click the “</a:t>
            </a:r>
            <a:r>
              <a:rPr lang="en-US" sz="2800" i="1" dirty="0">
                <a:solidFill>
                  <a:prstClr val="black"/>
                </a:solidFill>
                <a:latin typeface="Calibri" panose="020F0502020204030204"/>
              </a:rPr>
              <a:t>Register Here”</a:t>
            </a:r>
            <a:r>
              <a:rPr lang="en-US" sz="2800" dirty="0">
                <a:solidFill>
                  <a:prstClr val="black"/>
                </a:solidFill>
                <a:latin typeface="Calibri" panose="020F0502020204030204"/>
              </a:rPr>
              <a:t> button</a:t>
            </a:r>
          </a:p>
          <a:p>
            <a:pPr marL="971550" lvl="1" indent="-514350">
              <a:buFont typeface="+mj-lt"/>
              <a:buAutoNum type="arabicPeriod"/>
            </a:pPr>
            <a:r>
              <a:rPr lang="en-US" sz="2800" dirty="0">
                <a:solidFill>
                  <a:prstClr val="black"/>
                </a:solidFill>
                <a:latin typeface="Calibri" panose="020F0502020204030204"/>
              </a:rPr>
              <a:t>Find the course you want to register for and click its </a:t>
            </a:r>
            <a:r>
              <a:rPr lang="en-US" sz="2800" i="1" dirty="0">
                <a:solidFill>
                  <a:prstClr val="black"/>
                </a:solidFill>
                <a:latin typeface="Calibri" panose="020F0502020204030204"/>
              </a:rPr>
              <a:t>“Register for this course” </a:t>
            </a:r>
            <a:r>
              <a:rPr lang="en-US" sz="2800" dirty="0">
                <a:solidFill>
                  <a:prstClr val="black"/>
                </a:solidFill>
                <a:latin typeface="Calibri" panose="020F0502020204030204"/>
              </a:rPr>
              <a:t>button</a:t>
            </a:r>
            <a:r>
              <a:rPr lang="en-US" sz="2800" i="1" dirty="0">
                <a:solidFill>
                  <a:prstClr val="black"/>
                </a:solidFill>
                <a:latin typeface="Calibri" panose="020F0502020204030204"/>
              </a:rPr>
              <a:t>.</a:t>
            </a:r>
            <a:endParaRPr lang="en-US" sz="2800" dirty="0">
              <a:solidFill>
                <a:prstClr val="black"/>
              </a:solidFill>
              <a:latin typeface="Calibri" panose="020F0502020204030204"/>
            </a:endParaRPr>
          </a:p>
        </p:txBody>
      </p:sp>
      <p:pic>
        <p:nvPicPr>
          <p:cNvPr id="3" name="Picture 2">
            <a:extLst>
              <a:ext uri="{FF2B5EF4-FFF2-40B4-BE49-F238E27FC236}">
                <a16:creationId xmlns:a16="http://schemas.microsoft.com/office/drawing/2014/main" id="{9A1FB1CD-F6A0-A258-2E91-E8ABC7DB536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451601" y="962274"/>
            <a:ext cx="5439832" cy="5241064"/>
          </a:xfrm>
          <a:prstGeom prst="rect">
            <a:avLst/>
          </a:prstGeom>
        </p:spPr>
      </p:pic>
      <p:pic>
        <p:nvPicPr>
          <p:cNvPr id="7" name="Picture 6">
            <a:extLst>
              <a:ext uri="{FF2B5EF4-FFF2-40B4-BE49-F238E27FC236}">
                <a16:creationId xmlns:a16="http://schemas.microsoft.com/office/drawing/2014/main" id="{F0FCC38F-A020-7940-56D7-E8222A55E59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10633" y="3734187"/>
            <a:ext cx="5446236" cy="2480344"/>
          </a:xfrm>
          <a:prstGeom prst="rect">
            <a:avLst/>
          </a:prstGeom>
        </p:spPr>
      </p:pic>
      <p:sp>
        <p:nvSpPr>
          <p:cNvPr id="9" name="Oval 8">
            <a:extLst>
              <a:ext uri="{FF2B5EF4-FFF2-40B4-BE49-F238E27FC236}">
                <a16:creationId xmlns:a16="http://schemas.microsoft.com/office/drawing/2014/main" id="{F265C89D-FC13-C750-E834-219448024A11}"/>
              </a:ext>
            </a:extLst>
          </p:cNvPr>
          <p:cNvSpPr/>
          <p:nvPr/>
        </p:nvSpPr>
        <p:spPr>
          <a:xfrm>
            <a:off x="2506133" y="5630333"/>
            <a:ext cx="1341967" cy="584198"/>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3AEB95DF-8CDE-D185-20A0-423C1D284C28}"/>
              </a:ext>
            </a:extLst>
          </p:cNvPr>
          <p:cNvCxnSpPr>
            <a:cxnSpLocks/>
          </p:cNvCxnSpPr>
          <p:nvPr/>
        </p:nvCxnSpPr>
        <p:spPr>
          <a:xfrm flipV="1">
            <a:off x="3763433" y="2273300"/>
            <a:ext cx="2865967" cy="349250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B9F524C5-E774-9C8E-ED3F-EAC849B289EA}"/>
              </a:ext>
            </a:extLst>
          </p:cNvPr>
          <p:cNvCxnSpPr/>
          <p:nvPr/>
        </p:nvCxnSpPr>
        <p:spPr>
          <a:xfrm>
            <a:off x="8703733" y="2936010"/>
            <a:ext cx="1981200" cy="654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80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7183967" cy="255454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COURSE REGISTRATION CHECKOUT:</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Set the Affiliation and Contact Info</a:t>
            </a:r>
          </a:p>
          <a:p>
            <a:pPr marL="1428750" lvl="2" indent="-514350">
              <a:buFont typeface="Arial" panose="020B0604020202020204" pitchFamily="34" charset="0"/>
              <a:buChar char="•"/>
            </a:pPr>
            <a:r>
              <a:rPr lang="en-US" sz="2000" dirty="0">
                <a:solidFill>
                  <a:prstClr val="black"/>
                </a:solidFill>
                <a:latin typeface="Calibri" panose="020F0502020204030204"/>
              </a:rPr>
              <a:t>One person can register multiple people</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Add the participants</a:t>
            </a:r>
          </a:p>
          <a:p>
            <a:pPr marL="971550" lvl="1" indent="-514350">
              <a:buFont typeface="+mj-lt"/>
              <a:buAutoNum type="arabicPeriod"/>
            </a:pPr>
            <a:r>
              <a:rPr lang="en-US" sz="2800" dirty="0">
                <a:solidFill>
                  <a:prstClr val="black"/>
                </a:solidFill>
                <a:latin typeface="Calibri" panose="020F0502020204030204"/>
              </a:rPr>
              <a:t>Review your order</a:t>
            </a:r>
          </a:p>
          <a:p>
            <a:pPr marL="971550" lvl="1" indent="-514350">
              <a:buFont typeface="+mj-lt"/>
              <a:buAutoNum type="arabicPeriod"/>
            </a:pPr>
            <a:r>
              <a:rPr lang="en-US" sz="2800" dirty="0">
                <a:solidFill>
                  <a:prstClr val="black"/>
                </a:solidFill>
                <a:latin typeface="Calibri" panose="020F0502020204030204"/>
              </a:rPr>
              <a:t>Complete the checkout</a:t>
            </a:r>
          </a:p>
        </p:txBody>
      </p:sp>
      <p:pic>
        <p:nvPicPr>
          <p:cNvPr id="10" name="Picture 9">
            <a:extLst>
              <a:ext uri="{FF2B5EF4-FFF2-40B4-BE49-F238E27FC236}">
                <a16:creationId xmlns:a16="http://schemas.microsoft.com/office/drawing/2014/main" id="{90F7B2F5-95CC-7F55-26F0-45FBCFDD142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448485" y="782341"/>
            <a:ext cx="5403041" cy="5181864"/>
          </a:xfrm>
          <a:prstGeom prst="rect">
            <a:avLst/>
          </a:prstGeom>
        </p:spPr>
      </p:pic>
    </p:spTree>
    <p:extLst>
      <p:ext uri="{BB962C8B-B14F-4D97-AF65-F5344CB8AC3E}">
        <p14:creationId xmlns:p14="http://schemas.microsoft.com/office/powerpoint/2010/main" val="266922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7183967" cy="489364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STEP 1: CONTACT INFO</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Select the Affiliation Type</a:t>
            </a:r>
          </a:p>
          <a:p>
            <a:pPr marL="1428750" lvl="2" indent="-514350">
              <a:buFont typeface="Arial" panose="020B0604020202020204" pitchFamily="34" charset="0"/>
              <a:buChar char="•"/>
            </a:pPr>
            <a:r>
              <a:rPr lang="en-US" sz="2000" dirty="0">
                <a:solidFill>
                  <a:prstClr val="black"/>
                </a:solidFill>
                <a:latin typeface="Calibri" panose="020F0502020204030204"/>
              </a:rPr>
              <a:t>If you are any other government entity other than what is provided, choose “Other Government Entity”</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Complete information for the Primary Contact Person</a:t>
            </a:r>
          </a:p>
          <a:p>
            <a:pPr marL="1428750" lvl="2" indent="-514350">
              <a:buFont typeface="Arial" panose="020B0604020202020204" pitchFamily="34" charset="0"/>
              <a:buChar char="•"/>
            </a:pPr>
            <a:r>
              <a:rPr lang="en-US" sz="2000" dirty="0">
                <a:solidFill>
                  <a:prstClr val="black"/>
                </a:solidFill>
                <a:latin typeface="Calibri" panose="020F0502020204030204"/>
              </a:rPr>
              <a:t>This person will be the sole contact for all participants registered by that contact person</a:t>
            </a:r>
          </a:p>
          <a:p>
            <a:pPr marL="1428750" lvl="2" indent="-514350">
              <a:buFont typeface="Arial" panose="020B0604020202020204" pitchFamily="34" charset="0"/>
              <a:buChar char="•"/>
            </a:pPr>
            <a:r>
              <a:rPr lang="en-US" sz="2000" dirty="0">
                <a:solidFill>
                  <a:prstClr val="black"/>
                </a:solidFill>
                <a:latin typeface="Calibri" panose="020F0502020204030204"/>
              </a:rPr>
              <a:t>Note that all participants registered under the Contact Person will be assigned the same Affiliation as the Contact Person</a:t>
            </a:r>
          </a:p>
          <a:p>
            <a:pPr marL="1428750" lvl="2" indent="-514350">
              <a:buFont typeface="Arial" panose="020B0604020202020204" pitchFamily="34" charset="0"/>
              <a:buChar char="•"/>
            </a:pPr>
            <a:r>
              <a:rPr lang="en-US" sz="2000" dirty="0">
                <a:solidFill>
                  <a:prstClr val="black"/>
                </a:solidFill>
                <a:latin typeface="Calibri" panose="020F0502020204030204"/>
              </a:rPr>
              <a:t>Contact People registering multiple people from different Affiliations must place individual orders for each Affiliation</a:t>
            </a:r>
          </a:p>
        </p:txBody>
      </p:sp>
      <p:pic>
        <p:nvPicPr>
          <p:cNvPr id="5" name="Picture 4">
            <a:extLst>
              <a:ext uri="{FF2B5EF4-FFF2-40B4-BE49-F238E27FC236}">
                <a16:creationId xmlns:a16="http://schemas.microsoft.com/office/drawing/2014/main" id="{27AC7016-8B36-9E7C-B45B-65F8738151A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426662" y="1163677"/>
            <a:ext cx="4538094" cy="1740390"/>
          </a:xfrm>
          <a:prstGeom prst="rect">
            <a:avLst/>
          </a:prstGeom>
        </p:spPr>
      </p:pic>
      <p:pic>
        <p:nvPicPr>
          <p:cNvPr id="3" name="Picture 2">
            <a:extLst>
              <a:ext uri="{FF2B5EF4-FFF2-40B4-BE49-F238E27FC236}">
                <a16:creationId xmlns:a16="http://schemas.microsoft.com/office/drawing/2014/main" id="{FD1E1E6C-F67B-8D05-6AA9-147D8BE51D2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416800" y="3051187"/>
            <a:ext cx="4542367" cy="3229357"/>
          </a:xfrm>
          <a:prstGeom prst="rect">
            <a:avLst/>
          </a:prstGeom>
        </p:spPr>
      </p:pic>
    </p:spTree>
    <p:extLst>
      <p:ext uri="{BB962C8B-B14F-4D97-AF65-F5344CB8AC3E}">
        <p14:creationId xmlns:p14="http://schemas.microsoft.com/office/powerpoint/2010/main" val="91527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FAF49"/>
                </a:solidFill>
                <a:effectLst/>
                <a:uLnTx/>
                <a:uFillTx/>
                <a:latin typeface="Calibri" panose="020F0502020204030204"/>
                <a:ea typeface="+mj-ea"/>
                <a:cs typeface="+mj-cs"/>
              </a:rPr>
              <a:t>Course Registration Tool</a:t>
            </a: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71606" y="-2778"/>
            <a:ext cx="1389137" cy="533399"/>
          </a:xfrm>
          <a:prstGeom prst="rect">
            <a:avLst/>
          </a:prstGeom>
        </p:spPr>
      </p:pic>
      <p:sp>
        <p:nvSpPr>
          <p:cNvPr id="4" name="TextBox 3">
            <a:extLst>
              <a:ext uri="{FF2B5EF4-FFF2-40B4-BE49-F238E27FC236}">
                <a16:creationId xmlns:a16="http://schemas.microsoft.com/office/drawing/2014/main" id="{06D23F94-C6F4-183C-D65D-4A6A9ACD040D}"/>
              </a:ext>
            </a:extLst>
          </p:cNvPr>
          <p:cNvSpPr txBox="1"/>
          <p:nvPr/>
        </p:nvSpPr>
        <p:spPr>
          <a:xfrm>
            <a:off x="232833" y="782341"/>
            <a:ext cx="7183967" cy="360098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1" u="sng" dirty="0">
                <a:solidFill>
                  <a:prstClr val="black"/>
                </a:solidFill>
                <a:latin typeface="Calibri" panose="020F0502020204030204"/>
              </a:rPr>
              <a:t>STEP 2: PARTICIPANT INFO:</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Search by name, email, registrant id</a:t>
            </a:r>
          </a:p>
          <a:p>
            <a:pPr marL="1428750" lvl="2" indent="-514350">
              <a:buFont typeface="Arial" panose="020B0604020202020204" pitchFamily="34" charset="0"/>
              <a:buChar char="•"/>
            </a:pPr>
            <a:r>
              <a:rPr lang="en-US" sz="2000" dirty="0">
                <a:solidFill>
                  <a:prstClr val="black"/>
                </a:solidFill>
                <a:latin typeface="Calibri" panose="020F0502020204030204"/>
              </a:rPr>
              <a:t>If the participant has ever taken a course through CDGRS, they should exist in this database.</a:t>
            </a:r>
            <a:endParaRPr lang="en-US" sz="2800" dirty="0">
              <a:solidFill>
                <a:prstClr val="black"/>
              </a:solidFill>
              <a:latin typeface="Calibri" panose="020F0502020204030204"/>
            </a:endParaRPr>
          </a:p>
          <a:p>
            <a:pPr marL="971550" lvl="1" indent="-514350">
              <a:buFont typeface="+mj-lt"/>
              <a:buAutoNum type="arabicPeriod"/>
            </a:pPr>
            <a:r>
              <a:rPr lang="en-US" sz="2800" dirty="0">
                <a:solidFill>
                  <a:prstClr val="black"/>
                </a:solidFill>
                <a:latin typeface="Calibri" panose="020F0502020204030204"/>
              </a:rPr>
              <a:t>Can also register new participants</a:t>
            </a:r>
          </a:p>
          <a:p>
            <a:pPr marL="971550" lvl="1" indent="-514350">
              <a:buFont typeface="+mj-lt"/>
              <a:buAutoNum type="arabicPeriod"/>
            </a:pPr>
            <a:r>
              <a:rPr lang="en-US" sz="2800" dirty="0">
                <a:solidFill>
                  <a:prstClr val="black"/>
                </a:solidFill>
                <a:latin typeface="Calibri" panose="020F0502020204030204"/>
              </a:rPr>
              <a:t>Added participants will appear in the  Current Participants list.</a:t>
            </a:r>
          </a:p>
          <a:p>
            <a:pPr marL="1428750" lvl="2" indent="-514350">
              <a:buFont typeface="Arial" panose="020B0604020202020204" pitchFamily="34" charset="0"/>
              <a:buChar char="•"/>
            </a:pPr>
            <a:r>
              <a:rPr lang="en-US" sz="2000" dirty="0">
                <a:solidFill>
                  <a:prstClr val="black"/>
                </a:solidFill>
                <a:latin typeface="Calibri" panose="020F0502020204030204"/>
              </a:rPr>
              <a:t>If you are the primary contact person, you still need to add yourself as a participant</a:t>
            </a:r>
          </a:p>
        </p:txBody>
      </p:sp>
      <p:pic>
        <p:nvPicPr>
          <p:cNvPr id="6" name="Picture 5">
            <a:extLst>
              <a:ext uri="{FF2B5EF4-FFF2-40B4-BE49-F238E27FC236}">
                <a16:creationId xmlns:a16="http://schemas.microsoft.com/office/drawing/2014/main" id="{90EECF5D-8EA3-047D-B57F-D95ABA04A4E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136871" y="1211022"/>
            <a:ext cx="4683909" cy="1328978"/>
          </a:xfrm>
          <a:prstGeom prst="rect">
            <a:avLst/>
          </a:prstGeom>
        </p:spPr>
      </p:pic>
      <p:pic>
        <p:nvPicPr>
          <p:cNvPr id="8" name="Picture 7">
            <a:extLst>
              <a:ext uri="{FF2B5EF4-FFF2-40B4-BE49-F238E27FC236}">
                <a16:creationId xmlns:a16="http://schemas.microsoft.com/office/drawing/2014/main" id="{4823E2CE-EE7C-2A90-8783-DE00C6B6494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732575" y="2658763"/>
            <a:ext cx="3492500" cy="3864824"/>
          </a:xfrm>
          <a:prstGeom prst="rect">
            <a:avLst/>
          </a:prstGeom>
        </p:spPr>
      </p:pic>
      <p:pic>
        <p:nvPicPr>
          <p:cNvPr id="10" name="Picture 9">
            <a:extLst>
              <a:ext uri="{FF2B5EF4-FFF2-40B4-BE49-F238E27FC236}">
                <a16:creationId xmlns:a16="http://schemas.microsoft.com/office/drawing/2014/main" id="{4BF12C80-99B4-9918-9479-4DEE0A5DB399}"/>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08000" y="4338673"/>
            <a:ext cx="6564918" cy="1693827"/>
          </a:xfrm>
          <a:prstGeom prst="rect">
            <a:avLst/>
          </a:prstGeom>
        </p:spPr>
      </p:pic>
    </p:spTree>
    <p:extLst>
      <p:ext uri="{BB962C8B-B14F-4D97-AF65-F5344CB8AC3E}">
        <p14:creationId xmlns:p14="http://schemas.microsoft.com/office/powerpoint/2010/main" val="3245532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9877</TotalTime>
  <Words>922</Words>
  <Application>Microsoft Office PowerPoint</Application>
  <PresentationFormat>Widescreen</PresentationFormat>
  <Paragraphs>156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 2</dc:creator>
  <cp:lastModifiedBy>Corradini, Kenneth Joseph</cp:lastModifiedBy>
  <cp:revision>151</cp:revision>
  <dcterms:created xsi:type="dcterms:W3CDTF">2021-03-01T14:22:30Z</dcterms:created>
  <dcterms:modified xsi:type="dcterms:W3CDTF">2023-06-21T18:14:50Z</dcterms:modified>
</cp:coreProperties>
</file>