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327" r:id="rId5"/>
    <p:sldId id="329" r:id="rId6"/>
    <p:sldId id="338" r:id="rId7"/>
    <p:sldId id="339" r:id="rId8"/>
    <p:sldId id="340" r:id="rId9"/>
    <p:sldId id="330" r:id="rId10"/>
    <p:sldId id="345" r:id="rId11"/>
    <p:sldId id="342" r:id="rId12"/>
    <p:sldId id="344" r:id="rId13"/>
    <p:sldId id="341" r:id="rId14"/>
    <p:sldId id="331" r:id="rId15"/>
    <p:sldId id="332" r:id="rId16"/>
    <p:sldId id="352" r:id="rId17"/>
    <p:sldId id="353" r:id="rId18"/>
    <p:sldId id="346" r:id="rId19"/>
    <p:sldId id="349" r:id="rId20"/>
    <p:sldId id="348" r:id="rId21"/>
    <p:sldId id="350" r:id="rId22"/>
    <p:sldId id="336" r:id="rId23"/>
    <p:sldId id="337" r:id="rId24"/>
    <p:sldId id="35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9"/>
    <a:srgbClr val="3366CC"/>
    <a:srgbClr val="44C04F"/>
    <a:srgbClr val="003A7A"/>
    <a:srgbClr val="41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620AE-6B4A-4141-9D59-DD836560617B}" v="6" dt="2023-02-08T19:47:45.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90" d="100"/>
          <a:sy n="90" d="100"/>
        </p:scale>
        <p:origin x="449" y="46"/>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2/9/2023</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2/9/2023</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hc111@psu.edu"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4.jpeg"/><Relationship Id="rId11" Type="http://schemas.openxmlformats.org/officeDocument/2006/relationships/image" Target="../media/image37.png"/><Relationship Id="rId5" Type="http://schemas.openxmlformats.org/officeDocument/2006/relationships/image" Target="../media/image13.jpeg"/><Relationship Id="rId10" Type="http://schemas.openxmlformats.org/officeDocument/2006/relationships/image" Target="../media/image36.jpeg"/><Relationship Id="rId4" Type="http://schemas.openxmlformats.org/officeDocument/2006/relationships/image" Target="../media/image12.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9.pn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1.png"/><Relationship Id="rId7"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9.jpe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hyperlink" Target="https://dirtandgravel.psu.edu/education-training/stream-crossings/additional-education-resources/" TargetMode="External"/><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4.jpeg"/><Relationship Id="rId11" Type="http://schemas.microsoft.com/office/2007/relationships/hdphoto" Target="../media/hdphoto1.wdp"/><Relationship Id="rId5" Type="http://schemas.openxmlformats.org/officeDocument/2006/relationships/image" Target="../media/image13.jpe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4.jpeg"/><Relationship Id="rId11" Type="http://schemas.openxmlformats.org/officeDocument/2006/relationships/image" Target="../media/image30.png"/><Relationship Id="rId5" Type="http://schemas.openxmlformats.org/officeDocument/2006/relationships/image" Target="../media/image13.jpeg"/><Relationship Id="rId10"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28.png"/><Relationship Id="rId1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picture containing tree, ground, outdoor, forest&#10;&#10;Description automatically generated">
            <a:extLst>
              <a:ext uri="{FF2B5EF4-FFF2-40B4-BE49-F238E27FC236}">
                <a16:creationId xmlns:a16="http://schemas.microsoft.com/office/drawing/2014/main" id="{7B4D34B7-99B5-BBBD-4029-451346D4FC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4696"/>
            <a:ext cx="12192000" cy="6892695"/>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804281" y="4382538"/>
            <a:ext cx="2387719" cy="2475462"/>
          </a:xfrm>
          <a:prstGeom prst="rect">
            <a:avLst/>
          </a:prstGeom>
          <a:solidFill>
            <a:srgbClr val="003E79">
              <a:alpha val="64000"/>
            </a:srgbClr>
          </a:solidFill>
          <a:ln w="12700" cap="flat" cmpd="sng" algn="ctr">
            <a:noFill/>
            <a:prstDash val="solid"/>
          </a:ln>
          <a:effectLst/>
        </p:spPr>
        <p:txBody>
          <a:bodyPr tIns="0" rtlCol="0" anchor="t" anchorCtr="0"/>
          <a:lstStyle/>
          <a:p>
            <a:pPr algn="ctr">
              <a:spcBef>
                <a:spcPct val="20000"/>
              </a:spcBef>
              <a:defRPr/>
            </a:pPr>
            <a:endParaRPr lang="en-US" sz="1600" dirty="0">
              <a:solidFill>
                <a:srgbClr val="FFFFFF"/>
              </a:solidFill>
              <a:latin typeface="Gill Sans MT"/>
            </a:endParaRPr>
          </a:p>
          <a:p>
            <a:pPr algn="ctr">
              <a:spcBef>
                <a:spcPct val="20000"/>
              </a:spcBef>
              <a:defRPr/>
            </a:pPr>
            <a:r>
              <a:rPr kumimoji="0" lang="en-US" sz="2400" b="1" i="0" u="sng" strike="noStrike" kern="1200" cap="none" spc="0" normalizeH="0" baseline="0" noProof="0" dirty="0">
                <a:ln>
                  <a:noFill/>
                </a:ln>
                <a:solidFill>
                  <a:srgbClr val="FFFFFF"/>
                </a:solidFill>
                <a:effectLst/>
                <a:uLnTx/>
                <a:uFillTx/>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srgbClr val="FFFFFF"/>
                </a:solidFill>
                <a:effectLst/>
                <a:uLnTx/>
                <a:uFillTx/>
                <a:ea typeface="+mn-ea"/>
                <a:cs typeface="+mn-cs"/>
              </a:rPr>
              <a:t>Eric Chase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ehc111@psu.edu</a:t>
            </a:r>
            <a:r>
              <a:rPr lang="en-US" dirty="0">
                <a:solidFill>
                  <a:schemeClr val="accent4">
                    <a:lumMod val="40000"/>
                    <a:lumOff val="60000"/>
                  </a:schemeClr>
                </a:solidFill>
              </a:rPr>
              <a:t> </a:t>
            </a:r>
            <a:endParaRPr kumimoji="0" lang="en-US" b="0" i="0" u="none" strike="noStrike" kern="1200" cap="none" spc="0" normalizeH="0" baseline="0" noProof="0" dirty="0">
              <a:ln>
                <a:noFill/>
              </a:ln>
              <a:solidFill>
                <a:schemeClr val="accent4">
                  <a:lumMod val="40000"/>
                  <a:lumOff val="60000"/>
                </a:schemeClr>
              </a:solidFill>
              <a:effectLst/>
              <a:uLnTx/>
              <a:uFillTx/>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646185"/>
          </a:xfrm>
          <a:prstGeom prst="rect">
            <a:avLst/>
          </a:prstGeom>
          <a:solidFill>
            <a:srgbClr val="003E79">
              <a:alpha val="65000"/>
            </a:srgbClr>
          </a:solidFill>
          <a:ln>
            <a:solidFill>
              <a:schemeClr val="accent1">
                <a:lumMod val="75000"/>
              </a:schemeClr>
            </a:solidFill>
          </a:ln>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Stream Crossing Replacement Monitoring</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4771" y="6173780"/>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79894" y="6173781"/>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E79">
              <a:alpha val="65000"/>
            </a:srgbClr>
          </a:solidFill>
          <a:ln>
            <a:noFill/>
          </a:ln>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2/9/23</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11am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60886" y="5620269"/>
            <a:ext cx="8164143" cy="1203036"/>
          </a:xfrm>
          <a:prstGeom prst="rect">
            <a:avLst/>
          </a:prstGeom>
          <a:solidFill>
            <a:srgbClr val="003E79">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Results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69C4A02A-F0B5-ED70-CEEB-522AE1CA3D81}"/>
              </a:ext>
            </a:extLst>
          </p:cNvPr>
          <p:cNvSpPr txBox="1"/>
          <p:nvPr/>
        </p:nvSpPr>
        <p:spPr>
          <a:xfrm>
            <a:off x="462536" y="670056"/>
            <a:ext cx="444664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Cross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Channel adjustments through aggradation, degradation and thalweg migration.  </a:t>
            </a:r>
          </a:p>
        </p:txBody>
      </p:sp>
      <p:pic>
        <p:nvPicPr>
          <p:cNvPr id="5" name="object 3">
            <a:extLst>
              <a:ext uri="{FF2B5EF4-FFF2-40B4-BE49-F238E27FC236}">
                <a16:creationId xmlns:a16="http://schemas.microsoft.com/office/drawing/2014/main" id="{C9A9B153-724F-ABA8-A524-D3146C57253C}"/>
              </a:ext>
            </a:extLst>
          </p:cNvPr>
          <p:cNvPicPr/>
          <p:nvPr/>
        </p:nvPicPr>
        <p:blipFill>
          <a:blip r:embed="rId8" cstate="email">
            <a:extLst>
              <a:ext uri="{28A0092B-C50C-407E-A947-70E740481C1C}">
                <a14:useLocalDpi xmlns:a14="http://schemas.microsoft.com/office/drawing/2010/main"/>
              </a:ext>
            </a:extLst>
          </a:blip>
          <a:stretch>
            <a:fillRect/>
          </a:stretch>
        </p:blipFill>
        <p:spPr>
          <a:xfrm>
            <a:off x="10652380" y="6309370"/>
            <a:ext cx="357917" cy="350519"/>
          </a:xfrm>
          <a:prstGeom prst="rect">
            <a:avLst/>
          </a:prstGeom>
        </p:spPr>
      </p:pic>
      <p:pic>
        <p:nvPicPr>
          <p:cNvPr id="6" name="object 4">
            <a:extLst>
              <a:ext uri="{FF2B5EF4-FFF2-40B4-BE49-F238E27FC236}">
                <a16:creationId xmlns:a16="http://schemas.microsoft.com/office/drawing/2014/main" id="{3ED5B469-B453-4A24-8D42-0E72AC754AB3}"/>
              </a:ext>
            </a:extLst>
          </p:cNvPr>
          <p:cNvPicPr/>
          <p:nvPr/>
        </p:nvPicPr>
        <p:blipFill rotWithShape="1">
          <a:blip r:embed="rId9" cstate="email">
            <a:extLst>
              <a:ext uri="{28A0092B-C50C-407E-A947-70E740481C1C}">
                <a14:useLocalDpi xmlns:a14="http://schemas.microsoft.com/office/drawing/2010/main"/>
              </a:ext>
            </a:extLst>
          </a:blip>
          <a:srcRect/>
          <a:stretch/>
        </p:blipFill>
        <p:spPr>
          <a:xfrm>
            <a:off x="5761427" y="529864"/>
            <a:ext cx="3033435" cy="2338381"/>
          </a:xfrm>
          <a:prstGeom prst="rect">
            <a:avLst/>
          </a:prstGeom>
          <a:effectLst/>
        </p:spPr>
      </p:pic>
      <p:pic>
        <p:nvPicPr>
          <p:cNvPr id="7" name="object 5">
            <a:extLst>
              <a:ext uri="{FF2B5EF4-FFF2-40B4-BE49-F238E27FC236}">
                <a16:creationId xmlns:a16="http://schemas.microsoft.com/office/drawing/2014/main" id="{E1ED9B4A-1F7C-C566-53B9-225D61B5D275}"/>
              </a:ext>
            </a:extLst>
          </p:cNvPr>
          <p:cNvPicPr/>
          <p:nvPr/>
        </p:nvPicPr>
        <p:blipFill rotWithShape="1">
          <a:blip r:embed="rId10" cstate="email">
            <a:extLst>
              <a:ext uri="{28A0092B-C50C-407E-A947-70E740481C1C}">
                <a14:useLocalDpi xmlns:a14="http://schemas.microsoft.com/office/drawing/2010/main"/>
              </a:ext>
            </a:extLst>
          </a:blip>
          <a:srcRect t="-3134" b="-1"/>
          <a:stretch/>
        </p:blipFill>
        <p:spPr>
          <a:xfrm>
            <a:off x="462536" y="3075791"/>
            <a:ext cx="5496980" cy="3329038"/>
          </a:xfrm>
          <a:prstGeom prst="rect">
            <a:avLst/>
          </a:prstGeom>
          <a:ln>
            <a:solidFill>
              <a:schemeClr val="tx1"/>
            </a:solidFill>
          </a:ln>
        </p:spPr>
      </p:pic>
      <p:pic>
        <p:nvPicPr>
          <p:cNvPr id="9" name="object 4">
            <a:extLst>
              <a:ext uri="{FF2B5EF4-FFF2-40B4-BE49-F238E27FC236}">
                <a16:creationId xmlns:a16="http://schemas.microsoft.com/office/drawing/2014/main" id="{5268B8E2-36BB-953B-1F32-AD25FF25AEC2}"/>
              </a:ext>
            </a:extLst>
          </p:cNvPr>
          <p:cNvPicPr/>
          <p:nvPr/>
        </p:nvPicPr>
        <p:blipFill rotWithShape="1">
          <a:blip r:embed="rId11" cstate="email">
            <a:extLst>
              <a:ext uri="{28A0092B-C50C-407E-A947-70E740481C1C}">
                <a14:useLocalDpi xmlns:a14="http://schemas.microsoft.com/office/drawing/2010/main"/>
              </a:ext>
            </a:extLst>
          </a:blip>
          <a:srcRect/>
          <a:stretch/>
        </p:blipFill>
        <p:spPr>
          <a:xfrm>
            <a:off x="8976713" y="544385"/>
            <a:ext cx="3033436" cy="2405735"/>
          </a:xfrm>
          <a:prstGeom prst="rect">
            <a:avLst/>
          </a:prstGeom>
          <a:effectLst/>
        </p:spPr>
      </p:pic>
      <p:grpSp>
        <p:nvGrpSpPr>
          <p:cNvPr id="11" name="Group 10">
            <a:extLst>
              <a:ext uri="{FF2B5EF4-FFF2-40B4-BE49-F238E27FC236}">
                <a16:creationId xmlns:a16="http://schemas.microsoft.com/office/drawing/2014/main" id="{06960726-23DE-819C-F498-F592E75DEB90}"/>
              </a:ext>
            </a:extLst>
          </p:cNvPr>
          <p:cNvGrpSpPr/>
          <p:nvPr/>
        </p:nvGrpSpPr>
        <p:grpSpPr>
          <a:xfrm>
            <a:off x="6910541" y="3047626"/>
            <a:ext cx="3988752" cy="3730785"/>
            <a:chOff x="7844022" y="3162000"/>
            <a:chExt cx="3988752" cy="3833445"/>
          </a:xfrm>
        </p:grpSpPr>
        <p:pic>
          <p:nvPicPr>
            <p:cNvPr id="8" name="Picture 7">
              <a:extLst>
                <a:ext uri="{FF2B5EF4-FFF2-40B4-BE49-F238E27FC236}">
                  <a16:creationId xmlns:a16="http://schemas.microsoft.com/office/drawing/2014/main" id="{5551C89D-FC6D-0C18-7496-49E44E87D5C9}"/>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844022" y="3162000"/>
              <a:ext cx="3988752" cy="3833445"/>
            </a:xfrm>
            <a:prstGeom prst="rect">
              <a:avLst/>
            </a:prstGeom>
            <a:ln>
              <a:solidFill>
                <a:schemeClr val="tx1"/>
              </a:solidFill>
            </a:ln>
          </p:spPr>
        </p:pic>
        <p:sp>
          <p:nvSpPr>
            <p:cNvPr id="10" name="TextBox 9">
              <a:extLst>
                <a:ext uri="{FF2B5EF4-FFF2-40B4-BE49-F238E27FC236}">
                  <a16:creationId xmlns:a16="http://schemas.microsoft.com/office/drawing/2014/main" id="{2DA10ED4-103E-481B-417B-C465E9BAD2E9}"/>
                </a:ext>
              </a:extLst>
            </p:cNvPr>
            <p:cNvSpPr txBox="1"/>
            <p:nvPr/>
          </p:nvSpPr>
          <p:spPr>
            <a:xfrm>
              <a:off x="7956062" y="3190940"/>
              <a:ext cx="1383322" cy="307777"/>
            </a:xfrm>
            <a:prstGeom prst="rect">
              <a:avLst/>
            </a:prstGeom>
            <a:solidFill>
              <a:schemeClr val="bg1"/>
            </a:solidFill>
          </p:spPr>
          <p:txBody>
            <a:bodyPr wrap="square" rtlCol="0">
              <a:spAutoFit/>
            </a:bodyPr>
            <a:lstStyle/>
            <a:p>
              <a:r>
                <a:rPr lang="en-US" sz="1400" dirty="0"/>
                <a:t>September 2021</a:t>
              </a:r>
            </a:p>
          </p:txBody>
        </p:sp>
      </p:grpSp>
      <p:sp>
        <p:nvSpPr>
          <p:cNvPr id="2" name="Freeform: Shape 1">
            <a:extLst>
              <a:ext uri="{FF2B5EF4-FFF2-40B4-BE49-F238E27FC236}">
                <a16:creationId xmlns:a16="http://schemas.microsoft.com/office/drawing/2014/main" id="{7822E092-6C3F-FB8D-155E-DD279894E912}"/>
              </a:ext>
            </a:extLst>
          </p:cNvPr>
          <p:cNvSpPr/>
          <p:nvPr/>
        </p:nvSpPr>
        <p:spPr>
          <a:xfrm>
            <a:off x="7022582" y="1264920"/>
            <a:ext cx="338338" cy="1539240"/>
          </a:xfrm>
          <a:custGeom>
            <a:avLst/>
            <a:gdLst>
              <a:gd name="connsiteX0" fmla="*/ 0 w 341867"/>
              <a:gd name="connsiteY0" fmla="*/ 0 h 1485900"/>
              <a:gd name="connsiteX1" fmla="*/ 297180 w 341867"/>
              <a:gd name="connsiteY1" fmla="*/ 617220 h 1485900"/>
              <a:gd name="connsiteX2" fmla="*/ 335280 w 341867"/>
              <a:gd name="connsiteY2" fmla="*/ 1485900 h 1485900"/>
            </a:gdLst>
            <a:ahLst/>
            <a:cxnLst>
              <a:cxn ang="0">
                <a:pos x="connsiteX0" y="connsiteY0"/>
              </a:cxn>
              <a:cxn ang="0">
                <a:pos x="connsiteX1" y="connsiteY1"/>
              </a:cxn>
              <a:cxn ang="0">
                <a:pos x="connsiteX2" y="connsiteY2"/>
              </a:cxn>
            </a:cxnLst>
            <a:rect l="l" t="t" r="r" b="b"/>
            <a:pathLst>
              <a:path w="341867" h="1485900">
                <a:moveTo>
                  <a:pt x="0" y="0"/>
                </a:moveTo>
                <a:cubicBezTo>
                  <a:pt x="120650" y="184785"/>
                  <a:pt x="241300" y="369570"/>
                  <a:pt x="297180" y="617220"/>
                </a:cubicBezTo>
                <a:cubicBezTo>
                  <a:pt x="353060" y="864870"/>
                  <a:pt x="344170" y="1175385"/>
                  <a:pt x="335280" y="1485900"/>
                </a:cubicBezTo>
              </a:path>
            </a:pathLst>
          </a:custGeom>
          <a:noFill/>
          <a:ln w="28575">
            <a:solidFill>
              <a:srgbClr val="FFFF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08FE6422-0192-F286-ADF8-B0B88B180630}"/>
              </a:ext>
            </a:extLst>
          </p:cNvPr>
          <p:cNvSpPr/>
          <p:nvPr/>
        </p:nvSpPr>
        <p:spPr>
          <a:xfrm flipH="1">
            <a:off x="10084776" y="1189858"/>
            <a:ext cx="308904" cy="1539240"/>
          </a:xfrm>
          <a:custGeom>
            <a:avLst/>
            <a:gdLst>
              <a:gd name="connsiteX0" fmla="*/ 0 w 341867"/>
              <a:gd name="connsiteY0" fmla="*/ 0 h 1485900"/>
              <a:gd name="connsiteX1" fmla="*/ 297180 w 341867"/>
              <a:gd name="connsiteY1" fmla="*/ 617220 h 1485900"/>
              <a:gd name="connsiteX2" fmla="*/ 335280 w 341867"/>
              <a:gd name="connsiteY2" fmla="*/ 1485900 h 1485900"/>
            </a:gdLst>
            <a:ahLst/>
            <a:cxnLst>
              <a:cxn ang="0">
                <a:pos x="connsiteX0" y="connsiteY0"/>
              </a:cxn>
              <a:cxn ang="0">
                <a:pos x="connsiteX1" y="connsiteY1"/>
              </a:cxn>
              <a:cxn ang="0">
                <a:pos x="connsiteX2" y="connsiteY2"/>
              </a:cxn>
            </a:cxnLst>
            <a:rect l="l" t="t" r="r" b="b"/>
            <a:pathLst>
              <a:path w="341867" h="1485900">
                <a:moveTo>
                  <a:pt x="0" y="0"/>
                </a:moveTo>
                <a:cubicBezTo>
                  <a:pt x="120650" y="184785"/>
                  <a:pt x="241300" y="369570"/>
                  <a:pt x="297180" y="617220"/>
                </a:cubicBezTo>
                <a:cubicBezTo>
                  <a:pt x="353060" y="864870"/>
                  <a:pt x="344170" y="1175385"/>
                  <a:pt x="335280" y="1485900"/>
                </a:cubicBezTo>
              </a:path>
            </a:pathLst>
          </a:custGeom>
          <a:noFill/>
          <a:ln w="28575">
            <a:solidFill>
              <a:srgbClr val="FFFF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55185F2-36C8-4B73-842C-2C82E787186E}"/>
              </a:ext>
            </a:extLst>
          </p:cNvPr>
          <p:cNvSpPr/>
          <p:nvPr/>
        </p:nvSpPr>
        <p:spPr>
          <a:xfrm rot="19304501" flipH="1">
            <a:off x="9031786" y="4139876"/>
            <a:ext cx="942030" cy="2532499"/>
          </a:xfrm>
          <a:custGeom>
            <a:avLst/>
            <a:gdLst>
              <a:gd name="connsiteX0" fmla="*/ 0 w 341867"/>
              <a:gd name="connsiteY0" fmla="*/ 0 h 1485900"/>
              <a:gd name="connsiteX1" fmla="*/ 297180 w 341867"/>
              <a:gd name="connsiteY1" fmla="*/ 617220 h 1485900"/>
              <a:gd name="connsiteX2" fmla="*/ 335280 w 341867"/>
              <a:gd name="connsiteY2" fmla="*/ 1485900 h 1485900"/>
              <a:gd name="connsiteX0" fmla="*/ 0 w 1387794"/>
              <a:gd name="connsiteY0" fmla="*/ 0 h 1821885"/>
              <a:gd name="connsiteX1" fmla="*/ 297180 w 1387794"/>
              <a:gd name="connsiteY1" fmla="*/ 617220 h 1821885"/>
              <a:gd name="connsiteX2" fmla="*/ 1387738 w 1387794"/>
              <a:gd name="connsiteY2" fmla="*/ 1821885 h 1821885"/>
              <a:gd name="connsiteX0" fmla="*/ 0 w 1387738"/>
              <a:gd name="connsiteY0" fmla="*/ 0 h 1821885"/>
              <a:gd name="connsiteX1" fmla="*/ 297180 w 1387738"/>
              <a:gd name="connsiteY1" fmla="*/ 617220 h 1821885"/>
              <a:gd name="connsiteX2" fmla="*/ 1387738 w 1387738"/>
              <a:gd name="connsiteY2" fmla="*/ 1821885 h 1821885"/>
              <a:gd name="connsiteX0" fmla="*/ 57109 w 1099664"/>
              <a:gd name="connsiteY0" fmla="*/ 0 h 2444739"/>
              <a:gd name="connsiteX1" fmla="*/ 9106 w 1099664"/>
              <a:gd name="connsiteY1" fmla="*/ 1240074 h 2444739"/>
              <a:gd name="connsiteX2" fmla="*/ 1099664 w 1099664"/>
              <a:gd name="connsiteY2" fmla="*/ 2444739 h 2444739"/>
              <a:gd name="connsiteX0" fmla="*/ 1 w 1042556"/>
              <a:gd name="connsiteY0" fmla="*/ 0 h 2444739"/>
              <a:gd name="connsiteX1" fmla="*/ 248444 w 1042556"/>
              <a:gd name="connsiteY1" fmla="*/ 875573 h 2444739"/>
              <a:gd name="connsiteX2" fmla="*/ 1042556 w 1042556"/>
              <a:gd name="connsiteY2" fmla="*/ 2444739 h 2444739"/>
              <a:gd name="connsiteX0" fmla="*/ 0 w 1042555"/>
              <a:gd name="connsiteY0" fmla="*/ 0 h 2444739"/>
              <a:gd name="connsiteX1" fmla="*/ 141196 w 1042555"/>
              <a:gd name="connsiteY1" fmla="*/ 1109935 h 2444739"/>
              <a:gd name="connsiteX2" fmla="*/ 1042555 w 1042555"/>
              <a:gd name="connsiteY2" fmla="*/ 2444739 h 2444739"/>
            </a:gdLst>
            <a:ahLst/>
            <a:cxnLst>
              <a:cxn ang="0">
                <a:pos x="connsiteX0" y="connsiteY0"/>
              </a:cxn>
              <a:cxn ang="0">
                <a:pos x="connsiteX1" y="connsiteY1"/>
              </a:cxn>
              <a:cxn ang="0">
                <a:pos x="connsiteX2" y="connsiteY2"/>
              </a:cxn>
            </a:cxnLst>
            <a:rect l="l" t="t" r="r" b="b"/>
            <a:pathLst>
              <a:path w="1042555" h="2444739">
                <a:moveTo>
                  <a:pt x="0" y="0"/>
                </a:moveTo>
                <a:cubicBezTo>
                  <a:pt x="120650" y="184785"/>
                  <a:pt x="85316" y="862285"/>
                  <a:pt x="141196" y="1109935"/>
                </a:cubicBezTo>
                <a:cubicBezTo>
                  <a:pt x="197076" y="1357585"/>
                  <a:pt x="811736" y="2181338"/>
                  <a:pt x="1042555" y="2444739"/>
                </a:cubicBezTo>
              </a:path>
            </a:pathLst>
          </a:custGeom>
          <a:noFill/>
          <a:ln w="28575">
            <a:solidFill>
              <a:srgbClr val="FFFF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30F9217A-F5E7-DE8E-9253-C8486AD4DDAE}"/>
              </a:ext>
            </a:extLst>
          </p:cNvPr>
          <p:cNvSpPr/>
          <p:nvPr/>
        </p:nvSpPr>
        <p:spPr>
          <a:xfrm>
            <a:off x="7822746" y="1890712"/>
            <a:ext cx="99673" cy="200227"/>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13D2FF1B-B8A5-0686-245C-57F1D1A07F8F}"/>
              </a:ext>
            </a:extLst>
          </p:cNvPr>
          <p:cNvSpPr/>
          <p:nvPr/>
        </p:nvSpPr>
        <p:spPr>
          <a:xfrm>
            <a:off x="10916822" y="1834313"/>
            <a:ext cx="99673" cy="200227"/>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3266CD77-B9B2-6C41-E1F9-5B821A8AB6DC}"/>
              </a:ext>
            </a:extLst>
          </p:cNvPr>
          <p:cNvSpPr/>
          <p:nvPr/>
        </p:nvSpPr>
        <p:spPr>
          <a:xfrm>
            <a:off x="10230793" y="5550642"/>
            <a:ext cx="99673" cy="200227"/>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22749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Results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grpSp>
        <p:nvGrpSpPr>
          <p:cNvPr id="27" name="Group 26">
            <a:extLst>
              <a:ext uri="{FF2B5EF4-FFF2-40B4-BE49-F238E27FC236}">
                <a16:creationId xmlns:a16="http://schemas.microsoft.com/office/drawing/2014/main" id="{CB3732EF-DB2B-1A77-FEAE-E6C95F7AF123}"/>
              </a:ext>
            </a:extLst>
          </p:cNvPr>
          <p:cNvGrpSpPr/>
          <p:nvPr/>
        </p:nvGrpSpPr>
        <p:grpSpPr>
          <a:xfrm>
            <a:off x="4812692" y="679449"/>
            <a:ext cx="7118535" cy="3638239"/>
            <a:chOff x="2536732" y="1609880"/>
            <a:chExt cx="7118535" cy="3638239"/>
          </a:xfrm>
        </p:grpSpPr>
        <p:pic>
          <p:nvPicPr>
            <p:cNvPr id="5" name="Picture 4" descr="A picture containing text, smoke&#10;&#10;Description automatically generated">
              <a:extLst>
                <a:ext uri="{FF2B5EF4-FFF2-40B4-BE49-F238E27FC236}">
                  <a16:creationId xmlns:a16="http://schemas.microsoft.com/office/drawing/2014/main" id="{7DACF1D1-38C0-D41E-A2D9-D497767A7C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36732" y="1609880"/>
              <a:ext cx="7118535" cy="3638239"/>
            </a:xfrm>
            <a:prstGeom prst="rect">
              <a:avLst/>
            </a:prstGeom>
            <a:ln>
              <a:solidFill>
                <a:schemeClr val="tx1"/>
              </a:solidFill>
            </a:ln>
          </p:spPr>
        </p:pic>
        <p:grpSp>
          <p:nvGrpSpPr>
            <p:cNvPr id="6" name="Group 5">
              <a:extLst>
                <a:ext uri="{FF2B5EF4-FFF2-40B4-BE49-F238E27FC236}">
                  <a16:creationId xmlns:a16="http://schemas.microsoft.com/office/drawing/2014/main" id="{CBE9FB68-3149-DED4-E181-4F1DE66F1E23}"/>
                </a:ext>
              </a:extLst>
            </p:cNvPr>
            <p:cNvGrpSpPr/>
            <p:nvPr/>
          </p:nvGrpSpPr>
          <p:grpSpPr>
            <a:xfrm>
              <a:off x="4884859" y="1829722"/>
              <a:ext cx="4442111" cy="2584505"/>
              <a:chOff x="1085406" y="0"/>
              <a:chExt cx="4442111" cy="2584505"/>
            </a:xfrm>
          </p:grpSpPr>
          <p:cxnSp>
            <p:nvCxnSpPr>
              <p:cNvPr id="7" name="Straight Arrow Connector 6">
                <a:extLst>
                  <a:ext uri="{FF2B5EF4-FFF2-40B4-BE49-F238E27FC236}">
                    <a16:creationId xmlns:a16="http://schemas.microsoft.com/office/drawing/2014/main" id="{00000000-0008-0000-0200-000003000000}"/>
                  </a:ext>
                </a:extLst>
              </p:cNvPr>
              <p:cNvCxnSpPr/>
              <p:nvPr/>
            </p:nvCxnSpPr>
            <p:spPr>
              <a:xfrm flipH="1">
                <a:off x="2847944" y="1214662"/>
                <a:ext cx="705695" cy="107467"/>
              </a:xfrm>
              <a:prstGeom prst="straightConnector1">
                <a:avLst/>
              </a:prstGeom>
              <a:ln>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0000000-0008-0000-0200-000011000000}"/>
                  </a:ext>
                </a:extLst>
              </p:cNvPr>
              <p:cNvSpPr/>
              <p:nvPr/>
            </p:nvSpPr>
            <p:spPr>
              <a:xfrm>
                <a:off x="1085406" y="530107"/>
                <a:ext cx="191921" cy="178689"/>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Oval 8">
                <a:extLst>
                  <a:ext uri="{FF2B5EF4-FFF2-40B4-BE49-F238E27FC236}">
                    <a16:creationId xmlns:a16="http://schemas.microsoft.com/office/drawing/2014/main" id="{00000000-0008-0000-0200-000012000000}"/>
                  </a:ext>
                </a:extLst>
              </p:cNvPr>
              <p:cNvSpPr/>
              <p:nvPr/>
            </p:nvSpPr>
            <p:spPr>
              <a:xfrm>
                <a:off x="1353200" y="663558"/>
                <a:ext cx="191921" cy="178689"/>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Oval 9">
                <a:extLst>
                  <a:ext uri="{FF2B5EF4-FFF2-40B4-BE49-F238E27FC236}">
                    <a16:creationId xmlns:a16="http://schemas.microsoft.com/office/drawing/2014/main" id="{00000000-0008-0000-0200-000013000000}"/>
                  </a:ext>
                </a:extLst>
              </p:cNvPr>
              <p:cNvSpPr/>
              <p:nvPr/>
            </p:nvSpPr>
            <p:spPr>
              <a:xfrm>
                <a:off x="2679475" y="1239011"/>
                <a:ext cx="191921" cy="178689"/>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TextBox 19">
                <a:extLst>
                  <a:ext uri="{FF2B5EF4-FFF2-40B4-BE49-F238E27FC236}">
                    <a16:creationId xmlns:a16="http://schemas.microsoft.com/office/drawing/2014/main" id="{CB97D8EB-7F75-4ACF-8ED8-4A7666373681}"/>
                  </a:ext>
                </a:extLst>
              </p:cNvPr>
              <p:cNvSpPr txBox="1"/>
              <p:nvPr/>
            </p:nvSpPr>
            <p:spPr>
              <a:xfrm>
                <a:off x="2632748" y="0"/>
                <a:ext cx="2894769" cy="6803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000" b="0">
                    <a:solidFill>
                      <a:schemeClr val="accent4">
                        <a:lumMod val="75000"/>
                      </a:schemeClr>
                    </a:solidFill>
                    <a:latin typeface="Arial" panose="020B0604020202020204" pitchFamily="34" charset="0"/>
                    <a:cs typeface="Arial" panose="020B0604020202020204" pitchFamily="34" charset="0"/>
                  </a:rPr>
                  <a:t>Post-Restoration 2:  November 2019</a:t>
                </a:r>
              </a:p>
              <a:p>
                <a:pPr algn="r"/>
                <a:r>
                  <a:rPr lang="en-US" sz="1000" b="0">
                    <a:solidFill>
                      <a:schemeClr val="accent2"/>
                    </a:solidFill>
                    <a:latin typeface="Arial" panose="020B0604020202020204" pitchFamily="34" charset="0"/>
                    <a:cs typeface="Arial" panose="020B0604020202020204" pitchFamily="34" charset="0"/>
                  </a:rPr>
                  <a:t>Post-Restoration 3:  May 2020</a:t>
                </a:r>
              </a:p>
              <a:p>
                <a:pPr algn="r"/>
                <a:r>
                  <a:rPr lang="en-US" sz="1000" b="0">
                    <a:solidFill>
                      <a:schemeClr val="accent6">
                        <a:lumMod val="75000"/>
                      </a:schemeClr>
                    </a:solidFill>
                    <a:latin typeface="Arial" panose="020B0604020202020204" pitchFamily="34" charset="0"/>
                    <a:cs typeface="Arial" panose="020B0604020202020204" pitchFamily="34" charset="0"/>
                  </a:rPr>
                  <a:t>Post-Restoration 4:  May 2021</a:t>
                </a:r>
              </a:p>
              <a:p>
                <a:pPr algn="r"/>
                <a:r>
                  <a:rPr lang="en-US" sz="1000" b="0">
                    <a:solidFill>
                      <a:schemeClr val="accent2">
                        <a:lumMod val="50000"/>
                      </a:schemeClr>
                    </a:solidFill>
                    <a:latin typeface="Arial" panose="020B0604020202020204" pitchFamily="34" charset="0"/>
                    <a:cs typeface="Arial" panose="020B0604020202020204" pitchFamily="34" charset="0"/>
                  </a:rPr>
                  <a:t>Post-Restoration</a:t>
                </a:r>
                <a:r>
                  <a:rPr lang="en-US" sz="1000" b="0" baseline="0">
                    <a:solidFill>
                      <a:schemeClr val="accent2">
                        <a:lumMod val="50000"/>
                      </a:schemeClr>
                    </a:solidFill>
                    <a:latin typeface="Arial" panose="020B0604020202020204" pitchFamily="34" charset="0"/>
                    <a:cs typeface="Arial" panose="020B0604020202020204" pitchFamily="34" charset="0"/>
                  </a:rPr>
                  <a:t> 5: January 2023</a:t>
                </a:r>
                <a:endParaRPr lang="en-US" sz="1000" b="0">
                  <a:solidFill>
                    <a:schemeClr val="accent2">
                      <a:lumMod val="50000"/>
                    </a:schemeClr>
                  </a:solidFill>
                  <a:latin typeface="Arial" panose="020B0604020202020204" pitchFamily="34" charset="0"/>
                  <a:cs typeface="Arial" panose="020B0604020202020204" pitchFamily="34" charset="0"/>
                </a:endParaRPr>
              </a:p>
              <a:p>
                <a:pPr algn="r"/>
                <a:endParaRPr lang="en-US" sz="1000" b="0">
                  <a:solidFill>
                    <a:srgbClr val="FF66FF"/>
                  </a:solidFill>
                  <a:latin typeface="Arial" panose="020B0604020202020204" pitchFamily="34" charset="0"/>
                  <a:cs typeface="Arial" panose="020B0604020202020204" pitchFamily="34" charset="0"/>
                </a:endParaRPr>
              </a:p>
              <a:p>
                <a:pPr algn="r"/>
                <a:endParaRPr lang="en-US" sz="1000" b="0">
                  <a:solidFill>
                    <a:schemeClr val="accent2"/>
                  </a:solidFill>
                  <a:latin typeface="Arial" panose="020B0604020202020204" pitchFamily="34" charset="0"/>
                  <a:cs typeface="Arial" panose="020B0604020202020204" pitchFamily="34" charset="0"/>
                </a:endParaRPr>
              </a:p>
            </p:txBody>
          </p:sp>
          <p:sp>
            <p:nvSpPr>
              <p:cNvPr id="14" name="TextBox 1">
                <a:extLst>
                  <a:ext uri="{FF2B5EF4-FFF2-40B4-BE49-F238E27FC236}">
                    <a16:creationId xmlns:a16="http://schemas.microsoft.com/office/drawing/2014/main" id="{6E98DA65-F7B8-420B-B613-D134B7EDB739}"/>
                  </a:ext>
                </a:extLst>
              </p:cNvPr>
              <p:cNvSpPr txBox="1"/>
              <p:nvPr/>
            </p:nvSpPr>
            <p:spPr>
              <a:xfrm>
                <a:off x="3511949" y="1298292"/>
                <a:ext cx="1746246" cy="4904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800" i="1">
                    <a:solidFill>
                      <a:schemeClr val="bg1">
                        <a:lumMod val="50000"/>
                      </a:schemeClr>
                    </a:solidFill>
                    <a:latin typeface="Arial" panose="020B0604020202020204" pitchFamily="34" charset="0"/>
                    <a:cs typeface="Arial" panose="020B0604020202020204" pitchFamily="34" charset="0"/>
                  </a:rPr>
                  <a:t>Limestone Deposited 04/2019</a:t>
                </a:r>
              </a:p>
            </p:txBody>
          </p:sp>
          <p:cxnSp>
            <p:nvCxnSpPr>
              <p:cNvPr id="15" name="Straight Arrow Connector 14">
                <a:extLst>
                  <a:ext uri="{FF2B5EF4-FFF2-40B4-BE49-F238E27FC236}">
                    <a16:creationId xmlns:a16="http://schemas.microsoft.com/office/drawing/2014/main" id="{4738B31F-08D7-49E2-A6CF-16F619E1E12C}"/>
                  </a:ext>
                </a:extLst>
              </p:cNvPr>
              <p:cNvCxnSpPr/>
              <p:nvPr/>
            </p:nvCxnSpPr>
            <p:spPr>
              <a:xfrm flipV="1">
                <a:off x="4171797" y="2022850"/>
                <a:ext cx="208348" cy="154309"/>
              </a:xfrm>
              <a:prstGeom prst="straightConnector1">
                <a:avLst/>
              </a:prstGeom>
              <a:ln>
                <a:solidFill>
                  <a:schemeClr val="tx1">
                    <a:lumMod val="50000"/>
                    <a:lumOff val="50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17" name="TextBox 1">
                <a:extLst>
                  <a:ext uri="{FF2B5EF4-FFF2-40B4-BE49-F238E27FC236}">
                    <a16:creationId xmlns:a16="http://schemas.microsoft.com/office/drawing/2014/main" id="{D7E25E42-81CD-4B8D-A680-A76AB92A780E}"/>
                  </a:ext>
                </a:extLst>
              </p:cNvPr>
              <p:cNvSpPr txBox="1"/>
              <p:nvPr/>
            </p:nvSpPr>
            <p:spPr>
              <a:xfrm>
                <a:off x="1732145" y="1803882"/>
                <a:ext cx="1746246" cy="4904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i="1">
                    <a:solidFill>
                      <a:schemeClr val="bg1">
                        <a:lumMod val="50000"/>
                      </a:schemeClr>
                    </a:solidFill>
                    <a:latin typeface="Arial" panose="020B0604020202020204" pitchFamily="34" charset="0"/>
                    <a:cs typeface="Arial" panose="020B0604020202020204" pitchFamily="34" charset="0"/>
                  </a:rPr>
                  <a:t>Limestone Observed 05/2020</a:t>
                </a:r>
              </a:p>
            </p:txBody>
          </p:sp>
          <p:sp>
            <p:nvSpPr>
              <p:cNvPr id="22" name="TextBox 1">
                <a:extLst>
                  <a:ext uri="{FF2B5EF4-FFF2-40B4-BE49-F238E27FC236}">
                    <a16:creationId xmlns:a16="http://schemas.microsoft.com/office/drawing/2014/main" id="{181C618F-1BE3-40C8-A19A-6F88769D8E02}"/>
                  </a:ext>
                </a:extLst>
              </p:cNvPr>
              <p:cNvSpPr txBox="1"/>
              <p:nvPr/>
            </p:nvSpPr>
            <p:spPr>
              <a:xfrm>
                <a:off x="2482982" y="2094048"/>
                <a:ext cx="1746246" cy="4904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i="1">
                    <a:solidFill>
                      <a:schemeClr val="bg1">
                        <a:lumMod val="50000"/>
                      </a:schemeClr>
                    </a:solidFill>
                    <a:latin typeface="Arial" panose="020B0604020202020204" pitchFamily="34" charset="0"/>
                    <a:cs typeface="Arial" panose="020B0604020202020204" pitchFamily="34" charset="0"/>
                  </a:rPr>
                  <a:t>Limestone Observed 05/2021</a:t>
                </a:r>
              </a:p>
            </p:txBody>
          </p:sp>
          <p:cxnSp>
            <p:nvCxnSpPr>
              <p:cNvPr id="23" name="Straight Arrow Connector 22">
                <a:extLst>
                  <a:ext uri="{FF2B5EF4-FFF2-40B4-BE49-F238E27FC236}">
                    <a16:creationId xmlns:a16="http://schemas.microsoft.com/office/drawing/2014/main" id="{429C87B4-B14E-4E0D-BE0B-C23D1EF6D973}"/>
                  </a:ext>
                </a:extLst>
              </p:cNvPr>
              <p:cNvCxnSpPr/>
              <p:nvPr/>
            </p:nvCxnSpPr>
            <p:spPr>
              <a:xfrm flipV="1">
                <a:off x="3428580" y="1762153"/>
                <a:ext cx="208348" cy="154309"/>
              </a:xfrm>
              <a:prstGeom prst="straightConnector1">
                <a:avLst/>
              </a:prstGeom>
              <a:ln>
                <a:solidFill>
                  <a:schemeClr val="tx1">
                    <a:lumMod val="50000"/>
                    <a:lumOff val="50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5AD2EA-FDFA-410E-91D6-A1882EF5426E}"/>
                  </a:ext>
                </a:extLst>
              </p:cNvPr>
              <p:cNvCxnSpPr/>
              <p:nvPr/>
            </p:nvCxnSpPr>
            <p:spPr>
              <a:xfrm flipH="1">
                <a:off x="3197886" y="1406461"/>
                <a:ext cx="355678" cy="85049"/>
              </a:xfrm>
              <a:prstGeom prst="straightConnector1">
                <a:avLst/>
              </a:prstGeom>
              <a:ln>
                <a:solidFill>
                  <a:schemeClr val="tx1">
                    <a:lumMod val="50000"/>
                    <a:lumOff val="50000"/>
                  </a:schemeClr>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25" name="Arrow: Left-Right 24">
              <a:extLst>
                <a:ext uri="{FF2B5EF4-FFF2-40B4-BE49-F238E27FC236}">
                  <a16:creationId xmlns:a16="http://schemas.microsoft.com/office/drawing/2014/main" id="{C4ED3023-9B66-88F1-7758-168ACA0C07DC}"/>
                </a:ext>
              </a:extLst>
            </p:cNvPr>
            <p:cNvSpPr/>
            <p:nvPr/>
          </p:nvSpPr>
          <p:spPr>
            <a:xfrm>
              <a:off x="4298347" y="4195259"/>
              <a:ext cx="2429501" cy="218968"/>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BBB3ACB-B71F-B965-8EAE-32BC6499BC32}"/>
                </a:ext>
              </a:extLst>
            </p:cNvPr>
            <p:cNvSpPr txBox="1"/>
            <p:nvPr/>
          </p:nvSpPr>
          <p:spPr>
            <a:xfrm>
              <a:off x="4879384" y="3996966"/>
              <a:ext cx="1216615" cy="307777"/>
            </a:xfrm>
            <a:prstGeom prst="rect">
              <a:avLst/>
            </a:prstGeom>
            <a:noFill/>
          </p:spPr>
          <p:txBody>
            <a:bodyPr wrap="none" rtlCol="0">
              <a:spAutoFit/>
            </a:bodyPr>
            <a:lstStyle/>
            <a:p>
              <a:r>
                <a:rPr lang="en-US" sz="1400" dirty="0"/>
                <a:t>Restored Area</a:t>
              </a:r>
            </a:p>
          </p:txBody>
        </p:sp>
      </p:grpSp>
      <p:sp>
        <p:nvSpPr>
          <p:cNvPr id="30" name="TextBox 29">
            <a:extLst>
              <a:ext uri="{FF2B5EF4-FFF2-40B4-BE49-F238E27FC236}">
                <a16:creationId xmlns:a16="http://schemas.microsoft.com/office/drawing/2014/main" id="{2EA2DA89-0E78-185C-EA95-2A297818659D}"/>
              </a:ext>
            </a:extLst>
          </p:cNvPr>
          <p:cNvSpPr txBox="1"/>
          <p:nvPr/>
        </p:nvSpPr>
        <p:spPr>
          <a:xfrm>
            <a:off x="227372" y="936010"/>
            <a:ext cx="4446645"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Longitudinal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Significant changes at 1</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upstream cross-vane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Some change at 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upstream cross-vane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Stable through crossing</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Moving material larger than 12-18” diameter</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BA4258C2-AE71-E2E3-3309-40933BD3BD43}"/>
              </a:ext>
            </a:extLst>
          </p:cNvPr>
          <p:cNvGrpSpPr/>
          <p:nvPr/>
        </p:nvGrpSpPr>
        <p:grpSpPr>
          <a:xfrm>
            <a:off x="6453504" y="4439510"/>
            <a:ext cx="3403971" cy="2028422"/>
            <a:chOff x="6978695" y="4449325"/>
            <a:chExt cx="3403971" cy="2028422"/>
          </a:xfrm>
        </p:grpSpPr>
        <p:pic>
          <p:nvPicPr>
            <p:cNvPr id="48" name="Picture 47" descr="A picture containing text, smoke&#10;&#10;Description automatically generated">
              <a:extLst>
                <a:ext uri="{FF2B5EF4-FFF2-40B4-BE49-F238E27FC236}">
                  <a16:creationId xmlns:a16="http://schemas.microsoft.com/office/drawing/2014/main" id="{E75D31C1-17B9-3435-7411-BA2A5D74BBD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978695" y="4449325"/>
              <a:ext cx="3403971" cy="2028422"/>
            </a:xfrm>
            <a:prstGeom prst="rect">
              <a:avLst/>
            </a:prstGeom>
            <a:ln>
              <a:solidFill>
                <a:schemeClr val="tx1"/>
              </a:solidFill>
            </a:ln>
          </p:spPr>
        </p:pic>
        <p:sp>
          <p:nvSpPr>
            <p:cNvPr id="49" name="Oval 48">
              <a:extLst>
                <a:ext uri="{FF2B5EF4-FFF2-40B4-BE49-F238E27FC236}">
                  <a16:creationId xmlns:a16="http://schemas.microsoft.com/office/drawing/2014/main" id="{8E5A3FC1-1EF6-34FB-EB52-0CF1E4619710}"/>
                </a:ext>
              </a:extLst>
            </p:cNvPr>
            <p:cNvSpPr/>
            <p:nvPr/>
          </p:nvSpPr>
          <p:spPr>
            <a:xfrm>
              <a:off x="7797052" y="4686349"/>
              <a:ext cx="341920" cy="359044"/>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0" name="Oval 49">
              <a:extLst>
                <a:ext uri="{FF2B5EF4-FFF2-40B4-BE49-F238E27FC236}">
                  <a16:creationId xmlns:a16="http://schemas.microsoft.com/office/drawing/2014/main" id="{7A39D0B3-C035-5C60-DB8B-C244CE90003B}"/>
                </a:ext>
              </a:extLst>
            </p:cNvPr>
            <p:cNvSpPr/>
            <p:nvPr/>
          </p:nvSpPr>
          <p:spPr>
            <a:xfrm>
              <a:off x="8182879" y="4914090"/>
              <a:ext cx="341920" cy="359044"/>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Tree>
    <p:extLst>
      <p:ext uri="{BB962C8B-B14F-4D97-AF65-F5344CB8AC3E}">
        <p14:creationId xmlns:p14="http://schemas.microsoft.com/office/powerpoint/2010/main" val="381021286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descr="A picture containing tree, outdoor, ground, forest&#10;&#10;Description automatically generated">
            <a:extLst>
              <a:ext uri="{FF2B5EF4-FFF2-40B4-BE49-F238E27FC236}">
                <a16:creationId xmlns:a16="http://schemas.microsoft.com/office/drawing/2014/main" id="{821F380C-BB6E-F271-5448-2F68070BBE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90" y="66566"/>
            <a:ext cx="3875495" cy="2960231"/>
          </a:xfrm>
          <a:prstGeom prst="rect">
            <a:avLst/>
          </a:prstGeom>
          <a:ln w="12700">
            <a:solidFill>
              <a:schemeClr val="tx1"/>
            </a:solidFill>
          </a:ln>
        </p:spPr>
      </p:pic>
      <p:pic>
        <p:nvPicPr>
          <p:cNvPr id="3" name="Picture 2" descr="A picture containing outdoor, ground, rock, rocky&#10;&#10;Description automatically generated">
            <a:extLst>
              <a:ext uri="{FF2B5EF4-FFF2-40B4-BE49-F238E27FC236}">
                <a16:creationId xmlns:a16="http://schemas.microsoft.com/office/drawing/2014/main" id="{0C096DD7-D7E1-7332-5803-AE3FF43CE3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6772" y="66565"/>
            <a:ext cx="3946975" cy="2960232"/>
          </a:xfrm>
          <a:prstGeom prst="rect">
            <a:avLst/>
          </a:prstGeom>
          <a:ln w="12700">
            <a:solidFill>
              <a:schemeClr val="tx1"/>
            </a:solidFill>
          </a:ln>
        </p:spPr>
      </p:pic>
      <p:pic>
        <p:nvPicPr>
          <p:cNvPr id="4" name="Picture 3" descr="A picture containing ground, outdoor, rock, nature&#10;&#10;Description automatically generated">
            <a:extLst>
              <a:ext uri="{FF2B5EF4-FFF2-40B4-BE49-F238E27FC236}">
                <a16:creationId xmlns:a16="http://schemas.microsoft.com/office/drawing/2014/main" id="{9416AB18-44AE-7FB8-43A6-BC460F799B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2235" y="66565"/>
            <a:ext cx="3946975" cy="2960232"/>
          </a:xfrm>
          <a:prstGeom prst="rect">
            <a:avLst/>
          </a:prstGeom>
          <a:ln w="12700">
            <a:solidFill>
              <a:schemeClr val="tx1"/>
            </a:solidFill>
          </a:ln>
        </p:spPr>
      </p:pic>
      <p:pic>
        <p:nvPicPr>
          <p:cNvPr id="5" name="Picture 4" descr="A small creek in the woods&#10;&#10;Description automatically generated with low confidence">
            <a:extLst>
              <a:ext uri="{FF2B5EF4-FFF2-40B4-BE49-F238E27FC236}">
                <a16:creationId xmlns:a16="http://schemas.microsoft.com/office/drawing/2014/main" id="{3625412D-3CED-8961-6314-72B7DA70A4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790" y="3147568"/>
            <a:ext cx="4697460" cy="3523095"/>
          </a:xfrm>
          <a:prstGeom prst="rect">
            <a:avLst/>
          </a:prstGeom>
          <a:ln w="12700">
            <a:solidFill>
              <a:schemeClr val="tx1"/>
            </a:solidFill>
          </a:ln>
        </p:spPr>
      </p:pic>
      <p:pic>
        <p:nvPicPr>
          <p:cNvPr id="6" name="Picture 5" descr="A creek in the woods&#10;&#10;Description automatically generated with low confidence">
            <a:extLst>
              <a:ext uri="{FF2B5EF4-FFF2-40B4-BE49-F238E27FC236}">
                <a16:creationId xmlns:a16="http://schemas.microsoft.com/office/drawing/2014/main" id="{4C4452DA-5080-F023-9C44-E844FF3510D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62576" y="3138032"/>
            <a:ext cx="4626634" cy="3532631"/>
          </a:xfrm>
          <a:prstGeom prst="rect">
            <a:avLst/>
          </a:prstGeom>
          <a:ln w="12700">
            <a:solidFill>
              <a:schemeClr val="tx1"/>
            </a:solidFill>
          </a:ln>
        </p:spPr>
      </p:pic>
      <p:sp>
        <p:nvSpPr>
          <p:cNvPr id="7" name="TextBox 6">
            <a:extLst>
              <a:ext uri="{FF2B5EF4-FFF2-40B4-BE49-F238E27FC236}">
                <a16:creationId xmlns:a16="http://schemas.microsoft.com/office/drawing/2014/main" id="{86A19419-7003-9AFC-E0F6-2D82FAD5C5CD}"/>
              </a:ext>
            </a:extLst>
          </p:cNvPr>
          <p:cNvSpPr txBox="1"/>
          <p:nvPr/>
        </p:nvSpPr>
        <p:spPr>
          <a:xfrm>
            <a:off x="1461563" y="187337"/>
            <a:ext cx="1146468" cy="369332"/>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rPr>
              <a:t>April 2019</a:t>
            </a:r>
          </a:p>
        </p:txBody>
      </p:sp>
      <p:sp>
        <p:nvSpPr>
          <p:cNvPr id="8" name="TextBox 7">
            <a:extLst>
              <a:ext uri="{FF2B5EF4-FFF2-40B4-BE49-F238E27FC236}">
                <a16:creationId xmlns:a16="http://schemas.microsoft.com/office/drawing/2014/main" id="{6491494A-FCE0-B739-5F49-AB94966111AE}"/>
              </a:ext>
            </a:extLst>
          </p:cNvPr>
          <p:cNvSpPr txBox="1"/>
          <p:nvPr/>
        </p:nvSpPr>
        <p:spPr>
          <a:xfrm>
            <a:off x="5433176" y="177801"/>
            <a:ext cx="1469633" cy="369332"/>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rPr>
              <a:t>October 2019</a:t>
            </a:r>
          </a:p>
        </p:txBody>
      </p:sp>
      <p:sp>
        <p:nvSpPr>
          <p:cNvPr id="9" name="TextBox 8">
            <a:extLst>
              <a:ext uri="{FF2B5EF4-FFF2-40B4-BE49-F238E27FC236}">
                <a16:creationId xmlns:a16="http://schemas.microsoft.com/office/drawing/2014/main" id="{20B53E12-BC00-1E61-A636-B6B6C3206A65}"/>
              </a:ext>
            </a:extLst>
          </p:cNvPr>
          <p:cNvSpPr txBox="1"/>
          <p:nvPr/>
        </p:nvSpPr>
        <p:spPr>
          <a:xfrm>
            <a:off x="9559063" y="177629"/>
            <a:ext cx="1113318" cy="369332"/>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rPr>
              <a:t>May 2020</a:t>
            </a:r>
          </a:p>
        </p:txBody>
      </p:sp>
      <p:sp>
        <p:nvSpPr>
          <p:cNvPr id="10" name="TextBox 9">
            <a:extLst>
              <a:ext uri="{FF2B5EF4-FFF2-40B4-BE49-F238E27FC236}">
                <a16:creationId xmlns:a16="http://schemas.microsoft.com/office/drawing/2014/main" id="{25411C64-C934-836A-BACF-56151105A4EA}"/>
              </a:ext>
            </a:extLst>
          </p:cNvPr>
          <p:cNvSpPr txBox="1"/>
          <p:nvPr/>
        </p:nvSpPr>
        <p:spPr>
          <a:xfrm>
            <a:off x="1177919" y="3292364"/>
            <a:ext cx="2567334"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January 2021</a:t>
            </a:r>
          </a:p>
          <a:p>
            <a:pPr algn="ctr"/>
            <a:r>
              <a:rPr lang="en-US" dirty="0">
                <a:solidFill>
                  <a:schemeClr val="bg1"/>
                </a:solidFill>
                <a:effectLst>
                  <a:outerShdw blurRad="38100" dist="38100" dir="2700000" algn="tl">
                    <a:srgbClr val="000000">
                      <a:alpha val="43137"/>
                    </a:srgbClr>
                  </a:outerShdw>
                </a:effectLst>
              </a:rPr>
              <a:t>After 4 ~</a:t>
            </a:r>
            <a:r>
              <a:rPr lang="en-US" dirty="0" err="1">
                <a:solidFill>
                  <a:schemeClr val="bg1"/>
                </a:solidFill>
                <a:effectLst>
                  <a:outerShdw blurRad="38100" dist="38100" dir="2700000" algn="tl">
                    <a:srgbClr val="000000">
                      <a:alpha val="43137"/>
                    </a:srgbClr>
                  </a:outerShdw>
                </a:effectLst>
              </a:rPr>
              <a:t>bankfull</a:t>
            </a:r>
            <a:r>
              <a:rPr lang="en-US" dirty="0">
                <a:solidFill>
                  <a:schemeClr val="bg1"/>
                </a:solidFill>
                <a:effectLst>
                  <a:outerShdw blurRad="38100" dist="38100" dir="2700000" algn="tl">
                    <a:srgbClr val="000000">
                      <a:alpha val="43137"/>
                    </a:srgbClr>
                  </a:outerShdw>
                </a:effectLst>
              </a:rPr>
              <a:t> events</a:t>
            </a:r>
          </a:p>
        </p:txBody>
      </p:sp>
      <p:sp>
        <p:nvSpPr>
          <p:cNvPr id="11" name="TextBox 10">
            <a:extLst>
              <a:ext uri="{FF2B5EF4-FFF2-40B4-BE49-F238E27FC236}">
                <a16:creationId xmlns:a16="http://schemas.microsoft.com/office/drawing/2014/main" id="{1B01D1C2-86E1-CC64-2858-6B39009F79D2}"/>
              </a:ext>
            </a:extLst>
          </p:cNvPr>
          <p:cNvSpPr txBox="1"/>
          <p:nvPr/>
        </p:nvSpPr>
        <p:spPr>
          <a:xfrm>
            <a:off x="8879815" y="3191641"/>
            <a:ext cx="1977208" cy="646331"/>
          </a:xfrm>
          <a:prstGeom prst="rect">
            <a:avLst/>
          </a:prstGeom>
          <a:noFill/>
        </p:spPr>
        <p:txBody>
          <a:bodyPr wrap="none" rtlCol="0">
            <a:spAutoFit/>
          </a:bodyPr>
          <a:lstStyle/>
          <a:p>
            <a:pPr algn="ctr"/>
            <a:r>
              <a:rPr lang="en-US" dirty="0">
                <a:solidFill>
                  <a:schemeClr val="bg1"/>
                </a:solidFill>
                <a:effectLst>
                  <a:outerShdw blurRad="38100" dist="38100" dir="2700000" algn="tl">
                    <a:srgbClr val="000000">
                      <a:alpha val="43137"/>
                    </a:srgbClr>
                  </a:outerShdw>
                </a:effectLst>
              </a:rPr>
              <a:t>September 2021</a:t>
            </a:r>
          </a:p>
          <a:p>
            <a:pPr algn="ctr"/>
            <a:r>
              <a:rPr lang="en-US" dirty="0">
                <a:solidFill>
                  <a:schemeClr val="bg1"/>
                </a:solidFill>
                <a:effectLst>
                  <a:outerShdw blurRad="38100" dist="38100" dir="2700000" algn="tl">
                    <a:srgbClr val="000000">
                      <a:alpha val="43137"/>
                    </a:srgbClr>
                  </a:outerShdw>
                </a:effectLst>
              </a:rPr>
              <a:t>After Hurricane Ida</a:t>
            </a:r>
          </a:p>
        </p:txBody>
      </p:sp>
      <p:sp>
        <p:nvSpPr>
          <p:cNvPr id="12" name="Oval 11">
            <a:extLst>
              <a:ext uri="{FF2B5EF4-FFF2-40B4-BE49-F238E27FC236}">
                <a16:creationId xmlns:a16="http://schemas.microsoft.com/office/drawing/2014/main" id="{F957F00D-7D06-C1A9-1136-2121FE71280B}"/>
              </a:ext>
            </a:extLst>
          </p:cNvPr>
          <p:cNvSpPr/>
          <p:nvPr/>
        </p:nvSpPr>
        <p:spPr>
          <a:xfrm>
            <a:off x="1118985" y="5282711"/>
            <a:ext cx="980574" cy="97455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5E3BBB3-820B-B6CB-D218-C4A522F0BF7C}"/>
              </a:ext>
            </a:extLst>
          </p:cNvPr>
          <p:cNvSpPr/>
          <p:nvPr/>
        </p:nvSpPr>
        <p:spPr>
          <a:xfrm>
            <a:off x="8331658" y="5163135"/>
            <a:ext cx="850447" cy="86912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F47024E-5732-EC42-81E8-5F62DDC3753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57011" y="3817740"/>
            <a:ext cx="2216451" cy="2258207"/>
          </a:xfrm>
          <a:prstGeom prst="rect">
            <a:avLst/>
          </a:prstGeom>
          <a:solidFill>
            <a:schemeClr val="bg1"/>
          </a:solidFill>
          <a:ln w="12700">
            <a:solidFill>
              <a:schemeClr val="tx1"/>
            </a:solidFill>
          </a:ln>
        </p:spPr>
      </p:pic>
      <p:cxnSp>
        <p:nvCxnSpPr>
          <p:cNvPr id="16" name="Straight Arrow Connector 15">
            <a:extLst>
              <a:ext uri="{FF2B5EF4-FFF2-40B4-BE49-F238E27FC236}">
                <a16:creationId xmlns:a16="http://schemas.microsoft.com/office/drawing/2014/main" id="{8918B1B8-52AB-473B-0F31-741FCF488ED2}"/>
              </a:ext>
            </a:extLst>
          </p:cNvPr>
          <p:cNvCxnSpPr>
            <a:cxnSpLocks/>
          </p:cNvCxnSpPr>
          <p:nvPr/>
        </p:nvCxnSpPr>
        <p:spPr>
          <a:xfrm>
            <a:off x="3190388" y="2133319"/>
            <a:ext cx="3150254" cy="2258207"/>
          </a:xfrm>
          <a:prstGeom prst="straightConnector1">
            <a:avLst/>
          </a:prstGeom>
          <a:ln w="76200">
            <a:solidFill>
              <a:srgbClr val="FFC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6B86687-88C8-58B0-6AE6-780EAF64070A}"/>
              </a:ext>
            </a:extLst>
          </p:cNvPr>
          <p:cNvCxnSpPr>
            <a:cxnSpLocks/>
          </p:cNvCxnSpPr>
          <p:nvPr/>
        </p:nvCxnSpPr>
        <p:spPr>
          <a:xfrm>
            <a:off x="6340642" y="4628915"/>
            <a:ext cx="2416240" cy="296831"/>
          </a:xfrm>
          <a:prstGeom prst="straightConnector1">
            <a:avLst/>
          </a:prstGeom>
          <a:ln w="76200">
            <a:solidFill>
              <a:schemeClr val="accent2">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77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Results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object 13">
            <a:extLst>
              <a:ext uri="{FF2B5EF4-FFF2-40B4-BE49-F238E27FC236}">
                <a16:creationId xmlns:a16="http://schemas.microsoft.com/office/drawing/2014/main" id="{2631A258-0DBE-9629-4819-466F664C100B}"/>
              </a:ext>
            </a:extLst>
          </p:cNvPr>
          <p:cNvPicPr/>
          <p:nvPr/>
        </p:nvPicPr>
        <p:blipFill>
          <a:blip r:embed="rId8" cstate="email">
            <a:extLst>
              <a:ext uri="{28A0092B-C50C-407E-A947-70E740481C1C}">
                <a14:useLocalDpi xmlns:a14="http://schemas.microsoft.com/office/drawing/2010/main"/>
              </a:ext>
            </a:extLst>
          </a:blip>
          <a:stretch>
            <a:fillRect/>
          </a:stretch>
        </p:blipFill>
        <p:spPr>
          <a:xfrm>
            <a:off x="4773930" y="1075445"/>
            <a:ext cx="7179379" cy="4184993"/>
          </a:xfrm>
          <a:prstGeom prst="rect">
            <a:avLst/>
          </a:prstGeom>
          <a:ln>
            <a:solidFill>
              <a:schemeClr val="tx1"/>
            </a:solidFill>
          </a:ln>
        </p:spPr>
      </p:pic>
      <p:sp>
        <p:nvSpPr>
          <p:cNvPr id="4" name="TextBox 3">
            <a:extLst>
              <a:ext uri="{FF2B5EF4-FFF2-40B4-BE49-F238E27FC236}">
                <a16:creationId xmlns:a16="http://schemas.microsoft.com/office/drawing/2014/main" id="{69C4A02A-F0B5-ED70-CEEB-522AE1CA3D81}"/>
              </a:ext>
            </a:extLst>
          </p:cNvPr>
          <p:cNvSpPr txBox="1"/>
          <p:nvPr/>
        </p:nvSpPr>
        <p:spPr>
          <a:xfrm>
            <a:off x="227372" y="936010"/>
            <a:ext cx="4446645"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Pebble 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Fill material has less fine material </a:t>
            </a:r>
            <a:r>
              <a:rPr lang="en-US" sz="2400" dirty="0">
                <a:solidFill>
                  <a:prstClr val="black"/>
                </a:solidFill>
                <a:latin typeface="Calibri" panose="020F0502020204030204"/>
              </a:rPr>
              <a:t>and is smaller on the upper end.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Upstream and downstream outside restored reach are similar.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Subsurface flow during summer low-flows around crossing.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B490B08-C849-CBBF-9AA3-5189E8A9D35B}"/>
              </a:ext>
            </a:extLst>
          </p:cNvPr>
          <p:cNvSpPr txBox="1"/>
          <p:nvPr/>
        </p:nvSpPr>
        <p:spPr>
          <a:xfrm>
            <a:off x="4773931" y="5543990"/>
            <a:ext cx="7281946" cy="846386"/>
          </a:xfrm>
          <a:prstGeom prst="rect">
            <a:avLst/>
          </a:prstGeom>
          <a:solidFill>
            <a:schemeClr val="bg1"/>
          </a:solidFill>
          <a:ln>
            <a:solidFill>
              <a:schemeClr val="tx1"/>
            </a:solidFill>
          </a:ln>
        </p:spPr>
        <p:txBody>
          <a:bodyPr wrap="square" rtlCol="0">
            <a:spAutoFit/>
          </a:bodyPr>
          <a:lstStyle/>
          <a:p>
            <a:endParaRPr lang="en-US" sz="600" dirty="0"/>
          </a:p>
          <a:p>
            <a:r>
              <a:rPr lang="en-US" dirty="0"/>
              <a:t>“Perfect continuity” means particle sizes upstream, </a:t>
            </a:r>
            <a:br>
              <a:rPr lang="en-US" dirty="0"/>
            </a:br>
            <a:r>
              <a:rPr lang="en-US" dirty="0"/>
              <a:t>downstream and through structure would be the same</a:t>
            </a:r>
          </a:p>
          <a:p>
            <a:endParaRPr lang="en-US" sz="600" dirty="0"/>
          </a:p>
        </p:txBody>
      </p:sp>
      <p:cxnSp>
        <p:nvCxnSpPr>
          <p:cNvPr id="5" name="Straight Connector 4">
            <a:extLst>
              <a:ext uri="{FF2B5EF4-FFF2-40B4-BE49-F238E27FC236}">
                <a16:creationId xmlns:a16="http://schemas.microsoft.com/office/drawing/2014/main" id="{73AD0EFF-FD7A-2C81-463B-CE7526F38FB8}"/>
              </a:ext>
            </a:extLst>
          </p:cNvPr>
          <p:cNvCxnSpPr/>
          <p:nvPr/>
        </p:nvCxnSpPr>
        <p:spPr>
          <a:xfrm>
            <a:off x="10464320" y="5711534"/>
            <a:ext cx="10919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1DE93F1-7499-75EE-0070-3A7B35334E4B}"/>
              </a:ext>
            </a:extLst>
          </p:cNvPr>
          <p:cNvCxnSpPr/>
          <p:nvPr/>
        </p:nvCxnSpPr>
        <p:spPr>
          <a:xfrm>
            <a:off x="10465796" y="5846178"/>
            <a:ext cx="109195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AF0B15-878B-3175-CDB9-997A8A42EF92}"/>
              </a:ext>
            </a:extLst>
          </p:cNvPr>
          <p:cNvCxnSpPr/>
          <p:nvPr/>
        </p:nvCxnSpPr>
        <p:spPr>
          <a:xfrm>
            <a:off x="10464320" y="5998576"/>
            <a:ext cx="10919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D575FB1-EA7C-DB2B-C836-503FB5EBD90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109433" y="6039006"/>
            <a:ext cx="1727762" cy="243123"/>
          </a:xfrm>
          <a:prstGeom prst="rect">
            <a:avLst/>
          </a:prstGeom>
        </p:spPr>
      </p:pic>
    </p:spTree>
    <p:extLst>
      <p:ext uri="{BB962C8B-B14F-4D97-AF65-F5344CB8AC3E}">
        <p14:creationId xmlns:p14="http://schemas.microsoft.com/office/powerpoint/2010/main" val="402124393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3FAF49"/>
                </a:solidFill>
                <a:effectLst/>
                <a:uLnTx/>
                <a:uFillTx/>
                <a:latin typeface="Calibri" panose="020F0502020204030204"/>
                <a:ea typeface="+mj-ea"/>
                <a:cs typeface="+mj-cs"/>
              </a:rPr>
              <a:t>Hammond Run Monitoring</a:t>
            </a:r>
            <a:endPar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6516863" cy="4001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Ecological Assessment </a:t>
            </a:r>
            <a:r>
              <a:rPr kumimoji="0" lang="en-US" sz="2800" i="0" u="sng" strike="noStrike" kern="1200" cap="none" spc="0" normalizeH="0" baseline="0" noProof="0" dirty="0">
                <a:ln>
                  <a:noFill/>
                </a:ln>
                <a:solidFill>
                  <a:prstClr val="black"/>
                </a:solidFill>
                <a:effectLst/>
                <a:uLnTx/>
                <a:uFillTx/>
                <a:latin typeface="Calibri" panose="020F0502020204030204"/>
                <a:ea typeface="+mn-ea"/>
                <a:cs typeface="+mn-cs"/>
              </a:rPr>
              <a:t>(Juniata College)</a:t>
            </a: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Calibri" panose="020F0502020204030204"/>
              </a:rPr>
              <a:t>Conducted pre- and post-restoration</a:t>
            </a: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Fish assemblage analysis (electrofishing)</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Benthic Macroinvertebrate community composition (kick-netting)</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Stream water quality testing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erson holding a fish&#10;&#10;Description automatically generated">
            <a:extLst>
              <a:ext uri="{FF2B5EF4-FFF2-40B4-BE49-F238E27FC236}">
                <a16:creationId xmlns:a16="http://schemas.microsoft.com/office/drawing/2014/main" id="{847C6282-4369-08FB-DD01-99AAB828C0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9160" y="1154679"/>
            <a:ext cx="3084602" cy="4128149"/>
          </a:xfrm>
          <a:prstGeom prst="rect">
            <a:avLst/>
          </a:prstGeom>
          <a:ln>
            <a:solidFill>
              <a:srgbClr val="000000"/>
            </a:solidFill>
          </a:ln>
        </p:spPr>
      </p:pic>
      <p:sp>
        <p:nvSpPr>
          <p:cNvPr id="8" name="TextBox 7">
            <a:extLst>
              <a:ext uri="{FF2B5EF4-FFF2-40B4-BE49-F238E27FC236}">
                <a16:creationId xmlns:a16="http://schemas.microsoft.com/office/drawing/2014/main" id="{DFCE505F-9A7C-CB7E-B56E-8BF995466CD8}"/>
              </a:ext>
            </a:extLst>
          </p:cNvPr>
          <p:cNvSpPr txBox="1"/>
          <p:nvPr/>
        </p:nvSpPr>
        <p:spPr>
          <a:xfrm>
            <a:off x="8119161" y="5380155"/>
            <a:ext cx="3084601" cy="646331"/>
          </a:xfrm>
          <a:prstGeom prst="rect">
            <a:avLst/>
          </a:prstGeom>
          <a:noFill/>
        </p:spPr>
        <p:txBody>
          <a:bodyPr wrap="square" rtlCol="0">
            <a:spAutoFit/>
          </a:bodyPr>
          <a:lstStyle/>
          <a:p>
            <a:r>
              <a:rPr lang="en-US" dirty="0"/>
              <a:t>Large creek chub caught 100m upstream post restoration</a:t>
            </a:r>
          </a:p>
        </p:txBody>
      </p:sp>
    </p:spTree>
    <p:extLst>
      <p:ext uri="{BB962C8B-B14F-4D97-AF65-F5344CB8AC3E}">
        <p14:creationId xmlns:p14="http://schemas.microsoft.com/office/powerpoint/2010/main" val="31230058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Results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44941"/>
            <a:ext cx="2895600" cy="284220"/>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5" name="TextBox 4">
            <a:extLst>
              <a:ext uri="{FF2B5EF4-FFF2-40B4-BE49-F238E27FC236}">
                <a16:creationId xmlns:a16="http://schemas.microsoft.com/office/drawing/2014/main" id="{E04F902B-31F1-A334-2B48-FC01EA9DDFFE}"/>
              </a:ext>
            </a:extLst>
          </p:cNvPr>
          <p:cNvSpPr txBox="1"/>
          <p:nvPr/>
        </p:nvSpPr>
        <p:spPr>
          <a:xfrm>
            <a:off x="262600" y="530621"/>
            <a:ext cx="1133172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Ecological Assessment </a:t>
            </a:r>
            <a:r>
              <a:rPr kumimoji="0" lang="en-US" sz="2800" i="0" u="sng" strike="noStrike" kern="1200" cap="none" spc="0" normalizeH="0" baseline="0" noProof="0" dirty="0">
                <a:ln>
                  <a:noFill/>
                </a:ln>
                <a:solidFill>
                  <a:prstClr val="black"/>
                </a:solidFill>
                <a:effectLst/>
                <a:uLnTx/>
                <a:uFillTx/>
                <a:latin typeface="Calibri" panose="020F0502020204030204"/>
                <a:ea typeface="+mn-ea"/>
                <a:cs typeface="+mn-cs"/>
              </a:rPr>
              <a:t>(Juniata College)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Positive trends were observed within the local fish community post-restoration </a:t>
            </a:r>
          </a:p>
        </p:txBody>
      </p:sp>
      <p:grpSp>
        <p:nvGrpSpPr>
          <p:cNvPr id="2" name="Group 1">
            <a:extLst>
              <a:ext uri="{FF2B5EF4-FFF2-40B4-BE49-F238E27FC236}">
                <a16:creationId xmlns:a16="http://schemas.microsoft.com/office/drawing/2014/main" id="{2501DF36-34C1-FE31-48A2-03F7F0254B86}"/>
              </a:ext>
            </a:extLst>
          </p:cNvPr>
          <p:cNvGrpSpPr/>
          <p:nvPr/>
        </p:nvGrpSpPr>
        <p:grpSpPr>
          <a:xfrm>
            <a:off x="671785" y="1518294"/>
            <a:ext cx="10848430" cy="5272767"/>
            <a:chOff x="425159" y="2909334"/>
            <a:chExt cx="7123977" cy="3881727"/>
          </a:xfrm>
        </p:grpSpPr>
        <p:pic>
          <p:nvPicPr>
            <p:cNvPr id="11" name="Picture 10" descr="Chart, bar chart&#10;&#10;Description automatically generated">
              <a:extLst>
                <a:ext uri="{FF2B5EF4-FFF2-40B4-BE49-F238E27FC236}">
                  <a16:creationId xmlns:a16="http://schemas.microsoft.com/office/drawing/2014/main" id="{9B008861-9DC3-301D-8527-EBBFDA34669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5159" y="2909334"/>
              <a:ext cx="7123977" cy="3881727"/>
            </a:xfrm>
            <a:prstGeom prst="rect">
              <a:avLst/>
            </a:prstGeom>
            <a:ln>
              <a:solidFill>
                <a:schemeClr val="tx1"/>
              </a:solidFill>
            </a:ln>
          </p:spPr>
        </p:pic>
        <p:cxnSp>
          <p:nvCxnSpPr>
            <p:cNvPr id="14" name="Straight Connector 13">
              <a:extLst>
                <a:ext uri="{FF2B5EF4-FFF2-40B4-BE49-F238E27FC236}">
                  <a16:creationId xmlns:a16="http://schemas.microsoft.com/office/drawing/2014/main" id="{76F83997-C64C-8CB1-F5BC-EBEAFC6B982C}"/>
                </a:ext>
              </a:extLst>
            </p:cNvPr>
            <p:cNvCxnSpPr>
              <a:cxnSpLocks/>
            </p:cNvCxnSpPr>
            <p:nvPr/>
          </p:nvCxnSpPr>
          <p:spPr>
            <a:xfrm flipV="1">
              <a:off x="3035559" y="3429000"/>
              <a:ext cx="0" cy="2561253"/>
            </a:xfrm>
            <a:prstGeom prst="line">
              <a:avLst/>
            </a:prstGeom>
          </p:spPr>
          <p:style>
            <a:lnRef idx="2">
              <a:schemeClr val="accent3"/>
            </a:lnRef>
            <a:fillRef idx="0">
              <a:schemeClr val="accent3"/>
            </a:fillRef>
            <a:effectRef idx="1">
              <a:schemeClr val="accent3"/>
            </a:effectRef>
            <a:fontRef idx="minor">
              <a:schemeClr val="tx1"/>
            </a:fontRef>
          </p:style>
        </p:cxnSp>
        <p:cxnSp>
          <p:nvCxnSpPr>
            <p:cNvPr id="15" name="Straight Connector 14">
              <a:extLst>
                <a:ext uri="{FF2B5EF4-FFF2-40B4-BE49-F238E27FC236}">
                  <a16:creationId xmlns:a16="http://schemas.microsoft.com/office/drawing/2014/main" id="{7D02C097-E126-3551-B795-A86E76EBFCC0}"/>
                </a:ext>
              </a:extLst>
            </p:cNvPr>
            <p:cNvCxnSpPr>
              <a:cxnSpLocks/>
            </p:cNvCxnSpPr>
            <p:nvPr/>
          </p:nvCxnSpPr>
          <p:spPr>
            <a:xfrm flipV="1">
              <a:off x="4145903" y="3429000"/>
              <a:ext cx="0" cy="2567473"/>
            </a:xfrm>
            <a:prstGeom prst="line">
              <a:avLst/>
            </a:prstGeom>
          </p:spPr>
          <p:style>
            <a:lnRef idx="2">
              <a:schemeClr val="accent3"/>
            </a:lnRef>
            <a:fillRef idx="0">
              <a:schemeClr val="accent3"/>
            </a:fillRef>
            <a:effectRef idx="1">
              <a:schemeClr val="accent3"/>
            </a:effectRef>
            <a:fontRef idx="minor">
              <a:schemeClr val="tx1"/>
            </a:fontRef>
          </p:style>
        </p:cxnSp>
        <p:cxnSp>
          <p:nvCxnSpPr>
            <p:cNvPr id="17" name="Straight Connector 16">
              <a:extLst>
                <a:ext uri="{FF2B5EF4-FFF2-40B4-BE49-F238E27FC236}">
                  <a16:creationId xmlns:a16="http://schemas.microsoft.com/office/drawing/2014/main" id="{D68815FA-42EE-CA49-6078-F63037CACA32}"/>
                </a:ext>
              </a:extLst>
            </p:cNvPr>
            <p:cNvCxnSpPr>
              <a:cxnSpLocks/>
            </p:cNvCxnSpPr>
            <p:nvPr/>
          </p:nvCxnSpPr>
          <p:spPr>
            <a:xfrm flipV="1">
              <a:off x="5256245" y="3429000"/>
              <a:ext cx="0" cy="2567473"/>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Straight Connector 21">
              <a:extLst>
                <a:ext uri="{FF2B5EF4-FFF2-40B4-BE49-F238E27FC236}">
                  <a16:creationId xmlns:a16="http://schemas.microsoft.com/office/drawing/2014/main" id="{2A441473-AD21-A918-C07C-4791B50CF66F}"/>
                </a:ext>
              </a:extLst>
            </p:cNvPr>
            <p:cNvCxnSpPr>
              <a:cxnSpLocks/>
            </p:cNvCxnSpPr>
            <p:nvPr/>
          </p:nvCxnSpPr>
          <p:spPr>
            <a:xfrm flipV="1">
              <a:off x="6372807" y="3429000"/>
              <a:ext cx="0" cy="2567473"/>
            </a:xfrm>
            <a:prstGeom prst="line">
              <a:avLst/>
            </a:prstGeom>
          </p:spPr>
          <p:style>
            <a:lnRef idx="2">
              <a:schemeClr val="accent3"/>
            </a:lnRef>
            <a:fillRef idx="0">
              <a:schemeClr val="accent3"/>
            </a:fillRef>
            <a:effectRef idx="1">
              <a:schemeClr val="accent3"/>
            </a:effectRef>
            <a:fontRef idx="minor">
              <a:schemeClr val="tx1"/>
            </a:fontRef>
          </p:style>
        </p:cxnSp>
      </p:grpSp>
      <p:sp>
        <p:nvSpPr>
          <p:cNvPr id="23" name="TextBox 22">
            <a:extLst>
              <a:ext uri="{FF2B5EF4-FFF2-40B4-BE49-F238E27FC236}">
                <a16:creationId xmlns:a16="http://schemas.microsoft.com/office/drawing/2014/main" id="{3C039AF6-AB52-C2CA-2A11-31BD530353D2}"/>
              </a:ext>
            </a:extLst>
          </p:cNvPr>
          <p:cNvSpPr txBox="1"/>
          <p:nvPr/>
        </p:nvSpPr>
        <p:spPr>
          <a:xfrm>
            <a:off x="1418466" y="1593981"/>
            <a:ext cx="1493355" cy="338554"/>
          </a:xfrm>
          <a:prstGeom prst="rect">
            <a:avLst/>
          </a:prstGeom>
          <a:noFill/>
        </p:spPr>
        <p:txBody>
          <a:bodyPr wrap="square" rtlCol="0">
            <a:spAutoFit/>
          </a:bodyPr>
          <a:lstStyle/>
          <a:p>
            <a:r>
              <a:rPr lang="en-US" sz="1600" dirty="0"/>
              <a:t>Pre-restoration</a:t>
            </a:r>
          </a:p>
        </p:txBody>
      </p:sp>
      <p:sp>
        <p:nvSpPr>
          <p:cNvPr id="24" name="TextBox 23">
            <a:extLst>
              <a:ext uri="{FF2B5EF4-FFF2-40B4-BE49-F238E27FC236}">
                <a16:creationId xmlns:a16="http://schemas.microsoft.com/office/drawing/2014/main" id="{D0E99C85-F106-FBDF-929A-D15BE215B779}"/>
              </a:ext>
            </a:extLst>
          </p:cNvPr>
          <p:cNvSpPr txBox="1"/>
          <p:nvPr/>
        </p:nvSpPr>
        <p:spPr>
          <a:xfrm>
            <a:off x="6023811" y="1609247"/>
            <a:ext cx="1712495" cy="338554"/>
          </a:xfrm>
          <a:prstGeom prst="rect">
            <a:avLst/>
          </a:prstGeom>
          <a:noFill/>
        </p:spPr>
        <p:txBody>
          <a:bodyPr wrap="square" rtlCol="0">
            <a:spAutoFit/>
          </a:bodyPr>
          <a:lstStyle/>
          <a:p>
            <a:r>
              <a:rPr lang="en-US" sz="1600" dirty="0"/>
              <a:t>Post-restoration</a:t>
            </a:r>
          </a:p>
        </p:txBody>
      </p:sp>
      <p:sp>
        <p:nvSpPr>
          <p:cNvPr id="3" name="Arrow: Down 2">
            <a:extLst>
              <a:ext uri="{FF2B5EF4-FFF2-40B4-BE49-F238E27FC236}">
                <a16:creationId xmlns:a16="http://schemas.microsoft.com/office/drawing/2014/main" id="{C9C56138-3047-8952-0A7F-8D74FE15E086}"/>
              </a:ext>
            </a:extLst>
          </p:cNvPr>
          <p:cNvSpPr/>
          <p:nvPr/>
        </p:nvSpPr>
        <p:spPr>
          <a:xfrm rot="5400000">
            <a:off x="5388340" y="2673791"/>
            <a:ext cx="150394" cy="421561"/>
          </a:xfrm>
          <a:prstGeom prst="downArrow">
            <a:avLst/>
          </a:prstGeom>
          <a:solidFill>
            <a:srgbClr val="FFFF00"/>
          </a:solidFill>
          <a:ln>
            <a:solidFill>
              <a:srgbClr val="003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40389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Results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44941"/>
            <a:ext cx="2895600" cy="284220"/>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 name="TextBox 1">
            <a:extLst>
              <a:ext uri="{FF2B5EF4-FFF2-40B4-BE49-F238E27FC236}">
                <a16:creationId xmlns:a16="http://schemas.microsoft.com/office/drawing/2014/main" id="{EFF5A85C-E76C-A70D-3148-F03D9DD9664D}"/>
              </a:ext>
            </a:extLst>
          </p:cNvPr>
          <p:cNvSpPr txBox="1"/>
          <p:nvPr/>
        </p:nvSpPr>
        <p:spPr>
          <a:xfrm>
            <a:off x="278754" y="625743"/>
            <a:ext cx="10731543"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Ecological Assessment </a:t>
            </a:r>
            <a:r>
              <a:rPr kumimoji="0" lang="en-US" sz="2800" i="0" u="sng" strike="noStrike" kern="1200" cap="none" spc="0" normalizeH="0" baseline="0" noProof="0" dirty="0">
                <a:ln>
                  <a:noFill/>
                </a:ln>
                <a:solidFill>
                  <a:prstClr val="black"/>
                </a:solidFill>
                <a:effectLst/>
                <a:uLnTx/>
                <a:uFillTx/>
                <a:latin typeface="Calibri" panose="020F0502020204030204"/>
                <a:ea typeface="+mn-ea"/>
                <a:cs typeface="+mn-cs"/>
              </a:rPr>
              <a:t>(Juniata College)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Positive trends were observed within the local fish community post-restoration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Presence of a brook trout upstream of the culvert post-restoration</a:t>
            </a: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fish&#10;&#10;Description automatically generated">
            <a:extLst>
              <a:ext uri="{FF2B5EF4-FFF2-40B4-BE49-F238E27FC236}">
                <a16:creationId xmlns:a16="http://schemas.microsoft.com/office/drawing/2014/main" id="{878EB16A-3866-5D69-C072-1C3786DD30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5817" y="2035313"/>
            <a:ext cx="6626933" cy="3854359"/>
          </a:xfrm>
          <a:prstGeom prst="rect">
            <a:avLst/>
          </a:prstGeom>
          <a:ln>
            <a:solidFill>
              <a:schemeClr val="tx1"/>
            </a:solidFill>
          </a:ln>
        </p:spPr>
      </p:pic>
      <p:sp>
        <p:nvSpPr>
          <p:cNvPr id="4" name="TextBox 3">
            <a:extLst>
              <a:ext uri="{FF2B5EF4-FFF2-40B4-BE49-F238E27FC236}">
                <a16:creationId xmlns:a16="http://schemas.microsoft.com/office/drawing/2014/main" id="{E6923BC8-F8DF-5EDA-A541-5451C50D6CF5}"/>
              </a:ext>
            </a:extLst>
          </p:cNvPr>
          <p:cNvSpPr txBox="1"/>
          <p:nvPr/>
        </p:nvSpPr>
        <p:spPr>
          <a:xfrm>
            <a:off x="2876297" y="5920803"/>
            <a:ext cx="5785971" cy="369332"/>
          </a:xfrm>
          <a:prstGeom prst="rect">
            <a:avLst/>
          </a:prstGeom>
          <a:noFill/>
        </p:spPr>
        <p:txBody>
          <a:bodyPr wrap="square">
            <a:spAutoFit/>
          </a:bodyPr>
          <a:lstStyle/>
          <a:p>
            <a:r>
              <a:rPr lang="en-US" dirty="0"/>
              <a:t>9-inch Brook trout caught 100m </a:t>
            </a:r>
            <a:r>
              <a:rPr lang="en-US" u="sng" dirty="0"/>
              <a:t>upstream</a:t>
            </a:r>
            <a:r>
              <a:rPr lang="en-US" dirty="0"/>
              <a:t> post restoration</a:t>
            </a:r>
          </a:p>
        </p:txBody>
      </p:sp>
    </p:spTree>
    <p:extLst>
      <p:ext uri="{BB962C8B-B14F-4D97-AF65-F5344CB8AC3E}">
        <p14:creationId xmlns:p14="http://schemas.microsoft.com/office/powerpoint/2010/main" val="262458497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Results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44941"/>
            <a:ext cx="2895600" cy="284220"/>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 name="TextBox 1">
            <a:extLst>
              <a:ext uri="{FF2B5EF4-FFF2-40B4-BE49-F238E27FC236}">
                <a16:creationId xmlns:a16="http://schemas.microsoft.com/office/drawing/2014/main" id="{EFF5A85C-E76C-A70D-3148-F03D9DD9664D}"/>
              </a:ext>
            </a:extLst>
          </p:cNvPr>
          <p:cNvSpPr txBox="1"/>
          <p:nvPr/>
        </p:nvSpPr>
        <p:spPr>
          <a:xfrm>
            <a:off x="278755" y="625743"/>
            <a:ext cx="11867124"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Lessons Learned</a:t>
            </a:r>
            <a:endParaRPr kumimoji="0" lang="en-US" sz="2800"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spcAft>
                <a:spcPts val="1200"/>
              </a:spcAft>
              <a:buFont typeface="Arial" panose="020B0604020202020204" pitchFamily="34" charset="0"/>
              <a:buChar char="•"/>
              <a:defRPr/>
            </a:pPr>
            <a:r>
              <a:rPr lang="en-US" sz="2800" dirty="0">
                <a:solidFill>
                  <a:prstClr val="black"/>
                </a:solidFill>
                <a:latin typeface="Calibri" panose="020F0502020204030204"/>
              </a:rPr>
              <a:t>Structure and inlet/outlet stable through multiple </a:t>
            </a:r>
            <a:r>
              <a:rPr lang="en-US" sz="2800" dirty="0" err="1">
                <a:solidFill>
                  <a:prstClr val="black"/>
                </a:solidFill>
                <a:latin typeface="Calibri" panose="020F0502020204030204"/>
              </a:rPr>
              <a:t>bankfull</a:t>
            </a:r>
            <a:r>
              <a:rPr lang="en-US" sz="2800" dirty="0">
                <a:solidFill>
                  <a:prstClr val="black"/>
                </a:solidFill>
                <a:latin typeface="Calibri" panose="020F0502020204030204"/>
              </a:rPr>
              <a:t> and greater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Expect channel changes post replacement</a:t>
            </a:r>
          </a:p>
          <a:p>
            <a:pPr marL="457200" indent="-457200">
              <a:spcAft>
                <a:spcPts val="1200"/>
              </a:spcAft>
              <a:buFont typeface="Arial" panose="020B0604020202020204" pitchFamily="34" charset="0"/>
              <a:buChar char="•"/>
              <a:defRPr/>
            </a:pPr>
            <a:r>
              <a:rPr lang="en-US" sz="2800" dirty="0">
                <a:solidFill>
                  <a:prstClr val="black"/>
                </a:solidFill>
                <a:latin typeface="Calibri" panose="020F0502020204030204"/>
              </a:rPr>
              <a:t>Pebble counts would have better informed bed material as excavation spoils did not contain enough fine material</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Grade controls need “length” associated with them – constructed riffle</a:t>
            </a:r>
          </a:p>
        </p:txBody>
      </p:sp>
      <p:pic>
        <p:nvPicPr>
          <p:cNvPr id="6" name="Picture 5" descr="Diagram, schematic&#10;&#10;Description automatically generated">
            <a:extLst>
              <a:ext uri="{FF2B5EF4-FFF2-40B4-BE49-F238E27FC236}">
                <a16:creationId xmlns:a16="http://schemas.microsoft.com/office/drawing/2014/main" id="{0936F6D8-F74E-62F8-629A-8FE60FD65E2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6984" y="4253163"/>
            <a:ext cx="9817602" cy="2537898"/>
          </a:xfrm>
          <a:prstGeom prst="rect">
            <a:avLst/>
          </a:prstGeom>
          <a:ln>
            <a:solidFill>
              <a:schemeClr val="tx1"/>
            </a:solidFill>
          </a:ln>
        </p:spPr>
      </p:pic>
    </p:spTree>
    <p:extLst>
      <p:ext uri="{BB962C8B-B14F-4D97-AF65-F5344CB8AC3E}">
        <p14:creationId xmlns:p14="http://schemas.microsoft.com/office/powerpoint/2010/main" val="126835925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 stone&#10;&#10;Description automatically generated">
            <a:extLst>
              <a:ext uri="{FF2B5EF4-FFF2-40B4-BE49-F238E27FC236}">
                <a16:creationId xmlns:a16="http://schemas.microsoft.com/office/drawing/2014/main" id="{AE9AE535-75DE-4465-7B88-2A27D135F9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157612" y="774045"/>
            <a:ext cx="6880582" cy="5305295"/>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697096" y="3212228"/>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6924675"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120018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Stream Crossing Replacement Monitoring</a:t>
            </a:r>
            <a:endParaRPr kumimoji="0" lang="en-US" sz="3600" b="1" i="0" u="none" strike="noStrike" kern="0" cap="none" spc="0" normalizeH="0" baseline="0" noProof="0" dirty="0">
              <a:ln>
                <a:noFill/>
              </a:ln>
              <a:solidFill>
                <a:srgbClr val="FFFF00"/>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453765" y="1344425"/>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Arial" panose="020B0604020202020204" pitchFamily="34" charset="0"/>
              <a:buChar char="•"/>
              <a:defRPr/>
            </a:pPr>
            <a:endParaRPr kumimoji="0" lang="en-US" sz="3200" b="1" i="0" u="none" strike="noStrike" kern="1200" cap="none" spc="0" normalizeH="0" baseline="0" noProof="0" dirty="0">
              <a:ln>
                <a:noFill/>
              </a:ln>
              <a:solidFill>
                <a:srgbClr val="FFFF00"/>
              </a:solidFill>
              <a:effectLst/>
              <a:uLnTx/>
              <a:uFillTx/>
              <a:ea typeface="+mn-ea"/>
              <a:cs typeface="+mn-cs"/>
            </a:endParaRPr>
          </a:p>
          <a:p>
            <a:pPr>
              <a:buClr>
                <a:schemeClr val="bg1"/>
              </a:buClr>
              <a:buFont typeface="Arial" panose="020B0604020202020204" pitchFamily="34" charset="0"/>
              <a:buChar char="•"/>
              <a:defRPr/>
            </a:pPr>
            <a:r>
              <a:rPr kumimoji="0" lang="en-US" sz="3200" i="0" u="none" strike="noStrike" kern="1200" cap="none" spc="0" normalizeH="0" baseline="0" noProof="0" dirty="0">
                <a:ln>
                  <a:noFill/>
                </a:ln>
                <a:solidFill>
                  <a:schemeClr val="bg1"/>
                </a:solidFill>
                <a:effectLst/>
                <a:uLnTx/>
                <a:uFillTx/>
                <a:ea typeface="+mn-ea"/>
                <a:cs typeface="+mn-cs"/>
              </a:rPr>
              <a:t>Hammond Run Replacement</a:t>
            </a: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Hammond Run Monitoring</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b="1" dirty="0">
                <a:solidFill>
                  <a:srgbClr val="FFFF00"/>
                </a:solidFill>
              </a:rPr>
              <a:t>Monitoring opportunities for CDs</a:t>
            </a:r>
          </a:p>
          <a:p>
            <a:pPr marL="0" marR="0" lvl="0" indent="0" algn="l" defTabSz="914400" rtl="0" eaLnBrk="1" fontAlgn="auto" latinLnBrk="0" hangingPunct="1">
              <a:lnSpc>
                <a:spcPct val="90000"/>
              </a:lnSpc>
              <a:spcBef>
                <a:spcPts val="1000"/>
              </a:spcBef>
              <a:spcAft>
                <a:spcPts val="0"/>
              </a:spcAft>
              <a:buClr>
                <a:schemeClr val="bg1"/>
              </a:buClr>
              <a:buSzTx/>
              <a:buNone/>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425601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CD Monitoring opportunities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 name="TextBox 1">
            <a:extLst>
              <a:ext uri="{FF2B5EF4-FFF2-40B4-BE49-F238E27FC236}">
                <a16:creationId xmlns:a16="http://schemas.microsoft.com/office/drawing/2014/main" id="{46B1DDC1-1B45-10F8-833C-F3530550D755}"/>
              </a:ext>
            </a:extLst>
          </p:cNvPr>
          <p:cNvSpPr txBox="1"/>
          <p:nvPr/>
        </p:nvSpPr>
        <p:spPr>
          <a:xfrm>
            <a:off x="371616" y="782341"/>
            <a:ext cx="6516863"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Implementing monitoring of stream crossing replacement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Conducted pre- and post-restoration monitoring</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Longitudinal Profile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Cross sections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Pebble Counts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outdoor&#10;&#10;Description automatically generated">
            <a:extLst>
              <a:ext uri="{FF2B5EF4-FFF2-40B4-BE49-F238E27FC236}">
                <a16:creationId xmlns:a16="http://schemas.microsoft.com/office/drawing/2014/main" id="{090EAF93-1843-2A18-F9C8-FC066990136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6628223" y="1396457"/>
            <a:ext cx="5811206" cy="4358404"/>
          </a:xfrm>
          <a:prstGeom prst="rect">
            <a:avLst/>
          </a:prstGeom>
          <a:ln>
            <a:solidFill>
              <a:schemeClr val="tx1"/>
            </a:solidFill>
          </a:ln>
        </p:spPr>
      </p:pic>
    </p:spTree>
    <p:extLst>
      <p:ext uri="{BB962C8B-B14F-4D97-AF65-F5344CB8AC3E}">
        <p14:creationId xmlns:p14="http://schemas.microsoft.com/office/powerpoint/2010/main" val="146196777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outdoor, tree, stone&#10;&#10;Description automatically generated">
            <a:extLst>
              <a:ext uri="{FF2B5EF4-FFF2-40B4-BE49-F238E27FC236}">
                <a16:creationId xmlns:a16="http://schemas.microsoft.com/office/drawing/2014/main" id="{F88EB621-05DE-73C2-9C21-DEC9DDAABD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443456" y="772749"/>
            <a:ext cx="6858000" cy="5330466"/>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2307996" y="1382196"/>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47626" y="2120958"/>
            <a:ext cx="6924675" cy="3697314"/>
          </a:xfrm>
          <a:prstGeom prst="rect">
            <a:avLst/>
          </a:prstGeom>
        </p:spPr>
        <p:txBody>
          <a:bodyPr>
            <a:normAutofit fontScale="92500"/>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dirty="0">
                <a:solidFill>
                  <a:schemeClr val="bg1"/>
                </a:solidFill>
              </a:rPr>
              <a:t>Provide an overview of monitoring of 2019 crossing replacement project</a:t>
            </a:r>
            <a:endParaRPr lang="en-US" sz="2800" i="1" dirty="0">
              <a:solidFill>
                <a:schemeClr val="bg1"/>
              </a:solidFill>
            </a:endParaRPr>
          </a:p>
          <a:p>
            <a:pPr marL="0" marR="0" lvl="0" indent="0" defTabSz="914400" rtl="0" eaLnBrk="1" fontAlgn="auto" latinLnBrk="0" hangingPunct="1">
              <a:lnSpc>
                <a:spcPct val="90000"/>
              </a:lnSpc>
              <a:spcBef>
                <a:spcPts val="1000"/>
              </a:spcBef>
              <a:spcAft>
                <a:spcPts val="0"/>
              </a:spcAft>
              <a:buClr>
                <a:schemeClr val="bg1"/>
              </a:buClr>
              <a:buSzTx/>
              <a:buNone/>
              <a:tabLst/>
              <a:defRPr/>
            </a:pPr>
            <a:endParaRPr kumimoji="0" lang="en-US" sz="3600" i="0" u="none" strike="noStrike" kern="1200" cap="none" spc="0" normalizeH="0" baseline="0" noProof="0" dirty="0">
              <a:ln>
                <a:noFill/>
              </a:ln>
              <a:solidFill>
                <a:schemeClr val="bg1"/>
              </a:solidFill>
              <a:effectLst/>
              <a:uLnTx/>
              <a:uFillTx/>
              <a:ea typeface="+mn-ea"/>
              <a:cs typeface="+mn-cs"/>
            </a:endParaRPr>
          </a:p>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dirty="0">
                <a:solidFill>
                  <a:schemeClr val="bg1"/>
                </a:solidFill>
              </a:rPr>
              <a:t>Provide information for CDs who might be interested in implementing monitoring of stream crossing replacement projects</a:t>
            </a:r>
            <a:endParaRPr kumimoji="0" lang="en-US" sz="4000" i="0" u="none" strike="noStrike" kern="1200" cap="none" spc="0" normalizeH="0" baseline="0" noProof="0" dirty="0">
              <a:ln>
                <a:noFill/>
              </a:ln>
              <a:solidFill>
                <a:schemeClr val="bg1"/>
              </a:solidFill>
              <a:effectLst/>
              <a:uLnTx/>
              <a:uFillTx/>
              <a:ea typeface="+mn-ea"/>
              <a:cs typeface="+mn-cs"/>
            </a:endParaRP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69844" y="95393"/>
            <a:ext cx="7242145" cy="120018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Stream Crossing Replacement Monitoring</a:t>
            </a:r>
            <a:endParaRPr kumimoji="0" lang="en-US" sz="3600" b="1" i="0" u="none" strike="noStrike" kern="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356157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CD Monitoring opportunities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 name="TextBox 1">
            <a:extLst>
              <a:ext uri="{FF2B5EF4-FFF2-40B4-BE49-F238E27FC236}">
                <a16:creationId xmlns:a16="http://schemas.microsoft.com/office/drawing/2014/main" id="{3AD98497-5AA1-6B98-087D-159036897878}"/>
              </a:ext>
            </a:extLst>
          </p:cNvPr>
          <p:cNvSpPr txBox="1"/>
          <p:nvPr/>
        </p:nvSpPr>
        <p:spPr>
          <a:xfrm>
            <a:off x="371616" y="782341"/>
            <a:ext cx="6516863"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Longitudinal profile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Immediately survey post-restoration</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Two surveys per year minimum</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Survey after </a:t>
            </a:r>
            <a:r>
              <a:rPr lang="en-US" sz="2800" dirty="0" err="1">
                <a:solidFill>
                  <a:prstClr val="black"/>
                </a:solidFill>
                <a:latin typeface="Calibri" panose="020F0502020204030204"/>
              </a:rPr>
              <a:t>bankfull</a:t>
            </a:r>
            <a:r>
              <a:rPr lang="en-US" sz="2800" dirty="0">
                <a:solidFill>
                  <a:prstClr val="black"/>
                </a:solidFill>
                <a:latin typeface="Calibri" panose="020F0502020204030204"/>
              </a:rPr>
              <a:t> event</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Use benchmarks established during stream crossing replacement project</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Use geomorphic assessment form for survey data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pic>
        <p:nvPicPr>
          <p:cNvPr id="4" name="Picture 3" descr="A picture containing tree, plant&#10;&#10;Description automatically generated">
            <a:extLst>
              <a:ext uri="{FF2B5EF4-FFF2-40B4-BE49-F238E27FC236}">
                <a16:creationId xmlns:a16="http://schemas.microsoft.com/office/drawing/2014/main" id="{803E219F-1CC9-B8BC-BACB-56CD16F2927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6732377" y="1440815"/>
            <a:ext cx="5751410" cy="4209892"/>
          </a:xfrm>
          <a:prstGeom prst="rect">
            <a:avLst/>
          </a:prstGeom>
          <a:ln>
            <a:solidFill>
              <a:schemeClr val="tx1"/>
            </a:solidFill>
          </a:ln>
        </p:spPr>
      </p:pic>
    </p:spTree>
    <p:extLst>
      <p:ext uri="{BB962C8B-B14F-4D97-AF65-F5344CB8AC3E}">
        <p14:creationId xmlns:p14="http://schemas.microsoft.com/office/powerpoint/2010/main" val="306861772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CD Monitoring opportunities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 name="TextBox 1">
            <a:extLst>
              <a:ext uri="{FF2B5EF4-FFF2-40B4-BE49-F238E27FC236}">
                <a16:creationId xmlns:a16="http://schemas.microsoft.com/office/drawing/2014/main" id="{3AD98497-5AA1-6B98-087D-159036897878}"/>
              </a:ext>
            </a:extLst>
          </p:cNvPr>
          <p:cNvSpPr txBox="1"/>
          <p:nvPr/>
        </p:nvSpPr>
        <p:spPr>
          <a:xfrm>
            <a:off x="238587" y="807275"/>
            <a:ext cx="6299061"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Cross section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Immediately survey post-restoration</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3 cross sections - reference reach and upstream/downstream of crossing</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Establish permanent cross section pins</a:t>
            </a:r>
          </a:p>
          <a:p>
            <a:pPr marL="457200" indent="-457200">
              <a:spcAft>
                <a:spcPts val="1200"/>
              </a:spcAft>
              <a:buFont typeface="Arial" panose="020B0604020202020204" pitchFamily="34" charset="0"/>
              <a:buChar char="•"/>
              <a:defRPr/>
            </a:pPr>
            <a:r>
              <a:rPr lang="en-US" sz="2800" dirty="0">
                <a:solidFill>
                  <a:prstClr val="black"/>
                </a:solidFill>
                <a:latin typeface="Calibri" panose="020F0502020204030204"/>
              </a:rPr>
              <a:t>Use geomorphic assessment form for survey data </a:t>
            </a:r>
          </a:p>
          <a:p>
            <a:pPr marR="0" lvl="0" algn="l" defTabSz="914400" rtl="0" eaLnBrk="1" fontAlgn="auto" latinLnBrk="0" hangingPunct="1">
              <a:lnSpc>
                <a:spcPct val="100000"/>
              </a:lnSpc>
              <a:spcBef>
                <a:spcPts val="0"/>
              </a:spcBef>
              <a:spcAft>
                <a:spcPts val="1200"/>
              </a:spcAft>
              <a:buClrTx/>
              <a:buSzTx/>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pic>
        <p:nvPicPr>
          <p:cNvPr id="5" name="Picture 4" descr="A picture containing outdoor, ground, tree, grass&#10;&#10;Description automatically generated">
            <a:extLst>
              <a:ext uri="{FF2B5EF4-FFF2-40B4-BE49-F238E27FC236}">
                <a16:creationId xmlns:a16="http://schemas.microsoft.com/office/drawing/2014/main" id="{85487F1F-130D-B28D-5095-C580F320A9C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036316" y="807274"/>
            <a:ext cx="4870579" cy="5375811"/>
          </a:xfrm>
          <a:prstGeom prst="rect">
            <a:avLst/>
          </a:prstGeom>
          <a:ln>
            <a:solidFill>
              <a:schemeClr val="tx1"/>
            </a:solidFill>
          </a:ln>
        </p:spPr>
      </p:pic>
    </p:spTree>
    <p:extLst>
      <p:ext uri="{BB962C8B-B14F-4D97-AF65-F5344CB8AC3E}">
        <p14:creationId xmlns:p14="http://schemas.microsoft.com/office/powerpoint/2010/main" val="216980553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CD Monitoring opportunities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455735" y="994303"/>
            <a:ext cx="6703054"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Pebble Counts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Identify pool/riffle sequence in reference reach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reconstructed reach</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Collect multiple transects and measure 100-400 particles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spcAft>
                <a:spcPts val="1200"/>
              </a:spcAft>
              <a:buFont typeface="Arial" panose="020B0604020202020204" pitchFamily="34" charset="0"/>
              <a:buChar char="•"/>
              <a:defRPr/>
            </a:pPr>
            <a:r>
              <a:rPr lang="en-US" sz="2800" dirty="0">
                <a:solidFill>
                  <a:prstClr val="black"/>
                </a:solidFill>
                <a:latin typeface="Calibri" panose="020F0502020204030204"/>
              </a:rPr>
              <a:t>Use pebble count form for data </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object 10">
            <a:extLst>
              <a:ext uri="{FF2B5EF4-FFF2-40B4-BE49-F238E27FC236}">
                <a16:creationId xmlns:a16="http://schemas.microsoft.com/office/drawing/2014/main" id="{70070630-FA08-0FB3-DFD9-210B64AC84D3}"/>
              </a:ext>
            </a:extLst>
          </p:cNvPr>
          <p:cNvSpPr/>
          <p:nvPr/>
        </p:nvSpPr>
        <p:spPr>
          <a:xfrm>
            <a:off x="7481184" y="3641181"/>
            <a:ext cx="3821912" cy="2861310"/>
          </a:xfrm>
          <a:prstGeom prst="rect">
            <a:avLst/>
          </a:prstGeom>
          <a:blipFill>
            <a:blip r:embed="rId7" cstate="email">
              <a:extLst>
                <a:ext uri="{28A0092B-C50C-407E-A947-70E740481C1C}">
                  <a14:useLocalDpi xmlns:a14="http://schemas.microsoft.com/office/drawing/2010/main"/>
                </a:ext>
              </a:extLst>
            </a:blip>
            <a:stretch>
              <a:fillRect/>
            </a:stretch>
          </a:blipFill>
          <a:ln>
            <a:solidFill>
              <a:schemeClr val="tx1"/>
            </a:solidFill>
          </a:ln>
        </p:spPr>
        <p:txBody>
          <a:bodyPr wrap="square" lIns="0" tIns="0" rIns="0" bIns="0" rtlCol="0"/>
          <a:lstStyle/>
          <a:p>
            <a:endParaRPr/>
          </a:p>
        </p:txBody>
      </p:sp>
      <p:sp>
        <p:nvSpPr>
          <p:cNvPr id="3" name="object 3">
            <a:extLst>
              <a:ext uri="{FF2B5EF4-FFF2-40B4-BE49-F238E27FC236}">
                <a16:creationId xmlns:a16="http://schemas.microsoft.com/office/drawing/2014/main" id="{776AD114-22D1-C245-997E-595907B04BC0}"/>
              </a:ext>
            </a:extLst>
          </p:cNvPr>
          <p:cNvSpPr/>
          <p:nvPr/>
        </p:nvSpPr>
        <p:spPr>
          <a:xfrm>
            <a:off x="7481184" y="709376"/>
            <a:ext cx="3821912" cy="2719624"/>
          </a:xfrm>
          <a:prstGeom prst="rect">
            <a:avLst/>
          </a:prstGeom>
          <a:blipFill>
            <a:blip r:embed="rId8" cstate="email">
              <a:extLst>
                <a:ext uri="{28A0092B-C50C-407E-A947-70E740481C1C}">
                  <a14:useLocalDpi xmlns:a14="http://schemas.microsoft.com/office/drawing/2010/main"/>
                </a:ext>
              </a:extLst>
            </a:blip>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271880564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CD Monitoring opportunities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36782" y="758559"/>
            <a:ext cx="6791929"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prstClr val="black"/>
                </a:solidFill>
                <a:latin typeface="Calibri" panose="020F0502020204030204"/>
              </a:rPr>
              <a:t>CD Time Investment</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t>
            </a:r>
            <a:endParaRPr lang="en-US" sz="2800" b="1" u="sng"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Expect one full day for setup of long-pro, cross-sections and pebble counts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Subsequent monitoring ~1/2 day twice per year and after any </a:t>
            </a:r>
            <a:r>
              <a:rPr lang="en-US" sz="2800" dirty="0" err="1">
                <a:solidFill>
                  <a:prstClr val="black"/>
                </a:solidFill>
                <a:latin typeface="Calibri" panose="020F0502020204030204"/>
              </a:rPr>
              <a:t>bankfull</a:t>
            </a:r>
            <a:r>
              <a:rPr lang="en-US" sz="2800" dirty="0">
                <a:solidFill>
                  <a:prstClr val="black"/>
                </a:solidFill>
                <a:latin typeface="Calibri" panose="020F0502020204030204"/>
              </a:rPr>
              <a:t> event </a:t>
            </a:r>
            <a:endParaRPr kumimoji="0" lang="en-US" sz="2800" i="0"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solidFill>
                  <a:prstClr val="black"/>
                </a:solidFill>
                <a:latin typeface="Calibri" panose="020F0502020204030204"/>
              </a:rPr>
              <a:t>Center staff will train first round of surveying and pebble counts – assist as needed after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ree, outdoor, grass, forest&#10;&#10;Description automatically generated">
            <a:extLst>
              <a:ext uri="{FF2B5EF4-FFF2-40B4-BE49-F238E27FC236}">
                <a16:creationId xmlns:a16="http://schemas.microsoft.com/office/drawing/2014/main" id="{10A5061A-10C8-E3BF-C7C7-C12AFBDF055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356200" y="717801"/>
            <a:ext cx="4356828" cy="5837516"/>
          </a:xfrm>
          <a:prstGeom prst="rect">
            <a:avLst/>
          </a:prstGeom>
          <a:ln>
            <a:solidFill>
              <a:schemeClr val="tx1"/>
            </a:solidFill>
          </a:ln>
        </p:spPr>
      </p:pic>
    </p:spTree>
    <p:extLst>
      <p:ext uri="{BB962C8B-B14F-4D97-AF65-F5344CB8AC3E}">
        <p14:creationId xmlns:p14="http://schemas.microsoft.com/office/powerpoint/2010/main" val="33378812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CD Monitoring opportunities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793982" y="782622"/>
            <a:ext cx="6860230"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Poll Question:</a:t>
            </a: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 Would you be interested in monitoring your stream crossing projects?</a:t>
            </a: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Polls are limited to multiple choice, so </a:t>
            </a:r>
            <a:r>
              <a:rPr lang="en-US" sz="2800" b="1" u="sng" dirty="0">
                <a:solidFill>
                  <a:prstClr val="black"/>
                </a:solidFill>
                <a:latin typeface="Calibri" panose="020F0502020204030204"/>
              </a:rPr>
              <a:t>Please put in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Any comments based on “rough” monitoring requirements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Your name and e-mail if you are interested in post-replacement monitoring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33939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CA102-D0A8-1129-5405-FE2DDDDF47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81477" y="4364"/>
            <a:ext cx="6090635" cy="6858000"/>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697096" y="3212228"/>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6924675"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120018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Stream Crossing Replacement Monitoring</a:t>
            </a:r>
            <a:endParaRPr kumimoji="0" lang="en-US" sz="3600" b="1" i="0" u="none" strike="noStrike" kern="0" cap="none" spc="0" normalizeH="0" baseline="0" noProof="0" dirty="0">
              <a:ln>
                <a:noFill/>
              </a:ln>
              <a:solidFill>
                <a:srgbClr val="FFFF00"/>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453765" y="1344425"/>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Arial" panose="020B0604020202020204" pitchFamily="34" charset="0"/>
              <a:buChar char="•"/>
              <a:defRPr/>
            </a:pPr>
            <a:endParaRPr kumimoji="0" lang="en-US" sz="3200" b="1" i="0" u="none" strike="noStrike" kern="1200" cap="none" spc="0" normalizeH="0" baseline="0" noProof="0" dirty="0">
              <a:ln>
                <a:noFill/>
              </a:ln>
              <a:solidFill>
                <a:srgbClr val="FFFF00"/>
              </a:solidFill>
              <a:effectLst/>
              <a:uLnTx/>
              <a:uFillTx/>
              <a:ea typeface="+mn-ea"/>
              <a:cs typeface="+mn-cs"/>
            </a:endParaRPr>
          </a:p>
          <a:p>
            <a:pPr>
              <a:buClr>
                <a:schemeClr val="bg1"/>
              </a:buClr>
              <a:buFont typeface="Arial" panose="020B0604020202020204" pitchFamily="34" charset="0"/>
              <a:buChar char="•"/>
              <a:defRPr/>
            </a:pPr>
            <a:r>
              <a:rPr kumimoji="0" lang="en-US" sz="3200" b="1" i="0" u="none" strike="noStrike" kern="1200" cap="none" spc="0" normalizeH="0" baseline="0" noProof="0" dirty="0">
                <a:ln>
                  <a:noFill/>
                </a:ln>
                <a:solidFill>
                  <a:srgbClr val="FFFF00"/>
                </a:solidFill>
                <a:effectLst/>
                <a:uLnTx/>
                <a:uFillTx/>
                <a:ea typeface="+mn-ea"/>
                <a:cs typeface="+mn-cs"/>
              </a:rPr>
              <a:t>Hammond Run Replacement</a:t>
            </a:r>
            <a:endParaRPr lang="en-US" sz="3200" b="1"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Hammond Run Monitoring</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Monitoring opportunities for CDs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262867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Replacement</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5" name="TextBox 4">
            <a:extLst>
              <a:ext uri="{FF2B5EF4-FFF2-40B4-BE49-F238E27FC236}">
                <a16:creationId xmlns:a16="http://schemas.microsoft.com/office/drawing/2014/main" id="{ACBE44E5-5749-2619-459A-B3B1CDD4A67A}"/>
              </a:ext>
            </a:extLst>
          </p:cNvPr>
          <p:cNvSpPr txBox="1"/>
          <p:nvPr/>
        </p:nvSpPr>
        <p:spPr>
          <a:xfrm>
            <a:off x="291952" y="703925"/>
            <a:ext cx="7083976" cy="3493264"/>
          </a:xfrm>
          <a:prstGeom prst="rect">
            <a:avLst/>
          </a:prstGeom>
          <a:noFill/>
        </p:spPr>
        <p:txBody>
          <a:bodyPr wrap="square">
            <a:spAutoFit/>
          </a:bodyPr>
          <a:lstStyle/>
          <a:p>
            <a:pPr>
              <a:spcBef>
                <a:spcPts val="800"/>
              </a:spcBef>
            </a:pPr>
            <a:r>
              <a:rPr lang="en-US" sz="2800" b="1" dirty="0"/>
              <a:t>Problem: </a:t>
            </a:r>
          </a:p>
          <a:p>
            <a:pPr marL="342900" indent="-342900">
              <a:spcBef>
                <a:spcPts val="800"/>
              </a:spcBef>
              <a:buFont typeface="Arial" panose="020B0604020202020204" pitchFamily="34" charset="0"/>
              <a:buChar char="•"/>
            </a:pPr>
            <a:r>
              <a:rPr lang="en-US" sz="2800" dirty="0"/>
              <a:t>Failing  6’ squash pipe in a headwater stream with a 14’ </a:t>
            </a:r>
            <a:r>
              <a:rPr lang="en-US" sz="2800" dirty="0" err="1"/>
              <a:t>bankfull</a:t>
            </a:r>
            <a:r>
              <a:rPr lang="en-US" sz="2800" dirty="0"/>
              <a:t> channel. </a:t>
            </a:r>
          </a:p>
          <a:p>
            <a:pPr marL="342900" indent="-342900">
              <a:spcBef>
                <a:spcPts val="800"/>
              </a:spcBef>
              <a:spcAft>
                <a:spcPts val="600"/>
              </a:spcAft>
              <a:buFont typeface="Arial" panose="020B0604020202020204" pitchFamily="34" charset="0"/>
              <a:buChar char="•"/>
            </a:pPr>
            <a:r>
              <a:rPr lang="en-US" sz="2800" dirty="0"/>
              <a:t>Undersized crossing had created a significant upstream sediment wedge and downstream scour hole with a ~3’ outlet drop. </a:t>
            </a:r>
          </a:p>
          <a:p>
            <a:pPr marL="342900" indent="-342900">
              <a:spcBef>
                <a:spcPts val="800"/>
              </a:spcBef>
              <a:spcAft>
                <a:spcPts val="600"/>
              </a:spcAft>
              <a:buFont typeface="Arial" panose="020B0604020202020204" pitchFamily="34" charset="0"/>
              <a:buChar char="•"/>
            </a:pPr>
            <a:r>
              <a:rPr lang="en-US" sz="2800" dirty="0"/>
              <a:t>~5% Slope</a:t>
            </a:r>
          </a:p>
        </p:txBody>
      </p:sp>
      <p:pic>
        <p:nvPicPr>
          <p:cNvPr id="6" name="Picture 5">
            <a:extLst>
              <a:ext uri="{FF2B5EF4-FFF2-40B4-BE49-F238E27FC236}">
                <a16:creationId xmlns:a16="http://schemas.microsoft.com/office/drawing/2014/main" id="{B591CEA1-68D2-86A1-E4D2-7BCF114275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68640" y="758559"/>
            <a:ext cx="3813217" cy="2859913"/>
          </a:xfrm>
          <a:prstGeom prst="rect">
            <a:avLst/>
          </a:prstGeom>
          <a:ln>
            <a:solidFill>
              <a:schemeClr val="tx1"/>
            </a:solidFill>
          </a:ln>
        </p:spPr>
      </p:pic>
      <p:sp>
        <p:nvSpPr>
          <p:cNvPr id="7" name="TextBox 6">
            <a:extLst>
              <a:ext uri="{FF2B5EF4-FFF2-40B4-BE49-F238E27FC236}">
                <a16:creationId xmlns:a16="http://schemas.microsoft.com/office/drawing/2014/main" id="{A4E12D32-32BE-7DCC-0F73-222AF84A90F0}"/>
              </a:ext>
            </a:extLst>
          </p:cNvPr>
          <p:cNvSpPr txBox="1"/>
          <p:nvPr/>
        </p:nvSpPr>
        <p:spPr>
          <a:xfrm>
            <a:off x="10848803" y="837398"/>
            <a:ext cx="638198" cy="369332"/>
          </a:xfrm>
          <a:prstGeom prst="rect">
            <a:avLst/>
          </a:prstGeom>
          <a:solidFill>
            <a:schemeClr val="bg1"/>
          </a:solidFill>
        </p:spPr>
        <p:txBody>
          <a:bodyPr wrap="square" rtlCol="0">
            <a:spAutoFit/>
          </a:bodyPr>
          <a:lstStyle/>
          <a:p>
            <a:r>
              <a:rPr lang="en-US" dirty="0"/>
              <a:t>Inlet</a:t>
            </a:r>
          </a:p>
        </p:txBody>
      </p:sp>
      <p:pic>
        <p:nvPicPr>
          <p:cNvPr id="8" name="Picture 7">
            <a:extLst>
              <a:ext uri="{FF2B5EF4-FFF2-40B4-BE49-F238E27FC236}">
                <a16:creationId xmlns:a16="http://schemas.microsoft.com/office/drawing/2014/main" id="{54EC72F9-968A-5E41-C957-7623699C56C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68640" y="3806264"/>
            <a:ext cx="3813217" cy="2791951"/>
          </a:xfrm>
          <a:prstGeom prst="rect">
            <a:avLst/>
          </a:prstGeom>
          <a:ln>
            <a:solidFill>
              <a:schemeClr val="tx1"/>
            </a:solidFill>
          </a:ln>
        </p:spPr>
      </p:pic>
      <p:sp>
        <p:nvSpPr>
          <p:cNvPr id="9" name="TextBox 8">
            <a:extLst>
              <a:ext uri="{FF2B5EF4-FFF2-40B4-BE49-F238E27FC236}">
                <a16:creationId xmlns:a16="http://schemas.microsoft.com/office/drawing/2014/main" id="{2F228F9D-18DB-6F39-7750-1A0C97371A40}"/>
              </a:ext>
            </a:extLst>
          </p:cNvPr>
          <p:cNvSpPr txBox="1"/>
          <p:nvPr/>
        </p:nvSpPr>
        <p:spPr>
          <a:xfrm>
            <a:off x="10687542" y="3855531"/>
            <a:ext cx="807877" cy="369332"/>
          </a:xfrm>
          <a:prstGeom prst="rect">
            <a:avLst/>
          </a:prstGeom>
          <a:solidFill>
            <a:schemeClr val="bg1"/>
          </a:solidFill>
        </p:spPr>
        <p:txBody>
          <a:bodyPr wrap="square" rtlCol="0">
            <a:spAutoFit/>
          </a:bodyPr>
          <a:lstStyle/>
          <a:p>
            <a:r>
              <a:rPr lang="en-US" dirty="0"/>
              <a:t>Outlet</a:t>
            </a:r>
          </a:p>
        </p:txBody>
      </p:sp>
      <p:pic>
        <p:nvPicPr>
          <p:cNvPr id="10" name="Picture 9" descr="Screen Clipping">
            <a:extLst>
              <a:ext uri="{FF2B5EF4-FFF2-40B4-BE49-F238E27FC236}">
                <a16:creationId xmlns:a16="http://schemas.microsoft.com/office/drawing/2014/main" id="{679B1AA1-C5D2-DA41-6926-8BC03801858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79171" y="4472544"/>
            <a:ext cx="5402179" cy="2297882"/>
          </a:xfrm>
          <a:prstGeom prst="rect">
            <a:avLst/>
          </a:prstGeom>
          <a:ln>
            <a:solidFill>
              <a:schemeClr val="tx1"/>
            </a:solidFill>
          </a:ln>
        </p:spPr>
      </p:pic>
      <p:sp>
        <p:nvSpPr>
          <p:cNvPr id="11" name="Freeform 3">
            <a:extLst>
              <a:ext uri="{FF2B5EF4-FFF2-40B4-BE49-F238E27FC236}">
                <a16:creationId xmlns:a16="http://schemas.microsoft.com/office/drawing/2014/main" id="{83EAFEA3-F181-B195-E001-C682B8752127}"/>
              </a:ext>
            </a:extLst>
          </p:cNvPr>
          <p:cNvSpPr/>
          <p:nvPr/>
        </p:nvSpPr>
        <p:spPr>
          <a:xfrm>
            <a:off x="2977817" y="5871411"/>
            <a:ext cx="261804" cy="397042"/>
          </a:xfrm>
          <a:custGeom>
            <a:avLst/>
            <a:gdLst>
              <a:gd name="connsiteX0" fmla="*/ 365760 w 365760"/>
              <a:gd name="connsiteY0" fmla="*/ 0 h 1005840"/>
              <a:gd name="connsiteX1" fmla="*/ 338328 w 365760"/>
              <a:gd name="connsiteY1" fmla="*/ 713232 h 1005840"/>
              <a:gd name="connsiteX2" fmla="*/ 146304 w 365760"/>
              <a:gd name="connsiteY2" fmla="*/ 1005840 h 1005840"/>
              <a:gd name="connsiteX3" fmla="*/ 0 w 365760"/>
              <a:gd name="connsiteY3" fmla="*/ 484632 h 1005840"/>
              <a:gd name="connsiteX4" fmla="*/ 356616 w 365760"/>
              <a:gd name="connsiteY4" fmla="*/ 54864 h 1005840"/>
              <a:gd name="connsiteX0" fmla="*/ 365760 w 365760"/>
              <a:gd name="connsiteY0" fmla="*/ 0 h 1014984"/>
              <a:gd name="connsiteX1" fmla="*/ 338328 w 365760"/>
              <a:gd name="connsiteY1" fmla="*/ 713232 h 1014984"/>
              <a:gd name="connsiteX2" fmla="*/ 128016 w 365760"/>
              <a:gd name="connsiteY2" fmla="*/ 1014984 h 1014984"/>
              <a:gd name="connsiteX3" fmla="*/ 0 w 365760"/>
              <a:gd name="connsiteY3" fmla="*/ 484632 h 1014984"/>
              <a:gd name="connsiteX4" fmla="*/ 356616 w 365760"/>
              <a:gd name="connsiteY4" fmla="*/ 54864 h 1014984"/>
              <a:gd name="connsiteX0" fmla="*/ 365760 w 365760"/>
              <a:gd name="connsiteY0" fmla="*/ 0 h 1014984"/>
              <a:gd name="connsiteX1" fmla="*/ 365760 w 365760"/>
              <a:gd name="connsiteY1" fmla="*/ 749808 h 1014984"/>
              <a:gd name="connsiteX2" fmla="*/ 128016 w 365760"/>
              <a:gd name="connsiteY2" fmla="*/ 1014984 h 1014984"/>
              <a:gd name="connsiteX3" fmla="*/ 0 w 365760"/>
              <a:gd name="connsiteY3" fmla="*/ 484632 h 1014984"/>
              <a:gd name="connsiteX4" fmla="*/ 356616 w 365760"/>
              <a:gd name="connsiteY4" fmla="*/ 54864 h 1014984"/>
              <a:gd name="connsiteX0" fmla="*/ 365760 w 365760"/>
              <a:gd name="connsiteY0" fmla="*/ 0 h 1042416"/>
              <a:gd name="connsiteX1" fmla="*/ 365760 w 365760"/>
              <a:gd name="connsiteY1" fmla="*/ 749808 h 1042416"/>
              <a:gd name="connsiteX2" fmla="*/ 155448 w 365760"/>
              <a:gd name="connsiteY2" fmla="*/ 1042416 h 1042416"/>
              <a:gd name="connsiteX3" fmla="*/ 0 w 365760"/>
              <a:gd name="connsiteY3" fmla="*/ 484632 h 1042416"/>
              <a:gd name="connsiteX4" fmla="*/ 356616 w 365760"/>
              <a:gd name="connsiteY4" fmla="*/ 54864 h 1042416"/>
              <a:gd name="connsiteX0" fmla="*/ 365760 w 365760"/>
              <a:gd name="connsiteY0" fmla="*/ 0 h 1042416"/>
              <a:gd name="connsiteX1" fmla="*/ 365760 w 365760"/>
              <a:gd name="connsiteY1" fmla="*/ 749808 h 1042416"/>
              <a:gd name="connsiteX2" fmla="*/ 128016 w 365760"/>
              <a:gd name="connsiteY2" fmla="*/ 1042416 h 1042416"/>
              <a:gd name="connsiteX3" fmla="*/ 0 w 365760"/>
              <a:gd name="connsiteY3" fmla="*/ 484632 h 1042416"/>
              <a:gd name="connsiteX4" fmla="*/ 356616 w 365760"/>
              <a:gd name="connsiteY4" fmla="*/ 54864 h 1042416"/>
              <a:gd name="connsiteX0" fmla="*/ 365760 w 365760"/>
              <a:gd name="connsiteY0" fmla="*/ 0 h 1042416"/>
              <a:gd name="connsiteX1" fmla="*/ 365760 w 365760"/>
              <a:gd name="connsiteY1" fmla="*/ 749808 h 1042416"/>
              <a:gd name="connsiteX2" fmla="*/ 128016 w 365760"/>
              <a:gd name="connsiteY2" fmla="*/ 1042416 h 1042416"/>
              <a:gd name="connsiteX3" fmla="*/ 0 w 365760"/>
              <a:gd name="connsiteY3" fmla="*/ 456957 h 1042416"/>
              <a:gd name="connsiteX4" fmla="*/ 356616 w 365760"/>
              <a:gd name="connsiteY4" fmla="*/ 54864 h 1042416"/>
              <a:gd name="connsiteX0" fmla="*/ 365760 w 365760"/>
              <a:gd name="connsiteY0" fmla="*/ 0 h 1106990"/>
              <a:gd name="connsiteX1" fmla="*/ 365760 w 365760"/>
              <a:gd name="connsiteY1" fmla="*/ 749808 h 1106990"/>
              <a:gd name="connsiteX2" fmla="*/ 128016 w 365760"/>
              <a:gd name="connsiteY2" fmla="*/ 1106990 h 1106990"/>
              <a:gd name="connsiteX3" fmla="*/ 0 w 365760"/>
              <a:gd name="connsiteY3" fmla="*/ 456957 h 1106990"/>
              <a:gd name="connsiteX4" fmla="*/ 356616 w 365760"/>
              <a:gd name="connsiteY4" fmla="*/ 54864 h 110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1106990">
                <a:moveTo>
                  <a:pt x="365760" y="0"/>
                </a:moveTo>
                <a:lnTo>
                  <a:pt x="365760" y="749808"/>
                </a:lnTo>
                <a:lnTo>
                  <a:pt x="128016" y="1106990"/>
                </a:lnTo>
                <a:lnTo>
                  <a:pt x="0" y="456957"/>
                </a:lnTo>
                <a:lnTo>
                  <a:pt x="356616" y="54864"/>
                </a:lnTo>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
            <a:extLst>
              <a:ext uri="{FF2B5EF4-FFF2-40B4-BE49-F238E27FC236}">
                <a16:creationId xmlns:a16="http://schemas.microsoft.com/office/drawing/2014/main" id="{441AB6A3-8883-1697-D925-C3E73B69C05B}"/>
              </a:ext>
            </a:extLst>
          </p:cNvPr>
          <p:cNvSpPr/>
          <p:nvPr/>
        </p:nvSpPr>
        <p:spPr>
          <a:xfrm>
            <a:off x="3638967" y="5468353"/>
            <a:ext cx="620212" cy="221235"/>
          </a:xfrm>
          <a:custGeom>
            <a:avLst/>
            <a:gdLst>
              <a:gd name="connsiteX0" fmla="*/ 932688 w 932688"/>
              <a:gd name="connsiteY0" fmla="*/ 9144 h 466344"/>
              <a:gd name="connsiteX1" fmla="*/ 932688 w 932688"/>
              <a:gd name="connsiteY1" fmla="*/ 9144 h 466344"/>
              <a:gd name="connsiteX2" fmla="*/ 0 w 932688"/>
              <a:gd name="connsiteY2" fmla="*/ 466344 h 466344"/>
              <a:gd name="connsiteX3" fmla="*/ 164592 w 932688"/>
              <a:gd name="connsiteY3" fmla="*/ 45720 h 466344"/>
              <a:gd name="connsiteX4" fmla="*/ 338328 w 932688"/>
              <a:gd name="connsiteY4" fmla="*/ 91440 h 466344"/>
              <a:gd name="connsiteX5" fmla="*/ 621792 w 932688"/>
              <a:gd name="connsiteY5" fmla="*/ 0 h 466344"/>
              <a:gd name="connsiteX6" fmla="*/ 850392 w 932688"/>
              <a:gd name="connsiteY6" fmla="*/ 27432 h 46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688" h="466344">
                <a:moveTo>
                  <a:pt x="932688" y="9144"/>
                </a:moveTo>
                <a:lnTo>
                  <a:pt x="932688" y="9144"/>
                </a:lnTo>
                <a:lnTo>
                  <a:pt x="0" y="466344"/>
                </a:lnTo>
                <a:lnTo>
                  <a:pt x="164592" y="45720"/>
                </a:lnTo>
                <a:lnTo>
                  <a:pt x="338328" y="91440"/>
                </a:lnTo>
                <a:lnTo>
                  <a:pt x="621792" y="0"/>
                </a:lnTo>
                <a:lnTo>
                  <a:pt x="850392" y="27432"/>
                </a:lnTo>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D411A172-C0E9-21D8-7902-E9729410F812}"/>
              </a:ext>
            </a:extLst>
          </p:cNvPr>
          <p:cNvSpPr/>
          <p:nvPr/>
        </p:nvSpPr>
        <p:spPr>
          <a:xfrm>
            <a:off x="2695074" y="6022931"/>
            <a:ext cx="361844" cy="107158"/>
          </a:xfrm>
          <a:custGeom>
            <a:avLst/>
            <a:gdLst>
              <a:gd name="connsiteX0" fmla="*/ 438912 w 438912"/>
              <a:gd name="connsiteY0" fmla="*/ 0 h 283464"/>
              <a:gd name="connsiteX1" fmla="*/ 384048 w 438912"/>
              <a:gd name="connsiteY1" fmla="*/ 256032 h 283464"/>
              <a:gd name="connsiteX2" fmla="*/ 0 w 438912"/>
              <a:gd name="connsiteY2" fmla="*/ 283464 h 283464"/>
              <a:gd name="connsiteX3" fmla="*/ 438912 w 438912"/>
              <a:gd name="connsiteY3" fmla="*/ 0 h 283464"/>
              <a:gd name="connsiteX0" fmla="*/ 438912 w 502920"/>
              <a:gd name="connsiteY0" fmla="*/ 0 h 283464"/>
              <a:gd name="connsiteX1" fmla="*/ 502920 w 502920"/>
              <a:gd name="connsiteY1" fmla="*/ 237744 h 283464"/>
              <a:gd name="connsiteX2" fmla="*/ 0 w 502920"/>
              <a:gd name="connsiteY2" fmla="*/ 283464 h 283464"/>
              <a:gd name="connsiteX3" fmla="*/ 438912 w 502920"/>
              <a:gd name="connsiteY3" fmla="*/ 0 h 283464"/>
            </a:gdLst>
            <a:ahLst/>
            <a:cxnLst>
              <a:cxn ang="0">
                <a:pos x="connsiteX0" y="connsiteY0"/>
              </a:cxn>
              <a:cxn ang="0">
                <a:pos x="connsiteX1" y="connsiteY1"/>
              </a:cxn>
              <a:cxn ang="0">
                <a:pos x="connsiteX2" y="connsiteY2"/>
              </a:cxn>
              <a:cxn ang="0">
                <a:pos x="connsiteX3" y="connsiteY3"/>
              </a:cxn>
            </a:cxnLst>
            <a:rect l="l" t="t" r="r" b="b"/>
            <a:pathLst>
              <a:path w="502920" h="283464">
                <a:moveTo>
                  <a:pt x="438912" y="0"/>
                </a:moveTo>
                <a:lnTo>
                  <a:pt x="502920" y="237744"/>
                </a:lnTo>
                <a:lnTo>
                  <a:pt x="0" y="283464"/>
                </a:lnTo>
                <a:lnTo>
                  <a:pt x="438912" y="0"/>
                </a:ln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55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2A3221-6DC6-923E-4FFD-EEC64CF4F3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5643" y="4078650"/>
            <a:ext cx="3915150" cy="2579120"/>
          </a:xfrm>
          <a:prstGeom prst="rect">
            <a:avLst/>
          </a:prstGeom>
          <a:ln>
            <a:solidFill>
              <a:schemeClr val="tx1"/>
            </a:solidFill>
          </a:ln>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Replacement</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6643233" cy="4278094"/>
          </a:xfrm>
          <a:prstGeom prst="rect">
            <a:avLst/>
          </a:prstGeom>
          <a:noFill/>
        </p:spPr>
        <p:txBody>
          <a:bodyPr wrap="square" rtlCol="0">
            <a:spAutoFit/>
          </a:bodyPr>
          <a:lstStyle/>
          <a:p>
            <a:pPr>
              <a:spcBef>
                <a:spcPts val="800"/>
              </a:spcBef>
            </a:pPr>
            <a:r>
              <a:rPr lang="en-US" sz="2800" b="1" dirty="0"/>
              <a:t>Fix: </a:t>
            </a:r>
          </a:p>
          <a:p>
            <a:pPr marL="342900" indent="-342900">
              <a:spcBef>
                <a:spcPts val="800"/>
              </a:spcBef>
              <a:buFont typeface="Arial" panose="020B0604020202020204" pitchFamily="34" charset="0"/>
              <a:buChar char="•"/>
            </a:pPr>
            <a:r>
              <a:rPr lang="en-US" sz="2800" b="1" dirty="0"/>
              <a:t>15’ x 10’ structural plate pipe arch was assembled and installed with headwall/</a:t>
            </a:r>
            <a:r>
              <a:rPr lang="en-US" sz="2800" b="1" dirty="0" err="1"/>
              <a:t>endwall</a:t>
            </a:r>
            <a:r>
              <a:rPr lang="en-US" sz="2800" b="1" dirty="0"/>
              <a:t>. </a:t>
            </a:r>
          </a:p>
          <a:p>
            <a:pPr marL="342900" indent="-342900">
              <a:spcBef>
                <a:spcPts val="800"/>
              </a:spcBef>
              <a:buFont typeface="Arial" panose="020B0604020202020204" pitchFamily="34" charset="0"/>
              <a:buChar char="•"/>
            </a:pPr>
            <a:r>
              <a:rPr lang="en-US" sz="2800" dirty="0"/>
              <a:t>Streambed was re-established in the pipe.</a:t>
            </a:r>
          </a:p>
          <a:p>
            <a:pPr marL="342900" indent="-342900">
              <a:spcBef>
                <a:spcPts val="800"/>
              </a:spcBef>
              <a:buFont typeface="Arial" panose="020B0604020202020204" pitchFamily="34" charset="0"/>
              <a:buChar char="•"/>
            </a:pPr>
            <a:r>
              <a:rPr lang="en-US" sz="2800" dirty="0"/>
              <a:t>3 log cross vanes were installed upstream to control the grade. </a:t>
            </a:r>
          </a:p>
          <a:p>
            <a:pPr marL="914400" lvl="1" indent="-457200">
              <a:buFont typeface="Arial" panose="020B0604020202020204" pitchFamily="34" charset="0"/>
              <a:buChar char="•"/>
            </a:pPr>
            <a:endParaRPr lang="en-US" sz="2800" dirty="0">
              <a:solidFill>
                <a:prstClr val="black"/>
              </a:solidFill>
              <a:latin typeface="Calibri" panose="020F0502020204030204"/>
            </a:endParaRPr>
          </a:p>
          <a:p>
            <a:pPr marL="800100" lvl="1" indent="-342900">
              <a:buFont typeface="Arial" panose="020B0604020202020204" pitchFamily="34" charset="0"/>
              <a:buChar char="•"/>
            </a:pPr>
            <a:endParaRPr lang="en-US" sz="2800" dirty="0">
              <a:solidFill>
                <a:prstClr val="black"/>
              </a:solidFill>
              <a:latin typeface="Calibri" panose="020F0502020204030204"/>
            </a:endParaRPr>
          </a:p>
        </p:txBody>
      </p:sp>
      <p:pic>
        <p:nvPicPr>
          <p:cNvPr id="5" name="Picture 4" descr="A picture containing outdoor, ground, rock, arch&#10;&#10;Description automatically generated">
            <a:extLst>
              <a:ext uri="{FF2B5EF4-FFF2-40B4-BE49-F238E27FC236}">
                <a16:creationId xmlns:a16="http://schemas.microsoft.com/office/drawing/2014/main" id="{A804E9AA-F60F-5E5A-396B-789CF3DFC19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695643" y="760999"/>
            <a:ext cx="3904555" cy="3156991"/>
          </a:xfrm>
          <a:prstGeom prst="rect">
            <a:avLst/>
          </a:prstGeom>
          <a:ln>
            <a:solidFill>
              <a:schemeClr val="tx1"/>
            </a:solidFill>
          </a:ln>
        </p:spPr>
      </p:pic>
      <p:sp>
        <p:nvSpPr>
          <p:cNvPr id="7" name="TextBox 6">
            <a:extLst>
              <a:ext uri="{FF2B5EF4-FFF2-40B4-BE49-F238E27FC236}">
                <a16:creationId xmlns:a16="http://schemas.microsoft.com/office/drawing/2014/main" id="{F5088C98-387F-2E26-6F5D-1830D814ED43}"/>
              </a:ext>
            </a:extLst>
          </p:cNvPr>
          <p:cNvSpPr txBox="1"/>
          <p:nvPr/>
        </p:nvSpPr>
        <p:spPr>
          <a:xfrm>
            <a:off x="10848803" y="837398"/>
            <a:ext cx="638198" cy="369332"/>
          </a:xfrm>
          <a:prstGeom prst="rect">
            <a:avLst/>
          </a:prstGeom>
          <a:solidFill>
            <a:schemeClr val="bg1"/>
          </a:solidFill>
        </p:spPr>
        <p:txBody>
          <a:bodyPr wrap="square" rtlCol="0">
            <a:spAutoFit/>
          </a:bodyPr>
          <a:lstStyle/>
          <a:p>
            <a:r>
              <a:rPr lang="en-US" dirty="0"/>
              <a:t>Inlet</a:t>
            </a:r>
          </a:p>
        </p:txBody>
      </p:sp>
      <p:sp>
        <p:nvSpPr>
          <p:cNvPr id="8" name="TextBox 7">
            <a:extLst>
              <a:ext uri="{FF2B5EF4-FFF2-40B4-BE49-F238E27FC236}">
                <a16:creationId xmlns:a16="http://schemas.microsoft.com/office/drawing/2014/main" id="{A7DB453C-BC8F-CBB6-250D-FE5938C5CB83}"/>
              </a:ext>
            </a:extLst>
          </p:cNvPr>
          <p:cNvSpPr txBox="1"/>
          <p:nvPr/>
        </p:nvSpPr>
        <p:spPr>
          <a:xfrm>
            <a:off x="10780515" y="4182579"/>
            <a:ext cx="807877" cy="369332"/>
          </a:xfrm>
          <a:prstGeom prst="rect">
            <a:avLst/>
          </a:prstGeom>
          <a:solidFill>
            <a:schemeClr val="bg1"/>
          </a:solidFill>
        </p:spPr>
        <p:txBody>
          <a:bodyPr wrap="square" rtlCol="0">
            <a:spAutoFit/>
          </a:bodyPr>
          <a:lstStyle/>
          <a:p>
            <a:r>
              <a:rPr lang="en-US" dirty="0"/>
              <a:t>Outlet</a:t>
            </a:r>
          </a:p>
        </p:txBody>
      </p:sp>
      <p:sp>
        <p:nvSpPr>
          <p:cNvPr id="11" name="AutoShape 2">
            <a:extLst>
              <a:ext uri="{FF2B5EF4-FFF2-40B4-BE49-F238E27FC236}">
                <a16:creationId xmlns:a16="http://schemas.microsoft.com/office/drawing/2014/main" id="{18F9D407-4B92-743F-7615-730BDCDE4A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884949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Replacement</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6742820" cy="4278094"/>
          </a:xfrm>
          <a:prstGeom prst="rect">
            <a:avLst/>
          </a:prstGeom>
          <a:noFill/>
        </p:spPr>
        <p:txBody>
          <a:bodyPr wrap="square" rtlCol="0">
            <a:spAutoFit/>
          </a:bodyPr>
          <a:lstStyle/>
          <a:p>
            <a:pPr>
              <a:spcBef>
                <a:spcPts val="800"/>
              </a:spcBef>
            </a:pPr>
            <a:r>
              <a:rPr lang="en-US" sz="2800" b="1" dirty="0"/>
              <a:t>Fix: </a:t>
            </a:r>
          </a:p>
          <a:p>
            <a:pPr marL="342900" indent="-342900">
              <a:spcBef>
                <a:spcPts val="800"/>
              </a:spcBef>
              <a:buFont typeface="Arial" panose="020B0604020202020204" pitchFamily="34" charset="0"/>
              <a:buChar char="•"/>
            </a:pPr>
            <a:r>
              <a:rPr lang="en-US" sz="2800" dirty="0"/>
              <a:t>15’ x 10’ structural plate pipe arch was assembled and installed with headwall/</a:t>
            </a:r>
            <a:r>
              <a:rPr lang="en-US" sz="2800" dirty="0" err="1"/>
              <a:t>endwall</a:t>
            </a:r>
            <a:r>
              <a:rPr lang="en-US" sz="2800" dirty="0"/>
              <a:t>. </a:t>
            </a:r>
          </a:p>
          <a:p>
            <a:pPr marL="342900" indent="-342900">
              <a:spcBef>
                <a:spcPts val="800"/>
              </a:spcBef>
              <a:buFont typeface="Arial" panose="020B0604020202020204" pitchFamily="34" charset="0"/>
              <a:buChar char="•"/>
            </a:pPr>
            <a:r>
              <a:rPr lang="en-US" sz="2800" b="1" dirty="0"/>
              <a:t>Streambed was re-established in the pipe.</a:t>
            </a:r>
          </a:p>
          <a:p>
            <a:pPr marL="342900" indent="-342900">
              <a:spcBef>
                <a:spcPts val="800"/>
              </a:spcBef>
              <a:buFont typeface="Arial" panose="020B0604020202020204" pitchFamily="34" charset="0"/>
              <a:buChar char="•"/>
            </a:pPr>
            <a:r>
              <a:rPr lang="en-US" sz="2800" dirty="0"/>
              <a:t>3 log cross vanes were installed upstream to control the grade. </a:t>
            </a:r>
          </a:p>
          <a:p>
            <a:pPr marL="914400" lvl="1" indent="-457200">
              <a:buFont typeface="Arial" panose="020B0604020202020204" pitchFamily="34" charset="0"/>
              <a:buChar char="•"/>
            </a:pPr>
            <a:endParaRPr lang="en-US" sz="2800" dirty="0">
              <a:solidFill>
                <a:prstClr val="black"/>
              </a:solidFill>
              <a:latin typeface="Calibri" panose="020F0502020204030204"/>
            </a:endParaRPr>
          </a:p>
          <a:p>
            <a:pPr marL="800100" lvl="1" indent="-342900">
              <a:buFont typeface="Arial" panose="020B0604020202020204" pitchFamily="34" charset="0"/>
              <a:buChar char="•"/>
            </a:pPr>
            <a:endParaRPr lang="en-US" sz="2800" dirty="0">
              <a:solidFill>
                <a:prstClr val="black"/>
              </a:solidFill>
              <a:latin typeface="Calibri" panose="020F0502020204030204"/>
            </a:endParaRPr>
          </a:p>
        </p:txBody>
      </p:sp>
      <p:sp>
        <p:nvSpPr>
          <p:cNvPr id="11" name="AutoShape 2">
            <a:extLst>
              <a:ext uri="{FF2B5EF4-FFF2-40B4-BE49-F238E27FC236}">
                <a16:creationId xmlns:a16="http://schemas.microsoft.com/office/drawing/2014/main" id="{18F9D407-4B92-743F-7615-730BDCDE4A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A picture containing ground, outdoor, building, rock&#10;&#10;Description automatically generated">
            <a:extLst>
              <a:ext uri="{FF2B5EF4-FFF2-40B4-BE49-F238E27FC236}">
                <a16:creationId xmlns:a16="http://schemas.microsoft.com/office/drawing/2014/main" id="{E6FC1356-45DD-D533-45B4-93469E62237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96111" y="688547"/>
            <a:ext cx="3552551" cy="2892853"/>
          </a:xfrm>
          <a:prstGeom prst="rect">
            <a:avLst/>
          </a:prstGeom>
          <a:ln>
            <a:solidFill>
              <a:schemeClr val="tx1"/>
            </a:solidFill>
          </a:ln>
        </p:spPr>
      </p:pic>
      <p:pic>
        <p:nvPicPr>
          <p:cNvPr id="9" name="Picture 8" descr="A picture containing tree, outdoor, ground, forest&#10;&#10;Description automatically generated">
            <a:extLst>
              <a:ext uri="{FF2B5EF4-FFF2-40B4-BE49-F238E27FC236}">
                <a16:creationId xmlns:a16="http://schemas.microsoft.com/office/drawing/2014/main" id="{01B174C3-D3B5-FBDB-12A9-347BB66EC31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096111" y="3785592"/>
            <a:ext cx="3552551" cy="2847283"/>
          </a:xfrm>
          <a:prstGeom prst="rect">
            <a:avLst/>
          </a:prstGeom>
          <a:ln>
            <a:solidFill>
              <a:schemeClr val="tx1"/>
            </a:solidFill>
          </a:ln>
        </p:spPr>
      </p:pic>
    </p:spTree>
    <p:extLst>
      <p:ext uri="{BB962C8B-B14F-4D97-AF65-F5344CB8AC3E}">
        <p14:creationId xmlns:p14="http://schemas.microsoft.com/office/powerpoint/2010/main" val="250900223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Replacement</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6742820" cy="5201424"/>
          </a:xfrm>
          <a:prstGeom prst="rect">
            <a:avLst/>
          </a:prstGeom>
          <a:noFill/>
        </p:spPr>
        <p:txBody>
          <a:bodyPr wrap="square" rtlCol="0">
            <a:spAutoFit/>
          </a:bodyPr>
          <a:lstStyle/>
          <a:p>
            <a:pPr>
              <a:spcBef>
                <a:spcPts val="800"/>
              </a:spcBef>
            </a:pPr>
            <a:r>
              <a:rPr lang="en-US" sz="2800" b="1" dirty="0"/>
              <a:t>Fix: </a:t>
            </a:r>
          </a:p>
          <a:p>
            <a:pPr marL="342900" indent="-342900">
              <a:spcBef>
                <a:spcPts val="800"/>
              </a:spcBef>
              <a:buFont typeface="Arial" panose="020B0604020202020204" pitchFamily="34" charset="0"/>
              <a:buChar char="•"/>
            </a:pPr>
            <a:r>
              <a:rPr lang="en-US" sz="2800" dirty="0"/>
              <a:t>15’ x 10’ structural plate pipe arch was assembled and installed with headwall/</a:t>
            </a:r>
            <a:r>
              <a:rPr lang="en-US" sz="2800" dirty="0" err="1"/>
              <a:t>endwall</a:t>
            </a:r>
            <a:r>
              <a:rPr lang="en-US" sz="2800" dirty="0"/>
              <a:t>. </a:t>
            </a:r>
          </a:p>
          <a:p>
            <a:pPr marL="342900" indent="-342900">
              <a:spcBef>
                <a:spcPts val="800"/>
              </a:spcBef>
              <a:buFont typeface="Arial" panose="020B0604020202020204" pitchFamily="34" charset="0"/>
              <a:buChar char="•"/>
            </a:pPr>
            <a:r>
              <a:rPr lang="en-US" sz="2800" dirty="0"/>
              <a:t>Streambed was re-established in the pipe.</a:t>
            </a:r>
          </a:p>
          <a:p>
            <a:pPr marL="342900" indent="-342900">
              <a:spcBef>
                <a:spcPts val="800"/>
              </a:spcBef>
              <a:buFont typeface="Arial" panose="020B0604020202020204" pitchFamily="34" charset="0"/>
              <a:buChar char="•"/>
            </a:pPr>
            <a:r>
              <a:rPr lang="en-US" sz="2800" b="1" dirty="0"/>
              <a:t>3 log cross vanes were installed upstream to control the grade. </a:t>
            </a:r>
            <a:endParaRPr lang="en-US" sz="2800" b="1" dirty="0">
              <a:solidFill>
                <a:prstClr val="black"/>
              </a:solidFill>
              <a:latin typeface="Calibri" panose="020F0502020204030204"/>
            </a:endParaRPr>
          </a:p>
          <a:p>
            <a:pPr>
              <a:spcBef>
                <a:spcPts val="800"/>
              </a:spcBef>
            </a:pPr>
            <a:endParaRPr lang="en-US" sz="2800" b="1" dirty="0">
              <a:solidFill>
                <a:prstClr val="black"/>
              </a:solidFill>
              <a:latin typeface="Calibri" panose="020F0502020204030204"/>
            </a:endParaRPr>
          </a:p>
          <a:p>
            <a:pPr>
              <a:spcBef>
                <a:spcPts val="800"/>
              </a:spcBef>
            </a:pPr>
            <a:r>
              <a:rPr lang="en-US" sz="2800" u="sng" dirty="0">
                <a:solidFill>
                  <a:prstClr val="black"/>
                </a:solidFill>
                <a:latin typeface="Calibri" panose="020F0502020204030204"/>
              </a:rPr>
              <a:t>Timelapse videos:</a:t>
            </a:r>
          </a:p>
          <a:p>
            <a:pPr>
              <a:spcBef>
                <a:spcPts val="800"/>
              </a:spcBef>
            </a:pPr>
            <a:r>
              <a:rPr lang="en-US" sz="2000" b="1" dirty="0">
                <a:hlinkClick r:id="rId8"/>
              </a:rPr>
              <a:t>https://dirtandgravel.psu.edu/education-training/stream-crossings/additional-education-resources/</a:t>
            </a:r>
            <a:r>
              <a:rPr lang="en-US" sz="2000" b="1" dirty="0">
                <a:solidFill>
                  <a:prstClr val="black"/>
                </a:solidFill>
                <a:latin typeface="Calibri" panose="020F0502020204030204"/>
              </a:rPr>
              <a:t> </a:t>
            </a:r>
            <a:endParaRPr lang="en-US" sz="2000" b="1" dirty="0"/>
          </a:p>
        </p:txBody>
      </p:sp>
      <p:sp>
        <p:nvSpPr>
          <p:cNvPr id="11" name="AutoShape 2">
            <a:extLst>
              <a:ext uri="{FF2B5EF4-FFF2-40B4-BE49-F238E27FC236}">
                <a16:creationId xmlns:a16="http://schemas.microsoft.com/office/drawing/2014/main" id="{18F9D407-4B92-743F-7615-730BDCDE4A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group of people in a forest&#10;&#10;Description automatically generated with low confidence">
            <a:extLst>
              <a:ext uri="{FF2B5EF4-FFF2-40B4-BE49-F238E27FC236}">
                <a16:creationId xmlns:a16="http://schemas.microsoft.com/office/drawing/2014/main" id="{1FBC93A7-39B0-0C73-7A50-47E83AEC1B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01579" y="718080"/>
            <a:ext cx="3707517" cy="2780638"/>
          </a:xfrm>
          <a:prstGeom prst="rect">
            <a:avLst/>
          </a:prstGeom>
          <a:ln>
            <a:solidFill>
              <a:schemeClr val="tx1"/>
            </a:solidFill>
          </a:ln>
        </p:spPr>
      </p:pic>
      <p:pic>
        <p:nvPicPr>
          <p:cNvPr id="7" name="Picture 6" descr="A creek in the woods&#10;&#10;Description automatically generated with low confidence">
            <a:extLst>
              <a:ext uri="{FF2B5EF4-FFF2-40B4-BE49-F238E27FC236}">
                <a16:creationId xmlns:a16="http://schemas.microsoft.com/office/drawing/2014/main" id="{E4EFAA8E-0064-B86F-C923-5025082FAAAB}"/>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rcRect/>
          <a:stretch/>
        </p:blipFill>
        <p:spPr>
          <a:xfrm>
            <a:off x="7901579" y="3698305"/>
            <a:ext cx="3698893" cy="2698792"/>
          </a:xfrm>
          <a:prstGeom prst="rect">
            <a:avLst/>
          </a:prstGeom>
          <a:ln>
            <a:solidFill>
              <a:schemeClr val="tx1"/>
            </a:solidFill>
          </a:ln>
        </p:spPr>
      </p:pic>
    </p:spTree>
    <p:extLst>
      <p:ext uri="{BB962C8B-B14F-4D97-AF65-F5344CB8AC3E}">
        <p14:creationId xmlns:p14="http://schemas.microsoft.com/office/powerpoint/2010/main" val="300667654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697096" y="3212228"/>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6924675"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120018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Stream Crossing Replacement Monitoring</a:t>
            </a:r>
            <a:endParaRPr kumimoji="0" lang="en-US" sz="3600" b="1" i="0" u="none" strike="noStrike" kern="0" cap="none" spc="0" normalizeH="0" baseline="0" noProof="0" dirty="0">
              <a:ln>
                <a:noFill/>
              </a:ln>
              <a:solidFill>
                <a:srgbClr val="FFFF00"/>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453765" y="1344425"/>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Arial" panose="020B0604020202020204" pitchFamily="34" charset="0"/>
              <a:buChar char="•"/>
              <a:defRPr/>
            </a:pPr>
            <a:endParaRPr kumimoji="0" lang="en-US" sz="3200" b="1" i="0" u="none" strike="noStrike" kern="1200" cap="none" spc="0" normalizeH="0" baseline="0" noProof="0" dirty="0">
              <a:ln>
                <a:noFill/>
              </a:ln>
              <a:solidFill>
                <a:srgbClr val="FFFF00"/>
              </a:solidFill>
              <a:effectLst/>
              <a:uLnTx/>
              <a:uFillTx/>
              <a:ea typeface="+mn-ea"/>
              <a:cs typeface="+mn-cs"/>
            </a:endParaRPr>
          </a:p>
          <a:p>
            <a:pPr>
              <a:buClr>
                <a:schemeClr val="bg1"/>
              </a:buClr>
              <a:buFont typeface="Arial" panose="020B0604020202020204" pitchFamily="34" charset="0"/>
              <a:buChar char="•"/>
              <a:defRPr/>
            </a:pPr>
            <a:r>
              <a:rPr kumimoji="0" lang="en-US" sz="3200" i="0" u="none" strike="noStrike" kern="1200" cap="none" spc="0" normalizeH="0" baseline="0" noProof="0" dirty="0">
                <a:ln>
                  <a:noFill/>
                </a:ln>
                <a:solidFill>
                  <a:schemeClr val="bg1"/>
                </a:solidFill>
                <a:effectLst/>
                <a:uLnTx/>
                <a:uFillTx/>
                <a:ea typeface="+mn-ea"/>
                <a:cs typeface="+mn-cs"/>
              </a:rPr>
              <a:t>Hammond Run Replacement</a:t>
            </a: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b="1" dirty="0">
                <a:solidFill>
                  <a:srgbClr val="FFFF00"/>
                </a:solidFill>
              </a:rPr>
              <a:t>Hammond Run Monitoring</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Monitoring opportunities for CDs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pic>
        <p:nvPicPr>
          <p:cNvPr id="3" name="object 3">
            <a:extLst>
              <a:ext uri="{FF2B5EF4-FFF2-40B4-BE49-F238E27FC236}">
                <a16:creationId xmlns:a16="http://schemas.microsoft.com/office/drawing/2014/main" id="{F33A62ED-4BF2-EF0F-040E-0A11F67489DF}"/>
              </a:ext>
            </a:extLst>
          </p:cNvPr>
          <p:cNvPicPr/>
          <p:nvPr/>
        </p:nvPicPr>
        <p:blipFill>
          <a:blip r:embed="rId7" cstate="email">
            <a:extLst>
              <a:ext uri="{28A0092B-C50C-407E-A947-70E740481C1C}">
                <a14:useLocalDpi xmlns:a14="http://schemas.microsoft.com/office/drawing/2010/main"/>
              </a:ext>
            </a:extLst>
          </a:blip>
          <a:stretch>
            <a:fillRect/>
          </a:stretch>
        </p:blipFill>
        <p:spPr>
          <a:xfrm>
            <a:off x="7936767" y="22199"/>
            <a:ext cx="3362539" cy="3340597"/>
          </a:xfrm>
          <a:prstGeom prst="rect">
            <a:avLst/>
          </a:prstGeom>
        </p:spPr>
      </p:pic>
      <p:pic>
        <p:nvPicPr>
          <p:cNvPr id="4" name="object 16">
            <a:extLst>
              <a:ext uri="{FF2B5EF4-FFF2-40B4-BE49-F238E27FC236}">
                <a16:creationId xmlns:a16="http://schemas.microsoft.com/office/drawing/2014/main" id="{6228A848-820A-69BD-AFCF-0E01E9272926}"/>
              </a:ext>
            </a:extLst>
          </p:cNvPr>
          <p:cNvPicPr/>
          <p:nvPr/>
        </p:nvPicPr>
        <p:blipFill>
          <a:blip r:embed="rId8" cstate="email">
            <a:extLst>
              <a:ext uri="{28A0092B-C50C-407E-A947-70E740481C1C}">
                <a14:useLocalDpi xmlns:a14="http://schemas.microsoft.com/office/drawing/2010/main"/>
              </a:ext>
            </a:extLst>
          </a:blip>
          <a:stretch>
            <a:fillRect/>
          </a:stretch>
        </p:blipFill>
        <p:spPr>
          <a:xfrm>
            <a:off x="7936767" y="3362796"/>
            <a:ext cx="3362539" cy="3492896"/>
          </a:xfrm>
          <a:prstGeom prst="rect">
            <a:avLst/>
          </a:prstGeom>
        </p:spPr>
      </p:pic>
    </p:spTree>
    <p:extLst>
      <p:ext uri="{BB962C8B-B14F-4D97-AF65-F5344CB8AC3E}">
        <p14:creationId xmlns:p14="http://schemas.microsoft.com/office/powerpoint/2010/main" val="354167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Hammond Run Monitoring</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grpSp>
        <p:nvGrpSpPr>
          <p:cNvPr id="2" name="object 2">
            <a:extLst>
              <a:ext uri="{FF2B5EF4-FFF2-40B4-BE49-F238E27FC236}">
                <a16:creationId xmlns:a16="http://schemas.microsoft.com/office/drawing/2014/main" id="{4414FE02-F477-9275-F1B6-A4A5FD7BC70C}"/>
              </a:ext>
            </a:extLst>
          </p:cNvPr>
          <p:cNvGrpSpPr/>
          <p:nvPr/>
        </p:nvGrpSpPr>
        <p:grpSpPr>
          <a:xfrm>
            <a:off x="4399026" y="1529863"/>
            <a:ext cx="3394075" cy="5132705"/>
            <a:chOff x="4399026" y="1529863"/>
            <a:chExt cx="3394075" cy="5132705"/>
          </a:xfrm>
        </p:grpSpPr>
        <p:pic>
          <p:nvPicPr>
            <p:cNvPr id="3" name="object 3">
              <a:extLst>
                <a:ext uri="{FF2B5EF4-FFF2-40B4-BE49-F238E27FC236}">
                  <a16:creationId xmlns:a16="http://schemas.microsoft.com/office/drawing/2014/main" id="{5143EBC3-D34F-343C-B9E8-3ECBA32105C3}"/>
                </a:ext>
              </a:extLst>
            </p:cNvPr>
            <p:cNvPicPr/>
            <p:nvPr/>
          </p:nvPicPr>
          <p:blipFill>
            <a:blip r:embed="rId8" cstate="email">
              <a:extLst>
                <a:ext uri="{28A0092B-C50C-407E-A947-70E740481C1C}">
                  <a14:useLocalDpi xmlns:a14="http://schemas.microsoft.com/office/drawing/2010/main"/>
                </a:ext>
              </a:extLst>
            </a:blip>
            <a:stretch>
              <a:fillRect/>
            </a:stretch>
          </p:blipFill>
          <p:spPr>
            <a:xfrm>
              <a:off x="4399026" y="2728722"/>
              <a:ext cx="3393947" cy="3933443"/>
            </a:xfrm>
            <a:prstGeom prst="rect">
              <a:avLst/>
            </a:prstGeom>
          </p:spPr>
        </p:pic>
        <p:pic>
          <p:nvPicPr>
            <p:cNvPr id="6" name="object 4">
              <a:extLst>
                <a:ext uri="{FF2B5EF4-FFF2-40B4-BE49-F238E27FC236}">
                  <a16:creationId xmlns:a16="http://schemas.microsoft.com/office/drawing/2014/main" id="{0CDA2B6A-B57F-4CC2-FA8B-E0717269184D}"/>
                </a:ext>
              </a:extLst>
            </p:cNvPr>
            <p:cNvPicPr/>
            <p:nvPr/>
          </p:nvPicPr>
          <p:blipFill>
            <a:blip r:embed="rId9" cstate="email">
              <a:extLst>
                <a:ext uri="{28A0092B-C50C-407E-A947-70E740481C1C}">
                  <a14:useLocalDpi xmlns:a14="http://schemas.microsoft.com/office/drawing/2010/main"/>
                </a:ext>
              </a:extLst>
            </a:blip>
            <a:stretch>
              <a:fillRect/>
            </a:stretch>
          </p:blipFill>
          <p:spPr>
            <a:xfrm>
              <a:off x="4815104" y="1529863"/>
              <a:ext cx="2579580" cy="1169121"/>
            </a:xfrm>
            <a:prstGeom prst="rect">
              <a:avLst/>
            </a:prstGeom>
          </p:spPr>
        </p:pic>
      </p:grpSp>
      <p:sp>
        <p:nvSpPr>
          <p:cNvPr id="7" name="object 5">
            <a:extLst>
              <a:ext uri="{FF2B5EF4-FFF2-40B4-BE49-F238E27FC236}">
                <a16:creationId xmlns:a16="http://schemas.microsoft.com/office/drawing/2014/main" id="{B3EA7BF6-1805-E49D-9CE8-F3CACD1038AE}"/>
              </a:ext>
            </a:extLst>
          </p:cNvPr>
          <p:cNvSpPr txBox="1"/>
          <p:nvPr/>
        </p:nvSpPr>
        <p:spPr>
          <a:xfrm>
            <a:off x="4478181" y="599667"/>
            <a:ext cx="2825750" cy="847725"/>
          </a:xfrm>
          <a:prstGeom prst="rect">
            <a:avLst/>
          </a:prstGeom>
        </p:spPr>
        <p:txBody>
          <a:bodyPr vert="horz" wrap="square" lIns="0" tIns="12700" rIns="0" bIns="0" rtlCol="0">
            <a:spAutoFit/>
          </a:bodyPr>
          <a:lstStyle/>
          <a:p>
            <a:pPr marL="592455">
              <a:lnSpc>
                <a:spcPts val="2155"/>
              </a:lnSpc>
              <a:spcBef>
                <a:spcPts val="100"/>
              </a:spcBef>
            </a:pPr>
            <a:r>
              <a:rPr sz="1800" b="1" dirty="0">
                <a:latin typeface="Calisto MT"/>
                <a:cs typeface="Calisto MT"/>
              </a:rPr>
              <a:t>Longitudinal</a:t>
            </a:r>
            <a:r>
              <a:rPr sz="1800" b="1" spc="-20" dirty="0">
                <a:latin typeface="Calisto MT"/>
                <a:cs typeface="Calisto MT"/>
              </a:rPr>
              <a:t> </a:t>
            </a:r>
            <a:r>
              <a:rPr sz="1800" b="1" spc="-10" dirty="0">
                <a:latin typeface="Calisto MT"/>
                <a:cs typeface="Calisto MT"/>
              </a:rPr>
              <a:t>Profile</a:t>
            </a:r>
            <a:endParaRPr sz="1800" dirty="0">
              <a:latin typeface="Calisto MT"/>
              <a:cs typeface="Calisto MT"/>
            </a:endParaRPr>
          </a:p>
          <a:p>
            <a:pPr marL="297815" marR="5080" indent="-285115">
              <a:lnSpc>
                <a:spcPts val="2160"/>
              </a:lnSpc>
              <a:spcBef>
                <a:spcPts val="70"/>
              </a:spcBef>
              <a:buFont typeface="Arial"/>
              <a:buChar char="•"/>
              <a:tabLst>
                <a:tab pos="297815" algn="l"/>
                <a:tab pos="298450" algn="l"/>
              </a:tabLst>
            </a:pPr>
            <a:r>
              <a:rPr sz="1800" dirty="0">
                <a:latin typeface="Calisto MT"/>
                <a:cs typeface="Calisto MT"/>
              </a:rPr>
              <a:t>Change</a:t>
            </a:r>
            <a:r>
              <a:rPr sz="1800" spc="-20" dirty="0">
                <a:latin typeface="Calisto MT"/>
                <a:cs typeface="Calisto MT"/>
              </a:rPr>
              <a:t> </a:t>
            </a:r>
            <a:r>
              <a:rPr sz="1800" dirty="0">
                <a:latin typeface="Calisto MT"/>
                <a:cs typeface="Calisto MT"/>
              </a:rPr>
              <a:t>in</a:t>
            </a:r>
            <a:r>
              <a:rPr sz="1800" spc="-25" dirty="0">
                <a:latin typeface="Calisto MT"/>
                <a:cs typeface="Calisto MT"/>
              </a:rPr>
              <a:t> </a:t>
            </a:r>
            <a:r>
              <a:rPr sz="1800" spc="-10" dirty="0">
                <a:latin typeface="Calisto MT"/>
                <a:cs typeface="Calisto MT"/>
              </a:rPr>
              <a:t>elevation</a:t>
            </a:r>
            <a:r>
              <a:rPr sz="1800" spc="-25" dirty="0">
                <a:latin typeface="Calisto MT"/>
                <a:cs typeface="Calisto MT"/>
              </a:rPr>
              <a:t> </a:t>
            </a:r>
            <a:r>
              <a:rPr sz="1800" spc="-20" dirty="0">
                <a:latin typeface="Calisto MT"/>
                <a:cs typeface="Calisto MT"/>
              </a:rPr>
              <a:t>along </a:t>
            </a:r>
            <a:r>
              <a:rPr sz="1800" dirty="0">
                <a:latin typeface="Calisto MT"/>
                <a:cs typeface="Calisto MT"/>
              </a:rPr>
              <a:t>downstream</a:t>
            </a:r>
            <a:r>
              <a:rPr sz="1800" spc="-65" dirty="0">
                <a:latin typeface="Calisto MT"/>
                <a:cs typeface="Calisto MT"/>
              </a:rPr>
              <a:t> </a:t>
            </a:r>
            <a:r>
              <a:rPr sz="1800" spc="-10" dirty="0">
                <a:latin typeface="Calisto MT"/>
                <a:cs typeface="Calisto MT"/>
              </a:rPr>
              <a:t>gradient</a:t>
            </a:r>
            <a:endParaRPr sz="1800" dirty="0">
              <a:latin typeface="Calisto MT"/>
              <a:cs typeface="Calisto MT"/>
            </a:endParaRPr>
          </a:p>
        </p:txBody>
      </p:sp>
      <p:grpSp>
        <p:nvGrpSpPr>
          <p:cNvPr id="8" name="object 14">
            <a:extLst>
              <a:ext uri="{FF2B5EF4-FFF2-40B4-BE49-F238E27FC236}">
                <a16:creationId xmlns:a16="http://schemas.microsoft.com/office/drawing/2014/main" id="{DA402B8C-0E30-7649-5C50-C02BF2E94837}"/>
              </a:ext>
            </a:extLst>
          </p:cNvPr>
          <p:cNvGrpSpPr/>
          <p:nvPr/>
        </p:nvGrpSpPr>
        <p:grpSpPr>
          <a:xfrm>
            <a:off x="8454390" y="1261872"/>
            <a:ext cx="3393947" cy="5400293"/>
            <a:chOff x="8454390" y="1261872"/>
            <a:chExt cx="3393947" cy="5400293"/>
          </a:xfrm>
        </p:grpSpPr>
        <p:pic>
          <p:nvPicPr>
            <p:cNvPr id="10" name="object 16">
              <a:extLst>
                <a:ext uri="{FF2B5EF4-FFF2-40B4-BE49-F238E27FC236}">
                  <a16:creationId xmlns:a16="http://schemas.microsoft.com/office/drawing/2014/main" id="{8548B56C-E375-C6D6-4E74-EA3A9EE54D4E}"/>
                </a:ext>
              </a:extLst>
            </p:cNvPr>
            <p:cNvPicPr/>
            <p:nvPr/>
          </p:nvPicPr>
          <p:blipFill>
            <a:blip r:embed="rId10" cstate="email">
              <a:extLst>
                <a:ext uri="{28A0092B-C50C-407E-A947-70E740481C1C}">
                  <a14:useLocalDpi xmlns:a14="http://schemas.microsoft.com/office/drawing/2010/main"/>
                </a:ext>
              </a:extLst>
            </a:blip>
            <a:stretch>
              <a:fillRect/>
            </a:stretch>
          </p:blipFill>
          <p:spPr>
            <a:xfrm>
              <a:off x="8454390" y="2728722"/>
              <a:ext cx="3393947" cy="3933443"/>
            </a:xfrm>
            <a:prstGeom prst="rect">
              <a:avLst/>
            </a:prstGeom>
          </p:spPr>
        </p:pic>
        <p:pic>
          <p:nvPicPr>
            <p:cNvPr id="11" name="object 17">
              <a:extLst>
                <a:ext uri="{FF2B5EF4-FFF2-40B4-BE49-F238E27FC236}">
                  <a16:creationId xmlns:a16="http://schemas.microsoft.com/office/drawing/2014/main" id="{8393A18B-7399-78B0-8FED-313EB0E63464}"/>
                </a:ext>
              </a:extLst>
            </p:cNvPr>
            <p:cNvPicPr/>
            <p:nvPr/>
          </p:nvPicPr>
          <p:blipFill>
            <a:blip r:embed="rId11" cstate="email">
              <a:extLst>
                <a:ext uri="{28A0092B-C50C-407E-A947-70E740481C1C}">
                  <a14:useLocalDpi xmlns:a14="http://schemas.microsoft.com/office/drawing/2010/main"/>
                </a:ext>
              </a:extLst>
            </a:blip>
            <a:stretch>
              <a:fillRect/>
            </a:stretch>
          </p:blipFill>
          <p:spPr>
            <a:xfrm>
              <a:off x="8550402" y="1261872"/>
              <a:ext cx="1837574" cy="1504187"/>
            </a:xfrm>
            <a:prstGeom prst="rect">
              <a:avLst/>
            </a:prstGeom>
          </p:spPr>
        </p:pic>
        <p:pic>
          <p:nvPicPr>
            <p:cNvPr id="12" name="object 18">
              <a:extLst>
                <a:ext uri="{FF2B5EF4-FFF2-40B4-BE49-F238E27FC236}">
                  <a16:creationId xmlns:a16="http://schemas.microsoft.com/office/drawing/2014/main" id="{DAC7A5FB-B681-0DE5-9B96-2581050F984C}"/>
                </a:ext>
              </a:extLst>
            </p:cNvPr>
            <p:cNvPicPr/>
            <p:nvPr/>
          </p:nvPicPr>
          <p:blipFill>
            <a:blip r:embed="rId12" cstate="email">
              <a:extLst>
                <a:ext uri="{28A0092B-C50C-407E-A947-70E740481C1C}">
                  <a14:useLocalDpi xmlns:a14="http://schemas.microsoft.com/office/drawing/2010/main"/>
                </a:ext>
              </a:extLst>
            </a:blip>
            <a:stretch>
              <a:fillRect/>
            </a:stretch>
          </p:blipFill>
          <p:spPr>
            <a:xfrm>
              <a:off x="10594848" y="1507236"/>
              <a:ext cx="992123" cy="936497"/>
            </a:xfrm>
            <a:prstGeom prst="rect">
              <a:avLst/>
            </a:prstGeom>
          </p:spPr>
        </p:pic>
      </p:grpSp>
      <p:pic>
        <p:nvPicPr>
          <p:cNvPr id="14" name="object 19">
            <a:extLst>
              <a:ext uri="{FF2B5EF4-FFF2-40B4-BE49-F238E27FC236}">
                <a16:creationId xmlns:a16="http://schemas.microsoft.com/office/drawing/2014/main" id="{28532472-0319-5F44-10D1-8404BE0B9DB3}"/>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3661" y="2733294"/>
            <a:ext cx="3393947" cy="3928871"/>
          </a:xfrm>
          <a:prstGeom prst="rect">
            <a:avLst/>
          </a:prstGeom>
        </p:spPr>
      </p:pic>
      <p:sp>
        <p:nvSpPr>
          <p:cNvPr id="15" name="object 20">
            <a:extLst>
              <a:ext uri="{FF2B5EF4-FFF2-40B4-BE49-F238E27FC236}">
                <a16:creationId xmlns:a16="http://schemas.microsoft.com/office/drawing/2014/main" id="{920E4F71-848B-297E-9C0F-3C15DBFF67B8}"/>
              </a:ext>
            </a:extLst>
          </p:cNvPr>
          <p:cNvSpPr txBox="1"/>
          <p:nvPr/>
        </p:nvSpPr>
        <p:spPr>
          <a:xfrm>
            <a:off x="420681" y="599667"/>
            <a:ext cx="2361565" cy="847725"/>
          </a:xfrm>
          <a:prstGeom prst="rect">
            <a:avLst/>
          </a:prstGeom>
        </p:spPr>
        <p:txBody>
          <a:bodyPr vert="horz" wrap="square" lIns="0" tIns="12700" rIns="0" bIns="0" rtlCol="0">
            <a:spAutoFit/>
          </a:bodyPr>
          <a:lstStyle/>
          <a:p>
            <a:pPr marL="883919">
              <a:lnSpc>
                <a:spcPts val="2155"/>
              </a:lnSpc>
              <a:spcBef>
                <a:spcPts val="100"/>
              </a:spcBef>
            </a:pPr>
            <a:r>
              <a:rPr sz="1800" b="1" dirty="0">
                <a:latin typeface="Calisto MT"/>
                <a:cs typeface="Calisto MT"/>
              </a:rPr>
              <a:t>Cross</a:t>
            </a:r>
            <a:r>
              <a:rPr sz="1800" b="1" spc="-30" dirty="0">
                <a:latin typeface="Calisto MT"/>
                <a:cs typeface="Calisto MT"/>
              </a:rPr>
              <a:t> </a:t>
            </a:r>
            <a:r>
              <a:rPr sz="1800" b="1" spc="-10" dirty="0">
                <a:latin typeface="Calisto MT"/>
                <a:cs typeface="Calisto MT"/>
              </a:rPr>
              <a:t>Sections</a:t>
            </a:r>
            <a:endParaRPr sz="1800" dirty="0">
              <a:latin typeface="Calisto MT"/>
              <a:cs typeface="Calisto MT"/>
            </a:endParaRPr>
          </a:p>
          <a:p>
            <a:pPr marL="297815" indent="-285115">
              <a:lnSpc>
                <a:spcPts val="2155"/>
              </a:lnSpc>
              <a:buFont typeface="Arial"/>
              <a:buChar char="•"/>
              <a:tabLst>
                <a:tab pos="297815" algn="l"/>
                <a:tab pos="298450" algn="l"/>
              </a:tabLst>
            </a:pPr>
            <a:r>
              <a:rPr sz="1800" spc="-10" dirty="0">
                <a:latin typeface="Calisto MT"/>
                <a:cs typeface="Calisto MT"/>
              </a:rPr>
              <a:t>Width</a:t>
            </a:r>
            <a:endParaRPr sz="1800" dirty="0">
              <a:latin typeface="Calisto MT"/>
              <a:cs typeface="Calisto MT"/>
            </a:endParaRPr>
          </a:p>
          <a:p>
            <a:pPr marL="297815" indent="-285115">
              <a:lnSpc>
                <a:spcPct val="100000"/>
              </a:lnSpc>
              <a:buFont typeface="Arial"/>
              <a:buChar char="•"/>
              <a:tabLst>
                <a:tab pos="297815" algn="l"/>
                <a:tab pos="298450" algn="l"/>
              </a:tabLst>
            </a:pPr>
            <a:r>
              <a:rPr sz="1800" spc="-10" dirty="0">
                <a:latin typeface="Calisto MT"/>
                <a:cs typeface="Calisto MT"/>
              </a:rPr>
              <a:t>Depth</a:t>
            </a:r>
            <a:endParaRPr sz="1800" dirty="0">
              <a:latin typeface="Calisto MT"/>
              <a:cs typeface="Calisto MT"/>
            </a:endParaRPr>
          </a:p>
        </p:txBody>
      </p:sp>
      <p:pic>
        <p:nvPicPr>
          <p:cNvPr id="17" name="object 21">
            <a:extLst>
              <a:ext uri="{FF2B5EF4-FFF2-40B4-BE49-F238E27FC236}">
                <a16:creationId xmlns:a16="http://schemas.microsoft.com/office/drawing/2014/main" id="{25B18811-C7DE-3B3F-DA36-55A4C94CB4F7}"/>
              </a:ext>
            </a:extLst>
          </p:cNvPr>
          <p:cNvPicPr/>
          <p:nvPr/>
        </p:nvPicPr>
        <p:blipFill>
          <a:blip r:embed="rId14" cstate="email">
            <a:extLst>
              <a:ext uri="{28A0092B-C50C-407E-A947-70E740481C1C}">
                <a14:useLocalDpi xmlns:a14="http://schemas.microsoft.com/office/drawing/2010/main"/>
              </a:ext>
            </a:extLst>
          </a:blip>
          <a:stretch>
            <a:fillRect/>
          </a:stretch>
        </p:blipFill>
        <p:spPr>
          <a:xfrm>
            <a:off x="487577" y="1850226"/>
            <a:ext cx="3125579" cy="725416"/>
          </a:xfrm>
          <a:prstGeom prst="rect">
            <a:avLst/>
          </a:prstGeom>
        </p:spPr>
      </p:pic>
      <p:sp>
        <p:nvSpPr>
          <p:cNvPr id="22" name="object 22">
            <a:extLst>
              <a:ext uri="{FF2B5EF4-FFF2-40B4-BE49-F238E27FC236}">
                <a16:creationId xmlns:a16="http://schemas.microsoft.com/office/drawing/2014/main" id="{0EB98713-1384-2B47-AA25-614429881ADE}"/>
              </a:ext>
            </a:extLst>
          </p:cNvPr>
          <p:cNvSpPr txBox="1"/>
          <p:nvPr/>
        </p:nvSpPr>
        <p:spPr>
          <a:xfrm>
            <a:off x="8589906" y="599667"/>
            <a:ext cx="2973070" cy="573405"/>
          </a:xfrm>
          <a:prstGeom prst="rect">
            <a:avLst/>
          </a:prstGeom>
        </p:spPr>
        <p:txBody>
          <a:bodyPr vert="horz" wrap="square" lIns="0" tIns="12700" rIns="0" bIns="0" rtlCol="0">
            <a:spAutoFit/>
          </a:bodyPr>
          <a:lstStyle/>
          <a:p>
            <a:pPr marR="66040" algn="r">
              <a:lnSpc>
                <a:spcPts val="2155"/>
              </a:lnSpc>
              <a:spcBef>
                <a:spcPts val="100"/>
              </a:spcBef>
            </a:pPr>
            <a:r>
              <a:rPr sz="1800" b="1" spc="-10" dirty="0">
                <a:latin typeface="Calisto MT"/>
                <a:cs typeface="Calisto MT"/>
              </a:rPr>
              <a:t>Particle-</a:t>
            </a:r>
            <a:r>
              <a:rPr sz="1800" b="1" dirty="0">
                <a:latin typeface="Calisto MT"/>
                <a:cs typeface="Calisto MT"/>
              </a:rPr>
              <a:t>Size</a:t>
            </a:r>
            <a:r>
              <a:rPr sz="1800" b="1" spc="45" dirty="0">
                <a:latin typeface="Calisto MT"/>
                <a:cs typeface="Calisto MT"/>
              </a:rPr>
              <a:t> </a:t>
            </a:r>
            <a:r>
              <a:rPr sz="1800" b="1" spc="-10" dirty="0">
                <a:latin typeface="Calisto MT"/>
                <a:cs typeface="Calisto MT"/>
              </a:rPr>
              <a:t>Distribution</a:t>
            </a:r>
            <a:endParaRPr sz="1800">
              <a:latin typeface="Calisto MT"/>
              <a:cs typeface="Calisto MT"/>
            </a:endParaRPr>
          </a:p>
          <a:p>
            <a:pPr marL="285115" marR="5080" indent="-285115" algn="r">
              <a:lnSpc>
                <a:spcPts val="2155"/>
              </a:lnSpc>
              <a:buFont typeface="Arial"/>
              <a:buChar char="•"/>
              <a:tabLst>
                <a:tab pos="285115" algn="l"/>
                <a:tab pos="285750" algn="l"/>
              </a:tabLst>
            </a:pPr>
            <a:r>
              <a:rPr sz="1800" dirty="0">
                <a:latin typeface="Calisto MT"/>
                <a:cs typeface="Calisto MT"/>
              </a:rPr>
              <a:t>Size</a:t>
            </a:r>
            <a:r>
              <a:rPr sz="1800" spc="-25" dirty="0">
                <a:latin typeface="Calisto MT"/>
                <a:cs typeface="Calisto MT"/>
              </a:rPr>
              <a:t> </a:t>
            </a:r>
            <a:r>
              <a:rPr sz="1800" dirty="0">
                <a:latin typeface="Calisto MT"/>
                <a:cs typeface="Calisto MT"/>
              </a:rPr>
              <a:t>of</a:t>
            </a:r>
            <a:r>
              <a:rPr sz="1800" spc="175" dirty="0">
                <a:latin typeface="Calisto MT"/>
                <a:cs typeface="Calisto MT"/>
              </a:rPr>
              <a:t> </a:t>
            </a:r>
            <a:r>
              <a:rPr sz="1800" dirty="0">
                <a:latin typeface="Calisto MT"/>
                <a:cs typeface="Calisto MT"/>
              </a:rPr>
              <a:t>streambed</a:t>
            </a:r>
            <a:r>
              <a:rPr sz="1800" spc="-5" dirty="0">
                <a:latin typeface="Calisto MT"/>
                <a:cs typeface="Calisto MT"/>
              </a:rPr>
              <a:t> </a:t>
            </a:r>
            <a:r>
              <a:rPr sz="1800" spc="-10" dirty="0">
                <a:latin typeface="Calisto MT"/>
                <a:cs typeface="Calisto MT"/>
              </a:rPr>
              <a:t>sediment</a:t>
            </a:r>
            <a:endParaRPr sz="1800">
              <a:latin typeface="Calisto MT"/>
              <a:cs typeface="Calisto MT"/>
            </a:endParaRPr>
          </a:p>
        </p:txBody>
      </p:sp>
    </p:spTree>
    <p:extLst>
      <p:ext uri="{BB962C8B-B14F-4D97-AF65-F5344CB8AC3E}">
        <p14:creationId xmlns:p14="http://schemas.microsoft.com/office/powerpoint/2010/main" val="256794509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
  <TotalTime>8520</TotalTime>
  <Words>975</Words>
  <Application>Microsoft Office PowerPoint</Application>
  <PresentationFormat>Widescreen</PresentationFormat>
  <Paragraphs>204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Calisto MT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131</cp:revision>
  <dcterms:created xsi:type="dcterms:W3CDTF">2021-03-01T14:22:30Z</dcterms:created>
  <dcterms:modified xsi:type="dcterms:W3CDTF">2023-02-09T19:41:48Z</dcterms:modified>
</cp:coreProperties>
</file>