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handoutMasterIdLst>
    <p:handoutMasterId r:id="rId15"/>
  </p:handoutMasterIdLst>
  <p:sldIdLst>
    <p:sldId id="342" r:id="rId2"/>
    <p:sldId id="579" r:id="rId3"/>
    <p:sldId id="582" r:id="rId4"/>
    <p:sldId id="585" r:id="rId5"/>
    <p:sldId id="370" r:id="rId6"/>
    <p:sldId id="586" r:id="rId7"/>
    <p:sldId id="587" r:id="rId8"/>
    <p:sldId id="588" r:id="rId9"/>
    <p:sldId id="589" r:id="rId10"/>
    <p:sldId id="590" r:id="rId11"/>
    <p:sldId id="591" r:id="rId12"/>
    <p:sldId id="592"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8A"/>
    <a:srgbClr val="FFFFFF"/>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343" autoAdjust="0"/>
  </p:normalViewPr>
  <p:slideViewPr>
    <p:cSldViewPr snapToGrid="0">
      <p:cViewPr varScale="1">
        <p:scale>
          <a:sx n="86" d="100"/>
          <a:sy n="86" d="100"/>
        </p:scale>
        <p:origin x="1728" y="90"/>
      </p:cViewPr>
      <p:guideLst/>
    </p:cSldViewPr>
  </p:slideViewPr>
  <p:notesTextViewPr>
    <p:cViewPr>
      <p:scale>
        <a:sx n="150" d="100"/>
        <a:sy n="15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4/1/2020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4/1/2020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3EAC3EB-3C3E-4A15-9DCD-C019828A716C}" type="slidenum">
              <a:rPr lang="en-US">
                <a:solidFill>
                  <a:prstClr val="black"/>
                </a:solidFill>
                <a:latin typeface="Calibri"/>
              </a:rPr>
              <a:pPr defTabSz="931774">
                <a:defRPr/>
              </a:pPr>
              <a:t>1</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a:solidFill>
                  <a:prstClr val="black"/>
                </a:solidFill>
                <a:latin typeface="Calibri"/>
              </a:rPr>
              <a:t>PSU Center for Dirt and Gravel Road Studies: www.dirtandgravelroads.org </a:t>
            </a:r>
          </a:p>
        </p:txBody>
      </p:sp>
    </p:spTree>
    <p:extLst>
      <p:ext uri="{BB962C8B-B14F-4D97-AF65-F5344CB8AC3E}">
        <p14:creationId xmlns:p14="http://schemas.microsoft.com/office/powerpoint/2010/main" val="856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4/1/2020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4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4/1/2020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1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4/1/2020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5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4/1/2020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4/1/2020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4/1/2020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49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4/1/2020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4/1/2020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3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4/1/2020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6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4/1/2020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4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4/1/2020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7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4/1/2020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4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4/1/2020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01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4/1/2020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93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974" y="5986984"/>
            <a:ext cx="2867025" cy="871016"/>
          </a:xfrm>
          <a:prstGeom prst="rect">
            <a:avLst/>
          </a:prstGeom>
          <a:effectLst>
            <a:softEdge rad="12700"/>
          </a:effectLst>
        </p:spPr>
      </p:pic>
      <p:sp>
        <p:nvSpPr>
          <p:cNvPr id="5" name="Rectangle 4"/>
          <p:cNvSpPr/>
          <p:nvPr/>
        </p:nvSpPr>
        <p:spPr>
          <a:xfrm>
            <a:off x="39998" y="4279237"/>
            <a:ext cx="9108055"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If you are reading this, then you are successfully seeing the webinar video. Webinar audio should be automatic through your computer, and options can be accessed in the “audio options” button on the bottom left.  If your computer audio </a:t>
            </a:r>
            <a:r>
              <a:rPr kumimoji="0" lang="en-US" sz="2200" b="1" i="0" u="none" strike="noStrike" kern="1200" cap="none" spc="0" normalizeH="0" baseline="0" noProof="0" dirty="0">
                <a:ln>
                  <a:noFill/>
                </a:ln>
                <a:solidFill>
                  <a:schemeClr val="bg1"/>
                </a:solidFill>
                <a:effectLst/>
                <a:uLnTx/>
                <a:uFillTx/>
                <a:latin typeface="Calibri"/>
                <a:ea typeface="+mn-ea"/>
                <a:cs typeface="+mn-cs"/>
              </a:rPr>
              <a:t>is not working, you can listen on your phone </a:t>
            </a:r>
            <a:r>
              <a:rPr lang="en-US" sz="2200" b="1" dirty="0">
                <a:solidFill>
                  <a:schemeClr val="bg1"/>
                </a:solidFill>
              </a:rPr>
              <a:t>by dialing </a:t>
            </a:r>
            <a:r>
              <a:rPr lang="en-US" sz="2400" dirty="0">
                <a:solidFill>
                  <a:schemeClr val="bg1"/>
                </a:solidFill>
                <a:latin typeface="Calibri" panose="020F0502020204030204" pitchFamily="34" charset="0"/>
                <a:ea typeface="Times New Roman" panose="02020603050405020304" pitchFamily="18" charset="0"/>
              </a:rPr>
              <a:t>312-626-6799</a:t>
            </a:r>
            <a:r>
              <a:rPr lang="en-US" sz="2200" b="1" dirty="0">
                <a:solidFill>
                  <a:schemeClr val="bg1"/>
                </a:solidFill>
              </a:rPr>
              <a:t>.</a:t>
            </a:r>
            <a:endParaRPr kumimoji="0" lang="en-US" sz="2200" b="0" i="0" u="none" strike="noStrike" kern="1200" cap="none" spc="0" normalizeH="0" baseline="0" noProof="0" dirty="0">
              <a:ln>
                <a:noFill/>
              </a:ln>
              <a:solidFill>
                <a:schemeClr val="bg1"/>
              </a:solidFill>
              <a:effectLst/>
              <a:uLnTx/>
              <a:uFillTx/>
              <a:latin typeface="Calibri"/>
            </a:endParaRPr>
          </a:p>
        </p:txBody>
      </p:sp>
      <p:sp>
        <p:nvSpPr>
          <p:cNvPr id="8" name="Rectangle 7"/>
          <p:cNvSpPr/>
          <p:nvPr/>
        </p:nvSpPr>
        <p:spPr>
          <a:xfrm>
            <a:off x="256330" y="2363465"/>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4/2/20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a:t>
            </a:r>
            <a:r>
              <a:rPr lang="en-US" sz="3600" b="1" dirty="0">
                <a:solidFill>
                  <a:prstClr val="white"/>
                </a:solidFill>
                <a:latin typeface="Calibri"/>
              </a:rPr>
              <a:t>9</a:t>
            </a:r>
            <a:r>
              <a:rPr kumimoji="0" lang="en-US" sz="3600" b="1" i="0" u="none" strike="noStrike" kern="1200" cap="none" spc="0" normalizeH="0" baseline="0" noProof="0" dirty="0">
                <a:ln>
                  <a:noFill/>
                </a:ln>
                <a:solidFill>
                  <a:prstClr val="white"/>
                </a:solidFill>
                <a:effectLst/>
                <a:uLnTx/>
                <a:uFillTx/>
                <a:latin typeface="Calibri"/>
                <a:ea typeface="+mn-ea"/>
                <a:cs typeface="+mn-cs"/>
              </a:rPr>
              <a:t>am</a:t>
            </a:r>
          </a:p>
        </p:txBody>
      </p:sp>
      <p:sp>
        <p:nvSpPr>
          <p:cNvPr id="16" name="TextBox 15"/>
          <p:cNvSpPr txBox="1"/>
          <p:nvPr/>
        </p:nvSpPr>
        <p:spPr>
          <a:xfrm>
            <a:off x="115356" y="41153"/>
            <a:ext cx="507687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pic>
        <p:nvPicPr>
          <p:cNvPr id="11" name="Picture 10">
            <a:extLst>
              <a:ext uri="{FF2B5EF4-FFF2-40B4-BE49-F238E27FC236}">
                <a16:creationId xmlns:a16="http://schemas.microsoft.com/office/drawing/2014/main" id="{80E1A1B6-2448-4875-8EE2-04C228C5A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929" y="1"/>
            <a:ext cx="4170644" cy="3127983"/>
          </a:xfrm>
          <a:prstGeom prst="rect">
            <a:avLst/>
          </a:prstGeom>
        </p:spPr>
      </p:pic>
    </p:spTree>
    <p:extLst>
      <p:ext uri="{BB962C8B-B14F-4D97-AF65-F5344CB8AC3E}">
        <p14:creationId xmlns:p14="http://schemas.microsoft.com/office/powerpoint/2010/main" val="367189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15" name="Subtitle 2"/>
          <p:cNvSpPr txBox="1">
            <a:spLocks/>
          </p:cNvSpPr>
          <p:nvPr/>
        </p:nvSpPr>
        <p:spPr>
          <a:xfrm>
            <a:off x="273989" y="666497"/>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Background: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prstClr val="white"/>
                </a:solidFill>
                <a:latin typeface="Calibri"/>
              </a:rPr>
              <a:t>How do I ensure the clarification memo is considered for a permit application</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a:p>
            <a:pPr marL="7429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Must notify DEP that the permit is a DGLVR Project</a:t>
            </a:r>
          </a:p>
          <a:p>
            <a:pPr marL="7429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white"/>
                </a:solidFill>
                <a:latin typeface="Calibri"/>
              </a:rPr>
              <a:t>How?  Notification Cover Letter</a:t>
            </a:r>
          </a:p>
          <a:p>
            <a:pPr lvl="2" indent="-342900">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Draft Cover Letter (available from CDGRS)</a:t>
            </a:r>
            <a:endParaRPr lang="en-US" dirty="0">
              <a:solidFill>
                <a:prstClr val="white"/>
              </a:solidFill>
              <a:latin typeface="Calibri"/>
            </a:endParaRPr>
          </a:p>
          <a:p>
            <a:pPr lvl="2" indent="-342900">
              <a:defRPr/>
            </a:pPr>
            <a:r>
              <a:rPr lang="en-US" sz="2800" dirty="0">
                <a:solidFill>
                  <a:prstClr val="white"/>
                </a:solidFill>
                <a:latin typeface="Calibri"/>
              </a:rPr>
              <a:t>Cover Letter to be prepared and signed by CD</a:t>
            </a:r>
          </a:p>
          <a:p>
            <a:pPr lvl="3" indent="-342900">
              <a:defRPr/>
            </a:pPr>
            <a:r>
              <a:rPr lang="en-US" sz="2400" dirty="0">
                <a:solidFill>
                  <a:prstClr val="white"/>
                </a:solidFill>
                <a:latin typeface="Calibri"/>
              </a:rPr>
              <a:t>Provide to applicant for permit submittal</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B27BA1DA-29FB-4E79-BD35-457904297E95}"/>
              </a:ext>
            </a:extLst>
          </p:cNvPr>
          <p:cNvSpPr/>
          <p:nvPr/>
        </p:nvSpPr>
        <p:spPr>
          <a:xfrm>
            <a:off x="64900" y="6414013"/>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415941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15" name="Subtitle 2"/>
          <p:cNvSpPr txBox="1">
            <a:spLocks/>
          </p:cNvSpPr>
          <p:nvPr/>
        </p:nvSpPr>
        <p:spPr>
          <a:xfrm>
            <a:off x="273989" y="666497"/>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1" i="0" strike="noStrike" kern="1200" cap="none" spc="0" normalizeH="0" baseline="0" noProof="0" dirty="0">
              <a:ln>
                <a:noFill/>
              </a:ln>
              <a:solidFill>
                <a:schemeClr val="bg1"/>
              </a:solidFill>
              <a:effectLst/>
              <a:uLnTx/>
              <a:uFillTx/>
              <a:latin typeface="Calibri"/>
              <a:ea typeface="Times New Roman"/>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strike="noStrike" kern="1200" cap="none" spc="0" normalizeH="0" baseline="0" noProof="0" dirty="0">
                <a:ln>
                  <a:noFill/>
                </a:ln>
                <a:solidFill>
                  <a:srgbClr val="FFFF00"/>
                </a:solidFill>
                <a:effectLst/>
                <a:uLnTx/>
                <a:uFillTx/>
                <a:latin typeface="Calibri"/>
                <a:ea typeface="Times New Roman"/>
                <a:cs typeface="+mn-cs"/>
              </a:rPr>
              <a:t>Any questions on the background or logistics of implementation?</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bg1"/>
              </a:solidFill>
              <a:highlight>
                <a:srgbClr val="FF0000"/>
              </a:highlight>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i="0" strike="noStrike" kern="1200" cap="none" spc="0" normalizeH="0" baseline="0" noProof="0" dirty="0">
                <a:ln>
                  <a:noFill/>
                </a:ln>
                <a:solidFill>
                  <a:schemeClr val="bg1"/>
                </a:solidFill>
                <a:effectLst/>
                <a:uLnTx/>
                <a:uFillTx/>
                <a:latin typeface="Calibri"/>
                <a:cs typeface="+mn-cs"/>
              </a:rPr>
              <a:t>Will go through memo next</a:t>
            </a:r>
          </a:p>
        </p:txBody>
      </p:sp>
    </p:spTree>
    <p:extLst>
      <p:ext uri="{BB962C8B-B14F-4D97-AF65-F5344CB8AC3E}">
        <p14:creationId xmlns:p14="http://schemas.microsoft.com/office/powerpoint/2010/main" val="163337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15" name="Subtitle 2"/>
          <p:cNvSpPr txBox="1">
            <a:spLocks/>
          </p:cNvSpPr>
          <p:nvPr/>
        </p:nvSpPr>
        <p:spPr>
          <a:xfrm>
            <a:off x="273989" y="1061831"/>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00"/>
                </a:solidFill>
                <a:effectLst/>
                <a:uLnTx/>
                <a:uFillTx/>
                <a:latin typeface="Calibri"/>
                <a:ea typeface="Times New Roman"/>
                <a:cs typeface="+mn-cs"/>
              </a:rPr>
              <a:t>Thank You!</a:t>
            </a:r>
          </a:p>
          <a:p>
            <a:pPr marL="0" indent="0">
              <a:buNone/>
              <a:defRPr/>
            </a:pPr>
            <a:r>
              <a:rPr lang="en-US" sz="2800" b="1" dirty="0">
                <a:solidFill>
                  <a:prstClr val="white"/>
                </a:solidFill>
              </a:rPr>
              <a:t>Roger Adams: </a:t>
            </a:r>
            <a:r>
              <a:rPr lang="en-US" sz="2800" dirty="0">
                <a:solidFill>
                  <a:prstClr val="white"/>
                </a:solidFill>
              </a:rPr>
              <a:t>DEP			</a:t>
            </a:r>
            <a:r>
              <a:rPr lang="en-US" sz="2800" b="1" dirty="0">
                <a:solidFill>
                  <a:prstClr val="white"/>
                </a:solidFill>
              </a:rPr>
              <a:t>Karl Brown: </a:t>
            </a:r>
            <a:r>
              <a:rPr lang="en-US" sz="2800" dirty="0">
                <a:solidFill>
                  <a:prstClr val="white"/>
                </a:solidFill>
              </a:rPr>
              <a:t>SCC</a:t>
            </a:r>
          </a:p>
          <a:p>
            <a:pPr marL="0" lvl="0" indent="0">
              <a:buNone/>
              <a:defRPr/>
            </a:pPr>
            <a:r>
              <a:rPr lang="en-US" sz="2800" b="1" dirty="0" err="1">
                <a:solidFill>
                  <a:prstClr val="white"/>
                </a:solidFill>
              </a:rPr>
              <a:t>Ramez</a:t>
            </a:r>
            <a:r>
              <a:rPr lang="en-US" sz="2800" b="1" dirty="0">
                <a:solidFill>
                  <a:prstClr val="white"/>
                </a:solidFill>
              </a:rPr>
              <a:t> </a:t>
            </a:r>
            <a:r>
              <a:rPr lang="en-US" sz="2800" b="1" dirty="0" err="1">
                <a:solidFill>
                  <a:prstClr val="white"/>
                </a:solidFill>
              </a:rPr>
              <a:t>Ziadeh</a:t>
            </a:r>
            <a:r>
              <a:rPr lang="en-US" sz="2800" b="1" dirty="0">
                <a:solidFill>
                  <a:prstClr val="white"/>
                </a:solidFill>
              </a:rPr>
              <a:t>: </a:t>
            </a:r>
            <a:r>
              <a:rPr lang="en-US" sz="2800" dirty="0">
                <a:solidFill>
                  <a:prstClr val="white"/>
                </a:solidFill>
              </a:rPr>
              <a:t>DEP </a:t>
            </a:r>
            <a:r>
              <a:rPr lang="en-US" sz="2800" dirty="0">
                <a:solidFill>
                  <a:prstClr val="white"/>
                </a:solidFill>
                <a:latin typeface="Calibri"/>
              </a:rPr>
              <a:t>		</a:t>
            </a:r>
            <a:r>
              <a:rPr lang="en-US" sz="2800" b="1" dirty="0">
                <a:solidFill>
                  <a:prstClr val="white"/>
                </a:solidFill>
              </a:rPr>
              <a:t>Justin Challenger: </a:t>
            </a:r>
            <a:r>
              <a:rPr lang="en-US" sz="2800" dirty="0">
                <a:solidFill>
                  <a:prstClr val="white"/>
                </a:solidFill>
              </a:rPr>
              <a:t>SCC</a:t>
            </a:r>
            <a:endParaRPr lang="en-US" sz="2800" dirty="0">
              <a:solidFill>
                <a:prstClr val="white"/>
              </a:solidFill>
              <a:latin typeface="Calibri"/>
            </a:endParaRPr>
          </a:p>
          <a:p>
            <a:pPr marL="0" indent="0">
              <a:buNone/>
              <a:defRPr/>
            </a:pPr>
            <a:r>
              <a:rPr lang="en-US" sz="2800" b="1" dirty="0">
                <a:solidFill>
                  <a:prstClr val="white"/>
                </a:solidFill>
              </a:rPr>
              <a:t>Andrew McDonald: </a:t>
            </a:r>
            <a:r>
              <a:rPr lang="en-US" sz="2800" dirty="0">
                <a:solidFill>
                  <a:prstClr val="white"/>
                </a:solidFill>
              </a:rPr>
              <a:t>DEP </a:t>
            </a:r>
            <a:r>
              <a:rPr lang="en-US" sz="2800" dirty="0">
                <a:solidFill>
                  <a:prstClr val="white"/>
                </a:solidFill>
                <a:latin typeface="Calibri"/>
              </a:rPr>
              <a:t>		</a:t>
            </a:r>
            <a:r>
              <a:rPr lang="en-US" sz="2800" b="1" dirty="0">
                <a:solidFill>
                  <a:prstClr val="white"/>
                </a:solidFill>
              </a:rPr>
              <a:t>Wade Brown: </a:t>
            </a:r>
            <a:r>
              <a:rPr lang="en-US" sz="2800" dirty="0">
                <a:solidFill>
                  <a:prstClr val="white"/>
                </a:solidFill>
              </a:rPr>
              <a:t>CDGRS</a:t>
            </a:r>
          </a:p>
          <a:p>
            <a:pPr marL="0" indent="0">
              <a:buNone/>
              <a:defRPr/>
            </a:pPr>
            <a:r>
              <a:rPr lang="en-US" sz="2800" b="1" dirty="0">
                <a:solidFill>
                  <a:prstClr val="white"/>
                </a:solidFill>
              </a:rPr>
              <a:t>Sid </a:t>
            </a:r>
            <a:r>
              <a:rPr lang="en-US" sz="2800" b="1" dirty="0" err="1">
                <a:solidFill>
                  <a:prstClr val="white"/>
                </a:solidFill>
              </a:rPr>
              <a:t>Freyermuth</a:t>
            </a:r>
            <a:r>
              <a:rPr lang="en-US" sz="2800" b="1" dirty="0">
                <a:solidFill>
                  <a:prstClr val="white"/>
                </a:solidFill>
              </a:rPr>
              <a:t>: </a:t>
            </a:r>
            <a:r>
              <a:rPr lang="en-US" sz="2800" dirty="0">
                <a:solidFill>
                  <a:prstClr val="white"/>
                </a:solidFill>
              </a:rPr>
              <a:t>DEP </a:t>
            </a:r>
            <a:r>
              <a:rPr lang="en-US" sz="2800" dirty="0">
                <a:solidFill>
                  <a:prstClr val="white"/>
                </a:solidFill>
                <a:latin typeface="Calibri"/>
              </a:rPr>
              <a:t>		</a:t>
            </a:r>
            <a:r>
              <a:rPr lang="en-US" sz="2800" b="1" dirty="0">
                <a:solidFill>
                  <a:prstClr val="white"/>
                </a:solidFill>
              </a:rPr>
              <a:t>Lori Glace: </a:t>
            </a:r>
            <a:r>
              <a:rPr lang="en-US" sz="2800" dirty="0">
                <a:solidFill>
                  <a:prstClr val="white"/>
                </a:solidFill>
              </a:rPr>
              <a:t>Cumberland CD</a:t>
            </a:r>
          </a:p>
          <a:p>
            <a:pPr marL="0" lvl="0" indent="0">
              <a:buNone/>
              <a:defRPr/>
            </a:pPr>
            <a:r>
              <a:rPr lang="en-US" sz="2800" b="1" dirty="0">
                <a:solidFill>
                  <a:prstClr val="white"/>
                </a:solidFill>
                <a:latin typeface="Calibri"/>
              </a:rPr>
              <a:t>Shelby</a:t>
            </a:r>
            <a:r>
              <a:rPr lang="en-US" sz="2800" dirty="0">
                <a:solidFill>
                  <a:prstClr val="white"/>
                </a:solidFill>
                <a:latin typeface="Calibri"/>
              </a:rPr>
              <a:t> </a:t>
            </a:r>
            <a:r>
              <a:rPr lang="en-US" sz="2800" b="1" dirty="0" err="1">
                <a:solidFill>
                  <a:prstClr val="white"/>
                </a:solidFill>
              </a:rPr>
              <a:t>Freyermuth</a:t>
            </a:r>
            <a:r>
              <a:rPr lang="en-US" sz="2800" b="1" dirty="0">
                <a:solidFill>
                  <a:prstClr val="white"/>
                </a:solidFill>
              </a:rPr>
              <a:t> </a:t>
            </a:r>
            <a:r>
              <a:rPr lang="en-US" sz="2800" dirty="0">
                <a:solidFill>
                  <a:prstClr val="white"/>
                </a:solidFill>
              </a:rPr>
              <a:t>: DEP</a:t>
            </a:r>
            <a:endParaRPr lang="en-US" sz="2800" dirty="0">
              <a:solidFill>
                <a:prstClr val="white"/>
              </a:solidFill>
              <a:latin typeface="Calibri"/>
            </a:endParaRPr>
          </a:p>
          <a:p>
            <a:pPr marL="0" indent="0">
              <a:buNone/>
              <a:defRPr/>
            </a:pPr>
            <a:r>
              <a:rPr lang="en-US" sz="2800" dirty="0">
                <a:solidFill>
                  <a:prstClr val="white"/>
                </a:solidFill>
              </a:rPr>
              <a:t>	</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2400" dirty="0">
              <a:solidFill>
                <a:prstClr val="white"/>
              </a:solidFill>
              <a:latin typeface="Calibri"/>
            </a:endParaRP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936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4"/>
          <a:srcRect l="30745" t="8086" r="30353" b="13026"/>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6433787"/>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0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15" name="Subtitle 2"/>
          <p:cNvSpPr txBox="1">
            <a:spLocks/>
          </p:cNvSpPr>
          <p:nvPr/>
        </p:nvSpPr>
        <p:spPr>
          <a:xfrm>
            <a:off x="273989" y="666497"/>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Background: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Historically some confusion on GP11s</a:t>
            </a:r>
          </a:p>
          <a:p>
            <a:pPr lvl="1" indent="-342900">
              <a:buFont typeface="Arial" panose="020B0604020202020204" pitchFamily="34" charset="0"/>
              <a:buChar char="•"/>
            </a:pPr>
            <a:r>
              <a:rPr kumimoji="0" lang="en-US" b="0" i="0" u="none" strike="noStrike" kern="1200" cap="none" spc="0" normalizeH="0" baseline="0" noProof="0" dirty="0">
                <a:ln>
                  <a:noFill/>
                </a:ln>
                <a:solidFill>
                  <a:prstClr val="white"/>
                </a:solidFill>
                <a:effectLst/>
                <a:uLnTx/>
                <a:uFillTx/>
                <a:latin typeface="Calibri"/>
                <a:ea typeface="+mn-ea"/>
                <a:cs typeface="+mn-cs"/>
              </a:rPr>
              <a:t>Structure realignment</a:t>
            </a:r>
            <a:endParaRPr lang="en-US" dirty="0">
              <a:solidFill>
                <a:prstClr val="white"/>
              </a:solidFill>
              <a:latin typeface="Calibri"/>
            </a:endParaRPr>
          </a:p>
          <a:p>
            <a:pPr lvl="1" indent="-342900">
              <a:buFont typeface="Arial" panose="020B0604020202020204" pitchFamily="34" charset="0"/>
              <a:buChar char="•"/>
            </a:pPr>
            <a:r>
              <a:rPr lang="en-US" dirty="0">
                <a:solidFill>
                  <a:prstClr val="white"/>
                </a:solidFill>
                <a:latin typeface="Calibri"/>
              </a:rPr>
              <a:t>Raising the road over the crossing</a:t>
            </a:r>
          </a:p>
          <a:p>
            <a:pPr lvl="1" indent="-342900">
              <a:buFont typeface="Arial" panose="020B0604020202020204" pitchFamily="34" charset="0"/>
              <a:buChar char="•"/>
            </a:pPr>
            <a:r>
              <a:rPr lang="en-US" dirty="0">
                <a:solidFill>
                  <a:prstClr val="white"/>
                </a:solidFill>
                <a:latin typeface="Calibri"/>
              </a:rPr>
              <a:t>How to achieve aquatic organism passage</a:t>
            </a:r>
          </a:p>
          <a:p>
            <a:pPr lvl="1" indent="-342900">
              <a:buFont typeface="Arial" panose="020B0604020202020204" pitchFamily="34" charset="0"/>
              <a:buChar char="•"/>
            </a:pPr>
            <a:r>
              <a:rPr kumimoji="0" lang="en-US" b="0" i="0" u="none" strike="noStrike" kern="1200" cap="none" spc="0" normalizeH="0" baseline="0" noProof="0" dirty="0">
                <a:ln>
                  <a:noFill/>
                </a:ln>
                <a:solidFill>
                  <a:prstClr val="white"/>
                </a:solidFill>
                <a:effectLst/>
                <a:uLnTx/>
                <a:uFillTx/>
                <a:latin typeface="Calibri"/>
                <a:ea typeface="+mn-ea"/>
                <a:cs typeface="+mn-cs"/>
              </a:rPr>
              <a:t>Different interpretations in different regions</a:t>
            </a:r>
          </a:p>
        </p:txBody>
      </p:sp>
      <p:sp>
        <p:nvSpPr>
          <p:cNvPr id="6" name="Rectangle 5">
            <a:extLst>
              <a:ext uri="{FF2B5EF4-FFF2-40B4-BE49-F238E27FC236}">
                <a16:creationId xmlns:a16="http://schemas.microsoft.com/office/drawing/2014/main" id="{D907C5E8-3332-4E4B-9F2C-A5BBD205E1DA}"/>
              </a:ext>
            </a:extLst>
          </p:cNvPr>
          <p:cNvSpPr/>
          <p:nvPr/>
        </p:nvSpPr>
        <p:spPr>
          <a:xfrm>
            <a:off x="64900" y="6402862"/>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290670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BB4C55-9909-41EA-B5A0-B071A08AFF85}"/>
              </a:ext>
            </a:extLst>
          </p:cNvPr>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092E731-90BB-4057-844B-DC24E4F2D5E4}"/>
              </a:ext>
            </a:extLst>
          </p:cNvPr>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8" name="Subtitle 2">
            <a:extLst>
              <a:ext uri="{FF2B5EF4-FFF2-40B4-BE49-F238E27FC236}">
                <a16:creationId xmlns:a16="http://schemas.microsoft.com/office/drawing/2014/main" id="{EB3B9496-91C7-4401-B4F4-6033BC5FAF56}"/>
              </a:ext>
            </a:extLst>
          </p:cNvPr>
          <p:cNvSpPr txBox="1">
            <a:spLocks/>
          </p:cNvSpPr>
          <p:nvPr/>
        </p:nvSpPr>
        <p:spPr>
          <a:xfrm>
            <a:off x="273989" y="666497"/>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Background: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SCC and CDGRS started general discussions on permitting issues with DEP Central Office in 2018</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Several meetings held 2018-2019</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white"/>
                </a:solidFill>
                <a:latin typeface="Calibri"/>
              </a:rPr>
              <a:t>Discussed general challenges of permit process to DGLVR Projects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6000" b="1" i="0"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9" name="Rectangle 8">
            <a:extLst>
              <a:ext uri="{FF2B5EF4-FFF2-40B4-BE49-F238E27FC236}">
                <a16:creationId xmlns:a16="http://schemas.microsoft.com/office/drawing/2014/main" id="{8703EEF7-4114-4320-B3A5-240DEF789B88}"/>
              </a:ext>
            </a:extLst>
          </p:cNvPr>
          <p:cNvSpPr/>
          <p:nvPr/>
        </p:nvSpPr>
        <p:spPr>
          <a:xfrm>
            <a:off x="64900" y="6414013"/>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398188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BB4C55-9909-41EA-B5A0-B071A08AFF85}"/>
              </a:ext>
            </a:extLst>
          </p:cNvPr>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092E731-90BB-4057-844B-DC24E4F2D5E4}"/>
              </a:ext>
            </a:extLst>
          </p:cNvPr>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8" name="Subtitle 2">
            <a:extLst>
              <a:ext uri="{FF2B5EF4-FFF2-40B4-BE49-F238E27FC236}">
                <a16:creationId xmlns:a16="http://schemas.microsoft.com/office/drawing/2014/main" id="{EB3B9496-91C7-4401-B4F4-6033BC5FAF56}"/>
              </a:ext>
            </a:extLst>
          </p:cNvPr>
          <p:cNvSpPr txBox="1">
            <a:spLocks/>
          </p:cNvSpPr>
          <p:nvPr/>
        </p:nvSpPr>
        <p:spPr>
          <a:xfrm>
            <a:off x="273989" y="666497"/>
            <a:ext cx="887001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u="sng" dirty="0">
                <a:solidFill>
                  <a:srgbClr val="FFFF00"/>
                </a:solidFill>
                <a:ea typeface="Times New Roman"/>
              </a:rPr>
              <a:t>Background:</a:t>
            </a:r>
          </a:p>
          <a:p>
            <a:pPr lvl="0"/>
            <a:r>
              <a:rPr lang="en-US" dirty="0">
                <a:solidFill>
                  <a:schemeClr val="bg1"/>
                </a:solidFill>
              </a:rPr>
              <a:t>SCC and CDGRS toured several sites with DEP staff</a:t>
            </a:r>
          </a:p>
          <a:p>
            <a:pPr lvl="0"/>
            <a:endParaRPr lang="en-US" sz="6000" b="1" dirty="0">
              <a:solidFill>
                <a:schemeClr val="bg1"/>
              </a:solidFill>
              <a:ea typeface="Times New Roman"/>
            </a:endParaRPr>
          </a:p>
        </p:txBody>
      </p:sp>
      <p:pic>
        <p:nvPicPr>
          <p:cNvPr id="11" name="Picture 10">
            <a:extLst>
              <a:ext uri="{FF2B5EF4-FFF2-40B4-BE49-F238E27FC236}">
                <a16:creationId xmlns:a16="http://schemas.microsoft.com/office/drawing/2014/main" id="{32285ADD-B0D3-4C05-A31B-1AA3867322FD}"/>
              </a:ext>
            </a:extLst>
          </p:cNvPr>
          <p:cNvPicPr>
            <a:picLocks noChangeAspect="1"/>
          </p:cNvPicPr>
          <p:nvPr/>
        </p:nvPicPr>
        <p:blipFill>
          <a:blip r:embed="rId2"/>
          <a:stretch>
            <a:fillRect/>
          </a:stretch>
        </p:blipFill>
        <p:spPr>
          <a:xfrm>
            <a:off x="1745284" y="2025748"/>
            <a:ext cx="7398716" cy="4860387"/>
          </a:xfrm>
          <a:prstGeom prst="rect">
            <a:avLst/>
          </a:prstGeom>
        </p:spPr>
      </p:pic>
      <p:sp>
        <p:nvSpPr>
          <p:cNvPr id="12" name="Subtitle 2">
            <a:extLst>
              <a:ext uri="{FF2B5EF4-FFF2-40B4-BE49-F238E27FC236}">
                <a16:creationId xmlns:a16="http://schemas.microsoft.com/office/drawing/2014/main" id="{939546AA-7808-4473-BB6A-63FBB2A1D122}"/>
              </a:ext>
            </a:extLst>
          </p:cNvPr>
          <p:cNvSpPr txBox="1">
            <a:spLocks/>
          </p:cNvSpPr>
          <p:nvPr/>
        </p:nvSpPr>
        <p:spPr>
          <a:xfrm>
            <a:off x="135633" y="2600135"/>
            <a:ext cx="1496219"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US" sz="2000" i="1" dirty="0">
                <a:solidFill>
                  <a:prstClr val="white"/>
                </a:solidFill>
                <a:latin typeface="Calibri"/>
              </a:rPr>
              <a:t>Completed site on B</a:t>
            </a:r>
            <a:r>
              <a:rPr kumimoji="0" lang="en-US" sz="2000" b="0" i="1" u="none" strike="noStrike" kern="1200" cap="none" spc="0" normalizeH="0" baseline="0" noProof="0" dirty="0" err="1">
                <a:ln>
                  <a:noFill/>
                </a:ln>
                <a:solidFill>
                  <a:prstClr val="white"/>
                </a:solidFill>
                <a:effectLst/>
                <a:uLnTx/>
                <a:uFillTx/>
                <a:latin typeface="Calibri"/>
                <a:ea typeface="+mn-ea"/>
                <a:cs typeface="+mn-cs"/>
              </a:rPr>
              <a:t>eetem</a:t>
            </a:r>
            <a:r>
              <a:rPr kumimoji="0" lang="en-US" sz="2000" b="0" i="1" u="none" strike="noStrike" kern="1200" cap="none" spc="0" normalizeH="0" baseline="0" noProof="0" dirty="0">
                <a:ln>
                  <a:noFill/>
                </a:ln>
                <a:solidFill>
                  <a:prstClr val="white"/>
                </a:solidFill>
                <a:effectLst/>
                <a:uLnTx/>
                <a:uFillTx/>
                <a:latin typeface="Calibri"/>
                <a:ea typeface="+mn-ea"/>
                <a:cs typeface="+mn-cs"/>
              </a:rPr>
              <a:t> Hollow in Cumberland County</a:t>
            </a:r>
            <a:endParaRPr kumimoji="0" lang="en-US" sz="2400" b="1" i="1"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9" name="Rectangle 8">
            <a:extLst>
              <a:ext uri="{FF2B5EF4-FFF2-40B4-BE49-F238E27FC236}">
                <a16:creationId xmlns:a16="http://schemas.microsoft.com/office/drawing/2014/main" id="{62254531-B8CB-41E0-A511-276D0ACDF970}"/>
              </a:ext>
            </a:extLst>
          </p:cNvPr>
          <p:cNvSpPr/>
          <p:nvPr/>
        </p:nvSpPr>
        <p:spPr>
          <a:xfrm>
            <a:off x="64900" y="6414013"/>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221096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BB4C55-9909-41EA-B5A0-B071A08AFF85}"/>
              </a:ext>
            </a:extLst>
          </p:cNvPr>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092E731-90BB-4057-844B-DC24E4F2D5E4}"/>
              </a:ext>
            </a:extLst>
          </p:cNvPr>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8" name="Subtitle 2">
            <a:extLst>
              <a:ext uri="{FF2B5EF4-FFF2-40B4-BE49-F238E27FC236}">
                <a16:creationId xmlns:a16="http://schemas.microsoft.com/office/drawing/2014/main" id="{EB3B9496-91C7-4401-B4F4-6033BC5FAF56}"/>
              </a:ext>
            </a:extLst>
          </p:cNvPr>
          <p:cNvSpPr txBox="1">
            <a:spLocks/>
          </p:cNvSpPr>
          <p:nvPr/>
        </p:nvSpPr>
        <p:spPr>
          <a:xfrm>
            <a:off x="273989" y="666497"/>
            <a:ext cx="887001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Background: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SCC and CDGRS toured several sites with DEP staff</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6000" b="1" i="0"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12" name="Subtitle 2">
            <a:extLst>
              <a:ext uri="{FF2B5EF4-FFF2-40B4-BE49-F238E27FC236}">
                <a16:creationId xmlns:a16="http://schemas.microsoft.com/office/drawing/2014/main" id="{939546AA-7808-4473-BB6A-63FBB2A1D122}"/>
              </a:ext>
            </a:extLst>
          </p:cNvPr>
          <p:cNvSpPr txBox="1">
            <a:spLocks/>
          </p:cNvSpPr>
          <p:nvPr/>
        </p:nvSpPr>
        <p:spPr>
          <a:xfrm>
            <a:off x="135632" y="2600135"/>
            <a:ext cx="1861979"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Calibri"/>
                <a:ea typeface="+mn-ea"/>
                <a:cs typeface="+mn-cs"/>
              </a:rPr>
              <a:t>Pending site with alignment issues on Furnace Hollow in Cumberland County </a:t>
            </a:r>
            <a:endParaRPr kumimoji="0" lang="en-US" sz="2400" b="1" i="1" u="none" strike="noStrike" kern="1200" cap="none" spc="0" normalizeH="0" baseline="0" noProof="0" dirty="0">
              <a:ln>
                <a:noFill/>
              </a:ln>
              <a:solidFill>
                <a:prstClr val="white"/>
              </a:solidFill>
              <a:effectLst/>
              <a:uLnTx/>
              <a:uFillTx/>
              <a:latin typeface="Calibri"/>
              <a:ea typeface="Times New Roman"/>
              <a:cs typeface="+mn-cs"/>
            </a:endParaRPr>
          </a:p>
        </p:txBody>
      </p:sp>
      <p:pic>
        <p:nvPicPr>
          <p:cNvPr id="2" name="Picture 1">
            <a:extLst>
              <a:ext uri="{FF2B5EF4-FFF2-40B4-BE49-F238E27FC236}">
                <a16:creationId xmlns:a16="http://schemas.microsoft.com/office/drawing/2014/main" id="{9592A810-53C9-447E-A9AB-95B6015063F0}"/>
              </a:ext>
            </a:extLst>
          </p:cNvPr>
          <p:cNvPicPr>
            <a:picLocks noChangeAspect="1"/>
          </p:cNvPicPr>
          <p:nvPr/>
        </p:nvPicPr>
        <p:blipFill>
          <a:blip r:embed="rId2"/>
          <a:stretch>
            <a:fillRect/>
          </a:stretch>
        </p:blipFill>
        <p:spPr>
          <a:xfrm>
            <a:off x="2110154" y="1983278"/>
            <a:ext cx="7033846" cy="4874722"/>
          </a:xfrm>
          <a:prstGeom prst="rect">
            <a:avLst/>
          </a:prstGeom>
        </p:spPr>
      </p:pic>
      <p:sp>
        <p:nvSpPr>
          <p:cNvPr id="9" name="Rectangle 8">
            <a:extLst>
              <a:ext uri="{FF2B5EF4-FFF2-40B4-BE49-F238E27FC236}">
                <a16:creationId xmlns:a16="http://schemas.microsoft.com/office/drawing/2014/main" id="{EFF57682-1A80-4B1A-9260-0612B1FE5B7A}"/>
              </a:ext>
            </a:extLst>
          </p:cNvPr>
          <p:cNvSpPr/>
          <p:nvPr/>
        </p:nvSpPr>
        <p:spPr>
          <a:xfrm>
            <a:off x="64900" y="6414013"/>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391265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BB4C55-9909-41EA-B5A0-B071A08AFF85}"/>
              </a:ext>
            </a:extLst>
          </p:cNvPr>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092E731-90BB-4057-844B-DC24E4F2D5E4}"/>
              </a:ext>
            </a:extLst>
          </p:cNvPr>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8" name="Subtitle 2">
            <a:extLst>
              <a:ext uri="{FF2B5EF4-FFF2-40B4-BE49-F238E27FC236}">
                <a16:creationId xmlns:a16="http://schemas.microsoft.com/office/drawing/2014/main" id="{EB3B9496-91C7-4401-B4F4-6033BC5FAF56}"/>
              </a:ext>
            </a:extLst>
          </p:cNvPr>
          <p:cNvSpPr txBox="1">
            <a:spLocks/>
          </p:cNvSpPr>
          <p:nvPr/>
        </p:nvSpPr>
        <p:spPr>
          <a:xfrm>
            <a:off x="273989" y="666497"/>
            <a:ext cx="887001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Background: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SCC and CDGRS toured several sites with DEP staff</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6000" b="1" i="0"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12" name="Subtitle 2">
            <a:extLst>
              <a:ext uri="{FF2B5EF4-FFF2-40B4-BE49-F238E27FC236}">
                <a16:creationId xmlns:a16="http://schemas.microsoft.com/office/drawing/2014/main" id="{939546AA-7808-4473-BB6A-63FBB2A1D122}"/>
              </a:ext>
            </a:extLst>
          </p:cNvPr>
          <p:cNvSpPr txBox="1">
            <a:spLocks/>
          </p:cNvSpPr>
          <p:nvPr/>
        </p:nvSpPr>
        <p:spPr>
          <a:xfrm>
            <a:off x="135632" y="2600135"/>
            <a:ext cx="1861979"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Calibri"/>
                <a:ea typeface="+mn-ea"/>
                <a:cs typeface="+mn-cs"/>
              </a:rPr>
              <a:t>Potential site that </a:t>
            </a:r>
            <a:r>
              <a:rPr kumimoji="0" lang="en-US" sz="2000" b="0" i="1" u="sng" strike="noStrike" kern="1200" cap="none" spc="0" normalizeH="0" baseline="0" noProof="0" dirty="0">
                <a:ln>
                  <a:noFill/>
                </a:ln>
                <a:solidFill>
                  <a:prstClr val="white"/>
                </a:solidFill>
                <a:effectLst/>
                <a:uLnTx/>
                <a:uFillTx/>
                <a:latin typeface="Calibri"/>
                <a:ea typeface="+mn-ea"/>
                <a:cs typeface="+mn-cs"/>
              </a:rPr>
              <a:t>may not be funded </a:t>
            </a:r>
            <a:r>
              <a:rPr kumimoji="0" lang="en-US" sz="2000" b="0" i="1" u="none" strike="noStrike" kern="1200" cap="none" spc="0" normalizeH="0" baseline="0" noProof="0" dirty="0">
                <a:ln>
                  <a:noFill/>
                </a:ln>
                <a:solidFill>
                  <a:prstClr val="white"/>
                </a:solidFill>
                <a:effectLst/>
                <a:uLnTx/>
                <a:uFillTx/>
                <a:latin typeface="Calibri"/>
                <a:ea typeface="+mn-ea"/>
                <a:cs typeface="+mn-cs"/>
              </a:rPr>
              <a:t>due to permit issues on </a:t>
            </a:r>
            <a:r>
              <a:rPr kumimoji="0" lang="en-US" sz="2000" b="0" i="1" u="none" strike="noStrike" kern="1200" cap="none" spc="0" normalizeH="0" baseline="0" noProof="0" dirty="0" err="1">
                <a:ln>
                  <a:noFill/>
                </a:ln>
                <a:solidFill>
                  <a:prstClr val="white"/>
                </a:solidFill>
                <a:effectLst/>
                <a:uLnTx/>
                <a:uFillTx/>
                <a:latin typeface="Calibri"/>
                <a:ea typeface="+mn-ea"/>
                <a:cs typeface="+mn-cs"/>
              </a:rPr>
              <a:t>Beetem</a:t>
            </a:r>
            <a:r>
              <a:rPr kumimoji="0" lang="en-US" sz="2000" b="0" i="1" u="none" strike="noStrike" kern="1200" cap="none" spc="0" normalizeH="0" baseline="0" noProof="0" dirty="0">
                <a:ln>
                  <a:noFill/>
                </a:ln>
                <a:solidFill>
                  <a:prstClr val="white"/>
                </a:solidFill>
                <a:effectLst/>
                <a:uLnTx/>
                <a:uFillTx/>
                <a:latin typeface="Calibri"/>
                <a:ea typeface="+mn-ea"/>
                <a:cs typeface="+mn-cs"/>
              </a:rPr>
              <a:t> Hollow in Cumberland County </a:t>
            </a:r>
            <a:endParaRPr kumimoji="0" lang="en-US" sz="2400" b="1" i="1" u="none" strike="noStrike" kern="1200" cap="none" spc="0" normalizeH="0" baseline="0" noProof="0" dirty="0">
              <a:ln>
                <a:noFill/>
              </a:ln>
              <a:solidFill>
                <a:prstClr val="white"/>
              </a:solidFill>
              <a:effectLst/>
              <a:uLnTx/>
              <a:uFillTx/>
              <a:latin typeface="Calibri"/>
              <a:ea typeface="Times New Roman"/>
              <a:cs typeface="+mn-cs"/>
            </a:endParaRPr>
          </a:p>
        </p:txBody>
      </p:sp>
      <p:pic>
        <p:nvPicPr>
          <p:cNvPr id="2" name="Picture 1">
            <a:extLst>
              <a:ext uri="{FF2B5EF4-FFF2-40B4-BE49-F238E27FC236}">
                <a16:creationId xmlns:a16="http://schemas.microsoft.com/office/drawing/2014/main" id="{9592A810-53C9-447E-A9AB-95B6015063F0}"/>
              </a:ext>
            </a:extLst>
          </p:cNvPr>
          <p:cNvPicPr>
            <a:picLocks noChangeAspect="1"/>
          </p:cNvPicPr>
          <p:nvPr/>
        </p:nvPicPr>
        <p:blipFill>
          <a:blip r:embed="rId2"/>
          <a:stretch>
            <a:fillRect/>
          </a:stretch>
        </p:blipFill>
        <p:spPr>
          <a:xfrm>
            <a:off x="2110154" y="1983278"/>
            <a:ext cx="7033846" cy="4874722"/>
          </a:xfrm>
          <a:prstGeom prst="rect">
            <a:avLst/>
          </a:prstGeom>
        </p:spPr>
      </p:pic>
      <p:pic>
        <p:nvPicPr>
          <p:cNvPr id="3" name="Picture 2">
            <a:extLst>
              <a:ext uri="{FF2B5EF4-FFF2-40B4-BE49-F238E27FC236}">
                <a16:creationId xmlns:a16="http://schemas.microsoft.com/office/drawing/2014/main" id="{FF0C1336-6285-4BD6-9B7D-93BCAD448CF1}"/>
              </a:ext>
            </a:extLst>
          </p:cNvPr>
          <p:cNvPicPr>
            <a:picLocks noChangeAspect="1"/>
          </p:cNvPicPr>
          <p:nvPr/>
        </p:nvPicPr>
        <p:blipFill rotWithShape="1">
          <a:blip r:embed="rId3"/>
          <a:srcRect t="8900"/>
          <a:stretch/>
        </p:blipFill>
        <p:spPr>
          <a:xfrm>
            <a:off x="2135969" y="1983277"/>
            <a:ext cx="7008032" cy="4874723"/>
          </a:xfrm>
          <a:prstGeom prst="rect">
            <a:avLst/>
          </a:prstGeom>
        </p:spPr>
      </p:pic>
      <p:sp>
        <p:nvSpPr>
          <p:cNvPr id="9" name="Rectangle 8">
            <a:extLst>
              <a:ext uri="{FF2B5EF4-FFF2-40B4-BE49-F238E27FC236}">
                <a16:creationId xmlns:a16="http://schemas.microsoft.com/office/drawing/2014/main" id="{6489786A-C802-4CC6-ADD7-EEC5CF662379}"/>
              </a:ext>
            </a:extLst>
          </p:cNvPr>
          <p:cNvSpPr/>
          <p:nvPr/>
        </p:nvSpPr>
        <p:spPr>
          <a:xfrm>
            <a:off x="64900" y="6414013"/>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146296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15" name="Subtitle 2"/>
          <p:cNvSpPr txBox="1">
            <a:spLocks/>
          </p:cNvSpPr>
          <p:nvPr/>
        </p:nvSpPr>
        <p:spPr>
          <a:xfrm>
            <a:off x="273989" y="666497"/>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Background: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Various</a:t>
            </a:r>
            <a:r>
              <a:rPr lang="en-US" b="1" dirty="0">
                <a:solidFill>
                  <a:prstClr val="white"/>
                </a:solidFill>
                <a:latin typeface="Calibri"/>
              </a:rPr>
              <a:t> other discussions and meetings with SCC/CDGRS and DEP in 2019.  Results:</a:t>
            </a: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a:p>
            <a:pPr marL="7429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DEP GP-11 Clarification letter </a:t>
            </a:r>
            <a:r>
              <a:rPr kumimoji="0" lang="en-US" sz="2000" b="0" i="0" u="none" strike="noStrike" kern="1200" cap="none" spc="0" normalizeH="0" baseline="0" noProof="0" dirty="0">
                <a:ln>
                  <a:noFill/>
                </a:ln>
                <a:solidFill>
                  <a:prstClr val="white"/>
                </a:solidFill>
                <a:effectLst/>
                <a:uLnTx/>
                <a:uFillTx/>
                <a:latin typeface="Calibri"/>
                <a:ea typeface="+mn-ea"/>
                <a:cs typeface="+mn-cs"/>
              </a:rPr>
              <a:t>(will go through in detail next)</a:t>
            </a:r>
          </a:p>
          <a:p>
            <a:pPr marL="7429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white"/>
                </a:solidFill>
                <a:latin typeface="Calibri"/>
              </a:rPr>
              <a:t>DGLVR applications will be assigned a “Tier 1 priority” for review.</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272ACEA-428F-4319-9CC7-A979DF32943B}"/>
              </a:ext>
            </a:extLst>
          </p:cNvPr>
          <p:cNvSpPr/>
          <p:nvPr/>
        </p:nvSpPr>
        <p:spPr>
          <a:xfrm>
            <a:off x="64900" y="6414013"/>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340427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397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DEP GP11 Clarification Memo</a:t>
            </a:r>
          </a:p>
        </p:txBody>
      </p:sp>
      <p:sp>
        <p:nvSpPr>
          <p:cNvPr id="15" name="Subtitle 2"/>
          <p:cNvSpPr txBox="1">
            <a:spLocks/>
          </p:cNvSpPr>
          <p:nvPr/>
        </p:nvSpPr>
        <p:spPr>
          <a:xfrm>
            <a:off x="273989" y="666497"/>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FF00"/>
                </a:solidFill>
                <a:effectLst/>
                <a:uLnTx/>
                <a:uFillTx/>
                <a:latin typeface="Calibri"/>
                <a:ea typeface="Times New Roman"/>
                <a:cs typeface="+mn-cs"/>
              </a:rPr>
              <a:t>Background: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Does this automatically apply to all DGLVR projects that need a GP11?</a:t>
            </a:r>
          </a:p>
          <a:p>
            <a:pPr marL="7429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a:ea typeface="+mn-ea"/>
                <a:cs typeface="+mn-cs"/>
              </a:rPr>
              <a:t>No.  </a:t>
            </a:r>
            <a:r>
              <a:rPr lang="en-US" dirty="0">
                <a:solidFill>
                  <a:schemeClr val="bg1"/>
                </a:solidFill>
                <a:latin typeface="Calibri"/>
              </a:rPr>
              <a:t>Since the letter outlines additional steps above and beyond normal permit requirements, it only applies to projects where these requirements can be met. </a:t>
            </a:r>
          </a:p>
          <a:p>
            <a:pPr marL="7429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schemeClr val="bg1"/>
                </a:solidFill>
                <a:latin typeface="Calibri"/>
              </a:rPr>
              <a:t>Otherwise permits will go through normal GP11 review process (no cover letter or Tier 1 review).</a:t>
            </a:r>
          </a:p>
          <a:p>
            <a:pPr marL="74295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highlight>
                <a:srgbClr val="FF0000"/>
              </a:highlight>
              <a:uLnTx/>
              <a:uFillTx/>
              <a:latin typeface="Calibri"/>
              <a:ea typeface="+mn-ea"/>
              <a:cs typeface="+mn-cs"/>
            </a:endParaRPr>
          </a:p>
        </p:txBody>
      </p:sp>
      <p:sp>
        <p:nvSpPr>
          <p:cNvPr id="5" name="Rectangle 4">
            <a:extLst>
              <a:ext uri="{FF2B5EF4-FFF2-40B4-BE49-F238E27FC236}">
                <a16:creationId xmlns:a16="http://schemas.microsoft.com/office/drawing/2014/main" id="{963A61C5-AECD-485D-B72A-48D85FF35B22}"/>
              </a:ext>
            </a:extLst>
          </p:cNvPr>
          <p:cNvSpPr/>
          <p:nvPr/>
        </p:nvSpPr>
        <p:spPr>
          <a:xfrm>
            <a:off x="64900" y="6414013"/>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312-626-6799 </a:t>
            </a:r>
          </a:p>
        </p:txBody>
      </p:sp>
    </p:spTree>
    <p:extLst>
      <p:ext uri="{BB962C8B-B14F-4D97-AF65-F5344CB8AC3E}">
        <p14:creationId xmlns:p14="http://schemas.microsoft.com/office/powerpoint/2010/main" val="183155846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6513</TotalTime>
  <Words>557</Words>
  <Application>Microsoft Office PowerPoint</Application>
  <PresentationFormat>On-screen Show (4:3)</PresentationFormat>
  <Paragraphs>80</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Steve Bloser 2</cp:lastModifiedBy>
  <cp:revision>238</cp:revision>
  <cp:lastPrinted>2019-04-03T18:47:20Z</cp:lastPrinted>
  <dcterms:created xsi:type="dcterms:W3CDTF">2018-03-07T13:49:30Z</dcterms:created>
  <dcterms:modified xsi:type="dcterms:W3CDTF">2020-04-02T14:15:24Z</dcterms:modified>
</cp:coreProperties>
</file>