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0"/>
  </p:notesMasterIdLst>
  <p:handoutMasterIdLst>
    <p:handoutMasterId r:id="rId21"/>
  </p:handoutMasterIdLst>
  <p:sldIdLst>
    <p:sldId id="342" r:id="rId3"/>
    <p:sldId id="579" r:id="rId4"/>
    <p:sldId id="370" r:id="rId5"/>
    <p:sldId id="432" r:id="rId6"/>
    <p:sldId id="589" r:id="rId7"/>
    <p:sldId id="580" r:id="rId8"/>
    <p:sldId id="581" r:id="rId9"/>
    <p:sldId id="588" r:id="rId10"/>
    <p:sldId id="586" r:id="rId11"/>
    <p:sldId id="590" r:id="rId12"/>
    <p:sldId id="583" r:id="rId13"/>
    <p:sldId id="582" r:id="rId14"/>
    <p:sldId id="584" r:id="rId15"/>
    <p:sldId id="585" r:id="rId16"/>
    <p:sldId id="592" r:id="rId17"/>
    <p:sldId id="591" r:id="rId18"/>
    <p:sldId id="593"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58A"/>
    <a:srgbClr val="FFFFFF"/>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6" autoAdjust="0"/>
    <p:restoredTop sz="94343" autoAdjust="0"/>
  </p:normalViewPr>
  <p:slideViewPr>
    <p:cSldViewPr snapToGrid="0">
      <p:cViewPr>
        <p:scale>
          <a:sx n="75" d="100"/>
          <a:sy n="75" d="100"/>
        </p:scale>
        <p:origin x="1332" y="-222"/>
      </p:cViewPr>
      <p:guideLst/>
    </p:cSldViewPr>
  </p:slideViewPr>
  <p:notesTextViewPr>
    <p:cViewPr>
      <p:scale>
        <a:sx n="150" d="100"/>
        <a:sy n="150" d="100"/>
      </p:scale>
      <p:origin x="0" y="0"/>
    </p:cViewPr>
  </p:notesTextViewPr>
  <p:sorterViewPr>
    <p:cViewPr>
      <p:scale>
        <a:sx n="200" d="100"/>
        <a:sy n="200" d="100"/>
      </p:scale>
      <p:origin x="0" y="-169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BEC9AF-13F9-432C-95A0-FB7E18E2160A}" type="datetimeFigureOut">
              <a:rPr lang="en-US" smtClean="0"/>
              <a:t>3/26/2020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706101-A310-4655-B5F2-1A6DB963B7C9}" type="slidenum">
              <a:rPr lang="en-US" smtClean="0"/>
              <a:t>‹#›</a:t>
            </a:fld>
            <a:endParaRPr lang="en-US"/>
          </a:p>
        </p:txBody>
      </p:sp>
    </p:spTree>
    <p:extLst>
      <p:ext uri="{BB962C8B-B14F-4D97-AF65-F5344CB8AC3E}">
        <p14:creationId xmlns:p14="http://schemas.microsoft.com/office/powerpoint/2010/main" val="373143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6C265B-0F5A-47EF-8F99-8C9A93E1E392}" type="datetimeFigureOut">
              <a:rPr lang="en-US" smtClean="0"/>
              <a:t>3/26/2020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C621D54-860F-492E-96AB-1E06C7EE6B67}" type="slidenum">
              <a:rPr lang="en-US" smtClean="0"/>
              <a:t>‹#›</a:t>
            </a:fld>
            <a:endParaRPr lang="en-US"/>
          </a:p>
        </p:txBody>
      </p:sp>
    </p:spTree>
    <p:extLst>
      <p:ext uri="{BB962C8B-B14F-4D97-AF65-F5344CB8AC3E}">
        <p14:creationId xmlns:p14="http://schemas.microsoft.com/office/powerpoint/2010/main" val="1123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defRPr/>
            </a:pPr>
            <a:fld id="{33EAC3EB-3C3E-4A15-9DCD-C019828A716C}" type="slidenum">
              <a:rPr lang="en-US">
                <a:solidFill>
                  <a:prstClr val="black"/>
                </a:solidFill>
                <a:latin typeface="Calibri"/>
              </a:rPr>
              <a:pPr defTabSz="931774">
                <a:defRPr/>
              </a:pPr>
              <a:t>1</a:t>
            </a:fld>
            <a:endParaRPr lang="en-US">
              <a:solidFill>
                <a:prstClr val="black"/>
              </a:solidFill>
              <a:latin typeface="Calibri"/>
            </a:endParaRPr>
          </a:p>
        </p:txBody>
      </p:sp>
      <p:sp>
        <p:nvSpPr>
          <p:cNvPr id="5" name="Header Placeholder 4"/>
          <p:cNvSpPr>
            <a:spLocks noGrp="1"/>
          </p:cNvSpPr>
          <p:nvPr>
            <p:ph type="hdr" sz="quarter" idx="11"/>
          </p:nvPr>
        </p:nvSpPr>
        <p:spPr/>
        <p:txBody>
          <a:bodyPr/>
          <a:lstStyle/>
          <a:p>
            <a:pPr defTabSz="931774">
              <a:defRPr/>
            </a:pPr>
            <a:r>
              <a:rPr lang="en-US">
                <a:solidFill>
                  <a:prstClr val="black"/>
                </a:solidFill>
                <a:latin typeface="Calibri"/>
              </a:rPr>
              <a:t>PSU Center for Dirt and Gravel Road Studies: www.dirtandgravelroads.org </a:t>
            </a:r>
          </a:p>
        </p:txBody>
      </p:sp>
    </p:spTree>
    <p:extLst>
      <p:ext uri="{BB962C8B-B14F-4D97-AF65-F5344CB8AC3E}">
        <p14:creationId xmlns:p14="http://schemas.microsoft.com/office/powerpoint/2010/main" val="85682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1903274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236201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08643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303012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4056C9-724F-4CE3-AF9C-111AEE16F6A3}"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040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DFAE20-EF24-493D-B363-1A55B4136C71}"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490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1C68A5-A349-426D-BD96-8F218753A44F}"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570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4FCD2A-6E2E-41D5-9507-18C1E9AC6D7A}" type="datetime1">
              <a:rPr lang="en-US" smtClean="0">
                <a:solidFill>
                  <a:prstClr val="black">
                    <a:tint val="75000"/>
                  </a:prstClr>
                </a:solidFill>
              </a:rPr>
              <a:t>3/26/2020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9838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EC95DB-7D31-4642-A0E7-AE5DC9A72850}" type="datetime1">
              <a:rPr lang="en-US" smtClean="0">
                <a:solidFill>
                  <a:prstClr val="black">
                    <a:tint val="75000"/>
                  </a:prstClr>
                </a:solidFill>
              </a:rPr>
              <a:t>3/26/2020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362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C65F9E-492E-43BB-B248-D2FDEA021399}" type="datetime1">
              <a:rPr lang="en-US" smtClean="0">
                <a:solidFill>
                  <a:prstClr val="black">
                    <a:tint val="75000"/>
                  </a:prstClr>
                </a:solidFill>
              </a:rPr>
              <a:t>3/26/2020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445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A5B10-4F82-40E1-BC77-1D7E7D8E4993}" type="datetime1">
              <a:rPr lang="en-US" smtClean="0">
                <a:solidFill>
                  <a:prstClr val="black">
                    <a:tint val="75000"/>
                  </a:prstClr>
                </a:solidFill>
              </a:rPr>
              <a:t>3/26/2020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876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C0057A-A753-49F9-B3B4-EA32F519EE5D}" type="datetime1">
              <a:rPr lang="en-US" smtClean="0">
                <a:solidFill>
                  <a:prstClr val="black">
                    <a:tint val="75000"/>
                  </a:prstClr>
                </a:solidFill>
              </a:rPr>
              <a:t>3/26/2020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94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4F1FEE-95A0-4ED1-8740-A340A8B95FE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22640479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A5D666-E81B-4460-9809-E4011841E5BC}" type="datetime1">
              <a:rPr lang="en-US" smtClean="0">
                <a:solidFill>
                  <a:prstClr val="black">
                    <a:tint val="75000"/>
                  </a:prstClr>
                </a:solidFill>
              </a:rPr>
              <a:t>3/26/2020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5019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10EF9B-89A4-403C-9A06-811CCA4FE0D7}"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514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ED01E5-436A-4993-A279-893E51652C6C}"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353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C4DB2-B96F-41D8-98BD-6FA2B851A3FF}" type="datetime1">
              <a:rPr lang="en-US" smtClean="0">
                <a:solidFill>
                  <a:prstClr val="black"/>
                </a:solidFill>
              </a:rPr>
              <a:t>3/26/2020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64377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7C896B-3B15-4084-B660-5C5D1539418C}" type="datetime1">
              <a:rPr lang="en-US" smtClean="0">
                <a:solidFill>
                  <a:prstClr val="black"/>
                </a:solidFill>
              </a:rPr>
              <a:t>3/26/2020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74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4F1FEE-95A0-4ED1-8740-A340A8B95FE0}"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94204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4F1FEE-95A0-4ED1-8740-A340A8B95FE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9097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4F1FEE-95A0-4ED1-8740-A340A8B95FE0}"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0308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4F1FEE-95A0-4ED1-8740-A340A8B95FE0}"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7570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F1FEE-95A0-4ED1-8740-A340A8B95FE0}"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140816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F1FEE-95A0-4ED1-8740-A340A8B95FE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10303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4F1FEE-95A0-4ED1-8740-A340A8B95FE0}"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6A9C-4CAE-4560-B3D5-2F86BE27D3A6}" type="slidenum">
              <a:rPr lang="en-US" smtClean="0"/>
              <a:t>‹#›</a:t>
            </a:fld>
            <a:endParaRPr lang="en-US"/>
          </a:p>
        </p:txBody>
      </p:sp>
    </p:spTree>
    <p:extLst>
      <p:ext uri="{BB962C8B-B14F-4D97-AF65-F5344CB8AC3E}">
        <p14:creationId xmlns:p14="http://schemas.microsoft.com/office/powerpoint/2010/main" val="321720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F1FEE-95A0-4ED1-8740-A340A8B95FE0}" type="datetimeFigureOut">
              <a:rPr lang="en-US" smtClean="0"/>
              <a:t>3/26/2020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F6A9C-4CAE-4560-B3D5-2F86BE27D3A6}" type="slidenum">
              <a:rPr lang="en-US" smtClean="0"/>
              <a:t>‹#›</a:t>
            </a:fld>
            <a:endParaRPr lang="en-US"/>
          </a:p>
        </p:txBody>
      </p:sp>
    </p:spTree>
    <p:extLst>
      <p:ext uri="{BB962C8B-B14F-4D97-AF65-F5344CB8AC3E}">
        <p14:creationId xmlns:p14="http://schemas.microsoft.com/office/powerpoint/2010/main" val="37066552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5446-2C64-4C4F-B6B5-1C5C78EABC20}" type="datetime1">
              <a:rPr lang="en-US" smtClean="0">
                <a:solidFill>
                  <a:prstClr val="black">
                    <a:tint val="75000"/>
                  </a:prstClr>
                </a:solidFill>
              </a:rPr>
              <a:t>3/26/2020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2936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ectangle 18"/>
          <p:cNvSpPr/>
          <p:nvPr/>
        </p:nvSpPr>
        <p:spPr>
          <a:xfrm>
            <a:off x="120392" y="6396926"/>
            <a:ext cx="4575699" cy="369332"/>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technical assistance, call: 814-865-5355</a:t>
            </a:r>
          </a:p>
        </p:txBody>
      </p:sp>
      <p:sp>
        <p:nvSpPr>
          <p:cNvPr id="2" name="Slide Number Placeholder 1"/>
          <p:cNvSpPr>
            <a:spLocks noGrp="1"/>
          </p:cNvSpPr>
          <p:nvPr>
            <p:ph type="sldNum" sz="quarter" idx="12"/>
          </p:nvPr>
        </p:nvSpPr>
        <p:spPr>
          <a:xfrm>
            <a:off x="6549571" y="64071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6974" y="5986984"/>
            <a:ext cx="2867025" cy="871016"/>
          </a:xfrm>
          <a:prstGeom prst="rect">
            <a:avLst/>
          </a:prstGeom>
          <a:effectLst>
            <a:softEdge rad="12700"/>
          </a:effectLst>
        </p:spPr>
      </p:pic>
      <p:sp>
        <p:nvSpPr>
          <p:cNvPr id="5" name="Rectangle 4"/>
          <p:cNvSpPr/>
          <p:nvPr/>
        </p:nvSpPr>
        <p:spPr>
          <a:xfrm>
            <a:off x="-99002" y="4269842"/>
            <a:ext cx="9108055" cy="11922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btitle 2"/>
          <p:cNvSpPr txBox="1">
            <a:spLocks/>
          </p:cNvSpPr>
          <p:nvPr/>
        </p:nvSpPr>
        <p:spPr>
          <a:xfrm>
            <a:off x="218231" y="4199253"/>
            <a:ext cx="8794933"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0" algn="l">
              <a:defRPr/>
            </a:pPr>
            <a:r>
              <a:rPr lang="en-US" sz="2200" b="1" dirty="0">
                <a:solidFill>
                  <a:prstClr val="white"/>
                </a:solidFill>
              </a:rPr>
              <a:t>If you are reading this, then you are successfully seeing the webinar video. Webinar audio should be automatic through your computer, and options can be accessed in the “audio options” button on the bottom left.  If your computer audio is not working, you can listen on your phone by dialing 646-876-9923.</a:t>
            </a:r>
            <a:endParaRPr lang="en-US" sz="2200" dirty="0">
              <a:solidFill>
                <a:prstClr val="white"/>
              </a:solidFill>
            </a:endParaRPr>
          </a:p>
        </p:txBody>
      </p:sp>
      <p:sp>
        <p:nvSpPr>
          <p:cNvPr id="8" name="Rectangle 7"/>
          <p:cNvSpPr/>
          <p:nvPr/>
        </p:nvSpPr>
        <p:spPr>
          <a:xfrm>
            <a:off x="606318" y="2637526"/>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3/26/20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Starts at </a:t>
            </a:r>
            <a:r>
              <a:rPr lang="en-US" sz="3600" b="1" dirty="0">
                <a:solidFill>
                  <a:prstClr val="white"/>
                </a:solidFill>
                <a:latin typeface="Calibri"/>
              </a:rPr>
              <a:t>9</a:t>
            </a:r>
            <a:r>
              <a:rPr kumimoji="0" lang="en-US" sz="3600" b="1" i="0" u="none" strike="noStrike" kern="1200" cap="none" spc="0" normalizeH="0" baseline="0" noProof="0" dirty="0">
                <a:ln>
                  <a:noFill/>
                </a:ln>
                <a:solidFill>
                  <a:prstClr val="white"/>
                </a:solidFill>
                <a:effectLst/>
                <a:uLnTx/>
                <a:uFillTx/>
                <a:latin typeface="Calibri"/>
                <a:ea typeface="+mn-ea"/>
                <a:cs typeface="+mn-cs"/>
              </a:rPr>
              <a:t>am</a:t>
            </a:r>
          </a:p>
        </p:txBody>
      </p:sp>
      <p:sp>
        <p:nvSpPr>
          <p:cNvPr id="16" name="TextBox 15"/>
          <p:cNvSpPr txBox="1"/>
          <p:nvPr/>
        </p:nvSpPr>
        <p:spPr>
          <a:xfrm>
            <a:off x="115356" y="41153"/>
            <a:ext cx="5804328"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Webinar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Impacts and Considerations from Coronavirus</a:t>
            </a:r>
          </a:p>
        </p:txBody>
      </p:sp>
      <p:pic>
        <p:nvPicPr>
          <p:cNvPr id="10" name="Picture 9" descr="A picture containing car, cat, black, sitting&#10;&#10;Description automatically generated">
            <a:extLst>
              <a:ext uri="{FF2B5EF4-FFF2-40B4-BE49-F238E27FC236}">
                <a16:creationId xmlns:a16="http://schemas.microsoft.com/office/drawing/2014/main" id="{8F23A6A9-61F7-4C96-B06A-83A570A27F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0"/>
            <a:ext cx="3429000" cy="3429000"/>
          </a:xfrm>
          <a:prstGeom prst="rect">
            <a:avLst/>
          </a:prstGeom>
        </p:spPr>
      </p:pic>
    </p:spTree>
    <p:extLst>
      <p:ext uri="{BB962C8B-B14F-4D97-AF65-F5344CB8AC3E}">
        <p14:creationId xmlns:p14="http://schemas.microsoft.com/office/powerpoint/2010/main" val="367189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State Budget: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endParaRPr>
          </a:p>
          <a:p>
            <a:pPr lvl="0">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Timing? </a:t>
            </a:r>
            <a:r>
              <a:rPr kumimoji="0" lang="en-US" sz="3200" i="0" u="none" strike="noStrike" kern="1200" cap="none" spc="0" normalizeH="0" baseline="0" noProof="0" dirty="0">
                <a:ln>
                  <a:noFill/>
                </a:ln>
                <a:solidFill>
                  <a:srgbClr val="FF0000"/>
                </a:solidFill>
                <a:effectLst/>
                <a:uLnTx/>
                <a:uFillTx/>
                <a:latin typeface="Calibri" panose="020F0502020204030204"/>
                <a:ea typeface="+mn-ea"/>
                <a:cs typeface="+mn-cs"/>
              </a:rPr>
              <a:t>C</a:t>
            </a:r>
            <a:r>
              <a:rPr lang="en-US" dirty="0" err="1">
                <a:solidFill>
                  <a:srgbClr val="FF0000"/>
                </a:solidFill>
              </a:rPr>
              <a:t>urrently</a:t>
            </a:r>
            <a:r>
              <a:rPr lang="en-US" dirty="0">
                <a:solidFill>
                  <a:srgbClr val="FF0000"/>
                </a:solidFill>
              </a:rPr>
              <a:t> on schedule for July approval</a:t>
            </a:r>
            <a:endParaRPr kumimoji="0" lang="en-US" sz="320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Changes?</a:t>
            </a: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3200" i="0" u="none" strike="noStrike" kern="1200" cap="none" spc="0" normalizeH="0" baseline="0" noProof="0" dirty="0">
                <a:ln>
                  <a:noFill/>
                </a:ln>
                <a:solidFill>
                  <a:srgbClr val="FF0000"/>
                </a:solidFill>
                <a:effectLst/>
                <a:uLnTx/>
                <a:uFillTx/>
                <a:latin typeface="Calibri" panose="020F0502020204030204"/>
                <a:ea typeface="+mn-ea"/>
                <a:cs typeface="+mn-cs"/>
              </a:rPr>
              <a:t>None currently planned</a:t>
            </a:r>
            <a:endParaRPr kumimoji="0" lang="en-US" sz="280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sz="2800" dirty="0">
              <a:solidFill>
                <a:srgbClr val="FF0000"/>
              </a:solidFill>
              <a:latin typeface="Calibri" panose="020F0502020204030204"/>
            </a:endParaRPr>
          </a:p>
          <a:p>
            <a:pPr marL="0" marR="0" lvl="0" indent="0" algn="l" defTabSz="914400" rtl="0" eaLnBrk="1" fontAlgn="auto" latinLnBrk="0" hangingPunct="1">
              <a:lnSpc>
                <a:spcPct val="100000"/>
              </a:lnSpc>
              <a:spcBef>
                <a:spcPct val="20000"/>
              </a:spcBef>
              <a:spcAft>
                <a:spcPts val="0"/>
              </a:spcAft>
              <a:buClrTx/>
              <a:buSzTx/>
              <a:buNone/>
              <a:tabLst/>
              <a:defRPr/>
            </a:pPr>
            <a:r>
              <a:rPr kumimoji="0" lang="en-US" sz="2800"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Note any delays or changes in state budget could delay or alter allocations.</a:t>
            </a:r>
          </a:p>
          <a:p>
            <a:pPr marL="742950" marR="0" lvl="1"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C8E5C0D-5471-41EE-96F4-B8CE2A6D7024}"/>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99081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91495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QAB and CD Board Meeting: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Held Remotely? </a:t>
            </a: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allowable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Quorums?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Sunshine Requirements?</a:t>
            </a:r>
            <a:endParaRPr kumimoji="0" lang="en-US" sz="3200" b="1"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lvl="0" indent="0">
              <a:buNone/>
              <a:defRPr/>
            </a:pPr>
            <a:endParaRPr lang="en-US" dirty="0">
              <a:solidFill>
                <a:schemeClr val="bg1"/>
              </a:solidFill>
            </a:endParaRPr>
          </a:p>
          <a:p>
            <a:pPr marL="0" lvl="0" indent="0">
              <a:buNone/>
              <a:defRPr/>
            </a:pPr>
            <a:r>
              <a:rPr lang="en-US" sz="3300" b="1" dirty="0">
                <a:solidFill>
                  <a:schemeClr val="bg1"/>
                </a:solidFill>
              </a:rPr>
              <a:t>Must give notice of the date and time of call as best you can and provide call-in information on how the public can access the call. If possible, it should be recorded.  As long as there is a quorum, any decisions made would be legal, provided all other requirements that would typically apply are met.</a:t>
            </a:r>
            <a:endParaRPr kumimoji="0" lang="en-US" sz="3300" b="1" i="0" u="none" strike="noStrike" kern="1200" cap="none" spc="0" normalizeH="0" baseline="0" noProof="0" dirty="0">
              <a:ln>
                <a:noFill/>
              </a:ln>
              <a:solidFill>
                <a:schemeClr val="bg1"/>
              </a:solidFill>
              <a:effectLst/>
              <a:uLnTx/>
              <a:uFillTx/>
              <a:latin typeface="Calibri" panose="020F0502020204030204"/>
            </a:endParaRPr>
          </a:p>
        </p:txBody>
      </p:sp>
      <p:sp>
        <p:nvSpPr>
          <p:cNvPr id="5" name="TextBox 4">
            <a:extLst>
              <a:ext uri="{FF2B5EF4-FFF2-40B4-BE49-F238E27FC236}">
                <a16:creationId xmlns:a16="http://schemas.microsoft.com/office/drawing/2014/main" id="{B66DF633-CFDC-4EA0-9448-07C6E0A9721F}"/>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240634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DEP Permitting: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Currently reviewing permit backlog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May be some delays</a:t>
            </a:r>
            <a:endPar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ABDEAB8-5E1D-456B-811C-8942598ABD6E}"/>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
        <p:nvSpPr>
          <p:cNvPr id="2" name="TextBox 1">
            <a:extLst>
              <a:ext uri="{FF2B5EF4-FFF2-40B4-BE49-F238E27FC236}">
                <a16:creationId xmlns:a16="http://schemas.microsoft.com/office/drawing/2014/main" id="{81E82036-3B1B-4D5F-8048-233B8B3755D7}"/>
              </a:ext>
            </a:extLst>
          </p:cNvPr>
          <p:cNvSpPr txBox="1"/>
          <p:nvPr/>
        </p:nvSpPr>
        <p:spPr>
          <a:xfrm>
            <a:off x="398043" y="2164352"/>
            <a:ext cx="8412811" cy="4524315"/>
          </a:xfrm>
          <a:prstGeom prst="rect">
            <a:avLst/>
          </a:prstGeom>
          <a:noFill/>
        </p:spPr>
        <p:txBody>
          <a:bodyPr wrap="square" rtlCol="0">
            <a:spAutoFit/>
          </a:bodyPr>
          <a:lstStyle/>
          <a:p>
            <a:br>
              <a:rPr lang="en-US" sz="2400" dirty="0">
                <a:solidFill>
                  <a:schemeClr val="bg1"/>
                </a:solidFill>
              </a:rPr>
            </a:br>
            <a:r>
              <a:rPr lang="en-US" sz="2400" dirty="0">
                <a:solidFill>
                  <a:schemeClr val="bg1"/>
                </a:solidFill>
              </a:rPr>
              <a:t>DEP is suspending the timeframes for providing permit decisions established in the </a:t>
            </a:r>
            <a:r>
              <a:rPr lang="en-US" sz="2400" b="1" i="1" dirty="0">
                <a:solidFill>
                  <a:schemeClr val="bg1"/>
                </a:solidFill>
              </a:rPr>
              <a:t>Policy for Implementing the Department of Environmental Protection Permit Review Process and Permit Decision Guarantee</a:t>
            </a:r>
            <a:r>
              <a:rPr lang="en-US" sz="2400" dirty="0">
                <a:solidFill>
                  <a:schemeClr val="bg1"/>
                </a:solidFill>
              </a:rPr>
              <a:t> due to the office closures related to COVID-19. Please note that DEP staff will continue to process received permit applications. However; due to operational conditions, applicants may experience delays receiving decisions. Applicants may also experience delays in receiving permit decisions where the applications are processed by County Conservation Districts. DEP will provide emergency authorizations for projects that are critical to public health and safety</a:t>
            </a:r>
          </a:p>
        </p:txBody>
      </p:sp>
    </p:spTree>
    <p:extLst>
      <p:ext uri="{BB962C8B-B14F-4D97-AF65-F5344CB8AC3E}">
        <p14:creationId xmlns:p14="http://schemas.microsoft.com/office/powerpoint/2010/main" val="1997394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Driving Surface Aggregate: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Quarries: many shut down now</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Sampling and Testing:</a:t>
            </a:r>
          </a:p>
          <a:p>
            <a:pPr lvl="1" indent="-342900">
              <a:buFont typeface="Arial" panose="020B0604020202020204" pitchFamily="34" charset="0"/>
              <a:buChar cha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CDGRS will continue to accept notifications, keep sending them ASAP</a:t>
            </a:r>
          </a:p>
          <a:p>
            <a:pPr lvl="1" indent="-342900">
              <a:buFont typeface="Arial" panose="020B0604020202020204" pitchFamily="34" charset="0"/>
              <a:buChar cha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CDGRS will start to sample as soon as we are allowed</a:t>
            </a:r>
          </a:p>
          <a:p>
            <a:pPr lvl="1" indent="-342900">
              <a:buFont typeface="Arial" panose="020B0604020202020204" pitchFamily="34" charset="0"/>
              <a:buChar char="•"/>
              <a:defRPr/>
            </a:pPr>
            <a:r>
              <a:rPr lang="en-US" b="1" u="sng" dirty="0">
                <a:solidFill>
                  <a:srgbClr val="70AD47">
                    <a:lumMod val="50000"/>
                  </a:srgbClr>
                </a:solidFill>
                <a:latin typeface="Calibri" panose="020F0502020204030204"/>
              </a:rPr>
              <a:t>Please be patient!</a:t>
            </a:r>
            <a:r>
              <a:rPr lang="en-US" b="1" dirty="0">
                <a:solidFill>
                  <a:srgbClr val="70AD47">
                    <a:lumMod val="50000"/>
                  </a:srgbClr>
                </a:solidFill>
                <a:latin typeface="Calibri" panose="020F0502020204030204"/>
              </a:rPr>
              <a:t> this will backlog the entire chain: quarries, contractors, CDGRS staff, testing labs, </a:t>
            </a:r>
            <a:endParaRPr kumimoji="0" lang="en-US"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6D0A171-D1C5-46E3-A886-2B79120574DF}"/>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385416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Traffic Counts: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Can I continue to do traffic counts, given that traffic is likely to be lower than normal during this period?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ct val="20000"/>
              </a:spcBef>
              <a:spcAft>
                <a:spcPts val="0"/>
              </a:spcAft>
              <a:buClrTx/>
              <a:buSzTx/>
              <a:buNone/>
              <a:tabLst/>
              <a:defRPr/>
            </a:pPr>
            <a:r>
              <a:rPr lang="en-US" b="1" dirty="0">
                <a:solidFill>
                  <a:srgbClr val="FF0000"/>
                </a:solidFill>
                <a:latin typeface="Calibri" panose="020F0502020204030204"/>
              </a:rPr>
              <a:t>YES.   </a:t>
            </a:r>
            <a:r>
              <a:rPr lang="en-US" dirty="0">
                <a:solidFill>
                  <a:srgbClr val="FF0000"/>
                </a:solidFill>
                <a:latin typeface="Calibri" panose="020F0502020204030204"/>
              </a:rPr>
              <a:t>While the SCC recognizes counts may be lower than normal, they are required for grant eligibility.  Counts can be completed as needed, as long as your county is OK with it</a:t>
            </a:r>
            <a:endParaRPr kumimoji="0" lang="en-US" sz="3200" i="0" u="none" strike="noStrike" kern="1200" cap="none" spc="0" normalizeH="0" baseline="0" noProof="0" dirty="0">
              <a:ln>
                <a:noFill/>
              </a:ln>
              <a:solidFill>
                <a:srgbClr val="FF0000"/>
              </a:solidFill>
              <a:effectLst/>
              <a:uLnTx/>
              <a:uFillTx/>
              <a:latin typeface="Calibri" panose="020F0502020204030204"/>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D62DF2C-7CE7-4D88-8559-19653A474A5C}"/>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1864031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610487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Other Potential Quarantine Tasks for CDs: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Assessments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Virtual meetings with CDGRS/SCC staff using screen sharing </a:t>
            </a:r>
            <a:r>
              <a:rPr kumimoji="0" lang="en-US" sz="240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t>
            </a:r>
            <a:r>
              <a:rPr lang="en-US" sz="2400" dirty="0">
                <a:solidFill>
                  <a:srgbClr val="70AD47">
                    <a:lumMod val="50000"/>
                  </a:srgbClr>
                </a:solidFill>
                <a:latin typeface="Calibri" panose="020F0502020204030204"/>
              </a:rPr>
              <a:t>site discussion using pictures, </a:t>
            </a:r>
            <a:r>
              <a:rPr kumimoji="0" lang="en-US" sz="240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application review, pre-design talks, plan reviews, etc.)</a:t>
            </a:r>
          </a:p>
          <a:p>
            <a:pPr>
              <a:defRPr/>
            </a:pPr>
            <a:r>
              <a:rPr lang="en-US" b="1" dirty="0">
                <a:solidFill>
                  <a:srgbClr val="70AD47">
                    <a:lumMod val="50000"/>
                  </a:srgbClr>
                </a:solidFill>
                <a:latin typeface="Calibri" panose="020F0502020204030204"/>
              </a:rPr>
              <a:t>Familiarize yourself with optional documents </a:t>
            </a:r>
            <a:r>
              <a:rPr lang="en-US" dirty="0">
                <a:solidFill>
                  <a:srgbClr val="70AD47">
                    <a:lumMod val="50000"/>
                  </a:srgbClr>
                </a:solidFill>
                <a:latin typeface="Calibri" panose="020F0502020204030204"/>
              </a:rPr>
              <a:t>(bid documents, checklists, </a:t>
            </a:r>
            <a:r>
              <a:rPr lang="en-US" dirty="0" err="1">
                <a:solidFill>
                  <a:srgbClr val="70AD47">
                    <a:lumMod val="50000"/>
                  </a:srgbClr>
                </a:solidFill>
                <a:latin typeface="Calibri" panose="020F0502020204030204"/>
              </a:rPr>
              <a:t>etc</a:t>
            </a:r>
            <a:r>
              <a:rPr lang="en-US" dirty="0">
                <a:solidFill>
                  <a:srgbClr val="70AD47">
                    <a:lumMod val="50000"/>
                  </a:srgbClr>
                </a:solidFill>
                <a:latin typeface="Calibri" panose="020F0502020204030204"/>
              </a:rPr>
              <a:t>)</a:t>
            </a:r>
          </a:p>
          <a:p>
            <a:pPr>
              <a:defRPr/>
            </a:pPr>
            <a:r>
              <a:rPr lang="en-US" b="1" dirty="0">
                <a:solidFill>
                  <a:srgbClr val="70AD47">
                    <a:lumMod val="50000"/>
                  </a:srgbClr>
                </a:solidFill>
                <a:latin typeface="Calibri" panose="020F0502020204030204"/>
              </a:rPr>
              <a:t>Review Bid packets, permits,  </a:t>
            </a:r>
            <a:r>
              <a:rPr lang="en-US" b="1" dirty="0" err="1">
                <a:solidFill>
                  <a:srgbClr val="70AD47">
                    <a:lumMod val="50000"/>
                  </a:srgbClr>
                </a:solidFill>
                <a:latin typeface="Calibri" panose="020F0502020204030204"/>
              </a:rPr>
              <a:t>etc</a:t>
            </a:r>
            <a:endParaRPr lang="en-US" b="1" dirty="0">
              <a:solidFill>
                <a:srgbClr val="70AD47">
                  <a:lumMod val="50000"/>
                </a:srgbClr>
              </a:solidFill>
              <a:latin typeface="Calibri" panose="020F0502020204030204"/>
            </a:endParaRPr>
          </a:p>
          <a:p>
            <a:pP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Review QAB policies</a:t>
            </a:r>
          </a:p>
          <a:p>
            <a:pPr>
              <a:defRPr/>
            </a:pPr>
            <a:r>
              <a:rPr lang="en-US" b="1" dirty="0">
                <a:solidFill>
                  <a:srgbClr val="70AD47">
                    <a:lumMod val="50000"/>
                  </a:srgbClr>
                </a:solidFill>
                <a:latin typeface="Calibri" panose="020F0502020204030204"/>
              </a:rPr>
              <a:t>Professional development, outside trainings, certifications</a:t>
            </a:r>
            <a:r>
              <a:rPr lang="en-US" b="1" dirty="0">
                <a:solidFill>
                  <a:srgbClr val="70AD47">
                    <a:lumMod val="50000"/>
                  </a:srgbClr>
                </a:solidFill>
              </a:rPr>
              <a:t>, LTAP Road Scholars: </a:t>
            </a:r>
            <a:r>
              <a:rPr lang="en-US" dirty="0">
                <a:solidFill>
                  <a:srgbClr val="70AD47">
                    <a:lumMod val="50000"/>
                  </a:srgbClr>
                </a:solidFill>
              </a:rPr>
              <a:t>Some classes are now webinars</a:t>
            </a:r>
            <a:endParaRPr lang="en-US" b="1" dirty="0">
              <a:solidFill>
                <a:srgbClr val="70AD47">
                  <a:lumMod val="50000"/>
                </a:srgbClr>
              </a:solidFill>
              <a:latin typeface="Calibri" panose="020F0502020204030204"/>
            </a:endParaRPr>
          </a:p>
          <a:p>
            <a:pP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Develop a newsletter?</a:t>
            </a:r>
          </a:p>
          <a:p>
            <a:pPr>
              <a:defRPr/>
            </a:pPr>
            <a:r>
              <a:rPr lang="en-US" b="1" dirty="0">
                <a:solidFill>
                  <a:srgbClr val="70AD47">
                    <a:lumMod val="50000"/>
                  </a:srgbClr>
                </a:solidFill>
                <a:latin typeface="Calibri" panose="020F0502020204030204"/>
              </a:rPr>
              <a:t>Plan new education and outreach events</a:t>
            </a:r>
            <a:r>
              <a:rPr lang="en-US" sz="2400" b="1" dirty="0">
                <a:solidFill>
                  <a:srgbClr val="70AD47">
                    <a:lumMod val="50000"/>
                  </a:srgbClr>
                </a:solidFill>
                <a:latin typeface="Calibri" panose="020F0502020204030204"/>
              </a:rPr>
              <a:t> (recorded webinar)</a:t>
            </a:r>
          </a:p>
          <a:p>
            <a:pP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Keep up contact to your municipalities!!</a:t>
            </a:r>
          </a:p>
        </p:txBody>
      </p:sp>
      <p:sp>
        <p:nvSpPr>
          <p:cNvPr id="5" name="TextBox 4">
            <a:extLst>
              <a:ext uri="{FF2B5EF4-FFF2-40B4-BE49-F238E27FC236}">
                <a16:creationId xmlns:a16="http://schemas.microsoft.com/office/drawing/2014/main" id="{CF4043B1-D1E9-42B3-B8F0-BE0844B1593A}"/>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662440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Additional Questions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Chat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Q&amp;A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Send directly to Roy or myself later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BABC035-D514-4523-B206-43F50CABC12B}"/>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1486597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Stay safe…and sane!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Next Webinar 4/2: DEP Permit Memo</a:t>
            </a:r>
          </a:p>
          <a:p>
            <a:pPr marL="342900" marR="0" lvl="0" indent="-342900" algn="l" defTabSz="914400" rtl="0" eaLnBrk="1" fontAlgn="auto" latinLnBrk="0" hangingPunct="1">
              <a:lnSpc>
                <a:spcPct val="11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1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Another “General DGLVR Coronavirus Impacts” update Webinar?  In 2 weeks?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BABC035-D514-4523-B206-43F50CABC12B}"/>
              </a:ext>
            </a:extLst>
          </p:cNvPr>
          <p:cNvSpPr txBox="1"/>
          <p:nvPr/>
        </p:nvSpPr>
        <p:spPr>
          <a:xfrm>
            <a:off x="64900" y="54929"/>
            <a:ext cx="90791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Impacts and Considerations from Coronavirus</a:t>
            </a:r>
          </a:p>
        </p:txBody>
      </p:sp>
    </p:spTree>
    <p:extLst>
      <p:ext uri="{BB962C8B-B14F-4D97-AF65-F5344CB8AC3E}">
        <p14:creationId xmlns:p14="http://schemas.microsoft.com/office/powerpoint/2010/main" val="320247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52400" y="1162161"/>
            <a:ext cx="8878888" cy="5013960"/>
          </a:xfrm>
          <a:prstGeom prst="rect">
            <a:avLst/>
          </a:prstGeom>
        </p:spPr>
      </p:pic>
      <p:pic>
        <p:nvPicPr>
          <p:cNvPr id="8" name="Picture 7"/>
          <p:cNvPicPr>
            <a:picLocks noChangeAspect="1"/>
          </p:cNvPicPr>
          <p:nvPr/>
        </p:nvPicPr>
        <p:blipFill rotWithShape="1">
          <a:blip r:embed="rId4"/>
          <a:srcRect l="30745" t="8086" r="30353" b="13026"/>
          <a:stretch/>
        </p:blipFill>
        <p:spPr>
          <a:xfrm>
            <a:off x="3041204" y="106630"/>
            <a:ext cx="4724400" cy="5410200"/>
          </a:xfrm>
          <a:prstGeom prst="rect">
            <a:avLst/>
          </a:prstGeom>
          <a:ln w="76200">
            <a:solidFill>
              <a:srgbClr val="FF0000"/>
            </a:solidFill>
          </a:ln>
          <a:effectLst>
            <a:outerShdw blurRad="50800" dist="38100" dir="2700000" algn="tl" rotWithShape="0">
              <a:prstClr val="black">
                <a:alpha val="40000"/>
              </a:prstClr>
            </a:outerShdw>
          </a:effectLst>
        </p:spPr>
      </p:pic>
      <p:sp>
        <p:nvSpPr>
          <p:cNvPr id="4" name="TextBox 3"/>
          <p:cNvSpPr txBox="1"/>
          <p:nvPr/>
        </p:nvSpPr>
        <p:spPr>
          <a:xfrm>
            <a:off x="4963989" y="45387"/>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Q&amp;A</a:t>
            </a:r>
          </a:p>
        </p:txBody>
      </p:sp>
      <p:sp>
        <p:nvSpPr>
          <p:cNvPr id="10" name="TextBox 9"/>
          <p:cNvSpPr txBox="1"/>
          <p:nvPr/>
        </p:nvSpPr>
        <p:spPr>
          <a:xfrm>
            <a:off x="3337251" y="3165099"/>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FF0000"/>
                </a:solidFill>
                <a:effectLst/>
                <a:uLnTx/>
                <a:uFillTx/>
                <a:latin typeface="Calibri"/>
                <a:ea typeface="+mn-ea"/>
                <a:cs typeface="+mn-cs"/>
              </a:rPr>
              <a:t>Note you can ask a question anonymously</a:t>
            </a:r>
          </a:p>
        </p:txBody>
      </p:sp>
      <p:sp>
        <p:nvSpPr>
          <p:cNvPr id="11" name="TextBox 10"/>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Q&amp;A</a:t>
            </a:r>
          </a:p>
        </p:txBody>
      </p:sp>
      <p:sp>
        <p:nvSpPr>
          <p:cNvPr id="12" name="Right Arrow 11"/>
          <p:cNvSpPr/>
          <p:nvPr/>
        </p:nvSpPr>
        <p:spPr>
          <a:xfrm rot="6927166">
            <a:off x="3161263" y="4322139"/>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2"/>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ight Arrow 8"/>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646-876-9923</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fld id="{1A8E2919-D427-4CE2-80E2-33083554A27B}" type="slidenum">
              <a:rPr lang="en-US" smtClean="0">
                <a:solidFill>
                  <a:prstClr val="black">
                    <a:tint val="75000"/>
                  </a:prstClr>
                </a:solidFill>
              </a:rPr>
              <a:pPr/>
              <a:t>2</a:t>
            </a:fld>
            <a:endParaRPr lang="en-US" dirty="0">
              <a:solidFill>
                <a:prstClr val="black">
                  <a:tint val="75000"/>
                </a:prstClr>
              </a:solidFill>
            </a:endParaRPr>
          </a:p>
        </p:txBody>
      </p:sp>
      <p:sp>
        <p:nvSpPr>
          <p:cNvPr id="14" name="Oval 13"/>
          <p:cNvSpPr/>
          <p:nvPr/>
        </p:nvSpPr>
        <p:spPr>
          <a:xfrm>
            <a:off x="8311488" y="6321449"/>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p:cNvSpPr txBox="1"/>
          <p:nvPr/>
        </p:nvSpPr>
        <p:spPr>
          <a:xfrm>
            <a:off x="7000569" y="6321449"/>
            <a:ext cx="96103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FF0000"/>
                </a:solidFill>
                <a:effectLst/>
                <a:uLnTx/>
                <a:uFillTx/>
                <a:latin typeface="Calibri"/>
                <a:ea typeface="+mn-ea"/>
                <a:cs typeface="+mn-cs"/>
              </a:rPr>
              <a:t>Slide #</a:t>
            </a:r>
          </a:p>
        </p:txBody>
      </p:sp>
      <p:sp>
        <p:nvSpPr>
          <p:cNvPr id="16" name="Right Arrow 15"/>
          <p:cNvSpPr/>
          <p:nvPr/>
        </p:nvSpPr>
        <p:spPr>
          <a:xfrm>
            <a:off x="7982492" y="6411464"/>
            <a:ext cx="308105" cy="24674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8110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24220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954107"/>
          </a:xfrm>
          <a:prstGeom prst="rect">
            <a:avLst/>
          </a:prstGeom>
          <a:noFill/>
        </p:spPr>
        <p:txBody>
          <a:bodyPr wrap="square" rtlCol="0">
            <a:spAutoFit/>
          </a:bodyPr>
          <a:lstStyle/>
          <a:p>
            <a:pPr algn="ctr" defTabSz="914400">
              <a:defRPr/>
            </a:pP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Webinar</a:t>
            </a:r>
          </a:p>
          <a:p>
            <a:pPr lvl="0" algn="ctr" defTabSz="914400">
              <a:defRPr/>
            </a:pPr>
            <a:r>
              <a:rPr lang="en-US" sz="24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Impacts and Considerations from Coronavirus</a:t>
            </a:r>
          </a:p>
        </p:txBody>
      </p:sp>
      <p:sp>
        <p:nvSpPr>
          <p:cNvPr id="15" name="Subtitle 2"/>
          <p:cNvSpPr txBox="1">
            <a:spLocks/>
          </p:cNvSpPr>
          <p:nvPr/>
        </p:nvSpPr>
        <p:spPr>
          <a:xfrm>
            <a:off x="379561" y="1477064"/>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600" b="1" u="sng" dirty="0">
                <a:solidFill>
                  <a:srgbClr val="FFFF00"/>
                </a:solidFill>
                <a:ea typeface="Times New Roman"/>
              </a:rPr>
              <a:t>Purpose:</a:t>
            </a:r>
          </a:p>
          <a:p>
            <a:pPr>
              <a:buFontTx/>
              <a:buChar char="-"/>
            </a:pPr>
            <a:r>
              <a:rPr lang="en-US" dirty="0">
                <a:solidFill>
                  <a:schemeClr val="bg1"/>
                </a:solidFill>
                <a:ea typeface="Times New Roman"/>
              </a:rPr>
              <a:t>Review DGLVR Program impacts from Coronavirus </a:t>
            </a:r>
          </a:p>
          <a:p>
            <a:pPr>
              <a:buFontTx/>
              <a:buChar char="-"/>
            </a:pPr>
            <a:r>
              <a:rPr lang="en-US" dirty="0">
                <a:solidFill>
                  <a:schemeClr val="bg1"/>
                </a:solidFill>
                <a:ea typeface="Times New Roman"/>
              </a:rPr>
              <a:t>Allow CDs to ask questions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sz="3600" b="1" dirty="0">
              <a:solidFill>
                <a:schemeClr val="bg1"/>
              </a:solidFill>
              <a:ea typeface="Times New Roman"/>
            </a:endParaRPr>
          </a:p>
        </p:txBody>
      </p:sp>
      <p:sp>
        <p:nvSpPr>
          <p:cNvPr id="5" name="Rectangle 4">
            <a:extLst>
              <a:ext uri="{FF2B5EF4-FFF2-40B4-BE49-F238E27FC236}">
                <a16:creationId xmlns:a16="http://schemas.microsoft.com/office/drawing/2014/main" id="{F7C49CFF-FD36-40CA-8901-E0541C7A8F54}"/>
              </a:ext>
            </a:extLst>
          </p:cNvPr>
          <p:cNvSpPr/>
          <p:nvPr/>
        </p:nvSpPr>
        <p:spPr>
          <a:xfrm>
            <a:off x="0" y="6211669"/>
            <a:ext cx="3810000" cy="646331"/>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dirty="0">
                <a:solidFill>
                  <a:srgbClr val="FF0000"/>
                </a:solidFill>
              </a:rPr>
              <a:t>646-876-9923</a:t>
            </a:r>
          </a:p>
          <a:p>
            <a:pPr lvl="0" defTabSz="914400">
              <a:defRPr/>
            </a:pPr>
            <a:r>
              <a:rPr lang="en-US" dirty="0">
                <a:solidFill>
                  <a:srgbClr val="FF0000"/>
                </a:solidFill>
              </a:rPr>
              <a:t>For technical 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21096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TextBox 9"/>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b="1" i="0" u="sng" strike="noStrike" kern="1200" cap="none" spc="0" normalizeH="0" baseline="0" noProof="0" dirty="0">
                <a:ln>
                  <a:noFill/>
                </a:ln>
                <a:solidFill>
                  <a:srgbClr val="FF0000"/>
                </a:solidFill>
                <a:effectLst/>
                <a:uLnTx/>
                <a:uFillTx/>
                <a:latin typeface="Calibri" panose="020F0502020204030204"/>
                <a:ea typeface="Times New Roman"/>
                <a:cs typeface="+mn-cs"/>
              </a:rPr>
              <a:t>Current Restrictions Overview:</a:t>
            </a:r>
          </a:p>
          <a:p>
            <a:pPr lvl="0">
              <a:defRPr/>
            </a:pPr>
            <a:r>
              <a:rPr lang="en-US" b="1" u="sng" dirty="0">
                <a:solidFill>
                  <a:srgbClr val="70AD47">
                    <a:lumMod val="50000"/>
                  </a:srgbClr>
                </a:solidFill>
                <a:latin typeface="Calibri" panose="020F0502020204030204"/>
                <a:ea typeface="Times New Roman"/>
              </a:rPr>
              <a:t>PSU/CDGRS</a:t>
            </a:r>
          </a:p>
          <a:p>
            <a:pPr lvl="1">
              <a:defRPr/>
            </a:pPr>
            <a:r>
              <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Remote classes the rest of semester</a:t>
            </a:r>
          </a:p>
          <a:p>
            <a:pPr lvl="1">
              <a:defRPr/>
            </a:pPr>
            <a:r>
              <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Remote work </a:t>
            </a:r>
            <a:r>
              <a:rPr lang="en-US" b="1" dirty="0">
                <a:solidFill>
                  <a:srgbClr val="70AD47">
                    <a:lumMod val="50000"/>
                  </a:srgbClr>
                </a:solidFill>
                <a:latin typeface="Calibri" panose="020F0502020204030204"/>
                <a:ea typeface="Times New Roman"/>
              </a:rPr>
              <a:t>until </a:t>
            </a:r>
            <a:r>
              <a:rPr lang="en-US" b="1" dirty="0">
                <a:solidFill>
                  <a:srgbClr val="FF0000"/>
                </a:solidFill>
                <a:latin typeface="Calibri" panose="020F0502020204030204"/>
                <a:ea typeface="Times New Roman"/>
              </a:rPr>
              <a:t>through April…</a:t>
            </a:r>
            <a:endParaRPr lang="en-US" b="1" baseline="30000" dirty="0">
              <a:solidFill>
                <a:srgbClr val="FF0000"/>
              </a:solidFill>
              <a:latin typeface="Calibri" panose="020F0502020204030204"/>
              <a:ea typeface="Times New Roman"/>
            </a:endParaRPr>
          </a:p>
          <a:p>
            <a:pPr lvl="1">
              <a:defRPr/>
            </a:pPr>
            <a:r>
              <a:rPr lang="en-US" b="1" dirty="0">
                <a:solidFill>
                  <a:srgbClr val="70AD47">
                    <a:lumMod val="50000"/>
                  </a:srgbClr>
                </a:solidFill>
                <a:ea typeface="Times New Roman"/>
              </a:rPr>
              <a:t>No county visits or tech assists until </a:t>
            </a:r>
            <a:r>
              <a:rPr lang="en-US" b="1" dirty="0">
                <a:solidFill>
                  <a:srgbClr val="FF0000"/>
                </a:solidFill>
                <a:ea typeface="Times New Roman"/>
              </a:rPr>
              <a:t>through April…</a:t>
            </a:r>
          </a:p>
          <a:p>
            <a:pPr lvl="1">
              <a:defRPr/>
            </a:pPr>
            <a:r>
              <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No trainings until </a:t>
            </a:r>
            <a:r>
              <a:rPr kumimoji="0" lang="en-US" b="1" i="0" strike="noStrike" kern="1200" cap="none" spc="0" normalizeH="0" baseline="0" noProof="0" dirty="0">
                <a:ln>
                  <a:noFill/>
                </a:ln>
                <a:solidFill>
                  <a:srgbClr val="FF0000"/>
                </a:solidFill>
                <a:effectLst/>
                <a:uLnTx/>
                <a:uFillTx/>
                <a:latin typeface="Calibri" panose="020F0502020204030204"/>
                <a:ea typeface="Times New Roman"/>
                <a:cs typeface="+mn-cs"/>
              </a:rPr>
              <a:t>May?</a:t>
            </a:r>
          </a:p>
          <a:p>
            <a:pPr>
              <a:defRPr/>
            </a:pPr>
            <a:r>
              <a:rPr kumimoji="0" lang="en-US" b="1" i="0" u="sng"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State/SCC</a:t>
            </a:r>
          </a:p>
          <a:p>
            <a:pPr lvl="1">
              <a:defRPr/>
            </a:pPr>
            <a:r>
              <a:rPr lang="en-US" b="1" dirty="0">
                <a:solidFill>
                  <a:srgbClr val="70AD47">
                    <a:lumMod val="50000"/>
                  </a:srgbClr>
                </a:solidFill>
                <a:ea typeface="Times New Roman"/>
              </a:rPr>
              <a:t>Remote work until </a:t>
            </a:r>
            <a:r>
              <a:rPr lang="en-US" b="1" dirty="0">
                <a:solidFill>
                  <a:srgbClr val="FF0000"/>
                </a:solidFill>
                <a:ea typeface="Times New Roman"/>
              </a:rPr>
              <a:t>indefinite</a:t>
            </a:r>
          </a:p>
          <a:p>
            <a:pPr lvl="1">
              <a:defRPr/>
            </a:pPr>
            <a:r>
              <a:rPr lang="en-US" b="1" dirty="0">
                <a:solidFill>
                  <a:srgbClr val="70AD47">
                    <a:lumMod val="50000"/>
                  </a:srgbClr>
                </a:solidFill>
                <a:ea typeface="Times New Roman"/>
              </a:rPr>
              <a:t>No QAQCs until </a:t>
            </a:r>
            <a:r>
              <a:rPr lang="en-US" b="1" dirty="0">
                <a:solidFill>
                  <a:srgbClr val="FF0000"/>
                </a:solidFill>
                <a:ea typeface="Times New Roman"/>
              </a:rPr>
              <a:t>indefinite</a:t>
            </a:r>
            <a:endParaRPr lang="en-US" b="1" dirty="0">
              <a:solidFill>
                <a:srgbClr val="70AD47">
                  <a:lumMod val="50000"/>
                </a:srgbClr>
              </a:solidFill>
              <a:ea typeface="Times New Roman"/>
            </a:endParaRPr>
          </a:p>
          <a:p>
            <a:pPr lvl="1">
              <a:defRPr/>
            </a:pPr>
            <a:endParaRPr lang="en-US" b="1" dirty="0">
              <a:solidFill>
                <a:srgbClr val="70AD47">
                  <a:lumMod val="50000"/>
                </a:srgbClr>
              </a:solidFill>
              <a:ea typeface="Times New Roman"/>
            </a:endParaRPr>
          </a:p>
          <a:p>
            <a:pPr lvl="1">
              <a:defRPr/>
            </a:pPr>
            <a:endPar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p:txBody>
      </p:sp>
      <p:sp>
        <p:nvSpPr>
          <p:cNvPr id="3" name="Rectangle 2">
            <a:extLst>
              <a:ext uri="{FF2B5EF4-FFF2-40B4-BE49-F238E27FC236}">
                <a16:creationId xmlns:a16="http://schemas.microsoft.com/office/drawing/2014/main" id="{C1AA8ACD-BC12-416F-B54F-D5D2EDEFBE98}"/>
              </a:ext>
            </a:extLst>
          </p:cNvPr>
          <p:cNvSpPr/>
          <p:nvPr/>
        </p:nvSpPr>
        <p:spPr>
          <a:xfrm>
            <a:off x="5584873" y="3521083"/>
            <a:ext cx="3559128" cy="2308324"/>
          </a:xfrm>
          <a:prstGeom prst="rect">
            <a:avLst/>
          </a:prstGeom>
        </p:spPr>
        <p:txBody>
          <a:bodyPr wrap="square">
            <a:spAutoFit/>
          </a:bodyPr>
          <a:lstStyle/>
          <a:p>
            <a:r>
              <a:rPr lang="en-US" dirty="0">
                <a:solidFill>
                  <a:schemeClr val="bg1"/>
                </a:solidFill>
              </a:rPr>
              <a:t>The Wolf Administration strongly encourages the suspension of large gatherings, events, conferences of more than 10 people, and per White House guidelines, ask that individuals and groups cancel any gatherings planned </a:t>
            </a:r>
            <a:r>
              <a:rPr lang="en-US" u="sng" dirty="0">
                <a:solidFill>
                  <a:schemeClr val="bg1"/>
                </a:solidFill>
              </a:rPr>
              <a:t>over the next eight weeks</a:t>
            </a:r>
            <a:r>
              <a:rPr lang="en-US" dirty="0">
                <a:solidFill>
                  <a:schemeClr val="bg1"/>
                </a:solidFill>
              </a:rPr>
              <a:t>.</a:t>
            </a:r>
          </a:p>
        </p:txBody>
      </p:sp>
      <p:cxnSp>
        <p:nvCxnSpPr>
          <p:cNvPr id="5" name="Straight Arrow Connector 4">
            <a:extLst>
              <a:ext uri="{FF2B5EF4-FFF2-40B4-BE49-F238E27FC236}">
                <a16:creationId xmlns:a16="http://schemas.microsoft.com/office/drawing/2014/main" id="{63EC879F-0495-485A-9DF5-788763E8CABC}"/>
              </a:ext>
            </a:extLst>
          </p:cNvPr>
          <p:cNvCxnSpPr/>
          <p:nvPr/>
        </p:nvCxnSpPr>
        <p:spPr>
          <a:xfrm>
            <a:off x="4572000" y="3713871"/>
            <a:ext cx="942535" cy="12660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60F6873-1515-440B-9E84-72DE66F81293}"/>
              </a:ext>
            </a:extLst>
          </p:cNvPr>
          <p:cNvSpPr/>
          <p:nvPr/>
        </p:nvSpPr>
        <p:spPr>
          <a:xfrm>
            <a:off x="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646-876-9923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Tree>
    <p:extLst>
      <p:ext uri="{BB962C8B-B14F-4D97-AF65-F5344CB8AC3E}">
        <p14:creationId xmlns:p14="http://schemas.microsoft.com/office/powerpoint/2010/main" val="1105808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54503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ESM Trainings: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Current Status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sngStrike" kern="1200" cap="none" spc="0" normalizeH="0" baseline="0" noProof="0" dirty="0">
                <a:ln>
                  <a:noFill/>
                </a:ln>
                <a:solidFill>
                  <a:srgbClr val="70AD47">
                    <a:lumMod val="50000"/>
                  </a:srgbClr>
                </a:solidFill>
                <a:effectLst/>
                <a:uLnTx/>
                <a:uFillTx/>
                <a:latin typeface="Calibri" panose="020F0502020204030204"/>
                <a:ea typeface="Times New Roman"/>
                <a:cs typeface="+mn-cs"/>
              </a:rPr>
              <a:t>3/25-26</a:t>
            </a: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 Huntingdon - </a:t>
            </a:r>
            <a:r>
              <a:rPr kumimoji="0" lang="en-US" sz="2800" b="1" i="0" u="none" strike="noStrike" kern="1200" cap="none" spc="0" normalizeH="0" baseline="0" noProof="0" dirty="0">
                <a:ln>
                  <a:noFill/>
                </a:ln>
                <a:solidFill>
                  <a:srgbClr val="FF0000"/>
                </a:solidFill>
                <a:effectLst/>
                <a:uLnTx/>
                <a:uFillTx/>
                <a:latin typeface="Calibri" panose="020F0502020204030204"/>
                <a:ea typeface="Times New Roman"/>
                <a:cs typeface="+mn-cs"/>
              </a:rPr>
              <a:t>POSTPONED</a:t>
            </a:r>
            <a:endPar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sngStrike" kern="1200" cap="none" spc="0" normalizeH="0" baseline="0" noProof="0" dirty="0">
                <a:ln>
                  <a:noFill/>
                </a:ln>
                <a:solidFill>
                  <a:srgbClr val="70AD47">
                    <a:lumMod val="50000"/>
                  </a:srgbClr>
                </a:solidFill>
                <a:effectLst/>
                <a:uLnTx/>
                <a:uFillTx/>
                <a:latin typeface="Calibri" panose="020F0502020204030204"/>
                <a:ea typeface="Times New Roman"/>
                <a:cs typeface="+mn-cs"/>
              </a:rPr>
              <a:t>3/14-15</a:t>
            </a: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 McKean - </a:t>
            </a:r>
            <a:r>
              <a:rPr kumimoji="0" lang="en-US" sz="2800" b="1" i="0" u="none" strike="noStrike" kern="1200" cap="none" spc="0" normalizeH="0" baseline="0" noProof="0" dirty="0">
                <a:ln>
                  <a:noFill/>
                </a:ln>
                <a:solidFill>
                  <a:srgbClr val="FF0000"/>
                </a:solidFill>
                <a:effectLst/>
                <a:uLnTx/>
                <a:uFillTx/>
                <a:latin typeface="Calibri" panose="020F0502020204030204"/>
                <a:ea typeface="Times New Roman"/>
                <a:cs typeface="+mn-cs"/>
              </a:rPr>
              <a:t>POSTPONED</a:t>
            </a:r>
            <a:endPar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sngStrike" kern="1200" cap="none" spc="0" normalizeH="0" baseline="0" noProof="0" dirty="0">
                <a:ln>
                  <a:noFill/>
                </a:ln>
                <a:solidFill>
                  <a:srgbClr val="70AD47">
                    <a:lumMod val="50000"/>
                  </a:srgbClr>
                </a:solidFill>
                <a:effectLst/>
                <a:uLnTx/>
                <a:uFillTx/>
                <a:latin typeface="Calibri" panose="020F0502020204030204"/>
                <a:ea typeface="Times New Roman"/>
                <a:cs typeface="+mn-cs"/>
              </a:rPr>
              <a:t>4/22-23</a:t>
            </a: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 B</a:t>
            </a:r>
            <a:r>
              <a:rPr kumimoji="0" lang="en-US" sz="2800" b="1" i="0" u="none" strike="noStrike" kern="1200" cap="none" spc="0" normalizeH="0" baseline="0" noProof="0" dirty="0" err="1">
                <a:ln>
                  <a:noFill/>
                </a:ln>
                <a:solidFill>
                  <a:srgbClr val="70AD47">
                    <a:lumMod val="50000"/>
                  </a:srgbClr>
                </a:solidFill>
                <a:effectLst/>
                <a:uLnTx/>
                <a:uFillTx/>
                <a:latin typeface="Calibri" panose="020F0502020204030204"/>
                <a:ea typeface="Times New Roman"/>
                <a:cs typeface="+mn-cs"/>
              </a:rPr>
              <a:t>erks</a:t>
            </a: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 - </a:t>
            </a:r>
            <a:r>
              <a:rPr kumimoji="0" lang="en-US" sz="2800" b="1" i="0" u="none" strike="noStrike" kern="1200" cap="none" spc="0" normalizeH="0" baseline="0" noProof="0" dirty="0">
                <a:ln>
                  <a:noFill/>
                </a:ln>
                <a:solidFill>
                  <a:srgbClr val="FF0000"/>
                </a:solidFill>
                <a:effectLst/>
                <a:uLnTx/>
                <a:uFillTx/>
                <a:latin typeface="Calibri" panose="020F0502020204030204"/>
                <a:ea typeface="Times New Roman"/>
                <a:cs typeface="+mn-cs"/>
              </a:rPr>
              <a:t>POSTPONED</a:t>
            </a:r>
          </a:p>
          <a:p>
            <a:pPr marL="746125" lvl="1" indent="-346075">
              <a:buFont typeface="Arial" panose="020B0604020202020204" pitchFamily="34" charset="0"/>
              <a:buChar char="•"/>
              <a:defRPr/>
            </a:pP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5/12-13, </a:t>
            </a:r>
            <a:r>
              <a:rPr lang="en-US" b="1" dirty="0">
                <a:solidFill>
                  <a:srgbClr val="70AD47">
                    <a:lumMod val="50000"/>
                  </a:srgbClr>
                </a:solidFill>
                <a:ea typeface="Times New Roman"/>
              </a:rPr>
              <a:t>Somerset- </a:t>
            </a:r>
            <a:r>
              <a:rPr lang="en-US" b="1" dirty="0">
                <a:solidFill>
                  <a:srgbClr val="FF0000"/>
                </a:solidFill>
                <a:ea typeface="Times New Roman"/>
              </a:rPr>
              <a:t>unlikely</a:t>
            </a:r>
          </a:p>
          <a:p>
            <a:pPr marL="746125" marR="0" lvl="1" indent="-346075"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Remaining – </a:t>
            </a:r>
            <a:r>
              <a:rPr kumimoji="0" lang="en-US" sz="2800" b="1" i="0" u="none" strike="noStrike" kern="1200" cap="none" spc="0" normalizeH="0" baseline="0" noProof="0" dirty="0">
                <a:ln>
                  <a:noFill/>
                </a:ln>
                <a:solidFill>
                  <a:srgbClr val="FF0000"/>
                </a:solidFill>
                <a:effectLst/>
                <a:uLnTx/>
                <a:uFillTx/>
                <a:latin typeface="Calibri" panose="020F0502020204030204"/>
                <a:ea typeface="Times New Roman"/>
                <a:cs typeface="+mn-cs"/>
              </a:rPr>
              <a:t>TBD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Certifications:</a:t>
            </a:r>
          </a:p>
          <a:p>
            <a:pPr lvl="1">
              <a:buFont typeface="Arial" panose="020B0604020202020204" pitchFamily="34" charset="0"/>
              <a:buChar char="•"/>
              <a:defRPr/>
            </a:pPr>
            <a:r>
              <a:rPr lang="en-US" b="1" dirty="0">
                <a:solidFill>
                  <a:srgbClr val="70AD47">
                    <a:lumMod val="50000"/>
                  </a:srgbClr>
                </a:solidFill>
              </a:rPr>
              <a:t>Extension of certifications?  </a:t>
            </a:r>
            <a:r>
              <a:rPr lang="en-US" dirty="0">
                <a:solidFill>
                  <a:srgbClr val="FF0000"/>
                </a:solidFill>
              </a:rPr>
              <a:t>TBD</a:t>
            </a:r>
            <a:r>
              <a:rPr lang="en-US" dirty="0">
                <a:solidFill>
                  <a:srgbClr val="70AD47">
                    <a:lumMod val="50000"/>
                  </a:srgbClr>
                </a:solidFill>
              </a:rPr>
              <a:t>, maybe  if “postponed” becomes “canceled”</a:t>
            </a:r>
            <a:endParaRPr lang="en-US" sz="3600" dirty="0">
              <a:solidFill>
                <a:srgbClr val="70AD47">
                  <a:lumMod val="50000"/>
                </a:srgbClr>
              </a:solidFill>
            </a:endParaRPr>
          </a:p>
          <a:p>
            <a:pPr lvl="1" indent="-342900">
              <a:buFont typeface="Arial" panose="020B0604020202020204" pitchFamily="34" charset="0"/>
              <a:buChar cha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Reminder: </a:t>
            </a:r>
            <a:r>
              <a:rPr kumimoji="0" lang="en-US"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ESM certifications good until the end of the calendar year </a:t>
            </a:r>
            <a:r>
              <a:rPr kumimoji="0" lang="en-US" sz="20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(anyone who took it in 2015 is certified through 12/31/2020)</a:t>
            </a:r>
          </a:p>
        </p:txBody>
      </p:sp>
      <p:sp>
        <p:nvSpPr>
          <p:cNvPr id="6" name="Rectangle 5">
            <a:extLst>
              <a:ext uri="{FF2B5EF4-FFF2-40B4-BE49-F238E27FC236}">
                <a16:creationId xmlns:a16="http://schemas.microsoft.com/office/drawing/2014/main" id="{4D8E6135-D539-4316-B957-38D439159866}"/>
              </a:ext>
            </a:extLst>
          </p:cNvPr>
          <p:cNvSpPr/>
          <p:nvPr/>
        </p:nvSpPr>
        <p:spPr>
          <a:xfrm>
            <a:off x="5334000" y="6211669"/>
            <a:ext cx="3810000" cy="646331"/>
          </a:xfrm>
          <a:prstGeom prst="rect">
            <a:avLst/>
          </a:prstGeom>
          <a:solidFill>
            <a:sysClr val="window" lastClr="FFFFFF"/>
          </a:solidFill>
          <a:ln>
            <a:solidFill>
              <a:sysClr val="windowText" lastClr="00000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audio via phone: 646-876-9923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0000"/>
                </a:solidFill>
                <a:effectLst/>
                <a:uLnTx/>
                <a:uFillTx/>
              </a:rPr>
              <a:t>For technical assistance: 814-865-5355</a:t>
            </a:r>
          </a:p>
        </p:txBody>
      </p:sp>
      <p:sp>
        <p:nvSpPr>
          <p:cNvPr id="7" name="TextBox 6">
            <a:extLst>
              <a:ext uri="{FF2B5EF4-FFF2-40B4-BE49-F238E27FC236}">
                <a16:creationId xmlns:a16="http://schemas.microsoft.com/office/drawing/2014/main" id="{DB1D58D5-5844-4D3C-B244-FC868AA04EAB}"/>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5036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QAQCs: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~22 scheduled for 2020</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Current Status</a:t>
            </a:r>
          </a:p>
          <a:p>
            <a:pPr lvl="1" indent="-342900">
              <a:buFont typeface="Arial" panose="020B0604020202020204" pitchFamily="34" charset="0"/>
              <a:buChar char="•"/>
              <a:defRPr/>
            </a:pPr>
            <a:r>
              <a:rPr kumimoji="0" lang="en-US" b="1" i="0" u="sng" strike="noStrike" kern="1200" cap="none" spc="0" normalizeH="0" baseline="0" noProof="0" dirty="0">
                <a:ln>
                  <a:noFill/>
                </a:ln>
                <a:solidFill>
                  <a:srgbClr val="70AD47">
                    <a:lumMod val="50000"/>
                  </a:srgbClr>
                </a:solidFill>
                <a:effectLst/>
                <a:uLnTx/>
                <a:uFillTx/>
                <a:latin typeface="Calibri" panose="020F0502020204030204"/>
                <a:ea typeface="+mn-ea"/>
                <a:cs typeface="+mn-cs"/>
              </a:rPr>
              <a:t>March</a:t>
            </a: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 </a:t>
            </a:r>
            <a:r>
              <a:rPr kumimoji="0" lang="en-US" b="1" i="0" u="none" strike="noStrike" kern="1200" cap="none" spc="0" normalizeH="0" baseline="0" noProof="0" dirty="0">
                <a:ln>
                  <a:noFill/>
                </a:ln>
                <a:solidFill>
                  <a:srgbClr val="FF0000"/>
                </a:solidFill>
                <a:effectLst/>
                <a:uLnTx/>
                <a:uFillTx/>
                <a:latin typeface="Calibri" panose="020F0502020204030204"/>
                <a:ea typeface="+mn-ea"/>
                <a:cs typeface="+mn-cs"/>
              </a:rPr>
              <a:t>2 postponed</a:t>
            </a:r>
          </a:p>
          <a:p>
            <a:pPr lvl="1" indent="-342900">
              <a:buFont typeface="Arial" panose="020B0604020202020204" pitchFamily="34" charset="0"/>
              <a:buChar char="•"/>
              <a:defRPr/>
            </a:pPr>
            <a:r>
              <a:rPr lang="en-US" b="1" u="sng" dirty="0">
                <a:solidFill>
                  <a:srgbClr val="70AD47">
                    <a:lumMod val="50000"/>
                  </a:srgbClr>
                </a:solidFill>
                <a:latin typeface="Calibri" panose="020F0502020204030204"/>
              </a:rPr>
              <a:t>April</a:t>
            </a:r>
            <a:r>
              <a:rPr lang="en-US" b="1" dirty="0">
                <a:solidFill>
                  <a:srgbClr val="70AD47">
                    <a:lumMod val="50000"/>
                  </a:srgbClr>
                </a:solidFill>
                <a:latin typeface="Calibri" panose="020F0502020204030204"/>
              </a:rPr>
              <a:t>: 3 scheduled</a:t>
            </a:r>
            <a:r>
              <a:rPr lang="en-US" b="1" dirty="0">
                <a:solidFill>
                  <a:srgbClr val="FF0000"/>
                </a:solidFill>
                <a:latin typeface="Calibri" panose="020F0502020204030204"/>
              </a:rPr>
              <a:t> TBD, earlier ones unlikely</a:t>
            </a:r>
          </a:p>
          <a:p>
            <a:pPr lvl="1" indent="-342900">
              <a:buFont typeface="Arial" panose="020B0604020202020204" pitchFamily="34" charset="0"/>
              <a:buChar char="•"/>
              <a:defRPr/>
            </a:pPr>
            <a:r>
              <a:rPr kumimoji="0" lang="en-US" b="1" i="0" u="sng" strike="noStrike" kern="1200" cap="none" spc="0" normalizeH="0" baseline="0" noProof="0" dirty="0">
                <a:ln>
                  <a:noFill/>
                </a:ln>
                <a:solidFill>
                  <a:srgbClr val="70AD47">
                    <a:lumMod val="50000"/>
                  </a:srgbClr>
                </a:solidFill>
                <a:effectLst/>
                <a:uLnTx/>
                <a:uFillTx/>
                <a:latin typeface="Calibri" panose="020F0502020204030204"/>
                <a:ea typeface="+mn-ea"/>
                <a:cs typeface="+mn-cs"/>
              </a:rPr>
              <a:t>May</a:t>
            </a: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 3 scheduled</a:t>
            </a:r>
            <a:r>
              <a:rPr lang="en-US" b="1" dirty="0">
                <a:solidFill>
                  <a:srgbClr val="FF0000"/>
                </a:solidFill>
              </a:rPr>
              <a:t> TBD</a:t>
            </a:r>
          </a:p>
          <a:p>
            <a:pPr>
              <a:defRPr/>
            </a:pPr>
            <a:r>
              <a:rPr lang="en-US" dirty="0">
                <a:solidFill>
                  <a:srgbClr val="70AD47">
                    <a:lumMod val="50000"/>
                  </a:srgbClr>
                </a:solidFill>
                <a:latin typeface="Calibri" panose="020F0502020204030204"/>
              </a:rPr>
              <a:t>Contact Justin Challenger with questions</a:t>
            </a:r>
          </a:p>
        </p:txBody>
      </p:sp>
      <p:sp>
        <p:nvSpPr>
          <p:cNvPr id="5" name="TextBox 4">
            <a:extLst>
              <a:ext uri="{FF2B5EF4-FFF2-40B4-BE49-F238E27FC236}">
                <a16:creationId xmlns:a16="http://schemas.microsoft.com/office/drawing/2014/main" id="{E7A4FF71-15BD-493D-BCAD-B3F151D56215}"/>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164688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87275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Spending Requirements: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rPr>
              <a:t>Will SCC extend spending requirements for CDs to be eligible for allocation?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Likely will not be needed this year! </a:t>
            </a:r>
            <a:r>
              <a:rPr kumimoji="0" lang="en-US" sz="3200" i="0" u="none" strike="noStrike" kern="1200" cap="none" spc="0" normalizeH="0" baseline="0" noProof="0" dirty="0">
                <a:ln>
                  <a:noFill/>
                </a:ln>
                <a:solidFill>
                  <a:srgbClr val="FF0000"/>
                </a:solidFill>
                <a:effectLst/>
                <a:uLnTx/>
                <a:uFillTx/>
                <a:latin typeface="Calibri" panose="020F0502020204030204"/>
                <a:ea typeface="+mn-ea"/>
                <a:cs typeface="+mn-cs"/>
              </a:rPr>
              <a:t> </a:t>
            </a:r>
            <a:r>
              <a:rPr lang="en-US" dirty="0">
                <a:solidFill>
                  <a:srgbClr val="70AD47">
                    <a:lumMod val="50000"/>
                  </a:srgbClr>
                </a:solidFill>
                <a:latin typeface="Calibri" panose="020F0502020204030204"/>
              </a:rPr>
              <a:t>Because of the rush last year with spending and the 5-year agreement ending, nearly all CDs should be eligible for FY 2020-21 allocations.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20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Could be a topic for next year if this continues?</a:t>
            </a:r>
          </a:p>
        </p:txBody>
      </p:sp>
      <p:sp>
        <p:nvSpPr>
          <p:cNvPr id="5" name="TextBox 4">
            <a:extLst>
              <a:ext uri="{FF2B5EF4-FFF2-40B4-BE49-F238E27FC236}">
                <a16:creationId xmlns:a16="http://schemas.microsoft.com/office/drawing/2014/main" id="{652E6E0D-0F15-4346-B759-C5FFCCE24383}"/>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111429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CD Allocations:</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Typical Schedule </a:t>
            </a:r>
            <a:endParaRPr lang="en-US" b="1" dirty="0">
              <a:solidFill>
                <a:srgbClr val="FF0000"/>
              </a:solidFill>
              <a:latin typeface="Calibri" panose="020F0502020204030204"/>
            </a:endParaRPr>
          </a:p>
          <a:p>
            <a:pPr lvl="1" indent="-342900">
              <a:buFont typeface="Arial" panose="020B0604020202020204" pitchFamily="34" charset="0"/>
              <a:buChar cha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Allocations to SCC in May</a:t>
            </a:r>
          </a:p>
          <a:p>
            <a:pPr lvl="1" indent="-342900">
              <a:buFont typeface="Arial" panose="020B0604020202020204" pitchFamily="34" charset="0"/>
              <a:buChar char="•"/>
              <a:defRPr/>
            </a:pPr>
            <a:r>
              <a:rPr lang="en-US" b="1" dirty="0">
                <a:solidFill>
                  <a:srgbClr val="70AD47">
                    <a:lumMod val="50000"/>
                  </a:srgbClr>
                </a:solidFill>
                <a:latin typeface="Calibri" panose="020F0502020204030204"/>
              </a:rPr>
              <a:t>CDs get advance in August</a:t>
            </a:r>
            <a:endPar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lvl="1" indent="-342900">
              <a:buFont typeface="Arial" panose="020B0604020202020204" pitchFamily="34" charset="0"/>
              <a:buChar char="•"/>
              <a:defRPr/>
            </a:pPr>
            <a:endParaRPr lang="en-US" b="1" dirty="0">
              <a:solidFill>
                <a:srgbClr val="70AD47">
                  <a:lumMod val="50000"/>
                </a:srgbClr>
              </a:solidFill>
              <a:latin typeface="Calibri" panose="020F0502020204030204"/>
            </a:endParaRPr>
          </a:p>
          <a:p>
            <a:pPr>
              <a:defRPr/>
            </a:pPr>
            <a:r>
              <a:rPr kumimoji="0" lang="en-US" b="1" i="0" u="none" strike="noStrike" kern="1200" cap="none" spc="0" normalizeH="0" baseline="0" noProof="0" dirty="0">
                <a:ln>
                  <a:noFill/>
                </a:ln>
                <a:solidFill>
                  <a:srgbClr val="FF0000"/>
                </a:solidFill>
                <a:effectLst/>
                <a:uLnTx/>
                <a:uFillTx/>
                <a:latin typeface="Calibri" panose="020F0502020204030204"/>
                <a:ea typeface="+mn-ea"/>
                <a:cs typeface="+mn-cs"/>
              </a:rPr>
              <a:t>Likely Schedule this year</a:t>
            </a:r>
          </a:p>
          <a:p>
            <a:pPr lvl="1">
              <a:buFont typeface="Arial" panose="020B0604020202020204" pitchFamily="34" charset="0"/>
              <a:buChar char="•"/>
              <a:defRPr/>
            </a:pPr>
            <a:r>
              <a:rPr lang="en-US" b="1" dirty="0">
                <a:solidFill>
                  <a:srgbClr val="70AD47">
                    <a:lumMod val="50000"/>
                  </a:srgbClr>
                </a:solidFill>
              </a:rPr>
              <a:t>Allocations to SCC in July</a:t>
            </a:r>
          </a:p>
          <a:p>
            <a:pPr lvl="1">
              <a:buFont typeface="Arial" panose="020B0604020202020204" pitchFamily="34" charset="0"/>
              <a:buChar char="•"/>
              <a:defRPr/>
            </a:pPr>
            <a:r>
              <a:rPr lang="en-US" b="1" dirty="0">
                <a:solidFill>
                  <a:srgbClr val="70AD47">
                    <a:lumMod val="50000"/>
                  </a:srgbClr>
                </a:solidFill>
              </a:rPr>
              <a:t>CDs get advance in August/September</a:t>
            </a:r>
          </a:p>
          <a:p>
            <a:pPr lvl="1">
              <a:defRPr/>
            </a:pPr>
            <a:endPar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a:p>
            <a:pPr lvl="1" indent="-342900">
              <a:buFont typeface="Arial" panose="020B0604020202020204" pitchFamily="34" charset="0"/>
              <a:buChar char="•"/>
              <a:defRPr/>
            </a:pPr>
            <a:endParaRPr kumimoji="0" lang="en-US"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7E16F231-ECA5-4DD5-BCF6-E4F64EDDCC11}"/>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3545482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516594"/>
          </a:xfrm>
          <a:prstGeom prst="rect">
            <a:avLst/>
          </a:prstGeom>
          <a:solidFill>
            <a:srgbClr val="9BBB59">
              <a:lumMod val="50000"/>
            </a:srgbClr>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Subtitle 2"/>
          <p:cNvSpPr txBox="1">
            <a:spLocks/>
          </p:cNvSpPr>
          <p:nvPr/>
        </p:nvSpPr>
        <p:spPr>
          <a:xfrm>
            <a:off x="273989" y="753130"/>
            <a:ext cx="8660921" cy="60499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a:ln>
                  <a:noFill/>
                </a:ln>
                <a:solidFill>
                  <a:srgbClr val="FF0000"/>
                </a:solidFill>
                <a:effectLst/>
                <a:uLnTx/>
                <a:uFillTx/>
                <a:latin typeface="Calibri" panose="020F0502020204030204"/>
                <a:ea typeface="Times New Roman"/>
                <a:cs typeface="+mn-cs"/>
              </a:rPr>
              <a:t>Unpaved Road Assessments: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rgbClr val="70AD47">
                    <a:lumMod val="50000"/>
                  </a:srgbClr>
                </a:solidFill>
                <a:latin typeface="Calibri" panose="020F0502020204030204"/>
              </a:rPr>
              <a:t>Allocation “snapshot” for FY 2020-21 </a:t>
            </a:r>
            <a:r>
              <a:rPr lang="en-US" b="1" dirty="0" err="1">
                <a:solidFill>
                  <a:srgbClr val="70AD47">
                    <a:lumMod val="50000"/>
                  </a:srgbClr>
                </a:solidFill>
                <a:latin typeface="Calibri" panose="020F0502020204030204"/>
              </a:rPr>
              <a:t>DnG</a:t>
            </a:r>
            <a:r>
              <a:rPr lang="en-US" b="1" dirty="0">
                <a:solidFill>
                  <a:srgbClr val="70AD47">
                    <a:lumMod val="50000"/>
                  </a:srgbClr>
                </a:solidFill>
                <a:latin typeface="Calibri" panose="020F0502020204030204"/>
              </a:rPr>
              <a:t> allocations </a:t>
            </a:r>
            <a:r>
              <a:rPr lang="en-US" b="1" dirty="0">
                <a:solidFill>
                  <a:srgbClr val="FF0000"/>
                </a:solidFill>
                <a:latin typeface="Calibri" panose="020F0502020204030204"/>
              </a:rPr>
              <a:t>extended to June 15</a:t>
            </a:r>
            <a:r>
              <a:rPr lang="en-US" b="1" baseline="30000" dirty="0">
                <a:solidFill>
                  <a:srgbClr val="FF0000"/>
                </a:solidFill>
                <a:latin typeface="Calibri" panose="020F0502020204030204"/>
              </a:rPr>
              <a:t>th</a:t>
            </a:r>
            <a:r>
              <a:rPr lang="en-US" b="1" dirty="0">
                <a:solidFill>
                  <a:srgbClr val="FF0000"/>
                </a:solidFill>
                <a:latin typeface="Calibri" panose="020F0502020204030204"/>
              </a:rPr>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b="1" dirty="0">
              <a:solidFill>
                <a:srgbClr val="70AD47">
                  <a:lumMod val="50000"/>
                </a:srgbClr>
              </a:solidFill>
              <a:latin typeface="Calibri" panose="020F0502020204030204"/>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WHAT BETTER TIME TO ASSESS?  </a:t>
            </a:r>
          </a:p>
          <a:p>
            <a:pPr>
              <a:defRPr/>
            </a:pPr>
            <a:r>
              <a:rPr kumimoji="0" lang="en-US" b="1"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GET OUT THERE!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rPr>
              <a:t>Check with your county to make sure it is OK.</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70AD47">
                    <a:lumMod val="50000"/>
                  </a:srgbClr>
                </a:solidFill>
                <a:latin typeface="Calibri" panose="020F0502020204030204"/>
              </a:rPr>
              <a:t>Recorded assessment training on CDGRS website </a:t>
            </a:r>
            <a:r>
              <a:rPr lang="en-US" sz="2800" dirty="0">
                <a:solidFill>
                  <a:srgbClr val="70AD47">
                    <a:lumMod val="50000"/>
                  </a:srgbClr>
                </a:solidFill>
                <a:latin typeface="Calibri" panose="020F0502020204030204"/>
              </a:rPr>
              <a:t>(education – assessment training – online training)</a:t>
            </a:r>
            <a:endParaRPr kumimoji="0" lang="en-US" sz="3200" b="0" i="0" u="none" strike="noStrike" kern="1200" cap="none" spc="0" normalizeH="0" baseline="0" noProof="0" dirty="0">
              <a:ln>
                <a:noFill/>
              </a:ln>
              <a:solidFill>
                <a:srgbClr val="70AD47">
                  <a:lumMod val="5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84561373-1350-4A6B-AB99-C23D4E311995}"/>
              </a:ext>
            </a:extLst>
          </p:cNvPr>
          <p:cNvSpPr txBox="1"/>
          <p:nvPr/>
        </p:nvSpPr>
        <p:spPr>
          <a:xfrm>
            <a:off x="64900" y="54929"/>
            <a:ext cx="9079100" cy="400110"/>
          </a:xfrm>
          <a:prstGeom prst="rect">
            <a:avLst/>
          </a:prstGeom>
          <a:noFill/>
        </p:spPr>
        <p:txBody>
          <a:bodyPr wrap="square" rtlCol="0">
            <a:spAutoFit/>
          </a:bodyPr>
          <a:lstStyle/>
          <a:p>
            <a:pPr lvl="0" algn="ctr" defTabSz="914400">
              <a:defRPr/>
            </a:pPr>
            <a:r>
              <a:rPr lang="en-US" sz="20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DGLVR Impacts and Considerations from Coronavirus</a:t>
            </a:r>
          </a:p>
        </p:txBody>
      </p:sp>
    </p:spTree>
    <p:extLst>
      <p:ext uri="{BB962C8B-B14F-4D97-AF65-F5344CB8AC3E}">
        <p14:creationId xmlns:p14="http://schemas.microsoft.com/office/powerpoint/2010/main" val="17831270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3565</TotalTime>
  <Words>1072</Words>
  <Application>Microsoft Office PowerPoint</Application>
  <PresentationFormat>On-screen Show (4:3)</PresentationFormat>
  <Paragraphs>141</Paragraphs>
  <Slides>17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 Black</vt:lpstr>
      <vt:lpstr>Calibri</vt:lpstr>
      <vt:lpstr>Calibri Light</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 -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dc:creator>
  <cp:lastModifiedBy>Steve Bloser 2</cp:lastModifiedBy>
  <cp:revision>232</cp:revision>
  <cp:lastPrinted>2019-04-03T18:47:20Z</cp:lastPrinted>
  <dcterms:created xsi:type="dcterms:W3CDTF">2018-03-07T13:49:30Z</dcterms:created>
  <dcterms:modified xsi:type="dcterms:W3CDTF">2020-03-26T13:38:08Z</dcterms:modified>
</cp:coreProperties>
</file>