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47" r:id="rId6"/>
    <p:sldId id="323" r:id="rId7"/>
    <p:sldId id="358" r:id="rId8"/>
    <p:sldId id="348" r:id="rId9"/>
    <p:sldId id="339" r:id="rId10"/>
    <p:sldId id="340" r:id="rId11"/>
    <p:sldId id="341" r:id="rId12"/>
    <p:sldId id="342" r:id="rId13"/>
    <p:sldId id="343" r:id="rId14"/>
    <p:sldId id="345" r:id="rId15"/>
    <p:sldId id="344" r:id="rId16"/>
    <p:sldId id="346" r:id="rId17"/>
    <p:sldId id="349" r:id="rId18"/>
    <p:sldId id="350" r:id="rId19"/>
    <p:sldId id="351" r:id="rId20"/>
    <p:sldId id="352" r:id="rId21"/>
    <p:sldId id="353" r:id="rId22"/>
    <p:sldId id="354" r:id="rId23"/>
    <p:sldId id="355" r:id="rId24"/>
    <p:sldId id="360" r:id="rId25"/>
    <p:sldId id="361" r:id="rId26"/>
    <p:sldId id="3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4" d="100"/>
          <a:sy n="164" d="100"/>
        </p:scale>
        <p:origin x="124" y="2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7607-4182-4E91-9801-CF9E61957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C111A-87D1-4A7F-A2BD-CD5F1EF78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5BC750-E825-467A-AF19-BEBBC3558773}"/>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5E7A17EA-A1F0-4036-84E0-12DC12DA5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11810-C9A6-46EA-8C2F-E0A3E8809D8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8067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1C62-6C8F-4395-A0E6-5A79D7BB3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ED4BF4-982A-4FF9-B772-2321CD5C62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4185D-1DDB-43B3-A4DA-C5DD149B0EBB}"/>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A9A8E706-BBD4-4D77-8BE2-B1B5A8FD5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15FF-45A5-4616-941B-6BF3441C5124}"/>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19587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F1575-77E9-463E-AE13-353FF9790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C41DBE-BCCA-45E5-AD3C-741165859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FE4DE-386F-4910-9968-1AC997F33B90}"/>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A60C516E-5236-4767-9CB0-4FC873B96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BC3A5-7FC0-4E1D-AF3F-3FD0FDB01C6D}"/>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25602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C430-C75A-4F32-A77B-767766384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DC482D-1E64-4B7E-9B61-97798093E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7B5A1-2229-4D76-8343-1B67F9B31CE1}"/>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74BD01D7-90C3-4C7E-9002-EAA9FFF0F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82977-A5A5-4B9E-B07C-B0B8EEA41EC6}"/>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0755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6667-39A9-45D6-A730-2DB0C3D7B3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C4CAC-E179-43AF-937D-A1E5CD003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63849-A061-43A5-8BA3-55A48BDF1ABD}"/>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55927C23-AA99-4ECF-B9E3-E33FAFF2F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73C27-CDA3-4677-8B08-AF659DE75503}"/>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15471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7C02-C518-49A8-BDBF-4CF9321D6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5583B-D2E5-486A-AB26-DCA944039E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568CDD-9D1E-4CE4-A6EB-3E88469EA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40532-82BF-43C8-8269-55547048A9BD}"/>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6" name="Footer Placeholder 5">
            <a:extLst>
              <a:ext uri="{FF2B5EF4-FFF2-40B4-BE49-F238E27FC236}">
                <a16:creationId xmlns:a16="http://schemas.microsoft.com/office/drawing/2014/main" id="{20999C28-0986-4A5B-9DA4-F46887E1E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5800B-A373-480F-BFC1-C8B92A4CE6FC}"/>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400327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2EE9-5B7E-4275-81E2-2DF820527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692760-A4B9-4E1C-ADA4-C15492D47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AC438-29B0-4836-8E79-694FDCA30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48457-0DA7-4622-89F7-0E62E0F2E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D83D0-83BD-40C7-9DD1-CD636C9489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90480-9B05-40CC-8720-386CE5E1981D}"/>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8" name="Footer Placeholder 7">
            <a:extLst>
              <a:ext uri="{FF2B5EF4-FFF2-40B4-BE49-F238E27FC236}">
                <a16:creationId xmlns:a16="http://schemas.microsoft.com/office/drawing/2014/main" id="{D1591178-4107-479B-B81F-0B1ED40713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B5C03-6B18-4AA4-B0A0-C763EF066BB9}"/>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22746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6320-E88B-4ECD-9439-2F9DA59FE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4DDAFB-D96E-4D51-9E5F-16AC15ED6F42}"/>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4" name="Footer Placeholder 3">
            <a:extLst>
              <a:ext uri="{FF2B5EF4-FFF2-40B4-BE49-F238E27FC236}">
                <a16:creationId xmlns:a16="http://schemas.microsoft.com/office/drawing/2014/main" id="{203A648D-E910-41E5-B1CE-1B5953096B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869ACC-777D-4E7C-AB75-75E105C55086}"/>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170473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96783-2EB4-4276-A06C-ABF51538B362}"/>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3" name="Footer Placeholder 2">
            <a:extLst>
              <a:ext uri="{FF2B5EF4-FFF2-40B4-BE49-F238E27FC236}">
                <a16:creationId xmlns:a16="http://schemas.microsoft.com/office/drawing/2014/main" id="{9A7AF178-B2E7-4D7C-8E28-D8EF06AF8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C27DF-564E-456C-B676-BDE9E870E1C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98328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B873-1E25-4F79-8EC1-6F2FE5AF5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5BE02-60EB-40D7-A45B-863FE5116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3D14B-1D93-45C9-ADEB-5A55EC04E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AB990-5372-47D7-9D6C-3995EC8C682E}"/>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6" name="Footer Placeholder 5">
            <a:extLst>
              <a:ext uri="{FF2B5EF4-FFF2-40B4-BE49-F238E27FC236}">
                <a16:creationId xmlns:a16="http://schemas.microsoft.com/office/drawing/2014/main" id="{9A8DCA68-7AE9-4B0C-B47A-4FF7D2BEF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CE74C6-20C0-4205-AD79-BDC6B667BA37}"/>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25541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14D8-3CFA-4D38-811F-E7EFDBBC2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093AD2-ECC0-4027-80E8-DB11FAF16C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35E756-4C19-4CB9-AE6C-986F5AEAE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F68DA-3C50-4BE2-960C-E71284F5285C}"/>
              </a:ext>
            </a:extLst>
          </p:cNvPr>
          <p:cNvSpPr>
            <a:spLocks noGrp="1"/>
          </p:cNvSpPr>
          <p:nvPr>
            <p:ph type="dt" sz="half" idx="10"/>
          </p:nvPr>
        </p:nvSpPr>
        <p:spPr/>
        <p:txBody>
          <a:bodyPr/>
          <a:lstStyle/>
          <a:p>
            <a:fld id="{0AF47444-5529-42AB-A0E3-C0FA6D9EDBFF}" type="datetimeFigureOut">
              <a:rPr lang="en-US" smtClean="0"/>
              <a:t>5/27/2022</a:t>
            </a:fld>
            <a:endParaRPr lang="en-US"/>
          </a:p>
        </p:txBody>
      </p:sp>
      <p:sp>
        <p:nvSpPr>
          <p:cNvPr id="6" name="Footer Placeholder 5">
            <a:extLst>
              <a:ext uri="{FF2B5EF4-FFF2-40B4-BE49-F238E27FC236}">
                <a16:creationId xmlns:a16="http://schemas.microsoft.com/office/drawing/2014/main" id="{F6D7208C-762B-4244-A0CB-D94B70F36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74916-304F-40C3-B4BE-8546C12C6FAB}"/>
              </a:ext>
            </a:extLst>
          </p:cNvPr>
          <p:cNvSpPr>
            <a:spLocks noGrp="1"/>
          </p:cNvSpPr>
          <p:nvPr>
            <p:ph type="sldNum" sz="quarter" idx="12"/>
          </p:nvPr>
        </p:nvSpPr>
        <p:spPr/>
        <p:txBody>
          <a:bodyPr/>
          <a:lstStyle/>
          <a:p>
            <a:fld id="{4F405CE2-8FEA-4FD1-9543-FE46717D3235}" type="slidenum">
              <a:rPr lang="en-US" smtClean="0"/>
              <a:t>‹#›</a:t>
            </a:fld>
            <a:endParaRPr lang="en-US"/>
          </a:p>
        </p:txBody>
      </p:sp>
    </p:spTree>
    <p:extLst>
      <p:ext uri="{BB962C8B-B14F-4D97-AF65-F5344CB8AC3E}">
        <p14:creationId xmlns:p14="http://schemas.microsoft.com/office/powerpoint/2010/main" val="36775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75ED5-839E-436C-B36F-E72E45D88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7C1770-6919-4B87-9974-8125994A2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DE815-FB85-4723-9111-82BABD6EAF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47444-5529-42AB-A0E3-C0FA6D9EDBFF}" type="datetimeFigureOut">
              <a:rPr lang="en-US" smtClean="0"/>
              <a:t>5/27/2022</a:t>
            </a:fld>
            <a:endParaRPr lang="en-US"/>
          </a:p>
        </p:txBody>
      </p:sp>
      <p:sp>
        <p:nvSpPr>
          <p:cNvPr id="5" name="Footer Placeholder 4">
            <a:extLst>
              <a:ext uri="{FF2B5EF4-FFF2-40B4-BE49-F238E27FC236}">
                <a16:creationId xmlns:a16="http://schemas.microsoft.com/office/drawing/2014/main" id="{04F81F57-50EA-4F3F-B3E2-5F2679B8E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25368A-F2AC-4D86-AD30-64EB0D6A42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05CE2-8FEA-4FD1-9543-FE46717D3235}" type="slidenum">
              <a:rPr lang="en-US" smtClean="0"/>
              <a:t>‹#›</a:t>
            </a:fld>
            <a:endParaRPr lang="en-US"/>
          </a:p>
        </p:txBody>
      </p:sp>
    </p:spTree>
    <p:extLst>
      <p:ext uri="{BB962C8B-B14F-4D97-AF65-F5344CB8AC3E}">
        <p14:creationId xmlns:p14="http://schemas.microsoft.com/office/powerpoint/2010/main" val="340340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2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openxmlformats.org/officeDocument/2006/relationships/image" Target="../media/image2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openxmlformats.org/officeDocument/2006/relationships/image" Target="../media/image2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openxmlformats.org/officeDocument/2006/relationships/image" Target="../media/image27.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openxmlformats.org/officeDocument/2006/relationships/image" Target="../media/image3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9.xml"/><Relationship Id="rId5" Type="http://schemas.openxmlformats.org/officeDocument/2006/relationships/image" Target="../media/image3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1.xml"/><Relationship Id="rId5" Type="http://schemas.openxmlformats.org/officeDocument/2006/relationships/image" Target="../media/image39.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grass, tree, ground&#10;&#10;Description automatically generated">
            <a:extLst>
              <a:ext uri="{FF2B5EF4-FFF2-40B4-BE49-F238E27FC236}">
                <a16:creationId xmlns:a16="http://schemas.microsoft.com/office/drawing/2014/main" id="{914DC9AF-8DD7-4C54-A2CD-1F52531B76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7" name="Rectangle 16">
            <a:extLst>
              <a:ext uri="{FF2B5EF4-FFF2-40B4-BE49-F238E27FC236}">
                <a16:creationId xmlns:a16="http://schemas.microsoft.com/office/drawing/2014/main" id="{1796A6BD-BCE5-167F-8F27-425901EE57A0}"/>
              </a:ext>
            </a:extLst>
          </p:cNvPr>
          <p:cNvSpPr/>
          <p:nvPr/>
        </p:nvSpPr>
        <p:spPr>
          <a:xfrm>
            <a:off x="9631676" y="3666309"/>
            <a:ext cx="2387719" cy="301942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SCC</a:t>
            </a:r>
            <a:endParaRPr lang="en-US" sz="1600" b="1" u="sng"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Justin Challenger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8" name="TextBox 17">
            <a:extLst>
              <a:ext uri="{FF2B5EF4-FFF2-40B4-BE49-F238E27FC236}">
                <a16:creationId xmlns:a16="http://schemas.microsoft.com/office/drawing/2014/main" id="{8DE21C89-278B-470B-D074-D3738D5C2C13}"/>
              </a:ext>
            </a:extLst>
          </p:cNvPr>
          <p:cNvSpPr txBox="1"/>
          <p:nvPr/>
        </p:nvSpPr>
        <p:spPr>
          <a:xfrm>
            <a:off x="3789678" y="160458"/>
            <a:ext cx="8255851" cy="861629"/>
          </a:xfrm>
          <a:prstGeom prst="rect">
            <a:avLst/>
          </a:prstGeom>
          <a:solidFill>
            <a:srgbClr val="003D78">
              <a:alpha val="65000"/>
            </a:srgbClr>
          </a:solidFill>
        </p:spPr>
        <p:txBody>
          <a:bodyPr wrap="square" lIns="91295" tIns="45648" rIns="91295" bIns="45648" rtlCol="0" anchor="ctr" anchorCtr="0">
            <a:no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Stream Crossing Documents Overview</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19" name="Picture 18">
            <a:extLst>
              <a:ext uri="{FF2B5EF4-FFF2-40B4-BE49-F238E27FC236}">
                <a16:creationId xmlns:a16="http://schemas.microsoft.com/office/drawing/2014/main" id="{91AC9B9B-41CB-44AA-7F71-951A710018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20" name="Picture 19">
            <a:extLst>
              <a:ext uri="{FF2B5EF4-FFF2-40B4-BE49-F238E27FC236}">
                <a16:creationId xmlns:a16="http://schemas.microsoft.com/office/drawing/2014/main" id="{B8762379-CD2F-1C47-43D4-C7B8B34EE5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21" name="TextBox 20">
            <a:extLst>
              <a:ext uri="{FF2B5EF4-FFF2-40B4-BE49-F238E27FC236}">
                <a16:creationId xmlns:a16="http://schemas.microsoft.com/office/drawing/2014/main" id="{83A1D605-F81B-F892-BA06-39129069EAAA}"/>
              </a:ext>
            </a:extLst>
          </p:cNvPr>
          <p:cNvSpPr txBox="1"/>
          <p:nvPr/>
        </p:nvSpPr>
        <p:spPr>
          <a:xfrm>
            <a:off x="176090" y="160458"/>
            <a:ext cx="3613589" cy="861629"/>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p:txBody>
      </p:sp>
      <p:sp>
        <p:nvSpPr>
          <p:cNvPr id="22" name="Subtitle 2">
            <a:extLst>
              <a:ext uri="{FF2B5EF4-FFF2-40B4-BE49-F238E27FC236}">
                <a16:creationId xmlns:a16="http://schemas.microsoft.com/office/drawing/2014/main" id="{94B857E8-78D6-06D2-517B-CBD612896650}"/>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9" name="TextBox 8">
            <a:extLst>
              <a:ext uri="{FF2B5EF4-FFF2-40B4-BE49-F238E27FC236}">
                <a16:creationId xmlns:a16="http://schemas.microsoft.com/office/drawing/2014/main" id="{5CEE9885-8868-1882-058D-BFDBCAB1633C}"/>
              </a:ext>
            </a:extLst>
          </p:cNvPr>
          <p:cNvSpPr txBox="1"/>
          <p:nvPr/>
        </p:nvSpPr>
        <p:spPr>
          <a:xfrm>
            <a:off x="172603" y="3088938"/>
            <a:ext cx="6933591" cy="2308179"/>
          </a:xfrm>
          <a:prstGeom prst="rect">
            <a:avLst/>
          </a:prstGeom>
          <a:solidFill>
            <a:srgbClr val="003D78">
              <a:alpha val="65000"/>
            </a:srgbClr>
          </a:solidFill>
        </p:spPr>
        <p:txBody>
          <a:bodyPr wrap="square" lIns="91295" tIns="45648" rIns="91295" bIns="45648" rtlCol="0" anchor="t">
            <a:spAutoFit/>
          </a:bodyPr>
          <a:lstStyle/>
          <a:p>
            <a:pPr marL="0" marR="0" lvl="0" indent="0" defTabSz="912989" eaLnBrk="1" fontAlgn="auto" latinLnBrk="0" hangingPunct="1">
              <a:lnSpc>
                <a:spcPct val="100000"/>
              </a:lnSpc>
              <a:spcBef>
                <a:spcPts val="0"/>
              </a:spcBef>
              <a:spcAft>
                <a:spcPts val="0"/>
              </a:spcAft>
              <a:buClrTx/>
              <a:buSzTx/>
              <a:buFontTx/>
              <a:buNone/>
              <a:tabLst/>
              <a:defRPr/>
            </a:pPr>
            <a:r>
              <a:rPr lang="en-US" sz="4800" kern="0" dirty="0">
                <a:solidFill>
                  <a:schemeClr val="bg1">
                    <a:lumMod val="65000"/>
                  </a:schemeClr>
                </a:solidFill>
                <a:latin typeface="Gill Sans MT"/>
              </a:rPr>
              <a:t>Policy: 5/25 9am</a:t>
            </a:r>
          </a:p>
          <a:p>
            <a:pPr defTabSz="912989">
              <a:defRPr/>
            </a:pPr>
            <a:r>
              <a:rPr lang="en-US" sz="4800" kern="0" dirty="0">
                <a:solidFill>
                  <a:schemeClr val="bg1">
                    <a:lumMod val="65000"/>
                  </a:schemeClr>
                </a:solidFill>
                <a:latin typeface="Gill Sans MT"/>
              </a:rPr>
              <a:t>Standard: 5/26 9am</a:t>
            </a:r>
          </a:p>
          <a:p>
            <a:pPr defTabSz="912989">
              <a:defRPr/>
            </a:pPr>
            <a:r>
              <a:rPr lang="en-US" sz="4800" b="1" u="sng" kern="0" dirty="0">
                <a:solidFill>
                  <a:srgbClr val="FFFF00"/>
                </a:solidFill>
                <a:latin typeface="Gill Sans MT"/>
              </a:rPr>
              <a:t>Tech Manual: 5/27 9am</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chemeClr val="accent1">
                    <a:lumMod val="50000"/>
                  </a:schemeClr>
                </a:solidFill>
                <a:effectLst/>
                <a:uLnTx/>
                <a:uFillTx/>
                <a:latin typeface="Calibri" panose="020F0502020204030204"/>
                <a:ea typeface="+mj-ea"/>
                <a:cs typeface="+mj-cs"/>
              </a:rPr>
              <a:t>Ch 4, Site Assessment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4" name="Picture 3">
            <a:extLst>
              <a:ext uri="{FF2B5EF4-FFF2-40B4-BE49-F238E27FC236}">
                <a16:creationId xmlns:a16="http://schemas.microsoft.com/office/drawing/2014/main" id="{6B71E87F-7FD8-B8A9-636F-F565F169B5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286" y="631804"/>
            <a:ext cx="11677913" cy="2225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067586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4, Site Assessment</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7" name="TextBox 6">
            <a:extLst>
              <a:ext uri="{FF2B5EF4-FFF2-40B4-BE49-F238E27FC236}">
                <a16:creationId xmlns:a16="http://schemas.microsoft.com/office/drawing/2014/main" id="{97254BEC-8B6D-E0AA-3EB0-26C94891C031}"/>
              </a:ext>
            </a:extLst>
          </p:cNvPr>
          <p:cNvSpPr txBox="1"/>
          <p:nvPr/>
        </p:nvSpPr>
        <p:spPr>
          <a:xfrm>
            <a:off x="187338" y="460584"/>
            <a:ext cx="6277583" cy="2400657"/>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4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Longitudinal Profile</a:t>
            </a:r>
          </a:p>
          <a:p>
            <a:pPr marL="342900" indent="-342900">
              <a:spcAft>
                <a:spcPts val="30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Cross Sections</a:t>
            </a:r>
            <a:endParaRPr lang="en-US" sz="2800" dirty="0">
              <a:solidFill>
                <a:srgbClr val="000000"/>
              </a:solidFill>
              <a:latin typeface="Calibri" panose="020F0502020204030204"/>
            </a:endParaRPr>
          </a:p>
          <a:p>
            <a:pPr marL="342900" indent="-342900">
              <a:spcAft>
                <a:spcPts val="300"/>
              </a:spcAft>
              <a:buFont typeface="Arial" panose="020B0604020202020204" pitchFamily="34" charset="0"/>
              <a:buChar char="•"/>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Reference Reach</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Data analysis</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C209C1-DF68-4467-436E-A15CA6D2D9E1}"/>
              </a:ext>
            </a:extLst>
          </p:cNvPr>
          <p:cNvSpPr txBox="1"/>
          <p:nvPr/>
        </p:nvSpPr>
        <p:spPr>
          <a:xfrm>
            <a:off x="6734887" y="522086"/>
            <a:ext cx="5374826" cy="1646605"/>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lang="en-US" sz="2400" b="1" u="sng" dirty="0">
                <a:solidFill>
                  <a:srgbClr val="000000"/>
                </a:solidFill>
                <a:latin typeface="Calibri" panose="020F0502020204030204"/>
              </a:rPr>
              <a:t>Other Resources</a:t>
            </a: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400" dirty="0">
                <a:solidFill>
                  <a:srgbClr val="FF0000"/>
                </a:solidFill>
                <a:latin typeface="Calibri" panose="020F0502020204030204"/>
              </a:rPr>
              <a:t>Will be major focus of stream trainings</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Site Assessment: Long Pro and Cross Sections</a:t>
            </a:r>
          </a:p>
        </p:txBody>
      </p:sp>
      <p:pic>
        <p:nvPicPr>
          <p:cNvPr id="3" name="Picture 2">
            <a:extLst>
              <a:ext uri="{FF2B5EF4-FFF2-40B4-BE49-F238E27FC236}">
                <a16:creationId xmlns:a16="http://schemas.microsoft.com/office/drawing/2014/main" id="{6A4A46AA-23E9-28DD-1869-72F8FEF9C8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861241"/>
            <a:ext cx="5156200" cy="219861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69C68AB-C546-F6BE-60BE-CF93253598AD}"/>
              </a:ext>
            </a:extLst>
          </p:cNvPr>
          <p:cNvPicPr>
            <a:picLocks noChangeAspect="1"/>
          </p:cNvPicPr>
          <p:nvPr/>
        </p:nvPicPr>
        <p:blipFill>
          <a:blip r:embed="rId6"/>
          <a:stretch>
            <a:fillRect/>
          </a:stretch>
        </p:blipFill>
        <p:spPr>
          <a:xfrm>
            <a:off x="2358416" y="4459517"/>
            <a:ext cx="4106505" cy="223272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E4D0F9C-D6F7-39E2-6B20-1C74C271ACEE}"/>
              </a:ext>
            </a:extLst>
          </p:cNvPr>
          <p:cNvPicPr>
            <a:picLocks noChangeAspect="1"/>
          </p:cNvPicPr>
          <p:nvPr/>
        </p:nvPicPr>
        <p:blipFill>
          <a:blip r:embed="rId7"/>
          <a:stretch>
            <a:fillRect/>
          </a:stretch>
        </p:blipFill>
        <p:spPr>
          <a:xfrm rot="21274820">
            <a:off x="7157793" y="3468355"/>
            <a:ext cx="5639587" cy="4772691"/>
          </a:xfrm>
          <a:prstGeom prst="rect">
            <a:avLst/>
          </a:prstGeom>
        </p:spPr>
      </p:pic>
      <p:cxnSp>
        <p:nvCxnSpPr>
          <p:cNvPr id="11" name="Straight Arrow Connector 10">
            <a:extLst>
              <a:ext uri="{FF2B5EF4-FFF2-40B4-BE49-F238E27FC236}">
                <a16:creationId xmlns:a16="http://schemas.microsoft.com/office/drawing/2014/main" id="{4E7B29ED-2A25-C73F-E323-F47AD9DE6934}"/>
              </a:ext>
            </a:extLst>
          </p:cNvPr>
          <p:cNvCxnSpPr>
            <a:cxnSpLocks/>
          </p:cNvCxnSpPr>
          <p:nvPr/>
        </p:nvCxnSpPr>
        <p:spPr>
          <a:xfrm>
            <a:off x="8708571" y="2168691"/>
            <a:ext cx="1018903" cy="1260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9787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5, Grant Application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4" name="Picture 3">
            <a:extLst>
              <a:ext uri="{FF2B5EF4-FFF2-40B4-BE49-F238E27FC236}">
                <a16:creationId xmlns:a16="http://schemas.microsoft.com/office/drawing/2014/main" id="{6B71E87F-7FD8-B8A9-636F-F565F169B5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899" y="692313"/>
            <a:ext cx="11677913"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247747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5, Grant Application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7" name="TextBox 6">
            <a:extLst>
              <a:ext uri="{FF2B5EF4-FFF2-40B4-BE49-F238E27FC236}">
                <a16:creationId xmlns:a16="http://schemas.microsoft.com/office/drawing/2014/main" id="{17E84F66-52C4-6073-C1A2-EDF1FB4F934E}"/>
              </a:ext>
            </a:extLst>
          </p:cNvPr>
          <p:cNvSpPr txBox="1"/>
          <p:nvPr/>
        </p:nvSpPr>
        <p:spPr>
          <a:xfrm>
            <a:off x="187338" y="460584"/>
            <a:ext cx="6277583" cy="4216539"/>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5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b="1" dirty="0">
                <a:solidFill>
                  <a:srgbClr val="000000"/>
                </a:solidFill>
                <a:latin typeface="Calibri" panose="020F0502020204030204"/>
              </a:rPr>
              <a:t>Estimating quantities and costs</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Structure Selection: size, type</a:t>
            </a:r>
          </a:p>
          <a:p>
            <a:pPr marL="342900" indent="-342900">
              <a:spcAft>
                <a:spcPts val="30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Grade controls</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Streambed</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Other materials</a:t>
            </a:r>
          </a:p>
          <a:p>
            <a:pPr marL="342900" indent="-342900">
              <a:spcAft>
                <a:spcPts val="30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Labor (contracted vs </a:t>
            </a:r>
            <a:r>
              <a:rPr kumimoji="0" lang="en-US" sz="2800" b="0" i="0" u="none" strike="noStrike" kern="1200" cap="none" spc="0" normalizeH="0" baseline="0" noProof="0" dirty="0" err="1">
                <a:ln>
                  <a:noFill/>
                </a:ln>
                <a:solidFill>
                  <a:srgbClr val="000000"/>
                </a:solidFill>
                <a:effectLst/>
                <a:uLnTx/>
                <a:uFillTx/>
                <a:latin typeface="Calibri" panose="020F0502020204030204"/>
                <a:ea typeface="+mn-ea"/>
                <a:cs typeface="+mn-cs"/>
              </a:rPr>
              <a:t>muni</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indent="-342900">
              <a:spcAft>
                <a:spcPts val="30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Engineering</a:t>
            </a:r>
          </a:p>
          <a:p>
            <a:pPr marL="342900" indent="-342900">
              <a:spcAft>
                <a:spcPts val="300"/>
              </a:spcAft>
              <a:buFont typeface="Arial" panose="020B0604020202020204" pitchFamily="34" charset="0"/>
              <a:buChar char="•"/>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C1B6D7-347A-041E-144E-EB3CBFFD8490}"/>
              </a:ext>
            </a:extLst>
          </p:cNvPr>
          <p:cNvSpPr txBox="1"/>
          <p:nvPr/>
        </p:nvSpPr>
        <p:spPr>
          <a:xfrm>
            <a:off x="6734887" y="522086"/>
            <a:ext cx="5374826" cy="2092881"/>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lang="en-US" sz="2400" b="1" u="sng" dirty="0">
                <a:solidFill>
                  <a:srgbClr val="000000"/>
                </a:solidFill>
                <a:latin typeface="Calibri" panose="020F0502020204030204"/>
              </a:rPr>
              <a:t>Other Resources</a:t>
            </a: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Structure Selection</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Grade Control</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Streambed Material</a:t>
            </a:r>
          </a:p>
          <a:p>
            <a:pPr marL="342900" indent="-342900">
              <a:spcAft>
                <a:spcPts val="300"/>
              </a:spcAft>
              <a:buFont typeface="Arial" panose="020B0604020202020204" pitchFamily="34" charset="0"/>
              <a:buChar char="•"/>
              <a:defRPr/>
            </a:pPr>
            <a:endParaRPr lang="en-US" sz="2400" dirty="0">
              <a:solidFill>
                <a:srgbClr val="000000"/>
              </a:solidFill>
              <a:latin typeface="Calibri" panose="020F0502020204030204"/>
            </a:endParaRPr>
          </a:p>
        </p:txBody>
      </p:sp>
      <p:sp>
        <p:nvSpPr>
          <p:cNvPr id="9" name="TextBox 8">
            <a:extLst>
              <a:ext uri="{FF2B5EF4-FFF2-40B4-BE49-F238E27FC236}">
                <a16:creationId xmlns:a16="http://schemas.microsoft.com/office/drawing/2014/main" id="{4D13E9CB-CB3F-E0EE-2BC9-015BB8EB0DD1}"/>
              </a:ext>
            </a:extLst>
          </p:cNvPr>
          <p:cNvSpPr txBox="1"/>
          <p:nvPr/>
        </p:nvSpPr>
        <p:spPr>
          <a:xfrm rot="21280949">
            <a:off x="401730" y="4574329"/>
            <a:ext cx="5374826" cy="1200329"/>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lang="en-US" sz="2400" b="1" dirty="0">
                <a:solidFill>
                  <a:srgbClr val="000000"/>
                </a:solidFill>
                <a:latin typeface="Calibri" panose="020F0502020204030204"/>
              </a:rPr>
              <a:t>Goal is to get a good estimate of costs for contracting.  Final design determined by engineer.</a:t>
            </a:r>
            <a:endParaRPr lang="en-US" sz="2400" dirty="0">
              <a:solidFill>
                <a:srgbClr val="000000"/>
              </a:solidFill>
              <a:latin typeface="Calibri" panose="020F0502020204030204"/>
            </a:endParaRPr>
          </a:p>
        </p:txBody>
      </p:sp>
      <p:pic>
        <p:nvPicPr>
          <p:cNvPr id="3" name="Picture 2">
            <a:extLst>
              <a:ext uri="{FF2B5EF4-FFF2-40B4-BE49-F238E27FC236}">
                <a16:creationId xmlns:a16="http://schemas.microsoft.com/office/drawing/2014/main" id="{F3D244E0-37BF-AC62-3144-84734D6D3E89}"/>
              </a:ext>
            </a:extLst>
          </p:cNvPr>
          <p:cNvPicPr>
            <a:picLocks noChangeAspect="1"/>
          </p:cNvPicPr>
          <p:nvPr/>
        </p:nvPicPr>
        <p:blipFill>
          <a:blip r:embed="rId5"/>
          <a:stretch>
            <a:fillRect/>
          </a:stretch>
        </p:blipFill>
        <p:spPr>
          <a:xfrm rot="21066738">
            <a:off x="6210839" y="2683444"/>
            <a:ext cx="5973009" cy="5515745"/>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C3B25A08-22D3-0515-F4C3-273E07E4BE76}"/>
              </a:ext>
            </a:extLst>
          </p:cNvPr>
          <p:cNvCxnSpPr>
            <a:cxnSpLocks/>
          </p:cNvCxnSpPr>
          <p:nvPr/>
        </p:nvCxnSpPr>
        <p:spPr>
          <a:xfrm flipH="1">
            <a:off x="6270524" y="1175657"/>
            <a:ext cx="574413" cy="18878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427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6 &amp; 7, Ranking and Contracting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335A5794-2D56-3103-6DF3-908AA6D1D012}"/>
              </a:ext>
            </a:extLst>
          </p:cNvPr>
          <p:cNvPicPr>
            <a:picLocks noChangeAspect="1"/>
          </p:cNvPicPr>
          <p:nvPr/>
        </p:nvPicPr>
        <p:blipFill>
          <a:blip r:embed="rId5"/>
          <a:stretch>
            <a:fillRect/>
          </a:stretch>
        </p:blipFill>
        <p:spPr>
          <a:xfrm>
            <a:off x="229384" y="692312"/>
            <a:ext cx="11398994" cy="286949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A9A4EFA-4C7C-9EE9-6E44-CF976B64B9B4}"/>
              </a:ext>
            </a:extLst>
          </p:cNvPr>
          <p:cNvSpPr txBox="1"/>
          <p:nvPr/>
        </p:nvSpPr>
        <p:spPr>
          <a:xfrm>
            <a:off x="229384" y="3715359"/>
            <a:ext cx="6277583" cy="1931298"/>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6&amp;7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Fairly “normal” DGLVR procedures</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Ranking and evaluation considerations</a:t>
            </a:r>
          </a:p>
          <a:p>
            <a:pPr marL="342900" indent="-342900">
              <a:spcAft>
                <a:spcPts val="300"/>
              </a:spcAft>
              <a:buFont typeface="Arial" panose="020B0604020202020204" pitchFamily="34" charset="0"/>
              <a:buChar char="•"/>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Contracting and amendments</a:t>
            </a:r>
            <a:endPar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310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a:t>
            </a:r>
            <a:r>
              <a:rPr lang="en-US" sz="2600" b="1" dirty="0">
                <a:solidFill>
                  <a:srgbClr val="4472C4">
                    <a:lumMod val="50000"/>
                  </a:srgbClr>
                </a:solidFill>
                <a:latin typeface="Calibri" panose="020F0502020204030204"/>
              </a:rPr>
              <a:t>8, From Contracting to Construction</a:t>
            </a:r>
            <a:endPar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6" name="Picture 5">
            <a:extLst>
              <a:ext uri="{FF2B5EF4-FFF2-40B4-BE49-F238E27FC236}">
                <a16:creationId xmlns:a16="http://schemas.microsoft.com/office/drawing/2014/main" id="{98E398A5-41F4-1447-B0C4-E19292F2AAE1}"/>
              </a:ext>
            </a:extLst>
          </p:cNvPr>
          <p:cNvPicPr>
            <a:picLocks noChangeAspect="1"/>
          </p:cNvPicPr>
          <p:nvPr/>
        </p:nvPicPr>
        <p:blipFill>
          <a:blip r:embed="rId5"/>
          <a:stretch>
            <a:fillRect/>
          </a:stretch>
        </p:blipFill>
        <p:spPr>
          <a:xfrm>
            <a:off x="672991" y="692313"/>
            <a:ext cx="9925340" cy="3167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345686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a:t>
            </a:r>
            <a:r>
              <a:rPr lang="en-US" sz="2600" b="1" dirty="0">
                <a:solidFill>
                  <a:srgbClr val="4472C4">
                    <a:lumMod val="50000"/>
                  </a:srgbClr>
                </a:solidFill>
                <a:latin typeface="Calibri" panose="020F0502020204030204"/>
              </a:rPr>
              <a:t>8, From Contracting to Construction</a:t>
            </a:r>
            <a:endPar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7" name="TextBox 6">
            <a:extLst>
              <a:ext uri="{FF2B5EF4-FFF2-40B4-BE49-F238E27FC236}">
                <a16:creationId xmlns:a16="http://schemas.microsoft.com/office/drawing/2014/main" id="{17E84F66-52C4-6073-C1A2-EDF1FB4F934E}"/>
              </a:ext>
            </a:extLst>
          </p:cNvPr>
          <p:cNvSpPr txBox="1"/>
          <p:nvPr/>
        </p:nvSpPr>
        <p:spPr>
          <a:xfrm>
            <a:off x="187338" y="460584"/>
            <a:ext cx="6277583"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8 Highlights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Engineering and RFP(optional)</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Engineering survey</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CD review of plans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Bidding</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CD review of bid</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Site showing (required to attend if held)</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Pre-design and pre-construction meetings (required)</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6C1B6D7-347A-041E-144E-EB3CBFFD8490}"/>
              </a:ext>
            </a:extLst>
          </p:cNvPr>
          <p:cNvSpPr txBox="1"/>
          <p:nvPr/>
        </p:nvSpPr>
        <p:spPr>
          <a:xfrm>
            <a:off x="6734887" y="522086"/>
            <a:ext cx="5374826"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mn-cs"/>
              </a:rPr>
              <a:t>Other Resources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b="1" dirty="0">
                <a:solidFill>
                  <a:srgbClr val="000000"/>
                </a:solidFill>
                <a:latin typeface="Calibri" panose="020F0502020204030204"/>
              </a:rPr>
              <a:t>Templates:</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RFP for engineering</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CD permit</a:t>
            </a: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 review letter</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CD bid package review letter</a:t>
            </a:r>
            <a:endPar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b="1" dirty="0">
                <a:solidFill>
                  <a:srgbClr val="000000"/>
                </a:solidFill>
                <a:latin typeface="Calibri" panose="020F0502020204030204"/>
              </a:rPr>
              <a:t>Checklists: </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Pre-design Meeting</a:t>
            </a:r>
          </a:p>
          <a:p>
            <a:pPr marL="800100" lvl="1" indent="-342900">
              <a:spcAft>
                <a:spcPts val="300"/>
              </a:spcAft>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Permit review</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Bid-package review</a:t>
            </a:r>
          </a:p>
          <a:p>
            <a:pPr marL="800100" lvl="1" indent="-342900">
              <a:spcAft>
                <a:spcPts val="300"/>
              </a:spcAft>
              <a:buFont typeface="Arial" panose="020B0604020202020204" pitchFamily="34" charset="0"/>
              <a:buChar char="•"/>
              <a:defRPr/>
            </a:pP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Pre-construction Meeting</a:t>
            </a:r>
          </a:p>
          <a:p>
            <a:pPr marL="800100" lvl="1" indent="-342900">
              <a:spcAft>
                <a:spcPts val="300"/>
              </a:spcAft>
              <a:buFont typeface="Arial" panose="020B0604020202020204" pitchFamily="34" charset="0"/>
              <a:buChar char="•"/>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945222A-CCE9-8230-E0E4-1F07B94C566C}"/>
              </a:ext>
            </a:extLst>
          </p:cNvPr>
          <p:cNvPicPr>
            <a:picLocks noChangeAspect="1"/>
          </p:cNvPicPr>
          <p:nvPr/>
        </p:nvPicPr>
        <p:blipFill>
          <a:blip r:embed="rId5"/>
          <a:stretch>
            <a:fillRect/>
          </a:stretch>
        </p:blipFill>
        <p:spPr>
          <a:xfrm rot="245066">
            <a:off x="-74127" y="4500394"/>
            <a:ext cx="4133833" cy="340735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A687D3C-92FA-2DF0-E0E0-2DA206AF0EA9}"/>
              </a:ext>
            </a:extLst>
          </p:cNvPr>
          <p:cNvPicPr>
            <a:picLocks noChangeAspect="1"/>
          </p:cNvPicPr>
          <p:nvPr/>
        </p:nvPicPr>
        <p:blipFill>
          <a:blip r:embed="rId6"/>
          <a:stretch>
            <a:fillRect/>
          </a:stretch>
        </p:blipFill>
        <p:spPr>
          <a:xfrm rot="21307688">
            <a:off x="2525777" y="3957933"/>
            <a:ext cx="4496306" cy="309890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E78989D-EA49-FCF4-47CE-97F861E32EFB}"/>
              </a:ext>
            </a:extLst>
          </p:cNvPr>
          <p:cNvPicPr>
            <a:picLocks noChangeAspect="1"/>
          </p:cNvPicPr>
          <p:nvPr/>
        </p:nvPicPr>
        <p:blipFill>
          <a:blip r:embed="rId7"/>
          <a:stretch>
            <a:fillRect/>
          </a:stretch>
        </p:blipFill>
        <p:spPr>
          <a:xfrm rot="193252">
            <a:off x="6050998" y="4774608"/>
            <a:ext cx="5792008" cy="4648849"/>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5AE60FDB-A288-D326-6D89-05CDCD00AC7B}"/>
              </a:ext>
            </a:extLst>
          </p:cNvPr>
          <p:cNvCxnSpPr>
            <a:cxnSpLocks/>
          </p:cNvCxnSpPr>
          <p:nvPr/>
        </p:nvCxnSpPr>
        <p:spPr>
          <a:xfrm flipH="1">
            <a:off x="6362489" y="1973950"/>
            <a:ext cx="972871" cy="20711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D1FE27B-80FA-CB40-8098-A14925D3233B}"/>
              </a:ext>
            </a:extLst>
          </p:cNvPr>
          <p:cNvCxnSpPr>
            <a:cxnSpLocks/>
          </p:cNvCxnSpPr>
          <p:nvPr/>
        </p:nvCxnSpPr>
        <p:spPr>
          <a:xfrm flipH="1">
            <a:off x="1878329" y="3209108"/>
            <a:ext cx="5396505" cy="16078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E3A90EA7-C2FD-CC80-CC82-54248777F878}"/>
              </a:ext>
            </a:extLst>
          </p:cNvPr>
          <p:cNvSpPr/>
          <p:nvPr/>
        </p:nvSpPr>
        <p:spPr>
          <a:xfrm>
            <a:off x="10258697" y="1567543"/>
            <a:ext cx="1300815" cy="3283131"/>
          </a:xfrm>
          <a:custGeom>
            <a:avLst/>
            <a:gdLst>
              <a:gd name="connsiteX0" fmla="*/ 0 w 1300815"/>
              <a:gd name="connsiteY0" fmla="*/ 0 h 3283131"/>
              <a:gd name="connsiteX1" fmla="*/ 1114697 w 1300815"/>
              <a:gd name="connsiteY1" fmla="*/ 583474 h 3283131"/>
              <a:gd name="connsiteX2" fmla="*/ 1288869 w 1300815"/>
              <a:gd name="connsiteY2" fmla="*/ 3283131 h 3283131"/>
            </a:gdLst>
            <a:ahLst/>
            <a:cxnLst>
              <a:cxn ang="0">
                <a:pos x="connsiteX0" y="connsiteY0"/>
              </a:cxn>
              <a:cxn ang="0">
                <a:pos x="connsiteX1" y="connsiteY1"/>
              </a:cxn>
              <a:cxn ang="0">
                <a:pos x="connsiteX2" y="connsiteY2"/>
              </a:cxn>
            </a:cxnLst>
            <a:rect l="l" t="t" r="r" b="b"/>
            <a:pathLst>
              <a:path w="1300815" h="3283131">
                <a:moveTo>
                  <a:pt x="0" y="0"/>
                </a:moveTo>
                <a:cubicBezTo>
                  <a:pt x="449943" y="18143"/>
                  <a:pt x="899886" y="36286"/>
                  <a:pt x="1114697" y="583474"/>
                </a:cubicBezTo>
                <a:cubicBezTo>
                  <a:pt x="1329508" y="1130662"/>
                  <a:pt x="1309188" y="2206896"/>
                  <a:pt x="1288869" y="3283131"/>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8716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9, Construction and Inspection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517D1D5A-D097-37DA-254B-76B6348B1830}"/>
              </a:ext>
            </a:extLst>
          </p:cNvPr>
          <p:cNvPicPr>
            <a:picLocks noChangeAspect="1"/>
          </p:cNvPicPr>
          <p:nvPr/>
        </p:nvPicPr>
        <p:blipFill>
          <a:blip r:embed="rId5"/>
          <a:stretch>
            <a:fillRect/>
          </a:stretch>
        </p:blipFill>
        <p:spPr>
          <a:xfrm>
            <a:off x="331578" y="534093"/>
            <a:ext cx="10676056" cy="5195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662372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9, Construction and Inspection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7" name="TextBox 6">
            <a:extLst>
              <a:ext uri="{FF2B5EF4-FFF2-40B4-BE49-F238E27FC236}">
                <a16:creationId xmlns:a16="http://schemas.microsoft.com/office/drawing/2014/main" id="{4AEEC025-A3E8-3E4C-1591-A40826DD976B}"/>
              </a:ext>
            </a:extLst>
          </p:cNvPr>
          <p:cNvSpPr txBox="1"/>
          <p:nvPr/>
        </p:nvSpPr>
        <p:spPr>
          <a:xfrm>
            <a:off x="187338" y="460584"/>
            <a:ext cx="6277583" cy="4193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a:t>
            </a:r>
            <a:r>
              <a:rPr lang="en-US" sz="2800" b="1" u="sng" dirty="0">
                <a:solidFill>
                  <a:srgbClr val="000000"/>
                </a:solidFill>
                <a:latin typeface="Calibri" panose="020F0502020204030204"/>
              </a:rPr>
              <a:t>9</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 Highlights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Inspection Requirements (engineer and CD)</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Logistics: safety, E&amp;S, dewatering </a:t>
            </a:r>
            <a:r>
              <a:rPr lang="en-US" sz="2400" dirty="0" err="1">
                <a:solidFill>
                  <a:srgbClr val="000000"/>
                </a:solidFill>
                <a:latin typeface="Calibri" panose="020F0502020204030204"/>
              </a:rPr>
              <a:t>etc</a:t>
            </a:r>
            <a:endParaRPr lang="en-US" sz="24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Structure placement</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Re-establishing stream</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Grade Control</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Bank Margins</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Streambed substrate</a:t>
            </a:r>
          </a:p>
          <a:p>
            <a:pPr marL="342900"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Ba</a:t>
            </a:r>
            <a:r>
              <a:rPr lang="en-US" sz="2400" dirty="0" err="1">
                <a:solidFill>
                  <a:srgbClr val="000000"/>
                </a:solidFill>
                <a:latin typeface="Calibri" panose="020F0502020204030204"/>
              </a:rPr>
              <a:t>ckfill</a:t>
            </a:r>
            <a:r>
              <a:rPr lang="en-US" sz="2400" dirty="0">
                <a:solidFill>
                  <a:srgbClr val="000000"/>
                </a:solidFill>
                <a:latin typeface="Calibri" panose="020F0502020204030204"/>
              </a:rPr>
              <a:t> and cleanup</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C7A664C-23CA-67D3-ACDC-A7ACF388CEA5}"/>
              </a:ext>
            </a:extLst>
          </p:cNvPr>
          <p:cNvSpPr txBox="1"/>
          <p:nvPr/>
        </p:nvSpPr>
        <p:spPr>
          <a:xfrm>
            <a:off x="6734887" y="522086"/>
            <a:ext cx="5374826" cy="168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mn-cs"/>
              </a:rPr>
              <a:t>Other Resources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Grade Control</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Streambed Material</a:t>
            </a:r>
          </a:p>
          <a:p>
            <a:pPr marL="342900" indent="-342900">
              <a:spcAft>
                <a:spcPts val="300"/>
              </a:spcAft>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Checklist: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Construction Inspection</a:t>
            </a:r>
          </a:p>
        </p:txBody>
      </p:sp>
      <p:pic>
        <p:nvPicPr>
          <p:cNvPr id="6" name="Picture 5">
            <a:extLst>
              <a:ext uri="{FF2B5EF4-FFF2-40B4-BE49-F238E27FC236}">
                <a16:creationId xmlns:a16="http://schemas.microsoft.com/office/drawing/2014/main" id="{83FDF8E2-B27A-C5C4-23B4-32D623521CE7}"/>
              </a:ext>
            </a:extLst>
          </p:cNvPr>
          <p:cNvPicPr>
            <a:picLocks noChangeAspect="1"/>
          </p:cNvPicPr>
          <p:nvPr/>
        </p:nvPicPr>
        <p:blipFill>
          <a:blip r:embed="rId5"/>
          <a:stretch>
            <a:fillRect/>
          </a:stretch>
        </p:blipFill>
        <p:spPr>
          <a:xfrm rot="266098">
            <a:off x="3813442" y="2859314"/>
            <a:ext cx="5449060" cy="434400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C9D47D3-64EF-C670-F56D-80607D318955}"/>
              </a:ext>
            </a:extLst>
          </p:cNvPr>
          <p:cNvPicPr>
            <a:picLocks noChangeAspect="1"/>
          </p:cNvPicPr>
          <p:nvPr/>
        </p:nvPicPr>
        <p:blipFill>
          <a:blip r:embed="rId6"/>
          <a:stretch>
            <a:fillRect/>
          </a:stretch>
        </p:blipFill>
        <p:spPr>
          <a:xfrm rot="21209202">
            <a:off x="7463457" y="2753712"/>
            <a:ext cx="5310216" cy="4555209"/>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A6942B96-3DC9-E025-D2DD-FFF6D89D1A84}"/>
              </a:ext>
            </a:extLst>
          </p:cNvPr>
          <p:cNvCxnSpPr>
            <a:cxnSpLocks/>
          </p:cNvCxnSpPr>
          <p:nvPr/>
        </p:nvCxnSpPr>
        <p:spPr>
          <a:xfrm>
            <a:off x="8240235" y="2114558"/>
            <a:ext cx="737383" cy="767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79C9EB-83F1-026E-0BBC-7CB864115023}"/>
              </a:ext>
            </a:extLst>
          </p:cNvPr>
          <p:cNvCxnSpPr>
            <a:cxnSpLocks/>
          </p:cNvCxnSpPr>
          <p:nvPr/>
        </p:nvCxnSpPr>
        <p:spPr>
          <a:xfrm flipH="1">
            <a:off x="5775486" y="1593669"/>
            <a:ext cx="1002068" cy="11775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8622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10, Final Inspection and “As Built” Notes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4" name="Picture 3">
            <a:extLst>
              <a:ext uri="{FF2B5EF4-FFF2-40B4-BE49-F238E27FC236}">
                <a16:creationId xmlns:a16="http://schemas.microsoft.com/office/drawing/2014/main" id="{73B547CF-0AF8-E936-C11A-5CABCC74FD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
          <a:stretch/>
        </p:blipFill>
        <p:spPr>
          <a:xfrm>
            <a:off x="353901" y="692314"/>
            <a:ext cx="10906281" cy="204217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0BF09B4A-D05E-9F1D-F449-C12972C69083}"/>
              </a:ext>
            </a:extLst>
          </p:cNvPr>
          <p:cNvSpPr txBox="1"/>
          <p:nvPr/>
        </p:nvSpPr>
        <p:spPr>
          <a:xfrm>
            <a:off x="269625" y="2932763"/>
            <a:ext cx="6277583" cy="1746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10 Highlights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Final inspection and completion report</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Documentation and payment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1C35E25-9C66-FE09-E1E9-E73E6F0206A5}"/>
              </a:ext>
            </a:extLst>
          </p:cNvPr>
          <p:cNvSpPr txBox="1"/>
          <p:nvPr/>
        </p:nvSpPr>
        <p:spPr>
          <a:xfrm>
            <a:off x="6817174" y="2994265"/>
            <a:ext cx="537482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mn-cs"/>
              </a:rPr>
              <a:t>Other Resources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Checklist: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Final Inspection</a:t>
            </a:r>
          </a:p>
        </p:txBody>
      </p:sp>
      <p:pic>
        <p:nvPicPr>
          <p:cNvPr id="6" name="Picture 5">
            <a:extLst>
              <a:ext uri="{FF2B5EF4-FFF2-40B4-BE49-F238E27FC236}">
                <a16:creationId xmlns:a16="http://schemas.microsoft.com/office/drawing/2014/main" id="{8E3131ED-D3DB-A962-F18D-2DF5F67F4C7A}"/>
              </a:ext>
            </a:extLst>
          </p:cNvPr>
          <p:cNvPicPr>
            <a:picLocks noChangeAspect="1"/>
          </p:cNvPicPr>
          <p:nvPr/>
        </p:nvPicPr>
        <p:blipFill>
          <a:blip r:embed="rId6"/>
          <a:stretch>
            <a:fillRect/>
          </a:stretch>
        </p:blipFill>
        <p:spPr>
          <a:xfrm rot="21413924">
            <a:off x="6059746" y="3952836"/>
            <a:ext cx="6077798" cy="4639322"/>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046378D1-DD2C-F246-9713-FDE3B6E9BD1A}"/>
              </a:ext>
            </a:extLst>
          </p:cNvPr>
          <p:cNvCxnSpPr>
            <a:cxnSpLocks/>
          </p:cNvCxnSpPr>
          <p:nvPr/>
        </p:nvCxnSpPr>
        <p:spPr>
          <a:xfrm>
            <a:off x="7604509" y="3730849"/>
            <a:ext cx="107469" cy="364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794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0" y="469039"/>
            <a:ext cx="11920001" cy="658517"/>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Reminders:</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057400" marR="0" lvl="4"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143892" y="1010782"/>
            <a:ext cx="11920001" cy="680186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Contracts signed before 7/1/22 must follow existing policy, not required to follow standard.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Documents available online (prelim format), will be printed and mailed to CDs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6 Regional trainings Scheduled June through December.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Each training consists of 4 virtual and 2 in-field sessions over two weeks.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Trainings taken this year WILL COUNT for certification requirement that goes into place 7/1/2023 (currently a 3-year certification).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Full Details online, registration is open, limited to 15 per session. </a:t>
            </a: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as of 5/23:</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Indiana: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3 spots remaining</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Elk/Clarion: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Full</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Potter</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7 spots remaining</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Monroe/</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Susq</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8 spots remaining</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Cumberland: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6 spots remaining</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Lehigh:</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10 spots remaining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0BA4EB6-6ACF-4B1D-8760-FE27093E65A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4573" y="4325113"/>
            <a:ext cx="5797427" cy="4460407"/>
          </a:xfrm>
          <a:prstGeom prst="rect">
            <a:avLst/>
          </a:prstGeom>
        </p:spPr>
      </p:pic>
      <p:sp>
        <p:nvSpPr>
          <p:cNvPr id="12" name="Arrow: Right 11">
            <a:extLst>
              <a:ext uri="{FF2B5EF4-FFF2-40B4-BE49-F238E27FC236}">
                <a16:creationId xmlns:a16="http://schemas.microsoft.com/office/drawing/2014/main" id="{14C35775-0E50-A187-286B-9B7640B36F99}"/>
              </a:ext>
            </a:extLst>
          </p:cNvPr>
          <p:cNvSpPr/>
          <p:nvPr/>
        </p:nvSpPr>
        <p:spPr>
          <a:xfrm>
            <a:off x="7228115" y="5956298"/>
            <a:ext cx="857350" cy="409575"/>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049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11, Monitoring and Maintenance</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4" name="Picture 3">
            <a:extLst>
              <a:ext uri="{FF2B5EF4-FFF2-40B4-BE49-F238E27FC236}">
                <a16:creationId xmlns:a16="http://schemas.microsoft.com/office/drawing/2014/main" id="{73B547CF-0AF8-E936-C11A-5CABCC74FD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012"/>
          <a:stretch/>
        </p:blipFill>
        <p:spPr>
          <a:xfrm>
            <a:off x="353901" y="692314"/>
            <a:ext cx="10906281" cy="169383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95FE604-8DDD-724E-741B-F4BDB172A008}"/>
              </a:ext>
            </a:extLst>
          </p:cNvPr>
          <p:cNvSpPr txBox="1"/>
          <p:nvPr/>
        </p:nvSpPr>
        <p:spPr>
          <a:xfrm>
            <a:off x="269625" y="2725220"/>
            <a:ext cx="6277583" cy="21159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11 Highlights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Site monitoring encouraged but NOT required</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Regular Maintenance: up to road owner</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dirty="0">
                <a:solidFill>
                  <a:srgbClr val="000000"/>
                </a:solidFill>
                <a:latin typeface="Calibri" panose="020F0502020204030204"/>
              </a:rPr>
              <a:t>Larger “repairs”:  May be funded at discretion of individual CDs</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98404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12, Engineering Design Considerations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4" name="Picture 3">
            <a:extLst>
              <a:ext uri="{FF2B5EF4-FFF2-40B4-BE49-F238E27FC236}">
                <a16:creationId xmlns:a16="http://schemas.microsoft.com/office/drawing/2014/main" id="{73B547CF-0AF8-E936-C11A-5CABCC74FD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706" b="-4923"/>
          <a:stretch/>
        </p:blipFill>
        <p:spPr>
          <a:xfrm>
            <a:off x="269625" y="546895"/>
            <a:ext cx="10906281" cy="245148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BE84ACB-762A-A8E1-26D2-24EC8B169BFA}"/>
              </a:ext>
            </a:extLst>
          </p:cNvPr>
          <p:cNvSpPr txBox="1"/>
          <p:nvPr/>
        </p:nvSpPr>
        <p:spPr>
          <a:xfrm>
            <a:off x="269625" y="3231950"/>
            <a:ext cx="6277583" cy="33393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12 Highlights</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This chapter is intentionally repetitious of previous Chapters.</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Written with an engineer audience in mind</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More technical and design oriented</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Can give to design engineer </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b="1" dirty="0">
                <a:solidFill>
                  <a:srgbClr val="FF0000"/>
                </a:solidFill>
                <a:latin typeface="Calibri" panose="020F0502020204030204"/>
              </a:rPr>
              <a:t>This is where a lot of the “nitty gritty” lives</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0C9BF28-4356-6482-F8EB-AE9114EA0B70}"/>
              </a:ext>
            </a:extLst>
          </p:cNvPr>
          <p:cNvSpPr txBox="1"/>
          <p:nvPr/>
        </p:nvSpPr>
        <p:spPr>
          <a:xfrm>
            <a:off x="6817174" y="2994265"/>
            <a:ext cx="5374826" cy="1685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mn-cs"/>
              </a:rPr>
              <a:t>Other Resources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GP-11 Permit Memo</a:t>
            </a:r>
          </a:p>
          <a:p>
            <a:pPr marL="800100" lvl="1" indent="-342900">
              <a:spcAft>
                <a:spcPts val="300"/>
              </a:spcAft>
              <a:buFont typeface="Arial" panose="020B0604020202020204" pitchFamily="34" charset="0"/>
              <a:buChar char="•"/>
              <a:defRPr/>
            </a:pPr>
            <a:r>
              <a:rPr lang="en-US" sz="2400" b="1" dirty="0">
                <a:solidFill>
                  <a:srgbClr val="000000"/>
                </a:solidFill>
                <a:latin typeface="Calibri" panose="020F0502020204030204"/>
              </a:rPr>
              <a:t>Raising the Road</a:t>
            </a:r>
          </a:p>
          <a:p>
            <a:pPr marL="800100" lvl="1" indent="-342900">
              <a:spcAft>
                <a:spcPts val="300"/>
              </a:spcAft>
              <a:buFont typeface="Arial" panose="020B0604020202020204" pitchFamily="34" charset="0"/>
              <a:buChar cha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Crossing realign</a:t>
            </a:r>
            <a:r>
              <a:rPr lang="en-US" sz="2400" b="1" dirty="0" err="1">
                <a:solidFill>
                  <a:srgbClr val="000000"/>
                </a:solidFill>
                <a:latin typeface="Calibri" panose="020F0502020204030204"/>
              </a:rPr>
              <a:t>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6EC36B9F-CF58-B950-2540-370CE4659B24}"/>
              </a:ext>
            </a:extLst>
          </p:cNvPr>
          <p:cNvCxnSpPr>
            <a:cxnSpLocks/>
          </p:cNvCxnSpPr>
          <p:nvPr/>
        </p:nvCxnSpPr>
        <p:spPr>
          <a:xfrm>
            <a:off x="6968783" y="3684466"/>
            <a:ext cx="189663" cy="1228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1DEB3CF-E0FA-89BF-6780-92F14DFE6534}"/>
              </a:ext>
            </a:extLst>
          </p:cNvPr>
          <p:cNvPicPr>
            <a:picLocks noChangeAspect="1"/>
          </p:cNvPicPr>
          <p:nvPr/>
        </p:nvPicPr>
        <p:blipFill>
          <a:blip r:embed="rId6"/>
          <a:stretch>
            <a:fillRect/>
          </a:stretch>
        </p:blipFill>
        <p:spPr>
          <a:xfrm rot="21294156">
            <a:off x="6774142" y="4811028"/>
            <a:ext cx="4708657" cy="3804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032238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12, Engineering Design Considerations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13235A8A-5589-926F-D1F5-FFA9BB1C85C2}"/>
              </a:ext>
            </a:extLst>
          </p:cNvPr>
          <p:cNvPicPr>
            <a:picLocks noChangeAspect="1"/>
          </p:cNvPicPr>
          <p:nvPr/>
        </p:nvPicPr>
        <p:blipFill>
          <a:blip r:embed="rId5"/>
          <a:stretch>
            <a:fillRect/>
          </a:stretch>
        </p:blipFill>
        <p:spPr>
          <a:xfrm>
            <a:off x="1225007" y="737576"/>
            <a:ext cx="9659698" cy="4086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867413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TECHNICAL MANUAL</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5856740" y="99947"/>
            <a:ext cx="27527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BC1B3018-E49A-4212-A657-D848A50C2720}"/>
              </a:ext>
            </a:extLst>
          </p:cNvPr>
          <p:cNvSpPr txBox="1"/>
          <p:nvPr/>
        </p:nvSpPr>
        <p:spPr>
          <a:xfrm>
            <a:off x="197984" y="1061043"/>
            <a:ext cx="11110812" cy="56323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Introduction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Understanding the standard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Initial Site Assessment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Longitudinal Profile Survey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Grant Application (Material Selection &amp; Cost Estimation)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QAB Ranking &amp; Review</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Writing a Contract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From Contract to Construction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Installation and Constructions Inspection (active project oversight)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Final Inspection &amp; As-built Notes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Maintenance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Times New Roman" panose="02020603050405020304" pitchFamily="18" charset="0"/>
                <a:cs typeface="+mn-cs"/>
              </a:rPr>
              <a:t>Engineering Design, Permitting, and Bidding a Stream Crossing</a:t>
            </a: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Technical Manual does not contain additional  requirements not already specified in Policy or Standard.</a:t>
            </a:r>
          </a:p>
        </p:txBody>
      </p:sp>
      <p:pic>
        <p:nvPicPr>
          <p:cNvPr id="24" name="Picture 23">
            <a:extLst>
              <a:ext uri="{FF2B5EF4-FFF2-40B4-BE49-F238E27FC236}">
                <a16:creationId xmlns:a16="http://schemas.microsoft.com/office/drawing/2014/main" id="{EB0F80A0-5B61-DA74-0889-C655D41548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1120" y="609997"/>
            <a:ext cx="3148593" cy="4022665"/>
          </a:xfrm>
          <a:prstGeom prst="rect">
            <a:avLst/>
          </a:prstGeom>
        </p:spPr>
      </p:pic>
      <p:sp>
        <p:nvSpPr>
          <p:cNvPr id="2" name="TextBox 1">
            <a:extLst>
              <a:ext uri="{FF2B5EF4-FFF2-40B4-BE49-F238E27FC236}">
                <a16:creationId xmlns:a16="http://schemas.microsoft.com/office/drawing/2014/main" id="{0B036FE5-0F9F-1B50-8217-A3855B4605D7}"/>
              </a:ext>
            </a:extLst>
          </p:cNvPr>
          <p:cNvSpPr txBox="1"/>
          <p:nvPr/>
        </p:nvSpPr>
        <p:spPr>
          <a:xfrm>
            <a:off x="5467973" y="797437"/>
            <a:ext cx="2752741" cy="1446550"/>
          </a:xfrm>
          <a:prstGeom prst="rect">
            <a:avLst/>
          </a:prstGeom>
          <a:noFill/>
        </p:spPr>
        <p:txBody>
          <a:bodyPr wrap="none" rtlCol="0">
            <a:spAutoFit/>
          </a:bodyPr>
          <a:lstStyle/>
          <a:p>
            <a:r>
              <a:rPr lang="en-US" sz="4400" dirty="0">
                <a:solidFill>
                  <a:srgbClr val="FF0000"/>
                </a:solidFill>
              </a:rPr>
              <a:t>Additional</a:t>
            </a:r>
          </a:p>
          <a:p>
            <a:r>
              <a:rPr lang="en-US" sz="4400" dirty="0">
                <a:solidFill>
                  <a:srgbClr val="FF0000"/>
                </a:solidFill>
              </a:rPr>
              <a:t>Questions?</a:t>
            </a:r>
          </a:p>
        </p:txBody>
      </p:sp>
    </p:spTree>
    <p:extLst>
      <p:ext uri="{BB962C8B-B14F-4D97-AF65-F5344CB8AC3E}">
        <p14:creationId xmlns:p14="http://schemas.microsoft.com/office/powerpoint/2010/main" val="391755677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189711" y="614561"/>
            <a:ext cx="12109713"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TECHNICAL MANUAL</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5930537" y="99947"/>
            <a:ext cx="26789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BC1B3018-E49A-4212-A657-D848A50C2720}"/>
              </a:ext>
            </a:extLst>
          </p:cNvPr>
          <p:cNvSpPr txBox="1"/>
          <p:nvPr/>
        </p:nvSpPr>
        <p:spPr>
          <a:xfrm>
            <a:off x="197984" y="1061043"/>
            <a:ext cx="11110812" cy="469359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Introduction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Understanding the standard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Initial Site Assessment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Longitudinal Profile Survey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Grant Application (Material Selection &amp; Cost Estimation)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QAB Ranking &amp; Review</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Writing a Contract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From Contract to Construction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Installation and Constructions Inspection (active project oversight)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Final Inspection &amp; As-built Notes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Maintenance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Times New Roman" panose="02020603050405020304" pitchFamily="18" charset="0"/>
                <a:cs typeface="+mn-cs"/>
              </a:rPr>
              <a:t>Engineering Design, Permitting, and Bidding a Stream Crossing</a:t>
            </a: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ight Brace 11">
            <a:extLst>
              <a:ext uri="{FF2B5EF4-FFF2-40B4-BE49-F238E27FC236}">
                <a16:creationId xmlns:a16="http://schemas.microsoft.com/office/drawing/2014/main" id="{B47D8972-B111-48E2-9172-EEEC68FF4E39}"/>
              </a:ext>
            </a:extLst>
          </p:cNvPr>
          <p:cNvSpPr/>
          <p:nvPr/>
        </p:nvSpPr>
        <p:spPr>
          <a:xfrm>
            <a:off x="8829739" y="1943193"/>
            <a:ext cx="696900" cy="3038209"/>
          </a:xfrm>
          <a:prstGeom prst="rightBrace">
            <a:avLst>
              <a:gd name="adj1" fmla="val 6170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88F7C1D-58AA-4D77-AE29-C0959AEFC835}"/>
              </a:ext>
            </a:extLst>
          </p:cNvPr>
          <p:cNvSpPr txBox="1"/>
          <p:nvPr/>
        </p:nvSpPr>
        <p:spPr>
          <a:xfrm>
            <a:off x="9464689" y="2954465"/>
            <a:ext cx="2231802" cy="1015663"/>
          </a:xfrm>
          <a:prstGeom prst="rect">
            <a:avLst/>
          </a:prstGeom>
          <a:solidFill>
            <a:srgbClr val="FFFFC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Chapters 3-11 in chronological order and directed at CDs</a:t>
            </a:r>
          </a:p>
        </p:txBody>
      </p:sp>
      <p:sp>
        <p:nvSpPr>
          <p:cNvPr id="17" name="TextBox 16">
            <a:extLst>
              <a:ext uri="{FF2B5EF4-FFF2-40B4-BE49-F238E27FC236}">
                <a16:creationId xmlns:a16="http://schemas.microsoft.com/office/drawing/2014/main" id="{9BE30C10-3EC2-4B3D-8FB0-7D5E06241170}"/>
              </a:ext>
            </a:extLst>
          </p:cNvPr>
          <p:cNvSpPr txBox="1"/>
          <p:nvPr/>
        </p:nvSpPr>
        <p:spPr>
          <a:xfrm>
            <a:off x="9354635" y="4925933"/>
            <a:ext cx="2341856" cy="707886"/>
          </a:xfrm>
          <a:prstGeom prst="rect">
            <a:avLst/>
          </a:prstGeom>
          <a:solidFill>
            <a:srgbClr val="FFFFC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Chapter 12 directed at engineers</a:t>
            </a:r>
          </a:p>
        </p:txBody>
      </p:sp>
      <p:sp>
        <p:nvSpPr>
          <p:cNvPr id="19" name="TextBox 18">
            <a:extLst>
              <a:ext uri="{FF2B5EF4-FFF2-40B4-BE49-F238E27FC236}">
                <a16:creationId xmlns:a16="http://schemas.microsoft.com/office/drawing/2014/main" id="{A8C52282-EE8A-4012-94AF-CB7ED84ACF88}"/>
              </a:ext>
            </a:extLst>
          </p:cNvPr>
          <p:cNvSpPr txBox="1"/>
          <p:nvPr/>
        </p:nvSpPr>
        <p:spPr>
          <a:xfrm>
            <a:off x="8609481" y="1146326"/>
            <a:ext cx="3087010" cy="707886"/>
          </a:xfrm>
          <a:prstGeom prst="rect">
            <a:avLst/>
          </a:prstGeom>
          <a:solidFill>
            <a:srgbClr val="FFFFC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Chapters 1 &amp; 2 are background and spec detail</a:t>
            </a:r>
          </a:p>
        </p:txBody>
      </p:sp>
      <p:cxnSp>
        <p:nvCxnSpPr>
          <p:cNvPr id="22" name="Straight Arrow Connector 21">
            <a:extLst>
              <a:ext uri="{FF2B5EF4-FFF2-40B4-BE49-F238E27FC236}">
                <a16:creationId xmlns:a16="http://schemas.microsoft.com/office/drawing/2014/main" id="{128C1A0C-3191-43F7-92FE-C443EDC9077E}"/>
              </a:ext>
            </a:extLst>
          </p:cNvPr>
          <p:cNvCxnSpPr/>
          <p:nvPr/>
        </p:nvCxnSpPr>
        <p:spPr>
          <a:xfrm flipH="1">
            <a:off x="5293217" y="1500269"/>
            <a:ext cx="33162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10F2955-F583-41DB-B45E-18236F4BA154}"/>
              </a:ext>
            </a:extLst>
          </p:cNvPr>
          <p:cNvCxnSpPr>
            <a:cxnSpLocks/>
          </p:cNvCxnSpPr>
          <p:nvPr/>
        </p:nvCxnSpPr>
        <p:spPr>
          <a:xfrm flipH="1">
            <a:off x="8565102" y="5380608"/>
            <a:ext cx="78953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417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Documents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892" y="403886"/>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96625" y="41535"/>
            <a:ext cx="616403" cy="429004"/>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53173" y="-2778"/>
            <a:ext cx="1207570" cy="463681"/>
          </a:xfrm>
          <a:prstGeom prst="rect">
            <a:avLst/>
          </a:prstGeom>
        </p:spPr>
      </p:pic>
      <p:sp>
        <p:nvSpPr>
          <p:cNvPr id="10" name="TextBox 9">
            <a:extLst>
              <a:ext uri="{FF2B5EF4-FFF2-40B4-BE49-F238E27FC236}">
                <a16:creationId xmlns:a16="http://schemas.microsoft.com/office/drawing/2014/main" id="{84589C56-DFE5-4CB3-B382-86AA4D0780DE}"/>
              </a:ext>
            </a:extLst>
          </p:cNvPr>
          <p:cNvSpPr txBox="1"/>
          <p:nvPr/>
        </p:nvSpPr>
        <p:spPr>
          <a:xfrm>
            <a:off x="5852160" y="99947"/>
            <a:ext cx="27573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Effective July 1, 2022</a:t>
            </a:r>
          </a:p>
        </p:txBody>
      </p:sp>
      <p:sp>
        <p:nvSpPr>
          <p:cNvPr id="11" name="TextBox 10">
            <a:extLst>
              <a:ext uri="{FF2B5EF4-FFF2-40B4-BE49-F238E27FC236}">
                <a16:creationId xmlns:a16="http://schemas.microsoft.com/office/drawing/2014/main" id="{BC1B3018-E49A-4212-A657-D848A50C2720}"/>
              </a:ext>
            </a:extLst>
          </p:cNvPr>
          <p:cNvSpPr txBox="1"/>
          <p:nvPr/>
        </p:nvSpPr>
        <p:spPr>
          <a:xfrm>
            <a:off x="197984" y="1061043"/>
            <a:ext cx="11110812" cy="230832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effectLst/>
                <a:uLnTx/>
                <a:uFillTx/>
                <a:latin typeface="Calibri" panose="020F0502020204030204"/>
                <a:ea typeface="+mn-ea"/>
                <a:cs typeface="+mn-cs"/>
              </a:rPr>
              <a:t>Technical Manual </a:t>
            </a:r>
          </a:p>
          <a:p>
            <a:pPr marL="571500" marR="0" lvl="2" indent="-571500" algn="l" defTabSz="914400" rtl="0" eaLnBrk="1" fontAlgn="auto" latinLnBrk="0" hangingPunct="1">
              <a:lnSpc>
                <a:spcPct val="100000"/>
              </a:lnSpc>
              <a:spcBef>
                <a:spcPts val="0"/>
              </a:spcBef>
              <a:spcAft>
                <a:spcPts val="0"/>
              </a:spcAft>
              <a:buClrTx/>
              <a:buSzTx/>
              <a:buFontTx/>
              <a:buChar char="-"/>
              <a:tabLst/>
              <a:defRPr/>
            </a:pPr>
            <a:r>
              <a:rPr lang="en-US" sz="3200" b="1" dirty="0">
                <a:latin typeface="Calibri" panose="020F0502020204030204"/>
              </a:rPr>
              <a:t>Intended as details on how to meet policy and standard</a:t>
            </a:r>
          </a:p>
          <a:p>
            <a:pPr marL="571500" marR="0" lvl="2" indent="-5715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Does not contain additional requirements not already specified in Policy or Standard.</a:t>
            </a:r>
          </a:p>
        </p:txBody>
      </p:sp>
    </p:spTree>
    <p:extLst>
      <p:ext uri="{BB962C8B-B14F-4D97-AF65-F5344CB8AC3E}">
        <p14:creationId xmlns:p14="http://schemas.microsoft.com/office/powerpoint/2010/main" val="232117042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rgbClr val="4472C4">
                    <a:lumMod val="50000"/>
                  </a:srgbClr>
                </a:solidFill>
                <a:effectLst/>
                <a:uLnTx/>
                <a:uFillTx/>
                <a:latin typeface="Calibri" panose="020F0502020204030204"/>
                <a:ea typeface="+mj-ea"/>
                <a:cs typeface="+mj-cs"/>
              </a:rPr>
              <a:t>Ch 1, Introduction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9BCA5383-A8FF-2576-C0C7-F05FAEC870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946" y="692313"/>
            <a:ext cx="11202963" cy="2736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643942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chemeClr val="accent1">
                    <a:lumMod val="50000"/>
                  </a:schemeClr>
                </a:solidFill>
                <a:effectLst/>
                <a:uLnTx/>
                <a:uFillTx/>
                <a:latin typeface="Calibri" panose="020F0502020204030204"/>
                <a:ea typeface="+mj-ea"/>
                <a:cs typeface="+mj-cs"/>
              </a:rPr>
              <a:t>Ch 1, Introduction</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11" name="TextBox 10">
            <a:extLst>
              <a:ext uri="{FF2B5EF4-FFF2-40B4-BE49-F238E27FC236}">
                <a16:creationId xmlns:a16="http://schemas.microsoft.com/office/drawing/2014/main" id="{C1EB498F-B51A-4450-8B49-C98D5BA42161}"/>
              </a:ext>
            </a:extLst>
          </p:cNvPr>
          <p:cNvSpPr txBox="1"/>
          <p:nvPr/>
        </p:nvSpPr>
        <p:spPr>
          <a:xfrm>
            <a:off x="187338" y="460584"/>
            <a:ext cx="6277583" cy="4839786"/>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1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The “why”.  Impacts of poor crossings and benefits of a different approach</a:t>
            </a:r>
          </a:p>
          <a:p>
            <a:pPr marL="342900" indent="-342900">
              <a:spcAft>
                <a:spcPts val="300"/>
              </a:spcAft>
              <a:buFont typeface="Arial" panose="020B0604020202020204" pitchFamily="34" charset="0"/>
              <a:buChar char="•"/>
              <a:defRPr/>
            </a:pP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Built on </a:t>
            </a:r>
            <a:r>
              <a:rPr lang="en-US" sz="2800" dirty="0">
                <a:solidFill>
                  <a:srgbClr val="000000"/>
                </a:solidFill>
                <a:latin typeface="Calibri" panose="020F0502020204030204"/>
              </a:rPr>
              <a:t>lessons </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from USFS and other states.</a:t>
            </a:r>
          </a:p>
          <a:p>
            <a:pPr marL="342900" indent="-342900">
              <a:spcAft>
                <a:spcPts val="300"/>
              </a:spcAft>
              <a:buFont typeface="Arial" panose="020B0604020202020204" pitchFamily="34" charset="0"/>
              <a:buChar char="•"/>
              <a:defRPr/>
            </a:pPr>
            <a:r>
              <a:rPr lang="en-US" sz="2800" b="0" dirty="0">
                <a:solidFill>
                  <a:srgbClr val="000000"/>
                </a:solidFill>
                <a:latin typeface="Calibri" panose="020F0502020204030204"/>
              </a:rPr>
              <a:t>Focus on “Stream Continuit</a:t>
            </a:r>
            <a:r>
              <a:rPr lang="en-US" sz="2800" dirty="0">
                <a:solidFill>
                  <a:srgbClr val="000000"/>
                </a:solidFill>
                <a:latin typeface="Calibri" panose="020F0502020204030204"/>
              </a:rPr>
              <a:t>y” over “Aquatic Organism Passage”. </a:t>
            </a:r>
            <a:r>
              <a:rPr lang="en-US" sz="2000" dirty="0">
                <a:solidFill>
                  <a:srgbClr val="000000"/>
                </a:solidFill>
                <a:latin typeface="Calibri" panose="020F0502020204030204"/>
              </a:rPr>
              <a:t>(and continuity will get you AOP)</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Overview of roles and introduction of policy and standard, and bankfull.</a:t>
            </a:r>
          </a:p>
          <a:p>
            <a:pPr lvl="1">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7EE84C4-4D30-6FA1-E7B3-3644A62FD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85" y="194377"/>
            <a:ext cx="5622028" cy="2882215"/>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7D502A1D-2E34-577F-61E8-9BD369E82646}"/>
              </a:ext>
            </a:extLst>
          </p:cNvPr>
          <p:cNvCxnSpPr>
            <a:cxnSpLocks/>
          </p:cNvCxnSpPr>
          <p:nvPr/>
        </p:nvCxnSpPr>
        <p:spPr>
          <a:xfrm>
            <a:off x="5965371" y="2107474"/>
            <a:ext cx="522314" cy="2525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9ABA607-8866-D5AE-12CD-7B2AFA3546B5}"/>
              </a:ext>
            </a:extLst>
          </p:cNvPr>
          <p:cNvPicPr>
            <a:picLocks noChangeAspect="1"/>
          </p:cNvPicPr>
          <p:nvPr/>
        </p:nvPicPr>
        <p:blipFill>
          <a:blip r:embed="rId6"/>
          <a:stretch>
            <a:fillRect/>
          </a:stretch>
        </p:blipFill>
        <p:spPr>
          <a:xfrm>
            <a:off x="6162689" y="4469637"/>
            <a:ext cx="6032840" cy="239117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23466F51-FFD4-4932-E833-8A250F274BE6}"/>
              </a:ext>
            </a:extLst>
          </p:cNvPr>
          <p:cNvPicPr>
            <a:picLocks noChangeAspect="1"/>
          </p:cNvPicPr>
          <p:nvPr/>
        </p:nvPicPr>
        <p:blipFill>
          <a:blip r:embed="rId7"/>
          <a:stretch>
            <a:fillRect/>
          </a:stretch>
        </p:blipFill>
        <p:spPr>
          <a:xfrm>
            <a:off x="1099344" y="4865296"/>
            <a:ext cx="3960473" cy="2413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1182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chemeClr val="accent1">
                    <a:lumMod val="50000"/>
                  </a:schemeClr>
                </a:solidFill>
                <a:effectLst/>
                <a:uLnTx/>
                <a:uFillTx/>
                <a:latin typeface="Calibri" panose="020F0502020204030204"/>
                <a:ea typeface="+mj-ea"/>
                <a:cs typeface="+mj-cs"/>
              </a:rPr>
              <a:t>Ch 2, DGLVR Stream Crossing Standard</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9BCA5383-A8FF-2576-C0C7-F05FAEC870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363" y="692313"/>
            <a:ext cx="11202963" cy="4578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B0B6655-689A-58CB-0B6C-8110CB351D7A}"/>
              </a:ext>
            </a:extLst>
          </p:cNvPr>
          <p:cNvPicPr>
            <a:picLocks noChangeAspect="1"/>
          </p:cNvPicPr>
          <p:nvPr/>
        </p:nvPicPr>
        <p:blipFill>
          <a:blip r:embed="rId6"/>
          <a:stretch>
            <a:fillRect/>
          </a:stretch>
        </p:blipFill>
        <p:spPr>
          <a:xfrm>
            <a:off x="4984357" y="2892222"/>
            <a:ext cx="7207643" cy="396577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A1CF783-E298-3F88-DB59-82C7700D4024}"/>
              </a:ext>
            </a:extLst>
          </p:cNvPr>
          <p:cNvSpPr txBox="1"/>
          <p:nvPr/>
        </p:nvSpPr>
        <p:spPr>
          <a:xfrm>
            <a:off x="187338" y="1257532"/>
            <a:ext cx="10193279" cy="1869743"/>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2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Provides line-by-line explanation to the Standard.</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This is what we used in yesterday’s webinar on the Standard.</a:t>
            </a:r>
          </a:p>
          <a:p>
            <a:pPr lvl="1">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7684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chemeClr val="accent1">
                    <a:lumMod val="50000"/>
                  </a:schemeClr>
                </a:solidFill>
                <a:effectLst/>
                <a:uLnTx/>
                <a:uFillTx/>
                <a:latin typeface="Calibri" panose="020F0502020204030204"/>
                <a:ea typeface="+mj-ea"/>
                <a:cs typeface="+mj-cs"/>
              </a:rPr>
              <a:t>Ch 3, Initial Assessment and Planning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pic>
        <p:nvPicPr>
          <p:cNvPr id="3" name="Picture 2">
            <a:extLst>
              <a:ext uri="{FF2B5EF4-FFF2-40B4-BE49-F238E27FC236}">
                <a16:creationId xmlns:a16="http://schemas.microsoft.com/office/drawing/2014/main" id="{9BCA5383-A8FF-2576-C0C7-F05FAEC870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7338" y="679169"/>
            <a:ext cx="11202963" cy="1968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45637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6" name="Picture 5">
            <a:extLst>
              <a:ext uri="{FF2B5EF4-FFF2-40B4-BE49-F238E27FC236}">
                <a16:creationId xmlns:a16="http://schemas.microsoft.com/office/drawing/2014/main" id="{00E31F94-5300-6609-0D1A-DF7849801F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34855">
            <a:off x="4376599" y="4364196"/>
            <a:ext cx="4716578" cy="2813001"/>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0" y="5358"/>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3FAF49"/>
                </a:solidFill>
                <a:effectLst/>
                <a:uLnTx/>
                <a:uFillTx/>
                <a:latin typeface="Calibri" panose="020F0502020204030204"/>
                <a:ea typeface="+mj-ea"/>
                <a:cs typeface="+mj-cs"/>
              </a:rPr>
              <a:t>Tech Manual: </a:t>
            </a:r>
            <a:r>
              <a:rPr kumimoji="0" lang="en-US" sz="2600" b="1" i="0" u="none" strike="noStrike" kern="1200" cap="none" spc="0" normalizeH="0" baseline="0" noProof="0" dirty="0">
                <a:ln>
                  <a:noFill/>
                </a:ln>
                <a:solidFill>
                  <a:schemeClr val="accent1">
                    <a:lumMod val="50000"/>
                  </a:schemeClr>
                </a:solidFill>
                <a:effectLst/>
                <a:uLnTx/>
                <a:uFillTx/>
                <a:latin typeface="Calibri" panose="020F0502020204030204"/>
                <a:ea typeface="+mj-ea"/>
                <a:cs typeface="+mj-cs"/>
              </a:rPr>
              <a:t>Ch 3, Initial Assessment and Planning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87" y="349319"/>
            <a:ext cx="6013713" cy="184774"/>
          </a:xfrm>
          <a:prstGeom prst="rect">
            <a:avLst/>
          </a:prstGeom>
        </p:spPr>
      </p:pic>
      <p:sp>
        <p:nvSpPr>
          <p:cNvPr id="7" name="TextBox 6">
            <a:extLst>
              <a:ext uri="{FF2B5EF4-FFF2-40B4-BE49-F238E27FC236}">
                <a16:creationId xmlns:a16="http://schemas.microsoft.com/office/drawing/2014/main" id="{23263BE9-EB15-A254-CD33-DD12106543D0}"/>
              </a:ext>
            </a:extLst>
          </p:cNvPr>
          <p:cNvSpPr txBox="1"/>
          <p:nvPr/>
        </p:nvSpPr>
        <p:spPr>
          <a:xfrm>
            <a:off x="187338" y="460584"/>
            <a:ext cx="6277583" cy="4785926"/>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Ch 3 Highlights</a:t>
            </a:r>
            <a:r>
              <a:rPr kumimoji="0" lang="en-US" sz="28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800" dirty="0">
                <a:solidFill>
                  <a:srgbClr val="000000"/>
                </a:solidFill>
                <a:latin typeface="Calibri" panose="020F0502020204030204"/>
              </a:rPr>
              <a:t>Determining eligibility for replacement</a:t>
            </a:r>
          </a:p>
          <a:p>
            <a:pPr marL="342900" indent="-342900">
              <a:spcAft>
                <a:spcPts val="300"/>
              </a:spcAft>
              <a:buFont typeface="Arial" panose="020B0604020202020204" pitchFamily="34" charset="0"/>
              <a:buChar char="•"/>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Det</a:t>
            </a:r>
            <a:r>
              <a:rPr lang="en-US" sz="2800" dirty="0">
                <a:solidFill>
                  <a:srgbClr val="000000"/>
                </a:solidFill>
                <a:latin typeface="Calibri" panose="020F0502020204030204"/>
              </a:rPr>
              <a:t>ails on exemptions.</a:t>
            </a:r>
          </a:p>
          <a:p>
            <a:pPr marL="342900" indent="-342900">
              <a:spcAft>
                <a:spcPts val="300"/>
              </a:spcAft>
              <a:buFont typeface="Arial" panose="020B0604020202020204" pitchFamily="34" charset="0"/>
              <a:buChar char="•"/>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Pre project </a:t>
            </a:r>
            <a:r>
              <a:rPr lang="en-US" sz="2800" b="1" dirty="0">
                <a:solidFill>
                  <a:srgbClr val="000000"/>
                </a:solidFill>
                <a:latin typeface="Calibri" panose="020F0502020204030204"/>
              </a:rPr>
              <a:t>considerations</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Realistic timelines</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Off-ROW</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Prevailing Wage</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Potential project and engineering costs</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Permitting</a:t>
            </a:r>
          </a:p>
          <a:p>
            <a:pPr marL="800100" lvl="1" indent="-342900">
              <a:spcAft>
                <a:spcPts val="300"/>
              </a:spcAft>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Likelihood of funding</a:t>
            </a:r>
          </a:p>
          <a:p>
            <a:pPr marL="800100" lvl="1" indent="-342900">
              <a:spcAft>
                <a:spcPts val="300"/>
              </a:spcAft>
              <a:buFont typeface="Arial" panose="020B0604020202020204" pitchFamily="34" charset="0"/>
              <a:buChar char="•"/>
              <a:defRPr/>
            </a:pPr>
            <a:r>
              <a:rPr lang="en-US" sz="2400" dirty="0">
                <a:solidFill>
                  <a:srgbClr val="000000"/>
                </a:solidFill>
                <a:latin typeface="Calibri" panose="020F0502020204030204"/>
              </a:rPr>
              <a:t>SCC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6E9B96B-0D68-DDB4-B077-336E8D6E84C3}"/>
              </a:ext>
            </a:extLst>
          </p:cNvPr>
          <p:cNvSpPr txBox="1"/>
          <p:nvPr/>
        </p:nvSpPr>
        <p:spPr>
          <a:xfrm>
            <a:off x="6734888" y="819876"/>
            <a:ext cx="5374826" cy="1646605"/>
          </a:xfrm>
          <a:prstGeom prst="rect">
            <a:avLst/>
          </a:prstGeom>
          <a:noFill/>
        </p:spPr>
        <p:txBody>
          <a:bodyPr wrap="square" rtlCol="0">
            <a:spAutoFit/>
          </a:bodyPr>
          <a:lstStyle/>
          <a:p>
            <a:pPr marR="0" lvl="0" algn="l" defTabSz="914400" rtl="0" eaLnBrk="1" fontAlgn="auto" latinLnBrk="0" hangingPunct="1">
              <a:spcAft>
                <a:spcPts val="300"/>
              </a:spcAft>
              <a:buClrTx/>
              <a:buSzTx/>
              <a:tabLst/>
              <a:defRPr/>
            </a:pPr>
            <a:r>
              <a:rPr lang="en-US" sz="2400" b="1" u="sng" dirty="0">
                <a:solidFill>
                  <a:srgbClr val="000000"/>
                </a:solidFill>
                <a:latin typeface="Calibri" panose="020F0502020204030204"/>
              </a:rPr>
              <a:t>Other Resources</a:t>
            </a:r>
            <a:r>
              <a:rPr kumimoji="0" lang="en-US" sz="240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Checklist</a:t>
            </a:r>
            <a:r>
              <a:rPr lang="en-US" sz="2400" dirty="0">
                <a:solidFill>
                  <a:srgbClr val="000000"/>
                </a:solidFill>
                <a:latin typeface="Calibri" panose="020F0502020204030204"/>
              </a:rPr>
              <a:t>: Pre-App meeting</a:t>
            </a:r>
          </a:p>
          <a:p>
            <a:pPr marL="342900" indent="-342900">
              <a:spcAft>
                <a:spcPts val="300"/>
              </a:spcAft>
              <a:buFont typeface="Arial" panose="020B0604020202020204" pitchFamily="34" charset="0"/>
              <a:buChar char="•"/>
              <a:defRPr/>
            </a:pPr>
            <a:r>
              <a:rPr lang="en-US" sz="2400" b="1" dirty="0">
                <a:solidFill>
                  <a:srgbClr val="000000"/>
                </a:solidFill>
                <a:latin typeface="Calibri" panose="020F0502020204030204"/>
              </a:rPr>
              <a:t>Tech Bulletin: </a:t>
            </a:r>
            <a:r>
              <a:rPr lang="en-US" sz="2400" dirty="0">
                <a:solidFill>
                  <a:srgbClr val="000000"/>
                </a:solidFill>
                <a:latin typeface="Calibri" panose="020F0502020204030204"/>
              </a:rPr>
              <a:t>Bankfull Width Determination</a:t>
            </a:r>
          </a:p>
        </p:txBody>
      </p:sp>
      <p:pic>
        <p:nvPicPr>
          <p:cNvPr id="4" name="Picture 3">
            <a:extLst>
              <a:ext uri="{FF2B5EF4-FFF2-40B4-BE49-F238E27FC236}">
                <a16:creationId xmlns:a16="http://schemas.microsoft.com/office/drawing/2014/main" id="{7E4BA0A3-C5A7-4714-8A6F-A906AE958263}"/>
              </a:ext>
            </a:extLst>
          </p:cNvPr>
          <p:cNvPicPr>
            <a:picLocks noChangeAspect="1"/>
          </p:cNvPicPr>
          <p:nvPr/>
        </p:nvPicPr>
        <p:blipFill>
          <a:blip r:embed="rId6"/>
          <a:stretch>
            <a:fillRect/>
          </a:stretch>
        </p:blipFill>
        <p:spPr>
          <a:xfrm rot="21334670">
            <a:off x="8367811" y="3615746"/>
            <a:ext cx="4986110" cy="3682402"/>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36982D04-A150-0E4F-FA8B-3AE7E73C40C2}"/>
              </a:ext>
            </a:extLst>
          </p:cNvPr>
          <p:cNvCxnSpPr>
            <a:cxnSpLocks/>
          </p:cNvCxnSpPr>
          <p:nvPr/>
        </p:nvCxnSpPr>
        <p:spPr>
          <a:xfrm>
            <a:off x="8990618" y="2340206"/>
            <a:ext cx="836963" cy="1415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B1815B-C62A-7F4E-2E9E-1FB79571C2B8}"/>
              </a:ext>
            </a:extLst>
          </p:cNvPr>
          <p:cNvCxnSpPr>
            <a:cxnSpLocks/>
          </p:cNvCxnSpPr>
          <p:nvPr/>
        </p:nvCxnSpPr>
        <p:spPr>
          <a:xfrm flipH="1">
            <a:off x="6134030" y="1499382"/>
            <a:ext cx="686864" cy="27509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66624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03EDA45A7724092F583276AD4820E" ma:contentTypeVersion="11" ma:contentTypeDescription="Create a new document." ma:contentTypeScope="" ma:versionID="1a87d8358d0233ccf9c9836d8aec91b2">
  <xsd:schema xmlns:xsd="http://www.w3.org/2001/XMLSchema" xmlns:xs="http://www.w3.org/2001/XMLSchema" xmlns:p="http://schemas.microsoft.com/office/2006/metadata/properties" xmlns:ns3="82c76831-dc3c-4084-8010-42118f972f26" xmlns:ns4="3b5a5e3e-c557-4527-a085-b303f0c2e606" targetNamespace="http://schemas.microsoft.com/office/2006/metadata/properties" ma:root="true" ma:fieldsID="4704f712e105eb551c7e0f269b857adf" ns3:_="" ns4:_="">
    <xsd:import namespace="82c76831-dc3c-4084-8010-42118f972f26"/>
    <xsd:import namespace="3b5a5e3e-c557-4527-a085-b303f0c2e6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76831-dc3c-4084-8010-42118f972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5a5e3e-c557-4527-a085-b303f0c2e6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6F7D4-9E4E-4271-A877-237FE8BFD1ED}">
  <ds:schemaRefs>
    <ds:schemaRef ds:uri="http://schemas.microsoft.com/sharepoint/v3/contenttype/forms"/>
  </ds:schemaRefs>
</ds:datastoreItem>
</file>

<file path=customXml/itemProps2.xml><?xml version="1.0" encoding="utf-8"?>
<ds:datastoreItem xmlns:ds="http://schemas.openxmlformats.org/officeDocument/2006/customXml" ds:itemID="{A59C666E-75E9-4884-B2C1-C0E6179540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B0FC7F-23FB-47DD-B4B3-90251753D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76831-dc3c-4084-8010-42118f972f26"/>
    <ds:schemaRef ds:uri="3b5a5e3e-c557-4527-a085-b303f0c2e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2943</TotalTime>
  <Words>1178</Words>
  <Application>Microsoft Office PowerPoint</Application>
  <PresentationFormat>Widescreen</PresentationFormat>
  <Paragraphs>214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Roy</dc:creator>
  <cp:lastModifiedBy>Ken Corradini</cp:lastModifiedBy>
  <cp:revision>53</cp:revision>
  <dcterms:created xsi:type="dcterms:W3CDTF">2022-04-15T17:41:19Z</dcterms:created>
  <dcterms:modified xsi:type="dcterms:W3CDTF">2022-05-27T14:04:57Z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0x010100F8B03EDA45A7724092F583276AD4820E</vt:lpwstr>
  </property>
</Properties>
</file>