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41"/>
  </p:notesMasterIdLst>
  <p:sldIdLst>
    <p:sldId id="623" r:id="rId3"/>
    <p:sldId id="624" r:id="rId4"/>
    <p:sldId id="614" r:id="rId5"/>
    <p:sldId id="625" r:id="rId6"/>
    <p:sldId id="615" r:id="rId7"/>
    <p:sldId id="538" r:id="rId8"/>
    <p:sldId id="626" r:id="rId9"/>
    <p:sldId id="599" r:id="rId10"/>
    <p:sldId id="601" r:id="rId11"/>
    <p:sldId id="616" r:id="rId12"/>
    <p:sldId id="628" r:id="rId13"/>
    <p:sldId id="604" r:id="rId14"/>
    <p:sldId id="541" r:id="rId15"/>
    <p:sldId id="542" r:id="rId16"/>
    <p:sldId id="629" r:id="rId17"/>
    <p:sldId id="617" r:id="rId18"/>
    <p:sldId id="543" r:id="rId19"/>
    <p:sldId id="544" r:id="rId20"/>
    <p:sldId id="545" r:id="rId21"/>
    <p:sldId id="627" r:id="rId22"/>
    <p:sldId id="546" r:id="rId23"/>
    <p:sldId id="547" r:id="rId24"/>
    <p:sldId id="548" r:id="rId25"/>
    <p:sldId id="550" r:id="rId26"/>
    <p:sldId id="551" r:id="rId27"/>
    <p:sldId id="552" r:id="rId28"/>
    <p:sldId id="619" r:id="rId29"/>
    <p:sldId id="553" r:id="rId30"/>
    <p:sldId id="595" r:id="rId31"/>
    <p:sldId id="622" r:id="rId32"/>
    <p:sldId id="621" r:id="rId33"/>
    <p:sldId id="618" r:id="rId34"/>
    <p:sldId id="607" r:id="rId35"/>
    <p:sldId id="608" r:id="rId36"/>
    <p:sldId id="609" r:id="rId37"/>
    <p:sldId id="630" r:id="rId38"/>
    <p:sldId id="613" r:id="rId39"/>
    <p:sldId id="63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00"/>
    <a:srgbClr val="FFFF99"/>
    <a:srgbClr val="F7FFF8"/>
    <a:srgbClr val="CCFFCC"/>
    <a:srgbClr val="F3FFF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603" autoAdjust="0"/>
    <p:restoredTop sz="94660"/>
  </p:normalViewPr>
  <p:slideViewPr>
    <p:cSldViewPr>
      <p:cViewPr varScale="1">
        <p:scale>
          <a:sx n="73" d="100"/>
          <a:sy n="73" d="100"/>
        </p:scale>
        <p:origin x="27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4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1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3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44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5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6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3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7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5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2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00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09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4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06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03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76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2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23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7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1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95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83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39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00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65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60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6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2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5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3F69-F3FF-472C-93EF-E37F57EBC51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5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9"/>
            <a:ext cx="5787705" cy="3726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685800"/>
            <a:ext cx="8229600" cy="4953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762000"/>
            <a:ext cx="8229600" cy="5791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91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3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5/18/2016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721" y="-1"/>
            <a:ext cx="9144000" cy="420125"/>
          </a:xfrm>
          <a:prstGeom prst="rect">
            <a:avLst/>
          </a:prstGeom>
          <a:gradFill>
            <a:gsLst>
              <a:gs pos="38000">
                <a:srgbClr val="FFFFCC"/>
              </a:gs>
              <a:gs pos="28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-1"/>
            <a:ext cx="5943600" cy="42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/TECHNICAL%20BULLETINS/06_DSA/2016_DSA%20Handbook/DSA_Handbook_2016-05-16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rtandgravel.psu.edu/general-resources/driving-surface-aggregate-dsa" TargetMode="External"/><Relationship Id="rId4" Type="http://schemas.openxmlformats.org/officeDocument/2006/relationships/hyperlink" Target="http://www.dirtandgravelroad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rtandgravel.psu.edu/general-resources/driving-surface-aggregate-dsa" TargetMode="External"/><Relationship Id="rId4" Type="http://schemas.openxmlformats.org/officeDocument/2006/relationships/hyperlink" Target="http://www.dirtandgravelroads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enevel\Desktop\IMG_5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5556" r="6394" b="42222"/>
          <a:stretch/>
        </p:blipFill>
        <p:spPr bwMode="auto">
          <a:xfrm>
            <a:off x="0" y="-8928"/>
            <a:ext cx="9144000" cy="32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68" y="76200"/>
            <a:ext cx="6977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DSA</a:t>
            </a:r>
          </a:p>
          <a:p>
            <a:r>
              <a:rPr lang="en-US" sz="4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Administrative </a:t>
            </a:r>
          </a:p>
          <a:p>
            <a:r>
              <a:rPr lang="en-US" sz="4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Webinar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917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955029" y="893906"/>
            <a:ext cx="2960949" cy="6586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prstClr val="black"/>
                </a:solidFill>
              </a:rPr>
              <a:t>Toggle </a:t>
            </a:r>
            <a:r>
              <a:rPr lang="en-US" sz="1600" b="1" dirty="0">
                <a:solidFill>
                  <a:prstClr val="black"/>
                </a:solidFill>
              </a:rPr>
              <a:t>f</a:t>
            </a:r>
            <a:r>
              <a:rPr lang="en-US" sz="1600" b="1" dirty="0" smtClean="0">
                <a:solidFill>
                  <a:prstClr val="black"/>
                </a:solidFill>
              </a:rPr>
              <a:t>ull screen mode </a:t>
            </a:r>
          </a:p>
          <a:p>
            <a:pPr algn="l"/>
            <a:r>
              <a:rPr lang="en-US" sz="1600" b="1" dirty="0" smtClean="0">
                <a:solidFill>
                  <a:prstClr val="black"/>
                </a:solidFill>
              </a:rPr>
              <a:t>with this button above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3336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" y="4210632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4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400" b="1" dirty="0" smtClean="0">
                <a:solidFill>
                  <a:prstClr val="white"/>
                </a:solidFill>
              </a:rPr>
              <a:t>866-823-7699.  </a:t>
            </a:r>
            <a:r>
              <a:rPr lang="en-US" sz="2400" dirty="0" smtClean="0">
                <a:solidFill>
                  <a:prstClr val="white"/>
                </a:solidFill>
              </a:rPr>
              <a:t>Please use either the webinar audio or conference line, but not both (will produce feedback).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8287413" y="929640"/>
            <a:ext cx="591883" cy="58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429000"/>
            <a:ext cx="2061099" cy="76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Use Chat box to ask Questions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1589" y="3154253"/>
            <a:ext cx="2165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5/19/16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Starts at 9am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Driving Surface Aggregate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a typeface="Times New Roman"/>
              </a:rPr>
              <a:t>Evolution of DSA spec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Times New Roman"/>
              </a:rPr>
              <a:t>Walkthrough of new spec and changes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Times New Roman"/>
              </a:rPr>
              <a:t>Overview of Handbook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a typeface="Times New Roman"/>
              </a:rPr>
              <a:t>Implementation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prstClr val="white"/>
              </a:solidFill>
              <a:ea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prstClr val="white"/>
                </a:solidFill>
                <a:ea typeface="Times New Roman"/>
              </a:rPr>
            </a:br>
            <a:endParaRPr lang="en-US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6" name="Picture 2" descr="C:\Users\enevel\Desktop\IMG_5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2222"/>
          <a:stretch/>
        </p:blipFill>
        <p:spPr bwMode="auto">
          <a:xfrm>
            <a:off x="-10287000" y="22098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3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DSA History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Center developed DSA in 2000.</a:t>
            </a:r>
          </a:p>
          <a:p>
            <a:pPr lvl="1">
              <a:spcBef>
                <a:spcPts val="1200"/>
              </a:spcBef>
            </a:pPr>
            <a:r>
              <a:rPr lang="en-US" b="1" dirty="0" err="1" smtClean="0">
                <a:ea typeface="Times New Roman"/>
              </a:rPr>
              <a:t>PennDOT</a:t>
            </a:r>
            <a:r>
              <a:rPr lang="en-US" b="1" dirty="0" smtClean="0">
                <a:ea typeface="Times New Roman"/>
              </a:rPr>
              <a:t> adopted DSA spec in 2006.</a:t>
            </a:r>
          </a:p>
          <a:p>
            <a:pPr lvl="1">
              <a:spcBef>
                <a:spcPts val="1200"/>
              </a:spcBef>
            </a:pPr>
            <a:r>
              <a:rPr lang="en-US" b="1" u="sng" dirty="0" smtClean="0">
                <a:ea typeface="Times New Roman"/>
              </a:rPr>
              <a:t>Program adopted </a:t>
            </a:r>
            <a:r>
              <a:rPr lang="en-US" b="1" u="sng" dirty="0" err="1" smtClean="0">
                <a:ea typeface="Times New Roman"/>
              </a:rPr>
              <a:t>PennDOT</a:t>
            </a:r>
            <a:r>
              <a:rPr lang="en-US" b="1" u="sng" dirty="0" smtClean="0">
                <a:ea typeface="Times New Roman"/>
              </a:rPr>
              <a:t> spec for use in 2006.</a:t>
            </a: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436" y="-9144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Evolution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27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DSA History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Center developed DSA in 2000.</a:t>
            </a:r>
          </a:p>
          <a:p>
            <a:pPr lvl="1">
              <a:spcBef>
                <a:spcPts val="1200"/>
              </a:spcBef>
            </a:pPr>
            <a:r>
              <a:rPr lang="en-US" b="1" dirty="0" err="1" smtClean="0">
                <a:ea typeface="Times New Roman"/>
              </a:rPr>
              <a:t>PennDOT</a:t>
            </a:r>
            <a:r>
              <a:rPr lang="en-US" b="1" dirty="0" smtClean="0">
                <a:ea typeface="Times New Roman"/>
              </a:rPr>
              <a:t> adopted DSA spec in 2006.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Program adopted </a:t>
            </a:r>
            <a:r>
              <a:rPr lang="en-US" b="1" dirty="0" err="1" smtClean="0">
                <a:ea typeface="Times New Roman"/>
              </a:rPr>
              <a:t>PennDOT</a:t>
            </a:r>
            <a:r>
              <a:rPr lang="en-US" b="1" dirty="0" smtClean="0">
                <a:ea typeface="Times New Roman"/>
              </a:rPr>
              <a:t> spec for use in 2006.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DSA Clearinghouse at Center in 2015.</a:t>
            </a:r>
          </a:p>
          <a:p>
            <a:pPr lvl="1">
              <a:spcBef>
                <a:spcPts val="1200"/>
              </a:spcBef>
            </a:pPr>
            <a:r>
              <a:rPr lang="en-US" b="1" u="sng" dirty="0" smtClean="0">
                <a:ea typeface="Times New Roman"/>
              </a:rPr>
              <a:t>SCC DSA Spec approved 5/10/2016 (separate from </a:t>
            </a:r>
            <a:r>
              <a:rPr lang="en-US" b="1" u="sng" dirty="0" err="1" smtClean="0">
                <a:ea typeface="Times New Roman"/>
              </a:rPr>
              <a:t>PennDOT</a:t>
            </a:r>
            <a:r>
              <a:rPr lang="en-US" b="1" u="sng" dirty="0" smtClean="0">
                <a:ea typeface="Times New Roman"/>
              </a:rPr>
              <a:t> spec)</a:t>
            </a: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436" y="-9144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41727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Reason for new Spec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Several DOT requirements that did not fit Program: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DOT approved quarry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Required paver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Required sub-grade compaction and density testing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Required in-place density testing</a:t>
            </a:r>
          </a:p>
          <a:p>
            <a:pPr lvl="1">
              <a:spcBef>
                <a:spcPts val="1200"/>
              </a:spcBef>
            </a:pPr>
            <a:r>
              <a:rPr lang="en-US" b="1" u="sng" dirty="0" smtClean="0">
                <a:ea typeface="Times New Roman"/>
              </a:rPr>
              <a:t>Flexibility to make changes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Local Control</a:t>
            </a: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7436" y="-9144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40026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Timeline on new Spec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Program’s “Policy and Planning” advisory workgroup met several times last winter to provide input.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All Conservation Districts were given comment opportunity on spec in Feb 2016.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Met twice and received comments from PACA.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Final specification approved by SCC 5/10/16.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3163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PA Aggregate and Concrete Association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7436" y="-9144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31421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Purpose of new Spec</a:t>
            </a:r>
          </a:p>
          <a:p>
            <a:pPr lvl="1"/>
            <a:r>
              <a:rPr lang="en-US" b="1" dirty="0" smtClean="0">
                <a:ea typeface="Times New Roman"/>
              </a:rPr>
              <a:t>Make DSA more available (more suppliers)</a:t>
            </a:r>
          </a:p>
          <a:p>
            <a:pPr lvl="1"/>
            <a:r>
              <a:rPr lang="en-US" b="1" dirty="0" smtClean="0">
                <a:ea typeface="Times New Roman"/>
              </a:rPr>
              <a:t>Insure you get what you pay for</a:t>
            </a:r>
          </a:p>
          <a:p>
            <a:pPr lvl="1"/>
            <a:r>
              <a:rPr lang="en-US" b="1" dirty="0" smtClean="0">
                <a:ea typeface="Times New Roman"/>
              </a:rPr>
              <a:t>Improve overall quality of placements</a:t>
            </a:r>
          </a:p>
          <a:p>
            <a:pPr lvl="1"/>
            <a:r>
              <a:rPr lang="en-US" b="1" dirty="0" smtClean="0">
                <a:ea typeface="Times New Roman"/>
              </a:rPr>
              <a:t>Allow more Program control by not being tied to DOT spec.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7436" y="-9144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Evolution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44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Driving Surface Aggregate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Evolution of DSA spec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a typeface="Times New Roman"/>
              </a:rPr>
              <a:t>Walkthrough of new spec and changes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Times New Roman"/>
              </a:rPr>
              <a:t>Overview of Handbook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a typeface="Times New Roman"/>
              </a:rPr>
              <a:t>Implementation</a:t>
            </a:r>
            <a:endParaRPr lang="en-US" sz="4000" dirty="0" smtClean="0">
              <a:solidFill>
                <a:prstClr val="white"/>
              </a:solidFill>
              <a:ea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prstClr val="white"/>
                </a:solidFill>
                <a:ea typeface="Times New Roman"/>
              </a:rPr>
            </a:br>
            <a:endParaRPr lang="en-US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6" name="Picture 2" descr="C:\Users\enevel\Desktop\IMG_5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2222"/>
          <a:stretch/>
        </p:blipFill>
        <p:spPr bwMode="auto">
          <a:xfrm>
            <a:off x="-10287000" y="22098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Draft SCC Spec Walkthrough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2 pages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Walkthrough of changes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281238"/>
            <a:ext cx="3598821" cy="45767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3999" y="1828800"/>
            <a:ext cx="3810001" cy="5029200"/>
            <a:chOff x="1516781" y="-1023938"/>
            <a:chExt cx="6531842" cy="96916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6781" y="-1023938"/>
              <a:ext cx="6531842" cy="89058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705600"/>
              <a:ext cx="6124575" cy="19621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26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Use of Bulletin 14 (DOT approved Quarry)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In DOT spec, </a:t>
            </a:r>
            <a:r>
              <a:rPr lang="en-US" b="1" u="sng" dirty="0" smtClean="0">
                <a:ea typeface="Times New Roman"/>
              </a:rPr>
              <a:t>not</a:t>
            </a:r>
            <a:r>
              <a:rPr lang="en-US" b="1" dirty="0" smtClean="0">
                <a:ea typeface="Times New Roman"/>
              </a:rPr>
              <a:t> in SCC draft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Restricts availability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Non-DOT approved quarries can make good DSA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43" t="12963" r="2289"/>
          <a:stretch/>
        </p:blipFill>
        <p:spPr>
          <a:xfrm>
            <a:off x="1600200" y="3276600"/>
            <a:ext cx="7467600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15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DSA Use: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SCC Spec defines use in Program: only after drainage and base issues are addressed, etc.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43" t="12963" r="2289"/>
          <a:stretch/>
        </p:blipFill>
        <p:spPr>
          <a:xfrm>
            <a:off x="1676400" y="3246120"/>
            <a:ext cx="7467600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3" name="Oval 2"/>
          <p:cNvSpPr/>
          <p:nvPr/>
        </p:nvSpPr>
        <p:spPr>
          <a:xfrm>
            <a:off x="1676400" y="5257800"/>
            <a:ext cx="72390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73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203" y="3431126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Participant phone lines will be muted until after initial 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069114"/>
            <a:ext cx="176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RECORD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Material: Gradation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NEW: Material must be tested prior to delivery.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502"/>
          <a:stretch/>
        </p:blipFill>
        <p:spPr>
          <a:xfrm>
            <a:off x="166413" y="4605146"/>
            <a:ext cx="8733221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8" name="Oval 7"/>
          <p:cNvSpPr/>
          <p:nvPr/>
        </p:nvSpPr>
        <p:spPr>
          <a:xfrm>
            <a:off x="-15766" y="4343400"/>
            <a:ext cx="8991600" cy="16002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13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Material: Gradation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NEW: Material must be tested prior to delivery.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502"/>
          <a:stretch/>
        </p:blipFill>
        <p:spPr>
          <a:xfrm>
            <a:off x="166413" y="4605146"/>
            <a:ext cx="8733221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8" name="Oval 7"/>
          <p:cNvSpPr/>
          <p:nvPr/>
        </p:nvSpPr>
        <p:spPr>
          <a:xfrm>
            <a:off x="-15766" y="4343400"/>
            <a:ext cx="8991600" cy="16002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38100" y="1790700"/>
            <a:ext cx="8763000" cy="6934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Easier to fix problems before you have aggregate on the road.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Since Clearinghouse began in 2015: </a:t>
            </a:r>
            <a:r>
              <a:rPr lang="en-US" sz="1400" b="1" i="1" dirty="0" smtClean="0">
                <a:solidFill>
                  <a:prstClr val="black"/>
                </a:solidFill>
                <a:ea typeface="Times New Roman"/>
              </a:rPr>
              <a:t>through 4/2016</a:t>
            </a:r>
          </a:p>
          <a:p>
            <a:pPr lvl="3"/>
            <a:r>
              <a:rPr lang="en-US" sz="2200" b="1" dirty="0" smtClean="0">
                <a:solidFill>
                  <a:prstClr val="black"/>
                </a:solidFill>
                <a:ea typeface="Times New Roman"/>
              </a:rPr>
              <a:t>118 samples tested (72 met DSA spec, 46 did NOT)</a:t>
            </a:r>
          </a:p>
          <a:p>
            <a:pPr lvl="3"/>
            <a:r>
              <a:rPr lang="en-US" sz="2200" b="1" u="sng" dirty="0" smtClean="0">
                <a:solidFill>
                  <a:srgbClr val="FF0000"/>
                </a:solidFill>
                <a:ea typeface="Times New Roman"/>
              </a:rPr>
              <a:t>39% of samples tested did NOT meet spec</a:t>
            </a: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8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Material: Gradation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Gradation itself did not change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6" y="2362200"/>
            <a:ext cx="8041874" cy="354548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8" name="Oval 7"/>
          <p:cNvSpPr/>
          <p:nvPr/>
        </p:nvSpPr>
        <p:spPr>
          <a:xfrm>
            <a:off x="2247900" y="3859568"/>
            <a:ext cx="5943600" cy="22440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93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Material: Details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Minor re-wording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Soundness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212" y="347854"/>
            <a:ext cx="8299788" cy="651014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8" name="Oval 7"/>
          <p:cNvSpPr/>
          <p:nvPr/>
        </p:nvSpPr>
        <p:spPr>
          <a:xfrm>
            <a:off x="3867150" y="3200400"/>
            <a:ext cx="1447800" cy="5345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209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b="1" dirty="0"/>
          </a:p>
          <a:p>
            <a:pPr marL="0" lvl="1"/>
            <a:r>
              <a:rPr lang="en-US" sz="2400" b="1" dirty="0" smtClean="0"/>
              <a:t>Measures resistance to freeze/thaw weathering</a:t>
            </a:r>
          </a:p>
          <a:p>
            <a:pPr marL="0" lvl="1"/>
            <a:endParaRPr lang="en-US" sz="2400" b="1" dirty="0"/>
          </a:p>
          <a:p>
            <a:pPr marL="0" lvl="1"/>
            <a:r>
              <a:rPr lang="en-US" sz="2400" b="1" dirty="0" smtClean="0"/>
              <a:t>Already done for DOT approved Quarries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78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Delivery and Placement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Removed subgrade testing (required in DOT)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SCC Spec has </a:t>
            </a:r>
            <a:r>
              <a:rPr lang="en-US" b="1" dirty="0">
                <a:ea typeface="Times New Roman"/>
              </a:rPr>
              <a:t>m</a:t>
            </a:r>
            <a:r>
              <a:rPr lang="en-US" b="1" dirty="0" smtClean="0">
                <a:ea typeface="Times New Roman"/>
              </a:rPr>
              <a:t>ore details on subgrade prep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1" y="2667000"/>
            <a:ext cx="8210239" cy="4191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70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5344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Delivery and Placement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Use of paver to place DSA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DOT spec is unclear</a:t>
            </a:r>
          </a:p>
          <a:p>
            <a:pPr lvl="2">
              <a:spcBef>
                <a:spcPts val="1200"/>
              </a:spcBef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SCC spec requires pavers on jobs &gt;1,000 tons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SCC spec includes weather limitations on placement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0" y="4267201"/>
            <a:ext cx="8963077" cy="26043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0000"/>
          <a:stretch/>
        </p:blipFill>
        <p:spPr>
          <a:xfrm>
            <a:off x="5334000" y="641500"/>
            <a:ext cx="1828800" cy="957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574" r="31999" b="17146"/>
          <a:stretch/>
        </p:blipFill>
        <p:spPr>
          <a:xfrm>
            <a:off x="5163105" y="1539113"/>
            <a:ext cx="4267201" cy="3658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641501"/>
            <a:ext cx="3581400" cy="34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PennDOT</a:t>
            </a:r>
            <a:r>
              <a:rPr lang="en-US" i="1" dirty="0" smtClean="0">
                <a:solidFill>
                  <a:schemeClr val="tx1"/>
                </a:solidFill>
              </a:rPr>
              <a:t> DSA MS-0450-0004: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3105" y="641502"/>
            <a:ext cx="3980895" cy="1275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886200" y="1828800"/>
            <a:ext cx="1276905" cy="2507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78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09600"/>
            <a:ext cx="85344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Compaction</a:t>
            </a:r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In-place density testing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DOT requires for every 3,000 </a:t>
            </a:r>
            <a:r>
              <a:rPr lang="en-US" b="1" dirty="0" err="1">
                <a:ea typeface="Times New Roman"/>
              </a:rPr>
              <a:t>s</a:t>
            </a:r>
            <a:r>
              <a:rPr lang="en-US" b="1" dirty="0" err="1" smtClean="0">
                <a:ea typeface="Times New Roman"/>
              </a:rPr>
              <a:t>qyd</a:t>
            </a:r>
            <a:r>
              <a:rPr lang="en-US" b="1" dirty="0" smtClean="0">
                <a:ea typeface="Times New Roman"/>
              </a:rPr>
              <a:t> </a:t>
            </a:r>
            <a:r>
              <a:rPr lang="en-US" b="1" i="1" dirty="0" smtClean="0">
                <a:ea typeface="Times New Roman"/>
              </a:rPr>
              <a:t>(~1,500’ of road)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SCC spec recommends density testing (local control)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>
              <a:spcBef>
                <a:spcPts val="1200"/>
              </a:spcBef>
            </a:pPr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9144000" cy="200553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71500">
              <a:schemeClr val="tx1">
                <a:alpha val="5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907436" y="-91440"/>
            <a:ext cx="164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 Spec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Driving Surface Aggregate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Evolution of DSA spec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Walkthrough of new spec and changes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a typeface="Times New Roman"/>
              </a:rPr>
              <a:t>Overview of Handbook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a typeface="Times New Roman"/>
              </a:rPr>
              <a:t>Implementation</a:t>
            </a:r>
            <a:endParaRPr lang="en-US" sz="4000" dirty="0" smtClean="0">
              <a:solidFill>
                <a:schemeClr val="bg1"/>
              </a:solidFill>
              <a:ea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prstClr val="white"/>
                </a:solidFill>
                <a:ea typeface="Times New Roman"/>
              </a:rPr>
            </a:br>
            <a:endParaRPr lang="en-US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6" name="Picture 2" descr="C:\Users\enevel\Desktop\IMG_5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2222"/>
          <a:stretch/>
        </p:blipFill>
        <p:spPr bwMode="auto">
          <a:xfrm>
            <a:off x="-10287000" y="22098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60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0141" y="61722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open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-37210"/>
            <a:ext cx="6763341" cy="6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3" y="1447800"/>
            <a:ext cx="8481477" cy="622108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33400" y="-8498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ea typeface="Times New Roman"/>
                <a:hlinkClick r:id="rId4"/>
              </a:rPr>
              <a:t>www.dirtandgravelroads.org</a:t>
            </a:r>
            <a:r>
              <a:rPr lang="en-US" b="1" dirty="0" smtClean="0">
                <a:ea typeface="Times New Roman"/>
              </a:rPr>
              <a:t>: Resources: DSA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ea typeface="Times New Roman"/>
                <a:hlinkClick r:id="rId5"/>
              </a:rPr>
              <a:t>http</a:t>
            </a:r>
            <a:r>
              <a:rPr lang="en-US" sz="2400" b="1" dirty="0">
                <a:solidFill>
                  <a:srgbClr val="FF0000"/>
                </a:solidFill>
                <a:ea typeface="Times New Roman"/>
                <a:hlinkClick r:id="rId5"/>
              </a:rPr>
              <a:t>://</a:t>
            </a:r>
            <a:r>
              <a:rPr lang="en-US" sz="2400" b="1" dirty="0" smtClean="0">
                <a:solidFill>
                  <a:srgbClr val="FF0000"/>
                </a:solidFill>
                <a:ea typeface="Times New Roman"/>
                <a:hlinkClick r:id="rId5"/>
              </a:rPr>
              <a:t>www.dirtandgravel.psu.edu/general-resources/driving-surface-aggregate-dsa</a:t>
            </a:r>
            <a:r>
              <a:rPr lang="en-US" sz="2400" b="1" dirty="0" smtClean="0">
                <a:solidFill>
                  <a:srgbClr val="FF0000"/>
                </a:solidFill>
                <a:ea typeface="Times New Roman"/>
              </a:rPr>
              <a:t> </a:t>
            </a:r>
            <a:endParaRPr lang="en-US" sz="2400" b="1" dirty="0" smtClean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3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Note:</a:t>
            </a:r>
            <a:endParaRPr lang="en-US" sz="4800" b="1" u="sng" dirty="0">
              <a:solidFill>
                <a:srgbClr val="FFFF00"/>
              </a:solidFill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b="1" dirty="0" smtClean="0">
              <a:solidFill>
                <a:prstClr val="white"/>
              </a:solidFill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Today is brief “administrative” DSA Overview to highlight changes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b="1" dirty="0" smtClean="0">
              <a:solidFill>
                <a:prstClr val="white"/>
              </a:solidFill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June 15</a:t>
            </a:r>
            <a:r>
              <a:rPr lang="en-US" sz="4000" b="1" baseline="30000" dirty="0" smtClean="0">
                <a:solidFill>
                  <a:prstClr val="white"/>
                </a:solidFill>
                <a:ea typeface="Times New Roman"/>
              </a:rPr>
              <a:t>th</a:t>
            </a:r>
            <a:r>
              <a:rPr lang="en-US" sz="4000" b="1" dirty="0">
                <a:solidFill>
                  <a:prstClr val="white"/>
                </a:solidFill>
                <a:ea typeface="Times New Roman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will be a  Longer “technical” DSA webinar.</a:t>
            </a:r>
            <a:endParaRPr lang="en-US" sz="4000" b="1" dirty="0">
              <a:solidFill>
                <a:prstClr val="white"/>
              </a:solidFill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28086"/>
            <a:ext cx="7838123" cy="55299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0" y="-8498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ea typeface="Times New Roman"/>
                <a:hlinkClick r:id="rId4"/>
              </a:rPr>
              <a:t>www.dirtandgravelroads.org</a:t>
            </a:r>
            <a:r>
              <a:rPr lang="en-US" b="1" dirty="0" smtClean="0">
                <a:ea typeface="Times New Roman"/>
              </a:rPr>
              <a:t>: Resources: DSA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ea typeface="Times New Roman"/>
                <a:hlinkClick r:id="rId5"/>
              </a:rPr>
              <a:t>http</a:t>
            </a:r>
            <a:r>
              <a:rPr lang="en-US" sz="2400" b="1" dirty="0">
                <a:solidFill>
                  <a:srgbClr val="FF0000"/>
                </a:solidFill>
                <a:ea typeface="Times New Roman"/>
                <a:hlinkClick r:id="rId5"/>
              </a:rPr>
              <a:t>://</a:t>
            </a:r>
            <a:r>
              <a:rPr lang="en-US" sz="2400" b="1" dirty="0" smtClean="0">
                <a:solidFill>
                  <a:srgbClr val="FF0000"/>
                </a:solidFill>
                <a:ea typeface="Times New Roman"/>
                <a:hlinkClick r:id="rId5"/>
              </a:rPr>
              <a:t>www.dirtandgravel.psu.edu/general-resources/driving-surface-aggregate-dsa</a:t>
            </a:r>
            <a:r>
              <a:rPr lang="en-US" sz="2400" b="1" dirty="0" smtClean="0">
                <a:solidFill>
                  <a:srgbClr val="FF0000"/>
                </a:solidFill>
                <a:ea typeface="Times New Roman"/>
              </a:rPr>
              <a:t> </a:t>
            </a:r>
            <a:endParaRPr lang="en-US" sz="2400" b="1" dirty="0" smtClean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5334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DSA “Technical” Webinar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June 15</a:t>
            </a:r>
            <a:r>
              <a:rPr lang="en-US" sz="3200" b="1" baseline="30000" dirty="0" smtClean="0">
                <a:solidFill>
                  <a:srgbClr val="FF0000"/>
                </a:solidFill>
                <a:ea typeface="Times New Roman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, 2016, 9am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Time for you to review handbook.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Webinar will walk through handbook sections, discuss technical details. 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Webinar may be longer than normal.</a:t>
            </a: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1"/>
            <a:r>
              <a:rPr lang="en-US" b="1" dirty="0">
                <a:solidFill>
                  <a:prstClr val="black"/>
                </a:solidFill>
                <a:ea typeface="Times New Roman"/>
              </a:rPr>
              <a:t>Contact Center or SCC with immediate questions</a:t>
            </a: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Driving Surface Aggregate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50000"/>
                  </a:prstClr>
                </a:solidFill>
                <a:ea typeface="Times New Roman"/>
              </a:rPr>
              <a:t>Evolution of DSA spec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Walkthrough of new spec and changes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a typeface="Times New Roman"/>
              </a:rPr>
              <a:t>Overview of Handbook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a typeface="Times New Roman"/>
              </a:rPr>
              <a:t>Implementation</a:t>
            </a:r>
            <a:endParaRPr lang="en-US" sz="4000" dirty="0" smtClean="0">
              <a:solidFill>
                <a:prstClr val="white"/>
              </a:solidFill>
              <a:ea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prstClr val="white"/>
                </a:solidFill>
                <a:ea typeface="Times New Roman"/>
              </a:rPr>
            </a:br>
            <a:endParaRPr lang="en-US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6" name="Picture 2" descr="C:\Users\enevel\Desktop\IMG_5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2222"/>
          <a:stretch/>
        </p:blipFill>
        <p:spPr bwMode="auto">
          <a:xfrm>
            <a:off x="-10287000" y="22098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25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do I do now?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When does the new spec take effect?</a:t>
            </a:r>
          </a:p>
          <a:p>
            <a:pPr lvl="2"/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Immediately (5/10/2016)</a:t>
            </a: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7436" y="-91440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Implementation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69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do I do now?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What about current contracts and bids?</a:t>
            </a:r>
          </a:p>
          <a:p>
            <a:pPr lvl="2">
              <a:spcBef>
                <a:spcPts val="1200"/>
              </a:spcBef>
            </a:pPr>
            <a:r>
              <a:rPr lang="en-US" sz="2800" b="1" u="sng" dirty="0" smtClean="0">
                <a:solidFill>
                  <a:prstClr val="black"/>
                </a:solidFill>
                <a:ea typeface="Times New Roman"/>
              </a:rPr>
              <a:t>Current signed contracts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: may continue to use old specification </a:t>
            </a:r>
            <a:r>
              <a:rPr lang="en-US" sz="2800" b="1" i="1" dirty="0" smtClean="0">
                <a:solidFill>
                  <a:prstClr val="black"/>
                </a:solidFill>
                <a:ea typeface="Times New Roman"/>
              </a:rPr>
              <a:t>(could also be re-bid)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.</a:t>
            </a:r>
          </a:p>
          <a:p>
            <a:pPr lvl="2">
              <a:spcBef>
                <a:spcPts val="1200"/>
              </a:spcBef>
            </a:pPr>
            <a:r>
              <a:rPr lang="en-US" sz="2800" b="1" u="sng" dirty="0" smtClean="0">
                <a:solidFill>
                  <a:prstClr val="black"/>
                </a:solidFill>
                <a:ea typeface="Times New Roman"/>
              </a:rPr>
              <a:t>Project that have been bid, but do not have a signed contract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: Districts can accept bids under old spec, or re-bid under new spec.</a:t>
            </a:r>
          </a:p>
          <a:p>
            <a:pPr lvl="2">
              <a:spcBef>
                <a:spcPts val="1200"/>
              </a:spcBef>
            </a:pPr>
            <a:r>
              <a:rPr lang="en-US" sz="2800" b="1" u="sng" dirty="0" smtClean="0">
                <a:solidFill>
                  <a:prstClr val="black"/>
                </a:solidFill>
                <a:ea typeface="Times New Roman"/>
              </a:rPr>
              <a:t>Projects that have not been bid yet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: use new SCC spec</a:t>
            </a:r>
            <a:endParaRPr lang="en-US" sz="2800" b="1" dirty="0">
              <a:solidFill>
                <a:prstClr val="black"/>
              </a:solidFill>
              <a:ea typeface="Times New Roman"/>
            </a:endParaRP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7436" y="-91440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Implementation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69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do I do now?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So DSA needs to be sampled </a:t>
            </a:r>
            <a:r>
              <a:rPr lang="en-US" sz="3200" b="1" u="sng" dirty="0" smtClean="0">
                <a:solidFill>
                  <a:srgbClr val="FF0000"/>
                </a:solidFill>
                <a:ea typeface="Times New Roman"/>
              </a:rPr>
              <a:t>before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 my project?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Yes, pre-delivery testing is now required.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Will take more planning and lead time with placements.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Center,  District, or third 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party can perform 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sampling.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Testing of samples must be done by independent lab.</a:t>
            </a:r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Contact Center with questions.</a:t>
            </a: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7436" y="-91440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Implementation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69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do I do now?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Can I sample the DSA myself?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Yes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Sampling guidance in handbook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Must follow AASHTO spec.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Center will assist in training you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Please share result with Center</a:t>
            </a:r>
          </a:p>
          <a:p>
            <a:pPr lvl="2"/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7436" y="-91440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Implementation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69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do I do now?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/>
              </a:rPr>
              <a:t>Do I still need the DSA Certification from the quarry?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Yes, it must still be delivered with the first load of DSA</a:t>
            </a:r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.</a:t>
            </a:r>
          </a:p>
          <a:p>
            <a:pPr lvl="2"/>
            <a:r>
              <a:rPr lang="en-US" sz="2800" b="1" dirty="0" smtClean="0">
                <a:solidFill>
                  <a:prstClr val="black"/>
                </a:solidFill>
                <a:ea typeface="Times New Roman"/>
              </a:rPr>
              <a:t>Required for legal reasons: quarry attesting DSA meets spec and is same material that was tested pre-delivery.</a:t>
            </a:r>
            <a:endParaRPr lang="en-US" sz="2800" b="1" dirty="0" smtClean="0">
              <a:solidFill>
                <a:prstClr val="black"/>
              </a:solidFill>
              <a:ea typeface="Times New Roman"/>
            </a:endParaRPr>
          </a:p>
          <a:p>
            <a:pPr lvl="1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7436" y="-91440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Implementation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Purpose of new Spec</a:t>
            </a:r>
          </a:p>
          <a:p>
            <a:pPr lvl="1"/>
            <a:r>
              <a:rPr lang="en-US" b="1" dirty="0" smtClean="0">
                <a:ea typeface="Times New Roman"/>
              </a:rPr>
              <a:t>Make DSA more available (more suppliers)</a:t>
            </a:r>
          </a:p>
          <a:p>
            <a:pPr lvl="1"/>
            <a:r>
              <a:rPr lang="en-US" b="1" dirty="0" smtClean="0">
                <a:ea typeface="Times New Roman"/>
              </a:rPr>
              <a:t>Insure you get what you pay for</a:t>
            </a:r>
          </a:p>
          <a:p>
            <a:pPr lvl="1"/>
            <a:r>
              <a:rPr lang="en-US" b="1" dirty="0" smtClean="0">
                <a:ea typeface="Times New Roman"/>
              </a:rPr>
              <a:t>Improve overall quality of placements</a:t>
            </a:r>
          </a:p>
          <a:p>
            <a:pPr lvl="1"/>
            <a:r>
              <a:rPr lang="en-US" b="1" dirty="0" smtClean="0">
                <a:ea typeface="Times New Roman"/>
              </a:rPr>
              <a:t>Allow more Program control by not being tied to DOT spec.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7436" y="-9144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Evolution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21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Driving Surface Aggregate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Evolution of DSA spec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Walkthrough of new spec and changes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  <a:ea typeface="Times New Roman"/>
              </a:rPr>
              <a:t>Overview of Handbook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white"/>
                </a:solidFill>
                <a:ea typeface="Times New Roman"/>
              </a:rPr>
              <a:t>Implementation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prstClr val="white"/>
              </a:solidFill>
              <a:ea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prstClr val="white"/>
                </a:solidFill>
                <a:ea typeface="Times New Roman"/>
              </a:rPr>
            </a:br>
            <a:endParaRPr lang="en-US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9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533400"/>
            <a:ext cx="7086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 u="sng" dirty="0" smtClean="0">
                <a:solidFill>
                  <a:srgbClr val="FFFF00"/>
                </a:solidFill>
                <a:ea typeface="Times New Roman"/>
              </a:rPr>
              <a:t>Driving Surface Aggregate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a typeface="Times New Roman"/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Times New Roman"/>
              </a:rPr>
              <a:t>Evolution of DSA spec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Times New Roman"/>
              </a:rPr>
              <a:t>Walkthrough of new spec and changes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Times New Roman"/>
              </a:rPr>
              <a:t>Overview of Handbook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a typeface="Times New Roman"/>
              </a:rPr>
              <a:t>Implementation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prstClr val="white"/>
              </a:solidFill>
              <a:ea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  <a:ea typeface="Times New Roman"/>
              </a:rPr>
              <a:t/>
            </a:r>
            <a:br>
              <a:rPr lang="en-US" b="1" dirty="0" smtClean="0">
                <a:solidFill>
                  <a:prstClr val="white"/>
                </a:solidFill>
                <a:ea typeface="Times New Roman"/>
              </a:rPr>
            </a:br>
            <a:endParaRPr lang="en-US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8" name="Picture 7" descr="D:\My Documents\PICTURES_CDGRS\COUNTY_PROJECTS\Centre\Crowfield\placement\Dsc020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-3" r="45833" b="3"/>
          <a:stretch/>
        </p:blipFill>
        <p:spPr bwMode="auto">
          <a:xfrm>
            <a:off x="1" y="382"/>
            <a:ext cx="1524000" cy="682713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5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is it?</a:t>
            </a:r>
          </a:p>
          <a:p>
            <a:pPr lvl="1"/>
            <a:r>
              <a:rPr lang="en-US" b="1" dirty="0" smtClean="0">
                <a:ea typeface="Times New Roman"/>
              </a:rPr>
              <a:t>Specific blend of unbound aggregate designed as a wearing course for unpaved roads.</a:t>
            </a:r>
          </a:p>
          <a:p>
            <a:pPr lvl="1"/>
            <a:r>
              <a:rPr lang="en-US" b="1" dirty="0" smtClean="0">
                <a:ea typeface="Times New Roman"/>
              </a:rPr>
              <a:t>Only approved surface aggregate in the Program.</a:t>
            </a:r>
          </a:p>
        </p:txBody>
      </p:sp>
      <p:pic>
        <p:nvPicPr>
          <p:cNvPr id="6" name="Picture 5" descr="DSC00186"/>
          <p:cNvPicPr>
            <a:picLocks noChangeAspect="1" noChangeArrowheads="1"/>
          </p:cNvPicPr>
          <p:nvPr/>
        </p:nvPicPr>
        <p:blipFill rotWithShape="1">
          <a:blip r:embed="rId3" cstate="print"/>
          <a:srcRect l="276" t="18785" r="-276" b="21546"/>
          <a:stretch/>
        </p:blipFill>
        <p:spPr bwMode="auto">
          <a:xfrm>
            <a:off x="-50800" y="2743200"/>
            <a:ext cx="919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07436" y="-91440"/>
            <a:ext cx="19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5486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Times New Roman"/>
              </a:rPr>
              <a:t>DSA </a:t>
            </a:r>
            <a:r>
              <a:rPr lang="en-US" sz="2000" b="1" dirty="0">
                <a:ea typeface="Times New Roman"/>
              </a:rPr>
              <a:t>is designed for maximum compaction.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Times New Roman"/>
              </a:rPr>
              <a:t>Reduces </a:t>
            </a:r>
            <a:r>
              <a:rPr lang="en-US" sz="2000" b="1" dirty="0">
                <a:ea typeface="Times New Roman"/>
              </a:rPr>
              <a:t>breakdown under traffic.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Times New Roman"/>
              </a:rPr>
              <a:t>Reduces </a:t>
            </a:r>
            <a:r>
              <a:rPr lang="en-US" sz="2000" b="1" dirty="0">
                <a:ea typeface="Times New Roman"/>
              </a:rPr>
              <a:t>erosion and runoff.</a:t>
            </a:r>
          </a:p>
        </p:txBody>
      </p:sp>
    </p:spTree>
    <p:extLst>
      <p:ext uri="{BB962C8B-B14F-4D97-AF65-F5344CB8AC3E}">
        <p14:creationId xmlns:p14="http://schemas.microsoft.com/office/powerpoint/2010/main" val="28831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DSA History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Historically, ~ 50% of funding has been spent on DSA</a:t>
            </a: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436" y="-91440"/>
            <a:ext cx="19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92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229600" cy="944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DSA History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Historically, ~ 50% of funding has been spent on DSA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In 2015 Annual Report: 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139,000 tons of DSA reported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Equivalent to 42 miles of road (@18’ width)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Equivalent to ~3.5million (@ $25/ton)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ea typeface="Times New Roman"/>
              </a:rPr>
              <a:t>That is ~47% of the $7.5million spent on 248 completed projects in 2015</a:t>
            </a: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  <a:p>
            <a:pPr lvl="1"/>
            <a:endParaRPr lang="en-US" b="1" dirty="0" smtClean="0"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436" y="-91440"/>
            <a:ext cx="19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56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01"/>
            <a:ext cx="9144000" cy="38669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 word about DSA use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baseline="0" dirty="0" smtClean="0"/>
              <a:t>Originally intended to be used near streams where drainage to</a:t>
            </a:r>
            <a:r>
              <a:rPr lang="en-US" sz="2800" dirty="0" smtClean="0"/>
              <a:t> stream was unavoidable.</a:t>
            </a:r>
          </a:p>
          <a:p>
            <a:r>
              <a:rPr lang="en-US" sz="2800" baseline="0" dirty="0" smtClean="0"/>
              <a:t>Has evolved into</a:t>
            </a:r>
            <a:r>
              <a:rPr lang="en-US" sz="2800" dirty="0" smtClean="0"/>
              <a:t> the “standard solution”.</a:t>
            </a:r>
          </a:p>
          <a:p>
            <a:r>
              <a:rPr lang="en-US" sz="2800" b="1" dirty="0" smtClean="0"/>
              <a:t>Drainage must be addressed first!</a:t>
            </a:r>
          </a:p>
          <a:p>
            <a:r>
              <a:rPr lang="en-US" sz="2800" dirty="0" smtClean="0"/>
              <a:t>We realize it is a “carrot” for municipalities, but DSA is not required on every project.</a:t>
            </a:r>
          </a:p>
          <a:p>
            <a:r>
              <a:rPr lang="en-US" sz="2800" dirty="0" smtClean="0"/>
              <a:t>DSA and the spending game…</a:t>
            </a:r>
          </a:p>
          <a:p>
            <a:endParaRPr lang="en-US" baseline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-75065"/>
            <a:ext cx="19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1712</Words>
  <Application>Microsoft Office PowerPoint</Application>
  <PresentationFormat>On-screen Show (4:3)</PresentationFormat>
  <Paragraphs>382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Steve Bloser</cp:lastModifiedBy>
  <cp:revision>242</cp:revision>
  <dcterms:created xsi:type="dcterms:W3CDTF">2014-11-06T15:11:44Z</dcterms:created>
  <dcterms:modified xsi:type="dcterms:W3CDTF">2016-05-18T18:33:18Z</dcterms:modified>
</cp:coreProperties>
</file>