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3900" r:id="rId3"/>
  </p:sldMasterIdLst>
  <p:notesMasterIdLst>
    <p:notesMasterId r:id="rId100"/>
  </p:notesMasterIdLst>
  <p:sldIdLst>
    <p:sldId id="619" r:id="rId4"/>
    <p:sldId id="810" r:id="rId5"/>
    <p:sldId id="447" r:id="rId6"/>
    <p:sldId id="591" r:id="rId7"/>
    <p:sldId id="256" r:id="rId8"/>
    <p:sldId id="941" r:id="rId9"/>
    <p:sldId id="593" r:id="rId10"/>
    <p:sldId id="1004" r:id="rId11"/>
    <p:sldId id="1052" r:id="rId12"/>
    <p:sldId id="586" r:id="rId13"/>
    <p:sldId id="1012" r:id="rId14"/>
    <p:sldId id="1027" r:id="rId15"/>
    <p:sldId id="1028" r:id="rId16"/>
    <p:sldId id="1029" r:id="rId17"/>
    <p:sldId id="1014" r:id="rId18"/>
    <p:sldId id="1030" r:id="rId19"/>
    <p:sldId id="1031" r:id="rId20"/>
    <p:sldId id="840" r:id="rId21"/>
    <p:sldId id="1032" r:id="rId22"/>
    <p:sldId id="1033" r:id="rId23"/>
    <p:sldId id="1020" r:id="rId24"/>
    <p:sldId id="1034" r:id="rId25"/>
    <p:sldId id="1035" r:id="rId26"/>
    <p:sldId id="1036" r:id="rId27"/>
    <p:sldId id="1022" r:id="rId28"/>
    <p:sldId id="1037" r:id="rId29"/>
    <p:sldId id="1038" r:id="rId30"/>
    <p:sldId id="473" r:id="rId31"/>
    <p:sldId id="833" r:id="rId32"/>
    <p:sldId id="835" r:id="rId33"/>
    <p:sldId id="1039" r:id="rId34"/>
    <p:sldId id="838" r:id="rId35"/>
    <p:sldId id="1053" r:id="rId36"/>
    <p:sldId id="575" r:id="rId37"/>
    <p:sldId id="1054" r:id="rId38"/>
    <p:sldId id="843" r:id="rId39"/>
    <p:sldId id="924" r:id="rId40"/>
    <p:sldId id="844" r:id="rId41"/>
    <p:sldId id="925" r:id="rId42"/>
    <p:sldId id="926" r:id="rId43"/>
    <p:sldId id="986" r:id="rId44"/>
    <p:sldId id="1055" r:id="rId45"/>
    <p:sldId id="1040" r:id="rId46"/>
    <p:sldId id="988" r:id="rId47"/>
    <p:sldId id="1041" r:id="rId48"/>
    <p:sldId id="989" r:id="rId49"/>
    <p:sldId id="949" r:id="rId50"/>
    <p:sldId id="930" r:id="rId51"/>
    <p:sldId id="942" r:id="rId52"/>
    <p:sldId id="943" r:id="rId53"/>
    <p:sldId id="1042" r:id="rId54"/>
    <p:sldId id="945" r:id="rId55"/>
    <p:sldId id="946" r:id="rId56"/>
    <p:sldId id="947" r:id="rId57"/>
    <p:sldId id="948" r:id="rId58"/>
    <p:sldId id="996" r:id="rId59"/>
    <p:sldId id="997" r:id="rId60"/>
    <p:sldId id="998" r:id="rId61"/>
    <p:sldId id="999" r:id="rId62"/>
    <p:sldId id="1000" r:id="rId63"/>
    <p:sldId id="964" r:id="rId64"/>
    <p:sldId id="963" r:id="rId65"/>
    <p:sldId id="965" r:id="rId66"/>
    <p:sldId id="966" r:id="rId67"/>
    <p:sldId id="967" r:id="rId68"/>
    <p:sldId id="1043" r:id="rId69"/>
    <p:sldId id="1044" r:id="rId70"/>
    <p:sldId id="1045" r:id="rId71"/>
    <p:sldId id="1046" r:id="rId72"/>
    <p:sldId id="1047" r:id="rId73"/>
    <p:sldId id="973" r:id="rId74"/>
    <p:sldId id="1048" r:id="rId75"/>
    <p:sldId id="975" r:id="rId76"/>
    <p:sldId id="976" r:id="rId77"/>
    <p:sldId id="1007" r:id="rId78"/>
    <p:sldId id="1006" r:id="rId79"/>
    <p:sldId id="978" r:id="rId80"/>
    <p:sldId id="979" r:id="rId81"/>
    <p:sldId id="980" r:id="rId82"/>
    <p:sldId id="1050" r:id="rId83"/>
    <p:sldId id="1051" r:id="rId84"/>
    <p:sldId id="982" r:id="rId85"/>
    <p:sldId id="983" r:id="rId86"/>
    <p:sldId id="984" r:id="rId87"/>
    <p:sldId id="981" r:id="rId88"/>
    <p:sldId id="962" r:id="rId89"/>
    <p:sldId id="1066" r:id="rId90"/>
    <p:sldId id="1056" r:id="rId91"/>
    <p:sldId id="563" r:id="rId92"/>
    <p:sldId id="1057" r:id="rId93"/>
    <p:sldId id="1060" r:id="rId94"/>
    <p:sldId id="1061" r:id="rId95"/>
    <p:sldId id="1062" r:id="rId96"/>
    <p:sldId id="1063" r:id="rId97"/>
    <p:sldId id="1064" r:id="rId98"/>
    <p:sldId id="1065" r:id="rId99"/>
  </p:sldIdLst>
  <p:sldSz cx="9144000" cy="6858000" type="screen4x3"/>
  <p:notesSz cx="6858000" cy="9144000"/>
  <p:defaultTextStyle>
    <a:defPPr>
      <a:defRPr lang="en-US"/>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vel, Eric Richard" initials="NER" lastIdx="1" clrIdx="0">
    <p:extLst>
      <p:ext uri="{19B8F6BF-5375-455C-9EA6-DF929625EA0E}">
        <p15:presenceInfo xmlns:p15="http://schemas.microsoft.com/office/powerpoint/2012/main" userId="S::ern106@psu.edu::bd206e51-a5a6-44f3-9d54-f267d6050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CCECFF"/>
    <a:srgbClr val="CCFFCC"/>
    <a:srgbClr val="99CCFF"/>
    <a:srgbClr val="CC9900"/>
    <a:srgbClr val="77777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3792" autoAdjust="0"/>
  </p:normalViewPr>
  <p:slideViewPr>
    <p:cSldViewPr snapToGrid="0">
      <p:cViewPr varScale="1">
        <p:scale>
          <a:sx n="167" d="100"/>
          <a:sy n="167" d="100"/>
        </p:scale>
        <p:origin x="1540" y="80"/>
      </p:cViewPr>
      <p:guideLst>
        <p:guide orient="horz" pos="2144"/>
        <p:guide pos="2880"/>
      </p:guideLst>
    </p:cSldViewPr>
  </p:slideViewPr>
  <p:outlineViewPr>
    <p:cViewPr>
      <p:scale>
        <a:sx n="33" d="100"/>
        <a:sy n="33" d="100"/>
      </p:scale>
      <p:origin x="0" y="19350"/>
    </p:cViewPr>
  </p:outlineViewPr>
  <p:notesTextViewPr>
    <p:cViewPr>
      <p:scale>
        <a:sx n="3" d="2"/>
        <a:sy n="3" d="2"/>
      </p:scale>
      <p:origin x="0" y="0"/>
    </p:cViewPr>
  </p:notesTextViewPr>
  <p:sorterViewPr>
    <p:cViewPr>
      <p:scale>
        <a:sx n="150" d="100"/>
        <a:sy n="150" d="100"/>
      </p:scale>
      <p:origin x="0" y="-53328"/>
    </p:cViewPr>
  </p:sorterViewPr>
  <p:notesViewPr>
    <p:cSldViewPr snapToGrid="0">
      <p:cViewPr varScale="1">
        <p:scale>
          <a:sx n="51" d="100"/>
          <a:sy n="51" d="100"/>
        </p:scale>
        <p:origin x="-2676" y="-90"/>
      </p:cViewPr>
      <p:guideLst>
        <p:guide orient="horz" pos="2880"/>
        <p:guide pos="2160"/>
      </p:guideLst>
    </p:cSldViewPr>
  </p:notesViewPr>
  <p:gridSpacing cx="914400" cy="9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anose="020F0502020204030204" pitchFamily="34" charset="0"/>
              </a:defRPr>
            </a:lvl1pPr>
          </a:lstStyle>
          <a:p>
            <a:pPr>
              <a:defRPr/>
            </a:pPr>
            <a:endParaRPr lang="en-US" dirty="0"/>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anose="020F0502020204030204" pitchFamily="34" charset="0"/>
              </a:defRPr>
            </a:lvl1pPr>
          </a:lstStyle>
          <a:p>
            <a:pPr>
              <a:defRPr/>
            </a:pPr>
            <a:fld id="{B4197C00-A14F-4F98-8DCB-6848679923FD}" type="slidenum">
              <a:rPr lang="en-US" smtClean="0"/>
              <a:pPr>
                <a:defRPr/>
              </a:pPr>
              <a:t>‹#›</a:t>
            </a:fld>
            <a:endParaRPr lang="en-US" dirty="0"/>
          </a:p>
        </p:txBody>
      </p:sp>
    </p:spTree>
    <p:extLst>
      <p:ext uri="{BB962C8B-B14F-4D97-AF65-F5344CB8AC3E}">
        <p14:creationId xmlns:p14="http://schemas.microsoft.com/office/powerpoint/2010/main" val="410554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BD07627-10F4-42A2-9AB6-60EF5D6CCDDF}" type="slidenum">
              <a:rPr lang="en-US" smtClean="0"/>
              <a:pPr/>
              <a:t>3</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29489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87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0661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4709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2499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145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346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488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97812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0938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22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FD994B7-A3A4-411B-8C84-A65BDDD27475}" type="slidenum">
              <a:rPr lang="en-US" smtClean="0">
                <a:solidFill>
                  <a:srgbClr val="000000"/>
                </a:solidFill>
              </a:rPr>
              <a:pPr/>
              <a:t>4</a:t>
            </a:fld>
            <a:endParaRPr lang="en-US" dirty="0">
              <a:solidFill>
                <a:srgbClr val="000000"/>
              </a:solidFill>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314878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1038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4156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73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6497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083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364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98284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914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502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5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312A4C-E35A-4245-ACDB-A4EAE1FB3056}" type="slidenum">
              <a:rPr lang="en-US" smtClean="0"/>
              <a:pPr/>
              <a:t>7</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4194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34</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6330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35</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67717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1846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8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60338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23881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6251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7323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7129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9211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8</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43517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New email coming…DO NOT Fax until further notice</a:t>
            </a:r>
          </a:p>
          <a:p>
            <a:pPr eaLnBrk="1" hangingPunct="1"/>
            <a:r>
              <a:rPr lang="en-US" dirty="0"/>
              <a:t>Email Dave Morrison dcm35@psu.edu</a:t>
            </a:r>
          </a:p>
        </p:txBody>
      </p:sp>
    </p:spTree>
    <p:extLst>
      <p:ext uri="{BB962C8B-B14F-4D97-AF65-F5344CB8AC3E}">
        <p14:creationId xmlns:p14="http://schemas.microsoft.com/office/powerpoint/2010/main" val="3215819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You should share these results with the quarry or tell us to share them.  As far as we are concerned these lab tests are property of the CD/SCC and are privileged info</a:t>
            </a:r>
          </a:p>
        </p:txBody>
      </p:sp>
    </p:spTree>
    <p:extLst>
      <p:ext uri="{BB962C8B-B14F-4D97-AF65-F5344CB8AC3E}">
        <p14:creationId xmlns:p14="http://schemas.microsoft.com/office/powerpoint/2010/main" val="143559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6866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7082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4087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6175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a:t>DSA is the icing on the cake.</a:t>
            </a:r>
          </a:p>
        </p:txBody>
      </p:sp>
    </p:spTree>
    <p:extLst>
      <p:ext uri="{BB962C8B-B14F-4D97-AF65-F5344CB8AC3E}">
        <p14:creationId xmlns:p14="http://schemas.microsoft.com/office/powerpoint/2010/main" val="3283218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5512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56</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7781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57</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2158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82213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58</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00105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59</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69262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60</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38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670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a:t>Already covered, but mention engineer sampling</a:t>
            </a:r>
          </a:p>
        </p:txBody>
      </p:sp>
    </p:spTree>
    <p:extLst>
      <p:ext uri="{BB962C8B-B14F-4D97-AF65-F5344CB8AC3E}">
        <p14:creationId xmlns:p14="http://schemas.microsoft.com/office/powerpoint/2010/main" val="2780104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6014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46917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3462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63073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932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43056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48774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223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7417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7223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73</a:t>
            </a:fld>
            <a:endParaRPr lang="en-US" dirty="0"/>
          </a:p>
        </p:txBody>
      </p:sp>
    </p:spTree>
    <p:extLst>
      <p:ext uri="{BB962C8B-B14F-4D97-AF65-F5344CB8AC3E}">
        <p14:creationId xmlns:p14="http://schemas.microsoft.com/office/powerpoint/2010/main" val="3741002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32101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91642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123532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77</a:t>
            </a:fld>
            <a:endParaRPr lang="en-US" dirty="0"/>
          </a:p>
        </p:txBody>
      </p:sp>
    </p:spTree>
    <p:extLst>
      <p:ext uri="{BB962C8B-B14F-4D97-AF65-F5344CB8AC3E}">
        <p14:creationId xmlns:p14="http://schemas.microsoft.com/office/powerpoint/2010/main" val="13102885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168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726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62799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5759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19620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34313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77469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103896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5815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936875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contact info</a:t>
            </a:r>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88</a:t>
            </a:fld>
            <a:endParaRPr lang="en-US" dirty="0"/>
          </a:p>
        </p:txBody>
      </p:sp>
    </p:spTree>
    <p:extLst>
      <p:ext uri="{BB962C8B-B14F-4D97-AF65-F5344CB8AC3E}">
        <p14:creationId xmlns:p14="http://schemas.microsoft.com/office/powerpoint/2010/main" val="30906017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83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1569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90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00741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7308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9068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2227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5558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7719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58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957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35B21-925C-4ECB-B3D1-4B80789CCD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B5859-3011-4E13-BFE4-DC8B84C907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B06B9-27C2-4DBA-9672-138A02DE85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EB63F-4D7E-46DC-8634-1E5D378EAA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4AB449-6512-4D90-AE36-6BC7FFF68E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9E7A3D4-4C76-48D8-89D1-65723214A4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EEBB1-0A48-4201-9E72-C3076A12F5C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65845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977371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989D6-B430-4670-B8F8-B4ACDF2F8BA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470630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989D6-B430-4670-B8F8-B4ACDF2F8BA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01023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960ED-E86D-4BBA-A11A-C0F269F790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5989D6-B430-4670-B8F8-B4ACDF2F8BA9}"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1217012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5989D6-B430-4670-B8F8-B4ACDF2F8BA9}"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07752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989D6-B430-4670-B8F8-B4ACDF2F8BA9}"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341335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989D6-B430-4670-B8F8-B4ACDF2F8BA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1737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989D6-B430-4670-B8F8-B4ACDF2F8BA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509747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3979666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637040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27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8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08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D1DF2-3FF2-4887-9822-E16CA90E6F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80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3/16/2023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6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3/16/2023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653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3/16/2023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39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29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336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648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1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CF93B-5B93-4610-BD2A-833EA15AEF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679745-A7C1-4B46-B7F0-F42165929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A069C-AA59-42E3-ADE6-17D586290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5603C0-DA82-4AAB-9191-3C28CFE1F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5EF10-C18F-46E9-97F9-C64F690D23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3FDA8-D2DA-42E6-A747-DACF63753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88D73281-F29E-4BB7-813F-FD02D669DD4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989D6-B430-4670-B8F8-B4ACDF2F8BA9}" type="datetimeFigureOut">
              <a:rPr lang="en-US" smtClean="0"/>
              <a:t>3/16/2023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6D268-ED94-4442-95F2-252BB1EC2120}" type="slidenum">
              <a:rPr lang="en-US" smtClean="0"/>
              <a:t>‹#›</a:t>
            </a:fld>
            <a:endParaRPr lang="en-US"/>
          </a:p>
        </p:txBody>
      </p:sp>
    </p:spTree>
    <p:extLst>
      <p:ext uri="{BB962C8B-B14F-4D97-AF65-F5344CB8AC3E}">
        <p14:creationId xmlns:p14="http://schemas.microsoft.com/office/powerpoint/2010/main" val="26127278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8482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dirtandgravelroads.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ass, plant&#10;&#10;Description automatically generated">
            <a:extLst>
              <a:ext uri="{FF2B5EF4-FFF2-40B4-BE49-F238E27FC236}">
                <a16:creationId xmlns:a16="http://schemas.microsoft.com/office/drawing/2014/main" id="{370E7D19-6DBD-40FA-A960-126891A538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4" y="711833"/>
            <a:ext cx="9144000" cy="6146167"/>
          </a:xfrm>
          <a:prstGeom prst="rect">
            <a:avLst/>
          </a:prstGeom>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4156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370974"/>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DSA </a:t>
            </a:r>
            <a:r>
              <a:rPr lang="en-US" sz="66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Season</a:t>
            </a:r>
            <a:endPar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79883"/>
            <a:ext cx="3055625" cy="1415772"/>
          </a:xfrm>
          <a:prstGeom prst="rect">
            <a:avLst/>
          </a:prstGeom>
          <a:noFill/>
        </p:spPr>
        <p:txBody>
          <a:bodyPr wrap="square" rtlCol="0">
            <a:spAutoFit/>
          </a:bodyPr>
          <a:lstStyle/>
          <a:p>
            <a:pPr algn="ctr"/>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sz="2000"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96996" y="4408941"/>
            <a:ext cx="6456203" cy="1600438"/>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1800" b="0"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Times New Roman" panose="02020603050405020304" pitchFamily="18" charset="0"/>
                <a:cs typeface="+mn-cs"/>
              </a:rPr>
              <a:t>646-876-9923</a:t>
            </a: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73790" y="1778704"/>
            <a:ext cx="2331551" cy="908389"/>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pPr algn="ctr"/>
            <a:r>
              <a:rPr lang="en-US" sz="2800" dirty="0"/>
              <a:t>3/16/23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1" y="5848672"/>
            <a:ext cx="3906113"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5" name="Rectangle 14">
            <a:extLst>
              <a:ext uri="{FF2B5EF4-FFF2-40B4-BE49-F238E27FC236}">
                <a16:creationId xmlns:a16="http://schemas.microsoft.com/office/drawing/2014/main" id="{7D4AFB8A-25C0-4FC4-A5C4-ECA1319CB987}"/>
              </a:ext>
            </a:extLst>
          </p:cNvPr>
          <p:cNvSpPr/>
          <p:nvPr/>
        </p:nvSpPr>
        <p:spPr>
          <a:xfrm>
            <a:off x="96996" y="6189062"/>
            <a:ext cx="4178283" cy="369332"/>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via Phone if needed: 646-876-9923 </a:t>
            </a:r>
          </a:p>
        </p:txBody>
      </p:sp>
      <p:pic>
        <p:nvPicPr>
          <p:cNvPr id="20" name="Picture 19">
            <a:extLst>
              <a:ext uri="{FF2B5EF4-FFF2-40B4-BE49-F238E27FC236}">
                <a16:creationId xmlns:a16="http://schemas.microsoft.com/office/drawing/2014/main" id="{60F31D2D-16ED-4E3D-8F4F-C298CFF7B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996" y="6242709"/>
            <a:ext cx="805145" cy="518749"/>
          </a:xfrm>
          <a:prstGeom prst="rect">
            <a:avLst/>
          </a:prstGeom>
        </p:spPr>
      </p:pic>
      <p:sp>
        <p:nvSpPr>
          <p:cNvPr id="21" name="TextBox 20">
            <a:extLst>
              <a:ext uri="{FF2B5EF4-FFF2-40B4-BE49-F238E27FC236}">
                <a16:creationId xmlns:a16="http://schemas.microsoft.com/office/drawing/2014/main" id="{3CD9D750-CCA0-42D6-A70A-7AC485DE3F01}"/>
              </a:ext>
            </a:extLst>
          </p:cNvPr>
          <p:cNvSpPr txBox="1"/>
          <p:nvPr/>
        </p:nvSpPr>
        <p:spPr>
          <a:xfrm>
            <a:off x="6818810" y="1509857"/>
            <a:ext cx="2211115" cy="908390"/>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r>
              <a:rPr lang="en-US" sz="1600" dirty="0"/>
              <a:t>Dave Morrison- CDGRS</a:t>
            </a:r>
          </a:p>
          <a:p>
            <a:r>
              <a:rPr lang="en-US" sz="1600" dirty="0"/>
              <a:t>Steve Bloser - CDGRS</a:t>
            </a:r>
          </a:p>
          <a:p>
            <a:r>
              <a:rPr lang="en-US" sz="1200" dirty="0">
                <a:hlinkClick r:id="rId6"/>
              </a:rPr>
              <a:t>www.dirtandgravelroads.org</a:t>
            </a:r>
            <a:r>
              <a:rPr lang="en-US" sz="1200" dirty="0"/>
              <a:t> </a:t>
            </a:r>
          </a:p>
        </p:txBody>
      </p:sp>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spTree>
    <p:extLst>
      <p:ext uri="{BB962C8B-B14F-4D97-AF65-F5344CB8AC3E}">
        <p14:creationId xmlns:p14="http://schemas.microsoft.com/office/powerpoint/2010/main" val="203267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1815882"/>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p:txBody>
      </p:sp>
    </p:spTree>
    <p:extLst>
      <p:ext uri="{BB962C8B-B14F-4D97-AF65-F5344CB8AC3E}">
        <p14:creationId xmlns:p14="http://schemas.microsoft.com/office/powerpoint/2010/main" val="120712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3539430"/>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p:txBody>
      </p:sp>
    </p:spTree>
    <p:extLst>
      <p:ext uri="{BB962C8B-B14F-4D97-AF65-F5344CB8AC3E}">
        <p14:creationId xmlns:p14="http://schemas.microsoft.com/office/powerpoint/2010/main" val="142764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5262979"/>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Quarries must produce DSA piles in advance of delivery in order to allow time for sampling and testing (2 weeks recommended)</a:t>
            </a:r>
            <a:endParaRPr lang="en-US" sz="2800" dirty="0">
              <a:latin typeface="Calibri" panose="020F0502020204030204" pitchFamily="34" charset="0"/>
            </a:endParaRPr>
          </a:p>
        </p:txBody>
      </p:sp>
    </p:spTree>
    <p:extLst>
      <p:ext uri="{BB962C8B-B14F-4D97-AF65-F5344CB8AC3E}">
        <p14:creationId xmlns:p14="http://schemas.microsoft.com/office/powerpoint/2010/main" val="328471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6124754"/>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Quarries must produce DSA piles in advance of delivery in order to allow time for sampling and testing</a:t>
            </a:r>
          </a:p>
          <a:p>
            <a:pPr marL="457200" indent="-457200" algn="l">
              <a:buFont typeface="Arial" panose="020B0604020202020204" pitchFamily="34" charset="0"/>
              <a:buChar char="•"/>
            </a:pPr>
            <a:endParaRPr lang="en-US" sz="2800" dirty="0">
              <a:latin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Labs can get backlogged in construction season</a:t>
            </a:r>
            <a:endParaRPr lang="en-US" sz="2800" dirty="0">
              <a:latin typeface="Calibri" panose="020F0502020204030204" pitchFamily="34" charset="0"/>
            </a:endParaRPr>
          </a:p>
        </p:txBody>
      </p:sp>
    </p:spTree>
    <p:extLst>
      <p:ext uri="{BB962C8B-B14F-4D97-AF65-F5344CB8AC3E}">
        <p14:creationId xmlns:p14="http://schemas.microsoft.com/office/powerpoint/2010/main" val="197057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1384995"/>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p:txBody>
      </p:sp>
    </p:spTree>
    <p:extLst>
      <p:ext uri="{BB962C8B-B14F-4D97-AF65-F5344CB8AC3E}">
        <p14:creationId xmlns:p14="http://schemas.microsoft.com/office/powerpoint/2010/main" val="290537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2246769"/>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The costs of testing can be incorporated into the project cost or paid out of admin/education funds </a:t>
            </a:r>
          </a:p>
        </p:txBody>
      </p:sp>
    </p:spTree>
    <p:extLst>
      <p:ext uri="{BB962C8B-B14F-4D97-AF65-F5344CB8AC3E}">
        <p14:creationId xmlns:p14="http://schemas.microsoft.com/office/powerpoint/2010/main" val="292660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3970318"/>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The costs of testing can be incorporated into the project cost or paid out of admin/education funds </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Sampling and testing can also be done, free of charge, by the Center’s DSA Clearinghouse (more details on that later)</a:t>
            </a:r>
          </a:p>
        </p:txBody>
      </p:sp>
    </p:spTree>
    <p:extLst>
      <p:ext uri="{BB962C8B-B14F-4D97-AF65-F5344CB8AC3E}">
        <p14:creationId xmlns:p14="http://schemas.microsoft.com/office/powerpoint/2010/main" val="342523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1015663"/>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from a stockpile should always be done using a loader to separate out small sampling pile(s). </a:t>
            </a:r>
          </a:p>
        </p:txBody>
      </p:sp>
    </p:spTree>
    <p:extLst>
      <p:ext uri="{BB962C8B-B14F-4D97-AF65-F5344CB8AC3E}">
        <p14:creationId xmlns:p14="http://schemas.microsoft.com/office/powerpoint/2010/main" val="25760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3046988"/>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from a stockpile should always be done using a loader to separate out small sampling pile(s). </a:t>
            </a:r>
          </a:p>
          <a:p>
            <a:pPr marL="285750" indent="-285750" algn="l">
              <a:spcBef>
                <a:spcPct val="20000"/>
              </a:spcBef>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As the sampler, it is your job to </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witness the sample pile(s) being created</a:t>
            </a:r>
            <a:r>
              <a:rPr lang="en-US" sz="2000" dirty="0">
                <a:effectLst/>
                <a:latin typeface="Arial" panose="020B0604020202020204" pitchFamily="34" charset="0"/>
                <a:ea typeface="Calibri" panose="020F0502020204030204" pitchFamily="34" charset="0"/>
                <a:cs typeface="Times New Roman" panose="02020603050405020304" pitchFamily="18" charset="0"/>
              </a:rPr>
              <a:t> from the DSA stockpile that will be used on the job.</a:t>
            </a:r>
          </a:p>
          <a:p>
            <a:pPr algn="l">
              <a:spcBef>
                <a:spcPct val="2000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41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2359033" y="364186"/>
            <a:ext cx="6564222"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Primer and reminder for DSA placement season starting April 1</a:t>
            </a:r>
            <a:endParaRPr kumimoji="0" lang="en-US" sz="3200" b="1" i="0" strike="noStrike" kern="1200" cap="none" spc="0" normalizeH="0" baseline="0" noProof="0" dirty="0">
              <a:ln>
                <a:noFill/>
              </a:ln>
              <a:solidFill>
                <a:schemeClr val="bg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none" dirty="0">
              <a:solidFill>
                <a:schemeClr val="bg1"/>
              </a:solidFill>
              <a:latin typeface="Calibri"/>
              <a:ea typeface="Times New Roman"/>
            </a:endParaRPr>
          </a:p>
        </p:txBody>
      </p:sp>
      <p:pic>
        <p:nvPicPr>
          <p:cNvPr id="17" name="Picture 16">
            <a:extLst>
              <a:ext uri="{FF2B5EF4-FFF2-40B4-BE49-F238E27FC236}">
                <a16:creationId xmlns:a16="http://schemas.microsoft.com/office/drawing/2014/main" id="{D2C10110-A2C8-40D9-A81C-E86D9D18FDD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728372"/>
            <a:ext cx="2138289" cy="82422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6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4955203"/>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from a stockpile should always be done using a loader to separate out small sampling pile(s). </a:t>
            </a:r>
          </a:p>
          <a:p>
            <a:pPr marL="285750" indent="-285750" algn="l">
              <a:spcBef>
                <a:spcPct val="20000"/>
              </a:spcBef>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As the sampler, it is your job to </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witness the sample pile(s) being created</a:t>
            </a:r>
            <a:r>
              <a:rPr lang="en-US" sz="2000" dirty="0">
                <a:effectLst/>
                <a:latin typeface="Arial" panose="020B0604020202020204" pitchFamily="34" charset="0"/>
                <a:ea typeface="Calibri" panose="020F0502020204030204" pitchFamily="34" charset="0"/>
                <a:cs typeface="Times New Roman" panose="02020603050405020304" pitchFamily="18" charset="0"/>
              </a:rPr>
              <a:t> from the DSA stockpile that will be used on the job.</a:t>
            </a:r>
          </a:p>
          <a:p>
            <a:pPr marL="285750" indent="-285750" algn="l">
              <a:spcBef>
                <a:spcPct val="20000"/>
              </a:spcBef>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is equally as important as the testing, and the sampler shall use every precaution to obtain samples that will show the nature and condition of the materials which they represent.  A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representative” sample</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95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571500" indent="-571500" algn="l">
              <a:spcBef>
                <a:spcPct val="20000"/>
              </a:spcBef>
              <a:buFont typeface="Arial" panose="020B0604020202020204" pitchFamily="34" charset="0"/>
              <a:buChar char="•"/>
            </a:pPr>
            <a:endParaRPr lang="en-US" sz="22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241286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342900" indent="-342900" algn="l">
              <a:spcBef>
                <a:spcPct val="20000"/>
              </a:spcBef>
              <a:buFont typeface="Arial" panose="020B0604020202020204" pitchFamily="34" charset="0"/>
              <a:buChar char="•"/>
            </a:pPr>
            <a:endPar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After blending, reenter the pile with the Loader and obtain a fully loaded bucket. </a:t>
            </a:r>
          </a:p>
          <a:p>
            <a:pPr marL="457200" indent="-457200" algn="l">
              <a:spcBef>
                <a:spcPct val="20000"/>
              </a:spcBef>
              <a:buFont typeface="Arial" panose="020B0604020202020204" pitchFamily="34" charset="0"/>
              <a:buChar char="•"/>
            </a:pP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331436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342900" indent="-342900" algn="l">
              <a:spcBef>
                <a:spcPct val="20000"/>
              </a:spcBef>
              <a:buFont typeface="Arial" panose="020B0604020202020204" pitchFamily="34" charset="0"/>
              <a:buChar char="•"/>
            </a:pPr>
            <a:endPar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After blending, reenter the pile with the Loader and obtain a fully loaded bucket. </a:t>
            </a:r>
          </a:p>
          <a:p>
            <a:pPr marL="342900" indent="-342900" algn="l">
              <a:spcBef>
                <a:spcPct val="20000"/>
              </a:spcBef>
              <a:buFont typeface="Arial" panose="020B0604020202020204" pitchFamily="34" charset="0"/>
              <a:buChar char="•"/>
            </a:pPr>
            <a:endParaRPr lang="en-US" sz="2200" dirty="0">
              <a:effectLst/>
              <a:latin typeface="Arial" panose="020B0604020202020204" pitchFamily="34" charset="0"/>
              <a:ea typeface="Calibri" panose="020F0502020204030204" pitchFamily="34"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Exit the pile and empty the bucket to form a small sampling pile at the base of the stockpile</a:t>
            </a: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188187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342900" indent="-342900" algn="l">
              <a:spcBef>
                <a:spcPct val="20000"/>
              </a:spcBef>
              <a:buFont typeface="Arial" panose="020B0604020202020204" pitchFamily="34" charset="0"/>
              <a:buChar char="•"/>
            </a:pPr>
            <a:endPar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After blending, reenter the pile with the Loader and obtain a fully loaded bucket. </a:t>
            </a:r>
          </a:p>
          <a:p>
            <a:pPr marL="342900" indent="-342900" algn="l">
              <a:spcBef>
                <a:spcPct val="20000"/>
              </a:spcBef>
              <a:buFont typeface="Arial" panose="020B0604020202020204" pitchFamily="34" charset="0"/>
              <a:buChar char="•"/>
            </a:pPr>
            <a:endParaRPr lang="en-US" sz="2200" dirty="0">
              <a:effectLst/>
              <a:latin typeface="Arial" panose="020B0604020202020204" pitchFamily="34" charset="0"/>
              <a:ea typeface="Calibri" panose="020F0502020204030204" pitchFamily="34"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Exit the pile and empty the bucket to form a small sampling pile at the base of the stockpile</a:t>
            </a:r>
          </a:p>
          <a:p>
            <a:pPr marL="342900" indent="-342900" algn="l">
              <a:spcBef>
                <a:spcPct val="20000"/>
              </a:spcBef>
              <a:buFont typeface="Arial" panose="020B0604020202020204" pitchFamily="34" charset="0"/>
              <a:buChar char="•"/>
            </a:pPr>
            <a:endParaRPr lang="en-US" sz="2200" dirty="0">
              <a:latin typeface="Arial" panose="020B0604020202020204" pitchFamily="34" charset="0"/>
              <a:ea typeface="Calibri" panose="020F0502020204030204" pitchFamily="34" charset="0"/>
            </a:endParaRPr>
          </a:p>
          <a:p>
            <a:pPr marL="285750" indent="-28575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Using the loader, create a flat surface (sampling pad) by dragging the bucket back across the small pile.  </a:t>
            </a:r>
            <a:endParaRPr lang="en-US" sz="2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ct val="20000"/>
              </a:spcBef>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endParaRPr lang="en-US" sz="22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290559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91893" y="1166360"/>
            <a:ext cx="5481708" cy="4934804"/>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Mentally d</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ivide the flat sampling pad into four quadrants and sample equally from each quadrant. Avoid sampling within 1 foot of the pad edge and take care to avoid previous shovel holes. </a:t>
            </a:r>
          </a:p>
          <a:p>
            <a:pPr marL="457200" indent="-457200" algn="l">
              <a:spcBef>
                <a:spcPct val="20000"/>
              </a:spcBef>
              <a:buFont typeface="Arial" panose="020B0604020202020204" pitchFamily="34" charset="0"/>
              <a:buChar char="•"/>
            </a:pPr>
            <a:endParaRPr lang="en-US" sz="20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8" name="Picture 7">
            <a:extLst>
              <a:ext uri="{FF2B5EF4-FFF2-40B4-BE49-F238E27FC236}">
                <a16:creationId xmlns:a16="http://schemas.microsoft.com/office/drawing/2014/main" id="{E63EF1C0-87B1-4FE0-9923-4A5EED3C4E59}"/>
              </a:ext>
            </a:extLst>
          </p:cNvPr>
          <p:cNvPicPr/>
          <p:nvPr/>
        </p:nvPicPr>
        <p:blipFill>
          <a:blip r:embed="rId3" cstate="email">
            <a:extLst>
              <a:ext uri="{28A0092B-C50C-407E-A947-70E740481C1C}">
                <a14:useLocalDpi xmlns:a14="http://schemas.microsoft.com/office/drawing/2010/main"/>
              </a:ext>
            </a:extLst>
          </a:blip>
          <a:stretch>
            <a:fillRect/>
          </a:stretch>
        </p:blipFill>
        <p:spPr>
          <a:xfrm>
            <a:off x="5850007" y="1028700"/>
            <a:ext cx="3293993" cy="2765839"/>
          </a:xfrm>
          <a:prstGeom prst="rect">
            <a:avLst/>
          </a:prstGeom>
          <a:ln>
            <a:solidFill>
              <a:schemeClr val="tx1"/>
            </a:solidFill>
          </a:ln>
        </p:spPr>
      </p:pic>
      <p:cxnSp>
        <p:nvCxnSpPr>
          <p:cNvPr id="9" name="Straight Connector 8">
            <a:extLst>
              <a:ext uri="{FF2B5EF4-FFF2-40B4-BE49-F238E27FC236}">
                <a16:creationId xmlns:a16="http://schemas.microsoft.com/office/drawing/2014/main" id="{F415662B-2FF1-43EA-9357-2B1F5F9CC1D7}"/>
              </a:ext>
            </a:extLst>
          </p:cNvPr>
          <p:cNvCxnSpPr>
            <a:cxnSpLocks/>
          </p:cNvCxnSpPr>
          <p:nvPr/>
        </p:nvCxnSpPr>
        <p:spPr>
          <a:xfrm flipV="1">
            <a:off x="7099437" y="2276692"/>
            <a:ext cx="795131" cy="3362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8FE8F9-B70D-409C-9390-F0EA5ECDF749}"/>
              </a:ext>
            </a:extLst>
          </p:cNvPr>
          <p:cNvCxnSpPr>
            <a:cxnSpLocks/>
          </p:cNvCxnSpPr>
          <p:nvPr/>
        </p:nvCxnSpPr>
        <p:spPr>
          <a:xfrm>
            <a:off x="7054684" y="2323185"/>
            <a:ext cx="884638" cy="243215"/>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B80932-E9B6-42C8-895F-87A1FEE8C1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850007" y="3909600"/>
            <a:ext cx="3293993" cy="2948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7">
            <a:extLst>
              <a:ext uri="{FF2B5EF4-FFF2-40B4-BE49-F238E27FC236}">
                <a16:creationId xmlns:a16="http://schemas.microsoft.com/office/drawing/2014/main" id="{205FC746-EECA-4D48-A47C-F18F647361B2}"/>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A4ACA099-19B7-4BF3-AFF4-C9747ADF207B}"/>
              </a:ext>
            </a:extLst>
          </p:cNvPr>
          <p:cNvCxnSpPr>
            <a:cxnSpLocks/>
          </p:cNvCxnSpPr>
          <p:nvPr/>
        </p:nvCxnSpPr>
        <p:spPr>
          <a:xfrm flipV="1">
            <a:off x="6407535" y="6101164"/>
            <a:ext cx="1282204" cy="575129"/>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3882F8-2409-41CD-A020-8D12048BB146}"/>
              </a:ext>
            </a:extLst>
          </p:cNvPr>
          <p:cNvCxnSpPr>
            <a:cxnSpLocks/>
          </p:cNvCxnSpPr>
          <p:nvPr/>
        </p:nvCxnSpPr>
        <p:spPr>
          <a:xfrm>
            <a:off x="6458335" y="5986103"/>
            <a:ext cx="1282204" cy="69019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92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91893" y="1166360"/>
            <a:ext cx="5481708" cy="4934804"/>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Mentally d</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ivide the flat sampling pad into four quadrants and sample equally from each quadrant. Avoid sampling within 1 foot of the pad edge and take care to avoid previous shovel holes. </a:t>
            </a:r>
          </a:p>
          <a:p>
            <a:pPr marL="342900" indent="-342900" algn="l">
              <a:spcBef>
                <a:spcPct val="20000"/>
              </a:spcBef>
              <a:buFont typeface="Arial" panose="020B0604020202020204" pitchFamily="34" charset="0"/>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Collect the samples by fully inserting a square shovel into the flat pile as vertically as possible. Roll back the shovel and lift the material off the pile slowly to avoid material rolling off the shovel. </a:t>
            </a:r>
          </a:p>
          <a:p>
            <a:pPr marL="342900" indent="-342900" algn="l">
              <a:spcBef>
                <a:spcPct val="20000"/>
              </a:spcBef>
              <a:buFont typeface="Arial" panose="020B0604020202020204" pitchFamily="34" charset="0"/>
              <a:buChar char="•"/>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ct val="20000"/>
              </a:spcBef>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endParaRPr lang="en-US" sz="20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0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8" name="Picture 7">
            <a:extLst>
              <a:ext uri="{FF2B5EF4-FFF2-40B4-BE49-F238E27FC236}">
                <a16:creationId xmlns:a16="http://schemas.microsoft.com/office/drawing/2014/main" id="{E63EF1C0-87B1-4FE0-9923-4A5EED3C4E59}"/>
              </a:ext>
            </a:extLst>
          </p:cNvPr>
          <p:cNvPicPr/>
          <p:nvPr/>
        </p:nvPicPr>
        <p:blipFill>
          <a:blip r:embed="rId3" cstate="email">
            <a:extLst>
              <a:ext uri="{28A0092B-C50C-407E-A947-70E740481C1C}">
                <a14:useLocalDpi xmlns:a14="http://schemas.microsoft.com/office/drawing/2010/main"/>
              </a:ext>
            </a:extLst>
          </a:blip>
          <a:stretch>
            <a:fillRect/>
          </a:stretch>
        </p:blipFill>
        <p:spPr>
          <a:xfrm>
            <a:off x="5850007" y="1028700"/>
            <a:ext cx="3293993" cy="2765839"/>
          </a:xfrm>
          <a:prstGeom prst="rect">
            <a:avLst/>
          </a:prstGeom>
          <a:ln>
            <a:solidFill>
              <a:schemeClr val="tx1"/>
            </a:solidFill>
          </a:ln>
        </p:spPr>
      </p:pic>
      <p:cxnSp>
        <p:nvCxnSpPr>
          <p:cNvPr id="9" name="Straight Connector 8">
            <a:extLst>
              <a:ext uri="{FF2B5EF4-FFF2-40B4-BE49-F238E27FC236}">
                <a16:creationId xmlns:a16="http://schemas.microsoft.com/office/drawing/2014/main" id="{F415662B-2FF1-43EA-9357-2B1F5F9CC1D7}"/>
              </a:ext>
            </a:extLst>
          </p:cNvPr>
          <p:cNvCxnSpPr>
            <a:cxnSpLocks/>
          </p:cNvCxnSpPr>
          <p:nvPr/>
        </p:nvCxnSpPr>
        <p:spPr>
          <a:xfrm flipV="1">
            <a:off x="7099437" y="2276692"/>
            <a:ext cx="795131" cy="3362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8FE8F9-B70D-409C-9390-F0EA5ECDF749}"/>
              </a:ext>
            </a:extLst>
          </p:cNvPr>
          <p:cNvCxnSpPr>
            <a:cxnSpLocks/>
          </p:cNvCxnSpPr>
          <p:nvPr/>
        </p:nvCxnSpPr>
        <p:spPr>
          <a:xfrm>
            <a:off x="7054684" y="2323185"/>
            <a:ext cx="884638" cy="243215"/>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B80932-E9B6-42C8-895F-87A1FEE8C1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850007" y="3909600"/>
            <a:ext cx="3293993" cy="2948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7">
            <a:extLst>
              <a:ext uri="{FF2B5EF4-FFF2-40B4-BE49-F238E27FC236}">
                <a16:creationId xmlns:a16="http://schemas.microsoft.com/office/drawing/2014/main" id="{205FC746-EECA-4D48-A47C-F18F647361B2}"/>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A4ACA099-19B7-4BF3-AFF4-C9747ADF207B}"/>
              </a:ext>
            </a:extLst>
          </p:cNvPr>
          <p:cNvCxnSpPr>
            <a:cxnSpLocks/>
          </p:cNvCxnSpPr>
          <p:nvPr/>
        </p:nvCxnSpPr>
        <p:spPr>
          <a:xfrm flipV="1">
            <a:off x="6407535" y="6101164"/>
            <a:ext cx="1282204" cy="575129"/>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3882F8-2409-41CD-A020-8D12048BB146}"/>
              </a:ext>
            </a:extLst>
          </p:cNvPr>
          <p:cNvCxnSpPr>
            <a:cxnSpLocks/>
          </p:cNvCxnSpPr>
          <p:nvPr/>
        </p:nvCxnSpPr>
        <p:spPr>
          <a:xfrm>
            <a:off x="6458335" y="5986103"/>
            <a:ext cx="1282204" cy="69019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9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91893" y="1166360"/>
            <a:ext cx="5481708" cy="4934804"/>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Mentally d</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ivide the flat sampling pad into four quadrants and sample equally from each quadrant. Avoid sampling within 1 foot of the pad edge and take care to avoid previous shovel holes. </a:t>
            </a:r>
          </a:p>
          <a:p>
            <a:pPr marL="342900" indent="-342900" algn="l">
              <a:spcBef>
                <a:spcPct val="20000"/>
              </a:spcBef>
              <a:buFont typeface="Arial" panose="020B0604020202020204" pitchFamily="34" charset="0"/>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Collect the samples by fully inserting a square shovel into the flat pile as vertically as possible. Roll back the shovel and lift the material off the pile slowly to avoid material rolling off the shovel. </a:t>
            </a:r>
          </a:p>
          <a:p>
            <a:pPr marL="342900" indent="-342900" algn="l">
              <a:spcBef>
                <a:spcPct val="20000"/>
              </a:spcBef>
              <a:buFont typeface="Arial" panose="020B0604020202020204" pitchFamily="34" charset="0"/>
              <a:buChar char="•"/>
            </a:pPr>
            <a:endParaRPr lang="en-US" sz="2000" u="none" strike="noStrike" dirty="0">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After collection, confirm with the quarry that the sampling met their requirements before leaving.  </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ct val="20000"/>
              </a:spcBef>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endParaRPr lang="en-US" sz="20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0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8" name="Picture 7">
            <a:extLst>
              <a:ext uri="{FF2B5EF4-FFF2-40B4-BE49-F238E27FC236}">
                <a16:creationId xmlns:a16="http://schemas.microsoft.com/office/drawing/2014/main" id="{E63EF1C0-87B1-4FE0-9923-4A5EED3C4E59}"/>
              </a:ext>
            </a:extLst>
          </p:cNvPr>
          <p:cNvPicPr/>
          <p:nvPr/>
        </p:nvPicPr>
        <p:blipFill>
          <a:blip r:embed="rId3" cstate="email">
            <a:extLst>
              <a:ext uri="{28A0092B-C50C-407E-A947-70E740481C1C}">
                <a14:useLocalDpi xmlns:a14="http://schemas.microsoft.com/office/drawing/2010/main"/>
              </a:ext>
            </a:extLst>
          </a:blip>
          <a:stretch>
            <a:fillRect/>
          </a:stretch>
        </p:blipFill>
        <p:spPr>
          <a:xfrm>
            <a:off x="5850007" y="1028700"/>
            <a:ext cx="3293993" cy="2765839"/>
          </a:xfrm>
          <a:prstGeom prst="rect">
            <a:avLst/>
          </a:prstGeom>
          <a:ln>
            <a:solidFill>
              <a:schemeClr val="tx1"/>
            </a:solidFill>
          </a:ln>
        </p:spPr>
      </p:pic>
      <p:cxnSp>
        <p:nvCxnSpPr>
          <p:cNvPr id="9" name="Straight Connector 8">
            <a:extLst>
              <a:ext uri="{FF2B5EF4-FFF2-40B4-BE49-F238E27FC236}">
                <a16:creationId xmlns:a16="http://schemas.microsoft.com/office/drawing/2014/main" id="{F415662B-2FF1-43EA-9357-2B1F5F9CC1D7}"/>
              </a:ext>
            </a:extLst>
          </p:cNvPr>
          <p:cNvCxnSpPr>
            <a:cxnSpLocks/>
          </p:cNvCxnSpPr>
          <p:nvPr/>
        </p:nvCxnSpPr>
        <p:spPr>
          <a:xfrm flipV="1">
            <a:off x="7099437" y="2276692"/>
            <a:ext cx="795131" cy="3362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8FE8F9-B70D-409C-9390-F0EA5ECDF749}"/>
              </a:ext>
            </a:extLst>
          </p:cNvPr>
          <p:cNvCxnSpPr>
            <a:cxnSpLocks/>
          </p:cNvCxnSpPr>
          <p:nvPr/>
        </p:nvCxnSpPr>
        <p:spPr>
          <a:xfrm>
            <a:off x="7054684" y="2323185"/>
            <a:ext cx="884638" cy="243215"/>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B80932-E9B6-42C8-895F-87A1FEE8C1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850007" y="3909600"/>
            <a:ext cx="3293993" cy="2948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7">
            <a:extLst>
              <a:ext uri="{FF2B5EF4-FFF2-40B4-BE49-F238E27FC236}">
                <a16:creationId xmlns:a16="http://schemas.microsoft.com/office/drawing/2014/main" id="{205FC746-EECA-4D48-A47C-F18F647361B2}"/>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A4ACA099-19B7-4BF3-AFF4-C9747ADF207B}"/>
              </a:ext>
            </a:extLst>
          </p:cNvPr>
          <p:cNvCxnSpPr>
            <a:cxnSpLocks/>
          </p:cNvCxnSpPr>
          <p:nvPr/>
        </p:nvCxnSpPr>
        <p:spPr>
          <a:xfrm flipV="1">
            <a:off x="6407535" y="6101164"/>
            <a:ext cx="1282204" cy="575129"/>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3882F8-2409-41CD-A020-8D12048BB146}"/>
              </a:ext>
            </a:extLst>
          </p:cNvPr>
          <p:cNvCxnSpPr>
            <a:cxnSpLocks/>
          </p:cNvCxnSpPr>
          <p:nvPr/>
        </p:nvCxnSpPr>
        <p:spPr>
          <a:xfrm>
            <a:off x="6458335" y="5986103"/>
            <a:ext cx="1282204" cy="69019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9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026"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069" y="2356512"/>
            <a:ext cx="4796265" cy="294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2346" y="1549177"/>
            <a:ext cx="5777414" cy="646331"/>
          </a:xfrm>
          <a:prstGeom prst="rect">
            <a:avLst/>
          </a:prstGeom>
          <a:noFill/>
        </p:spPr>
        <p:txBody>
          <a:bodyPr wrap="none" rtlCol="0">
            <a:spAutoFit/>
          </a:bodyPr>
          <a:lstStyle/>
          <a:p>
            <a:r>
              <a:rPr lang="en-US" u="sng" dirty="0">
                <a:latin typeface="Calibri" panose="020F0502020204030204" pitchFamily="34" charset="0"/>
              </a:rPr>
              <a:t>Proctor, gradation, plasticity</a:t>
            </a:r>
          </a:p>
        </p:txBody>
      </p:sp>
      <p:sp>
        <p:nvSpPr>
          <p:cNvPr id="5" name="TextBox 4"/>
          <p:cNvSpPr txBox="1"/>
          <p:nvPr/>
        </p:nvSpPr>
        <p:spPr>
          <a:xfrm>
            <a:off x="19050" y="5399314"/>
            <a:ext cx="8718551" cy="1384995"/>
          </a:xfrm>
          <a:prstGeom prst="rect">
            <a:avLst/>
          </a:prstGeom>
          <a:noFill/>
        </p:spPr>
        <p:txBody>
          <a:bodyPr wrap="square" rtlCol="0">
            <a:spAutoFit/>
          </a:bodyPr>
          <a:lstStyle/>
          <a:p>
            <a:pPr algn="l"/>
            <a:r>
              <a:rPr lang="en-US" dirty="0">
                <a:latin typeface="Calibri" panose="020F0502020204030204" pitchFamily="34" charset="0"/>
              </a:rPr>
              <a:t>(2) ¾ full 5-gallon buckets (Minimum)</a:t>
            </a:r>
          </a:p>
          <a:p>
            <a:pPr marL="342900" indent="-342900" algn="l">
              <a:buFontTx/>
              <a:buChar char="-"/>
            </a:pPr>
            <a:r>
              <a:rPr lang="en-US" sz="2400" b="0" dirty="0">
                <a:latin typeface="Calibri" panose="020F0502020204030204" pitchFamily="34" charset="0"/>
              </a:rPr>
              <a:t>More buckets necessary depending on pile size and required tests</a:t>
            </a:r>
          </a:p>
          <a:p>
            <a:pPr marL="342900" indent="-342900" algn="l">
              <a:buFontTx/>
              <a:buChar char="-"/>
            </a:pPr>
            <a:r>
              <a:rPr lang="en-US" sz="2400" b="0" dirty="0">
                <a:latin typeface="Calibri" panose="020F0502020204030204" pitchFamily="34" charset="0"/>
              </a:rPr>
              <a:t>Too much sample is always better than not enough</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8123" y="2356511"/>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7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51393" y="1329538"/>
            <a:ext cx="8253863" cy="1200329"/>
          </a:xfrm>
          <a:prstGeom prst="rect">
            <a:avLst/>
          </a:prstGeom>
          <a:noFill/>
        </p:spPr>
        <p:txBody>
          <a:bodyPr wrap="none" rtlCol="0">
            <a:spAutoFit/>
          </a:bodyPr>
          <a:lstStyle/>
          <a:p>
            <a:r>
              <a:rPr lang="en-US" u="sng" dirty="0">
                <a:latin typeface="Calibri" panose="020F0502020204030204" pitchFamily="34" charset="0"/>
              </a:rPr>
              <a:t>One additional bucket each for Soundness</a:t>
            </a:r>
          </a:p>
          <a:p>
            <a:r>
              <a:rPr lang="en-US" u="sng" dirty="0">
                <a:latin typeface="Calibri" panose="020F0502020204030204" pitchFamily="34" charset="0"/>
              </a:rPr>
              <a:t>And LA Abrasion if needed</a:t>
            </a:r>
          </a:p>
        </p:txBody>
      </p:sp>
      <p:sp>
        <p:nvSpPr>
          <p:cNvPr id="5" name="TextBox 4"/>
          <p:cNvSpPr txBox="1"/>
          <p:nvPr/>
        </p:nvSpPr>
        <p:spPr>
          <a:xfrm>
            <a:off x="19050" y="5399314"/>
            <a:ext cx="8718551" cy="1200329"/>
          </a:xfrm>
          <a:prstGeom prst="rect">
            <a:avLst/>
          </a:prstGeom>
          <a:noFill/>
        </p:spPr>
        <p:txBody>
          <a:bodyPr wrap="square" rtlCol="0">
            <a:spAutoFit/>
          </a:bodyPr>
          <a:lstStyle/>
          <a:p>
            <a:pPr algn="l"/>
            <a:r>
              <a:rPr lang="en-US" dirty="0">
                <a:latin typeface="Calibri" panose="020F0502020204030204" pitchFamily="34" charset="0"/>
              </a:rPr>
              <a:t>pH testing is rare and can be run with minimal material</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1271" y="2449739"/>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5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203199" y="678229"/>
            <a:ext cx="8691563" cy="6801862"/>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RESOURCES:</a:t>
            </a:r>
            <a:endParaRPr lang="en-US" sz="2400" dirty="0">
              <a:latin typeface="Calibri" panose="020F0502020204030204" pitchFamily="34" charset="0"/>
            </a:endParaRPr>
          </a:p>
          <a:p>
            <a:pPr algn="l"/>
            <a:endParaRPr lang="en-US" sz="1200" dirty="0">
              <a:latin typeface="Calibri" panose="020F0502020204030204" pitchFamily="34" charset="0"/>
            </a:endParaRPr>
          </a:p>
          <a:p>
            <a:pPr algn="l"/>
            <a:r>
              <a:rPr lang="en-US" sz="2800" u="sng" dirty="0">
                <a:latin typeface="Calibri" panose="020F0502020204030204" pitchFamily="34" charset="0"/>
              </a:rPr>
              <a:t>DSA Certification</a:t>
            </a:r>
            <a:r>
              <a:rPr lang="en-US" sz="2800" dirty="0">
                <a:latin typeface="Calibri" panose="020F0502020204030204" pitchFamily="34" charset="0"/>
              </a:rPr>
              <a:t>:</a:t>
            </a:r>
            <a:r>
              <a:rPr lang="en-US" sz="2800" b="0" dirty="0">
                <a:latin typeface="Calibri" panose="020F0502020204030204" pitchFamily="34" charset="0"/>
              </a:rPr>
              <a:t> 2 page DSA certification form</a:t>
            </a:r>
          </a:p>
          <a:p>
            <a:pPr algn="l"/>
            <a:endParaRPr lang="en-US" sz="2800" b="0" dirty="0">
              <a:latin typeface="Calibri" panose="020F0502020204030204" pitchFamily="34" charset="0"/>
            </a:endParaRPr>
          </a:p>
          <a:p>
            <a:pPr algn="l"/>
            <a:r>
              <a:rPr lang="en-US" sz="2800" u="sng" dirty="0">
                <a:latin typeface="Calibri" panose="020F0502020204030204" pitchFamily="34" charset="0"/>
              </a:rPr>
              <a:t>DSA Specification:</a:t>
            </a:r>
            <a:r>
              <a:rPr lang="en-US" sz="2800" dirty="0">
                <a:latin typeface="Calibri" panose="020F0502020204030204" pitchFamily="34" charset="0"/>
              </a:rPr>
              <a:t>  </a:t>
            </a:r>
            <a:r>
              <a:rPr lang="en-US" sz="2800" b="0" dirty="0">
                <a:latin typeface="Calibri" panose="020F0502020204030204" pitchFamily="34" charset="0"/>
              </a:rPr>
              <a:t>Material &amp; Placement specs</a:t>
            </a:r>
            <a:endParaRPr lang="en-US" sz="2800" u="sng" dirty="0">
              <a:latin typeface="Calibri" panose="020F0502020204030204" pitchFamily="34" charset="0"/>
            </a:endParaRPr>
          </a:p>
          <a:p>
            <a:pPr algn="l"/>
            <a:endParaRPr lang="en-US" sz="2800" u="sng" dirty="0">
              <a:latin typeface="Calibri" panose="020F0502020204030204" pitchFamily="34" charset="0"/>
            </a:endParaRPr>
          </a:p>
          <a:p>
            <a:pPr algn="l"/>
            <a:r>
              <a:rPr lang="en-US" sz="2800" u="sng" dirty="0">
                <a:latin typeface="Calibri" panose="020F0502020204030204" pitchFamily="34" charset="0"/>
              </a:rPr>
              <a:t>DSA Handbook</a:t>
            </a:r>
            <a:r>
              <a:rPr lang="en-US" sz="2800" dirty="0">
                <a:latin typeface="Calibri" panose="020F0502020204030204" pitchFamily="34" charset="0"/>
              </a:rPr>
              <a:t>:</a:t>
            </a:r>
            <a:r>
              <a:rPr lang="en-US" sz="2800" b="0" dirty="0">
                <a:latin typeface="Calibri" panose="020F0502020204030204" pitchFamily="34" charset="0"/>
              </a:rPr>
              <a:t>  More in depth DSA explanation</a:t>
            </a:r>
          </a:p>
          <a:p>
            <a:pPr algn="l"/>
            <a:r>
              <a:rPr lang="en-US" sz="2800" b="0" dirty="0">
                <a:latin typeface="Calibri" panose="020F0502020204030204" pitchFamily="34" charset="0"/>
              </a:rPr>
              <a:t>			- Includes Request for Quote</a:t>
            </a:r>
          </a:p>
          <a:p>
            <a:pPr algn="l"/>
            <a:r>
              <a:rPr lang="en-US" sz="2800" b="0" dirty="0">
                <a:latin typeface="Calibri" panose="020F0502020204030204" pitchFamily="34" charset="0"/>
              </a:rPr>
              <a:t>			- more details to come</a:t>
            </a:r>
          </a:p>
          <a:p>
            <a:pPr algn="l"/>
            <a:endParaRPr lang="en-US" sz="2800" b="0" dirty="0">
              <a:latin typeface="Calibri" panose="020F0502020204030204" pitchFamily="34" charset="0"/>
            </a:endParaRPr>
          </a:p>
          <a:p>
            <a:pPr algn="l"/>
            <a:r>
              <a:rPr lang="en-US" sz="2800" b="0" dirty="0">
                <a:latin typeface="Calibri" panose="020F0502020204030204" pitchFamily="34" charset="0"/>
              </a:rPr>
              <a:t>All can be found on the CDGRS website including this webinar.</a:t>
            </a:r>
            <a:endParaRPr lang="en-US" sz="2800" dirty="0">
              <a:latin typeface="Calibri" panose="020F0502020204030204" pitchFamily="34" charset="0"/>
            </a:endParaRPr>
          </a:p>
          <a:p>
            <a:pPr algn="l"/>
            <a:endParaRPr lang="en-US" sz="2400" u="sng" dirty="0">
              <a:latin typeface="Calibri" panose="020F0502020204030204" pitchFamily="34" charset="0"/>
            </a:endParaRPr>
          </a:p>
          <a:p>
            <a:pPr algn="l"/>
            <a:endParaRPr lang="en-US" sz="12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p:txBody>
      </p:sp>
      <p:sp>
        <p:nvSpPr>
          <p:cNvPr id="12" name="Rectangle 11"/>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3013"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u="sng"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05606" y="1348800"/>
            <a:ext cx="5280794" cy="4524315"/>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latin typeface="Calibri" panose="020F0502020204030204" pitchFamily="34" charset="0"/>
              </a:rPr>
              <a:t>On large piles, there will be an extremely large sample.</a:t>
            </a:r>
          </a:p>
          <a:p>
            <a:pPr marL="457200" indent="-457200" algn="l">
              <a:buFont typeface="Arial" panose="020B0604020202020204" pitchFamily="34" charset="0"/>
              <a:buChar char="•"/>
            </a:pPr>
            <a:endParaRPr lang="en-US" sz="3200" dirty="0">
              <a:latin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rPr>
              <a:t>Most quarries have a sample splitter in their lab</a:t>
            </a:r>
          </a:p>
          <a:p>
            <a:pPr marL="457200" indent="-457200" algn="l">
              <a:buFont typeface="Arial" panose="020B0604020202020204" pitchFamily="34" charset="0"/>
              <a:buChar char="•"/>
            </a:pPr>
            <a:endParaRPr lang="en-US" sz="3200" dirty="0">
              <a:latin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rPr>
              <a:t>Use this to reduce the sample size to just what is needed for the testing</a:t>
            </a:r>
          </a:p>
        </p:txBody>
      </p:sp>
      <p:pic>
        <p:nvPicPr>
          <p:cNvPr id="4" name="Picture 3" descr="A picture containing text&#10;&#10;Description automatically generated">
            <a:extLst>
              <a:ext uri="{FF2B5EF4-FFF2-40B4-BE49-F238E27FC236}">
                <a16:creationId xmlns:a16="http://schemas.microsoft.com/office/drawing/2014/main" id="{D209E032-CFD7-468C-8E9A-4E58841D13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584" y="1668070"/>
            <a:ext cx="3306416" cy="3306416"/>
          </a:xfrm>
          <a:prstGeom prst="rect">
            <a:avLst/>
          </a:prstGeom>
        </p:spPr>
      </p:pic>
      <p:sp>
        <p:nvSpPr>
          <p:cNvPr id="2" name="TextBox 1">
            <a:extLst>
              <a:ext uri="{FF2B5EF4-FFF2-40B4-BE49-F238E27FC236}">
                <a16:creationId xmlns:a16="http://schemas.microsoft.com/office/drawing/2014/main" id="{EC9B1C9E-6D9A-4412-8101-7FC04599585E}"/>
              </a:ext>
            </a:extLst>
          </p:cNvPr>
          <p:cNvSpPr txBox="1"/>
          <p:nvPr/>
        </p:nvSpPr>
        <p:spPr>
          <a:xfrm>
            <a:off x="5950225" y="4974486"/>
            <a:ext cx="3193775" cy="584775"/>
          </a:xfrm>
          <a:prstGeom prst="rect">
            <a:avLst/>
          </a:prstGeom>
          <a:noFill/>
        </p:spPr>
        <p:txBody>
          <a:bodyPr wrap="square" rtlCol="0">
            <a:spAutoFit/>
          </a:bodyPr>
          <a:lstStyle/>
          <a:p>
            <a:pPr algn="l"/>
            <a:r>
              <a:rPr lang="en-US" sz="800" dirty="0">
                <a:solidFill>
                  <a:schemeClr val="bg1">
                    <a:lumMod val="65000"/>
                  </a:schemeClr>
                </a:solidFill>
              </a:rPr>
              <a:t>https://www.certifiedmtp.com/gilson-sp-1-universal-sample-splitter/?gclid=CjwKCAiAsOmABhAwEiwAEBR0ZvyrEzdrzsq8ZTSIluh2pwaglMEoDoD046GxAOYXnfkiOVTVDfTgaRoCzSEQAvD_BwE</a:t>
            </a:r>
          </a:p>
        </p:txBody>
      </p:sp>
      <p:cxnSp>
        <p:nvCxnSpPr>
          <p:cNvPr id="6" name="Straight Arrow Connector 5">
            <a:extLst>
              <a:ext uri="{FF2B5EF4-FFF2-40B4-BE49-F238E27FC236}">
                <a16:creationId xmlns:a16="http://schemas.microsoft.com/office/drawing/2014/main" id="{8BAF72BF-38BC-4061-89A0-A3BEAA0A9ECF}"/>
              </a:ext>
            </a:extLst>
          </p:cNvPr>
          <p:cNvCxnSpPr>
            <a:cxnSpLocks/>
          </p:cNvCxnSpPr>
          <p:nvPr/>
        </p:nvCxnSpPr>
        <p:spPr bwMode="auto">
          <a:xfrm flipV="1">
            <a:off x="5289550" y="3321278"/>
            <a:ext cx="996950" cy="2347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416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u="sng"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05606" y="1348800"/>
            <a:ext cx="5280794" cy="5016758"/>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latin typeface="Calibri" panose="020F0502020204030204" pitchFamily="34" charset="0"/>
              </a:rPr>
              <a:t>Sometimes the lab technician will want to pull their own </a:t>
            </a:r>
            <a:r>
              <a:rPr lang="en-US" sz="3200" u="sng" dirty="0">
                <a:latin typeface="Calibri" panose="020F0502020204030204" pitchFamily="34" charset="0"/>
              </a:rPr>
              <a:t>companion sample</a:t>
            </a:r>
            <a:r>
              <a:rPr lang="en-US" sz="3200" dirty="0">
                <a:latin typeface="Calibri" panose="020F0502020204030204" pitchFamily="34" charset="0"/>
              </a:rPr>
              <a:t>. (common)</a:t>
            </a:r>
          </a:p>
          <a:p>
            <a:pPr marL="457200" indent="-457200" algn="l">
              <a:buFont typeface="Arial" panose="020B0604020202020204" pitchFamily="34" charset="0"/>
              <a:buChar char="•"/>
            </a:pPr>
            <a:endParaRPr lang="en-US" sz="3200" dirty="0">
              <a:latin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rPr>
              <a:t>They may or may not want to run the </a:t>
            </a:r>
            <a:r>
              <a:rPr lang="en-US" sz="3200" u="sng" dirty="0">
                <a:latin typeface="Calibri" panose="020F0502020204030204" pitchFamily="34" charset="0"/>
              </a:rPr>
              <a:t>combined sample </a:t>
            </a:r>
            <a:r>
              <a:rPr lang="en-US" sz="3200" dirty="0">
                <a:latin typeface="Calibri" panose="020F0502020204030204" pitchFamily="34" charset="0"/>
              </a:rPr>
              <a:t>through the splitter.  That is their choice. (rare)</a:t>
            </a:r>
          </a:p>
        </p:txBody>
      </p:sp>
      <p:pic>
        <p:nvPicPr>
          <p:cNvPr id="4" name="Picture 3" descr="A picture containing text&#10;&#10;Description automatically generated">
            <a:extLst>
              <a:ext uri="{FF2B5EF4-FFF2-40B4-BE49-F238E27FC236}">
                <a16:creationId xmlns:a16="http://schemas.microsoft.com/office/drawing/2014/main" id="{D209E032-CFD7-468C-8E9A-4E58841D13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584" y="1668070"/>
            <a:ext cx="3306416" cy="3306416"/>
          </a:xfrm>
          <a:prstGeom prst="rect">
            <a:avLst/>
          </a:prstGeom>
        </p:spPr>
      </p:pic>
      <p:sp>
        <p:nvSpPr>
          <p:cNvPr id="2" name="TextBox 1">
            <a:extLst>
              <a:ext uri="{FF2B5EF4-FFF2-40B4-BE49-F238E27FC236}">
                <a16:creationId xmlns:a16="http://schemas.microsoft.com/office/drawing/2014/main" id="{EC9B1C9E-6D9A-4412-8101-7FC04599585E}"/>
              </a:ext>
            </a:extLst>
          </p:cNvPr>
          <p:cNvSpPr txBox="1"/>
          <p:nvPr/>
        </p:nvSpPr>
        <p:spPr>
          <a:xfrm>
            <a:off x="5950225" y="4974486"/>
            <a:ext cx="3193775" cy="584775"/>
          </a:xfrm>
          <a:prstGeom prst="rect">
            <a:avLst/>
          </a:prstGeom>
          <a:noFill/>
        </p:spPr>
        <p:txBody>
          <a:bodyPr wrap="square" rtlCol="0">
            <a:spAutoFit/>
          </a:bodyPr>
          <a:lstStyle/>
          <a:p>
            <a:pPr algn="l"/>
            <a:r>
              <a:rPr lang="en-US" sz="800" dirty="0">
                <a:solidFill>
                  <a:schemeClr val="bg1">
                    <a:lumMod val="65000"/>
                  </a:schemeClr>
                </a:solidFill>
              </a:rPr>
              <a:t>https://www.certifiedmtp.com/gilson-sp-1-universal-sample-splitter/?gclid=CjwKCAiAsOmABhAwEiwAEBR0ZvyrEzdrzsq8ZTSIluh2pwaglMEoDoD046GxAOYXnfkiOVTVDfTgaRoCzSEQAvD_BwE</a:t>
            </a:r>
          </a:p>
        </p:txBody>
      </p:sp>
    </p:spTree>
    <p:extLst>
      <p:ext uri="{BB962C8B-B14F-4D97-AF65-F5344CB8AC3E}">
        <p14:creationId xmlns:p14="http://schemas.microsoft.com/office/powerpoint/2010/main" val="298175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3970318"/>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Interested in sampling your own DSA?</a:t>
            </a:r>
          </a:p>
          <a:p>
            <a:pPr marL="457200" indent="-457200" algn="l">
              <a:buFont typeface="Arial" panose="020B0604020202020204" pitchFamily="34" charset="0"/>
              <a:buChar char="•"/>
            </a:pP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Let us know.  We can share logistics of sample delivery or shipping, testing, etc.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63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7263527"/>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Material must be tested by an independent lab (with no affiliation with the quarry or placement contractor) before delivery</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The testing lab must be currently certified by AASHTO, USACE, or PennDOT</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Per the SCC specification, DSA shall not be placed without pre-delivery sampling and testing.  This testing is key to catching any potential problems with the aggregate </a:t>
            </a:r>
            <a:r>
              <a:rPr lang="en-US" sz="2800" u="sng" dirty="0">
                <a:latin typeface="Calibri" panose="020F0502020204030204" pitchFamily="34" charset="0"/>
                <a:cs typeface="Calibri" panose="020F0502020204030204" pitchFamily="34" charset="0"/>
              </a:rPr>
              <a:t>BEFORE</a:t>
            </a:r>
            <a:r>
              <a:rPr lang="en-US" sz="2800" dirty="0">
                <a:latin typeface="Calibri" panose="020F0502020204030204" pitchFamily="34" charset="0"/>
                <a:cs typeface="Calibri" panose="020F0502020204030204" pitchFamily="34" charset="0"/>
              </a:rPr>
              <a:t> it is placed.</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39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solidFill>
                  <a:srgbClr val="003300"/>
                </a:solidFill>
                <a:latin typeface="Calibri" panose="020F0502020204030204" pitchFamily="34" charset="0"/>
              </a:rPr>
              <a:t>Sampling &amp; Testing</a:t>
            </a:r>
          </a:p>
        </p:txBody>
      </p:sp>
      <p:sp>
        <p:nvSpPr>
          <p:cNvPr id="12" name="TextBox 11"/>
          <p:cNvSpPr txBox="1"/>
          <p:nvPr/>
        </p:nvSpPr>
        <p:spPr>
          <a:xfrm>
            <a:off x="3089754" y="-601884"/>
            <a:ext cx="2014911" cy="646331"/>
          </a:xfrm>
          <a:prstGeom prst="rect">
            <a:avLst/>
          </a:prstGeom>
          <a:noFill/>
        </p:spPr>
        <p:txBody>
          <a:bodyPr wrap="none" rtlCol="0">
            <a:spAutoFit/>
          </a:bodyPr>
          <a:lstStyle/>
          <a:p>
            <a:r>
              <a:rPr lang="en-US" dirty="0">
                <a:latin typeface="Calibri" panose="020F0502020204030204" pitchFamily="34" charset="0"/>
              </a:rPr>
              <a:t>Plasticity </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177249" y="1549184"/>
            <a:ext cx="4305300" cy="4832092"/>
          </a:xfrm>
          <a:prstGeom prst="rect">
            <a:avLst/>
          </a:prstGeom>
          <a:noFill/>
          <a:ln w="9525">
            <a:noFill/>
            <a:miter lim="800000"/>
            <a:headEnd/>
            <a:tailEnd/>
          </a:ln>
        </p:spPr>
        <p:txBody>
          <a:bodyPr wrap="square">
            <a:spAutoFit/>
          </a:bodyPr>
          <a:lstStyle/>
          <a:p>
            <a:pPr marL="679450" indent="-457200" algn="l">
              <a:buFont typeface="Arial" panose="020B0604020202020204" pitchFamily="34" charset="0"/>
              <a:buChar char="•"/>
              <a:defRPr/>
            </a:pPr>
            <a:r>
              <a:rPr lang="en-US" sz="2800" dirty="0">
                <a:latin typeface="Calibri" panose="020F0502020204030204" pitchFamily="34" charset="0"/>
              </a:rPr>
              <a:t> Example of lab results</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The lab looks at more sieves than just those in the specification</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This gives us a very clear snapshot of what is in the pile</a:t>
            </a: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6377" y="361266"/>
            <a:ext cx="5027623" cy="649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96691" y="5832763"/>
            <a:ext cx="1620982" cy="366714"/>
          </a:xfrm>
          <a:prstGeom prst="rect">
            <a:avLst/>
          </a:prstGeom>
        </p:spPr>
      </p:pic>
      <p:pic>
        <p:nvPicPr>
          <p:cNvPr id="3" name="Picture 2"/>
          <p:cNvPicPr>
            <a:picLocks noChangeAspect="1"/>
          </p:cNvPicPr>
          <p:nvPr/>
        </p:nvPicPr>
        <p:blipFill>
          <a:blip r:embed="rId5"/>
          <a:stretch>
            <a:fillRect/>
          </a:stretch>
        </p:blipFill>
        <p:spPr>
          <a:xfrm>
            <a:off x="5091981" y="6300571"/>
            <a:ext cx="733425" cy="142875"/>
          </a:xfrm>
          <a:prstGeom prst="rect">
            <a:avLst/>
          </a:prstGeom>
        </p:spPr>
      </p:pic>
      <p:pic>
        <p:nvPicPr>
          <p:cNvPr id="4" name="Picture 3"/>
          <p:cNvPicPr>
            <a:picLocks noChangeAspect="1"/>
          </p:cNvPicPr>
          <p:nvPr/>
        </p:nvPicPr>
        <p:blipFill>
          <a:blip r:embed="rId5"/>
          <a:stretch>
            <a:fillRect/>
          </a:stretch>
        </p:blipFill>
        <p:spPr>
          <a:xfrm>
            <a:off x="6709712" y="6300570"/>
            <a:ext cx="733425" cy="142875"/>
          </a:xfrm>
          <a:prstGeom prst="rect">
            <a:avLst/>
          </a:prstGeom>
        </p:spPr>
      </p:pic>
      <p:pic>
        <p:nvPicPr>
          <p:cNvPr id="5" name="Picture 4"/>
          <p:cNvPicPr>
            <a:picLocks noChangeAspect="1"/>
          </p:cNvPicPr>
          <p:nvPr/>
        </p:nvPicPr>
        <p:blipFill>
          <a:blip r:embed="rId5"/>
          <a:stretch>
            <a:fillRect/>
          </a:stretch>
        </p:blipFill>
        <p:spPr>
          <a:xfrm>
            <a:off x="5458693" y="5583939"/>
            <a:ext cx="733425" cy="142875"/>
          </a:xfrm>
          <a:prstGeom prst="rect">
            <a:avLst/>
          </a:prstGeom>
        </p:spPr>
      </p:pic>
      <p:sp>
        <p:nvSpPr>
          <p:cNvPr id="6" name="Oval 5">
            <a:extLst>
              <a:ext uri="{FF2B5EF4-FFF2-40B4-BE49-F238E27FC236}">
                <a16:creationId xmlns:a16="http://schemas.microsoft.com/office/drawing/2014/main" id="{B5012177-DCDD-4441-A14B-904BDC1FD815}"/>
              </a:ext>
            </a:extLst>
          </p:cNvPr>
          <p:cNvSpPr/>
          <p:nvPr/>
        </p:nvSpPr>
        <p:spPr bwMode="auto">
          <a:xfrm>
            <a:off x="4246741" y="3816590"/>
            <a:ext cx="2593335" cy="165827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cxnSp>
        <p:nvCxnSpPr>
          <p:cNvPr id="8" name="Straight Arrow Connector 7">
            <a:extLst>
              <a:ext uri="{FF2B5EF4-FFF2-40B4-BE49-F238E27FC236}">
                <a16:creationId xmlns:a16="http://schemas.microsoft.com/office/drawing/2014/main" id="{A6065FF0-EAC9-4C2B-A4C0-017188C1A2F8}"/>
              </a:ext>
            </a:extLst>
          </p:cNvPr>
          <p:cNvCxnSpPr>
            <a:cxnSpLocks/>
          </p:cNvCxnSpPr>
          <p:nvPr/>
        </p:nvCxnSpPr>
        <p:spPr bwMode="auto">
          <a:xfrm>
            <a:off x="3246180" y="4000569"/>
            <a:ext cx="1166191" cy="2517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5962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solidFill>
                  <a:srgbClr val="003300"/>
                </a:solidFill>
                <a:latin typeface="Calibri" panose="020F0502020204030204" pitchFamily="34" charset="0"/>
              </a:rPr>
              <a:t>Sampling &amp; Testing</a:t>
            </a:r>
          </a:p>
        </p:txBody>
      </p:sp>
      <p:sp>
        <p:nvSpPr>
          <p:cNvPr id="12" name="TextBox 11"/>
          <p:cNvSpPr txBox="1"/>
          <p:nvPr/>
        </p:nvSpPr>
        <p:spPr>
          <a:xfrm>
            <a:off x="3089754" y="-601884"/>
            <a:ext cx="2014911" cy="646331"/>
          </a:xfrm>
          <a:prstGeom prst="rect">
            <a:avLst/>
          </a:prstGeom>
          <a:noFill/>
        </p:spPr>
        <p:txBody>
          <a:bodyPr wrap="none" rtlCol="0">
            <a:spAutoFit/>
          </a:bodyPr>
          <a:lstStyle/>
          <a:p>
            <a:r>
              <a:rPr lang="en-US" dirty="0">
                <a:latin typeface="Calibri" panose="020F0502020204030204" pitchFamily="34" charset="0"/>
              </a:rPr>
              <a:t>Plasticity </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289151" y="1450711"/>
            <a:ext cx="8603797" cy="5262979"/>
          </a:xfrm>
          <a:prstGeom prst="rect">
            <a:avLst/>
          </a:prstGeom>
          <a:noFill/>
          <a:ln w="9525">
            <a:noFill/>
            <a:miter lim="800000"/>
            <a:headEnd/>
            <a:tailEnd/>
          </a:ln>
        </p:spPr>
        <p:txBody>
          <a:bodyPr wrap="square">
            <a:spAutoFit/>
          </a:bodyPr>
          <a:lstStyle/>
          <a:p>
            <a:pPr marL="222250" algn="l">
              <a:defRPr/>
            </a:pPr>
            <a:r>
              <a:rPr lang="en-US" sz="2800" u="sng" dirty="0">
                <a:latin typeface="Calibri" panose="020F0502020204030204" pitchFamily="34" charset="0"/>
              </a:rPr>
              <a:t>Lot-dependent tests</a:t>
            </a:r>
            <a:r>
              <a:rPr lang="en-US" sz="2800" dirty="0">
                <a:latin typeface="Calibri" panose="020F0502020204030204" pitchFamily="34" charset="0"/>
              </a:rPr>
              <a:t>: </a:t>
            </a:r>
            <a:r>
              <a:rPr lang="en-US" sz="2800" dirty="0">
                <a:solidFill>
                  <a:srgbClr val="FF0000"/>
                </a:solidFill>
                <a:latin typeface="Calibri" panose="020F0502020204030204" pitchFamily="34" charset="0"/>
              </a:rPr>
              <a:t>run on every pile</a:t>
            </a:r>
          </a:p>
          <a:p>
            <a:pPr marL="679450" indent="-457200" algn="l">
              <a:buFont typeface="Arial" panose="020B0604020202020204" pitchFamily="34" charset="0"/>
              <a:buChar char="•"/>
              <a:defRPr/>
            </a:pPr>
            <a:r>
              <a:rPr lang="en-US" sz="2800" dirty="0">
                <a:latin typeface="Calibri" panose="020F0502020204030204" pitchFamily="34" charset="0"/>
              </a:rPr>
              <a:t>Gradation </a:t>
            </a:r>
            <a:r>
              <a:rPr lang="en-US" sz="2000" b="0" dirty="0">
                <a:latin typeface="Calibri" panose="020F0502020204030204" pitchFamily="34" charset="0"/>
              </a:rPr>
              <a:t>(size distribution)</a:t>
            </a:r>
          </a:p>
          <a:p>
            <a:pPr marL="679450" indent="-457200" algn="l">
              <a:buFont typeface="Arial" panose="020B0604020202020204" pitchFamily="34" charset="0"/>
              <a:buChar char="•"/>
              <a:defRPr/>
            </a:pPr>
            <a:r>
              <a:rPr lang="en-US" sz="2800" dirty="0">
                <a:latin typeface="Calibri" panose="020F0502020204030204" pitchFamily="34" charset="0"/>
              </a:rPr>
              <a:t>Plasticity </a:t>
            </a:r>
            <a:r>
              <a:rPr lang="en-US" sz="2000" b="0" dirty="0">
                <a:latin typeface="Calibri" panose="020F0502020204030204" pitchFamily="34" charset="0"/>
              </a:rPr>
              <a:t>(clay content)</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Periodic test</a:t>
            </a:r>
            <a:r>
              <a:rPr lang="en-US" sz="2800" dirty="0">
                <a:latin typeface="Calibri" panose="020F0502020204030204" pitchFamily="34" charset="0"/>
              </a:rPr>
              <a:t>: Proctor </a:t>
            </a:r>
            <a:r>
              <a:rPr lang="en-US" sz="2000" b="0" dirty="0">
                <a:latin typeface="Calibri" panose="020F0502020204030204" pitchFamily="34" charset="0"/>
              </a:rPr>
              <a:t>(gives optimum moisture and max dry density)</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Source-dependent tests</a:t>
            </a:r>
            <a:r>
              <a:rPr lang="en-US" sz="2800" dirty="0">
                <a:latin typeface="Calibri" panose="020F0502020204030204" pitchFamily="34" charset="0"/>
              </a:rPr>
              <a:t>: rarely needed</a:t>
            </a:r>
          </a:p>
          <a:p>
            <a:pPr marL="679450" indent="-457200" algn="l">
              <a:buFont typeface="Arial" panose="020B0604020202020204" pitchFamily="34" charset="0"/>
              <a:buChar char="•"/>
              <a:defRPr/>
            </a:pPr>
            <a:r>
              <a:rPr lang="en-US" sz="2800" dirty="0">
                <a:latin typeface="Calibri" panose="020F0502020204030204" pitchFamily="34" charset="0"/>
              </a:rPr>
              <a:t>Toughness </a:t>
            </a:r>
            <a:r>
              <a:rPr lang="en-US" sz="2000" b="0" dirty="0">
                <a:latin typeface="Calibri" panose="020F0502020204030204" pitchFamily="34" charset="0"/>
              </a:rPr>
              <a:t>(LA Abrasion)</a:t>
            </a:r>
          </a:p>
          <a:p>
            <a:pPr marL="679450" indent="-457200" algn="l">
              <a:buFont typeface="Arial" panose="020B0604020202020204" pitchFamily="34" charset="0"/>
              <a:buChar char="•"/>
              <a:defRPr/>
            </a:pPr>
            <a:r>
              <a:rPr lang="en-US" sz="2800" dirty="0">
                <a:latin typeface="Calibri" panose="020F0502020204030204" pitchFamily="34" charset="0"/>
              </a:rPr>
              <a:t>pH</a:t>
            </a:r>
          </a:p>
          <a:p>
            <a:pPr marL="679450" indent="-457200" algn="l">
              <a:buFont typeface="Arial" panose="020B0604020202020204" pitchFamily="34" charset="0"/>
              <a:buChar char="•"/>
              <a:defRPr/>
            </a:pPr>
            <a:r>
              <a:rPr lang="en-US" sz="2800" dirty="0">
                <a:latin typeface="Calibri" panose="020F0502020204030204" pitchFamily="34" charset="0"/>
              </a:rPr>
              <a:t>Soundness </a:t>
            </a:r>
            <a:r>
              <a:rPr lang="en-US" sz="2000" b="0" dirty="0">
                <a:latin typeface="Calibri" panose="020F0502020204030204" pitchFamily="34" charset="0"/>
              </a:rPr>
              <a:t>(resistance to freeze/thaw)</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spTree>
    <p:extLst>
      <p:ext uri="{BB962C8B-B14F-4D97-AF65-F5344CB8AC3E}">
        <p14:creationId xmlns:p14="http://schemas.microsoft.com/office/powerpoint/2010/main" val="3962920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302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a:p>
            <a:pPr marL="225425" indent="-225425" algn="l">
              <a:spcBef>
                <a:spcPct val="20000"/>
              </a:spcBef>
            </a:pPr>
            <a:endParaRPr lang="en-US" sz="3200" u="sng"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descr="A picture containing text, receipt&#10;&#10;Description automatically generated">
            <a:extLst>
              <a:ext uri="{FF2B5EF4-FFF2-40B4-BE49-F238E27FC236}">
                <a16:creationId xmlns:a16="http://schemas.microsoft.com/office/drawing/2014/main" id="{D92AAC3E-82C4-4ECF-949A-856349EBC4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9049" y="1254922"/>
            <a:ext cx="4305901" cy="4305901"/>
          </a:xfrm>
          <a:prstGeom prst="rect">
            <a:avLst/>
          </a:prstGeom>
        </p:spPr>
      </p:pic>
      <p:sp>
        <p:nvSpPr>
          <p:cNvPr id="4" name="TextBox 3">
            <a:extLst>
              <a:ext uri="{FF2B5EF4-FFF2-40B4-BE49-F238E27FC236}">
                <a16:creationId xmlns:a16="http://schemas.microsoft.com/office/drawing/2014/main" id="{73D13C64-461B-43EC-B8BD-16B178679422}"/>
              </a:ext>
            </a:extLst>
          </p:cNvPr>
          <p:cNvSpPr txBox="1"/>
          <p:nvPr/>
        </p:nvSpPr>
        <p:spPr>
          <a:xfrm>
            <a:off x="9525" y="1120117"/>
            <a:ext cx="4572000" cy="3711785"/>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Gradation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it’s close to meeting the spec., re-sample and re-test.  This is a common practice.</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 fails a second time, a new pile will have to be made</a:t>
            </a:r>
          </a:p>
        </p:txBody>
      </p:sp>
      <p:graphicFrame>
        <p:nvGraphicFramePr>
          <p:cNvPr id="8" name="Group 151">
            <a:extLst>
              <a:ext uri="{FF2B5EF4-FFF2-40B4-BE49-F238E27FC236}">
                <a16:creationId xmlns:a16="http://schemas.microsoft.com/office/drawing/2014/main" id="{A8D683D4-2A23-4E39-ABD0-1482ED0D1085}"/>
              </a:ext>
            </a:extLst>
          </p:cNvPr>
          <p:cNvGraphicFramePr>
            <a:graphicFrameLocks noGrp="1"/>
          </p:cNvGraphicFramePr>
          <p:nvPr>
            <p:extLst>
              <p:ext uri="{D42A27DB-BD31-4B8C-83A1-F6EECF244321}">
                <p14:modId xmlns:p14="http://schemas.microsoft.com/office/powerpoint/2010/main" val="1134895070"/>
              </p:ext>
            </p:extLst>
          </p:nvPr>
        </p:nvGraphicFramePr>
        <p:xfrm>
          <a:off x="1574199" y="4657816"/>
          <a:ext cx="3206750" cy="2160133"/>
        </p:xfrm>
        <a:graphic>
          <a:graphicData uri="http://schemas.openxmlformats.org/drawingml/2006/table">
            <a:tbl>
              <a:tblPr/>
              <a:tblGrid>
                <a:gridCol w="1154511">
                  <a:extLst>
                    <a:ext uri="{9D8B030D-6E8A-4147-A177-3AD203B41FA5}">
                      <a16:colId xmlns:a16="http://schemas.microsoft.com/office/drawing/2014/main" val="20000"/>
                    </a:ext>
                  </a:extLst>
                </a:gridCol>
                <a:gridCol w="1031255">
                  <a:extLst>
                    <a:ext uri="{9D8B030D-6E8A-4147-A177-3AD203B41FA5}">
                      <a16:colId xmlns:a16="http://schemas.microsoft.com/office/drawing/2014/main" val="20001"/>
                    </a:ext>
                  </a:extLst>
                </a:gridCol>
                <a:gridCol w="1020984">
                  <a:extLst>
                    <a:ext uri="{9D8B030D-6E8A-4147-A177-3AD203B41FA5}">
                      <a16:colId xmlns:a16="http://schemas.microsoft.com/office/drawing/2014/main" val="20002"/>
                    </a:ext>
                  </a:extLst>
                </a:gridCol>
              </a:tblGrid>
              <a:tr h="498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Passing Sieve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Lower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Higher %</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1½   inch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30000" dirty="0">
                          <a:ln>
                            <a:noFill/>
                          </a:ln>
                          <a:solidFill>
                            <a:schemeClr val="tx1"/>
                          </a:solidFill>
                          <a:effectLst/>
                          <a:latin typeface="Calibri" panose="020F0502020204030204" pitchFamily="34" charset="0"/>
                        </a:rPr>
                        <a:t>3</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4  </a:t>
                      </a:r>
                      <a:r>
                        <a:rPr kumimoji="0" lang="en-US" sz="1400" b="0" i="0" u="none" strike="noStrike" cap="none" normalizeH="0" baseline="0" dirty="0">
                          <a:ln>
                            <a:noFill/>
                          </a:ln>
                          <a:solidFill>
                            <a:schemeClr val="tx1"/>
                          </a:solidFill>
                          <a:effectLst/>
                          <a:latin typeface="Calibri" panose="020F0502020204030204" pitchFamily="34" charset="0"/>
                        </a:rPr>
                        <a:t>inch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97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#4 (</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4</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#16 (</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16</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1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200</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 Box 183">
            <a:extLst>
              <a:ext uri="{FF2B5EF4-FFF2-40B4-BE49-F238E27FC236}">
                <a16:creationId xmlns:a16="http://schemas.microsoft.com/office/drawing/2014/main" id="{9E7279A6-0B11-4CC4-914A-A0F7AE8D913B}"/>
              </a:ext>
            </a:extLst>
          </p:cNvPr>
          <p:cNvSpPr txBox="1">
            <a:spLocks noChangeArrowheads="1"/>
          </p:cNvSpPr>
          <p:nvPr/>
        </p:nvSpPr>
        <p:spPr bwMode="auto">
          <a:xfrm>
            <a:off x="1666274" y="4347597"/>
            <a:ext cx="3152775" cy="1477328"/>
          </a:xfrm>
          <a:prstGeom prst="rect">
            <a:avLst/>
          </a:prstGeom>
          <a:noFill/>
          <a:ln w="9525">
            <a:noFill/>
            <a:miter lim="800000"/>
            <a:headEnd/>
            <a:tailEnd/>
          </a:ln>
        </p:spPr>
        <p:txBody>
          <a:bodyPr wrap="square">
            <a:spAutoFit/>
          </a:bodyPr>
          <a:lstStyle/>
          <a:p>
            <a:pPr algn="l">
              <a:spcBef>
                <a:spcPct val="20000"/>
              </a:spcBef>
            </a:pPr>
            <a:r>
              <a:rPr lang="en-US" sz="1800" dirty="0">
                <a:latin typeface="Calibri" panose="020F0502020204030204" pitchFamily="34" charset="0"/>
              </a:rPr>
              <a:t>The DSA spec:</a:t>
            </a:r>
          </a:p>
          <a:p>
            <a:pPr algn="l"/>
            <a:endParaRPr lang="en-US" sz="7200" dirty="0">
              <a:latin typeface="Calibri" panose="020F0502020204030204" pitchFamily="34" charset="0"/>
            </a:endParaRPr>
          </a:p>
        </p:txBody>
      </p:sp>
      <p:sp>
        <p:nvSpPr>
          <p:cNvPr id="12" name="TextBox 11">
            <a:extLst>
              <a:ext uri="{FF2B5EF4-FFF2-40B4-BE49-F238E27FC236}">
                <a16:creationId xmlns:a16="http://schemas.microsoft.com/office/drawing/2014/main" id="{B25C233A-E794-4768-BC3A-B8C386F0C16C}"/>
              </a:ext>
            </a:extLst>
          </p:cNvPr>
          <p:cNvSpPr txBox="1"/>
          <p:nvPr/>
        </p:nvSpPr>
        <p:spPr>
          <a:xfrm>
            <a:off x="8295469" y="3677503"/>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50.2</a:t>
            </a:r>
          </a:p>
        </p:txBody>
      </p:sp>
      <p:sp>
        <p:nvSpPr>
          <p:cNvPr id="14" name="TextBox 13">
            <a:extLst>
              <a:ext uri="{FF2B5EF4-FFF2-40B4-BE49-F238E27FC236}">
                <a16:creationId xmlns:a16="http://schemas.microsoft.com/office/drawing/2014/main" id="{B901F04C-66B7-4141-A6F4-B37BF5F82E7E}"/>
              </a:ext>
            </a:extLst>
          </p:cNvPr>
          <p:cNvSpPr txBox="1"/>
          <p:nvPr/>
        </p:nvSpPr>
        <p:spPr>
          <a:xfrm>
            <a:off x="8287849" y="399723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39.8</a:t>
            </a:r>
          </a:p>
        </p:txBody>
      </p:sp>
      <p:sp>
        <p:nvSpPr>
          <p:cNvPr id="15" name="TextBox 14">
            <a:extLst>
              <a:ext uri="{FF2B5EF4-FFF2-40B4-BE49-F238E27FC236}">
                <a16:creationId xmlns:a16="http://schemas.microsoft.com/office/drawing/2014/main" id="{D4D5870C-1EED-4B90-8B1B-1684173D1506}"/>
              </a:ext>
            </a:extLst>
          </p:cNvPr>
          <p:cNvSpPr txBox="1"/>
          <p:nvPr/>
        </p:nvSpPr>
        <p:spPr>
          <a:xfrm>
            <a:off x="8264462" y="511439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13.3</a:t>
            </a:r>
          </a:p>
        </p:txBody>
      </p:sp>
      <p:sp>
        <p:nvSpPr>
          <p:cNvPr id="2" name="Oval 1">
            <a:extLst>
              <a:ext uri="{FF2B5EF4-FFF2-40B4-BE49-F238E27FC236}">
                <a16:creationId xmlns:a16="http://schemas.microsoft.com/office/drawing/2014/main" id="{1510B97B-ED7A-40BE-8730-D9C4A084CACC}"/>
              </a:ext>
            </a:extLst>
          </p:cNvPr>
          <p:cNvSpPr/>
          <p:nvPr/>
        </p:nvSpPr>
        <p:spPr bwMode="auto">
          <a:xfrm>
            <a:off x="8060655" y="4278867"/>
            <a:ext cx="837900" cy="3077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1CD92943-66C7-41B1-B804-DCADD79B9064}"/>
              </a:ext>
            </a:extLst>
          </p:cNvPr>
          <p:cNvSpPr txBox="1"/>
          <p:nvPr/>
        </p:nvSpPr>
        <p:spPr>
          <a:xfrm>
            <a:off x="7942013" y="4598601"/>
            <a:ext cx="1075184" cy="307777"/>
          </a:xfrm>
          <a:prstGeom prst="rect">
            <a:avLst/>
          </a:prstGeom>
          <a:solidFill>
            <a:schemeClr val="bg1"/>
          </a:solidFill>
          <a:ln>
            <a:noFill/>
          </a:ln>
        </p:spPr>
        <p:txBody>
          <a:bodyPr wrap="square" rtlCol="0">
            <a:spAutoFit/>
          </a:bodyPr>
          <a:lstStyle/>
          <a:p>
            <a:pPr marL="225425" indent="-225425" algn="l">
              <a:spcBef>
                <a:spcPct val="20000"/>
              </a:spcBef>
            </a:pPr>
            <a:r>
              <a:rPr lang="en-US" sz="1400" i="1" dirty="0">
                <a:solidFill>
                  <a:srgbClr val="FF0000"/>
                </a:solidFill>
                <a:latin typeface="Calibri" panose="020F0502020204030204" pitchFamily="34" charset="0"/>
              </a:rPr>
              <a:t>Spec: 15-30</a:t>
            </a:r>
          </a:p>
        </p:txBody>
      </p:sp>
      <p:cxnSp>
        <p:nvCxnSpPr>
          <p:cNvPr id="6" name="Straight Arrow Connector 5">
            <a:extLst>
              <a:ext uri="{FF2B5EF4-FFF2-40B4-BE49-F238E27FC236}">
                <a16:creationId xmlns:a16="http://schemas.microsoft.com/office/drawing/2014/main" id="{53FD4119-27A7-4757-9097-30D7DAC41A08}"/>
              </a:ext>
            </a:extLst>
          </p:cNvPr>
          <p:cNvCxnSpPr/>
          <p:nvPr/>
        </p:nvCxnSpPr>
        <p:spPr bwMode="auto">
          <a:xfrm flipH="1">
            <a:off x="4476750" y="4804631"/>
            <a:ext cx="3583905" cy="143733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AB17759E-80B9-4E5A-89F1-2F1F94F307A4}"/>
              </a:ext>
            </a:extLst>
          </p:cNvPr>
          <p:cNvSpPr/>
          <p:nvPr/>
        </p:nvSpPr>
        <p:spPr bwMode="auto">
          <a:xfrm>
            <a:off x="6078625" y="5618744"/>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Gradation run on every pile</a:t>
            </a:r>
          </a:p>
        </p:txBody>
      </p:sp>
    </p:spTree>
    <p:extLst>
      <p:ext uri="{BB962C8B-B14F-4D97-AF65-F5344CB8AC3E}">
        <p14:creationId xmlns:p14="http://schemas.microsoft.com/office/powerpoint/2010/main" val="409225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endParaRPr lang="en-US" sz="3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2C4D9E8B-B950-414F-80BE-5B971C858DA3}"/>
              </a:ext>
            </a:extLst>
          </p:cNvPr>
          <p:cNvSpPr txBox="1"/>
          <p:nvPr/>
        </p:nvSpPr>
        <p:spPr>
          <a:xfrm>
            <a:off x="138320" y="1245705"/>
            <a:ext cx="8905460" cy="2542234"/>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Plasticity</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plasticity fails, a new pile needs to be made after discussion of production methods</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Some quarries may never meet this part of the spec.</a:t>
            </a:r>
          </a:p>
          <a:p>
            <a:endParaRPr lang="en-US" dirty="0"/>
          </a:p>
        </p:txBody>
      </p:sp>
      <p:pic>
        <p:nvPicPr>
          <p:cNvPr id="8" name="Picture 7" descr="Table&#10;&#10;Description automatically generated">
            <a:extLst>
              <a:ext uri="{FF2B5EF4-FFF2-40B4-BE49-F238E27FC236}">
                <a16:creationId xmlns:a16="http://schemas.microsoft.com/office/drawing/2014/main" id="{7EAA1070-99EC-40A7-9D5D-1984F12C7A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1571" y="3429000"/>
            <a:ext cx="6858957" cy="2667372"/>
          </a:xfrm>
          <a:prstGeom prst="rect">
            <a:avLst/>
          </a:prstGeom>
        </p:spPr>
      </p:pic>
      <p:sp>
        <p:nvSpPr>
          <p:cNvPr id="3" name="TextBox 2">
            <a:extLst>
              <a:ext uri="{FF2B5EF4-FFF2-40B4-BE49-F238E27FC236}">
                <a16:creationId xmlns:a16="http://schemas.microsoft.com/office/drawing/2014/main" id="{A4063528-ADA2-4D32-A34F-66CC32F9A962}"/>
              </a:ext>
            </a:extLst>
          </p:cNvPr>
          <p:cNvSpPr txBox="1"/>
          <p:nvPr/>
        </p:nvSpPr>
        <p:spPr>
          <a:xfrm>
            <a:off x="990600" y="6147544"/>
            <a:ext cx="7124700" cy="461665"/>
          </a:xfrm>
          <a:prstGeom prst="rect">
            <a:avLst/>
          </a:prstGeom>
          <a:noFill/>
        </p:spPr>
        <p:txBody>
          <a:bodyPr wrap="square" rtlCol="0">
            <a:spAutoFit/>
          </a:bodyPr>
          <a:lstStyle/>
          <a:p>
            <a:r>
              <a:rPr lang="en-US" sz="2400" dirty="0">
                <a:solidFill>
                  <a:srgbClr val="FF0000"/>
                </a:solidFill>
              </a:rPr>
              <a:t>Maximum allowable PI is 4 </a:t>
            </a:r>
            <a:r>
              <a:rPr lang="en-US" sz="1800" i="1" dirty="0">
                <a:solidFill>
                  <a:srgbClr val="FF0000"/>
                </a:solidFill>
              </a:rPr>
              <a:t>(or 2 if fines are 15-17%)</a:t>
            </a:r>
            <a:endParaRPr lang="en-US" sz="2400" i="1" dirty="0">
              <a:solidFill>
                <a:srgbClr val="FF0000"/>
              </a:solidFill>
            </a:endParaRPr>
          </a:p>
        </p:txBody>
      </p:sp>
      <p:sp>
        <p:nvSpPr>
          <p:cNvPr id="4" name="Oval 3">
            <a:extLst>
              <a:ext uri="{FF2B5EF4-FFF2-40B4-BE49-F238E27FC236}">
                <a16:creationId xmlns:a16="http://schemas.microsoft.com/office/drawing/2014/main" id="{5B831D4B-0959-4155-ADAA-D338D57CABB5}"/>
              </a:ext>
            </a:extLst>
          </p:cNvPr>
          <p:cNvSpPr/>
          <p:nvPr/>
        </p:nvSpPr>
        <p:spPr bwMode="auto">
          <a:xfrm>
            <a:off x="4959350" y="5330648"/>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AB0D6003-9FEC-4BD9-A10F-53D75F9E5906}"/>
              </a:ext>
            </a:extLst>
          </p:cNvPr>
          <p:cNvSpPr/>
          <p:nvPr/>
        </p:nvSpPr>
        <p:spPr bwMode="auto">
          <a:xfrm>
            <a:off x="-25802" y="4460958"/>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Plasticity run on every pile</a:t>
            </a:r>
          </a:p>
        </p:txBody>
      </p:sp>
    </p:spTree>
    <p:extLst>
      <p:ext uri="{BB962C8B-B14F-4D97-AF65-F5344CB8AC3E}">
        <p14:creationId xmlns:p14="http://schemas.microsoft.com/office/powerpoint/2010/main" val="2905029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C5AA052-2973-4C82-B407-D6FD780B8D02}"/>
              </a:ext>
            </a:extLst>
          </p:cNvPr>
          <p:cNvSpPr txBox="1"/>
          <p:nvPr/>
        </p:nvSpPr>
        <p:spPr>
          <a:xfrm>
            <a:off x="291547" y="1391478"/>
            <a:ext cx="8627166" cy="2419124"/>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LA Abrasion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Its possible a new seam of rock at the quarry may perform better.  Let quarry test it first.</a:t>
            </a:r>
          </a:p>
        </p:txBody>
      </p:sp>
      <p:pic>
        <p:nvPicPr>
          <p:cNvPr id="7" name="Picture 6" descr="Table&#10;&#10;Description automatically generated">
            <a:extLst>
              <a:ext uri="{FF2B5EF4-FFF2-40B4-BE49-F238E27FC236}">
                <a16:creationId xmlns:a16="http://schemas.microsoft.com/office/drawing/2014/main" id="{1E0A2162-61FE-4803-84CF-48CDC4365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3899" y="3810602"/>
            <a:ext cx="5939151" cy="2873535"/>
          </a:xfrm>
          <a:prstGeom prst="rect">
            <a:avLst/>
          </a:prstGeom>
        </p:spPr>
      </p:pic>
      <p:sp>
        <p:nvSpPr>
          <p:cNvPr id="9" name="TextBox 8">
            <a:extLst>
              <a:ext uri="{FF2B5EF4-FFF2-40B4-BE49-F238E27FC236}">
                <a16:creationId xmlns:a16="http://schemas.microsoft.com/office/drawing/2014/main" id="{1EF1E8FD-9CBA-44F9-96D1-9E54817D8CEC}"/>
              </a:ext>
            </a:extLst>
          </p:cNvPr>
          <p:cNvSpPr txBox="1"/>
          <p:nvPr/>
        </p:nvSpPr>
        <p:spPr>
          <a:xfrm>
            <a:off x="19049" y="4047040"/>
            <a:ext cx="3204849" cy="830997"/>
          </a:xfrm>
          <a:prstGeom prst="rect">
            <a:avLst/>
          </a:prstGeom>
          <a:noFill/>
        </p:spPr>
        <p:txBody>
          <a:bodyPr wrap="square">
            <a:spAutoFit/>
          </a:bodyPr>
          <a:lstStyle/>
          <a:p>
            <a:r>
              <a:rPr lang="en-US" sz="2400" dirty="0">
                <a:solidFill>
                  <a:srgbClr val="FF0000"/>
                </a:solidFill>
              </a:rPr>
              <a:t>Maximum allowable abrasion loss is 45%</a:t>
            </a:r>
          </a:p>
        </p:txBody>
      </p:sp>
      <p:sp>
        <p:nvSpPr>
          <p:cNvPr id="12" name="Rectangle 11">
            <a:extLst>
              <a:ext uri="{FF2B5EF4-FFF2-40B4-BE49-F238E27FC236}">
                <a16:creationId xmlns:a16="http://schemas.microsoft.com/office/drawing/2014/main" id="{190103FF-FF1F-4C2A-9C09-8CAB771032CA}"/>
              </a:ext>
            </a:extLst>
          </p:cNvPr>
          <p:cNvSpPr/>
          <p:nvPr/>
        </p:nvSpPr>
        <p:spPr bwMode="auto">
          <a:xfrm>
            <a:off x="252363" y="5390731"/>
            <a:ext cx="2738219"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Toughness rarely run</a:t>
            </a:r>
          </a:p>
        </p:txBody>
      </p:sp>
    </p:spTree>
    <p:extLst>
      <p:ext uri="{BB962C8B-B14F-4D97-AF65-F5344CB8AC3E}">
        <p14:creationId xmlns:p14="http://schemas.microsoft.com/office/powerpoint/2010/main" val="210503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endParaRPr lang="en-US" sz="2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2C78B86-A77B-435A-AF65-1020CF5DC871}"/>
              </a:ext>
            </a:extLst>
          </p:cNvPr>
          <p:cNvSpPr txBox="1"/>
          <p:nvPr/>
        </p:nvSpPr>
        <p:spPr>
          <a:xfrm>
            <a:off x="278295" y="1417985"/>
            <a:ext cx="8600661" cy="2973122"/>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Soundness:</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 Its possible a new seam of rock at the quarry may perform better.  Let quarry test it first.</a:t>
            </a:r>
          </a:p>
          <a:p>
            <a:endParaRPr lang="en-US" dirty="0"/>
          </a:p>
        </p:txBody>
      </p:sp>
      <p:pic>
        <p:nvPicPr>
          <p:cNvPr id="4" name="Picture 3" descr="A picture containing text, screenshot, receipt&#10;&#10;Description automatically generated">
            <a:extLst>
              <a:ext uri="{FF2B5EF4-FFF2-40B4-BE49-F238E27FC236}">
                <a16:creationId xmlns:a16="http://schemas.microsoft.com/office/drawing/2014/main" id="{B5F6611C-3CD4-4553-B550-10BE6A316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222" y="3878473"/>
            <a:ext cx="5370734" cy="2766315"/>
          </a:xfrm>
          <a:prstGeom prst="rect">
            <a:avLst/>
          </a:prstGeom>
        </p:spPr>
      </p:pic>
      <p:sp>
        <p:nvSpPr>
          <p:cNvPr id="9" name="TextBox 8">
            <a:extLst>
              <a:ext uri="{FF2B5EF4-FFF2-40B4-BE49-F238E27FC236}">
                <a16:creationId xmlns:a16="http://schemas.microsoft.com/office/drawing/2014/main" id="{40928547-ACBD-4163-BD81-8DA1F99E6E4A}"/>
              </a:ext>
            </a:extLst>
          </p:cNvPr>
          <p:cNvSpPr txBox="1"/>
          <p:nvPr/>
        </p:nvSpPr>
        <p:spPr>
          <a:xfrm>
            <a:off x="278294" y="4317618"/>
            <a:ext cx="2945833" cy="1200329"/>
          </a:xfrm>
          <a:prstGeom prst="rect">
            <a:avLst/>
          </a:prstGeom>
          <a:noFill/>
        </p:spPr>
        <p:txBody>
          <a:bodyPr wrap="square">
            <a:spAutoFit/>
          </a:bodyPr>
          <a:lstStyle/>
          <a:p>
            <a:r>
              <a:rPr lang="en-US" sz="2400" dirty="0">
                <a:solidFill>
                  <a:srgbClr val="FF0000"/>
                </a:solidFill>
              </a:rPr>
              <a:t>Maximum allowable soundness loss is 20%</a:t>
            </a:r>
          </a:p>
        </p:txBody>
      </p:sp>
      <p:sp>
        <p:nvSpPr>
          <p:cNvPr id="10" name="Oval 9">
            <a:extLst>
              <a:ext uri="{FF2B5EF4-FFF2-40B4-BE49-F238E27FC236}">
                <a16:creationId xmlns:a16="http://schemas.microsoft.com/office/drawing/2014/main" id="{CCFBB2A5-7824-4B83-A013-94179094135E}"/>
              </a:ext>
            </a:extLst>
          </p:cNvPr>
          <p:cNvSpPr/>
          <p:nvPr/>
        </p:nvSpPr>
        <p:spPr bwMode="auto">
          <a:xfrm>
            <a:off x="7778750" y="6134554"/>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39D33F9-C030-4446-BB0A-EB7F08A9E007}"/>
              </a:ext>
            </a:extLst>
          </p:cNvPr>
          <p:cNvSpPr/>
          <p:nvPr/>
        </p:nvSpPr>
        <p:spPr bwMode="auto">
          <a:xfrm>
            <a:off x="215897" y="5517947"/>
            <a:ext cx="2738219"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Soundness rarely run</a:t>
            </a:r>
          </a:p>
        </p:txBody>
      </p:sp>
    </p:spTree>
    <p:extLst>
      <p:ext uri="{BB962C8B-B14F-4D97-AF65-F5344CB8AC3E}">
        <p14:creationId xmlns:p14="http://schemas.microsoft.com/office/powerpoint/2010/main" val="257496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6"/>
          <p:cNvSpPr txBox="1">
            <a:spLocks noChangeArrowheads="1"/>
          </p:cNvSpPr>
          <p:nvPr/>
        </p:nvSpPr>
        <p:spPr bwMode="auto">
          <a:xfrm>
            <a:off x="137372" y="419100"/>
            <a:ext cx="8691563" cy="4524315"/>
          </a:xfrm>
          <a:prstGeom prst="rect">
            <a:avLst/>
          </a:prstGeom>
          <a:noFill/>
          <a:ln w="9525">
            <a:noFill/>
            <a:miter lim="800000"/>
            <a:headEnd/>
            <a:tailEnd/>
          </a:ln>
        </p:spPr>
        <p:txBody>
          <a:bodyPr>
            <a:spAutoFit/>
          </a:bodyPr>
          <a:lstStyle/>
          <a:p>
            <a:pPr algn="l"/>
            <a:r>
              <a:rPr lang="en-US" u="sng" dirty="0">
                <a:solidFill>
                  <a:srgbClr val="000000"/>
                </a:solidFill>
                <a:latin typeface="Calibri" panose="020F0502020204030204" pitchFamily="34" charset="0"/>
              </a:rPr>
              <a:t>DSA RESOURCES:</a:t>
            </a:r>
            <a:endParaRPr lang="en-US" sz="2400" dirty="0">
              <a:solidFill>
                <a:srgbClr val="000000"/>
              </a:solidFill>
              <a:latin typeface="Calibri" panose="020F0502020204030204" pitchFamily="34" charset="0"/>
            </a:endParaRPr>
          </a:p>
          <a:p>
            <a:pPr algn="l"/>
            <a:endParaRPr lang="en-US" sz="2400" dirty="0">
              <a:solidFill>
                <a:srgbClr val="000000"/>
              </a:solidFill>
              <a:latin typeface="Calibri" panose="020F0502020204030204" pitchFamily="34" charset="0"/>
            </a:endParaRPr>
          </a:p>
          <a:p>
            <a:pPr algn="l"/>
            <a:r>
              <a:rPr lang="en-US" sz="2400" u="sng" dirty="0">
                <a:solidFill>
                  <a:srgbClr val="000000"/>
                </a:solidFill>
                <a:latin typeface="Calibri" panose="020F0502020204030204" pitchFamily="34" charset="0"/>
              </a:rPr>
              <a:t>DSA Handbook</a:t>
            </a:r>
            <a:r>
              <a:rPr lang="en-US" sz="2400" dirty="0">
                <a:solidFill>
                  <a:srgbClr val="000000"/>
                </a:solidFill>
                <a:latin typeface="Calibri" panose="020F0502020204030204" pitchFamily="34" charset="0"/>
              </a:rPr>
              <a:t>:  More in depth DSA information</a:t>
            </a:r>
          </a:p>
          <a:p>
            <a:pPr marL="800100" lvl="1" indent="-342900" algn="l">
              <a:buFont typeface="Arial" panose="020B0604020202020204" pitchFamily="34" charset="0"/>
              <a:buChar char="•"/>
            </a:pPr>
            <a:r>
              <a:rPr lang="en-US" sz="2400" b="0" dirty="0">
                <a:solidFill>
                  <a:srgbClr val="000000"/>
                </a:solidFill>
                <a:latin typeface="Calibri" panose="020F0502020204030204" pitchFamily="34" charset="0"/>
              </a:rPr>
              <a:t> includes Request for Quote</a:t>
            </a:r>
          </a:p>
          <a:p>
            <a:pPr marL="800100" lvl="1" indent="-342900" algn="l">
              <a:buFont typeface="Arial" panose="020B0604020202020204" pitchFamily="34" charset="0"/>
              <a:buChar char="•"/>
            </a:pPr>
            <a:r>
              <a:rPr lang="en-US" sz="2400" b="0" u="sng" dirty="0">
                <a:solidFill>
                  <a:srgbClr val="000000"/>
                </a:solidFill>
                <a:latin typeface="Calibri" panose="020F0502020204030204" pitchFamily="34" charset="0"/>
              </a:rPr>
              <a:t>www.dirtandgravelroads.org </a:t>
            </a:r>
          </a:p>
          <a:p>
            <a:pPr lvl="1" algn="l"/>
            <a:endParaRPr lang="en-US" sz="2400" b="0" u="sng" dirty="0">
              <a:solidFill>
                <a:srgbClr val="000000"/>
              </a:solidFill>
              <a:latin typeface="Calibri" panose="020F0502020204030204" pitchFamily="34" charset="0"/>
            </a:endParaRPr>
          </a:p>
          <a:p>
            <a:pPr marL="0" lvl="1" algn="l"/>
            <a:r>
              <a:rPr lang="en-US" sz="2400" u="sng" dirty="0">
                <a:solidFill>
                  <a:srgbClr val="000000"/>
                </a:solidFill>
                <a:latin typeface="Calibri" panose="020F0502020204030204" pitchFamily="34" charset="0"/>
              </a:rPr>
              <a:t>Municipal DSA Quick Guide</a:t>
            </a:r>
            <a:r>
              <a:rPr lang="en-US" sz="2400" dirty="0">
                <a:solidFill>
                  <a:srgbClr val="000000"/>
                </a:solidFill>
                <a:latin typeface="Calibri" panose="020F0502020204030204" pitchFamily="34" charset="0"/>
              </a:rPr>
              <a:t>:  </a:t>
            </a:r>
          </a:p>
          <a:p>
            <a:pPr marL="0" lvl="1" algn="l"/>
            <a:endParaRPr lang="en-US" sz="2400" dirty="0">
              <a:solidFill>
                <a:srgbClr val="000000"/>
              </a:solidFill>
              <a:latin typeface="Calibri" panose="020F0502020204030204" pitchFamily="34" charset="0"/>
            </a:endParaRPr>
          </a:p>
          <a:p>
            <a:pPr marL="800100" lvl="1" indent="-342900" algn="l">
              <a:buFont typeface="Arial" panose="020B0604020202020204" pitchFamily="34" charset="0"/>
              <a:buChar char="•"/>
            </a:pPr>
            <a:endParaRPr lang="en-US" sz="2400" b="0" u="sng" dirty="0">
              <a:solidFill>
                <a:srgbClr val="000000"/>
              </a:solidFill>
              <a:latin typeface="Calibri" panose="020F0502020204030204" pitchFamily="34" charset="0"/>
            </a:endParaRPr>
          </a:p>
          <a:p>
            <a:pPr algn="l"/>
            <a:endParaRPr lang="en-US" sz="12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p:txBody>
      </p:sp>
      <p:sp>
        <p:nvSpPr>
          <p:cNvPr id="138244" name="Text Box 12"/>
          <p:cNvSpPr txBox="1">
            <a:spLocks noChangeArrowheads="1"/>
          </p:cNvSpPr>
          <p:nvPr/>
        </p:nvSpPr>
        <p:spPr bwMode="auto">
          <a:xfrm>
            <a:off x="3049588" y="5491163"/>
            <a:ext cx="3063875" cy="823912"/>
          </a:xfrm>
          <a:prstGeom prst="rect">
            <a:avLst/>
          </a:prstGeom>
          <a:noFill/>
          <a:ln w="9525" algn="ctr">
            <a:noFill/>
            <a:miter lim="800000"/>
            <a:headEnd/>
            <a:tailEnd/>
          </a:ln>
        </p:spPr>
        <p:txBody>
          <a:bodyPr wrap="none">
            <a:spAutoFit/>
          </a:bodyPr>
          <a:lstStyle/>
          <a:p>
            <a:r>
              <a:rPr lang="en-US" sz="4800" dirty="0">
                <a:solidFill>
                  <a:srgbClr val="000000"/>
                </a:solidFill>
                <a:latin typeface="Calibri" panose="020F0502020204030204" pitchFamily="34" charset="0"/>
              </a:rPr>
              <a:t>Questions?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4721">
            <a:off x="5411922" y="3290113"/>
            <a:ext cx="4202028" cy="5621164"/>
          </a:xfrm>
          <a:prstGeom prst="rect">
            <a:avLst/>
          </a:prstGeom>
          <a:ln>
            <a:solidFill>
              <a:schemeClr val="tx1"/>
            </a:solid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37582">
            <a:off x="2281768" y="3850633"/>
            <a:ext cx="4402772" cy="5498265"/>
          </a:xfrm>
          <a:prstGeom prst="rect">
            <a:avLst/>
          </a:prstGeom>
          <a:ln>
            <a:solidFill>
              <a:schemeClr val="tx1"/>
            </a:solidFill>
          </a:ln>
        </p:spPr>
      </p:pic>
      <p:cxnSp>
        <p:nvCxnSpPr>
          <p:cNvPr id="5" name="Straight Arrow Connector 4"/>
          <p:cNvCxnSpPr/>
          <p:nvPr/>
        </p:nvCxnSpPr>
        <p:spPr bwMode="auto">
          <a:xfrm>
            <a:off x="3627120" y="2912688"/>
            <a:ext cx="1005840" cy="82111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4" name="Rectangle 13"/>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15"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
        <p:nvSpPr>
          <p:cNvPr id="16"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Resources</a:t>
            </a:r>
          </a:p>
        </p:txBody>
      </p:sp>
    </p:spTree>
    <p:extLst>
      <p:ext uri="{BB962C8B-B14F-4D97-AF65-F5344CB8AC3E}">
        <p14:creationId xmlns:p14="http://schemas.microsoft.com/office/powerpoint/2010/main" val="1652179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a:p>
            <a:pPr marL="225425" indent="-225425" algn="l">
              <a:spcBef>
                <a:spcPct val="20000"/>
              </a:spcBef>
            </a:pPr>
            <a:endParaRPr lang="en-US" sz="2400" u="sng" dirty="0">
              <a:latin typeface="Calibri" panose="020F0502020204030204" pitchFamily="34" charset="0"/>
            </a:endParaRPr>
          </a:p>
          <a:p>
            <a:pPr marL="225425" indent="-225425" algn="l">
              <a:spcBef>
                <a:spcPct val="20000"/>
              </a:spcBef>
            </a:pPr>
            <a:endParaRPr lang="en-US" sz="2400" u="sng" dirty="0">
              <a:latin typeface="Calibri" panose="020F0502020204030204" pitchFamily="34" charset="0"/>
            </a:endParaRPr>
          </a:p>
          <a:p>
            <a:pPr marL="225425" indent="-225425" algn="l">
              <a:spcBef>
                <a:spcPct val="20000"/>
              </a:spcBef>
            </a:pPr>
            <a:r>
              <a:rPr lang="en-US" sz="2400" dirty="0">
                <a:latin typeface="Calibri" panose="020F0502020204030204" pitchFamily="34" charset="0"/>
              </a:rPr>
              <a:t>	</a:t>
            </a:r>
            <a:r>
              <a:rPr lang="en-US" sz="2400" u="sng" dirty="0">
                <a:latin typeface="Calibri" panose="020F0502020204030204" pitchFamily="34" charset="0"/>
              </a:rPr>
              <a:t>pH</a:t>
            </a:r>
            <a:r>
              <a:rPr lang="en-US" sz="2400" dirty="0">
                <a:latin typeface="Calibri" panose="020F0502020204030204" pitchFamily="34" charset="0"/>
              </a:rPr>
              <a:t>- Find a new supplier (one and done in most cases).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a:extLst>
              <a:ext uri="{FF2B5EF4-FFF2-40B4-BE49-F238E27FC236}">
                <a16:creationId xmlns:a16="http://schemas.microsoft.com/office/drawing/2014/main" id="{65F4A4D1-9531-4482-ACAA-8CA6585EE5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8598" y="4320210"/>
            <a:ext cx="5495998" cy="538184"/>
          </a:xfrm>
          <a:prstGeom prst="rect">
            <a:avLst/>
          </a:prstGeom>
        </p:spPr>
      </p:pic>
      <p:sp>
        <p:nvSpPr>
          <p:cNvPr id="8" name="TextBox 7">
            <a:extLst>
              <a:ext uri="{FF2B5EF4-FFF2-40B4-BE49-F238E27FC236}">
                <a16:creationId xmlns:a16="http://schemas.microsoft.com/office/drawing/2014/main" id="{8F88470E-D73F-4474-AAD5-2C86D4873C53}"/>
              </a:ext>
            </a:extLst>
          </p:cNvPr>
          <p:cNvSpPr txBox="1"/>
          <p:nvPr/>
        </p:nvSpPr>
        <p:spPr>
          <a:xfrm>
            <a:off x="368300" y="5309936"/>
            <a:ext cx="8280400" cy="424732"/>
          </a:xfrm>
          <a:prstGeom prst="rect">
            <a:avLst/>
          </a:prstGeom>
          <a:noFill/>
        </p:spPr>
        <p:txBody>
          <a:bodyPr wrap="square">
            <a:spAutoFit/>
          </a:bodyPr>
          <a:lstStyle/>
          <a:p>
            <a:pPr eaLnBrk="1" hangingPunct="1">
              <a:lnSpc>
                <a:spcPct val="90000"/>
              </a:lnSpc>
            </a:pPr>
            <a:r>
              <a:rPr lang="en-US" sz="2400" b="1" dirty="0"/>
              <a:t>DSA SPEC</a:t>
            </a:r>
            <a:r>
              <a:rPr lang="en-US" sz="2400" dirty="0"/>
              <a:t>:  </a:t>
            </a:r>
            <a:r>
              <a:rPr lang="en-US" sz="2400" dirty="0">
                <a:solidFill>
                  <a:srgbClr val="FF0000"/>
                </a:solidFill>
              </a:rPr>
              <a:t>pH between 6 and 12.45</a:t>
            </a:r>
          </a:p>
        </p:txBody>
      </p:sp>
      <p:sp>
        <p:nvSpPr>
          <p:cNvPr id="9" name="Oval 8">
            <a:extLst>
              <a:ext uri="{FF2B5EF4-FFF2-40B4-BE49-F238E27FC236}">
                <a16:creationId xmlns:a16="http://schemas.microsoft.com/office/drawing/2014/main" id="{BA9C1F39-CD1F-42D5-B75D-47051C97D54C}"/>
              </a:ext>
            </a:extLst>
          </p:cNvPr>
          <p:cNvSpPr/>
          <p:nvPr/>
        </p:nvSpPr>
        <p:spPr bwMode="auto">
          <a:xfrm>
            <a:off x="2409824" y="4232403"/>
            <a:ext cx="701675" cy="6259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86939CF-6407-4922-9B3E-A84F85080645}"/>
              </a:ext>
            </a:extLst>
          </p:cNvPr>
          <p:cNvSpPr/>
          <p:nvPr/>
        </p:nvSpPr>
        <p:spPr bwMode="auto">
          <a:xfrm>
            <a:off x="279488" y="5912799"/>
            <a:ext cx="2738219" cy="795479"/>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pH rarely run</a:t>
            </a:r>
          </a:p>
        </p:txBody>
      </p:sp>
    </p:spTree>
    <p:extLst>
      <p:ext uri="{BB962C8B-B14F-4D97-AF65-F5344CB8AC3E}">
        <p14:creationId xmlns:p14="http://schemas.microsoft.com/office/powerpoint/2010/main" val="1804955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24293" y="1611008"/>
            <a:ext cx="8662895" cy="4660378"/>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PURPOSE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central point of contact between conservation districts and DSA suppliers.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DSA testing services when needed.</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DSA education to conservation districts.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central repository of DSA testing and placement data for the state to serve as a reference and avoid duplication of testing.</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4251159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411931"/>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Contact the Center for Dirt and Gravel Road Studies when a potential DSA supplier is chosen, </a:t>
            </a:r>
            <a:r>
              <a:rPr lang="en-US" sz="24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4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400" dirty="0">
                <a:latin typeface="Calibri" panose="020F0502020204030204" pitchFamily="34" charset="0"/>
                <a:ea typeface="Calibri" panose="020F0502020204030204" pitchFamily="34" charset="0"/>
                <a:cs typeface="Calibri" panose="020F0502020204030204" pitchFamily="34" charset="0"/>
              </a:rPr>
              <a:t>desired placement date</a:t>
            </a:r>
            <a:r>
              <a:rPr lang="en-US" sz="24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Notification can be made utilizing the DSA Purchase Notification Form, provided in Appendix D in the DSA Handbook, or on the Center’s website.  </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If districts choose to sample their own DSA, they should share testing results with the Center in order to provide a more comprehensive statewide database and 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cxnSp>
        <p:nvCxnSpPr>
          <p:cNvPr id="9" name="Straight Arrow Connector 8">
            <a:extLst>
              <a:ext uri="{FF2B5EF4-FFF2-40B4-BE49-F238E27FC236}">
                <a16:creationId xmlns:a16="http://schemas.microsoft.com/office/drawing/2014/main" id="{C002A82F-CB7B-410D-8B50-74CF306547B0}"/>
              </a:ext>
            </a:extLst>
          </p:cNvPr>
          <p:cNvCxnSpPr>
            <a:cxnSpLocks/>
          </p:cNvCxnSpPr>
          <p:nvPr/>
        </p:nvCxnSpPr>
        <p:spPr bwMode="auto">
          <a:xfrm flipV="1">
            <a:off x="5050302" y="2437834"/>
            <a:ext cx="337624" cy="113536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0" name="Rectangle 9">
            <a:extLst>
              <a:ext uri="{FF2B5EF4-FFF2-40B4-BE49-F238E27FC236}">
                <a16:creationId xmlns:a16="http://schemas.microsoft.com/office/drawing/2014/main" id="{F1044C5F-4611-46E4-B580-B9BFEA7BE6CA}"/>
              </a:ext>
            </a:extLst>
          </p:cNvPr>
          <p:cNvSpPr/>
          <p:nvPr/>
        </p:nvSpPr>
        <p:spPr bwMode="auto">
          <a:xfrm>
            <a:off x="2295525" y="3029324"/>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833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411931"/>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Contact the Center for Dirt and Gravel Road Studies when a potential DSA supplier is chosen, </a:t>
            </a:r>
            <a:r>
              <a:rPr lang="en-US" sz="24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4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400" dirty="0">
                <a:latin typeface="Calibri" panose="020F0502020204030204" pitchFamily="34" charset="0"/>
                <a:ea typeface="Calibri" panose="020F0502020204030204" pitchFamily="34" charset="0"/>
                <a:cs typeface="Calibri" panose="020F0502020204030204" pitchFamily="34" charset="0"/>
              </a:rPr>
              <a:t>desired placement date</a:t>
            </a:r>
            <a:r>
              <a:rPr lang="en-US" sz="24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Notification can be made utilizing the DSA Purchase Notification Form, provided in Appendix D in the DSA Handbook, or on the Center’s website.  </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If districts choose to sample their own DSA, they should share testing results with the Center in order to provide a more comprehensive statewide database and 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3806832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a:extLst>
              <a:ext uri="{FF2B5EF4-FFF2-40B4-BE49-F238E27FC236}">
                <a16:creationId xmlns:a16="http://schemas.microsoft.com/office/drawing/2014/main" id="{6F6483DF-E294-4285-A144-44D3563561F2}"/>
              </a:ext>
            </a:extLst>
          </p:cNvPr>
          <p:cNvPicPr>
            <a:picLocks noChangeAspect="1"/>
          </p:cNvPicPr>
          <p:nvPr/>
        </p:nvPicPr>
        <p:blipFill>
          <a:blip r:embed="rId3"/>
          <a:stretch>
            <a:fillRect/>
          </a:stretch>
        </p:blipFill>
        <p:spPr>
          <a:xfrm>
            <a:off x="0" y="1154113"/>
            <a:ext cx="7899402" cy="5399087"/>
          </a:xfrm>
          <a:prstGeom prst="rect">
            <a:avLst/>
          </a:prstGeom>
          <a:ln>
            <a:noFill/>
          </a:ln>
          <a:effectLst>
            <a:outerShdw blurRad="190500" algn="tl" rotWithShape="0">
              <a:srgbClr val="000000">
                <a:alpha val="70000"/>
              </a:srgbClr>
            </a:outerShdw>
          </a:effectLst>
        </p:spPr>
      </p:pic>
      <p:sp>
        <p:nvSpPr>
          <p:cNvPr id="7" name="Rectangle 7">
            <a:extLst>
              <a:ext uri="{FF2B5EF4-FFF2-40B4-BE49-F238E27FC236}">
                <a16:creationId xmlns:a16="http://schemas.microsoft.com/office/drawing/2014/main" id="{F47ADF1C-2641-4884-AEE7-6B29902F8E67}"/>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 portion</a:t>
            </a:r>
          </a:p>
        </p:txBody>
      </p:sp>
      <p:sp>
        <p:nvSpPr>
          <p:cNvPr id="5" name="TextBox 4">
            <a:extLst>
              <a:ext uri="{FF2B5EF4-FFF2-40B4-BE49-F238E27FC236}">
                <a16:creationId xmlns:a16="http://schemas.microsoft.com/office/drawing/2014/main" id="{A1FDBE85-3E36-434C-A4ED-CDD1AB0412F7}"/>
              </a:ext>
            </a:extLst>
          </p:cNvPr>
          <p:cNvSpPr txBox="1"/>
          <p:nvPr/>
        </p:nvSpPr>
        <p:spPr>
          <a:xfrm>
            <a:off x="5323115" y="6230034"/>
            <a:ext cx="3820885" cy="646331"/>
          </a:xfrm>
          <a:prstGeom prst="rect">
            <a:avLst/>
          </a:prstGeom>
          <a:noFill/>
        </p:spPr>
        <p:txBody>
          <a:bodyPr wrap="square" rtlCol="0">
            <a:spAutoFit/>
          </a:bodyPr>
          <a:lstStyle/>
          <a:p>
            <a:r>
              <a:rPr lang="en-US" dirty="0">
                <a:highlight>
                  <a:srgbClr val="FFFF00"/>
                </a:highlight>
              </a:rPr>
              <a:t>dcm35@psu.edu</a:t>
            </a:r>
          </a:p>
        </p:txBody>
      </p:sp>
    </p:spTree>
    <p:extLst>
      <p:ext uri="{BB962C8B-B14F-4D97-AF65-F5344CB8AC3E}">
        <p14:creationId xmlns:p14="http://schemas.microsoft.com/office/powerpoint/2010/main" val="2543539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9" name="Picture 8">
            <a:extLst>
              <a:ext uri="{FF2B5EF4-FFF2-40B4-BE49-F238E27FC236}">
                <a16:creationId xmlns:a16="http://schemas.microsoft.com/office/drawing/2014/main" id="{547B61C1-D569-40FD-B262-B28A318C4F10}"/>
              </a:ext>
            </a:extLst>
          </p:cNvPr>
          <p:cNvPicPr>
            <a:picLocks noChangeAspect="1"/>
          </p:cNvPicPr>
          <p:nvPr/>
        </p:nvPicPr>
        <p:blipFill>
          <a:blip r:embed="rId3"/>
          <a:stretch>
            <a:fillRect/>
          </a:stretch>
        </p:blipFill>
        <p:spPr>
          <a:xfrm>
            <a:off x="0" y="1154113"/>
            <a:ext cx="7899402" cy="5399087"/>
          </a:xfrm>
          <a:prstGeom prst="rect">
            <a:avLst/>
          </a:prstGeom>
          <a:ln>
            <a:noFill/>
          </a:ln>
          <a:effectLst>
            <a:outerShdw blurRad="190500" algn="tl" rotWithShape="0">
              <a:srgbClr val="000000">
                <a:alpha val="70000"/>
              </a:srgbClr>
            </a:outerShdw>
          </a:effectLst>
        </p:spPr>
      </p:pic>
      <p:sp>
        <p:nvSpPr>
          <p:cNvPr id="10" name="Rectangle 7">
            <a:extLst>
              <a:ext uri="{FF2B5EF4-FFF2-40B4-BE49-F238E27FC236}">
                <a16:creationId xmlns:a16="http://schemas.microsoft.com/office/drawing/2014/main" id="{3CFB6959-44E3-4890-AB26-7BB6DA5CBEFF}"/>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CDGRS portion</a:t>
            </a:r>
          </a:p>
        </p:txBody>
      </p:sp>
      <p:pic>
        <p:nvPicPr>
          <p:cNvPr id="5" name="Picture 4">
            <a:extLst>
              <a:ext uri="{FF2B5EF4-FFF2-40B4-BE49-F238E27FC236}">
                <a16:creationId xmlns:a16="http://schemas.microsoft.com/office/drawing/2014/main" id="{BDFB1C87-C4BF-410A-B738-30FF2EBB2772}"/>
              </a:ext>
            </a:extLst>
          </p:cNvPr>
          <p:cNvPicPr>
            <a:picLocks noChangeAspect="1"/>
          </p:cNvPicPr>
          <p:nvPr/>
        </p:nvPicPr>
        <p:blipFill>
          <a:blip r:embed="rId4"/>
          <a:stretch>
            <a:fillRect/>
          </a:stretch>
        </p:blipFill>
        <p:spPr>
          <a:xfrm>
            <a:off x="222250" y="1446212"/>
            <a:ext cx="8661400" cy="4520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701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429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cs typeface="Calibri" panose="020F0502020204030204" pitchFamily="34" charset="0"/>
              </a:rPr>
              <a:t>DSA Clearinghouse</a:t>
            </a:r>
          </a:p>
          <a:p>
            <a:pPr marL="225425" indent="-225425" algn="l">
              <a:spcBef>
                <a:spcPct val="20000"/>
              </a:spcBef>
            </a:pPr>
            <a:r>
              <a:rPr lang="en-US" sz="28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POTENTIAL SERVICES PROVIDED</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Visiting and talking with quarries and CD to ensure they understand the DSA requirements.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Collecting samples from the quarry and performing testing to ensure DSA meets all material requirements before delivery and </a:t>
            </a:r>
            <a:r>
              <a:rPr lang="en-US" sz="2400" kern="1200" dirty="0">
                <a:effectLst/>
                <a:latin typeface="Calibri" panose="020F0502020204030204" pitchFamily="34" charset="0"/>
                <a:ea typeface="Times New Roman" panose="02020603050405020304" pitchFamily="18" charset="0"/>
                <a:cs typeface="Calibri" panose="020F0502020204030204" pitchFamily="34" charset="0"/>
              </a:rPr>
              <a:t>placement.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 contractor education on DSA.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on-site assistance </a:t>
            </a:r>
            <a:r>
              <a:rPr lang="en-US" sz="2400" dirty="0">
                <a:effectLst/>
                <a:latin typeface="Calibri" panose="020F0502020204030204" pitchFamily="34" charset="0"/>
                <a:ea typeface="Calibri" panose="020F0502020204030204" pitchFamily="34" charset="0"/>
                <a:cs typeface="Calibri" panose="020F0502020204030204" pitchFamily="34" charset="0"/>
              </a:rPr>
              <a:t>during DSA placement.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Education of Conservation District staff on DSA sampling, testing, and placement.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Troubleshooting.</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Identifying potential DSA suppliers </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are having trouble finding DSA in your area</a:t>
            </a:r>
            <a:endParaRPr lang="en-US" sz="24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cxnSp>
        <p:nvCxnSpPr>
          <p:cNvPr id="6" name="Straight Arrow Connector 5">
            <a:extLst>
              <a:ext uri="{FF2B5EF4-FFF2-40B4-BE49-F238E27FC236}">
                <a16:creationId xmlns:a16="http://schemas.microsoft.com/office/drawing/2014/main" id="{F24ABFE0-1938-454E-91DE-C4F6C177F98D}"/>
              </a:ext>
            </a:extLst>
          </p:cNvPr>
          <p:cNvCxnSpPr>
            <a:cxnSpLocks/>
          </p:cNvCxnSpPr>
          <p:nvPr/>
        </p:nvCxnSpPr>
        <p:spPr bwMode="auto">
          <a:xfrm flipH="1">
            <a:off x="3981157" y="3827544"/>
            <a:ext cx="1997611" cy="505305"/>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2F1EB0BB-EB4D-479F-9F0B-0ECC3CFDE31F}"/>
              </a:ext>
            </a:extLst>
          </p:cNvPr>
          <p:cNvSpPr/>
          <p:nvPr/>
        </p:nvSpPr>
        <p:spPr bwMode="auto">
          <a:xfrm>
            <a:off x="5978768" y="3429000"/>
            <a:ext cx="2799472" cy="79708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lang="en-US" sz="2000" dirty="0">
                <a:latin typeface="Calibri" panose="020F0502020204030204" pitchFamily="34" charset="0"/>
                <a:cs typeface="Calibri" panose="020F0502020204030204" pitchFamily="34" charset="0"/>
              </a:rPr>
              <a:t>Get on the schedule as far out as possible.</a:t>
            </a:r>
            <a:endParaRPr lang="en-US" sz="2000" b="0" dirty="0">
              <a:latin typeface="Calibri" panose="020F0502020204030204" pitchFamily="34" charset="0"/>
              <a:cs typeface="Calibri" panose="020F0502020204030204" pitchFamily="34" charset="0"/>
            </a:endParaRP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00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AC68E-CB14-430E-AB8F-F3B9C28DB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01888">
            <a:off x="5298114" y="2635828"/>
            <a:ext cx="5231862" cy="3700762"/>
          </a:xfrm>
          <a:prstGeom prst="rect">
            <a:avLst/>
          </a:prstGeom>
          <a:ln>
            <a:solidFill>
              <a:schemeClr val="tx1"/>
            </a:solidFill>
          </a:ln>
        </p:spPr>
      </p:pic>
      <p:pic>
        <p:nvPicPr>
          <p:cNvPr id="7" name="Picture 6">
            <a:extLst>
              <a:ext uri="{FF2B5EF4-FFF2-40B4-BE49-F238E27FC236}">
                <a16:creationId xmlns:a16="http://schemas.microsoft.com/office/drawing/2014/main" id="{3FD25D91-4EB3-4A99-8D80-0E6FA97882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3387">
            <a:off x="4316182" y="4227216"/>
            <a:ext cx="5307515" cy="3701196"/>
          </a:xfrm>
          <a:prstGeom prst="rect">
            <a:avLst/>
          </a:prstGeom>
          <a:ln>
            <a:solidFill>
              <a:schemeClr val="tx1"/>
            </a:solidFill>
          </a:ln>
        </p:spPr>
      </p:pic>
      <p:pic>
        <p:nvPicPr>
          <p:cNvPr id="5" name="Picture 4">
            <a:extLst>
              <a:ext uri="{FF2B5EF4-FFF2-40B4-BE49-F238E27FC236}">
                <a16:creationId xmlns:a16="http://schemas.microsoft.com/office/drawing/2014/main" id="{29A36D3D-2802-408F-BC47-07FB8ACF3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9798">
            <a:off x="-639472" y="3098367"/>
            <a:ext cx="6230712" cy="4041776"/>
          </a:xfrm>
          <a:prstGeom prst="rect">
            <a:avLst/>
          </a:prstGeom>
          <a:ln>
            <a:solidFill>
              <a:schemeClr val="tx1"/>
            </a:solidFill>
          </a:ln>
        </p:spPr>
      </p:pic>
      <p:sp>
        <p:nvSpPr>
          <p:cNvPr id="11" name="TextBox 10">
            <a:extLst>
              <a:ext uri="{FF2B5EF4-FFF2-40B4-BE49-F238E27FC236}">
                <a16:creationId xmlns:a16="http://schemas.microsoft.com/office/drawing/2014/main" id="{32B003FD-9CE0-47E0-93AE-974D72666538}"/>
              </a:ext>
            </a:extLst>
          </p:cNvPr>
          <p:cNvSpPr txBox="1"/>
          <p:nvPr/>
        </p:nvSpPr>
        <p:spPr>
          <a:xfrm>
            <a:off x="184346" y="361915"/>
            <a:ext cx="8522526"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NEW</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Checklist/Walkthrough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Tree>
    <p:extLst>
      <p:ext uri="{BB962C8B-B14F-4D97-AF65-F5344CB8AC3E}">
        <p14:creationId xmlns:p14="http://schemas.microsoft.com/office/powerpoint/2010/main" val="1087246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581422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572000" y="-44450"/>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Project Checklist</a:t>
            </a:r>
          </a:p>
        </p:txBody>
      </p:sp>
      <p:pic>
        <p:nvPicPr>
          <p:cNvPr id="3" name="Picture 2" descr="Text&#10;&#10;Description automatically generated">
            <a:extLst>
              <a:ext uri="{FF2B5EF4-FFF2-40B4-BE49-F238E27FC236}">
                <a16:creationId xmlns:a16="http://schemas.microsoft.com/office/drawing/2014/main" id="{BC2AE458-186E-47EE-9A2A-44DFA1B902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400" y="3872134"/>
            <a:ext cx="7311502" cy="5204904"/>
          </a:xfrm>
          <a:prstGeom prst="rect">
            <a:avLst/>
          </a:prstGeom>
        </p:spPr>
      </p:pic>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3231654"/>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What is the DSA Project Checklist?</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A guide for CD’s to plan and implement successful DSA placements as part of a DGLVR project</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Informational only: no NEW required actions.</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Any existing </a:t>
            </a:r>
            <a:r>
              <a:rPr lang="en-US" sz="2400" dirty="0">
                <a:solidFill>
                  <a:srgbClr val="FF0000"/>
                </a:solidFill>
                <a:latin typeface="Calibri" panose="020F0502020204030204" pitchFamily="34" charset="0"/>
                <a:cs typeface="Calibri" panose="020F0502020204030204" pitchFamily="34" charset="0"/>
              </a:rPr>
              <a:t>required</a:t>
            </a:r>
            <a:r>
              <a:rPr lang="en-US" sz="2400" dirty="0">
                <a:latin typeface="Calibri" panose="020F0502020204030204" pitchFamily="34" charset="0"/>
                <a:cs typeface="Calibri" panose="020F0502020204030204" pitchFamily="34" charset="0"/>
              </a:rPr>
              <a:t> actions are noted as such</a:t>
            </a:r>
          </a:p>
        </p:txBody>
      </p:sp>
      <p:cxnSp>
        <p:nvCxnSpPr>
          <p:cNvPr id="6" name="Straight Arrow Connector 5">
            <a:extLst>
              <a:ext uri="{FF2B5EF4-FFF2-40B4-BE49-F238E27FC236}">
                <a16:creationId xmlns:a16="http://schemas.microsoft.com/office/drawing/2014/main" id="{1FDA85C2-FC22-4265-AB4D-DD0A4E007A43}"/>
              </a:ext>
            </a:extLst>
          </p:cNvPr>
          <p:cNvCxnSpPr>
            <a:cxnSpLocks/>
          </p:cNvCxnSpPr>
          <p:nvPr/>
        </p:nvCxnSpPr>
        <p:spPr bwMode="auto">
          <a:xfrm flipH="1">
            <a:off x="2578100" y="3606800"/>
            <a:ext cx="1092200" cy="16637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19BC8CB7-79DF-49DD-959C-1BE7F17097CE}"/>
              </a:ext>
            </a:extLst>
          </p:cNvPr>
          <p:cNvCxnSpPr>
            <a:cxnSpLocks/>
          </p:cNvCxnSpPr>
          <p:nvPr/>
        </p:nvCxnSpPr>
        <p:spPr bwMode="auto">
          <a:xfrm>
            <a:off x="3670300" y="3606800"/>
            <a:ext cx="558800" cy="102371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115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A14B2-BDD2-4483-83B8-937383752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7505" y="2744842"/>
            <a:ext cx="5451173" cy="4113158"/>
          </a:xfrm>
          <a:prstGeom prst="rect">
            <a:avLst/>
          </a:prstGeom>
        </p:spPr>
      </p:pic>
      <p:sp>
        <p:nvSpPr>
          <p:cNvPr id="7" name="TextBox 6">
            <a:extLst>
              <a:ext uri="{FF2B5EF4-FFF2-40B4-BE49-F238E27FC236}">
                <a16:creationId xmlns:a16="http://schemas.microsoft.com/office/drawing/2014/main" id="{5EF92500-E768-4F0C-8EBD-36CDC5087FB8}"/>
              </a:ext>
            </a:extLst>
          </p:cNvPr>
          <p:cNvSpPr txBox="1"/>
          <p:nvPr/>
        </p:nvSpPr>
        <p:spPr>
          <a:xfrm>
            <a:off x="258312" y="190755"/>
            <a:ext cx="8830366"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Reminder: Aggregates 101 Webinar Available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Recorded January 2021</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Summary of general aggregate properties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Summary of commonly used aggregates in PA</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Recording and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powerpoint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available on CDGRS website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216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500622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1238250" y="263320"/>
            <a:ext cx="7810500" cy="769441"/>
          </a:xfrm>
          <a:prstGeom prst="rect">
            <a:avLst/>
          </a:prstGeom>
          <a:noFill/>
        </p:spPr>
        <p:txBody>
          <a:bodyPr wrap="square" rtlCol="0">
            <a:spAutoFit/>
          </a:bodyPr>
          <a:lstStyle/>
          <a:p>
            <a:pPr algn="l"/>
            <a:r>
              <a:rPr lang="en-US" sz="4400" u="sng" dirty="0">
                <a:solidFill>
                  <a:srgbClr val="FF0000"/>
                </a:solidFill>
              </a:rPr>
              <a:t>Drainage and base first!!</a:t>
            </a:r>
          </a:p>
        </p:txBody>
      </p:sp>
      <p:sp>
        <p:nvSpPr>
          <p:cNvPr id="2" name="TextBox 1">
            <a:extLst>
              <a:ext uri="{FF2B5EF4-FFF2-40B4-BE49-F238E27FC236}">
                <a16:creationId xmlns:a16="http://schemas.microsoft.com/office/drawing/2014/main" id="{60F8B0BC-2404-4D46-A47D-F4434E5401F8}"/>
              </a:ext>
            </a:extLst>
          </p:cNvPr>
          <p:cNvSpPr txBox="1"/>
          <p:nvPr/>
        </p:nvSpPr>
        <p:spPr>
          <a:xfrm>
            <a:off x="3530600" y="1296081"/>
            <a:ext cx="5257800" cy="4832092"/>
          </a:xfrm>
          <a:prstGeom prst="rect">
            <a:avLst/>
          </a:prstGeom>
          <a:noFill/>
        </p:spPr>
        <p:txBody>
          <a:bodyPr wrap="square" rtlCol="0">
            <a:spAutoFit/>
          </a:bodyPr>
          <a:lstStyle/>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DSA is </a:t>
            </a:r>
            <a:r>
              <a:rPr lang="en-US" sz="2800" b="0" u="sng" dirty="0">
                <a:solidFill>
                  <a:schemeClr val="tx1">
                    <a:lumMod val="95000"/>
                    <a:lumOff val="5000"/>
                  </a:schemeClr>
                </a:solidFill>
                <a:latin typeface="Calibri" panose="020F0502020204030204" pitchFamily="34" charset="0"/>
                <a:cs typeface="Calibri" panose="020F0502020204030204" pitchFamily="34" charset="0"/>
              </a:rPr>
              <a:t>not required </a:t>
            </a:r>
            <a:r>
              <a:rPr lang="en-US" sz="2800" b="0" dirty="0">
                <a:solidFill>
                  <a:schemeClr val="tx1">
                    <a:lumMod val="95000"/>
                    <a:lumOff val="5000"/>
                  </a:schemeClr>
                </a:solidFill>
                <a:latin typeface="Calibri" panose="020F0502020204030204" pitchFamily="34" charset="0"/>
                <a:cs typeface="Calibri" panose="020F0502020204030204" pitchFamily="34" charset="0"/>
              </a:rPr>
              <a:t>on every project</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Program focus is on long-term road and environmental improvements</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FF0000"/>
                </a:solidFill>
                <a:latin typeface="Calibri" panose="020F0502020204030204" pitchFamily="34" charset="0"/>
                <a:cs typeface="Calibri" panose="020F0502020204030204" pitchFamily="34" charset="0"/>
              </a:rPr>
              <a:t>Projects are required to address any drainage, road base, and environmental issues prior to DSA placement</a:t>
            </a:r>
          </a:p>
        </p:txBody>
      </p:sp>
      <p:pic>
        <p:nvPicPr>
          <p:cNvPr id="8" name="Picture 7" descr="A picture containing tree, outdoor, ground, forest&#10;&#10;Description automatically generated">
            <a:extLst>
              <a:ext uri="{FF2B5EF4-FFF2-40B4-BE49-F238E27FC236}">
                <a16:creationId xmlns:a16="http://schemas.microsoft.com/office/drawing/2014/main" id="{12115EE7-30F2-4744-A2DE-757989E7F2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44"/>
          <a:stretch/>
        </p:blipFill>
        <p:spPr>
          <a:xfrm>
            <a:off x="-406399" y="1032761"/>
            <a:ext cx="3644900" cy="6130039"/>
          </a:xfrm>
          <a:prstGeom prst="rect">
            <a:avLst/>
          </a:prstGeom>
        </p:spPr>
      </p:pic>
    </p:spTree>
    <p:extLst>
      <p:ext uri="{BB962C8B-B14F-4D97-AF65-F5344CB8AC3E}">
        <p14:creationId xmlns:p14="http://schemas.microsoft.com/office/powerpoint/2010/main" val="2524725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Meet with the municipality</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283356"/>
            <a:ext cx="8712200" cy="4462760"/>
          </a:xfrm>
          <a:prstGeom prst="rect">
            <a:avLst/>
          </a:prstGeom>
          <a:noFill/>
        </p:spPr>
        <p:txBody>
          <a:bodyPr wrap="square" rtlCol="0">
            <a:spAutoFit/>
          </a:bodyPr>
          <a:lstStyle/>
          <a:p>
            <a:pPr marL="342900" indent="-342900" algn="l">
              <a:buFont typeface="Arial" panose="020B0604020202020204" pitchFamily="34" charset="0"/>
              <a:buChar char="•"/>
            </a:pPr>
            <a:r>
              <a:rPr lang="en-US" sz="2400" u="sng" dirty="0"/>
              <a:t>Suggested</a:t>
            </a:r>
            <a:r>
              <a:rPr lang="en-US" sz="2400" dirty="0"/>
              <a:t>  </a:t>
            </a:r>
            <a:r>
              <a:rPr lang="en-US" sz="2400" b="0" dirty="0">
                <a:solidFill>
                  <a:schemeClr val="tx1">
                    <a:lumMod val="95000"/>
                    <a:lumOff val="5000"/>
                  </a:schemeClr>
                </a:solidFill>
              </a:rPr>
              <a:t>An on-site pre-application meeting with the municipality helps to ensure a quality application</a:t>
            </a:r>
          </a:p>
          <a:p>
            <a:pPr marL="342900" indent="-342900" algn="l">
              <a:buFont typeface="Arial" panose="020B0604020202020204" pitchFamily="34" charset="0"/>
              <a:buChar char="•"/>
            </a:pPr>
            <a:endParaRPr lang="en-US" sz="2400" b="0" dirty="0">
              <a:solidFill>
                <a:schemeClr val="tx1">
                  <a:lumMod val="95000"/>
                  <a:lumOff val="5000"/>
                </a:schemeClr>
              </a:solidFill>
            </a:endParaRPr>
          </a:p>
          <a:p>
            <a:pPr marL="342900" indent="-342900" algn="l">
              <a:buFont typeface="Arial" panose="020B0604020202020204" pitchFamily="34" charset="0"/>
              <a:buChar char="•"/>
            </a:pPr>
            <a:r>
              <a:rPr lang="en-US" sz="2400" dirty="0">
                <a:solidFill>
                  <a:schemeClr val="tx1">
                    <a:lumMod val="95000"/>
                    <a:lumOff val="5000"/>
                  </a:schemeClr>
                </a:solidFill>
              </a:rPr>
              <a:t>Discussing Topics:</a:t>
            </a:r>
          </a:p>
          <a:p>
            <a:pPr marL="800100" lvl="1" indent="-342900" algn="l">
              <a:buFont typeface="Arial" panose="020B0604020202020204" pitchFamily="34" charset="0"/>
              <a:buChar char="•"/>
            </a:pPr>
            <a:r>
              <a:rPr lang="en-US" sz="2400" dirty="0">
                <a:solidFill>
                  <a:schemeClr val="tx1">
                    <a:lumMod val="95000"/>
                    <a:lumOff val="5000"/>
                  </a:schemeClr>
                </a:solidFill>
              </a:rPr>
              <a:t>Timing</a:t>
            </a:r>
            <a:r>
              <a:rPr lang="en-US" sz="2400" b="0" dirty="0">
                <a:solidFill>
                  <a:schemeClr val="tx1">
                    <a:lumMod val="95000"/>
                    <a:lumOff val="5000"/>
                  </a:schemeClr>
                </a:solidFill>
              </a:rPr>
              <a:t>: Application, drainage work, placement date(s), placement season, time for production and testing,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Details</a:t>
            </a:r>
            <a:r>
              <a:rPr lang="en-US" sz="2400" b="0" dirty="0">
                <a:solidFill>
                  <a:schemeClr val="tx1">
                    <a:lumMod val="95000"/>
                    <a:lumOff val="5000"/>
                  </a:schemeClr>
                </a:solidFill>
              </a:rPr>
              <a:t>: Project length, DSA depth, width, tonnage, available budget, paver,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Potential suppliers &amp; placement contractors</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Road preparation</a:t>
            </a:r>
            <a:r>
              <a:rPr lang="en-US" sz="2400" b="0" dirty="0">
                <a:solidFill>
                  <a:schemeClr val="tx1">
                    <a:lumMod val="95000"/>
                    <a:lumOff val="5000"/>
                  </a:schemeClr>
                </a:solidFill>
              </a:rPr>
              <a:t>: Drainage, surface prep (fill/grading),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Compaction</a:t>
            </a:r>
            <a:r>
              <a:rPr lang="en-US" sz="2400" b="0" dirty="0">
                <a:solidFill>
                  <a:schemeClr val="tx1">
                    <a:lumMod val="95000"/>
                    <a:lumOff val="5000"/>
                  </a:schemeClr>
                </a:solidFill>
              </a:rPr>
              <a:t>: Will compaction testing be utilized?</a:t>
            </a:r>
          </a:p>
        </p:txBody>
      </p:sp>
    </p:spTree>
    <p:extLst>
      <p:ext uri="{BB962C8B-B14F-4D97-AF65-F5344CB8AC3E}">
        <p14:creationId xmlns:p14="http://schemas.microsoft.com/office/powerpoint/2010/main" val="3299686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3803092"/>
          </a:xfrm>
          <a:prstGeom prst="rect">
            <a:avLst/>
          </a:prstGeom>
          <a:noFill/>
        </p:spPr>
        <p:txBody>
          <a:bodyPr wrap="square" rtlCol="0">
            <a:spAutoFit/>
          </a:bodyPr>
          <a:lstStyle/>
          <a:p>
            <a:pPr algn="l"/>
            <a:endParaRPr lang="en-US" sz="4400" u="sng" dirty="0"/>
          </a:p>
          <a:p>
            <a:pPr algn="l"/>
            <a:endParaRPr lang="en-US" sz="4400" u="sng" dirty="0"/>
          </a:p>
          <a:p>
            <a:pPr marR="0" lvl="0" algn="l">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he formula below is a general guide to the amount of DSA needed based on width, depth, and length of placement.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400" u="sng" dirty="0"/>
          </a:p>
        </p:txBody>
      </p:sp>
      <p:sp>
        <p:nvSpPr>
          <p:cNvPr id="7" name="Text Box 72">
            <a:extLst>
              <a:ext uri="{FF2B5EF4-FFF2-40B4-BE49-F238E27FC236}">
                <a16:creationId xmlns:a16="http://schemas.microsoft.com/office/drawing/2014/main" id="{5A5D5C7E-4071-4353-B1F6-E31DC3C2E6B1}"/>
              </a:ext>
            </a:extLst>
          </p:cNvPr>
          <p:cNvSpPr txBox="1">
            <a:spLocks noChangeArrowheads="1"/>
          </p:cNvSpPr>
          <p:nvPr/>
        </p:nvSpPr>
        <p:spPr bwMode="auto">
          <a:xfrm>
            <a:off x="787400" y="4015556"/>
            <a:ext cx="7365324" cy="2096348"/>
          </a:xfrm>
          <a:prstGeom prst="rect">
            <a:avLst/>
          </a:prstGeom>
          <a:solidFill>
            <a:srgbClr val="FFFFFF"/>
          </a:solidFill>
          <a:ln w="57150" cmpd="thinThick">
            <a:solidFill>
              <a:srgbClr val="000000"/>
            </a:solidFill>
            <a:miter lim="800000"/>
            <a:headEnd/>
            <a:tailEnd/>
          </a:ln>
        </p:spPr>
        <p:txBody>
          <a:bodyPr/>
          <a:lstStyle/>
          <a:p>
            <a:pPr marL="0" marR="0" algn="l" fontAlgn="base">
              <a:spcBef>
                <a:spcPts val="0"/>
              </a:spcBef>
              <a:spcAft>
                <a:spcPts val="0"/>
              </a:spcAft>
            </a:pPr>
            <a:r>
              <a:rPr lang="en-US" sz="24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much DSA should I order?</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DSA          Road          </a:t>
            </a:r>
            <a:r>
              <a:rPr lang="en-US" sz="2400" b="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Road</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Needed =   Width  x    Length   x</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(tons)           (ft)             (ft)</a:t>
            </a:r>
            <a:endParaRPr lang="en-US" sz="2400" dirty="0">
              <a:effectLst/>
              <a:latin typeface="Times New Roman" panose="02020603050405020304" pitchFamily="18" charset="0"/>
              <a:ea typeface="Times New Roman" panose="02020603050405020304" pitchFamily="18" charset="0"/>
            </a:endParaRPr>
          </a:p>
        </p:txBody>
      </p:sp>
      <p:sp>
        <p:nvSpPr>
          <p:cNvPr id="8" name="Text Box 73">
            <a:extLst>
              <a:ext uri="{FF2B5EF4-FFF2-40B4-BE49-F238E27FC236}">
                <a16:creationId xmlns:a16="http://schemas.microsoft.com/office/drawing/2014/main" id="{2060D40A-CBF2-49C7-9A39-0336D4C3E96C}"/>
              </a:ext>
            </a:extLst>
          </p:cNvPr>
          <p:cNvSpPr txBox="1">
            <a:spLocks noChangeArrowheads="1"/>
          </p:cNvSpPr>
          <p:nvPr/>
        </p:nvSpPr>
        <p:spPr bwMode="auto">
          <a:xfrm>
            <a:off x="5053744" y="4463595"/>
            <a:ext cx="3033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spcBef>
                <a:spcPts val="0"/>
              </a:spcBef>
              <a:spcAft>
                <a:spcPts val="0"/>
              </a:spcAft>
            </a:pP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8” loose</a:t>
            </a:r>
            <a:endParaRPr lang="en-US" sz="20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compacted to </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p:txBody>
      </p:sp>
      <p:sp>
        <p:nvSpPr>
          <p:cNvPr id="9" name="Text Box 73">
            <a:extLst>
              <a:ext uri="{FF2B5EF4-FFF2-40B4-BE49-F238E27FC236}">
                <a16:creationId xmlns:a16="http://schemas.microsoft.com/office/drawing/2014/main" id="{3F03F12C-2EBD-4406-AEF8-8773AD6E956C}"/>
              </a:ext>
            </a:extLst>
          </p:cNvPr>
          <p:cNvSpPr txBox="1">
            <a:spLocks noChangeArrowheads="1"/>
          </p:cNvSpPr>
          <p:nvPr/>
        </p:nvSpPr>
        <p:spPr bwMode="auto">
          <a:xfrm>
            <a:off x="4873405" y="5340238"/>
            <a:ext cx="3393879"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lnSpc>
                <a:spcPct val="115000"/>
              </a:lnSpc>
              <a:spcBef>
                <a:spcPts val="1200"/>
              </a:spcBef>
              <a:spcAft>
                <a:spcPts val="0"/>
              </a:spcAft>
            </a:pP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6” loose</a:t>
            </a:r>
            <a:endParaRPr lang="en-US" sz="20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compacted to 4½”</a:t>
            </a: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20F8272-52F2-4DDB-9EEC-3F30431F8AF2}"/>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Material Calculation</a:t>
            </a:r>
          </a:p>
        </p:txBody>
      </p:sp>
    </p:spTree>
    <p:extLst>
      <p:ext uri="{BB962C8B-B14F-4D97-AF65-F5344CB8AC3E}">
        <p14:creationId xmlns:p14="http://schemas.microsoft.com/office/powerpoint/2010/main" val="2080089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061369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174947"/>
            <a:ext cx="8712200" cy="3200876"/>
          </a:xfrm>
          <a:prstGeom prst="rect">
            <a:avLst/>
          </a:prstGeom>
          <a:noFill/>
        </p:spPr>
        <p:txBody>
          <a:bodyPr wrap="square" rtlCol="0">
            <a:spAutoFit/>
          </a:bodyPr>
          <a:lstStyle/>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Municipalities should follow their standard purchasing, bidding, and payment procedures.</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Prevailing wage applies to contracted labor when the total value of the project exceeds $25,000</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An editable DSA Request for Quote is available on the Center’s website if needed</a:t>
            </a:r>
          </a:p>
          <a:p>
            <a:pPr lvl="1" algn="l"/>
            <a:endParaRPr lang="en-US" sz="2400" b="0" dirty="0">
              <a:solidFill>
                <a:schemeClr val="tx1">
                  <a:lumMod val="95000"/>
                  <a:lumOff val="5000"/>
                </a:schemeClr>
              </a:solidFill>
            </a:endParaRPr>
          </a:p>
        </p:txBody>
      </p:sp>
      <p:pic>
        <p:nvPicPr>
          <p:cNvPr id="7" name="Picture 6">
            <a:extLst>
              <a:ext uri="{FF2B5EF4-FFF2-40B4-BE49-F238E27FC236}">
                <a16:creationId xmlns:a16="http://schemas.microsoft.com/office/drawing/2014/main" id="{88F64762-6B36-4E0D-A4C1-83B8454BB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0381" y="3944936"/>
            <a:ext cx="6222669" cy="4470162"/>
          </a:xfrm>
          <a:prstGeom prst="rect">
            <a:avLst/>
          </a:prstGeom>
        </p:spPr>
      </p:pic>
      <p:sp>
        <p:nvSpPr>
          <p:cNvPr id="8" name="TextBox 7">
            <a:extLst>
              <a:ext uri="{FF2B5EF4-FFF2-40B4-BE49-F238E27FC236}">
                <a16:creationId xmlns:a16="http://schemas.microsoft.com/office/drawing/2014/main" id="{89A8C0F9-44BB-4DBB-857B-D6303073D28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Bidding</a:t>
            </a:r>
          </a:p>
        </p:txBody>
      </p:sp>
      <p:cxnSp>
        <p:nvCxnSpPr>
          <p:cNvPr id="6" name="Straight Arrow Connector 5">
            <a:extLst>
              <a:ext uri="{FF2B5EF4-FFF2-40B4-BE49-F238E27FC236}">
                <a16:creationId xmlns:a16="http://schemas.microsoft.com/office/drawing/2014/main" id="{1675A13E-A683-451B-BECF-06EF2C7BD9DC}"/>
              </a:ext>
            </a:extLst>
          </p:cNvPr>
          <p:cNvCxnSpPr/>
          <p:nvPr/>
        </p:nvCxnSpPr>
        <p:spPr bwMode="auto">
          <a:xfrm>
            <a:off x="5029200" y="3429000"/>
            <a:ext cx="0" cy="6858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48267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3" name="Picture 2">
            <a:extLst>
              <a:ext uri="{FF2B5EF4-FFF2-40B4-BE49-F238E27FC236}">
                <a16:creationId xmlns:a16="http://schemas.microsoft.com/office/drawing/2014/main" id="{5012FC0D-1D11-4123-966C-71C4E9654633}"/>
              </a:ext>
            </a:extLst>
          </p:cNvPr>
          <p:cNvPicPr>
            <a:picLocks noChangeAspect="1"/>
          </p:cNvPicPr>
          <p:nvPr/>
        </p:nvPicPr>
        <p:blipFill>
          <a:blip r:embed="rId3"/>
          <a:stretch>
            <a:fillRect/>
          </a:stretch>
        </p:blipFill>
        <p:spPr>
          <a:xfrm>
            <a:off x="620712" y="1198740"/>
            <a:ext cx="7877946" cy="5659259"/>
          </a:xfrm>
          <a:prstGeom prst="rect">
            <a:avLst/>
          </a:prstGeom>
        </p:spPr>
      </p:pic>
      <p:sp>
        <p:nvSpPr>
          <p:cNvPr id="9" name="TextBox 8">
            <a:extLst>
              <a:ext uri="{FF2B5EF4-FFF2-40B4-BE49-F238E27FC236}">
                <a16:creationId xmlns:a16="http://schemas.microsoft.com/office/drawing/2014/main" id="{3CB79EDE-67BD-496E-B9A4-078769297D4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RFQ:</a:t>
            </a:r>
            <a:r>
              <a:rPr lang="en-US" sz="2400" dirty="0">
                <a:latin typeface="Calibri" panose="020F0502020204030204" pitchFamily="34" charset="0"/>
                <a:cs typeface="Calibri" panose="020F0502020204030204" pitchFamily="34" charset="0"/>
              </a:rPr>
              <a:t> use is optional: editable version on CDGRS website</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0247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4" name="Picture 3" descr="Text&#10;&#10;Description automatically generated">
            <a:extLst>
              <a:ext uri="{FF2B5EF4-FFF2-40B4-BE49-F238E27FC236}">
                <a16:creationId xmlns:a16="http://schemas.microsoft.com/office/drawing/2014/main" id="{BFE72BBD-A20E-44BA-B5A4-E4A1DF995B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76676"/>
            <a:ext cx="7375401" cy="2926576"/>
          </a:xfrm>
          <a:prstGeom prst="rect">
            <a:avLst/>
          </a:prstGeom>
        </p:spPr>
      </p:pic>
      <p:sp>
        <p:nvSpPr>
          <p:cNvPr id="5" name="Oval 4">
            <a:extLst>
              <a:ext uri="{FF2B5EF4-FFF2-40B4-BE49-F238E27FC236}">
                <a16:creationId xmlns:a16="http://schemas.microsoft.com/office/drawing/2014/main" id="{A9B0BF63-1EDD-4ABD-BA23-A95478DAC8AB}"/>
              </a:ext>
            </a:extLst>
          </p:cNvPr>
          <p:cNvSpPr/>
          <p:nvPr/>
        </p:nvSpPr>
        <p:spPr bwMode="auto">
          <a:xfrm>
            <a:off x="3687700" y="1588433"/>
            <a:ext cx="1244600" cy="4953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B0D80D9E-B409-4E23-8F69-37101FB0A7E5}"/>
              </a:ext>
            </a:extLst>
          </p:cNvPr>
          <p:cNvSpPr txBox="1"/>
          <p:nvPr/>
        </p:nvSpPr>
        <p:spPr>
          <a:xfrm>
            <a:off x="412749" y="4481187"/>
            <a:ext cx="8280401" cy="1815882"/>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Check with local suppliers and haulers to see what is reasonable in your locale.</a:t>
            </a: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You don’t want to create a situation where you receive zero bids because of your contract specs.</a:t>
            </a:r>
          </a:p>
        </p:txBody>
      </p:sp>
      <p:sp>
        <p:nvSpPr>
          <p:cNvPr id="7" name="TextBox 6">
            <a:extLst>
              <a:ext uri="{FF2B5EF4-FFF2-40B4-BE49-F238E27FC236}">
                <a16:creationId xmlns:a16="http://schemas.microsoft.com/office/drawing/2014/main" id="{D6D9FF32-0754-4EF1-8FE2-7AC4D5E007E8}"/>
              </a:ext>
            </a:extLst>
          </p:cNvPr>
          <p:cNvSpPr txBox="1"/>
          <p:nvPr/>
        </p:nvSpPr>
        <p:spPr>
          <a:xfrm>
            <a:off x="7375401" y="1336989"/>
            <a:ext cx="1816100" cy="1815882"/>
          </a:xfrm>
          <a:prstGeom prst="rect">
            <a:avLst/>
          </a:prstGeom>
          <a:noFill/>
        </p:spPr>
        <p:txBody>
          <a:bodyPr wrap="square" rtlCol="0">
            <a:spAutoFit/>
          </a:bodyPr>
          <a:lstStyle/>
          <a:p>
            <a:r>
              <a:rPr lang="en-US" sz="2800" dirty="0"/>
              <a:t>Can specify daily tonnage</a:t>
            </a:r>
          </a:p>
        </p:txBody>
      </p:sp>
      <p:sp>
        <p:nvSpPr>
          <p:cNvPr id="10" name="TextBox 9">
            <a:extLst>
              <a:ext uri="{FF2B5EF4-FFF2-40B4-BE49-F238E27FC236}">
                <a16:creationId xmlns:a16="http://schemas.microsoft.com/office/drawing/2014/main" id="{C389D0F5-D74F-49A6-8B43-CE43371F89EB}"/>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RFQ:</a:t>
            </a:r>
            <a:r>
              <a:rPr lang="en-US" sz="2400" dirty="0">
                <a:latin typeface="Calibri" panose="020F0502020204030204" pitchFamily="34" charset="0"/>
                <a:cs typeface="Calibri" panose="020F0502020204030204" pitchFamily="34" charset="0"/>
              </a:rPr>
              <a:t> use is optional: editable version on CDGRS website</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698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RFQ</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6" name="Picture 5" descr="Graphical user interface, text&#10;&#10;Description automatically generated">
            <a:extLst>
              <a:ext uri="{FF2B5EF4-FFF2-40B4-BE49-F238E27FC236}">
                <a16:creationId xmlns:a16="http://schemas.microsoft.com/office/drawing/2014/main" id="{EF279C78-9A67-4F65-B860-A49898542D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8079" y="459015"/>
            <a:ext cx="7596871" cy="1993900"/>
          </a:xfrm>
          <a:prstGeom prst="rect">
            <a:avLst/>
          </a:prstGeom>
        </p:spPr>
      </p:pic>
      <p:sp>
        <p:nvSpPr>
          <p:cNvPr id="7" name="TextBox 6">
            <a:extLst>
              <a:ext uri="{FF2B5EF4-FFF2-40B4-BE49-F238E27FC236}">
                <a16:creationId xmlns:a16="http://schemas.microsoft.com/office/drawing/2014/main" id="{9823AE64-DB7D-41C0-A6E2-9ECA51CE1295}"/>
              </a:ext>
            </a:extLst>
          </p:cNvPr>
          <p:cNvSpPr txBox="1"/>
          <p:nvPr/>
        </p:nvSpPr>
        <p:spPr>
          <a:xfrm>
            <a:off x="203200" y="2625726"/>
            <a:ext cx="8322582" cy="3724096"/>
          </a:xfrm>
          <a:prstGeom prst="rect">
            <a:avLst/>
          </a:prstGeom>
          <a:noFill/>
        </p:spPr>
        <p:txBody>
          <a:bodyPr wrap="square" rtlCol="0">
            <a:spAutoFit/>
          </a:bodyPr>
          <a:lstStyle/>
          <a:p>
            <a:pPr marL="571500" indent="-571500" algn="l">
              <a:buFont typeface="Arial" panose="020B0604020202020204" pitchFamily="34" charset="0"/>
              <a:buChar char="•"/>
            </a:pPr>
            <a:r>
              <a:rPr lang="en-US" sz="2800" dirty="0"/>
              <a:t>The form can be used to specify paver placement or tailgating jobs.</a:t>
            </a:r>
          </a:p>
          <a:p>
            <a:pPr marL="571500" indent="-571500" algn="l">
              <a:buFont typeface="Arial" panose="020B0604020202020204" pitchFamily="34" charset="0"/>
              <a:buChar char="•"/>
            </a:pPr>
            <a:r>
              <a:rPr lang="en-US" sz="2800" dirty="0"/>
              <a:t>You could even specify preferred paver type </a:t>
            </a:r>
            <a:r>
              <a:rPr lang="en-US" sz="2000" b="0" i="1" dirty="0"/>
              <a:t>(track-mounted, minimum horsepower, width, etc.)</a:t>
            </a:r>
          </a:p>
          <a:p>
            <a:pPr marL="571500" indent="-571500" algn="l">
              <a:buFont typeface="Arial" panose="020B0604020202020204" pitchFamily="34" charset="0"/>
              <a:buChar char="•"/>
            </a:pPr>
            <a:r>
              <a:rPr lang="en-US" sz="2800" dirty="0"/>
              <a:t>Check with local contractors for equipment availability to make sure you get bids!</a:t>
            </a:r>
          </a:p>
          <a:p>
            <a:pPr marL="571500" indent="-571500" algn="l">
              <a:buFont typeface="Arial" panose="020B0604020202020204" pitchFamily="34" charset="0"/>
              <a:buChar char="•"/>
            </a:pPr>
            <a:r>
              <a:rPr lang="en-US" sz="2800" dirty="0"/>
              <a:t>You could also add provisions to this RFQ </a:t>
            </a:r>
            <a:r>
              <a:rPr lang="en-US" sz="2800" b="0" dirty="0"/>
              <a:t>(</a:t>
            </a:r>
            <a:r>
              <a:rPr lang="en-US" sz="2400" b="0" i="1" dirty="0"/>
              <a:t>For example – Paving crew must consist of 4 crew members; three to operate the paver and one for the roller)</a:t>
            </a:r>
          </a:p>
        </p:txBody>
      </p:sp>
    </p:spTree>
    <p:extLst>
      <p:ext uri="{BB962C8B-B14F-4D97-AF65-F5344CB8AC3E}">
        <p14:creationId xmlns:p14="http://schemas.microsoft.com/office/powerpoint/2010/main" val="2934391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RFQ</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4" name="Picture 3" descr="Graphical user interface, text, application, email&#10;&#10;Description automatically generated">
            <a:extLst>
              <a:ext uri="{FF2B5EF4-FFF2-40B4-BE49-F238E27FC236}">
                <a16:creationId xmlns:a16="http://schemas.microsoft.com/office/drawing/2014/main" id="{158E86D5-4145-45BF-AF9F-934D38FF4E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4222" y="398462"/>
            <a:ext cx="7818828" cy="2205037"/>
          </a:xfrm>
          <a:prstGeom prst="rect">
            <a:avLst/>
          </a:prstGeom>
        </p:spPr>
      </p:pic>
      <p:sp>
        <p:nvSpPr>
          <p:cNvPr id="5" name="TextBox 4">
            <a:extLst>
              <a:ext uri="{FF2B5EF4-FFF2-40B4-BE49-F238E27FC236}">
                <a16:creationId xmlns:a16="http://schemas.microsoft.com/office/drawing/2014/main" id="{94379919-9336-4D69-97EB-750D8D5907AC}"/>
              </a:ext>
            </a:extLst>
          </p:cNvPr>
          <p:cNvSpPr txBox="1"/>
          <p:nvPr/>
        </p:nvSpPr>
        <p:spPr>
          <a:xfrm>
            <a:off x="304800" y="3175000"/>
            <a:ext cx="8724900" cy="2985433"/>
          </a:xfrm>
          <a:prstGeom prst="rect">
            <a:avLst/>
          </a:prstGeom>
          <a:noFill/>
        </p:spPr>
        <p:txBody>
          <a:bodyPr wrap="square" rtlCol="0">
            <a:spAutoFit/>
          </a:bodyPr>
          <a:lstStyle/>
          <a:p>
            <a:pPr marL="571500" indent="-5715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Specify contract term to lock in prices</a:t>
            </a:r>
          </a:p>
          <a:p>
            <a:pPr marL="571500" indent="-5715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Consider including roads signs and flaggers if needed</a:t>
            </a:r>
          </a:p>
          <a:p>
            <a:pPr marL="571500" indent="-5715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Specify acceptable time frame for completion of work.</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(Contractors often want to place DSA too early or too late in the year to avoid “asphalt season”)</a:t>
            </a: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22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F92500-E768-4F0C-8EBD-36CDC5087FB8}"/>
              </a:ext>
            </a:extLst>
          </p:cNvPr>
          <p:cNvSpPr txBox="1"/>
          <p:nvPr/>
        </p:nvSpPr>
        <p:spPr>
          <a:xfrm>
            <a:off x="258312" y="190755"/>
            <a:ext cx="8625823" cy="22467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Reminder: </a:t>
            </a:r>
            <a:r>
              <a:rPr lang="en-US" sz="2800" dirty="0">
                <a:solidFill>
                  <a:srgbClr val="FF0000"/>
                </a:solidFill>
                <a:latin typeface="Calibri" panose="020F0502020204030204"/>
              </a:rPr>
              <a:t>“DSA Day”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Course Webinar Available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Recorded </a:t>
            </a:r>
            <a:r>
              <a:rPr lang="en-US" sz="2800" b="0" dirty="0">
                <a:solidFill>
                  <a:prstClr val="black"/>
                </a:solidFill>
                <a:latin typeface="Calibri" panose="020F0502020204030204"/>
              </a:rPr>
              <a:t>February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solidFill>
                  <a:prstClr val="black"/>
                </a:solidFill>
                <a:latin typeface="Calibri" panose="020F0502020204030204"/>
              </a:rPr>
              <a:t>In depth DSA course intended for CD’s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Recording and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powerpoint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available on CDGRS website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Graphical user interface, application&#10;&#10;Description automatically generated">
            <a:extLst>
              <a:ext uri="{FF2B5EF4-FFF2-40B4-BE49-F238E27FC236}">
                <a16:creationId xmlns:a16="http://schemas.microsoft.com/office/drawing/2014/main" id="{1B4EB730-541C-4CE6-B87E-FD51F52834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3435" y="2437524"/>
            <a:ext cx="5600700" cy="4206335"/>
          </a:xfrm>
          <a:prstGeom prst="rect">
            <a:avLst/>
          </a:prstGeom>
        </p:spPr>
      </p:pic>
    </p:spTree>
    <p:extLst>
      <p:ext uri="{BB962C8B-B14F-4D97-AF65-F5344CB8AC3E}">
        <p14:creationId xmlns:p14="http://schemas.microsoft.com/office/powerpoint/2010/main" val="1864560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RFQ</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4" name="Picture 3" descr="Graphical user interface, text, application&#10;&#10;Description automatically generated">
            <a:extLst>
              <a:ext uri="{FF2B5EF4-FFF2-40B4-BE49-F238E27FC236}">
                <a16:creationId xmlns:a16="http://schemas.microsoft.com/office/drawing/2014/main" id="{2B7A0030-642F-4EEA-8757-7F71CDEE8F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9574" y="347663"/>
            <a:ext cx="5485376" cy="7097912"/>
          </a:xfrm>
          <a:prstGeom prst="rect">
            <a:avLst/>
          </a:prstGeom>
        </p:spPr>
      </p:pic>
      <p:sp>
        <p:nvSpPr>
          <p:cNvPr id="5" name="TextBox 4">
            <a:extLst>
              <a:ext uri="{FF2B5EF4-FFF2-40B4-BE49-F238E27FC236}">
                <a16:creationId xmlns:a16="http://schemas.microsoft.com/office/drawing/2014/main" id="{A46A8908-DA64-4633-8475-468C320A50C9}"/>
              </a:ext>
            </a:extLst>
          </p:cNvPr>
          <p:cNvSpPr txBox="1"/>
          <p:nvPr/>
        </p:nvSpPr>
        <p:spPr>
          <a:xfrm>
            <a:off x="98425" y="1698172"/>
            <a:ext cx="3089275"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The RFQ ends with a simple 1-page quote form for the contractor to return</a:t>
            </a:r>
          </a:p>
        </p:txBody>
      </p:sp>
    </p:spTree>
    <p:extLst>
      <p:ext uri="{BB962C8B-B14F-4D97-AF65-F5344CB8AC3E}">
        <p14:creationId xmlns:p14="http://schemas.microsoft.com/office/powerpoint/2010/main" val="2472241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4" name="TextBox 3">
            <a:extLst>
              <a:ext uri="{FF2B5EF4-FFF2-40B4-BE49-F238E27FC236}">
                <a16:creationId xmlns:a16="http://schemas.microsoft.com/office/drawing/2014/main" id="{CCCCE2BC-D524-419A-8D8E-69F766040BBB}"/>
              </a:ext>
            </a:extLst>
          </p:cNvPr>
          <p:cNvSpPr txBox="1"/>
          <p:nvPr/>
        </p:nvSpPr>
        <p:spPr>
          <a:xfrm>
            <a:off x="254000" y="392450"/>
            <a:ext cx="7810500" cy="1446550"/>
          </a:xfrm>
          <a:prstGeom prst="rect">
            <a:avLst/>
          </a:prstGeom>
          <a:noFill/>
        </p:spPr>
        <p:txBody>
          <a:bodyPr wrap="square" rtlCol="0">
            <a:spAutoFit/>
          </a:bodyPr>
          <a:lstStyle/>
          <a:p>
            <a:pPr algn="l"/>
            <a:r>
              <a:rPr lang="en-US" sz="4400" dirty="0"/>
              <a:t>Once placement contractor and supplier are determined… </a:t>
            </a:r>
          </a:p>
        </p:txBody>
      </p:sp>
      <p:sp>
        <p:nvSpPr>
          <p:cNvPr id="2" name="TextBox 1">
            <a:extLst>
              <a:ext uri="{FF2B5EF4-FFF2-40B4-BE49-F238E27FC236}">
                <a16:creationId xmlns:a16="http://schemas.microsoft.com/office/drawing/2014/main" id="{60F8B0BC-2404-4D46-A47D-F4434E5401F8}"/>
              </a:ext>
            </a:extLst>
          </p:cNvPr>
          <p:cNvSpPr txBox="1"/>
          <p:nvPr/>
        </p:nvSpPr>
        <p:spPr>
          <a:xfrm>
            <a:off x="-304800" y="2087030"/>
            <a:ext cx="8712200" cy="4747005"/>
          </a:xfrm>
          <a:prstGeom prst="rect">
            <a:avLst/>
          </a:prstGeom>
          <a:noFill/>
        </p:spPr>
        <p:txBody>
          <a:bodyPr wrap="square" rtlCol="0">
            <a:spAutoFit/>
          </a:bodyPr>
          <a:lstStyle/>
          <a:p>
            <a:pPr marL="742950" marR="0" lvl="1" indent="-285750" algn="l">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Schedule target placement date, and a potential back-up date in case of delays.  Allow as much time as possible for quarry to make material, sampling and testing. </a:t>
            </a:r>
            <a:r>
              <a:rPr lang="en-US" sz="2400" b="0" i="1" dirty="0">
                <a:effectLst/>
                <a:latin typeface="Calibri" panose="020F0502020204030204" pitchFamily="34" charset="0"/>
                <a:ea typeface="Calibri" panose="020F0502020204030204" pitchFamily="34" charset="0"/>
                <a:cs typeface="Calibri" panose="020F0502020204030204" pitchFamily="34" charset="0"/>
              </a:rPr>
              <a:t> (Sampling delays, lab back-ups/failures)</a:t>
            </a:r>
          </a:p>
          <a:p>
            <a:pPr marL="742950" marR="0" lvl="1" indent="-28575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u="sng" dirty="0">
                <a:solidFill>
                  <a:schemeClr val="tx1">
                    <a:lumMod val="95000"/>
                    <a:lumOff val="5000"/>
                  </a:schemeClr>
                </a:solidFill>
                <a:latin typeface="Calibri" panose="020F0502020204030204" pitchFamily="34" charset="0"/>
                <a:cs typeface="Calibri" panose="020F0502020204030204" pitchFamily="34" charset="0"/>
              </a:rPr>
              <a:t>DSA Sampling</a:t>
            </a:r>
            <a:r>
              <a:rPr lang="en-US" sz="2400" b="0" dirty="0">
                <a:solidFill>
                  <a:schemeClr val="tx1">
                    <a:lumMod val="95000"/>
                    <a:lumOff val="5000"/>
                  </a:schemeClr>
                </a:solidFill>
                <a:latin typeface="Calibri" panose="020F0502020204030204" pitchFamily="34" charset="0"/>
                <a:cs typeface="Calibri" panose="020F0502020204030204" pitchFamily="34" charset="0"/>
              </a:rPr>
              <a:t>:  Quarries do not have blanket approval to supply DSA.  The full pile of DSA to be used on the job is required to be sampled and tested by a third-party lab prior to placement</a:t>
            </a:r>
          </a:p>
          <a:p>
            <a:pPr marL="800100" marR="0" lvl="1" indent="-34290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The pile is approved once passing lab results are obtained</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lvl="1" algn="l"/>
            <a:endParaRPr lang="en-US" sz="2000" b="0" dirty="0">
              <a:solidFill>
                <a:schemeClr val="tx1">
                  <a:lumMod val="95000"/>
                  <a:lumOff val="5000"/>
                </a:schemeClr>
              </a:solidFill>
            </a:endParaRPr>
          </a:p>
        </p:txBody>
      </p:sp>
    </p:spTree>
    <p:extLst>
      <p:ext uri="{BB962C8B-B14F-4D97-AF65-F5344CB8AC3E}">
        <p14:creationId xmlns:p14="http://schemas.microsoft.com/office/powerpoint/2010/main" val="365600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769441"/>
          </a:xfrm>
          <a:prstGeom prst="rect">
            <a:avLst/>
          </a:prstGeom>
          <a:noFill/>
        </p:spPr>
        <p:txBody>
          <a:bodyPr wrap="square" rtlCol="0">
            <a:spAutoFit/>
          </a:bodyPr>
          <a:lstStyle/>
          <a:p>
            <a:r>
              <a:rPr lang="en-US" sz="4400" u="sng" dirty="0"/>
              <a:t>DSA Sampling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795801" y="898635"/>
            <a:ext cx="9630312" cy="6327694"/>
          </a:xfrm>
          <a:prstGeom prst="rect">
            <a:avLst/>
          </a:prstGeom>
          <a:noFill/>
        </p:spPr>
        <p:txBody>
          <a:bodyPr wrap="square" rtlCol="0">
            <a:spAutoFit/>
          </a:bodyPr>
          <a:lstStyle/>
          <a:p>
            <a:pPr marL="1257300" lvl="2" indent="-342900" algn="l">
              <a:lnSpc>
                <a:spcPct val="107000"/>
              </a:lnSpc>
              <a:spcBef>
                <a:spcPts val="0"/>
              </a:spcBef>
              <a:spcAft>
                <a:spcPts val="0"/>
              </a:spcAft>
              <a:buFont typeface="Arial" panose="020B0604020202020204" pitchFamily="34" charset="0"/>
              <a:buChar char="•"/>
            </a:pPr>
            <a:endParaRPr lang="en-US" sz="2400" b="0" u="sng" dirty="0">
              <a:latin typeface="Calibri" panose="020F0502020204030204" pitchFamily="34" charset="0"/>
              <a:cs typeface="Calibri" panose="020F0502020204030204" pitchFamily="34" charset="0"/>
            </a:endParaRPr>
          </a:p>
          <a:p>
            <a:pPr marL="1257300" lvl="2" indent="-342900" algn="l">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CD Sampling</a:t>
            </a:r>
            <a:r>
              <a:rPr lang="en-US" sz="2400" b="0" dirty="0">
                <a:latin typeface="Calibri" panose="020F0502020204030204" pitchFamily="34" charset="0"/>
                <a:cs typeface="Calibri" panose="020F0502020204030204" pitchFamily="34" charset="0"/>
              </a:rPr>
              <a:t>:</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CD’s may sample DSA for their projects</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Contact CDGRS for information, training, or details on how to sample, where to send it, or how to interpret results</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Other entities may also be contracted for sampling</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Admin/Edu funds can be used to cover these costs, or the municipality can pay and be reimbursed through the grant</a:t>
            </a:r>
          </a:p>
          <a:p>
            <a:pPr marL="1257300" lvl="2" indent="-342900" algn="l">
              <a:lnSpc>
                <a:spcPct val="107000"/>
              </a:lnSpc>
              <a:spcBef>
                <a:spcPts val="0"/>
              </a:spcBef>
              <a:spcAft>
                <a:spcPts val="0"/>
              </a:spcAft>
              <a:buFont typeface="Arial" panose="020B0604020202020204" pitchFamily="34" charset="0"/>
              <a:buChar char="•"/>
            </a:pPr>
            <a:endParaRPr lang="en-US" sz="2400" b="0" dirty="0">
              <a:latin typeface="Calibri" panose="020F0502020204030204" pitchFamily="34" charset="0"/>
              <a:cs typeface="Calibri" panose="020F0502020204030204" pitchFamily="34" charset="0"/>
            </a:endParaRPr>
          </a:p>
          <a:p>
            <a:pPr marL="1257300" lvl="2" indent="-342900" algn="l">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CDGRS Sampling</a:t>
            </a:r>
            <a:r>
              <a:rPr lang="en-US" sz="2400" b="0" dirty="0">
                <a:latin typeface="Calibri" panose="020F0502020204030204" pitchFamily="34" charset="0"/>
                <a:cs typeface="Calibri" panose="020F0502020204030204" pitchFamily="34" charset="0"/>
              </a:rPr>
              <a:t>:  </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Contact the CDGRS DSA Clearinghouse to schedule required sampling and testing of pile </a:t>
            </a:r>
            <a:r>
              <a:rPr lang="en-US" sz="2400" b="0" u="sng" dirty="0">
                <a:latin typeface="Calibri" panose="020F0502020204030204" pitchFamily="34" charset="0"/>
                <a:cs typeface="Calibri" panose="020F0502020204030204" pitchFamily="34" charset="0"/>
              </a:rPr>
              <a:t>at least 30 days prior to desired placement date</a:t>
            </a:r>
            <a:r>
              <a:rPr lang="en-US" sz="2400" b="0" dirty="0">
                <a:latin typeface="Calibri" panose="020F0502020204030204" pitchFamily="34" charset="0"/>
                <a:cs typeface="Calibri" panose="020F0502020204030204" pitchFamily="34" charset="0"/>
              </a:rPr>
              <a:t>.</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Cost of initial sampling and testing services will be covered by </a:t>
            </a:r>
            <a:r>
              <a:rPr lang="en-US" sz="2400" b="0" dirty="0">
                <a:solidFill>
                  <a:schemeClr val="bg1">
                    <a:lumMod val="75000"/>
                  </a:schemeClr>
                </a:solidFill>
                <a:latin typeface="Calibri" panose="020F0502020204030204" pitchFamily="34" charset="0"/>
                <a:cs typeface="Calibri" panose="020F0502020204030204" pitchFamily="34" charset="0"/>
              </a:rPr>
              <a:t>CDGRS</a:t>
            </a:r>
            <a:endParaRPr lang="en-US" sz="2400" dirty="0">
              <a:solidFill>
                <a:schemeClr val="bg1">
                  <a:lumMod val="75000"/>
                </a:schemeClr>
              </a:solidFill>
              <a:latin typeface="Calibri" panose="020F0502020204030204" pitchFamily="34" charset="0"/>
              <a:cs typeface="Calibri" panose="020F0502020204030204" pitchFamily="34" charset="0"/>
            </a:endParaRPr>
          </a:p>
          <a:p>
            <a:pPr lvl="1" algn="l"/>
            <a:endParaRPr lang="en-US" sz="2000" b="0" dirty="0">
              <a:solidFill>
                <a:schemeClr val="tx1">
                  <a:lumMod val="95000"/>
                  <a:lumOff val="5000"/>
                </a:schemeClr>
              </a:solidFill>
            </a:endParaRPr>
          </a:p>
        </p:txBody>
      </p:sp>
    </p:spTree>
    <p:extLst>
      <p:ext uri="{BB962C8B-B14F-4D97-AF65-F5344CB8AC3E}">
        <p14:creationId xmlns:p14="http://schemas.microsoft.com/office/powerpoint/2010/main" val="1886329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272232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Pre-Construction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2094091"/>
            <a:ext cx="8712200" cy="2862322"/>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Highly Recommended</a:t>
            </a:r>
            <a:r>
              <a:rPr lang="en-US" sz="32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An on-site pre-construction meeting with the placement contractor and the municipality helps to ensure a quality project by getting everyone on the same page</a:t>
            </a:r>
          </a:p>
          <a:p>
            <a:pPr algn="l"/>
            <a:endParaRPr lang="en-US" sz="32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32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8857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58525"/>
            <a:ext cx="8712200" cy="2739211"/>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Trucking Logistics: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a:t>
            </a:r>
            <a:endParaRPr lang="en-US" sz="2800" b="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N</a:t>
            </a:r>
            <a:r>
              <a:rPr lang="en-US" sz="2800" dirty="0">
                <a:effectLst/>
                <a:latin typeface="Calibri" panose="020F0502020204030204" pitchFamily="34" charset="0"/>
                <a:ea typeface="Calibri" panose="020F0502020204030204" pitchFamily="34" charset="0"/>
                <a:cs typeface="Calibri" panose="020F0502020204030204" pitchFamily="34" charset="0"/>
              </a:rPr>
              <a:t>umber of trucks</a:t>
            </a: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a:t>
            </a:r>
            <a:r>
              <a:rPr lang="en-US" sz="2800" dirty="0">
                <a:effectLst/>
                <a:latin typeface="Calibri" panose="020F0502020204030204" pitchFamily="34" charset="0"/>
                <a:ea typeface="Calibri" panose="020F0502020204030204" pitchFamily="34" charset="0"/>
                <a:cs typeface="Calibri" panose="020F0502020204030204" pitchFamily="34" charset="0"/>
              </a:rPr>
              <a:t>taging areas (material &amp; equipment)</a:t>
            </a: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urnaround for trucks to reduce backup length.</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8" name="Picture 7" descr="A picture containing tree, outdoor, ground, truck&#10;&#10;Description automatically generated">
            <a:extLst>
              <a:ext uri="{FF2B5EF4-FFF2-40B4-BE49-F238E27FC236}">
                <a16:creationId xmlns:a16="http://schemas.microsoft.com/office/drawing/2014/main" id="{42D980FC-E965-484E-A8A1-775000A686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9144000" cy="3429000"/>
          </a:xfrm>
          <a:prstGeom prst="rect">
            <a:avLst/>
          </a:prstGeom>
        </p:spPr>
      </p:pic>
    </p:spTree>
    <p:extLst>
      <p:ext uri="{BB962C8B-B14F-4D97-AF65-F5344CB8AC3E}">
        <p14:creationId xmlns:p14="http://schemas.microsoft.com/office/powerpoint/2010/main" val="3909798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431435"/>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Final Road Preparation</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Grading and establishing crown cross-slope (week of placement)</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Establishment of paving notches and keys (just prior to placement)</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D17F93A0-31B2-403F-B8EE-8536A72588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
          <a:stretch/>
        </p:blipFill>
        <p:spPr>
          <a:xfrm>
            <a:off x="0" y="3594100"/>
            <a:ext cx="9144000" cy="3263900"/>
          </a:xfrm>
          <a:prstGeom prst="rect">
            <a:avLst/>
          </a:prstGeom>
        </p:spPr>
      </p:pic>
    </p:spTree>
    <p:extLst>
      <p:ext uri="{BB962C8B-B14F-4D97-AF65-F5344CB8AC3E}">
        <p14:creationId xmlns:p14="http://schemas.microsoft.com/office/powerpoint/2010/main" val="3127897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739211"/>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Equipment</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Ensure paver and roller to be used meet Program and contract requirements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Paving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must</a:t>
            </a:r>
            <a:r>
              <a:rPr lang="en-US" sz="2800" dirty="0">
                <a:effectLst/>
                <a:latin typeface="Calibri" panose="020F0502020204030204" pitchFamily="34" charset="0"/>
                <a:ea typeface="Calibri" panose="020F0502020204030204" pitchFamily="34" charset="0"/>
                <a:cs typeface="Calibri" panose="020F0502020204030204" pitchFamily="34" charset="0"/>
              </a:rPr>
              <a:t> be done in one pass (full road width) and compacted with a minimum 10-ton vibratory roller	</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picture containing outdoor, grass, tree&#10;&#10;Description automatically generated">
            <a:extLst>
              <a:ext uri="{FF2B5EF4-FFF2-40B4-BE49-F238E27FC236}">
                <a16:creationId xmlns:a16="http://schemas.microsoft.com/office/drawing/2014/main" id="{CF412C1F-C744-4134-BAC9-155EA5CE4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43514"/>
            <a:ext cx="9144000" cy="3429000"/>
          </a:xfrm>
          <a:prstGeom prst="rect">
            <a:avLst/>
          </a:prstGeom>
        </p:spPr>
      </p:pic>
    </p:spTree>
    <p:extLst>
      <p:ext uri="{BB962C8B-B14F-4D97-AF65-F5344CB8AC3E}">
        <p14:creationId xmlns:p14="http://schemas.microsoft.com/office/powerpoint/2010/main" val="463952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000548"/>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Material Slips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Define who will be collecting material slips from delivery trucks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Material slips should be retained in project file</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picture containing outdoor, tree, truck, transport&#10;&#10;Description automatically generated">
            <a:extLst>
              <a:ext uri="{FF2B5EF4-FFF2-40B4-BE49-F238E27FC236}">
                <a16:creationId xmlns:a16="http://schemas.microsoft.com/office/drawing/2014/main" id="{59B67F51-32DD-48F9-91C8-26176C34C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19"/>
          <a:stretch/>
        </p:blipFill>
        <p:spPr>
          <a:xfrm>
            <a:off x="0" y="3135085"/>
            <a:ext cx="9163050" cy="3722915"/>
          </a:xfrm>
          <a:prstGeom prst="rect">
            <a:avLst/>
          </a:prstGeom>
        </p:spPr>
      </p:pic>
    </p:spTree>
    <p:extLst>
      <p:ext uri="{BB962C8B-B14F-4D97-AF65-F5344CB8AC3E}">
        <p14:creationId xmlns:p14="http://schemas.microsoft.com/office/powerpoint/2010/main" val="4206234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000548"/>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Road Logistics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Potential road closures</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Need for road construction/safety signs?</a:t>
            </a: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Need for flaggers?</a:t>
            </a:r>
            <a:r>
              <a:rPr lang="en-US" sz="2000" b="0" dirty="0">
                <a:solidFill>
                  <a:schemeClr val="tx1">
                    <a:lumMod val="95000"/>
                    <a:lumOff val="5000"/>
                  </a:schemeClr>
                </a:solidFill>
              </a:rPr>
              <a:t>	</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sign on the side of a road&#10;&#10;Description automatically generated with medium confidence">
            <a:extLst>
              <a:ext uri="{FF2B5EF4-FFF2-40B4-BE49-F238E27FC236}">
                <a16:creationId xmlns:a16="http://schemas.microsoft.com/office/drawing/2014/main" id="{53AD94F2-0893-4690-935A-129CE79EF2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015872"/>
            <a:ext cx="9144000" cy="3842127"/>
          </a:xfrm>
          <a:prstGeom prst="rect">
            <a:avLst/>
          </a:prstGeom>
        </p:spPr>
      </p:pic>
    </p:spTree>
    <p:extLst>
      <p:ext uri="{BB962C8B-B14F-4D97-AF65-F5344CB8AC3E}">
        <p14:creationId xmlns:p14="http://schemas.microsoft.com/office/powerpoint/2010/main" val="362999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190500" y="547566"/>
            <a:ext cx="8691563" cy="5047536"/>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Reminder: 2020 DSA Changes:</a:t>
            </a:r>
          </a:p>
          <a:p>
            <a:pPr algn="l"/>
            <a:endParaRPr lang="en-US" sz="2400" b="0" dirty="0">
              <a:latin typeface="Calibri" panose="020F0502020204030204" pitchFamily="34" charset="0"/>
            </a:endParaRPr>
          </a:p>
          <a:p>
            <a:pPr algn="l">
              <a:spcBef>
                <a:spcPts val="600"/>
              </a:spcBef>
            </a:pPr>
            <a:r>
              <a:rPr lang="en-US" sz="3200" u="sng" dirty="0">
                <a:latin typeface="Calibri" panose="020F0502020204030204" pitchFamily="34" charset="0"/>
              </a:rPr>
              <a:t>Material</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Slight gradation change to make DSA easier to produce.</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Maximum plasticity index reduced from 6 to 4.</a:t>
            </a:r>
          </a:p>
          <a:p>
            <a:pPr algn="l">
              <a:spcBef>
                <a:spcPts val="600"/>
              </a:spcBef>
            </a:pPr>
            <a:r>
              <a:rPr lang="en-US" sz="3200" u="sng" dirty="0">
                <a:latin typeface="Calibri" panose="020F0502020204030204" pitchFamily="34" charset="0"/>
              </a:rPr>
              <a:t>Placement</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Placement Season April through September unless approved by SCC. </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Paver must place DSA in single pass </a:t>
            </a:r>
            <a:r>
              <a:rPr lang="en-US" sz="2400" b="0" i="1" dirty="0">
                <a:latin typeface="Calibri" panose="020F0502020204030204" pitchFamily="34" charset="0"/>
              </a:rPr>
              <a:t>(paver still not required for jobs less than 500 tons)</a:t>
            </a:r>
            <a:endParaRPr lang="en-US" sz="2800" b="0" i="1"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1989"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Tree>
    <p:extLst>
      <p:ext uri="{BB962C8B-B14F-4D97-AF65-F5344CB8AC3E}">
        <p14:creationId xmlns:p14="http://schemas.microsoft.com/office/powerpoint/2010/main" val="3363297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862322"/>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Compaction Testing (optional)</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Discuss use of third party or contractor compaction testing if desired</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Measures actual moisture content of material</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helps for sending wet/dry trucks back</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Also measures percent compaction</a:t>
            </a:r>
          </a:p>
        </p:txBody>
      </p:sp>
      <p:pic>
        <p:nvPicPr>
          <p:cNvPr id="6" name="Picture 5" descr="A tractor on a road&#10;&#10;Description automatically generated with low confidence">
            <a:extLst>
              <a:ext uri="{FF2B5EF4-FFF2-40B4-BE49-F238E27FC236}">
                <a16:creationId xmlns:a16="http://schemas.microsoft.com/office/drawing/2014/main" id="{FB477D52-B19A-45BE-84B4-71848854C8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
          <a:stretch/>
        </p:blipFill>
        <p:spPr>
          <a:xfrm>
            <a:off x="-29029" y="3877646"/>
            <a:ext cx="9173029" cy="2980354"/>
          </a:xfrm>
          <a:prstGeom prst="rect">
            <a:avLst/>
          </a:prstGeom>
        </p:spPr>
      </p:pic>
    </p:spTree>
    <p:extLst>
      <p:ext uri="{BB962C8B-B14F-4D97-AF65-F5344CB8AC3E}">
        <p14:creationId xmlns:p14="http://schemas.microsoft.com/office/powerpoint/2010/main" val="1108326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C:\my_documents\WORKSHOPS\pics\quarry_02.JPG">
            <a:extLst>
              <a:ext uri="{FF2B5EF4-FFF2-40B4-BE49-F238E27FC236}">
                <a16:creationId xmlns:a16="http://schemas.microsoft.com/office/drawing/2014/main" id="{5884A7BB-0FEF-4F74-BB21-0D450BBD0B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10375" y="1930400"/>
            <a:ext cx="3340100" cy="492760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7950" y="299611"/>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Quarry/Supplier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69052"/>
            <a:ext cx="9220200" cy="1569660"/>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Highly Recommended</a:t>
            </a:r>
            <a:r>
              <a:rPr lang="en-US" sz="28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Consider meeting with quarry or supplier during production and just before placement</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D5E1E2D7-D1DA-431B-8094-37AAF2CFD85D}"/>
              </a:ext>
            </a:extLst>
          </p:cNvPr>
          <p:cNvSpPr txBox="1"/>
          <p:nvPr/>
        </p:nvSpPr>
        <p:spPr>
          <a:xfrm>
            <a:off x="215900" y="2031999"/>
            <a:ext cx="6740525" cy="3108543"/>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sure production is on schedule and amount is adequate for sampling/completion of project</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quarry understanding of..</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SCC DSA specification</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Importance of adequate mixing</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Importance of proper moisture</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Consider talking to loader operator as well as QC technician</a:t>
            </a:r>
          </a:p>
        </p:txBody>
      </p:sp>
    </p:spTree>
    <p:extLst>
      <p:ext uri="{BB962C8B-B14F-4D97-AF65-F5344CB8AC3E}">
        <p14:creationId xmlns:p14="http://schemas.microsoft.com/office/powerpoint/2010/main" val="2354539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7950" y="299611"/>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Quarry/Supplier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69052"/>
            <a:ext cx="9220200" cy="1569660"/>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Highly Recommended</a:t>
            </a:r>
            <a:r>
              <a:rPr lang="en-US" sz="28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Consider meeting with quarry or supplier during production and just before placement</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D5E1E2D7-D1DA-431B-8094-37AAF2CFD85D}"/>
              </a:ext>
            </a:extLst>
          </p:cNvPr>
          <p:cNvSpPr txBox="1"/>
          <p:nvPr/>
        </p:nvSpPr>
        <p:spPr>
          <a:xfrm>
            <a:off x="215900" y="2031999"/>
            <a:ext cx="6740525" cy="4647426"/>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sure production is on schedule and amount is adequate for sampling/completion of project</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quarry understanding of..</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SCC DSA specification</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Importance of adequate mixing</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Importance of proper moisture</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Consider talking to loader operator as well as QC technician</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Make sure quarry is doing moisture testing to monitor pile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Reminder about material cert. on first load delivered</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10" name="Picture 9" descr="A picture containing text, indoor, kitchen appliance&#10;&#10;Description automatically generated">
            <a:extLst>
              <a:ext uri="{FF2B5EF4-FFF2-40B4-BE49-F238E27FC236}">
                <a16:creationId xmlns:a16="http://schemas.microsoft.com/office/drawing/2014/main" id="{561CE8CE-4D76-43E5-A605-B861DC9EDF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74094" y="3975100"/>
            <a:ext cx="2404831" cy="2882900"/>
          </a:xfrm>
          <a:prstGeom prst="rect">
            <a:avLst/>
          </a:prstGeom>
        </p:spPr>
      </p:pic>
      <p:cxnSp>
        <p:nvCxnSpPr>
          <p:cNvPr id="6" name="Straight Arrow Connector 5">
            <a:extLst>
              <a:ext uri="{FF2B5EF4-FFF2-40B4-BE49-F238E27FC236}">
                <a16:creationId xmlns:a16="http://schemas.microsoft.com/office/drawing/2014/main" id="{700F0865-41F1-4DCB-8DEB-52D00BB238C8}"/>
              </a:ext>
            </a:extLst>
          </p:cNvPr>
          <p:cNvCxnSpPr/>
          <p:nvPr/>
        </p:nvCxnSpPr>
        <p:spPr bwMode="auto">
          <a:xfrm>
            <a:off x="6083300" y="5458748"/>
            <a:ext cx="873125" cy="33020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8970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Final Preparations</a:t>
            </a:r>
            <a:endParaRPr lang="en-US" sz="3200" dirty="0">
              <a:solidFill>
                <a:schemeClr val="bg1"/>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1876935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330200" y="474227"/>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Week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4154984"/>
          </a:xfrm>
          <a:prstGeom prst="rect">
            <a:avLst/>
          </a:prstGeom>
          <a:noFill/>
        </p:spPr>
        <p:txBody>
          <a:bodyPr wrap="square" rtlCol="0">
            <a:spAutoFit/>
          </a:bodyPr>
          <a:lstStyle/>
          <a:p>
            <a:pPr algn="l"/>
            <a:endParaRPr lang="en-US" sz="400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Review final logistics with municipality, contractor, supplier, trucking provider to make sure all are on the same page</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Road prep (crown, base, drainage)</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 </a:t>
            </a:r>
            <a:r>
              <a:rPr lang="en-US" sz="2800" b="0" dirty="0">
                <a:effectLst/>
                <a:latin typeface="Calibri" panose="020F0502020204030204" pitchFamily="34" charset="0"/>
                <a:ea typeface="Calibri" panose="020F0502020204030204" pitchFamily="34" charset="0"/>
                <a:cs typeface="Calibri" panose="020F0502020204030204" pitchFamily="34" charset="0"/>
              </a:rPr>
              <a:t>(power lines)</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Staging areas</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Availabi</a:t>
            </a:r>
            <a:r>
              <a:rPr lang="en-US" sz="2800" dirty="0">
                <a:latin typeface="Calibri" panose="020F0502020204030204" pitchFamily="34" charset="0"/>
                <a:ea typeface="Calibri" panose="020F0502020204030204" pitchFamily="34" charset="0"/>
                <a:cs typeface="Calibri" panose="020F0502020204030204" pitchFamily="34" charset="0"/>
              </a:rPr>
              <a:t>lity of equipment and personnel</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6428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2AC2EB-4875-4A27-A98B-4C7300C6F9D6}"/>
              </a:ext>
            </a:extLst>
          </p:cNvPr>
          <p:cNvGrpSpPr/>
          <p:nvPr/>
        </p:nvGrpSpPr>
        <p:grpSpPr>
          <a:xfrm>
            <a:off x="4490808" y="-185530"/>
            <a:ext cx="4681767" cy="7043530"/>
            <a:chOff x="4648199" y="0"/>
            <a:chExt cx="4541521" cy="6858000"/>
          </a:xfrm>
        </p:grpSpPr>
        <p:pic>
          <p:nvPicPr>
            <p:cNvPr id="9" name="Picture 8">
              <a:extLst>
                <a:ext uri="{FF2B5EF4-FFF2-40B4-BE49-F238E27FC236}">
                  <a16:creationId xmlns:a16="http://schemas.microsoft.com/office/drawing/2014/main" id="{088E4E63-2251-4ECE-92B7-DB1A943318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199" y="0"/>
              <a:ext cx="4541521" cy="6858000"/>
            </a:xfrm>
            <a:prstGeom prst="rect">
              <a:avLst/>
            </a:prstGeom>
          </p:spPr>
        </p:pic>
        <p:pic>
          <p:nvPicPr>
            <p:cNvPr id="10" name="Picture 9">
              <a:extLst>
                <a:ext uri="{FF2B5EF4-FFF2-40B4-BE49-F238E27FC236}">
                  <a16:creationId xmlns:a16="http://schemas.microsoft.com/office/drawing/2014/main" id="{BC87F784-965C-44AF-AC68-319CA7ED2C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3877" y="321377"/>
              <a:ext cx="542543" cy="1578864"/>
            </a:xfrm>
            <a:prstGeom prst="rect">
              <a:avLst/>
            </a:prstGeom>
          </p:spPr>
        </p:pic>
      </p:grpSp>
      <p:pic>
        <p:nvPicPr>
          <p:cNvPr id="7" name="Picture 6">
            <a:extLst>
              <a:ext uri="{FF2B5EF4-FFF2-40B4-BE49-F238E27FC236}">
                <a16:creationId xmlns:a16="http://schemas.microsoft.com/office/drawing/2014/main" id="{1F340968-C438-4551-8677-549E50DBF0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3"/>
          <a:stretch/>
        </p:blipFill>
        <p:spPr>
          <a:xfrm>
            <a:off x="-5430" y="0"/>
            <a:ext cx="4508938"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769441"/>
          </a:xfrm>
          <a:prstGeom prst="rect">
            <a:avLst/>
          </a:prstGeom>
          <a:noFill/>
        </p:spPr>
        <p:txBody>
          <a:bodyPr wrap="square" rtlCol="0">
            <a:spAutoFit/>
          </a:bodyPr>
          <a:lstStyle/>
          <a:p>
            <a:endParaRPr lang="en-US" sz="4400" u="sng" dirty="0">
              <a:highlight>
                <a:srgbClr val="FFFFCC"/>
              </a:highlight>
            </a:endParaRPr>
          </a:p>
        </p:txBody>
      </p:sp>
      <p:sp>
        <p:nvSpPr>
          <p:cNvPr id="2" name="TextBox 1">
            <a:extLst>
              <a:ext uri="{FF2B5EF4-FFF2-40B4-BE49-F238E27FC236}">
                <a16:creationId xmlns:a16="http://schemas.microsoft.com/office/drawing/2014/main" id="{60F8B0BC-2404-4D46-A47D-F4434E5401F8}"/>
              </a:ext>
            </a:extLst>
          </p:cNvPr>
          <p:cNvSpPr txBox="1"/>
          <p:nvPr/>
        </p:nvSpPr>
        <p:spPr>
          <a:xfrm>
            <a:off x="9525" y="4365635"/>
            <a:ext cx="9163050" cy="2492990"/>
          </a:xfrm>
          <a:prstGeom prst="rect">
            <a:avLst/>
          </a:prstGeom>
          <a:solidFill>
            <a:schemeClr val="accent3"/>
          </a:solidFill>
        </p:spPr>
        <p:txBody>
          <a:bodyPr wrap="square" rtlCol="0">
            <a:spAutoFit/>
          </a:bodyPr>
          <a:lstStyle/>
          <a:p>
            <a:pPr algn="l">
              <a:tabLst>
                <a:tab pos="1943100" algn="l"/>
              </a:tabLst>
            </a:pPr>
            <a:r>
              <a:rPr lang="en-US" sz="3200" dirty="0">
                <a:latin typeface="Calibri" panose="020F0502020204030204" pitchFamily="34" charset="0"/>
                <a:ea typeface="Calibri" panose="020F0502020204030204" pitchFamily="34" charset="0"/>
              </a:rPr>
              <a:t>Weather and Cancellations:</a:t>
            </a:r>
          </a:p>
          <a:p>
            <a:pPr algn="l">
              <a:tabLst>
                <a:tab pos="19431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 DSA specification states: </a:t>
            </a:r>
            <a:r>
              <a:rPr lang="en-US"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Arial" panose="020B0604020202020204" pitchFamily="34" charset="0"/>
              </a:rPr>
              <a:t>If freezing temperatures or precipitation are forecast that may cause the material to freeze, or prevent the material from drying out, placement shall be postponed at the discretion of the road owner, Conservation District, or aggregate supplier.”.  </a:t>
            </a:r>
          </a:p>
          <a:p>
            <a:pPr algn="l">
              <a:tabLst>
                <a:tab pos="1943100" algn="l"/>
              </a:tabLst>
            </a:pPr>
            <a:r>
              <a:rPr lang="en-US" sz="2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It will often be up to the Conservation District to make calls to postpone due to weather.</a:t>
            </a:r>
            <a:r>
              <a:rPr lang="en-US" sz="2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dirty="0">
                <a:solidFill>
                  <a:schemeClr val="tx1">
                    <a:lumMod val="95000"/>
                    <a:lumOff val="5000"/>
                  </a:schemeClr>
                </a:solidFill>
              </a:rPr>
              <a:t>	</a:t>
            </a:r>
          </a:p>
        </p:txBody>
      </p:sp>
      <p:sp>
        <p:nvSpPr>
          <p:cNvPr id="12" name="TextBox 11">
            <a:extLst>
              <a:ext uri="{FF2B5EF4-FFF2-40B4-BE49-F238E27FC236}">
                <a16:creationId xmlns:a16="http://schemas.microsoft.com/office/drawing/2014/main" id="{E2B9D108-0354-498C-85B5-A469817C1F2B}"/>
              </a:ext>
            </a:extLst>
          </p:cNvPr>
          <p:cNvSpPr txBox="1"/>
          <p:nvPr/>
        </p:nvSpPr>
        <p:spPr>
          <a:xfrm>
            <a:off x="694866" y="360265"/>
            <a:ext cx="7810500" cy="646331"/>
          </a:xfrm>
          <a:prstGeom prst="rect">
            <a:avLst/>
          </a:prstGeom>
          <a:solidFill>
            <a:schemeClr val="accent3"/>
          </a:solidFill>
        </p:spPr>
        <p:txBody>
          <a:bodyPr wrap="square" rtlCol="0">
            <a:spAutoFit/>
          </a:bodyPr>
          <a:lstStyle/>
          <a:p>
            <a:pPr algn="l"/>
            <a:r>
              <a:rPr lang="en-US" u="sng" dirty="0">
                <a:latin typeface="Calibri" panose="020F0502020204030204" pitchFamily="34" charset="0"/>
                <a:cs typeface="Calibri" panose="020F0502020204030204" pitchFamily="34" charset="0"/>
              </a:rPr>
              <a:t>Week of Placement: Check the Weather</a:t>
            </a:r>
          </a:p>
        </p:txBody>
      </p:sp>
    </p:spTree>
    <p:extLst>
      <p:ext uri="{BB962C8B-B14F-4D97-AF65-F5344CB8AC3E}">
        <p14:creationId xmlns:p14="http://schemas.microsoft.com/office/powerpoint/2010/main" val="125945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513915"/>
            <a:ext cx="89408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Day before and 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5447645"/>
          </a:xfrm>
          <a:prstGeom prst="rect">
            <a:avLst/>
          </a:prstGeom>
          <a:noFill/>
        </p:spPr>
        <p:txBody>
          <a:bodyPr wrap="square" rtlCol="0">
            <a:spAutoFit/>
          </a:bodyPr>
          <a:lstStyle/>
          <a:p>
            <a:pPr marL="571500" indent="-571500" algn="l">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municipality, contractor, &amp; quarry to verify placement plan</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Include engineering tech performing compaction testing (if done).  Their experience level can vary.</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One last check in can eliminate problems</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Use discussion points from above to tie up any loose ends</a:t>
            </a:r>
          </a:p>
          <a:p>
            <a:pPr marL="457200" indent="-45720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Check road for crown, keys, notches, etc.</a:t>
            </a:r>
          </a:p>
          <a:p>
            <a:pPr marL="914400" lvl="1" indent="-457200" algn="l">
              <a:buFont typeface="Arial" panose="020B0604020202020204" pitchFamily="34" charset="0"/>
              <a:buChar char="•"/>
            </a:pPr>
            <a:r>
              <a:rPr lang="en-US" sz="2800" dirty="0">
                <a:solidFill>
                  <a:schemeClr val="tx1">
                    <a:lumMod val="95000"/>
                    <a:lumOff val="5000"/>
                  </a:schemeClr>
                </a:solidFill>
                <a:latin typeface="Calibri" panose="020F0502020204030204" pitchFamily="34" charset="0"/>
                <a:cs typeface="Calibri" panose="020F0502020204030204" pitchFamily="34" charset="0"/>
              </a:rPr>
              <a:t>Irregularities in the road base will reflect to the surface</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23842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10797592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7E254-0376-47AB-9FB2-8B0BC856C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654175" y="449526"/>
            <a:ext cx="5607050" cy="769441"/>
          </a:xfrm>
          <a:prstGeom prst="rect">
            <a:avLst/>
          </a:prstGeom>
          <a:solidFill>
            <a:schemeClr val="accent3"/>
          </a:solidFill>
        </p:spPr>
        <p:txBody>
          <a:bodyPr wrap="square" rtlCol="0">
            <a:spAutoFit/>
          </a:bodyPr>
          <a:lstStyle/>
          <a:p>
            <a:r>
              <a:rPr lang="en-US" sz="4400" u="sng" dirty="0"/>
              <a:t>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603250" y="3853929"/>
            <a:ext cx="8712200" cy="2554545"/>
          </a:xfrm>
          <a:prstGeom prst="rect">
            <a:avLst/>
          </a:prstGeom>
          <a:noFill/>
        </p:spPr>
        <p:txBody>
          <a:bodyPr wrap="square" rtlCol="0">
            <a:spAutoFit/>
          </a:bodyPr>
          <a:lstStyle/>
          <a:p>
            <a:pPr algn="l"/>
            <a:endParaRPr lang="en-US" sz="3200" dirty="0"/>
          </a:p>
          <a:p>
            <a:pPr marL="285750" indent="-285750" algn="l">
              <a:buFont typeface="Arial" panose="020B0604020202020204" pitchFamily="34" charset="0"/>
              <a:buChar char="•"/>
            </a:pPr>
            <a:r>
              <a:rPr lang="en-US" sz="3200" dirty="0">
                <a:effectLst/>
                <a:latin typeface="Calibri" panose="020F0502020204030204" pitchFamily="34" charset="0"/>
                <a:ea typeface="Calibri" panose="020F0502020204030204" pitchFamily="34" charset="0"/>
              </a:rPr>
              <a:t>Are transport trucks tarped as </a:t>
            </a:r>
            <a:r>
              <a:rPr lang="en-US" sz="3200" u="sng" dirty="0">
                <a:solidFill>
                  <a:srgbClr val="FF0000"/>
                </a:solidFill>
                <a:effectLst/>
                <a:latin typeface="Calibri" panose="020F0502020204030204" pitchFamily="34" charset="0"/>
                <a:ea typeface="Calibri" panose="020F0502020204030204" pitchFamily="34" charset="0"/>
              </a:rPr>
              <a:t>required</a:t>
            </a:r>
            <a:r>
              <a:rPr lang="en-US" sz="3200" dirty="0">
                <a:effectLst/>
                <a:latin typeface="Calibri" panose="020F0502020204030204" pitchFamily="34" charset="0"/>
                <a:ea typeface="Calibri" panose="020F0502020204030204" pitchFamily="34" charset="0"/>
              </a:rPr>
              <a:t>?</a:t>
            </a:r>
          </a:p>
          <a:p>
            <a:pPr marL="285750" indent="-285750" algn="l">
              <a:buFont typeface="Arial" panose="020B0604020202020204" pitchFamily="34" charset="0"/>
              <a:buChar char="•"/>
            </a:pPr>
            <a:r>
              <a:rPr lang="en-US" sz="3200" dirty="0">
                <a:latin typeface="Calibri" panose="020F0502020204030204" pitchFamily="34" charset="0"/>
                <a:ea typeface="Calibri" panose="020F0502020204030204" pitchFamily="34" charset="0"/>
              </a:rPr>
              <a:t>Did the first load come with a </a:t>
            </a:r>
            <a:r>
              <a:rPr lang="en-US" sz="3200" u="sng" dirty="0">
                <a:solidFill>
                  <a:srgbClr val="C00000"/>
                </a:solidFill>
                <a:latin typeface="Calibri" panose="020F0502020204030204" pitchFamily="34" charset="0"/>
                <a:ea typeface="Calibri" panose="020F0502020204030204" pitchFamily="34" charset="0"/>
              </a:rPr>
              <a:t>certification</a:t>
            </a:r>
            <a:r>
              <a:rPr lang="en-US" sz="3200" dirty="0">
                <a:latin typeface="Calibri" panose="020F0502020204030204" pitchFamily="34" charset="0"/>
                <a:ea typeface="Calibri" panose="020F0502020204030204" pitchFamily="34" charset="0"/>
              </a:rPr>
              <a:t>?</a:t>
            </a:r>
            <a:endParaRPr lang="en-US" sz="3200" b="0" dirty="0">
              <a:solidFill>
                <a:schemeClr val="tx1">
                  <a:lumMod val="95000"/>
                  <a:lumOff val="5000"/>
                </a:schemeClr>
              </a:solidFill>
              <a:latin typeface="Calibri" panose="020F0502020204030204" pitchFamily="34" charset="0"/>
            </a:endParaRPr>
          </a:p>
          <a:p>
            <a:pPr marL="1200150" lvl="2" indent="-285750" algn="l">
              <a:buFont typeface="Arial" panose="020B0604020202020204" pitchFamily="34" charset="0"/>
              <a:buChar char="•"/>
            </a:pPr>
            <a:r>
              <a:rPr lang="en-US" sz="3200" u="sng" dirty="0">
                <a:solidFill>
                  <a:srgbClr val="C00000"/>
                </a:solidFill>
                <a:latin typeface="Calibri" panose="020F0502020204030204" pitchFamily="34" charset="0"/>
              </a:rPr>
              <a:t>Required</a:t>
            </a:r>
          </a:p>
          <a:p>
            <a:pPr marL="1200150" lvl="2" indent="-28575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rPr>
              <a:t>Who is collecting load slips?</a:t>
            </a:r>
            <a:r>
              <a:rPr lang="en-US" sz="3200" b="0" dirty="0">
                <a:solidFill>
                  <a:schemeClr val="tx1">
                    <a:lumMod val="95000"/>
                    <a:lumOff val="5000"/>
                  </a:schemeClr>
                </a:solidFill>
              </a:rPr>
              <a:t>	</a:t>
            </a:r>
          </a:p>
        </p:txBody>
      </p:sp>
    </p:spTree>
    <p:extLst>
      <p:ext uri="{BB962C8B-B14F-4D97-AF65-F5344CB8AC3E}">
        <p14:creationId xmlns:p14="http://schemas.microsoft.com/office/powerpoint/2010/main" val="3830632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C9B3C4-D0AF-448B-88B9-87586A5D0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860" y="3849547"/>
            <a:ext cx="4025900" cy="3019425"/>
          </a:xfrm>
          <a:prstGeom prst="rect">
            <a:avLst/>
          </a:prstGeom>
        </p:spPr>
      </p:pic>
      <p:pic>
        <p:nvPicPr>
          <p:cNvPr id="7" name="Picture 11" descr="redrose2002workshop005">
            <a:extLst>
              <a:ext uri="{FF2B5EF4-FFF2-40B4-BE49-F238E27FC236}">
                <a16:creationId xmlns:a16="http://schemas.microsoft.com/office/drawing/2014/main" id="{9B5E8915-BDD1-47C1-B5FF-4B29F0419F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4961" y="3865890"/>
            <a:ext cx="4260539" cy="3060044"/>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Placement depth, width, &amp; crown/cross-slope</a:t>
            </a:r>
          </a:p>
          <a:p>
            <a:pPr marL="742950" lvl="1" indent="-285750" algn="l">
              <a:buFont typeface="Arial" panose="020B0604020202020204" pitchFamily="34" charset="0"/>
              <a:buChar char="•"/>
            </a:pPr>
            <a:r>
              <a:rPr lang="en-US" sz="2800" b="0" dirty="0">
                <a:effectLst/>
                <a:latin typeface="Calibri" panose="020F0502020204030204" pitchFamily="34" charset="0"/>
                <a:ea typeface="Calibri" panose="020F0502020204030204" pitchFamily="34" charset="0"/>
                <a:cs typeface="Calibri" panose="020F0502020204030204" pitchFamily="34" charset="0"/>
              </a:rPr>
              <a:t>It may take several hundred feet to get t</a:t>
            </a:r>
            <a:r>
              <a:rPr lang="en-US" sz="2800" b="0" dirty="0">
                <a:latin typeface="Calibri" panose="020F0502020204030204" pitchFamily="34" charset="0"/>
                <a:ea typeface="Calibri" panose="020F0502020204030204" pitchFamily="34" charset="0"/>
                <a:cs typeface="Calibri" panose="020F0502020204030204" pitchFamily="34" charset="0"/>
              </a:rPr>
              <a:t>he paver “dialed in”</a:t>
            </a:r>
          </a:p>
          <a:p>
            <a:pPr marL="742950" lvl="1" indent="-28575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Yield?			</a:t>
            </a:r>
          </a:p>
        </p:txBody>
      </p:sp>
      <p:pic>
        <p:nvPicPr>
          <p:cNvPr id="9" name="Picture 8" descr="Chart&#10;&#10;Description automatically generated">
            <a:extLst>
              <a:ext uri="{FF2B5EF4-FFF2-40B4-BE49-F238E27FC236}">
                <a16:creationId xmlns:a16="http://schemas.microsoft.com/office/drawing/2014/main" id="{C51C0B54-2256-4147-9E56-3874967DA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858" y="3860717"/>
            <a:ext cx="2941941" cy="3008255"/>
          </a:xfrm>
          <a:prstGeom prst="rect">
            <a:avLst/>
          </a:prstGeom>
        </p:spPr>
      </p:pic>
    </p:spTree>
    <p:extLst>
      <p:ext uri="{BB962C8B-B14F-4D97-AF65-F5344CB8AC3E}">
        <p14:creationId xmlns:p14="http://schemas.microsoft.com/office/powerpoint/2010/main" val="25401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2800" u="sng" dirty="0">
                <a:latin typeface="Calibri" panose="020F0502020204030204" pitchFamily="34" charset="0"/>
                <a:cs typeface="Calibri" panose="020F0502020204030204" pitchFamily="34" charset="0"/>
              </a:rPr>
              <a:t>DSA Use and Overuse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25425" indent="-225425" algn="l">
              <a:spcBef>
                <a:spcPct val="20000"/>
              </a:spcBef>
            </a:pP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FFFFFF"/>
              </a:solidFill>
              <a:latin typeface="Calibri" panose="020F0502020204030204" pitchFamily="34" charset="0"/>
              <a:cs typeface="Calibri" panose="020F0502020204030204" pitchFamily="34" charset="0"/>
            </a:endParaRPr>
          </a:p>
        </p:txBody>
      </p:sp>
      <p:sp>
        <p:nvSpPr>
          <p:cNvPr id="83974" name="Text Box 6"/>
          <p:cNvSpPr txBox="1">
            <a:spLocks noChangeArrowheads="1"/>
          </p:cNvSpPr>
          <p:nvPr/>
        </p:nvSpPr>
        <p:spPr bwMode="auto">
          <a:xfrm>
            <a:off x="0" y="-44450"/>
            <a:ext cx="4591050" cy="523220"/>
          </a:xfrm>
          <a:prstGeom prst="rect">
            <a:avLst/>
          </a:prstGeom>
          <a:noFill/>
          <a:ln w="9525">
            <a:noFill/>
            <a:miter lim="800000"/>
            <a:headEnd/>
            <a:tailEnd/>
          </a:ln>
        </p:spPr>
        <p:txBody>
          <a:bodyPr>
            <a:spAutoFit/>
          </a:bodyPr>
          <a:lstStyle/>
          <a:p>
            <a:pPr algn="l">
              <a:tabLst>
                <a:tab pos="4860925" algn="l"/>
              </a:tabLst>
            </a:pPr>
            <a:r>
              <a:rPr lang="en-US" sz="2800" dirty="0">
                <a:solidFill>
                  <a:srgbClr val="FFFFCC"/>
                </a:solidFill>
                <a:latin typeface="Calibri" panose="020F0502020204030204" pitchFamily="34" charset="0"/>
                <a:cs typeface="Calibri" panose="020F0502020204030204" pitchFamily="34" charset="0"/>
              </a:rPr>
              <a:t>DSA Season Preparation</a:t>
            </a:r>
          </a:p>
        </p:txBody>
      </p:sp>
      <p:sp>
        <p:nvSpPr>
          <p:cNvPr id="83975" name="Text Box 6"/>
          <p:cNvSpPr txBox="1">
            <a:spLocks noChangeArrowheads="1"/>
          </p:cNvSpPr>
          <p:nvPr/>
        </p:nvSpPr>
        <p:spPr bwMode="auto">
          <a:xfrm>
            <a:off x="4552950" y="-102066"/>
            <a:ext cx="4591050" cy="523220"/>
          </a:xfrm>
          <a:prstGeom prst="rect">
            <a:avLst/>
          </a:prstGeom>
          <a:noFill/>
          <a:ln w="9525">
            <a:noFill/>
            <a:miter lim="800000"/>
            <a:headEnd/>
            <a:tailEnd/>
          </a:ln>
        </p:spPr>
        <p:txBody>
          <a:bodyPr anchor="ctr">
            <a:spAutoFit/>
          </a:bodyPr>
          <a:lstStyle/>
          <a:p>
            <a:pPr>
              <a:tabLst>
                <a:tab pos="4860925" algn="l"/>
              </a:tabLst>
            </a:pPr>
            <a:r>
              <a:rPr lang="en-US" sz="2800" dirty="0">
                <a:latin typeface="Calibri" panose="020F0502020204030204" pitchFamily="34" charset="0"/>
                <a:cs typeface="Calibri" panose="020F0502020204030204" pitchFamily="34" charset="0"/>
              </a:rPr>
              <a:t>DSA Use</a:t>
            </a:r>
          </a:p>
        </p:txBody>
      </p:sp>
      <p:sp>
        <p:nvSpPr>
          <p:cNvPr id="2" name="TextBox 1">
            <a:extLst>
              <a:ext uri="{FF2B5EF4-FFF2-40B4-BE49-F238E27FC236}">
                <a16:creationId xmlns:a16="http://schemas.microsoft.com/office/drawing/2014/main" id="{7376D7D5-0689-4CC4-A21A-816F4A9965BA}"/>
              </a:ext>
            </a:extLst>
          </p:cNvPr>
          <p:cNvSpPr txBox="1"/>
          <p:nvPr/>
        </p:nvSpPr>
        <p:spPr>
          <a:xfrm>
            <a:off x="371060" y="1424350"/>
            <a:ext cx="4200940" cy="4142673"/>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When DSA is used as part of a project, it should be the </a:t>
            </a:r>
            <a:r>
              <a:rPr lang="en-US" sz="2800" u="sng" dirty="0">
                <a:effectLst/>
                <a:latin typeface="Calibri" panose="020F0502020204030204" pitchFamily="34" charset="0"/>
                <a:ea typeface="Calibri" panose="020F0502020204030204" pitchFamily="34" charset="0"/>
                <a:cs typeface="Calibri" panose="020F0502020204030204" pitchFamily="34" charset="0"/>
              </a:rPr>
              <a:t>very last phase </a:t>
            </a:r>
            <a:r>
              <a:rPr lang="en-US" sz="2800" dirty="0">
                <a:effectLst/>
                <a:latin typeface="Calibri" panose="020F0502020204030204" pitchFamily="34" charset="0"/>
                <a:ea typeface="Calibri" panose="020F0502020204030204" pitchFamily="34" charset="0"/>
                <a:cs typeface="Calibri" panose="020F0502020204030204" pitchFamily="34" charset="0"/>
              </a:rPr>
              <a:t>of the project.  </a:t>
            </a:r>
          </a:p>
          <a:p>
            <a:pPr marL="457200" indent="-457200" algn="l">
              <a:spcBef>
                <a:spcPct val="2000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DSA alone does not constitute a comprehensive DGLVR Program project.  </a:t>
            </a:r>
          </a:p>
        </p:txBody>
      </p:sp>
      <p:pic>
        <p:nvPicPr>
          <p:cNvPr id="4" name="Picture 3" descr="A picture containing tree, outdoor, ground, forest&#10;&#10;Description automatically generated">
            <a:extLst>
              <a:ext uri="{FF2B5EF4-FFF2-40B4-BE49-F238E27FC236}">
                <a16:creationId xmlns:a16="http://schemas.microsoft.com/office/drawing/2014/main" id="{49F20EC6-DC3C-4AB2-8C19-650C049DE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3589" y="347663"/>
            <a:ext cx="5559854" cy="6510337"/>
          </a:xfrm>
          <a:prstGeom prst="rect">
            <a:avLst/>
          </a:prstGeom>
        </p:spPr>
      </p:pic>
    </p:spTree>
    <p:extLst>
      <p:ext uri="{BB962C8B-B14F-4D97-AF65-F5344CB8AC3E}">
        <p14:creationId xmlns:p14="http://schemas.microsoft.com/office/powerpoint/2010/main" val="2765432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1815882"/>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Moisture, adequate mixing of material</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Be alert for changes in consistency</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Variations can happen throughout the day</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10" name="Picture 16" descr="C:\my_documents\WORKSHOPS\past workshops\2008_workshop\pictures\PA022253.JPG">
            <a:extLst>
              <a:ext uri="{FF2B5EF4-FFF2-40B4-BE49-F238E27FC236}">
                <a16:creationId xmlns:a16="http://schemas.microsoft.com/office/drawing/2014/main" id="{550038B7-5069-400A-817C-AF1F0CB1E5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746500"/>
            <a:ext cx="9163050" cy="3827086"/>
          </a:xfrm>
          <a:prstGeom prst="rect">
            <a:avLst/>
          </a:prstGeom>
          <a:noFill/>
          <a:ln w="9525">
            <a:noFill/>
            <a:miter lim="800000"/>
            <a:headEnd/>
            <a:tailEnd/>
          </a:ln>
        </p:spPr>
      </p:pic>
    </p:spTree>
    <p:extLst>
      <p:ext uri="{BB962C8B-B14F-4D97-AF65-F5344CB8AC3E}">
        <p14:creationId xmlns:p14="http://schemas.microsoft.com/office/powerpoint/2010/main" val="799039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Trucking logistics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 of trucks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Power lines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Turnarounds, routes, flaggers, etc.</a:t>
            </a: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7" name="Picture 6" descr="A picture containing tree, outdoor, ground, dirt&#10;&#10;Description automatically generated">
            <a:extLst>
              <a:ext uri="{FF2B5EF4-FFF2-40B4-BE49-F238E27FC236}">
                <a16:creationId xmlns:a16="http://schemas.microsoft.com/office/drawing/2014/main" id="{3B62EAE6-770F-4833-B1D5-EF1D3CE5B1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1400"/>
            <a:ext cx="9144000" cy="3276600"/>
          </a:xfrm>
          <a:prstGeom prst="rect">
            <a:avLst/>
          </a:prstGeom>
        </p:spPr>
      </p:pic>
    </p:spTree>
    <p:extLst>
      <p:ext uri="{BB962C8B-B14F-4D97-AF65-F5344CB8AC3E}">
        <p14:creationId xmlns:p14="http://schemas.microsoft.com/office/powerpoint/2010/main" val="244475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3A562-F953-4E99-A49C-4DFB89208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0" y="365463"/>
            <a:ext cx="9144000" cy="1231106"/>
          </a:xfrm>
          <a:prstGeom prst="rect">
            <a:avLst/>
          </a:prstGeom>
          <a:solidFill>
            <a:schemeClr val="accent3"/>
          </a:solidFill>
        </p:spPr>
        <p:txBody>
          <a:bodyPr wrap="square" rtlCol="0">
            <a:spAutoFit/>
          </a:bodyPr>
          <a:lstStyle/>
          <a:p>
            <a:pPr algn="l"/>
            <a:r>
              <a:rPr lang="en-US" sz="1800" dirty="0">
                <a:latin typeface="Calibri" panose="020F0502020204030204" pitchFamily="34" charset="0"/>
                <a:cs typeface="Calibri" panose="020F0502020204030204" pitchFamily="34" charset="0"/>
              </a:rPr>
              <a:t>Water pouring from truck beds</a:t>
            </a:r>
          </a:p>
          <a:p>
            <a:pPr algn="l"/>
            <a:endParaRPr lang="en-US" sz="1800" dirty="0">
              <a:latin typeface="Calibri" panose="020F0502020204030204" pitchFamily="34" charset="0"/>
              <a:cs typeface="Calibri" panose="020F0502020204030204" pitchFamily="34" charset="0"/>
            </a:endParaRPr>
          </a:p>
          <a:p>
            <a:pPr algn="l"/>
            <a:r>
              <a:rPr lang="en-US" sz="1800" dirty="0">
                <a:latin typeface="Calibri" panose="020F0502020204030204" pitchFamily="34" charset="0"/>
                <a:cs typeface="Calibri" panose="020F0502020204030204" pitchFamily="34" charset="0"/>
              </a:rPr>
              <a:t>In its wettest state, DSA should look like very low-slump concrete, </a:t>
            </a:r>
            <a:r>
              <a:rPr lang="en-US" sz="1800">
                <a:latin typeface="Calibri" panose="020F0502020204030204" pitchFamily="34" charset="0"/>
                <a:cs typeface="Calibri" panose="020F0502020204030204" pitchFamily="34" charset="0"/>
              </a:rPr>
              <a:t>better if </a:t>
            </a:r>
            <a:r>
              <a:rPr lang="en-US" sz="1800" dirty="0">
                <a:latin typeface="Calibri" panose="020F0502020204030204" pitchFamily="34" charset="0"/>
                <a:cs typeface="Calibri" panose="020F0502020204030204" pitchFamily="34" charset="0"/>
              </a:rPr>
              <a:t>it’s a bit drier than that</a:t>
            </a:r>
            <a:r>
              <a:rPr lang="en-US" sz="1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DBD494CD-6F00-4AA6-8779-0AA1D5EE3F5F}"/>
              </a:ext>
            </a:extLst>
          </p:cNvPr>
          <p:cNvSpPr txBox="1"/>
          <p:nvPr/>
        </p:nvSpPr>
        <p:spPr>
          <a:xfrm>
            <a:off x="1380067" y="2182969"/>
            <a:ext cx="4690532" cy="646331"/>
          </a:xfrm>
          <a:prstGeom prst="rect">
            <a:avLst/>
          </a:prstGeom>
          <a:noFill/>
        </p:spPr>
        <p:txBody>
          <a:bodyPr wrap="square">
            <a:spAutoFit/>
          </a:bodyPr>
          <a:lstStyle/>
          <a:p>
            <a:pPr algn="l"/>
            <a:r>
              <a:rPr lang="en-US" sz="3600" dirty="0">
                <a:latin typeface="Calibri" panose="020F0502020204030204" pitchFamily="34" charset="0"/>
                <a:cs typeface="Calibri" panose="020F0502020204030204" pitchFamily="34" charset="0"/>
              </a:rPr>
              <a:t>Too wet</a:t>
            </a:r>
          </a:p>
        </p:txBody>
      </p:sp>
    </p:spTree>
    <p:extLst>
      <p:ext uri="{BB962C8B-B14F-4D97-AF65-F5344CB8AC3E}">
        <p14:creationId xmlns:p14="http://schemas.microsoft.com/office/powerpoint/2010/main" val="3480132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rowfield_tailgating008">
            <a:extLst>
              <a:ext uri="{FF2B5EF4-FFF2-40B4-BE49-F238E27FC236}">
                <a16:creationId xmlns:a16="http://schemas.microsoft.com/office/drawing/2014/main" id="{C68824BE-34D9-4622-BD8B-E552E5BCDF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3538"/>
            <a:ext cx="9144000" cy="650875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8" name="Line 10">
            <a:extLst>
              <a:ext uri="{FF2B5EF4-FFF2-40B4-BE49-F238E27FC236}">
                <a16:creationId xmlns:a16="http://schemas.microsoft.com/office/drawing/2014/main" id="{0378310B-09EF-45E6-A3AD-61851D859F68}"/>
              </a:ext>
            </a:extLst>
          </p:cNvPr>
          <p:cNvSpPr>
            <a:spLocks noChangeShapeType="1"/>
          </p:cNvSpPr>
          <p:nvPr/>
        </p:nvSpPr>
        <p:spPr bwMode="auto">
          <a:xfrm>
            <a:off x="3987800" y="1933198"/>
            <a:ext cx="330200" cy="707024"/>
          </a:xfrm>
          <a:prstGeom prst="line">
            <a:avLst/>
          </a:prstGeom>
          <a:noFill/>
          <a:ln w="76200">
            <a:solidFill>
              <a:schemeClr val="bg1"/>
            </a:solidFill>
            <a:round/>
            <a:headEnd/>
            <a:tailEnd type="triangle" w="med" len="med"/>
          </a:ln>
        </p:spPr>
        <p:txBody>
          <a:bodyPr/>
          <a:lstStyle/>
          <a:p>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C1683776-8BCE-443A-A337-D5005615E6E9}"/>
              </a:ext>
            </a:extLst>
          </p:cNvPr>
          <p:cNvSpPr txBox="1"/>
          <p:nvPr/>
        </p:nvSpPr>
        <p:spPr>
          <a:xfrm>
            <a:off x="0" y="365463"/>
            <a:ext cx="4749800" cy="1261884"/>
          </a:xfrm>
          <a:prstGeom prst="rect">
            <a:avLst/>
          </a:prstGeom>
          <a:solidFill>
            <a:schemeClr val="accent3"/>
          </a:solidFill>
        </p:spPr>
        <p:txBody>
          <a:bodyPr wrap="square" rtlCol="0">
            <a:spAutoFit/>
          </a:bodyPr>
          <a:lstStyle/>
          <a:p>
            <a:pPr algn="l"/>
            <a:r>
              <a:rPr lang="en-US" sz="4000" dirty="0">
                <a:latin typeface="Calibri" panose="020F0502020204030204" pitchFamily="34" charset="0"/>
                <a:cs typeface="Calibri" panose="020F0502020204030204" pitchFamily="34" charset="0"/>
              </a:rPr>
              <a:t>Too dry</a:t>
            </a:r>
          </a:p>
          <a:p>
            <a:pPr algn="l"/>
            <a:r>
              <a:rPr lang="en-US" sz="1800" dirty="0">
                <a:latin typeface="Calibri" panose="020F0502020204030204" pitchFamily="34" charset="0"/>
                <a:cs typeface="Calibri" panose="020F0502020204030204" pitchFamily="34" charset="0"/>
              </a:rPr>
              <a:t>Will not compact</a:t>
            </a:r>
          </a:p>
          <a:p>
            <a:pPr algn="l"/>
            <a:r>
              <a:rPr lang="en-US" sz="1800" dirty="0">
                <a:latin typeface="Calibri" panose="020F0502020204030204" pitchFamily="34" charset="0"/>
                <a:cs typeface="Calibri" panose="020F0502020204030204" pitchFamily="34" charset="0"/>
              </a:rPr>
              <a:t>Will come apart quickly</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472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386100"/>
            <a:ext cx="7810500" cy="769441"/>
          </a:xfrm>
          <a:prstGeom prst="rect">
            <a:avLst/>
          </a:prstGeom>
          <a:noFill/>
        </p:spPr>
        <p:txBody>
          <a:bodyPr wrap="square" rtlCol="0">
            <a:spAutoFit/>
          </a:bodyPr>
          <a:lstStyle/>
          <a:p>
            <a:pPr algn="l"/>
            <a:r>
              <a:rPr lang="en-US" sz="4400" u="sng" dirty="0"/>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409921"/>
            <a:ext cx="8712200" cy="5078313"/>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Making adjustments…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quarry to make adjustments.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Use dump truck radios in remote areas</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Note time of change request and compare to load time on tickets</a:t>
            </a:r>
          </a:p>
          <a:p>
            <a:pPr algn="l"/>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Send back trucks if necessary</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Once its down on the road surface, its more difficult to fix</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Visit quarry if necessary</a:t>
            </a:r>
          </a:p>
          <a:p>
            <a:pPr marL="742950" lvl="1" indent="-285750" algn="l">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Unforeseen problems like personnel/equipment/moisture issues			</a:t>
            </a:r>
          </a:p>
        </p:txBody>
      </p:sp>
    </p:spTree>
    <p:extLst>
      <p:ext uri="{BB962C8B-B14F-4D97-AF65-F5344CB8AC3E}">
        <p14:creationId xmlns:p14="http://schemas.microsoft.com/office/powerpoint/2010/main" val="38565189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30550"/>
            <a:ext cx="7810500" cy="769441"/>
          </a:xfrm>
          <a:prstGeom prst="rect">
            <a:avLst/>
          </a:prstGeom>
          <a:noFill/>
        </p:spPr>
        <p:txBody>
          <a:bodyPr wrap="square" rtlCol="0">
            <a:spAutoFit/>
          </a:bodyPr>
          <a:lstStyle/>
          <a:p>
            <a:pPr algn="l"/>
            <a:r>
              <a:rPr lang="en-US" sz="4400" u="sng" dirty="0"/>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409921"/>
            <a:ext cx="8712200" cy="5262979"/>
          </a:xfrm>
          <a:prstGeom prst="rect">
            <a:avLst/>
          </a:prstGeom>
          <a:noFill/>
        </p:spPr>
        <p:txBody>
          <a:bodyPr wrap="square" rtlCol="0">
            <a:spAutoFit/>
          </a:bodyPr>
          <a:lstStyle/>
          <a:p>
            <a:pPr algn="l"/>
            <a:r>
              <a:rPr lang="en-US" sz="4000" dirty="0"/>
              <a:t>Compaction testing…</a:t>
            </a:r>
          </a:p>
          <a:p>
            <a:pPr algn="l"/>
            <a:endParaRPr lang="en-US" sz="4000" dirty="0"/>
          </a:p>
          <a:p>
            <a:pPr algn="l"/>
            <a:r>
              <a:rPr lang="en-US" sz="2400" b="0" dirty="0"/>
              <a:t>Utilizing a nuclear density gauge</a:t>
            </a:r>
          </a:p>
          <a:p>
            <a:pPr algn="l"/>
            <a:endParaRPr lang="en-US" sz="2400" b="0" dirty="0"/>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	Not required by Program</a:t>
            </a:r>
            <a:endParaRPr lang="en-US" sz="2000" b="0" dirty="0">
              <a:effectLst/>
              <a:latin typeface="Calibri" panose="020F0502020204030204" pitchFamily="34" charset="0"/>
              <a:ea typeface="Calibri" panose="020F0502020204030204" pitchFamily="34" charset="0"/>
            </a:endParaRPr>
          </a:p>
          <a:p>
            <a:pPr algn="l"/>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Quantitative way to quickly determine</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Density (% </a:t>
            </a:r>
            <a:r>
              <a:rPr lang="en-US" sz="2000" b="0" dirty="0">
                <a:latin typeface="Calibri" panose="020F0502020204030204" pitchFamily="34" charset="0"/>
                <a:ea typeface="Calibri" panose="020F0502020204030204" pitchFamily="34" charset="0"/>
              </a:rPr>
              <a:t>compaction)</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Moisture content – to compare to target moisture</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Having this data can make it easier to send 	unacceptable loads back to the source</a:t>
            </a:r>
            <a:r>
              <a:rPr lang="en-US" sz="2000" b="0" dirty="0">
                <a:solidFill>
                  <a:schemeClr val="tx1">
                    <a:lumMod val="95000"/>
                    <a:lumOff val="5000"/>
                  </a:schemeClr>
                </a:solidFill>
              </a:rPr>
              <a:t>		</a:t>
            </a:r>
          </a:p>
        </p:txBody>
      </p:sp>
      <p:pic>
        <p:nvPicPr>
          <p:cNvPr id="7" name="Picture 6">
            <a:extLst>
              <a:ext uri="{FF2B5EF4-FFF2-40B4-BE49-F238E27FC236}">
                <a16:creationId xmlns:a16="http://schemas.microsoft.com/office/drawing/2014/main" id="{BC3DE8BD-3E47-450C-837B-AD3CEB6EA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3700" y="1408671"/>
            <a:ext cx="2476000" cy="2460669"/>
          </a:xfrm>
          <a:prstGeom prst="rect">
            <a:avLst/>
          </a:prstGeom>
        </p:spPr>
      </p:pic>
      <p:sp>
        <p:nvSpPr>
          <p:cNvPr id="8" name="TextBox 7">
            <a:extLst>
              <a:ext uri="{FF2B5EF4-FFF2-40B4-BE49-F238E27FC236}">
                <a16:creationId xmlns:a16="http://schemas.microsoft.com/office/drawing/2014/main" id="{A893495A-66A3-4B1D-A212-B3965B41A374}"/>
              </a:ext>
            </a:extLst>
          </p:cNvPr>
          <p:cNvSpPr txBox="1"/>
          <p:nvPr/>
        </p:nvSpPr>
        <p:spPr>
          <a:xfrm>
            <a:off x="5473700" y="3530786"/>
            <a:ext cx="2476000" cy="338554"/>
          </a:xfrm>
          <a:prstGeom prst="rect">
            <a:avLst/>
          </a:prstGeom>
          <a:noFill/>
        </p:spPr>
        <p:txBody>
          <a:bodyPr wrap="square" rtlCol="0">
            <a:spAutoFit/>
          </a:bodyPr>
          <a:lstStyle/>
          <a:p>
            <a:r>
              <a:rPr lang="en-US" sz="800" dirty="0"/>
              <a:t>https://www.measur.ca/product/4640-b-surface-thin-layer-density-gauge/</a:t>
            </a:r>
          </a:p>
        </p:txBody>
      </p:sp>
    </p:spTree>
    <p:extLst>
      <p:ext uri="{BB962C8B-B14F-4D97-AF65-F5344CB8AC3E}">
        <p14:creationId xmlns:p14="http://schemas.microsoft.com/office/powerpoint/2010/main" val="4218955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30CF-5EE6-40EB-B2D4-249D8098B8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162" y="1930772"/>
            <a:ext cx="9301096" cy="266328"/>
          </a:xfrm>
          <a:prstGeom prst="rect">
            <a:avLst/>
          </a:prstGeom>
        </p:spPr>
      </p:pic>
      <p:pic>
        <p:nvPicPr>
          <p:cNvPr id="5" name="Picture 4">
            <a:extLst>
              <a:ext uri="{FF2B5EF4-FFF2-40B4-BE49-F238E27FC236}">
                <a16:creationId xmlns:a16="http://schemas.microsoft.com/office/drawing/2014/main" id="{9C33DCB1-F03E-4D10-B91E-B1566A9CB6C7}"/>
              </a:ext>
            </a:extLst>
          </p:cNvPr>
          <p:cNvPicPr>
            <a:picLocks noChangeAspect="1"/>
          </p:cNvPicPr>
          <p:nvPr/>
        </p:nvPicPr>
        <p:blipFill>
          <a:blip r:embed="rId3"/>
          <a:stretch>
            <a:fillRect/>
          </a:stretch>
        </p:blipFill>
        <p:spPr>
          <a:xfrm>
            <a:off x="0" y="2215212"/>
            <a:ext cx="9170103" cy="3931587"/>
          </a:xfrm>
          <a:prstGeom prst="rect">
            <a:avLst/>
          </a:prstGeom>
        </p:spPr>
      </p:pic>
      <p:sp>
        <p:nvSpPr>
          <p:cNvPr id="10" name="TextBox 9">
            <a:extLst>
              <a:ext uri="{FF2B5EF4-FFF2-40B4-BE49-F238E27FC236}">
                <a16:creationId xmlns:a16="http://schemas.microsoft.com/office/drawing/2014/main" id="{7FDA05A9-038C-45D3-A58E-FD15B0AE4E4A}"/>
              </a:ext>
            </a:extLst>
          </p:cNvPr>
          <p:cNvSpPr txBox="1"/>
          <p:nvPr/>
        </p:nvSpPr>
        <p:spPr>
          <a:xfrm>
            <a:off x="-128978" y="381801"/>
            <a:ext cx="9144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Calibri" panose="020F0502020204030204"/>
              </a:rPr>
              <a:t>See DSA Handbook or Full DSA Webinar for details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u="sng" dirty="0">
                <a:solidFill>
                  <a:srgbClr val="FF0000"/>
                </a:solidFill>
                <a:latin typeface="Calibri" panose="020F0502020204030204"/>
              </a:rPr>
              <a:t>COMPACTION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543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Proposed DSA Spec Changes</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4401205"/>
          </a:xfrm>
          <a:prstGeom prst="rect">
            <a:avLst/>
          </a:prstGeom>
          <a:noFill/>
        </p:spPr>
        <p:txBody>
          <a:bodyPr wrap="square" rtlCol="0">
            <a:spAutoFit/>
          </a:bodyPr>
          <a:lstStyle/>
          <a:p>
            <a:pPr marL="285750" indent="-285750" algn="l">
              <a:buFont typeface="Arial" panose="020B0604020202020204" pitchFamily="34" charset="0"/>
              <a:buChar char="•"/>
            </a:pPr>
            <a:endParaRPr lang="en-US" sz="2800" b="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latin typeface="Calibri" panose="020F0502020204030204" pitchFamily="34" charset="0"/>
                <a:ea typeface="Calibri" panose="020F0502020204030204" pitchFamily="34" charset="0"/>
                <a:cs typeface="Calibri" panose="020F0502020204030204" pitchFamily="34" charset="0"/>
              </a:rPr>
              <a:t>Planning to increase fine spec from “10-15” to “11-15”.</a:t>
            </a:r>
          </a:p>
          <a:p>
            <a:pPr marL="285750" indent="-285750" algn="l">
              <a:buFont typeface="Arial" panose="020B0604020202020204" pitchFamily="34" charset="0"/>
              <a:buChar char="•"/>
            </a:pPr>
            <a:endParaRPr lang="en-US" sz="2800" b="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latin typeface="Calibri" panose="020F0502020204030204" pitchFamily="34" charset="0"/>
                <a:ea typeface="Calibri" panose="020F0502020204030204" pitchFamily="34" charset="0"/>
                <a:cs typeface="Calibri" panose="020F0502020204030204" pitchFamily="34" charset="0"/>
              </a:rPr>
              <a:t>Details and reasons presented in 2/2/23 webinar.</a:t>
            </a:r>
          </a:p>
          <a:p>
            <a:pPr algn="l"/>
            <a:endParaRPr lang="en-US" sz="2800" b="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latin typeface="Calibri" panose="020F0502020204030204" pitchFamily="34" charset="0"/>
                <a:ea typeface="Calibri" panose="020F0502020204030204" pitchFamily="34" charset="0"/>
                <a:cs typeface="Calibri" panose="020F0502020204030204" pitchFamily="34" charset="0"/>
              </a:rPr>
              <a:t>Met with PA Aggregate and Concrete Association and presented at their regional meeting.</a:t>
            </a:r>
          </a:p>
          <a:p>
            <a:pPr algn="l"/>
            <a:endParaRPr lang="en-US" sz="2800" b="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latin typeface="Calibri" panose="020F0502020204030204" pitchFamily="34" charset="0"/>
                <a:ea typeface="Calibri" panose="020F0502020204030204" pitchFamily="34" charset="0"/>
                <a:cs typeface="Calibri" panose="020F0502020204030204" pitchFamily="34" charset="0"/>
              </a:rPr>
              <a:t>Potential approval at May SCC meeting.</a:t>
            </a:r>
          </a:p>
          <a:p>
            <a:pPr marL="285750" indent="-285750" algn="l">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898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AC68E-CB14-430E-AB8F-F3B9C28DB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01888">
            <a:off x="5298114" y="2635828"/>
            <a:ext cx="5231862" cy="3700762"/>
          </a:xfrm>
          <a:prstGeom prst="rect">
            <a:avLst/>
          </a:prstGeom>
          <a:ln>
            <a:solidFill>
              <a:schemeClr val="tx1"/>
            </a:solidFill>
          </a:ln>
        </p:spPr>
      </p:pic>
      <p:pic>
        <p:nvPicPr>
          <p:cNvPr id="7" name="Picture 6">
            <a:extLst>
              <a:ext uri="{FF2B5EF4-FFF2-40B4-BE49-F238E27FC236}">
                <a16:creationId xmlns:a16="http://schemas.microsoft.com/office/drawing/2014/main" id="{3FD25D91-4EB3-4A99-8D80-0E6FA97882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3387">
            <a:off x="4316182" y="4227216"/>
            <a:ext cx="5307515" cy="3701196"/>
          </a:xfrm>
          <a:prstGeom prst="rect">
            <a:avLst/>
          </a:prstGeom>
          <a:ln>
            <a:solidFill>
              <a:schemeClr val="tx1"/>
            </a:solidFill>
          </a:ln>
        </p:spPr>
      </p:pic>
      <p:pic>
        <p:nvPicPr>
          <p:cNvPr id="5" name="Picture 4">
            <a:extLst>
              <a:ext uri="{FF2B5EF4-FFF2-40B4-BE49-F238E27FC236}">
                <a16:creationId xmlns:a16="http://schemas.microsoft.com/office/drawing/2014/main" id="{29A36D3D-2802-408F-BC47-07FB8ACF3C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9798">
            <a:off x="-639472" y="3098367"/>
            <a:ext cx="6230712" cy="4041776"/>
          </a:xfrm>
          <a:prstGeom prst="rect">
            <a:avLst/>
          </a:prstGeom>
          <a:ln>
            <a:solidFill>
              <a:schemeClr val="tx1"/>
            </a:solidFill>
          </a:ln>
        </p:spPr>
      </p:pic>
      <p:sp>
        <p:nvSpPr>
          <p:cNvPr id="11" name="TextBox 10">
            <a:extLst>
              <a:ext uri="{FF2B5EF4-FFF2-40B4-BE49-F238E27FC236}">
                <a16:creationId xmlns:a16="http://schemas.microsoft.com/office/drawing/2014/main" id="{32B003FD-9CE0-47E0-93AE-974D72666538}"/>
              </a:ext>
            </a:extLst>
          </p:cNvPr>
          <p:cNvSpPr txBox="1"/>
          <p:nvPr/>
        </p:nvSpPr>
        <p:spPr>
          <a:xfrm>
            <a:off x="572957" y="290579"/>
            <a:ext cx="7998087" cy="2339102"/>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noFill/>
                </a:ln>
                <a:effectLst/>
                <a:uLnTx/>
                <a:uFillTx/>
                <a:latin typeface="Calibri" panose="020F0502020204030204"/>
                <a:ea typeface="+mn-ea"/>
                <a:cs typeface="+mn-cs"/>
              </a:rPr>
              <a:t>Thank You!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Reminder: NEW</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
        <p:nvSpPr>
          <p:cNvPr id="6" name="Rectangle 5">
            <a:extLst>
              <a:ext uri="{FF2B5EF4-FFF2-40B4-BE49-F238E27FC236}">
                <a16:creationId xmlns:a16="http://schemas.microsoft.com/office/drawing/2014/main" id="{A4F2A7FD-04AE-4D3E-B0A7-960FF758F423}"/>
              </a:ext>
            </a:extLst>
          </p:cNvPr>
          <p:cNvSpPr/>
          <p:nvPr/>
        </p:nvSpPr>
        <p:spPr bwMode="auto">
          <a:xfrm>
            <a:off x="4563223" y="2104369"/>
            <a:ext cx="4580777" cy="1876505"/>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18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9037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486402" y="646642"/>
            <a:ext cx="3486150" cy="445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defTabSz="685800" fontAlgn="auto">
              <a:spcBef>
                <a:spcPts val="0"/>
              </a:spcBef>
              <a:spcAft>
                <a:spcPts val="0"/>
              </a:spcAft>
              <a:defRPr/>
            </a:pPr>
            <a:r>
              <a:rPr lang="en-US" sz="1800" dirty="0">
                <a:solidFill>
                  <a:srgbClr val="FF0000"/>
                </a:solidFill>
                <a:latin typeface="Calibri"/>
              </a:rPr>
              <a:t>7) Additional Policies</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Policies that apply to certain circumstances:</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Stream Crossing Replacement</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Driving Surface Aggregate</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Paved LVR-Specific Policies</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Full Depth Reclamation</a:t>
            </a:r>
          </a:p>
          <a:p>
            <a:pPr algn="l" defTabSz="685800" fontAlgn="auto">
              <a:spcBef>
                <a:spcPts val="0"/>
              </a:spcBef>
              <a:spcAft>
                <a:spcPts val="0"/>
              </a:spcAft>
              <a:defRPr/>
            </a:pPr>
            <a:endParaRPr lang="en-US" sz="1800" b="0" dirty="0">
              <a:solidFill>
                <a:prstClr val="black"/>
              </a:solidFill>
              <a:latin typeface="Calibri"/>
            </a:endParaRPr>
          </a:p>
          <a:p>
            <a:pPr algn="l" defTabSz="685800" fontAlgn="auto">
              <a:spcBef>
                <a:spcPts val="0"/>
              </a:spcBef>
              <a:spcAft>
                <a:spcPts val="0"/>
              </a:spcAft>
              <a:defRPr/>
            </a:pPr>
            <a:endParaRPr lang="en-US" sz="1800" b="0" dirty="0">
              <a:solidFill>
                <a:prstClr val="black"/>
              </a:solidFill>
              <a:latin typeface="Calibri"/>
            </a:endParaRPr>
          </a:p>
        </p:txBody>
      </p:sp>
      <p:sp>
        <p:nvSpPr>
          <p:cNvPr id="6" name="Title 1"/>
          <p:cNvSpPr txBox="1">
            <a:spLocks/>
          </p:cNvSpPr>
          <p:nvPr/>
        </p:nvSpPr>
        <p:spPr>
          <a:xfrm>
            <a:off x="1200150" y="848569"/>
            <a:ext cx="2457450" cy="3429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defTabSz="685800" fontAlgn="auto">
              <a:spcAft>
                <a:spcPts val="0"/>
              </a:spcAft>
              <a:defRPr/>
            </a:pPr>
            <a:endParaRPr lang="en-US" sz="1950"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1319457"/>
            <a:ext cx="5242267" cy="4483669"/>
          </a:xfrm>
        </p:spPr>
        <p:txBody>
          <a:bodyPr>
            <a:normAutofit fontScale="92500" lnSpcReduction="20000"/>
          </a:bodyPr>
          <a:lstStyle/>
          <a:p>
            <a:r>
              <a:rPr lang="en-US" b="1" u="sng" dirty="0"/>
              <a:t>DGLVR Administrative Manual</a:t>
            </a:r>
          </a:p>
          <a:p>
            <a:pPr marL="385763" indent="-385763">
              <a:buFont typeface="+mj-lt"/>
              <a:buAutoNum type="arabicParenR"/>
            </a:pPr>
            <a:r>
              <a:rPr lang="en-US" sz="2100" dirty="0"/>
              <a:t>Introduction </a:t>
            </a:r>
          </a:p>
          <a:p>
            <a:pPr marL="385763" indent="-385763">
              <a:buFont typeface="+mj-lt"/>
              <a:buAutoNum type="arabicParenR"/>
            </a:pPr>
            <a:r>
              <a:rPr lang="en-US" sz="2100" dirty="0"/>
              <a:t>SCC Role</a:t>
            </a:r>
            <a:endParaRPr lang="en-US" sz="2100" dirty="0">
              <a:solidFill>
                <a:srgbClr val="FF0000"/>
              </a:solidFill>
            </a:endParaRPr>
          </a:p>
          <a:p>
            <a:pPr marL="385763" indent="-385763">
              <a:buFont typeface="+mj-lt"/>
              <a:buAutoNum type="arabicParenR"/>
            </a:pPr>
            <a:r>
              <a:rPr lang="en-US" sz="2100" dirty="0"/>
              <a:t>Conservation District Role</a:t>
            </a:r>
          </a:p>
          <a:p>
            <a:pPr marL="385763" indent="-385763">
              <a:buFont typeface="+mj-lt"/>
              <a:buAutoNum type="arabicParenR"/>
            </a:pPr>
            <a:r>
              <a:rPr lang="en-US" sz="2100" dirty="0"/>
              <a:t>Quality Assurance Board Role</a:t>
            </a:r>
          </a:p>
          <a:p>
            <a:pPr marL="385763" indent="-385763">
              <a:buFont typeface="+mj-lt"/>
              <a:buAutoNum type="arabicParenR"/>
            </a:pPr>
            <a:r>
              <a:rPr lang="en-US" sz="2100" dirty="0"/>
              <a:t>Applicant Role</a:t>
            </a:r>
          </a:p>
          <a:p>
            <a:pPr marL="385763" indent="-385763">
              <a:buFont typeface="+mj-lt"/>
              <a:buAutoNum type="arabicParenR"/>
            </a:pPr>
            <a:r>
              <a:rPr lang="en-US" sz="2100" dirty="0"/>
              <a:t>Center for Dirt and Gravel Roads</a:t>
            </a:r>
          </a:p>
          <a:p>
            <a:pPr marL="385763" indent="-385763">
              <a:buFont typeface="+mj-lt"/>
              <a:buAutoNum type="arabicParenR"/>
            </a:pPr>
            <a:r>
              <a:rPr lang="en-US" sz="2100" b="1" dirty="0"/>
              <a:t>Additional Policies </a:t>
            </a:r>
          </a:p>
          <a:p>
            <a:r>
              <a:rPr lang="en-US" sz="2100" b="1" dirty="0">
                <a:solidFill>
                  <a:srgbClr val="FF0000"/>
                </a:solidFill>
              </a:rPr>
              <a:t>Stream crossing updates</a:t>
            </a:r>
          </a:p>
          <a:p>
            <a:r>
              <a:rPr lang="en-US" sz="2100" b="1" dirty="0">
                <a:solidFill>
                  <a:srgbClr val="FF0000"/>
                </a:solidFill>
              </a:rPr>
              <a:t>DSA updates</a:t>
            </a:r>
          </a:p>
          <a:p>
            <a:r>
              <a:rPr lang="en-US" sz="2100" b="1" dirty="0">
                <a:solidFill>
                  <a:srgbClr val="FF0000"/>
                </a:solidFill>
              </a:rPr>
              <a:t>Fill Policy update</a:t>
            </a:r>
          </a:p>
          <a:p>
            <a:r>
              <a:rPr lang="en-US" sz="2100" b="1" dirty="0">
                <a:solidFill>
                  <a:srgbClr val="FF0000"/>
                </a:solidFill>
              </a:rPr>
              <a:t>Sealed surface update</a:t>
            </a:r>
          </a:p>
          <a:p>
            <a:r>
              <a:rPr lang="en-US" sz="2100" dirty="0"/>
              <a:t>8) Permits and Other Requirements</a:t>
            </a:r>
          </a:p>
          <a:p>
            <a:r>
              <a:rPr lang="en-US" sz="2100" dirty="0"/>
              <a:t>Appendices</a:t>
            </a:r>
          </a:p>
          <a:p>
            <a:endParaRPr lang="en-US" sz="1500" b="1" dirty="0"/>
          </a:p>
        </p:txBody>
      </p:sp>
    </p:spTree>
    <p:extLst>
      <p:ext uri="{BB962C8B-B14F-4D97-AF65-F5344CB8AC3E}">
        <p14:creationId xmlns:p14="http://schemas.microsoft.com/office/powerpoint/2010/main" val="75852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cxnSp>
        <p:nvCxnSpPr>
          <p:cNvPr id="4" name="Straight Arrow Connector 3">
            <a:extLst>
              <a:ext uri="{FF2B5EF4-FFF2-40B4-BE49-F238E27FC236}">
                <a16:creationId xmlns:a16="http://schemas.microsoft.com/office/drawing/2014/main" id="{C32C7125-73F8-428F-A2AF-1E8EF372CA8A}"/>
              </a:ext>
            </a:extLst>
          </p:cNvPr>
          <p:cNvCxnSpPr/>
          <p:nvPr/>
        </p:nvCxnSpPr>
        <p:spPr bwMode="auto">
          <a:xfrm flipH="1" flipV="1">
            <a:off x="1735536" y="2946400"/>
            <a:ext cx="1032934" cy="81280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2" name="Rectangle 1">
            <a:extLst>
              <a:ext uri="{FF2B5EF4-FFF2-40B4-BE49-F238E27FC236}">
                <a16:creationId xmlns:a16="http://schemas.microsoft.com/office/drawing/2014/main" id="{50BD0113-C608-41CA-87EC-5AAD30C6013A}"/>
              </a:ext>
            </a:extLst>
          </p:cNvPr>
          <p:cNvSpPr/>
          <p:nvPr/>
        </p:nvSpPr>
        <p:spPr bwMode="auto">
          <a:xfrm>
            <a:off x="1897087" y="3613052"/>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7068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Proposed Spec. Changes</a:t>
            </a:r>
          </a:p>
        </p:txBody>
      </p:sp>
      <p:sp>
        <p:nvSpPr>
          <p:cNvPr id="7" name="Subtitle 2">
            <a:extLst>
              <a:ext uri="{FF2B5EF4-FFF2-40B4-BE49-F238E27FC236}">
                <a16:creationId xmlns:a16="http://schemas.microsoft.com/office/drawing/2014/main" id="{A4289BDC-861F-49D4-A319-9F40584FBF17}"/>
              </a:ext>
            </a:extLst>
          </p:cNvPr>
          <p:cNvSpPr txBox="1">
            <a:spLocks/>
          </p:cNvSpPr>
          <p:nvPr/>
        </p:nvSpPr>
        <p:spPr bwMode="auto">
          <a:xfrm>
            <a:off x="50600" y="431800"/>
            <a:ext cx="4489850" cy="4483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kern="0"/>
              <a:t>DSA Standard updates</a:t>
            </a:r>
            <a:endParaRPr lang="en-US" b="0" kern="0"/>
          </a:p>
          <a:p>
            <a:pPr lvl="1"/>
            <a:r>
              <a:rPr lang="en-US" b="1" kern="0"/>
              <a:t>Abrasion Resistance</a:t>
            </a:r>
            <a:r>
              <a:rPr lang="en-US" b="0" kern="0"/>
              <a:t>:  The loss of mass (LA Abrasion) shall be less than </a:t>
            </a:r>
            <a:r>
              <a:rPr lang="en-US" b="0" strike="sngStrike" kern="0">
                <a:solidFill>
                  <a:srgbClr val="FF0000"/>
                </a:solidFill>
              </a:rPr>
              <a:t>40%</a:t>
            </a:r>
            <a:r>
              <a:rPr lang="en-US" b="0" kern="0">
                <a:solidFill>
                  <a:srgbClr val="FF0000"/>
                </a:solidFill>
              </a:rPr>
              <a:t> 45%</a:t>
            </a:r>
            <a:r>
              <a:rPr lang="en-US" b="1" kern="0"/>
              <a:t>. </a:t>
            </a:r>
            <a:endParaRPr lang="en-US" b="0" kern="0"/>
          </a:p>
          <a:p>
            <a:endParaRPr lang="en-US" sz="1500" b="1" kern="0" dirty="0"/>
          </a:p>
        </p:txBody>
      </p:sp>
      <p:pic>
        <p:nvPicPr>
          <p:cNvPr id="8" name="Picture 7">
            <a:extLst>
              <a:ext uri="{FF2B5EF4-FFF2-40B4-BE49-F238E27FC236}">
                <a16:creationId xmlns:a16="http://schemas.microsoft.com/office/drawing/2014/main" id="{FEEE5AFE-21C2-4833-8E26-167DCE039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81" y="3110951"/>
            <a:ext cx="3180847" cy="3623749"/>
          </a:xfrm>
          <a:prstGeom prst="rect">
            <a:avLst/>
          </a:prstGeom>
        </p:spPr>
      </p:pic>
      <p:pic>
        <p:nvPicPr>
          <p:cNvPr id="9" name="Picture 8" descr="A picture containing sky, outdoor, ground, nature&#10;&#10;Description automatically generated">
            <a:extLst>
              <a:ext uri="{FF2B5EF4-FFF2-40B4-BE49-F238E27FC236}">
                <a16:creationId xmlns:a16="http://schemas.microsoft.com/office/drawing/2014/main" id="{6AC673A9-5FBE-4C48-8F75-E701BA49B5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3"/>
          <a:stretch/>
        </p:blipFill>
        <p:spPr>
          <a:xfrm>
            <a:off x="4603552" y="1724327"/>
            <a:ext cx="4031244" cy="4483669"/>
          </a:xfrm>
          <a:prstGeom prst="rect">
            <a:avLst/>
          </a:prstGeom>
        </p:spPr>
      </p:pic>
    </p:spTree>
    <p:extLst>
      <p:ext uri="{BB962C8B-B14F-4D97-AF65-F5344CB8AC3E}">
        <p14:creationId xmlns:p14="http://schemas.microsoft.com/office/powerpoint/2010/main" val="2111921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38878" y="261257"/>
            <a:ext cx="8790822" cy="6287315"/>
          </a:xfrm>
        </p:spPr>
        <p:txBody>
          <a:bodyPr>
            <a:normAutofit fontScale="77500" lnSpcReduction="20000"/>
          </a:bodyPr>
          <a:lstStyle/>
          <a:p>
            <a:r>
              <a:rPr lang="en-US" b="1" dirty="0"/>
              <a:t>DSA Standard updates</a:t>
            </a:r>
            <a:endParaRPr lang="en-US" dirty="0"/>
          </a:p>
          <a:p>
            <a:pPr lvl="1" algn="l"/>
            <a:r>
              <a:rPr lang="en-US" b="1" dirty="0"/>
              <a:t>Placement</a:t>
            </a:r>
            <a:r>
              <a:rPr lang="en-US" dirty="0"/>
              <a:t>:  The use of a motorized paver is highly recommended for all DSA placements. For projects and/or contracts including over </a:t>
            </a:r>
            <a:r>
              <a:rPr lang="en-US" strike="sngStrike" dirty="0">
                <a:solidFill>
                  <a:srgbClr val="FF0000"/>
                </a:solidFill>
              </a:rPr>
              <a:t>1,000</a:t>
            </a:r>
            <a:r>
              <a:rPr lang="en-US" dirty="0">
                <a:solidFill>
                  <a:srgbClr val="FF0000"/>
                </a:solidFill>
              </a:rPr>
              <a:t> 500 </a:t>
            </a:r>
            <a:r>
              <a:rPr lang="en-US" dirty="0"/>
              <a:t>tons of DSA, a motorized paver is required. </a:t>
            </a:r>
            <a:r>
              <a:rPr lang="en-US" dirty="0">
                <a:solidFill>
                  <a:srgbClr val="FF0000"/>
                </a:solidFill>
              </a:rPr>
              <a:t>Paver must be in good working order and be of sufficient horsepower to be capable of pushing loaded trucks uphill while placing material in a full width pass at the required minimum depth stipulated in the contract. If the total tonnage is less than 500 tons the DSA must be paver placed or placed by tailgating and groomed with a road grader equipped with a carbide tipped grader blade.</a:t>
            </a:r>
            <a:r>
              <a:rPr lang="en-US" b="1" dirty="0">
                <a:solidFill>
                  <a:srgbClr val="FF0000"/>
                </a:solidFill>
              </a:rPr>
              <a:t> </a:t>
            </a:r>
            <a:r>
              <a:rPr lang="en-US" dirty="0"/>
              <a:t>A track mounted paver is preferred.  DSA shall be placed in a single pass across the width of the road.   The crown or cross slope must range from ½ to ¾ inch per foot (4-6%). Material shall be placed in a single 6-8 inch loose lift or layer.  This lift is to be compacted with a vibratory roller as specified in Section V - Compaction.  If freezing temperatures or precipitation are forecast that may cause the material to freeze, or prevent the material from drying out, placement shall be postponed at the discretion of the road owner, Conservation District, or aggregate supplier.  DSA shall not be placed before April 1st or after September 30th unless otherwise approved by the SCC.</a:t>
            </a:r>
          </a:p>
          <a:p>
            <a:endParaRPr lang="en-US" sz="1500" b="1" dirty="0"/>
          </a:p>
        </p:txBody>
      </p:sp>
    </p:spTree>
    <p:extLst>
      <p:ext uri="{BB962C8B-B14F-4D97-AF65-F5344CB8AC3E}">
        <p14:creationId xmlns:p14="http://schemas.microsoft.com/office/powerpoint/2010/main" val="10917789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34918" y="953187"/>
            <a:ext cx="8333141" cy="4483669"/>
          </a:xfrm>
        </p:spPr>
        <p:txBody>
          <a:bodyPr>
            <a:normAutofit fontScale="85000" lnSpcReduction="20000"/>
          </a:bodyPr>
          <a:lstStyle/>
          <a:p>
            <a:pPr lvl="0"/>
            <a:r>
              <a:rPr lang="en-US" b="1" dirty="0"/>
              <a:t>RFQ updated (not policy)</a:t>
            </a:r>
            <a:endParaRPr lang="en-US" dirty="0"/>
          </a:p>
          <a:p>
            <a:pPr lvl="1"/>
            <a:r>
              <a:rPr lang="en-US" dirty="0"/>
              <a:t>updated DSA Specification language incorporated</a:t>
            </a:r>
          </a:p>
          <a:p>
            <a:pPr marL="342900" lvl="1"/>
            <a:r>
              <a:rPr lang="en-US" sz="1350" dirty="0"/>
              <a:t>   </a:t>
            </a:r>
          </a:p>
          <a:p>
            <a:pPr lvl="1"/>
            <a:r>
              <a:rPr lang="en-US" dirty="0"/>
              <a:t>Clarifications of which parts can be edited vs which parts are required/in the specification</a:t>
            </a:r>
          </a:p>
          <a:p>
            <a:pPr marL="342900" lvl="1"/>
            <a:r>
              <a:rPr lang="en-US" sz="1350" dirty="0"/>
              <a:t>  </a:t>
            </a:r>
          </a:p>
          <a:p>
            <a:pPr lvl="1"/>
            <a:r>
              <a:rPr lang="en-US" dirty="0"/>
              <a:t>added: </a:t>
            </a:r>
            <a:r>
              <a:rPr lang="en-US" dirty="0">
                <a:solidFill>
                  <a:srgbClr val="FF0000"/>
                </a:solidFill>
              </a:rPr>
              <a:t>Roller to be: </a:t>
            </a:r>
          </a:p>
          <a:p>
            <a:pPr lvl="2"/>
            <a:r>
              <a:rPr lang="en-US" dirty="0">
                <a:solidFill>
                  <a:srgbClr val="FF0000"/>
                </a:solidFill>
              </a:rPr>
              <a:t>Double drum roller equipped with functional spray bars and scrapers. </a:t>
            </a:r>
          </a:p>
          <a:p>
            <a:pPr lvl="2"/>
            <a:r>
              <a:rPr lang="en-US" dirty="0">
                <a:solidFill>
                  <a:srgbClr val="FF0000"/>
                </a:solidFill>
              </a:rPr>
              <a:t>Single drum dirt roller &lt;single drum not preferred but may be needed on sites with steep banks or hills – edit RFQ to specify allowed rollers&gt;).  </a:t>
            </a:r>
          </a:p>
          <a:p>
            <a:pPr marL="685800" lvl="2"/>
            <a:r>
              <a:rPr lang="en-US" sz="1200" dirty="0">
                <a:solidFill>
                  <a:srgbClr val="FF0000"/>
                </a:solidFill>
              </a:rPr>
              <a:t>  </a:t>
            </a:r>
          </a:p>
          <a:p>
            <a:pPr lvl="1"/>
            <a:r>
              <a:rPr lang="en-US" dirty="0"/>
              <a:t>Added: </a:t>
            </a:r>
            <a:r>
              <a:rPr lang="en-US" dirty="0">
                <a:solidFill>
                  <a:srgbClr val="FF0000"/>
                </a:solidFill>
              </a:rPr>
              <a:t>Equipment must be on-site to cut paving notches and/or repair damaged ditches or road sections (e.g., skid steer, backhoe). </a:t>
            </a:r>
          </a:p>
          <a:p>
            <a:endParaRPr lang="en-US" sz="1500" b="1" dirty="0"/>
          </a:p>
        </p:txBody>
      </p:sp>
    </p:spTree>
    <p:extLst>
      <p:ext uri="{BB962C8B-B14F-4D97-AF65-F5344CB8AC3E}">
        <p14:creationId xmlns:p14="http://schemas.microsoft.com/office/powerpoint/2010/main" val="30197886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23031" y="1332442"/>
            <a:ext cx="3604690" cy="4483669"/>
          </a:xfrm>
        </p:spPr>
        <p:txBody>
          <a:bodyPr>
            <a:normAutofit fontScale="92500" lnSpcReduction="20000"/>
          </a:bodyPr>
          <a:lstStyle/>
          <a:p>
            <a:pPr lvl="0"/>
            <a:r>
              <a:rPr lang="en-US" b="1" dirty="0"/>
              <a:t>Fill Policy update</a:t>
            </a:r>
            <a:endParaRPr lang="en-US" dirty="0"/>
          </a:p>
          <a:p>
            <a:r>
              <a:rPr lang="en-US" u="sng" dirty="0"/>
              <a:t>Unchanged</a:t>
            </a:r>
            <a:r>
              <a:rPr lang="en-US" dirty="0"/>
              <a:t>:</a:t>
            </a:r>
          </a:p>
          <a:p>
            <a:r>
              <a:rPr lang="en-US" dirty="0"/>
              <a:t>Driving surface aggregate meeting the Commission’s specification is the only approved road surface material that may be purchased (for DGR projects) with Program funds. </a:t>
            </a:r>
            <a:endParaRPr lang="en-US" sz="1500" b="1" dirty="0"/>
          </a:p>
        </p:txBody>
      </p:sp>
      <p:pic>
        <p:nvPicPr>
          <p:cNvPr id="8" name="Picture 7" descr="A picture containing sky, outdoor, ground, grass&#10;&#10;Description automatically generated">
            <a:extLst>
              <a:ext uri="{FF2B5EF4-FFF2-40B4-BE49-F238E27FC236}">
                <a16:creationId xmlns:a16="http://schemas.microsoft.com/office/drawing/2014/main" id="{49849BFE-6B2C-4CF4-B8FF-C7D48C9F2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84101" y="1332442"/>
            <a:ext cx="4807195" cy="4541336"/>
          </a:xfrm>
          <a:prstGeom prst="rect">
            <a:avLst/>
          </a:prstGeom>
        </p:spPr>
      </p:pic>
    </p:spTree>
    <p:extLst>
      <p:ext uri="{BB962C8B-B14F-4D97-AF65-F5344CB8AC3E}">
        <p14:creationId xmlns:p14="http://schemas.microsoft.com/office/powerpoint/2010/main" val="3057218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23032" y="1266296"/>
            <a:ext cx="4107078" cy="4483669"/>
          </a:xfrm>
        </p:spPr>
        <p:txBody>
          <a:bodyPr>
            <a:normAutofit fontScale="85000" lnSpcReduction="20000"/>
          </a:bodyPr>
          <a:lstStyle/>
          <a:p>
            <a:pPr lvl="0"/>
            <a:r>
              <a:rPr lang="en-US" b="1" dirty="0"/>
              <a:t>Potential Fill Policy update</a:t>
            </a:r>
            <a:endParaRPr lang="en-US" dirty="0"/>
          </a:p>
          <a:p>
            <a:r>
              <a:rPr lang="en-US" dirty="0">
                <a:solidFill>
                  <a:srgbClr val="FF0000"/>
                </a:solidFill>
              </a:rPr>
              <a:t>The only exception to this is on road fill projects.  Road fill projects are defined as projects which install an average compacted thickness of 12-inches or more of fill material, not including the driving surface, to allow for proper drainage and/or strengthen the existing road base. </a:t>
            </a:r>
            <a:endParaRPr lang="en-US" sz="1500" b="1" dirty="0"/>
          </a:p>
        </p:txBody>
      </p:sp>
      <p:pic>
        <p:nvPicPr>
          <p:cNvPr id="3" name="Picture 2">
            <a:extLst>
              <a:ext uri="{FF2B5EF4-FFF2-40B4-BE49-F238E27FC236}">
                <a16:creationId xmlns:a16="http://schemas.microsoft.com/office/drawing/2014/main" id="{F2AF7DDF-9E3A-4D60-95AD-6DAE1D47B9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0110" y="1266296"/>
            <a:ext cx="4704907" cy="4615960"/>
          </a:xfrm>
          <a:prstGeom prst="rect">
            <a:avLst/>
          </a:prstGeom>
        </p:spPr>
      </p:pic>
    </p:spTree>
    <p:extLst>
      <p:ext uri="{BB962C8B-B14F-4D97-AF65-F5344CB8AC3E}">
        <p14:creationId xmlns:p14="http://schemas.microsoft.com/office/powerpoint/2010/main" val="3282602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1332440"/>
            <a:ext cx="3740107" cy="4483669"/>
          </a:xfrm>
        </p:spPr>
        <p:txBody>
          <a:bodyPr>
            <a:normAutofit fontScale="85000" lnSpcReduction="20000"/>
          </a:bodyPr>
          <a:lstStyle/>
          <a:p>
            <a:pPr lvl="0"/>
            <a:r>
              <a:rPr lang="en-US" b="1" dirty="0"/>
              <a:t>Potential Fill Policy update</a:t>
            </a:r>
            <a:endParaRPr lang="en-US" dirty="0"/>
          </a:p>
          <a:p>
            <a:r>
              <a:rPr lang="en-US" dirty="0">
                <a:solidFill>
                  <a:srgbClr val="FF0000"/>
                </a:solidFill>
              </a:rPr>
              <a:t>Road fill projects must be capped with DSA or an alternative aggregate at a minimum depth of 6-inches.  Shale or bank-run gravel may not be used as the final driving surface.  This exception is not meant to replace DSA with fill. </a:t>
            </a:r>
          </a:p>
          <a:p>
            <a:endParaRPr lang="en-US" sz="1500" b="1" dirty="0"/>
          </a:p>
        </p:txBody>
      </p:sp>
      <p:pic>
        <p:nvPicPr>
          <p:cNvPr id="3" name="Picture 2">
            <a:extLst>
              <a:ext uri="{FF2B5EF4-FFF2-40B4-BE49-F238E27FC236}">
                <a16:creationId xmlns:a16="http://schemas.microsoft.com/office/drawing/2014/main" id="{D22B10C5-4470-4CBC-A743-7421A46C2B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0107" y="1178317"/>
            <a:ext cx="5321387" cy="4791917"/>
          </a:xfrm>
          <a:prstGeom prst="rect">
            <a:avLst/>
          </a:prstGeom>
        </p:spPr>
      </p:pic>
      <p:sp>
        <p:nvSpPr>
          <p:cNvPr id="8" name="Subtitle 2">
            <a:extLst>
              <a:ext uri="{FF2B5EF4-FFF2-40B4-BE49-F238E27FC236}">
                <a16:creationId xmlns:a16="http://schemas.microsoft.com/office/drawing/2014/main" id="{989D413F-7B2B-40E4-BE44-7A7DF9803D31}"/>
              </a:ext>
            </a:extLst>
          </p:cNvPr>
          <p:cNvSpPr txBox="1">
            <a:spLocks/>
          </p:cNvSpPr>
          <p:nvPr/>
        </p:nvSpPr>
        <p:spPr>
          <a:xfrm>
            <a:off x="3981890" y="5282348"/>
            <a:ext cx="4939079" cy="399385"/>
          </a:xfrm>
          <a:prstGeom prst="rect">
            <a:avLst/>
          </a:prstGeom>
          <a:solidFill>
            <a:schemeClr val="bg1">
              <a:lumMod val="50000"/>
            </a:schemeClr>
          </a:solidFill>
        </p:spPr>
        <p:txBody>
          <a:bodyPr vert="horz" lIns="68580" tIns="34290" rIns="68580" bIns="34290" rtlCol="0">
            <a:normAutofit lnSpcReduction="1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defTabSz="685800">
              <a:buNone/>
              <a:defRPr/>
            </a:pPr>
            <a:r>
              <a:rPr lang="en-US" sz="2400" dirty="0">
                <a:solidFill>
                  <a:prstClr val="white"/>
                </a:solidFill>
                <a:latin typeface="Calibri"/>
              </a:rPr>
              <a:t>Shale is not an eligible driving surface</a:t>
            </a:r>
          </a:p>
        </p:txBody>
      </p:sp>
    </p:spTree>
    <p:extLst>
      <p:ext uri="{BB962C8B-B14F-4D97-AF65-F5344CB8AC3E}">
        <p14:creationId xmlns:p14="http://schemas.microsoft.com/office/powerpoint/2010/main" val="10866604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519729" y="1187165"/>
            <a:ext cx="8333141" cy="4483669"/>
          </a:xfrm>
        </p:spPr>
        <p:txBody>
          <a:bodyPr>
            <a:normAutofit fontScale="77500" lnSpcReduction="20000"/>
          </a:bodyPr>
          <a:lstStyle/>
          <a:p>
            <a:pPr lvl="0"/>
            <a:r>
              <a:rPr lang="en-US" b="1" dirty="0"/>
              <a:t>Potential Fill Policy update</a:t>
            </a:r>
            <a:endParaRPr lang="en-US" dirty="0"/>
          </a:p>
          <a:p>
            <a:r>
              <a:rPr lang="en-US" dirty="0"/>
              <a:t>Driving surface aggregate meeting the Commission’s specification is the only approved road surface material that may be purchased (for DGR projects) with Program funds. The only exception to this is on road fill projects.  </a:t>
            </a:r>
            <a:r>
              <a:rPr lang="en-US" dirty="0">
                <a:solidFill>
                  <a:srgbClr val="FF0000"/>
                </a:solidFill>
              </a:rPr>
              <a:t>Road fill projects are defined as projects which install an average compacted thickness of 12-inches or more of fill material, not including the driving surface, to allow for proper drainage and/or strengthen the existing road base.  Road fill projects must be capped with DSA or an alternative aggregate at a minimum depth of 6-inches.  Shale or bank-run gravel may not be used as the final driving surface.  This exception is not meant to replace DSA with fill. </a:t>
            </a:r>
          </a:p>
          <a:p>
            <a:endParaRPr lang="en-US" sz="1500" b="1" dirty="0"/>
          </a:p>
        </p:txBody>
      </p:sp>
    </p:spTree>
    <p:extLst>
      <p:ext uri="{BB962C8B-B14F-4D97-AF65-F5344CB8AC3E}">
        <p14:creationId xmlns:p14="http://schemas.microsoft.com/office/powerpoint/2010/main" val="317674574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37280</TotalTime>
  <Words>5609</Words>
  <Application>Microsoft Office PowerPoint</Application>
  <PresentationFormat>On-screen Show (4:3)</PresentationFormat>
  <Paragraphs>910</Paragraphs>
  <Slides>96</Slides>
  <Notes>86</Notes>
  <HiddenSlides>12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96</vt:i4>
      </vt:variant>
    </vt:vector>
  </HeadingPairs>
  <TitlesOfParts>
    <vt:vector size="105" baseType="lpstr">
      <vt:lpstr>Arial</vt:lpstr>
      <vt:lpstr>Arial Black</vt:lpstr>
      <vt:lpstr>Calibri</vt:lpstr>
      <vt:lpstr>Calibri Light</vt:lpstr>
      <vt:lpstr>Euphemia</vt:lpstr>
      <vt:lpstr>Times New Roman</vt:lpstr>
      <vt:lpstr>Default Design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569</cp:revision>
  <dcterms:created xsi:type="dcterms:W3CDTF">2004-02-20T16:40:17Z</dcterms:created>
  <dcterms:modified xsi:type="dcterms:W3CDTF">2023-03-16T17:27:26Z</dcterms:modified>
</cp:coreProperties>
</file>