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8" r:id="rId2"/>
    <p:sldMasterId id="2147483900" r:id="rId3"/>
  </p:sldMasterIdLst>
  <p:notesMasterIdLst>
    <p:notesMasterId r:id="rId105"/>
  </p:notesMasterIdLst>
  <p:sldIdLst>
    <p:sldId id="619" r:id="rId4"/>
    <p:sldId id="810" r:id="rId5"/>
    <p:sldId id="447" r:id="rId6"/>
    <p:sldId id="591" r:id="rId7"/>
    <p:sldId id="256" r:id="rId8"/>
    <p:sldId id="941" r:id="rId9"/>
    <p:sldId id="593" r:id="rId10"/>
    <p:sldId id="1004" r:id="rId11"/>
    <p:sldId id="586" r:id="rId12"/>
    <p:sldId id="1052" r:id="rId13"/>
    <p:sldId id="1012" r:id="rId14"/>
    <p:sldId id="1027" r:id="rId15"/>
    <p:sldId id="1028" r:id="rId16"/>
    <p:sldId id="1029" r:id="rId17"/>
    <p:sldId id="1014" r:id="rId18"/>
    <p:sldId id="1030" r:id="rId19"/>
    <p:sldId id="1031" r:id="rId20"/>
    <p:sldId id="840" r:id="rId21"/>
    <p:sldId id="1032" r:id="rId22"/>
    <p:sldId id="1033" r:id="rId23"/>
    <p:sldId id="1020" r:id="rId24"/>
    <p:sldId id="1034" r:id="rId25"/>
    <p:sldId id="1035" r:id="rId26"/>
    <p:sldId id="1036" r:id="rId27"/>
    <p:sldId id="1022" r:id="rId28"/>
    <p:sldId id="1037" r:id="rId29"/>
    <p:sldId id="1038" r:id="rId30"/>
    <p:sldId id="473" r:id="rId31"/>
    <p:sldId id="833" r:id="rId32"/>
    <p:sldId id="834" r:id="rId33"/>
    <p:sldId id="835" r:id="rId34"/>
    <p:sldId id="1039" r:id="rId35"/>
    <p:sldId id="838" r:id="rId36"/>
    <p:sldId id="1053" r:id="rId37"/>
    <p:sldId id="575" r:id="rId38"/>
    <p:sldId id="1054" r:id="rId39"/>
    <p:sldId id="843" r:id="rId40"/>
    <p:sldId id="924" r:id="rId41"/>
    <p:sldId id="844" r:id="rId42"/>
    <p:sldId id="925" r:id="rId43"/>
    <p:sldId id="926" r:id="rId44"/>
    <p:sldId id="986" r:id="rId45"/>
    <p:sldId id="1055" r:id="rId46"/>
    <p:sldId id="1040" r:id="rId47"/>
    <p:sldId id="988" r:id="rId48"/>
    <p:sldId id="1041" r:id="rId49"/>
    <p:sldId id="989" r:id="rId50"/>
    <p:sldId id="949" r:id="rId51"/>
    <p:sldId id="930" r:id="rId52"/>
    <p:sldId id="942" r:id="rId53"/>
    <p:sldId id="943" r:id="rId54"/>
    <p:sldId id="1042" r:id="rId55"/>
    <p:sldId id="945" r:id="rId56"/>
    <p:sldId id="946" r:id="rId57"/>
    <p:sldId id="947" r:id="rId58"/>
    <p:sldId id="948" r:id="rId59"/>
    <p:sldId id="996" r:id="rId60"/>
    <p:sldId id="997" r:id="rId61"/>
    <p:sldId id="998" r:id="rId62"/>
    <p:sldId id="999" r:id="rId63"/>
    <p:sldId id="1000" r:id="rId64"/>
    <p:sldId id="964" r:id="rId65"/>
    <p:sldId id="963" r:id="rId66"/>
    <p:sldId id="965" r:id="rId67"/>
    <p:sldId id="966" r:id="rId68"/>
    <p:sldId id="967" r:id="rId69"/>
    <p:sldId id="1043" r:id="rId70"/>
    <p:sldId id="1044" r:id="rId71"/>
    <p:sldId id="1045" r:id="rId72"/>
    <p:sldId id="1046" r:id="rId73"/>
    <p:sldId id="1047" r:id="rId74"/>
    <p:sldId id="973" r:id="rId75"/>
    <p:sldId id="1048" r:id="rId76"/>
    <p:sldId id="1024" r:id="rId77"/>
    <p:sldId id="1025" r:id="rId78"/>
    <p:sldId id="1049" r:id="rId79"/>
    <p:sldId id="975" r:id="rId80"/>
    <p:sldId id="976" r:id="rId81"/>
    <p:sldId id="1007" r:id="rId82"/>
    <p:sldId id="1006" r:id="rId83"/>
    <p:sldId id="978" r:id="rId84"/>
    <p:sldId id="979" r:id="rId85"/>
    <p:sldId id="980" r:id="rId86"/>
    <p:sldId id="1050" r:id="rId87"/>
    <p:sldId id="1051" r:id="rId88"/>
    <p:sldId id="982" r:id="rId89"/>
    <p:sldId id="983" r:id="rId90"/>
    <p:sldId id="984" r:id="rId91"/>
    <p:sldId id="981" r:id="rId92"/>
    <p:sldId id="962" r:id="rId93"/>
    <p:sldId id="1056" r:id="rId94"/>
    <p:sldId id="1067" r:id="rId95"/>
    <p:sldId id="563" r:id="rId96"/>
    <p:sldId id="1057" r:id="rId97"/>
    <p:sldId id="1060" r:id="rId98"/>
    <p:sldId id="1061" r:id="rId99"/>
    <p:sldId id="1062" r:id="rId100"/>
    <p:sldId id="1063" r:id="rId101"/>
    <p:sldId id="1064" r:id="rId102"/>
    <p:sldId id="1066" r:id="rId103"/>
    <p:sldId id="1068" r:id="rId104"/>
  </p:sldIdLst>
  <p:sldSz cx="9144000" cy="6858000" type="screen4x3"/>
  <p:notesSz cx="6858000" cy="9144000"/>
  <p:defaultTextStyle>
    <a:defPPr>
      <a:defRPr lang="en-US"/>
    </a:defPPr>
    <a:lvl1pPr algn="ctr" rtl="0" fontAlgn="base">
      <a:spcBef>
        <a:spcPct val="0"/>
      </a:spcBef>
      <a:spcAft>
        <a:spcPct val="0"/>
      </a:spcAft>
      <a:defRPr sz="3600" b="1" kern="1200">
        <a:solidFill>
          <a:schemeClr val="tx1"/>
        </a:solidFill>
        <a:latin typeface="Times New Roman" pitchFamily="18" charset="0"/>
        <a:ea typeface="+mn-ea"/>
        <a:cs typeface="+mn-cs"/>
      </a:defRPr>
    </a:lvl1pPr>
    <a:lvl2pPr marL="457200" algn="ctr" rtl="0" fontAlgn="base">
      <a:spcBef>
        <a:spcPct val="0"/>
      </a:spcBef>
      <a:spcAft>
        <a:spcPct val="0"/>
      </a:spcAft>
      <a:defRPr sz="3600" b="1" kern="1200">
        <a:solidFill>
          <a:schemeClr val="tx1"/>
        </a:solidFill>
        <a:latin typeface="Times New Roman" pitchFamily="18" charset="0"/>
        <a:ea typeface="+mn-ea"/>
        <a:cs typeface="+mn-cs"/>
      </a:defRPr>
    </a:lvl2pPr>
    <a:lvl3pPr marL="914400" algn="ctr" rtl="0" fontAlgn="base">
      <a:spcBef>
        <a:spcPct val="0"/>
      </a:spcBef>
      <a:spcAft>
        <a:spcPct val="0"/>
      </a:spcAft>
      <a:defRPr sz="3600" b="1" kern="1200">
        <a:solidFill>
          <a:schemeClr val="tx1"/>
        </a:solidFill>
        <a:latin typeface="Times New Roman" pitchFamily="18" charset="0"/>
        <a:ea typeface="+mn-ea"/>
        <a:cs typeface="+mn-cs"/>
      </a:defRPr>
    </a:lvl3pPr>
    <a:lvl4pPr marL="1371600" algn="ctr" rtl="0" fontAlgn="base">
      <a:spcBef>
        <a:spcPct val="0"/>
      </a:spcBef>
      <a:spcAft>
        <a:spcPct val="0"/>
      </a:spcAft>
      <a:defRPr sz="3600" b="1" kern="1200">
        <a:solidFill>
          <a:schemeClr val="tx1"/>
        </a:solidFill>
        <a:latin typeface="Times New Roman" pitchFamily="18" charset="0"/>
        <a:ea typeface="+mn-ea"/>
        <a:cs typeface="+mn-cs"/>
      </a:defRPr>
    </a:lvl4pPr>
    <a:lvl5pPr marL="1828800" algn="ctr" rtl="0" fontAlgn="base">
      <a:spcBef>
        <a:spcPct val="0"/>
      </a:spcBef>
      <a:spcAft>
        <a:spcPct val="0"/>
      </a:spcAft>
      <a:defRPr sz="3600" b="1" kern="1200">
        <a:solidFill>
          <a:schemeClr val="tx1"/>
        </a:solidFill>
        <a:latin typeface="Times New Roman" pitchFamily="18" charset="0"/>
        <a:ea typeface="+mn-ea"/>
        <a:cs typeface="+mn-cs"/>
      </a:defRPr>
    </a:lvl5pPr>
    <a:lvl6pPr marL="2286000" algn="l" defTabSz="914400" rtl="0" eaLnBrk="1" latinLnBrk="0" hangingPunct="1">
      <a:defRPr sz="3600" b="1" kern="1200">
        <a:solidFill>
          <a:schemeClr val="tx1"/>
        </a:solidFill>
        <a:latin typeface="Times New Roman" pitchFamily="18" charset="0"/>
        <a:ea typeface="+mn-ea"/>
        <a:cs typeface="+mn-cs"/>
      </a:defRPr>
    </a:lvl6pPr>
    <a:lvl7pPr marL="2743200" algn="l" defTabSz="914400" rtl="0" eaLnBrk="1" latinLnBrk="0" hangingPunct="1">
      <a:defRPr sz="3600" b="1" kern="1200">
        <a:solidFill>
          <a:schemeClr val="tx1"/>
        </a:solidFill>
        <a:latin typeface="Times New Roman" pitchFamily="18" charset="0"/>
        <a:ea typeface="+mn-ea"/>
        <a:cs typeface="+mn-cs"/>
      </a:defRPr>
    </a:lvl7pPr>
    <a:lvl8pPr marL="3200400" algn="l" defTabSz="914400" rtl="0" eaLnBrk="1" latinLnBrk="0" hangingPunct="1">
      <a:defRPr sz="3600" b="1" kern="1200">
        <a:solidFill>
          <a:schemeClr val="tx1"/>
        </a:solidFill>
        <a:latin typeface="Times New Roman" pitchFamily="18" charset="0"/>
        <a:ea typeface="+mn-ea"/>
        <a:cs typeface="+mn-cs"/>
      </a:defRPr>
    </a:lvl8pPr>
    <a:lvl9pPr marL="3657600" algn="l" defTabSz="914400" rtl="0" eaLnBrk="1" latinLnBrk="0" hangingPunct="1">
      <a:defRPr sz="36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4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vel, Eric Richard" initials="NER" lastIdx="1" clrIdx="0">
    <p:extLst>
      <p:ext uri="{19B8F6BF-5375-455C-9EA6-DF929625EA0E}">
        <p15:presenceInfo xmlns:p15="http://schemas.microsoft.com/office/powerpoint/2012/main" userId="S::ern106@psu.edu::bd206e51-a5a6-44f3-9d54-f267d6050f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CC"/>
    <a:srgbClr val="CCECFF"/>
    <a:srgbClr val="CCFFCC"/>
    <a:srgbClr val="99CCFF"/>
    <a:srgbClr val="CC9900"/>
    <a:srgbClr val="777777"/>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1447" autoAdjust="0"/>
  </p:normalViewPr>
  <p:slideViewPr>
    <p:cSldViewPr snapToGrid="0">
      <p:cViewPr varScale="1">
        <p:scale>
          <a:sx n="136" d="100"/>
          <a:sy n="136" d="100"/>
        </p:scale>
        <p:origin x="2440" y="64"/>
      </p:cViewPr>
      <p:guideLst>
        <p:guide orient="horz" pos="2144"/>
        <p:guide pos="2880"/>
      </p:guideLst>
    </p:cSldViewPr>
  </p:slideViewPr>
  <p:outlineViewPr>
    <p:cViewPr>
      <p:scale>
        <a:sx n="33" d="100"/>
        <a:sy n="33" d="100"/>
      </p:scale>
      <p:origin x="0" y="19350"/>
    </p:cViewPr>
  </p:outlineViewPr>
  <p:notesTextViewPr>
    <p:cViewPr>
      <p:scale>
        <a:sx n="3" d="2"/>
        <a:sy n="3" d="2"/>
      </p:scale>
      <p:origin x="0" y="0"/>
    </p:cViewPr>
  </p:notesTextViewPr>
  <p:sorterViewPr>
    <p:cViewPr varScale="1">
      <p:scale>
        <a:sx n="1" d="1"/>
        <a:sy n="1" d="1"/>
      </p:scale>
      <p:origin x="0" y="-4104"/>
    </p:cViewPr>
  </p:sorterViewPr>
  <p:notesViewPr>
    <p:cSldViewPr snapToGrid="0">
      <p:cViewPr varScale="1">
        <p:scale>
          <a:sx n="51" d="100"/>
          <a:sy n="51" d="100"/>
        </p:scale>
        <p:origin x="-2676" y="-90"/>
      </p:cViewPr>
      <p:guideLst>
        <p:guide orient="horz" pos="2880"/>
        <p:guide pos="2160"/>
      </p:guideLst>
    </p:cSldViewPr>
  </p:notesViewPr>
  <p:gridSpacing cx="914400" cy="9144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presProps" Target="presProps.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viewProps" Target="view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commentAuthors" Target="commen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heme" Target="theme/theme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Calibri" panose="020F0502020204030204" pitchFamily="34" charset="0"/>
              </a:defRPr>
            </a:lvl1pPr>
          </a:lstStyle>
          <a:p>
            <a:pPr>
              <a:defRPr/>
            </a:pPr>
            <a:endParaRPr lang="en-US" dirty="0"/>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Calibri" panose="020F0502020204030204" pitchFamily="34" charset="0"/>
              </a:defRPr>
            </a:lvl1pPr>
          </a:lstStyle>
          <a:p>
            <a:pPr>
              <a:defRPr/>
            </a:pPr>
            <a:endParaRPr lang="en-US" dirty="0"/>
          </a:p>
        </p:txBody>
      </p:sp>
      <p:sp>
        <p:nvSpPr>
          <p:cNvPr id="140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Calibri" panose="020F0502020204030204" pitchFamily="34" charset="0"/>
              </a:defRPr>
            </a:lvl1pPr>
          </a:lstStyle>
          <a:p>
            <a:pPr>
              <a:defRPr/>
            </a:pPr>
            <a:endParaRPr lang="en-US" dirty="0"/>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Calibri" panose="020F0502020204030204" pitchFamily="34" charset="0"/>
              </a:defRPr>
            </a:lvl1pPr>
          </a:lstStyle>
          <a:p>
            <a:pPr>
              <a:defRPr/>
            </a:pPr>
            <a:fld id="{B4197C00-A14F-4F98-8DCB-6848679923FD}" type="slidenum">
              <a:rPr lang="en-US" smtClean="0"/>
              <a:pPr>
                <a:defRPr/>
              </a:pPr>
              <a:t>‹#›</a:t>
            </a:fld>
            <a:endParaRPr lang="en-US" dirty="0"/>
          </a:p>
        </p:txBody>
      </p:sp>
    </p:spTree>
    <p:extLst>
      <p:ext uri="{BB962C8B-B14F-4D97-AF65-F5344CB8AC3E}">
        <p14:creationId xmlns:p14="http://schemas.microsoft.com/office/powerpoint/2010/main" val="410554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DBD07627-10F4-42A2-9AB6-60EF5D6CCDDF}" type="slidenum">
              <a:rPr lang="en-US" smtClean="0"/>
              <a:pPr/>
              <a:t>3</a:t>
            </a:fld>
            <a:endParaRPr lang="en-US" dirty="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en-US" dirty="0"/>
              <a:t>In your </a:t>
            </a:r>
            <a:r>
              <a:rPr lang="en-US" b="1" dirty="0"/>
              <a:t>course book</a:t>
            </a:r>
            <a:r>
              <a:rPr lang="en-US" dirty="0"/>
              <a:t> are the</a:t>
            </a:r>
            <a:r>
              <a:rPr lang="en-US" b="1" dirty="0"/>
              <a:t> resources </a:t>
            </a:r>
            <a:r>
              <a:rPr lang="en-US" dirty="0"/>
              <a:t>noted here (</a:t>
            </a:r>
            <a:r>
              <a:rPr lang="en-US" b="1" i="1" dirty="0"/>
              <a:t>on screen</a:t>
            </a:r>
            <a:r>
              <a:rPr lang="en-US" dirty="0"/>
              <a:t>).  There is also an </a:t>
            </a:r>
            <a:r>
              <a:rPr lang="en-US" b="1" dirty="0"/>
              <a:t>Aggregate</a:t>
            </a:r>
            <a:r>
              <a:rPr lang="en-US" dirty="0"/>
              <a:t> </a:t>
            </a:r>
            <a:r>
              <a:rPr lang="en-US" b="1" dirty="0"/>
              <a:t>Handbook</a:t>
            </a:r>
            <a:r>
              <a:rPr lang="en-US" dirty="0"/>
              <a:t> available which thoroughly </a:t>
            </a:r>
            <a:r>
              <a:rPr lang="en-US" b="1" dirty="0"/>
              <a:t>covers DSA.</a:t>
            </a:r>
          </a:p>
          <a:p>
            <a:pPr eaLnBrk="1" hangingPunct="1"/>
            <a:endParaRPr lang="en-US" dirty="0"/>
          </a:p>
        </p:txBody>
      </p:sp>
    </p:spTree>
    <p:extLst>
      <p:ext uri="{BB962C8B-B14F-4D97-AF65-F5344CB8AC3E}">
        <p14:creationId xmlns:p14="http://schemas.microsoft.com/office/powerpoint/2010/main" val="29489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14</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3874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15</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06613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16</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47096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17</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24991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18</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51453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19</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13460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20</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8488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21</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97812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22</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09385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23</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822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9FD994B7-A3A4-411B-8C84-A65BDDD27475}" type="slidenum">
              <a:rPr lang="en-US" smtClean="0">
                <a:solidFill>
                  <a:srgbClr val="000000"/>
                </a:solidFill>
              </a:rPr>
              <a:pPr/>
              <a:t>4</a:t>
            </a:fld>
            <a:endParaRPr lang="en-US" dirty="0">
              <a:solidFill>
                <a:srgbClr val="000000"/>
              </a:solidFill>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r>
              <a:rPr lang="en-US" dirty="0"/>
              <a:t>In your </a:t>
            </a:r>
            <a:r>
              <a:rPr lang="en-US" b="1" dirty="0"/>
              <a:t>course book</a:t>
            </a:r>
            <a:r>
              <a:rPr lang="en-US" dirty="0"/>
              <a:t> are the</a:t>
            </a:r>
            <a:r>
              <a:rPr lang="en-US" b="1" dirty="0"/>
              <a:t> resources </a:t>
            </a:r>
            <a:r>
              <a:rPr lang="en-US" dirty="0"/>
              <a:t>noted here (</a:t>
            </a:r>
            <a:r>
              <a:rPr lang="en-US" b="1" i="1" dirty="0"/>
              <a:t>on screen</a:t>
            </a:r>
            <a:r>
              <a:rPr lang="en-US" dirty="0"/>
              <a:t>).  There is also an </a:t>
            </a:r>
            <a:r>
              <a:rPr lang="en-US" b="1" dirty="0"/>
              <a:t>Aggregate</a:t>
            </a:r>
            <a:r>
              <a:rPr lang="en-US" dirty="0"/>
              <a:t> </a:t>
            </a:r>
            <a:r>
              <a:rPr lang="en-US" b="1" dirty="0"/>
              <a:t>Handbook</a:t>
            </a:r>
            <a:r>
              <a:rPr lang="en-US" dirty="0"/>
              <a:t> available which thoroughly </a:t>
            </a:r>
            <a:r>
              <a:rPr lang="en-US" b="1" dirty="0"/>
              <a:t>covers DSA.</a:t>
            </a:r>
          </a:p>
          <a:p>
            <a:pPr eaLnBrk="1" hangingPunct="1"/>
            <a:endParaRPr lang="en-US" dirty="0"/>
          </a:p>
        </p:txBody>
      </p:sp>
    </p:spTree>
    <p:extLst>
      <p:ext uri="{BB962C8B-B14F-4D97-AF65-F5344CB8AC3E}">
        <p14:creationId xmlns:p14="http://schemas.microsoft.com/office/powerpoint/2010/main" val="3148786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24</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10383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25</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41560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26</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7573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27</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64973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28</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80833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29</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73649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30</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19406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31</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98284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32</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79141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33</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450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42312A4C-E35A-4245-ACDB-A4EAE1FB3056}" type="slidenum">
              <a:rPr lang="en-US" smtClean="0"/>
              <a:pPr/>
              <a:t>7</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94194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34</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759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6F6F8A27-9A16-45A7-8E68-82A7777DFB53}" type="slidenum">
              <a:rPr lang="en-US" smtClean="0">
                <a:solidFill>
                  <a:prstClr val="black"/>
                </a:solidFill>
              </a:rPr>
              <a:pPr/>
              <a:t>35</a:t>
            </a:fld>
            <a:endParaRPr lang="en-US" dirty="0">
              <a:solidFill>
                <a:prstClr val="black"/>
              </a:solidFill>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76330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6F6F8A27-9A16-45A7-8E68-82A7777DFB53}" type="slidenum">
              <a:rPr lang="en-US" smtClean="0">
                <a:solidFill>
                  <a:prstClr val="black"/>
                </a:solidFill>
              </a:rPr>
              <a:pPr/>
              <a:t>36</a:t>
            </a:fld>
            <a:endParaRPr lang="en-US" dirty="0">
              <a:solidFill>
                <a:prstClr val="black"/>
              </a:solidFill>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67717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37</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21846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38</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908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39</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60338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40</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23881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41</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062517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42</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27323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43</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8712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8</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43517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44</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92117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45</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r>
              <a:rPr lang="en-US" dirty="0"/>
              <a:t>New email coming…DO NOT Fax until further notice</a:t>
            </a:r>
          </a:p>
          <a:p>
            <a:pPr eaLnBrk="1" hangingPunct="1"/>
            <a:r>
              <a:rPr lang="en-US" dirty="0"/>
              <a:t>Email Dave Morrison dcm35@psu.edu</a:t>
            </a:r>
          </a:p>
        </p:txBody>
      </p:sp>
    </p:spTree>
    <p:extLst>
      <p:ext uri="{BB962C8B-B14F-4D97-AF65-F5344CB8AC3E}">
        <p14:creationId xmlns:p14="http://schemas.microsoft.com/office/powerpoint/2010/main" val="3215819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46</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r>
              <a:rPr lang="en-US" dirty="0"/>
              <a:t>You should share these results with the quarry or tell us to share them.  As far as we are concerned these lab tests are property of the CD/SCC and are privileged info</a:t>
            </a:r>
          </a:p>
        </p:txBody>
      </p:sp>
    </p:spTree>
    <p:extLst>
      <p:ext uri="{BB962C8B-B14F-4D97-AF65-F5344CB8AC3E}">
        <p14:creationId xmlns:p14="http://schemas.microsoft.com/office/powerpoint/2010/main" val="143559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47</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68668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50</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70826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52</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240870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53</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6175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54</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r>
              <a:rPr lang="en-US" dirty="0"/>
              <a:t>DSA is the icing on the cake.</a:t>
            </a:r>
          </a:p>
        </p:txBody>
      </p:sp>
    </p:spTree>
    <p:extLst>
      <p:ext uri="{BB962C8B-B14F-4D97-AF65-F5344CB8AC3E}">
        <p14:creationId xmlns:p14="http://schemas.microsoft.com/office/powerpoint/2010/main" val="3283218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56</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45512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57</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6778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9</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343056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58</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215815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59</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00105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60</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692623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61</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384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62</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36708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63</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r>
              <a:rPr lang="en-US" dirty="0"/>
              <a:t>Already covered, but mention engineer sampling</a:t>
            </a:r>
          </a:p>
        </p:txBody>
      </p:sp>
    </p:spTree>
    <p:extLst>
      <p:ext uri="{BB962C8B-B14F-4D97-AF65-F5344CB8AC3E}">
        <p14:creationId xmlns:p14="http://schemas.microsoft.com/office/powerpoint/2010/main" val="27801045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65</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560145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66</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469171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67</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334621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68</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63073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10</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822133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69</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593262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70</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448774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71</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472233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72</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774175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73</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272235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57644DC8-180D-4E00-BF0B-5FC4F6EFDEF4}" type="slidenum">
              <a:rPr lang="en-US" smtClean="0"/>
              <a:pPr/>
              <a:t>74</a:t>
            </a:fld>
            <a:endParaRPr lang="en-US"/>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992658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57644DC8-180D-4E00-BF0B-5FC4F6EFDEF4}" type="slidenum">
              <a:rPr lang="en-US" smtClean="0"/>
              <a:pPr/>
              <a:t>75</a:t>
            </a:fld>
            <a:endParaRPr lang="en-US"/>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654072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57644DC8-180D-4E00-BF0B-5FC4F6EFDEF4}" type="slidenum">
              <a:rPr lang="en-US" smtClean="0"/>
              <a:pPr/>
              <a:t>76</a:t>
            </a:fld>
            <a:endParaRPr lang="en-US"/>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122283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4197C00-A14F-4F98-8DCB-6848679923FD}" type="slidenum">
              <a:rPr lang="en-US" smtClean="0"/>
              <a:pPr>
                <a:defRPr/>
              </a:pPr>
              <a:t>77</a:t>
            </a:fld>
            <a:endParaRPr lang="en-US" dirty="0"/>
          </a:p>
        </p:txBody>
      </p:sp>
    </p:spTree>
    <p:extLst>
      <p:ext uri="{BB962C8B-B14F-4D97-AF65-F5344CB8AC3E}">
        <p14:creationId xmlns:p14="http://schemas.microsoft.com/office/powerpoint/2010/main" val="37410022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78</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321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11</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8726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79</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916426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80</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123532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4197C00-A14F-4F98-8DCB-6848679923FD}" type="slidenum">
              <a:rPr lang="en-US" smtClean="0"/>
              <a:pPr>
                <a:defRPr/>
              </a:pPr>
              <a:t>81</a:t>
            </a:fld>
            <a:endParaRPr lang="en-US" dirty="0"/>
          </a:p>
        </p:txBody>
      </p:sp>
    </p:spTree>
    <p:extLst>
      <p:ext uri="{BB962C8B-B14F-4D97-AF65-F5344CB8AC3E}">
        <p14:creationId xmlns:p14="http://schemas.microsoft.com/office/powerpoint/2010/main" val="13102885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82</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816813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83</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462799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84</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757594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85</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819620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86</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834313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87</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577469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88</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10389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12</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715697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89</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258159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t>
            </a:r>
            <a:r>
              <a:rPr lang="en-US"/>
              <a:t>contact info</a:t>
            </a:r>
          </a:p>
        </p:txBody>
      </p:sp>
      <p:sp>
        <p:nvSpPr>
          <p:cNvPr id="4" name="Slide Number Placeholder 3"/>
          <p:cNvSpPr>
            <a:spLocks noGrp="1"/>
          </p:cNvSpPr>
          <p:nvPr>
            <p:ph type="sldNum" sz="quarter" idx="5"/>
          </p:nvPr>
        </p:nvSpPr>
        <p:spPr/>
        <p:txBody>
          <a:bodyPr/>
          <a:lstStyle/>
          <a:p>
            <a:pPr>
              <a:defRPr/>
            </a:pPr>
            <a:fld id="{B4197C00-A14F-4F98-8DCB-6848679923FD}" type="slidenum">
              <a:rPr lang="en-US" smtClean="0"/>
              <a:pPr>
                <a:defRPr/>
              </a:pPr>
              <a:t>91</a:t>
            </a:fld>
            <a:endParaRPr lang="en-US" dirty="0"/>
          </a:p>
        </p:txBody>
      </p:sp>
    </p:spTree>
    <p:extLst>
      <p:ext uri="{BB962C8B-B14F-4D97-AF65-F5344CB8AC3E}">
        <p14:creationId xmlns:p14="http://schemas.microsoft.com/office/powerpoint/2010/main" val="30906017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t>
            </a:r>
            <a:r>
              <a:rPr lang="en-US"/>
              <a:t>contact info</a:t>
            </a:r>
          </a:p>
        </p:txBody>
      </p:sp>
      <p:sp>
        <p:nvSpPr>
          <p:cNvPr id="4" name="Slide Number Placeholder 3"/>
          <p:cNvSpPr>
            <a:spLocks noGrp="1"/>
          </p:cNvSpPr>
          <p:nvPr>
            <p:ph type="sldNum" sz="quarter" idx="5"/>
          </p:nvPr>
        </p:nvSpPr>
        <p:spPr/>
        <p:txBody>
          <a:bodyPr/>
          <a:lstStyle/>
          <a:p>
            <a:pPr>
              <a:defRPr/>
            </a:pPr>
            <a:fld id="{B4197C00-A14F-4F98-8DCB-6848679923FD}" type="slidenum">
              <a:rPr lang="en-US" smtClean="0"/>
              <a:pPr>
                <a:defRPr/>
              </a:pPr>
              <a:t>92</a:t>
            </a:fld>
            <a:endParaRPr lang="en-US" dirty="0"/>
          </a:p>
        </p:txBody>
      </p:sp>
    </p:spTree>
    <p:extLst>
      <p:ext uri="{BB962C8B-B14F-4D97-AF65-F5344CB8AC3E}">
        <p14:creationId xmlns:p14="http://schemas.microsoft.com/office/powerpoint/2010/main" val="26998270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68339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94</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700741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47308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59068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422277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05558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2771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13</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395741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t>
            </a:r>
            <a:r>
              <a:rPr lang="en-US"/>
              <a:t>contact info</a:t>
            </a:r>
          </a:p>
        </p:txBody>
      </p:sp>
      <p:sp>
        <p:nvSpPr>
          <p:cNvPr id="4" name="Slide Number Placeholder 3"/>
          <p:cNvSpPr>
            <a:spLocks noGrp="1"/>
          </p:cNvSpPr>
          <p:nvPr>
            <p:ph type="sldNum" sz="quarter" idx="5"/>
          </p:nvPr>
        </p:nvSpPr>
        <p:spPr/>
        <p:txBody>
          <a:bodyPr/>
          <a:lstStyle/>
          <a:p>
            <a:pPr>
              <a:defRPr/>
            </a:pPr>
            <a:fld id="{B4197C00-A14F-4F98-8DCB-6848679923FD}" type="slidenum">
              <a:rPr lang="en-US" smtClean="0"/>
              <a:pPr>
                <a:defRPr/>
              </a:pPr>
              <a:t>100</a:t>
            </a:fld>
            <a:endParaRPr lang="en-US" dirty="0"/>
          </a:p>
        </p:txBody>
      </p:sp>
    </p:spTree>
    <p:extLst>
      <p:ext uri="{BB962C8B-B14F-4D97-AF65-F5344CB8AC3E}">
        <p14:creationId xmlns:p14="http://schemas.microsoft.com/office/powerpoint/2010/main" val="5828685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t>
            </a:r>
            <a:r>
              <a:rPr lang="en-US"/>
              <a:t>contact info</a:t>
            </a:r>
          </a:p>
        </p:txBody>
      </p:sp>
      <p:sp>
        <p:nvSpPr>
          <p:cNvPr id="4" name="Slide Number Placeholder 3"/>
          <p:cNvSpPr>
            <a:spLocks noGrp="1"/>
          </p:cNvSpPr>
          <p:nvPr>
            <p:ph type="sldNum" sz="quarter" idx="5"/>
          </p:nvPr>
        </p:nvSpPr>
        <p:spPr/>
        <p:txBody>
          <a:bodyPr/>
          <a:lstStyle/>
          <a:p>
            <a:pPr>
              <a:defRPr/>
            </a:pPr>
            <a:fld id="{B4197C00-A14F-4F98-8DCB-6848679923FD}" type="slidenum">
              <a:rPr lang="en-US" smtClean="0"/>
              <a:pPr>
                <a:defRPr/>
              </a:pPr>
              <a:t>101</a:t>
            </a:fld>
            <a:endParaRPr lang="en-US" dirty="0"/>
          </a:p>
        </p:txBody>
      </p:sp>
    </p:spTree>
    <p:extLst>
      <p:ext uri="{BB962C8B-B14F-4D97-AF65-F5344CB8AC3E}">
        <p14:creationId xmlns:p14="http://schemas.microsoft.com/office/powerpoint/2010/main" val="289321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535B21-925C-4ECB-B3D1-4B80789CCD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0B5859-3011-4E13-BFE4-DC8B84C907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8B06B9-27C2-4DBA-9672-138A02DE85F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FEB63F-4D7E-46DC-8634-1E5D378EAAF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4AB449-6512-4D90-AE36-6BC7FFF68E8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9E7A3D4-4C76-48D8-89D1-65723214A48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EEEBB1-0A48-4201-9E72-C3076A12F5C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5989D6-B430-4670-B8F8-B4ACDF2F8BA9}"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658459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5989D6-B430-4670-B8F8-B4ACDF2F8BA9}"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977371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5989D6-B430-4670-B8F8-B4ACDF2F8BA9}"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2470630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5989D6-B430-4670-B8F8-B4ACDF2F8BA9}"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201023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D960ED-E86D-4BBA-A11A-C0F269F7905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5989D6-B430-4670-B8F8-B4ACDF2F8BA9}"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1217012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5989D6-B430-4670-B8F8-B4ACDF2F8BA9}"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2077521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989D6-B430-4670-B8F8-B4ACDF2F8BA9}"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3413353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5989D6-B430-4670-B8F8-B4ACDF2F8BA9}"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2173748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5989D6-B430-4670-B8F8-B4ACDF2F8BA9}"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2509747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5989D6-B430-4670-B8F8-B4ACDF2F8BA9}"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3979666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5989D6-B430-4670-B8F8-B4ACDF2F8BA9}"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6D268-ED94-4442-95F2-252BB1EC2120}" type="slidenum">
              <a:rPr lang="en-US" smtClean="0"/>
              <a:t>‹#›</a:t>
            </a:fld>
            <a:endParaRPr lang="en-US"/>
          </a:p>
        </p:txBody>
      </p:sp>
    </p:spTree>
    <p:extLst>
      <p:ext uri="{BB962C8B-B14F-4D97-AF65-F5344CB8AC3E}">
        <p14:creationId xmlns:p14="http://schemas.microsoft.com/office/powerpoint/2010/main" val="637040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985DA0-F5BB-4D85-8A5D-EF8AB93C3DCC}" type="datetime1">
              <a:rPr lang="en-US" smtClean="0">
                <a:solidFill>
                  <a:prstClr val="black">
                    <a:tint val="75000"/>
                  </a:prstClr>
                </a:solidFill>
              </a:rPr>
              <a:pPr/>
              <a:t>3/28/2022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274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7B559-8EF7-4CCC-825C-D42076252684}" type="datetime1">
              <a:rPr lang="en-US" smtClean="0">
                <a:solidFill>
                  <a:prstClr val="black">
                    <a:tint val="75000"/>
                  </a:prstClr>
                </a:solidFill>
              </a:rPr>
              <a:pPr/>
              <a:t>3/28/2022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688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46BE-EE92-4E83-8B42-77901C4DAB75}" type="datetime1">
              <a:rPr lang="en-US" smtClean="0">
                <a:solidFill>
                  <a:prstClr val="black">
                    <a:tint val="75000"/>
                  </a:prstClr>
                </a:solidFill>
              </a:rPr>
              <a:pPr/>
              <a:t>3/28/2022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08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AD1DF2-3FF2-4887-9822-E16CA90E6FC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50970A-1D8C-4A33-B1B1-5F54C6646EE7}" type="datetime1">
              <a:rPr lang="en-US" smtClean="0">
                <a:solidFill>
                  <a:prstClr val="black">
                    <a:tint val="75000"/>
                  </a:prstClr>
                </a:solidFill>
              </a:rPr>
              <a:pPr/>
              <a:t>3/28/2022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880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7E42EE-0E0E-41BB-B63A-17A33A50FFFE}" type="datetime1">
              <a:rPr lang="en-US" smtClean="0">
                <a:solidFill>
                  <a:prstClr val="black">
                    <a:tint val="75000"/>
                  </a:prstClr>
                </a:solidFill>
              </a:rPr>
              <a:pPr/>
              <a:t>3/28/2022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860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B8371-D093-4564-AB29-14FB2C779F27}" type="datetime1">
              <a:rPr lang="en-US" smtClean="0">
                <a:solidFill>
                  <a:prstClr val="black">
                    <a:tint val="75000"/>
                  </a:prstClr>
                </a:solidFill>
              </a:rPr>
              <a:pPr/>
              <a:t>3/28/2022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653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2250A-64BF-4AAB-B2DB-F7DDC113275C}" type="datetime1">
              <a:rPr lang="en-US" smtClean="0">
                <a:solidFill>
                  <a:prstClr val="black">
                    <a:tint val="75000"/>
                  </a:prstClr>
                </a:solidFill>
              </a:rPr>
              <a:pPr/>
              <a:t>3/28/2022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39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59AAA-771C-40DF-99C7-EB8B06EA05A0}" type="datetime1">
              <a:rPr lang="en-US" smtClean="0">
                <a:solidFill>
                  <a:prstClr val="black">
                    <a:tint val="75000"/>
                  </a:prstClr>
                </a:solidFill>
              </a:rPr>
              <a:pPr/>
              <a:t>3/28/2022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298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F0990-0828-4309-946A-FE210B472ABB}" type="datetime1">
              <a:rPr lang="en-US" smtClean="0">
                <a:solidFill>
                  <a:prstClr val="black">
                    <a:tint val="75000"/>
                  </a:prstClr>
                </a:solidFill>
              </a:rPr>
              <a:pPr/>
              <a:t>3/28/2022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3360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DA37D0-BDAB-4D48-A5F5-4FE04C6F2F7A}" type="datetime1">
              <a:rPr lang="en-US" smtClean="0">
                <a:solidFill>
                  <a:prstClr val="black">
                    <a:tint val="75000"/>
                  </a:prstClr>
                </a:solidFill>
              </a:rPr>
              <a:pPr/>
              <a:t>3/28/2022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6489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27A6C-D57B-47B5-AE72-FE77079848F6}" type="datetime1">
              <a:rPr lang="en-US" smtClean="0">
                <a:solidFill>
                  <a:prstClr val="black">
                    <a:tint val="75000"/>
                  </a:prstClr>
                </a:solidFill>
              </a:rPr>
              <a:pPr/>
              <a:t>3/28/2022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31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9CF93B-5B93-4610-BD2A-833EA15AEF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679745-A7C1-4B46-B7F0-F421659292A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BA069C-AA59-42E3-ADE6-17D5862908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5603C0-DA82-4AAB-9191-3C28CFE1F2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A5EF10-C18F-46E9-97F9-C64F690D23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23FDA8-D2DA-42E6-A747-DACF637532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Calibri" panose="020F0502020204030204"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panose="020F0502020204030204"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panose="020F0502020204030204" pitchFamily="34" charset="0"/>
              </a:defRPr>
            </a:lvl1pPr>
          </a:lstStyle>
          <a:p>
            <a:pPr>
              <a:defRPr/>
            </a:pPr>
            <a:fld id="{88D73281-F29E-4BB7-813F-FD02D669DD4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989D6-B430-4670-B8F8-B4ACDF2F8BA9}" type="datetimeFigureOut">
              <a:rPr lang="en-US" smtClean="0"/>
              <a:t>3/28/2022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6D268-ED94-4442-95F2-252BB1EC2120}" type="slidenum">
              <a:rPr lang="en-US" smtClean="0"/>
              <a:t>‹#›</a:t>
            </a:fld>
            <a:endParaRPr lang="en-US"/>
          </a:p>
        </p:txBody>
      </p:sp>
    </p:spTree>
    <p:extLst>
      <p:ext uri="{BB962C8B-B14F-4D97-AF65-F5344CB8AC3E}">
        <p14:creationId xmlns:p14="http://schemas.microsoft.com/office/powerpoint/2010/main" val="26127278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478EB-3AEF-4AAF-B76E-BB1CDFCC0016}" type="datetime1">
              <a:rPr lang="en-US" smtClean="0">
                <a:solidFill>
                  <a:prstClr val="black">
                    <a:tint val="75000"/>
                  </a:prstClr>
                </a:solidFill>
              </a:rPr>
              <a:pPr/>
              <a:t>3/28/2022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38482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dirtandgravelroads.org/"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hyperlink" Target="mailto:shlaw@pa.gov" TargetMode="External"/><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1.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7.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65.xml"/><Relationship Id="rId1" Type="http://schemas.openxmlformats.org/officeDocument/2006/relationships/slideLayout" Target="../slideLayouts/slideLayout14.xml"/><Relationship Id="rId6" Type="http://schemas.microsoft.com/office/2007/relationships/hdphoto" Target="../media/hdphoto4.wdp"/><Relationship Id="rId5" Type="http://schemas.openxmlformats.org/officeDocument/2006/relationships/image" Target="../media/image52.png"/><Relationship Id="rId4" Type="http://schemas.microsoft.com/office/2007/relationships/hdphoto" Target="../media/hdphoto3.wdp"/></Relationships>
</file>

<file path=ppt/slides/_rels/slide7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6.xml"/><Relationship Id="rId1" Type="http://schemas.openxmlformats.org/officeDocument/2006/relationships/slideLayout" Target="../slideLayouts/slideLayout14.xml"/><Relationship Id="rId5" Type="http://schemas.openxmlformats.org/officeDocument/2006/relationships/image" Target="../media/image56.jpeg"/><Relationship Id="rId4" Type="http://schemas.openxmlformats.org/officeDocument/2006/relationships/image" Target="../media/image55.jpeg"/></Relationships>
</file>

<file path=ppt/slides/_rels/slide7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7.xml"/><Relationship Id="rId1" Type="http://schemas.openxmlformats.org/officeDocument/2006/relationships/slideLayout" Target="../slideLayouts/slideLayout14.xml"/><Relationship Id="rId5" Type="http://schemas.openxmlformats.org/officeDocument/2006/relationships/image" Target="../media/image56.jpeg"/><Relationship Id="rId4" Type="http://schemas.openxmlformats.org/officeDocument/2006/relationships/image" Target="../media/image55.jpeg"/></Relationships>
</file>

<file path=ppt/slides/_rels/slide7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jpeg"/></Relationships>
</file>

<file path=ppt/slides/_rels/slide8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grass, plant&#10;&#10;Description automatically generated">
            <a:extLst>
              <a:ext uri="{FF2B5EF4-FFF2-40B4-BE49-F238E27FC236}">
                <a16:creationId xmlns:a16="http://schemas.microsoft.com/office/drawing/2014/main" id="{370E7D19-6DBD-40FA-A960-126891A538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711833"/>
            <a:ext cx="9144000" cy="6146167"/>
          </a:xfrm>
          <a:prstGeom prst="rect">
            <a:avLst/>
          </a:prstGeom>
        </p:spPr>
      </p:pic>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1</a:t>
            </a:fld>
            <a:endParaRPr lang="en-US" dirty="0">
              <a:solidFill>
                <a:prstClr val="black">
                  <a:tint val="75000"/>
                </a:prstClr>
              </a:solidFill>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14156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1370974"/>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TextBox 12">
            <a:extLst>
              <a:ext uri="{FF2B5EF4-FFF2-40B4-BE49-F238E27FC236}">
                <a16:creationId xmlns:a16="http://schemas.microsoft.com/office/drawing/2014/main" id="{98931DAA-370C-423B-BE03-B3E64191C244}"/>
              </a:ext>
            </a:extLst>
          </p:cNvPr>
          <p:cNvSpPr txBox="1"/>
          <p:nvPr/>
        </p:nvSpPr>
        <p:spPr>
          <a:xfrm>
            <a:off x="3058668" y="263564"/>
            <a:ext cx="608533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DSA </a:t>
            </a:r>
            <a:r>
              <a:rPr lang="en-US" sz="66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Season</a:t>
            </a:r>
            <a:endParaRPr kumimoji="0" lang="en-US" sz="66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TextBox 13">
            <a:extLst>
              <a:ext uri="{FF2B5EF4-FFF2-40B4-BE49-F238E27FC236}">
                <a16:creationId xmlns:a16="http://schemas.microsoft.com/office/drawing/2014/main" id="{FCDA24DA-0051-4BE6-8ECE-E5E3E9C7B18C}"/>
              </a:ext>
            </a:extLst>
          </p:cNvPr>
          <p:cNvSpPr txBox="1"/>
          <p:nvPr/>
        </p:nvSpPr>
        <p:spPr>
          <a:xfrm>
            <a:off x="170990" y="79883"/>
            <a:ext cx="3055625" cy="1415772"/>
          </a:xfrm>
          <a:prstGeom prst="rect">
            <a:avLst/>
          </a:prstGeom>
          <a:noFill/>
        </p:spPr>
        <p:txBody>
          <a:bodyPr wrap="square" rtlCol="0">
            <a:spAutoFit/>
          </a:bodyPr>
          <a:lstStyle/>
          <a:p>
            <a:pPr algn="ctr"/>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rPr>
              <a:t>Dirt Gravel and Low Volume Road Program</a:t>
            </a:r>
          </a:p>
          <a:p>
            <a:pPr algn="ctr"/>
            <a:r>
              <a:rPr lang="en-US" sz="1050" b="1" dirty="0">
                <a:solidFill>
                  <a:schemeClr val="bg1"/>
                </a:solidFill>
                <a:effectLst>
                  <a:outerShdw blurRad="38100" dist="38100" dir="2700000" algn="tl">
                    <a:srgbClr val="000000">
                      <a:alpha val="43137"/>
                    </a:srgbClr>
                  </a:outerShdw>
                </a:effectLst>
                <a:latin typeface="Arial Black" panose="020B0A04020102020204" pitchFamily="34" charset="0"/>
              </a:rPr>
              <a:t> </a:t>
            </a:r>
            <a:endParaRPr lang="en-US" sz="2000" b="1"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WEBINAR</a:t>
            </a:r>
            <a:endParaRPr lang="en-US" sz="24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6" name="Subtitle 2">
            <a:extLst>
              <a:ext uri="{FF2B5EF4-FFF2-40B4-BE49-F238E27FC236}">
                <a16:creationId xmlns:a16="http://schemas.microsoft.com/office/drawing/2014/main" id="{5147A4C5-D12B-4F29-8FF8-A6A7C9C363D3}"/>
              </a:ext>
            </a:extLst>
          </p:cNvPr>
          <p:cNvSpPr txBox="1">
            <a:spLocks/>
          </p:cNvSpPr>
          <p:nvPr/>
        </p:nvSpPr>
        <p:spPr>
          <a:xfrm>
            <a:off x="96996" y="4408941"/>
            <a:ext cx="6456203" cy="1600438"/>
          </a:xfrm>
          <a:prstGeom prst="rect">
            <a:avLst/>
          </a:prstGeom>
          <a:solidFill>
            <a:schemeClr val="bg1"/>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chemeClr val="tx2">
                    <a:lumMod val="75000"/>
                  </a:schemeClr>
                </a:solidFill>
                <a:effectLst/>
                <a:uLnTx/>
                <a:uFillTx/>
                <a:latin typeface="Calibri"/>
                <a:ea typeface="+mn-ea"/>
                <a:cs typeface="+mn-cs"/>
              </a:rPr>
              <a:t>If you are reading this, then you are successfully seeing the webinar video. Webinar audio should be automatic through your computer (or click “join audio”), and options can be accessed in the “audio options” button on the bottom left.  If your computer audio is n</a:t>
            </a:r>
            <a:r>
              <a:rPr kumimoji="0" lang="en-US" sz="1800" b="0" i="1" u="none" strike="noStrike" kern="1200" cap="none" spc="0" normalizeH="0" baseline="0" noProof="0" dirty="0">
                <a:ln>
                  <a:noFill/>
                </a:ln>
                <a:solidFill>
                  <a:schemeClr val="tx1"/>
                </a:solidFill>
                <a:effectLst/>
                <a:uLnTx/>
                <a:uFillTx/>
                <a:latin typeface="Calibri"/>
                <a:ea typeface="+mn-ea"/>
                <a:cs typeface="+mn-cs"/>
              </a:rPr>
              <a:t>ot working, you can listen on your phone by dialing </a:t>
            </a:r>
            <a:r>
              <a:rPr kumimoji="0" lang="en-US" sz="1800" b="0" i="0" u="none" strike="noStrike" kern="1200" cap="none" spc="0" normalizeH="0" baseline="0" noProof="0" dirty="0">
                <a:ln>
                  <a:noFill/>
                </a:ln>
                <a:solidFill>
                  <a:schemeClr val="tx1"/>
                </a:solidFill>
                <a:effectLst/>
                <a:uLnTx/>
                <a:uFillTx/>
                <a:latin typeface="Calibri"/>
                <a:ea typeface="+mn-ea"/>
                <a:cs typeface="+mn-cs"/>
              </a:rPr>
              <a:t>312-626-6799.</a:t>
            </a:r>
            <a:endParaRPr kumimoji="0" lang="en-US" sz="1800" b="0" i="1" u="none" strike="noStrike" kern="1200" cap="none" spc="0" normalizeH="0" baseline="0" noProof="0" dirty="0">
              <a:ln>
                <a:noFill/>
              </a:ln>
              <a:solidFill>
                <a:schemeClr val="tx1"/>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C734E792-2E94-447A-89B5-8A6E072007F8}"/>
              </a:ext>
            </a:extLst>
          </p:cNvPr>
          <p:cNvSpPr txBox="1"/>
          <p:nvPr/>
        </p:nvSpPr>
        <p:spPr>
          <a:xfrm>
            <a:off x="73790" y="1778704"/>
            <a:ext cx="2331551" cy="908389"/>
          </a:xfrm>
          <a:prstGeom prst="rect">
            <a:avLst/>
          </a:prstGeom>
          <a:solidFill>
            <a:schemeClr val="bg1"/>
          </a:solidFill>
        </p:spPr>
        <p:txBody>
          <a:bodyPr vert="horz" lIns="91440" tIns="45720" rIns="91440" bIns="45720" rtlCol="0">
            <a:noAutofit/>
          </a:bodyPr>
          <a:lstStyle>
            <a:defPPr>
              <a:defRPr lang="en-US"/>
            </a:defPPr>
            <a:lvl1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tabLst/>
              <a:defRPr kumimoji="0" sz="2000" i="1" u="none" strike="noStrike" cap="none" spc="0" normalizeH="0" baseline="0">
                <a:ln>
                  <a:noFill/>
                </a:ln>
                <a:solidFill>
                  <a:schemeClr val="tx2">
                    <a:lumMod val="75000"/>
                  </a:schemeClr>
                </a:solidFill>
                <a:effectLst/>
                <a:uLnTx/>
                <a:uFillTx/>
                <a:latin typeface="Calibri"/>
              </a:defRPr>
            </a:lvl1pPr>
            <a:lvl2pPr indent="0" defTabSz="914400" eaLnBrk="1" latinLnBrk="0" hangingPunct="1">
              <a:spcBef>
                <a:spcPct val="20000"/>
              </a:spcBef>
              <a:buFont typeface="Arial" panose="020B0604020202020204" pitchFamily="34" charset="0"/>
              <a:buNone/>
              <a:defRPr sz="2800">
                <a:solidFill>
                  <a:schemeClr val="tx1">
                    <a:tint val="75000"/>
                  </a:schemeClr>
                </a:solidFill>
                <a:latin typeface="+mn-lt"/>
              </a:defRPr>
            </a:lvl2pPr>
            <a:lvl3pPr indent="0" defTabSz="914400" eaLnBrk="1" latinLnBrk="0" hangingPunct="1">
              <a:spcBef>
                <a:spcPct val="20000"/>
              </a:spcBef>
              <a:buFont typeface="Arial" panose="020B0604020202020204" pitchFamily="34" charset="0"/>
              <a:buNone/>
              <a:defRPr sz="2400">
                <a:solidFill>
                  <a:schemeClr val="tx1">
                    <a:tint val="75000"/>
                  </a:schemeClr>
                </a:solidFill>
                <a:latin typeface="+mn-lt"/>
              </a:defRPr>
            </a:lvl3pPr>
            <a:lvl4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4pPr>
            <a:lvl5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5pPr>
            <a:lvl6pPr indent="0" algn="ctr">
              <a:spcBef>
                <a:spcPct val="20000"/>
              </a:spcBef>
              <a:buFont typeface="Arial" panose="020B0604020202020204" pitchFamily="34" charset="0"/>
              <a:buNone/>
              <a:defRPr sz="2000">
                <a:solidFill>
                  <a:schemeClr val="tx1">
                    <a:tint val="75000"/>
                  </a:schemeClr>
                </a:solidFill>
                <a:latin typeface="+mn-lt"/>
              </a:defRPr>
            </a:lvl6pPr>
            <a:lvl7pPr indent="0" algn="ctr">
              <a:spcBef>
                <a:spcPct val="20000"/>
              </a:spcBef>
              <a:buFont typeface="Arial" panose="020B0604020202020204" pitchFamily="34" charset="0"/>
              <a:buNone/>
              <a:defRPr sz="2000">
                <a:solidFill>
                  <a:schemeClr val="tx1">
                    <a:tint val="75000"/>
                  </a:schemeClr>
                </a:solidFill>
                <a:latin typeface="+mn-lt"/>
              </a:defRPr>
            </a:lvl7pPr>
            <a:lvl8pPr indent="0" algn="ctr">
              <a:spcBef>
                <a:spcPct val="20000"/>
              </a:spcBef>
              <a:buFont typeface="Arial" panose="020B0604020202020204" pitchFamily="34" charset="0"/>
              <a:buNone/>
              <a:defRPr sz="2000">
                <a:solidFill>
                  <a:schemeClr val="tx1">
                    <a:tint val="75000"/>
                  </a:schemeClr>
                </a:solidFill>
                <a:latin typeface="+mn-lt"/>
              </a:defRPr>
            </a:lvl8pPr>
            <a:lvl9pPr indent="0" algn="ctr">
              <a:spcBef>
                <a:spcPct val="20000"/>
              </a:spcBef>
              <a:buFont typeface="Arial" panose="020B0604020202020204" pitchFamily="34" charset="0"/>
              <a:buNone/>
              <a:defRPr sz="2000">
                <a:solidFill>
                  <a:schemeClr val="tx1">
                    <a:tint val="75000"/>
                  </a:schemeClr>
                </a:solidFill>
                <a:latin typeface="+mn-lt"/>
              </a:defRPr>
            </a:lvl9pPr>
          </a:lstStyle>
          <a:p>
            <a:pPr algn="ctr"/>
            <a:r>
              <a:rPr lang="en-US" sz="2800" dirty="0"/>
              <a:t>3/17/2022 Starts at 9am</a:t>
            </a:r>
          </a:p>
        </p:txBody>
      </p:sp>
      <p:pic>
        <p:nvPicPr>
          <p:cNvPr id="17" name="Picture 16">
            <a:extLst>
              <a:ext uri="{FF2B5EF4-FFF2-40B4-BE49-F238E27FC236}">
                <a16:creationId xmlns:a16="http://schemas.microsoft.com/office/drawing/2014/main" id="{FB6BB4F2-E926-498D-B4E9-E5E7850D69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1091" y="5848672"/>
            <a:ext cx="3906113" cy="1397141"/>
          </a:xfrm>
          <a:prstGeom prst="rect">
            <a:avLst/>
          </a:prstGeom>
          <a:effectLst>
            <a:softEdge rad="228600"/>
          </a:effectLst>
        </p:spPr>
      </p:pic>
      <p:pic>
        <p:nvPicPr>
          <p:cNvPr id="19" name="Picture 18">
            <a:extLst>
              <a:ext uri="{FF2B5EF4-FFF2-40B4-BE49-F238E27FC236}">
                <a16:creationId xmlns:a16="http://schemas.microsoft.com/office/drawing/2014/main" id="{A7D8F307-FEF7-4140-9B47-26153AFCC2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059" y="6245365"/>
            <a:ext cx="1879965" cy="568690"/>
          </a:xfrm>
          <a:prstGeom prst="rect">
            <a:avLst/>
          </a:prstGeom>
        </p:spPr>
      </p:pic>
      <p:sp>
        <p:nvSpPr>
          <p:cNvPr id="15" name="Rectangle 14">
            <a:extLst>
              <a:ext uri="{FF2B5EF4-FFF2-40B4-BE49-F238E27FC236}">
                <a16:creationId xmlns:a16="http://schemas.microsoft.com/office/drawing/2014/main" id="{7D4AFB8A-25C0-4FC4-A5C4-ECA1319CB987}"/>
              </a:ext>
            </a:extLst>
          </p:cNvPr>
          <p:cNvSpPr/>
          <p:nvPr/>
        </p:nvSpPr>
        <p:spPr>
          <a:xfrm>
            <a:off x="96997" y="6115127"/>
            <a:ext cx="4178283" cy="646331"/>
          </a:xfrm>
          <a:prstGeom prst="rect">
            <a:avLst/>
          </a:prstGeom>
          <a:solidFill>
            <a:schemeClr val="bg1"/>
          </a:solidFill>
          <a:ln>
            <a:solidFill>
              <a:schemeClr val="tx1"/>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Audio via Phone if needed: 312-626-6799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Webinar ID: 998 9453 7275</a:t>
            </a:r>
          </a:p>
        </p:txBody>
      </p:sp>
      <p:pic>
        <p:nvPicPr>
          <p:cNvPr id="20" name="Picture 19">
            <a:extLst>
              <a:ext uri="{FF2B5EF4-FFF2-40B4-BE49-F238E27FC236}">
                <a16:creationId xmlns:a16="http://schemas.microsoft.com/office/drawing/2014/main" id="{60F31D2D-16ED-4E3D-8F4F-C298CFF7B8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9996" y="6242709"/>
            <a:ext cx="805145" cy="518749"/>
          </a:xfrm>
          <a:prstGeom prst="rect">
            <a:avLst/>
          </a:prstGeom>
        </p:spPr>
      </p:pic>
      <p:sp>
        <p:nvSpPr>
          <p:cNvPr id="21" name="TextBox 20">
            <a:extLst>
              <a:ext uri="{FF2B5EF4-FFF2-40B4-BE49-F238E27FC236}">
                <a16:creationId xmlns:a16="http://schemas.microsoft.com/office/drawing/2014/main" id="{3CD9D750-CCA0-42D6-A70A-7AC485DE3F01}"/>
              </a:ext>
            </a:extLst>
          </p:cNvPr>
          <p:cNvSpPr txBox="1"/>
          <p:nvPr/>
        </p:nvSpPr>
        <p:spPr>
          <a:xfrm>
            <a:off x="6818810" y="1509856"/>
            <a:ext cx="2211115" cy="1235297"/>
          </a:xfrm>
          <a:prstGeom prst="rect">
            <a:avLst/>
          </a:prstGeom>
          <a:solidFill>
            <a:schemeClr val="bg1"/>
          </a:solidFill>
        </p:spPr>
        <p:txBody>
          <a:bodyPr vert="horz" lIns="91440" tIns="45720" rIns="91440" bIns="45720" rtlCol="0">
            <a:noAutofit/>
          </a:bodyPr>
          <a:lstStyle>
            <a:defPPr>
              <a:defRPr lang="en-US"/>
            </a:defPPr>
            <a:lvl1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tabLst/>
              <a:defRPr kumimoji="0" sz="2000" i="1" u="none" strike="noStrike" cap="none" spc="0" normalizeH="0" baseline="0">
                <a:ln>
                  <a:noFill/>
                </a:ln>
                <a:solidFill>
                  <a:schemeClr val="tx2">
                    <a:lumMod val="75000"/>
                  </a:schemeClr>
                </a:solidFill>
                <a:effectLst/>
                <a:uLnTx/>
                <a:uFillTx/>
                <a:latin typeface="Calibri"/>
              </a:defRPr>
            </a:lvl1pPr>
            <a:lvl2pPr indent="0" defTabSz="914400" eaLnBrk="1" latinLnBrk="0" hangingPunct="1">
              <a:spcBef>
                <a:spcPct val="20000"/>
              </a:spcBef>
              <a:buFont typeface="Arial" panose="020B0604020202020204" pitchFamily="34" charset="0"/>
              <a:buNone/>
              <a:defRPr sz="2800">
                <a:solidFill>
                  <a:schemeClr val="tx1">
                    <a:tint val="75000"/>
                  </a:schemeClr>
                </a:solidFill>
                <a:latin typeface="+mn-lt"/>
              </a:defRPr>
            </a:lvl2pPr>
            <a:lvl3pPr indent="0" defTabSz="914400" eaLnBrk="1" latinLnBrk="0" hangingPunct="1">
              <a:spcBef>
                <a:spcPct val="20000"/>
              </a:spcBef>
              <a:buFont typeface="Arial" panose="020B0604020202020204" pitchFamily="34" charset="0"/>
              <a:buNone/>
              <a:defRPr sz="2400">
                <a:solidFill>
                  <a:schemeClr val="tx1">
                    <a:tint val="75000"/>
                  </a:schemeClr>
                </a:solidFill>
                <a:latin typeface="+mn-lt"/>
              </a:defRPr>
            </a:lvl3pPr>
            <a:lvl4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4pPr>
            <a:lvl5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5pPr>
            <a:lvl6pPr indent="0" algn="ctr">
              <a:spcBef>
                <a:spcPct val="20000"/>
              </a:spcBef>
              <a:buFont typeface="Arial" panose="020B0604020202020204" pitchFamily="34" charset="0"/>
              <a:buNone/>
              <a:defRPr sz="2000">
                <a:solidFill>
                  <a:schemeClr val="tx1">
                    <a:tint val="75000"/>
                  </a:schemeClr>
                </a:solidFill>
                <a:latin typeface="+mn-lt"/>
              </a:defRPr>
            </a:lvl6pPr>
            <a:lvl7pPr indent="0" algn="ctr">
              <a:spcBef>
                <a:spcPct val="20000"/>
              </a:spcBef>
              <a:buFont typeface="Arial" panose="020B0604020202020204" pitchFamily="34" charset="0"/>
              <a:buNone/>
              <a:defRPr sz="2000">
                <a:solidFill>
                  <a:schemeClr val="tx1">
                    <a:tint val="75000"/>
                  </a:schemeClr>
                </a:solidFill>
                <a:latin typeface="+mn-lt"/>
              </a:defRPr>
            </a:lvl7pPr>
            <a:lvl8pPr indent="0" algn="ctr">
              <a:spcBef>
                <a:spcPct val="20000"/>
              </a:spcBef>
              <a:buFont typeface="Arial" panose="020B0604020202020204" pitchFamily="34" charset="0"/>
              <a:buNone/>
              <a:defRPr sz="2000">
                <a:solidFill>
                  <a:schemeClr val="tx1">
                    <a:tint val="75000"/>
                  </a:schemeClr>
                </a:solidFill>
                <a:latin typeface="+mn-lt"/>
              </a:defRPr>
            </a:lvl8pPr>
            <a:lvl9pPr indent="0" algn="ctr">
              <a:spcBef>
                <a:spcPct val="20000"/>
              </a:spcBef>
              <a:buFont typeface="Arial" panose="020B0604020202020204" pitchFamily="34" charset="0"/>
              <a:buNone/>
              <a:defRPr sz="2000">
                <a:solidFill>
                  <a:schemeClr val="tx1">
                    <a:tint val="75000"/>
                  </a:schemeClr>
                </a:solidFill>
                <a:latin typeface="+mn-lt"/>
              </a:defRPr>
            </a:lvl9pPr>
          </a:lstStyle>
          <a:p>
            <a:r>
              <a:rPr lang="en-US" sz="1600" dirty="0"/>
              <a:t>Dave Morrison- CDGRS</a:t>
            </a:r>
          </a:p>
          <a:p>
            <a:r>
              <a:rPr lang="en-US" sz="1600" dirty="0"/>
              <a:t>Eric Nevel- CDGRS</a:t>
            </a:r>
          </a:p>
          <a:p>
            <a:r>
              <a:rPr lang="en-US" sz="1600" dirty="0"/>
              <a:t>Steve Bloser - CDGRS</a:t>
            </a:r>
          </a:p>
          <a:p>
            <a:r>
              <a:rPr lang="en-US" sz="1200" dirty="0">
                <a:hlinkClick r:id="rId6"/>
              </a:rPr>
              <a:t>www.dirtandgravelroads.org</a:t>
            </a:r>
            <a:r>
              <a:rPr lang="en-US" sz="1200" dirty="0"/>
              <a:t> </a:t>
            </a:r>
          </a:p>
        </p:txBody>
      </p:sp>
    </p:spTree>
    <p:extLst>
      <p:ext uri="{BB962C8B-B14F-4D97-AF65-F5344CB8AC3E}">
        <p14:creationId xmlns:p14="http://schemas.microsoft.com/office/powerpoint/2010/main" val="321730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476250" y="701040"/>
            <a:ext cx="8153400" cy="4093428"/>
          </a:xfrm>
          <a:prstGeom prst="rect">
            <a:avLst/>
          </a:prstGeom>
          <a:noFill/>
        </p:spPr>
        <p:txBody>
          <a:bodyPr wrap="square" rtlCol="0">
            <a:spAutoFit/>
          </a:bodyPr>
          <a:lstStyle/>
          <a:p>
            <a:pPr algn="l"/>
            <a:r>
              <a:rPr lang="en-US" b="1" u="sng" dirty="0">
                <a:latin typeface="Calibri" panose="020F0502020204030204" pitchFamily="34" charset="0"/>
              </a:rPr>
              <a:t>Purchasing DSA with DGLVR Funds</a:t>
            </a:r>
            <a:r>
              <a:rPr lang="en-US" b="1" dirty="0">
                <a:latin typeface="Calibri" panose="020F0502020204030204" pitchFamily="34" charset="0"/>
              </a:rPr>
              <a:t>:</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DSA </a:t>
            </a:r>
            <a:r>
              <a:rPr lang="en-US" sz="2800" u="sng" dirty="0">
                <a:latin typeface="Calibri" panose="020F0502020204030204" pitchFamily="34" charset="0"/>
              </a:rPr>
              <a:t>must be independently sampled and tested</a:t>
            </a:r>
            <a:endParaRPr lang="en-US" sz="2800" dirty="0">
              <a:latin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30-day notice time required for testing if CDGRS is doing the sampling.</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Help from Center is also available for testing or placement on request.</a:t>
            </a:r>
          </a:p>
        </p:txBody>
      </p:sp>
      <p:cxnSp>
        <p:nvCxnSpPr>
          <p:cNvPr id="4" name="Straight Arrow Connector 3">
            <a:extLst>
              <a:ext uri="{FF2B5EF4-FFF2-40B4-BE49-F238E27FC236}">
                <a16:creationId xmlns:a16="http://schemas.microsoft.com/office/drawing/2014/main" id="{C32C7125-73F8-428F-A2AF-1E8EF372CA8A}"/>
              </a:ext>
            </a:extLst>
          </p:cNvPr>
          <p:cNvCxnSpPr/>
          <p:nvPr/>
        </p:nvCxnSpPr>
        <p:spPr bwMode="auto">
          <a:xfrm flipH="1" flipV="1">
            <a:off x="1735536" y="2946400"/>
            <a:ext cx="1032934" cy="812800"/>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2" name="Rectangle 1">
            <a:extLst>
              <a:ext uri="{FF2B5EF4-FFF2-40B4-BE49-F238E27FC236}">
                <a16:creationId xmlns:a16="http://schemas.microsoft.com/office/drawing/2014/main" id="{50BD0113-C608-41CA-87EC-5AAD30C6013A}"/>
              </a:ext>
            </a:extLst>
          </p:cNvPr>
          <p:cNvSpPr/>
          <p:nvPr/>
        </p:nvSpPr>
        <p:spPr bwMode="auto">
          <a:xfrm>
            <a:off x="1897087" y="3613052"/>
            <a:ext cx="5910482" cy="239150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2713" marR="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30 day notice is a minimum</a:t>
            </a:r>
          </a:p>
          <a:p>
            <a:pPr marL="112713" marR="0" algn="l" defTabSz="914400" rtl="0" eaLnBrk="1" fontAlgn="base" latinLnBrk="0" hangingPunct="1">
              <a:lnSpc>
                <a:spcPct val="100000"/>
              </a:lnSpc>
              <a:spcBef>
                <a:spcPct val="0"/>
              </a:spcBef>
              <a:spcAft>
                <a:spcPct val="0"/>
              </a:spcAft>
              <a:buClrTx/>
              <a:buSzTx/>
              <a:buFontTx/>
              <a:buNone/>
              <a:tabLst/>
            </a:pPr>
            <a:r>
              <a:rPr lang="en-US" sz="2400" dirty="0">
                <a:solidFill>
                  <a:srgbClr val="FF0000"/>
                </a:solidFill>
                <a:latin typeface="Calibri" panose="020F0502020204030204" pitchFamily="34" charset="0"/>
                <a:cs typeface="Calibri" panose="020F0502020204030204" pitchFamily="34" charset="0"/>
              </a:rPr>
              <a:t>Notify as soon as supplier is known</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Supplier needs time to make entire pile</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Time for sampling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Time for testing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Potential time for failures</a:t>
            </a:r>
          </a:p>
          <a:p>
            <a:pPr marL="571500" marR="0" indent="-571500" algn="l" defTabSz="914400" rtl="0" eaLnBrk="1" fontAlgn="base" latinLnBrk="0" hangingPunct="1">
              <a:lnSpc>
                <a:spcPct val="100000"/>
              </a:lnSpc>
              <a:spcBef>
                <a:spcPct val="0"/>
              </a:spcBef>
              <a:spcAft>
                <a:spcPct val="0"/>
              </a:spcAft>
              <a:buClrTx/>
              <a:buSzTx/>
              <a:buFontTx/>
              <a:buChar char="-"/>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70687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2B003FD-9CE0-47E0-93AE-974D72666538}"/>
              </a:ext>
            </a:extLst>
          </p:cNvPr>
          <p:cNvSpPr txBox="1"/>
          <p:nvPr/>
        </p:nvSpPr>
        <p:spPr>
          <a:xfrm>
            <a:off x="836804" y="-106028"/>
            <a:ext cx="7183954" cy="2708434"/>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800" b="1" i="0" strike="noStrike" kern="1200" cap="none" spc="0" normalizeH="0" baseline="0" noProof="0" dirty="0">
                <a:ln>
                  <a:noFill/>
                </a:ln>
                <a:effectLst/>
                <a:uLnTx/>
                <a:uFillTx/>
                <a:latin typeface="Calibri" panose="020F0502020204030204"/>
                <a:ea typeface="+mn-ea"/>
                <a:cs typeface="+mn-cs"/>
              </a:rPr>
              <a:t>Thank You!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Reminder: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DSA Project Checklist for CDs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3-pages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Sent </a:t>
            </a:r>
            <a:r>
              <a:rPr lang="en-US" sz="2400" dirty="0">
                <a:solidFill>
                  <a:prstClr val="black"/>
                </a:solidFill>
                <a:latin typeface="Calibri" panose="020F0502020204030204"/>
              </a:rPr>
              <a:t>in webinar reminder</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P</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osted</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online</a:t>
            </a:r>
          </a:p>
        </p:txBody>
      </p:sp>
      <p:sp>
        <p:nvSpPr>
          <p:cNvPr id="6" name="Rectangle 5">
            <a:extLst>
              <a:ext uri="{FF2B5EF4-FFF2-40B4-BE49-F238E27FC236}">
                <a16:creationId xmlns:a16="http://schemas.microsoft.com/office/drawing/2014/main" id="{A4F2A7FD-04AE-4D3E-B0A7-960FF758F423}"/>
              </a:ext>
            </a:extLst>
          </p:cNvPr>
          <p:cNvSpPr/>
          <p:nvPr/>
        </p:nvSpPr>
        <p:spPr bwMode="auto">
          <a:xfrm>
            <a:off x="4572000" y="1552495"/>
            <a:ext cx="4580777" cy="1876505"/>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2713" marR="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30 day notice is a minimum</a:t>
            </a:r>
          </a:p>
          <a:p>
            <a:pPr marL="112713" marR="0" algn="l" defTabSz="914400" rtl="0" eaLnBrk="1" fontAlgn="base" latinLnBrk="0" hangingPunct="1">
              <a:lnSpc>
                <a:spcPct val="100000"/>
              </a:lnSpc>
              <a:spcBef>
                <a:spcPct val="0"/>
              </a:spcBef>
              <a:spcAft>
                <a:spcPct val="0"/>
              </a:spcAft>
              <a:buClrTx/>
              <a:buSzTx/>
              <a:buFontTx/>
              <a:buNone/>
              <a:tabLst/>
            </a:pPr>
            <a:r>
              <a:rPr lang="en-US" sz="1800" dirty="0">
                <a:solidFill>
                  <a:srgbClr val="FF0000"/>
                </a:solidFill>
                <a:latin typeface="Calibri" panose="020F0502020204030204" pitchFamily="34" charset="0"/>
                <a:cs typeface="Calibri" panose="020F0502020204030204" pitchFamily="34" charset="0"/>
              </a:rPr>
              <a:t>Notify as soon as supplier is known</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Supplier needs time to make entire pile</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800" b="0" dirty="0">
                <a:latin typeface="Calibri" panose="020F0502020204030204" pitchFamily="34" charset="0"/>
                <a:cs typeface="Calibri" panose="020F0502020204030204" pitchFamily="34" charset="0"/>
              </a:rPr>
              <a:t>Time for sampling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800" b="0" dirty="0">
                <a:latin typeface="Calibri" panose="020F0502020204030204" pitchFamily="34" charset="0"/>
                <a:cs typeface="Calibri" panose="020F0502020204030204" pitchFamily="34" charset="0"/>
              </a:rPr>
              <a:t>Time for testing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800" b="0" dirty="0">
                <a:latin typeface="Calibri" panose="020F0502020204030204" pitchFamily="34" charset="0"/>
                <a:cs typeface="Calibri" panose="020F0502020204030204" pitchFamily="34" charset="0"/>
              </a:rPr>
              <a:t>Potential time for failures</a:t>
            </a:r>
          </a:p>
          <a:p>
            <a:pPr marL="571500" marR="0" indent="-571500" algn="l" defTabSz="914400" rtl="0" eaLnBrk="1" fontAlgn="base" latinLnBrk="0" hangingPunct="1">
              <a:lnSpc>
                <a:spcPct val="100000"/>
              </a:lnSpc>
              <a:spcBef>
                <a:spcPct val="0"/>
              </a:spcBef>
              <a:spcAft>
                <a:spcPct val="0"/>
              </a:spcAft>
              <a:buClrTx/>
              <a:buSzTx/>
              <a:buFontTx/>
              <a:buChar char="-"/>
              <a:tabLst/>
            </a:pPr>
            <a:endPar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CF358D3-772C-4E4C-84B0-3078CEFDE668}"/>
              </a:ext>
            </a:extLst>
          </p:cNvPr>
          <p:cNvSpPr txBox="1"/>
          <p:nvPr/>
        </p:nvSpPr>
        <p:spPr>
          <a:xfrm>
            <a:off x="-264405" y="3687901"/>
            <a:ext cx="9386371" cy="3170099"/>
          </a:xfrm>
          <a:prstGeom prst="rect">
            <a:avLst/>
          </a:prstGeom>
          <a:noFill/>
        </p:spPr>
        <p:txBody>
          <a:bodyPr wrap="square">
            <a:spAutoFit/>
          </a:bodyPr>
          <a:lstStyle/>
          <a:p>
            <a:pPr marL="461963" marR="0" indent="-233363" algn="l"/>
            <a:r>
              <a:rPr lang="en-US" sz="2000" dirty="0">
                <a:solidFill>
                  <a:srgbClr val="000000"/>
                </a:solidFill>
                <a:effectLst/>
                <a:latin typeface="Symbol" panose="05050102010706020507" pitchFamily="18" charset="2"/>
                <a:ea typeface="Calibri" panose="020F0502020204030204" pitchFamily="34" charset="0"/>
              </a:rPr>
              <a:t>·</a:t>
            </a:r>
            <a:r>
              <a:rPr lang="en-US" sz="2000" dirty="0">
                <a:solidFill>
                  <a:srgbClr val="000000"/>
                </a:solidFill>
                <a:effectLst/>
                <a:latin typeface="Times New Roman" panose="02020603050405020304" pitchFamily="18" charset="0"/>
                <a:ea typeface="Calibri" panose="020F0502020204030204" pitchFamily="34" charset="0"/>
              </a:rPr>
              <a:t>  </a:t>
            </a:r>
            <a:r>
              <a:rPr lang="en-US" sz="2000" b="1" u="sng" dirty="0">
                <a:solidFill>
                  <a:srgbClr val="4472C4"/>
                </a:solidFill>
                <a:effectLst/>
                <a:latin typeface="Segoe UI" panose="020B0502040204020203" pitchFamily="34" charset="0"/>
                <a:ea typeface="Calibri" panose="020F0502020204030204" pitchFamily="34" charset="0"/>
              </a:rPr>
              <a:t>Webinar: 3/24, 9am:</a:t>
            </a:r>
            <a:r>
              <a:rPr lang="en-US" sz="2000" b="1" dirty="0">
                <a:solidFill>
                  <a:srgbClr val="4472C4"/>
                </a:solidFill>
                <a:effectLst/>
                <a:latin typeface="Segoe UI" panose="020B0502040204020203" pitchFamily="34" charset="0"/>
                <a:ea typeface="Calibri" panose="020F0502020204030204" pitchFamily="34" charset="0"/>
              </a:rPr>
              <a:t>  </a:t>
            </a:r>
            <a:r>
              <a:rPr lang="en-US" sz="2000" b="1" dirty="0">
                <a:solidFill>
                  <a:srgbClr val="000000"/>
                </a:solidFill>
                <a:effectLst/>
                <a:latin typeface="Segoe UI" panose="020B0502040204020203" pitchFamily="34" charset="0"/>
                <a:ea typeface="Calibri" panose="020F0502020204030204" pitchFamily="34" charset="0"/>
              </a:rPr>
              <a:t>Annual Summary Report Overview:  </a:t>
            </a:r>
            <a:r>
              <a:rPr lang="en-US" sz="2000" b="0" dirty="0">
                <a:solidFill>
                  <a:srgbClr val="000000"/>
                </a:solidFill>
                <a:effectLst/>
                <a:latin typeface="Segoe UI" panose="020B0502040204020203" pitchFamily="34" charset="0"/>
                <a:ea typeface="Calibri" panose="020F0502020204030204" pitchFamily="34" charset="0"/>
              </a:rPr>
              <a:t>Overview of spending, deliverables, trends, etc. obtained from the DGLVR Annual Summary Report that is due from CDs in January. </a:t>
            </a:r>
            <a:r>
              <a:rPr lang="en-US" sz="2000" b="0" i="1" dirty="0">
                <a:solidFill>
                  <a:srgbClr val="201F1E"/>
                </a:solidFill>
                <a:effectLst/>
                <a:latin typeface="Segoe UI" panose="020B0502040204020203" pitchFamily="34" charset="0"/>
                <a:ea typeface="Calibri" panose="020F0502020204030204" pitchFamily="34" charset="0"/>
              </a:rPr>
              <a:t>Steve Bloser, Roy Richardson</a:t>
            </a:r>
            <a:endParaRPr lang="en-US" sz="2000" b="0" dirty="0">
              <a:effectLst/>
              <a:latin typeface="Calibri" panose="020F0502020204030204" pitchFamily="34" charset="0"/>
              <a:ea typeface="Calibri" panose="020F0502020204030204" pitchFamily="34" charset="0"/>
            </a:endParaRPr>
          </a:p>
          <a:p>
            <a:pPr marL="461963" marR="0" indent="-233363" algn="l"/>
            <a:r>
              <a:rPr lang="en-US" sz="2000" dirty="0">
                <a:solidFill>
                  <a:srgbClr val="000000"/>
                </a:solidFill>
                <a:effectLst/>
                <a:latin typeface="Symbol" panose="05050102010706020507" pitchFamily="18" charset="2"/>
                <a:ea typeface="Calibri" panose="020F0502020204030204" pitchFamily="34" charset="0"/>
              </a:rPr>
              <a:t>·</a:t>
            </a:r>
            <a:r>
              <a:rPr lang="en-US" sz="2000" dirty="0">
                <a:solidFill>
                  <a:srgbClr val="000000"/>
                </a:solidFill>
                <a:effectLst/>
                <a:latin typeface="Times New Roman" panose="02020603050405020304" pitchFamily="18" charset="0"/>
                <a:ea typeface="Calibri" panose="020F0502020204030204" pitchFamily="34" charset="0"/>
              </a:rPr>
              <a:t>  </a:t>
            </a:r>
            <a:r>
              <a:rPr lang="en-US" sz="2000" b="1" u="sng" dirty="0">
                <a:solidFill>
                  <a:srgbClr val="4472C4"/>
                </a:solidFill>
                <a:effectLst/>
                <a:latin typeface="Segoe UI" panose="020B0502040204020203" pitchFamily="34" charset="0"/>
                <a:ea typeface="Calibri" panose="020F0502020204030204" pitchFamily="34" charset="0"/>
              </a:rPr>
              <a:t>Webinar: 3/31, 9am:</a:t>
            </a:r>
            <a:r>
              <a:rPr lang="en-US" sz="2000" b="1" dirty="0">
                <a:solidFill>
                  <a:srgbClr val="4472C4"/>
                </a:solidFill>
                <a:effectLst/>
                <a:latin typeface="Segoe UI" panose="020B0502040204020203" pitchFamily="34" charset="0"/>
                <a:ea typeface="Calibri" panose="020F0502020204030204" pitchFamily="34" charset="0"/>
              </a:rPr>
              <a:t>  </a:t>
            </a:r>
            <a:r>
              <a:rPr lang="en-US" sz="2000" b="1" dirty="0">
                <a:solidFill>
                  <a:srgbClr val="000000"/>
                </a:solidFill>
                <a:effectLst/>
                <a:latin typeface="Segoe UI" panose="020B0502040204020203" pitchFamily="34" charset="0"/>
                <a:ea typeface="Calibri" panose="020F0502020204030204" pitchFamily="34" charset="0"/>
              </a:rPr>
              <a:t>TBD</a:t>
            </a:r>
            <a:endParaRPr lang="en-US" sz="2000" dirty="0">
              <a:effectLst/>
              <a:latin typeface="Calibri" panose="020F0502020204030204" pitchFamily="34" charset="0"/>
              <a:ea typeface="Calibri" panose="020F0502020204030204" pitchFamily="34" charset="0"/>
            </a:endParaRPr>
          </a:p>
          <a:p>
            <a:pPr marL="461963" marR="0" lvl="0" indent="-233363" algn="l">
              <a:spcBef>
                <a:spcPts val="0"/>
              </a:spcBef>
              <a:spcAft>
                <a:spcPts val="0"/>
              </a:spcAft>
              <a:buFont typeface="Symbol" panose="05050102010706020507" pitchFamily="18" charset="2"/>
              <a:buChar char=""/>
            </a:pPr>
            <a:r>
              <a:rPr lang="en-US" sz="2000" b="1" u="sng" dirty="0">
                <a:solidFill>
                  <a:srgbClr val="4472C4"/>
                </a:solidFill>
                <a:effectLst/>
                <a:latin typeface="Calibri" panose="020F0502020204030204" pitchFamily="34" charset="0"/>
                <a:ea typeface="Calibri" panose="020F0502020204030204" pitchFamily="34" charset="0"/>
              </a:rPr>
              <a:t>Webinar: 4/7, 9am:</a:t>
            </a:r>
            <a:r>
              <a:rPr lang="en-US" sz="2000" b="1" dirty="0">
                <a:solidFill>
                  <a:srgbClr val="4472C4"/>
                </a:solidFill>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Prevailing Wage II: </a:t>
            </a:r>
            <a:r>
              <a:rPr lang="en-US" sz="2000" b="0" dirty="0">
                <a:effectLst/>
                <a:latin typeface="Calibri" panose="020F0502020204030204" pitchFamily="34" charset="0"/>
                <a:ea typeface="Calibri" panose="020F0502020204030204" pitchFamily="34" charset="0"/>
              </a:rPr>
              <a:t>In an earlier PW webinar this spring, attendees expressed interest in another PW webinar involving invited speakers. Speakers from the U.S. Department of Labor and PA Department of Labor and Industry will join this webinar to discuss Prevailing Wage and answer questions related to the DGLVR Program. Please email any questions you would like to have addressed in this webinar to Sherri Law (</a:t>
            </a:r>
            <a:r>
              <a:rPr lang="en-US" sz="2000" b="0" u="sng" dirty="0">
                <a:solidFill>
                  <a:srgbClr val="0000FF"/>
                </a:solidFill>
                <a:effectLst/>
                <a:latin typeface="Calibri" panose="020F0502020204030204" pitchFamily="34" charset="0"/>
                <a:ea typeface="Calibri" panose="020F0502020204030204" pitchFamily="34" charset="0"/>
                <a:hlinkClick r:id="rId3"/>
              </a:rPr>
              <a:t>shlaw@pa.gov</a:t>
            </a:r>
            <a:r>
              <a:rPr lang="en-US" sz="2000" b="0" dirty="0">
                <a:effectLst/>
                <a:latin typeface="Calibri" panose="020F0502020204030204" pitchFamily="34" charset="0"/>
                <a:ea typeface="Calibri" panose="020F0502020204030204" pitchFamily="34" charset="0"/>
              </a:rPr>
              <a:t>). </a:t>
            </a:r>
          </a:p>
        </p:txBody>
      </p:sp>
      <p:cxnSp>
        <p:nvCxnSpPr>
          <p:cNvPr id="4" name="Straight Connector 3">
            <a:extLst>
              <a:ext uri="{FF2B5EF4-FFF2-40B4-BE49-F238E27FC236}">
                <a16:creationId xmlns:a16="http://schemas.microsoft.com/office/drawing/2014/main" id="{82B27C4A-ED9A-484E-8ADB-C82A516A97F7}"/>
              </a:ext>
            </a:extLst>
          </p:cNvPr>
          <p:cNvCxnSpPr/>
          <p:nvPr/>
        </p:nvCxnSpPr>
        <p:spPr bwMode="auto">
          <a:xfrm>
            <a:off x="154236" y="3610782"/>
            <a:ext cx="880247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6458722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9AC68E-CB14-430E-AB8F-F3B9C28DBE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01888">
            <a:off x="5298114" y="2635828"/>
            <a:ext cx="5231862" cy="3700762"/>
          </a:xfrm>
          <a:prstGeom prst="rect">
            <a:avLst/>
          </a:prstGeom>
          <a:ln>
            <a:solidFill>
              <a:schemeClr val="tx1"/>
            </a:solidFill>
          </a:ln>
        </p:spPr>
      </p:pic>
      <p:pic>
        <p:nvPicPr>
          <p:cNvPr id="7" name="Picture 6">
            <a:extLst>
              <a:ext uri="{FF2B5EF4-FFF2-40B4-BE49-F238E27FC236}">
                <a16:creationId xmlns:a16="http://schemas.microsoft.com/office/drawing/2014/main" id="{3FD25D91-4EB3-4A99-8D80-0E6FA97882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43387">
            <a:off x="4316182" y="4227216"/>
            <a:ext cx="5307515" cy="3701196"/>
          </a:xfrm>
          <a:prstGeom prst="rect">
            <a:avLst/>
          </a:prstGeom>
          <a:ln>
            <a:solidFill>
              <a:schemeClr val="tx1"/>
            </a:solidFill>
          </a:ln>
        </p:spPr>
      </p:pic>
      <p:pic>
        <p:nvPicPr>
          <p:cNvPr id="5" name="Picture 4">
            <a:extLst>
              <a:ext uri="{FF2B5EF4-FFF2-40B4-BE49-F238E27FC236}">
                <a16:creationId xmlns:a16="http://schemas.microsoft.com/office/drawing/2014/main" id="{29A36D3D-2802-408F-BC47-07FB8ACF3C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49798">
            <a:off x="-639472" y="3098367"/>
            <a:ext cx="6230712" cy="4041776"/>
          </a:xfrm>
          <a:prstGeom prst="rect">
            <a:avLst/>
          </a:prstGeom>
          <a:ln>
            <a:solidFill>
              <a:schemeClr val="tx1"/>
            </a:solidFill>
          </a:ln>
        </p:spPr>
      </p:pic>
      <p:sp>
        <p:nvSpPr>
          <p:cNvPr id="11" name="TextBox 10">
            <a:extLst>
              <a:ext uri="{FF2B5EF4-FFF2-40B4-BE49-F238E27FC236}">
                <a16:creationId xmlns:a16="http://schemas.microsoft.com/office/drawing/2014/main" id="{32B003FD-9CE0-47E0-93AE-974D72666538}"/>
              </a:ext>
            </a:extLst>
          </p:cNvPr>
          <p:cNvSpPr txBox="1"/>
          <p:nvPr/>
        </p:nvSpPr>
        <p:spPr>
          <a:xfrm>
            <a:off x="980023" y="290579"/>
            <a:ext cx="7183954" cy="2708434"/>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800" b="1" i="0" strike="noStrike" kern="1200" cap="none" spc="0" normalizeH="0" baseline="0" noProof="0" dirty="0">
                <a:ln>
                  <a:noFill/>
                </a:ln>
                <a:effectLst/>
                <a:uLnTx/>
                <a:uFillTx/>
                <a:latin typeface="Calibri" panose="020F0502020204030204"/>
                <a:ea typeface="+mn-ea"/>
                <a:cs typeface="+mn-cs"/>
              </a:rPr>
              <a:t>Thank You!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Reminder: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DSA Project Checklist for CDs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3-pages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Sent </a:t>
            </a:r>
            <a:r>
              <a:rPr lang="en-US" sz="2400" dirty="0">
                <a:solidFill>
                  <a:prstClr val="black"/>
                </a:solidFill>
                <a:latin typeface="Calibri" panose="020F0502020204030204"/>
              </a:rPr>
              <a:t>in webinar reminder</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P</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osted</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online</a:t>
            </a:r>
          </a:p>
        </p:txBody>
      </p:sp>
      <p:sp>
        <p:nvSpPr>
          <p:cNvPr id="6" name="Rectangle 5">
            <a:extLst>
              <a:ext uri="{FF2B5EF4-FFF2-40B4-BE49-F238E27FC236}">
                <a16:creationId xmlns:a16="http://schemas.microsoft.com/office/drawing/2014/main" id="{A4F2A7FD-04AE-4D3E-B0A7-960FF758F423}"/>
              </a:ext>
            </a:extLst>
          </p:cNvPr>
          <p:cNvSpPr/>
          <p:nvPr/>
        </p:nvSpPr>
        <p:spPr bwMode="auto">
          <a:xfrm>
            <a:off x="4563223" y="2104369"/>
            <a:ext cx="4580777" cy="1876505"/>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2713" marR="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30 day notice is a minimum</a:t>
            </a:r>
          </a:p>
          <a:p>
            <a:pPr marL="112713" marR="0" algn="l" defTabSz="914400" rtl="0" eaLnBrk="1" fontAlgn="base" latinLnBrk="0" hangingPunct="1">
              <a:lnSpc>
                <a:spcPct val="100000"/>
              </a:lnSpc>
              <a:spcBef>
                <a:spcPct val="0"/>
              </a:spcBef>
              <a:spcAft>
                <a:spcPct val="0"/>
              </a:spcAft>
              <a:buClrTx/>
              <a:buSzTx/>
              <a:buFontTx/>
              <a:buNone/>
              <a:tabLst/>
            </a:pPr>
            <a:r>
              <a:rPr lang="en-US" sz="1800" dirty="0">
                <a:solidFill>
                  <a:srgbClr val="FF0000"/>
                </a:solidFill>
                <a:latin typeface="Calibri" panose="020F0502020204030204" pitchFamily="34" charset="0"/>
                <a:cs typeface="Calibri" panose="020F0502020204030204" pitchFamily="34" charset="0"/>
              </a:rPr>
              <a:t>Notify as soon as supplier is known</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Supplier needs time to make entire pile</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800" b="0" dirty="0">
                <a:latin typeface="Calibri" panose="020F0502020204030204" pitchFamily="34" charset="0"/>
                <a:cs typeface="Calibri" panose="020F0502020204030204" pitchFamily="34" charset="0"/>
              </a:rPr>
              <a:t>Time for sampling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800" b="0" dirty="0">
                <a:latin typeface="Calibri" panose="020F0502020204030204" pitchFamily="34" charset="0"/>
                <a:cs typeface="Calibri" panose="020F0502020204030204" pitchFamily="34" charset="0"/>
              </a:rPr>
              <a:t>Time for testing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800" b="0" dirty="0">
                <a:latin typeface="Calibri" panose="020F0502020204030204" pitchFamily="34" charset="0"/>
                <a:cs typeface="Calibri" panose="020F0502020204030204" pitchFamily="34" charset="0"/>
              </a:rPr>
              <a:t>Potential time for failures</a:t>
            </a:r>
          </a:p>
          <a:p>
            <a:pPr marL="571500" marR="0" indent="-571500" algn="l" defTabSz="914400" rtl="0" eaLnBrk="1" fontAlgn="base" latinLnBrk="0" hangingPunct="1">
              <a:lnSpc>
                <a:spcPct val="100000"/>
              </a:lnSpc>
              <a:spcBef>
                <a:spcPct val="0"/>
              </a:spcBef>
              <a:spcAft>
                <a:spcPct val="0"/>
              </a:spcAft>
              <a:buClrTx/>
              <a:buSzTx/>
              <a:buFontTx/>
              <a:buChar char="-"/>
              <a:tabLst/>
            </a:pPr>
            <a:endPar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601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509FE27-50DB-4152-BAA3-5920CABDE3BD}"/>
              </a:ext>
            </a:extLst>
          </p:cNvPr>
          <p:cNvPicPr>
            <a:picLocks noGrp="1" noChangeAspect="1"/>
          </p:cNvPicPr>
          <p:nvPr>
            <p:ph/>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158750" y="442913"/>
            <a:ext cx="8153400" cy="1815882"/>
          </a:xfrm>
          <a:prstGeom prst="rect">
            <a:avLst/>
          </a:prstGeom>
          <a:solidFill>
            <a:srgbClr val="FFFFCC">
              <a:alpha val="60000"/>
            </a:srgbClr>
          </a:solidFill>
        </p:spPr>
        <p:txBody>
          <a:bodyPr wrap="square" rtlCol="0">
            <a:spAutoFit/>
          </a:bodyPr>
          <a:lstStyle/>
          <a:p>
            <a:pPr algn="l"/>
            <a:r>
              <a:rPr lang="en-US" sz="2800" u="sng" dirty="0">
                <a:latin typeface="Calibri" panose="020F0502020204030204" pitchFamily="34" charset="0"/>
              </a:rPr>
              <a:t>How to sample a DSA pile</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Sampling and testing must be done </a:t>
            </a:r>
            <a:r>
              <a:rPr lang="en-US" sz="2800" u="sng" dirty="0">
                <a:latin typeface="Calibri" panose="020F0502020204030204" pitchFamily="34" charset="0"/>
              </a:rPr>
              <a:t>on the (entire) specific pile that is supplying your project</a:t>
            </a:r>
          </a:p>
        </p:txBody>
      </p:sp>
    </p:spTree>
    <p:extLst>
      <p:ext uri="{BB962C8B-B14F-4D97-AF65-F5344CB8AC3E}">
        <p14:creationId xmlns:p14="http://schemas.microsoft.com/office/powerpoint/2010/main" val="1207125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509FE27-50DB-4152-BAA3-5920CABDE3BD}"/>
              </a:ext>
            </a:extLst>
          </p:cNvPr>
          <p:cNvPicPr>
            <a:picLocks noGrp="1" noChangeAspect="1"/>
          </p:cNvPicPr>
          <p:nvPr>
            <p:ph/>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158750" y="442913"/>
            <a:ext cx="8153400" cy="3539430"/>
          </a:xfrm>
          <a:prstGeom prst="rect">
            <a:avLst/>
          </a:prstGeom>
          <a:solidFill>
            <a:srgbClr val="FFFFCC">
              <a:alpha val="60000"/>
            </a:srgbClr>
          </a:solidFill>
        </p:spPr>
        <p:txBody>
          <a:bodyPr wrap="square" rtlCol="0">
            <a:spAutoFit/>
          </a:bodyPr>
          <a:lstStyle/>
          <a:p>
            <a:pPr algn="l"/>
            <a:r>
              <a:rPr lang="en-US" sz="2800" u="sng" dirty="0">
                <a:latin typeface="Calibri" panose="020F0502020204030204" pitchFamily="34" charset="0"/>
              </a:rPr>
              <a:t>How to sample a DSA pile</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Sampling and testing must be done </a:t>
            </a:r>
            <a:r>
              <a:rPr lang="en-US" sz="2800" u="sng" dirty="0">
                <a:latin typeface="Calibri" panose="020F0502020204030204" pitchFamily="34" charset="0"/>
              </a:rPr>
              <a:t>on the (entire) specific pile that is supplying your project</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Sample the full pile required for your project, if your project requires 5,000 tons, it must be a 5,000-ton pile.</a:t>
            </a:r>
          </a:p>
        </p:txBody>
      </p:sp>
    </p:spTree>
    <p:extLst>
      <p:ext uri="{BB962C8B-B14F-4D97-AF65-F5344CB8AC3E}">
        <p14:creationId xmlns:p14="http://schemas.microsoft.com/office/powerpoint/2010/main" val="1427649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509FE27-50DB-4152-BAA3-5920CABDE3BD}"/>
              </a:ext>
            </a:extLst>
          </p:cNvPr>
          <p:cNvPicPr>
            <a:picLocks noGrp="1" noChangeAspect="1"/>
          </p:cNvPicPr>
          <p:nvPr>
            <p:ph/>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158750" y="442913"/>
            <a:ext cx="8153400" cy="5262979"/>
          </a:xfrm>
          <a:prstGeom prst="rect">
            <a:avLst/>
          </a:prstGeom>
          <a:solidFill>
            <a:srgbClr val="FFFFCC">
              <a:alpha val="60000"/>
            </a:srgbClr>
          </a:solidFill>
        </p:spPr>
        <p:txBody>
          <a:bodyPr wrap="square" rtlCol="0">
            <a:spAutoFit/>
          </a:bodyPr>
          <a:lstStyle/>
          <a:p>
            <a:pPr algn="l"/>
            <a:r>
              <a:rPr lang="en-US" sz="2800" u="sng" dirty="0">
                <a:latin typeface="Calibri" panose="020F0502020204030204" pitchFamily="34" charset="0"/>
              </a:rPr>
              <a:t>How to sample a DSA pile</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Sampling and testing must be done </a:t>
            </a:r>
            <a:r>
              <a:rPr lang="en-US" sz="2800" u="sng" dirty="0">
                <a:latin typeface="Calibri" panose="020F0502020204030204" pitchFamily="34" charset="0"/>
              </a:rPr>
              <a:t>on the (entire) specific pile that is supplying your project</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Sample the full pile required for your project, if your project requires 5,000 tons, it must be a 5,000-ton pile.</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Quarries must produce DSA piles in advance of delivery in order to allow time for sampling and testing (2 weeks recommended)</a:t>
            </a:r>
            <a:endParaRPr lang="en-US" sz="2800" dirty="0">
              <a:latin typeface="Calibri" panose="020F0502020204030204" pitchFamily="34" charset="0"/>
            </a:endParaRPr>
          </a:p>
        </p:txBody>
      </p:sp>
    </p:spTree>
    <p:extLst>
      <p:ext uri="{BB962C8B-B14F-4D97-AF65-F5344CB8AC3E}">
        <p14:creationId xmlns:p14="http://schemas.microsoft.com/office/powerpoint/2010/main" val="328471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509FE27-50DB-4152-BAA3-5920CABDE3BD}"/>
              </a:ext>
            </a:extLst>
          </p:cNvPr>
          <p:cNvPicPr>
            <a:picLocks noGrp="1" noChangeAspect="1"/>
          </p:cNvPicPr>
          <p:nvPr>
            <p:ph/>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158750" y="442913"/>
            <a:ext cx="8153400" cy="6124754"/>
          </a:xfrm>
          <a:prstGeom prst="rect">
            <a:avLst/>
          </a:prstGeom>
          <a:solidFill>
            <a:srgbClr val="FFFFCC">
              <a:alpha val="60000"/>
            </a:srgbClr>
          </a:solidFill>
        </p:spPr>
        <p:txBody>
          <a:bodyPr wrap="square" rtlCol="0">
            <a:spAutoFit/>
          </a:bodyPr>
          <a:lstStyle/>
          <a:p>
            <a:pPr algn="l"/>
            <a:r>
              <a:rPr lang="en-US" sz="2800" u="sng" dirty="0">
                <a:latin typeface="Calibri" panose="020F0502020204030204" pitchFamily="34" charset="0"/>
              </a:rPr>
              <a:t>How to sample a DSA pile</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Sampling and testing must be done </a:t>
            </a:r>
            <a:r>
              <a:rPr lang="en-US" sz="2800" u="sng" dirty="0">
                <a:latin typeface="Calibri" panose="020F0502020204030204" pitchFamily="34" charset="0"/>
              </a:rPr>
              <a:t>on the (entire) specific pile that is supplying your project</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Sample the full pile required for your project, if your project requires 5,000 tons, it must be a 5,000-ton pile.</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Quarries must produce DSA piles in advance of delivery in order to allow time for sampling and testing</a:t>
            </a:r>
          </a:p>
          <a:p>
            <a:pPr marL="457200" indent="-457200" algn="l">
              <a:buFont typeface="Arial" panose="020B0604020202020204" pitchFamily="34" charset="0"/>
              <a:buChar char="•"/>
            </a:pPr>
            <a:endParaRPr lang="en-US" sz="2800" dirty="0">
              <a:latin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en-US" sz="2800" dirty="0">
                <a:latin typeface="Calibri" panose="020F0502020204030204" pitchFamily="34" charset="0"/>
                <a:cs typeface="Times New Roman" panose="02020603050405020304" pitchFamily="18" charset="0"/>
              </a:rPr>
              <a:t>Labs can get backlogged in construction season</a:t>
            </a:r>
            <a:endParaRPr lang="en-US" sz="2800" dirty="0">
              <a:latin typeface="Calibri" panose="020F0502020204030204" pitchFamily="34" charset="0"/>
            </a:endParaRPr>
          </a:p>
        </p:txBody>
      </p:sp>
    </p:spTree>
    <p:extLst>
      <p:ext uri="{BB962C8B-B14F-4D97-AF65-F5344CB8AC3E}">
        <p14:creationId xmlns:p14="http://schemas.microsoft.com/office/powerpoint/2010/main" val="1970573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enevel\Desktop\IMG_5817.JPG">
            <a:extLst>
              <a:ext uri="{FF2B5EF4-FFF2-40B4-BE49-F238E27FC236}">
                <a16:creationId xmlns:a16="http://schemas.microsoft.com/office/drawing/2014/main" id="{226B00E3-F236-4C61-A9B6-54BEE00155E5}"/>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3971" name="Rectangle 7"/>
          <p:cNvSpPr>
            <a:spLocks noChangeArrowheads="1"/>
          </p:cNvSpPr>
          <p:nvPr/>
        </p:nvSpPr>
        <p:spPr bwMode="auto">
          <a:xfrm>
            <a:off x="171450" y="569913"/>
            <a:ext cx="9144000" cy="990600"/>
          </a:xfrm>
          <a:prstGeom prst="rect">
            <a:avLst/>
          </a:prstGeom>
          <a:noFill/>
          <a:ln w="9525">
            <a:noFill/>
            <a:miter lim="800000"/>
            <a:headEnd/>
            <a:tailEnd/>
          </a:ln>
        </p:spPr>
        <p:txBody>
          <a:bodyPr/>
          <a:lstStyle/>
          <a:p>
            <a:pPr marL="225425" indent="-225425" algn="l">
              <a:spcBef>
                <a:spcPct val="20000"/>
              </a:spcBef>
            </a:pPr>
            <a:r>
              <a:rPr lang="en-US" sz="3200" dirty="0">
                <a:latin typeface="Calibri" panose="020F0502020204030204" pitchFamily="34" charset="0"/>
              </a:rPr>
              <a:t>Can a conservation district pull their own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5C2C6B79-A399-4FDC-9DE6-B4FC8E4815C4}"/>
              </a:ext>
            </a:extLst>
          </p:cNvPr>
          <p:cNvSpPr txBox="1"/>
          <p:nvPr/>
        </p:nvSpPr>
        <p:spPr>
          <a:xfrm>
            <a:off x="296091" y="1455995"/>
            <a:ext cx="8464731" cy="1384995"/>
          </a:xfrm>
          <a:prstGeom prst="rect">
            <a:avLst/>
          </a:prstGeom>
          <a:solidFill>
            <a:srgbClr val="FFFFCC">
              <a:alpha val="60000"/>
            </a:srgbClr>
          </a:solidFill>
        </p:spPr>
        <p:txBody>
          <a:bodyPr wrap="square" rtlCol="0">
            <a:spAutoFit/>
          </a:bodyPr>
          <a:lstStyle>
            <a:defPPr>
              <a:defRPr lang="en-US"/>
            </a:defPPr>
            <a:lvl1pPr algn="l">
              <a:defRPr sz="2800" u="sng">
                <a:latin typeface="Calibri" panose="020F0502020204030204" pitchFamily="34" charset="0"/>
              </a:defRPr>
            </a:lvl1pPr>
          </a:lstStyle>
          <a:p>
            <a:pPr marL="457200" indent="-457200">
              <a:buFont typeface="Arial" panose="020B0604020202020204" pitchFamily="34" charset="0"/>
              <a:buChar char="•"/>
            </a:pPr>
            <a:r>
              <a:rPr lang="en-US" u="none" dirty="0"/>
              <a:t>Yes. If a CD pulls their own sample, they must also pay for the lab testing.</a:t>
            </a:r>
          </a:p>
          <a:p>
            <a:pPr marL="457200" indent="-457200">
              <a:buFont typeface="Arial" panose="020B0604020202020204" pitchFamily="34" charset="0"/>
              <a:buChar char="•"/>
            </a:pPr>
            <a:endParaRPr lang="en-US" u="none" dirty="0"/>
          </a:p>
        </p:txBody>
      </p:sp>
    </p:spTree>
    <p:extLst>
      <p:ext uri="{BB962C8B-B14F-4D97-AF65-F5344CB8AC3E}">
        <p14:creationId xmlns:p14="http://schemas.microsoft.com/office/powerpoint/2010/main" val="2905373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enevel\Desktop\IMG_5817.JPG">
            <a:extLst>
              <a:ext uri="{FF2B5EF4-FFF2-40B4-BE49-F238E27FC236}">
                <a16:creationId xmlns:a16="http://schemas.microsoft.com/office/drawing/2014/main" id="{226B00E3-F236-4C61-A9B6-54BEE00155E5}"/>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3971" name="Rectangle 7"/>
          <p:cNvSpPr>
            <a:spLocks noChangeArrowheads="1"/>
          </p:cNvSpPr>
          <p:nvPr/>
        </p:nvSpPr>
        <p:spPr bwMode="auto">
          <a:xfrm>
            <a:off x="171450" y="569913"/>
            <a:ext cx="9144000" cy="990600"/>
          </a:xfrm>
          <a:prstGeom prst="rect">
            <a:avLst/>
          </a:prstGeom>
          <a:noFill/>
          <a:ln w="9525">
            <a:noFill/>
            <a:miter lim="800000"/>
            <a:headEnd/>
            <a:tailEnd/>
          </a:ln>
        </p:spPr>
        <p:txBody>
          <a:bodyPr/>
          <a:lstStyle/>
          <a:p>
            <a:pPr marL="225425" indent="-225425" algn="l">
              <a:spcBef>
                <a:spcPct val="20000"/>
              </a:spcBef>
            </a:pPr>
            <a:r>
              <a:rPr lang="en-US" sz="3200" dirty="0">
                <a:latin typeface="Calibri" panose="020F0502020204030204" pitchFamily="34" charset="0"/>
              </a:rPr>
              <a:t>Can a conservation district pull their own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5C2C6B79-A399-4FDC-9DE6-B4FC8E4815C4}"/>
              </a:ext>
            </a:extLst>
          </p:cNvPr>
          <p:cNvSpPr txBox="1"/>
          <p:nvPr/>
        </p:nvSpPr>
        <p:spPr>
          <a:xfrm>
            <a:off x="296091" y="1455995"/>
            <a:ext cx="8464731" cy="2246769"/>
          </a:xfrm>
          <a:prstGeom prst="rect">
            <a:avLst/>
          </a:prstGeom>
          <a:solidFill>
            <a:srgbClr val="FFFFCC">
              <a:alpha val="60000"/>
            </a:srgbClr>
          </a:solidFill>
        </p:spPr>
        <p:txBody>
          <a:bodyPr wrap="square" rtlCol="0">
            <a:spAutoFit/>
          </a:bodyPr>
          <a:lstStyle>
            <a:defPPr>
              <a:defRPr lang="en-US"/>
            </a:defPPr>
            <a:lvl1pPr algn="l">
              <a:defRPr sz="2800" u="sng">
                <a:latin typeface="Calibri" panose="020F0502020204030204" pitchFamily="34" charset="0"/>
              </a:defRPr>
            </a:lvl1pPr>
          </a:lstStyle>
          <a:p>
            <a:pPr marL="457200" indent="-457200">
              <a:buFont typeface="Arial" panose="020B0604020202020204" pitchFamily="34" charset="0"/>
              <a:buChar char="•"/>
            </a:pPr>
            <a:r>
              <a:rPr lang="en-US" u="none" dirty="0"/>
              <a:t>Yes. If a CD pulls their own sample, they must also pay for the lab testing.</a:t>
            </a:r>
          </a:p>
          <a:p>
            <a:pPr marL="457200" indent="-457200">
              <a:buFont typeface="Arial" panose="020B0604020202020204" pitchFamily="34" charset="0"/>
              <a:buChar char="•"/>
            </a:pPr>
            <a:endParaRPr lang="en-US" u="none" dirty="0"/>
          </a:p>
          <a:p>
            <a:pPr marL="457200" indent="-457200">
              <a:buFont typeface="Arial" panose="020B0604020202020204" pitchFamily="34" charset="0"/>
              <a:buChar char="•"/>
            </a:pPr>
            <a:r>
              <a:rPr lang="en-US" u="none" dirty="0"/>
              <a:t>The costs of testing can be incorporated into the project cost or paid out of admin/education funds </a:t>
            </a:r>
          </a:p>
        </p:txBody>
      </p:sp>
    </p:spTree>
    <p:extLst>
      <p:ext uri="{BB962C8B-B14F-4D97-AF65-F5344CB8AC3E}">
        <p14:creationId xmlns:p14="http://schemas.microsoft.com/office/powerpoint/2010/main" val="2926600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enevel\Desktop\IMG_5817.JPG">
            <a:extLst>
              <a:ext uri="{FF2B5EF4-FFF2-40B4-BE49-F238E27FC236}">
                <a16:creationId xmlns:a16="http://schemas.microsoft.com/office/drawing/2014/main" id="{226B00E3-F236-4C61-A9B6-54BEE00155E5}"/>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3971" name="Rectangle 7"/>
          <p:cNvSpPr>
            <a:spLocks noChangeArrowheads="1"/>
          </p:cNvSpPr>
          <p:nvPr/>
        </p:nvSpPr>
        <p:spPr bwMode="auto">
          <a:xfrm>
            <a:off x="171450" y="569913"/>
            <a:ext cx="9144000" cy="990600"/>
          </a:xfrm>
          <a:prstGeom prst="rect">
            <a:avLst/>
          </a:prstGeom>
          <a:noFill/>
          <a:ln w="9525">
            <a:noFill/>
            <a:miter lim="800000"/>
            <a:headEnd/>
            <a:tailEnd/>
          </a:ln>
        </p:spPr>
        <p:txBody>
          <a:bodyPr/>
          <a:lstStyle/>
          <a:p>
            <a:pPr marL="225425" indent="-225425" algn="l">
              <a:spcBef>
                <a:spcPct val="20000"/>
              </a:spcBef>
            </a:pPr>
            <a:r>
              <a:rPr lang="en-US" sz="3200" dirty="0">
                <a:latin typeface="Calibri" panose="020F0502020204030204" pitchFamily="34" charset="0"/>
              </a:rPr>
              <a:t>Can a conservation district pull their own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5C2C6B79-A399-4FDC-9DE6-B4FC8E4815C4}"/>
              </a:ext>
            </a:extLst>
          </p:cNvPr>
          <p:cNvSpPr txBox="1"/>
          <p:nvPr/>
        </p:nvSpPr>
        <p:spPr>
          <a:xfrm>
            <a:off x="296091" y="1455995"/>
            <a:ext cx="8464731" cy="3970318"/>
          </a:xfrm>
          <a:prstGeom prst="rect">
            <a:avLst/>
          </a:prstGeom>
          <a:solidFill>
            <a:srgbClr val="FFFFCC">
              <a:alpha val="60000"/>
            </a:srgbClr>
          </a:solidFill>
        </p:spPr>
        <p:txBody>
          <a:bodyPr wrap="square" rtlCol="0">
            <a:spAutoFit/>
          </a:bodyPr>
          <a:lstStyle>
            <a:defPPr>
              <a:defRPr lang="en-US"/>
            </a:defPPr>
            <a:lvl1pPr algn="l">
              <a:defRPr sz="2800" u="sng">
                <a:latin typeface="Calibri" panose="020F0502020204030204" pitchFamily="34" charset="0"/>
              </a:defRPr>
            </a:lvl1pPr>
          </a:lstStyle>
          <a:p>
            <a:pPr marL="457200" indent="-457200">
              <a:buFont typeface="Arial" panose="020B0604020202020204" pitchFamily="34" charset="0"/>
              <a:buChar char="•"/>
            </a:pPr>
            <a:r>
              <a:rPr lang="en-US" u="none" dirty="0"/>
              <a:t>Yes. If a CD pulls their own sample, they must also pay for the lab testing.</a:t>
            </a:r>
          </a:p>
          <a:p>
            <a:pPr marL="457200" indent="-457200">
              <a:buFont typeface="Arial" panose="020B0604020202020204" pitchFamily="34" charset="0"/>
              <a:buChar char="•"/>
            </a:pPr>
            <a:endParaRPr lang="en-US" u="none" dirty="0"/>
          </a:p>
          <a:p>
            <a:pPr marL="457200" indent="-457200">
              <a:buFont typeface="Arial" panose="020B0604020202020204" pitchFamily="34" charset="0"/>
              <a:buChar char="•"/>
            </a:pPr>
            <a:r>
              <a:rPr lang="en-US" u="none" dirty="0"/>
              <a:t>The costs of testing can be incorporated into the project cost or paid out of admin/education funds </a:t>
            </a:r>
          </a:p>
          <a:p>
            <a:pPr marL="457200" indent="-457200">
              <a:buFont typeface="Arial" panose="020B0604020202020204" pitchFamily="34" charset="0"/>
              <a:buChar char="•"/>
            </a:pPr>
            <a:endParaRPr lang="en-US" u="none" dirty="0"/>
          </a:p>
          <a:p>
            <a:pPr marL="457200" indent="-457200">
              <a:buFont typeface="Arial" panose="020B0604020202020204" pitchFamily="34" charset="0"/>
              <a:buChar char="•"/>
            </a:pPr>
            <a:r>
              <a:rPr lang="en-US" u="none" dirty="0"/>
              <a:t>Sampling and testing can also be done, free of charge, by the Center’s DSA Clearinghouse (more details on that later)</a:t>
            </a:r>
          </a:p>
        </p:txBody>
      </p:sp>
    </p:spTree>
    <p:extLst>
      <p:ext uri="{BB962C8B-B14F-4D97-AF65-F5344CB8AC3E}">
        <p14:creationId xmlns:p14="http://schemas.microsoft.com/office/powerpoint/2010/main" val="3425230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11" name="Picture 13" descr="C:\my_documents\WORKSHOPS\past workshops\2008_workshop\DSA_n_Quarry\P9182198.JPG">
            <a:extLst>
              <a:ext uri="{FF2B5EF4-FFF2-40B4-BE49-F238E27FC236}">
                <a16:creationId xmlns:a16="http://schemas.microsoft.com/office/drawing/2014/main" id="{5A060326-0929-4E5D-99A4-99FE497A234D}"/>
              </a:ext>
            </a:extLst>
          </p:cNvPr>
          <p:cNvPicPr>
            <a:picLocks noGrp="1" noChangeAspect="1" noChangeArrowheads="1"/>
          </p:cNvPicPr>
          <p:nvPr>
            <p:ph/>
          </p:nvPr>
        </p:nvPicPr>
        <p:blipFill rotWithShape="1">
          <a:blip r:embed="rId3" cstate="email">
            <a:extLst>
              <a:ext uri="{28A0092B-C50C-407E-A947-70E740481C1C}">
                <a14:useLocalDpi xmlns:a14="http://schemas.microsoft.com/office/drawing/2010/main"/>
              </a:ext>
            </a:extLst>
          </a:blip>
          <a:srcRect/>
          <a:stretch/>
        </p:blipFill>
        <p:spPr bwMode="auto">
          <a:xfrm>
            <a:off x="-692150" y="1023937"/>
            <a:ext cx="4394200" cy="5834063"/>
          </a:xfrm>
          <a:prstGeom prst="rect">
            <a:avLst/>
          </a:prstGeom>
          <a:noFill/>
          <a:ln w="9525">
            <a:noFill/>
            <a:miter lim="800000"/>
            <a:headEnd/>
            <a:tailEnd/>
          </a:ln>
        </p:spPr>
      </p:pic>
      <p:sp>
        <p:nvSpPr>
          <p:cNvPr id="9" name="TextBox 8">
            <a:extLst>
              <a:ext uri="{FF2B5EF4-FFF2-40B4-BE49-F238E27FC236}">
                <a16:creationId xmlns:a16="http://schemas.microsoft.com/office/drawing/2014/main" id="{22AB75F2-6006-49F9-A3E6-BF4D0AE3A379}"/>
              </a:ext>
            </a:extLst>
          </p:cNvPr>
          <p:cNvSpPr txBox="1"/>
          <p:nvPr/>
        </p:nvSpPr>
        <p:spPr>
          <a:xfrm>
            <a:off x="3943350" y="1150937"/>
            <a:ext cx="5181600" cy="1015663"/>
          </a:xfrm>
          <a:prstGeom prst="rect">
            <a:avLst/>
          </a:prstGeom>
          <a:noFill/>
        </p:spPr>
        <p:txBody>
          <a:bodyPr wrap="square">
            <a:spAutoFit/>
          </a:bodyPr>
          <a:lstStyle/>
          <a:p>
            <a:pPr marL="285750" indent="-285750" algn="l">
              <a:spcBef>
                <a:spcPct val="20000"/>
              </a:spcBef>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Sampling from a stockpile should always be done using a loader to separate out small sampling pile(s). </a:t>
            </a:r>
          </a:p>
        </p:txBody>
      </p:sp>
    </p:spTree>
    <p:extLst>
      <p:ext uri="{BB962C8B-B14F-4D97-AF65-F5344CB8AC3E}">
        <p14:creationId xmlns:p14="http://schemas.microsoft.com/office/powerpoint/2010/main" val="257606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11" name="Picture 13" descr="C:\my_documents\WORKSHOPS\past workshops\2008_workshop\DSA_n_Quarry\P9182198.JPG">
            <a:extLst>
              <a:ext uri="{FF2B5EF4-FFF2-40B4-BE49-F238E27FC236}">
                <a16:creationId xmlns:a16="http://schemas.microsoft.com/office/drawing/2014/main" id="{5A060326-0929-4E5D-99A4-99FE497A234D}"/>
              </a:ext>
            </a:extLst>
          </p:cNvPr>
          <p:cNvPicPr>
            <a:picLocks noGrp="1" noChangeAspect="1" noChangeArrowheads="1"/>
          </p:cNvPicPr>
          <p:nvPr>
            <p:ph/>
          </p:nvPr>
        </p:nvPicPr>
        <p:blipFill rotWithShape="1">
          <a:blip r:embed="rId3" cstate="email">
            <a:extLst>
              <a:ext uri="{28A0092B-C50C-407E-A947-70E740481C1C}">
                <a14:useLocalDpi xmlns:a14="http://schemas.microsoft.com/office/drawing/2010/main"/>
              </a:ext>
            </a:extLst>
          </a:blip>
          <a:srcRect/>
          <a:stretch/>
        </p:blipFill>
        <p:spPr bwMode="auto">
          <a:xfrm>
            <a:off x="-692150" y="1023937"/>
            <a:ext cx="4394200" cy="5834063"/>
          </a:xfrm>
          <a:prstGeom prst="rect">
            <a:avLst/>
          </a:prstGeom>
          <a:noFill/>
          <a:ln w="9525">
            <a:noFill/>
            <a:miter lim="800000"/>
            <a:headEnd/>
            <a:tailEnd/>
          </a:ln>
        </p:spPr>
      </p:pic>
      <p:sp>
        <p:nvSpPr>
          <p:cNvPr id="9" name="TextBox 8">
            <a:extLst>
              <a:ext uri="{FF2B5EF4-FFF2-40B4-BE49-F238E27FC236}">
                <a16:creationId xmlns:a16="http://schemas.microsoft.com/office/drawing/2014/main" id="{22AB75F2-6006-49F9-A3E6-BF4D0AE3A379}"/>
              </a:ext>
            </a:extLst>
          </p:cNvPr>
          <p:cNvSpPr txBox="1"/>
          <p:nvPr/>
        </p:nvSpPr>
        <p:spPr>
          <a:xfrm>
            <a:off x="3943350" y="1150937"/>
            <a:ext cx="5181600" cy="3046988"/>
          </a:xfrm>
          <a:prstGeom prst="rect">
            <a:avLst/>
          </a:prstGeom>
          <a:noFill/>
        </p:spPr>
        <p:txBody>
          <a:bodyPr wrap="square">
            <a:spAutoFit/>
          </a:bodyPr>
          <a:lstStyle/>
          <a:p>
            <a:pPr marL="285750" indent="-285750" algn="l">
              <a:spcBef>
                <a:spcPct val="20000"/>
              </a:spcBef>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Sampling from a stockpile should always be done using a loader to separate out small sampling pile(s). </a:t>
            </a:r>
          </a:p>
          <a:p>
            <a:pPr marL="285750" indent="-285750" algn="l">
              <a:spcBef>
                <a:spcPct val="20000"/>
              </a:spcBef>
              <a:buFont typeface="Arial" panose="020B0604020202020204" pitchFamily="34" charset="0"/>
              <a:buChar char="•"/>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l">
              <a:spcBef>
                <a:spcPct val="20000"/>
              </a:spcBef>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As the sampler, it is your job to </a:t>
            </a:r>
            <a:r>
              <a:rPr lang="en-US"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witness the sample pile(s) being created</a:t>
            </a:r>
            <a:r>
              <a:rPr lang="en-US" sz="2000" dirty="0">
                <a:effectLst/>
                <a:latin typeface="Arial" panose="020B0604020202020204" pitchFamily="34" charset="0"/>
                <a:ea typeface="Calibri" panose="020F0502020204030204" pitchFamily="34" charset="0"/>
                <a:cs typeface="Times New Roman" panose="02020603050405020304" pitchFamily="18" charset="0"/>
              </a:rPr>
              <a:t> from the DSA stockpile that will be used on the job.</a:t>
            </a:r>
          </a:p>
          <a:p>
            <a:pPr algn="l">
              <a:spcBef>
                <a:spcPct val="2000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941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2359033" y="364186"/>
            <a:ext cx="6564222"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3200" b="1" i="0" u="sng" strike="noStrike" kern="1200" cap="none" spc="0" normalizeH="0" baseline="0" noProof="0" dirty="0">
                <a:ln>
                  <a:noFill/>
                </a:ln>
                <a:solidFill>
                  <a:srgbClr val="FFFF00"/>
                </a:solidFill>
                <a:effectLst/>
                <a:uLnTx/>
                <a:uFillTx/>
                <a:latin typeface="Calibri"/>
                <a:ea typeface="Times New Roman"/>
                <a:cs typeface="+mn-cs"/>
              </a:rPr>
              <a:t>Purpose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Primer and reminder for DSA placement season starting April 1</a:t>
            </a:r>
            <a:endParaRPr kumimoji="0" lang="en-US" sz="3200" b="1" i="0" strike="noStrike" kern="1200" cap="none" spc="0" normalizeH="0" baseline="0" noProof="0" dirty="0">
              <a:ln>
                <a:noFill/>
              </a:ln>
              <a:solidFill>
                <a:schemeClr val="bg1"/>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none" dirty="0">
              <a:solidFill>
                <a:schemeClr val="bg1"/>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Calibri"/>
                <a:ea typeface="Times New Roman"/>
              </a:rPr>
              <a:t>Discussion of new DSA Project Checklist</a:t>
            </a: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p:txBody>
      </p:sp>
      <p:pic>
        <p:nvPicPr>
          <p:cNvPr id="17" name="Picture 16">
            <a:extLst>
              <a:ext uri="{FF2B5EF4-FFF2-40B4-BE49-F238E27FC236}">
                <a16:creationId xmlns:a16="http://schemas.microsoft.com/office/drawing/2014/main" id="{D2C10110-A2C8-40D9-A81C-E86D9D18FDDD}"/>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0" y="728372"/>
            <a:ext cx="2138289" cy="82422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2763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11" name="Picture 13" descr="C:\my_documents\WORKSHOPS\past workshops\2008_workshop\DSA_n_Quarry\P9182198.JPG">
            <a:extLst>
              <a:ext uri="{FF2B5EF4-FFF2-40B4-BE49-F238E27FC236}">
                <a16:creationId xmlns:a16="http://schemas.microsoft.com/office/drawing/2014/main" id="{5A060326-0929-4E5D-99A4-99FE497A234D}"/>
              </a:ext>
            </a:extLst>
          </p:cNvPr>
          <p:cNvPicPr>
            <a:picLocks noGrp="1" noChangeAspect="1" noChangeArrowheads="1"/>
          </p:cNvPicPr>
          <p:nvPr>
            <p:ph/>
          </p:nvPr>
        </p:nvPicPr>
        <p:blipFill rotWithShape="1">
          <a:blip r:embed="rId3" cstate="email">
            <a:extLst>
              <a:ext uri="{28A0092B-C50C-407E-A947-70E740481C1C}">
                <a14:useLocalDpi xmlns:a14="http://schemas.microsoft.com/office/drawing/2010/main"/>
              </a:ext>
            </a:extLst>
          </a:blip>
          <a:srcRect/>
          <a:stretch/>
        </p:blipFill>
        <p:spPr bwMode="auto">
          <a:xfrm>
            <a:off x="-692150" y="1023937"/>
            <a:ext cx="4394200" cy="5834063"/>
          </a:xfrm>
          <a:prstGeom prst="rect">
            <a:avLst/>
          </a:prstGeom>
          <a:noFill/>
          <a:ln w="9525">
            <a:noFill/>
            <a:miter lim="800000"/>
            <a:headEnd/>
            <a:tailEnd/>
          </a:ln>
        </p:spPr>
      </p:pic>
      <p:sp>
        <p:nvSpPr>
          <p:cNvPr id="9" name="TextBox 8">
            <a:extLst>
              <a:ext uri="{FF2B5EF4-FFF2-40B4-BE49-F238E27FC236}">
                <a16:creationId xmlns:a16="http://schemas.microsoft.com/office/drawing/2014/main" id="{22AB75F2-6006-49F9-A3E6-BF4D0AE3A379}"/>
              </a:ext>
            </a:extLst>
          </p:cNvPr>
          <p:cNvSpPr txBox="1"/>
          <p:nvPr/>
        </p:nvSpPr>
        <p:spPr>
          <a:xfrm>
            <a:off x="3943350" y="1150937"/>
            <a:ext cx="5181600" cy="4955203"/>
          </a:xfrm>
          <a:prstGeom prst="rect">
            <a:avLst/>
          </a:prstGeom>
          <a:noFill/>
        </p:spPr>
        <p:txBody>
          <a:bodyPr wrap="square">
            <a:spAutoFit/>
          </a:bodyPr>
          <a:lstStyle/>
          <a:p>
            <a:pPr marL="285750" indent="-285750" algn="l">
              <a:spcBef>
                <a:spcPct val="20000"/>
              </a:spcBef>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Sampling from a stockpile should always be done using a loader to separate out small sampling pile(s). </a:t>
            </a:r>
          </a:p>
          <a:p>
            <a:pPr marL="285750" indent="-285750" algn="l">
              <a:spcBef>
                <a:spcPct val="20000"/>
              </a:spcBef>
              <a:buFont typeface="Arial" panose="020B0604020202020204" pitchFamily="34" charset="0"/>
              <a:buChar char="•"/>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l">
              <a:spcBef>
                <a:spcPct val="20000"/>
              </a:spcBef>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As the sampler, it is your job to </a:t>
            </a:r>
            <a:r>
              <a:rPr lang="en-US"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witness the sample pile(s) being created</a:t>
            </a:r>
            <a:r>
              <a:rPr lang="en-US" sz="2000" dirty="0">
                <a:effectLst/>
                <a:latin typeface="Arial" panose="020B0604020202020204" pitchFamily="34" charset="0"/>
                <a:ea typeface="Calibri" panose="020F0502020204030204" pitchFamily="34" charset="0"/>
                <a:cs typeface="Times New Roman" panose="02020603050405020304" pitchFamily="18" charset="0"/>
              </a:rPr>
              <a:t> from the DSA stockpile that will be used on the job.</a:t>
            </a:r>
          </a:p>
          <a:p>
            <a:pPr marL="285750" indent="-285750" algn="l">
              <a:spcBef>
                <a:spcPct val="20000"/>
              </a:spcBef>
              <a:buFont typeface="Arial" panose="020B0604020202020204" pitchFamily="34" charset="0"/>
              <a:buChar char="•"/>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l">
              <a:spcBef>
                <a:spcPct val="20000"/>
              </a:spcBef>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Sampling is equally as important as the testing, and the sampler shall use every precaution to obtain samples that will show the nature and condition of the materials which they represent.  A “</a:t>
            </a:r>
            <a:r>
              <a:rPr lang="en-US" sz="2000" u="sng" dirty="0">
                <a:effectLst/>
                <a:latin typeface="Arial" panose="020B0604020202020204" pitchFamily="34" charset="0"/>
                <a:ea typeface="Calibri" panose="020F0502020204030204" pitchFamily="34" charset="0"/>
                <a:cs typeface="Times New Roman" panose="02020603050405020304" pitchFamily="18" charset="0"/>
              </a:rPr>
              <a:t>representative” sample</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6956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0" y="1223963"/>
            <a:ext cx="5759450" cy="5409899"/>
          </a:xfrm>
          <a:prstGeom prst="rect">
            <a:avLst/>
          </a:prstGeom>
          <a:noFill/>
          <a:ln w="9525">
            <a:noFill/>
            <a:miter lim="800000"/>
            <a:headEnd/>
            <a:tailEnd/>
          </a:ln>
        </p:spPr>
        <p:txBody>
          <a:bodyPr/>
          <a:lstStyle/>
          <a:p>
            <a:pPr marL="342900" indent="-342900" algn="l">
              <a:spcBef>
                <a:spcPct val="20000"/>
              </a:spcBef>
              <a:buFont typeface="Arial" panose="020B0604020202020204" pitchFamily="34" charset="0"/>
              <a:buChar char="•"/>
            </a:pPr>
            <a:r>
              <a:rPr lang="en-US" sz="2200" u="none" strike="noStrike" dirty="0">
                <a:effectLst/>
                <a:latin typeface="Arial" panose="020B0604020202020204" pitchFamily="34" charset="0"/>
                <a:ea typeface="Calibri" panose="020F0502020204030204" pitchFamily="34" charset="0"/>
                <a:cs typeface="Times New Roman" panose="02020603050405020304" pitchFamily="18" charset="0"/>
              </a:rPr>
              <a:t>Use loader to re-blend the segregated material on the outside of the pile. </a:t>
            </a:r>
          </a:p>
          <a:p>
            <a:pPr marL="571500" indent="-571500" algn="l">
              <a:spcBef>
                <a:spcPct val="20000"/>
              </a:spcBef>
              <a:buFont typeface="Arial" panose="020B0604020202020204" pitchFamily="34" charset="0"/>
              <a:buChar char="•"/>
            </a:pPr>
            <a:endParaRPr lang="en-US" sz="2200" dirty="0">
              <a:latin typeface="Calibri" panose="020F0502020204030204" pitchFamily="34" charset="0"/>
            </a:endParaRPr>
          </a:p>
          <a:p>
            <a:pPr marL="457200" indent="-457200" algn="l">
              <a:spcBef>
                <a:spcPct val="20000"/>
              </a:spcBef>
              <a:buFont typeface="Arial" panose="020B0604020202020204" pitchFamily="34" charset="0"/>
              <a:buChar char="•"/>
            </a:pPr>
            <a:endParaRPr lang="en-US" sz="22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6" name="Picture 5">
            <a:extLst>
              <a:ext uri="{FF2B5EF4-FFF2-40B4-BE49-F238E27FC236}">
                <a16:creationId xmlns:a16="http://schemas.microsoft.com/office/drawing/2014/main" id="{6A61924B-6642-41DC-BCFC-B3E24A7917CB}"/>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5905501" y="1057670"/>
            <a:ext cx="3219450" cy="2612630"/>
          </a:xfrm>
          <a:prstGeom prst="rect">
            <a:avLst/>
          </a:prstGeom>
          <a:ln>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66D2C30D-D67D-4688-A34F-E943018CA04F}"/>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905501" y="3747899"/>
            <a:ext cx="3257550" cy="2762438"/>
          </a:xfrm>
          <a:prstGeom prst="rect">
            <a:avLst/>
          </a:prstGeom>
          <a:ln>
            <a:solidFill>
              <a:schemeClr val="tx1"/>
            </a:solidFill>
          </a:ln>
          <a:extLst>
            <a:ext uri="{53640926-AAD7-44D8-BBD7-CCE9431645EC}">
              <a14:shadowObscured xmlns:a14="http://schemas.microsoft.com/office/drawing/2010/main"/>
            </a:ext>
          </a:extLst>
        </p:spPr>
      </p:pic>
      <p:sp>
        <p:nvSpPr>
          <p:cNvPr id="9" name="Rectangle 7">
            <a:extLst>
              <a:ext uri="{FF2B5EF4-FFF2-40B4-BE49-F238E27FC236}">
                <a16:creationId xmlns:a16="http://schemas.microsoft.com/office/drawing/2014/main" id="{60C7E32D-5841-4CAD-84BF-27ADCAE2D669}"/>
              </a:ext>
            </a:extLst>
          </p:cNvPr>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spTree>
    <p:extLst>
      <p:ext uri="{BB962C8B-B14F-4D97-AF65-F5344CB8AC3E}">
        <p14:creationId xmlns:p14="http://schemas.microsoft.com/office/powerpoint/2010/main" val="2412867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0" y="1223963"/>
            <a:ext cx="5759450" cy="5409899"/>
          </a:xfrm>
          <a:prstGeom prst="rect">
            <a:avLst/>
          </a:prstGeom>
          <a:noFill/>
          <a:ln w="9525">
            <a:noFill/>
            <a:miter lim="800000"/>
            <a:headEnd/>
            <a:tailEnd/>
          </a:ln>
        </p:spPr>
        <p:txBody>
          <a:bodyPr/>
          <a:lstStyle/>
          <a:p>
            <a:pPr marL="342900" indent="-342900" algn="l">
              <a:spcBef>
                <a:spcPct val="20000"/>
              </a:spcBef>
              <a:buFont typeface="Arial" panose="020B0604020202020204" pitchFamily="34" charset="0"/>
              <a:buChar char="•"/>
            </a:pPr>
            <a:r>
              <a:rPr lang="en-US" sz="2200" u="none" strike="noStrike" dirty="0">
                <a:effectLst/>
                <a:latin typeface="Arial" panose="020B0604020202020204" pitchFamily="34" charset="0"/>
                <a:ea typeface="Calibri" panose="020F0502020204030204" pitchFamily="34" charset="0"/>
                <a:cs typeface="Times New Roman" panose="02020603050405020304" pitchFamily="18" charset="0"/>
              </a:rPr>
              <a:t>Use loader to re-blend the segregated material on the outside of the pile. </a:t>
            </a:r>
          </a:p>
          <a:p>
            <a:pPr marL="342900" indent="-342900" algn="l">
              <a:spcBef>
                <a:spcPct val="20000"/>
              </a:spcBef>
              <a:buFont typeface="Arial" panose="020B0604020202020204" pitchFamily="34" charset="0"/>
              <a:buChar char="•"/>
            </a:pPr>
            <a:endParaRPr lang="en-US" sz="2200" u="none" strike="noStrike"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l">
              <a:spcBef>
                <a:spcPct val="20000"/>
              </a:spcBef>
              <a:buFont typeface="Arial" panose="020B0604020202020204" pitchFamily="34" charset="0"/>
              <a:buChar char="•"/>
            </a:pPr>
            <a:r>
              <a:rPr lang="en-US" sz="2200" dirty="0">
                <a:effectLst/>
                <a:latin typeface="Arial" panose="020B0604020202020204" pitchFamily="34" charset="0"/>
                <a:ea typeface="Calibri" panose="020F0502020204030204" pitchFamily="34" charset="0"/>
              </a:rPr>
              <a:t>After blending, reenter the pile with the Loader and obtain a fully loaded bucket. </a:t>
            </a:r>
          </a:p>
          <a:p>
            <a:pPr marL="457200" indent="-457200" algn="l">
              <a:spcBef>
                <a:spcPct val="20000"/>
              </a:spcBef>
              <a:buFont typeface="Arial" panose="020B0604020202020204" pitchFamily="34" charset="0"/>
              <a:buChar char="•"/>
            </a:pPr>
            <a:endParaRPr lang="en-US" sz="22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6" name="Picture 5">
            <a:extLst>
              <a:ext uri="{FF2B5EF4-FFF2-40B4-BE49-F238E27FC236}">
                <a16:creationId xmlns:a16="http://schemas.microsoft.com/office/drawing/2014/main" id="{6A61924B-6642-41DC-BCFC-B3E24A7917CB}"/>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5905501" y="1057670"/>
            <a:ext cx="3219450" cy="2612630"/>
          </a:xfrm>
          <a:prstGeom prst="rect">
            <a:avLst/>
          </a:prstGeom>
          <a:ln>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66D2C30D-D67D-4688-A34F-E943018CA04F}"/>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905501" y="3747899"/>
            <a:ext cx="3257550" cy="2762438"/>
          </a:xfrm>
          <a:prstGeom prst="rect">
            <a:avLst/>
          </a:prstGeom>
          <a:ln>
            <a:solidFill>
              <a:schemeClr val="tx1"/>
            </a:solidFill>
          </a:ln>
          <a:extLst>
            <a:ext uri="{53640926-AAD7-44D8-BBD7-CCE9431645EC}">
              <a14:shadowObscured xmlns:a14="http://schemas.microsoft.com/office/drawing/2010/main"/>
            </a:ext>
          </a:extLst>
        </p:spPr>
      </p:pic>
      <p:sp>
        <p:nvSpPr>
          <p:cNvPr id="9" name="Rectangle 7">
            <a:extLst>
              <a:ext uri="{FF2B5EF4-FFF2-40B4-BE49-F238E27FC236}">
                <a16:creationId xmlns:a16="http://schemas.microsoft.com/office/drawing/2014/main" id="{60C7E32D-5841-4CAD-84BF-27ADCAE2D669}"/>
              </a:ext>
            </a:extLst>
          </p:cNvPr>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spTree>
    <p:extLst>
      <p:ext uri="{BB962C8B-B14F-4D97-AF65-F5344CB8AC3E}">
        <p14:creationId xmlns:p14="http://schemas.microsoft.com/office/powerpoint/2010/main" val="3314362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0" y="1223963"/>
            <a:ext cx="5759450" cy="5409899"/>
          </a:xfrm>
          <a:prstGeom prst="rect">
            <a:avLst/>
          </a:prstGeom>
          <a:noFill/>
          <a:ln w="9525">
            <a:noFill/>
            <a:miter lim="800000"/>
            <a:headEnd/>
            <a:tailEnd/>
          </a:ln>
        </p:spPr>
        <p:txBody>
          <a:bodyPr/>
          <a:lstStyle/>
          <a:p>
            <a:pPr marL="342900" indent="-342900" algn="l">
              <a:spcBef>
                <a:spcPct val="20000"/>
              </a:spcBef>
              <a:buFont typeface="Arial" panose="020B0604020202020204" pitchFamily="34" charset="0"/>
              <a:buChar char="•"/>
            </a:pPr>
            <a:r>
              <a:rPr lang="en-US" sz="2200" u="none" strike="noStrike" dirty="0">
                <a:effectLst/>
                <a:latin typeface="Arial" panose="020B0604020202020204" pitchFamily="34" charset="0"/>
                <a:ea typeface="Calibri" panose="020F0502020204030204" pitchFamily="34" charset="0"/>
                <a:cs typeface="Times New Roman" panose="02020603050405020304" pitchFamily="18" charset="0"/>
              </a:rPr>
              <a:t>Use loader to re-blend the segregated material on the outside of the pile. </a:t>
            </a:r>
          </a:p>
          <a:p>
            <a:pPr marL="342900" indent="-342900" algn="l">
              <a:spcBef>
                <a:spcPct val="20000"/>
              </a:spcBef>
              <a:buFont typeface="Arial" panose="020B0604020202020204" pitchFamily="34" charset="0"/>
              <a:buChar char="•"/>
            </a:pPr>
            <a:endParaRPr lang="en-US" sz="2200" u="none" strike="noStrike"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l">
              <a:spcBef>
                <a:spcPct val="20000"/>
              </a:spcBef>
              <a:buFont typeface="Arial" panose="020B0604020202020204" pitchFamily="34" charset="0"/>
              <a:buChar char="•"/>
            </a:pPr>
            <a:r>
              <a:rPr lang="en-US" sz="2200" dirty="0">
                <a:effectLst/>
                <a:latin typeface="Arial" panose="020B0604020202020204" pitchFamily="34" charset="0"/>
                <a:ea typeface="Calibri" panose="020F0502020204030204" pitchFamily="34" charset="0"/>
              </a:rPr>
              <a:t>After blending, reenter the pile with the Loader and obtain a fully loaded bucket. </a:t>
            </a:r>
          </a:p>
          <a:p>
            <a:pPr marL="342900" indent="-342900" algn="l">
              <a:spcBef>
                <a:spcPct val="20000"/>
              </a:spcBef>
              <a:buFont typeface="Arial" panose="020B0604020202020204" pitchFamily="34" charset="0"/>
              <a:buChar char="•"/>
            </a:pPr>
            <a:endParaRPr lang="en-US" sz="2200" dirty="0">
              <a:effectLst/>
              <a:latin typeface="Arial" panose="020B0604020202020204" pitchFamily="34" charset="0"/>
              <a:ea typeface="Calibri" panose="020F0502020204030204" pitchFamily="34" charset="0"/>
            </a:endParaRPr>
          </a:p>
          <a:p>
            <a:pPr marL="342900" indent="-342900" algn="l">
              <a:spcBef>
                <a:spcPct val="20000"/>
              </a:spcBef>
              <a:buFont typeface="Arial" panose="020B0604020202020204" pitchFamily="34" charset="0"/>
              <a:buChar char="•"/>
            </a:pPr>
            <a:r>
              <a:rPr lang="en-US" sz="2200" dirty="0">
                <a:effectLst/>
                <a:latin typeface="Arial" panose="020B0604020202020204" pitchFamily="34" charset="0"/>
                <a:ea typeface="Calibri" panose="020F0502020204030204" pitchFamily="34" charset="0"/>
              </a:rPr>
              <a:t>Exit the pile and empty the bucket to form a small sampling pile at the base of the stockpile</a:t>
            </a:r>
            <a:endParaRPr lang="en-US" sz="22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6" name="Picture 5">
            <a:extLst>
              <a:ext uri="{FF2B5EF4-FFF2-40B4-BE49-F238E27FC236}">
                <a16:creationId xmlns:a16="http://schemas.microsoft.com/office/drawing/2014/main" id="{6A61924B-6642-41DC-BCFC-B3E24A7917CB}"/>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5905501" y="1057670"/>
            <a:ext cx="3219450" cy="2612630"/>
          </a:xfrm>
          <a:prstGeom prst="rect">
            <a:avLst/>
          </a:prstGeom>
          <a:ln>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66D2C30D-D67D-4688-A34F-E943018CA04F}"/>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905501" y="3747899"/>
            <a:ext cx="3257550" cy="2762438"/>
          </a:xfrm>
          <a:prstGeom prst="rect">
            <a:avLst/>
          </a:prstGeom>
          <a:ln>
            <a:solidFill>
              <a:schemeClr val="tx1"/>
            </a:solidFill>
          </a:ln>
          <a:extLst>
            <a:ext uri="{53640926-AAD7-44D8-BBD7-CCE9431645EC}">
              <a14:shadowObscured xmlns:a14="http://schemas.microsoft.com/office/drawing/2010/main"/>
            </a:ext>
          </a:extLst>
        </p:spPr>
      </p:pic>
      <p:sp>
        <p:nvSpPr>
          <p:cNvPr id="9" name="Rectangle 7">
            <a:extLst>
              <a:ext uri="{FF2B5EF4-FFF2-40B4-BE49-F238E27FC236}">
                <a16:creationId xmlns:a16="http://schemas.microsoft.com/office/drawing/2014/main" id="{60C7E32D-5841-4CAD-84BF-27ADCAE2D669}"/>
              </a:ext>
            </a:extLst>
          </p:cNvPr>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spTree>
    <p:extLst>
      <p:ext uri="{BB962C8B-B14F-4D97-AF65-F5344CB8AC3E}">
        <p14:creationId xmlns:p14="http://schemas.microsoft.com/office/powerpoint/2010/main" val="1881871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0" y="1223963"/>
            <a:ext cx="5759450" cy="5409899"/>
          </a:xfrm>
          <a:prstGeom prst="rect">
            <a:avLst/>
          </a:prstGeom>
          <a:noFill/>
          <a:ln w="9525">
            <a:noFill/>
            <a:miter lim="800000"/>
            <a:headEnd/>
            <a:tailEnd/>
          </a:ln>
        </p:spPr>
        <p:txBody>
          <a:bodyPr/>
          <a:lstStyle/>
          <a:p>
            <a:pPr marL="342900" indent="-342900" algn="l">
              <a:spcBef>
                <a:spcPct val="20000"/>
              </a:spcBef>
              <a:buFont typeface="Arial" panose="020B0604020202020204" pitchFamily="34" charset="0"/>
              <a:buChar char="•"/>
            </a:pPr>
            <a:r>
              <a:rPr lang="en-US" sz="2200" u="none" strike="noStrike" dirty="0">
                <a:effectLst/>
                <a:latin typeface="Arial" panose="020B0604020202020204" pitchFamily="34" charset="0"/>
                <a:ea typeface="Calibri" panose="020F0502020204030204" pitchFamily="34" charset="0"/>
                <a:cs typeface="Times New Roman" panose="02020603050405020304" pitchFamily="18" charset="0"/>
              </a:rPr>
              <a:t>Use loader to re-blend the segregated material on the outside of the pile. </a:t>
            </a:r>
          </a:p>
          <a:p>
            <a:pPr marL="342900" indent="-342900" algn="l">
              <a:spcBef>
                <a:spcPct val="20000"/>
              </a:spcBef>
              <a:buFont typeface="Arial" panose="020B0604020202020204" pitchFamily="34" charset="0"/>
              <a:buChar char="•"/>
            </a:pPr>
            <a:endParaRPr lang="en-US" sz="2200" u="none" strike="noStrike"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l">
              <a:spcBef>
                <a:spcPct val="20000"/>
              </a:spcBef>
              <a:buFont typeface="Arial" panose="020B0604020202020204" pitchFamily="34" charset="0"/>
              <a:buChar char="•"/>
            </a:pPr>
            <a:r>
              <a:rPr lang="en-US" sz="2200" dirty="0">
                <a:effectLst/>
                <a:latin typeface="Arial" panose="020B0604020202020204" pitchFamily="34" charset="0"/>
                <a:ea typeface="Calibri" panose="020F0502020204030204" pitchFamily="34" charset="0"/>
              </a:rPr>
              <a:t>After blending, reenter the pile with the Loader and obtain a fully loaded bucket. </a:t>
            </a:r>
          </a:p>
          <a:p>
            <a:pPr marL="342900" indent="-342900" algn="l">
              <a:spcBef>
                <a:spcPct val="20000"/>
              </a:spcBef>
              <a:buFont typeface="Arial" panose="020B0604020202020204" pitchFamily="34" charset="0"/>
              <a:buChar char="•"/>
            </a:pPr>
            <a:endParaRPr lang="en-US" sz="2200" dirty="0">
              <a:effectLst/>
              <a:latin typeface="Arial" panose="020B0604020202020204" pitchFamily="34" charset="0"/>
              <a:ea typeface="Calibri" panose="020F0502020204030204" pitchFamily="34" charset="0"/>
            </a:endParaRPr>
          </a:p>
          <a:p>
            <a:pPr marL="342900" indent="-342900" algn="l">
              <a:spcBef>
                <a:spcPct val="20000"/>
              </a:spcBef>
              <a:buFont typeface="Arial" panose="020B0604020202020204" pitchFamily="34" charset="0"/>
              <a:buChar char="•"/>
            </a:pPr>
            <a:r>
              <a:rPr lang="en-US" sz="2200" dirty="0">
                <a:effectLst/>
                <a:latin typeface="Arial" panose="020B0604020202020204" pitchFamily="34" charset="0"/>
                <a:ea typeface="Calibri" panose="020F0502020204030204" pitchFamily="34" charset="0"/>
              </a:rPr>
              <a:t>Exit the pile and empty the bucket to form a small sampling pile at the base of the stockpile</a:t>
            </a:r>
          </a:p>
          <a:p>
            <a:pPr marL="342900" indent="-342900" algn="l">
              <a:spcBef>
                <a:spcPct val="20000"/>
              </a:spcBef>
              <a:buFont typeface="Arial" panose="020B0604020202020204" pitchFamily="34" charset="0"/>
              <a:buChar char="•"/>
            </a:pPr>
            <a:endParaRPr lang="en-US" sz="2200" dirty="0">
              <a:latin typeface="Arial" panose="020B0604020202020204" pitchFamily="34" charset="0"/>
              <a:ea typeface="Calibri" panose="020F0502020204030204" pitchFamily="34" charset="0"/>
            </a:endParaRPr>
          </a:p>
          <a:p>
            <a:pPr marL="285750" indent="-285750" algn="l">
              <a:spcBef>
                <a:spcPct val="20000"/>
              </a:spcBef>
              <a:buFont typeface="Arial" panose="020B0604020202020204" pitchFamily="34" charset="0"/>
              <a:buChar char="•"/>
            </a:pPr>
            <a:r>
              <a:rPr lang="en-US" sz="2200" dirty="0">
                <a:effectLst/>
                <a:latin typeface="Arial" panose="020B0604020202020204" pitchFamily="34" charset="0"/>
                <a:ea typeface="Calibri" panose="020F0502020204030204" pitchFamily="34" charset="0"/>
              </a:rPr>
              <a:t>Using the loader, create a flat surface (sampling pad) by dragging the bucket back across the small pile.  </a:t>
            </a:r>
            <a:endParaRPr lang="en-US" sz="2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spcBef>
                <a:spcPct val="20000"/>
              </a:spcBef>
              <a:buFont typeface="Arial" panose="020B0604020202020204" pitchFamily="34" charset="0"/>
              <a:buChar char="•"/>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l">
              <a:spcBef>
                <a:spcPct val="20000"/>
              </a:spcBef>
              <a:buFont typeface="Arial" panose="020B0604020202020204" pitchFamily="34" charset="0"/>
              <a:buChar char="•"/>
            </a:pPr>
            <a:endParaRPr lang="en-US" sz="2200" dirty="0">
              <a:latin typeface="Calibri" panose="020F0502020204030204" pitchFamily="34" charset="0"/>
            </a:endParaRPr>
          </a:p>
          <a:p>
            <a:pPr marL="457200" indent="-457200" algn="l">
              <a:spcBef>
                <a:spcPct val="20000"/>
              </a:spcBef>
              <a:buFont typeface="Arial" panose="020B0604020202020204" pitchFamily="34" charset="0"/>
              <a:buChar char="•"/>
            </a:pPr>
            <a:endParaRPr lang="en-US" sz="22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6" name="Picture 5">
            <a:extLst>
              <a:ext uri="{FF2B5EF4-FFF2-40B4-BE49-F238E27FC236}">
                <a16:creationId xmlns:a16="http://schemas.microsoft.com/office/drawing/2014/main" id="{6A61924B-6642-41DC-BCFC-B3E24A7917CB}"/>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5905501" y="1057670"/>
            <a:ext cx="3219450" cy="2612630"/>
          </a:xfrm>
          <a:prstGeom prst="rect">
            <a:avLst/>
          </a:prstGeom>
          <a:ln>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66D2C30D-D67D-4688-A34F-E943018CA04F}"/>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905501" y="3747899"/>
            <a:ext cx="3257550" cy="2762438"/>
          </a:xfrm>
          <a:prstGeom prst="rect">
            <a:avLst/>
          </a:prstGeom>
          <a:ln>
            <a:solidFill>
              <a:schemeClr val="tx1"/>
            </a:solidFill>
          </a:ln>
          <a:extLst>
            <a:ext uri="{53640926-AAD7-44D8-BBD7-CCE9431645EC}">
              <a14:shadowObscured xmlns:a14="http://schemas.microsoft.com/office/drawing/2010/main"/>
            </a:ext>
          </a:extLst>
        </p:spPr>
      </p:pic>
      <p:sp>
        <p:nvSpPr>
          <p:cNvPr id="9" name="Rectangle 7">
            <a:extLst>
              <a:ext uri="{FF2B5EF4-FFF2-40B4-BE49-F238E27FC236}">
                <a16:creationId xmlns:a16="http://schemas.microsoft.com/office/drawing/2014/main" id="{60C7E32D-5841-4CAD-84BF-27ADCAE2D669}"/>
              </a:ext>
            </a:extLst>
          </p:cNvPr>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spTree>
    <p:extLst>
      <p:ext uri="{BB962C8B-B14F-4D97-AF65-F5344CB8AC3E}">
        <p14:creationId xmlns:p14="http://schemas.microsoft.com/office/powerpoint/2010/main" val="2905593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91893" y="1166360"/>
            <a:ext cx="5481708" cy="4934804"/>
          </a:xfrm>
          <a:prstGeom prst="rect">
            <a:avLst/>
          </a:prstGeom>
          <a:noFill/>
          <a:ln w="9525">
            <a:noFill/>
            <a:miter lim="800000"/>
            <a:headEnd/>
            <a:tailEnd/>
          </a:ln>
        </p:spPr>
        <p:txBody>
          <a:bodyPr/>
          <a:lstStyle/>
          <a:p>
            <a:pPr marL="342900" indent="-342900" algn="l">
              <a:spcBef>
                <a:spcPct val="20000"/>
              </a:spcBef>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Mentally d</a:t>
            </a:r>
            <a:r>
              <a:rPr lang="en-US" sz="2000" u="none" strike="noStrike" dirty="0">
                <a:effectLst/>
                <a:latin typeface="Arial" panose="020B0604020202020204" pitchFamily="34" charset="0"/>
                <a:ea typeface="Calibri" panose="020F0502020204030204" pitchFamily="34" charset="0"/>
                <a:cs typeface="Times New Roman" panose="02020603050405020304" pitchFamily="18" charset="0"/>
              </a:rPr>
              <a:t>ivide the flat sampling pad into four quadrants and sample equally from each quadrant. Avoid sampling within 1 foot of the pad edge and take care to avoid previous shovel holes. </a:t>
            </a:r>
          </a:p>
          <a:p>
            <a:pPr marL="457200" indent="-457200" algn="l">
              <a:spcBef>
                <a:spcPct val="20000"/>
              </a:spcBef>
              <a:buFont typeface="Arial" panose="020B0604020202020204" pitchFamily="34" charset="0"/>
              <a:buChar char="•"/>
            </a:pPr>
            <a:endParaRPr lang="en-US" sz="20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8" name="Picture 7">
            <a:extLst>
              <a:ext uri="{FF2B5EF4-FFF2-40B4-BE49-F238E27FC236}">
                <a16:creationId xmlns:a16="http://schemas.microsoft.com/office/drawing/2014/main" id="{E63EF1C0-87B1-4FE0-9923-4A5EED3C4E59}"/>
              </a:ext>
            </a:extLst>
          </p:cNvPr>
          <p:cNvPicPr/>
          <p:nvPr/>
        </p:nvPicPr>
        <p:blipFill>
          <a:blip r:embed="rId3" cstate="email">
            <a:extLst>
              <a:ext uri="{28A0092B-C50C-407E-A947-70E740481C1C}">
                <a14:useLocalDpi xmlns:a14="http://schemas.microsoft.com/office/drawing/2010/main"/>
              </a:ext>
            </a:extLst>
          </a:blip>
          <a:stretch>
            <a:fillRect/>
          </a:stretch>
        </p:blipFill>
        <p:spPr>
          <a:xfrm>
            <a:off x="5850007" y="1028700"/>
            <a:ext cx="3293993" cy="2765839"/>
          </a:xfrm>
          <a:prstGeom prst="rect">
            <a:avLst/>
          </a:prstGeom>
          <a:ln>
            <a:solidFill>
              <a:schemeClr val="tx1"/>
            </a:solidFill>
          </a:ln>
        </p:spPr>
      </p:pic>
      <p:cxnSp>
        <p:nvCxnSpPr>
          <p:cNvPr id="9" name="Straight Connector 8">
            <a:extLst>
              <a:ext uri="{FF2B5EF4-FFF2-40B4-BE49-F238E27FC236}">
                <a16:creationId xmlns:a16="http://schemas.microsoft.com/office/drawing/2014/main" id="{F415662B-2FF1-43EA-9357-2B1F5F9CC1D7}"/>
              </a:ext>
            </a:extLst>
          </p:cNvPr>
          <p:cNvCxnSpPr>
            <a:cxnSpLocks/>
          </p:cNvCxnSpPr>
          <p:nvPr/>
        </p:nvCxnSpPr>
        <p:spPr>
          <a:xfrm flipV="1">
            <a:off x="7099437" y="2276692"/>
            <a:ext cx="795131" cy="33620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8FE8F9-B70D-409C-9390-F0EA5ECDF749}"/>
              </a:ext>
            </a:extLst>
          </p:cNvPr>
          <p:cNvCxnSpPr>
            <a:cxnSpLocks/>
          </p:cNvCxnSpPr>
          <p:nvPr/>
        </p:nvCxnSpPr>
        <p:spPr>
          <a:xfrm>
            <a:off x="7054684" y="2323185"/>
            <a:ext cx="884638" cy="243215"/>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FB80932-E9B6-42C8-895F-87A1FEE8C147}"/>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850007" y="3909600"/>
            <a:ext cx="3293993" cy="29484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0" name="Rectangle 7">
            <a:extLst>
              <a:ext uri="{FF2B5EF4-FFF2-40B4-BE49-F238E27FC236}">
                <a16:creationId xmlns:a16="http://schemas.microsoft.com/office/drawing/2014/main" id="{205FC746-EECA-4D48-A47C-F18F647361B2}"/>
              </a:ext>
            </a:extLst>
          </p:cNvPr>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cxnSp>
        <p:nvCxnSpPr>
          <p:cNvPr id="11" name="Straight Connector 10">
            <a:extLst>
              <a:ext uri="{FF2B5EF4-FFF2-40B4-BE49-F238E27FC236}">
                <a16:creationId xmlns:a16="http://schemas.microsoft.com/office/drawing/2014/main" id="{A4ACA099-19B7-4BF3-AFF4-C9747ADF207B}"/>
              </a:ext>
            </a:extLst>
          </p:cNvPr>
          <p:cNvCxnSpPr>
            <a:cxnSpLocks/>
          </p:cNvCxnSpPr>
          <p:nvPr/>
        </p:nvCxnSpPr>
        <p:spPr>
          <a:xfrm flipV="1">
            <a:off x="6407535" y="6101164"/>
            <a:ext cx="1282204" cy="575129"/>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3882F8-2409-41CD-A020-8D12048BB146}"/>
              </a:ext>
            </a:extLst>
          </p:cNvPr>
          <p:cNvCxnSpPr>
            <a:cxnSpLocks/>
          </p:cNvCxnSpPr>
          <p:nvPr/>
        </p:nvCxnSpPr>
        <p:spPr>
          <a:xfrm>
            <a:off x="6458335" y="5986103"/>
            <a:ext cx="1282204" cy="69019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924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91893" y="1166360"/>
            <a:ext cx="5481708" cy="4934804"/>
          </a:xfrm>
          <a:prstGeom prst="rect">
            <a:avLst/>
          </a:prstGeom>
          <a:noFill/>
          <a:ln w="9525">
            <a:noFill/>
            <a:miter lim="800000"/>
            <a:headEnd/>
            <a:tailEnd/>
          </a:ln>
        </p:spPr>
        <p:txBody>
          <a:bodyPr/>
          <a:lstStyle/>
          <a:p>
            <a:pPr marL="342900" indent="-342900" algn="l">
              <a:spcBef>
                <a:spcPct val="20000"/>
              </a:spcBef>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Mentally d</a:t>
            </a:r>
            <a:r>
              <a:rPr lang="en-US" sz="2000" u="none" strike="noStrike" dirty="0">
                <a:effectLst/>
                <a:latin typeface="Arial" panose="020B0604020202020204" pitchFamily="34" charset="0"/>
                <a:ea typeface="Calibri" panose="020F0502020204030204" pitchFamily="34" charset="0"/>
                <a:cs typeface="Times New Roman" panose="02020603050405020304" pitchFamily="18" charset="0"/>
              </a:rPr>
              <a:t>ivide the flat sampling pad into four quadrants and sample equally from each quadrant. Avoid sampling within 1 foot of the pad edge and take care to avoid previous shovel holes. </a:t>
            </a:r>
          </a:p>
          <a:p>
            <a:pPr marL="342900" indent="-342900" algn="l">
              <a:spcBef>
                <a:spcPct val="20000"/>
              </a:spcBef>
              <a:buFont typeface="Arial" panose="020B0604020202020204" pitchFamily="34" charset="0"/>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l">
              <a:spcBef>
                <a:spcPct val="20000"/>
              </a:spcBef>
              <a:buFont typeface="Arial" panose="020B0604020202020204" pitchFamily="34" charset="0"/>
              <a:buChar char="•"/>
            </a:pPr>
            <a:r>
              <a:rPr lang="en-US" sz="2000" dirty="0">
                <a:effectLst/>
                <a:latin typeface="Arial" panose="020B0604020202020204" pitchFamily="34" charset="0"/>
                <a:ea typeface="Calibri" panose="020F0502020204030204" pitchFamily="34" charset="0"/>
              </a:rPr>
              <a:t>Collect the samples by fully inserting a square shovel into the flat pile as vertically as possible. Roll back the shovel and lift the material off the pile slowly to avoid material rolling off the shovel. </a:t>
            </a:r>
          </a:p>
          <a:p>
            <a:pPr marL="342900" indent="-342900" algn="l">
              <a:spcBef>
                <a:spcPct val="20000"/>
              </a:spcBef>
              <a:buFont typeface="Arial" panose="020B0604020202020204" pitchFamily="34" charset="0"/>
              <a:buChar char="•"/>
            </a:pP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spcBef>
                <a:spcPct val="20000"/>
              </a:spcBef>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l">
              <a:spcBef>
                <a:spcPct val="20000"/>
              </a:spcBef>
              <a:buFont typeface="Arial" panose="020B0604020202020204" pitchFamily="34" charset="0"/>
              <a:buChar char="•"/>
            </a:pPr>
            <a:endParaRPr lang="en-US" sz="2000" dirty="0">
              <a:latin typeface="Calibri" panose="020F0502020204030204" pitchFamily="34" charset="0"/>
            </a:endParaRPr>
          </a:p>
          <a:p>
            <a:pPr marL="457200" indent="-457200" algn="l">
              <a:spcBef>
                <a:spcPct val="20000"/>
              </a:spcBef>
              <a:buFont typeface="Arial" panose="020B0604020202020204" pitchFamily="34" charset="0"/>
              <a:buChar char="•"/>
            </a:pPr>
            <a:endParaRPr lang="en-US" sz="20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8" name="Picture 7">
            <a:extLst>
              <a:ext uri="{FF2B5EF4-FFF2-40B4-BE49-F238E27FC236}">
                <a16:creationId xmlns:a16="http://schemas.microsoft.com/office/drawing/2014/main" id="{E63EF1C0-87B1-4FE0-9923-4A5EED3C4E59}"/>
              </a:ext>
            </a:extLst>
          </p:cNvPr>
          <p:cNvPicPr/>
          <p:nvPr/>
        </p:nvPicPr>
        <p:blipFill>
          <a:blip r:embed="rId3" cstate="email">
            <a:extLst>
              <a:ext uri="{28A0092B-C50C-407E-A947-70E740481C1C}">
                <a14:useLocalDpi xmlns:a14="http://schemas.microsoft.com/office/drawing/2010/main"/>
              </a:ext>
            </a:extLst>
          </a:blip>
          <a:stretch>
            <a:fillRect/>
          </a:stretch>
        </p:blipFill>
        <p:spPr>
          <a:xfrm>
            <a:off x="5850007" y="1028700"/>
            <a:ext cx="3293993" cy="2765839"/>
          </a:xfrm>
          <a:prstGeom prst="rect">
            <a:avLst/>
          </a:prstGeom>
          <a:ln>
            <a:solidFill>
              <a:schemeClr val="tx1"/>
            </a:solidFill>
          </a:ln>
        </p:spPr>
      </p:pic>
      <p:cxnSp>
        <p:nvCxnSpPr>
          <p:cNvPr id="9" name="Straight Connector 8">
            <a:extLst>
              <a:ext uri="{FF2B5EF4-FFF2-40B4-BE49-F238E27FC236}">
                <a16:creationId xmlns:a16="http://schemas.microsoft.com/office/drawing/2014/main" id="{F415662B-2FF1-43EA-9357-2B1F5F9CC1D7}"/>
              </a:ext>
            </a:extLst>
          </p:cNvPr>
          <p:cNvCxnSpPr>
            <a:cxnSpLocks/>
          </p:cNvCxnSpPr>
          <p:nvPr/>
        </p:nvCxnSpPr>
        <p:spPr>
          <a:xfrm flipV="1">
            <a:off x="7099437" y="2276692"/>
            <a:ext cx="795131" cy="33620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8FE8F9-B70D-409C-9390-F0EA5ECDF749}"/>
              </a:ext>
            </a:extLst>
          </p:cNvPr>
          <p:cNvCxnSpPr>
            <a:cxnSpLocks/>
          </p:cNvCxnSpPr>
          <p:nvPr/>
        </p:nvCxnSpPr>
        <p:spPr>
          <a:xfrm>
            <a:off x="7054684" y="2323185"/>
            <a:ext cx="884638" cy="243215"/>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FB80932-E9B6-42C8-895F-87A1FEE8C147}"/>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850007" y="3909600"/>
            <a:ext cx="3293993" cy="29484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0" name="Rectangle 7">
            <a:extLst>
              <a:ext uri="{FF2B5EF4-FFF2-40B4-BE49-F238E27FC236}">
                <a16:creationId xmlns:a16="http://schemas.microsoft.com/office/drawing/2014/main" id="{205FC746-EECA-4D48-A47C-F18F647361B2}"/>
              </a:ext>
            </a:extLst>
          </p:cNvPr>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cxnSp>
        <p:nvCxnSpPr>
          <p:cNvPr id="11" name="Straight Connector 10">
            <a:extLst>
              <a:ext uri="{FF2B5EF4-FFF2-40B4-BE49-F238E27FC236}">
                <a16:creationId xmlns:a16="http://schemas.microsoft.com/office/drawing/2014/main" id="{A4ACA099-19B7-4BF3-AFF4-C9747ADF207B}"/>
              </a:ext>
            </a:extLst>
          </p:cNvPr>
          <p:cNvCxnSpPr>
            <a:cxnSpLocks/>
          </p:cNvCxnSpPr>
          <p:nvPr/>
        </p:nvCxnSpPr>
        <p:spPr>
          <a:xfrm flipV="1">
            <a:off x="6407535" y="6101164"/>
            <a:ext cx="1282204" cy="575129"/>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3882F8-2409-41CD-A020-8D12048BB146}"/>
              </a:ext>
            </a:extLst>
          </p:cNvPr>
          <p:cNvCxnSpPr>
            <a:cxnSpLocks/>
          </p:cNvCxnSpPr>
          <p:nvPr/>
        </p:nvCxnSpPr>
        <p:spPr>
          <a:xfrm>
            <a:off x="6458335" y="5986103"/>
            <a:ext cx="1282204" cy="69019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93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91893" y="1166360"/>
            <a:ext cx="5481708" cy="4934804"/>
          </a:xfrm>
          <a:prstGeom prst="rect">
            <a:avLst/>
          </a:prstGeom>
          <a:noFill/>
          <a:ln w="9525">
            <a:noFill/>
            <a:miter lim="800000"/>
            <a:headEnd/>
            <a:tailEnd/>
          </a:ln>
        </p:spPr>
        <p:txBody>
          <a:bodyPr/>
          <a:lstStyle/>
          <a:p>
            <a:pPr marL="342900" indent="-342900" algn="l">
              <a:spcBef>
                <a:spcPct val="20000"/>
              </a:spcBef>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Mentally d</a:t>
            </a:r>
            <a:r>
              <a:rPr lang="en-US" sz="2000" u="none" strike="noStrike" dirty="0">
                <a:effectLst/>
                <a:latin typeface="Arial" panose="020B0604020202020204" pitchFamily="34" charset="0"/>
                <a:ea typeface="Calibri" panose="020F0502020204030204" pitchFamily="34" charset="0"/>
                <a:cs typeface="Times New Roman" panose="02020603050405020304" pitchFamily="18" charset="0"/>
              </a:rPr>
              <a:t>ivide the flat sampling pad into four quadrants and sample equally from each quadrant. Avoid sampling within 1 foot of the pad edge and take care to avoid previous shovel holes. </a:t>
            </a:r>
          </a:p>
          <a:p>
            <a:pPr marL="342900" indent="-342900" algn="l">
              <a:spcBef>
                <a:spcPct val="20000"/>
              </a:spcBef>
              <a:buFont typeface="Arial" panose="020B0604020202020204" pitchFamily="34" charset="0"/>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l">
              <a:spcBef>
                <a:spcPct val="20000"/>
              </a:spcBef>
              <a:buFont typeface="Arial" panose="020B0604020202020204" pitchFamily="34" charset="0"/>
              <a:buChar char="•"/>
            </a:pPr>
            <a:r>
              <a:rPr lang="en-US" sz="2000" dirty="0">
                <a:effectLst/>
                <a:latin typeface="Arial" panose="020B0604020202020204" pitchFamily="34" charset="0"/>
                <a:ea typeface="Calibri" panose="020F0502020204030204" pitchFamily="34" charset="0"/>
              </a:rPr>
              <a:t>Collect the samples by fully inserting a square shovel into the flat pile as vertically as possible. Roll back the shovel and lift the material off the pile slowly to avoid material rolling off the shovel. </a:t>
            </a:r>
          </a:p>
          <a:p>
            <a:pPr marL="342900" indent="-342900" algn="l">
              <a:spcBef>
                <a:spcPct val="20000"/>
              </a:spcBef>
              <a:buFont typeface="Arial" panose="020B0604020202020204" pitchFamily="34" charset="0"/>
              <a:buChar char="•"/>
            </a:pPr>
            <a:endParaRPr lang="en-US" sz="2000" u="none" strike="noStrike" dirty="0">
              <a:latin typeface="Arial" panose="020B0604020202020204" pitchFamily="34" charset="0"/>
              <a:ea typeface="Calibri" panose="020F0502020204030204" pitchFamily="34" charset="0"/>
              <a:cs typeface="Times New Roman" panose="02020603050405020304" pitchFamily="18" charset="0"/>
            </a:endParaRPr>
          </a:p>
          <a:p>
            <a:pPr marL="285750" indent="-285750" algn="l">
              <a:spcBef>
                <a:spcPct val="20000"/>
              </a:spcBef>
              <a:buFont typeface="Arial" panose="020B0604020202020204" pitchFamily="34" charset="0"/>
              <a:buChar char="•"/>
            </a:pPr>
            <a:r>
              <a:rPr lang="en-US" sz="2000" u="none" strike="noStrike" dirty="0">
                <a:effectLst/>
                <a:latin typeface="Arial" panose="020B0604020202020204" pitchFamily="34" charset="0"/>
                <a:ea typeface="Calibri" panose="020F0502020204030204" pitchFamily="34" charset="0"/>
                <a:cs typeface="Times New Roman" panose="02020603050405020304" pitchFamily="18" charset="0"/>
              </a:rPr>
              <a:t>After collection, confirm with the quarry that the sampling met their requirements before leaving.  </a:t>
            </a: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spcBef>
                <a:spcPct val="20000"/>
              </a:spcBef>
              <a:buFont typeface="Arial" panose="020B0604020202020204" pitchFamily="34" charset="0"/>
              <a:buChar char="•"/>
            </a:pP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spcBef>
                <a:spcPct val="20000"/>
              </a:spcBef>
              <a:buFont typeface="Arial" panose="020B0604020202020204" pitchFamily="34" charset="0"/>
              <a:buChar char="•"/>
            </a:pP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spcBef>
                <a:spcPct val="20000"/>
              </a:spcBef>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l">
              <a:spcBef>
                <a:spcPct val="20000"/>
              </a:spcBef>
              <a:buFont typeface="Arial" panose="020B0604020202020204" pitchFamily="34" charset="0"/>
              <a:buChar char="•"/>
            </a:pPr>
            <a:endParaRPr lang="en-US" sz="2000" dirty="0">
              <a:latin typeface="Calibri" panose="020F0502020204030204" pitchFamily="34" charset="0"/>
            </a:endParaRPr>
          </a:p>
          <a:p>
            <a:pPr marL="457200" indent="-457200" algn="l">
              <a:spcBef>
                <a:spcPct val="20000"/>
              </a:spcBef>
              <a:buFont typeface="Arial" panose="020B0604020202020204" pitchFamily="34" charset="0"/>
              <a:buChar char="•"/>
            </a:pPr>
            <a:endParaRPr lang="en-US" sz="20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8" name="Picture 7">
            <a:extLst>
              <a:ext uri="{FF2B5EF4-FFF2-40B4-BE49-F238E27FC236}">
                <a16:creationId xmlns:a16="http://schemas.microsoft.com/office/drawing/2014/main" id="{E63EF1C0-87B1-4FE0-9923-4A5EED3C4E59}"/>
              </a:ext>
            </a:extLst>
          </p:cNvPr>
          <p:cNvPicPr/>
          <p:nvPr/>
        </p:nvPicPr>
        <p:blipFill>
          <a:blip r:embed="rId3" cstate="email">
            <a:extLst>
              <a:ext uri="{28A0092B-C50C-407E-A947-70E740481C1C}">
                <a14:useLocalDpi xmlns:a14="http://schemas.microsoft.com/office/drawing/2010/main"/>
              </a:ext>
            </a:extLst>
          </a:blip>
          <a:stretch>
            <a:fillRect/>
          </a:stretch>
        </p:blipFill>
        <p:spPr>
          <a:xfrm>
            <a:off x="5850007" y="1028700"/>
            <a:ext cx="3293993" cy="2765839"/>
          </a:xfrm>
          <a:prstGeom prst="rect">
            <a:avLst/>
          </a:prstGeom>
          <a:ln>
            <a:solidFill>
              <a:schemeClr val="tx1"/>
            </a:solidFill>
          </a:ln>
        </p:spPr>
      </p:pic>
      <p:cxnSp>
        <p:nvCxnSpPr>
          <p:cNvPr id="9" name="Straight Connector 8">
            <a:extLst>
              <a:ext uri="{FF2B5EF4-FFF2-40B4-BE49-F238E27FC236}">
                <a16:creationId xmlns:a16="http://schemas.microsoft.com/office/drawing/2014/main" id="{F415662B-2FF1-43EA-9357-2B1F5F9CC1D7}"/>
              </a:ext>
            </a:extLst>
          </p:cNvPr>
          <p:cNvCxnSpPr>
            <a:cxnSpLocks/>
          </p:cNvCxnSpPr>
          <p:nvPr/>
        </p:nvCxnSpPr>
        <p:spPr>
          <a:xfrm flipV="1">
            <a:off x="7099437" y="2276692"/>
            <a:ext cx="795131" cy="33620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8FE8F9-B70D-409C-9390-F0EA5ECDF749}"/>
              </a:ext>
            </a:extLst>
          </p:cNvPr>
          <p:cNvCxnSpPr>
            <a:cxnSpLocks/>
          </p:cNvCxnSpPr>
          <p:nvPr/>
        </p:nvCxnSpPr>
        <p:spPr>
          <a:xfrm>
            <a:off x="7054684" y="2323185"/>
            <a:ext cx="884638" cy="243215"/>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FB80932-E9B6-42C8-895F-87A1FEE8C147}"/>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850007" y="3909600"/>
            <a:ext cx="3293993" cy="29484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0" name="Rectangle 7">
            <a:extLst>
              <a:ext uri="{FF2B5EF4-FFF2-40B4-BE49-F238E27FC236}">
                <a16:creationId xmlns:a16="http://schemas.microsoft.com/office/drawing/2014/main" id="{205FC746-EECA-4D48-A47C-F18F647361B2}"/>
              </a:ext>
            </a:extLst>
          </p:cNvPr>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cxnSp>
        <p:nvCxnSpPr>
          <p:cNvPr id="11" name="Straight Connector 10">
            <a:extLst>
              <a:ext uri="{FF2B5EF4-FFF2-40B4-BE49-F238E27FC236}">
                <a16:creationId xmlns:a16="http://schemas.microsoft.com/office/drawing/2014/main" id="{A4ACA099-19B7-4BF3-AFF4-C9747ADF207B}"/>
              </a:ext>
            </a:extLst>
          </p:cNvPr>
          <p:cNvCxnSpPr>
            <a:cxnSpLocks/>
          </p:cNvCxnSpPr>
          <p:nvPr/>
        </p:nvCxnSpPr>
        <p:spPr>
          <a:xfrm flipV="1">
            <a:off x="6407535" y="6101164"/>
            <a:ext cx="1282204" cy="575129"/>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3882F8-2409-41CD-A020-8D12048BB146}"/>
              </a:ext>
            </a:extLst>
          </p:cNvPr>
          <p:cNvCxnSpPr>
            <a:cxnSpLocks/>
          </p:cNvCxnSpPr>
          <p:nvPr/>
        </p:nvCxnSpPr>
        <p:spPr>
          <a:xfrm>
            <a:off x="6458335" y="5986103"/>
            <a:ext cx="1282204" cy="69019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799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How much do I need for a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1026" name="Picture 2" descr="C:\Users\enevel\Desktop\bucke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6069" y="2356512"/>
            <a:ext cx="4796265" cy="2949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02346" y="1549177"/>
            <a:ext cx="5777414" cy="646331"/>
          </a:xfrm>
          <a:prstGeom prst="rect">
            <a:avLst/>
          </a:prstGeom>
          <a:noFill/>
        </p:spPr>
        <p:txBody>
          <a:bodyPr wrap="none" rtlCol="0">
            <a:spAutoFit/>
          </a:bodyPr>
          <a:lstStyle/>
          <a:p>
            <a:r>
              <a:rPr lang="en-US" u="sng" dirty="0">
                <a:latin typeface="Calibri" panose="020F0502020204030204" pitchFamily="34" charset="0"/>
              </a:rPr>
              <a:t>Proctor, gradation, plasticity</a:t>
            </a:r>
          </a:p>
        </p:txBody>
      </p:sp>
      <p:sp>
        <p:nvSpPr>
          <p:cNvPr id="5" name="TextBox 4"/>
          <p:cNvSpPr txBox="1"/>
          <p:nvPr/>
        </p:nvSpPr>
        <p:spPr>
          <a:xfrm>
            <a:off x="19050" y="5399314"/>
            <a:ext cx="8718551" cy="1384995"/>
          </a:xfrm>
          <a:prstGeom prst="rect">
            <a:avLst/>
          </a:prstGeom>
          <a:noFill/>
        </p:spPr>
        <p:txBody>
          <a:bodyPr wrap="square" rtlCol="0">
            <a:spAutoFit/>
          </a:bodyPr>
          <a:lstStyle/>
          <a:p>
            <a:pPr algn="l"/>
            <a:r>
              <a:rPr lang="en-US" dirty="0">
                <a:latin typeface="Calibri" panose="020F0502020204030204" pitchFamily="34" charset="0"/>
              </a:rPr>
              <a:t>(2) ¾ full 5-gallon buckets (Minimum)</a:t>
            </a:r>
          </a:p>
          <a:p>
            <a:pPr marL="342900" indent="-342900" algn="l">
              <a:buFontTx/>
              <a:buChar char="-"/>
            </a:pPr>
            <a:r>
              <a:rPr lang="en-US" sz="2400" b="0" dirty="0">
                <a:latin typeface="Calibri" panose="020F0502020204030204" pitchFamily="34" charset="0"/>
              </a:rPr>
              <a:t>More buckets necessary depending on pile size and required tests</a:t>
            </a:r>
          </a:p>
          <a:p>
            <a:pPr marL="342900" indent="-342900" algn="l">
              <a:buFontTx/>
              <a:buChar char="-"/>
            </a:pPr>
            <a:r>
              <a:rPr lang="en-US" sz="2400" b="0" dirty="0">
                <a:latin typeface="Calibri" panose="020F0502020204030204" pitchFamily="34" charset="0"/>
              </a:rPr>
              <a:t>Too much sample is always better than not enough</a:t>
            </a:r>
          </a:p>
        </p:txBody>
      </p:sp>
      <p:pic>
        <p:nvPicPr>
          <p:cNvPr id="9" name="Picture 2" descr="C:\Users\enevel\Desktop\bucke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28123" y="2356511"/>
            <a:ext cx="4796265" cy="294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173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How much do I need for a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3" name="TextBox 2"/>
          <p:cNvSpPr txBox="1"/>
          <p:nvPr/>
        </p:nvSpPr>
        <p:spPr>
          <a:xfrm>
            <a:off x="251393" y="1329538"/>
            <a:ext cx="8253863" cy="1200329"/>
          </a:xfrm>
          <a:prstGeom prst="rect">
            <a:avLst/>
          </a:prstGeom>
          <a:noFill/>
        </p:spPr>
        <p:txBody>
          <a:bodyPr wrap="none" rtlCol="0">
            <a:spAutoFit/>
          </a:bodyPr>
          <a:lstStyle/>
          <a:p>
            <a:r>
              <a:rPr lang="en-US" u="sng" dirty="0">
                <a:latin typeface="Calibri" panose="020F0502020204030204" pitchFamily="34" charset="0"/>
              </a:rPr>
              <a:t>One additional bucket each for Soundness</a:t>
            </a:r>
          </a:p>
          <a:p>
            <a:r>
              <a:rPr lang="en-US" u="sng" dirty="0">
                <a:latin typeface="Calibri" panose="020F0502020204030204" pitchFamily="34" charset="0"/>
              </a:rPr>
              <a:t>And LA Abrasion if needed</a:t>
            </a:r>
          </a:p>
        </p:txBody>
      </p:sp>
      <p:sp>
        <p:nvSpPr>
          <p:cNvPr id="5" name="TextBox 4"/>
          <p:cNvSpPr txBox="1"/>
          <p:nvPr/>
        </p:nvSpPr>
        <p:spPr>
          <a:xfrm>
            <a:off x="19050" y="5399314"/>
            <a:ext cx="8718551" cy="1200329"/>
          </a:xfrm>
          <a:prstGeom prst="rect">
            <a:avLst/>
          </a:prstGeom>
          <a:noFill/>
        </p:spPr>
        <p:txBody>
          <a:bodyPr wrap="square" rtlCol="0">
            <a:spAutoFit/>
          </a:bodyPr>
          <a:lstStyle/>
          <a:p>
            <a:pPr algn="l"/>
            <a:r>
              <a:rPr lang="en-US" dirty="0">
                <a:latin typeface="Calibri" panose="020F0502020204030204" pitchFamily="34" charset="0"/>
              </a:rPr>
              <a:t>pH testing is rare and can be run with minimal material</a:t>
            </a:r>
          </a:p>
        </p:txBody>
      </p:sp>
      <p:pic>
        <p:nvPicPr>
          <p:cNvPr id="9" name="Picture 2" descr="C:\Users\enevel\Desktop\bucke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81271" y="2449739"/>
            <a:ext cx="4796265" cy="294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55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7"/>
          <p:cNvSpPr txBox="1">
            <a:spLocks noChangeArrowheads="1"/>
          </p:cNvSpPr>
          <p:nvPr/>
        </p:nvSpPr>
        <p:spPr bwMode="auto">
          <a:xfrm>
            <a:off x="203199" y="678229"/>
            <a:ext cx="8691563" cy="6801862"/>
          </a:xfrm>
          <a:prstGeom prst="rect">
            <a:avLst/>
          </a:prstGeom>
          <a:noFill/>
          <a:ln w="9525">
            <a:noFill/>
            <a:miter lim="800000"/>
            <a:headEnd/>
            <a:tailEnd/>
          </a:ln>
        </p:spPr>
        <p:txBody>
          <a:bodyPr>
            <a:spAutoFit/>
          </a:bodyPr>
          <a:lstStyle/>
          <a:p>
            <a:pPr algn="l"/>
            <a:r>
              <a:rPr lang="en-US" u="sng" dirty="0">
                <a:latin typeface="Calibri" panose="020F0502020204030204" pitchFamily="34" charset="0"/>
              </a:rPr>
              <a:t>RESOURCES:</a:t>
            </a:r>
            <a:endParaRPr lang="en-US" sz="2400" dirty="0">
              <a:latin typeface="Calibri" panose="020F0502020204030204" pitchFamily="34" charset="0"/>
            </a:endParaRPr>
          </a:p>
          <a:p>
            <a:pPr algn="l"/>
            <a:endParaRPr lang="en-US" sz="1200" dirty="0">
              <a:latin typeface="Calibri" panose="020F0502020204030204" pitchFamily="34" charset="0"/>
            </a:endParaRPr>
          </a:p>
          <a:p>
            <a:pPr algn="l"/>
            <a:r>
              <a:rPr lang="en-US" sz="2800" u="sng" dirty="0">
                <a:latin typeface="Calibri" panose="020F0502020204030204" pitchFamily="34" charset="0"/>
              </a:rPr>
              <a:t>DSA Certification</a:t>
            </a:r>
            <a:r>
              <a:rPr lang="en-US" sz="2800" dirty="0">
                <a:latin typeface="Calibri" panose="020F0502020204030204" pitchFamily="34" charset="0"/>
              </a:rPr>
              <a:t>:</a:t>
            </a:r>
            <a:r>
              <a:rPr lang="en-US" sz="2800" b="0" dirty="0">
                <a:latin typeface="Calibri" panose="020F0502020204030204" pitchFamily="34" charset="0"/>
              </a:rPr>
              <a:t> 2 page DSA certification form</a:t>
            </a:r>
          </a:p>
          <a:p>
            <a:pPr algn="l"/>
            <a:endParaRPr lang="en-US" sz="2800" b="0" dirty="0">
              <a:latin typeface="Calibri" panose="020F0502020204030204" pitchFamily="34" charset="0"/>
            </a:endParaRPr>
          </a:p>
          <a:p>
            <a:pPr algn="l"/>
            <a:r>
              <a:rPr lang="en-US" sz="2800" u="sng" dirty="0">
                <a:latin typeface="Calibri" panose="020F0502020204030204" pitchFamily="34" charset="0"/>
              </a:rPr>
              <a:t>DSA Specification:</a:t>
            </a:r>
            <a:r>
              <a:rPr lang="en-US" sz="2800" dirty="0">
                <a:latin typeface="Calibri" panose="020F0502020204030204" pitchFamily="34" charset="0"/>
              </a:rPr>
              <a:t>  </a:t>
            </a:r>
            <a:r>
              <a:rPr lang="en-US" sz="2800" b="0" dirty="0">
                <a:latin typeface="Calibri" panose="020F0502020204030204" pitchFamily="34" charset="0"/>
              </a:rPr>
              <a:t>Material &amp; Placement specs</a:t>
            </a:r>
            <a:endParaRPr lang="en-US" sz="2800" u="sng" dirty="0">
              <a:latin typeface="Calibri" panose="020F0502020204030204" pitchFamily="34" charset="0"/>
            </a:endParaRPr>
          </a:p>
          <a:p>
            <a:pPr algn="l"/>
            <a:endParaRPr lang="en-US" sz="2800" u="sng" dirty="0">
              <a:latin typeface="Calibri" panose="020F0502020204030204" pitchFamily="34" charset="0"/>
            </a:endParaRPr>
          </a:p>
          <a:p>
            <a:pPr algn="l"/>
            <a:r>
              <a:rPr lang="en-US" sz="2800" u="sng" dirty="0">
                <a:latin typeface="Calibri" panose="020F0502020204030204" pitchFamily="34" charset="0"/>
              </a:rPr>
              <a:t>DSA Handbook</a:t>
            </a:r>
            <a:r>
              <a:rPr lang="en-US" sz="2800" dirty="0">
                <a:latin typeface="Calibri" panose="020F0502020204030204" pitchFamily="34" charset="0"/>
              </a:rPr>
              <a:t>:</a:t>
            </a:r>
            <a:r>
              <a:rPr lang="en-US" sz="2800" b="0" dirty="0">
                <a:latin typeface="Calibri" panose="020F0502020204030204" pitchFamily="34" charset="0"/>
              </a:rPr>
              <a:t>  More in depth DSA explanation</a:t>
            </a:r>
          </a:p>
          <a:p>
            <a:pPr algn="l"/>
            <a:r>
              <a:rPr lang="en-US" sz="2800" b="0" dirty="0">
                <a:latin typeface="Calibri" panose="020F0502020204030204" pitchFamily="34" charset="0"/>
              </a:rPr>
              <a:t>			- Includes Request for Quote</a:t>
            </a:r>
          </a:p>
          <a:p>
            <a:pPr algn="l"/>
            <a:r>
              <a:rPr lang="en-US" sz="2800" b="0" dirty="0">
                <a:latin typeface="Calibri" panose="020F0502020204030204" pitchFamily="34" charset="0"/>
              </a:rPr>
              <a:t>			- more details to come</a:t>
            </a:r>
          </a:p>
          <a:p>
            <a:pPr algn="l"/>
            <a:endParaRPr lang="en-US" sz="2800" b="0" dirty="0">
              <a:latin typeface="Calibri" panose="020F0502020204030204" pitchFamily="34" charset="0"/>
            </a:endParaRPr>
          </a:p>
          <a:p>
            <a:pPr algn="l"/>
            <a:r>
              <a:rPr lang="en-US" sz="2800" b="0" dirty="0">
                <a:latin typeface="Calibri" panose="020F0502020204030204" pitchFamily="34" charset="0"/>
              </a:rPr>
              <a:t>All can be found on the CDGRS website including this webinar.</a:t>
            </a:r>
            <a:endParaRPr lang="en-US" sz="2800" dirty="0">
              <a:latin typeface="Calibri" panose="020F0502020204030204" pitchFamily="34" charset="0"/>
            </a:endParaRPr>
          </a:p>
          <a:p>
            <a:pPr algn="l"/>
            <a:endParaRPr lang="en-US" sz="2400" u="sng" dirty="0">
              <a:latin typeface="Calibri" panose="020F0502020204030204" pitchFamily="34" charset="0"/>
            </a:endParaRPr>
          </a:p>
          <a:p>
            <a:pPr algn="l"/>
            <a:endParaRPr lang="en-US" sz="1200" b="0" dirty="0">
              <a:latin typeface="Calibri" panose="020F0502020204030204" pitchFamily="34" charset="0"/>
            </a:endParaRPr>
          </a:p>
          <a:p>
            <a:pPr algn="l"/>
            <a:endParaRPr lang="en-US" sz="2400" b="0" dirty="0">
              <a:latin typeface="Calibri" panose="020F0502020204030204" pitchFamily="34" charset="0"/>
            </a:endParaRPr>
          </a:p>
          <a:p>
            <a:pPr algn="l"/>
            <a:endParaRPr lang="en-US" sz="2400" b="0" dirty="0">
              <a:latin typeface="Calibri" panose="020F0502020204030204" pitchFamily="34" charset="0"/>
            </a:endParaRPr>
          </a:p>
          <a:p>
            <a:pPr algn="l"/>
            <a:endParaRPr lang="en-US" sz="2400" b="0" dirty="0">
              <a:latin typeface="Calibri" panose="020F0502020204030204" pitchFamily="34" charset="0"/>
            </a:endParaRPr>
          </a:p>
        </p:txBody>
      </p:sp>
      <p:sp>
        <p:nvSpPr>
          <p:cNvPr id="12" name="Rectangle 11"/>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3013"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How much do I need for a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3" name="TextBox 2"/>
          <p:cNvSpPr txBox="1"/>
          <p:nvPr/>
        </p:nvSpPr>
        <p:spPr>
          <a:xfrm>
            <a:off x="332350" y="1329538"/>
            <a:ext cx="8091959" cy="1200329"/>
          </a:xfrm>
          <a:prstGeom prst="rect">
            <a:avLst/>
          </a:prstGeom>
          <a:noFill/>
        </p:spPr>
        <p:txBody>
          <a:bodyPr wrap="none" rtlCol="0">
            <a:spAutoFit/>
          </a:bodyPr>
          <a:lstStyle/>
          <a:p>
            <a:r>
              <a:rPr lang="en-US" u="sng" dirty="0">
                <a:latin typeface="Calibri" panose="020F0502020204030204" pitchFamily="34" charset="0"/>
              </a:rPr>
              <a:t>One bucket (sample) should be pulled for</a:t>
            </a:r>
          </a:p>
          <a:p>
            <a:r>
              <a:rPr lang="en-US" u="sng" dirty="0">
                <a:latin typeface="Calibri" panose="020F0502020204030204" pitchFamily="34" charset="0"/>
              </a:rPr>
              <a:t>Every 500 tons of material</a:t>
            </a:r>
          </a:p>
        </p:txBody>
      </p:sp>
      <p:sp>
        <p:nvSpPr>
          <p:cNvPr id="5" name="TextBox 4"/>
          <p:cNvSpPr txBox="1"/>
          <p:nvPr/>
        </p:nvSpPr>
        <p:spPr>
          <a:xfrm>
            <a:off x="193674" y="4544137"/>
            <a:ext cx="8718551" cy="2062103"/>
          </a:xfrm>
          <a:prstGeom prst="rect">
            <a:avLst/>
          </a:prstGeom>
          <a:noFill/>
        </p:spPr>
        <p:txBody>
          <a:bodyPr wrap="square" rtlCol="0">
            <a:spAutoFit/>
          </a:bodyPr>
          <a:lstStyle/>
          <a:p>
            <a:pPr marL="457200" indent="-457200" algn="l">
              <a:buFont typeface="Arial" panose="020B0604020202020204" pitchFamily="34" charset="0"/>
              <a:buChar char="•"/>
            </a:pPr>
            <a:r>
              <a:rPr lang="en-US" sz="3200" dirty="0">
                <a:latin typeface="Calibri" panose="020F0502020204030204" pitchFamily="34" charset="0"/>
              </a:rPr>
              <a:t>A 2500-ton pile should consist of a 5-bucket sample no matter how many tests will be run</a:t>
            </a:r>
          </a:p>
          <a:p>
            <a:pPr marL="457200" indent="-457200" algn="l">
              <a:buFont typeface="Arial" panose="020B0604020202020204" pitchFamily="34" charset="0"/>
              <a:buChar char="•"/>
            </a:pPr>
            <a:r>
              <a:rPr lang="en-US" sz="3200" dirty="0">
                <a:latin typeface="Calibri" panose="020F0502020204030204" pitchFamily="34" charset="0"/>
              </a:rPr>
              <a:t>Each sample should come from a separate layout pile</a:t>
            </a:r>
          </a:p>
        </p:txBody>
      </p:sp>
      <p:pic>
        <p:nvPicPr>
          <p:cNvPr id="9" name="Picture 2" descr="C:\Users\enevel\Desktop\bucke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2350" y="2710760"/>
            <a:ext cx="2500666" cy="15378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enevel\Desktop\bucket.png">
            <a:extLst>
              <a:ext uri="{FF2B5EF4-FFF2-40B4-BE49-F238E27FC236}">
                <a16:creationId xmlns:a16="http://schemas.microsoft.com/office/drawing/2014/main" id="{F8C3AEAA-F88F-4512-B478-9179F86341F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0211" y="2726710"/>
            <a:ext cx="2500666" cy="15378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enevel\Desktop\bucket.png">
            <a:extLst>
              <a:ext uri="{FF2B5EF4-FFF2-40B4-BE49-F238E27FC236}">
                <a16:creationId xmlns:a16="http://schemas.microsoft.com/office/drawing/2014/main" id="{133FE33E-5E7C-4C64-8D6F-EFBF12BC590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8072" y="2726710"/>
            <a:ext cx="2500666" cy="15378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enevel\Desktop\bucket.png">
            <a:extLst>
              <a:ext uri="{FF2B5EF4-FFF2-40B4-BE49-F238E27FC236}">
                <a16:creationId xmlns:a16="http://schemas.microsoft.com/office/drawing/2014/main" id="{98F171CD-9F60-4328-A70B-D2EA330984D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91625" y="2726710"/>
            <a:ext cx="2500666" cy="15378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enevel\Desktop\bucket.png">
            <a:extLst>
              <a:ext uri="{FF2B5EF4-FFF2-40B4-BE49-F238E27FC236}">
                <a16:creationId xmlns:a16="http://schemas.microsoft.com/office/drawing/2014/main" id="{026EFA8F-C6A5-4515-9A92-798EEF14EE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9486" y="2710759"/>
            <a:ext cx="2500666" cy="153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166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u="sng" dirty="0">
                <a:latin typeface="Calibri" panose="020F0502020204030204" pitchFamily="34" charset="0"/>
              </a:rPr>
              <a:t>How much do I need for a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3" name="TextBox 2"/>
          <p:cNvSpPr txBox="1"/>
          <p:nvPr/>
        </p:nvSpPr>
        <p:spPr>
          <a:xfrm>
            <a:off x="205606" y="1348800"/>
            <a:ext cx="5280794" cy="4524315"/>
          </a:xfrm>
          <a:prstGeom prst="rect">
            <a:avLst/>
          </a:prstGeom>
          <a:noFill/>
        </p:spPr>
        <p:txBody>
          <a:bodyPr wrap="square" rtlCol="0">
            <a:spAutoFit/>
          </a:bodyPr>
          <a:lstStyle/>
          <a:p>
            <a:pPr marL="457200" indent="-457200" algn="l">
              <a:buFont typeface="Arial" panose="020B0604020202020204" pitchFamily="34" charset="0"/>
              <a:buChar char="•"/>
            </a:pPr>
            <a:r>
              <a:rPr lang="en-US" sz="3200" dirty="0">
                <a:latin typeface="Calibri" panose="020F0502020204030204" pitchFamily="34" charset="0"/>
              </a:rPr>
              <a:t>On large piles, there will be an extremely large sample.</a:t>
            </a:r>
          </a:p>
          <a:p>
            <a:pPr marL="457200" indent="-457200" algn="l">
              <a:buFont typeface="Arial" panose="020B0604020202020204" pitchFamily="34" charset="0"/>
              <a:buChar char="•"/>
            </a:pPr>
            <a:endParaRPr lang="en-US" sz="3200" dirty="0">
              <a:latin typeface="Calibri" panose="020F0502020204030204" pitchFamily="34" charset="0"/>
            </a:endParaRPr>
          </a:p>
          <a:p>
            <a:pPr marL="457200" indent="-457200" algn="l">
              <a:buFont typeface="Arial" panose="020B0604020202020204" pitchFamily="34" charset="0"/>
              <a:buChar char="•"/>
            </a:pPr>
            <a:r>
              <a:rPr lang="en-US" sz="3200" dirty="0">
                <a:latin typeface="Calibri" panose="020F0502020204030204" pitchFamily="34" charset="0"/>
              </a:rPr>
              <a:t>Most quarries have a sample splitter in their lab</a:t>
            </a:r>
          </a:p>
          <a:p>
            <a:pPr marL="457200" indent="-457200" algn="l">
              <a:buFont typeface="Arial" panose="020B0604020202020204" pitchFamily="34" charset="0"/>
              <a:buChar char="•"/>
            </a:pPr>
            <a:endParaRPr lang="en-US" sz="3200" dirty="0">
              <a:latin typeface="Calibri" panose="020F0502020204030204" pitchFamily="34" charset="0"/>
            </a:endParaRPr>
          </a:p>
          <a:p>
            <a:pPr marL="457200" indent="-457200" algn="l">
              <a:buFont typeface="Arial" panose="020B0604020202020204" pitchFamily="34" charset="0"/>
              <a:buChar char="•"/>
            </a:pPr>
            <a:r>
              <a:rPr lang="en-US" sz="3200" dirty="0">
                <a:latin typeface="Calibri" panose="020F0502020204030204" pitchFamily="34" charset="0"/>
              </a:rPr>
              <a:t>Use this to reduce the sample size to just what is needed for the testing</a:t>
            </a:r>
          </a:p>
        </p:txBody>
      </p:sp>
      <p:pic>
        <p:nvPicPr>
          <p:cNvPr id="4" name="Picture 3" descr="A picture containing text&#10;&#10;Description automatically generated">
            <a:extLst>
              <a:ext uri="{FF2B5EF4-FFF2-40B4-BE49-F238E27FC236}">
                <a16:creationId xmlns:a16="http://schemas.microsoft.com/office/drawing/2014/main" id="{D209E032-CFD7-468C-8E9A-4E58841D13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7584" y="1668070"/>
            <a:ext cx="3306416" cy="3306416"/>
          </a:xfrm>
          <a:prstGeom prst="rect">
            <a:avLst/>
          </a:prstGeom>
        </p:spPr>
      </p:pic>
      <p:sp>
        <p:nvSpPr>
          <p:cNvPr id="2" name="TextBox 1">
            <a:extLst>
              <a:ext uri="{FF2B5EF4-FFF2-40B4-BE49-F238E27FC236}">
                <a16:creationId xmlns:a16="http://schemas.microsoft.com/office/drawing/2014/main" id="{EC9B1C9E-6D9A-4412-8101-7FC04599585E}"/>
              </a:ext>
            </a:extLst>
          </p:cNvPr>
          <p:cNvSpPr txBox="1"/>
          <p:nvPr/>
        </p:nvSpPr>
        <p:spPr>
          <a:xfrm>
            <a:off x="5950225" y="4974486"/>
            <a:ext cx="3193775" cy="584775"/>
          </a:xfrm>
          <a:prstGeom prst="rect">
            <a:avLst/>
          </a:prstGeom>
          <a:noFill/>
        </p:spPr>
        <p:txBody>
          <a:bodyPr wrap="square" rtlCol="0">
            <a:spAutoFit/>
          </a:bodyPr>
          <a:lstStyle/>
          <a:p>
            <a:pPr algn="l"/>
            <a:r>
              <a:rPr lang="en-US" sz="800" dirty="0">
                <a:solidFill>
                  <a:schemeClr val="bg1">
                    <a:lumMod val="65000"/>
                  </a:schemeClr>
                </a:solidFill>
              </a:rPr>
              <a:t>https://www.certifiedmtp.com/gilson-sp-1-universal-sample-splitter/?gclid=CjwKCAiAsOmABhAwEiwAEBR0ZvyrEzdrzsq8ZTSIluh2pwaglMEoDoD046GxAOYXnfkiOVTVDfTgaRoCzSEQAvD_BwE</a:t>
            </a:r>
          </a:p>
        </p:txBody>
      </p:sp>
      <p:cxnSp>
        <p:nvCxnSpPr>
          <p:cNvPr id="6" name="Straight Arrow Connector 5">
            <a:extLst>
              <a:ext uri="{FF2B5EF4-FFF2-40B4-BE49-F238E27FC236}">
                <a16:creationId xmlns:a16="http://schemas.microsoft.com/office/drawing/2014/main" id="{8BAF72BF-38BC-4061-89A0-A3BEAA0A9ECF}"/>
              </a:ext>
            </a:extLst>
          </p:cNvPr>
          <p:cNvCxnSpPr>
            <a:cxnSpLocks/>
          </p:cNvCxnSpPr>
          <p:nvPr/>
        </p:nvCxnSpPr>
        <p:spPr bwMode="auto">
          <a:xfrm flipV="1">
            <a:off x="5289550" y="3321278"/>
            <a:ext cx="996950" cy="23472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54165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u="sng" dirty="0">
                <a:latin typeface="Calibri" panose="020F0502020204030204" pitchFamily="34" charset="0"/>
              </a:rPr>
              <a:t>How much do I need for a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3" name="TextBox 2"/>
          <p:cNvSpPr txBox="1"/>
          <p:nvPr/>
        </p:nvSpPr>
        <p:spPr>
          <a:xfrm>
            <a:off x="205606" y="1348800"/>
            <a:ext cx="5280794" cy="5016758"/>
          </a:xfrm>
          <a:prstGeom prst="rect">
            <a:avLst/>
          </a:prstGeom>
          <a:noFill/>
        </p:spPr>
        <p:txBody>
          <a:bodyPr wrap="square" rtlCol="0">
            <a:spAutoFit/>
          </a:bodyPr>
          <a:lstStyle/>
          <a:p>
            <a:pPr marL="457200" indent="-457200" algn="l">
              <a:buFont typeface="Arial" panose="020B0604020202020204" pitchFamily="34" charset="0"/>
              <a:buChar char="•"/>
            </a:pPr>
            <a:r>
              <a:rPr lang="en-US" sz="3200" dirty="0">
                <a:latin typeface="Calibri" panose="020F0502020204030204" pitchFamily="34" charset="0"/>
              </a:rPr>
              <a:t>Sometimes the lab technician will want to pull their own </a:t>
            </a:r>
            <a:r>
              <a:rPr lang="en-US" sz="3200" u="sng" dirty="0">
                <a:latin typeface="Calibri" panose="020F0502020204030204" pitchFamily="34" charset="0"/>
              </a:rPr>
              <a:t>companion sample</a:t>
            </a:r>
            <a:r>
              <a:rPr lang="en-US" sz="3200" dirty="0">
                <a:latin typeface="Calibri" panose="020F0502020204030204" pitchFamily="34" charset="0"/>
              </a:rPr>
              <a:t>. (common)</a:t>
            </a:r>
          </a:p>
          <a:p>
            <a:pPr marL="457200" indent="-457200" algn="l">
              <a:buFont typeface="Arial" panose="020B0604020202020204" pitchFamily="34" charset="0"/>
              <a:buChar char="•"/>
            </a:pPr>
            <a:endParaRPr lang="en-US" sz="3200" dirty="0">
              <a:latin typeface="Calibri" panose="020F0502020204030204" pitchFamily="34" charset="0"/>
            </a:endParaRPr>
          </a:p>
          <a:p>
            <a:pPr marL="457200" indent="-457200" algn="l">
              <a:buFont typeface="Arial" panose="020B0604020202020204" pitchFamily="34" charset="0"/>
              <a:buChar char="•"/>
            </a:pPr>
            <a:r>
              <a:rPr lang="en-US" sz="3200" dirty="0">
                <a:latin typeface="Calibri" panose="020F0502020204030204" pitchFamily="34" charset="0"/>
              </a:rPr>
              <a:t>They may or may not want to run the </a:t>
            </a:r>
            <a:r>
              <a:rPr lang="en-US" sz="3200" u="sng" dirty="0">
                <a:latin typeface="Calibri" panose="020F0502020204030204" pitchFamily="34" charset="0"/>
              </a:rPr>
              <a:t>combined sample </a:t>
            </a:r>
            <a:r>
              <a:rPr lang="en-US" sz="3200" dirty="0">
                <a:latin typeface="Calibri" panose="020F0502020204030204" pitchFamily="34" charset="0"/>
              </a:rPr>
              <a:t>through the splitter.  That is their choice. (rare)</a:t>
            </a:r>
          </a:p>
        </p:txBody>
      </p:sp>
      <p:pic>
        <p:nvPicPr>
          <p:cNvPr id="4" name="Picture 3" descr="A picture containing text&#10;&#10;Description automatically generated">
            <a:extLst>
              <a:ext uri="{FF2B5EF4-FFF2-40B4-BE49-F238E27FC236}">
                <a16:creationId xmlns:a16="http://schemas.microsoft.com/office/drawing/2014/main" id="{D209E032-CFD7-468C-8E9A-4E58841D13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7584" y="1668070"/>
            <a:ext cx="3306416" cy="3306416"/>
          </a:xfrm>
          <a:prstGeom prst="rect">
            <a:avLst/>
          </a:prstGeom>
        </p:spPr>
      </p:pic>
      <p:sp>
        <p:nvSpPr>
          <p:cNvPr id="2" name="TextBox 1">
            <a:extLst>
              <a:ext uri="{FF2B5EF4-FFF2-40B4-BE49-F238E27FC236}">
                <a16:creationId xmlns:a16="http://schemas.microsoft.com/office/drawing/2014/main" id="{EC9B1C9E-6D9A-4412-8101-7FC04599585E}"/>
              </a:ext>
            </a:extLst>
          </p:cNvPr>
          <p:cNvSpPr txBox="1"/>
          <p:nvPr/>
        </p:nvSpPr>
        <p:spPr>
          <a:xfrm>
            <a:off x="5950225" y="4974486"/>
            <a:ext cx="3193775" cy="584775"/>
          </a:xfrm>
          <a:prstGeom prst="rect">
            <a:avLst/>
          </a:prstGeom>
          <a:noFill/>
        </p:spPr>
        <p:txBody>
          <a:bodyPr wrap="square" rtlCol="0">
            <a:spAutoFit/>
          </a:bodyPr>
          <a:lstStyle/>
          <a:p>
            <a:pPr algn="l"/>
            <a:r>
              <a:rPr lang="en-US" sz="800" dirty="0">
                <a:solidFill>
                  <a:schemeClr val="bg1">
                    <a:lumMod val="65000"/>
                  </a:schemeClr>
                </a:solidFill>
              </a:rPr>
              <a:t>https://www.certifiedmtp.com/gilson-sp-1-universal-sample-splitter/?gclid=CjwKCAiAsOmABhAwEiwAEBR0ZvyrEzdrzsq8ZTSIluh2pwaglMEoDoD046GxAOYXnfkiOVTVDfTgaRoCzSEQAvD_BwE</a:t>
            </a:r>
          </a:p>
        </p:txBody>
      </p:sp>
    </p:spTree>
    <p:extLst>
      <p:ext uri="{BB962C8B-B14F-4D97-AF65-F5344CB8AC3E}">
        <p14:creationId xmlns:p14="http://schemas.microsoft.com/office/powerpoint/2010/main" val="2981752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171450" y="442913"/>
            <a:ext cx="8153400" cy="3970318"/>
          </a:xfrm>
          <a:prstGeom prst="rect">
            <a:avLst/>
          </a:prstGeom>
          <a:noFill/>
        </p:spPr>
        <p:txBody>
          <a:bodyPr wrap="square" rtlCol="0">
            <a:spAutoFit/>
          </a:bodyPr>
          <a:lstStyle/>
          <a:p>
            <a:pPr algn="l"/>
            <a:r>
              <a:rPr lang="en-US" sz="2800" u="sng" dirty="0">
                <a:latin typeface="Calibri" panose="020F0502020204030204" pitchFamily="34" charset="0"/>
                <a:cs typeface="Calibri" panose="020F0502020204030204" pitchFamily="34" charset="0"/>
              </a:rPr>
              <a:t>Lab Testing</a:t>
            </a:r>
          </a:p>
          <a:p>
            <a:pPr marL="457200" indent="-457200" algn="l">
              <a:buFont typeface="Arial" panose="020B0604020202020204" pitchFamily="34" charset="0"/>
              <a:buChar char="•"/>
            </a:pPr>
            <a:endParaRPr lang="en-US" sz="2800" b="1"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Interested in sampling your own DSA?</a:t>
            </a:r>
          </a:p>
          <a:p>
            <a:pPr marL="457200" indent="-457200" algn="l">
              <a:buFont typeface="Arial" panose="020B0604020202020204" pitchFamily="34" charset="0"/>
              <a:buChar char="•"/>
            </a:pPr>
            <a:endPar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Let us know.  We can share logistics of sample delivery or shipping, testing, etc.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9634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171450" y="442913"/>
            <a:ext cx="8153400" cy="7263527"/>
          </a:xfrm>
          <a:prstGeom prst="rect">
            <a:avLst/>
          </a:prstGeom>
          <a:noFill/>
        </p:spPr>
        <p:txBody>
          <a:bodyPr wrap="square" rtlCol="0">
            <a:spAutoFit/>
          </a:bodyPr>
          <a:lstStyle/>
          <a:p>
            <a:pPr algn="l"/>
            <a:r>
              <a:rPr lang="en-US" sz="2800" u="sng" dirty="0">
                <a:latin typeface="Calibri" panose="020F0502020204030204" pitchFamily="34" charset="0"/>
                <a:cs typeface="Calibri" panose="020F0502020204030204" pitchFamily="34" charset="0"/>
              </a:rPr>
              <a:t>Lab Testing</a:t>
            </a:r>
          </a:p>
          <a:p>
            <a:pPr marL="457200" indent="-457200" algn="l">
              <a:buFont typeface="Arial" panose="020B0604020202020204" pitchFamily="34" charset="0"/>
              <a:buChar char="•"/>
            </a:pPr>
            <a:endParaRPr lang="en-US" sz="2800" b="1"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Material must be tested by an independent lab (with no affiliation with the quarry or placement contractor) before delivery</a:t>
            </a: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The testing lab must be currently certified by AASHTO, USACE, or PennDOT</a:t>
            </a: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Per the SCC specification, DSA shall not be placed without pre-delivery sampling and testing.  This testing is key to catching any potential problems with the aggregate </a:t>
            </a:r>
            <a:r>
              <a:rPr lang="en-US" sz="2800" u="sng" dirty="0">
                <a:latin typeface="Calibri" panose="020F0502020204030204" pitchFamily="34" charset="0"/>
                <a:cs typeface="Calibri" panose="020F0502020204030204" pitchFamily="34" charset="0"/>
              </a:rPr>
              <a:t>BEFORE</a:t>
            </a:r>
            <a:r>
              <a:rPr lang="en-US" sz="2800" dirty="0">
                <a:latin typeface="Calibri" panose="020F0502020204030204" pitchFamily="34" charset="0"/>
                <a:cs typeface="Calibri" panose="020F0502020204030204" pitchFamily="34" charset="0"/>
              </a:rPr>
              <a:t> it is placed.</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9390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90120"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90121" name="Text Box 6"/>
          <p:cNvSpPr txBox="1">
            <a:spLocks noChangeArrowheads="1"/>
          </p:cNvSpPr>
          <p:nvPr/>
        </p:nvSpPr>
        <p:spPr bwMode="auto">
          <a:xfrm>
            <a:off x="4552950" y="-71289"/>
            <a:ext cx="4591050" cy="461665"/>
          </a:xfrm>
          <a:prstGeom prst="rect">
            <a:avLst/>
          </a:prstGeom>
          <a:noFill/>
          <a:ln w="9525">
            <a:noFill/>
            <a:miter lim="800000"/>
            <a:headEnd/>
            <a:tailEnd/>
          </a:ln>
        </p:spPr>
        <p:txBody>
          <a:bodyPr anchor="ctr">
            <a:spAutoFit/>
          </a:bodyPr>
          <a:lstStyle/>
          <a:p>
            <a:pPr>
              <a:tabLst>
                <a:tab pos="4860925" algn="l"/>
              </a:tabLst>
            </a:pPr>
            <a:r>
              <a:rPr lang="en-US" sz="2400" dirty="0">
                <a:solidFill>
                  <a:srgbClr val="003300"/>
                </a:solidFill>
                <a:latin typeface="Calibri" panose="020F0502020204030204" pitchFamily="34" charset="0"/>
              </a:rPr>
              <a:t>Sampling &amp; Testing</a:t>
            </a:r>
          </a:p>
        </p:txBody>
      </p:sp>
      <p:sp>
        <p:nvSpPr>
          <p:cNvPr id="12" name="TextBox 11"/>
          <p:cNvSpPr txBox="1"/>
          <p:nvPr/>
        </p:nvSpPr>
        <p:spPr>
          <a:xfrm>
            <a:off x="3089754" y="-601884"/>
            <a:ext cx="2014911" cy="646331"/>
          </a:xfrm>
          <a:prstGeom prst="rect">
            <a:avLst/>
          </a:prstGeom>
          <a:noFill/>
        </p:spPr>
        <p:txBody>
          <a:bodyPr wrap="none" rtlCol="0">
            <a:spAutoFit/>
          </a:bodyPr>
          <a:lstStyle/>
          <a:p>
            <a:r>
              <a:rPr lang="en-US" dirty="0">
                <a:latin typeface="Calibri" panose="020F0502020204030204" pitchFamily="34" charset="0"/>
              </a:rPr>
              <a:t>Plasticity </a:t>
            </a:r>
          </a:p>
        </p:txBody>
      </p:sp>
      <p:sp>
        <p:nvSpPr>
          <p:cNvPr id="14" name="Text Box 3"/>
          <p:cNvSpPr txBox="1">
            <a:spLocks noChangeArrowheads="1"/>
          </p:cNvSpPr>
          <p:nvPr/>
        </p:nvSpPr>
        <p:spPr bwMode="auto">
          <a:xfrm>
            <a:off x="0" y="465138"/>
            <a:ext cx="4305300" cy="646331"/>
          </a:xfrm>
          <a:prstGeom prst="rect">
            <a:avLst/>
          </a:prstGeom>
          <a:noFill/>
          <a:ln w="9525">
            <a:noFill/>
            <a:miter lim="800000"/>
            <a:headEnd/>
            <a:tailEnd/>
          </a:ln>
        </p:spPr>
        <p:txBody>
          <a:bodyPr>
            <a:spAutoFit/>
          </a:bodyPr>
          <a:lstStyle/>
          <a:p>
            <a:pPr marL="177800" indent="-177800" algn="ctr"/>
            <a:r>
              <a:rPr lang="en-US" sz="3600" b="1" dirty="0">
                <a:latin typeface="Calibri" panose="020F0502020204030204" pitchFamily="34" charset="0"/>
              </a:rPr>
              <a:t>Lab Testing</a:t>
            </a:r>
          </a:p>
        </p:txBody>
      </p:sp>
      <p:sp>
        <p:nvSpPr>
          <p:cNvPr id="16" name="Text Box 9"/>
          <p:cNvSpPr txBox="1">
            <a:spLocks noChangeArrowheads="1"/>
          </p:cNvSpPr>
          <p:nvPr/>
        </p:nvSpPr>
        <p:spPr bwMode="auto">
          <a:xfrm>
            <a:off x="-177249" y="1549184"/>
            <a:ext cx="4305300" cy="4832092"/>
          </a:xfrm>
          <a:prstGeom prst="rect">
            <a:avLst/>
          </a:prstGeom>
          <a:noFill/>
          <a:ln w="9525">
            <a:noFill/>
            <a:miter lim="800000"/>
            <a:headEnd/>
            <a:tailEnd/>
          </a:ln>
        </p:spPr>
        <p:txBody>
          <a:bodyPr wrap="square">
            <a:spAutoFit/>
          </a:bodyPr>
          <a:lstStyle/>
          <a:p>
            <a:pPr marL="679450" indent="-457200" algn="l">
              <a:buFont typeface="Arial" panose="020B0604020202020204" pitchFamily="34" charset="0"/>
              <a:buChar char="•"/>
              <a:defRPr/>
            </a:pPr>
            <a:r>
              <a:rPr lang="en-US" sz="2800" dirty="0">
                <a:latin typeface="Calibri" panose="020F0502020204030204" pitchFamily="34" charset="0"/>
              </a:rPr>
              <a:t> Example of lab results</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679450" indent="-457200" algn="l">
              <a:buFont typeface="Arial" panose="020B0604020202020204" pitchFamily="34" charset="0"/>
              <a:buChar char="•"/>
              <a:defRPr/>
            </a:pPr>
            <a:endParaRPr lang="en-US" sz="2800" dirty="0">
              <a:latin typeface="Calibri" panose="020F0502020204030204" pitchFamily="34" charset="0"/>
            </a:endParaRPr>
          </a:p>
          <a:p>
            <a:pPr marL="679450" indent="-457200" algn="l">
              <a:buFont typeface="Arial" panose="020B0604020202020204" pitchFamily="34" charset="0"/>
              <a:buChar char="•"/>
              <a:defRPr/>
            </a:pPr>
            <a:r>
              <a:rPr lang="en-US" sz="2800" dirty="0">
                <a:latin typeface="Calibri" panose="020F0502020204030204" pitchFamily="34" charset="0"/>
              </a:rPr>
              <a:t>The lab looks at more sieves than just those in the specification</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679450" indent="-457200" algn="l">
              <a:buFont typeface="Arial" panose="020B0604020202020204" pitchFamily="34" charset="0"/>
              <a:buChar char="•"/>
              <a:defRPr/>
            </a:pPr>
            <a:r>
              <a:rPr lang="en-US" sz="2800" dirty="0">
                <a:latin typeface="Calibri" panose="020F0502020204030204" pitchFamily="34" charset="0"/>
              </a:rPr>
              <a:t>This gives us a very clear snapshot of what is in the pile</a:t>
            </a:r>
          </a:p>
          <a:p>
            <a:pPr marL="679450" indent="-457200" algn="l">
              <a:buFont typeface="Arial" panose="020B0604020202020204" pitchFamily="34" charset="0"/>
              <a:buChar char="•"/>
              <a:defRPr/>
            </a:pPr>
            <a:endParaRPr lang="en-US" sz="2800" b="0" dirty="0">
              <a:latin typeface="Calibri" panose="020F050202020403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6377" y="361266"/>
            <a:ext cx="5027623" cy="649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4696691" y="5832763"/>
            <a:ext cx="1620982" cy="366714"/>
          </a:xfrm>
          <a:prstGeom prst="rect">
            <a:avLst/>
          </a:prstGeom>
        </p:spPr>
      </p:pic>
      <p:pic>
        <p:nvPicPr>
          <p:cNvPr id="3" name="Picture 2"/>
          <p:cNvPicPr>
            <a:picLocks noChangeAspect="1"/>
          </p:cNvPicPr>
          <p:nvPr/>
        </p:nvPicPr>
        <p:blipFill>
          <a:blip r:embed="rId5"/>
          <a:stretch>
            <a:fillRect/>
          </a:stretch>
        </p:blipFill>
        <p:spPr>
          <a:xfrm>
            <a:off x="5091981" y="6300571"/>
            <a:ext cx="733425" cy="142875"/>
          </a:xfrm>
          <a:prstGeom prst="rect">
            <a:avLst/>
          </a:prstGeom>
        </p:spPr>
      </p:pic>
      <p:pic>
        <p:nvPicPr>
          <p:cNvPr id="4" name="Picture 3"/>
          <p:cNvPicPr>
            <a:picLocks noChangeAspect="1"/>
          </p:cNvPicPr>
          <p:nvPr/>
        </p:nvPicPr>
        <p:blipFill>
          <a:blip r:embed="rId5"/>
          <a:stretch>
            <a:fillRect/>
          </a:stretch>
        </p:blipFill>
        <p:spPr>
          <a:xfrm>
            <a:off x="6709712" y="6300570"/>
            <a:ext cx="733425" cy="142875"/>
          </a:xfrm>
          <a:prstGeom prst="rect">
            <a:avLst/>
          </a:prstGeom>
        </p:spPr>
      </p:pic>
      <p:pic>
        <p:nvPicPr>
          <p:cNvPr id="5" name="Picture 4"/>
          <p:cNvPicPr>
            <a:picLocks noChangeAspect="1"/>
          </p:cNvPicPr>
          <p:nvPr/>
        </p:nvPicPr>
        <p:blipFill>
          <a:blip r:embed="rId5"/>
          <a:stretch>
            <a:fillRect/>
          </a:stretch>
        </p:blipFill>
        <p:spPr>
          <a:xfrm>
            <a:off x="5458693" y="5583939"/>
            <a:ext cx="733425" cy="142875"/>
          </a:xfrm>
          <a:prstGeom prst="rect">
            <a:avLst/>
          </a:prstGeom>
        </p:spPr>
      </p:pic>
      <p:sp>
        <p:nvSpPr>
          <p:cNvPr id="6" name="Oval 5">
            <a:extLst>
              <a:ext uri="{FF2B5EF4-FFF2-40B4-BE49-F238E27FC236}">
                <a16:creationId xmlns:a16="http://schemas.microsoft.com/office/drawing/2014/main" id="{B5012177-DCDD-4441-A14B-904BDC1FD815}"/>
              </a:ext>
            </a:extLst>
          </p:cNvPr>
          <p:cNvSpPr/>
          <p:nvPr/>
        </p:nvSpPr>
        <p:spPr bwMode="auto">
          <a:xfrm>
            <a:off x="4246741" y="3816590"/>
            <a:ext cx="2593335" cy="165827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p:txBody>
      </p:sp>
      <p:cxnSp>
        <p:nvCxnSpPr>
          <p:cNvPr id="8" name="Straight Arrow Connector 7">
            <a:extLst>
              <a:ext uri="{FF2B5EF4-FFF2-40B4-BE49-F238E27FC236}">
                <a16:creationId xmlns:a16="http://schemas.microsoft.com/office/drawing/2014/main" id="{A6065FF0-EAC9-4C2B-A4C0-017188C1A2F8}"/>
              </a:ext>
            </a:extLst>
          </p:cNvPr>
          <p:cNvCxnSpPr>
            <a:cxnSpLocks/>
          </p:cNvCxnSpPr>
          <p:nvPr/>
        </p:nvCxnSpPr>
        <p:spPr bwMode="auto">
          <a:xfrm>
            <a:off x="3246180" y="4000569"/>
            <a:ext cx="1166191" cy="25179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759624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90120"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90121" name="Text Box 6"/>
          <p:cNvSpPr txBox="1">
            <a:spLocks noChangeArrowheads="1"/>
          </p:cNvSpPr>
          <p:nvPr/>
        </p:nvSpPr>
        <p:spPr bwMode="auto">
          <a:xfrm>
            <a:off x="4552950" y="-71289"/>
            <a:ext cx="4591050" cy="461665"/>
          </a:xfrm>
          <a:prstGeom prst="rect">
            <a:avLst/>
          </a:prstGeom>
          <a:noFill/>
          <a:ln w="9525">
            <a:noFill/>
            <a:miter lim="800000"/>
            <a:headEnd/>
            <a:tailEnd/>
          </a:ln>
        </p:spPr>
        <p:txBody>
          <a:bodyPr anchor="ctr">
            <a:spAutoFit/>
          </a:bodyPr>
          <a:lstStyle/>
          <a:p>
            <a:pPr>
              <a:tabLst>
                <a:tab pos="4860925" algn="l"/>
              </a:tabLst>
            </a:pPr>
            <a:r>
              <a:rPr lang="en-US" sz="2400" dirty="0">
                <a:solidFill>
                  <a:srgbClr val="003300"/>
                </a:solidFill>
                <a:latin typeface="Calibri" panose="020F0502020204030204" pitchFamily="34" charset="0"/>
              </a:rPr>
              <a:t>Sampling &amp; Testing</a:t>
            </a:r>
          </a:p>
        </p:txBody>
      </p:sp>
      <p:sp>
        <p:nvSpPr>
          <p:cNvPr id="12" name="TextBox 11"/>
          <p:cNvSpPr txBox="1"/>
          <p:nvPr/>
        </p:nvSpPr>
        <p:spPr>
          <a:xfrm>
            <a:off x="3089754" y="-601884"/>
            <a:ext cx="2014911" cy="646331"/>
          </a:xfrm>
          <a:prstGeom prst="rect">
            <a:avLst/>
          </a:prstGeom>
          <a:noFill/>
        </p:spPr>
        <p:txBody>
          <a:bodyPr wrap="none" rtlCol="0">
            <a:spAutoFit/>
          </a:bodyPr>
          <a:lstStyle/>
          <a:p>
            <a:r>
              <a:rPr lang="en-US" dirty="0">
                <a:latin typeface="Calibri" panose="020F0502020204030204" pitchFamily="34" charset="0"/>
              </a:rPr>
              <a:t>Plasticity </a:t>
            </a:r>
          </a:p>
        </p:txBody>
      </p:sp>
      <p:sp>
        <p:nvSpPr>
          <p:cNvPr id="14" name="Text Box 3"/>
          <p:cNvSpPr txBox="1">
            <a:spLocks noChangeArrowheads="1"/>
          </p:cNvSpPr>
          <p:nvPr/>
        </p:nvSpPr>
        <p:spPr bwMode="auto">
          <a:xfrm>
            <a:off x="0" y="465138"/>
            <a:ext cx="4305300" cy="646331"/>
          </a:xfrm>
          <a:prstGeom prst="rect">
            <a:avLst/>
          </a:prstGeom>
          <a:noFill/>
          <a:ln w="9525">
            <a:noFill/>
            <a:miter lim="800000"/>
            <a:headEnd/>
            <a:tailEnd/>
          </a:ln>
        </p:spPr>
        <p:txBody>
          <a:bodyPr>
            <a:spAutoFit/>
          </a:bodyPr>
          <a:lstStyle/>
          <a:p>
            <a:pPr marL="177800" indent="-177800" algn="ctr"/>
            <a:r>
              <a:rPr lang="en-US" sz="3600" b="1" dirty="0">
                <a:latin typeface="Calibri" panose="020F0502020204030204" pitchFamily="34" charset="0"/>
              </a:rPr>
              <a:t>Lab Testing</a:t>
            </a:r>
          </a:p>
        </p:txBody>
      </p:sp>
      <p:sp>
        <p:nvSpPr>
          <p:cNvPr id="16" name="Text Box 9"/>
          <p:cNvSpPr txBox="1">
            <a:spLocks noChangeArrowheads="1"/>
          </p:cNvSpPr>
          <p:nvPr/>
        </p:nvSpPr>
        <p:spPr bwMode="auto">
          <a:xfrm>
            <a:off x="289151" y="1450711"/>
            <a:ext cx="8603797" cy="5262979"/>
          </a:xfrm>
          <a:prstGeom prst="rect">
            <a:avLst/>
          </a:prstGeom>
          <a:noFill/>
          <a:ln w="9525">
            <a:noFill/>
            <a:miter lim="800000"/>
            <a:headEnd/>
            <a:tailEnd/>
          </a:ln>
        </p:spPr>
        <p:txBody>
          <a:bodyPr wrap="square">
            <a:spAutoFit/>
          </a:bodyPr>
          <a:lstStyle/>
          <a:p>
            <a:pPr marL="222250" algn="l">
              <a:defRPr/>
            </a:pPr>
            <a:r>
              <a:rPr lang="en-US" sz="2800" u="sng" dirty="0">
                <a:latin typeface="Calibri" panose="020F0502020204030204" pitchFamily="34" charset="0"/>
              </a:rPr>
              <a:t>Lot-dependent tests</a:t>
            </a:r>
            <a:r>
              <a:rPr lang="en-US" sz="2800" dirty="0">
                <a:latin typeface="Calibri" panose="020F0502020204030204" pitchFamily="34" charset="0"/>
              </a:rPr>
              <a:t>: </a:t>
            </a:r>
            <a:r>
              <a:rPr lang="en-US" sz="2800" dirty="0">
                <a:solidFill>
                  <a:srgbClr val="FF0000"/>
                </a:solidFill>
                <a:latin typeface="Calibri" panose="020F0502020204030204" pitchFamily="34" charset="0"/>
              </a:rPr>
              <a:t>run on every pile</a:t>
            </a:r>
          </a:p>
          <a:p>
            <a:pPr marL="679450" indent="-457200" algn="l">
              <a:buFont typeface="Arial" panose="020B0604020202020204" pitchFamily="34" charset="0"/>
              <a:buChar char="•"/>
              <a:defRPr/>
            </a:pPr>
            <a:r>
              <a:rPr lang="en-US" sz="2800" dirty="0">
                <a:latin typeface="Calibri" panose="020F0502020204030204" pitchFamily="34" charset="0"/>
              </a:rPr>
              <a:t>Gradation </a:t>
            </a:r>
            <a:r>
              <a:rPr lang="en-US" sz="2000" b="0" dirty="0">
                <a:latin typeface="Calibri" panose="020F0502020204030204" pitchFamily="34" charset="0"/>
              </a:rPr>
              <a:t>(size distribution)</a:t>
            </a:r>
          </a:p>
          <a:p>
            <a:pPr marL="679450" indent="-457200" algn="l">
              <a:buFont typeface="Arial" panose="020B0604020202020204" pitchFamily="34" charset="0"/>
              <a:buChar char="•"/>
              <a:defRPr/>
            </a:pPr>
            <a:r>
              <a:rPr lang="en-US" sz="2800" dirty="0">
                <a:latin typeface="Calibri" panose="020F0502020204030204" pitchFamily="34" charset="0"/>
              </a:rPr>
              <a:t>Plasticity </a:t>
            </a:r>
            <a:r>
              <a:rPr lang="en-US" sz="2000" b="0" dirty="0">
                <a:latin typeface="Calibri" panose="020F0502020204030204" pitchFamily="34" charset="0"/>
              </a:rPr>
              <a:t>(clay content)</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222250" algn="l">
              <a:defRPr/>
            </a:pPr>
            <a:r>
              <a:rPr lang="en-US" sz="2800" u="sng" dirty="0">
                <a:latin typeface="Calibri" panose="020F0502020204030204" pitchFamily="34" charset="0"/>
              </a:rPr>
              <a:t>Periodic test</a:t>
            </a:r>
            <a:r>
              <a:rPr lang="en-US" sz="2800" dirty="0">
                <a:latin typeface="Calibri" panose="020F0502020204030204" pitchFamily="34" charset="0"/>
              </a:rPr>
              <a:t>: Proctor </a:t>
            </a:r>
            <a:r>
              <a:rPr lang="en-US" sz="2000" b="0" dirty="0">
                <a:latin typeface="Calibri" panose="020F0502020204030204" pitchFamily="34" charset="0"/>
              </a:rPr>
              <a:t>(gives optimum moisture and max dry density)</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222250" algn="l">
              <a:defRPr/>
            </a:pPr>
            <a:r>
              <a:rPr lang="en-US" sz="2800" u="sng" dirty="0">
                <a:latin typeface="Calibri" panose="020F0502020204030204" pitchFamily="34" charset="0"/>
              </a:rPr>
              <a:t>Source-dependent tests</a:t>
            </a:r>
            <a:r>
              <a:rPr lang="en-US" sz="2800" dirty="0">
                <a:latin typeface="Calibri" panose="020F0502020204030204" pitchFamily="34" charset="0"/>
              </a:rPr>
              <a:t>: rarely needed</a:t>
            </a:r>
          </a:p>
          <a:p>
            <a:pPr marL="679450" indent="-457200" algn="l">
              <a:buFont typeface="Arial" panose="020B0604020202020204" pitchFamily="34" charset="0"/>
              <a:buChar char="•"/>
              <a:defRPr/>
            </a:pPr>
            <a:r>
              <a:rPr lang="en-US" sz="2800" dirty="0">
                <a:latin typeface="Calibri" panose="020F0502020204030204" pitchFamily="34" charset="0"/>
              </a:rPr>
              <a:t>Toughness </a:t>
            </a:r>
            <a:r>
              <a:rPr lang="en-US" sz="2000" b="0" dirty="0">
                <a:latin typeface="Calibri" panose="020F0502020204030204" pitchFamily="34" charset="0"/>
              </a:rPr>
              <a:t>(LA Abrasion)</a:t>
            </a:r>
          </a:p>
          <a:p>
            <a:pPr marL="679450" indent="-457200" algn="l">
              <a:buFont typeface="Arial" panose="020B0604020202020204" pitchFamily="34" charset="0"/>
              <a:buChar char="•"/>
              <a:defRPr/>
            </a:pPr>
            <a:r>
              <a:rPr lang="en-US" sz="2800" dirty="0">
                <a:latin typeface="Calibri" panose="020F0502020204030204" pitchFamily="34" charset="0"/>
              </a:rPr>
              <a:t>pH</a:t>
            </a:r>
          </a:p>
          <a:p>
            <a:pPr marL="679450" indent="-457200" algn="l">
              <a:buFont typeface="Arial" panose="020B0604020202020204" pitchFamily="34" charset="0"/>
              <a:buChar char="•"/>
              <a:defRPr/>
            </a:pPr>
            <a:r>
              <a:rPr lang="en-US" sz="2800" dirty="0">
                <a:latin typeface="Calibri" panose="020F0502020204030204" pitchFamily="34" charset="0"/>
              </a:rPr>
              <a:t>Soundness </a:t>
            </a:r>
            <a:r>
              <a:rPr lang="en-US" sz="2000" b="0" dirty="0">
                <a:latin typeface="Calibri" panose="020F0502020204030204" pitchFamily="34" charset="0"/>
              </a:rPr>
              <a:t>(resistance to freeze/thaw)</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679450" indent="-457200" algn="l">
              <a:buFont typeface="Arial" panose="020B0604020202020204" pitchFamily="34" charset="0"/>
              <a:buChar char="•"/>
              <a:defRPr/>
            </a:pPr>
            <a:endParaRPr lang="en-US" sz="2800" b="0" dirty="0">
              <a:latin typeface="Calibri" panose="020F0502020204030204" pitchFamily="34" charset="0"/>
            </a:endParaRPr>
          </a:p>
        </p:txBody>
      </p:sp>
    </p:spTree>
    <p:extLst>
      <p:ext uri="{BB962C8B-B14F-4D97-AF65-F5344CB8AC3E}">
        <p14:creationId xmlns:p14="http://schemas.microsoft.com/office/powerpoint/2010/main" val="3962920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430213"/>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What happens if a sample fails?</a:t>
            </a:r>
          </a:p>
          <a:p>
            <a:pPr marL="225425" indent="-225425" algn="l">
              <a:spcBef>
                <a:spcPct val="20000"/>
              </a:spcBef>
            </a:pPr>
            <a:endParaRPr lang="en-US" sz="3200" u="sng"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3" name="Picture 2" descr="A picture containing text, receipt&#10;&#10;Description automatically generated">
            <a:extLst>
              <a:ext uri="{FF2B5EF4-FFF2-40B4-BE49-F238E27FC236}">
                <a16:creationId xmlns:a16="http://schemas.microsoft.com/office/drawing/2014/main" id="{D92AAC3E-82C4-4ECF-949A-856349EBC4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19049" y="1254922"/>
            <a:ext cx="4305901" cy="4305901"/>
          </a:xfrm>
          <a:prstGeom prst="rect">
            <a:avLst/>
          </a:prstGeom>
        </p:spPr>
      </p:pic>
      <p:sp>
        <p:nvSpPr>
          <p:cNvPr id="4" name="TextBox 3">
            <a:extLst>
              <a:ext uri="{FF2B5EF4-FFF2-40B4-BE49-F238E27FC236}">
                <a16:creationId xmlns:a16="http://schemas.microsoft.com/office/drawing/2014/main" id="{73D13C64-461B-43EC-B8BD-16B178679422}"/>
              </a:ext>
            </a:extLst>
          </p:cNvPr>
          <p:cNvSpPr txBox="1"/>
          <p:nvPr/>
        </p:nvSpPr>
        <p:spPr>
          <a:xfrm>
            <a:off x="9525" y="1120117"/>
            <a:ext cx="4572000" cy="3711785"/>
          </a:xfrm>
          <a:prstGeom prst="rect">
            <a:avLst/>
          </a:prstGeom>
          <a:noFill/>
        </p:spPr>
        <p:txBody>
          <a:bodyPr wrap="square" rtlCol="0">
            <a:spAutoFit/>
          </a:bodyPr>
          <a:lstStyle/>
          <a:p>
            <a:pPr marL="225425" indent="-225425" algn="l">
              <a:spcBef>
                <a:spcPct val="20000"/>
              </a:spcBef>
            </a:pPr>
            <a:r>
              <a:rPr lang="en-US" sz="2800" u="sng" dirty="0">
                <a:latin typeface="Calibri" panose="020F0502020204030204" pitchFamily="34" charset="0"/>
              </a:rPr>
              <a:t>Gradation</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If it’s close to meeting the spec., re-sample and re-test.  This is a common practice.</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If it fails a second time, a new pile will have to be made</a:t>
            </a:r>
          </a:p>
        </p:txBody>
      </p:sp>
      <p:graphicFrame>
        <p:nvGraphicFramePr>
          <p:cNvPr id="8" name="Group 151">
            <a:extLst>
              <a:ext uri="{FF2B5EF4-FFF2-40B4-BE49-F238E27FC236}">
                <a16:creationId xmlns:a16="http://schemas.microsoft.com/office/drawing/2014/main" id="{A8D683D4-2A23-4E39-ABD0-1482ED0D1085}"/>
              </a:ext>
            </a:extLst>
          </p:cNvPr>
          <p:cNvGraphicFramePr>
            <a:graphicFrameLocks noGrp="1"/>
          </p:cNvGraphicFramePr>
          <p:nvPr>
            <p:extLst>
              <p:ext uri="{D42A27DB-BD31-4B8C-83A1-F6EECF244321}">
                <p14:modId xmlns:p14="http://schemas.microsoft.com/office/powerpoint/2010/main" val="1134895070"/>
              </p:ext>
            </p:extLst>
          </p:nvPr>
        </p:nvGraphicFramePr>
        <p:xfrm>
          <a:off x="1574199" y="4657816"/>
          <a:ext cx="3206750" cy="2160133"/>
        </p:xfrm>
        <a:graphic>
          <a:graphicData uri="http://schemas.openxmlformats.org/drawingml/2006/table">
            <a:tbl>
              <a:tblPr/>
              <a:tblGrid>
                <a:gridCol w="1154511">
                  <a:extLst>
                    <a:ext uri="{9D8B030D-6E8A-4147-A177-3AD203B41FA5}">
                      <a16:colId xmlns:a16="http://schemas.microsoft.com/office/drawing/2014/main" val="20000"/>
                    </a:ext>
                  </a:extLst>
                </a:gridCol>
                <a:gridCol w="1031255">
                  <a:extLst>
                    <a:ext uri="{9D8B030D-6E8A-4147-A177-3AD203B41FA5}">
                      <a16:colId xmlns:a16="http://schemas.microsoft.com/office/drawing/2014/main" val="20001"/>
                    </a:ext>
                  </a:extLst>
                </a:gridCol>
                <a:gridCol w="1020984">
                  <a:extLst>
                    <a:ext uri="{9D8B030D-6E8A-4147-A177-3AD203B41FA5}">
                      <a16:colId xmlns:a16="http://schemas.microsoft.com/office/drawing/2014/main" val="20002"/>
                    </a:ext>
                  </a:extLst>
                </a:gridCol>
              </a:tblGrid>
              <a:tr h="498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Passing Sieve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Lower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Higher %</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7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1½   inch</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7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30000" dirty="0">
                          <a:ln>
                            <a:noFill/>
                          </a:ln>
                          <a:solidFill>
                            <a:schemeClr val="tx1"/>
                          </a:solidFill>
                          <a:effectLst/>
                          <a:latin typeface="Calibri" panose="020F0502020204030204" pitchFamily="34" charset="0"/>
                        </a:rPr>
                        <a:t>3</a:t>
                      </a:r>
                      <a:r>
                        <a:rPr kumimoji="0" lang="en-US" sz="1400" b="0" i="0" u="none" strike="noStrike" cap="none" normalizeH="0" baseline="0" dirty="0">
                          <a:ln>
                            <a:noFill/>
                          </a:ln>
                          <a:solidFill>
                            <a:schemeClr val="tx1"/>
                          </a:solidFill>
                          <a:effectLst/>
                          <a:latin typeface="Calibri" panose="020F0502020204030204" pitchFamily="34" charset="0"/>
                        </a:rPr>
                        <a:t>/</a:t>
                      </a:r>
                      <a:r>
                        <a:rPr kumimoji="0" lang="en-US" sz="1400" b="0" i="0" u="none" strike="noStrike" cap="none" normalizeH="0" baseline="-2000" dirty="0">
                          <a:ln>
                            <a:noFill/>
                          </a:ln>
                          <a:solidFill>
                            <a:schemeClr val="tx1"/>
                          </a:solidFill>
                          <a:effectLst/>
                          <a:latin typeface="Calibri" panose="020F0502020204030204" pitchFamily="34" charset="0"/>
                        </a:rPr>
                        <a:t>4  </a:t>
                      </a:r>
                      <a:r>
                        <a:rPr kumimoji="0" lang="en-US" sz="1400" b="0" i="0" u="none" strike="noStrike" cap="none" normalizeH="0" baseline="0" dirty="0">
                          <a:ln>
                            <a:noFill/>
                          </a:ln>
                          <a:solidFill>
                            <a:schemeClr val="tx1"/>
                          </a:solidFill>
                          <a:effectLst/>
                          <a:latin typeface="Calibri" panose="020F0502020204030204" pitchFamily="34" charset="0"/>
                        </a:rPr>
                        <a:t>inch </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97</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7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#4 (</a:t>
                      </a:r>
                      <a:r>
                        <a:rPr kumimoji="0" lang="en-US" sz="1400" b="0" i="0" u="none" strike="noStrike" cap="none" normalizeH="0" baseline="30000" dirty="0">
                          <a:ln>
                            <a:noFill/>
                          </a:ln>
                          <a:solidFill>
                            <a:schemeClr val="tx1"/>
                          </a:solidFill>
                          <a:effectLst/>
                          <a:latin typeface="Calibri" panose="020F0502020204030204" pitchFamily="34" charset="0"/>
                        </a:rPr>
                        <a:t>1</a:t>
                      </a:r>
                      <a:r>
                        <a:rPr kumimoji="0" lang="en-US" sz="1400" b="0" i="0" u="none" strike="noStrike" cap="none" normalizeH="0" baseline="0" dirty="0">
                          <a:ln>
                            <a:noFill/>
                          </a:ln>
                          <a:solidFill>
                            <a:schemeClr val="tx1"/>
                          </a:solidFill>
                          <a:effectLst/>
                          <a:latin typeface="Calibri" panose="020F0502020204030204" pitchFamily="34" charset="0"/>
                        </a:rPr>
                        <a:t>/</a:t>
                      </a:r>
                      <a:r>
                        <a:rPr kumimoji="0" lang="en-US" sz="1400" b="0" i="0" u="none" strike="noStrike" cap="none" normalizeH="0" baseline="-2000" dirty="0">
                          <a:ln>
                            <a:noFill/>
                          </a:ln>
                          <a:solidFill>
                            <a:schemeClr val="tx1"/>
                          </a:solidFill>
                          <a:effectLst/>
                          <a:latin typeface="Calibri" panose="020F0502020204030204" pitchFamily="34" charset="0"/>
                        </a:rPr>
                        <a:t>4</a:t>
                      </a:r>
                      <a:r>
                        <a:rPr kumimoji="0" lang="en-US" sz="1400" b="0" i="0" u="none" strike="noStrike" cap="none" normalizeH="0" baseline="0" dirty="0">
                          <a:ln>
                            <a:noFill/>
                          </a:ln>
                          <a:solidFill>
                            <a:schemeClr val="tx1"/>
                          </a:solidFill>
                          <a:effectLst/>
                          <a:latin typeface="Calibri" panose="020F0502020204030204" pitchFamily="34" charset="0"/>
                        </a:rPr>
                        <a:t> ")</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65</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7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#16 (</a:t>
                      </a:r>
                      <a:r>
                        <a:rPr kumimoji="0" lang="en-US" sz="1400" b="0" i="0" u="none" strike="noStrike" cap="none" normalizeH="0" baseline="30000" dirty="0">
                          <a:ln>
                            <a:noFill/>
                          </a:ln>
                          <a:solidFill>
                            <a:schemeClr val="tx1"/>
                          </a:solidFill>
                          <a:effectLst/>
                          <a:latin typeface="Calibri" panose="020F0502020204030204" pitchFamily="34" charset="0"/>
                        </a:rPr>
                        <a:t>1</a:t>
                      </a:r>
                      <a:r>
                        <a:rPr kumimoji="0" lang="en-US" sz="1400" b="0" i="0" u="none" strike="noStrike" cap="none" normalizeH="0" baseline="0" dirty="0">
                          <a:ln>
                            <a:noFill/>
                          </a:ln>
                          <a:solidFill>
                            <a:schemeClr val="tx1"/>
                          </a:solidFill>
                          <a:effectLst/>
                          <a:latin typeface="Calibri" panose="020F0502020204030204" pitchFamily="34" charset="0"/>
                        </a:rPr>
                        <a:t>/</a:t>
                      </a:r>
                      <a:r>
                        <a:rPr kumimoji="0" lang="en-US" sz="1400" b="0" i="0" u="none" strike="noStrike" cap="none" normalizeH="0" baseline="-2000" dirty="0">
                          <a:ln>
                            <a:noFill/>
                          </a:ln>
                          <a:solidFill>
                            <a:schemeClr val="tx1"/>
                          </a:solidFill>
                          <a:effectLst/>
                          <a:latin typeface="Calibri" panose="020F0502020204030204" pitchFamily="34" charset="0"/>
                        </a:rPr>
                        <a:t>16</a:t>
                      </a:r>
                      <a:r>
                        <a:rPr kumimoji="0" lang="en-US" sz="1400" b="0" i="0" u="none" strike="noStrike" cap="none" normalizeH="0" baseline="0" dirty="0">
                          <a:ln>
                            <a:noFill/>
                          </a:ln>
                          <a:solidFill>
                            <a:schemeClr val="tx1"/>
                          </a:solidFill>
                          <a:effectLst/>
                          <a:latin typeface="Calibri" panose="020F0502020204030204" pitchFamily="34" charset="0"/>
                        </a:rPr>
                        <a:t> ")</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30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21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#200(</a:t>
                      </a:r>
                      <a:r>
                        <a:rPr kumimoji="0" lang="en-US" sz="1400" b="0" i="0" u="none" strike="noStrike" cap="none" normalizeH="0" baseline="30000" dirty="0">
                          <a:ln>
                            <a:noFill/>
                          </a:ln>
                          <a:solidFill>
                            <a:schemeClr val="tx1"/>
                          </a:solidFill>
                          <a:effectLst/>
                          <a:latin typeface="Calibri" panose="020F0502020204030204" pitchFamily="34" charset="0"/>
                        </a:rPr>
                        <a:t>1</a:t>
                      </a:r>
                      <a:r>
                        <a:rPr kumimoji="0" lang="en-US" sz="1400" b="0" i="0" u="none" strike="noStrike" cap="none" normalizeH="0" baseline="0" dirty="0">
                          <a:ln>
                            <a:noFill/>
                          </a:ln>
                          <a:solidFill>
                            <a:schemeClr val="tx1"/>
                          </a:solidFill>
                          <a:effectLst/>
                          <a:latin typeface="Calibri" panose="020F0502020204030204" pitchFamily="34" charset="0"/>
                        </a:rPr>
                        <a:t>/</a:t>
                      </a:r>
                      <a:r>
                        <a:rPr kumimoji="0" lang="en-US" sz="1400" b="0" i="0" u="none" strike="noStrike" cap="none" normalizeH="0" baseline="-2000" dirty="0">
                          <a:ln>
                            <a:noFill/>
                          </a:ln>
                          <a:solidFill>
                            <a:schemeClr val="tx1"/>
                          </a:solidFill>
                          <a:effectLst/>
                          <a:latin typeface="Calibri" panose="020F0502020204030204" pitchFamily="34" charset="0"/>
                        </a:rPr>
                        <a:t>200</a:t>
                      </a:r>
                      <a:r>
                        <a:rPr kumimoji="0" lang="en-US" sz="1400" b="0" i="0" u="none" strike="noStrike" cap="none" normalizeH="0" baseline="0" dirty="0">
                          <a:ln>
                            <a:noFill/>
                          </a:ln>
                          <a:solidFill>
                            <a:schemeClr val="tx1"/>
                          </a:solidFill>
                          <a:effectLst/>
                          <a:latin typeface="Calibri" panose="020F0502020204030204" pitchFamily="34" charset="0"/>
                        </a:rPr>
                        <a:t> ")</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15*</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 name="Text Box 183">
            <a:extLst>
              <a:ext uri="{FF2B5EF4-FFF2-40B4-BE49-F238E27FC236}">
                <a16:creationId xmlns:a16="http://schemas.microsoft.com/office/drawing/2014/main" id="{9E7279A6-0B11-4CC4-914A-A0F7AE8D913B}"/>
              </a:ext>
            </a:extLst>
          </p:cNvPr>
          <p:cNvSpPr txBox="1">
            <a:spLocks noChangeArrowheads="1"/>
          </p:cNvSpPr>
          <p:nvPr/>
        </p:nvSpPr>
        <p:spPr bwMode="auto">
          <a:xfrm>
            <a:off x="1666274" y="4347597"/>
            <a:ext cx="3152775" cy="1477328"/>
          </a:xfrm>
          <a:prstGeom prst="rect">
            <a:avLst/>
          </a:prstGeom>
          <a:noFill/>
          <a:ln w="9525">
            <a:noFill/>
            <a:miter lim="800000"/>
            <a:headEnd/>
            <a:tailEnd/>
          </a:ln>
        </p:spPr>
        <p:txBody>
          <a:bodyPr wrap="square">
            <a:spAutoFit/>
          </a:bodyPr>
          <a:lstStyle/>
          <a:p>
            <a:pPr algn="l">
              <a:spcBef>
                <a:spcPct val="20000"/>
              </a:spcBef>
            </a:pPr>
            <a:r>
              <a:rPr lang="en-US" sz="1800" dirty="0">
                <a:latin typeface="Calibri" panose="020F0502020204030204" pitchFamily="34" charset="0"/>
              </a:rPr>
              <a:t>The DSA spec:</a:t>
            </a:r>
          </a:p>
          <a:p>
            <a:pPr algn="l"/>
            <a:endParaRPr lang="en-US" sz="7200" dirty="0">
              <a:latin typeface="Calibri" panose="020F0502020204030204" pitchFamily="34" charset="0"/>
            </a:endParaRPr>
          </a:p>
        </p:txBody>
      </p:sp>
      <p:sp>
        <p:nvSpPr>
          <p:cNvPr id="12" name="TextBox 11">
            <a:extLst>
              <a:ext uri="{FF2B5EF4-FFF2-40B4-BE49-F238E27FC236}">
                <a16:creationId xmlns:a16="http://schemas.microsoft.com/office/drawing/2014/main" id="{B25C233A-E794-4768-BC3A-B8C386F0C16C}"/>
              </a:ext>
            </a:extLst>
          </p:cNvPr>
          <p:cNvSpPr txBox="1"/>
          <p:nvPr/>
        </p:nvSpPr>
        <p:spPr>
          <a:xfrm>
            <a:off x="8295469" y="3677503"/>
            <a:ext cx="511552" cy="307777"/>
          </a:xfrm>
          <a:prstGeom prst="rect">
            <a:avLst/>
          </a:prstGeom>
          <a:solidFill>
            <a:schemeClr val="bg1"/>
          </a:solidFill>
          <a:ln>
            <a:noFill/>
          </a:ln>
        </p:spPr>
        <p:txBody>
          <a:bodyPr wrap="square" rtlCol="0">
            <a:spAutoFit/>
          </a:bodyPr>
          <a:lstStyle/>
          <a:p>
            <a:pPr marL="225425" indent="-225425" algn="l">
              <a:spcBef>
                <a:spcPct val="20000"/>
              </a:spcBef>
            </a:pPr>
            <a:r>
              <a:rPr lang="en-US" sz="1400" dirty="0">
                <a:latin typeface="Calibri" panose="020F0502020204030204" pitchFamily="34" charset="0"/>
              </a:rPr>
              <a:t>50.2</a:t>
            </a:r>
          </a:p>
        </p:txBody>
      </p:sp>
      <p:sp>
        <p:nvSpPr>
          <p:cNvPr id="14" name="TextBox 13">
            <a:extLst>
              <a:ext uri="{FF2B5EF4-FFF2-40B4-BE49-F238E27FC236}">
                <a16:creationId xmlns:a16="http://schemas.microsoft.com/office/drawing/2014/main" id="{B901F04C-66B7-4141-A6F4-B37BF5F82E7E}"/>
              </a:ext>
            </a:extLst>
          </p:cNvPr>
          <p:cNvSpPr txBox="1"/>
          <p:nvPr/>
        </p:nvSpPr>
        <p:spPr>
          <a:xfrm>
            <a:off x="8287849" y="3997237"/>
            <a:ext cx="511552" cy="307777"/>
          </a:xfrm>
          <a:prstGeom prst="rect">
            <a:avLst/>
          </a:prstGeom>
          <a:solidFill>
            <a:schemeClr val="bg1"/>
          </a:solidFill>
          <a:ln>
            <a:noFill/>
          </a:ln>
        </p:spPr>
        <p:txBody>
          <a:bodyPr wrap="square" rtlCol="0">
            <a:spAutoFit/>
          </a:bodyPr>
          <a:lstStyle/>
          <a:p>
            <a:pPr marL="225425" indent="-225425" algn="l">
              <a:spcBef>
                <a:spcPct val="20000"/>
              </a:spcBef>
            </a:pPr>
            <a:r>
              <a:rPr lang="en-US" sz="1400" dirty="0">
                <a:latin typeface="Calibri" panose="020F0502020204030204" pitchFamily="34" charset="0"/>
              </a:rPr>
              <a:t>39.8</a:t>
            </a:r>
          </a:p>
        </p:txBody>
      </p:sp>
      <p:sp>
        <p:nvSpPr>
          <p:cNvPr id="15" name="TextBox 14">
            <a:extLst>
              <a:ext uri="{FF2B5EF4-FFF2-40B4-BE49-F238E27FC236}">
                <a16:creationId xmlns:a16="http://schemas.microsoft.com/office/drawing/2014/main" id="{D4D5870C-1EED-4B90-8B1B-1684173D1506}"/>
              </a:ext>
            </a:extLst>
          </p:cNvPr>
          <p:cNvSpPr txBox="1"/>
          <p:nvPr/>
        </p:nvSpPr>
        <p:spPr>
          <a:xfrm>
            <a:off x="8264462" y="5114397"/>
            <a:ext cx="511552" cy="307777"/>
          </a:xfrm>
          <a:prstGeom prst="rect">
            <a:avLst/>
          </a:prstGeom>
          <a:solidFill>
            <a:schemeClr val="bg1"/>
          </a:solidFill>
          <a:ln>
            <a:noFill/>
          </a:ln>
        </p:spPr>
        <p:txBody>
          <a:bodyPr wrap="square" rtlCol="0">
            <a:spAutoFit/>
          </a:bodyPr>
          <a:lstStyle/>
          <a:p>
            <a:pPr marL="225425" indent="-225425" algn="l">
              <a:spcBef>
                <a:spcPct val="20000"/>
              </a:spcBef>
            </a:pPr>
            <a:r>
              <a:rPr lang="en-US" sz="1400" dirty="0">
                <a:latin typeface="Calibri" panose="020F0502020204030204" pitchFamily="34" charset="0"/>
              </a:rPr>
              <a:t>13.3</a:t>
            </a:r>
          </a:p>
        </p:txBody>
      </p:sp>
      <p:sp>
        <p:nvSpPr>
          <p:cNvPr id="2" name="Oval 1">
            <a:extLst>
              <a:ext uri="{FF2B5EF4-FFF2-40B4-BE49-F238E27FC236}">
                <a16:creationId xmlns:a16="http://schemas.microsoft.com/office/drawing/2014/main" id="{1510B97B-ED7A-40BE-8730-D9C4A084CACC}"/>
              </a:ext>
            </a:extLst>
          </p:cNvPr>
          <p:cNvSpPr/>
          <p:nvPr/>
        </p:nvSpPr>
        <p:spPr bwMode="auto">
          <a:xfrm>
            <a:off x="8060655" y="4278867"/>
            <a:ext cx="837900" cy="30777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p:txBody>
      </p:sp>
      <p:sp>
        <p:nvSpPr>
          <p:cNvPr id="16" name="TextBox 15">
            <a:extLst>
              <a:ext uri="{FF2B5EF4-FFF2-40B4-BE49-F238E27FC236}">
                <a16:creationId xmlns:a16="http://schemas.microsoft.com/office/drawing/2014/main" id="{1CD92943-66C7-41B1-B804-DCADD79B9064}"/>
              </a:ext>
            </a:extLst>
          </p:cNvPr>
          <p:cNvSpPr txBox="1"/>
          <p:nvPr/>
        </p:nvSpPr>
        <p:spPr>
          <a:xfrm>
            <a:off x="7942013" y="4598601"/>
            <a:ext cx="1075184" cy="307777"/>
          </a:xfrm>
          <a:prstGeom prst="rect">
            <a:avLst/>
          </a:prstGeom>
          <a:solidFill>
            <a:schemeClr val="bg1"/>
          </a:solidFill>
          <a:ln>
            <a:noFill/>
          </a:ln>
        </p:spPr>
        <p:txBody>
          <a:bodyPr wrap="square" rtlCol="0">
            <a:spAutoFit/>
          </a:bodyPr>
          <a:lstStyle/>
          <a:p>
            <a:pPr marL="225425" indent="-225425" algn="l">
              <a:spcBef>
                <a:spcPct val="20000"/>
              </a:spcBef>
            </a:pPr>
            <a:r>
              <a:rPr lang="en-US" sz="1400" i="1" dirty="0">
                <a:solidFill>
                  <a:srgbClr val="FF0000"/>
                </a:solidFill>
                <a:latin typeface="Calibri" panose="020F0502020204030204" pitchFamily="34" charset="0"/>
              </a:rPr>
              <a:t>Spec: 15-30</a:t>
            </a:r>
          </a:p>
        </p:txBody>
      </p:sp>
      <p:cxnSp>
        <p:nvCxnSpPr>
          <p:cNvPr id="6" name="Straight Arrow Connector 5">
            <a:extLst>
              <a:ext uri="{FF2B5EF4-FFF2-40B4-BE49-F238E27FC236}">
                <a16:creationId xmlns:a16="http://schemas.microsoft.com/office/drawing/2014/main" id="{53FD4119-27A7-4757-9097-30D7DAC41A08}"/>
              </a:ext>
            </a:extLst>
          </p:cNvPr>
          <p:cNvCxnSpPr/>
          <p:nvPr/>
        </p:nvCxnSpPr>
        <p:spPr bwMode="auto">
          <a:xfrm flipH="1">
            <a:off x="4476750" y="4804631"/>
            <a:ext cx="3583905" cy="1437339"/>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7" name="Rectangle 6">
            <a:extLst>
              <a:ext uri="{FF2B5EF4-FFF2-40B4-BE49-F238E27FC236}">
                <a16:creationId xmlns:a16="http://schemas.microsoft.com/office/drawing/2014/main" id="{AB17759E-80B9-4E5A-89F1-2F1F94F307A4}"/>
              </a:ext>
            </a:extLst>
          </p:cNvPr>
          <p:cNvSpPr/>
          <p:nvPr/>
        </p:nvSpPr>
        <p:spPr bwMode="auto">
          <a:xfrm>
            <a:off x="6078625" y="5618744"/>
            <a:ext cx="2982351" cy="120313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rPr>
              <a:t>Gradation run on every pile</a:t>
            </a:r>
          </a:p>
        </p:txBody>
      </p:sp>
    </p:spTree>
    <p:extLst>
      <p:ext uri="{BB962C8B-B14F-4D97-AF65-F5344CB8AC3E}">
        <p14:creationId xmlns:p14="http://schemas.microsoft.com/office/powerpoint/2010/main" val="4092254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What happens if a sample fails?</a:t>
            </a:r>
            <a:endParaRPr lang="en-US" sz="32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2C4D9E8B-B950-414F-80BE-5B971C858DA3}"/>
              </a:ext>
            </a:extLst>
          </p:cNvPr>
          <p:cNvSpPr txBox="1"/>
          <p:nvPr/>
        </p:nvSpPr>
        <p:spPr>
          <a:xfrm>
            <a:off x="138320" y="1245705"/>
            <a:ext cx="8905460" cy="2542234"/>
          </a:xfrm>
          <a:prstGeom prst="rect">
            <a:avLst/>
          </a:prstGeom>
          <a:noFill/>
        </p:spPr>
        <p:txBody>
          <a:bodyPr wrap="square" rtlCol="0">
            <a:spAutoFit/>
          </a:bodyPr>
          <a:lstStyle/>
          <a:p>
            <a:pPr marL="225425" indent="-225425" algn="l">
              <a:spcBef>
                <a:spcPct val="20000"/>
              </a:spcBef>
            </a:pPr>
            <a:r>
              <a:rPr lang="en-US" sz="2800" u="sng" dirty="0">
                <a:latin typeface="Calibri" panose="020F0502020204030204" pitchFamily="34" charset="0"/>
              </a:rPr>
              <a:t>Plasticity</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If plasticity fails, a new pile needs to be made after discussion of production methods</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Some quarries may never meet this part of the spec.</a:t>
            </a:r>
          </a:p>
          <a:p>
            <a:endParaRPr lang="en-US" dirty="0"/>
          </a:p>
        </p:txBody>
      </p:sp>
      <p:pic>
        <p:nvPicPr>
          <p:cNvPr id="8" name="Picture 7" descr="Table&#10;&#10;Description automatically generated">
            <a:extLst>
              <a:ext uri="{FF2B5EF4-FFF2-40B4-BE49-F238E27FC236}">
                <a16:creationId xmlns:a16="http://schemas.microsoft.com/office/drawing/2014/main" id="{7EAA1070-99EC-40A7-9D5D-1984F12C7A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1571" y="3429000"/>
            <a:ext cx="6858957" cy="2667372"/>
          </a:xfrm>
          <a:prstGeom prst="rect">
            <a:avLst/>
          </a:prstGeom>
        </p:spPr>
      </p:pic>
      <p:sp>
        <p:nvSpPr>
          <p:cNvPr id="3" name="TextBox 2">
            <a:extLst>
              <a:ext uri="{FF2B5EF4-FFF2-40B4-BE49-F238E27FC236}">
                <a16:creationId xmlns:a16="http://schemas.microsoft.com/office/drawing/2014/main" id="{A4063528-ADA2-4D32-A34F-66CC32F9A962}"/>
              </a:ext>
            </a:extLst>
          </p:cNvPr>
          <p:cNvSpPr txBox="1"/>
          <p:nvPr/>
        </p:nvSpPr>
        <p:spPr>
          <a:xfrm>
            <a:off x="990600" y="6147544"/>
            <a:ext cx="7124700" cy="461665"/>
          </a:xfrm>
          <a:prstGeom prst="rect">
            <a:avLst/>
          </a:prstGeom>
          <a:noFill/>
        </p:spPr>
        <p:txBody>
          <a:bodyPr wrap="square" rtlCol="0">
            <a:spAutoFit/>
          </a:bodyPr>
          <a:lstStyle/>
          <a:p>
            <a:r>
              <a:rPr lang="en-US" sz="2400" dirty="0">
                <a:solidFill>
                  <a:srgbClr val="FF0000"/>
                </a:solidFill>
              </a:rPr>
              <a:t>Maximum allowable PI is 4 </a:t>
            </a:r>
            <a:r>
              <a:rPr lang="en-US" sz="1800" i="1" dirty="0">
                <a:solidFill>
                  <a:srgbClr val="FF0000"/>
                </a:solidFill>
              </a:rPr>
              <a:t>(or 2 if fines are 15-17%)</a:t>
            </a:r>
            <a:endParaRPr lang="en-US" sz="2400" i="1" dirty="0">
              <a:solidFill>
                <a:srgbClr val="FF0000"/>
              </a:solidFill>
            </a:endParaRPr>
          </a:p>
        </p:txBody>
      </p:sp>
      <p:sp>
        <p:nvSpPr>
          <p:cNvPr id="4" name="Oval 3">
            <a:extLst>
              <a:ext uri="{FF2B5EF4-FFF2-40B4-BE49-F238E27FC236}">
                <a16:creationId xmlns:a16="http://schemas.microsoft.com/office/drawing/2014/main" id="{5B831D4B-0959-4155-ADAA-D338D57CABB5}"/>
              </a:ext>
            </a:extLst>
          </p:cNvPr>
          <p:cNvSpPr/>
          <p:nvPr/>
        </p:nvSpPr>
        <p:spPr bwMode="auto">
          <a:xfrm>
            <a:off x="4959350" y="5330648"/>
            <a:ext cx="546100" cy="51023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AB0D6003-9FEC-4BD9-A10F-53D75F9E5906}"/>
              </a:ext>
            </a:extLst>
          </p:cNvPr>
          <p:cNvSpPr/>
          <p:nvPr/>
        </p:nvSpPr>
        <p:spPr bwMode="auto">
          <a:xfrm>
            <a:off x="-25802" y="4460958"/>
            <a:ext cx="2982351" cy="120313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rPr>
              <a:t>Plasticity run on every pile</a:t>
            </a:r>
          </a:p>
        </p:txBody>
      </p:sp>
    </p:spTree>
    <p:extLst>
      <p:ext uri="{BB962C8B-B14F-4D97-AF65-F5344CB8AC3E}">
        <p14:creationId xmlns:p14="http://schemas.microsoft.com/office/powerpoint/2010/main" val="2905029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What happens if a sample fails?</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CC5AA052-2973-4C82-B407-D6FD780B8D02}"/>
              </a:ext>
            </a:extLst>
          </p:cNvPr>
          <p:cNvSpPr txBox="1"/>
          <p:nvPr/>
        </p:nvSpPr>
        <p:spPr>
          <a:xfrm>
            <a:off x="291547" y="1391478"/>
            <a:ext cx="8627166" cy="2419124"/>
          </a:xfrm>
          <a:prstGeom prst="rect">
            <a:avLst/>
          </a:prstGeom>
          <a:noFill/>
        </p:spPr>
        <p:txBody>
          <a:bodyPr wrap="square" rtlCol="0">
            <a:spAutoFit/>
          </a:bodyPr>
          <a:lstStyle/>
          <a:p>
            <a:pPr marL="225425" indent="-225425" algn="l">
              <a:spcBef>
                <a:spcPct val="20000"/>
              </a:spcBef>
            </a:pPr>
            <a:r>
              <a:rPr lang="en-US" sz="2800" u="sng" dirty="0">
                <a:latin typeface="Calibri" panose="020F0502020204030204" pitchFamily="34" charset="0"/>
              </a:rPr>
              <a:t>LA Abrasion</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Find a new supplier.  This property is a quality of the rock formation.</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Its possible a new seam of rock at the quarry may perform better.  Let quarry test it first.</a:t>
            </a:r>
          </a:p>
        </p:txBody>
      </p:sp>
      <p:pic>
        <p:nvPicPr>
          <p:cNvPr id="7" name="Picture 6" descr="Table&#10;&#10;Description automatically generated">
            <a:extLst>
              <a:ext uri="{FF2B5EF4-FFF2-40B4-BE49-F238E27FC236}">
                <a16:creationId xmlns:a16="http://schemas.microsoft.com/office/drawing/2014/main" id="{1E0A2162-61FE-4803-84CF-48CDC43653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3899" y="3810602"/>
            <a:ext cx="5939151" cy="2873535"/>
          </a:xfrm>
          <a:prstGeom prst="rect">
            <a:avLst/>
          </a:prstGeom>
        </p:spPr>
      </p:pic>
      <p:sp>
        <p:nvSpPr>
          <p:cNvPr id="9" name="TextBox 8">
            <a:extLst>
              <a:ext uri="{FF2B5EF4-FFF2-40B4-BE49-F238E27FC236}">
                <a16:creationId xmlns:a16="http://schemas.microsoft.com/office/drawing/2014/main" id="{1EF1E8FD-9CBA-44F9-96D1-9E54817D8CEC}"/>
              </a:ext>
            </a:extLst>
          </p:cNvPr>
          <p:cNvSpPr txBox="1"/>
          <p:nvPr/>
        </p:nvSpPr>
        <p:spPr>
          <a:xfrm>
            <a:off x="19049" y="4047040"/>
            <a:ext cx="3204849" cy="830997"/>
          </a:xfrm>
          <a:prstGeom prst="rect">
            <a:avLst/>
          </a:prstGeom>
          <a:noFill/>
        </p:spPr>
        <p:txBody>
          <a:bodyPr wrap="square">
            <a:spAutoFit/>
          </a:bodyPr>
          <a:lstStyle/>
          <a:p>
            <a:r>
              <a:rPr lang="en-US" sz="2400" dirty="0">
                <a:solidFill>
                  <a:srgbClr val="FF0000"/>
                </a:solidFill>
              </a:rPr>
              <a:t>Maximum allowable abrasion loss is 40%</a:t>
            </a:r>
          </a:p>
        </p:txBody>
      </p:sp>
      <p:sp>
        <p:nvSpPr>
          <p:cNvPr id="11" name="Oval 10">
            <a:extLst>
              <a:ext uri="{FF2B5EF4-FFF2-40B4-BE49-F238E27FC236}">
                <a16:creationId xmlns:a16="http://schemas.microsoft.com/office/drawing/2014/main" id="{3D0929A3-48A7-4147-BB0C-EBDEEFA634F2}"/>
              </a:ext>
            </a:extLst>
          </p:cNvPr>
          <p:cNvSpPr/>
          <p:nvPr/>
        </p:nvSpPr>
        <p:spPr bwMode="auto">
          <a:xfrm>
            <a:off x="7959425" y="5737183"/>
            <a:ext cx="546100" cy="51023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190103FF-FF1F-4C2A-9C09-8CAB771032CA}"/>
              </a:ext>
            </a:extLst>
          </p:cNvPr>
          <p:cNvSpPr/>
          <p:nvPr/>
        </p:nvSpPr>
        <p:spPr bwMode="auto">
          <a:xfrm>
            <a:off x="252363" y="5390731"/>
            <a:ext cx="2738219" cy="120313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rPr>
              <a:t>Toughness rarely run</a:t>
            </a:r>
          </a:p>
        </p:txBody>
      </p:sp>
    </p:spTree>
    <p:extLst>
      <p:ext uri="{BB962C8B-B14F-4D97-AF65-F5344CB8AC3E}">
        <p14:creationId xmlns:p14="http://schemas.microsoft.com/office/powerpoint/2010/main" val="210503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6"/>
          <p:cNvSpPr txBox="1">
            <a:spLocks noChangeArrowheads="1"/>
          </p:cNvSpPr>
          <p:nvPr/>
        </p:nvSpPr>
        <p:spPr bwMode="auto">
          <a:xfrm>
            <a:off x="137372" y="419100"/>
            <a:ext cx="8691563" cy="4524315"/>
          </a:xfrm>
          <a:prstGeom prst="rect">
            <a:avLst/>
          </a:prstGeom>
          <a:noFill/>
          <a:ln w="9525">
            <a:noFill/>
            <a:miter lim="800000"/>
            <a:headEnd/>
            <a:tailEnd/>
          </a:ln>
        </p:spPr>
        <p:txBody>
          <a:bodyPr>
            <a:spAutoFit/>
          </a:bodyPr>
          <a:lstStyle/>
          <a:p>
            <a:pPr algn="l"/>
            <a:r>
              <a:rPr lang="en-US" u="sng" dirty="0">
                <a:solidFill>
                  <a:srgbClr val="000000"/>
                </a:solidFill>
                <a:latin typeface="Calibri" panose="020F0502020204030204" pitchFamily="34" charset="0"/>
              </a:rPr>
              <a:t>DSA RESOURCES:</a:t>
            </a:r>
            <a:endParaRPr lang="en-US" sz="2400" dirty="0">
              <a:solidFill>
                <a:srgbClr val="000000"/>
              </a:solidFill>
              <a:latin typeface="Calibri" panose="020F0502020204030204" pitchFamily="34" charset="0"/>
            </a:endParaRPr>
          </a:p>
          <a:p>
            <a:pPr algn="l"/>
            <a:endParaRPr lang="en-US" sz="2400" dirty="0">
              <a:solidFill>
                <a:srgbClr val="000000"/>
              </a:solidFill>
              <a:latin typeface="Calibri" panose="020F0502020204030204" pitchFamily="34" charset="0"/>
            </a:endParaRPr>
          </a:p>
          <a:p>
            <a:pPr algn="l"/>
            <a:r>
              <a:rPr lang="en-US" sz="2400" u="sng" dirty="0">
                <a:solidFill>
                  <a:srgbClr val="000000"/>
                </a:solidFill>
                <a:latin typeface="Calibri" panose="020F0502020204030204" pitchFamily="34" charset="0"/>
              </a:rPr>
              <a:t>DSA Handbook</a:t>
            </a:r>
            <a:r>
              <a:rPr lang="en-US" sz="2400" dirty="0">
                <a:solidFill>
                  <a:srgbClr val="000000"/>
                </a:solidFill>
                <a:latin typeface="Calibri" panose="020F0502020204030204" pitchFamily="34" charset="0"/>
              </a:rPr>
              <a:t>:  More in depth DSA information</a:t>
            </a:r>
          </a:p>
          <a:p>
            <a:pPr marL="800100" lvl="1" indent="-342900" algn="l">
              <a:buFont typeface="Arial" panose="020B0604020202020204" pitchFamily="34" charset="0"/>
              <a:buChar char="•"/>
            </a:pPr>
            <a:r>
              <a:rPr lang="en-US" sz="2400" b="0" dirty="0">
                <a:solidFill>
                  <a:srgbClr val="000000"/>
                </a:solidFill>
                <a:latin typeface="Calibri" panose="020F0502020204030204" pitchFamily="34" charset="0"/>
              </a:rPr>
              <a:t> includes Request for Quote</a:t>
            </a:r>
          </a:p>
          <a:p>
            <a:pPr marL="800100" lvl="1" indent="-342900" algn="l">
              <a:buFont typeface="Arial" panose="020B0604020202020204" pitchFamily="34" charset="0"/>
              <a:buChar char="•"/>
            </a:pPr>
            <a:r>
              <a:rPr lang="en-US" sz="2400" b="0" u="sng" dirty="0">
                <a:solidFill>
                  <a:srgbClr val="000000"/>
                </a:solidFill>
                <a:latin typeface="Calibri" panose="020F0502020204030204" pitchFamily="34" charset="0"/>
              </a:rPr>
              <a:t>www.dirtandgravelroads.org </a:t>
            </a:r>
          </a:p>
          <a:p>
            <a:pPr lvl="1" algn="l"/>
            <a:endParaRPr lang="en-US" sz="2400" b="0" u="sng" dirty="0">
              <a:solidFill>
                <a:srgbClr val="000000"/>
              </a:solidFill>
              <a:latin typeface="Calibri" panose="020F0502020204030204" pitchFamily="34" charset="0"/>
            </a:endParaRPr>
          </a:p>
          <a:p>
            <a:pPr marL="0" lvl="1" algn="l"/>
            <a:r>
              <a:rPr lang="en-US" sz="2400" u="sng" dirty="0">
                <a:solidFill>
                  <a:srgbClr val="000000"/>
                </a:solidFill>
                <a:latin typeface="Calibri" panose="020F0502020204030204" pitchFamily="34" charset="0"/>
              </a:rPr>
              <a:t>Municipal DSA Quick Guide</a:t>
            </a:r>
            <a:r>
              <a:rPr lang="en-US" sz="2400" dirty="0">
                <a:solidFill>
                  <a:srgbClr val="000000"/>
                </a:solidFill>
                <a:latin typeface="Calibri" panose="020F0502020204030204" pitchFamily="34" charset="0"/>
              </a:rPr>
              <a:t>:  </a:t>
            </a:r>
          </a:p>
          <a:p>
            <a:pPr marL="0" lvl="1" algn="l"/>
            <a:endParaRPr lang="en-US" sz="2400" dirty="0">
              <a:solidFill>
                <a:srgbClr val="000000"/>
              </a:solidFill>
              <a:latin typeface="Calibri" panose="020F0502020204030204" pitchFamily="34" charset="0"/>
            </a:endParaRPr>
          </a:p>
          <a:p>
            <a:pPr marL="800100" lvl="1" indent="-342900" algn="l">
              <a:buFont typeface="Arial" panose="020B0604020202020204" pitchFamily="34" charset="0"/>
              <a:buChar char="•"/>
            </a:pPr>
            <a:endParaRPr lang="en-US" sz="2400" b="0" u="sng" dirty="0">
              <a:solidFill>
                <a:srgbClr val="000000"/>
              </a:solidFill>
              <a:latin typeface="Calibri" panose="020F0502020204030204" pitchFamily="34" charset="0"/>
            </a:endParaRPr>
          </a:p>
          <a:p>
            <a:pPr algn="l"/>
            <a:endParaRPr lang="en-US" sz="1200" b="0" dirty="0">
              <a:solidFill>
                <a:srgbClr val="000000"/>
              </a:solidFill>
              <a:latin typeface="Calibri" panose="020F0502020204030204" pitchFamily="34" charset="0"/>
            </a:endParaRPr>
          </a:p>
          <a:p>
            <a:pPr algn="l"/>
            <a:endParaRPr lang="en-US" sz="2400" b="0" dirty="0">
              <a:solidFill>
                <a:srgbClr val="000000"/>
              </a:solidFill>
              <a:latin typeface="Calibri" panose="020F0502020204030204" pitchFamily="34" charset="0"/>
            </a:endParaRPr>
          </a:p>
          <a:p>
            <a:pPr algn="l"/>
            <a:endParaRPr lang="en-US" sz="2400" b="0" dirty="0">
              <a:solidFill>
                <a:srgbClr val="000000"/>
              </a:solidFill>
              <a:latin typeface="Calibri" panose="020F0502020204030204" pitchFamily="34" charset="0"/>
            </a:endParaRPr>
          </a:p>
        </p:txBody>
      </p:sp>
      <p:sp>
        <p:nvSpPr>
          <p:cNvPr id="138244" name="Text Box 12"/>
          <p:cNvSpPr txBox="1">
            <a:spLocks noChangeArrowheads="1"/>
          </p:cNvSpPr>
          <p:nvPr/>
        </p:nvSpPr>
        <p:spPr bwMode="auto">
          <a:xfrm>
            <a:off x="3049588" y="5491163"/>
            <a:ext cx="3063875" cy="823912"/>
          </a:xfrm>
          <a:prstGeom prst="rect">
            <a:avLst/>
          </a:prstGeom>
          <a:noFill/>
          <a:ln w="9525" algn="ctr">
            <a:noFill/>
            <a:miter lim="800000"/>
            <a:headEnd/>
            <a:tailEnd/>
          </a:ln>
        </p:spPr>
        <p:txBody>
          <a:bodyPr wrap="none">
            <a:spAutoFit/>
          </a:bodyPr>
          <a:lstStyle/>
          <a:p>
            <a:r>
              <a:rPr lang="en-US" sz="4800" dirty="0">
                <a:solidFill>
                  <a:srgbClr val="000000"/>
                </a:solidFill>
                <a:latin typeface="Calibri" panose="020F0502020204030204" pitchFamily="34" charset="0"/>
              </a:rPr>
              <a:t>Questions?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724721">
            <a:off x="5411922" y="3290113"/>
            <a:ext cx="4202028" cy="5621164"/>
          </a:xfrm>
          <a:prstGeom prst="rect">
            <a:avLst/>
          </a:prstGeom>
          <a:ln>
            <a:solidFill>
              <a:schemeClr val="tx1"/>
            </a:solidFill>
          </a:ln>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37582">
            <a:off x="2281768" y="3850633"/>
            <a:ext cx="4402772" cy="5498265"/>
          </a:xfrm>
          <a:prstGeom prst="rect">
            <a:avLst/>
          </a:prstGeom>
          <a:ln>
            <a:solidFill>
              <a:schemeClr val="tx1"/>
            </a:solidFill>
          </a:ln>
        </p:spPr>
      </p:pic>
      <p:cxnSp>
        <p:nvCxnSpPr>
          <p:cNvPr id="5" name="Straight Arrow Connector 4"/>
          <p:cNvCxnSpPr/>
          <p:nvPr/>
        </p:nvCxnSpPr>
        <p:spPr bwMode="auto">
          <a:xfrm>
            <a:off x="3627120" y="2912688"/>
            <a:ext cx="1005840" cy="821112"/>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14" name="Rectangle 13"/>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15"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t>
            </a:r>
          </a:p>
        </p:txBody>
      </p:sp>
      <p:sp>
        <p:nvSpPr>
          <p:cNvPr id="16"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solidFill>
                  <a:srgbClr val="000000"/>
                </a:solidFill>
                <a:latin typeface="Calibri" panose="020F0502020204030204" pitchFamily="34" charset="0"/>
              </a:rPr>
              <a:t>Resources</a:t>
            </a:r>
          </a:p>
        </p:txBody>
      </p:sp>
    </p:spTree>
    <p:extLst>
      <p:ext uri="{BB962C8B-B14F-4D97-AF65-F5344CB8AC3E}">
        <p14:creationId xmlns:p14="http://schemas.microsoft.com/office/powerpoint/2010/main" val="1652179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What happens if a sample fails?</a:t>
            </a:r>
            <a:endParaRPr lang="en-US" sz="24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C2C78B86-A77B-435A-AF65-1020CF5DC871}"/>
              </a:ext>
            </a:extLst>
          </p:cNvPr>
          <p:cNvSpPr txBox="1"/>
          <p:nvPr/>
        </p:nvSpPr>
        <p:spPr>
          <a:xfrm>
            <a:off x="278295" y="1417985"/>
            <a:ext cx="8600661" cy="2973122"/>
          </a:xfrm>
          <a:prstGeom prst="rect">
            <a:avLst/>
          </a:prstGeom>
          <a:noFill/>
        </p:spPr>
        <p:txBody>
          <a:bodyPr wrap="square" rtlCol="0">
            <a:spAutoFit/>
          </a:bodyPr>
          <a:lstStyle/>
          <a:p>
            <a:pPr marL="225425" indent="-225425" algn="l">
              <a:spcBef>
                <a:spcPct val="20000"/>
              </a:spcBef>
            </a:pPr>
            <a:r>
              <a:rPr lang="en-US" sz="2800" u="sng" dirty="0">
                <a:latin typeface="Calibri" panose="020F0502020204030204" pitchFamily="34" charset="0"/>
              </a:rPr>
              <a:t>Soundness:</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Find a new supplier.  This property is a quality of the rock formation.</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 Its possible a new seam of rock at the quarry may perform better.  Let quarry test it first.</a:t>
            </a:r>
          </a:p>
          <a:p>
            <a:endParaRPr lang="en-US" dirty="0"/>
          </a:p>
        </p:txBody>
      </p:sp>
      <p:pic>
        <p:nvPicPr>
          <p:cNvPr id="4" name="Picture 3" descr="A picture containing text, screenshot, receipt&#10;&#10;Description automatically generated">
            <a:extLst>
              <a:ext uri="{FF2B5EF4-FFF2-40B4-BE49-F238E27FC236}">
                <a16:creationId xmlns:a16="http://schemas.microsoft.com/office/drawing/2014/main" id="{B5F6611C-3CD4-4553-B550-10BE6A3167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8222" y="3878473"/>
            <a:ext cx="5370734" cy="2766315"/>
          </a:xfrm>
          <a:prstGeom prst="rect">
            <a:avLst/>
          </a:prstGeom>
        </p:spPr>
      </p:pic>
      <p:sp>
        <p:nvSpPr>
          <p:cNvPr id="9" name="TextBox 8">
            <a:extLst>
              <a:ext uri="{FF2B5EF4-FFF2-40B4-BE49-F238E27FC236}">
                <a16:creationId xmlns:a16="http://schemas.microsoft.com/office/drawing/2014/main" id="{40928547-ACBD-4163-BD81-8DA1F99E6E4A}"/>
              </a:ext>
            </a:extLst>
          </p:cNvPr>
          <p:cNvSpPr txBox="1"/>
          <p:nvPr/>
        </p:nvSpPr>
        <p:spPr>
          <a:xfrm>
            <a:off x="278294" y="4317618"/>
            <a:ext cx="2945833" cy="1200329"/>
          </a:xfrm>
          <a:prstGeom prst="rect">
            <a:avLst/>
          </a:prstGeom>
          <a:noFill/>
        </p:spPr>
        <p:txBody>
          <a:bodyPr wrap="square">
            <a:spAutoFit/>
          </a:bodyPr>
          <a:lstStyle/>
          <a:p>
            <a:r>
              <a:rPr lang="en-US" sz="2400" dirty="0">
                <a:solidFill>
                  <a:srgbClr val="FF0000"/>
                </a:solidFill>
              </a:rPr>
              <a:t>Maximum allowable soundness loss is 20%</a:t>
            </a:r>
          </a:p>
        </p:txBody>
      </p:sp>
      <p:sp>
        <p:nvSpPr>
          <p:cNvPr id="10" name="Oval 9">
            <a:extLst>
              <a:ext uri="{FF2B5EF4-FFF2-40B4-BE49-F238E27FC236}">
                <a16:creationId xmlns:a16="http://schemas.microsoft.com/office/drawing/2014/main" id="{CCFBB2A5-7824-4B83-A013-94179094135E}"/>
              </a:ext>
            </a:extLst>
          </p:cNvPr>
          <p:cNvSpPr/>
          <p:nvPr/>
        </p:nvSpPr>
        <p:spPr bwMode="auto">
          <a:xfrm>
            <a:off x="7778750" y="6134554"/>
            <a:ext cx="546100" cy="51023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D39D33F9-C030-4446-BB0A-EB7F08A9E007}"/>
              </a:ext>
            </a:extLst>
          </p:cNvPr>
          <p:cNvSpPr/>
          <p:nvPr/>
        </p:nvSpPr>
        <p:spPr bwMode="auto">
          <a:xfrm>
            <a:off x="215897" y="5517947"/>
            <a:ext cx="2738219" cy="120313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rPr>
              <a:t>Soundness rarely run</a:t>
            </a:r>
          </a:p>
        </p:txBody>
      </p:sp>
    </p:spTree>
    <p:extLst>
      <p:ext uri="{BB962C8B-B14F-4D97-AF65-F5344CB8AC3E}">
        <p14:creationId xmlns:p14="http://schemas.microsoft.com/office/powerpoint/2010/main" val="2574969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What happens if a sample fails?</a:t>
            </a:r>
          </a:p>
          <a:p>
            <a:pPr marL="225425" indent="-225425" algn="l">
              <a:spcBef>
                <a:spcPct val="20000"/>
              </a:spcBef>
            </a:pPr>
            <a:endParaRPr lang="en-US" sz="2400" u="sng" dirty="0">
              <a:latin typeface="Calibri" panose="020F0502020204030204" pitchFamily="34" charset="0"/>
            </a:endParaRPr>
          </a:p>
          <a:p>
            <a:pPr marL="225425" indent="-225425" algn="l">
              <a:spcBef>
                <a:spcPct val="20000"/>
              </a:spcBef>
            </a:pPr>
            <a:endParaRPr lang="en-US" sz="2400" u="sng" dirty="0">
              <a:latin typeface="Calibri" panose="020F0502020204030204" pitchFamily="34" charset="0"/>
            </a:endParaRPr>
          </a:p>
          <a:p>
            <a:pPr marL="225425" indent="-225425" algn="l">
              <a:spcBef>
                <a:spcPct val="20000"/>
              </a:spcBef>
            </a:pPr>
            <a:r>
              <a:rPr lang="en-US" sz="2400" dirty="0">
                <a:latin typeface="Calibri" panose="020F0502020204030204" pitchFamily="34" charset="0"/>
              </a:rPr>
              <a:t>	</a:t>
            </a:r>
            <a:r>
              <a:rPr lang="en-US" sz="2400" u="sng" dirty="0">
                <a:latin typeface="Calibri" panose="020F0502020204030204" pitchFamily="34" charset="0"/>
              </a:rPr>
              <a:t>pH</a:t>
            </a:r>
            <a:r>
              <a:rPr lang="en-US" sz="2400" dirty="0">
                <a:latin typeface="Calibri" panose="020F0502020204030204" pitchFamily="34" charset="0"/>
              </a:rPr>
              <a:t>- Find a new supplier (one and done in most cases).</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3" name="Picture 2">
            <a:extLst>
              <a:ext uri="{FF2B5EF4-FFF2-40B4-BE49-F238E27FC236}">
                <a16:creationId xmlns:a16="http://schemas.microsoft.com/office/drawing/2014/main" id="{65F4A4D1-9531-4482-ACAA-8CA6585EE5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48598" y="4320210"/>
            <a:ext cx="5495998" cy="538184"/>
          </a:xfrm>
          <a:prstGeom prst="rect">
            <a:avLst/>
          </a:prstGeom>
        </p:spPr>
      </p:pic>
      <p:sp>
        <p:nvSpPr>
          <p:cNvPr id="8" name="TextBox 7">
            <a:extLst>
              <a:ext uri="{FF2B5EF4-FFF2-40B4-BE49-F238E27FC236}">
                <a16:creationId xmlns:a16="http://schemas.microsoft.com/office/drawing/2014/main" id="{8F88470E-D73F-4474-AAD5-2C86D4873C53}"/>
              </a:ext>
            </a:extLst>
          </p:cNvPr>
          <p:cNvSpPr txBox="1"/>
          <p:nvPr/>
        </p:nvSpPr>
        <p:spPr>
          <a:xfrm>
            <a:off x="368300" y="5309936"/>
            <a:ext cx="8280400" cy="424732"/>
          </a:xfrm>
          <a:prstGeom prst="rect">
            <a:avLst/>
          </a:prstGeom>
          <a:noFill/>
        </p:spPr>
        <p:txBody>
          <a:bodyPr wrap="square">
            <a:spAutoFit/>
          </a:bodyPr>
          <a:lstStyle/>
          <a:p>
            <a:pPr eaLnBrk="1" hangingPunct="1">
              <a:lnSpc>
                <a:spcPct val="90000"/>
              </a:lnSpc>
            </a:pPr>
            <a:r>
              <a:rPr lang="en-US" sz="2400" b="1" dirty="0"/>
              <a:t>DSA SPEC</a:t>
            </a:r>
            <a:r>
              <a:rPr lang="en-US" sz="2400" dirty="0"/>
              <a:t>:  </a:t>
            </a:r>
            <a:r>
              <a:rPr lang="en-US" sz="2400" dirty="0">
                <a:solidFill>
                  <a:srgbClr val="FF0000"/>
                </a:solidFill>
              </a:rPr>
              <a:t>pH between 6 and 12.45</a:t>
            </a:r>
          </a:p>
        </p:txBody>
      </p:sp>
      <p:sp>
        <p:nvSpPr>
          <p:cNvPr id="9" name="Oval 8">
            <a:extLst>
              <a:ext uri="{FF2B5EF4-FFF2-40B4-BE49-F238E27FC236}">
                <a16:creationId xmlns:a16="http://schemas.microsoft.com/office/drawing/2014/main" id="{BA9C1F39-CD1F-42D5-B75D-47051C97D54C}"/>
              </a:ext>
            </a:extLst>
          </p:cNvPr>
          <p:cNvSpPr/>
          <p:nvPr/>
        </p:nvSpPr>
        <p:spPr bwMode="auto">
          <a:xfrm>
            <a:off x="2409824" y="4232403"/>
            <a:ext cx="701675" cy="62599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F86939CF-6407-4922-9B3E-A84F85080645}"/>
              </a:ext>
            </a:extLst>
          </p:cNvPr>
          <p:cNvSpPr/>
          <p:nvPr/>
        </p:nvSpPr>
        <p:spPr bwMode="auto">
          <a:xfrm>
            <a:off x="279488" y="5912799"/>
            <a:ext cx="2738219" cy="795479"/>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rPr>
              <a:t>pH rarely run</a:t>
            </a:r>
          </a:p>
        </p:txBody>
      </p:sp>
    </p:spTree>
    <p:extLst>
      <p:ext uri="{BB962C8B-B14F-4D97-AF65-F5344CB8AC3E}">
        <p14:creationId xmlns:p14="http://schemas.microsoft.com/office/powerpoint/2010/main" val="1804955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450572" y="3074504"/>
            <a:ext cx="8464827" cy="3472070"/>
          </a:xfrm>
          <a:prstGeom prst="rect">
            <a:avLst/>
          </a:prstGeom>
          <a:noFill/>
          <a:ln w="9525">
            <a:noFill/>
            <a:miter lim="800000"/>
            <a:headEnd/>
            <a:tailEnd/>
          </a:ln>
        </p:spPr>
        <p:txBody>
          <a:bodyPr/>
          <a:lstStyle/>
          <a:p>
            <a:pPr marL="225425" indent="-225425" algn="l">
              <a:spcBef>
                <a:spcPct val="20000"/>
              </a:spcBef>
            </a:pPr>
            <a:endParaRPr lang="en-US" sz="44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pic>
        <p:nvPicPr>
          <p:cNvPr id="3" name="Picture 2" descr="A picture containing icon&#10;&#10;Description automatically generated">
            <a:extLst>
              <a:ext uri="{FF2B5EF4-FFF2-40B4-BE49-F238E27FC236}">
                <a16:creationId xmlns:a16="http://schemas.microsoft.com/office/drawing/2014/main" id="{C553BCC2-D15A-43CE-8159-7C39A8EE5C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8212" y="347663"/>
            <a:ext cx="3935788" cy="1035877"/>
          </a:xfrm>
          <a:prstGeom prst="rect">
            <a:avLst/>
          </a:prstGeom>
        </p:spPr>
      </p:pic>
      <p:sp>
        <p:nvSpPr>
          <p:cNvPr id="4" name="TextBox 3">
            <a:extLst>
              <a:ext uri="{FF2B5EF4-FFF2-40B4-BE49-F238E27FC236}">
                <a16:creationId xmlns:a16="http://schemas.microsoft.com/office/drawing/2014/main" id="{474F0D45-7C63-4673-A3F5-49E2E7C82405}"/>
              </a:ext>
            </a:extLst>
          </p:cNvPr>
          <p:cNvSpPr txBox="1"/>
          <p:nvPr/>
        </p:nvSpPr>
        <p:spPr>
          <a:xfrm>
            <a:off x="124293" y="1611008"/>
            <a:ext cx="8662895" cy="4660378"/>
          </a:xfrm>
          <a:prstGeom prst="rect">
            <a:avLst/>
          </a:prstGeom>
          <a:noFill/>
        </p:spPr>
        <p:txBody>
          <a:bodyPr wrap="square" rtlCol="0">
            <a:spAutoFit/>
          </a:bodyPr>
          <a:lstStyle/>
          <a:p>
            <a:pPr marL="0" marR="0" algn="just">
              <a:lnSpc>
                <a:spcPct val="115000"/>
              </a:lnSpc>
              <a:spcBef>
                <a:spcPts val="0"/>
              </a:spcBef>
              <a:spcAft>
                <a:spcPts val="0"/>
              </a:spcAft>
            </a:pPr>
            <a:r>
              <a:rPr lang="en-US"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PURPOSE</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15000"/>
              </a:lnSpc>
              <a:spcBef>
                <a:spcPts val="0"/>
              </a:spcBef>
              <a:spcAft>
                <a:spcPts val="0"/>
              </a:spcAft>
              <a:buFont typeface="Times New Roman" panose="02020603050405020304" pitchFamily="18" charset="0"/>
              <a:buChar char="•"/>
              <a:tabLst>
                <a:tab pos="457200" algn="l"/>
              </a:tabLst>
            </a:pPr>
            <a:r>
              <a:rPr lang="en-US" sz="32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a central point of contact between conservation districts and DSA suppliers.</a:t>
            </a:r>
            <a:endParaRPr lang="en-US" sz="3200" b="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15000"/>
              </a:lnSpc>
              <a:spcBef>
                <a:spcPts val="0"/>
              </a:spcBef>
              <a:spcAft>
                <a:spcPts val="0"/>
              </a:spcAft>
              <a:buFont typeface="Times New Roman" panose="02020603050405020304" pitchFamily="18" charset="0"/>
              <a:buChar char="•"/>
              <a:tabLst>
                <a:tab pos="457200" algn="l"/>
              </a:tabLst>
            </a:pPr>
            <a:r>
              <a:rPr lang="en-US" sz="32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DSA testing services when needed.</a:t>
            </a:r>
            <a:endParaRPr lang="en-US" sz="3200" b="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15000"/>
              </a:lnSpc>
              <a:spcBef>
                <a:spcPts val="0"/>
              </a:spcBef>
              <a:spcAft>
                <a:spcPts val="0"/>
              </a:spcAft>
              <a:buFont typeface="Times New Roman" panose="02020603050405020304" pitchFamily="18" charset="0"/>
              <a:buChar char="•"/>
              <a:tabLst>
                <a:tab pos="457200" algn="l"/>
              </a:tabLst>
            </a:pPr>
            <a:r>
              <a:rPr lang="en-US" sz="32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DSA education to conservation districts.</a:t>
            </a:r>
            <a:endParaRPr lang="en-US" sz="3200" b="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15000"/>
              </a:lnSpc>
              <a:spcBef>
                <a:spcPts val="0"/>
              </a:spcBef>
              <a:spcAft>
                <a:spcPts val="0"/>
              </a:spcAft>
              <a:buFont typeface="Times New Roman" panose="02020603050405020304" pitchFamily="18" charset="0"/>
              <a:buChar char="•"/>
              <a:tabLst>
                <a:tab pos="457200" algn="l"/>
              </a:tabLst>
            </a:pPr>
            <a:r>
              <a:rPr lang="en-US" sz="32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a central repository of DSA testing and placement data for the state to serve as a reference and avoid duplication of testing.</a:t>
            </a:r>
            <a:endParaRPr lang="en-US" sz="3200" b="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41F0CA8B-FBBE-4A40-93BB-A0683B0C0A73}"/>
              </a:ext>
            </a:extLst>
          </p:cNvPr>
          <p:cNvSpPr>
            <a:spLocks noChangeArrowheads="1"/>
          </p:cNvSpPr>
          <p:nvPr/>
        </p:nvSpPr>
        <p:spPr bwMode="auto">
          <a:xfrm>
            <a:off x="110985" y="419927"/>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Clearinghouse</a:t>
            </a:r>
          </a:p>
        </p:txBody>
      </p:sp>
    </p:spTree>
    <p:extLst>
      <p:ext uri="{BB962C8B-B14F-4D97-AF65-F5344CB8AC3E}">
        <p14:creationId xmlns:p14="http://schemas.microsoft.com/office/powerpoint/2010/main" val="4251159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450572" y="3074504"/>
            <a:ext cx="8464827" cy="3472070"/>
          </a:xfrm>
          <a:prstGeom prst="rect">
            <a:avLst/>
          </a:prstGeom>
          <a:noFill/>
          <a:ln w="9525">
            <a:noFill/>
            <a:miter lim="800000"/>
            <a:headEnd/>
            <a:tailEnd/>
          </a:ln>
        </p:spPr>
        <p:txBody>
          <a:bodyPr/>
          <a:lstStyle/>
          <a:p>
            <a:pPr marL="225425" indent="-225425" algn="l">
              <a:spcBef>
                <a:spcPct val="20000"/>
              </a:spcBef>
            </a:pPr>
            <a:endParaRPr lang="en-US" sz="44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pic>
        <p:nvPicPr>
          <p:cNvPr id="3" name="Picture 2" descr="A picture containing icon&#10;&#10;Description automatically generated">
            <a:extLst>
              <a:ext uri="{FF2B5EF4-FFF2-40B4-BE49-F238E27FC236}">
                <a16:creationId xmlns:a16="http://schemas.microsoft.com/office/drawing/2014/main" id="{C553BCC2-D15A-43CE-8159-7C39A8EE5C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8212" y="347663"/>
            <a:ext cx="3935788" cy="1035877"/>
          </a:xfrm>
          <a:prstGeom prst="rect">
            <a:avLst/>
          </a:prstGeom>
        </p:spPr>
      </p:pic>
      <p:sp>
        <p:nvSpPr>
          <p:cNvPr id="4" name="TextBox 3">
            <a:extLst>
              <a:ext uri="{FF2B5EF4-FFF2-40B4-BE49-F238E27FC236}">
                <a16:creationId xmlns:a16="http://schemas.microsoft.com/office/drawing/2014/main" id="{474F0D45-7C63-4673-A3F5-49E2E7C82405}"/>
              </a:ext>
            </a:extLst>
          </p:cNvPr>
          <p:cNvSpPr txBox="1"/>
          <p:nvPr/>
        </p:nvSpPr>
        <p:spPr>
          <a:xfrm>
            <a:off x="110985" y="991737"/>
            <a:ext cx="8662895" cy="5411931"/>
          </a:xfrm>
          <a:prstGeom prst="rect">
            <a:avLst/>
          </a:prstGeom>
          <a:noFill/>
        </p:spPr>
        <p:txBody>
          <a:bodyPr wrap="square" rtlCol="0">
            <a:spAutoFit/>
          </a:bodyPr>
          <a:lstStyle/>
          <a:p>
            <a:pPr marL="0" marR="0" algn="just">
              <a:lnSpc>
                <a:spcPct val="115000"/>
              </a:lnSpc>
              <a:spcBef>
                <a:spcPts val="0"/>
              </a:spcBef>
              <a:spcAft>
                <a:spcPts val="0"/>
              </a:spcAft>
            </a:pPr>
            <a:r>
              <a:rPr lang="en-US"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DISTRICT RESPONSIBILITY</a:t>
            </a:r>
          </a:p>
          <a:p>
            <a:pPr marL="457200" marR="0" indent="-457200" algn="l">
              <a:lnSpc>
                <a:spcPct val="115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Contact the Center for Dirt and Gravel Road Studies when a potential DSA supplier is chosen, </a:t>
            </a:r>
            <a:r>
              <a:rPr lang="en-US" sz="2400" b="1" u="sng" dirty="0">
                <a:effectLst/>
                <a:latin typeface="Calibri" panose="020F0502020204030204" pitchFamily="34" charset="0"/>
                <a:ea typeface="Calibri" panose="020F0502020204030204" pitchFamily="34" charset="0"/>
                <a:cs typeface="Calibri" panose="020F0502020204030204" pitchFamily="34" charset="0"/>
              </a:rPr>
              <a:t>at least 30 </a:t>
            </a:r>
            <a:r>
              <a:rPr lang="en-US" sz="2400" b="1" dirty="0">
                <a:effectLst/>
                <a:latin typeface="Calibri" panose="020F0502020204030204" pitchFamily="34" charset="0"/>
                <a:ea typeface="Calibri" panose="020F0502020204030204" pitchFamily="34" charset="0"/>
                <a:cs typeface="Calibri" panose="020F0502020204030204" pitchFamily="34" charset="0"/>
              </a:rPr>
              <a:t>days before </a:t>
            </a:r>
            <a:r>
              <a:rPr lang="en-US" sz="2400" dirty="0">
                <a:latin typeface="Calibri" panose="020F0502020204030204" pitchFamily="34" charset="0"/>
                <a:ea typeface="Calibri" panose="020F0502020204030204" pitchFamily="34" charset="0"/>
                <a:cs typeface="Calibri" panose="020F0502020204030204" pitchFamily="34" charset="0"/>
              </a:rPr>
              <a:t>desired placement date</a:t>
            </a:r>
            <a:r>
              <a:rPr lang="en-US" sz="2400" b="1" dirty="0">
                <a:effectLst/>
                <a:latin typeface="Calibri" panose="020F0502020204030204" pitchFamily="34" charset="0"/>
                <a:ea typeface="Calibri" panose="020F0502020204030204" pitchFamily="34" charset="0"/>
                <a:cs typeface="Calibri" panose="020F0502020204030204" pitchFamily="34" charset="0"/>
              </a:rPr>
              <a:t>.</a:t>
            </a:r>
          </a:p>
          <a:p>
            <a:pPr marL="457200" marR="0" indent="-457200" algn="l">
              <a:lnSpc>
                <a:spcPct val="115000"/>
              </a:lnSpc>
              <a:spcBef>
                <a:spcPts val="0"/>
              </a:spcBef>
              <a:spcAft>
                <a:spcPts val="0"/>
              </a:spcAft>
              <a:buFont typeface="Arial" panose="020B0604020202020204" pitchFamily="34" charset="0"/>
              <a:buChar char="•"/>
            </a:pP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l">
              <a:lnSpc>
                <a:spcPct val="115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Notification can be made utilizing the DSA Purchase Notification Form, provided in Appendix D in the DSA Handbook, or on the Center’s website.  </a:t>
            </a:r>
          </a:p>
          <a:p>
            <a:pPr marL="457200" marR="0" indent="-457200" algn="l">
              <a:lnSpc>
                <a:spcPct val="115000"/>
              </a:lnSpc>
              <a:spcBef>
                <a:spcPts val="0"/>
              </a:spcBef>
              <a:spcAft>
                <a:spcPts val="0"/>
              </a:spcAft>
              <a:buFont typeface="Arial" panose="020B0604020202020204" pitchFamily="34" charset="0"/>
              <a:buChar char="•"/>
            </a:pP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l">
              <a:lnSpc>
                <a:spcPct val="115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If districts choose to sample their own DSA, they should share testing results with the Center in order to provide a more comprehensive statewide database and avoid duplicate testing.</a:t>
            </a:r>
          </a:p>
        </p:txBody>
      </p:sp>
      <p:sp>
        <p:nvSpPr>
          <p:cNvPr id="8" name="Rectangle 7">
            <a:extLst>
              <a:ext uri="{FF2B5EF4-FFF2-40B4-BE49-F238E27FC236}">
                <a16:creationId xmlns:a16="http://schemas.microsoft.com/office/drawing/2014/main" id="{41F0CA8B-FBBE-4A40-93BB-A0683B0C0A73}"/>
              </a:ext>
            </a:extLst>
          </p:cNvPr>
          <p:cNvSpPr>
            <a:spLocks noChangeArrowheads="1"/>
          </p:cNvSpPr>
          <p:nvPr/>
        </p:nvSpPr>
        <p:spPr bwMode="auto">
          <a:xfrm>
            <a:off x="110985" y="419927"/>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Clearinghouse</a:t>
            </a:r>
          </a:p>
        </p:txBody>
      </p:sp>
      <p:cxnSp>
        <p:nvCxnSpPr>
          <p:cNvPr id="9" name="Straight Arrow Connector 8">
            <a:extLst>
              <a:ext uri="{FF2B5EF4-FFF2-40B4-BE49-F238E27FC236}">
                <a16:creationId xmlns:a16="http://schemas.microsoft.com/office/drawing/2014/main" id="{C002A82F-CB7B-410D-8B50-74CF306547B0}"/>
              </a:ext>
            </a:extLst>
          </p:cNvPr>
          <p:cNvCxnSpPr>
            <a:cxnSpLocks/>
          </p:cNvCxnSpPr>
          <p:nvPr/>
        </p:nvCxnSpPr>
        <p:spPr bwMode="auto">
          <a:xfrm flipV="1">
            <a:off x="5050302" y="2437834"/>
            <a:ext cx="337624" cy="1135360"/>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10" name="Rectangle 9">
            <a:extLst>
              <a:ext uri="{FF2B5EF4-FFF2-40B4-BE49-F238E27FC236}">
                <a16:creationId xmlns:a16="http://schemas.microsoft.com/office/drawing/2014/main" id="{F1044C5F-4611-46E4-B580-B9BFEA7BE6CA}"/>
              </a:ext>
            </a:extLst>
          </p:cNvPr>
          <p:cNvSpPr/>
          <p:nvPr/>
        </p:nvSpPr>
        <p:spPr bwMode="auto">
          <a:xfrm>
            <a:off x="2295525" y="3029324"/>
            <a:ext cx="5910482" cy="239150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2713" marR="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30 day notice is a minimum</a:t>
            </a:r>
          </a:p>
          <a:p>
            <a:pPr marL="112713" marR="0" algn="l" defTabSz="914400" rtl="0" eaLnBrk="1" fontAlgn="base" latinLnBrk="0" hangingPunct="1">
              <a:lnSpc>
                <a:spcPct val="100000"/>
              </a:lnSpc>
              <a:spcBef>
                <a:spcPct val="0"/>
              </a:spcBef>
              <a:spcAft>
                <a:spcPct val="0"/>
              </a:spcAft>
              <a:buClrTx/>
              <a:buSzTx/>
              <a:buFontTx/>
              <a:buNone/>
              <a:tabLst/>
            </a:pPr>
            <a:r>
              <a:rPr lang="en-US" sz="2400" dirty="0">
                <a:solidFill>
                  <a:srgbClr val="FF0000"/>
                </a:solidFill>
                <a:latin typeface="Calibri" panose="020F0502020204030204" pitchFamily="34" charset="0"/>
                <a:cs typeface="Calibri" panose="020F0502020204030204" pitchFamily="34" charset="0"/>
              </a:rPr>
              <a:t>Notify as soon as supplier is known</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Supplier needs time to make entire pile</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Time for sampling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Time for testing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Potential time for failures</a:t>
            </a:r>
          </a:p>
          <a:p>
            <a:pPr marL="571500" marR="0" indent="-571500" algn="l" defTabSz="914400" rtl="0" eaLnBrk="1" fontAlgn="base" latinLnBrk="0" hangingPunct="1">
              <a:lnSpc>
                <a:spcPct val="100000"/>
              </a:lnSpc>
              <a:spcBef>
                <a:spcPct val="0"/>
              </a:spcBef>
              <a:spcAft>
                <a:spcPct val="0"/>
              </a:spcAft>
              <a:buClrTx/>
              <a:buSzTx/>
              <a:buFontTx/>
              <a:buChar char="-"/>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7833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450572" y="3074504"/>
            <a:ext cx="8464827" cy="3472070"/>
          </a:xfrm>
          <a:prstGeom prst="rect">
            <a:avLst/>
          </a:prstGeom>
          <a:noFill/>
          <a:ln w="9525">
            <a:noFill/>
            <a:miter lim="800000"/>
            <a:headEnd/>
            <a:tailEnd/>
          </a:ln>
        </p:spPr>
        <p:txBody>
          <a:bodyPr/>
          <a:lstStyle/>
          <a:p>
            <a:pPr marL="225425" indent="-225425" algn="l">
              <a:spcBef>
                <a:spcPct val="20000"/>
              </a:spcBef>
            </a:pPr>
            <a:endParaRPr lang="en-US" sz="44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pic>
        <p:nvPicPr>
          <p:cNvPr id="3" name="Picture 2" descr="A picture containing icon&#10;&#10;Description automatically generated">
            <a:extLst>
              <a:ext uri="{FF2B5EF4-FFF2-40B4-BE49-F238E27FC236}">
                <a16:creationId xmlns:a16="http://schemas.microsoft.com/office/drawing/2014/main" id="{C553BCC2-D15A-43CE-8159-7C39A8EE5C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8212" y="347663"/>
            <a:ext cx="3935788" cy="1035877"/>
          </a:xfrm>
          <a:prstGeom prst="rect">
            <a:avLst/>
          </a:prstGeom>
        </p:spPr>
      </p:pic>
      <p:sp>
        <p:nvSpPr>
          <p:cNvPr id="4" name="TextBox 3">
            <a:extLst>
              <a:ext uri="{FF2B5EF4-FFF2-40B4-BE49-F238E27FC236}">
                <a16:creationId xmlns:a16="http://schemas.microsoft.com/office/drawing/2014/main" id="{474F0D45-7C63-4673-A3F5-49E2E7C82405}"/>
              </a:ext>
            </a:extLst>
          </p:cNvPr>
          <p:cNvSpPr txBox="1"/>
          <p:nvPr/>
        </p:nvSpPr>
        <p:spPr>
          <a:xfrm>
            <a:off x="110985" y="991737"/>
            <a:ext cx="8662895" cy="5411931"/>
          </a:xfrm>
          <a:prstGeom prst="rect">
            <a:avLst/>
          </a:prstGeom>
          <a:noFill/>
        </p:spPr>
        <p:txBody>
          <a:bodyPr wrap="square" rtlCol="0">
            <a:spAutoFit/>
          </a:bodyPr>
          <a:lstStyle/>
          <a:p>
            <a:pPr marL="0" marR="0" algn="just">
              <a:lnSpc>
                <a:spcPct val="115000"/>
              </a:lnSpc>
              <a:spcBef>
                <a:spcPts val="0"/>
              </a:spcBef>
              <a:spcAft>
                <a:spcPts val="0"/>
              </a:spcAft>
            </a:pPr>
            <a:r>
              <a:rPr lang="en-US"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DISTRICT RESPONSIBILITY</a:t>
            </a:r>
          </a:p>
          <a:p>
            <a:pPr marL="457200" marR="0" indent="-457200" algn="l">
              <a:lnSpc>
                <a:spcPct val="115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Contact the Center for Dirt and Gravel Road Studies when a potential DSA supplier is chosen, </a:t>
            </a:r>
            <a:r>
              <a:rPr lang="en-US" sz="2400" b="1" u="sng" dirty="0">
                <a:effectLst/>
                <a:latin typeface="Calibri" panose="020F0502020204030204" pitchFamily="34" charset="0"/>
                <a:ea typeface="Calibri" panose="020F0502020204030204" pitchFamily="34" charset="0"/>
                <a:cs typeface="Calibri" panose="020F0502020204030204" pitchFamily="34" charset="0"/>
              </a:rPr>
              <a:t>at least 30 </a:t>
            </a:r>
            <a:r>
              <a:rPr lang="en-US" sz="2400" b="1" dirty="0">
                <a:effectLst/>
                <a:latin typeface="Calibri" panose="020F0502020204030204" pitchFamily="34" charset="0"/>
                <a:ea typeface="Calibri" panose="020F0502020204030204" pitchFamily="34" charset="0"/>
                <a:cs typeface="Calibri" panose="020F0502020204030204" pitchFamily="34" charset="0"/>
              </a:rPr>
              <a:t>days before </a:t>
            </a:r>
            <a:r>
              <a:rPr lang="en-US" sz="2400" dirty="0">
                <a:latin typeface="Calibri" panose="020F0502020204030204" pitchFamily="34" charset="0"/>
                <a:ea typeface="Calibri" panose="020F0502020204030204" pitchFamily="34" charset="0"/>
                <a:cs typeface="Calibri" panose="020F0502020204030204" pitchFamily="34" charset="0"/>
              </a:rPr>
              <a:t>desired placement date</a:t>
            </a:r>
            <a:r>
              <a:rPr lang="en-US" sz="2400" b="1" dirty="0">
                <a:effectLst/>
                <a:latin typeface="Calibri" panose="020F0502020204030204" pitchFamily="34" charset="0"/>
                <a:ea typeface="Calibri" panose="020F0502020204030204" pitchFamily="34" charset="0"/>
                <a:cs typeface="Calibri" panose="020F0502020204030204" pitchFamily="34" charset="0"/>
              </a:rPr>
              <a:t>.</a:t>
            </a:r>
          </a:p>
          <a:p>
            <a:pPr marL="457200" marR="0" indent="-457200" algn="l">
              <a:lnSpc>
                <a:spcPct val="115000"/>
              </a:lnSpc>
              <a:spcBef>
                <a:spcPts val="0"/>
              </a:spcBef>
              <a:spcAft>
                <a:spcPts val="0"/>
              </a:spcAft>
              <a:buFont typeface="Arial" panose="020B0604020202020204" pitchFamily="34" charset="0"/>
              <a:buChar char="•"/>
            </a:pP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l">
              <a:lnSpc>
                <a:spcPct val="115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Notification can be made utilizing the DSA Purchase Notification Form, provided in Appendix D in the DSA Handbook, or on the Center’s website.  </a:t>
            </a:r>
          </a:p>
          <a:p>
            <a:pPr marL="457200" marR="0" indent="-457200" algn="l">
              <a:lnSpc>
                <a:spcPct val="115000"/>
              </a:lnSpc>
              <a:spcBef>
                <a:spcPts val="0"/>
              </a:spcBef>
              <a:spcAft>
                <a:spcPts val="0"/>
              </a:spcAft>
              <a:buFont typeface="Arial" panose="020B0604020202020204" pitchFamily="34" charset="0"/>
              <a:buChar char="•"/>
            </a:pP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l">
              <a:lnSpc>
                <a:spcPct val="115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If districts choose to sample their own DSA, they should share testing results with the Center in order to provide a more comprehensive statewide database and avoid duplicate testing.</a:t>
            </a:r>
          </a:p>
        </p:txBody>
      </p:sp>
      <p:sp>
        <p:nvSpPr>
          <p:cNvPr id="8" name="Rectangle 7">
            <a:extLst>
              <a:ext uri="{FF2B5EF4-FFF2-40B4-BE49-F238E27FC236}">
                <a16:creationId xmlns:a16="http://schemas.microsoft.com/office/drawing/2014/main" id="{41F0CA8B-FBBE-4A40-93BB-A0683B0C0A73}"/>
              </a:ext>
            </a:extLst>
          </p:cNvPr>
          <p:cNvSpPr>
            <a:spLocks noChangeArrowheads="1"/>
          </p:cNvSpPr>
          <p:nvPr/>
        </p:nvSpPr>
        <p:spPr bwMode="auto">
          <a:xfrm>
            <a:off x="110985" y="419927"/>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Clearinghouse</a:t>
            </a:r>
          </a:p>
        </p:txBody>
      </p:sp>
    </p:spTree>
    <p:extLst>
      <p:ext uri="{BB962C8B-B14F-4D97-AF65-F5344CB8AC3E}">
        <p14:creationId xmlns:p14="http://schemas.microsoft.com/office/powerpoint/2010/main" val="3806832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pic>
        <p:nvPicPr>
          <p:cNvPr id="3" name="Picture 2">
            <a:extLst>
              <a:ext uri="{FF2B5EF4-FFF2-40B4-BE49-F238E27FC236}">
                <a16:creationId xmlns:a16="http://schemas.microsoft.com/office/drawing/2014/main" id="{6F6483DF-E294-4285-A144-44D3563561F2}"/>
              </a:ext>
            </a:extLst>
          </p:cNvPr>
          <p:cNvPicPr>
            <a:picLocks noChangeAspect="1"/>
          </p:cNvPicPr>
          <p:nvPr/>
        </p:nvPicPr>
        <p:blipFill>
          <a:blip r:embed="rId3"/>
          <a:stretch>
            <a:fillRect/>
          </a:stretch>
        </p:blipFill>
        <p:spPr>
          <a:xfrm>
            <a:off x="0" y="1154113"/>
            <a:ext cx="7899402" cy="5399087"/>
          </a:xfrm>
          <a:prstGeom prst="rect">
            <a:avLst/>
          </a:prstGeom>
          <a:ln>
            <a:noFill/>
          </a:ln>
          <a:effectLst>
            <a:outerShdw blurRad="190500" algn="tl" rotWithShape="0">
              <a:srgbClr val="000000">
                <a:alpha val="70000"/>
              </a:srgbClr>
            </a:outerShdw>
          </a:effectLst>
        </p:spPr>
      </p:pic>
      <p:sp>
        <p:nvSpPr>
          <p:cNvPr id="7" name="Rectangle 7">
            <a:extLst>
              <a:ext uri="{FF2B5EF4-FFF2-40B4-BE49-F238E27FC236}">
                <a16:creationId xmlns:a16="http://schemas.microsoft.com/office/drawing/2014/main" id="{F47ADF1C-2641-4884-AEE7-6B29902F8E67}"/>
              </a:ext>
            </a:extLst>
          </p:cNvPr>
          <p:cNvSpPr>
            <a:spLocks noChangeArrowheads="1"/>
          </p:cNvSpPr>
          <p:nvPr/>
        </p:nvSpPr>
        <p:spPr bwMode="auto">
          <a:xfrm>
            <a:off x="0" y="41513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Notification: CD portion</a:t>
            </a:r>
          </a:p>
        </p:txBody>
      </p:sp>
      <p:sp>
        <p:nvSpPr>
          <p:cNvPr id="5" name="TextBox 4">
            <a:extLst>
              <a:ext uri="{FF2B5EF4-FFF2-40B4-BE49-F238E27FC236}">
                <a16:creationId xmlns:a16="http://schemas.microsoft.com/office/drawing/2014/main" id="{A1FDBE85-3E36-434C-A4ED-CDD1AB0412F7}"/>
              </a:ext>
            </a:extLst>
          </p:cNvPr>
          <p:cNvSpPr txBox="1"/>
          <p:nvPr/>
        </p:nvSpPr>
        <p:spPr>
          <a:xfrm>
            <a:off x="5323115" y="6230034"/>
            <a:ext cx="3820885" cy="646331"/>
          </a:xfrm>
          <a:prstGeom prst="rect">
            <a:avLst/>
          </a:prstGeom>
          <a:noFill/>
        </p:spPr>
        <p:txBody>
          <a:bodyPr wrap="square" rtlCol="0">
            <a:spAutoFit/>
          </a:bodyPr>
          <a:lstStyle/>
          <a:p>
            <a:r>
              <a:rPr lang="en-US" dirty="0">
                <a:highlight>
                  <a:srgbClr val="FFFF00"/>
                </a:highlight>
              </a:rPr>
              <a:t>dcm35@psu.edu</a:t>
            </a:r>
          </a:p>
        </p:txBody>
      </p:sp>
    </p:spTree>
    <p:extLst>
      <p:ext uri="{BB962C8B-B14F-4D97-AF65-F5344CB8AC3E}">
        <p14:creationId xmlns:p14="http://schemas.microsoft.com/office/powerpoint/2010/main" val="2543539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pic>
        <p:nvPicPr>
          <p:cNvPr id="9" name="Picture 8">
            <a:extLst>
              <a:ext uri="{FF2B5EF4-FFF2-40B4-BE49-F238E27FC236}">
                <a16:creationId xmlns:a16="http://schemas.microsoft.com/office/drawing/2014/main" id="{547B61C1-D569-40FD-B262-B28A318C4F10}"/>
              </a:ext>
            </a:extLst>
          </p:cNvPr>
          <p:cNvPicPr>
            <a:picLocks noChangeAspect="1"/>
          </p:cNvPicPr>
          <p:nvPr/>
        </p:nvPicPr>
        <p:blipFill>
          <a:blip r:embed="rId3"/>
          <a:stretch>
            <a:fillRect/>
          </a:stretch>
        </p:blipFill>
        <p:spPr>
          <a:xfrm>
            <a:off x="0" y="1154113"/>
            <a:ext cx="7899402" cy="5399087"/>
          </a:xfrm>
          <a:prstGeom prst="rect">
            <a:avLst/>
          </a:prstGeom>
          <a:ln>
            <a:noFill/>
          </a:ln>
          <a:effectLst>
            <a:outerShdw blurRad="190500" algn="tl" rotWithShape="0">
              <a:srgbClr val="000000">
                <a:alpha val="70000"/>
              </a:srgbClr>
            </a:outerShdw>
          </a:effectLst>
        </p:spPr>
      </p:pic>
      <p:sp>
        <p:nvSpPr>
          <p:cNvPr id="10" name="Rectangle 7">
            <a:extLst>
              <a:ext uri="{FF2B5EF4-FFF2-40B4-BE49-F238E27FC236}">
                <a16:creationId xmlns:a16="http://schemas.microsoft.com/office/drawing/2014/main" id="{3CFB6959-44E3-4890-AB26-7BB6DA5CBEFF}"/>
              </a:ext>
            </a:extLst>
          </p:cNvPr>
          <p:cNvSpPr>
            <a:spLocks noChangeArrowheads="1"/>
          </p:cNvSpPr>
          <p:nvPr/>
        </p:nvSpPr>
        <p:spPr bwMode="auto">
          <a:xfrm>
            <a:off x="0" y="41513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Notification: CDGRS portion</a:t>
            </a:r>
          </a:p>
        </p:txBody>
      </p:sp>
      <p:pic>
        <p:nvPicPr>
          <p:cNvPr id="5" name="Picture 4">
            <a:extLst>
              <a:ext uri="{FF2B5EF4-FFF2-40B4-BE49-F238E27FC236}">
                <a16:creationId xmlns:a16="http://schemas.microsoft.com/office/drawing/2014/main" id="{BDFB1C87-C4BF-410A-B738-30FF2EBB2772}"/>
              </a:ext>
            </a:extLst>
          </p:cNvPr>
          <p:cNvPicPr>
            <a:picLocks noChangeAspect="1"/>
          </p:cNvPicPr>
          <p:nvPr/>
        </p:nvPicPr>
        <p:blipFill>
          <a:blip r:embed="rId4"/>
          <a:stretch>
            <a:fillRect/>
          </a:stretch>
        </p:blipFill>
        <p:spPr>
          <a:xfrm>
            <a:off x="222250" y="1446212"/>
            <a:ext cx="8661400" cy="45200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1701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442913"/>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cs typeface="Calibri" panose="020F0502020204030204" pitchFamily="34" charset="0"/>
              </a:rPr>
              <a:t>DSA Clearinghouse</a:t>
            </a:r>
          </a:p>
          <a:p>
            <a:pPr marL="225425" indent="-225425" algn="l">
              <a:spcBef>
                <a:spcPct val="20000"/>
              </a:spcBef>
            </a:pPr>
            <a:r>
              <a:rPr lang="en-US" sz="28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POTENTIAL SERVICES PROVIDED</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Visiting and talking with quarries and CD to ensure they understand the DSA requirements.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Collecting samples from the quarry and performing testing to ensure DSA meets all material requirements before delivery and </a:t>
            </a:r>
            <a:r>
              <a:rPr lang="en-US" sz="2400" kern="1200" dirty="0">
                <a:effectLst/>
                <a:latin typeface="Calibri" panose="020F0502020204030204" pitchFamily="34" charset="0"/>
                <a:ea typeface="Times New Roman" panose="02020603050405020304" pitchFamily="18" charset="0"/>
                <a:cs typeface="Calibri" panose="020F0502020204030204" pitchFamily="34" charset="0"/>
              </a:rPr>
              <a:t>placement.</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Providing contractor education on DSA.</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Providing</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on-site assistance </a:t>
            </a:r>
            <a:r>
              <a:rPr lang="en-US" sz="2400" dirty="0">
                <a:effectLst/>
                <a:latin typeface="Calibri" panose="020F0502020204030204" pitchFamily="34" charset="0"/>
                <a:ea typeface="Calibri" panose="020F0502020204030204" pitchFamily="34" charset="0"/>
                <a:cs typeface="Calibri" panose="020F0502020204030204" pitchFamily="34" charset="0"/>
              </a:rPr>
              <a:t>during DSA placement.</a:t>
            </a: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Education of Conservation District staff on DSA sampling, testing, and placement.</a:t>
            </a: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Troubleshooting.</a:t>
            </a: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Identifying potential DSA suppliers </a:t>
            </a: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 are having trouble finding DSA in your area</a:t>
            </a:r>
            <a:endParaRPr lang="en-US" sz="2400" dirty="0">
              <a:latin typeface="Calibri" panose="020F0502020204030204" pitchFamily="34" charset="0"/>
              <a:cs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cxnSp>
        <p:nvCxnSpPr>
          <p:cNvPr id="6" name="Straight Arrow Connector 5">
            <a:extLst>
              <a:ext uri="{FF2B5EF4-FFF2-40B4-BE49-F238E27FC236}">
                <a16:creationId xmlns:a16="http://schemas.microsoft.com/office/drawing/2014/main" id="{F24ABFE0-1938-454E-91DE-C4F6C177F98D}"/>
              </a:ext>
            </a:extLst>
          </p:cNvPr>
          <p:cNvCxnSpPr>
            <a:cxnSpLocks/>
          </p:cNvCxnSpPr>
          <p:nvPr/>
        </p:nvCxnSpPr>
        <p:spPr bwMode="auto">
          <a:xfrm flipH="1">
            <a:off x="3981157" y="3827544"/>
            <a:ext cx="1997611" cy="505305"/>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7" name="Rectangle 6">
            <a:extLst>
              <a:ext uri="{FF2B5EF4-FFF2-40B4-BE49-F238E27FC236}">
                <a16:creationId xmlns:a16="http://schemas.microsoft.com/office/drawing/2014/main" id="{2F1EB0BB-EB4D-479F-9F0B-0ECC3CFDE31F}"/>
              </a:ext>
            </a:extLst>
          </p:cNvPr>
          <p:cNvSpPr/>
          <p:nvPr/>
        </p:nvSpPr>
        <p:spPr bwMode="auto">
          <a:xfrm>
            <a:off x="5978768" y="3429000"/>
            <a:ext cx="2799472" cy="79708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2713" marR="0" algn="l" defTabSz="914400" rtl="0" eaLnBrk="1" fontAlgn="base" latinLnBrk="0" hangingPunct="1">
              <a:lnSpc>
                <a:spcPct val="100000"/>
              </a:lnSpc>
              <a:spcBef>
                <a:spcPct val="0"/>
              </a:spcBef>
              <a:spcAft>
                <a:spcPct val="0"/>
              </a:spcAft>
              <a:buClrTx/>
              <a:buSzTx/>
              <a:buFontTx/>
              <a:buNone/>
              <a:tabLst/>
            </a:pPr>
            <a:r>
              <a:rPr lang="en-US" sz="2000" dirty="0">
                <a:latin typeface="Calibri" panose="020F0502020204030204" pitchFamily="34" charset="0"/>
                <a:cs typeface="Calibri" panose="020F0502020204030204" pitchFamily="34" charset="0"/>
              </a:rPr>
              <a:t>Get on the schedule as far out as possible.</a:t>
            </a:r>
            <a:endParaRPr lang="en-US" sz="2000" b="0" dirty="0">
              <a:latin typeface="Calibri" panose="020F0502020204030204" pitchFamily="34" charset="0"/>
              <a:cs typeface="Calibri" panose="020F0502020204030204" pitchFamily="34" charset="0"/>
            </a:endParaRPr>
          </a:p>
          <a:p>
            <a:pPr marL="571500" marR="0" indent="-571500" algn="l" defTabSz="914400" rtl="0" eaLnBrk="1" fontAlgn="base" latinLnBrk="0" hangingPunct="1">
              <a:lnSpc>
                <a:spcPct val="100000"/>
              </a:lnSpc>
              <a:spcBef>
                <a:spcPct val="0"/>
              </a:spcBef>
              <a:spcAft>
                <a:spcPct val="0"/>
              </a:spcAft>
              <a:buClrTx/>
              <a:buSzTx/>
              <a:buFontTx/>
              <a:buChar char="-"/>
              <a:tabLst/>
            </a:pPr>
            <a:endPar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4006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9AC68E-CB14-430E-AB8F-F3B9C28DBE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301888">
            <a:off x="5298114" y="2635828"/>
            <a:ext cx="5231862" cy="3700762"/>
          </a:xfrm>
          <a:prstGeom prst="rect">
            <a:avLst/>
          </a:prstGeom>
          <a:ln>
            <a:solidFill>
              <a:schemeClr val="tx1"/>
            </a:solidFill>
          </a:ln>
        </p:spPr>
      </p:pic>
      <p:pic>
        <p:nvPicPr>
          <p:cNvPr id="7" name="Picture 6">
            <a:extLst>
              <a:ext uri="{FF2B5EF4-FFF2-40B4-BE49-F238E27FC236}">
                <a16:creationId xmlns:a16="http://schemas.microsoft.com/office/drawing/2014/main" id="{3FD25D91-4EB3-4A99-8D80-0E6FA97882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43387">
            <a:off x="4316182" y="4227216"/>
            <a:ext cx="5307515" cy="3701196"/>
          </a:xfrm>
          <a:prstGeom prst="rect">
            <a:avLst/>
          </a:prstGeom>
          <a:ln>
            <a:solidFill>
              <a:schemeClr val="tx1"/>
            </a:solidFill>
          </a:ln>
        </p:spPr>
      </p:pic>
      <p:pic>
        <p:nvPicPr>
          <p:cNvPr id="5" name="Picture 4">
            <a:extLst>
              <a:ext uri="{FF2B5EF4-FFF2-40B4-BE49-F238E27FC236}">
                <a16:creationId xmlns:a16="http://schemas.microsoft.com/office/drawing/2014/main" id="{29A36D3D-2802-408F-BC47-07FB8ACF3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49798">
            <a:off x="-639472" y="3098367"/>
            <a:ext cx="6230712" cy="4041776"/>
          </a:xfrm>
          <a:prstGeom prst="rect">
            <a:avLst/>
          </a:prstGeom>
          <a:ln>
            <a:solidFill>
              <a:schemeClr val="tx1"/>
            </a:solidFill>
          </a:ln>
        </p:spPr>
      </p:pic>
      <p:sp>
        <p:nvSpPr>
          <p:cNvPr id="11" name="TextBox 10">
            <a:extLst>
              <a:ext uri="{FF2B5EF4-FFF2-40B4-BE49-F238E27FC236}">
                <a16:creationId xmlns:a16="http://schemas.microsoft.com/office/drawing/2014/main" id="{32B003FD-9CE0-47E0-93AE-974D72666538}"/>
              </a:ext>
            </a:extLst>
          </p:cNvPr>
          <p:cNvSpPr txBox="1"/>
          <p:nvPr/>
        </p:nvSpPr>
        <p:spPr>
          <a:xfrm>
            <a:off x="184346" y="361915"/>
            <a:ext cx="8522526" cy="169277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NEW</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DSA Project Checklist/Walkthrough for CDs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3-pages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Sent </a:t>
            </a:r>
            <a:r>
              <a:rPr lang="en-US" sz="2400" dirty="0">
                <a:solidFill>
                  <a:prstClr val="black"/>
                </a:solidFill>
                <a:latin typeface="Calibri" panose="020F0502020204030204"/>
              </a:rPr>
              <a:t>in webinar reminder</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P</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osted</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online</a:t>
            </a:r>
          </a:p>
        </p:txBody>
      </p:sp>
    </p:spTree>
    <p:extLst>
      <p:ext uri="{BB962C8B-B14F-4D97-AF65-F5344CB8AC3E}">
        <p14:creationId xmlns:p14="http://schemas.microsoft.com/office/powerpoint/2010/main" val="1087246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Times New Roman"/>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Times New Roman"/>
              </a:rPr>
              <a:t>What is the DSA Project Checklist?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2581422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CA14B2-BDD2-4483-83B8-9373837529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7505" y="2744842"/>
            <a:ext cx="5451173" cy="4113158"/>
          </a:xfrm>
          <a:prstGeom prst="rect">
            <a:avLst/>
          </a:prstGeom>
        </p:spPr>
      </p:pic>
      <p:sp>
        <p:nvSpPr>
          <p:cNvPr id="7" name="TextBox 6">
            <a:extLst>
              <a:ext uri="{FF2B5EF4-FFF2-40B4-BE49-F238E27FC236}">
                <a16:creationId xmlns:a16="http://schemas.microsoft.com/office/drawing/2014/main" id="{5EF92500-E768-4F0C-8EBD-36CDC5087FB8}"/>
              </a:ext>
            </a:extLst>
          </p:cNvPr>
          <p:cNvSpPr txBox="1"/>
          <p:nvPr/>
        </p:nvSpPr>
        <p:spPr>
          <a:xfrm>
            <a:off x="258312" y="190755"/>
            <a:ext cx="8830366" cy="26776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Reminder: Aggregates 101 Webinar Available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Recorded January 2021</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Summary of general aggregate properties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Summary of commonly used aggregates in PA</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Recording and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powerpoint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available on CDGRS website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216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572000" y="-44450"/>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Project Checklist</a:t>
            </a:r>
          </a:p>
        </p:txBody>
      </p:sp>
      <p:pic>
        <p:nvPicPr>
          <p:cNvPr id="3" name="Picture 2" descr="Text&#10;&#10;Description automatically generated">
            <a:extLst>
              <a:ext uri="{FF2B5EF4-FFF2-40B4-BE49-F238E27FC236}">
                <a16:creationId xmlns:a16="http://schemas.microsoft.com/office/drawing/2014/main" id="{BC2AE458-186E-47EE-9A2A-44DFA1B902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7400" y="3872134"/>
            <a:ext cx="7311502" cy="5204904"/>
          </a:xfrm>
          <a:prstGeom prst="rect">
            <a:avLst/>
          </a:prstGeom>
        </p:spPr>
      </p:pic>
      <p:sp>
        <p:nvSpPr>
          <p:cNvPr id="4" name="TextBox 3">
            <a:extLst>
              <a:ext uri="{FF2B5EF4-FFF2-40B4-BE49-F238E27FC236}">
                <a16:creationId xmlns:a16="http://schemas.microsoft.com/office/drawing/2014/main" id="{CCCCE2BC-D524-419A-8D8E-69F766040BBB}"/>
              </a:ext>
            </a:extLst>
          </p:cNvPr>
          <p:cNvSpPr txBox="1"/>
          <p:nvPr/>
        </p:nvSpPr>
        <p:spPr>
          <a:xfrm>
            <a:off x="787400" y="513915"/>
            <a:ext cx="7810500" cy="3231654"/>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What is the DSA Project Checklist?</a:t>
            </a:r>
          </a:p>
          <a:p>
            <a:pPr marL="342900" indent="-342900" algn="l">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en-US" sz="2400" dirty="0">
                <a:latin typeface="Calibri" panose="020F0502020204030204" pitchFamily="34" charset="0"/>
                <a:cs typeface="Calibri" panose="020F0502020204030204" pitchFamily="34" charset="0"/>
              </a:rPr>
              <a:t>A guide for CD’s to plan and implement successful DSA placements as part of a DGLVR project</a:t>
            </a:r>
          </a:p>
          <a:p>
            <a:pPr marL="342900" indent="-342900" algn="l">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en-US" sz="2400" dirty="0">
                <a:latin typeface="Calibri" panose="020F0502020204030204" pitchFamily="34" charset="0"/>
                <a:cs typeface="Calibri" panose="020F0502020204030204" pitchFamily="34" charset="0"/>
              </a:rPr>
              <a:t>Informational only: no NEW required actions.</a:t>
            </a:r>
          </a:p>
          <a:p>
            <a:pPr marL="342900" indent="-342900" algn="l">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en-US" sz="2400" dirty="0">
                <a:latin typeface="Calibri" panose="020F0502020204030204" pitchFamily="34" charset="0"/>
                <a:cs typeface="Calibri" panose="020F0502020204030204" pitchFamily="34" charset="0"/>
              </a:rPr>
              <a:t>Any existing </a:t>
            </a:r>
            <a:r>
              <a:rPr lang="en-US" sz="2400" dirty="0">
                <a:solidFill>
                  <a:srgbClr val="FF0000"/>
                </a:solidFill>
                <a:latin typeface="Calibri" panose="020F0502020204030204" pitchFamily="34" charset="0"/>
                <a:cs typeface="Calibri" panose="020F0502020204030204" pitchFamily="34" charset="0"/>
              </a:rPr>
              <a:t>required</a:t>
            </a:r>
            <a:r>
              <a:rPr lang="en-US" sz="2400" dirty="0">
                <a:latin typeface="Calibri" panose="020F0502020204030204" pitchFamily="34" charset="0"/>
                <a:cs typeface="Calibri" panose="020F0502020204030204" pitchFamily="34" charset="0"/>
              </a:rPr>
              <a:t> actions are noted as such</a:t>
            </a:r>
          </a:p>
        </p:txBody>
      </p:sp>
      <p:cxnSp>
        <p:nvCxnSpPr>
          <p:cNvPr id="6" name="Straight Arrow Connector 5">
            <a:extLst>
              <a:ext uri="{FF2B5EF4-FFF2-40B4-BE49-F238E27FC236}">
                <a16:creationId xmlns:a16="http://schemas.microsoft.com/office/drawing/2014/main" id="{1FDA85C2-FC22-4265-AB4D-DD0A4E007A43}"/>
              </a:ext>
            </a:extLst>
          </p:cNvPr>
          <p:cNvCxnSpPr>
            <a:cxnSpLocks/>
          </p:cNvCxnSpPr>
          <p:nvPr/>
        </p:nvCxnSpPr>
        <p:spPr bwMode="auto">
          <a:xfrm flipH="1">
            <a:off x="2578100" y="3606800"/>
            <a:ext cx="1092200" cy="166370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19BC8CB7-79DF-49DD-959C-1BE7F17097CE}"/>
              </a:ext>
            </a:extLst>
          </p:cNvPr>
          <p:cNvCxnSpPr>
            <a:cxnSpLocks/>
          </p:cNvCxnSpPr>
          <p:nvPr/>
        </p:nvCxnSpPr>
        <p:spPr bwMode="auto">
          <a:xfrm>
            <a:off x="3670300" y="3606800"/>
            <a:ext cx="558800" cy="1023716"/>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11157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Times New Roman"/>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What is the DSA Project Checklist?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Times New Roman"/>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500622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Project Checklist – Pre-application</a:t>
            </a:r>
          </a:p>
        </p:txBody>
      </p:sp>
      <p:sp>
        <p:nvSpPr>
          <p:cNvPr id="4" name="TextBox 3">
            <a:extLst>
              <a:ext uri="{FF2B5EF4-FFF2-40B4-BE49-F238E27FC236}">
                <a16:creationId xmlns:a16="http://schemas.microsoft.com/office/drawing/2014/main" id="{CCCCE2BC-D524-419A-8D8E-69F766040BBB}"/>
              </a:ext>
            </a:extLst>
          </p:cNvPr>
          <p:cNvSpPr txBox="1"/>
          <p:nvPr/>
        </p:nvSpPr>
        <p:spPr>
          <a:xfrm>
            <a:off x="1238250" y="263320"/>
            <a:ext cx="7810500" cy="769441"/>
          </a:xfrm>
          <a:prstGeom prst="rect">
            <a:avLst/>
          </a:prstGeom>
          <a:noFill/>
        </p:spPr>
        <p:txBody>
          <a:bodyPr wrap="square" rtlCol="0">
            <a:spAutoFit/>
          </a:bodyPr>
          <a:lstStyle/>
          <a:p>
            <a:pPr algn="l"/>
            <a:r>
              <a:rPr lang="en-US" sz="4400" u="sng" dirty="0">
                <a:solidFill>
                  <a:srgbClr val="FF0000"/>
                </a:solidFill>
              </a:rPr>
              <a:t>Drainage and base first!!</a:t>
            </a:r>
          </a:p>
        </p:txBody>
      </p:sp>
      <p:sp>
        <p:nvSpPr>
          <p:cNvPr id="2" name="TextBox 1">
            <a:extLst>
              <a:ext uri="{FF2B5EF4-FFF2-40B4-BE49-F238E27FC236}">
                <a16:creationId xmlns:a16="http://schemas.microsoft.com/office/drawing/2014/main" id="{60F8B0BC-2404-4D46-A47D-F4434E5401F8}"/>
              </a:ext>
            </a:extLst>
          </p:cNvPr>
          <p:cNvSpPr txBox="1"/>
          <p:nvPr/>
        </p:nvSpPr>
        <p:spPr>
          <a:xfrm>
            <a:off x="3530600" y="1296081"/>
            <a:ext cx="5257800" cy="4832092"/>
          </a:xfrm>
          <a:prstGeom prst="rect">
            <a:avLst/>
          </a:prstGeom>
          <a:noFill/>
        </p:spPr>
        <p:txBody>
          <a:bodyPr wrap="square" rtlCol="0">
            <a:spAutoFit/>
          </a:bodyPr>
          <a:lstStyle/>
          <a:p>
            <a:pPr marL="457200" indent="-457200" algn="l">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DSA is </a:t>
            </a:r>
            <a:r>
              <a:rPr lang="en-US" sz="2800" b="0" u="sng" dirty="0">
                <a:solidFill>
                  <a:schemeClr val="tx1">
                    <a:lumMod val="95000"/>
                    <a:lumOff val="5000"/>
                  </a:schemeClr>
                </a:solidFill>
                <a:latin typeface="Calibri" panose="020F0502020204030204" pitchFamily="34" charset="0"/>
                <a:cs typeface="Calibri" panose="020F0502020204030204" pitchFamily="34" charset="0"/>
              </a:rPr>
              <a:t>not required </a:t>
            </a:r>
            <a:r>
              <a:rPr lang="en-US" sz="2800" b="0" dirty="0">
                <a:solidFill>
                  <a:schemeClr val="tx1">
                    <a:lumMod val="95000"/>
                    <a:lumOff val="5000"/>
                  </a:schemeClr>
                </a:solidFill>
                <a:latin typeface="Calibri" panose="020F0502020204030204" pitchFamily="34" charset="0"/>
                <a:cs typeface="Calibri" panose="020F0502020204030204" pitchFamily="34" charset="0"/>
              </a:rPr>
              <a:t>on every project</a:t>
            </a:r>
          </a:p>
          <a:p>
            <a:pPr marL="457200" indent="-457200" algn="l">
              <a:buFont typeface="Arial" panose="020B0604020202020204" pitchFamily="34" charset="0"/>
              <a:buChar char="•"/>
            </a:pPr>
            <a:endParaRPr lang="en-US" sz="2800" b="0" dirty="0">
              <a:solidFill>
                <a:schemeClr val="tx1">
                  <a:lumMod val="95000"/>
                  <a:lumOff val="5000"/>
                </a:schemeClr>
              </a:solidFill>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Program focus is on long-term road and environmental improvements</a:t>
            </a:r>
          </a:p>
          <a:p>
            <a:pPr marL="457200" indent="-457200" algn="l">
              <a:buFont typeface="Arial" panose="020B0604020202020204" pitchFamily="34" charset="0"/>
              <a:buChar char="•"/>
            </a:pPr>
            <a:endParaRPr lang="en-US" sz="2800" b="0" dirty="0">
              <a:solidFill>
                <a:schemeClr val="tx1">
                  <a:lumMod val="95000"/>
                  <a:lumOff val="5000"/>
                </a:schemeClr>
              </a:solidFill>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solidFill>
                  <a:srgbClr val="FF0000"/>
                </a:solidFill>
                <a:latin typeface="Calibri" panose="020F0502020204030204" pitchFamily="34" charset="0"/>
                <a:cs typeface="Calibri" panose="020F0502020204030204" pitchFamily="34" charset="0"/>
              </a:rPr>
              <a:t>Projects are required to address any drainage, road base, and environmental issues prior to DSA placement</a:t>
            </a:r>
          </a:p>
        </p:txBody>
      </p:sp>
      <p:pic>
        <p:nvPicPr>
          <p:cNvPr id="8" name="Picture 7" descr="A picture containing tree, outdoor, ground, forest&#10;&#10;Description automatically generated">
            <a:extLst>
              <a:ext uri="{FF2B5EF4-FFF2-40B4-BE49-F238E27FC236}">
                <a16:creationId xmlns:a16="http://schemas.microsoft.com/office/drawing/2014/main" id="{12115EE7-30F2-4744-A2DE-757989E7F2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644"/>
          <a:stretch/>
        </p:blipFill>
        <p:spPr>
          <a:xfrm>
            <a:off x="-406399" y="1032761"/>
            <a:ext cx="3644900" cy="6130039"/>
          </a:xfrm>
          <a:prstGeom prst="rect">
            <a:avLst/>
          </a:prstGeom>
        </p:spPr>
      </p:pic>
    </p:spTree>
    <p:extLst>
      <p:ext uri="{BB962C8B-B14F-4D97-AF65-F5344CB8AC3E}">
        <p14:creationId xmlns:p14="http://schemas.microsoft.com/office/powerpoint/2010/main" val="2524725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Project Checklist – Pre-application</a:t>
            </a:r>
          </a:p>
        </p:txBody>
      </p:sp>
      <p:sp>
        <p:nvSpPr>
          <p:cNvPr id="4" name="TextBox 3">
            <a:extLst>
              <a:ext uri="{FF2B5EF4-FFF2-40B4-BE49-F238E27FC236}">
                <a16:creationId xmlns:a16="http://schemas.microsoft.com/office/drawing/2014/main" id="{CCCCE2BC-D524-419A-8D8E-69F766040BBB}"/>
              </a:ext>
            </a:extLst>
          </p:cNvPr>
          <p:cNvSpPr txBox="1"/>
          <p:nvPr/>
        </p:nvSpPr>
        <p:spPr>
          <a:xfrm>
            <a:off x="2159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Meet with the municipality</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283356"/>
            <a:ext cx="8712200" cy="4462760"/>
          </a:xfrm>
          <a:prstGeom prst="rect">
            <a:avLst/>
          </a:prstGeom>
          <a:noFill/>
        </p:spPr>
        <p:txBody>
          <a:bodyPr wrap="square" rtlCol="0">
            <a:spAutoFit/>
          </a:bodyPr>
          <a:lstStyle/>
          <a:p>
            <a:pPr marL="342900" indent="-342900" algn="l">
              <a:buFont typeface="Arial" panose="020B0604020202020204" pitchFamily="34" charset="0"/>
              <a:buChar char="•"/>
            </a:pPr>
            <a:r>
              <a:rPr lang="en-US" sz="2400" u="sng" dirty="0"/>
              <a:t>Suggested</a:t>
            </a:r>
            <a:r>
              <a:rPr lang="en-US" sz="2400" dirty="0"/>
              <a:t>  </a:t>
            </a:r>
            <a:r>
              <a:rPr lang="en-US" sz="2400" b="0" dirty="0">
                <a:solidFill>
                  <a:schemeClr val="tx1">
                    <a:lumMod val="95000"/>
                    <a:lumOff val="5000"/>
                  </a:schemeClr>
                </a:solidFill>
              </a:rPr>
              <a:t>An on-site pre-application meeting with the municipality helps to ensure a quality application</a:t>
            </a:r>
          </a:p>
          <a:p>
            <a:pPr marL="342900" indent="-342900" algn="l">
              <a:buFont typeface="Arial" panose="020B0604020202020204" pitchFamily="34" charset="0"/>
              <a:buChar char="•"/>
            </a:pPr>
            <a:endParaRPr lang="en-US" sz="2400" b="0" dirty="0">
              <a:solidFill>
                <a:schemeClr val="tx1">
                  <a:lumMod val="95000"/>
                  <a:lumOff val="5000"/>
                </a:schemeClr>
              </a:solidFill>
            </a:endParaRPr>
          </a:p>
          <a:p>
            <a:pPr marL="342900" indent="-342900" algn="l">
              <a:buFont typeface="Arial" panose="020B0604020202020204" pitchFamily="34" charset="0"/>
              <a:buChar char="•"/>
            </a:pPr>
            <a:r>
              <a:rPr lang="en-US" sz="2400" dirty="0">
                <a:solidFill>
                  <a:schemeClr val="tx1">
                    <a:lumMod val="95000"/>
                    <a:lumOff val="5000"/>
                  </a:schemeClr>
                </a:solidFill>
              </a:rPr>
              <a:t>Discussing Topics:</a:t>
            </a:r>
          </a:p>
          <a:p>
            <a:pPr marL="800100" lvl="1" indent="-342900" algn="l">
              <a:buFont typeface="Arial" panose="020B0604020202020204" pitchFamily="34" charset="0"/>
              <a:buChar char="•"/>
            </a:pPr>
            <a:r>
              <a:rPr lang="en-US" sz="2400" dirty="0">
                <a:solidFill>
                  <a:schemeClr val="tx1">
                    <a:lumMod val="95000"/>
                    <a:lumOff val="5000"/>
                  </a:schemeClr>
                </a:solidFill>
              </a:rPr>
              <a:t>Timing</a:t>
            </a:r>
            <a:r>
              <a:rPr lang="en-US" sz="2400" b="0" dirty="0">
                <a:solidFill>
                  <a:schemeClr val="tx1">
                    <a:lumMod val="95000"/>
                    <a:lumOff val="5000"/>
                  </a:schemeClr>
                </a:solidFill>
              </a:rPr>
              <a:t>: Application, drainage work, placement date(s), placement season, time for production and testing, </a:t>
            </a:r>
            <a:r>
              <a:rPr lang="en-US" sz="2400" b="0" dirty="0" err="1">
                <a:solidFill>
                  <a:schemeClr val="tx1">
                    <a:lumMod val="95000"/>
                    <a:lumOff val="5000"/>
                  </a:schemeClr>
                </a:solidFill>
              </a:rPr>
              <a:t>etc</a:t>
            </a:r>
            <a:endParaRPr lang="en-US" sz="2400" b="0" dirty="0">
              <a:solidFill>
                <a:schemeClr val="tx1">
                  <a:lumMod val="95000"/>
                  <a:lumOff val="5000"/>
                </a:schemeClr>
              </a:solidFill>
            </a:endParaRPr>
          </a:p>
          <a:p>
            <a:pPr marL="800100" lvl="1" indent="-342900" algn="l">
              <a:spcBef>
                <a:spcPts val="600"/>
              </a:spcBef>
              <a:buFont typeface="Arial" panose="020B0604020202020204" pitchFamily="34" charset="0"/>
              <a:buChar char="•"/>
            </a:pPr>
            <a:r>
              <a:rPr lang="en-US" sz="2400" dirty="0">
                <a:solidFill>
                  <a:schemeClr val="tx1">
                    <a:lumMod val="95000"/>
                    <a:lumOff val="5000"/>
                  </a:schemeClr>
                </a:solidFill>
              </a:rPr>
              <a:t>Details</a:t>
            </a:r>
            <a:r>
              <a:rPr lang="en-US" sz="2400" b="0" dirty="0">
                <a:solidFill>
                  <a:schemeClr val="tx1">
                    <a:lumMod val="95000"/>
                    <a:lumOff val="5000"/>
                  </a:schemeClr>
                </a:solidFill>
              </a:rPr>
              <a:t>: Project length, DSA depth, width, tonnage, available budget, paver, </a:t>
            </a:r>
            <a:r>
              <a:rPr lang="en-US" sz="2400" b="0" dirty="0" err="1">
                <a:solidFill>
                  <a:schemeClr val="tx1">
                    <a:lumMod val="95000"/>
                    <a:lumOff val="5000"/>
                  </a:schemeClr>
                </a:solidFill>
              </a:rPr>
              <a:t>etc</a:t>
            </a:r>
            <a:endParaRPr lang="en-US" sz="2400" b="0" dirty="0">
              <a:solidFill>
                <a:schemeClr val="tx1">
                  <a:lumMod val="95000"/>
                  <a:lumOff val="5000"/>
                </a:schemeClr>
              </a:solidFill>
            </a:endParaRPr>
          </a:p>
          <a:p>
            <a:pPr marL="800100" lvl="1" indent="-342900" algn="l">
              <a:spcBef>
                <a:spcPts val="600"/>
              </a:spcBef>
              <a:buFont typeface="Arial" panose="020B0604020202020204" pitchFamily="34" charset="0"/>
              <a:buChar char="•"/>
            </a:pPr>
            <a:r>
              <a:rPr lang="en-US" sz="2400" dirty="0">
                <a:solidFill>
                  <a:schemeClr val="tx1">
                    <a:lumMod val="95000"/>
                    <a:lumOff val="5000"/>
                  </a:schemeClr>
                </a:solidFill>
              </a:rPr>
              <a:t>Potential suppliers &amp; placement contractors</a:t>
            </a:r>
          </a:p>
          <a:p>
            <a:pPr marL="800100" lvl="1" indent="-342900" algn="l">
              <a:spcBef>
                <a:spcPts val="600"/>
              </a:spcBef>
              <a:buFont typeface="Arial" panose="020B0604020202020204" pitchFamily="34" charset="0"/>
              <a:buChar char="•"/>
            </a:pPr>
            <a:r>
              <a:rPr lang="en-US" sz="2400" dirty="0">
                <a:solidFill>
                  <a:schemeClr val="tx1">
                    <a:lumMod val="95000"/>
                    <a:lumOff val="5000"/>
                  </a:schemeClr>
                </a:solidFill>
              </a:rPr>
              <a:t>Road preparation</a:t>
            </a:r>
            <a:r>
              <a:rPr lang="en-US" sz="2400" b="0" dirty="0">
                <a:solidFill>
                  <a:schemeClr val="tx1">
                    <a:lumMod val="95000"/>
                    <a:lumOff val="5000"/>
                  </a:schemeClr>
                </a:solidFill>
              </a:rPr>
              <a:t>: Drainage, surface prep (fill/grading), </a:t>
            </a:r>
            <a:r>
              <a:rPr lang="en-US" sz="2400" b="0" dirty="0" err="1">
                <a:solidFill>
                  <a:schemeClr val="tx1">
                    <a:lumMod val="95000"/>
                    <a:lumOff val="5000"/>
                  </a:schemeClr>
                </a:solidFill>
              </a:rPr>
              <a:t>etc</a:t>
            </a:r>
            <a:endParaRPr lang="en-US" sz="2400" b="0" dirty="0">
              <a:solidFill>
                <a:schemeClr val="tx1">
                  <a:lumMod val="95000"/>
                  <a:lumOff val="5000"/>
                </a:schemeClr>
              </a:solidFill>
            </a:endParaRPr>
          </a:p>
          <a:p>
            <a:pPr marL="800100" lvl="1" indent="-342900" algn="l">
              <a:spcBef>
                <a:spcPts val="600"/>
              </a:spcBef>
              <a:buFont typeface="Arial" panose="020B0604020202020204" pitchFamily="34" charset="0"/>
              <a:buChar char="•"/>
            </a:pPr>
            <a:r>
              <a:rPr lang="en-US" sz="2400" dirty="0">
                <a:solidFill>
                  <a:schemeClr val="tx1">
                    <a:lumMod val="95000"/>
                    <a:lumOff val="5000"/>
                  </a:schemeClr>
                </a:solidFill>
              </a:rPr>
              <a:t>Compaction</a:t>
            </a:r>
            <a:r>
              <a:rPr lang="en-US" sz="2400" b="0" dirty="0">
                <a:solidFill>
                  <a:schemeClr val="tx1">
                    <a:lumMod val="95000"/>
                    <a:lumOff val="5000"/>
                  </a:schemeClr>
                </a:solidFill>
              </a:rPr>
              <a:t>: Will compaction testing be utilized?</a:t>
            </a:r>
          </a:p>
        </p:txBody>
      </p:sp>
    </p:spTree>
    <p:extLst>
      <p:ext uri="{BB962C8B-B14F-4D97-AF65-F5344CB8AC3E}">
        <p14:creationId xmlns:p14="http://schemas.microsoft.com/office/powerpoint/2010/main" val="32996868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Project Checklist – Pre-application</a:t>
            </a:r>
          </a:p>
        </p:txBody>
      </p:sp>
      <p:sp>
        <p:nvSpPr>
          <p:cNvPr id="4" name="TextBox 3">
            <a:extLst>
              <a:ext uri="{FF2B5EF4-FFF2-40B4-BE49-F238E27FC236}">
                <a16:creationId xmlns:a16="http://schemas.microsoft.com/office/drawing/2014/main" id="{CCCCE2BC-D524-419A-8D8E-69F766040BBB}"/>
              </a:ext>
            </a:extLst>
          </p:cNvPr>
          <p:cNvSpPr txBox="1"/>
          <p:nvPr/>
        </p:nvSpPr>
        <p:spPr>
          <a:xfrm>
            <a:off x="787400" y="513915"/>
            <a:ext cx="7810500" cy="3803092"/>
          </a:xfrm>
          <a:prstGeom prst="rect">
            <a:avLst/>
          </a:prstGeom>
          <a:noFill/>
        </p:spPr>
        <p:txBody>
          <a:bodyPr wrap="square" rtlCol="0">
            <a:spAutoFit/>
          </a:bodyPr>
          <a:lstStyle/>
          <a:p>
            <a:pPr algn="l"/>
            <a:endParaRPr lang="en-US" sz="4400" u="sng" dirty="0"/>
          </a:p>
          <a:p>
            <a:pPr algn="l"/>
            <a:endParaRPr lang="en-US" sz="4400" u="sng" dirty="0"/>
          </a:p>
          <a:p>
            <a:pPr marR="0" lvl="0" algn="l">
              <a:lnSpc>
                <a:spcPct val="107000"/>
              </a:lnSpc>
              <a:spcBef>
                <a:spcPts val="0"/>
              </a:spcBef>
              <a:spcAft>
                <a:spcPts val="0"/>
              </a:spcAft>
            </a:pPr>
            <a:r>
              <a:rPr lang="en-US" sz="2800" dirty="0">
                <a:latin typeface="Calibri" panose="020F0502020204030204" pitchFamily="34" charset="0"/>
                <a:ea typeface="Calibri" panose="020F0502020204030204" pitchFamily="34" charset="0"/>
                <a:cs typeface="Calibri" panose="020F0502020204030204" pitchFamily="34" charset="0"/>
              </a:rPr>
              <a:t>T</a:t>
            </a:r>
            <a:r>
              <a:rPr lang="en-US" sz="2800" dirty="0">
                <a:effectLst/>
                <a:latin typeface="Calibri" panose="020F0502020204030204" pitchFamily="34" charset="0"/>
                <a:ea typeface="Calibri" panose="020F0502020204030204" pitchFamily="34" charset="0"/>
                <a:cs typeface="Calibri" panose="020F0502020204030204" pitchFamily="34" charset="0"/>
              </a:rPr>
              <a:t>he formula below is a general guide to the amount of DSA needed based on width, depth, and length of placement.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4400" u="sng" dirty="0"/>
          </a:p>
        </p:txBody>
      </p:sp>
      <p:sp>
        <p:nvSpPr>
          <p:cNvPr id="7" name="Text Box 72">
            <a:extLst>
              <a:ext uri="{FF2B5EF4-FFF2-40B4-BE49-F238E27FC236}">
                <a16:creationId xmlns:a16="http://schemas.microsoft.com/office/drawing/2014/main" id="{5A5D5C7E-4071-4353-B1F6-E31DC3C2E6B1}"/>
              </a:ext>
            </a:extLst>
          </p:cNvPr>
          <p:cNvSpPr txBox="1">
            <a:spLocks noChangeArrowheads="1"/>
          </p:cNvSpPr>
          <p:nvPr/>
        </p:nvSpPr>
        <p:spPr bwMode="auto">
          <a:xfrm>
            <a:off x="787400" y="4015556"/>
            <a:ext cx="7365324" cy="2096348"/>
          </a:xfrm>
          <a:prstGeom prst="rect">
            <a:avLst/>
          </a:prstGeom>
          <a:solidFill>
            <a:srgbClr val="FFFFFF"/>
          </a:solidFill>
          <a:ln w="57150" cmpd="thinThick">
            <a:solidFill>
              <a:srgbClr val="000000"/>
            </a:solidFill>
            <a:miter lim="800000"/>
            <a:headEnd/>
            <a:tailEnd/>
          </a:ln>
        </p:spPr>
        <p:txBody>
          <a:bodyPr/>
          <a:lstStyle/>
          <a:p>
            <a:pPr marL="0" marR="0" algn="l" fontAlgn="base">
              <a:spcBef>
                <a:spcPts val="0"/>
              </a:spcBef>
              <a:spcAft>
                <a:spcPts val="0"/>
              </a:spcAft>
            </a:pPr>
            <a:r>
              <a:rPr lang="en-US" sz="24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much DSA should I order?</a:t>
            </a:r>
            <a:endParaRPr lang="en-US" sz="2400" dirty="0">
              <a:effectLst/>
              <a:latin typeface="Times New Roman" panose="02020603050405020304" pitchFamily="18" charset="0"/>
              <a:ea typeface="Times New Roman" panose="02020603050405020304" pitchFamily="18" charset="0"/>
            </a:endParaRPr>
          </a:p>
          <a:p>
            <a:pPr marL="0" marR="0" algn="l" fontAlgn="base">
              <a:spcBef>
                <a:spcPts val="0"/>
              </a:spcBef>
              <a:spcAft>
                <a:spcPts val="0"/>
              </a:spcAft>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lgn="l" fontAlgn="base">
              <a:spcBef>
                <a:spcPts val="0"/>
              </a:spcBef>
              <a:spcAft>
                <a:spcPts val="0"/>
              </a:spcAft>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DSA          Road          </a:t>
            </a:r>
            <a:r>
              <a:rPr lang="en-US" sz="2400" b="1"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Road</a:t>
            </a:r>
            <a:endParaRPr lang="en-US" sz="2400" dirty="0">
              <a:effectLst/>
              <a:latin typeface="Times New Roman" panose="02020603050405020304" pitchFamily="18" charset="0"/>
              <a:ea typeface="Times New Roman" panose="02020603050405020304" pitchFamily="18" charset="0"/>
            </a:endParaRPr>
          </a:p>
          <a:p>
            <a:pPr marL="0" marR="0" algn="l" fontAlgn="base">
              <a:spcBef>
                <a:spcPts val="0"/>
              </a:spcBef>
              <a:spcAft>
                <a:spcPts val="0"/>
              </a:spcAft>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Needed =   Width  x    Length   x</a:t>
            </a:r>
            <a:endParaRPr lang="en-US" sz="2400" dirty="0">
              <a:effectLst/>
              <a:latin typeface="Times New Roman" panose="02020603050405020304" pitchFamily="18" charset="0"/>
              <a:ea typeface="Times New Roman" panose="02020603050405020304" pitchFamily="18" charset="0"/>
            </a:endParaRPr>
          </a:p>
          <a:p>
            <a:pPr marL="0" marR="0" algn="l" fontAlgn="base">
              <a:spcBef>
                <a:spcPts val="0"/>
              </a:spcBef>
              <a:spcAft>
                <a:spcPts val="0"/>
              </a:spcAft>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(tons)           (ft)             (ft)</a:t>
            </a:r>
            <a:endParaRPr lang="en-US" sz="2400" dirty="0">
              <a:effectLst/>
              <a:latin typeface="Times New Roman" panose="02020603050405020304" pitchFamily="18" charset="0"/>
              <a:ea typeface="Times New Roman" panose="02020603050405020304" pitchFamily="18" charset="0"/>
            </a:endParaRPr>
          </a:p>
        </p:txBody>
      </p:sp>
      <p:sp>
        <p:nvSpPr>
          <p:cNvPr id="8" name="Text Box 73">
            <a:extLst>
              <a:ext uri="{FF2B5EF4-FFF2-40B4-BE49-F238E27FC236}">
                <a16:creationId xmlns:a16="http://schemas.microsoft.com/office/drawing/2014/main" id="{2060D40A-CBF2-49C7-9A39-0336D4C3E96C}"/>
              </a:ext>
            </a:extLst>
          </p:cNvPr>
          <p:cNvSpPr txBox="1">
            <a:spLocks noChangeArrowheads="1"/>
          </p:cNvSpPr>
          <p:nvPr/>
        </p:nvSpPr>
        <p:spPr bwMode="auto">
          <a:xfrm>
            <a:off x="5053744" y="4463595"/>
            <a:ext cx="30332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fontAlgn="base">
              <a:spcBef>
                <a:spcPts val="0"/>
              </a:spcBef>
              <a:spcAft>
                <a:spcPts val="0"/>
              </a:spcAft>
            </a:pPr>
            <a:r>
              <a:rPr lang="en-US" sz="2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0.04 </a:t>
            </a: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8” loose</a:t>
            </a:r>
            <a:endParaRPr lang="en-US" sz="20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compacted to </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a:t>
            </a:r>
            <a:endParaRPr lang="en-US" sz="1200" dirty="0">
              <a:effectLst/>
              <a:latin typeface="Times New Roman" panose="02020603050405020304" pitchFamily="18" charset="0"/>
              <a:ea typeface="Times New Roman" panose="02020603050405020304" pitchFamily="18" charset="0"/>
            </a:endParaRPr>
          </a:p>
        </p:txBody>
      </p:sp>
      <p:sp>
        <p:nvSpPr>
          <p:cNvPr id="9" name="Text Box 73">
            <a:extLst>
              <a:ext uri="{FF2B5EF4-FFF2-40B4-BE49-F238E27FC236}">
                <a16:creationId xmlns:a16="http://schemas.microsoft.com/office/drawing/2014/main" id="{3F03F12C-2EBD-4406-AEF8-8773AD6E956C}"/>
              </a:ext>
            </a:extLst>
          </p:cNvPr>
          <p:cNvSpPr txBox="1">
            <a:spLocks noChangeArrowheads="1"/>
          </p:cNvSpPr>
          <p:nvPr/>
        </p:nvSpPr>
        <p:spPr bwMode="auto">
          <a:xfrm>
            <a:off x="4873405" y="5340238"/>
            <a:ext cx="3393879"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fontAlgn="base">
              <a:lnSpc>
                <a:spcPct val="115000"/>
              </a:lnSpc>
              <a:spcBef>
                <a:spcPts val="1200"/>
              </a:spcBef>
              <a:spcAft>
                <a:spcPts val="0"/>
              </a:spcAft>
            </a:pPr>
            <a:r>
              <a:rPr lang="en-US" sz="2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 </a:t>
            </a: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6” loose</a:t>
            </a:r>
            <a:endParaRPr lang="en-US" sz="20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compacted to 4½”</a:t>
            </a:r>
            <a:r>
              <a:rPr lang="en-US" sz="2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B20F8272-52F2-4DDB-9EEC-3F30431F8AF2}"/>
              </a:ext>
            </a:extLst>
          </p:cNvPr>
          <p:cNvSpPr txBox="1"/>
          <p:nvPr/>
        </p:nvSpPr>
        <p:spPr>
          <a:xfrm>
            <a:off x="2159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Material Calculation</a:t>
            </a:r>
          </a:p>
        </p:txBody>
      </p:sp>
    </p:spTree>
    <p:extLst>
      <p:ext uri="{BB962C8B-B14F-4D97-AF65-F5344CB8AC3E}">
        <p14:creationId xmlns:p14="http://schemas.microsoft.com/office/powerpoint/2010/main" val="2080089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Times New Roman"/>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What is the DSA Project Checklist?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Times New Roman"/>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20613692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Pre-project logistics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174947"/>
            <a:ext cx="8712200" cy="3200876"/>
          </a:xfrm>
          <a:prstGeom prst="rect">
            <a:avLst/>
          </a:prstGeom>
          <a:noFill/>
        </p:spPr>
        <p:txBody>
          <a:bodyPr wrap="square" rtlCol="0">
            <a:spAutoFit/>
          </a:bodyPr>
          <a:lstStyle/>
          <a:p>
            <a:pPr marL="342900" indent="-342900" algn="l">
              <a:spcBef>
                <a:spcPts val="600"/>
              </a:spcBef>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Municipalities should follow their standard purchasing, bidding, and payment procedures.</a:t>
            </a:r>
          </a:p>
          <a:p>
            <a:pPr marL="342900" indent="-342900" algn="l">
              <a:spcBef>
                <a:spcPts val="600"/>
              </a:spcBef>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Prevailing wage applies to contracted labor when the total value of the project exceeds $25,000</a:t>
            </a:r>
          </a:p>
          <a:p>
            <a:pPr marL="342900" indent="-342900" algn="l">
              <a:spcBef>
                <a:spcPts val="600"/>
              </a:spcBef>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An editable DSA Request for Quote is available on the Center’s website if needed</a:t>
            </a:r>
          </a:p>
          <a:p>
            <a:pPr lvl="1" algn="l"/>
            <a:endParaRPr lang="en-US" sz="2400" b="0" dirty="0">
              <a:solidFill>
                <a:schemeClr val="tx1">
                  <a:lumMod val="95000"/>
                  <a:lumOff val="5000"/>
                </a:schemeClr>
              </a:solidFill>
            </a:endParaRPr>
          </a:p>
        </p:txBody>
      </p:sp>
      <p:pic>
        <p:nvPicPr>
          <p:cNvPr id="7" name="Picture 6">
            <a:extLst>
              <a:ext uri="{FF2B5EF4-FFF2-40B4-BE49-F238E27FC236}">
                <a16:creationId xmlns:a16="http://schemas.microsoft.com/office/drawing/2014/main" id="{88F64762-6B36-4E0D-A4C1-83B8454BB7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0381" y="3944936"/>
            <a:ext cx="6222669" cy="4470162"/>
          </a:xfrm>
          <a:prstGeom prst="rect">
            <a:avLst/>
          </a:prstGeom>
        </p:spPr>
      </p:pic>
      <p:sp>
        <p:nvSpPr>
          <p:cNvPr id="8" name="TextBox 7">
            <a:extLst>
              <a:ext uri="{FF2B5EF4-FFF2-40B4-BE49-F238E27FC236}">
                <a16:creationId xmlns:a16="http://schemas.microsoft.com/office/drawing/2014/main" id="{89A8C0F9-44BB-4DBB-857B-D6303073D283}"/>
              </a:ext>
            </a:extLst>
          </p:cNvPr>
          <p:cNvSpPr txBox="1"/>
          <p:nvPr/>
        </p:nvSpPr>
        <p:spPr>
          <a:xfrm>
            <a:off x="2159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Bidding</a:t>
            </a:r>
          </a:p>
        </p:txBody>
      </p:sp>
      <p:cxnSp>
        <p:nvCxnSpPr>
          <p:cNvPr id="6" name="Straight Arrow Connector 5">
            <a:extLst>
              <a:ext uri="{FF2B5EF4-FFF2-40B4-BE49-F238E27FC236}">
                <a16:creationId xmlns:a16="http://schemas.microsoft.com/office/drawing/2014/main" id="{1675A13E-A683-451B-BECF-06EF2C7BD9DC}"/>
              </a:ext>
            </a:extLst>
          </p:cNvPr>
          <p:cNvCxnSpPr/>
          <p:nvPr/>
        </p:nvCxnSpPr>
        <p:spPr bwMode="auto">
          <a:xfrm>
            <a:off x="5029200" y="3429000"/>
            <a:ext cx="0" cy="6858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2482671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RFQ</a:t>
            </a:r>
          </a:p>
        </p:txBody>
      </p:sp>
      <p:pic>
        <p:nvPicPr>
          <p:cNvPr id="3" name="Picture 2">
            <a:extLst>
              <a:ext uri="{FF2B5EF4-FFF2-40B4-BE49-F238E27FC236}">
                <a16:creationId xmlns:a16="http://schemas.microsoft.com/office/drawing/2014/main" id="{5012FC0D-1D11-4123-966C-71C4E9654633}"/>
              </a:ext>
            </a:extLst>
          </p:cNvPr>
          <p:cNvPicPr>
            <a:picLocks noChangeAspect="1"/>
          </p:cNvPicPr>
          <p:nvPr/>
        </p:nvPicPr>
        <p:blipFill>
          <a:blip r:embed="rId3"/>
          <a:stretch>
            <a:fillRect/>
          </a:stretch>
        </p:blipFill>
        <p:spPr>
          <a:xfrm>
            <a:off x="620712" y="1198740"/>
            <a:ext cx="7877946" cy="5659259"/>
          </a:xfrm>
          <a:prstGeom prst="rect">
            <a:avLst/>
          </a:prstGeom>
        </p:spPr>
      </p:pic>
      <p:sp>
        <p:nvSpPr>
          <p:cNvPr id="9" name="TextBox 8">
            <a:extLst>
              <a:ext uri="{FF2B5EF4-FFF2-40B4-BE49-F238E27FC236}">
                <a16:creationId xmlns:a16="http://schemas.microsoft.com/office/drawing/2014/main" id="{3CB79EDE-67BD-496E-B9A4-078769297D43}"/>
              </a:ext>
            </a:extLst>
          </p:cNvPr>
          <p:cNvSpPr txBox="1"/>
          <p:nvPr/>
        </p:nvSpPr>
        <p:spPr>
          <a:xfrm>
            <a:off x="2159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RFQ:</a:t>
            </a:r>
            <a:r>
              <a:rPr lang="en-US" sz="2400" dirty="0">
                <a:latin typeface="Calibri" panose="020F0502020204030204" pitchFamily="34" charset="0"/>
                <a:cs typeface="Calibri" panose="020F0502020204030204" pitchFamily="34" charset="0"/>
              </a:rPr>
              <a:t> use is optional: editable version on CDGRS website</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0247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RFQ</a:t>
            </a:r>
          </a:p>
        </p:txBody>
      </p:sp>
      <p:pic>
        <p:nvPicPr>
          <p:cNvPr id="4" name="Picture 3" descr="Text&#10;&#10;Description automatically generated">
            <a:extLst>
              <a:ext uri="{FF2B5EF4-FFF2-40B4-BE49-F238E27FC236}">
                <a16:creationId xmlns:a16="http://schemas.microsoft.com/office/drawing/2014/main" id="{BFE72BBD-A20E-44BA-B5A4-E4A1DF995B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76676"/>
            <a:ext cx="7375401" cy="2926576"/>
          </a:xfrm>
          <a:prstGeom prst="rect">
            <a:avLst/>
          </a:prstGeom>
        </p:spPr>
      </p:pic>
      <p:sp>
        <p:nvSpPr>
          <p:cNvPr id="5" name="Oval 4">
            <a:extLst>
              <a:ext uri="{FF2B5EF4-FFF2-40B4-BE49-F238E27FC236}">
                <a16:creationId xmlns:a16="http://schemas.microsoft.com/office/drawing/2014/main" id="{A9B0BF63-1EDD-4ABD-BA23-A95478DAC8AB}"/>
              </a:ext>
            </a:extLst>
          </p:cNvPr>
          <p:cNvSpPr/>
          <p:nvPr/>
        </p:nvSpPr>
        <p:spPr bwMode="auto">
          <a:xfrm>
            <a:off x="3687700" y="1588433"/>
            <a:ext cx="1244600" cy="4953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p:txBody>
      </p:sp>
      <p:sp>
        <p:nvSpPr>
          <p:cNvPr id="6" name="TextBox 5">
            <a:extLst>
              <a:ext uri="{FF2B5EF4-FFF2-40B4-BE49-F238E27FC236}">
                <a16:creationId xmlns:a16="http://schemas.microsoft.com/office/drawing/2014/main" id="{B0D80D9E-B409-4E23-8F69-37101FB0A7E5}"/>
              </a:ext>
            </a:extLst>
          </p:cNvPr>
          <p:cNvSpPr txBox="1"/>
          <p:nvPr/>
        </p:nvSpPr>
        <p:spPr>
          <a:xfrm>
            <a:off x="412749" y="4481187"/>
            <a:ext cx="8280401" cy="1815882"/>
          </a:xfrm>
          <a:prstGeom prst="rect">
            <a:avLst/>
          </a:prstGeom>
          <a:noFill/>
        </p:spPr>
        <p:txBody>
          <a:bodyPr wrap="square" rtlCol="0">
            <a:spAutoFit/>
          </a:bodyPr>
          <a:lstStyle/>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Check with local suppliers and haulers to see what is reasonable in your locale.</a:t>
            </a:r>
          </a:p>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You don’t want to create a situation where you receive zero bids because of your contract specs.</a:t>
            </a:r>
          </a:p>
        </p:txBody>
      </p:sp>
      <p:sp>
        <p:nvSpPr>
          <p:cNvPr id="7" name="TextBox 6">
            <a:extLst>
              <a:ext uri="{FF2B5EF4-FFF2-40B4-BE49-F238E27FC236}">
                <a16:creationId xmlns:a16="http://schemas.microsoft.com/office/drawing/2014/main" id="{D6D9FF32-0754-4EF1-8FE2-7AC4D5E007E8}"/>
              </a:ext>
            </a:extLst>
          </p:cNvPr>
          <p:cNvSpPr txBox="1"/>
          <p:nvPr/>
        </p:nvSpPr>
        <p:spPr>
          <a:xfrm>
            <a:off x="7375401" y="1336989"/>
            <a:ext cx="1816100" cy="1815882"/>
          </a:xfrm>
          <a:prstGeom prst="rect">
            <a:avLst/>
          </a:prstGeom>
          <a:noFill/>
        </p:spPr>
        <p:txBody>
          <a:bodyPr wrap="square" rtlCol="0">
            <a:spAutoFit/>
          </a:bodyPr>
          <a:lstStyle/>
          <a:p>
            <a:r>
              <a:rPr lang="en-US" sz="2800" dirty="0"/>
              <a:t>Can specify daily tonnage</a:t>
            </a:r>
          </a:p>
        </p:txBody>
      </p:sp>
      <p:sp>
        <p:nvSpPr>
          <p:cNvPr id="10" name="TextBox 9">
            <a:extLst>
              <a:ext uri="{FF2B5EF4-FFF2-40B4-BE49-F238E27FC236}">
                <a16:creationId xmlns:a16="http://schemas.microsoft.com/office/drawing/2014/main" id="{C389D0F5-D74F-49A6-8B43-CE43371F89EB}"/>
              </a:ext>
            </a:extLst>
          </p:cNvPr>
          <p:cNvSpPr txBox="1"/>
          <p:nvPr/>
        </p:nvSpPr>
        <p:spPr>
          <a:xfrm>
            <a:off x="2159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RFQ:</a:t>
            </a:r>
            <a:r>
              <a:rPr lang="en-US" sz="2400" dirty="0">
                <a:latin typeface="Calibri" panose="020F0502020204030204" pitchFamily="34" charset="0"/>
                <a:cs typeface="Calibri" panose="020F0502020204030204" pitchFamily="34" charset="0"/>
              </a:rPr>
              <a:t> use is optional: editable version on CDGRS website</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46988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RFQ</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RFQ</a:t>
            </a:r>
          </a:p>
        </p:txBody>
      </p:sp>
      <p:pic>
        <p:nvPicPr>
          <p:cNvPr id="6" name="Picture 5" descr="Graphical user interface, text&#10;&#10;Description automatically generated">
            <a:extLst>
              <a:ext uri="{FF2B5EF4-FFF2-40B4-BE49-F238E27FC236}">
                <a16:creationId xmlns:a16="http://schemas.microsoft.com/office/drawing/2014/main" id="{EF279C78-9A67-4F65-B860-A49898542D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8079" y="459015"/>
            <a:ext cx="7596871" cy="1993900"/>
          </a:xfrm>
          <a:prstGeom prst="rect">
            <a:avLst/>
          </a:prstGeom>
        </p:spPr>
      </p:pic>
      <p:sp>
        <p:nvSpPr>
          <p:cNvPr id="7" name="TextBox 6">
            <a:extLst>
              <a:ext uri="{FF2B5EF4-FFF2-40B4-BE49-F238E27FC236}">
                <a16:creationId xmlns:a16="http://schemas.microsoft.com/office/drawing/2014/main" id="{9823AE64-DB7D-41C0-A6E2-9ECA51CE1295}"/>
              </a:ext>
            </a:extLst>
          </p:cNvPr>
          <p:cNvSpPr txBox="1"/>
          <p:nvPr/>
        </p:nvSpPr>
        <p:spPr>
          <a:xfrm>
            <a:off x="203200" y="2625726"/>
            <a:ext cx="8322582" cy="3724096"/>
          </a:xfrm>
          <a:prstGeom prst="rect">
            <a:avLst/>
          </a:prstGeom>
          <a:noFill/>
        </p:spPr>
        <p:txBody>
          <a:bodyPr wrap="square" rtlCol="0">
            <a:spAutoFit/>
          </a:bodyPr>
          <a:lstStyle/>
          <a:p>
            <a:pPr marL="571500" indent="-571500" algn="l">
              <a:buFont typeface="Arial" panose="020B0604020202020204" pitchFamily="34" charset="0"/>
              <a:buChar char="•"/>
            </a:pPr>
            <a:r>
              <a:rPr lang="en-US" sz="2800" dirty="0"/>
              <a:t>The form can be used to specify paver placement or tailgating jobs.</a:t>
            </a:r>
          </a:p>
          <a:p>
            <a:pPr marL="571500" indent="-571500" algn="l">
              <a:buFont typeface="Arial" panose="020B0604020202020204" pitchFamily="34" charset="0"/>
              <a:buChar char="•"/>
            </a:pPr>
            <a:r>
              <a:rPr lang="en-US" sz="2800" dirty="0"/>
              <a:t>You could even specify preferred paver type </a:t>
            </a:r>
            <a:r>
              <a:rPr lang="en-US" sz="2000" b="0" i="1" dirty="0"/>
              <a:t>(track-mounted, minimum horsepower, width, etc.)</a:t>
            </a:r>
          </a:p>
          <a:p>
            <a:pPr marL="571500" indent="-571500" algn="l">
              <a:buFont typeface="Arial" panose="020B0604020202020204" pitchFamily="34" charset="0"/>
              <a:buChar char="•"/>
            </a:pPr>
            <a:r>
              <a:rPr lang="en-US" sz="2800" dirty="0"/>
              <a:t>Check with local contractors for equipment availability to make sure you get bids!</a:t>
            </a:r>
          </a:p>
          <a:p>
            <a:pPr marL="571500" indent="-571500" algn="l">
              <a:buFont typeface="Arial" panose="020B0604020202020204" pitchFamily="34" charset="0"/>
              <a:buChar char="•"/>
            </a:pPr>
            <a:r>
              <a:rPr lang="en-US" sz="2800" dirty="0"/>
              <a:t>You could also add provisions to this RFQ </a:t>
            </a:r>
            <a:r>
              <a:rPr lang="en-US" sz="2800" b="0" dirty="0"/>
              <a:t>(</a:t>
            </a:r>
            <a:r>
              <a:rPr lang="en-US" sz="2400" b="0" i="1" dirty="0"/>
              <a:t>For example – Paving crew must consist of 4 crew members; three to operate the paver and one for the roller)</a:t>
            </a:r>
          </a:p>
        </p:txBody>
      </p:sp>
    </p:spTree>
    <p:extLst>
      <p:ext uri="{BB962C8B-B14F-4D97-AF65-F5344CB8AC3E}">
        <p14:creationId xmlns:p14="http://schemas.microsoft.com/office/powerpoint/2010/main" val="2934391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EF92500-E768-4F0C-8EBD-36CDC5087FB8}"/>
              </a:ext>
            </a:extLst>
          </p:cNvPr>
          <p:cNvSpPr txBox="1"/>
          <p:nvPr/>
        </p:nvSpPr>
        <p:spPr>
          <a:xfrm>
            <a:off x="258312" y="190755"/>
            <a:ext cx="8625823" cy="224676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Reminder: </a:t>
            </a:r>
            <a:r>
              <a:rPr lang="en-US" sz="2800" dirty="0">
                <a:solidFill>
                  <a:srgbClr val="FF0000"/>
                </a:solidFill>
                <a:latin typeface="Calibri" panose="020F0502020204030204"/>
              </a:rPr>
              <a:t>“DSA Day”</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Course Webinar Available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Recorded </a:t>
            </a:r>
            <a:r>
              <a:rPr lang="en-US" sz="2800" b="0" dirty="0">
                <a:solidFill>
                  <a:prstClr val="black"/>
                </a:solidFill>
                <a:latin typeface="Calibri" panose="020F0502020204030204"/>
              </a:rPr>
              <a:t>February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2021</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solidFill>
                  <a:prstClr val="black"/>
                </a:solidFill>
                <a:latin typeface="Calibri" panose="020F0502020204030204"/>
              </a:rPr>
              <a:t>In depth DSA course intended for CD’s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Recording and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powerpoint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available on CDGRS website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Graphical user interface, application&#10;&#10;Description automatically generated">
            <a:extLst>
              <a:ext uri="{FF2B5EF4-FFF2-40B4-BE49-F238E27FC236}">
                <a16:creationId xmlns:a16="http://schemas.microsoft.com/office/drawing/2014/main" id="{1B4EB730-541C-4CE6-B87E-FD51F52834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3435" y="2437524"/>
            <a:ext cx="5600700" cy="4206335"/>
          </a:xfrm>
          <a:prstGeom prst="rect">
            <a:avLst/>
          </a:prstGeom>
        </p:spPr>
      </p:pic>
    </p:spTree>
    <p:extLst>
      <p:ext uri="{BB962C8B-B14F-4D97-AF65-F5344CB8AC3E}">
        <p14:creationId xmlns:p14="http://schemas.microsoft.com/office/powerpoint/2010/main" val="18645609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RFQ</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RFQ</a:t>
            </a:r>
          </a:p>
        </p:txBody>
      </p:sp>
      <p:pic>
        <p:nvPicPr>
          <p:cNvPr id="4" name="Picture 3" descr="Graphical user interface, text, application, email&#10;&#10;Description automatically generated">
            <a:extLst>
              <a:ext uri="{FF2B5EF4-FFF2-40B4-BE49-F238E27FC236}">
                <a16:creationId xmlns:a16="http://schemas.microsoft.com/office/drawing/2014/main" id="{158E86D5-4145-45BF-AF9F-934D38FF4E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4222" y="398462"/>
            <a:ext cx="7818828" cy="2205037"/>
          </a:xfrm>
          <a:prstGeom prst="rect">
            <a:avLst/>
          </a:prstGeom>
        </p:spPr>
      </p:pic>
      <p:sp>
        <p:nvSpPr>
          <p:cNvPr id="5" name="TextBox 4">
            <a:extLst>
              <a:ext uri="{FF2B5EF4-FFF2-40B4-BE49-F238E27FC236}">
                <a16:creationId xmlns:a16="http://schemas.microsoft.com/office/drawing/2014/main" id="{94379919-9336-4D69-97EB-750D8D5907AC}"/>
              </a:ext>
            </a:extLst>
          </p:cNvPr>
          <p:cNvSpPr txBox="1"/>
          <p:nvPr/>
        </p:nvSpPr>
        <p:spPr>
          <a:xfrm>
            <a:off x="304800" y="3175000"/>
            <a:ext cx="8724900" cy="2985433"/>
          </a:xfrm>
          <a:prstGeom prst="rect">
            <a:avLst/>
          </a:prstGeom>
          <a:noFill/>
        </p:spPr>
        <p:txBody>
          <a:bodyPr wrap="square" rtlCol="0">
            <a:spAutoFit/>
          </a:bodyPr>
          <a:lstStyle/>
          <a:p>
            <a:pPr marL="571500" indent="-5715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Specify contract term to lock in prices</a:t>
            </a:r>
          </a:p>
          <a:p>
            <a:pPr marL="571500" indent="-5715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Consider including roads signs and flaggers if needed</a:t>
            </a:r>
          </a:p>
          <a:p>
            <a:pPr marL="571500" indent="-5715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Specify acceptable time frame for completion of work.</a:t>
            </a:r>
            <a:r>
              <a:rPr lang="en-US" sz="2000"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(Contractors often want to place DSA too early or too late in the year to avoid “asphalt season”)</a:t>
            </a:r>
            <a:endParaRPr lang="en-US" sz="2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52230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RFQ</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RFQ</a:t>
            </a:r>
          </a:p>
        </p:txBody>
      </p:sp>
      <p:pic>
        <p:nvPicPr>
          <p:cNvPr id="4" name="Picture 3" descr="Graphical user interface, text, application&#10;&#10;Description automatically generated">
            <a:extLst>
              <a:ext uri="{FF2B5EF4-FFF2-40B4-BE49-F238E27FC236}">
                <a16:creationId xmlns:a16="http://schemas.microsoft.com/office/drawing/2014/main" id="{2B7A0030-642F-4EEA-8757-7F71CDEE8FD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39574" y="347663"/>
            <a:ext cx="5485376" cy="7097912"/>
          </a:xfrm>
          <a:prstGeom prst="rect">
            <a:avLst/>
          </a:prstGeom>
        </p:spPr>
      </p:pic>
      <p:sp>
        <p:nvSpPr>
          <p:cNvPr id="5" name="TextBox 4">
            <a:extLst>
              <a:ext uri="{FF2B5EF4-FFF2-40B4-BE49-F238E27FC236}">
                <a16:creationId xmlns:a16="http://schemas.microsoft.com/office/drawing/2014/main" id="{A46A8908-DA64-4633-8475-468C320A50C9}"/>
              </a:ext>
            </a:extLst>
          </p:cNvPr>
          <p:cNvSpPr txBox="1"/>
          <p:nvPr/>
        </p:nvSpPr>
        <p:spPr>
          <a:xfrm>
            <a:off x="98425" y="1698172"/>
            <a:ext cx="3089275" cy="2246769"/>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The RFQ ends with a simple 1-page quote form for the contractor to return</a:t>
            </a:r>
          </a:p>
        </p:txBody>
      </p:sp>
    </p:spTree>
    <p:extLst>
      <p:ext uri="{BB962C8B-B14F-4D97-AF65-F5344CB8AC3E}">
        <p14:creationId xmlns:p14="http://schemas.microsoft.com/office/powerpoint/2010/main" val="24722411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Pre-project logistics</a:t>
            </a:r>
          </a:p>
        </p:txBody>
      </p:sp>
      <p:sp>
        <p:nvSpPr>
          <p:cNvPr id="4" name="TextBox 3">
            <a:extLst>
              <a:ext uri="{FF2B5EF4-FFF2-40B4-BE49-F238E27FC236}">
                <a16:creationId xmlns:a16="http://schemas.microsoft.com/office/drawing/2014/main" id="{CCCCE2BC-D524-419A-8D8E-69F766040BBB}"/>
              </a:ext>
            </a:extLst>
          </p:cNvPr>
          <p:cNvSpPr txBox="1"/>
          <p:nvPr/>
        </p:nvSpPr>
        <p:spPr>
          <a:xfrm>
            <a:off x="254000" y="392450"/>
            <a:ext cx="7810500" cy="1446550"/>
          </a:xfrm>
          <a:prstGeom prst="rect">
            <a:avLst/>
          </a:prstGeom>
          <a:noFill/>
        </p:spPr>
        <p:txBody>
          <a:bodyPr wrap="square" rtlCol="0">
            <a:spAutoFit/>
          </a:bodyPr>
          <a:lstStyle/>
          <a:p>
            <a:pPr algn="l"/>
            <a:r>
              <a:rPr lang="en-US" sz="4400" dirty="0"/>
              <a:t>Once placement contractor and supplier are determined… </a:t>
            </a:r>
          </a:p>
        </p:txBody>
      </p:sp>
      <p:sp>
        <p:nvSpPr>
          <p:cNvPr id="2" name="TextBox 1">
            <a:extLst>
              <a:ext uri="{FF2B5EF4-FFF2-40B4-BE49-F238E27FC236}">
                <a16:creationId xmlns:a16="http://schemas.microsoft.com/office/drawing/2014/main" id="{60F8B0BC-2404-4D46-A47D-F4434E5401F8}"/>
              </a:ext>
            </a:extLst>
          </p:cNvPr>
          <p:cNvSpPr txBox="1"/>
          <p:nvPr/>
        </p:nvSpPr>
        <p:spPr>
          <a:xfrm>
            <a:off x="-304800" y="2087030"/>
            <a:ext cx="8712200" cy="4747005"/>
          </a:xfrm>
          <a:prstGeom prst="rect">
            <a:avLst/>
          </a:prstGeom>
          <a:noFill/>
        </p:spPr>
        <p:txBody>
          <a:bodyPr wrap="square" rtlCol="0">
            <a:spAutoFit/>
          </a:bodyPr>
          <a:lstStyle/>
          <a:p>
            <a:pPr marL="742950" marR="0" lvl="1" indent="-285750" algn="l">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Schedule target placement date, and a potential back-up date in case of delays.  Allow as much time as possible for quarry to make material, sampling and testing. </a:t>
            </a:r>
            <a:r>
              <a:rPr lang="en-US" sz="2400" b="0" i="1" dirty="0">
                <a:effectLst/>
                <a:latin typeface="Calibri" panose="020F0502020204030204" pitchFamily="34" charset="0"/>
                <a:ea typeface="Calibri" panose="020F0502020204030204" pitchFamily="34" charset="0"/>
                <a:cs typeface="Calibri" panose="020F0502020204030204" pitchFamily="34" charset="0"/>
              </a:rPr>
              <a:t> (Sampling delays, lab back-ups/failures)</a:t>
            </a:r>
          </a:p>
          <a:p>
            <a:pPr marL="742950" marR="0" lvl="1" indent="-285750" algn="l">
              <a:lnSpc>
                <a:spcPct val="107000"/>
              </a:lnSpc>
              <a:spcBef>
                <a:spcPts val="0"/>
              </a:spcBef>
              <a:spcAft>
                <a:spcPts val="0"/>
              </a:spcAft>
              <a:buFont typeface="Arial" panose="020B0604020202020204" pitchFamily="34" charset="0"/>
              <a:buChar char="•"/>
            </a:pPr>
            <a:endParaRPr lang="en-US" sz="2400" b="0" dirty="0">
              <a:solidFill>
                <a:schemeClr val="tx1">
                  <a:lumMod val="95000"/>
                  <a:lumOff val="5000"/>
                </a:schemeClr>
              </a:solidFill>
              <a:latin typeface="Calibri" panose="020F0502020204030204" pitchFamily="34" charset="0"/>
              <a:cs typeface="Calibri" panose="020F0502020204030204" pitchFamily="34" charset="0"/>
            </a:endParaRPr>
          </a:p>
          <a:p>
            <a:pPr marL="800100" marR="0" lvl="1" indent="-342900" algn="l">
              <a:lnSpc>
                <a:spcPct val="107000"/>
              </a:lnSpc>
              <a:spcBef>
                <a:spcPts val="0"/>
              </a:spcBef>
              <a:spcAft>
                <a:spcPts val="0"/>
              </a:spcAft>
              <a:buFont typeface="Arial" panose="020B0604020202020204" pitchFamily="34" charset="0"/>
              <a:buChar char="•"/>
            </a:pPr>
            <a:r>
              <a:rPr lang="en-US" sz="2400" u="sng" dirty="0">
                <a:solidFill>
                  <a:schemeClr val="tx1">
                    <a:lumMod val="95000"/>
                    <a:lumOff val="5000"/>
                  </a:schemeClr>
                </a:solidFill>
                <a:latin typeface="Calibri" panose="020F0502020204030204" pitchFamily="34" charset="0"/>
                <a:cs typeface="Calibri" panose="020F0502020204030204" pitchFamily="34" charset="0"/>
              </a:rPr>
              <a:t>DSA Sampling</a:t>
            </a:r>
            <a:r>
              <a:rPr lang="en-US" sz="2400" b="0" dirty="0">
                <a:solidFill>
                  <a:schemeClr val="tx1">
                    <a:lumMod val="95000"/>
                    <a:lumOff val="5000"/>
                  </a:schemeClr>
                </a:solidFill>
                <a:latin typeface="Calibri" panose="020F0502020204030204" pitchFamily="34" charset="0"/>
                <a:cs typeface="Calibri" panose="020F0502020204030204" pitchFamily="34" charset="0"/>
              </a:rPr>
              <a:t>:  Quarries do not have blanket approval to supply DSA.  The full pile of DSA to be used on the job is required to be sampled and tested by a third-party lab prior to placement</a:t>
            </a:r>
          </a:p>
          <a:p>
            <a:pPr marL="800100" marR="0" lvl="1" indent="-342900" algn="l">
              <a:lnSpc>
                <a:spcPct val="107000"/>
              </a:lnSpc>
              <a:spcBef>
                <a:spcPts val="0"/>
              </a:spcBef>
              <a:spcAft>
                <a:spcPts val="0"/>
              </a:spcAft>
              <a:buFont typeface="Arial" panose="020B0604020202020204" pitchFamily="34" charset="0"/>
              <a:buChar char="•"/>
            </a:pPr>
            <a:endParaRPr lang="en-US" sz="2400" b="0" dirty="0">
              <a:solidFill>
                <a:schemeClr val="tx1">
                  <a:lumMod val="95000"/>
                  <a:lumOff val="5000"/>
                </a:schemeClr>
              </a:solidFill>
              <a:latin typeface="Calibri" panose="020F0502020204030204" pitchFamily="34" charset="0"/>
              <a:cs typeface="Calibri" panose="020F0502020204030204" pitchFamily="34" charset="0"/>
            </a:endParaRPr>
          </a:p>
          <a:p>
            <a:pPr marL="800100" marR="0" lvl="1" indent="-342900" algn="l">
              <a:lnSpc>
                <a:spcPct val="107000"/>
              </a:lnSpc>
              <a:spcBef>
                <a:spcPts val="0"/>
              </a:spcBef>
              <a:spcAft>
                <a:spcPts val="0"/>
              </a:spcAft>
              <a:buFont typeface="Arial" panose="020B0604020202020204" pitchFamily="34" charset="0"/>
              <a:buChar char="•"/>
            </a:pPr>
            <a:r>
              <a:rPr lang="en-US" sz="2400" b="0" dirty="0">
                <a:solidFill>
                  <a:schemeClr val="tx1">
                    <a:lumMod val="95000"/>
                    <a:lumOff val="5000"/>
                  </a:schemeClr>
                </a:solidFill>
                <a:latin typeface="Calibri" panose="020F0502020204030204" pitchFamily="34" charset="0"/>
                <a:cs typeface="Calibri" panose="020F0502020204030204" pitchFamily="34" charset="0"/>
              </a:rPr>
              <a:t>The pile is approved once passing lab results are obtained</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lvl="1" algn="l"/>
            <a:endParaRPr lang="en-US" sz="2000" b="0" dirty="0">
              <a:solidFill>
                <a:schemeClr val="tx1">
                  <a:lumMod val="95000"/>
                  <a:lumOff val="5000"/>
                </a:schemeClr>
              </a:solidFill>
            </a:endParaRPr>
          </a:p>
        </p:txBody>
      </p:sp>
    </p:spTree>
    <p:extLst>
      <p:ext uri="{BB962C8B-B14F-4D97-AF65-F5344CB8AC3E}">
        <p14:creationId xmlns:p14="http://schemas.microsoft.com/office/powerpoint/2010/main" val="3656003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Pre-project logistics</a:t>
            </a:r>
          </a:p>
        </p:txBody>
      </p:sp>
      <p:sp>
        <p:nvSpPr>
          <p:cNvPr id="4" name="TextBox 3">
            <a:extLst>
              <a:ext uri="{FF2B5EF4-FFF2-40B4-BE49-F238E27FC236}">
                <a16:creationId xmlns:a16="http://schemas.microsoft.com/office/drawing/2014/main" id="{CCCCE2BC-D524-419A-8D8E-69F766040BBB}"/>
              </a:ext>
            </a:extLst>
          </p:cNvPr>
          <p:cNvSpPr txBox="1"/>
          <p:nvPr/>
        </p:nvSpPr>
        <p:spPr>
          <a:xfrm>
            <a:off x="787400" y="513915"/>
            <a:ext cx="7810500" cy="769441"/>
          </a:xfrm>
          <a:prstGeom prst="rect">
            <a:avLst/>
          </a:prstGeom>
          <a:noFill/>
        </p:spPr>
        <p:txBody>
          <a:bodyPr wrap="square" rtlCol="0">
            <a:spAutoFit/>
          </a:bodyPr>
          <a:lstStyle/>
          <a:p>
            <a:r>
              <a:rPr lang="en-US" sz="4400" u="sng" dirty="0"/>
              <a:t>DSA Sampling</a:t>
            </a:r>
          </a:p>
        </p:txBody>
      </p:sp>
      <p:sp>
        <p:nvSpPr>
          <p:cNvPr id="2" name="TextBox 1">
            <a:extLst>
              <a:ext uri="{FF2B5EF4-FFF2-40B4-BE49-F238E27FC236}">
                <a16:creationId xmlns:a16="http://schemas.microsoft.com/office/drawing/2014/main" id="{60F8B0BC-2404-4D46-A47D-F4434E5401F8}"/>
              </a:ext>
            </a:extLst>
          </p:cNvPr>
          <p:cNvSpPr txBox="1"/>
          <p:nvPr/>
        </p:nvSpPr>
        <p:spPr>
          <a:xfrm>
            <a:off x="-795801" y="898635"/>
            <a:ext cx="9630312" cy="6327694"/>
          </a:xfrm>
          <a:prstGeom prst="rect">
            <a:avLst/>
          </a:prstGeom>
          <a:noFill/>
        </p:spPr>
        <p:txBody>
          <a:bodyPr wrap="square" rtlCol="0">
            <a:spAutoFit/>
          </a:bodyPr>
          <a:lstStyle/>
          <a:p>
            <a:pPr marL="1257300" lvl="2" indent="-342900" algn="l">
              <a:lnSpc>
                <a:spcPct val="107000"/>
              </a:lnSpc>
              <a:spcBef>
                <a:spcPts val="0"/>
              </a:spcBef>
              <a:spcAft>
                <a:spcPts val="0"/>
              </a:spcAft>
              <a:buFont typeface="Arial" panose="020B0604020202020204" pitchFamily="34" charset="0"/>
              <a:buChar char="•"/>
            </a:pPr>
            <a:endParaRPr lang="en-US" sz="2400" b="0" u="sng" dirty="0">
              <a:latin typeface="Calibri" panose="020F0502020204030204" pitchFamily="34" charset="0"/>
              <a:cs typeface="Calibri" panose="020F0502020204030204" pitchFamily="34" charset="0"/>
            </a:endParaRPr>
          </a:p>
          <a:p>
            <a:pPr marL="1257300" lvl="2" indent="-342900" algn="l">
              <a:lnSpc>
                <a:spcPct val="107000"/>
              </a:lnSpc>
              <a:spcBef>
                <a:spcPts val="0"/>
              </a:spcBef>
              <a:spcAft>
                <a:spcPts val="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CD Sampling</a:t>
            </a:r>
            <a:r>
              <a:rPr lang="en-US" sz="2400" b="0" dirty="0">
                <a:latin typeface="Calibri" panose="020F0502020204030204" pitchFamily="34" charset="0"/>
                <a:cs typeface="Calibri" panose="020F0502020204030204" pitchFamily="34" charset="0"/>
              </a:rPr>
              <a:t>:</a:t>
            </a:r>
          </a:p>
          <a:p>
            <a:pPr marL="1714500" lvl="3" indent="-342900" algn="l">
              <a:lnSpc>
                <a:spcPct val="107000"/>
              </a:lnSpc>
              <a:spcBef>
                <a:spcPts val="0"/>
              </a:spcBef>
              <a:spcAft>
                <a:spcPts val="0"/>
              </a:spcAft>
              <a:buFont typeface="Arial" panose="020B0604020202020204" pitchFamily="34" charset="0"/>
              <a:buChar char="•"/>
            </a:pPr>
            <a:r>
              <a:rPr lang="en-US" sz="2400" b="0" dirty="0">
                <a:latin typeface="Calibri" panose="020F0502020204030204" pitchFamily="34" charset="0"/>
                <a:cs typeface="Calibri" panose="020F0502020204030204" pitchFamily="34" charset="0"/>
              </a:rPr>
              <a:t>CD’s may sample DSA for their projects</a:t>
            </a:r>
          </a:p>
          <a:p>
            <a:pPr marL="1714500" lvl="3" indent="-342900" algn="l">
              <a:lnSpc>
                <a:spcPct val="107000"/>
              </a:lnSpc>
              <a:spcBef>
                <a:spcPts val="0"/>
              </a:spcBef>
              <a:spcAft>
                <a:spcPts val="0"/>
              </a:spcAft>
              <a:buFont typeface="Arial" panose="020B0604020202020204" pitchFamily="34" charset="0"/>
              <a:buChar char="•"/>
            </a:pPr>
            <a:r>
              <a:rPr lang="en-US" sz="2400" b="0" dirty="0">
                <a:latin typeface="Calibri" panose="020F0502020204030204" pitchFamily="34" charset="0"/>
                <a:cs typeface="Calibri" panose="020F0502020204030204" pitchFamily="34" charset="0"/>
              </a:rPr>
              <a:t>Contact CDGRS for information, training, or details on how to sample, where to send it, or how to interpret results</a:t>
            </a:r>
          </a:p>
          <a:p>
            <a:pPr marL="1714500" lvl="3" indent="-342900" algn="l">
              <a:lnSpc>
                <a:spcPct val="107000"/>
              </a:lnSpc>
              <a:spcBef>
                <a:spcPts val="0"/>
              </a:spcBef>
              <a:spcAft>
                <a:spcPts val="0"/>
              </a:spcAft>
              <a:buFont typeface="Arial" panose="020B0604020202020204" pitchFamily="34" charset="0"/>
              <a:buChar char="•"/>
            </a:pPr>
            <a:r>
              <a:rPr lang="en-US" sz="2400" b="0" dirty="0">
                <a:latin typeface="Calibri" panose="020F0502020204030204" pitchFamily="34" charset="0"/>
                <a:cs typeface="Calibri" panose="020F0502020204030204" pitchFamily="34" charset="0"/>
              </a:rPr>
              <a:t>Other entities may also be contracted for sampling</a:t>
            </a:r>
          </a:p>
          <a:p>
            <a:pPr marL="1714500" lvl="3" indent="-342900" algn="l">
              <a:lnSpc>
                <a:spcPct val="107000"/>
              </a:lnSpc>
              <a:spcBef>
                <a:spcPts val="0"/>
              </a:spcBef>
              <a:spcAft>
                <a:spcPts val="0"/>
              </a:spcAft>
              <a:buFont typeface="Arial" panose="020B0604020202020204" pitchFamily="34" charset="0"/>
              <a:buChar char="•"/>
            </a:pPr>
            <a:r>
              <a:rPr lang="en-US" sz="2400" b="0" dirty="0">
                <a:latin typeface="Calibri" panose="020F0502020204030204" pitchFamily="34" charset="0"/>
                <a:cs typeface="Calibri" panose="020F0502020204030204" pitchFamily="34" charset="0"/>
              </a:rPr>
              <a:t>Admin/Edu funds can be used to cover these costs, or the municipality can pay and be reimbursed through the grant</a:t>
            </a:r>
          </a:p>
          <a:p>
            <a:pPr marL="1257300" lvl="2" indent="-342900" algn="l">
              <a:lnSpc>
                <a:spcPct val="107000"/>
              </a:lnSpc>
              <a:spcBef>
                <a:spcPts val="0"/>
              </a:spcBef>
              <a:spcAft>
                <a:spcPts val="0"/>
              </a:spcAft>
              <a:buFont typeface="Arial" panose="020B0604020202020204" pitchFamily="34" charset="0"/>
              <a:buChar char="•"/>
            </a:pPr>
            <a:endParaRPr lang="en-US" sz="2400" b="0" dirty="0">
              <a:latin typeface="Calibri" panose="020F0502020204030204" pitchFamily="34" charset="0"/>
              <a:cs typeface="Calibri" panose="020F0502020204030204" pitchFamily="34" charset="0"/>
            </a:endParaRPr>
          </a:p>
          <a:p>
            <a:pPr marL="1257300" lvl="2" indent="-342900" algn="l">
              <a:lnSpc>
                <a:spcPct val="107000"/>
              </a:lnSpc>
              <a:spcBef>
                <a:spcPts val="0"/>
              </a:spcBef>
              <a:spcAft>
                <a:spcPts val="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CDGRS Sampling</a:t>
            </a:r>
            <a:r>
              <a:rPr lang="en-US" sz="2400" b="0" dirty="0">
                <a:latin typeface="Calibri" panose="020F0502020204030204" pitchFamily="34" charset="0"/>
                <a:cs typeface="Calibri" panose="020F0502020204030204" pitchFamily="34" charset="0"/>
              </a:rPr>
              <a:t>:  </a:t>
            </a:r>
          </a:p>
          <a:p>
            <a:pPr marL="1714500" lvl="3" indent="-342900" algn="l">
              <a:lnSpc>
                <a:spcPct val="107000"/>
              </a:lnSpc>
              <a:spcBef>
                <a:spcPts val="0"/>
              </a:spcBef>
              <a:spcAft>
                <a:spcPts val="0"/>
              </a:spcAft>
              <a:buFont typeface="Arial" panose="020B0604020202020204" pitchFamily="34" charset="0"/>
              <a:buChar char="•"/>
            </a:pPr>
            <a:r>
              <a:rPr lang="en-US" sz="2400" b="0" dirty="0">
                <a:latin typeface="Calibri" panose="020F0502020204030204" pitchFamily="34" charset="0"/>
                <a:cs typeface="Calibri" panose="020F0502020204030204" pitchFamily="34" charset="0"/>
              </a:rPr>
              <a:t>Contact the CDGRS DSA Clearinghouse to schedule required sampling and testing of pile </a:t>
            </a:r>
            <a:r>
              <a:rPr lang="en-US" sz="2400" b="0" u="sng" dirty="0">
                <a:latin typeface="Calibri" panose="020F0502020204030204" pitchFamily="34" charset="0"/>
                <a:cs typeface="Calibri" panose="020F0502020204030204" pitchFamily="34" charset="0"/>
              </a:rPr>
              <a:t>at least 30 days prior to desired placement date</a:t>
            </a:r>
            <a:r>
              <a:rPr lang="en-US" sz="2400" b="0" dirty="0">
                <a:latin typeface="Calibri" panose="020F0502020204030204" pitchFamily="34" charset="0"/>
                <a:cs typeface="Calibri" panose="020F0502020204030204" pitchFamily="34" charset="0"/>
              </a:rPr>
              <a:t>.</a:t>
            </a:r>
          </a:p>
          <a:p>
            <a:pPr marL="1714500" lvl="3" indent="-342900" algn="l">
              <a:lnSpc>
                <a:spcPct val="107000"/>
              </a:lnSpc>
              <a:spcBef>
                <a:spcPts val="0"/>
              </a:spcBef>
              <a:spcAft>
                <a:spcPts val="0"/>
              </a:spcAft>
              <a:buFont typeface="Arial" panose="020B0604020202020204" pitchFamily="34" charset="0"/>
              <a:buChar char="•"/>
            </a:pPr>
            <a:r>
              <a:rPr lang="en-US" sz="2400" b="0" dirty="0">
                <a:latin typeface="Calibri" panose="020F0502020204030204" pitchFamily="34" charset="0"/>
                <a:cs typeface="Calibri" panose="020F0502020204030204" pitchFamily="34" charset="0"/>
              </a:rPr>
              <a:t>Cost of initial sampling and testing services will be covered by </a:t>
            </a:r>
            <a:r>
              <a:rPr lang="en-US" sz="2400" b="0" dirty="0">
                <a:solidFill>
                  <a:schemeClr val="bg1">
                    <a:lumMod val="75000"/>
                  </a:schemeClr>
                </a:solidFill>
                <a:latin typeface="Calibri" panose="020F0502020204030204" pitchFamily="34" charset="0"/>
                <a:cs typeface="Calibri" panose="020F0502020204030204" pitchFamily="34" charset="0"/>
              </a:rPr>
              <a:t>CDGRS</a:t>
            </a:r>
            <a:endParaRPr lang="en-US" sz="2400" dirty="0">
              <a:solidFill>
                <a:schemeClr val="bg1">
                  <a:lumMod val="75000"/>
                </a:schemeClr>
              </a:solidFill>
              <a:latin typeface="Calibri" panose="020F0502020204030204" pitchFamily="34" charset="0"/>
              <a:cs typeface="Calibri" panose="020F0502020204030204" pitchFamily="34" charset="0"/>
            </a:endParaRPr>
          </a:p>
          <a:p>
            <a:pPr lvl="1" algn="l"/>
            <a:endParaRPr lang="en-US" sz="2000" b="0" dirty="0">
              <a:solidFill>
                <a:schemeClr val="tx1">
                  <a:lumMod val="95000"/>
                  <a:lumOff val="5000"/>
                </a:schemeClr>
              </a:solidFill>
            </a:endParaRPr>
          </a:p>
        </p:txBody>
      </p:sp>
    </p:spTree>
    <p:extLst>
      <p:ext uri="{BB962C8B-B14F-4D97-AF65-F5344CB8AC3E}">
        <p14:creationId xmlns:p14="http://schemas.microsoft.com/office/powerpoint/2010/main" val="18863292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Times New Roman"/>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What is the DSA Project Checklist?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Times New Roman"/>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22722328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Pre-Construction Meeting</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2094091"/>
            <a:ext cx="8712200" cy="2862322"/>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Highly Recommended</a:t>
            </a:r>
            <a:r>
              <a:rPr lang="en-US" sz="3200" dirty="0">
                <a:latin typeface="Calibri" panose="020F0502020204030204" pitchFamily="34" charset="0"/>
                <a:cs typeface="Calibri" panose="020F0502020204030204" pitchFamily="34" charset="0"/>
              </a:rPr>
              <a:t>  </a:t>
            </a:r>
            <a:r>
              <a:rPr lang="en-US" sz="2800" b="0" dirty="0">
                <a:solidFill>
                  <a:schemeClr val="tx1">
                    <a:lumMod val="95000"/>
                    <a:lumOff val="5000"/>
                  </a:schemeClr>
                </a:solidFill>
                <a:latin typeface="Calibri" panose="020F0502020204030204" pitchFamily="34" charset="0"/>
                <a:cs typeface="Calibri" panose="020F0502020204030204" pitchFamily="34" charset="0"/>
              </a:rPr>
              <a:t>An on-site pre-construction meeting with the placement contractor and the municipality helps to ensure a quality project by getting everyone on the same page</a:t>
            </a:r>
          </a:p>
          <a:p>
            <a:pPr algn="l"/>
            <a:endParaRPr lang="en-US" sz="3200" b="0" dirty="0">
              <a:solidFill>
                <a:schemeClr val="tx1">
                  <a:lumMod val="95000"/>
                  <a:lumOff val="5000"/>
                </a:schemeClr>
              </a:solidFill>
              <a:latin typeface="Calibri" panose="020F0502020204030204" pitchFamily="34" charset="0"/>
              <a:cs typeface="Calibri" panose="020F0502020204030204" pitchFamily="34" charset="0"/>
            </a:endParaRPr>
          </a:p>
          <a:p>
            <a:pPr algn="l"/>
            <a:r>
              <a:rPr lang="en-US" sz="3200" b="0" dirty="0">
                <a:solidFill>
                  <a:schemeClr val="tx1">
                    <a:lumMod val="95000"/>
                    <a:lumOff val="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588572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30550"/>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58525"/>
            <a:ext cx="8712200" cy="2739211"/>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Trucking Logistics:</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Truck routes</a:t>
            </a:r>
            <a:endParaRPr lang="en-US" sz="2800" b="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N</a:t>
            </a:r>
            <a:r>
              <a:rPr lang="en-US" sz="2800" dirty="0">
                <a:effectLst/>
                <a:latin typeface="Calibri" panose="020F0502020204030204" pitchFamily="34" charset="0"/>
                <a:ea typeface="Calibri" panose="020F0502020204030204" pitchFamily="34" charset="0"/>
                <a:cs typeface="Calibri" panose="020F0502020204030204" pitchFamily="34" charset="0"/>
              </a:rPr>
              <a:t>umber of trucks</a:t>
            </a:r>
          </a:p>
          <a:p>
            <a:pPr marL="457200"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S</a:t>
            </a:r>
            <a:r>
              <a:rPr lang="en-US" sz="2800" dirty="0">
                <a:effectLst/>
                <a:latin typeface="Calibri" panose="020F0502020204030204" pitchFamily="34" charset="0"/>
                <a:ea typeface="Calibri" panose="020F0502020204030204" pitchFamily="34" charset="0"/>
                <a:cs typeface="Calibri" panose="020F0502020204030204" pitchFamily="34" charset="0"/>
              </a:rPr>
              <a:t>taging areas (material &amp; equipment)</a:t>
            </a:r>
          </a:p>
          <a:p>
            <a:pPr marL="457200"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a:t>
            </a:r>
            <a:r>
              <a:rPr lang="en-US" sz="2800" dirty="0">
                <a:effectLst/>
                <a:latin typeface="Calibri" panose="020F0502020204030204" pitchFamily="34" charset="0"/>
                <a:ea typeface="Calibri" panose="020F0502020204030204" pitchFamily="34" charset="0"/>
                <a:cs typeface="Calibri" panose="020F0502020204030204" pitchFamily="34" charset="0"/>
              </a:rPr>
              <a:t>urnaround for trucks to reduce backup length.</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pic>
        <p:nvPicPr>
          <p:cNvPr id="8" name="Picture 7" descr="A picture containing tree, outdoor, ground, truck&#10;&#10;Description automatically generated">
            <a:extLst>
              <a:ext uri="{FF2B5EF4-FFF2-40B4-BE49-F238E27FC236}">
                <a16:creationId xmlns:a16="http://schemas.microsoft.com/office/drawing/2014/main" id="{42D980FC-E965-484E-A8A1-775000A686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29000"/>
            <a:ext cx="9144000" cy="3429000"/>
          </a:xfrm>
          <a:prstGeom prst="rect">
            <a:avLst/>
          </a:prstGeom>
        </p:spPr>
      </p:pic>
    </p:spTree>
    <p:extLst>
      <p:ext uri="{BB962C8B-B14F-4D97-AF65-F5344CB8AC3E}">
        <p14:creationId xmlns:p14="http://schemas.microsoft.com/office/powerpoint/2010/main" val="39097980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30550"/>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15325"/>
            <a:ext cx="8712200" cy="2431435"/>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Final Road Preparation</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Grading and establishing crown cross-slope (week of placement)</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Establishment of paving notches and keys (just prior to placement)</a:t>
            </a:r>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D17F93A0-31B2-403F-B8EE-8536A72588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8"/>
          <a:stretch/>
        </p:blipFill>
        <p:spPr>
          <a:xfrm>
            <a:off x="0" y="3594100"/>
            <a:ext cx="9144000" cy="3263900"/>
          </a:xfrm>
          <a:prstGeom prst="rect">
            <a:avLst/>
          </a:prstGeom>
        </p:spPr>
      </p:pic>
    </p:spTree>
    <p:extLst>
      <p:ext uri="{BB962C8B-B14F-4D97-AF65-F5344CB8AC3E}">
        <p14:creationId xmlns:p14="http://schemas.microsoft.com/office/powerpoint/2010/main" val="31278976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30550"/>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15325"/>
            <a:ext cx="8712200" cy="2739211"/>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Equipment</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Ensure paver and roller to be used meet Program and contract requirements</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Paving </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must</a:t>
            </a:r>
            <a:r>
              <a:rPr lang="en-US" sz="2800" dirty="0">
                <a:effectLst/>
                <a:latin typeface="Calibri" panose="020F0502020204030204" pitchFamily="34" charset="0"/>
                <a:ea typeface="Calibri" panose="020F0502020204030204" pitchFamily="34" charset="0"/>
                <a:cs typeface="Calibri" panose="020F0502020204030204" pitchFamily="34" charset="0"/>
              </a:rPr>
              <a:t> be done in one pass (full road width) and compacted with a minimum 10-ton vibratory roller	</a:t>
            </a:r>
          </a:p>
          <a:p>
            <a:pPr algn="l"/>
            <a:endParaRPr lang="en-US" sz="2000" b="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6" name="Picture 5" descr="A picture containing outdoor, grass, tree&#10;&#10;Description automatically generated">
            <a:extLst>
              <a:ext uri="{FF2B5EF4-FFF2-40B4-BE49-F238E27FC236}">
                <a16:creationId xmlns:a16="http://schemas.microsoft.com/office/drawing/2014/main" id="{CF412C1F-C744-4134-BAC9-155EA5CE49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43514"/>
            <a:ext cx="9144000" cy="3429000"/>
          </a:xfrm>
          <a:prstGeom prst="rect">
            <a:avLst/>
          </a:prstGeom>
        </p:spPr>
      </p:pic>
    </p:spTree>
    <p:extLst>
      <p:ext uri="{BB962C8B-B14F-4D97-AF65-F5344CB8AC3E}">
        <p14:creationId xmlns:p14="http://schemas.microsoft.com/office/powerpoint/2010/main" val="4639521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30550"/>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15325"/>
            <a:ext cx="8712200" cy="2000548"/>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Material Slips</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Define who will be collecting material slips from delivery trucks</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Material slips should be retained in project file</a:t>
            </a:r>
            <a:endParaRPr lang="en-US" sz="2000" b="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6" name="Picture 5" descr="A picture containing outdoor, tree, truck, transport&#10;&#10;Description automatically generated">
            <a:extLst>
              <a:ext uri="{FF2B5EF4-FFF2-40B4-BE49-F238E27FC236}">
                <a16:creationId xmlns:a16="http://schemas.microsoft.com/office/drawing/2014/main" id="{59B67F51-32DD-48F9-91C8-26176C34C4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19"/>
          <a:stretch/>
        </p:blipFill>
        <p:spPr>
          <a:xfrm>
            <a:off x="0" y="3135085"/>
            <a:ext cx="9163050" cy="3722915"/>
          </a:xfrm>
          <a:prstGeom prst="rect">
            <a:avLst/>
          </a:prstGeom>
        </p:spPr>
      </p:pic>
    </p:spTree>
    <p:extLst>
      <p:ext uri="{BB962C8B-B14F-4D97-AF65-F5344CB8AC3E}">
        <p14:creationId xmlns:p14="http://schemas.microsoft.com/office/powerpoint/2010/main" val="4206234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9"/>
          <p:cNvSpPr txBox="1">
            <a:spLocks noChangeArrowheads="1"/>
          </p:cNvSpPr>
          <p:nvPr/>
        </p:nvSpPr>
        <p:spPr bwMode="auto">
          <a:xfrm>
            <a:off x="190500" y="547566"/>
            <a:ext cx="8691563" cy="5047536"/>
          </a:xfrm>
          <a:prstGeom prst="rect">
            <a:avLst/>
          </a:prstGeom>
          <a:noFill/>
          <a:ln w="9525">
            <a:noFill/>
            <a:miter lim="800000"/>
            <a:headEnd/>
            <a:tailEnd/>
          </a:ln>
        </p:spPr>
        <p:txBody>
          <a:bodyPr>
            <a:spAutoFit/>
          </a:bodyPr>
          <a:lstStyle/>
          <a:p>
            <a:pPr algn="l"/>
            <a:r>
              <a:rPr lang="en-US" u="sng" dirty="0">
                <a:latin typeface="Calibri" panose="020F0502020204030204" pitchFamily="34" charset="0"/>
              </a:rPr>
              <a:t>Reminder: 2020 DSA Changes:</a:t>
            </a:r>
          </a:p>
          <a:p>
            <a:pPr algn="l"/>
            <a:endParaRPr lang="en-US" sz="2400" b="0" dirty="0">
              <a:latin typeface="Calibri" panose="020F0502020204030204" pitchFamily="34" charset="0"/>
            </a:endParaRPr>
          </a:p>
          <a:p>
            <a:pPr algn="l">
              <a:spcBef>
                <a:spcPts val="600"/>
              </a:spcBef>
            </a:pPr>
            <a:r>
              <a:rPr lang="en-US" sz="3200" u="sng" dirty="0">
                <a:latin typeface="Calibri" panose="020F0502020204030204" pitchFamily="34" charset="0"/>
              </a:rPr>
              <a:t>Material</a:t>
            </a:r>
          </a:p>
          <a:p>
            <a:pPr marL="457200" indent="-457200" algn="l">
              <a:spcBef>
                <a:spcPts val="600"/>
              </a:spcBef>
              <a:buFont typeface="Arial" panose="020B0604020202020204" pitchFamily="34" charset="0"/>
              <a:buChar char="•"/>
            </a:pPr>
            <a:r>
              <a:rPr lang="en-US" sz="2800" b="0" dirty="0">
                <a:latin typeface="Calibri" panose="020F0502020204030204" pitchFamily="34" charset="0"/>
              </a:rPr>
              <a:t>Slight gradation change to make DSA easier to produce.</a:t>
            </a:r>
          </a:p>
          <a:p>
            <a:pPr marL="457200" indent="-457200" algn="l">
              <a:spcBef>
                <a:spcPts val="600"/>
              </a:spcBef>
              <a:buFont typeface="Arial" panose="020B0604020202020204" pitchFamily="34" charset="0"/>
              <a:buChar char="•"/>
            </a:pPr>
            <a:r>
              <a:rPr lang="en-US" sz="2800" b="0" dirty="0">
                <a:latin typeface="Calibri" panose="020F0502020204030204" pitchFamily="34" charset="0"/>
              </a:rPr>
              <a:t>Maximum plasticity index reduced from 6 to 4.</a:t>
            </a:r>
          </a:p>
          <a:p>
            <a:pPr algn="l">
              <a:spcBef>
                <a:spcPts val="600"/>
              </a:spcBef>
            </a:pPr>
            <a:r>
              <a:rPr lang="en-US" sz="3200" u="sng" dirty="0">
                <a:latin typeface="Calibri" panose="020F0502020204030204" pitchFamily="34" charset="0"/>
              </a:rPr>
              <a:t>Placement</a:t>
            </a:r>
          </a:p>
          <a:p>
            <a:pPr marL="457200" indent="-457200" algn="l">
              <a:spcBef>
                <a:spcPts val="600"/>
              </a:spcBef>
              <a:buFont typeface="Arial" panose="020B0604020202020204" pitchFamily="34" charset="0"/>
              <a:buChar char="•"/>
            </a:pPr>
            <a:r>
              <a:rPr lang="en-US" sz="2800" b="0" dirty="0">
                <a:latin typeface="Calibri" panose="020F0502020204030204" pitchFamily="34" charset="0"/>
              </a:rPr>
              <a:t>Placement Season April through September unless approved by SCC. </a:t>
            </a:r>
          </a:p>
          <a:p>
            <a:pPr marL="457200" indent="-457200" algn="l">
              <a:spcBef>
                <a:spcPts val="600"/>
              </a:spcBef>
              <a:buFont typeface="Arial" panose="020B0604020202020204" pitchFamily="34" charset="0"/>
              <a:buChar char="•"/>
            </a:pPr>
            <a:r>
              <a:rPr lang="en-US" sz="2800" b="0" dirty="0">
                <a:latin typeface="Calibri" panose="020F0502020204030204" pitchFamily="34" charset="0"/>
              </a:rPr>
              <a:t>Paver must place DSA in single pass </a:t>
            </a:r>
            <a:r>
              <a:rPr lang="en-US" sz="2400" b="0" i="1" dirty="0">
                <a:latin typeface="Calibri" panose="020F0502020204030204" pitchFamily="34" charset="0"/>
              </a:rPr>
              <a:t>(paver still not required for jobs less than 1,000 tons)</a:t>
            </a:r>
            <a:endParaRPr lang="en-US" sz="2800" b="0" i="1"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1989"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Tree>
    <p:extLst>
      <p:ext uri="{BB962C8B-B14F-4D97-AF65-F5344CB8AC3E}">
        <p14:creationId xmlns:p14="http://schemas.microsoft.com/office/powerpoint/2010/main" val="3363297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30550"/>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15325"/>
            <a:ext cx="8712200" cy="2000548"/>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Road Logistics</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Potential road closures</a:t>
            </a: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rPr>
              <a:t>Need for road construction/safety signs?</a:t>
            </a:r>
            <a:endParaRPr lang="en-US" sz="2800" dirty="0">
              <a:effectLst/>
              <a:latin typeface="Calibri" panose="020F0502020204030204" pitchFamily="34" charset="0"/>
              <a:ea typeface="Calibri" panose="020F0502020204030204" pitchFamily="34" charset="0"/>
            </a:endParaRP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rPr>
              <a:t>Need for flaggers?</a:t>
            </a:r>
            <a:r>
              <a:rPr lang="en-US" sz="2000" b="0" dirty="0">
                <a:solidFill>
                  <a:schemeClr val="tx1">
                    <a:lumMod val="95000"/>
                    <a:lumOff val="5000"/>
                  </a:schemeClr>
                </a:solidFill>
              </a:rPr>
              <a:t>	</a:t>
            </a:r>
            <a:endParaRPr lang="en-US" sz="2000" b="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6" name="Picture 5" descr="A sign on the side of a road&#10;&#10;Description automatically generated with medium confidence">
            <a:extLst>
              <a:ext uri="{FF2B5EF4-FFF2-40B4-BE49-F238E27FC236}">
                <a16:creationId xmlns:a16="http://schemas.microsoft.com/office/drawing/2014/main" id="{53AD94F2-0893-4690-935A-129CE79EF2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015872"/>
            <a:ext cx="9144000" cy="3842127"/>
          </a:xfrm>
          <a:prstGeom prst="rect">
            <a:avLst/>
          </a:prstGeom>
        </p:spPr>
      </p:pic>
    </p:spTree>
    <p:extLst>
      <p:ext uri="{BB962C8B-B14F-4D97-AF65-F5344CB8AC3E}">
        <p14:creationId xmlns:p14="http://schemas.microsoft.com/office/powerpoint/2010/main" val="36299914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30550"/>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15325"/>
            <a:ext cx="8712200" cy="2862322"/>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Compaction Testing (optional)</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Discuss use of third party or contractor compaction testing if desired</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Measures actual moisture content of material</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helps for sending wet/dry trucks back</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Also measures percent compaction</a:t>
            </a:r>
          </a:p>
        </p:txBody>
      </p:sp>
      <p:pic>
        <p:nvPicPr>
          <p:cNvPr id="6" name="Picture 5" descr="A tractor on a road&#10;&#10;Description automatically generated with low confidence">
            <a:extLst>
              <a:ext uri="{FF2B5EF4-FFF2-40B4-BE49-F238E27FC236}">
                <a16:creationId xmlns:a16="http://schemas.microsoft.com/office/drawing/2014/main" id="{FB477D52-B19A-45BE-84B4-71848854C8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8"/>
          <a:stretch/>
        </p:blipFill>
        <p:spPr>
          <a:xfrm>
            <a:off x="-29029" y="3877646"/>
            <a:ext cx="9173029" cy="2980354"/>
          </a:xfrm>
          <a:prstGeom prst="rect">
            <a:avLst/>
          </a:prstGeom>
        </p:spPr>
      </p:pic>
    </p:spTree>
    <p:extLst>
      <p:ext uri="{BB962C8B-B14F-4D97-AF65-F5344CB8AC3E}">
        <p14:creationId xmlns:p14="http://schemas.microsoft.com/office/powerpoint/2010/main" val="11083263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C:\my_documents\WORKSHOPS\pics\quarry_02.JPG">
            <a:extLst>
              <a:ext uri="{FF2B5EF4-FFF2-40B4-BE49-F238E27FC236}">
                <a16:creationId xmlns:a16="http://schemas.microsoft.com/office/drawing/2014/main" id="{5884A7BB-0FEF-4F74-BB21-0D450BBD0B0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10375" y="1930400"/>
            <a:ext cx="3340100" cy="4927600"/>
          </a:xfrm>
          <a:prstGeom prst="rect">
            <a:avLst/>
          </a:prstGeom>
          <a:noFill/>
          <a:ln w="9525">
            <a:noFill/>
            <a:miter lim="800000"/>
            <a:headEnd/>
            <a:tailEnd/>
          </a:ln>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7950" y="299611"/>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Quarry/Supplier Meeting</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69052"/>
            <a:ext cx="9220200" cy="1569660"/>
          </a:xfrm>
          <a:prstGeom prst="rect">
            <a:avLst/>
          </a:prstGeom>
          <a:noFill/>
        </p:spPr>
        <p:txBody>
          <a:bodyPr wrap="square" rtlCol="0">
            <a:spAutoFit/>
          </a:bodyPr>
          <a:lstStyle/>
          <a:p>
            <a:pPr algn="l"/>
            <a:r>
              <a:rPr lang="en-US" sz="2800" u="sng" dirty="0">
                <a:latin typeface="Calibri" panose="020F0502020204030204" pitchFamily="34" charset="0"/>
                <a:cs typeface="Calibri" panose="020F0502020204030204" pitchFamily="34" charset="0"/>
              </a:rPr>
              <a:t>Highly Recommended</a:t>
            </a:r>
            <a:r>
              <a:rPr lang="en-US" sz="2800" dirty="0">
                <a:latin typeface="Calibri" panose="020F0502020204030204" pitchFamily="34" charset="0"/>
                <a:cs typeface="Calibri" panose="020F0502020204030204" pitchFamily="34" charset="0"/>
              </a:rPr>
              <a:t>  </a:t>
            </a:r>
            <a:r>
              <a:rPr lang="en-US" sz="2800" b="0" dirty="0">
                <a:solidFill>
                  <a:schemeClr val="tx1">
                    <a:lumMod val="95000"/>
                    <a:lumOff val="5000"/>
                  </a:schemeClr>
                </a:solidFill>
                <a:latin typeface="Calibri" panose="020F0502020204030204" pitchFamily="34" charset="0"/>
                <a:cs typeface="Calibri" panose="020F0502020204030204" pitchFamily="34" charset="0"/>
              </a:rPr>
              <a:t>Consider meeting with quarry or supplier during production and just before placement</a:t>
            </a:r>
          </a:p>
          <a:p>
            <a:pPr algn="l"/>
            <a:endParaRPr lang="en-US" sz="2000" b="0" dirty="0">
              <a:solidFill>
                <a:schemeClr val="tx1">
                  <a:lumMod val="95000"/>
                  <a:lumOff val="5000"/>
                </a:schemeClr>
              </a:solidFill>
              <a:latin typeface="Calibri" panose="020F0502020204030204" pitchFamily="34" charset="0"/>
              <a:cs typeface="Calibri" panose="020F0502020204030204" pitchFamily="34" charset="0"/>
            </a:endParaRPr>
          </a:p>
          <a:p>
            <a:pPr algn="l"/>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id="{D5E1E2D7-D1DA-431B-8094-37AAF2CFD85D}"/>
              </a:ext>
            </a:extLst>
          </p:cNvPr>
          <p:cNvSpPr txBox="1"/>
          <p:nvPr/>
        </p:nvSpPr>
        <p:spPr>
          <a:xfrm>
            <a:off x="215900" y="2031999"/>
            <a:ext cx="6740525" cy="3108543"/>
          </a:xfrm>
          <a:prstGeom prst="rect">
            <a:avLst/>
          </a:prstGeom>
          <a:noFill/>
        </p:spPr>
        <p:txBody>
          <a:bodyPr wrap="square">
            <a:spAutoFit/>
          </a:bodyPr>
          <a:lstStyle/>
          <a:p>
            <a:pPr marL="342900" indent="-342900"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Make sure production is on schedule and amount is adequate for sampling/completion of project</a:t>
            </a:r>
          </a:p>
          <a:p>
            <a:pPr marL="342900" indent="-342900" algn="l">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Ensure quarry understanding of..</a:t>
            </a:r>
          </a:p>
          <a:p>
            <a:pPr marL="1828800" lvl="3" indent="-457200" algn="l">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SCC DSA specification</a:t>
            </a:r>
          </a:p>
          <a:p>
            <a:pPr marL="1828800" lvl="3" indent="-457200" algn="l">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Importance of adequate mixing</a:t>
            </a:r>
          </a:p>
          <a:p>
            <a:pPr marL="1828800" lvl="3" indent="-457200" algn="l">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Importance of proper moisture</a:t>
            </a:r>
          </a:p>
          <a:p>
            <a:pPr marL="1828800" lvl="3" indent="-457200" algn="l">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Consider talking to loader operator as well as QC technician</a:t>
            </a:r>
          </a:p>
        </p:txBody>
      </p:sp>
    </p:spTree>
    <p:extLst>
      <p:ext uri="{BB962C8B-B14F-4D97-AF65-F5344CB8AC3E}">
        <p14:creationId xmlns:p14="http://schemas.microsoft.com/office/powerpoint/2010/main" val="23545395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7950" y="299611"/>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Quarry/Supplier Meeting</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69052"/>
            <a:ext cx="9220200" cy="1569660"/>
          </a:xfrm>
          <a:prstGeom prst="rect">
            <a:avLst/>
          </a:prstGeom>
          <a:noFill/>
        </p:spPr>
        <p:txBody>
          <a:bodyPr wrap="square" rtlCol="0">
            <a:spAutoFit/>
          </a:bodyPr>
          <a:lstStyle/>
          <a:p>
            <a:pPr algn="l"/>
            <a:r>
              <a:rPr lang="en-US" sz="2800" u="sng" dirty="0">
                <a:latin typeface="Calibri" panose="020F0502020204030204" pitchFamily="34" charset="0"/>
                <a:cs typeface="Calibri" panose="020F0502020204030204" pitchFamily="34" charset="0"/>
              </a:rPr>
              <a:t>Highly Recommended</a:t>
            </a:r>
            <a:r>
              <a:rPr lang="en-US" sz="2800" dirty="0">
                <a:latin typeface="Calibri" panose="020F0502020204030204" pitchFamily="34" charset="0"/>
                <a:cs typeface="Calibri" panose="020F0502020204030204" pitchFamily="34" charset="0"/>
              </a:rPr>
              <a:t>  </a:t>
            </a:r>
            <a:r>
              <a:rPr lang="en-US" sz="2800" b="0" dirty="0">
                <a:solidFill>
                  <a:schemeClr val="tx1">
                    <a:lumMod val="95000"/>
                    <a:lumOff val="5000"/>
                  </a:schemeClr>
                </a:solidFill>
                <a:latin typeface="Calibri" panose="020F0502020204030204" pitchFamily="34" charset="0"/>
                <a:cs typeface="Calibri" panose="020F0502020204030204" pitchFamily="34" charset="0"/>
              </a:rPr>
              <a:t>Consider meeting with quarry or supplier during production and just before placement</a:t>
            </a:r>
          </a:p>
          <a:p>
            <a:pPr algn="l"/>
            <a:endParaRPr lang="en-US" sz="2000" b="0" dirty="0">
              <a:solidFill>
                <a:schemeClr val="tx1">
                  <a:lumMod val="95000"/>
                  <a:lumOff val="5000"/>
                </a:schemeClr>
              </a:solidFill>
              <a:latin typeface="Calibri" panose="020F0502020204030204" pitchFamily="34" charset="0"/>
              <a:cs typeface="Calibri" panose="020F0502020204030204" pitchFamily="34" charset="0"/>
            </a:endParaRPr>
          </a:p>
          <a:p>
            <a:pPr algn="l"/>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id="{D5E1E2D7-D1DA-431B-8094-37AAF2CFD85D}"/>
              </a:ext>
            </a:extLst>
          </p:cNvPr>
          <p:cNvSpPr txBox="1"/>
          <p:nvPr/>
        </p:nvSpPr>
        <p:spPr>
          <a:xfrm>
            <a:off x="215900" y="2031999"/>
            <a:ext cx="6740525" cy="4647426"/>
          </a:xfrm>
          <a:prstGeom prst="rect">
            <a:avLst/>
          </a:prstGeom>
          <a:noFill/>
        </p:spPr>
        <p:txBody>
          <a:bodyPr wrap="square">
            <a:spAutoFit/>
          </a:bodyPr>
          <a:lstStyle/>
          <a:p>
            <a:pPr marL="342900" indent="-342900"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Make sure production is on schedule and amount is adequate for sampling/completion of project</a:t>
            </a:r>
          </a:p>
          <a:p>
            <a:pPr marL="342900" indent="-342900" algn="l">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Ensure quarry understanding of..</a:t>
            </a:r>
          </a:p>
          <a:p>
            <a:pPr marL="1828800" lvl="3" indent="-457200" algn="l">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SCC DSA specification</a:t>
            </a:r>
          </a:p>
          <a:p>
            <a:pPr marL="1828800" lvl="3" indent="-457200" algn="l">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Importance of adequate mixing</a:t>
            </a:r>
          </a:p>
          <a:p>
            <a:pPr marL="1828800" lvl="3" indent="-457200" algn="l">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Importance of proper moisture</a:t>
            </a:r>
          </a:p>
          <a:p>
            <a:pPr marL="1828800" lvl="3" indent="-457200" algn="l">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Consider talking to loader operator as well as QC technician</a:t>
            </a:r>
          </a:p>
          <a:p>
            <a:pPr marL="342900" indent="-342900" algn="l">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Make sure quarry is doing moisture testing to monitor pile</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Reminder about material cert. on first load delivered</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pic>
        <p:nvPicPr>
          <p:cNvPr id="10" name="Picture 9" descr="A picture containing text, indoor, kitchen appliance&#10;&#10;Description automatically generated">
            <a:extLst>
              <a:ext uri="{FF2B5EF4-FFF2-40B4-BE49-F238E27FC236}">
                <a16:creationId xmlns:a16="http://schemas.microsoft.com/office/drawing/2014/main" id="{561CE8CE-4D76-43E5-A605-B861DC9EDF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74094" y="3975100"/>
            <a:ext cx="2404831" cy="2882900"/>
          </a:xfrm>
          <a:prstGeom prst="rect">
            <a:avLst/>
          </a:prstGeom>
        </p:spPr>
      </p:pic>
      <p:cxnSp>
        <p:nvCxnSpPr>
          <p:cNvPr id="6" name="Straight Arrow Connector 5">
            <a:extLst>
              <a:ext uri="{FF2B5EF4-FFF2-40B4-BE49-F238E27FC236}">
                <a16:creationId xmlns:a16="http://schemas.microsoft.com/office/drawing/2014/main" id="{700F0865-41F1-4DCB-8DEB-52D00BB238C8}"/>
              </a:ext>
            </a:extLst>
          </p:cNvPr>
          <p:cNvCxnSpPr/>
          <p:nvPr/>
        </p:nvCxnSpPr>
        <p:spPr bwMode="auto">
          <a:xfrm>
            <a:off x="6083300" y="5458748"/>
            <a:ext cx="873125" cy="33020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089709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ChangeArrowheads="1"/>
          </p:cNvSpPr>
          <p:nvPr/>
        </p:nvSpPr>
        <p:spPr bwMode="auto">
          <a:xfrm>
            <a:off x="0" y="25400"/>
            <a:ext cx="9144000" cy="990600"/>
          </a:xfrm>
          <a:prstGeom prst="rect">
            <a:avLst/>
          </a:prstGeom>
          <a:noFill/>
          <a:ln w="9525">
            <a:noFill/>
            <a:miter lim="800000"/>
            <a:headEnd/>
            <a:tailEnd/>
          </a:ln>
        </p:spPr>
        <p:txBody>
          <a:bodyPr/>
          <a:lstStyle/>
          <a:p>
            <a:pPr marL="225425" indent="-225425" algn="l">
              <a:spcBef>
                <a:spcPct val="20000"/>
              </a:spcBef>
            </a:pPr>
            <a:r>
              <a:rPr lang="en-US" sz="3200" u="sng" dirty="0">
                <a:latin typeface="Calibri" panose="020F0502020204030204" pitchFamily="34" charset="0"/>
              </a:rPr>
              <a:t>Remember the old DSA Moisture</a:t>
            </a:r>
          </a:p>
          <a:p>
            <a:pPr marL="225425" indent="-225425" algn="l">
              <a:spcBef>
                <a:spcPct val="20000"/>
              </a:spcBef>
            </a:pPr>
            <a:r>
              <a:rPr lang="en-US" sz="3200" u="sng" dirty="0">
                <a:latin typeface="Calibri" panose="020F0502020204030204" pitchFamily="34" charset="0"/>
              </a:rPr>
              <a:t> field “test</a:t>
            </a:r>
            <a:r>
              <a:rPr lang="en-US" sz="3200" dirty="0">
                <a:latin typeface="Calibri" panose="020F0502020204030204" pitchFamily="34" charset="0"/>
              </a:rPr>
              <a:t>”?</a:t>
            </a:r>
          </a:p>
        </p:txBody>
      </p:sp>
      <p:sp>
        <p:nvSpPr>
          <p:cNvPr id="69635" name="Text Box 11"/>
          <p:cNvSpPr txBox="1">
            <a:spLocks noChangeArrowheads="1"/>
          </p:cNvSpPr>
          <p:nvPr/>
        </p:nvSpPr>
        <p:spPr bwMode="auto">
          <a:xfrm>
            <a:off x="2744788" y="1214731"/>
            <a:ext cx="3221037" cy="641350"/>
          </a:xfrm>
          <a:prstGeom prst="rect">
            <a:avLst/>
          </a:prstGeom>
          <a:noFill/>
          <a:ln w="9525">
            <a:noFill/>
            <a:miter lim="800000"/>
            <a:headEnd/>
            <a:tailEnd/>
          </a:ln>
        </p:spPr>
        <p:txBody>
          <a:bodyPr>
            <a:spAutoFit/>
          </a:bodyPr>
          <a:lstStyle/>
          <a:p>
            <a:pPr algn="r"/>
            <a:r>
              <a:rPr lang="en-US" dirty="0">
                <a:solidFill>
                  <a:srgbClr val="FF0000"/>
                </a:solidFill>
                <a:latin typeface="Calibri" panose="020F0502020204030204" pitchFamily="34" charset="0"/>
              </a:rPr>
              <a:t>TOO DRY</a:t>
            </a:r>
          </a:p>
        </p:txBody>
      </p:sp>
      <p:sp>
        <p:nvSpPr>
          <p:cNvPr id="69636" name="Text Box 13"/>
          <p:cNvSpPr txBox="1">
            <a:spLocks noChangeArrowheads="1"/>
          </p:cNvSpPr>
          <p:nvPr/>
        </p:nvSpPr>
        <p:spPr bwMode="auto">
          <a:xfrm>
            <a:off x="63500" y="1596524"/>
            <a:ext cx="3576637" cy="946150"/>
          </a:xfrm>
          <a:prstGeom prst="rect">
            <a:avLst/>
          </a:prstGeom>
          <a:noFill/>
          <a:ln w="9525">
            <a:noFill/>
            <a:miter lim="800000"/>
            <a:headEnd/>
            <a:tailEnd/>
          </a:ln>
        </p:spPr>
        <p:txBody>
          <a:bodyPr>
            <a:spAutoFit/>
          </a:bodyPr>
          <a:lstStyle/>
          <a:p>
            <a:r>
              <a:rPr lang="en-US" sz="2800" dirty="0">
                <a:latin typeface="Calibri" panose="020F0502020204030204" pitchFamily="34" charset="0"/>
              </a:rPr>
              <a:t>Unable to make ball.   Aggregate falls apart.</a:t>
            </a:r>
          </a:p>
        </p:txBody>
      </p:sp>
      <p:pic>
        <p:nvPicPr>
          <p:cNvPr id="69637" name="Picture 26" descr="ball_dry_003"/>
          <p:cNvPicPr>
            <a:picLocks noGrp="1" noChangeAspect="1" noChangeArrowheads="1"/>
          </p:cNvPicPr>
          <p:nvPr>
            <p:ph sz="half" idx="1"/>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a:xfrm>
            <a:off x="6026150" y="0"/>
            <a:ext cx="3111500" cy="2308225"/>
          </a:xfrm>
          <a:noFill/>
          <a:ln>
            <a:solidFill>
              <a:schemeClr val="tx1"/>
            </a:solidFill>
          </a:ln>
        </p:spPr>
      </p:pic>
      <p:sp>
        <p:nvSpPr>
          <p:cNvPr id="69638" name="Text Box 12"/>
          <p:cNvSpPr txBox="1">
            <a:spLocks noChangeArrowheads="1"/>
          </p:cNvSpPr>
          <p:nvPr/>
        </p:nvSpPr>
        <p:spPr bwMode="auto">
          <a:xfrm>
            <a:off x="3542968" y="5093450"/>
            <a:ext cx="2446337" cy="1190625"/>
          </a:xfrm>
          <a:prstGeom prst="rect">
            <a:avLst/>
          </a:prstGeom>
          <a:noFill/>
          <a:ln w="9525">
            <a:noFill/>
            <a:miter lim="800000"/>
            <a:headEnd/>
            <a:tailEnd/>
          </a:ln>
        </p:spPr>
        <p:txBody>
          <a:bodyPr>
            <a:spAutoFit/>
          </a:bodyPr>
          <a:lstStyle/>
          <a:p>
            <a:r>
              <a:rPr lang="en-US" dirty="0">
                <a:solidFill>
                  <a:srgbClr val="FF0000"/>
                </a:solidFill>
                <a:latin typeface="Calibri" panose="020F0502020204030204" pitchFamily="34" charset="0"/>
              </a:rPr>
              <a:t>JUST </a:t>
            </a:r>
          </a:p>
          <a:p>
            <a:r>
              <a:rPr lang="en-US" dirty="0">
                <a:solidFill>
                  <a:srgbClr val="FF0000"/>
                </a:solidFill>
                <a:latin typeface="Calibri" panose="020F0502020204030204" pitchFamily="34" charset="0"/>
              </a:rPr>
              <a:t>RIGHT!</a:t>
            </a:r>
          </a:p>
        </p:txBody>
      </p:sp>
      <p:sp>
        <p:nvSpPr>
          <p:cNvPr id="69639" name="Text Box 15"/>
          <p:cNvSpPr txBox="1">
            <a:spLocks noChangeArrowheads="1"/>
          </p:cNvSpPr>
          <p:nvPr/>
        </p:nvSpPr>
        <p:spPr bwMode="auto">
          <a:xfrm>
            <a:off x="0" y="5322887"/>
            <a:ext cx="3754438" cy="946150"/>
          </a:xfrm>
          <a:prstGeom prst="rect">
            <a:avLst/>
          </a:prstGeom>
          <a:noFill/>
          <a:ln w="9525">
            <a:noFill/>
            <a:miter lim="800000"/>
            <a:headEnd/>
            <a:tailEnd/>
          </a:ln>
        </p:spPr>
        <p:txBody>
          <a:bodyPr>
            <a:spAutoFit/>
          </a:bodyPr>
          <a:lstStyle/>
          <a:p>
            <a:r>
              <a:rPr lang="en-US" sz="2800" dirty="0">
                <a:latin typeface="Calibri" panose="020F0502020204030204" pitchFamily="34" charset="0"/>
              </a:rPr>
              <a:t>Aggregate forms tight ball that stays together.</a:t>
            </a:r>
          </a:p>
        </p:txBody>
      </p:sp>
      <p:pic>
        <p:nvPicPr>
          <p:cNvPr id="69640" name="Picture 31" descr="ball_good_003"/>
          <p:cNvPicPr>
            <a:picLocks noGrp="1" noChangeAspect="1" noChangeArrowheads="1"/>
          </p:cNvPicPr>
          <p:nvPr>
            <p:ph sz="quarter" idx="2"/>
          </p:nvPr>
        </p:nvPicPr>
        <p:blipFill>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a:xfrm>
            <a:off x="6026150" y="4679950"/>
            <a:ext cx="3114675" cy="2178050"/>
          </a:xfrm>
          <a:noFill/>
          <a:ln>
            <a:solidFill>
              <a:schemeClr val="tx1"/>
            </a:solidFill>
          </a:ln>
        </p:spPr>
      </p:pic>
      <p:sp>
        <p:nvSpPr>
          <p:cNvPr id="69641" name="Text Box 10"/>
          <p:cNvSpPr txBox="1">
            <a:spLocks noChangeArrowheads="1"/>
          </p:cNvSpPr>
          <p:nvPr/>
        </p:nvSpPr>
        <p:spPr bwMode="auto">
          <a:xfrm>
            <a:off x="2744788" y="3207690"/>
            <a:ext cx="3221037" cy="641350"/>
          </a:xfrm>
          <a:prstGeom prst="rect">
            <a:avLst/>
          </a:prstGeom>
          <a:noFill/>
          <a:ln w="9525">
            <a:noFill/>
            <a:miter lim="800000"/>
            <a:headEnd/>
            <a:tailEnd/>
          </a:ln>
        </p:spPr>
        <p:txBody>
          <a:bodyPr>
            <a:spAutoFit/>
          </a:bodyPr>
          <a:lstStyle/>
          <a:p>
            <a:pPr algn="r"/>
            <a:r>
              <a:rPr lang="en-US" dirty="0">
                <a:solidFill>
                  <a:srgbClr val="FF0000"/>
                </a:solidFill>
                <a:latin typeface="Calibri" panose="020F0502020204030204" pitchFamily="34" charset="0"/>
              </a:rPr>
              <a:t>TOO WET</a:t>
            </a:r>
          </a:p>
        </p:txBody>
      </p:sp>
      <p:sp>
        <p:nvSpPr>
          <p:cNvPr id="69642" name="Text Box 14"/>
          <p:cNvSpPr txBox="1">
            <a:spLocks noChangeArrowheads="1"/>
          </p:cNvSpPr>
          <p:nvPr/>
        </p:nvSpPr>
        <p:spPr bwMode="auto">
          <a:xfrm>
            <a:off x="72942" y="3489325"/>
            <a:ext cx="3665538" cy="946150"/>
          </a:xfrm>
          <a:prstGeom prst="rect">
            <a:avLst/>
          </a:prstGeom>
          <a:noFill/>
          <a:ln w="9525">
            <a:noFill/>
            <a:miter lim="800000"/>
            <a:headEnd/>
            <a:tailEnd/>
          </a:ln>
        </p:spPr>
        <p:txBody>
          <a:bodyPr>
            <a:spAutoFit/>
          </a:bodyPr>
          <a:lstStyle/>
          <a:p>
            <a:r>
              <a:rPr lang="en-US" sz="2800" dirty="0">
                <a:latin typeface="Calibri" panose="020F0502020204030204" pitchFamily="34" charset="0"/>
              </a:rPr>
              <a:t>Aggregate forms wet, mushy unstable ball.</a:t>
            </a:r>
          </a:p>
        </p:txBody>
      </p:sp>
      <p:pic>
        <p:nvPicPr>
          <p:cNvPr id="69643" name="Picture 34" descr="ball_wet_002"/>
          <p:cNvPicPr>
            <a:picLocks noGrp="1" noChangeAspect="1" noChangeArrowheads="1"/>
          </p:cNvPicPr>
          <p:nvPr>
            <p:ph sz="quarter" idx="3"/>
          </p:nvPr>
        </p:nvPicPr>
        <p:blipFill>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a:xfrm>
            <a:off x="6038850" y="2462213"/>
            <a:ext cx="3105150" cy="2120900"/>
          </a:xfrm>
          <a:noFill/>
          <a:ln>
            <a:solidFill>
              <a:schemeClr val="tx1"/>
            </a:solidFill>
          </a:ln>
        </p:spPr>
      </p:pic>
    </p:spTree>
    <p:extLst>
      <p:ext uri="{BB962C8B-B14F-4D97-AF65-F5344CB8AC3E}">
        <p14:creationId xmlns:p14="http://schemas.microsoft.com/office/powerpoint/2010/main" val="38923261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ChangeArrowheads="1"/>
          </p:cNvSpPr>
          <p:nvPr/>
        </p:nvSpPr>
        <p:spPr bwMode="auto">
          <a:xfrm>
            <a:off x="0" y="25400"/>
            <a:ext cx="9144000" cy="990600"/>
          </a:xfrm>
          <a:prstGeom prst="rect">
            <a:avLst/>
          </a:prstGeom>
          <a:noFill/>
          <a:ln w="9525">
            <a:noFill/>
            <a:miter lim="800000"/>
            <a:headEnd/>
            <a:tailEnd/>
          </a:ln>
        </p:spPr>
        <p:txBody>
          <a:bodyPr/>
          <a:lstStyle/>
          <a:p>
            <a:pPr marL="225425" indent="-225425" algn="l">
              <a:spcBef>
                <a:spcPct val="20000"/>
              </a:spcBef>
            </a:pPr>
            <a:r>
              <a:rPr lang="en-US" sz="3200" u="sng" dirty="0">
                <a:latin typeface="Calibri" panose="020F0502020204030204" pitchFamily="34" charset="0"/>
              </a:rPr>
              <a:t>DSA Moisture field “test</a:t>
            </a:r>
            <a:r>
              <a:rPr lang="en-US" sz="3200" dirty="0">
                <a:latin typeface="Calibri" panose="020F0502020204030204" pitchFamily="34" charset="0"/>
              </a:rPr>
              <a:t>”</a:t>
            </a:r>
          </a:p>
        </p:txBody>
      </p:sp>
      <p:sp>
        <p:nvSpPr>
          <p:cNvPr id="69635" name="Text Box 11"/>
          <p:cNvSpPr txBox="1">
            <a:spLocks noChangeArrowheads="1"/>
          </p:cNvSpPr>
          <p:nvPr/>
        </p:nvSpPr>
        <p:spPr bwMode="auto">
          <a:xfrm>
            <a:off x="2744788" y="1050925"/>
            <a:ext cx="3221037" cy="641350"/>
          </a:xfrm>
          <a:prstGeom prst="rect">
            <a:avLst/>
          </a:prstGeom>
          <a:noFill/>
          <a:ln w="9525">
            <a:noFill/>
            <a:miter lim="800000"/>
            <a:headEnd/>
            <a:tailEnd/>
          </a:ln>
        </p:spPr>
        <p:txBody>
          <a:bodyPr>
            <a:spAutoFit/>
          </a:bodyPr>
          <a:lstStyle/>
          <a:p>
            <a:pPr algn="r"/>
            <a:r>
              <a:rPr lang="en-US" dirty="0">
                <a:solidFill>
                  <a:srgbClr val="FF0000"/>
                </a:solidFill>
                <a:latin typeface="Calibri" panose="020F0502020204030204" pitchFamily="34" charset="0"/>
              </a:rPr>
              <a:t>TOO DRY</a:t>
            </a:r>
          </a:p>
        </p:txBody>
      </p:sp>
      <p:sp>
        <p:nvSpPr>
          <p:cNvPr id="69636" name="Text Box 13"/>
          <p:cNvSpPr txBox="1">
            <a:spLocks noChangeArrowheads="1"/>
          </p:cNvSpPr>
          <p:nvPr/>
        </p:nvSpPr>
        <p:spPr bwMode="auto">
          <a:xfrm>
            <a:off x="109538" y="960438"/>
            <a:ext cx="3576637" cy="946150"/>
          </a:xfrm>
          <a:prstGeom prst="rect">
            <a:avLst/>
          </a:prstGeom>
          <a:noFill/>
          <a:ln w="9525">
            <a:noFill/>
            <a:miter lim="800000"/>
            <a:headEnd/>
            <a:tailEnd/>
          </a:ln>
        </p:spPr>
        <p:txBody>
          <a:bodyPr>
            <a:spAutoFit/>
          </a:bodyPr>
          <a:lstStyle/>
          <a:p>
            <a:r>
              <a:rPr lang="en-US" sz="2800" dirty="0">
                <a:latin typeface="Calibri" panose="020F0502020204030204" pitchFamily="34" charset="0"/>
              </a:rPr>
              <a:t>Unable to make ball.   Aggregate falls apart.</a:t>
            </a:r>
          </a:p>
        </p:txBody>
      </p:sp>
      <p:pic>
        <p:nvPicPr>
          <p:cNvPr id="69637" name="Picture 26" descr="ball_dry_003"/>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6026150" y="0"/>
            <a:ext cx="3111500" cy="2308225"/>
          </a:xfrm>
          <a:noFill/>
          <a:ln>
            <a:solidFill>
              <a:schemeClr val="tx1"/>
            </a:solidFill>
          </a:ln>
        </p:spPr>
      </p:pic>
      <p:sp>
        <p:nvSpPr>
          <p:cNvPr id="69638" name="Text Box 12"/>
          <p:cNvSpPr txBox="1">
            <a:spLocks noChangeArrowheads="1"/>
          </p:cNvSpPr>
          <p:nvPr/>
        </p:nvSpPr>
        <p:spPr bwMode="auto">
          <a:xfrm>
            <a:off x="3519488" y="5200650"/>
            <a:ext cx="2446337" cy="1190625"/>
          </a:xfrm>
          <a:prstGeom prst="rect">
            <a:avLst/>
          </a:prstGeom>
          <a:noFill/>
          <a:ln w="9525">
            <a:noFill/>
            <a:miter lim="800000"/>
            <a:headEnd/>
            <a:tailEnd/>
          </a:ln>
        </p:spPr>
        <p:txBody>
          <a:bodyPr>
            <a:spAutoFit/>
          </a:bodyPr>
          <a:lstStyle/>
          <a:p>
            <a:r>
              <a:rPr lang="en-US" dirty="0">
                <a:solidFill>
                  <a:srgbClr val="FF0000"/>
                </a:solidFill>
                <a:latin typeface="Calibri" panose="020F0502020204030204" pitchFamily="34" charset="0"/>
              </a:rPr>
              <a:t>JUST </a:t>
            </a:r>
          </a:p>
          <a:p>
            <a:r>
              <a:rPr lang="en-US" dirty="0">
                <a:solidFill>
                  <a:srgbClr val="FF0000"/>
                </a:solidFill>
                <a:latin typeface="Calibri" panose="020F0502020204030204" pitchFamily="34" charset="0"/>
              </a:rPr>
              <a:t>RIGHT!</a:t>
            </a:r>
          </a:p>
        </p:txBody>
      </p:sp>
      <p:sp>
        <p:nvSpPr>
          <p:cNvPr id="69639" name="Text Box 15"/>
          <p:cNvSpPr txBox="1">
            <a:spLocks noChangeArrowheads="1"/>
          </p:cNvSpPr>
          <p:nvPr/>
        </p:nvSpPr>
        <p:spPr bwMode="auto">
          <a:xfrm>
            <a:off x="19050" y="5181600"/>
            <a:ext cx="3754438" cy="946150"/>
          </a:xfrm>
          <a:prstGeom prst="rect">
            <a:avLst/>
          </a:prstGeom>
          <a:noFill/>
          <a:ln w="9525">
            <a:noFill/>
            <a:miter lim="800000"/>
            <a:headEnd/>
            <a:tailEnd/>
          </a:ln>
        </p:spPr>
        <p:txBody>
          <a:bodyPr>
            <a:spAutoFit/>
          </a:bodyPr>
          <a:lstStyle/>
          <a:p>
            <a:r>
              <a:rPr lang="en-US" sz="2800" dirty="0">
                <a:latin typeface="Calibri" panose="020F0502020204030204" pitchFamily="34" charset="0"/>
              </a:rPr>
              <a:t>Aggregate forms tight ball that stays together.</a:t>
            </a:r>
          </a:p>
        </p:txBody>
      </p:sp>
      <p:pic>
        <p:nvPicPr>
          <p:cNvPr id="69640" name="Picture 31" descr="ball_good_003"/>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6026150" y="4679950"/>
            <a:ext cx="3114675" cy="2178050"/>
          </a:xfrm>
          <a:noFill/>
          <a:ln>
            <a:solidFill>
              <a:schemeClr val="tx1"/>
            </a:solidFill>
          </a:ln>
        </p:spPr>
      </p:pic>
      <p:sp>
        <p:nvSpPr>
          <p:cNvPr id="69641" name="Text Box 10"/>
          <p:cNvSpPr txBox="1">
            <a:spLocks noChangeArrowheads="1"/>
          </p:cNvSpPr>
          <p:nvPr/>
        </p:nvSpPr>
        <p:spPr bwMode="auto">
          <a:xfrm>
            <a:off x="2744788" y="3067050"/>
            <a:ext cx="3221037" cy="641350"/>
          </a:xfrm>
          <a:prstGeom prst="rect">
            <a:avLst/>
          </a:prstGeom>
          <a:noFill/>
          <a:ln w="9525">
            <a:noFill/>
            <a:miter lim="800000"/>
            <a:headEnd/>
            <a:tailEnd/>
          </a:ln>
        </p:spPr>
        <p:txBody>
          <a:bodyPr>
            <a:spAutoFit/>
          </a:bodyPr>
          <a:lstStyle/>
          <a:p>
            <a:pPr algn="r"/>
            <a:r>
              <a:rPr lang="en-US" dirty="0">
                <a:solidFill>
                  <a:srgbClr val="FF0000"/>
                </a:solidFill>
                <a:latin typeface="Calibri" panose="020F0502020204030204" pitchFamily="34" charset="0"/>
              </a:rPr>
              <a:t>TOO WET</a:t>
            </a:r>
          </a:p>
        </p:txBody>
      </p:sp>
      <p:sp>
        <p:nvSpPr>
          <p:cNvPr id="69642" name="Text Box 14"/>
          <p:cNvSpPr txBox="1">
            <a:spLocks noChangeArrowheads="1"/>
          </p:cNvSpPr>
          <p:nvPr/>
        </p:nvSpPr>
        <p:spPr bwMode="auto">
          <a:xfrm>
            <a:off x="63500" y="2898775"/>
            <a:ext cx="3665538" cy="946150"/>
          </a:xfrm>
          <a:prstGeom prst="rect">
            <a:avLst/>
          </a:prstGeom>
          <a:noFill/>
          <a:ln w="9525">
            <a:noFill/>
            <a:miter lim="800000"/>
            <a:headEnd/>
            <a:tailEnd/>
          </a:ln>
        </p:spPr>
        <p:txBody>
          <a:bodyPr>
            <a:spAutoFit/>
          </a:bodyPr>
          <a:lstStyle/>
          <a:p>
            <a:r>
              <a:rPr lang="en-US" sz="2800" dirty="0">
                <a:latin typeface="Calibri" panose="020F0502020204030204" pitchFamily="34" charset="0"/>
              </a:rPr>
              <a:t>Aggregate forms wet, mushy unstable ball.</a:t>
            </a:r>
          </a:p>
        </p:txBody>
      </p:sp>
      <p:pic>
        <p:nvPicPr>
          <p:cNvPr id="69643" name="Picture 34" descr="ball_wet_002"/>
          <p:cNvPicPr>
            <a:picLocks noGrp="1" noChangeAspect="1" noChangeArrowheads="1"/>
          </p:cNvPicPr>
          <p:nvPr>
            <p:ph sz="quarter" idx="3"/>
          </p:nvPr>
        </p:nvPicPr>
        <p:blipFill>
          <a:blip r:embed="rId5" cstate="email">
            <a:extLst>
              <a:ext uri="{28A0092B-C50C-407E-A947-70E740481C1C}">
                <a14:useLocalDpi xmlns:a14="http://schemas.microsoft.com/office/drawing/2010/main"/>
              </a:ext>
            </a:extLst>
          </a:blip>
          <a:srcRect/>
          <a:stretch>
            <a:fillRect/>
          </a:stretch>
        </p:blipFill>
        <p:spPr>
          <a:xfrm>
            <a:off x="6038850" y="2462213"/>
            <a:ext cx="3105150" cy="2120900"/>
          </a:xfrm>
          <a:noFill/>
          <a:ln>
            <a:solidFill>
              <a:schemeClr val="tx1"/>
            </a:solidFill>
          </a:ln>
        </p:spPr>
      </p:pic>
      <p:cxnSp>
        <p:nvCxnSpPr>
          <p:cNvPr id="3" name="Straight Connector 2">
            <a:extLst>
              <a:ext uri="{FF2B5EF4-FFF2-40B4-BE49-F238E27FC236}">
                <a16:creationId xmlns:a16="http://schemas.microsoft.com/office/drawing/2014/main" id="{EF3EDFC8-403E-4B52-9100-D30114371797}"/>
              </a:ext>
            </a:extLst>
          </p:cNvPr>
          <p:cNvCxnSpPr>
            <a:cxnSpLocks/>
          </p:cNvCxnSpPr>
          <p:nvPr/>
        </p:nvCxnSpPr>
        <p:spPr bwMode="auto">
          <a:xfrm>
            <a:off x="19050" y="0"/>
            <a:ext cx="9105900" cy="6858000"/>
          </a:xfrm>
          <a:prstGeom prst="line">
            <a:avLst/>
          </a:prstGeom>
          <a:ln w="76200">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 name="Straight Connector 4">
            <a:extLst>
              <a:ext uri="{FF2B5EF4-FFF2-40B4-BE49-F238E27FC236}">
                <a16:creationId xmlns:a16="http://schemas.microsoft.com/office/drawing/2014/main" id="{3408027F-7F96-481A-97CC-C3338DCC4C2B}"/>
              </a:ext>
            </a:extLst>
          </p:cNvPr>
          <p:cNvCxnSpPr>
            <a:cxnSpLocks/>
          </p:cNvCxnSpPr>
          <p:nvPr/>
        </p:nvCxnSpPr>
        <p:spPr bwMode="auto">
          <a:xfrm flipV="1">
            <a:off x="0" y="0"/>
            <a:ext cx="9144000" cy="6832600"/>
          </a:xfrm>
          <a:prstGeom prst="line">
            <a:avLst/>
          </a:prstGeom>
          <a:ln w="76200">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 name="TextBox 7">
            <a:extLst>
              <a:ext uri="{FF2B5EF4-FFF2-40B4-BE49-F238E27FC236}">
                <a16:creationId xmlns:a16="http://schemas.microsoft.com/office/drawing/2014/main" id="{7B1B5991-EB14-48E0-B612-41F391901D94}"/>
              </a:ext>
            </a:extLst>
          </p:cNvPr>
          <p:cNvSpPr txBox="1"/>
          <p:nvPr/>
        </p:nvSpPr>
        <p:spPr>
          <a:xfrm>
            <a:off x="704850" y="1727964"/>
            <a:ext cx="7734300" cy="3416320"/>
          </a:xfrm>
          <a:prstGeom prst="rect">
            <a:avLst/>
          </a:prstGeom>
          <a:solidFill>
            <a:schemeClr val="bg1"/>
          </a:solidFill>
          <a:ln w="76200">
            <a:solidFill>
              <a:srgbClr val="FF0000"/>
            </a:solidFill>
          </a:ln>
        </p:spPr>
        <p:txBody>
          <a:bodyPr wrap="square" rtlCol="0">
            <a:spAutoFit/>
          </a:bodyPr>
          <a:lstStyle/>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With the reduction of the clay content in DSA over the years, this test is no longer a good approximation of optimum moisture.</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51058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ChangeArrowheads="1"/>
          </p:cNvSpPr>
          <p:nvPr/>
        </p:nvSpPr>
        <p:spPr bwMode="auto">
          <a:xfrm>
            <a:off x="0" y="25400"/>
            <a:ext cx="9144000" cy="990600"/>
          </a:xfrm>
          <a:prstGeom prst="rect">
            <a:avLst/>
          </a:prstGeom>
          <a:noFill/>
          <a:ln w="9525">
            <a:noFill/>
            <a:miter lim="800000"/>
            <a:headEnd/>
            <a:tailEnd/>
          </a:ln>
        </p:spPr>
        <p:txBody>
          <a:bodyPr/>
          <a:lstStyle/>
          <a:p>
            <a:pPr marL="225425" indent="-225425" algn="l">
              <a:spcBef>
                <a:spcPct val="20000"/>
              </a:spcBef>
            </a:pPr>
            <a:r>
              <a:rPr lang="en-US" sz="3200" u="sng" dirty="0">
                <a:latin typeface="Calibri" panose="020F0502020204030204" pitchFamily="34" charset="0"/>
              </a:rPr>
              <a:t>DSA Moisture field “test</a:t>
            </a:r>
            <a:r>
              <a:rPr lang="en-US" sz="3200" dirty="0">
                <a:latin typeface="Calibri" panose="020F0502020204030204" pitchFamily="34" charset="0"/>
              </a:rPr>
              <a:t>”</a:t>
            </a:r>
          </a:p>
        </p:txBody>
      </p:sp>
      <p:sp>
        <p:nvSpPr>
          <p:cNvPr id="69635" name="Text Box 11"/>
          <p:cNvSpPr txBox="1">
            <a:spLocks noChangeArrowheads="1"/>
          </p:cNvSpPr>
          <p:nvPr/>
        </p:nvSpPr>
        <p:spPr bwMode="auto">
          <a:xfrm>
            <a:off x="2744788" y="1050925"/>
            <a:ext cx="3221037" cy="641350"/>
          </a:xfrm>
          <a:prstGeom prst="rect">
            <a:avLst/>
          </a:prstGeom>
          <a:noFill/>
          <a:ln w="9525">
            <a:noFill/>
            <a:miter lim="800000"/>
            <a:headEnd/>
            <a:tailEnd/>
          </a:ln>
        </p:spPr>
        <p:txBody>
          <a:bodyPr>
            <a:spAutoFit/>
          </a:bodyPr>
          <a:lstStyle/>
          <a:p>
            <a:pPr algn="r"/>
            <a:r>
              <a:rPr lang="en-US" dirty="0">
                <a:solidFill>
                  <a:srgbClr val="FF0000"/>
                </a:solidFill>
                <a:latin typeface="Calibri" panose="020F0502020204030204" pitchFamily="34" charset="0"/>
              </a:rPr>
              <a:t>TOO DRY</a:t>
            </a:r>
          </a:p>
        </p:txBody>
      </p:sp>
      <p:sp>
        <p:nvSpPr>
          <p:cNvPr id="69636" name="Text Box 13"/>
          <p:cNvSpPr txBox="1">
            <a:spLocks noChangeArrowheads="1"/>
          </p:cNvSpPr>
          <p:nvPr/>
        </p:nvSpPr>
        <p:spPr bwMode="auto">
          <a:xfrm>
            <a:off x="109538" y="960438"/>
            <a:ext cx="3576637" cy="946150"/>
          </a:xfrm>
          <a:prstGeom prst="rect">
            <a:avLst/>
          </a:prstGeom>
          <a:noFill/>
          <a:ln w="9525">
            <a:noFill/>
            <a:miter lim="800000"/>
            <a:headEnd/>
            <a:tailEnd/>
          </a:ln>
        </p:spPr>
        <p:txBody>
          <a:bodyPr>
            <a:spAutoFit/>
          </a:bodyPr>
          <a:lstStyle/>
          <a:p>
            <a:r>
              <a:rPr lang="en-US" sz="2800" dirty="0">
                <a:latin typeface="Calibri" panose="020F0502020204030204" pitchFamily="34" charset="0"/>
              </a:rPr>
              <a:t>Unable to make ball.   Aggregate falls apart.</a:t>
            </a:r>
          </a:p>
        </p:txBody>
      </p:sp>
      <p:pic>
        <p:nvPicPr>
          <p:cNvPr id="69637" name="Picture 26" descr="ball_dry_003"/>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6026150" y="0"/>
            <a:ext cx="3111500" cy="2308225"/>
          </a:xfrm>
          <a:noFill/>
          <a:ln>
            <a:solidFill>
              <a:schemeClr val="tx1"/>
            </a:solidFill>
          </a:ln>
        </p:spPr>
      </p:pic>
      <p:sp>
        <p:nvSpPr>
          <p:cNvPr id="69638" name="Text Box 12"/>
          <p:cNvSpPr txBox="1">
            <a:spLocks noChangeArrowheads="1"/>
          </p:cNvSpPr>
          <p:nvPr/>
        </p:nvSpPr>
        <p:spPr bwMode="auto">
          <a:xfrm>
            <a:off x="3519488" y="5200650"/>
            <a:ext cx="2446337" cy="1190625"/>
          </a:xfrm>
          <a:prstGeom prst="rect">
            <a:avLst/>
          </a:prstGeom>
          <a:noFill/>
          <a:ln w="9525">
            <a:noFill/>
            <a:miter lim="800000"/>
            <a:headEnd/>
            <a:tailEnd/>
          </a:ln>
        </p:spPr>
        <p:txBody>
          <a:bodyPr>
            <a:spAutoFit/>
          </a:bodyPr>
          <a:lstStyle/>
          <a:p>
            <a:r>
              <a:rPr lang="en-US" dirty="0">
                <a:solidFill>
                  <a:srgbClr val="FF0000"/>
                </a:solidFill>
                <a:latin typeface="Calibri" panose="020F0502020204030204" pitchFamily="34" charset="0"/>
              </a:rPr>
              <a:t>JUST </a:t>
            </a:r>
          </a:p>
          <a:p>
            <a:r>
              <a:rPr lang="en-US" dirty="0">
                <a:solidFill>
                  <a:srgbClr val="FF0000"/>
                </a:solidFill>
                <a:latin typeface="Calibri" panose="020F0502020204030204" pitchFamily="34" charset="0"/>
              </a:rPr>
              <a:t>RIGHT!</a:t>
            </a:r>
          </a:p>
        </p:txBody>
      </p:sp>
      <p:sp>
        <p:nvSpPr>
          <p:cNvPr id="69639" name="Text Box 15"/>
          <p:cNvSpPr txBox="1">
            <a:spLocks noChangeArrowheads="1"/>
          </p:cNvSpPr>
          <p:nvPr/>
        </p:nvSpPr>
        <p:spPr bwMode="auto">
          <a:xfrm>
            <a:off x="19050" y="5181600"/>
            <a:ext cx="3754438" cy="946150"/>
          </a:xfrm>
          <a:prstGeom prst="rect">
            <a:avLst/>
          </a:prstGeom>
          <a:noFill/>
          <a:ln w="9525">
            <a:noFill/>
            <a:miter lim="800000"/>
            <a:headEnd/>
            <a:tailEnd/>
          </a:ln>
        </p:spPr>
        <p:txBody>
          <a:bodyPr>
            <a:spAutoFit/>
          </a:bodyPr>
          <a:lstStyle/>
          <a:p>
            <a:r>
              <a:rPr lang="en-US" sz="2800" dirty="0">
                <a:latin typeface="Calibri" panose="020F0502020204030204" pitchFamily="34" charset="0"/>
              </a:rPr>
              <a:t>Aggregate forms tight ball that stays together.</a:t>
            </a:r>
          </a:p>
        </p:txBody>
      </p:sp>
      <p:pic>
        <p:nvPicPr>
          <p:cNvPr id="69640" name="Picture 31" descr="ball_good_003"/>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6026150" y="4679950"/>
            <a:ext cx="3114675" cy="2178050"/>
          </a:xfrm>
          <a:noFill/>
          <a:ln>
            <a:solidFill>
              <a:schemeClr val="tx1"/>
            </a:solidFill>
          </a:ln>
        </p:spPr>
      </p:pic>
      <p:sp>
        <p:nvSpPr>
          <p:cNvPr id="69641" name="Text Box 10"/>
          <p:cNvSpPr txBox="1">
            <a:spLocks noChangeArrowheads="1"/>
          </p:cNvSpPr>
          <p:nvPr/>
        </p:nvSpPr>
        <p:spPr bwMode="auto">
          <a:xfrm>
            <a:off x="2744788" y="3067050"/>
            <a:ext cx="3221037" cy="641350"/>
          </a:xfrm>
          <a:prstGeom prst="rect">
            <a:avLst/>
          </a:prstGeom>
          <a:noFill/>
          <a:ln w="9525">
            <a:noFill/>
            <a:miter lim="800000"/>
            <a:headEnd/>
            <a:tailEnd/>
          </a:ln>
        </p:spPr>
        <p:txBody>
          <a:bodyPr>
            <a:spAutoFit/>
          </a:bodyPr>
          <a:lstStyle/>
          <a:p>
            <a:pPr algn="r"/>
            <a:r>
              <a:rPr lang="en-US" dirty="0">
                <a:solidFill>
                  <a:srgbClr val="FF0000"/>
                </a:solidFill>
                <a:latin typeface="Calibri" panose="020F0502020204030204" pitchFamily="34" charset="0"/>
              </a:rPr>
              <a:t>TOO WET</a:t>
            </a:r>
          </a:p>
        </p:txBody>
      </p:sp>
      <p:sp>
        <p:nvSpPr>
          <p:cNvPr id="69642" name="Text Box 14"/>
          <p:cNvSpPr txBox="1">
            <a:spLocks noChangeArrowheads="1"/>
          </p:cNvSpPr>
          <p:nvPr/>
        </p:nvSpPr>
        <p:spPr bwMode="auto">
          <a:xfrm>
            <a:off x="63500" y="2898775"/>
            <a:ext cx="3665538" cy="946150"/>
          </a:xfrm>
          <a:prstGeom prst="rect">
            <a:avLst/>
          </a:prstGeom>
          <a:noFill/>
          <a:ln w="9525">
            <a:noFill/>
            <a:miter lim="800000"/>
            <a:headEnd/>
            <a:tailEnd/>
          </a:ln>
        </p:spPr>
        <p:txBody>
          <a:bodyPr>
            <a:spAutoFit/>
          </a:bodyPr>
          <a:lstStyle/>
          <a:p>
            <a:r>
              <a:rPr lang="en-US" sz="2800" dirty="0">
                <a:latin typeface="Calibri" panose="020F0502020204030204" pitchFamily="34" charset="0"/>
              </a:rPr>
              <a:t>Aggregate forms wet, mushy unstable ball.</a:t>
            </a:r>
          </a:p>
        </p:txBody>
      </p:sp>
      <p:pic>
        <p:nvPicPr>
          <p:cNvPr id="69643" name="Picture 34" descr="ball_wet_002"/>
          <p:cNvPicPr>
            <a:picLocks noGrp="1" noChangeAspect="1" noChangeArrowheads="1"/>
          </p:cNvPicPr>
          <p:nvPr>
            <p:ph sz="quarter" idx="3"/>
          </p:nvPr>
        </p:nvPicPr>
        <p:blipFill>
          <a:blip r:embed="rId5" cstate="email">
            <a:extLst>
              <a:ext uri="{28A0092B-C50C-407E-A947-70E740481C1C}">
                <a14:useLocalDpi xmlns:a14="http://schemas.microsoft.com/office/drawing/2010/main"/>
              </a:ext>
            </a:extLst>
          </a:blip>
          <a:srcRect/>
          <a:stretch>
            <a:fillRect/>
          </a:stretch>
        </p:blipFill>
        <p:spPr>
          <a:xfrm>
            <a:off x="6038850" y="2462213"/>
            <a:ext cx="3105150" cy="2120900"/>
          </a:xfrm>
          <a:noFill/>
          <a:ln>
            <a:solidFill>
              <a:schemeClr val="tx1"/>
            </a:solidFill>
          </a:ln>
        </p:spPr>
      </p:pic>
      <p:cxnSp>
        <p:nvCxnSpPr>
          <p:cNvPr id="3" name="Straight Connector 2">
            <a:extLst>
              <a:ext uri="{FF2B5EF4-FFF2-40B4-BE49-F238E27FC236}">
                <a16:creationId xmlns:a16="http://schemas.microsoft.com/office/drawing/2014/main" id="{EF3EDFC8-403E-4B52-9100-D30114371797}"/>
              </a:ext>
            </a:extLst>
          </p:cNvPr>
          <p:cNvCxnSpPr>
            <a:cxnSpLocks/>
          </p:cNvCxnSpPr>
          <p:nvPr/>
        </p:nvCxnSpPr>
        <p:spPr bwMode="auto">
          <a:xfrm>
            <a:off x="19050" y="0"/>
            <a:ext cx="9105900" cy="6858000"/>
          </a:xfrm>
          <a:prstGeom prst="line">
            <a:avLst/>
          </a:prstGeom>
          <a:ln w="76200">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 name="Straight Connector 4">
            <a:extLst>
              <a:ext uri="{FF2B5EF4-FFF2-40B4-BE49-F238E27FC236}">
                <a16:creationId xmlns:a16="http://schemas.microsoft.com/office/drawing/2014/main" id="{3408027F-7F96-481A-97CC-C3338DCC4C2B}"/>
              </a:ext>
            </a:extLst>
          </p:cNvPr>
          <p:cNvCxnSpPr>
            <a:cxnSpLocks/>
          </p:cNvCxnSpPr>
          <p:nvPr/>
        </p:nvCxnSpPr>
        <p:spPr bwMode="auto">
          <a:xfrm flipV="1">
            <a:off x="0" y="0"/>
            <a:ext cx="9144000" cy="6832600"/>
          </a:xfrm>
          <a:prstGeom prst="line">
            <a:avLst/>
          </a:prstGeom>
          <a:ln w="76200">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 name="TextBox 7">
            <a:extLst>
              <a:ext uri="{FF2B5EF4-FFF2-40B4-BE49-F238E27FC236}">
                <a16:creationId xmlns:a16="http://schemas.microsoft.com/office/drawing/2014/main" id="{7B1B5991-EB14-48E0-B612-41F391901D94}"/>
              </a:ext>
            </a:extLst>
          </p:cNvPr>
          <p:cNvSpPr txBox="1"/>
          <p:nvPr/>
        </p:nvSpPr>
        <p:spPr>
          <a:xfrm>
            <a:off x="704850" y="1727964"/>
            <a:ext cx="7734300" cy="3754874"/>
          </a:xfrm>
          <a:prstGeom prst="rect">
            <a:avLst/>
          </a:prstGeom>
          <a:solidFill>
            <a:schemeClr val="bg1"/>
          </a:solidFill>
          <a:ln w="76200">
            <a:solidFill>
              <a:srgbClr val="FF0000"/>
            </a:solidFill>
          </a:ln>
        </p:spPr>
        <p:txBody>
          <a:bodyPr wrap="square" rtlCol="0">
            <a:spAutoFit/>
          </a:bodyPr>
          <a:lstStyle/>
          <a:p>
            <a:endParaRPr lang="en-US" sz="3400" dirty="0">
              <a:latin typeface="Calibri" panose="020F0502020204030204" pitchFamily="34" charset="0"/>
              <a:cs typeface="Calibri" panose="020F0502020204030204" pitchFamily="34" charset="0"/>
            </a:endParaRPr>
          </a:p>
          <a:p>
            <a:r>
              <a:rPr lang="en-US" sz="3400" dirty="0">
                <a:latin typeface="Calibri" panose="020F0502020204030204" pitchFamily="34" charset="0"/>
                <a:cs typeface="Calibri" panose="020F0502020204030204" pitchFamily="34" charset="0"/>
              </a:rPr>
              <a:t>Moisture tests can be done during production to lock moisture into the pile</a:t>
            </a:r>
          </a:p>
          <a:p>
            <a:endParaRPr lang="en-US" sz="3400" dirty="0">
              <a:latin typeface="Calibri" panose="020F0502020204030204" pitchFamily="34" charset="0"/>
              <a:cs typeface="Calibri" panose="020F0502020204030204" pitchFamily="34" charset="0"/>
            </a:endParaRPr>
          </a:p>
          <a:p>
            <a:r>
              <a:rPr lang="en-US" sz="3400" dirty="0">
                <a:latin typeface="Calibri" panose="020F0502020204030204" pitchFamily="34" charset="0"/>
                <a:cs typeface="Calibri" panose="020F0502020204030204" pitchFamily="34" charset="0"/>
              </a:rPr>
              <a:t>Done with drying oven and comparing wet mass vs. dried mass</a:t>
            </a:r>
          </a:p>
          <a:p>
            <a:endParaRPr lang="en-US" sz="3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20038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Times New Roman"/>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What is the DSA Project Checklist?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Times New Roman"/>
              </a:rPr>
              <a:t>Final Preparations</a:t>
            </a:r>
            <a:endParaRPr lang="en-US" sz="3200" dirty="0">
              <a:solidFill>
                <a:schemeClr val="bg1"/>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18769357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Final Preparations</a:t>
            </a:r>
          </a:p>
        </p:txBody>
      </p:sp>
      <p:sp>
        <p:nvSpPr>
          <p:cNvPr id="4" name="TextBox 3">
            <a:extLst>
              <a:ext uri="{FF2B5EF4-FFF2-40B4-BE49-F238E27FC236}">
                <a16:creationId xmlns:a16="http://schemas.microsoft.com/office/drawing/2014/main" id="{CCCCE2BC-D524-419A-8D8E-69F766040BBB}"/>
              </a:ext>
            </a:extLst>
          </p:cNvPr>
          <p:cNvSpPr txBox="1"/>
          <p:nvPr/>
        </p:nvSpPr>
        <p:spPr>
          <a:xfrm>
            <a:off x="330200" y="474227"/>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Week of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898635"/>
            <a:ext cx="8712200" cy="4154984"/>
          </a:xfrm>
          <a:prstGeom prst="rect">
            <a:avLst/>
          </a:prstGeom>
          <a:noFill/>
        </p:spPr>
        <p:txBody>
          <a:bodyPr wrap="square" rtlCol="0">
            <a:spAutoFit/>
          </a:bodyPr>
          <a:lstStyle/>
          <a:p>
            <a:pPr algn="l"/>
            <a:endParaRPr lang="en-US" sz="4000"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Review final logistics with municipality, contractor, supplier, trucking provider to make sure all are on the same page</a:t>
            </a:r>
          </a:p>
          <a:p>
            <a:pPr marL="1657350" lvl="3"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Road prep (crown, base, drainage)</a:t>
            </a:r>
          </a:p>
          <a:p>
            <a:pPr marL="1657350" lvl="3"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Truck routes </a:t>
            </a:r>
            <a:r>
              <a:rPr lang="en-US" sz="2800" b="0" dirty="0">
                <a:effectLst/>
                <a:latin typeface="Calibri" panose="020F0502020204030204" pitchFamily="34" charset="0"/>
                <a:ea typeface="Calibri" panose="020F0502020204030204" pitchFamily="34" charset="0"/>
                <a:cs typeface="Calibri" panose="020F0502020204030204" pitchFamily="34" charset="0"/>
              </a:rPr>
              <a:t>(power lines)</a:t>
            </a:r>
          </a:p>
          <a:p>
            <a:pPr marL="1657350" lvl="3"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Staging areas</a:t>
            </a:r>
          </a:p>
          <a:p>
            <a:pPr marL="1657350" lvl="3"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Availabi</a:t>
            </a:r>
            <a:r>
              <a:rPr lang="en-US" sz="2800" dirty="0">
                <a:latin typeface="Calibri" panose="020F0502020204030204" pitchFamily="34" charset="0"/>
                <a:ea typeface="Calibri" panose="020F0502020204030204" pitchFamily="34" charset="0"/>
                <a:cs typeface="Calibri" panose="020F0502020204030204" pitchFamily="34" charset="0"/>
              </a:rPr>
              <a:t>lity of equipment and personnel</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lgn="l"/>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064283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B2AC2EB-4875-4A27-A98B-4C7300C6F9D6}"/>
              </a:ext>
            </a:extLst>
          </p:cNvPr>
          <p:cNvGrpSpPr/>
          <p:nvPr/>
        </p:nvGrpSpPr>
        <p:grpSpPr>
          <a:xfrm>
            <a:off x="4490808" y="-185530"/>
            <a:ext cx="4681767" cy="7043530"/>
            <a:chOff x="4648199" y="0"/>
            <a:chExt cx="4541521" cy="6858000"/>
          </a:xfrm>
        </p:grpSpPr>
        <p:pic>
          <p:nvPicPr>
            <p:cNvPr id="9" name="Picture 8">
              <a:extLst>
                <a:ext uri="{FF2B5EF4-FFF2-40B4-BE49-F238E27FC236}">
                  <a16:creationId xmlns:a16="http://schemas.microsoft.com/office/drawing/2014/main" id="{088E4E63-2251-4ECE-92B7-DB1A943318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8199" y="0"/>
              <a:ext cx="4541521" cy="6858000"/>
            </a:xfrm>
            <a:prstGeom prst="rect">
              <a:avLst/>
            </a:prstGeom>
          </p:spPr>
        </p:pic>
        <p:pic>
          <p:nvPicPr>
            <p:cNvPr id="10" name="Picture 9">
              <a:extLst>
                <a:ext uri="{FF2B5EF4-FFF2-40B4-BE49-F238E27FC236}">
                  <a16:creationId xmlns:a16="http://schemas.microsoft.com/office/drawing/2014/main" id="{BC87F784-965C-44AF-AC68-319CA7ED2C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93877" y="321377"/>
              <a:ext cx="542543" cy="1578864"/>
            </a:xfrm>
            <a:prstGeom prst="rect">
              <a:avLst/>
            </a:prstGeom>
          </p:spPr>
        </p:pic>
      </p:grpSp>
      <p:pic>
        <p:nvPicPr>
          <p:cNvPr id="7" name="Picture 6">
            <a:extLst>
              <a:ext uri="{FF2B5EF4-FFF2-40B4-BE49-F238E27FC236}">
                <a16:creationId xmlns:a16="http://schemas.microsoft.com/office/drawing/2014/main" id="{1F340968-C438-4551-8677-549E50DBF0B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53"/>
          <a:stretch/>
        </p:blipFill>
        <p:spPr>
          <a:xfrm>
            <a:off x="-5430" y="0"/>
            <a:ext cx="4508938" cy="6858000"/>
          </a:xfrm>
          <a:prstGeom prst="rect">
            <a:avLst/>
          </a:prstGeom>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Final Preparations</a:t>
            </a:r>
          </a:p>
        </p:txBody>
      </p:sp>
      <p:sp>
        <p:nvSpPr>
          <p:cNvPr id="4" name="TextBox 3">
            <a:extLst>
              <a:ext uri="{FF2B5EF4-FFF2-40B4-BE49-F238E27FC236}">
                <a16:creationId xmlns:a16="http://schemas.microsoft.com/office/drawing/2014/main" id="{CCCCE2BC-D524-419A-8D8E-69F766040BBB}"/>
              </a:ext>
            </a:extLst>
          </p:cNvPr>
          <p:cNvSpPr txBox="1"/>
          <p:nvPr/>
        </p:nvSpPr>
        <p:spPr>
          <a:xfrm>
            <a:off x="787400" y="513915"/>
            <a:ext cx="7810500" cy="769441"/>
          </a:xfrm>
          <a:prstGeom prst="rect">
            <a:avLst/>
          </a:prstGeom>
          <a:noFill/>
        </p:spPr>
        <p:txBody>
          <a:bodyPr wrap="square" rtlCol="0">
            <a:spAutoFit/>
          </a:bodyPr>
          <a:lstStyle/>
          <a:p>
            <a:endParaRPr lang="en-US" sz="4400" u="sng" dirty="0">
              <a:highlight>
                <a:srgbClr val="FFFFCC"/>
              </a:highlight>
            </a:endParaRPr>
          </a:p>
        </p:txBody>
      </p:sp>
      <p:sp>
        <p:nvSpPr>
          <p:cNvPr id="2" name="TextBox 1">
            <a:extLst>
              <a:ext uri="{FF2B5EF4-FFF2-40B4-BE49-F238E27FC236}">
                <a16:creationId xmlns:a16="http://schemas.microsoft.com/office/drawing/2014/main" id="{60F8B0BC-2404-4D46-A47D-F4434E5401F8}"/>
              </a:ext>
            </a:extLst>
          </p:cNvPr>
          <p:cNvSpPr txBox="1"/>
          <p:nvPr/>
        </p:nvSpPr>
        <p:spPr>
          <a:xfrm>
            <a:off x="9525" y="4365635"/>
            <a:ext cx="9163050" cy="2492990"/>
          </a:xfrm>
          <a:prstGeom prst="rect">
            <a:avLst/>
          </a:prstGeom>
          <a:solidFill>
            <a:schemeClr val="accent3"/>
          </a:solidFill>
        </p:spPr>
        <p:txBody>
          <a:bodyPr wrap="square" rtlCol="0">
            <a:spAutoFit/>
          </a:bodyPr>
          <a:lstStyle/>
          <a:p>
            <a:pPr algn="l">
              <a:tabLst>
                <a:tab pos="1943100" algn="l"/>
              </a:tabLst>
            </a:pPr>
            <a:r>
              <a:rPr lang="en-US" sz="3200" dirty="0">
                <a:latin typeface="Calibri" panose="020F0502020204030204" pitchFamily="34" charset="0"/>
                <a:ea typeface="Calibri" panose="020F0502020204030204" pitchFamily="34" charset="0"/>
              </a:rPr>
              <a:t>Weather and Cancellations:</a:t>
            </a:r>
          </a:p>
          <a:p>
            <a:pPr algn="l">
              <a:tabLst>
                <a:tab pos="19431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The DSA specification states: </a:t>
            </a:r>
            <a:r>
              <a:rPr lang="en-US" sz="2000" i="1" dirty="0">
                <a:effectLst/>
                <a:latin typeface="Calibri" panose="020F0502020204030204" pitchFamily="34" charset="0"/>
                <a:ea typeface="Calibri" panose="020F0502020204030204" pitchFamily="34" charset="0"/>
                <a:cs typeface="Calibri" panose="020F0502020204030204" pitchFamily="34" charset="0"/>
              </a:rPr>
              <a:t>“</a:t>
            </a:r>
            <a:r>
              <a:rPr lang="en-US" sz="2000" i="1" dirty="0">
                <a:effectLst/>
                <a:latin typeface="Calibri" panose="020F0502020204030204" pitchFamily="34" charset="0"/>
                <a:ea typeface="Calibri" panose="020F0502020204030204" pitchFamily="34" charset="0"/>
                <a:cs typeface="Arial" panose="020B0604020202020204" pitchFamily="34" charset="0"/>
              </a:rPr>
              <a:t>If freezing temperatures or precipitation are forecast that may cause the material to freeze, or prevent the material from drying out, placement shall be postponed at the discretion of the road owner, Conservation District, or aggregate supplier.”.  </a:t>
            </a:r>
          </a:p>
          <a:p>
            <a:pPr algn="l">
              <a:tabLst>
                <a:tab pos="1943100" algn="l"/>
              </a:tabLst>
            </a:pPr>
            <a:r>
              <a:rPr lang="en-US" sz="2000"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It will often be up to the Conservation District to make calls to postpone due to weather.</a:t>
            </a:r>
            <a:r>
              <a:rPr lang="en-US" sz="20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0" dirty="0">
                <a:solidFill>
                  <a:schemeClr val="tx1">
                    <a:lumMod val="95000"/>
                    <a:lumOff val="5000"/>
                  </a:schemeClr>
                </a:solidFill>
              </a:rPr>
              <a:t>	</a:t>
            </a:r>
          </a:p>
        </p:txBody>
      </p:sp>
      <p:sp>
        <p:nvSpPr>
          <p:cNvPr id="12" name="TextBox 11">
            <a:extLst>
              <a:ext uri="{FF2B5EF4-FFF2-40B4-BE49-F238E27FC236}">
                <a16:creationId xmlns:a16="http://schemas.microsoft.com/office/drawing/2014/main" id="{E2B9D108-0354-498C-85B5-A469817C1F2B}"/>
              </a:ext>
            </a:extLst>
          </p:cNvPr>
          <p:cNvSpPr txBox="1"/>
          <p:nvPr/>
        </p:nvSpPr>
        <p:spPr>
          <a:xfrm>
            <a:off x="694866" y="360265"/>
            <a:ext cx="7810500" cy="646331"/>
          </a:xfrm>
          <a:prstGeom prst="rect">
            <a:avLst/>
          </a:prstGeom>
          <a:solidFill>
            <a:schemeClr val="accent3"/>
          </a:solidFill>
        </p:spPr>
        <p:txBody>
          <a:bodyPr wrap="square" rtlCol="0">
            <a:spAutoFit/>
          </a:bodyPr>
          <a:lstStyle/>
          <a:p>
            <a:pPr algn="l"/>
            <a:r>
              <a:rPr lang="en-US" u="sng" dirty="0">
                <a:latin typeface="Calibri" panose="020F0502020204030204" pitchFamily="34" charset="0"/>
                <a:cs typeface="Calibri" panose="020F0502020204030204" pitchFamily="34" charset="0"/>
              </a:rPr>
              <a:t>Week of Placement: Check the Weather</a:t>
            </a:r>
          </a:p>
        </p:txBody>
      </p:sp>
    </p:spTree>
    <p:extLst>
      <p:ext uri="{BB962C8B-B14F-4D97-AF65-F5344CB8AC3E}">
        <p14:creationId xmlns:p14="http://schemas.microsoft.com/office/powerpoint/2010/main" val="12594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2800" u="sng" dirty="0">
                <a:latin typeface="Calibri" panose="020F0502020204030204" pitchFamily="34" charset="0"/>
                <a:cs typeface="Calibri" panose="020F0502020204030204" pitchFamily="34" charset="0"/>
              </a:rPr>
              <a:t>DSA Use and Overuse</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225425" indent="-225425" algn="l">
              <a:spcBef>
                <a:spcPct val="20000"/>
              </a:spcBef>
            </a:pPr>
            <a:endParaRPr lang="en-US" sz="2800" dirty="0">
              <a:latin typeface="Calibri" panose="020F0502020204030204" pitchFamily="34" charset="0"/>
              <a:cs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rgbClr val="FFFFFF"/>
              </a:solidFill>
              <a:latin typeface="Calibri" panose="020F0502020204030204" pitchFamily="34" charset="0"/>
              <a:cs typeface="Calibri" panose="020F0502020204030204" pitchFamily="34" charset="0"/>
            </a:endParaRPr>
          </a:p>
        </p:txBody>
      </p:sp>
      <p:sp>
        <p:nvSpPr>
          <p:cNvPr id="83974" name="Text Box 6"/>
          <p:cNvSpPr txBox="1">
            <a:spLocks noChangeArrowheads="1"/>
          </p:cNvSpPr>
          <p:nvPr/>
        </p:nvSpPr>
        <p:spPr bwMode="auto">
          <a:xfrm>
            <a:off x="0" y="-44450"/>
            <a:ext cx="4591050" cy="523220"/>
          </a:xfrm>
          <a:prstGeom prst="rect">
            <a:avLst/>
          </a:prstGeom>
          <a:noFill/>
          <a:ln w="9525">
            <a:noFill/>
            <a:miter lim="800000"/>
            <a:headEnd/>
            <a:tailEnd/>
          </a:ln>
        </p:spPr>
        <p:txBody>
          <a:bodyPr>
            <a:spAutoFit/>
          </a:bodyPr>
          <a:lstStyle/>
          <a:p>
            <a:pPr algn="l">
              <a:tabLst>
                <a:tab pos="4860925" algn="l"/>
              </a:tabLst>
            </a:pPr>
            <a:r>
              <a:rPr lang="en-US" sz="2800" dirty="0">
                <a:solidFill>
                  <a:srgbClr val="FFFFCC"/>
                </a:solidFill>
                <a:latin typeface="Calibri" panose="020F0502020204030204" pitchFamily="34" charset="0"/>
                <a:cs typeface="Calibri" panose="020F0502020204030204" pitchFamily="34" charset="0"/>
              </a:rPr>
              <a:t>DSA Season Preparation</a:t>
            </a:r>
          </a:p>
        </p:txBody>
      </p:sp>
      <p:sp>
        <p:nvSpPr>
          <p:cNvPr id="83975" name="Text Box 6"/>
          <p:cNvSpPr txBox="1">
            <a:spLocks noChangeArrowheads="1"/>
          </p:cNvSpPr>
          <p:nvPr/>
        </p:nvSpPr>
        <p:spPr bwMode="auto">
          <a:xfrm>
            <a:off x="4552950" y="-102066"/>
            <a:ext cx="4591050" cy="523220"/>
          </a:xfrm>
          <a:prstGeom prst="rect">
            <a:avLst/>
          </a:prstGeom>
          <a:noFill/>
          <a:ln w="9525">
            <a:noFill/>
            <a:miter lim="800000"/>
            <a:headEnd/>
            <a:tailEnd/>
          </a:ln>
        </p:spPr>
        <p:txBody>
          <a:bodyPr anchor="ctr">
            <a:spAutoFit/>
          </a:bodyPr>
          <a:lstStyle/>
          <a:p>
            <a:pPr>
              <a:tabLst>
                <a:tab pos="4860925" algn="l"/>
              </a:tabLst>
            </a:pPr>
            <a:r>
              <a:rPr lang="en-US" sz="2800" dirty="0">
                <a:latin typeface="Calibri" panose="020F0502020204030204" pitchFamily="34" charset="0"/>
                <a:cs typeface="Calibri" panose="020F0502020204030204" pitchFamily="34" charset="0"/>
              </a:rPr>
              <a:t>DSA Use</a:t>
            </a:r>
          </a:p>
        </p:txBody>
      </p:sp>
      <p:sp>
        <p:nvSpPr>
          <p:cNvPr id="2" name="TextBox 1">
            <a:extLst>
              <a:ext uri="{FF2B5EF4-FFF2-40B4-BE49-F238E27FC236}">
                <a16:creationId xmlns:a16="http://schemas.microsoft.com/office/drawing/2014/main" id="{7376D7D5-0689-4CC4-A21A-816F4A9965BA}"/>
              </a:ext>
            </a:extLst>
          </p:cNvPr>
          <p:cNvSpPr txBox="1"/>
          <p:nvPr/>
        </p:nvSpPr>
        <p:spPr>
          <a:xfrm>
            <a:off x="371060" y="1424350"/>
            <a:ext cx="4200940" cy="4142673"/>
          </a:xfrm>
          <a:prstGeom prst="rect">
            <a:avLst/>
          </a:prstGeom>
          <a:noFill/>
        </p:spPr>
        <p:txBody>
          <a:bodyPr wrap="square" rtlCol="0">
            <a:spAutoFit/>
          </a:bodyPr>
          <a:lstStyle/>
          <a:p>
            <a:pPr marL="457200" indent="-457200" algn="l">
              <a:spcBef>
                <a:spcPct val="20000"/>
              </a:spcBef>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When DSA is used as part of a project, it should be the </a:t>
            </a:r>
            <a:r>
              <a:rPr lang="en-US" sz="2800" u="sng" dirty="0">
                <a:effectLst/>
                <a:latin typeface="Calibri" panose="020F0502020204030204" pitchFamily="34" charset="0"/>
                <a:ea typeface="Calibri" panose="020F0502020204030204" pitchFamily="34" charset="0"/>
                <a:cs typeface="Calibri" panose="020F0502020204030204" pitchFamily="34" charset="0"/>
              </a:rPr>
              <a:t>very last phase </a:t>
            </a:r>
            <a:r>
              <a:rPr lang="en-US" sz="2800" dirty="0">
                <a:effectLst/>
                <a:latin typeface="Calibri" panose="020F0502020204030204" pitchFamily="34" charset="0"/>
                <a:ea typeface="Calibri" panose="020F0502020204030204" pitchFamily="34" charset="0"/>
                <a:cs typeface="Calibri" panose="020F0502020204030204" pitchFamily="34" charset="0"/>
              </a:rPr>
              <a:t>of the project.  </a:t>
            </a:r>
          </a:p>
          <a:p>
            <a:pPr marL="457200" indent="-457200" algn="l">
              <a:spcBef>
                <a:spcPct val="20000"/>
              </a:spcBef>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l">
              <a:spcBef>
                <a:spcPct val="20000"/>
              </a:spcBef>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DSA alone does not constitute a comprehensive DGLVR Program project.  </a:t>
            </a:r>
          </a:p>
        </p:txBody>
      </p:sp>
      <p:pic>
        <p:nvPicPr>
          <p:cNvPr id="4" name="Picture 3" descr="A picture containing tree, outdoor, ground, forest&#10;&#10;Description automatically generated">
            <a:extLst>
              <a:ext uri="{FF2B5EF4-FFF2-40B4-BE49-F238E27FC236}">
                <a16:creationId xmlns:a16="http://schemas.microsoft.com/office/drawing/2014/main" id="{49F20EC6-DC3C-4AB2-8C19-650C049DE0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3589" y="347663"/>
            <a:ext cx="5559854" cy="6510337"/>
          </a:xfrm>
          <a:prstGeom prst="rect">
            <a:avLst/>
          </a:prstGeom>
        </p:spPr>
      </p:pic>
    </p:spTree>
    <p:extLst>
      <p:ext uri="{BB962C8B-B14F-4D97-AF65-F5344CB8AC3E}">
        <p14:creationId xmlns:p14="http://schemas.microsoft.com/office/powerpoint/2010/main" val="27654322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Final Preparations</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513915"/>
            <a:ext cx="89408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Day before and Day of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898635"/>
            <a:ext cx="8712200" cy="5447645"/>
          </a:xfrm>
          <a:prstGeom prst="rect">
            <a:avLst/>
          </a:prstGeom>
          <a:noFill/>
        </p:spPr>
        <p:txBody>
          <a:bodyPr wrap="square" rtlCol="0">
            <a:spAutoFit/>
          </a:bodyPr>
          <a:lstStyle/>
          <a:p>
            <a:pPr marL="571500" indent="-571500" algn="l">
              <a:buFont typeface="Arial" panose="020B0604020202020204" pitchFamily="34" charset="0"/>
              <a:buChar char="•"/>
            </a:pPr>
            <a:endParaRPr lang="en-US" sz="40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Contact municipality, contractor, &amp; quarry to verify placement plan</a:t>
            </a:r>
          </a:p>
          <a:p>
            <a:pPr marL="914400" lvl="1"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Include engineering tech performing compaction testing (if done).  Their experience level can vary.</a:t>
            </a:r>
          </a:p>
          <a:p>
            <a:pPr marL="914400" lvl="1"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One last check in can eliminate problems</a:t>
            </a:r>
          </a:p>
          <a:p>
            <a:pPr marL="914400" lvl="1"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Use discussion points from above to tie up any loose ends</a:t>
            </a:r>
          </a:p>
          <a:p>
            <a:pPr marL="457200" indent="-457200" algn="l">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Check road for crown, keys, notches, etc.</a:t>
            </a:r>
          </a:p>
          <a:p>
            <a:pPr marL="914400" lvl="1" indent="-457200" algn="l">
              <a:buFont typeface="Arial" panose="020B0604020202020204" pitchFamily="34" charset="0"/>
              <a:buChar char="•"/>
            </a:pPr>
            <a:r>
              <a:rPr lang="en-US" sz="2800" dirty="0">
                <a:solidFill>
                  <a:schemeClr val="tx1">
                    <a:lumMod val="95000"/>
                    <a:lumOff val="5000"/>
                  </a:schemeClr>
                </a:solidFill>
                <a:latin typeface="Calibri" panose="020F0502020204030204" pitchFamily="34" charset="0"/>
                <a:cs typeface="Calibri" panose="020F0502020204030204" pitchFamily="34" charset="0"/>
              </a:rPr>
              <a:t>Irregularities in the road base will reflect to the surface</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7238428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Times New Roman"/>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What is the DSA Project Checklist?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Times New Roman"/>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10797592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7E254-0376-47AB-9FB2-8B0BC856CF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400"/>
            <a:ext cx="9144000" cy="6858000"/>
          </a:xfrm>
          <a:prstGeom prst="rect">
            <a:avLst/>
          </a:prstGeom>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1654175" y="449526"/>
            <a:ext cx="5607050" cy="769441"/>
          </a:xfrm>
          <a:prstGeom prst="rect">
            <a:avLst/>
          </a:prstGeom>
          <a:solidFill>
            <a:schemeClr val="accent3"/>
          </a:solidFill>
        </p:spPr>
        <p:txBody>
          <a:bodyPr wrap="square" rtlCol="0">
            <a:spAutoFit/>
          </a:bodyPr>
          <a:lstStyle/>
          <a:p>
            <a:r>
              <a:rPr lang="en-US" sz="4400" u="sng" dirty="0"/>
              <a:t>Day of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603250" y="3853929"/>
            <a:ext cx="8712200" cy="2554545"/>
          </a:xfrm>
          <a:prstGeom prst="rect">
            <a:avLst/>
          </a:prstGeom>
          <a:noFill/>
        </p:spPr>
        <p:txBody>
          <a:bodyPr wrap="square" rtlCol="0">
            <a:spAutoFit/>
          </a:bodyPr>
          <a:lstStyle/>
          <a:p>
            <a:pPr algn="l"/>
            <a:endParaRPr lang="en-US" sz="3200" dirty="0"/>
          </a:p>
          <a:p>
            <a:pPr marL="285750" indent="-285750" algn="l">
              <a:buFont typeface="Arial" panose="020B0604020202020204" pitchFamily="34" charset="0"/>
              <a:buChar char="•"/>
            </a:pPr>
            <a:r>
              <a:rPr lang="en-US" sz="3200" dirty="0">
                <a:effectLst/>
                <a:latin typeface="Calibri" panose="020F0502020204030204" pitchFamily="34" charset="0"/>
                <a:ea typeface="Calibri" panose="020F0502020204030204" pitchFamily="34" charset="0"/>
              </a:rPr>
              <a:t>Are transport trucks tarped as </a:t>
            </a:r>
            <a:r>
              <a:rPr lang="en-US" sz="3200" u="sng" dirty="0">
                <a:solidFill>
                  <a:srgbClr val="FF0000"/>
                </a:solidFill>
                <a:effectLst/>
                <a:latin typeface="Calibri" panose="020F0502020204030204" pitchFamily="34" charset="0"/>
                <a:ea typeface="Calibri" panose="020F0502020204030204" pitchFamily="34" charset="0"/>
              </a:rPr>
              <a:t>required</a:t>
            </a:r>
            <a:r>
              <a:rPr lang="en-US" sz="3200" dirty="0">
                <a:effectLst/>
                <a:latin typeface="Calibri" panose="020F0502020204030204" pitchFamily="34" charset="0"/>
                <a:ea typeface="Calibri" panose="020F0502020204030204" pitchFamily="34" charset="0"/>
              </a:rPr>
              <a:t>?</a:t>
            </a:r>
          </a:p>
          <a:p>
            <a:pPr marL="285750" indent="-285750" algn="l">
              <a:buFont typeface="Arial" panose="020B0604020202020204" pitchFamily="34" charset="0"/>
              <a:buChar char="•"/>
            </a:pPr>
            <a:r>
              <a:rPr lang="en-US" sz="3200" dirty="0">
                <a:latin typeface="Calibri" panose="020F0502020204030204" pitchFamily="34" charset="0"/>
                <a:ea typeface="Calibri" panose="020F0502020204030204" pitchFamily="34" charset="0"/>
              </a:rPr>
              <a:t>Did the first load come with a </a:t>
            </a:r>
            <a:r>
              <a:rPr lang="en-US" sz="3200" u="sng" dirty="0">
                <a:solidFill>
                  <a:srgbClr val="C00000"/>
                </a:solidFill>
                <a:latin typeface="Calibri" panose="020F0502020204030204" pitchFamily="34" charset="0"/>
                <a:ea typeface="Calibri" panose="020F0502020204030204" pitchFamily="34" charset="0"/>
              </a:rPr>
              <a:t>certification</a:t>
            </a:r>
            <a:r>
              <a:rPr lang="en-US" sz="3200" dirty="0">
                <a:latin typeface="Calibri" panose="020F0502020204030204" pitchFamily="34" charset="0"/>
                <a:ea typeface="Calibri" panose="020F0502020204030204" pitchFamily="34" charset="0"/>
              </a:rPr>
              <a:t>?</a:t>
            </a:r>
            <a:endParaRPr lang="en-US" sz="3200" b="0" dirty="0">
              <a:solidFill>
                <a:schemeClr val="tx1">
                  <a:lumMod val="95000"/>
                  <a:lumOff val="5000"/>
                </a:schemeClr>
              </a:solidFill>
              <a:latin typeface="Calibri" panose="020F0502020204030204" pitchFamily="34" charset="0"/>
            </a:endParaRPr>
          </a:p>
          <a:p>
            <a:pPr marL="1200150" lvl="2" indent="-285750" algn="l">
              <a:buFont typeface="Arial" panose="020B0604020202020204" pitchFamily="34" charset="0"/>
              <a:buChar char="•"/>
            </a:pPr>
            <a:r>
              <a:rPr lang="en-US" sz="3200" u="sng" dirty="0">
                <a:solidFill>
                  <a:srgbClr val="C00000"/>
                </a:solidFill>
                <a:latin typeface="Calibri" panose="020F0502020204030204" pitchFamily="34" charset="0"/>
              </a:rPr>
              <a:t>Required</a:t>
            </a:r>
          </a:p>
          <a:p>
            <a:pPr marL="1200150" lvl="2" indent="-285750" algn="l">
              <a:buFont typeface="Arial" panose="020B0604020202020204" pitchFamily="34" charset="0"/>
              <a:buChar char="•"/>
            </a:pPr>
            <a:r>
              <a:rPr lang="en-US" sz="3200" b="0" dirty="0">
                <a:solidFill>
                  <a:schemeClr val="tx1">
                    <a:lumMod val="95000"/>
                    <a:lumOff val="5000"/>
                  </a:schemeClr>
                </a:solidFill>
                <a:latin typeface="Calibri" panose="020F0502020204030204" pitchFamily="34" charset="0"/>
              </a:rPr>
              <a:t>Who is collecting load slips?</a:t>
            </a:r>
            <a:r>
              <a:rPr lang="en-US" sz="3200" b="0" dirty="0">
                <a:solidFill>
                  <a:schemeClr val="tx1">
                    <a:lumMod val="95000"/>
                    <a:lumOff val="5000"/>
                  </a:schemeClr>
                </a:solidFill>
              </a:rPr>
              <a:t>	</a:t>
            </a:r>
          </a:p>
        </p:txBody>
      </p:sp>
    </p:spTree>
    <p:extLst>
      <p:ext uri="{BB962C8B-B14F-4D97-AF65-F5344CB8AC3E}">
        <p14:creationId xmlns:p14="http://schemas.microsoft.com/office/powerpoint/2010/main" val="38306329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C9B3C4-D0AF-448B-88B9-87586A5D06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860" y="3849547"/>
            <a:ext cx="4025900" cy="3019425"/>
          </a:xfrm>
          <a:prstGeom prst="rect">
            <a:avLst/>
          </a:prstGeom>
        </p:spPr>
      </p:pic>
      <p:pic>
        <p:nvPicPr>
          <p:cNvPr id="7" name="Picture 11" descr="redrose2002workshop005">
            <a:extLst>
              <a:ext uri="{FF2B5EF4-FFF2-40B4-BE49-F238E27FC236}">
                <a16:creationId xmlns:a16="http://schemas.microsoft.com/office/drawing/2014/main" id="{9B5E8915-BDD1-47C1-B5FF-4B29F0419F0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54961" y="3865890"/>
            <a:ext cx="4260539" cy="3060044"/>
          </a:xfrm>
          <a:prstGeom prst="rect">
            <a:avLst/>
          </a:prstGeom>
          <a:noFill/>
          <a:ln w="9525">
            <a:noFill/>
            <a:miter lim="800000"/>
            <a:headEnd/>
            <a:tailEnd/>
          </a:ln>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127000" y="3861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142413"/>
            <a:ext cx="8712200" cy="2246769"/>
          </a:xfrm>
          <a:prstGeom prst="rect">
            <a:avLst/>
          </a:prstGeom>
          <a:noFill/>
        </p:spPr>
        <p:txBody>
          <a:bodyPr wrap="square" rtlCol="0">
            <a:spAutoFit/>
          </a:bodyPr>
          <a:lstStyle/>
          <a:p>
            <a:pPr algn="l"/>
            <a:r>
              <a:rPr lang="en-US" sz="2800" dirty="0">
                <a:latin typeface="Calibri" panose="020F0502020204030204" pitchFamily="34" charset="0"/>
                <a:cs typeface="Calibri" panose="020F0502020204030204" pitchFamily="34" charset="0"/>
              </a:rPr>
              <a:t>Continuously monitor…</a:t>
            </a: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Placement depth, width, &amp; crown/cross-slope</a:t>
            </a:r>
          </a:p>
          <a:p>
            <a:pPr marL="742950" lvl="1" indent="-285750" algn="l">
              <a:buFont typeface="Arial" panose="020B0604020202020204" pitchFamily="34" charset="0"/>
              <a:buChar char="•"/>
            </a:pPr>
            <a:r>
              <a:rPr lang="en-US" sz="2800" b="0" dirty="0">
                <a:effectLst/>
                <a:latin typeface="Calibri" panose="020F0502020204030204" pitchFamily="34" charset="0"/>
                <a:ea typeface="Calibri" panose="020F0502020204030204" pitchFamily="34" charset="0"/>
                <a:cs typeface="Calibri" panose="020F0502020204030204" pitchFamily="34" charset="0"/>
              </a:rPr>
              <a:t>It may take several hundred feet to get t</a:t>
            </a:r>
            <a:r>
              <a:rPr lang="en-US" sz="2800" b="0" dirty="0">
                <a:latin typeface="Calibri" panose="020F0502020204030204" pitchFamily="34" charset="0"/>
                <a:ea typeface="Calibri" panose="020F0502020204030204" pitchFamily="34" charset="0"/>
                <a:cs typeface="Calibri" panose="020F0502020204030204" pitchFamily="34" charset="0"/>
              </a:rPr>
              <a:t>he paver “dialed in”</a:t>
            </a:r>
          </a:p>
          <a:p>
            <a:pPr marL="742950" lvl="1" indent="-285750" algn="l">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Yield?			</a:t>
            </a:r>
          </a:p>
        </p:txBody>
      </p:sp>
      <p:pic>
        <p:nvPicPr>
          <p:cNvPr id="9" name="Picture 8" descr="Chart&#10;&#10;Description automatically generated">
            <a:extLst>
              <a:ext uri="{FF2B5EF4-FFF2-40B4-BE49-F238E27FC236}">
                <a16:creationId xmlns:a16="http://schemas.microsoft.com/office/drawing/2014/main" id="{C51C0B54-2256-4147-9E56-3874967DA5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8858" y="3860717"/>
            <a:ext cx="2941941" cy="3008255"/>
          </a:xfrm>
          <a:prstGeom prst="rect">
            <a:avLst/>
          </a:prstGeom>
        </p:spPr>
      </p:pic>
    </p:spTree>
    <p:extLst>
      <p:ext uri="{BB962C8B-B14F-4D97-AF65-F5344CB8AC3E}">
        <p14:creationId xmlns:p14="http://schemas.microsoft.com/office/powerpoint/2010/main" val="2540143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127000" y="3861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142413"/>
            <a:ext cx="8712200" cy="1815882"/>
          </a:xfrm>
          <a:prstGeom prst="rect">
            <a:avLst/>
          </a:prstGeom>
          <a:noFill/>
        </p:spPr>
        <p:txBody>
          <a:bodyPr wrap="square" rtlCol="0">
            <a:spAutoFit/>
          </a:bodyPr>
          <a:lstStyle/>
          <a:p>
            <a:pPr algn="l"/>
            <a:r>
              <a:rPr lang="en-US" sz="2800" dirty="0">
                <a:latin typeface="Calibri" panose="020F0502020204030204" pitchFamily="34" charset="0"/>
                <a:cs typeface="Calibri" panose="020F0502020204030204" pitchFamily="34" charset="0"/>
              </a:rPr>
              <a:t>Continuously monitor…</a:t>
            </a: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Moisture, adequate mixing of material</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Be alert for changes in consistency</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Variations can happen throughout the day</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p>
        </p:txBody>
      </p:sp>
      <p:pic>
        <p:nvPicPr>
          <p:cNvPr id="10" name="Picture 16" descr="C:\my_documents\WORKSHOPS\past workshops\2008_workshop\pictures\PA022253.JPG">
            <a:extLst>
              <a:ext uri="{FF2B5EF4-FFF2-40B4-BE49-F238E27FC236}">
                <a16:creationId xmlns:a16="http://schemas.microsoft.com/office/drawing/2014/main" id="{550038B7-5069-400A-817C-AF1F0CB1E5C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746500"/>
            <a:ext cx="9163050" cy="3827086"/>
          </a:xfrm>
          <a:prstGeom prst="rect">
            <a:avLst/>
          </a:prstGeom>
          <a:noFill/>
          <a:ln w="9525">
            <a:noFill/>
            <a:miter lim="800000"/>
            <a:headEnd/>
            <a:tailEnd/>
          </a:ln>
        </p:spPr>
      </p:pic>
    </p:spTree>
    <p:extLst>
      <p:ext uri="{BB962C8B-B14F-4D97-AF65-F5344CB8AC3E}">
        <p14:creationId xmlns:p14="http://schemas.microsoft.com/office/powerpoint/2010/main" val="7990394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127000" y="3861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142413"/>
            <a:ext cx="8712200" cy="2246769"/>
          </a:xfrm>
          <a:prstGeom prst="rect">
            <a:avLst/>
          </a:prstGeom>
          <a:noFill/>
        </p:spPr>
        <p:txBody>
          <a:bodyPr wrap="square" rtlCol="0">
            <a:spAutoFit/>
          </a:bodyPr>
          <a:lstStyle/>
          <a:p>
            <a:pPr algn="l"/>
            <a:r>
              <a:rPr lang="en-US" sz="2800" dirty="0">
                <a:latin typeface="Calibri" panose="020F0502020204030204" pitchFamily="34" charset="0"/>
                <a:cs typeface="Calibri" panose="020F0502020204030204" pitchFamily="34" charset="0"/>
              </a:rPr>
              <a:t>Continuously monitor…</a:t>
            </a: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Trucking logistics</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 of trucks</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Power lines</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Turnarounds, routes, flaggers, etc.</a:t>
            </a:r>
            <a:endParaRPr lang="en-US" sz="2800" b="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7" name="Picture 6" descr="A picture containing tree, outdoor, ground, dirt&#10;&#10;Description automatically generated">
            <a:extLst>
              <a:ext uri="{FF2B5EF4-FFF2-40B4-BE49-F238E27FC236}">
                <a16:creationId xmlns:a16="http://schemas.microsoft.com/office/drawing/2014/main" id="{3B62EAE6-770F-4833-B1D5-EF1D3CE5B1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581400"/>
            <a:ext cx="9144000" cy="3276600"/>
          </a:xfrm>
          <a:prstGeom prst="rect">
            <a:avLst/>
          </a:prstGeom>
        </p:spPr>
      </p:pic>
    </p:spTree>
    <p:extLst>
      <p:ext uri="{BB962C8B-B14F-4D97-AF65-F5344CB8AC3E}">
        <p14:creationId xmlns:p14="http://schemas.microsoft.com/office/powerpoint/2010/main" val="2444755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33A562-F953-4E99-A49C-4DFB89208C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0" y="365463"/>
            <a:ext cx="9144000" cy="1231106"/>
          </a:xfrm>
          <a:prstGeom prst="rect">
            <a:avLst/>
          </a:prstGeom>
          <a:solidFill>
            <a:schemeClr val="accent3"/>
          </a:solidFill>
        </p:spPr>
        <p:txBody>
          <a:bodyPr wrap="square" rtlCol="0">
            <a:spAutoFit/>
          </a:bodyPr>
          <a:lstStyle/>
          <a:p>
            <a:pPr algn="l"/>
            <a:r>
              <a:rPr lang="en-US" sz="1800" dirty="0">
                <a:latin typeface="Calibri" panose="020F0502020204030204" pitchFamily="34" charset="0"/>
                <a:cs typeface="Calibri" panose="020F0502020204030204" pitchFamily="34" charset="0"/>
              </a:rPr>
              <a:t>Water pouring from truck beds</a:t>
            </a:r>
          </a:p>
          <a:p>
            <a:pPr algn="l"/>
            <a:endParaRPr lang="en-US" sz="1800" dirty="0">
              <a:latin typeface="Calibri" panose="020F0502020204030204" pitchFamily="34" charset="0"/>
              <a:cs typeface="Calibri" panose="020F0502020204030204" pitchFamily="34" charset="0"/>
            </a:endParaRPr>
          </a:p>
          <a:p>
            <a:pPr algn="l"/>
            <a:r>
              <a:rPr lang="en-US" sz="1800" dirty="0">
                <a:latin typeface="Calibri" panose="020F0502020204030204" pitchFamily="34" charset="0"/>
                <a:cs typeface="Calibri" panose="020F0502020204030204" pitchFamily="34" charset="0"/>
              </a:rPr>
              <a:t>In its wettest state, DSA should look like very low-slump concrete, </a:t>
            </a:r>
            <a:r>
              <a:rPr lang="en-US" sz="1800">
                <a:latin typeface="Calibri" panose="020F0502020204030204" pitchFamily="34" charset="0"/>
                <a:cs typeface="Calibri" panose="020F0502020204030204" pitchFamily="34" charset="0"/>
              </a:rPr>
              <a:t>better if </a:t>
            </a:r>
            <a:r>
              <a:rPr lang="en-US" sz="1800" dirty="0">
                <a:latin typeface="Calibri" panose="020F0502020204030204" pitchFamily="34" charset="0"/>
                <a:cs typeface="Calibri" panose="020F0502020204030204" pitchFamily="34" charset="0"/>
              </a:rPr>
              <a:t>it’s a bit drier than that</a:t>
            </a:r>
            <a:r>
              <a:rPr lang="en-US" sz="1800" b="0" dirty="0">
                <a:solidFill>
                  <a:schemeClr val="tx1">
                    <a:lumMod val="95000"/>
                    <a:lumOff val="5000"/>
                  </a:schemeClr>
                </a:solidFill>
                <a:latin typeface="Calibri" panose="020F0502020204030204" pitchFamily="34" charset="0"/>
                <a:cs typeface="Calibri" panose="020F0502020204030204" pitchFamily="34" charset="0"/>
              </a:rPr>
              <a:t>	</a:t>
            </a:r>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DBD494CD-6F00-4AA6-8779-0AA1D5EE3F5F}"/>
              </a:ext>
            </a:extLst>
          </p:cNvPr>
          <p:cNvSpPr txBox="1"/>
          <p:nvPr/>
        </p:nvSpPr>
        <p:spPr>
          <a:xfrm>
            <a:off x="1380067" y="2182969"/>
            <a:ext cx="4690532" cy="646331"/>
          </a:xfrm>
          <a:prstGeom prst="rect">
            <a:avLst/>
          </a:prstGeom>
          <a:noFill/>
        </p:spPr>
        <p:txBody>
          <a:bodyPr wrap="square">
            <a:spAutoFit/>
          </a:bodyPr>
          <a:lstStyle/>
          <a:p>
            <a:pPr algn="l"/>
            <a:r>
              <a:rPr lang="en-US" sz="3600" dirty="0">
                <a:latin typeface="Calibri" panose="020F0502020204030204" pitchFamily="34" charset="0"/>
                <a:cs typeface="Calibri" panose="020F0502020204030204" pitchFamily="34" charset="0"/>
              </a:rPr>
              <a:t>Too wet</a:t>
            </a:r>
          </a:p>
        </p:txBody>
      </p:sp>
    </p:spTree>
    <p:extLst>
      <p:ext uri="{BB962C8B-B14F-4D97-AF65-F5344CB8AC3E}">
        <p14:creationId xmlns:p14="http://schemas.microsoft.com/office/powerpoint/2010/main" val="3480132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rowfield_tailgating008">
            <a:extLst>
              <a:ext uri="{FF2B5EF4-FFF2-40B4-BE49-F238E27FC236}">
                <a16:creationId xmlns:a16="http://schemas.microsoft.com/office/drawing/2014/main" id="{C68824BE-34D9-4622-BD8B-E552E5BCDF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63538"/>
            <a:ext cx="9144000" cy="6508750"/>
          </a:xfrm>
          <a:prstGeom prst="rect">
            <a:avLst/>
          </a:prstGeom>
          <a:noFill/>
          <a:ln w="9525">
            <a:noFill/>
            <a:miter lim="800000"/>
            <a:headEnd/>
            <a:tailEnd/>
          </a:ln>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8" name="Line 10">
            <a:extLst>
              <a:ext uri="{FF2B5EF4-FFF2-40B4-BE49-F238E27FC236}">
                <a16:creationId xmlns:a16="http://schemas.microsoft.com/office/drawing/2014/main" id="{0378310B-09EF-45E6-A3AD-61851D859F68}"/>
              </a:ext>
            </a:extLst>
          </p:cNvPr>
          <p:cNvSpPr>
            <a:spLocks noChangeShapeType="1"/>
          </p:cNvSpPr>
          <p:nvPr/>
        </p:nvSpPr>
        <p:spPr bwMode="auto">
          <a:xfrm>
            <a:off x="3987800" y="1933198"/>
            <a:ext cx="330200" cy="707024"/>
          </a:xfrm>
          <a:prstGeom prst="line">
            <a:avLst/>
          </a:prstGeom>
          <a:noFill/>
          <a:ln w="76200">
            <a:solidFill>
              <a:schemeClr val="bg1"/>
            </a:solidFill>
            <a:round/>
            <a:headEnd/>
            <a:tailEnd type="triangle" w="med" len="med"/>
          </a:ln>
        </p:spPr>
        <p:txBody>
          <a:bodyPr/>
          <a:lstStyle/>
          <a:p>
            <a:endParaRPr lang="en-US" dirty="0">
              <a:latin typeface="Calibri" panose="020F0502020204030204" pitchFamily="34" charset="0"/>
            </a:endParaRPr>
          </a:p>
        </p:txBody>
      </p:sp>
      <p:sp>
        <p:nvSpPr>
          <p:cNvPr id="9" name="TextBox 8">
            <a:extLst>
              <a:ext uri="{FF2B5EF4-FFF2-40B4-BE49-F238E27FC236}">
                <a16:creationId xmlns:a16="http://schemas.microsoft.com/office/drawing/2014/main" id="{C1683776-8BCE-443A-A337-D5005615E6E9}"/>
              </a:ext>
            </a:extLst>
          </p:cNvPr>
          <p:cNvSpPr txBox="1"/>
          <p:nvPr/>
        </p:nvSpPr>
        <p:spPr>
          <a:xfrm>
            <a:off x="0" y="365463"/>
            <a:ext cx="4749800" cy="1261884"/>
          </a:xfrm>
          <a:prstGeom prst="rect">
            <a:avLst/>
          </a:prstGeom>
          <a:solidFill>
            <a:schemeClr val="accent3"/>
          </a:solidFill>
        </p:spPr>
        <p:txBody>
          <a:bodyPr wrap="square" rtlCol="0">
            <a:spAutoFit/>
          </a:bodyPr>
          <a:lstStyle/>
          <a:p>
            <a:pPr algn="l"/>
            <a:r>
              <a:rPr lang="en-US" sz="4000" dirty="0">
                <a:latin typeface="Calibri" panose="020F0502020204030204" pitchFamily="34" charset="0"/>
                <a:cs typeface="Calibri" panose="020F0502020204030204" pitchFamily="34" charset="0"/>
              </a:rPr>
              <a:t>Too dry</a:t>
            </a:r>
          </a:p>
          <a:p>
            <a:pPr algn="l"/>
            <a:r>
              <a:rPr lang="en-US" sz="1800" dirty="0">
                <a:latin typeface="Calibri" panose="020F0502020204030204" pitchFamily="34" charset="0"/>
                <a:cs typeface="Calibri" panose="020F0502020204030204" pitchFamily="34" charset="0"/>
              </a:rPr>
              <a:t>Will not compact</a:t>
            </a:r>
          </a:p>
          <a:p>
            <a:pPr algn="l"/>
            <a:r>
              <a:rPr lang="en-US" sz="1800" dirty="0">
                <a:latin typeface="Calibri" panose="020F0502020204030204" pitchFamily="34" charset="0"/>
                <a:cs typeface="Calibri" panose="020F0502020204030204" pitchFamily="34" charset="0"/>
              </a:rPr>
              <a:t>Will come apart quickly</a:t>
            </a:r>
            <a:endParaRPr lang="en-US" sz="2000" b="0" dirty="0">
              <a:solidFill>
                <a:schemeClr val="tx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24723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215900" y="386100"/>
            <a:ext cx="7810500" cy="769441"/>
          </a:xfrm>
          <a:prstGeom prst="rect">
            <a:avLst/>
          </a:prstGeom>
          <a:noFill/>
        </p:spPr>
        <p:txBody>
          <a:bodyPr wrap="square" rtlCol="0">
            <a:spAutoFit/>
          </a:bodyPr>
          <a:lstStyle/>
          <a:p>
            <a:pPr algn="l"/>
            <a:r>
              <a:rPr lang="en-US" sz="4400" u="sng" dirty="0"/>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409921"/>
            <a:ext cx="8712200" cy="5078313"/>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Making adjustments…</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Contact quarry to make adjustments.</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2400" b="0" dirty="0">
                <a:effectLst/>
                <a:latin typeface="Calibri" panose="020F0502020204030204" pitchFamily="34" charset="0"/>
                <a:ea typeface="Calibri" panose="020F0502020204030204" pitchFamily="34" charset="0"/>
                <a:cs typeface="Calibri" panose="020F0502020204030204" pitchFamily="34" charset="0"/>
              </a:rPr>
              <a:t>Use dump truck radios in remote areas</a:t>
            </a:r>
          </a:p>
          <a:p>
            <a:pPr marL="742950" lvl="1" indent="-285750" algn="l">
              <a:buFont typeface="Arial" panose="020B0604020202020204" pitchFamily="34" charset="0"/>
              <a:buChar char="•"/>
            </a:pPr>
            <a:r>
              <a:rPr lang="en-US" sz="2400" b="0" dirty="0">
                <a:effectLst/>
                <a:latin typeface="Calibri" panose="020F0502020204030204" pitchFamily="34" charset="0"/>
                <a:ea typeface="Calibri" panose="020F0502020204030204" pitchFamily="34" charset="0"/>
                <a:cs typeface="Calibri" panose="020F0502020204030204" pitchFamily="34" charset="0"/>
              </a:rPr>
              <a:t>Note time of change request and compare to load time on tickets</a:t>
            </a:r>
          </a:p>
          <a:p>
            <a:pPr algn="l"/>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Send back trucks if necessary</a:t>
            </a:r>
          </a:p>
          <a:p>
            <a:pPr marL="742950" lvl="1" indent="-285750" algn="l">
              <a:buFont typeface="Arial" panose="020B0604020202020204" pitchFamily="34" charset="0"/>
              <a:buChar char="•"/>
            </a:pPr>
            <a:r>
              <a:rPr lang="en-US" sz="2400" b="0" dirty="0">
                <a:effectLst/>
                <a:latin typeface="Calibri" panose="020F0502020204030204" pitchFamily="34" charset="0"/>
                <a:ea typeface="Calibri" panose="020F0502020204030204" pitchFamily="34" charset="0"/>
                <a:cs typeface="Calibri" panose="020F0502020204030204" pitchFamily="34" charset="0"/>
              </a:rPr>
              <a:t>Once its down on the road surface, its more difficult to fix</a:t>
            </a:r>
          </a:p>
          <a:p>
            <a:pPr marL="285750" indent="-285750" algn="l">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Visit quarry if necessary</a:t>
            </a:r>
          </a:p>
          <a:p>
            <a:pPr marL="742950" lvl="1" indent="-285750" algn="l">
              <a:buFont typeface="Arial" panose="020B0604020202020204" pitchFamily="34" charset="0"/>
              <a:buChar char="•"/>
            </a:pPr>
            <a:r>
              <a:rPr lang="en-US" sz="2400" b="0" dirty="0">
                <a:solidFill>
                  <a:schemeClr val="tx1">
                    <a:lumMod val="95000"/>
                    <a:lumOff val="5000"/>
                  </a:schemeClr>
                </a:solidFill>
                <a:latin typeface="Calibri" panose="020F0502020204030204" pitchFamily="34" charset="0"/>
                <a:cs typeface="Calibri" panose="020F0502020204030204" pitchFamily="34" charset="0"/>
              </a:rPr>
              <a:t>Unforeseen problems like personnel/equipment/moisture issues			</a:t>
            </a:r>
          </a:p>
        </p:txBody>
      </p:sp>
    </p:spTree>
    <p:extLst>
      <p:ext uri="{BB962C8B-B14F-4D97-AF65-F5344CB8AC3E}">
        <p14:creationId xmlns:p14="http://schemas.microsoft.com/office/powerpoint/2010/main" val="38565189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215900" y="430550"/>
            <a:ext cx="7810500" cy="769441"/>
          </a:xfrm>
          <a:prstGeom prst="rect">
            <a:avLst/>
          </a:prstGeom>
          <a:noFill/>
        </p:spPr>
        <p:txBody>
          <a:bodyPr wrap="square" rtlCol="0">
            <a:spAutoFit/>
          </a:bodyPr>
          <a:lstStyle/>
          <a:p>
            <a:pPr algn="l"/>
            <a:r>
              <a:rPr lang="en-US" sz="4400" u="sng" dirty="0"/>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409921"/>
            <a:ext cx="8712200" cy="5262979"/>
          </a:xfrm>
          <a:prstGeom prst="rect">
            <a:avLst/>
          </a:prstGeom>
          <a:noFill/>
        </p:spPr>
        <p:txBody>
          <a:bodyPr wrap="square" rtlCol="0">
            <a:spAutoFit/>
          </a:bodyPr>
          <a:lstStyle/>
          <a:p>
            <a:pPr algn="l"/>
            <a:r>
              <a:rPr lang="en-US" sz="4000" dirty="0"/>
              <a:t>Compaction testing…</a:t>
            </a:r>
          </a:p>
          <a:p>
            <a:pPr algn="l"/>
            <a:endParaRPr lang="en-US" sz="4000" dirty="0"/>
          </a:p>
          <a:p>
            <a:pPr algn="l"/>
            <a:r>
              <a:rPr lang="en-US" sz="2400" b="0" dirty="0"/>
              <a:t>Utilizing a nuclear density gauge</a:t>
            </a:r>
          </a:p>
          <a:p>
            <a:pPr algn="l"/>
            <a:endParaRPr lang="en-US" sz="2400" b="0" dirty="0"/>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	Not required by Program</a:t>
            </a:r>
            <a:endParaRPr lang="en-US" sz="2000" b="0" dirty="0">
              <a:effectLst/>
              <a:latin typeface="Calibri" panose="020F0502020204030204" pitchFamily="34" charset="0"/>
              <a:ea typeface="Calibri" panose="020F0502020204030204" pitchFamily="34" charset="0"/>
            </a:endParaRPr>
          </a:p>
          <a:p>
            <a:pPr algn="l"/>
            <a:endParaRPr lang="en-US" sz="2800" dirty="0">
              <a:effectLst/>
              <a:latin typeface="Calibri" panose="020F0502020204030204" pitchFamily="34" charset="0"/>
              <a:ea typeface="Calibri" panose="020F0502020204030204" pitchFamily="34" charset="0"/>
            </a:endParaRP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rPr>
              <a:t>	Quantitative way to quickly determine</a:t>
            </a:r>
          </a:p>
          <a:p>
            <a:pPr marL="1200150" lvl="2" indent="-285750" algn="l">
              <a:buFont typeface="Arial" panose="020B0604020202020204" pitchFamily="34" charset="0"/>
              <a:buChar char="•"/>
            </a:pPr>
            <a:r>
              <a:rPr lang="en-US" sz="2000" b="0" dirty="0">
                <a:effectLst/>
                <a:latin typeface="Calibri" panose="020F0502020204030204" pitchFamily="34" charset="0"/>
                <a:ea typeface="Calibri" panose="020F0502020204030204" pitchFamily="34" charset="0"/>
              </a:rPr>
              <a:t>Density (% </a:t>
            </a:r>
            <a:r>
              <a:rPr lang="en-US" sz="2000" b="0" dirty="0">
                <a:latin typeface="Calibri" panose="020F0502020204030204" pitchFamily="34" charset="0"/>
                <a:ea typeface="Calibri" panose="020F0502020204030204" pitchFamily="34" charset="0"/>
              </a:rPr>
              <a:t>compaction)</a:t>
            </a:r>
          </a:p>
          <a:p>
            <a:pPr marL="1200150" lvl="2" indent="-285750" algn="l">
              <a:buFont typeface="Arial" panose="020B0604020202020204" pitchFamily="34" charset="0"/>
              <a:buChar char="•"/>
            </a:pPr>
            <a:r>
              <a:rPr lang="en-US" sz="2000" b="0" dirty="0">
                <a:effectLst/>
                <a:latin typeface="Calibri" panose="020F0502020204030204" pitchFamily="34" charset="0"/>
                <a:ea typeface="Calibri" panose="020F0502020204030204" pitchFamily="34" charset="0"/>
              </a:rPr>
              <a:t>Moisture content – to compare to target moisture</a:t>
            </a:r>
          </a:p>
          <a:p>
            <a:pPr marL="285750" indent="-285750" algn="l">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endParaRP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rPr>
              <a:t>	Having this data can make it easier to send 	unacceptable loads back to the source</a:t>
            </a:r>
            <a:r>
              <a:rPr lang="en-US" sz="2000" b="0" dirty="0">
                <a:solidFill>
                  <a:schemeClr val="tx1">
                    <a:lumMod val="95000"/>
                    <a:lumOff val="5000"/>
                  </a:schemeClr>
                </a:solidFill>
              </a:rPr>
              <a:t>		</a:t>
            </a:r>
          </a:p>
        </p:txBody>
      </p:sp>
      <p:pic>
        <p:nvPicPr>
          <p:cNvPr id="7" name="Picture 6">
            <a:extLst>
              <a:ext uri="{FF2B5EF4-FFF2-40B4-BE49-F238E27FC236}">
                <a16:creationId xmlns:a16="http://schemas.microsoft.com/office/drawing/2014/main" id="{BC3DE8BD-3E47-450C-837B-AD3CEB6EAC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3700" y="1408671"/>
            <a:ext cx="2476000" cy="2460669"/>
          </a:xfrm>
          <a:prstGeom prst="rect">
            <a:avLst/>
          </a:prstGeom>
        </p:spPr>
      </p:pic>
      <p:sp>
        <p:nvSpPr>
          <p:cNvPr id="8" name="TextBox 7">
            <a:extLst>
              <a:ext uri="{FF2B5EF4-FFF2-40B4-BE49-F238E27FC236}">
                <a16:creationId xmlns:a16="http://schemas.microsoft.com/office/drawing/2014/main" id="{A893495A-66A3-4B1D-A212-B3965B41A374}"/>
              </a:ext>
            </a:extLst>
          </p:cNvPr>
          <p:cNvSpPr txBox="1"/>
          <p:nvPr/>
        </p:nvSpPr>
        <p:spPr>
          <a:xfrm>
            <a:off x="5473700" y="3530786"/>
            <a:ext cx="2476000" cy="338554"/>
          </a:xfrm>
          <a:prstGeom prst="rect">
            <a:avLst/>
          </a:prstGeom>
          <a:noFill/>
        </p:spPr>
        <p:txBody>
          <a:bodyPr wrap="square" rtlCol="0">
            <a:spAutoFit/>
          </a:bodyPr>
          <a:lstStyle/>
          <a:p>
            <a:r>
              <a:rPr lang="en-US" sz="800" dirty="0"/>
              <a:t>https://www.measur.ca/product/4640-b-surface-thin-layer-density-gauge/</a:t>
            </a:r>
          </a:p>
        </p:txBody>
      </p:sp>
    </p:spTree>
    <p:extLst>
      <p:ext uri="{BB962C8B-B14F-4D97-AF65-F5344CB8AC3E}">
        <p14:creationId xmlns:p14="http://schemas.microsoft.com/office/powerpoint/2010/main" val="421895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476250" y="701040"/>
            <a:ext cx="8153400" cy="4093428"/>
          </a:xfrm>
          <a:prstGeom prst="rect">
            <a:avLst/>
          </a:prstGeom>
          <a:noFill/>
        </p:spPr>
        <p:txBody>
          <a:bodyPr wrap="square" rtlCol="0">
            <a:spAutoFit/>
          </a:bodyPr>
          <a:lstStyle/>
          <a:p>
            <a:pPr algn="l"/>
            <a:r>
              <a:rPr lang="en-US" b="1" u="sng" dirty="0">
                <a:latin typeface="Calibri" panose="020F0502020204030204" pitchFamily="34" charset="0"/>
              </a:rPr>
              <a:t>Purchasing DSA with DGLVR Funds</a:t>
            </a:r>
            <a:r>
              <a:rPr lang="en-US" b="1" dirty="0">
                <a:latin typeface="Calibri" panose="020F0502020204030204" pitchFamily="34" charset="0"/>
              </a:rPr>
              <a:t>:</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DSA </a:t>
            </a:r>
            <a:r>
              <a:rPr lang="en-US" sz="2800" u="sng" dirty="0">
                <a:latin typeface="Calibri" panose="020F0502020204030204" pitchFamily="34" charset="0"/>
              </a:rPr>
              <a:t>must be independently sampled and tested</a:t>
            </a:r>
            <a:endParaRPr lang="en-US" sz="2800" dirty="0">
              <a:latin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30-day notice time required for testing if CDGRS is doing the sampling.</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Help from Center is also available for testing or placement on request.</a:t>
            </a:r>
          </a:p>
        </p:txBody>
      </p:sp>
    </p:spTree>
    <p:extLst>
      <p:ext uri="{BB962C8B-B14F-4D97-AF65-F5344CB8AC3E}">
        <p14:creationId xmlns:p14="http://schemas.microsoft.com/office/powerpoint/2010/main" val="20326708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B430CF-5EE6-40EB-B2D4-249D8098B8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162" y="1930772"/>
            <a:ext cx="9301096" cy="266328"/>
          </a:xfrm>
          <a:prstGeom prst="rect">
            <a:avLst/>
          </a:prstGeom>
        </p:spPr>
      </p:pic>
      <p:pic>
        <p:nvPicPr>
          <p:cNvPr id="5" name="Picture 4">
            <a:extLst>
              <a:ext uri="{FF2B5EF4-FFF2-40B4-BE49-F238E27FC236}">
                <a16:creationId xmlns:a16="http://schemas.microsoft.com/office/drawing/2014/main" id="{9C33DCB1-F03E-4D10-B91E-B1566A9CB6C7}"/>
              </a:ext>
            </a:extLst>
          </p:cNvPr>
          <p:cNvPicPr>
            <a:picLocks noChangeAspect="1"/>
          </p:cNvPicPr>
          <p:nvPr/>
        </p:nvPicPr>
        <p:blipFill>
          <a:blip r:embed="rId3"/>
          <a:stretch>
            <a:fillRect/>
          </a:stretch>
        </p:blipFill>
        <p:spPr>
          <a:xfrm>
            <a:off x="0" y="2215212"/>
            <a:ext cx="9170103" cy="3931587"/>
          </a:xfrm>
          <a:prstGeom prst="rect">
            <a:avLst/>
          </a:prstGeom>
        </p:spPr>
      </p:pic>
      <p:sp>
        <p:nvSpPr>
          <p:cNvPr id="10" name="TextBox 9">
            <a:extLst>
              <a:ext uri="{FF2B5EF4-FFF2-40B4-BE49-F238E27FC236}">
                <a16:creationId xmlns:a16="http://schemas.microsoft.com/office/drawing/2014/main" id="{7FDA05A9-038C-45D3-A58E-FD15B0AE4E4A}"/>
              </a:ext>
            </a:extLst>
          </p:cNvPr>
          <p:cNvSpPr txBox="1"/>
          <p:nvPr/>
        </p:nvSpPr>
        <p:spPr>
          <a:xfrm>
            <a:off x="-128978" y="381801"/>
            <a:ext cx="91440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Calibri" panose="020F0502020204030204"/>
              </a:rPr>
              <a:t>See DSA Handbook or Full DSA Webinar for details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u="sng" dirty="0">
                <a:solidFill>
                  <a:srgbClr val="FF0000"/>
                </a:solidFill>
                <a:latin typeface="Calibri" panose="020F0502020204030204"/>
              </a:rPr>
              <a:t>COMPACTION</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5432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2B003FD-9CE0-47E0-93AE-974D72666538}"/>
              </a:ext>
            </a:extLst>
          </p:cNvPr>
          <p:cNvSpPr txBox="1"/>
          <p:nvPr/>
        </p:nvSpPr>
        <p:spPr>
          <a:xfrm>
            <a:off x="1869180" y="290579"/>
            <a:ext cx="5405647" cy="2831544"/>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800" b="1" i="0" strike="noStrike" kern="1200" cap="none" spc="0" normalizeH="0" baseline="0" noProof="0" dirty="0">
                <a:ln>
                  <a:noFill/>
                </a:ln>
                <a:effectLst/>
                <a:uLnTx/>
                <a:uFillTx/>
                <a:latin typeface="Calibri" panose="020F0502020204030204"/>
                <a:ea typeface="+mn-ea"/>
                <a:cs typeface="+mn-cs"/>
              </a:rPr>
              <a:t>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4800" i="0" u="sng" strike="noStrike" kern="1200" cap="none" spc="0" normalizeH="0" baseline="0" noProof="0" dirty="0">
                <a:ln>
                  <a:noFill/>
                </a:ln>
                <a:effectLst/>
                <a:uLnTx/>
                <a:uFillTx/>
                <a:latin typeface="Calibri" panose="020F0502020204030204"/>
                <a:ea typeface="+mn-ea"/>
                <a:cs typeface="+mn-cs"/>
              </a:rPr>
              <a:t>Don’t leave yet:</a:t>
            </a:r>
          </a:p>
          <a:p>
            <a:pPr marL="0" marR="0" lvl="0" indent="0" defTabSz="457200" rtl="0" eaLnBrk="1" fontAlgn="auto" latinLnBrk="0" hangingPunct="1">
              <a:lnSpc>
                <a:spcPct val="100000"/>
              </a:lnSpc>
              <a:spcBef>
                <a:spcPts val="0"/>
              </a:spcBef>
              <a:spcAft>
                <a:spcPts val="0"/>
              </a:spcAft>
              <a:buClrTx/>
              <a:buSzTx/>
              <a:buFontTx/>
              <a:buNone/>
              <a:tabLst/>
              <a:defRPr/>
            </a:pPr>
            <a:endParaRPr lang="en-US" sz="3200" u="sng" dirty="0">
              <a:solidFill>
                <a:srgbClr val="FF0000"/>
              </a:solidFill>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Bonus: Proposed DSA Changes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0370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2B003FD-9CE0-47E0-93AE-974D72666538}"/>
              </a:ext>
            </a:extLst>
          </p:cNvPr>
          <p:cNvSpPr txBox="1"/>
          <p:nvPr/>
        </p:nvSpPr>
        <p:spPr>
          <a:xfrm>
            <a:off x="198839" y="473459"/>
            <a:ext cx="8323369" cy="480131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800" b="1" i="0" strike="noStrike" kern="1200" cap="none" spc="0" normalizeH="0" baseline="0" noProof="0" dirty="0">
                <a:ln>
                  <a:noFill/>
                </a:ln>
                <a:effectLst/>
                <a:uLnTx/>
                <a:uFillTx/>
                <a:latin typeface="Calibri" panose="020F0502020204030204"/>
                <a:ea typeface="+mn-ea"/>
                <a:cs typeface="+mn-cs"/>
              </a:rPr>
              <a:t>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4800" i="0" u="sng" strike="noStrike" kern="1200" cap="none" spc="0" normalizeH="0" baseline="0" noProof="0" dirty="0">
                <a:ln>
                  <a:noFill/>
                </a:ln>
                <a:effectLst/>
                <a:uLnTx/>
                <a:uFillTx/>
                <a:latin typeface="Calibri" panose="020F0502020204030204"/>
                <a:ea typeface="+mn-ea"/>
                <a:cs typeface="+mn-cs"/>
              </a:rPr>
              <a:t>Don’t leave yet:</a:t>
            </a:r>
          </a:p>
          <a:p>
            <a:pPr marL="0" marR="0" lvl="0" indent="0" defTabSz="457200" rtl="0" eaLnBrk="1" fontAlgn="auto" latinLnBrk="0" hangingPunct="1">
              <a:lnSpc>
                <a:spcPct val="100000"/>
              </a:lnSpc>
              <a:spcBef>
                <a:spcPts val="0"/>
              </a:spcBef>
              <a:spcAft>
                <a:spcPts val="0"/>
              </a:spcAft>
              <a:buClrTx/>
              <a:buSzTx/>
              <a:buFontTx/>
              <a:buNone/>
              <a:tabLst/>
              <a:defRPr/>
            </a:pPr>
            <a:endParaRPr lang="en-US" sz="3200" u="sng" dirty="0">
              <a:solidFill>
                <a:srgbClr val="FF0000"/>
              </a:solidFill>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DRAFT – PROPOSED</a:t>
            </a:r>
          </a:p>
          <a:p>
            <a:pPr marL="0" marR="0" lvl="0" indent="0" defTabSz="457200" rtl="0" eaLnBrk="1" fontAlgn="auto" latinLnBrk="0" hangingPunct="1">
              <a:lnSpc>
                <a:spcPct val="100000"/>
              </a:lnSpc>
              <a:spcBef>
                <a:spcPts val="0"/>
              </a:spcBef>
              <a:spcAft>
                <a:spcPts val="0"/>
              </a:spcAft>
              <a:buClrTx/>
              <a:buSzTx/>
              <a:buFontTx/>
              <a:buNone/>
              <a:tabLst/>
              <a:defRPr/>
            </a:pPr>
            <a:endParaRPr lang="en-US" sz="3200" u="sng" dirty="0">
              <a:solidFill>
                <a:srgbClr val="FF0000"/>
              </a:solidFill>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a:ln>
                  <a:noFill/>
                </a:ln>
                <a:solidFill>
                  <a:srgbClr val="FF0000"/>
                </a:solidFill>
                <a:effectLst/>
                <a:uLnTx/>
                <a:uFillTx/>
                <a:latin typeface="Calibri" panose="020F0502020204030204"/>
                <a:ea typeface="+mn-ea"/>
                <a:cs typeface="+mn-cs"/>
              </a:rPr>
              <a:t>These changes are draft only, and will only take effect when the SCC approves them.  Will not applied to projects already under contract. </a:t>
            </a:r>
            <a:endParaRPr kumimoji="0" lang="en-US" sz="2400" b="1" i="0"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9E898AD-4D59-4D79-A7EC-70F803B11A94}"/>
              </a:ext>
            </a:extLst>
          </p:cNvPr>
          <p:cNvSpPr/>
          <p:nvPr/>
        </p:nvSpPr>
        <p:spPr bwMode="auto">
          <a:xfrm>
            <a:off x="3153514" y="5614416"/>
            <a:ext cx="2414017" cy="100584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rPr>
              <a:t>DRAFT – Not Approved</a:t>
            </a:r>
          </a:p>
        </p:txBody>
      </p:sp>
    </p:spTree>
    <p:extLst>
      <p:ext uri="{BB962C8B-B14F-4D97-AF65-F5344CB8AC3E}">
        <p14:creationId xmlns:p14="http://schemas.microsoft.com/office/powerpoint/2010/main" val="21928053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86402" y="646642"/>
            <a:ext cx="3486150" cy="4457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defTabSz="685800" fontAlgn="auto">
              <a:spcBef>
                <a:spcPts val="0"/>
              </a:spcBef>
              <a:spcAft>
                <a:spcPts val="0"/>
              </a:spcAft>
              <a:defRPr/>
            </a:pPr>
            <a:r>
              <a:rPr lang="en-US" sz="1800" dirty="0">
                <a:solidFill>
                  <a:srgbClr val="FF0000"/>
                </a:solidFill>
                <a:latin typeface="Calibri"/>
              </a:rPr>
              <a:t>7) Additional Policies</a:t>
            </a:r>
          </a:p>
          <a:p>
            <a:pPr algn="l" defTabSz="685800" fontAlgn="auto">
              <a:spcBef>
                <a:spcPts val="0"/>
              </a:spcBef>
              <a:spcAft>
                <a:spcPts val="0"/>
              </a:spcAft>
              <a:defRPr/>
            </a:pPr>
            <a:endParaRPr lang="en-US" sz="1800" dirty="0">
              <a:solidFill>
                <a:prstClr val="black"/>
              </a:solidFill>
              <a:latin typeface="Calibri"/>
            </a:endParaRPr>
          </a:p>
          <a:p>
            <a:pPr algn="l" defTabSz="685800" fontAlgn="auto">
              <a:spcBef>
                <a:spcPts val="0"/>
              </a:spcBef>
              <a:spcAft>
                <a:spcPts val="0"/>
              </a:spcAft>
              <a:defRPr/>
            </a:pPr>
            <a:r>
              <a:rPr lang="en-US" sz="1800" dirty="0">
                <a:solidFill>
                  <a:prstClr val="black"/>
                </a:solidFill>
                <a:latin typeface="Calibri"/>
              </a:rPr>
              <a:t>Policies that apply to certain circumstances:</a:t>
            </a:r>
          </a:p>
          <a:p>
            <a:pPr algn="l" defTabSz="685800" fontAlgn="auto">
              <a:spcBef>
                <a:spcPts val="0"/>
              </a:spcBef>
              <a:spcAft>
                <a:spcPts val="0"/>
              </a:spcAft>
              <a:defRPr/>
            </a:pPr>
            <a:endParaRPr lang="en-US" sz="1800" dirty="0">
              <a:solidFill>
                <a:prstClr val="black"/>
              </a:solidFill>
              <a:latin typeface="Calibri"/>
            </a:endParaRPr>
          </a:p>
          <a:p>
            <a:pPr algn="l" defTabSz="685800" fontAlgn="auto">
              <a:spcBef>
                <a:spcPts val="0"/>
              </a:spcBef>
              <a:spcAft>
                <a:spcPts val="0"/>
              </a:spcAft>
              <a:defRPr/>
            </a:pPr>
            <a:r>
              <a:rPr lang="en-US" sz="1800" dirty="0">
                <a:solidFill>
                  <a:prstClr val="black"/>
                </a:solidFill>
                <a:latin typeface="Calibri"/>
              </a:rPr>
              <a:t>Stream Crossing Replacement</a:t>
            </a:r>
          </a:p>
          <a:p>
            <a:pPr algn="l" defTabSz="685800" fontAlgn="auto">
              <a:spcBef>
                <a:spcPts val="0"/>
              </a:spcBef>
              <a:spcAft>
                <a:spcPts val="0"/>
              </a:spcAft>
              <a:defRPr/>
            </a:pPr>
            <a:endParaRPr lang="en-US" sz="1800" dirty="0">
              <a:solidFill>
                <a:prstClr val="black"/>
              </a:solidFill>
              <a:latin typeface="Calibri"/>
            </a:endParaRPr>
          </a:p>
          <a:p>
            <a:pPr algn="l" defTabSz="685800" fontAlgn="auto">
              <a:spcBef>
                <a:spcPts val="0"/>
              </a:spcBef>
              <a:spcAft>
                <a:spcPts val="0"/>
              </a:spcAft>
              <a:defRPr/>
            </a:pPr>
            <a:r>
              <a:rPr lang="en-US" sz="1800" dirty="0">
                <a:solidFill>
                  <a:prstClr val="black"/>
                </a:solidFill>
                <a:highlight>
                  <a:srgbClr val="FFFF00"/>
                </a:highlight>
                <a:latin typeface="Calibri"/>
              </a:rPr>
              <a:t>Driving Surface Aggregate</a:t>
            </a:r>
          </a:p>
          <a:p>
            <a:pPr algn="l" defTabSz="685800" fontAlgn="auto">
              <a:spcBef>
                <a:spcPts val="0"/>
              </a:spcBef>
              <a:spcAft>
                <a:spcPts val="0"/>
              </a:spcAft>
              <a:defRPr/>
            </a:pPr>
            <a:endParaRPr lang="en-US" sz="1800" dirty="0">
              <a:solidFill>
                <a:prstClr val="black"/>
              </a:solidFill>
              <a:latin typeface="Calibri"/>
            </a:endParaRPr>
          </a:p>
          <a:p>
            <a:pPr algn="l" defTabSz="685800" fontAlgn="auto">
              <a:spcBef>
                <a:spcPts val="0"/>
              </a:spcBef>
              <a:spcAft>
                <a:spcPts val="0"/>
              </a:spcAft>
              <a:defRPr/>
            </a:pPr>
            <a:r>
              <a:rPr lang="en-US" sz="1800" dirty="0">
                <a:solidFill>
                  <a:prstClr val="black"/>
                </a:solidFill>
                <a:latin typeface="Calibri"/>
              </a:rPr>
              <a:t>Paved LVR-Specific Policies</a:t>
            </a:r>
          </a:p>
          <a:p>
            <a:pPr algn="l" defTabSz="685800" fontAlgn="auto">
              <a:spcBef>
                <a:spcPts val="0"/>
              </a:spcBef>
              <a:spcAft>
                <a:spcPts val="0"/>
              </a:spcAft>
              <a:defRPr/>
            </a:pPr>
            <a:endParaRPr lang="en-US" sz="1800" dirty="0">
              <a:solidFill>
                <a:prstClr val="black"/>
              </a:solidFill>
              <a:latin typeface="Calibri"/>
            </a:endParaRPr>
          </a:p>
          <a:p>
            <a:pPr algn="l" defTabSz="685800" fontAlgn="auto">
              <a:spcBef>
                <a:spcPts val="0"/>
              </a:spcBef>
              <a:spcAft>
                <a:spcPts val="0"/>
              </a:spcAft>
              <a:defRPr/>
            </a:pPr>
            <a:r>
              <a:rPr lang="en-US" sz="1800" dirty="0">
                <a:solidFill>
                  <a:prstClr val="black"/>
                </a:solidFill>
                <a:latin typeface="Calibri"/>
              </a:rPr>
              <a:t>Full Depth Reclamation</a:t>
            </a:r>
          </a:p>
          <a:p>
            <a:pPr algn="l" defTabSz="685800" fontAlgn="auto">
              <a:spcBef>
                <a:spcPts val="0"/>
              </a:spcBef>
              <a:spcAft>
                <a:spcPts val="0"/>
              </a:spcAft>
              <a:defRPr/>
            </a:pPr>
            <a:endParaRPr lang="en-US" sz="1800" b="0" dirty="0">
              <a:solidFill>
                <a:prstClr val="black"/>
              </a:solidFill>
              <a:latin typeface="Calibri"/>
            </a:endParaRPr>
          </a:p>
          <a:p>
            <a:pPr algn="l" defTabSz="685800" fontAlgn="auto">
              <a:spcBef>
                <a:spcPts val="0"/>
              </a:spcBef>
              <a:spcAft>
                <a:spcPts val="0"/>
              </a:spcAft>
              <a:defRPr/>
            </a:pPr>
            <a:endParaRPr lang="en-US" sz="1800" b="0" dirty="0">
              <a:solidFill>
                <a:prstClr val="black"/>
              </a:solidFill>
              <a:latin typeface="Calibri"/>
            </a:endParaRPr>
          </a:p>
        </p:txBody>
      </p:sp>
      <p:sp>
        <p:nvSpPr>
          <p:cNvPr id="6" name="Title 1"/>
          <p:cNvSpPr txBox="1">
            <a:spLocks/>
          </p:cNvSpPr>
          <p:nvPr/>
        </p:nvSpPr>
        <p:spPr>
          <a:xfrm>
            <a:off x="1200150" y="848569"/>
            <a:ext cx="2457450" cy="3429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defTabSz="685800" fontAlgn="auto">
              <a:spcAft>
                <a:spcPts val="0"/>
              </a:spcAft>
              <a:defRPr/>
            </a:pPr>
            <a:endParaRPr lang="en-US" sz="1950"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54865" y="1084490"/>
            <a:ext cx="5340096" cy="5538543"/>
          </a:xfrm>
        </p:spPr>
        <p:txBody>
          <a:bodyPr>
            <a:normAutofit/>
          </a:bodyPr>
          <a:lstStyle/>
          <a:p>
            <a:pPr algn="l"/>
            <a:r>
              <a:rPr lang="en-US" b="1" u="sng" dirty="0"/>
              <a:t>DGLVR Administrative Manual</a:t>
            </a:r>
          </a:p>
          <a:p>
            <a:pPr marL="385763" indent="-385763" algn="l">
              <a:buFont typeface="+mj-lt"/>
              <a:buAutoNum type="arabicParenR"/>
            </a:pPr>
            <a:r>
              <a:rPr lang="en-US" sz="2000" dirty="0"/>
              <a:t>Introduction </a:t>
            </a:r>
          </a:p>
          <a:p>
            <a:pPr marL="385763" indent="-385763" algn="l">
              <a:buFont typeface="+mj-lt"/>
              <a:buAutoNum type="arabicParenR"/>
            </a:pPr>
            <a:r>
              <a:rPr lang="en-US" sz="2000" dirty="0"/>
              <a:t>SCC Role</a:t>
            </a:r>
            <a:endParaRPr lang="en-US" sz="2000" dirty="0">
              <a:solidFill>
                <a:srgbClr val="FF0000"/>
              </a:solidFill>
            </a:endParaRPr>
          </a:p>
          <a:p>
            <a:pPr marL="385763" indent="-385763" algn="l">
              <a:buFont typeface="+mj-lt"/>
              <a:buAutoNum type="arabicParenR"/>
            </a:pPr>
            <a:r>
              <a:rPr lang="en-US" sz="2000" dirty="0"/>
              <a:t>Conservation District Role</a:t>
            </a:r>
          </a:p>
          <a:p>
            <a:pPr marL="385763" indent="-385763" algn="l">
              <a:buFont typeface="+mj-lt"/>
              <a:buAutoNum type="arabicParenR"/>
            </a:pPr>
            <a:r>
              <a:rPr lang="en-US" sz="2000" dirty="0"/>
              <a:t>Quality Assurance Board Role</a:t>
            </a:r>
          </a:p>
          <a:p>
            <a:pPr marL="385763" indent="-385763" algn="l">
              <a:buFont typeface="+mj-lt"/>
              <a:buAutoNum type="arabicParenR"/>
            </a:pPr>
            <a:r>
              <a:rPr lang="en-US" sz="2000" dirty="0"/>
              <a:t>Applicant Role</a:t>
            </a:r>
          </a:p>
          <a:p>
            <a:pPr marL="385763" indent="-385763" algn="l">
              <a:buFont typeface="+mj-lt"/>
              <a:buAutoNum type="arabicParenR"/>
            </a:pPr>
            <a:r>
              <a:rPr lang="en-US" sz="2000" dirty="0"/>
              <a:t>Center for Dirt and Gravel Roads</a:t>
            </a:r>
          </a:p>
          <a:p>
            <a:pPr marL="385763" indent="-385763" algn="l">
              <a:buFont typeface="+mj-lt"/>
              <a:buAutoNum type="arabicParenR"/>
            </a:pPr>
            <a:r>
              <a:rPr lang="en-US" sz="2000" b="1" dirty="0"/>
              <a:t>Additional Policies </a:t>
            </a:r>
          </a:p>
          <a:p>
            <a:pPr marL="342900" indent="-342900" algn="l">
              <a:buFont typeface="Arial" panose="020B0604020202020204" pitchFamily="34" charset="0"/>
              <a:buChar char="•"/>
            </a:pPr>
            <a:r>
              <a:rPr lang="en-US" sz="2000" b="1" dirty="0">
                <a:solidFill>
                  <a:srgbClr val="FF0000"/>
                </a:solidFill>
              </a:rPr>
              <a:t>Stream crossing updates</a:t>
            </a:r>
          </a:p>
          <a:p>
            <a:pPr marL="342900" indent="-342900" algn="l">
              <a:buFont typeface="Arial" panose="020B0604020202020204" pitchFamily="34" charset="0"/>
              <a:buChar char="•"/>
            </a:pPr>
            <a:r>
              <a:rPr lang="en-US" sz="2000" b="1" dirty="0">
                <a:solidFill>
                  <a:srgbClr val="FF0000"/>
                </a:solidFill>
                <a:highlight>
                  <a:srgbClr val="FFFF00"/>
                </a:highlight>
              </a:rPr>
              <a:t>DSA updates</a:t>
            </a:r>
          </a:p>
          <a:p>
            <a:pPr marL="342900" indent="-342900" algn="l">
              <a:buFont typeface="Arial" panose="020B0604020202020204" pitchFamily="34" charset="0"/>
              <a:buChar char="•"/>
            </a:pPr>
            <a:r>
              <a:rPr lang="en-US" sz="2000" b="1" dirty="0">
                <a:solidFill>
                  <a:srgbClr val="FF0000"/>
                </a:solidFill>
              </a:rPr>
              <a:t>Fill Policy update</a:t>
            </a:r>
          </a:p>
          <a:p>
            <a:pPr marL="342900" indent="-342900" algn="l">
              <a:buFont typeface="Arial" panose="020B0604020202020204" pitchFamily="34" charset="0"/>
              <a:buChar char="•"/>
            </a:pPr>
            <a:r>
              <a:rPr lang="en-US" sz="2000" b="1" dirty="0">
                <a:solidFill>
                  <a:srgbClr val="FF0000"/>
                </a:solidFill>
              </a:rPr>
              <a:t>Sealed surface update</a:t>
            </a:r>
          </a:p>
          <a:p>
            <a:pPr algn="l"/>
            <a:r>
              <a:rPr lang="en-US" sz="2000" dirty="0"/>
              <a:t>8) Permits and Other Requirements</a:t>
            </a:r>
          </a:p>
          <a:p>
            <a:pPr algn="l"/>
            <a:r>
              <a:rPr lang="en-US" sz="2000" dirty="0"/>
              <a:t>Appendices</a:t>
            </a:r>
          </a:p>
          <a:p>
            <a:pPr algn="l"/>
            <a:endParaRPr lang="en-US" sz="1600" b="1" dirty="0"/>
          </a:p>
        </p:txBody>
      </p:sp>
      <p:sp>
        <p:nvSpPr>
          <p:cNvPr id="5" name="Rectangle 4">
            <a:extLst>
              <a:ext uri="{FF2B5EF4-FFF2-40B4-BE49-F238E27FC236}">
                <a16:creationId xmlns:a16="http://schemas.microsoft.com/office/drawing/2014/main" id="{CCB9DFBE-F304-406D-89A9-B27DD29104DF}"/>
              </a:ext>
            </a:extLst>
          </p:cNvPr>
          <p:cNvSpPr/>
          <p:nvPr/>
        </p:nvSpPr>
        <p:spPr bwMode="auto">
          <a:xfrm>
            <a:off x="1743309" y="0"/>
            <a:ext cx="2414017" cy="100584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rPr>
              <a:t>DRAFT – Not Approved</a:t>
            </a:r>
          </a:p>
        </p:txBody>
      </p:sp>
    </p:spTree>
    <p:extLst>
      <p:ext uri="{BB962C8B-B14F-4D97-AF65-F5344CB8AC3E}">
        <p14:creationId xmlns:p14="http://schemas.microsoft.com/office/powerpoint/2010/main" val="7585214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Proposed Spec. Changes</a:t>
            </a:r>
          </a:p>
        </p:txBody>
      </p:sp>
      <p:sp>
        <p:nvSpPr>
          <p:cNvPr id="7" name="Subtitle 2">
            <a:extLst>
              <a:ext uri="{FF2B5EF4-FFF2-40B4-BE49-F238E27FC236}">
                <a16:creationId xmlns:a16="http://schemas.microsoft.com/office/drawing/2014/main" id="{A4289BDC-861F-49D4-A319-9F40584FBF17}"/>
              </a:ext>
            </a:extLst>
          </p:cNvPr>
          <p:cNvSpPr txBox="1">
            <a:spLocks/>
          </p:cNvSpPr>
          <p:nvPr/>
        </p:nvSpPr>
        <p:spPr bwMode="auto">
          <a:xfrm>
            <a:off x="50600" y="431800"/>
            <a:ext cx="4489850" cy="4483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b="1" kern="0"/>
              <a:t>DSA Standard updates</a:t>
            </a:r>
            <a:endParaRPr lang="en-US" b="0" kern="0"/>
          </a:p>
          <a:p>
            <a:pPr lvl="1"/>
            <a:r>
              <a:rPr lang="en-US" b="1" kern="0"/>
              <a:t>Abrasion Resistance</a:t>
            </a:r>
            <a:r>
              <a:rPr lang="en-US" b="0" kern="0"/>
              <a:t>:  The loss of mass (LA Abrasion) shall be less than </a:t>
            </a:r>
            <a:r>
              <a:rPr lang="en-US" b="0" strike="sngStrike" kern="0">
                <a:solidFill>
                  <a:srgbClr val="FF0000"/>
                </a:solidFill>
              </a:rPr>
              <a:t>40%</a:t>
            </a:r>
            <a:r>
              <a:rPr lang="en-US" b="0" kern="0">
                <a:solidFill>
                  <a:srgbClr val="FF0000"/>
                </a:solidFill>
              </a:rPr>
              <a:t> 45%</a:t>
            </a:r>
            <a:r>
              <a:rPr lang="en-US" b="1" kern="0"/>
              <a:t>. </a:t>
            </a:r>
            <a:endParaRPr lang="en-US" b="0" kern="0"/>
          </a:p>
          <a:p>
            <a:endParaRPr lang="en-US" sz="1500" b="1" kern="0" dirty="0"/>
          </a:p>
        </p:txBody>
      </p:sp>
      <p:pic>
        <p:nvPicPr>
          <p:cNvPr id="8" name="Picture 7">
            <a:extLst>
              <a:ext uri="{FF2B5EF4-FFF2-40B4-BE49-F238E27FC236}">
                <a16:creationId xmlns:a16="http://schemas.microsoft.com/office/drawing/2014/main" id="{FEEE5AFE-21C2-4833-8E26-167DCE039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781" y="3110951"/>
            <a:ext cx="3180847" cy="3623749"/>
          </a:xfrm>
          <a:prstGeom prst="rect">
            <a:avLst/>
          </a:prstGeom>
        </p:spPr>
      </p:pic>
      <p:pic>
        <p:nvPicPr>
          <p:cNvPr id="9" name="Picture 8" descr="A picture containing sky, outdoor, ground, nature&#10;&#10;Description automatically generated">
            <a:extLst>
              <a:ext uri="{FF2B5EF4-FFF2-40B4-BE49-F238E27FC236}">
                <a16:creationId xmlns:a16="http://schemas.microsoft.com/office/drawing/2014/main" id="{6AC673A9-5FBE-4C48-8F75-E701BA49B5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13"/>
          <a:stretch/>
        </p:blipFill>
        <p:spPr>
          <a:xfrm>
            <a:off x="4603552" y="1724327"/>
            <a:ext cx="4031244" cy="4483669"/>
          </a:xfrm>
          <a:prstGeom prst="rect">
            <a:avLst/>
          </a:prstGeom>
        </p:spPr>
      </p:pic>
      <p:sp>
        <p:nvSpPr>
          <p:cNvPr id="2" name="Rectangle 1">
            <a:extLst>
              <a:ext uri="{FF2B5EF4-FFF2-40B4-BE49-F238E27FC236}">
                <a16:creationId xmlns:a16="http://schemas.microsoft.com/office/drawing/2014/main" id="{9B8B841F-2114-4104-85F8-32B90B0B631C}"/>
              </a:ext>
            </a:extLst>
          </p:cNvPr>
          <p:cNvSpPr/>
          <p:nvPr/>
        </p:nvSpPr>
        <p:spPr bwMode="auto">
          <a:xfrm>
            <a:off x="6220779" y="533075"/>
            <a:ext cx="2414017" cy="100584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rPr>
              <a:t>DRAFT – Not Approved</a:t>
            </a:r>
          </a:p>
        </p:txBody>
      </p:sp>
    </p:spTree>
    <p:extLst>
      <p:ext uri="{BB962C8B-B14F-4D97-AF65-F5344CB8AC3E}">
        <p14:creationId xmlns:p14="http://schemas.microsoft.com/office/powerpoint/2010/main" val="2111921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38878" y="285342"/>
            <a:ext cx="8905122" cy="6287315"/>
          </a:xfrm>
        </p:spPr>
        <p:txBody>
          <a:bodyPr>
            <a:noAutofit/>
          </a:bodyPr>
          <a:lstStyle/>
          <a:p>
            <a:pPr marL="0" lvl="1" algn="l">
              <a:lnSpc>
                <a:spcPct val="120000"/>
              </a:lnSpc>
              <a:spcBef>
                <a:spcPts val="0"/>
              </a:spcBef>
            </a:pPr>
            <a:r>
              <a:rPr lang="en-US" sz="2300" b="1" u="sng" dirty="0"/>
              <a:t>Placement:  </a:t>
            </a:r>
            <a:r>
              <a:rPr lang="en-US" sz="1800" dirty="0"/>
              <a:t>The use of a motorized paver is highly recommended for all DSA placements. </a:t>
            </a:r>
            <a:r>
              <a:rPr lang="en-US" sz="2300" dirty="0"/>
              <a:t>For projects and/or contracts including over </a:t>
            </a:r>
            <a:r>
              <a:rPr lang="en-US" sz="2300" b="1" strike="sngStrike" dirty="0">
                <a:solidFill>
                  <a:srgbClr val="FF0000"/>
                </a:solidFill>
              </a:rPr>
              <a:t>1,000</a:t>
            </a:r>
            <a:r>
              <a:rPr lang="en-US" sz="2300" b="1" dirty="0">
                <a:solidFill>
                  <a:srgbClr val="FF0000"/>
                </a:solidFill>
              </a:rPr>
              <a:t> 500 </a:t>
            </a:r>
            <a:r>
              <a:rPr lang="en-US" sz="2300" b="1" dirty="0"/>
              <a:t>tons of DSA, a motorized paver is required. </a:t>
            </a:r>
            <a:r>
              <a:rPr lang="en-US" sz="2300" b="1" dirty="0">
                <a:solidFill>
                  <a:srgbClr val="FF0000"/>
                </a:solidFill>
              </a:rPr>
              <a:t>Paver must be in good working order and be of sufficient horsepower to be capable of pushing loaded trucks uphill while placing material in a full width pass at the required minimum depth stipulated in the contract. If the total tonnage is less than 500 tons the DSA must be paver placed or placed by tailgating and groomed with a road grader equipped with a carbide tipped grader blade</a:t>
            </a:r>
            <a:r>
              <a:rPr lang="en-US" sz="1800" b="1" dirty="0">
                <a:solidFill>
                  <a:srgbClr val="FF0000"/>
                </a:solidFill>
              </a:rPr>
              <a:t>. </a:t>
            </a:r>
            <a:r>
              <a:rPr lang="en-US" sz="1800" dirty="0"/>
              <a:t>A track mounted paver is preferred.  DSA shall be placed in a single pass across the width of the road.   The crown or cross slope must range from ½ to ¾ inch per foot (4-6%). Material shall be placed in a single 6-8 inch loose lift or layer.  This lift is to be compacted with a vibratory roller as specified in Section V - Compaction.  If freezing temperatures or precipitation are forecast that may cause the material to freeze, or prevent the material from drying out, placement shall be postponed at the discretion of the road owner, Conservation District, or aggregate supplier.  DSA shall not be placed before April 1st or after September 30th unless otherwise approved by the SCC.</a:t>
            </a:r>
          </a:p>
          <a:p>
            <a:pPr>
              <a:lnSpc>
                <a:spcPct val="120000"/>
              </a:lnSpc>
              <a:spcBef>
                <a:spcPts val="0"/>
              </a:spcBef>
            </a:pPr>
            <a:endParaRPr lang="en-US" sz="2300" b="1" dirty="0"/>
          </a:p>
        </p:txBody>
      </p:sp>
      <p:sp>
        <p:nvSpPr>
          <p:cNvPr id="3" name="Rectangle 2">
            <a:extLst>
              <a:ext uri="{FF2B5EF4-FFF2-40B4-BE49-F238E27FC236}">
                <a16:creationId xmlns:a16="http://schemas.microsoft.com/office/drawing/2014/main" id="{EFD28F30-1506-4A60-8BB4-F80AACF521EC}"/>
              </a:ext>
            </a:extLst>
          </p:cNvPr>
          <p:cNvSpPr/>
          <p:nvPr/>
        </p:nvSpPr>
        <p:spPr bwMode="auto">
          <a:xfrm>
            <a:off x="4691439" y="6321197"/>
            <a:ext cx="4333122" cy="50292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rPr>
              <a:t>DRAFT – Not Approved</a:t>
            </a:r>
          </a:p>
        </p:txBody>
      </p:sp>
    </p:spTree>
    <p:extLst>
      <p:ext uri="{BB962C8B-B14F-4D97-AF65-F5344CB8AC3E}">
        <p14:creationId xmlns:p14="http://schemas.microsoft.com/office/powerpoint/2010/main" val="10917789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0" y="258243"/>
            <a:ext cx="8887968" cy="6307149"/>
          </a:xfrm>
        </p:spPr>
        <p:txBody>
          <a:bodyPr>
            <a:normAutofit lnSpcReduction="10000"/>
          </a:bodyPr>
          <a:lstStyle/>
          <a:p>
            <a:pPr marL="457200" lvl="0" indent="-457200" algn="l">
              <a:buFont typeface="Arial" panose="020B0604020202020204" pitchFamily="34" charset="0"/>
              <a:buChar char="•"/>
            </a:pPr>
            <a:r>
              <a:rPr lang="en-US" b="1" dirty="0"/>
              <a:t>RFQ updated (not policy)</a:t>
            </a:r>
            <a:endParaRPr lang="en-US" dirty="0"/>
          </a:p>
          <a:p>
            <a:pPr marL="914400" lvl="1" indent="-457200" algn="l">
              <a:buFont typeface="Arial" panose="020B0604020202020204" pitchFamily="34" charset="0"/>
              <a:buChar char="•"/>
            </a:pPr>
            <a:r>
              <a:rPr lang="en-US" dirty="0"/>
              <a:t>updated DSA Specification language incorporated</a:t>
            </a:r>
          </a:p>
          <a:p>
            <a:pPr marL="342900" lvl="1" algn="l"/>
            <a:endParaRPr lang="en-US" sz="1350" dirty="0"/>
          </a:p>
          <a:p>
            <a:pPr marL="914400" lvl="1" indent="-457200" algn="l">
              <a:buFont typeface="Arial" panose="020B0604020202020204" pitchFamily="34" charset="0"/>
              <a:buChar char="•"/>
            </a:pPr>
            <a:r>
              <a:rPr lang="en-US" dirty="0"/>
              <a:t>Clarifications of which parts can be edited vs which parts are required/in the specification</a:t>
            </a:r>
          </a:p>
          <a:p>
            <a:pPr marL="628650" lvl="1" indent="-285750" algn="l">
              <a:buFont typeface="Arial" panose="020B0604020202020204" pitchFamily="34" charset="0"/>
              <a:buChar char="•"/>
            </a:pPr>
            <a:endParaRPr lang="en-US" sz="1350" dirty="0"/>
          </a:p>
          <a:p>
            <a:pPr marL="914400" lvl="1" indent="-457200" algn="l">
              <a:buFont typeface="Arial" panose="020B0604020202020204" pitchFamily="34" charset="0"/>
              <a:buChar char="•"/>
            </a:pPr>
            <a:r>
              <a:rPr lang="en-US" dirty="0"/>
              <a:t>Added: </a:t>
            </a:r>
            <a:r>
              <a:rPr lang="en-US" dirty="0">
                <a:solidFill>
                  <a:srgbClr val="FF0000"/>
                </a:solidFill>
              </a:rPr>
              <a:t>Roller to be: </a:t>
            </a:r>
          </a:p>
          <a:p>
            <a:pPr marL="1257300" lvl="2" indent="-342900" algn="l">
              <a:buFont typeface="Arial" panose="020B0604020202020204" pitchFamily="34" charset="0"/>
              <a:buChar char="•"/>
            </a:pPr>
            <a:r>
              <a:rPr lang="en-US" dirty="0">
                <a:solidFill>
                  <a:srgbClr val="FF0000"/>
                </a:solidFill>
              </a:rPr>
              <a:t>Double drum roller equipped with functional spray bars and scrapers. </a:t>
            </a:r>
          </a:p>
          <a:p>
            <a:pPr marL="1257300" lvl="2" indent="-342900" algn="l">
              <a:buFont typeface="Arial" panose="020B0604020202020204" pitchFamily="34" charset="0"/>
              <a:buChar char="•"/>
            </a:pPr>
            <a:r>
              <a:rPr lang="en-US" dirty="0">
                <a:solidFill>
                  <a:srgbClr val="FF0000"/>
                </a:solidFill>
              </a:rPr>
              <a:t>Single drum dirt roller &lt;single drum not preferred but may be needed on sites with steep banks or hills – edit RFQ to specify allowed rollers&gt;).  </a:t>
            </a:r>
          </a:p>
          <a:p>
            <a:pPr marL="685800" lvl="2" algn="l"/>
            <a:endParaRPr lang="en-US" sz="1200" dirty="0">
              <a:solidFill>
                <a:srgbClr val="FF0000"/>
              </a:solidFill>
            </a:endParaRPr>
          </a:p>
          <a:p>
            <a:pPr marL="914400" lvl="1" indent="-457200" algn="l">
              <a:buFont typeface="Arial" panose="020B0604020202020204" pitchFamily="34" charset="0"/>
              <a:buChar char="•"/>
            </a:pPr>
            <a:r>
              <a:rPr lang="en-US" dirty="0"/>
              <a:t>Added: </a:t>
            </a:r>
            <a:r>
              <a:rPr lang="en-US" dirty="0">
                <a:solidFill>
                  <a:srgbClr val="FF0000"/>
                </a:solidFill>
              </a:rPr>
              <a:t>Equipment must be on-site to cut paving notches and/or repair damaged ditches or road sections (e.g., skid steer, backhoe). </a:t>
            </a:r>
          </a:p>
          <a:p>
            <a:pPr marL="285750" indent="-285750" algn="l">
              <a:buFont typeface="Arial" panose="020B0604020202020204" pitchFamily="34" charset="0"/>
              <a:buChar char="•"/>
            </a:pPr>
            <a:endParaRPr lang="en-US" sz="1500" b="1" dirty="0"/>
          </a:p>
        </p:txBody>
      </p:sp>
      <p:sp>
        <p:nvSpPr>
          <p:cNvPr id="3" name="Rectangle 2">
            <a:extLst>
              <a:ext uri="{FF2B5EF4-FFF2-40B4-BE49-F238E27FC236}">
                <a16:creationId xmlns:a16="http://schemas.microsoft.com/office/drawing/2014/main" id="{99B56E29-2A0E-41C5-A348-2D4B977A8025}"/>
              </a:ext>
            </a:extLst>
          </p:cNvPr>
          <p:cNvSpPr/>
          <p:nvPr/>
        </p:nvSpPr>
        <p:spPr bwMode="auto">
          <a:xfrm>
            <a:off x="6729983" y="5852160"/>
            <a:ext cx="2414017" cy="100584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rPr>
              <a:t>DRAFT – Not Approved</a:t>
            </a:r>
          </a:p>
        </p:txBody>
      </p:sp>
    </p:spTree>
    <p:extLst>
      <p:ext uri="{BB962C8B-B14F-4D97-AF65-F5344CB8AC3E}">
        <p14:creationId xmlns:p14="http://schemas.microsoft.com/office/powerpoint/2010/main" val="30197886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0" y="1037252"/>
            <a:ext cx="4572000" cy="4483669"/>
          </a:xfrm>
        </p:spPr>
        <p:txBody>
          <a:bodyPr>
            <a:normAutofit fontScale="92500" lnSpcReduction="10000"/>
          </a:bodyPr>
          <a:lstStyle/>
          <a:p>
            <a:pPr lvl="0" algn="l"/>
            <a:r>
              <a:rPr lang="en-US" b="1" u="sng" dirty="0"/>
              <a:t>Fill Exemption for DSA</a:t>
            </a:r>
          </a:p>
          <a:p>
            <a:pPr algn="l"/>
            <a:r>
              <a:rPr lang="en-US" u="sng" dirty="0"/>
              <a:t>Unchanged</a:t>
            </a:r>
            <a:r>
              <a:rPr lang="en-US" dirty="0"/>
              <a:t>:</a:t>
            </a:r>
          </a:p>
          <a:p>
            <a:pPr algn="l"/>
            <a:r>
              <a:rPr lang="en-US" dirty="0"/>
              <a:t>Driving surface aggregate meeting the Commission’s specification is the only approved road surface material that may be purchased (for DGR projects) with Program funds. </a:t>
            </a:r>
            <a:endParaRPr lang="en-US" sz="1500" b="1" dirty="0"/>
          </a:p>
        </p:txBody>
      </p:sp>
      <p:pic>
        <p:nvPicPr>
          <p:cNvPr id="8" name="Picture 7" descr="A picture containing sky, outdoor, ground, grass&#10;&#10;Description automatically generated">
            <a:extLst>
              <a:ext uri="{FF2B5EF4-FFF2-40B4-BE49-F238E27FC236}">
                <a16:creationId xmlns:a16="http://schemas.microsoft.com/office/drawing/2014/main" id="{49849BFE-6B2C-4CF4-B8FF-C7D48C9F2B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7"/>
          <a:stretch/>
        </p:blipFill>
        <p:spPr>
          <a:xfrm>
            <a:off x="4791455" y="-1"/>
            <a:ext cx="5270273" cy="6861951"/>
          </a:xfrm>
          <a:prstGeom prst="rect">
            <a:avLst/>
          </a:prstGeom>
        </p:spPr>
      </p:pic>
    </p:spTree>
    <p:extLst>
      <p:ext uri="{BB962C8B-B14F-4D97-AF65-F5344CB8AC3E}">
        <p14:creationId xmlns:p14="http://schemas.microsoft.com/office/powerpoint/2010/main" val="30572182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23032" y="607928"/>
            <a:ext cx="4348968" cy="5884312"/>
          </a:xfrm>
        </p:spPr>
        <p:txBody>
          <a:bodyPr>
            <a:normAutofit fontScale="85000" lnSpcReduction="10000"/>
          </a:bodyPr>
          <a:lstStyle/>
          <a:p>
            <a:pPr lvl="0" algn="l">
              <a:lnSpc>
                <a:spcPct val="120000"/>
              </a:lnSpc>
              <a:spcBef>
                <a:spcPts val="0"/>
              </a:spcBef>
            </a:pPr>
            <a:r>
              <a:rPr lang="en-US" b="1" u="sng" dirty="0"/>
              <a:t>Fill Exemption for DSA</a:t>
            </a:r>
          </a:p>
          <a:p>
            <a:pPr algn="l">
              <a:lnSpc>
                <a:spcPct val="120000"/>
              </a:lnSpc>
              <a:spcBef>
                <a:spcPts val="0"/>
              </a:spcBef>
            </a:pPr>
            <a:r>
              <a:rPr lang="en-US" dirty="0"/>
              <a:t>The only exception to this is on road fill projects.  Road fill projects are defined as projects which install an average compacted thickness of </a:t>
            </a:r>
            <a:r>
              <a:rPr lang="en-US" b="1" strike="sngStrike" dirty="0">
                <a:solidFill>
                  <a:srgbClr val="FF0000"/>
                </a:solidFill>
              </a:rPr>
              <a:t>6 inches </a:t>
            </a:r>
            <a:r>
              <a:rPr lang="en-US" b="1" dirty="0">
                <a:solidFill>
                  <a:srgbClr val="FF0000"/>
                </a:solidFill>
              </a:rPr>
              <a:t>12-inches or more of fill material, not including the driving surface, to allow for proper drainage and/or strengthen the existing road base. </a:t>
            </a:r>
            <a:endParaRPr lang="en-US" sz="1500" b="1" dirty="0"/>
          </a:p>
        </p:txBody>
      </p:sp>
      <p:pic>
        <p:nvPicPr>
          <p:cNvPr id="3" name="Picture 2">
            <a:extLst>
              <a:ext uri="{FF2B5EF4-FFF2-40B4-BE49-F238E27FC236}">
                <a16:creationId xmlns:a16="http://schemas.microsoft.com/office/drawing/2014/main" id="{F2AF7DDF-9E3A-4D60-95AD-6DAE1D47B9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0" y="0"/>
            <a:ext cx="4572000" cy="6858000"/>
          </a:xfrm>
          <a:prstGeom prst="rect">
            <a:avLst/>
          </a:prstGeom>
        </p:spPr>
      </p:pic>
      <p:sp>
        <p:nvSpPr>
          <p:cNvPr id="4" name="Rectangle 3">
            <a:extLst>
              <a:ext uri="{FF2B5EF4-FFF2-40B4-BE49-F238E27FC236}">
                <a16:creationId xmlns:a16="http://schemas.microsoft.com/office/drawing/2014/main" id="{BFEA4D97-BBF4-4202-B627-EB742B2224BB}"/>
              </a:ext>
            </a:extLst>
          </p:cNvPr>
          <p:cNvSpPr/>
          <p:nvPr/>
        </p:nvSpPr>
        <p:spPr bwMode="auto">
          <a:xfrm>
            <a:off x="6729983" y="5852160"/>
            <a:ext cx="2414017" cy="100584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rPr>
              <a:t>DRAFT – Not Approved</a:t>
            </a:r>
          </a:p>
        </p:txBody>
      </p:sp>
    </p:spTree>
    <p:extLst>
      <p:ext uri="{BB962C8B-B14F-4D97-AF65-F5344CB8AC3E}">
        <p14:creationId xmlns:p14="http://schemas.microsoft.com/office/powerpoint/2010/main" val="3282602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0" y="1127238"/>
            <a:ext cx="4797235" cy="4483669"/>
          </a:xfrm>
        </p:spPr>
        <p:txBody>
          <a:bodyPr>
            <a:normAutofit fontScale="92500" lnSpcReduction="10000"/>
          </a:bodyPr>
          <a:lstStyle/>
          <a:p>
            <a:pPr lvl="0" algn="l">
              <a:lnSpc>
                <a:spcPct val="120000"/>
              </a:lnSpc>
              <a:spcBef>
                <a:spcPts val="0"/>
              </a:spcBef>
            </a:pPr>
            <a:r>
              <a:rPr lang="en-US" b="1" u="sng" dirty="0"/>
              <a:t>Fill Exemption for DSA</a:t>
            </a:r>
          </a:p>
          <a:p>
            <a:pPr algn="l"/>
            <a:r>
              <a:rPr lang="en-US" dirty="0">
                <a:solidFill>
                  <a:srgbClr val="FF0000"/>
                </a:solidFill>
              </a:rPr>
              <a:t>Road fill projects must be capped with DSA or an alternative aggregate at a minimum depth of 6-inches.  Shale or bank-run gravel may not be used as the final driving surface.  This exception is not meant to replace DSA with fill. </a:t>
            </a:r>
          </a:p>
          <a:p>
            <a:endParaRPr lang="en-US" sz="1500" b="1" dirty="0"/>
          </a:p>
        </p:txBody>
      </p:sp>
      <p:pic>
        <p:nvPicPr>
          <p:cNvPr id="3" name="Picture 2">
            <a:extLst>
              <a:ext uri="{FF2B5EF4-FFF2-40B4-BE49-F238E27FC236}">
                <a16:creationId xmlns:a16="http://schemas.microsoft.com/office/drawing/2014/main" id="{D22B10C5-4470-4CBC-A743-7421A46C2B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20266" y="0"/>
            <a:ext cx="4123734" cy="6857999"/>
          </a:xfrm>
          <a:prstGeom prst="rect">
            <a:avLst/>
          </a:prstGeom>
        </p:spPr>
      </p:pic>
      <p:sp>
        <p:nvSpPr>
          <p:cNvPr id="8" name="Subtitle 2">
            <a:extLst>
              <a:ext uri="{FF2B5EF4-FFF2-40B4-BE49-F238E27FC236}">
                <a16:creationId xmlns:a16="http://schemas.microsoft.com/office/drawing/2014/main" id="{989D413F-7B2B-40E4-BE44-7A7DF9803D31}"/>
              </a:ext>
            </a:extLst>
          </p:cNvPr>
          <p:cNvSpPr txBox="1">
            <a:spLocks/>
          </p:cNvSpPr>
          <p:nvPr/>
        </p:nvSpPr>
        <p:spPr>
          <a:xfrm>
            <a:off x="6231315" y="3526700"/>
            <a:ext cx="2414018" cy="642964"/>
          </a:xfrm>
          <a:prstGeom prst="rect">
            <a:avLst/>
          </a:prstGeom>
          <a:solidFill>
            <a:schemeClr val="bg1">
              <a:lumMod val="50000"/>
            </a:schemeClr>
          </a:solidFill>
        </p:spPr>
        <p:txBody>
          <a:bodyPr vert="horz" lIns="68580" tIns="34290" rIns="68580" bIns="34290" rtlCol="0">
            <a:normAutofit fontScale="77500" lnSpcReduction="20000"/>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gn="ctr" defTabSz="685800">
              <a:buNone/>
              <a:defRPr/>
            </a:pPr>
            <a:r>
              <a:rPr lang="en-US" sz="2400" dirty="0">
                <a:solidFill>
                  <a:prstClr val="white"/>
                </a:solidFill>
                <a:latin typeface="Calibri"/>
              </a:rPr>
              <a:t>Shale is not an eligible</a:t>
            </a:r>
          </a:p>
          <a:p>
            <a:pPr marL="0" indent="0" algn="ctr" defTabSz="685800">
              <a:buNone/>
              <a:defRPr/>
            </a:pPr>
            <a:r>
              <a:rPr lang="en-US" sz="2400" dirty="0">
                <a:solidFill>
                  <a:prstClr val="white"/>
                </a:solidFill>
                <a:latin typeface="Calibri"/>
              </a:rPr>
              <a:t> driving surface</a:t>
            </a:r>
          </a:p>
        </p:txBody>
      </p:sp>
      <p:sp>
        <p:nvSpPr>
          <p:cNvPr id="5" name="Rectangle 4">
            <a:extLst>
              <a:ext uri="{FF2B5EF4-FFF2-40B4-BE49-F238E27FC236}">
                <a16:creationId xmlns:a16="http://schemas.microsoft.com/office/drawing/2014/main" id="{F40CCD96-A02A-4E34-92A4-2791D0963EB9}"/>
              </a:ext>
            </a:extLst>
          </p:cNvPr>
          <p:cNvSpPr/>
          <p:nvPr/>
        </p:nvSpPr>
        <p:spPr bwMode="auto">
          <a:xfrm>
            <a:off x="6729983" y="5852159"/>
            <a:ext cx="2414017" cy="100584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rPr>
              <a:t>DRAFT – Not Approved</a:t>
            </a:r>
          </a:p>
        </p:txBody>
      </p:sp>
    </p:spTree>
    <p:extLst>
      <p:ext uri="{BB962C8B-B14F-4D97-AF65-F5344CB8AC3E}">
        <p14:creationId xmlns:p14="http://schemas.microsoft.com/office/powerpoint/2010/main" val="1086660409"/>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36956</TotalTime>
  <Words>5945</Words>
  <Application>Microsoft Office PowerPoint</Application>
  <PresentationFormat>On-screen Show (4:3)</PresentationFormat>
  <Paragraphs>983</Paragraphs>
  <Slides>101</Slides>
  <Notes>91</Notes>
  <HiddenSlides>5</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101</vt:i4>
      </vt:variant>
    </vt:vector>
  </HeadingPairs>
  <TitlesOfParts>
    <vt:vector size="112" baseType="lpstr">
      <vt:lpstr>Arial</vt:lpstr>
      <vt:lpstr>Arial Black</vt:lpstr>
      <vt:lpstr>Calibri</vt:lpstr>
      <vt:lpstr>Calibri Light</vt:lpstr>
      <vt:lpstr>Euphemia</vt:lpstr>
      <vt:lpstr>Segoe UI</vt:lpstr>
      <vt:lpstr>Symbol</vt:lpstr>
      <vt:lpstr>Times New Roman</vt:lpstr>
      <vt:lpstr>Default Design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dc:creator>
  <cp:lastModifiedBy>Ken Corradini</cp:lastModifiedBy>
  <cp:revision>574</cp:revision>
  <dcterms:created xsi:type="dcterms:W3CDTF">2004-02-20T16:40:17Z</dcterms:created>
  <dcterms:modified xsi:type="dcterms:W3CDTF">2022-03-28T16:03:31Z</dcterms:modified>
</cp:coreProperties>
</file>