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0" r:id="rId2"/>
    <p:sldMasterId id="2147483913" r:id="rId3"/>
  </p:sldMasterIdLst>
  <p:notesMasterIdLst>
    <p:notesMasterId r:id="rId84"/>
  </p:notesMasterIdLst>
  <p:sldIdLst>
    <p:sldId id="619" r:id="rId4"/>
    <p:sldId id="639" r:id="rId5"/>
    <p:sldId id="810" r:id="rId6"/>
    <p:sldId id="447" r:id="rId7"/>
    <p:sldId id="591" r:id="rId8"/>
    <p:sldId id="593" r:id="rId9"/>
    <p:sldId id="1004" r:id="rId10"/>
    <p:sldId id="1052" r:id="rId11"/>
    <p:sldId id="1066" r:id="rId12"/>
    <p:sldId id="1012" r:id="rId13"/>
    <p:sldId id="1029" r:id="rId14"/>
    <p:sldId id="1031" r:id="rId15"/>
    <p:sldId id="840" r:id="rId16"/>
    <p:sldId id="473" r:id="rId17"/>
    <p:sldId id="833" r:id="rId18"/>
    <p:sldId id="838" r:id="rId19"/>
    <p:sldId id="1053" r:id="rId20"/>
    <p:sldId id="575" r:id="rId21"/>
    <p:sldId id="1054" r:id="rId22"/>
    <p:sldId id="843" r:id="rId23"/>
    <p:sldId id="924" r:id="rId24"/>
    <p:sldId id="844" r:id="rId25"/>
    <p:sldId id="925" r:id="rId26"/>
    <p:sldId id="926" r:id="rId27"/>
    <p:sldId id="986" r:id="rId28"/>
    <p:sldId id="1040" r:id="rId29"/>
    <p:sldId id="1055" r:id="rId30"/>
    <p:sldId id="988" r:id="rId31"/>
    <p:sldId id="1041" r:id="rId32"/>
    <p:sldId id="989" r:id="rId33"/>
    <p:sldId id="949" r:id="rId34"/>
    <p:sldId id="930" r:id="rId35"/>
    <p:sldId id="942" r:id="rId36"/>
    <p:sldId id="943" r:id="rId37"/>
    <p:sldId id="1042" r:id="rId38"/>
    <p:sldId id="945" r:id="rId39"/>
    <p:sldId id="946" r:id="rId40"/>
    <p:sldId id="947" r:id="rId41"/>
    <p:sldId id="948" r:id="rId42"/>
    <p:sldId id="996" r:id="rId43"/>
    <p:sldId id="964" r:id="rId44"/>
    <p:sldId id="965" r:id="rId45"/>
    <p:sldId id="1067" r:id="rId46"/>
    <p:sldId id="966" r:id="rId47"/>
    <p:sldId id="967" r:id="rId48"/>
    <p:sldId id="1043" r:id="rId49"/>
    <p:sldId id="1044" r:id="rId50"/>
    <p:sldId id="1045" r:id="rId51"/>
    <p:sldId id="1046" r:id="rId52"/>
    <p:sldId id="1047" r:id="rId53"/>
    <p:sldId id="973" r:id="rId54"/>
    <p:sldId id="1048" r:id="rId55"/>
    <p:sldId id="975" r:id="rId56"/>
    <p:sldId id="976" r:id="rId57"/>
    <p:sldId id="1007" r:id="rId58"/>
    <p:sldId id="1006" r:id="rId59"/>
    <p:sldId id="978" r:id="rId60"/>
    <p:sldId id="979" r:id="rId61"/>
    <p:sldId id="980" r:id="rId62"/>
    <p:sldId id="1050" r:id="rId63"/>
    <p:sldId id="1051" r:id="rId64"/>
    <p:sldId id="982" r:id="rId65"/>
    <p:sldId id="983" r:id="rId66"/>
    <p:sldId id="984" r:id="rId67"/>
    <p:sldId id="981" r:id="rId68"/>
    <p:sldId id="962" r:id="rId69"/>
    <p:sldId id="1056" r:id="rId70"/>
    <p:sldId id="717" r:id="rId71"/>
    <p:sldId id="640" r:id="rId72"/>
    <p:sldId id="708" r:id="rId73"/>
    <p:sldId id="709" r:id="rId74"/>
    <p:sldId id="713" r:id="rId75"/>
    <p:sldId id="715" r:id="rId76"/>
    <p:sldId id="714" r:id="rId77"/>
    <p:sldId id="707" r:id="rId78"/>
    <p:sldId id="710" r:id="rId79"/>
    <p:sldId id="703" r:id="rId80"/>
    <p:sldId id="711" r:id="rId81"/>
    <p:sldId id="706" r:id="rId82"/>
    <p:sldId id="712" r:id="rId83"/>
  </p:sldIdLst>
  <p:sldSz cx="9144000" cy="6858000" type="screen4x3"/>
  <p:notesSz cx="6858000" cy="9144000"/>
  <p:defaultTextStyle>
    <a:defPPr>
      <a:defRPr lang="en-US"/>
    </a:defPPr>
    <a:lvl1pPr algn="ctr" rtl="0" fontAlgn="base">
      <a:spcBef>
        <a:spcPct val="0"/>
      </a:spcBef>
      <a:spcAft>
        <a:spcPct val="0"/>
      </a:spcAft>
      <a:defRPr sz="3600" b="1" kern="1200">
        <a:solidFill>
          <a:schemeClr val="tx1"/>
        </a:solidFill>
        <a:latin typeface="Times New Roman" pitchFamily="18" charset="0"/>
        <a:ea typeface="+mn-ea"/>
        <a:cs typeface="+mn-cs"/>
      </a:defRPr>
    </a:lvl1pPr>
    <a:lvl2pPr marL="457200" algn="ctr" rtl="0" fontAlgn="base">
      <a:spcBef>
        <a:spcPct val="0"/>
      </a:spcBef>
      <a:spcAft>
        <a:spcPct val="0"/>
      </a:spcAft>
      <a:defRPr sz="3600" b="1" kern="1200">
        <a:solidFill>
          <a:schemeClr val="tx1"/>
        </a:solidFill>
        <a:latin typeface="Times New Roman" pitchFamily="18" charset="0"/>
        <a:ea typeface="+mn-ea"/>
        <a:cs typeface="+mn-cs"/>
      </a:defRPr>
    </a:lvl2pPr>
    <a:lvl3pPr marL="914400" algn="ctr" rtl="0" fontAlgn="base">
      <a:spcBef>
        <a:spcPct val="0"/>
      </a:spcBef>
      <a:spcAft>
        <a:spcPct val="0"/>
      </a:spcAft>
      <a:defRPr sz="3600" b="1" kern="1200">
        <a:solidFill>
          <a:schemeClr val="tx1"/>
        </a:solidFill>
        <a:latin typeface="Times New Roman" pitchFamily="18" charset="0"/>
        <a:ea typeface="+mn-ea"/>
        <a:cs typeface="+mn-cs"/>
      </a:defRPr>
    </a:lvl3pPr>
    <a:lvl4pPr marL="1371600" algn="ctr" rtl="0" fontAlgn="base">
      <a:spcBef>
        <a:spcPct val="0"/>
      </a:spcBef>
      <a:spcAft>
        <a:spcPct val="0"/>
      </a:spcAft>
      <a:defRPr sz="3600" b="1" kern="1200">
        <a:solidFill>
          <a:schemeClr val="tx1"/>
        </a:solidFill>
        <a:latin typeface="Times New Roman" pitchFamily="18" charset="0"/>
        <a:ea typeface="+mn-ea"/>
        <a:cs typeface="+mn-cs"/>
      </a:defRPr>
    </a:lvl4pPr>
    <a:lvl5pPr marL="1828800" algn="ctr" rtl="0" fontAlgn="base">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vel, Eric Richard" initials="NER" lastIdx="1" clrIdx="0">
    <p:extLst>
      <p:ext uri="{19B8F6BF-5375-455C-9EA6-DF929625EA0E}">
        <p15:presenceInfo xmlns:p15="http://schemas.microsoft.com/office/powerpoint/2012/main" userId="S::ern106@psu.edu::bd206e51-a5a6-44f3-9d54-f267d6050f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CCECFF"/>
    <a:srgbClr val="CCFFCC"/>
    <a:srgbClr val="99CCFF"/>
    <a:srgbClr val="CC9900"/>
    <a:srgbClr val="77777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AE775-A6F2-4246-B4B2-19A2087EC98B}" v="2" dt="2024-03-21T12:32:16.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6357" autoAdjust="0"/>
  </p:normalViewPr>
  <p:slideViewPr>
    <p:cSldViewPr snapToGrid="0">
      <p:cViewPr varScale="1">
        <p:scale>
          <a:sx n="86" d="100"/>
          <a:sy n="86" d="100"/>
        </p:scale>
        <p:origin x="1310" y="24"/>
      </p:cViewPr>
      <p:guideLst>
        <p:guide orient="horz" pos="2144"/>
        <p:guide pos="2880"/>
      </p:guideLst>
    </p:cSldViewPr>
  </p:slideViewPr>
  <p:outlineViewPr>
    <p:cViewPr>
      <p:scale>
        <a:sx n="33" d="100"/>
        <a:sy n="33" d="100"/>
      </p:scale>
      <p:origin x="0" y="19350"/>
    </p:cViewPr>
  </p:outlineViewPr>
  <p:notesTextViewPr>
    <p:cViewPr>
      <p:scale>
        <a:sx n="3" d="2"/>
        <a:sy n="3" d="2"/>
      </p:scale>
      <p:origin x="0" y="0"/>
    </p:cViewPr>
  </p:notesTextViewPr>
  <p:sorterViewPr>
    <p:cViewPr>
      <p:scale>
        <a:sx n="125" d="100"/>
        <a:sy n="125" d="100"/>
      </p:scale>
      <p:origin x="0" y="-11694"/>
    </p:cViewPr>
  </p:sorterViewPr>
  <p:notesViewPr>
    <p:cSldViewPr snapToGrid="0">
      <p:cViewPr varScale="1">
        <p:scale>
          <a:sx n="51" d="100"/>
          <a:sy n="51" d="100"/>
        </p:scale>
        <p:origin x="-2676" y="-90"/>
      </p:cViewPr>
      <p:guideLst>
        <p:guide orient="horz" pos="2880"/>
        <p:guide pos="2160"/>
      </p:guideLst>
    </p:cSldViewPr>
  </p:notesViewPr>
  <p:gridSpacing cx="914400" cy="9144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microsoft.com/office/2016/11/relationships/changesInfo" Target="changesInfos/changesInfo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ison, David C" userId="e1a24fe1-bc87-4677-b82c-03a0cec25331" providerId="ADAL" clId="{899D2446-E220-4C75-AF87-6CCFF869B26C}"/>
    <pc:docChg chg="custSel delSld modSld">
      <pc:chgData name="Morrison, David C" userId="e1a24fe1-bc87-4677-b82c-03a0cec25331" providerId="ADAL" clId="{899D2446-E220-4C75-AF87-6CCFF869B26C}" dt="2023-02-15T13:24:50.970" v="20" actId="729"/>
      <pc:docMkLst>
        <pc:docMk/>
      </pc:docMkLst>
      <pc:sldChg chg="mod modShow">
        <pc:chgData name="Morrison, David C" userId="e1a24fe1-bc87-4677-b82c-03a0cec25331" providerId="ADAL" clId="{899D2446-E220-4C75-AF87-6CCFF869B26C}" dt="2023-02-15T13:24:50.970" v="20" actId="729"/>
        <pc:sldMkLst>
          <pc:docMk/>
          <pc:sldMk cId="758521458" sldId="563"/>
        </pc:sldMkLst>
      </pc:sldChg>
      <pc:sldChg chg="modSp mod">
        <pc:chgData name="Morrison, David C" userId="e1a24fe1-bc87-4677-b82c-03a0cec25331" providerId="ADAL" clId="{899D2446-E220-4C75-AF87-6CCFF869B26C}" dt="2023-02-15T13:17:27.905" v="10" actId="20577"/>
        <pc:sldMkLst>
          <pc:docMk/>
          <pc:sldMk cId="3363297382" sldId="593"/>
        </pc:sldMkLst>
        <pc:spChg chg="mod">
          <ac:chgData name="Morrison, David C" userId="e1a24fe1-bc87-4677-b82c-03a0cec25331" providerId="ADAL" clId="{899D2446-E220-4C75-AF87-6CCFF869B26C}" dt="2023-02-15T13:17:27.905" v="10" actId="20577"/>
          <ac:spMkLst>
            <pc:docMk/>
            <pc:sldMk cId="3363297382" sldId="593"/>
            <ac:spMk id="41986" creationId="{00000000-0000-0000-0000-000000000000}"/>
          </ac:spMkLst>
        </pc:spChg>
      </pc:sldChg>
      <pc:sldChg chg="modSp mod">
        <pc:chgData name="Morrison, David C" userId="e1a24fe1-bc87-4677-b82c-03a0cec25331" providerId="ADAL" clId="{899D2446-E220-4C75-AF87-6CCFF869B26C}" dt="2023-02-15T13:16:45.479" v="6" actId="20577"/>
        <pc:sldMkLst>
          <pc:docMk/>
          <pc:sldMk cId="3217302874" sldId="619"/>
        </pc:sldMkLst>
        <pc:spChg chg="mod">
          <ac:chgData name="Morrison, David C" userId="e1a24fe1-bc87-4677-b82c-03a0cec25331" providerId="ADAL" clId="{899D2446-E220-4C75-AF87-6CCFF869B26C}" dt="2023-02-15T13:16:45.479" v="6" actId="20577"/>
          <ac:spMkLst>
            <pc:docMk/>
            <pc:sldMk cId="3217302874" sldId="619"/>
            <ac:spMk id="18" creationId="{C734E792-2E94-447A-89B5-8A6E072007F8}"/>
          </ac:spMkLst>
        </pc:spChg>
      </pc:sldChg>
      <pc:sldChg chg="del">
        <pc:chgData name="Morrison, David C" userId="e1a24fe1-bc87-4677-b82c-03a0cec25331" providerId="ADAL" clId="{899D2446-E220-4C75-AF87-6CCFF869B26C}" dt="2023-02-15T13:18:32.346" v="11" actId="2696"/>
        <pc:sldMkLst>
          <pc:docMk/>
          <pc:sldMk cId="3539166313" sldId="834"/>
        </pc:sldMkLst>
      </pc:sldChg>
      <pc:sldChg chg="delSp modSp mod">
        <pc:chgData name="Morrison, David C" userId="e1a24fe1-bc87-4677-b82c-03a0cec25331" providerId="ADAL" clId="{899D2446-E220-4C75-AF87-6CCFF869B26C}" dt="2023-02-15T13:20:05.198" v="16" actId="478"/>
        <pc:sldMkLst>
          <pc:docMk/>
          <pc:sldMk cId="2105035755" sldId="844"/>
        </pc:sldMkLst>
        <pc:spChg chg="mod">
          <ac:chgData name="Morrison, David C" userId="e1a24fe1-bc87-4677-b82c-03a0cec25331" providerId="ADAL" clId="{899D2446-E220-4C75-AF87-6CCFF869B26C}" dt="2023-02-15T13:19:29.154" v="13" actId="20577"/>
          <ac:spMkLst>
            <pc:docMk/>
            <pc:sldMk cId="2105035755" sldId="844"/>
            <ac:spMk id="9" creationId="{1EF1E8FD-9CBA-44F9-96D1-9E54817D8CEC}"/>
          </ac:spMkLst>
        </pc:spChg>
        <pc:spChg chg="del mod">
          <ac:chgData name="Morrison, David C" userId="e1a24fe1-bc87-4677-b82c-03a0cec25331" providerId="ADAL" clId="{899D2446-E220-4C75-AF87-6CCFF869B26C}" dt="2023-02-15T13:20:05.198" v="16" actId="478"/>
          <ac:spMkLst>
            <pc:docMk/>
            <pc:sldMk cId="2105035755" sldId="844"/>
            <ac:spMk id="11" creationId="{3D0929A3-48A7-4147-BB0C-EBDEEFA634F2}"/>
          </ac:spMkLst>
        </pc:spChg>
      </pc:sldChg>
      <pc:sldChg chg="del">
        <pc:chgData name="Morrison, David C" userId="e1a24fe1-bc87-4677-b82c-03a0cec25331" providerId="ADAL" clId="{899D2446-E220-4C75-AF87-6CCFF869B26C}" dt="2023-02-15T13:22:07.516" v="17" actId="47"/>
        <pc:sldMkLst>
          <pc:docMk/>
          <pc:sldMk cId="3892326129" sldId="1024"/>
        </pc:sldMkLst>
      </pc:sldChg>
      <pc:sldChg chg="del">
        <pc:chgData name="Morrison, David C" userId="e1a24fe1-bc87-4677-b82c-03a0cec25331" providerId="ADAL" clId="{899D2446-E220-4C75-AF87-6CCFF869B26C}" dt="2023-02-15T13:22:19.239" v="19" actId="47"/>
        <pc:sldMkLst>
          <pc:docMk/>
          <pc:sldMk cId="875105863" sldId="1025"/>
        </pc:sldMkLst>
      </pc:sldChg>
      <pc:sldChg chg="del">
        <pc:chgData name="Morrison, David C" userId="e1a24fe1-bc87-4677-b82c-03a0cec25331" providerId="ADAL" clId="{899D2446-E220-4C75-AF87-6CCFF869B26C}" dt="2023-02-15T13:22:13.284" v="18" actId="47"/>
        <pc:sldMkLst>
          <pc:docMk/>
          <pc:sldMk cId="2982003855" sldId="1049"/>
        </pc:sldMkLst>
      </pc:sldChg>
      <pc:sldChg chg="mod modShow">
        <pc:chgData name="Morrison, David C" userId="e1a24fe1-bc87-4677-b82c-03a0cec25331" providerId="ADAL" clId="{899D2446-E220-4C75-AF87-6CCFF869B26C}" dt="2023-02-15T13:24:50.970" v="20" actId="729"/>
        <pc:sldMkLst>
          <pc:docMk/>
          <pc:sldMk cId="211192157" sldId="1057"/>
        </pc:sldMkLst>
      </pc:sldChg>
      <pc:sldChg chg="mod modShow">
        <pc:chgData name="Morrison, David C" userId="e1a24fe1-bc87-4677-b82c-03a0cec25331" providerId="ADAL" clId="{899D2446-E220-4C75-AF87-6CCFF869B26C}" dt="2023-02-15T13:24:50.970" v="20" actId="729"/>
        <pc:sldMkLst>
          <pc:docMk/>
          <pc:sldMk cId="1091778947" sldId="1060"/>
        </pc:sldMkLst>
      </pc:sldChg>
      <pc:sldChg chg="mod modShow">
        <pc:chgData name="Morrison, David C" userId="e1a24fe1-bc87-4677-b82c-03a0cec25331" providerId="ADAL" clId="{899D2446-E220-4C75-AF87-6CCFF869B26C}" dt="2023-02-15T13:24:50.970" v="20" actId="729"/>
        <pc:sldMkLst>
          <pc:docMk/>
          <pc:sldMk cId="3019788688" sldId="1061"/>
        </pc:sldMkLst>
      </pc:sldChg>
      <pc:sldChg chg="mod modShow">
        <pc:chgData name="Morrison, David C" userId="e1a24fe1-bc87-4677-b82c-03a0cec25331" providerId="ADAL" clId="{899D2446-E220-4C75-AF87-6CCFF869B26C}" dt="2023-02-15T13:24:50.970" v="20" actId="729"/>
        <pc:sldMkLst>
          <pc:docMk/>
          <pc:sldMk cId="3057218282" sldId="1062"/>
        </pc:sldMkLst>
      </pc:sldChg>
      <pc:sldChg chg="mod modShow">
        <pc:chgData name="Morrison, David C" userId="e1a24fe1-bc87-4677-b82c-03a0cec25331" providerId="ADAL" clId="{899D2446-E220-4C75-AF87-6CCFF869B26C}" dt="2023-02-15T13:24:50.970" v="20" actId="729"/>
        <pc:sldMkLst>
          <pc:docMk/>
          <pc:sldMk cId="328260270" sldId="1063"/>
        </pc:sldMkLst>
      </pc:sldChg>
      <pc:sldChg chg="mod modShow">
        <pc:chgData name="Morrison, David C" userId="e1a24fe1-bc87-4677-b82c-03a0cec25331" providerId="ADAL" clId="{899D2446-E220-4C75-AF87-6CCFF869B26C}" dt="2023-02-15T13:24:50.970" v="20" actId="729"/>
        <pc:sldMkLst>
          <pc:docMk/>
          <pc:sldMk cId="1086660409" sldId="1064"/>
        </pc:sldMkLst>
      </pc:sldChg>
      <pc:sldChg chg="mod modShow">
        <pc:chgData name="Morrison, David C" userId="e1a24fe1-bc87-4677-b82c-03a0cec25331" providerId="ADAL" clId="{899D2446-E220-4C75-AF87-6CCFF869B26C}" dt="2023-02-15T13:24:50.970" v="20" actId="729"/>
        <pc:sldMkLst>
          <pc:docMk/>
          <pc:sldMk cId="3176745747" sldId="1065"/>
        </pc:sldMkLst>
      </pc:sldChg>
    </pc:docChg>
  </pc:docChgLst>
  <pc:docChgLst>
    <pc:chgData name="Morrison, David C" userId="e1a24fe1-bc87-4677-b82c-03a0cec25331" providerId="ADAL" clId="{18EAEC0D-DB6D-4E43-A7EA-0093DB5337F6}"/>
    <pc:docChg chg="modSld">
      <pc:chgData name="Morrison, David C" userId="e1a24fe1-bc87-4677-b82c-03a0cec25331" providerId="ADAL" clId="{18EAEC0D-DB6D-4E43-A7EA-0093DB5337F6}" dt="2022-03-16T23:12:21.532" v="0" actId="1038"/>
      <pc:docMkLst>
        <pc:docMk/>
      </pc:docMkLst>
      <pc:sldChg chg="modSp mod">
        <pc:chgData name="Morrison, David C" userId="e1a24fe1-bc87-4677-b82c-03a0cec25331" providerId="ADAL" clId="{18EAEC0D-DB6D-4E43-A7EA-0093DB5337F6}" dt="2022-03-16T23:12:21.532" v="0" actId="1038"/>
        <pc:sldMkLst>
          <pc:docMk/>
          <pc:sldMk cId="3217302874" sldId="619"/>
        </pc:sldMkLst>
        <pc:picChg chg="mod">
          <ac:chgData name="Morrison, David C" userId="e1a24fe1-bc87-4677-b82c-03a0cec25331" providerId="ADAL" clId="{18EAEC0D-DB6D-4E43-A7EA-0093DB5337F6}" dt="2022-03-16T23:12:21.532" v="0" actId="1038"/>
          <ac:picMkLst>
            <pc:docMk/>
            <pc:sldMk cId="3217302874" sldId="619"/>
            <ac:picMk id="3" creationId="{370E7D19-6DBD-40FA-A960-126891A53827}"/>
          </ac:picMkLst>
        </pc:picChg>
      </pc:sldChg>
    </pc:docChg>
  </pc:docChgLst>
  <pc:docChgLst>
    <pc:chgData name="Bloser, Steve" userId="84e9379b-616b-44d5-8abb-99707b706c47" providerId="ADAL" clId="{75DAE775-A6F2-4246-B4B2-19A2087EC98B}"/>
    <pc:docChg chg="addSld modSld">
      <pc:chgData name="Bloser, Steve" userId="84e9379b-616b-44d5-8abb-99707b706c47" providerId="ADAL" clId="{75DAE775-A6F2-4246-B4B2-19A2087EC98B}" dt="2024-03-21T12:32:57.090" v="5" actId="20577"/>
      <pc:docMkLst>
        <pc:docMk/>
      </pc:docMkLst>
      <pc:sldChg chg="modSp add mod">
        <pc:chgData name="Bloser, Steve" userId="84e9379b-616b-44d5-8abb-99707b706c47" providerId="ADAL" clId="{75DAE775-A6F2-4246-B4B2-19A2087EC98B}" dt="2024-03-21T12:32:57.090" v="5" actId="20577"/>
        <pc:sldMkLst>
          <pc:docMk/>
          <pc:sldMk cId="3392463380" sldId="639"/>
        </pc:sldMkLst>
        <pc:spChg chg="mod">
          <ac:chgData name="Bloser, Steve" userId="84e9379b-616b-44d5-8abb-99707b706c47" providerId="ADAL" clId="{75DAE775-A6F2-4246-B4B2-19A2087EC98B}" dt="2024-03-21T12:32:57.090" v="5" actId="20577"/>
          <ac:spMkLst>
            <pc:docMk/>
            <pc:sldMk cId="3392463380" sldId="639"/>
            <ac:spMk id="2" creationId="{E6B89C1F-04F1-EDA1-39B2-597D89D43288}"/>
          </ac:spMkLst>
        </pc:spChg>
      </pc:sldChg>
      <pc:sldChg chg="add">
        <pc:chgData name="Bloser, Steve" userId="84e9379b-616b-44d5-8abb-99707b706c47" providerId="ADAL" clId="{75DAE775-A6F2-4246-B4B2-19A2087EC98B}" dt="2024-03-21T12:32:16.813" v="1"/>
        <pc:sldMkLst>
          <pc:docMk/>
          <pc:sldMk cId="1750928068" sldId="640"/>
        </pc:sldMkLst>
      </pc:sldChg>
      <pc:sldChg chg="add">
        <pc:chgData name="Bloser, Steve" userId="84e9379b-616b-44d5-8abb-99707b706c47" providerId="ADAL" clId="{75DAE775-A6F2-4246-B4B2-19A2087EC98B}" dt="2024-03-21T12:32:16.813" v="1"/>
        <pc:sldMkLst>
          <pc:docMk/>
          <pc:sldMk cId="3904589783" sldId="703"/>
        </pc:sldMkLst>
      </pc:sldChg>
      <pc:sldChg chg="add">
        <pc:chgData name="Bloser, Steve" userId="84e9379b-616b-44d5-8abb-99707b706c47" providerId="ADAL" clId="{75DAE775-A6F2-4246-B4B2-19A2087EC98B}" dt="2024-03-21T12:32:16.813" v="1"/>
        <pc:sldMkLst>
          <pc:docMk/>
          <pc:sldMk cId="3786127265" sldId="706"/>
        </pc:sldMkLst>
      </pc:sldChg>
      <pc:sldChg chg="add">
        <pc:chgData name="Bloser, Steve" userId="84e9379b-616b-44d5-8abb-99707b706c47" providerId="ADAL" clId="{75DAE775-A6F2-4246-B4B2-19A2087EC98B}" dt="2024-03-21T12:32:16.813" v="1"/>
        <pc:sldMkLst>
          <pc:docMk/>
          <pc:sldMk cId="514374437" sldId="707"/>
        </pc:sldMkLst>
      </pc:sldChg>
      <pc:sldChg chg="add">
        <pc:chgData name="Bloser, Steve" userId="84e9379b-616b-44d5-8abb-99707b706c47" providerId="ADAL" clId="{75DAE775-A6F2-4246-B4B2-19A2087EC98B}" dt="2024-03-21T12:32:16.813" v="1"/>
        <pc:sldMkLst>
          <pc:docMk/>
          <pc:sldMk cId="4138807427" sldId="708"/>
        </pc:sldMkLst>
      </pc:sldChg>
      <pc:sldChg chg="add">
        <pc:chgData name="Bloser, Steve" userId="84e9379b-616b-44d5-8abb-99707b706c47" providerId="ADAL" clId="{75DAE775-A6F2-4246-B4B2-19A2087EC98B}" dt="2024-03-21T12:32:16.813" v="1"/>
        <pc:sldMkLst>
          <pc:docMk/>
          <pc:sldMk cId="4132723119" sldId="709"/>
        </pc:sldMkLst>
      </pc:sldChg>
      <pc:sldChg chg="add">
        <pc:chgData name="Bloser, Steve" userId="84e9379b-616b-44d5-8abb-99707b706c47" providerId="ADAL" clId="{75DAE775-A6F2-4246-B4B2-19A2087EC98B}" dt="2024-03-21T12:32:16.813" v="1"/>
        <pc:sldMkLst>
          <pc:docMk/>
          <pc:sldMk cId="3872179154" sldId="710"/>
        </pc:sldMkLst>
      </pc:sldChg>
      <pc:sldChg chg="add">
        <pc:chgData name="Bloser, Steve" userId="84e9379b-616b-44d5-8abb-99707b706c47" providerId="ADAL" clId="{75DAE775-A6F2-4246-B4B2-19A2087EC98B}" dt="2024-03-21T12:32:16.813" v="1"/>
        <pc:sldMkLst>
          <pc:docMk/>
          <pc:sldMk cId="2301371655" sldId="711"/>
        </pc:sldMkLst>
      </pc:sldChg>
      <pc:sldChg chg="add">
        <pc:chgData name="Bloser, Steve" userId="84e9379b-616b-44d5-8abb-99707b706c47" providerId="ADAL" clId="{75DAE775-A6F2-4246-B4B2-19A2087EC98B}" dt="2024-03-21T12:32:16.813" v="1"/>
        <pc:sldMkLst>
          <pc:docMk/>
          <pc:sldMk cId="2018637010" sldId="712"/>
        </pc:sldMkLst>
      </pc:sldChg>
      <pc:sldChg chg="add">
        <pc:chgData name="Bloser, Steve" userId="84e9379b-616b-44d5-8abb-99707b706c47" providerId="ADAL" clId="{75DAE775-A6F2-4246-B4B2-19A2087EC98B}" dt="2024-03-21T12:32:16.813" v="1"/>
        <pc:sldMkLst>
          <pc:docMk/>
          <pc:sldMk cId="136880331" sldId="713"/>
        </pc:sldMkLst>
      </pc:sldChg>
      <pc:sldChg chg="add">
        <pc:chgData name="Bloser, Steve" userId="84e9379b-616b-44d5-8abb-99707b706c47" providerId="ADAL" clId="{75DAE775-A6F2-4246-B4B2-19A2087EC98B}" dt="2024-03-21T12:32:16.813" v="1"/>
        <pc:sldMkLst>
          <pc:docMk/>
          <pc:sldMk cId="1013826260" sldId="714"/>
        </pc:sldMkLst>
      </pc:sldChg>
      <pc:sldChg chg="add">
        <pc:chgData name="Bloser, Steve" userId="84e9379b-616b-44d5-8abb-99707b706c47" providerId="ADAL" clId="{75DAE775-A6F2-4246-B4B2-19A2087EC98B}" dt="2024-03-21T12:32:16.813" v="1"/>
        <pc:sldMkLst>
          <pc:docMk/>
          <pc:sldMk cId="401086840" sldId="715"/>
        </pc:sldMkLst>
      </pc:sldChg>
      <pc:sldChg chg="add">
        <pc:chgData name="Bloser, Steve" userId="84e9379b-616b-44d5-8abb-99707b706c47" providerId="ADAL" clId="{75DAE775-A6F2-4246-B4B2-19A2087EC98B}" dt="2024-03-21T12:32:16.813" v="1"/>
        <pc:sldMkLst>
          <pc:docMk/>
          <pc:sldMk cId="2498510833" sldId="7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Calibri" panose="020F0502020204030204" pitchFamily="34" charset="0"/>
              </a:defRPr>
            </a:lvl1pPr>
          </a:lstStyle>
          <a:p>
            <a:pPr>
              <a:defRPr/>
            </a:pPr>
            <a:endParaRPr lang="en-US" dirty="0"/>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Calibri" panose="020F0502020204030204" pitchFamily="34" charset="0"/>
              </a:defRPr>
            </a:lvl1pPr>
          </a:lstStyle>
          <a:p>
            <a:pPr>
              <a:defRPr/>
            </a:pPr>
            <a:endParaRPr lang="en-US" dirty="0"/>
          </a:p>
        </p:txBody>
      </p:sp>
      <p:sp>
        <p:nvSpPr>
          <p:cNvPr id="140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Calibri" panose="020F0502020204030204" pitchFamily="34" charset="0"/>
              </a:defRPr>
            </a:lvl1pPr>
          </a:lstStyle>
          <a:p>
            <a:pPr>
              <a:defRPr/>
            </a:pPr>
            <a:endParaRPr lang="en-US" dirty="0"/>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Calibri" panose="020F0502020204030204" pitchFamily="34" charset="0"/>
              </a:defRPr>
            </a:lvl1pPr>
          </a:lstStyle>
          <a:p>
            <a:pPr>
              <a:defRPr/>
            </a:pPr>
            <a:fld id="{B4197C00-A14F-4F98-8DCB-6848679923FD}" type="slidenum">
              <a:rPr lang="en-US" smtClean="0"/>
              <a:pPr>
                <a:defRPr/>
              </a:pPr>
              <a:t>‹#›</a:t>
            </a:fld>
            <a:endParaRPr lang="en-US" dirty="0"/>
          </a:p>
        </p:txBody>
      </p:sp>
    </p:spTree>
    <p:extLst>
      <p:ext uri="{BB962C8B-B14F-4D97-AF65-F5344CB8AC3E}">
        <p14:creationId xmlns:p14="http://schemas.microsoft.com/office/powerpoint/2010/main" val="410554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2</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3398649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12</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24991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51453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14</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083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15</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7364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50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17</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759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6F6F8A27-9A16-45A7-8E68-82A7777DFB53}" type="slidenum">
              <a:rPr lang="en-US" smtClean="0">
                <a:solidFill>
                  <a:prstClr val="black"/>
                </a:solidFill>
              </a:rPr>
              <a:pPr/>
              <a:t>18</a:t>
            </a:fld>
            <a:endParaRPr lang="en-US" dirty="0">
              <a:solidFill>
                <a:prstClr val="black"/>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7633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6F6F8A27-9A16-45A7-8E68-82A7777DFB53}" type="slidenum">
              <a:rPr lang="en-US" smtClean="0">
                <a:solidFill>
                  <a:prstClr val="black"/>
                </a:solidFill>
              </a:rPr>
              <a:pPr/>
              <a:t>19</a:t>
            </a:fld>
            <a:endParaRPr lang="en-US" dirty="0">
              <a:solidFill>
                <a:prstClr val="black"/>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67717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1846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21</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90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DBD07627-10F4-42A2-9AB6-60EF5D6CCDDF}" type="slidenum">
              <a:rPr lang="en-US" smtClean="0"/>
              <a:pPr/>
              <a:t>4</a:t>
            </a:fld>
            <a:endParaRPr lang="en-US" dirty="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dirty="0"/>
              <a:t>In your </a:t>
            </a:r>
            <a:r>
              <a:rPr lang="en-US" b="1" dirty="0"/>
              <a:t>course book</a:t>
            </a:r>
            <a:r>
              <a:rPr lang="en-US" dirty="0"/>
              <a:t> are the</a:t>
            </a:r>
            <a:r>
              <a:rPr lang="en-US" b="1" dirty="0"/>
              <a:t> resources </a:t>
            </a:r>
            <a:r>
              <a:rPr lang="en-US" dirty="0"/>
              <a:t>noted here (</a:t>
            </a:r>
            <a:r>
              <a:rPr lang="en-US" b="1" i="1" dirty="0"/>
              <a:t>on screen</a:t>
            </a:r>
            <a:r>
              <a:rPr lang="en-US" dirty="0"/>
              <a:t>).  There is also an </a:t>
            </a:r>
            <a:r>
              <a:rPr lang="en-US" b="1" dirty="0"/>
              <a:t>Aggregate</a:t>
            </a:r>
            <a:r>
              <a:rPr lang="en-US" dirty="0"/>
              <a:t> </a:t>
            </a:r>
            <a:r>
              <a:rPr lang="en-US" b="1" dirty="0"/>
              <a:t>Handbook</a:t>
            </a:r>
            <a:r>
              <a:rPr lang="en-US" dirty="0"/>
              <a:t> available which thoroughly </a:t>
            </a:r>
            <a:r>
              <a:rPr lang="en-US" b="1" dirty="0"/>
              <a:t>covers DSA.</a:t>
            </a:r>
          </a:p>
          <a:p>
            <a:pPr eaLnBrk="1" hangingPunct="1"/>
            <a:endParaRPr lang="en-US" dirty="0"/>
          </a:p>
        </p:txBody>
      </p:sp>
    </p:spTree>
    <p:extLst>
      <p:ext uri="{BB962C8B-B14F-4D97-AF65-F5344CB8AC3E}">
        <p14:creationId xmlns:p14="http://schemas.microsoft.com/office/powerpoint/2010/main" val="29489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22</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60338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23</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23881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24</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0625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25</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27323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26</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92117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27</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87129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28</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dirty="0"/>
              <a:t>New email coming…DO NOT Fax until further notice</a:t>
            </a:r>
          </a:p>
          <a:p>
            <a:pPr eaLnBrk="1" hangingPunct="1"/>
            <a:r>
              <a:rPr lang="en-US" dirty="0"/>
              <a:t>Email Dave Morrison dcm35@psu.edu</a:t>
            </a:r>
          </a:p>
        </p:txBody>
      </p:sp>
    </p:spTree>
    <p:extLst>
      <p:ext uri="{BB962C8B-B14F-4D97-AF65-F5344CB8AC3E}">
        <p14:creationId xmlns:p14="http://schemas.microsoft.com/office/powerpoint/2010/main" val="3215819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29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dirty="0"/>
              <a:t>You should share these results with the quarry or tell us to share them.  As far as we are concerned these lab tests are property of the CD/SCC and are privileged info</a:t>
            </a:r>
          </a:p>
        </p:txBody>
      </p:sp>
    </p:spTree>
    <p:extLst>
      <p:ext uri="{BB962C8B-B14F-4D97-AF65-F5344CB8AC3E}">
        <p14:creationId xmlns:p14="http://schemas.microsoft.com/office/powerpoint/2010/main" val="1435592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30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6866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33</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708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9FD994B7-A3A4-411B-8C84-A65BDDD27475}" type="slidenum">
              <a:rPr lang="en-US" smtClean="0">
                <a:solidFill>
                  <a:srgbClr val="000000"/>
                </a:solidFill>
              </a:rPr>
              <a:pPr/>
              <a:t>5</a:t>
            </a:fld>
            <a:endParaRPr lang="en-US" dirty="0">
              <a:solidFill>
                <a:srgbClr val="000000"/>
              </a:solidFill>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r>
              <a:rPr lang="en-US" dirty="0"/>
              <a:t>In your </a:t>
            </a:r>
            <a:r>
              <a:rPr lang="en-US" b="1" dirty="0"/>
              <a:t>course book</a:t>
            </a:r>
            <a:r>
              <a:rPr lang="en-US" dirty="0"/>
              <a:t> are the</a:t>
            </a:r>
            <a:r>
              <a:rPr lang="en-US" b="1" dirty="0"/>
              <a:t> resources </a:t>
            </a:r>
            <a:r>
              <a:rPr lang="en-US" dirty="0"/>
              <a:t>noted here (</a:t>
            </a:r>
            <a:r>
              <a:rPr lang="en-US" b="1" i="1" dirty="0"/>
              <a:t>on screen</a:t>
            </a:r>
            <a:r>
              <a:rPr lang="en-US" dirty="0"/>
              <a:t>).  There is also an </a:t>
            </a:r>
            <a:r>
              <a:rPr lang="en-US" b="1" dirty="0"/>
              <a:t>Aggregate</a:t>
            </a:r>
            <a:r>
              <a:rPr lang="en-US" dirty="0"/>
              <a:t> </a:t>
            </a:r>
            <a:r>
              <a:rPr lang="en-US" b="1" dirty="0"/>
              <a:t>Handbook</a:t>
            </a:r>
            <a:r>
              <a:rPr lang="en-US" dirty="0"/>
              <a:t> available which thoroughly </a:t>
            </a:r>
            <a:r>
              <a:rPr lang="en-US" b="1" dirty="0"/>
              <a:t>covers DSA.</a:t>
            </a:r>
          </a:p>
          <a:p>
            <a:pPr eaLnBrk="1" hangingPunct="1"/>
            <a:endParaRPr lang="en-US" dirty="0"/>
          </a:p>
        </p:txBody>
      </p:sp>
    </p:spTree>
    <p:extLst>
      <p:ext uri="{BB962C8B-B14F-4D97-AF65-F5344CB8AC3E}">
        <p14:creationId xmlns:p14="http://schemas.microsoft.com/office/powerpoint/2010/main" val="3148786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35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24087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36</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6175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37</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dirty="0"/>
              <a:t>DSA is the icing on the cake.</a:t>
            </a:r>
          </a:p>
        </p:txBody>
      </p:sp>
    </p:spTree>
    <p:extLst>
      <p:ext uri="{BB962C8B-B14F-4D97-AF65-F5344CB8AC3E}">
        <p14:creationId xmlns:p14="http://schemas.microsoft.com/office/powerpoint/2010/main" val="3283218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39</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45512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40</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67781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41</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67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44</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6014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46917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46</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33462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47</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6307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42312A4C-E35A-4245-ACDB-A4EAE1FB3056}" type="slidenum">
              <a:rPr lang="en-US" smtClean="0"/>
              <a:pPr/>
              <a:t>6</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94194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48</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59326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49</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44877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7223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51</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77417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52</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72235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53</a:t>
            </a:fld>
            <a:endParaRPr lang="en-US" dirty="0"/>
          </a:p>
        </p:txBody>
      </p:sp>
    </p:spTree>
    <p:extLst>
      <p:ext uri="{BB962C8B-B14F-4D97-AF65-F5344CB8AC3E}">
        <p14:creationId xmlns:p14="http://schemas.microsoft.com/office/powerpoint/2010/main" val="3741002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54</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32101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91642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56</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12353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57</a:t>
            </a:fld>
            <a:endParaRPr lang="en-US" dirty="0"/>
          </a:p>
        </p:txBody>
      </p:sp>
    </p:spTree>
    <p:extLst>
      <p:ext uri="{BB962C8B-B14F-4D97-AF65-F5344CB8AC3E}">
        <p14:creationId xmlns:p14="http://schemas.microsoft.com/office/powerpoint/2010/main" val="131028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7</a:t>
            </a:fld>
            <a:endParaRPr lang="en-US"/>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43517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58</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81681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59</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46279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757594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61</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19620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62</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834313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63</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577469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64</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103896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263F99A-6F8E-48FC-A72A-36BAD2213AF8}" type="slidenum">
              <a:rPr lang="en-US" smtClean="0"/>
              <a:pPr/>
              <a:t>65</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258159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a:t>contact info</a:t>
            </a:r>
          </a:p>
        </p:txBody>
      </p:sp>
      <p:sp>
        <p:nvSpPr>
          <p:cNvPr id="4" name="Slide Number Placeholder 3"/>
          <p:cNvSpPr>
            <a:spLocks noGrp="1"/>
          </p:cNvSpPr>
          <p:nvPr>
            <p:ph type="sldNum" sz="quarter" idx="5"/>
          </p:nvPr>
        </p:nvSpPr>
        <p:spPr/>
        <p:txBody>
          <a:bodyPr/>
          <a:lstStyle/>
          <a:p>
            <a:pPr>
              <a:defRPr/>
            </a:pPr>
            <a:fld id="{B4197C00-A14F-4F98-8DCB-6848679923FD}" type="slidenum">
              <a:rPr lang="en-US" smtClean="0"/>
              <a:pPr>
                <a:defRPr/>
              </a:pPr>
              <a:t>67</a:t>
            </a:fld>
            <a:endParaRPr lang="en-US" dirty="0"/>
          </a:p>
        </p:txBody>
      </p:sp>
    </p:spTree>
    <p:extLst>
      <p:ext uri="{BB962C8B-B14F-4D97-AF65-F5344CB8AC3E}">
        <p14:creationId xmlns:p14="http://schemas.microsoft.com/office/powerpoint/2010/main" val="30906017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39864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8</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82213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4092B-DEEF-0748-FEF2-9F0C4458F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639D2-A164-3A16-B25A-90EC52FE8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AAE6F-A688-E7CF-5E13-E72431BC2F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A45C35-4FDF-713F-3525-B24F1E4E349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44D2B8DF-DF20-09F9-3A8F-D199081DA133}"/>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8787942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E14B-2B45-AC8E-FBC5-C67546611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873F5-3183-8E5A-BEDB-493F72E33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3E031-2596-6359-E507-07F3A079DD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BD5777-4C4E-BC60-2407-A5BB5812F3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B9222B5F-EE4E-0183-0BF1-3617C6185266}"/>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9880609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5286896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2074245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2019869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E14B-2B45-AC8E-FBC5-C67546611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873F5-3183-8E5A-BEDB-493F72E33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3E031-2596-6359-E507-07F3A079DD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BD5777-4C4E-BC60-2407-A5BB5812F3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B9222B5F-EE4E-0183-0BF1-3617C6185266}"/>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7084917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E14B-2B45-AC8E-FBC5-C67546611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873F5-3183-8E5A-BEDB-493F72E33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3E031-2596-6359-E507-07F3A079DD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BD5777-4C4E-BC60-2407-A5BB5812F3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B9222B5F-EE4E-0183-0BF1-3617C6185266}"/>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5916033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833296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1093282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73397-72E7-9FF1-7CA6-8EE2A9A5E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CD122-907C-32FA-7689-0F2DFCC4F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85DEB-7ABE-85AF-D805-790958EBBC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2B9AAE-8E36-EAB4-960D-6BAFD90894B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9D288F69-0CA8-3175-DF00-156FAB9F86E2}"/>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22142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9</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289715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73397-72E7-9FF1-7CA6-8EE2A9A5E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CD122-907C-32FA-7689-0F2DFCC4F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85DEB-7ABE-85AF-D805-790958EBBC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2B9AAE-8E36-EAB4-960D-6BAFD90894B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9D288F69-0CA8-3175-DF00-156FAB9F86E2}"/>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66258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10</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872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273FC6-2FB7-42B6-A0A9-326E2ED5B996}" type="slidenum">
              <a:rPr lang="en-US" smtClean="0"/>
              <a:pPr/>
              <a:t>11</a:t>
            </a:fld>
            <a:endParaRPr lang="en-US" dirty="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87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35B21-925C-4ECB-B3D1-4B80789CCD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0B5859-3011-4E13-BFE4-DC8B84C907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8B06B9-27C2-4DBA-9672-138A02DE85F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FEB63F-4D7E-46DC-8634-1E5D378EAAF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4AB449-6512-4D90-AE36-6BC7FFF68E8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9E7A3D4-4C76-48D8-89D1-65723214A48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EEEBB1-0A48-4201-9E72-C3076A12F5C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3/21/2024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2059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274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688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08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960ED-E86D-4BBA-A11A-C0F269F790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880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860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653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339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29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336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648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314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8389"/>
            <a:ext cx="5787705" cy="372611"/>
          </a:xfrm>
        </p:spPr>
        <p:txBody>
          <a:bodyPr/>
          <a:lstStyle/>
          <a:p>
            <a:r>
              <a:rPr lang="en-US" dirty="0"/>
              <a:t>Click to edit Master title style</a:t>
            </a:r>
          </a:p>
        </p:txBody>
      </p:sp>
      <p:sp>
        <p:nvSpPr>
          <p:cNvPr id="3" name="Subtitle 2"/>
          <p:cNvSpPr>
            <a:spLocks noGrp="1"/>
          </p:cNvSpPr>
          <p:nvPr>
            <p:ph type="subTitle" idx="1" hasCustomPrompt="1"/>
          </p:nvPr>
        </p:nvSpPr>
        <p:spPr>
          <a:xfrm>
            <a:off x="533400" y="685800"/>
            <a:ext cx="82296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901644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
            <a:ext cx="59436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457200" y="762000"/>
            <a:ext cx="82296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820582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D1DF2-3FF2-4887-9822-E16CA90E6FC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3/21/2024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0947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3/21/2024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858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3/21/2024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9155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3/21/2024</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27034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3/21/2024</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3094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3/21/2024</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1337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3/21/2024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7134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3/21/2024</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9756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3/21/2024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0990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BDCD26-1652-4F5E-A640-339501CFDF18}" type="datetimeFigureOut">
              <a:rPr lang="en-US" smtClean="0">
                <a:solidFill>
                  <a:prstClr val="black"/>
                </a:solidFill>
              </a:rPr>
              <a:pPr/>
              <a:t>3/21/2024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678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9CF93B-5B93-4610-BD2A-833EA15AEF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679745-A7C1-4B46-B7F0-F421659292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BA069C-AA59-42E3-ADE6-17D5862908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5603C0-DA82-4AAB-9191-3C28CFE1F2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5EF10-C18F-46E9-97F9-C64F690D23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23FDA8-D2DA-42E6-A747-DACF637532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Calibri" panose="020F0502020204030204"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panose="020F0502020204030204"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panose="020F0502020204030204" pitchFamily="34" charset="0"/>
              </a:defRPr>
            </a:lvl1pPr>
          </a:lstStyle>
          <a:p>
            <a:pPr>
              <a:defRPr/>
            </a:pPr>
            <a:fld id="{88D73281-F29E-4BB7-813F-FD02D669DD4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912" r:id="rId16"/>
  </p:sldLayoutIdLs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8482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85800"/>
            <a:ext cx="82296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200400" y="-1"/>
            <a:ext cx="59436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979178468"/>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dirtandgravelroads.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dirtandgravelroads.or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2" Type="http://schemas.openxmlformats.org/officeDocument/2006/relationships/hyperlink" Target="https://dirtandgravel.psu.edu/education-training/course-attendance-tracker/" TargetMode="Externa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30.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30.xml"/><Relationship Id="rId4" Type="http://schemas.openxmlformats.org/officeDocument/2006/relationships/image" Target="../media/image6.sv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30.xml"/><Relationship Id="rId4" Type="http://schemas.openxmlformats.org/officeDocument/2006/relationships/image" Target="../media/image6.svg"/></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30.xml"/><Relationship Id="rId5" Type="http://schemas.openxmlformats.org/officeDocument/2006/relationships/image" Target="../media/image6.sv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30.xml"/><Relationship Id="rId5" Type="http://schemas.openxmlformats.org/officeDocument/2006/relationships/image" Target="../media/image6.sv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grass, plant&#10;&#10;Description automatically generated">
            <a:extLst>
              <a:ext uri="{FF2B5EF4-FFF2-40B4-BE49-F238E27FC236}">
                <a16:creationId xmlns:a16="http://schemas.microsoft.com/office/drawing/2014/main" id="{370E7D19-6DBD-40FA-A960-126891A538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74" y="711833"/>
            <a:ext cx="9144000" cy="6146167"/>
          </a:xfrm>
          <a:prstGeom prst="rect">
            <a:avLst/>
          </a:prstGeom>
        </p:spPr>
      </p:pic>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fld id="{1A8E2919-D427-4CE2-80E2-33083554A27B}" type="slidenum">
              <a:rPr lang="en-US" smtClean="0">
                <a:solidFill>
                  <a:prstClr val="black">
                    <a:tint val="75000"/>
                  </a:prstClr>
                </a:solidFill>
              </a:rPr>
              <a:pPr/>
              <a:t>1</a:t>
            </a:fld>
            <a:endParaRPr lang="en-US" dirty="0">
              <a:solidFill>
                <a:prstClr val="black">
                  <a:tint val="75000"/>
                </a:prstClr>
              </a:solidFill>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4156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370974"/>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TextBox 12">
            <a:extLst>
              <a:ext uri="{FF2B5EF4-FFF2-40B4-BE49-F238E27FC236}">
                <a16:creationId xmlns:a16="http://schemas.microsoft.com/office/drawing/2014/main" id="{98931DAA-370C-423B-BE03-B3E64191C244}"/>
              </a:ext>
            </a:extLst>
          </p:cNvPr>
          <p:cNvSpPr txBox="1"/>
          <p:nvPr/>
        </p:nvSpPr>
        <p:spPr>
          <a:xfrm>
            <a:off x="3058668" y="263564"/>
            <a:ext cx="6085332"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DSA </a:t>
            </a:r>
            <a:r>
              <a:rPr lang="en-US" sz="66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Season</a:t>
            </a:r>
            <a:endParaRPr kumimoji="0" lang="en-US" sz="66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TextBox 13">
            <a:extLst>
              <a:ext uri="{FF2B5EF4-FFF2-40B4-BE49-F238E27FC236}">
                <a16:creationId xmlns:a16="http://schemas.microsoft.com/office/drawing/2014/main" id="{FCDA24DA-0051-4BE6-8ECE-E5E3E9C7B18C}"/>
              </a:ext>
            </a:extLst>
          </p:cNvPr>
          <p:cNvSpPr txBox="1"/>
          <p:nvPr/>
        </p:nvSpPr>
        <p:spPr>
          <a:xfrm>
            <a:off x="170990" y="79883"/>
            <a:ext cx="3055625" cy="1415772"/>
          </a:xfrm>
          <a:prstGeom prst="rect">
            <a:avLst/>
          </a:prstGeom>
          <a:noFill/>
        </p:spPr>
        <p:txBody>
          <a:bodyPr wrap="square" rtlCol="0">
            <a:spAutoFit/>
          </a:bodyPr>
          <a:lstStyle/>
          <a:p>
            <a:pPr algn="ctr"/>
            <a:r>
              <a:rPr lang="en-US" sz="1800" b="1" dirty="0">
                <a:solidFill>
                  <a:schemeClr val="bg1"/>
                </a:solidFill>
                <a:effectLst>
                  <a:outerShdw blurRad="38100" dist="38100" dir="2700000" algn="tl">
                    <a:srgbClr val="000000">
                      <a:alpha val="43137"/>
                    </a:srgbClr>
                  </a:outerShdw>
                </a:effectLst>
                <a:latin typeface="Arial Black" panose="020B0A04020102020204" pitchFamily="34" charset="0"/>
              </a:rPr>
              <a:t>Dirt Gravel and Low Volume Road Program</a:t>
            </a:r>
          </a:p>
          <a:p>
            <a:pPr algn="ctr"/>
            <a:r>
              <a:rPr lang="en-US" sz="1050" b="1" dirty="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sz="2000" b="1" dirty="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3600" b="1" dirty="0">
                <a:solidFill>
                  <a:schemeClr val="bg1"/>
                </a:solidFill>
                <a:effectLst>
                  <a:outerShdw blurRad="38100" dist="38100" dir="2700000" algn="tl">
                    <a:srgbClr val="000000">
                      <a:alpha val="43137"/>
                    </a:srgbClr>
                  </a:outerShdw>
                </a:effectLst>
                <a:latin typeface="Arial Black" panose="020B0A04020102020204" pitchFamily="34" charset="0"/>
              </a:rPr>
              <a:t>WEBINAR</a:t>
            </a:r>
            <a:endParaRPr lang="en-US" sz="24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6" name="Subtitle 2">
            <a:extLst>
              <a:ext uri="{FF2B5EF4-FFF2-40B4-BE49-F238E27FC236}">
                <a16:creationId xmlns:a16="http://schemas.microsoft.com/office/drawing/2014/main" id="{5147A4C5-D12B-4F29-8FF8-A6A7C9C363D3}"/>
              </a:ext>
            </a:extLst>
          </p:cNvPr>
          <p:cNvSpPr txBox="1">
            <a:spLocks/>
          </p:cNvSpPr>
          <p:nvPr/>
        </p:nvSpPr>
        <p:spPr>
          <a:xfrm>
            <a:off x="96996" y="4408941"/>
            <a:ext cx="6456203" cy="1600438"/>
          </a:xfrm>
          <a:prstGeom prst="rect">
            <a:avLst/>
          </a:prstGeom>
          <a:solidFill>
            <a:schemeClr val="bg1"/>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1" u="none" strike="noStrike" kern="1200" cap="none" spc="0" normalizeH="0" baseline="0" noProof="0" dirty="0">
                <a:ln>
                  <a:noFill/>
                </a:ln>
                <a:solidFill>
                  <a:schemeClr val="tx2">
                    <a:lumMod val="75000"/>
                  </a:schemeClr>
                </a:solidFill>
                <a:effectLst/>
                <a:uLnTx/>
                <a:uFillTx/>
                <a:latin typeface="Calibri"/>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kumimoji="0" lang="en-US" sz="1800" b="0" i="1" u="none" strike="noStrike" kern="1200" cap="none" spc="0" normalizeH="0" baseline="0" noProof="0" dirty="0">
                <a:ln>
                  <a:noFill/>
                </a:ln>
                <a:solidFill>
                  <a:schemeClr val="tx2">
                    <a:lumMod val="75000"/>
                  </a:schemeClr>
                </a:solidFill>
                <a:effectLst/>
                <a:uLnTx/>
                <a:uFillTx/>
                <a:latin typeface="Calibri" panose="020F0502020204030204" pitchFamily="34" charset="0"/>
                <a:ea typeface="Times New Roman" panose="02020603050405020304" pitchFamily="18" charset="0"/>
                <a:cs typeface="+mn-cs"/>
              </a:rPr>
              <a:t>646-876-9923</a:t>
            </a:r>
            <a:r>
              <a:rPr kumimoji="0" lang="en-US" sz="1800" b="0" i="1" u="none" strike="noStrike" kern="1200" cap="none" spc="0" normalizeH="0" baseline="0" noProof="0" dirty="0">
                <a:ln>
                  <a:noFill/>
                </a:ln>
                <a:solidFill>
                  <a:schemeClr val="tx2">
                    <a:lumMod val="75000"/>
                  </a:schemeClr>
                </a:solidFill>
                <a:effectLst/>
                <a:uLnTx/>
                <a:uFillTx/>
                <a:latin typeface="Calibri"/>
                <a:ea typeface="+mn-ea"/>
                <a:cs typeface="+mn-cs"/>
              </a:rPr>
              <a:t>.</a:t>
            </a:r>
          </a:p>
        </p:txBody>
      </p:sp>
      <p:sp>
        <p:nvSpPr>
          <p:cNvPr id="18" name="TextBox 17">
            <a:extLst>
              <a:ext uri="{FF2B5EF4-FFF2-40B4-BE49-F238E27FC236}">
                <a16:creationId xmlns:a16="http://schemas.microsoft.com/office/drawing/2014/main" id="{C734E792-2E94-447A-89B5-8A6E072007F8}"/>
              </a:ext>
            </a:extLst>
          </p:cNvPr>
          <p:cNvSpPr txBox="1"/>
          <p:nvPr/>
        </p:nvSpPr>
        <p:spPr>
          <a:xfrm>
            <a:off x="73790" y="1778704"/>
            <a:ext cx="2331551" cy="908389"/>
          </a:xfrm>
          <a:prstGeom prst="rect">
            <a:avLst/>
          </a:prstGeom>
          <a:solidFill>
            <a:schemeClr val="bg1"/>
          </a:solidFill>
        </p:spPr>
        <p:txBody>
          <a:bodyPr vert="horz" lIns="91440" tIns="45720" rIns="91440" bIns="45720" rtlCol="0">
            <a:noAutofit/>
          </a:bodyPr>
          <a:lstStyle>
            <a:defPPr>
              <a:defRPr lang="en-US"/>
            </a:defPPr>
            <a:lvl1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tabLst/>
              <a:defRPr kumimoji="0" sz="2000" i="1" u="none" strike="noStrike" cap="none" spc="0" normalizeH="0" baseline="0">
                <a:ln>
                  <a:noFill/>
                </a:ln>
                <a:solidFill>
                  <a:schemeClr val="tx2">
                    <a:lumMod val="75000"/>
                  </a:schemeClr>
                </a:solidFill>
                <a:effectLst/>
                <a:uLnTx/>
                <a:uFillTx/>
                <a:latin typeface="Calibri"/>
              </a:defRPr>
            </a:lvl1pPr>
            <a:lvl2pPr indent="0" defTabSz="914400" eaLnBrk="1" latinLnBrk="0" hangingPunct="1">
              <a:spcBef>
                <a:spcPct val="20000"/>
              </a:spcBef>
              <a:buFont typeface="Arial" panose="020B0604020202020204" pitchFamily="34" charset="0"/>
              <a:buNone/>
              <a:defRPr sz="2800">
                <a:solidFill>
                  <a:schemeClr val="tx1">
                    <a:tint val="75000"/>
                  </a:schemeClr>
                </a:solidFill>
                <a:latin typeface="+mn-lt"/>
              </a:defRPr>
            </a:lvl2pPr>
            <a:lvl3pPr indent="0" defTabSz="914400" eaLnBrk="1" latinLnBrk="0" hangingPunct="1">
              <a:spcBef>
                <a:spcPct val="20000"/>
              </a:spcBef>
              <a:buFont typeface="Arial" panose="020B0604020202020204" pitchFamily="34" charset="0"/>
              <a:buNone/>
              <a:defRPr sz="2400">
                <a:solidFill>
                  <a:schemeClr val="tx1">
                    <a:tint val="75000"/>
                  </a:schemeClr>
                </a:solidFill>
                <a:latin typeface="+mn-lt"/>
              </a:defRPr>
            </a:lvl3pPr>
            <a:lvl4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4pPr>
            <a:lvl5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5pPr>
            <a:lvl6pPr indent="0" algn="ctr">
              <a:spcBef>
                <a:spcPct val="20000"/>
              </a:spcBef>
              <a:buFont typeface="Arial" panose="020B0604020202020204" pitchFamily="34" charset="0"/>
              <a:buNone/>
              <a:defRPr sz="2000">
                <a:solidFill>
                  <a:schemeClr val="tx1">
                    <a:tint val="75000"/>
                  </a:schemeClr>
                </a:solidFill>
                <a:latin typeface="+mn-lt"/>
              </a:defRPr>
            </a:lvl6pPr>
            <a:lvl7pPr indent="0" algn="ctr">
              <a:spcBef>
                <a:spcPct val="20000"/>
              </a:spcBef>
              <a:buFont typeface="Arial" panose="020B0604020202020204" pitchFamily="34" charset="0"/>
              <a:buNone/>
              <a:defRPr sz="2000">
                <a:solidFill>
                  <a:schemeClr val="tx1">
                    <a:tint val="75000"/>
                  </a:schemeClr>
                </a:solidFill>
                <a:latin typeface="+mn-lt"/>
              </a:defRPr>
            </a:lvl7pPr>
            <a:lvl8pPr indent="0" algn="ctr">
              <a:spcBef>
                <a:spcPct val="20000"/>
              </a:spcBef>
              <a:buFont typeface="Arial" panose="020B0604020202020204" pitchFamily="34" charset="0"/>
              <a:buNone/>
              <a:defRPr sz="2000">
                <a:solidFill>
                  <a:schemeClr val="tx1">
                    <a:tint val="75000"/>
                  </a:schemeClr>
                </a:solidFill>
                <a:latin typeface="+mn-lt"/>
              </a:defRPr>
            </a:lvl8pPr>
            <a:lvl9pPr indent="0" algn="ctr">
              <a:spcBef>
                <a:spcPct val="20000"/>
              </a:spcBef>
              <a:buFont typeface="Arial" panose="020B0604020202020204" pitchFamily="34" charset="0"/>
              <a:buNone/>
              <a:defRPr sz="2000">
                <a:solidFill>
                  <a:schemeClr val="tx1">
                    <a:tint val="75000"/>
                  </a:schemeClr>
                </a:solidFill>
                <a:latin typeface="+mn-lt"/>
              </a:defRPr>
            </a:lvl9pPr>
          </a:lstStyle>
          <a:p>
            <a:pPr algn="ctr"/>
            <a:r>
              <a:rPr lang="en-US" sz="2800" dirty="0"/>
              <a:t>3/21/24 Starts at 9am</a:t>
            </a:r>
          </a:p>
        </p:txBody>
      </p:sp>
      <p:pic>
        <p:nvPicPr>
          <p:cNvPr id="17" name="Picture 16">
            <a:extLst>
              <a:ext uri="{FF2B5EF4-FFF2-40B4-BE49-F238E27FC236}">
                <a16:creationId xmlns:a16="http://schemas.microsoft.com/office/drawing/2014/main" id="{FB6BB4F2-E926-498D-B4E9-E5E7850D6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1091" y="5848672"/>
            <a:ext cx="3906113" cy="1397141"/>
          </a:xfrm>
          <a:prstGeom prst="rect">
            <a:avLst/>
          </a:prstGeom>
          <a:effectLst>
            <a:softEdge rad="228600"/>
          </a:effectLst>
        </p:spPr>
      </p:pic>
      <p:pic>
        <p:nvPicPr>
          <p:cNvPr id="19" name="Picture 18">
            <a:extLst>
              <a:ext uri="{FF2B5EF4-FFF2-40B4-BE49-F238E27FC236}">
                <a16:creationId xmlns:a16="http://schemas.microsoft.com/office/drawing/2014/main" id="{A7D8F307-FEF7-4140-9B47-26153AFCC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sp>
        <p:nvSpPr>
          <p:cNvPr id="15" name="Rectangle 14">
            <a:extLst>
              <a:ext uri="{FF2B5EF4-FFF2-40B4-BE49-F238E27FC236}">
                <a16:creationId xmlns:a16="http://schemas.microsoft.com/office/drawing/2014/main" id="{7D4AFB8A-25C0-4FC4-A5C4-ECA1319CB987}"/>
              </a:ext>
            </a:extLst>
          </p:cNvPr>
          <p:cNvSpPr/>
          <p:nvPr/>
        </p:nvSpPr>
        <p:spPr>
          <a:xfrm>
            <a:off x="96997" y="6115127"/>
            <a:ext cx="4178283" cy="646331"/>
          </a:xfrm>
          <a:prstGeom prst="rect">
            <a:avLst/>
          </a:prstGeom>
          <a:solidFill>
            <a:schemeClr val="bg1"/>
          </a:solidFill>
          <a:ln>
            <a:solidFill>
              <a:schemeClr val="tx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Audio via Phone if needed: 646-876-9923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Webinar ID: 987 5482 6192 </a:t>
            </a:r>
          </a:p>
        </p:txBody>
      </p:sp>
      <p:pic>
        <p:nvPicPr>
          <p:cNvPr id="20" name="Picture 19">
            <a:extLst>
              <a:ext uri="{FF2B5EF4-FFF2-40B4-BE49-F238E27FC236}">
                <a16:creationId xmlns:a16="http://schemas.microsoft.com/office/drawing/2014/main" id="{60F31D2D-16ED-4E3D-8F4F-C298CFF7B8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9996" y="6242709"/>
            <a:ext cx="805145" cy="518749"/>
          </a:xfrm>
          <a:prstGeom prst="rect">
            <a:avLst/>
          </a:prstGeom>
        </p:spPr>
      </p:pic>
      <p:sp>
        <p:nvSpPr>
          <p:cNvPr id="21" name="TextBox 20">
            <a:extLst>
              <a:ext uri="{FF2B5EF4-FFF2-40B4-BE49-F238E27FC236}">
                <a16:creationId xmlns:a16="http://schemas.microsoft.com/office/drawing/2014/main" id="{3CD9D750-CCA0-42D6-A70A-7AC485DE3F01}"/>
              </a:ext>
            </a:extLst>
          </p:cNvPr>
          <p:cNvSpPr txBox="1"/>
          <p:nvPr/>
        </p:nvSpPr>
        <p:spPr>
          <a:xfrm>
            <a:off x="6818810" y="1509857"/>
            <a:ext cx="2211115" cy="908390"/>
          </a:xfrm>
          <a:prstGeom prst="rect">
            <a:avLst/>
          </a:prstGeom>
          <a:solidFill>
            <a:schemeClr val="bg1"/>
          </a:solidFill>
        </p:spPr>
        <p:txBody>
          <a:bodyPr vert="horz" lIns="91440" tIns="45720" rIns="91440" bIns="45720" rtlCol="0">
            <a:noAutofit/>
          </a:bodyPr>
          <a:lstStyle>
            <a:defPPr>
              <a:defRPr lang="en-US"/>
            </a:defPPr>
            <a:lvl1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tabLst/>
              <a:defRPr kumimoji="0" sz="2000" i="1" u="none" strike="noStrike" cap="none" spc="0" normalizeH="0" baseline="0">
                <a:ln>
                  <a:noFill/>
                </a:ln>
                <a:solidFill>
                  <a:schemeClr val="tx2">
                    <a:lumMod val="75000"/>
                  </a:schemeClr>
                </a:solidFill>
                <a:effectLst/>
                <a:uLnTx/>
                <a:uFillTx/>
                <a:latin typeface="Calibri"/>
              </a:defRPr>
            </a:lvl1pPr>
            <a:lvl2pPr indent="0" defTabSz="914400" eaLnBrk="1" latinLnBrk="0" hangingPunct="1">
              <a:spcBef>
                <a:spcPct val="20000"/>
              </a:spcBef>
              <a:buFont typeface="Arial" panose="020B0604020202020204" pitchFamily="34" charset="0"/>
              <a:buNone/>
              <a:defRPr sz="2800">
                <a:solidFill>
                  <a:schemeClr val="tx1">
                    <a:tint val="75000"/>
                  </a:schemeClr>
                </a:solidFill>
                <a:latin typeface="+mn-lt"/>
              </a:defRPr>
            </a:lvl2pPr>
            <a:lvl3pPr indent="0" defTabSz="914400" eaLnBrk="1" latinLnBrk="0" hangingPunct="1">
              <a:spcBef>
                <a:spcPct val="20000"/>
              </a:spcBef>
              <a:buFont typeface="Arial" panose="020B0604020202020204" pitchFamily="34" charset="0"/>
              <a:buNone/>
              <a:defRPr sz="2400">
                <a:solidFill>
                  <a:schemeClr val="tx1">
                    <a:tint val="75000"/>
                  </a:schemeClr>
                </a:solidFill>
                <a:latin typeface="+mn-lt"/>
              </a:defRPr>
            </a:lvl3pPr>
            <a:lvl4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4pPr>
            <a:lvl5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5pPr>
            <a:lvl6pPr indent="0" algn="ctr">
              <a:spcBef>
                <a:spcPct val="20000"/>
              </a:spcBef>
              <a:buFont typeface="Arial" panose="020B0604020202020204" pitchFamily="34" charset="0"/>
              <a:buNone/>
              <a:defRPr sz="2000">
                <a:solidFill>
                  <a:schemeClr val="tx1">
                    <a:tint val="75000"/>
                  </a:schemeClr>
                </a:solidFill>
                <a:latin typeface="+mn-lt"/>
              </a:defRPr>
            </a:lvl6pPr>
            <a:lvl7pPr indent="0" algn="ctr">
              <a:spcBef>
                <a:spcPct val="20000"/>
              </a:spcBef>
              <a:buFont typeface="Arial" panose="020B0604020202020204" pitchFamily="34" charset="0"/>
              <a:buNone/>
              <a:defRPr sz="2000">
                <a:solidFill>
                  <a:schemeClr val="tx1">
                    <a:tint val="75000"/>
                  </a:schemeClr>
                </a:solidFill>
                <a:latin typeface="+mn-lt"/>
              </a:defRPr>
            </a:lvl7pPr>
            <a:lvl8pPr indent="0" algn="ctr">
              <a:spcBef>
                <a:spcPct val="20000"/>
              </a:spcBef>
              <a:buFont typeface="Arial" panose="020B0604020202020204" pitchFamily="34" charset="0"/>
              <a:buNone/>
              <a:defRPr sz="2000">
                <a:solidFill>
                  <a:schemeClr val="tx1">
                    <a:tint val="75000"/>
                  </a:schemeClr>
                </a:solidFill>
                <a:latin typeface="+mn-lt"/>
              </a:defRPr>
            </a:lvl8pPr>
            <a:lvl9pPr indent="0" algn="ctr">
              <a:spcBef>
                <a:spcPct val="20000"/>
              </a:spcBef>
              <a:buFont typeface="Arial" panose="020B0604020202020204" pitchFamily="34" charset="0"/>
              <a:buNone/>
              <a:defRPr sz="2000">
                <a:solidFill>
                  <a:schemeClr val="tx1">
                    <a:tint val="75000"/>
                  </a:schemeClr>
                </a:solidFill>
                <a:latin typeface="+mn-lt"/>
              </a:defRPr>
            </a:lvl9pPr>
          </a:lstStyle>
          <a:p>
            <a:r>
              <a:rPr lang="en-US" sz="1600" dirty="0"/>
              <a:t>Dave Morrison- CDGRS</a:t>
            </a:r>
          </a:p>
          <a:p>
            <a:r>
              <a:rPr lang="en-US" sz="1600" dirty="0"/>
              <a:t>Steve Bloser - CDGRS</a:t>
            </a:r>
          </a:p>
          <a:p>
            <a:r>
              <a:rPr lang="en-US" sz="1200" dirty="0">
                <a:solidFill>
                  <a:srgbClr val="FF0000"/>
                </a:solidFill>
                <a:hlinkClick r:id="rId6">
                  <a:extLst>
                    <a:ext uri="{A12FA001-AC4F-418D-AE19-62706E023703}">
                      <ahyp:hlinkClr xmlns:ahyp="http://schemas.microsoft.com/office/drawing/2018/hyperlinkcolor" val="tx"/>
                    </a:ext>
                  </a:extLst>
                </a:hlinkClick>
              </a:rPr>
              <a:t>www.dirtandgravelroads.org</a:t>
            </a:r>
            <a:r>
              <a:rPr lang="en-US" sz="1200" dirty="0">
                <a:solidFill>
                  <a:srgbClr val="FF0000"/>
                </a:solidFill>
              </a:rPr>
              <a:t> </a:t>
            </a:r>
          </a:p>
        </p:txBody>
      </p:sp>
    </p:spTree>
    <p:extLst>
      <p:ext uri="{BB962C8B-B14F-4D97-AF65-F5344CB8AC3E}">
        <p14:creationId xmlns:p14="http://schemas.microsoft.com/office/powerpoint/2010/main" val="321730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509FE27-50DB-4152-BAA3-5920CABDE3BD}"/>
              </a:ext>
            </a:extLst>
          </p:cNvPr>
          <p:cNvPicPr>
            <a:picLocks noGrp="1" noChangeAspect="1"/>
          </p:cNvPicPr>
          <p:nvPr>
            <p:ph/>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58750" y="442913"/>
            <a:ext cx="8153400" cy="1815882"/>
          </a:xfrm>
          <a:prstGeom prst="rect">
            <a:avLst/>
          </a:prstGeom>
          <a:solidFill>
            <a:srgbClr val="FFFFCC">
              <a:alpha val="60000"/>
            </a:srgbClr>
          </a:solidFill>
        </p:spPr>
        <p:txBody>
          <a:bodyPr wrap="square" rtlCol="0">
            <a:spAutoFit/>
          </a:bodyPr>
          <a:lstStyle/>
          <a:p>
            <a:pPr algn="l"/>
            <a:r>
              <a:rPr lang="en-US" sz="2800" u="sng" dirty="0">
                <a:latin typeface="Calibri" panose="020F0502020204030204" pitchFamily="34" charset="0"/>
              </a:rPr>
              <a:t>How to sample a DSA pile</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Sampling and testing must be done </a:t>
            </a:r>
            <a:r>
              <a:rPr lang="en-US" sz="2800" u="sng" dirty="0">
                <a:latin typeface="Calibri" panose="020F0502020204030204" pitchFamily="34" charset="0"/>
              </a:rPr>
              <a:t>on the (entire) specific pile that is supplying your project</a:t>
            </a:r>
          </a:p>
        </p:txBody>
      </p:sp>
    </p:spTree>
    <p:extLst>
      <p:ext uri="{BB962C8B-B14F-4D97-AF65-F5344CB8AC3E}">
        <p14:creationId xmlns:p14="http://schemas.microsoft.com/office/powerpoint/2010/main" val="120712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509FE27-50DB-4152-BAA3-5920CABDE3BD}"/>
              </a:ext>
            </a:extLst>
          </p:cNvPr>
          <p:cNvPicPr>
            <a:picLocks noGrp="1" noChangeAspect="1"/>
          </p:cNvPicPr>
          <p:nvPr>
            <p:ph/>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p:spPr>
      </p:pic>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58750" y="442913"/>
            <a:ext cx="8153400" cy="6124754"/>
          </a:xfrm>
          <a:prstGeom prst="rect">
            <a:avLst/>
          </a:prstGeom>
          <a:solidFill>
            <a:srgbClr val="FFFFCC">
              <a:alpha val="60000"/>
            </a:srgbClr>
          </a:solidFill>
        </p:spPr>
        <p:txBody>
          <a:bodyPr wrap="square" rtlCol="0">
            <a:spAutoFit/>
          </a:bodyPr>
          <a:lstStyle/>
          <a:p>
            <a:pPr algn="l"/>
            <a:r>
              <a:rPr lang="en-US" sz="2800" u="sng" dirty="0">
                <a:latin typeface="Calibri" panose="020F0502020204030204" pitchFamily="34" charset="0"/>
              </a:rPr>
              <a:t>How to sample a DSA pile</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Sampling and testing must be done </a:t>
            </a:r>
            <a:r>
              <a:rPr lang="en-US" sz="2800" u="sng" dirty="0">
                <a:latin typeface="Calibri" panose="020F0502020204030204" pitchFamily="34" charset="0"/>
              </a:rPr>
              <a:t>on the (entire) specific pile that is supplying your project</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Sample the full pile required for your project, if your project requires 5,000 tons, it must be a 5,000-ton pile.</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Quarries must produce DSA piles in advance of delivery in order to allow time for sampling and testing</a:t>
            </a:r>
          </a:p>
          <a:p>
            <a:pPr marL="457200" indent="-457200" algn="l">
              <a:buFont typeface="Arial" panose="020B0604020202020204" pitchFamily="34" charset="0"/>
              <a:buChar char="•"/>
            </a:pPr>
            <a:endParaRPr lang="en-US" sz="2800" dirty="0">
              <a:latin typeface="Calibri" panose="020F0502020204030204" pitchFamily="34" charset="0"/>
              <a:cs typeface="Times New Roman" panose="02020603050405020304" pitchFamily="18" charset="0"/>
            </a:endParaRPr>
          </a:p>
          <a:p>
            <a:pPr marL="457200" indent="-457200" algn="l">
              <a:buFont typeface="Arial" panose="020B0604020202020204" pitchFamily="34" charset="0"/>
              <a:buChar char="•"/>
            </a:pPr>
            <a:r>
              <a:rPr lang="en-US" sz="2800" dirty="0">
                <a:latin typeface="Calibri" panose="020F0502020204030204" pitchFamily="34" charset="0"/>
                <a:cs typeface="Times New Roman" panose="02020603050405020304" pitchFamily="18" charset="0"/>
              </a:rPr>
              <a:t>Labs can get backlogged in construction season</a:t>
            </a:r>
            <a:endParaRPr lang="en-US" sz="2800" dirty="0">
              <a:latin typeface="Calibri" panose="020F0502020204030204" pitchFamily="34" charset="0"/>
            </a:endParaRPr>
          </a:p>
        </p:txBody>
      </p:sp>
    </p:spTree>
    <p:extLst>
      <p:ext uri="{BB962C8B-B14F-4D97-AF65-F5344CB8AC3E}">
        <p14:creationId xmlns:p14="http://schemas.microsoft.com/office/powerpoint/2010/main" val="197057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enevel\Desktop\IMG_5817.JPG">
            <a:extLst>
              <a:ext uri="{FF2B5EF4-FFF2-40B4-BE49-F238E27FC236}">
                <a16:creationId xmlns:a16="http://schemas.microsoft.com/office/drawing/2014/main" id="{226B00E3-F236-4C61-A9B6-54BEE00155E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7"/>
          <p:cNvSpPr>
            <a:spLocks noChangeArrowheads="1"/>
          </p:cNvSpPr>
          <p:nvPr/>
        </p:nvSpPr>
        <p:spPr bwMode="auto">
          <a:xfrm>
            <a:off x="171450" y="569913"/>
            <a:ext cx="9144000" cy="990600"/>
          </a:xfrm>
          <a:prstGeom prst="rect">
            <a:avLst/>
          </a:prstGeom>
          <a:noFill/>
          <a:ln w="9525">
            <a:noFill/>
            <a:miter lim="800000"/>
            <a:headEnd/>
            <a:tailEnd/>
          </a:ln>
        </p:spPr>
        <p:txBody>
          <a:bodyPr/>
          <a:lstStyle/>
          <a:p>
            <a:pPr marL="225425" indent="-225425" algn="l">
              <a:spcBef>
                <a:spcPct val="20000"/>
              </a:spcBef>
            </a:pPr>
            <a:r>
              <a:rPr lang="en-US" sz="3200" dirty="0">
                <a:latin typeface="Calibri" panose="020F0502020204030204" pitchFamily="34" charset="0"/>
              </a:rPr>
              <a:t>Can a conservation district pull their own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5C2C6B79-A399-4FDC-9DE6-B4FC8E4815C4}"/>
              </a:ext>
            </a:extLst>
          </p:cNvPr>
          <p:cNvSpPr txBox="1"/>
          <p:nvPr/>
        </p:nvSpPr>
        <p:spPr>
          <a:xfrm>
            <a:off x="296091" y="1455995"/>
            <a:ext cx="8464731" cy="3970318"/>
          </a:xfrm>
          <a:prstGeom prst="rect">
            <a:avLst/>
          </a:prstGeom>
          <a:solidFill>
            <a:srgbClr val="FFFFCC">
              <a:alpha val="60000"/>
            </a:srgbClr>
          </a:solidFill>
        </p:spPr>
        <p:txBody>
          <a:bodyPr wrap="square" rtlCol="0">
            <a:spAutoFit/>
          </a:bodyPr>
          <a:lstStyle>
            <a:defPPr>
              <a:defRPr lang="en-US"/>
            </a:defPPr>
            <a:lvl1pPr algn="l">
              <a:defRPr sz="2800" u="sng">
                <a:latin typeface="Calibri" panose="020F0502020204030204" pitchFamily="34" charset="0"/>
              </a:defRPr>
            </a:lvl1pPr>
          </a:lstStyle>
          <a:p>
            <a:pPr marL="457200" indent="-457200">
              <a:buFont typeface="Arial" panose="020B0604020202020204" pitchFamily="34" charset="0"/>
              <a:buChar char="•"/>
            </a:pPr>
            <a:r>
              <a:rPr lang="en-US" u="none" dirty="0"/>
              <a:t>Yes. If a CD pulls their own sample, they must also pay for the lab testing.</a:t>
            </a:r>
          </a:p>
          <a:p>
            <a:pPr marL="457200" indent="-457200">
              <a:buFont typeface="Arial" panose="020B0604020202020204" pitchFamily="34" charset="0"/>
              <a:buChar char="•"/>
            </a:pPr>
            <a:endParaRPr lang="en-US" u="none" dirty="0"/>
          </a:p>
          <a:p>
            <a:pPr marL="457200" indent="-457200">
              <a:buFont typeface="Arial" panose="020B0604020202020204" pitchFamily="34" charset="0"/>
              <a:buChar char="•"/>
            </a:pPr>
            <a:r>
              <a:rPr lang="en-US" u="none" dirty="0"/>
              <a:t>The costs of testing can be incorporated into the project cost or paid out of admin/education funds </a:t>
            </a:r>
          </a:p>
          <a:p>
            <a:pPr marL="457200" indent="-457200">
              <a:buFont typeface="Arial" panose="020B0604020202020204" pitchFamily="34" charset="0"/>
              <a:buChar char="•"/>
            </a:pPr>
            <a:endParaRPr lang="en-US" u="none" dirty="0"/>
          </a:p>
          <a:p>
            <a:pPr marL="457200" indent="-457200">
              <a:buFont typeface="Arial" panose="020B0604020202020204" pitchFamily="34" charset="0"/>
              <a:buChar char="•"/>
            </a:pPr>
            <a:r>
              <a:rPr lang="en-US" u="none" dirty="0"/>
              <a:t>Sampling and testing can also be done, free of charge, by the Center’s DSA Clearinghouse (more details on that later)</a:t>
            </a:r>
          </a:p>
        </p:txBody>
      </p:sp>
    </p:spTree>
    <p:extLst>
      <p:ext uri="{BB962C8B-B14F-4D97-AF65-F5344CB8AC3E}">
        <p14:creationId xmlns:p14="http://schemas.microsoft.com/office/powerpoint/2010/main" val="342523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347663"/>
            <a:ext cx="9144000" cy="990600"/>
          </a:xfrm>
          <a:prstGeom prst="rect">
            <a:avLst/>
          </a:prstGeom>
          <a:noFill/>
          <a:ln w="9525">
            <a:noFill/>
            <a:miter lim="800000"/>
            <a:headEnd/>
            <a:tailEnd/>
          </a:ln>
        </p:spPr>
        <p:txBody>
          <a:bodyPr/>
          <a:lstStyle/>
          <a:p>
            <a:pPr marL="225425" indent="-225425" algn="l">
              <a:spcBef>
                <a:spcPct val="20000"/>
              </a:spcBef>
            </a:pPr>
            <a:r>
              <a:rPr lang="en-US" sz="4000" dirty="0">
                <a:latin typeface="Calibri" panose="020F0502020204030204" pitchFamily="34" charset="0"/>
              </a:rPr>
              <a:t>How to collect a DSA sample…</a:t>
            </a:r>
          </a:p>
          <a:p>
            <a:pPr algn="l">
              <a:spcBef>
                <a:spcPct val="20000"/>
              </a:spcBef>
            </a:pPr>
            <a:endParaRPr lang="en-US" sz="28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1" name="Picture 13" descr="C:\my_documents\WORKSHOPS\past workshops\2008_workshop\DSA_n_Quarry\P9182198.JPG">
            <a:extLst>
              <a:ext uri="{FF2B5EF4-FFF2-40B4-BE49-F238E27FC236}">
                <a16:creationId xmlns:a16="http://schemas.microsoft.com/office/drawing/2014/main" id="{5A060326-0929-4E5D-99A4-99FE497A234D}"/>
              </a:ext>
            </a:extLst>
          </p:cNvPr>
          <p:cNvPicPr>
            <a:picLocks noGrp="1" noChangeAspect="1" noChangeArrowheads="1"/>
          </p:cNvPicPr>
          <p:nvPr>
            <p:ph/>
          </p:nvPr>
        </p:nvPicPr>
        <p:blipFill rotWithShape="1">
          <a:blip r:embed="rId3" cstate="email">
            <a:extLst>
              <a:ext uri="{28A0092B-C50C-407E-A947-70E740481C1C}">
                <a14:useLocalDpi xmlns:a14="http://schemas.microsoft.com/office/drawing/2010/main"/>
              </a:ext>
            </a:extLst>
          </a:blip>
          <a:srcRect/>
          <a:stretch/>
        </p:blipFill>
        <p:spPr bwMode="auto">
          <a:xfrm>
            <a:off x="-692150" y="1023937"/>
            <a:ext cx="4394200" cy="5834063"/>
          </a:xfrm>
          <a:prstGeom prst="rect">
            <a:avLst/>
          </a:prstGeom>
          <a:noFill/>
          <a:ln w="9525">
            <a:noFill/>
            <a:miter lim="800000"/>
            <a:headEnd/>
            <a:tailEnd/>
          </a:ln>
        </p:spPr>
      </p:pic>
      <p:sp>
        <p:nvSpPr>
          <p:cNvPr id="9" name="TextBox 8">
            <a:extLst>
              <a:ext uri="{FF2B5EF4-FFF2-40B4-BE49-F238E27FC236}">
                <a16:creationId xmlns:a16="http://schemas.microsoft.com/office/drawing/2014/main" id="{22AB75F2-6006-49F9-A3E6-BF4D0AE3A379}"/>
              </a:ext>
            </a:extLst>
          </p:cNvPr>
          <p:cNvSpPr txBox="1"/>
          <p:nvPr/>
        </p:nvSpPr>
        <p:spPr>
          <a:xfrm>
            <a:off x="3943350" y="1150937"/>
            <a:ext cx="5181600" cy="2431435"/>
          </a:xfrm>
          <a:prstGeom prst="rect">
            <a:avLst/>
          </a:prstGeom>
          <a:noFill/>
        </p:spPr>
        <p:txBody>
          <a:bodyPr wrap="square">
            <a:spAutoFit/>
          </a:bodyPr>
          <a:lstStyle/>
          <a:p>
            <a:pPr marL="285750" indent="-285750" algn="l">
              <a:spcBef>
                <a:spcPct val="20000"/>
              </a:spcBef>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Contact the Center and we will trai</a:t>
            </a:r>
            <a:r>
              <a:rPr lang="en-US" sz="2000" dirty="0">
                <a:latin typeface="Arial" panose="020B0604020202020204" pitchFamily="34" charset="0"/>
                <a:ea typeface="Calibri" panose="020F0502020204030204" pitchFamily="34" charset="0"/>
                <a:cs typeface="Times New Roman" panose="02020603050405020304" pitchFamily="18" charset="0"/>
              </a:rPr>
              <a:t>n at the quarry on how to properly pull a sample</a:t>
            </a:r>
            <a:r>
              <a:rPr lang="en-US" sz="2000" dirty="0">
                <a:effectLst/>
                <a:latin typeface="Arial" panose="020B0604020202020204" pitchFamily="34" charset="0"/>
                <a:ea typeface="Calibri" panose="020F0502020204030204" pitchFamily="34" charset="0"/>
                <a:cs typeface="Times New Roman" panose="02020603050405020304" pitchFamily="18" charset="0"/>
              </a:rPr>
              <a:t>. </a:t>
            </a:r>
          </a:p>
          <a:p>
            <a:pPr algn="l">
              <a:spcBef>
                <a:spcPct val="20000"/>
              </a:spcBef>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l">
              <a:spcBef>
                <a:spcPct val="20000"/>
              </a:spcBef>
              <a:buFont typeface="Arial" panose="020B0604020202020204" pitchFamily="34" charset="0"/>
              <a:buChar char="•"/>
            </a:pPr>
            <a:r>
              <a:rPr lang="en-US" sz="2000" dirty="0">
                <a:latin typeface="Arial" panose="020B0604020202020204" pitchFamily="34" charset="0"/>
                <a:ea typeface="Calibri" panose="020F0502020204030204" pitchFamily="34" charset="0"/>
                <a:cs typeface="Times New Roman" panose="02020603050405020304" pitchFamily="18" charset="0"/>
              </a:rPr>
              <a:t>Not as simple as just putting material in a bucket!!!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algn="l">
              <a:spcBef>
                <a:spcPct val="20000"/>
              </a:spcBef>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60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How much do I need for 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1026" name="Picture 2" descr="C:\Users\enevel\Desktop\buck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069" y="2356512"/>
            <a:ext cx="4796265" cy="2949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02346" y="1549177"/>
            <a:ext cx="5777414" cy="646331"/>
          </a:xfrm>
          <a:prstGeom prst="rect">
            <a:avLst/>
          </a:prstGeom>
          <a:noFill/>
        </p:spPr>
        <p:txBody>
          <a:bodyPr wrap="none" rtlCol="0">
            <a:spAutoFit/>
          </a:bodyPr>
          <a:lstStyle/>
          <a:p>
            <a:r>
              <a:rPr lang="en-US" u="sng" dirty="0">
                <a:latin typeface="Calibri" panose="020F0502020204030204" pitchFamily="34" charset="0"/>
              </a:rPr>
              <a:t>Proctor, gradation, plasticity</a:t>
            </a:r>
          </a:p>
        </p:txBody>
      </p:sp>
      <p:sp>
        <p:nvSpPr>
          <p:cNvPr id="5" name="TextBox 4"/>
          <p:cNvSpPr txBox="1"/>
          <p:nvPr/>
        </p:nvSpPr>
        <p:spPr>
          <a:xfrm>
            <a:off x="19050" y="5399314"/>
            <a:ext cx="8718551" cy="1384995"/>
          </a:xfrm>
          <a:prstGeom prst="rect">
            <a:avLst/>
          </a:prstGeom>
          <a:noFill/>
        </p:spPr>
        <p:txBody>
          <a:bodyPr wrap="square" rtlCol="0">
            <a:spAutoFit/>
          </a:bodyPr>
          <a:lstStyle/>
          <a:p>
            <a:pPr algn="l"/>
            <a:r>
              <a:rPr lang="en-US" dirty="0">
                <a:latin typeface="Calibri" panose="020F0502020204030204" pitchFamily="34" charset="0"/>
              </a:rPr>
              <a:t>(2) ¾ full 5-gallon buckets (Minimum)</a:t>
            </a:r>
          </a:p>
          <a:p>
            <a:pPr marL="342900" indent="-342900" algn="l">
              <a:buFontTx/>
              <a:buChar char="-"/>
            </a:pPr>
            <a:r>
              <a:rPr lang="en-US" sz="2400" b="0" dirty="0">
                <a:latin typeface="Calibri" panose="020F0502020204030204" pitchFamily="34" charset="0"/>
              </a:rPr>
              <a:t>More buckets necessary depending on pile size and required tests</a:t>
            </a:r>
          </a:p>
          <a:p>
            <a:pPr marL="342900" indent="-342900" algn="l">
              <a:buFontTx/>
              <a:buChar char="-"/>
            </a:pPr>
            <a:r>
              <a:rPr lang="en-US" sz="2400" b="0" dirty="0">
                <a:latin typeface="Calibri" panose="020F0502020204030204" pitchFamily="34" charset="0"/>
              </a:rPr>
              <a:t>Too much sample is always better than not enough</a:t>
            </a:r>
          </a:p>
        </p:txBody>
      </p:sp>
      <p:pic>
        <p:nvPicPr>
          <p:cNvPr id="9" name="Picture 2" descr="C:\Users\enevel\Desktop\buck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28123" y="2356511"/>
            <a:ext cx="4796265" cy="294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73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How much do I need for a sample?</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3" name="TextBox 2"/>
          <p:cNvSpPr txBox="1"/>
          <p:nvPr/>
        </p:nvSpPr>
        <p:spPr>
          <a:xfrm>
            <a:off x="251393" y="1329538"/>
            <a:ext cx="8253863" cy="1200329"/>
          </a:xfrm>
          <a:prstGeom prst="rect">
            <a:avLst/>
          </a:prstGeom>
          <a:noFill/>
        </p:spPr>
        <p:txBody>
          <a:bodyPr wrap="none" rtlCol="0">
            <a:spAutoFit/>
          </a:bodyPr>
          <a:lstStyle/>
          <a:p>
            <a:r>
              <a:rPr lang="en-US" u="sng" dirty="0">
                <a:latin typeface="Calibri" panose="020F0502020204030204" pitchFamily="34" charset="0"/>
              </a:rPr>
              <a:t>One additional bucket each for Soundness</a:t>
            </a:r>
          </a:p>
          <a:p>
            <a:r>
              <a:rPr lang="en-US" u="sng" dirty="0">
                <a:latin typeface="Calibri" panose="020F0502020204030204" pitchFamily="34" charset="0"/>
              </a:rPr>
              <a:t>And LA Abrasion if needed</a:t>
            </a:r>
          </a:p>
        </p:txBody>
      </p:sp>
      <p:sp>
        <p:nvSpPr>
          <p:cNvPr id="5" name="TextBox 4"/>
          <p:cNvSpPr txBox="1"/>
          <p:nvPr/>
        </p:nvSpPr>
        <p:spPr>
          <a:xfrm>
            <a:off x="19050" y="5399314"/>
            <a:ext cx="8718551" cy="1200329"/>
          </a:xfrm>
          <a:prstGeom prst="rect">
            <a:avLst/>
          </a:prstGeom>
          <a:noFill/>
        </p:spPr>
        <p:txBody>
          <a:bodyPr wrap="square" rtlCol="0">
            <a:spAutoFit/>
          </a:bodyPr>
          <a:lstStyle/>
          <a:p>
            <a:pPr algn="l"/>
            <a:r>
              <a:rPr lang="en-US" dirty="0">
                <a:latin typeface="Calibri" panose="020F0502020204030204" pitchFamily="34" charset="0"/>
              </a:rPr>
              <a:t>pH testing is rare and can be run with minimal material</a:t>
            </a:r>
          </a:p>
        </p:txBody>
      </p:sp>
      <p:pic>
        <p:nvPicPr>
          <p:cNvPr id="9" name="Picture 2" descr="C:\Users\enevel\Desktop\bucket.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81271" y="2449739"/>
            <a:ext cx="4796265" cy="294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55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71450" y="442913"/>
            <a:ext cx="8153400" cy="3970318"/>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Lab Testing</a:t>
            </a:r>
          </a:p>
          <a:p>
            <a:pPr marL="457200" indent="-457200" algn="l">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Interested in sampling your own DSA?</a:t>
            </a:r>
          </a:p>
          <a:p>
            <a:pPr marL="457200" indent="-457200" algn="l">
              <a:buFont typeface="Arial" panose="020B0604020202020204" pitchFamily="34" charset="0"/>
              <a:buChar char="•"/>
            </a:pPr>
            <a:endPar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Let us know.  We can share logistics of sample delivery or shipping, testing, etc.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63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171450" y="442913"/>
            <a:ext cx="8153400" cy="7263527"/>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Lab Testing</a:t>
            </a:r>
          </a:p>
          <a:p>
            <a:pPr marL="457200" indent="-457200" algn="l">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Material must be tested by an independent lab (with no affiliation with the quarry or placement contractor) before delivery</a:t>
            </a: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The testing lab must be currently certified by AASHTO or PennDOT</a:t>
            </a: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cs typeface="Calibri" panose="020F0502020204030204" pitchFamily="34" charset="0"/>
              </a:rPr>
              <a:t>Per the SCC specification, </a:t>
            </a:r>
            <a:r>
              <a:rPr lang="en-US" sz="2800" u="sng" dirty="0">
                <a:latin typeface="Calibri" panose="020F0502020204030204" pitchFamily="34" charset="0"/>
                <a:cs typeface="Calibri" panose="020F0502020204030204" pitchFamily="34" charset="0"/>
              </a:rPr>
              <a:t>DSA shall not be placed </a:t>
            </a:r>
            <a:r>
              <a:rPr lang="en-US" sz="2800" dirty="0">
                <a:latin typeface="Calibri" panose="020F0502020204030204" pitchFamily="34" charset="0"/>
                <a:cs typeface="Calibri" panose="020F0502020204030204" pitchFamily="34" charset="0"/>
              </a:rPr>
              <a:t>without pre-delivery sampling and testing.  This testing is key to catching any potential problems with the aggregate </a:t>
            </a:r>
            <a:r>
              <a:rPr lang="en-US" sz="2800" u="sng" dirty="0">
                <a:latin typeface="Calibri" panose="020F0502020204030204" pitchFamily="34" charset="0"/>
                <a:cs typeface="Calibri" panose="020F0502020204030204" pitchFamily="34" charset="0"/>
              </a:rPr>
              <a:t>BEFORE</a:t>
            </a:r>
            <a:r>
              <a:rPr lang="en-US" sz="2800" dirty="0">
                <a:latin typeface="Calibri" panose="020F0502020204030204" pitchFamily="34" charset="0"/>
                <a:cs typeface="Calibri" panose="020F0502020204030204" pitchFamily="34" charset="0"/>
              </a:rPr>
              <a:t> it is placed.</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939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90120"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90121" name="Text Box 6"/>
          <p:cNvSpPr txBox="1">
            <a:spLocks noChangeArrowheads="1"/>
          </p:cNvSpPr>
          <p:nvPr/>
        </p:nvSpPr>
        <p:spPr bwMode="auto">
          <a:xfrm>
            <a:off x="4552950" y="-71289"/>
            <a:ext cx="4591050" cy="461665"/>
          </a:xfrm>
          <a:prstGeom prst="rect">
            <a:avLst/>
          </a:prstGeom>
          <a:noFill/>
          <a:ln w="9525">
            <a:noFill/>
            <a:miter lim="800000"/>
            <a:headEnd/>
            <a:tailEnd/>
          </a:ln>
        </p:spPr>
        <p:txBody>
          <a:bodyPr anchor="ctr">
            <a:spAutoFit/>
          </a:bodyPr>
          <a:lstStyle/>
          <a:p>
            <a:pPr>
              <a:tabLst>
                <a:tab pos="4860925" algn="l"/>
              </a:tabLst>
            </a:pPr>
            <a:r>
              <a:rPr lang="en-US" sz="2400" dirty="0">
                <a:solidFill>
                  <a:srgbClr val="003300"/>
                </a:solidFill>
                <a:latin typeface="Calibri" panose="020F0502020204030204" pitchFamily="34" charset="0"/>
              </a:rPr>
              <a:t>Sampling &amp; Testing</a:t>
            </a:r>
          </a:p>
        </p:txBody>
      </p:sp>
      <p:sp>
        <p:nvSpPr>
          <p:cNvPr id="12" name="TextBox 11"/>
          <p:cNvSpPr txBox="1"/>
          <p:nvPr/>
        </p:nvSpPr>
        <p:spPr>
          <a:xfrm>
            <a:off x="3089754" y="-601884"/>
            <a:ext cx="2014911" cy="646331"/>
          </a:xfrm>
          <a:prstGeom prst="rect">
            <a:avLst/>
          </a:prstGeom>
          <a:noFill/>
        </p:spPr>
        <p:txBody>
          <a:bodyPr wrap="none" rtlCol="0">
            <a:spAutoFit/>
          </a:bodyPr>
          <a:lstStyle/>
          <a:p>
            <a:r>
              <a:rPr lang="en-US" dirty="0">
                <a:latin typeface="Calibri" panose="020F0502020204030204" pitchFamily="34" charset="0"/>
              </a:rPr>
              <a:t>Plasticity </a:t>
            </a:r>
          </a:p>
        </p:txBody>
      </p:sp>
      <p:sp>
        <p:nvSpPr>
          <p:cNvPr id="14" name="Text Box 3"/>
          <p:cNvSpPr txBox="1">
            <a:spLocks noChangeArrowheads="1"/>
          </p:cNvSpPr>
          <p:nvPr/>
        </p:nvSpPr>
        <p:spPr bwMode="auto">
          <a:xfrm>
            <a:off x="0" y="465138"/>
            <a:ext cx="4305300" cy="646331"/>
          </a:xfrm>
          <a:prstGeom prst="rect">
            <a:avLst/>
          </a:prstGeom>
          <a:noFill/>
          <a:ln w="9525">
            <a:noFill/>
            <a:miter lim="800000"/>
            <a:headEnd/>
            <a:tailEnd/>
          </a:ln>
        </p:spPr>
        <p:txBody>
          <a:bodyPr>
            <a:spAutoFit/>
          </a:bodyPr>
          <a:lstStyle/>
          <a:p>
            <a:pPr marL="177800" indent="-177800" algn="ctr"/>
            <a:r>
              <a:rPr lang="en-US" sz="3600" b="1" dirty="0">
                <a:latin typeface="Calibri" panose="020F0502020204030204" pitchFamily="34" charset="0"/>
              </a:rPr>
              <a:t>Lab Testing</a:t>
            </a:r>
          </a:p>
        </p:txBody>
      </p:sp>
      <p:sp>
        <p:nvSpPr>
          <p:cNvPr id="16" name="Text Box 9"/>
          <p:cNvSpPr txBox="1">
            <a:spLocks noChangeArrowheads="1"/>
          </p:cNvSpPr>
          <p:nvPr/>
        </p:nvSpPr>
        <p:spPr bwMode="auto">
          <a:xfrm>
            <a:off x="-177249" y="1549184"/>
            <a:ext cx="4305300" cy="4832092"/>
          </a:xfrm>
          <a:prstGeom prst="rect">
            <a:avLst/>
          </a:prstGeom>
          <a:noFill/>
          <a:ln w="9525">
            <a:noFill/>
            <a:miter lim="800000"/>
            <a:headEnd/>
            <a:tailEnd/>
          </a:ln>
        </p:spPr>
        <p:txBody>
          <a:bodyPr wrap="square">
            <a:spAutoFit/>
          </a:bodyPr>
          <a:lstStyle/>
          <a:p>
            <a:pPr marL="679450" indent="-457200" algn="l">
              <a:buFont typeface="Arial" panose="020B0604020202020204" pitchFamily="34" charset="0"/>
              <a:buChar char="•"/>
              <a:defRPr/>
            </a:pPr>
            <a:r>
              <a:rPr lang="en-US" sz="2800" dirty="0">
                <a:latin typeface="Calibri" panose="020F0502020204030204" pitchFamily="34" charset="0"/>
              </a:rPr>
              <a:t> Example of lab results</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r>
              <a:rPr lang="en-US" sz="2800" dirty="0">
                <a:latin typeface="Calibri" panose="020F0502020204030204" pitchFamily="34" charset="0"/>
              </a:rPr>
              <a:t>The lab looks at more sieves than just those in the specification</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r>
              <a:rPr lang="en-US" sz="2800" dirty="0">
                <a:latin typeface="Calibri" panose="020F0502020204030204" pitchFamily="34" charset="0"/>
              </a:rPr>
              <a:t>This gives us a very clear snapshot of what is in the pile</a:t>
            </a:r>
          </a:p>
          <a:p>
            <a:pPr marL="679450" indent="-457200" algn="l">
              <a:buFont typeface="Arial" panose="020B0604020202020204" pitchFamily="34" charset="0"/>
              <a:buChar char="•"/>
              <a:defRPr/>
            </a:pPr>
            <a:endParaRPr lang="en-US" sz="2800" b="0" dirty="0">
              <a:latin typeface="Calibri" panose="020F050202020403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6377" y="361266"/>
            <a:ext cx="5027623" cy="649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696691" y="5832763"/>
            <a:ext cx="1620982" cy="366714"/>
          </a:xfrm>
          <a:prstGeom prst="rect">
            <a:avLst/>
          </a:prstGeom>
        </p:spPr>
      </p:pic>
      <p:pic>
        <p:nvPicPr>
          <p:cNvPr id="3" name="Picture 2"/>
          <p:cNvPicPr>
            <a:picLocks noChangeAspect="1"/>
          </p:cNvPicPr>
          <p:nvPr/>
        </p:nvPicPr>
        <p:blipFill>
          <a:blip r:embed="rId5"/>
          <a:stretch>
            <a:fillRect/>
          </a:stretch>
        </p:blipFill>
        <p:spPr>
          <a:xfrm>
            <a:off x="5091981" y="6300571"/>
            <a:ext cx="733425" cy="142875"/>
          </a:xfrm>
          <a:prstGeom prst="rect">
            <a:avLst/>
          </a:prstGeom>
        </p:spPr>
      </p:pic>
      <p:pic>
        <p:nvPicPr>
          <p:cNvPr id="4" name="Picture 3"/>
          <p:cNvPicPr>
            <a:picLocks noChangeAspect="1"/>
          </p:cNvPicPr>
          <p:nvPr/>
        </p:nvPicPr>
        <p:blipFill>
          <a:blip r:embed="rId5"/>
          <a:stretch>
            <a:fillRect/>
          </a:stretch>
        </p:blipFill>
        <p:spPr>
          <a:xfrm>
            <a:off x="6709712" y="6300570"/>
            <a:ext cx="733425" cy="142875"/>
          </a:xfrm>
          <a:prstGeom prst="rect">
            <a:avLst/>
          </a:prstGeom>
        </p:spPr>
      </p:pic>
      <p:pic>
        <p:nvPicPr>
          <p:cNvPr id="5" name="Picture 4"/>
          <p:cNvPicPr>
            <a:picLocks noChangeAspect="1"/>
          </p:cNvPicPr>
          <p:nvPr/>
        </p:nvPicPr>
        <p:blipFill>
          <a:blip r:embed="rId5"/>
          <a:stretch>
            <a:fillRect/>
          </a:stretch>
        </p:blipFill>
        <p:spPr>
          <a:xfrm>
            <a:off x="5458693" y="5583939"/>
            <a:ext cx="733425" cy="142875"/>
          </a:xfrm>
          <a:prstGeom prst="rect">
            <a:avLst/>
          </a:prstGeom>
        </p:spPr>
      </p:pic>
      <p:sp>
        <p:nvSpPr>
          <p:cNvPr id="6" name="Oval 5">
            <a:extLst>
              <a:ext uri="{FF2B5EF4-FFF2-40B4-BE49-F238E27FC236}">
                <a16:creationId xmlns:a16="http://schemas.microsoft.com/office/drawing/2014/main" id="{B5012177-DCDD-4441-A14B-904BDC1FD815}"/>
              </a:ext>
            </a:extLst>
          </p:cNvPr>
          <p:cNvSpPr/>
          <p:nvPr/>
        </p:nvSpPr>
        <p:spPr bwMode="auto">
          <a:xfrm>
            <a:off x="4246741" y="3816590"/>
            <a:ext cx="2593335" cy="1658270"/>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cxnSp>
        <p:nvCxnSpPr>
          <p:cNvPr id="8" name="Straight Arrow Connector 7">
            <a:extLst>
              <a:ext uri="{FF2B5EF4-FFF2-40B4-BE49-F238E27FC236}">
                <a16:creationId xmlns:a16="http://schemas.microsoft.com/office/drawing/2014/main" id="{A6065FF0-EAC9-4C2B-A4C0-017188C1A2F8}"/>
              </a:ext>
            </a:extLst>
          </p:cNvPr>
          <p:cNvCxnSpPr>
            <a:cxnSpLocks/>
          </p:cNvCxnSpPr>
          <p:nvPr/>
        </p:nvCxnSpPr>
        <p:spPr bwMode="auto">
          <a:xfrm>
            <a:off x="3246180" y="4000569"/>
            <a:ext cx="1166191" cy="25179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75962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90120"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90121" name="Text Box 6"/>
          <p:cNvSpPr txBox="1">
            <a:spLocks noChangeArrowheads="1"/>
          </p:cNvSpPr>
          <p:nvPr/>
        </p:nvSpPr>
        <p:spPr bwMode="auto">
          <a:xfrm>
            <a:off x="4552950" y="-71289"/>
            <a:ext cx="4591050" cy="461665"/>
          </a:xfrm>
          <a:prstGeom prst="rect">
            <a:avLst/>
          </a:prstGeom>
          <a:noFill/>
          <a:ln w="9525">
            <a:noFill/>
            <a:miter lim="800000"/>
            <a:headEnd/>
            <a:tailEnd/>
          </a:ln>
        </p:spPr>
        <p:txBody>
          <a:bodyPr anchor="ctr">
            <a:spAutoFit/>
          </a:bodyPr>
          <a:lstStyle/>
          <a:p>
            <a:pPr>
              <a:tabLst>
                <a:tab pos="4860925" algn="l"/>
              </a:tabLst>
            </a:pPr>
            <a:r>
              <a:rPr lang="en-US" sz="2400" dirty="0">
                <a:solidFill>
                  <a:srgbClr val="003300"/>
                </a:solidFill>
                <a:latin typeface="Calibri" panose="020F0502020204030204" pitchFamily="34" charset="0"/>
              </a:rPr>
              <a:t>Sampling &amp; Testing</a:t>
            </a:r>
          </a:p>
        </p:txBody>
      </p:sp>
      <p:sp>
        <p:nvSpPr>
          <p:cNvPr id="14" name="Text Box 3"/>
          <p:cNvSpPr txBox="1">
            <a:spLocks noChangeArrowheads="1"/>
          </p:cNvSpPr>
          <p:nvPr/>
        </p:nvSpPr>
        <p:spPr bwMode="auto">
          <a:xfrm>
            <a:off x="0" y="465138"/>
            <a:ext cx="4305300" cy="646331"/>
          </a:xfrm>
          <a:prstGeom prst="rect">
            <a:avLst/>
          </a:prstGeom>
          <a:noFill/>
          <a:ln w="9525">
            <a:noFill/>
            <a:miter lim="800000"/>
            <a:headEnd/>
            <a:tailEnd/>
          </a:ln>
        </p:spPr>
        <p:txBody>
          <a:bodyPr>
            <a:spAutoFit/>
          </a:bodyPr>
          <a:lstStyle/>
          <a:p>
            <a:pPr marL="177800" indent="-177800" algn="ctr"/>
            <a:r>
              <a:rPr lang="en-US" sz="3600" b="1" dirty="0">
                <a:latin typeface="Calibri" panose="020F0502020204030204" pitchFamily="34" charset="0"/>
              </a:rPr>
              <a:t>Lab Testing</a:t>
            </a:r>
          </a:p>
        </p:txBody>
      </p:sp>
      <p:sp>
        <p:nvSpPr>
          <p:cNvPr id="16" name="Text Box 9"/>
          <p:cNvSpPr txBox="1">
            <a:spLocks noChangeArrowheads="1"/>
          </p:cNvSpPr>
          <p:nvPr/>
        </p:nvSpPr>
        <p:spPr bwMode="auto">
          <a:xfrm>
            <a:off x="289151" y="1450711"/>
            <a:ext cx="8603797" cy="5262979"/>
          </a:xfrm>
          <a:prstGeom prst="rect">
            <a:avLst/>
          </a:prstGeom>
          <a:noFill/>
          <a:ln w="9525">
            <a:noFill/>
            <a:miter lim="800000"/>
            <a:headEnd/>
            <a:tailEnd/>
          </a:ln>
        </p:spPr>
        <p:txBody>
          <a:bodyPr wrap="square">
            <a:spAutoFit/>
          </a:bodyPr>
          <a:lstStyle/>
          <a:p>
            <a:pPr marL="222250" algn="l">
              <a:defRPr/>
            </a:pPr>
            <a:r>
              <a:rPr lang="en-US" sz="2800" u="sng" dirty="0">
                <a:latin typeface="Calibri" panose="020F0502020204030204" pitchFamily="34" charset="0"/>
              </a:rPr>
              <a:t>Lot-dependent tests</a:t>
            </a:r>
            <a:r>
              <a:rPr lang="en-US" sz="2800" dirty="0">
                <a:latin typeface="Calibri" panose="020F0502020204030204" pitchFamily="34" charset="0"/>
              </a:rPr>
              <a:t>: </a:t>
            </a:r>
            <a:r>
              <a:rPr lang="en-US" sz="2800" dirty="0">
                <a:solidFill>
                  <a:srgbClr val="FF0000"/>
                </a:solidFill>
                <a:latin typeface="Calibri" panose="020F0502020204030204" pitchFamily="34" charset="0"/>
              </a:rPr>
              <a:t>run on every pile</a:t>
            </a:r>
          </a:p>
          <a:p>
            <a:pPr marL="679450" indent="-457200" algn="l">
              <a:buFont typeface="Arial" panose="020B0604020202020204" pitchFamily="34" charset="0"/>
              <a:buChar char="•"/>
              <a:defRPr/>
            </a:pPr>
            <a:r>
              <a:rPr lang="en-US" sz="2800" dirty="0">
                <a:latin typeface="Calibri" panose="020F0502020204030204" pitchFamily="34" charset="0"/>
              </a:rPr>
              <a:t>Gradation </a:t>
            </a:r>
            <a:r>
              <a:rPr lang="en-US" sz="2000" b="0" dirty="0">
                <a:latin typeface="Calibri" panose="020F0502020204030204" pitchFamily="34" charset="0"/>
              </a:rPr>
              <a:t>(size distribution)</a:t>
            </a:r>
          </a:p>
          <a:p>
            <a:pPr marL="679450" indent="-457200" algn="l">
              <a:buFont typeface="Arial" panose="020B0604020202020204" pitchFamily="34" charset="0"/>
              <a:buChar char="•"/>
              <a:defRPr/>
            </a:pPr>
            <a:r>
              <a:rPr lang="en-US" sz="2800" dirty="0">
                <a:latin typeface="Calibri" panose="020F0502020204030204" pitchFamily="34" charset="0"/>
              </a:rPr>
              <a:t>Plasticity </a:t>
            </a:r>
            <a:r>
              <a:rPr lang="en-US" sz="2000" b="0" dirty="0">
                <a:latin typeface="Calibri" panose="020F0502020204030204" pitchFamily="34" charset="0"/>
              </a:rPr>
              <a:t>(clay content)</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222250" algn="l">
              <a:defRPr/>
            </a:pPr>
            <a:r>
              <a:rPr lang="en-US" sz="2800" u="sng" dirty="0">
                <a:latin typeface="Calibri" panose="020F0502020204030204" pitchFamily="34" charset="0"/>
              </a:rPr>
              <a:t>Periodic test</a:t>
            </a:r>
            <a:r>
              <a:rPr lang="en-US" sz="2800" dirty="0">
                <a:latin typeface="Calibri" panose="020F0502020204030204" pitchFamily="34" charset="0"/>
              </a:rPr>
              <a:t>: Proctor </a:t>
            </a:r>
            <a:r>
              <a:rPr lang="en-US" sz="2000" b="0" dirty="0">
                <a:latin typeface="Calibri" panose="020F0502020204030204" pitchFamily="34" charset="0"/>
              </a:rPr>
              <a:t>(gives optimum moisture and max dry density)</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222250" algn="l">
              <a:defRPr/>
            </a:pPr>
            <a:r>
              <a:rPr lang="en-US" sz="2800" u="sng" dirty="0">
                <a:latin typeface="Calibri" panose="020F0502020204030204" pitchFamily="34" charset="0"/>
              </a:rPr>
              <a:t>Source-dependent tests</a:t>
            </a:r>
            <a:r>
              <a:rPr lang="en-US" sz="2800" dirty="0">
                <a:latin typeface="Calibri" panose="020F0502020204030204" pitchFamily="34" charset="0"/>
              </a:rPr>
              <a:t>: rarely needed</a:t>
            </a:r>
          </a:p>
          <a:p>
            <a:pPr marL="679450" indent="-457200" algn="l">
              <a:buFont typeface="Arial" panose="020B0604020202020204" pitchFamily="34" charset="0"/>
              <a:buChar char="•"/>
              <a:defRPr/>
            </a:pPr>
            <a:r>
              <a:rPr lang="en-US" sz="2800" dirty="0">
                <a:latin typeface="Calibri" panose="020F0502020204030204" pitchFamily="34" charset="0"/>
              </a:rPr>
              <a:t>Toughness </a:t>
            </a:r>
            <a:r>
              <a:rPr lang="en-US" sz="2000" b="0" dirty="0">
                <a:latin typeface="Calibri" panose="020F0502020204030204" pitchFamily="34" charset="0"/>
              </a:rPr>
              <a:t>(LA Abrasion)</a:t>
            </a:r>
          </a:p>
          <a:p>
            <a:pPr marL="679450" indent="-457200" algn="l">
              <a:buFont typeface="Arial" panose="020B0604020202020204" pitchFamily="34" charset="0"/>
              <a:buChar char="•"/>
              <a:defRPr/>
            </a:pPr>
            <a:r>
              <a:rPr lang="en-US" sz="2800" dirty="0">
                <a:latin typeface="Calibri" panose="020F0502020204030204" pitchFamily="34" charset="0"/>
              </a:rPr>
              <a:t>pH</a:t>
            </a:r>
          </a:p>
          <a:p>
            <a:pPr marL="679450" indent="-457200" algn="l">
              <a:buFont typeface="Arial" panose="020B0604020202020204" pitchFamily="34" charset="0"/>
              <a:buChar char="•"/>
              <a:defRPr/>
            </a:pPr>
            <a:r>
              <a:rPr lang="en-US" sz="2800" dirty="0">
                <a:latin typeface="Calibri" panose="020F0502020204030204" pitchFamily="34" charset="0"/>
              </a:rPr>
              <a:t>Soundness </a:t>
            </a:r>
            <a:r>
              <a:rPr lang="en-US" sz="2000" b="0" dirty="0">
                <a:latin typeface="Calibri" panose="020F0502020204030204" pitchFamily="34" charset="0"/>
              </a:rPr>
              <a:t>(resistance to freeze/thaw)</a:t>
            </a:r>
          </a:p>
          <a:p>
            <a:pPr marL="679450" indent="-457200" algn="l">
              <a:buFont typeface="Arial" panose="020B0604020202020204" pitchFamily="34" charset="0"/>
              <a:buChar char="•"/>
              <a:defRPr/>
            </a:pPr>
            <a:endParaRPr lang="en-US" sz="2800" dirty="0">
              <a:latin typeface="Calibri" panose="020F0502020204030204" pitchFamily="34" charset="0"/>
            </a:endParaRPr>
          </a:p>
          <a:p>
            <a:pPr marL="679450" indent="-457200" algn="l">
              <a:buFont typeface="Arial" panose="020B0604020202020204" pitchFamily="34" charset="0"/>
              <a:buChar char="•"/>
              <a:defRPr/>
            </a:pPr>
            <a:endParaRPr lang="en-US" sz="2800" b="0" dirty="0">
              <a:latin typeface="Calibri" panose="020F0502020204030204" pitchFamily="34" charset="0"/>
            </a:endParaRPr>
          </a:p>
        </p:txBody>
      </p:sp>
    </p:spTree>
    <p:extLst>
      <p:ext uri="{BB962C8B-B14F-4D97-AF65-F5344CB8AC3E}">
        <p14:creationId xmlns:p14="http://schemas.microsoft.com/office/powerpoint/2010/main" val="396292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6B89C1F-04F1-EDA1-39B2-597D89D43288}"/>
              </a:ext>
            </a:extLst>
          </p:cNvPr>
          <p:cNvSpPr txBox="1">
            <a:spLocks/>
          </p:cNvSpPr>
          <p:nvPr/>
        </p:nvSpPr>
        <p:spPr>
          <a:xfrm>
            <a:off x="-461490" y="56126"/>
            <a:ext cx="4576290"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None/>
              <a:tabLst/>
              <a:defRPr/>
            </a:pPr>
            <a:r>
              <a:rPr lang="en-US" sz="2800" b="1" u="sng" dirty="0">
                <a:solidFill>
                  <a:srgbClr val="FF0000"/>
                </a:solidFill>
                <a:latin typeface="Calibri" panose="020F0502020204030204"/>
              </a:rPr>
              <a:t>Driving Surface Aggregate</a:t>
            </a:r>
            <a:endParaRPr kumimoji="0" lang="en-US" b="1" i="0" strike="noStrike" kern="1200" cap="none" spc="0" normalizeH="0" baseline="0" noProof="0" dirty="0">
              <a:ln>
                <a:noFill/>
              </a:ln>
              <a:solidFill>
                <a:srgbClr val="FF0000"/>
              </a:solidFill>
              <a:effectLst/>
              <a:uLnTx/>
              <a:uFillTx/>
              <a:latin typeface="Calibri" panose="020F0502020204030204"/>
              <a:ea typeface="+mn-ea"/>
              <a:cs typeface="+mn-cs"/>
            </a:endParaRPr>
          </a:p>
          <a:p>
            <a:pPr lvl="2" indent="-285750">
              <a:lnSpc>
                <a:spcPct val="100000"/>
              </a:lnSpc>
              <a:spcBef>
                <a:spcPts val="0"/>
              </a:spcBef>
              <a:spcAft>
                <a:spcPts val="600"/>
              </a:spcAft>
              <a:defRPr/>
            </a:pPr>
            <a:endParaRPr lang="en-US" sz="1400" b="1" dirty="0">
              <a:solidFill>
                <a:schemeClr val="tx1"/>
              </a:solidFill>
              <a:ea typeface="Times New Roman"/>
            </a:endParaRPr>
          </a:p>
          <a:p>
            <a:pPr marL="684213" lvl="2" indent="-166688">
              <a:lnSpc>
                <a:spcPct val="100000"/>
              </a:lnSpc>
              <a:spcBef>
                <a:spcPts val="0"/>
              </a:spcBef>
              <a:spcAft>
                <a:spcPts val="600"/>
              </a:spcAft>
              <a:defRPr/>
            </a:pPr>
            <a:r>
              <a:rPr lang="en-US" sz="2400" b="1" dirty="0">
                <a:solidFill>
                  <a:schemeClr val="tx1"/>
                </a:solidFill>
                <a:ea typeface="Times New Roman"/>
              </a:rPr>
              <a:t>Placement Season April through September</a:t>
            </a:r>
          </a:p>
          <a:p>
            <a:pPr marL="684213" lvl="2" indent="-166688">
              <a:lnSpc>
                <a:spcPct val="100000"/>
              </a:lnSpc>
              <a:spcBef>
                <a:spcPts val="0"/>
              </a:spcBef>
              <a:spcAft>
                <a:spcPts val="600"/>
              </a:spcAft>
              <a:defRPr/>
            </a:pPr>
            <a:endParaRPr lang="en-US" sz="1400" b="1" dirty="0">
              <a:solidFill>
                <a:schemeClr val="tx1"/>
              </a:solidFill>
              <a:ea typeface="Times New Roman"/>
            </a:endParaRPr>
          </a:p>
          <a:p>
            <a:pPr marL="684213" lvl="2" indent="-166688">
              <a:lnSpc>
                <a:spcPct val="100000"/>
              </a:lnSpc>
              <a:spcBef>
                <a:spcPts val="0"/>
              </a:spcBef>
              <a:spcAft>
                <a:spcPts val="600"/>
              </a:spcAft>
              <a:defRPr/>
            </a:pPr>
            <a:r>
              <a:rPr lang="en-US" sz="2400" b="1" dirty="0">
                <a:solidFill>
                  <a:schemeClr val="tx1"/>
                </a:solidFill>
                <a:ea typeface="Times New Roman"/>
              </a:rPr>
              <a:t>110,000 tons placed in 2023 (SCC funds only)</a:t>
            </a:r>
          </a:p>
          <a:p>
            <a:pPr marL="684213" lvl="2" indent="-166688">
              <a:lnSpc>
                <a:spcPct val="100000"/>
              </a:lnSpc>
              <a:spcBef>
                <a:spcPts val="0"/>
              </a:spcBef>
              <a:spcAft>
                <a:spcPts val="600"/>
              </a:spcAft>
              <a:defRPr/>
            </a:pPr>
            <a:endParaRPr lang="en-US" sz="1400" b="1" dirty="0">
              <a:solidFill>
                <a:schemeClr val="tx1"/>
              </a:solidFill>
              <a:latin typeface="Calibri" panose="020F0502020204030204"/>
            </a:endParaRPr>
          </a:p>
          <a:p>
            <a:pPr marL="684213" lvl="2" indent="-166688">
              <a:lnSpc>
                <a:spcPct val="100000"/>
              </a:lnSpc>
              <a:spcBef>
                <a:spcPts val="0"/>
              </a:spcBef>
              <a:spcAft>
                <a:spcPts val="600"/>
              </a:spcAft>
              <a:defRPr/>
            </a:pPr>
            <a:r>
              <a:rPr lang="en-US" sz="2400" b="1" dirty="0">
                <a:solidFill>
                  <a:schemeClr val="tx1"/>
                </a:solidFill>
                <a:latin typeface="Calibri" panose="020F0502020204030204"/>
              </a:rPr>
              <a:t>@ $40 a ton, that’s $4.4 Million or roughly 25% of overall DGR </a:t>
            </a:r>
            <a:r>
              <a:rPr lang="en-US" sz="2400" b="1" dirty="0" err="1">
                <a:solidFill>
                  <a:schemeClr val="tx1"/>
                </a:solidFill>
                <a:latin typeface="Calibri" panose="020F0502020204030204"/>
              </a:rPr>
              <a:t>roject</a:t>
            </a:r>
            <a:r>
              <a:rPr lang="en-US" sz="2400" b="1" dirty="0">
                <a:solidFill>
                  <a:schemeClr val="tx1"/>
                </a:solidFill>
                <a:latin typeface="Calibri" panose="020F0502020204030204"/>
              </a:rPr>
              <a:t> spending</a:t>
            </a:r>
          </a:p>
          <a:p>
            <a:pPr lvl="3" indent="-285750">
              <a:lnSpc>
                <a:spcPct val="100000"/>
              </a:lnSpc>
              <a:spcBef>
                <a:spcPts val="0"/>
              </a:spcBef>
              <a:spcAft>
                <a:spcPts val="600"/>
              </a:spcAft>
              <a:defRPr/>
            </a:pPr>
            <a:endParaRPr lang="en-US" sz="2400" b="1" dirty="0">
              <a:solidFill>
                <a:schemeClr val="tx1"/>
              </a:solidFill>
              <a:latin typeface="Calibri" panose="020F0502020204030204"/>
            </a:endParaRPr>
          </a:p>
          <a:p>
            <a:pPr lvl="3" indent="-285750">
              <a:lnSpc>
                <a:spcPct val="100000"/>
              </a:lnSpc>
              <a:spcBef>
                <a:spcPts val="0"/>
              </a:spcBef>
              <a:spcAft>
                <a:spcPts val="600"/>
              </a:spcAf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D0BF42D-697B-1E9F-FC0E-3645D111D9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7517" y="26108"/>
            <a:ext cx="4904437" cy="3098093"/>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B92CEC44-9363-219D-49E1-BE7A4FB7CD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64318" y="3276600"/>
            <a:ext cx="4870837" cy="3147207"/>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9977A997-DDD4-B371-D1C7-A36CC26BB48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845" y="4981547"/>
            <a:ext cx="4105955" cy="18995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9246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430213"/>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p>
          <a:p>
            <a:pPr marL="225425" indent="-225425" algn="l">
              <a:spcBef>
                <a:spcPct val="20000"/>
              </a:spcBef>
            </a:pPr>
            <a:endParaRPr lang="en-US" sz="3200" u="sng"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3" name="Picture 2" descr="A picture containing text, receipt&#10;&#10;Description automatically generated">
            <a:extLst>
              <a:ext uri="{FF2B5EF4-FFF2-40B4-BE49-F238E27FC236}">
                <a16:creationId xmlns:a16="http://schemas.microsoft.com/office/drawing/2014/main" id="{D92AAC3E-82C4-4ECF-949A-856349EBC4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9049" y="1254922"/>
            <a:ext cx="4305901" cy="4305901"/>
          </a:xfrm>
          <a:prstGeom prst="rect">
            <a:avLst/>
          </a:prstGeom>
        </p:spPr>
      </p:pic>
      <p:sp>
        <p:nvSpPr>
          <p:cNvPr id="4" name="TextBox 3">
            <a:extLst>
              <a:ext uri="{FF2B5EF4-FFF2-40B4-BE49-F238E27FC236}">
                <a16:creationId xmlns:a16="http://schemas.microsoft.com/office/drawing/2014/main" id="{73D13C64-461B-43EC-B8BD-16B178679422}"/>
              </a:ext>
            </a:extLst>
          </p:cNvPr>
          <p:cNvSpPr txBox="1"/>
          <p:nvPr/>
        </p:nvSpPr>
        <p:spPr>
          <a:xfrm>
            <a:off x="9525" y="1120117"/>
            <a:ext cx="4572000" cy="3711785"/>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Gradation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If it’s close to meeting the spec., re-sample and re-test.  This is a common practice.</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If it fails a second time, a new pile will have to be made</a:t>
            </a:r>
          </a:p>
        </p:txBody>
      </p:sp>
      <p:graphicFrame>
        <p:nvGraphicFramePr>
          <p:cNvPr id="8" name="Group 151">
            <a:extLst>
              <a:ext uri="{FF2B5EF4-FFF2-40B4-BE49-F238E27FC236}">
                <a16:creationId xmlns:a16="http://schemas.microsoft.com/office/drawing/2014/main" id="{A8D683D4-2A23-4E39-ABD0-1482ED0D1085}"/>
              </a:ext>
            </a:extLst>
          </p:cNvPr>
          <p:cNvGraphicFramePr>
            <a:graphicFrameLocks noGrp="1"/>
          </p:cNvGraphicFramePr>
          <p:nvPr>
            <p:extLst>
              <p:ext uri="{D42A27DB-BD31-4B8C-83A1-F6EECF244321}">
                <p14:modId xmlns:p14="http://schemas.microsoft.com/office/powerpoint/2010/main" val="1630633207"/>
              </p:ext>
            </p:extLst>
          </p:nvPr>
        </p:nvGraphicFramePr>
        <p:xfrm>
          <a:off x="1574199" y="4657816"/>
          <a:ext cx="3206750" cy="2160133"/>
        </p:xfrm>
        <a:graphic>
          <a:graphicData uri="http://schemas.openxmlformats.org/drawingml/2006/table">
            <a:tbl>
              <a:tblPr/>
              <a:tblGrid>
                <a:gridCol w="1154511">
                  <a:extLst>
                    <a:ext uri="{9D8B030D-6E8A-4147-A177-3AD203B41FA5}">
                      <a16:colId xmlns:a16="http://schemas.microsoft.com/office/drawing/2014/main" val="20000"/>
                    </a:ext>
                  </a:extLst>
                </a:gridCol>
                <a:gridCol w="1031255">
                  <a:extLst>
                    <a:ext uri="{9D8B030D-6E8A-4147-A177-3AD203B41FA5}">
                      <a16:colId xmlns:a16="http://schemas.microsoft.com/office/drawing/2014/main" val="20001"/>
                    </a:ext>
                  </a:extLst>
                </a:gridCol>
                <a:gridCol w="1020984">
                  <a:extLst>
                    <a:ext uri="{9D8B030D-6E8A-4147-A177-3AD203B41FA5}">
                      <a16:colId xmlns:a16="http://schemas.microsoft.com/office/drawing/2014/main" val="20002"/>
                    </a:ext>
                  </a:extLst>
                </a:gridCol>
              </a:tblGrid>
              <a:tr h="498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Passing Sieve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Lower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Higher %</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1½   inch</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30000" dirty="0">
                          <a:ln>
                            <a:noFill/>
                          </a:ln>
                          <a:solidFill>
                            <a:schemeClr val="tx1"/>
                          </a:solidFill>
                          <a:effectLst/>
                          <a:latin typeface="Calibri" panose="020F0502020204030204" pitchFamily="34" charset="0"/>
                        </a:rPr>
                        <a:t>3</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4  </a:t>
                      </a:r>
                      <a:r>
                        <a:rPr kumimoji="0" lang="en-US" sz="1400" b="0" i="0" u="none" strike="noStrike" cap="none" normalizeH="0" baseline="0" dirty="0">
                          <a:ln>
                            <a:noFill/>
                          </a:ln>
                          <a:solidFill>
                            <a:schemeClr val="tx1"/>
                          </a:solidFill>
                          <a:effectLst/>
                          <a:latin typeface="Calibri" panose="020F0502020204030204" pitchFamily="34" charset="0"/>
                        </a:rPr>
                        <a:t>inch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97</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#4 (</a:t>
                      </a:r>
                      <a:r>
                        <a:rPr kumimoji="0" lang="en-US" sz="1400" b="0" i="0" u="none" strike="noStrike" cap="none" normalizeH="0" baseline="30000" dirty="0">
                          <a:ln>
                            <a:noFill/>
                          </a:ln>
                          <a:solidFill>
                            <a:schemeClr val="tx1"/>
                          </a:solidFill>
                          <a:effectLst/>
                          <a:latin typeface="Calibri" panose="020F0502020204030204" pitchFamily="34" charset="0"/>
                        </a:rPr>
                        <a:t>1</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4</a:t>
                      </a:r>
                      <a:r>
                        <a:rPr kumimoji="0" lang="en-US" sz="1400" b="0" i="0" u="none" strike="noStrike" cap="none" normalizeH="0" baseline="0" dirty="0">
                          <a:ln>
                            <a:noFill/>
                          </a:ln>
                          <a:solidFill>
                            <a:schemeClr val="tx1"/>
                          </a:solidFill>
                          <a:effectLst/>
                          <a:latin typeface="Calibri" panose="020F0502020204030204" pitchFamily="34" charset="0"/>
                        </a:rPr>
                        <a:t>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65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7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#16 (</a:t>
                      </a:r>
                      <a:r>
                        <a:rPr kumimoji="0" lang="en-US" sz="1400" b="0" i="0" u="none" strike="noStrike" cap="none" normalizeH="0" baseline="30000" dirty="0">
                          <a:ln>
                            <a:noFill/>
                          </a:ln>
                          <a:solidFill>
                            <a:schemeClr val="tx1"/>
                          </a:solidFill>
                          <a:effectLst/>
                          <a:latin typeface="Calibri" panose="020F0502020204030204" pitchFamily="34" charset="0"/>
                        </a:rPr>
                        <a:t>1</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16</a:t>
                      </a:r>
                      <a:r>
                        <a:rPr kumimoji="0" lang="en-US" sz="1400" b="0" i="0" u="none" strike="noStrike" cap="none" normalizeH="0" baseline="0" dirty="0">
                          <a:ln>
                            <a:noFill/>
                          </a:ln>
                          <a:solidFill>
                            <a:schemeClr val="tx1"/>
                          </a:solidFill>
                          <a:effectLst/>
                          <a:latin typeface="Calibri" panose="020F0502020204030204" pitchFamily="34" charset="0"/>
                        </a:rPr>
                        <a:t>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21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#200(</a:t>
                      </a:r>
                      <a:r>
                        <a:rPr kumimoji="0" lang="en-US" sz="1400" b="0" i="0" u="none" strike="noStrike" cap="none" normalizeH="0" baseline="30000" dirty="0">
                          <a:ln>
                            <a:noFill/>
                          </a:ln>
                          <a:solidFill>
                            <a:schemeClr val="tx1"/>
                          </a:solidFill>
                          <a:effectLst/>
                          <a:latin typeface="Calibri" panose="020F0502020204030204" pitchFamily="34" charset="0"/>
                        </a:rPr>
                        <a:t>1</a:t>
                      </a:r>
                      <a:r>
                        <a:rPr kumimoji="0" lang="en-US" sz="1400" b="0" i="0" u="none" strike="noStrike" cap="none" normalizeH="0" baseline="0" dirty="0">
                          <a:ln>
                            <a:noFill/>
                          </a:ln>
                          <a:solidFill>
                            <a:schemeClr val="tx1"/>
                          </a:solidFill>
                          <a:effectLst/>
                          <a:latin typeface="Calibri" panose="020F0502020204030204" pitchFamily="34" charset="0"/>
                        </a:rPr>
                        <a:t>/</a:t>
                      </a:r>
                      <a:r>
                        <a:rPr kumimoji="0" lang="en-US" sz="1400" b="0" i="0" u="none" strike="noStrike" cap="none" normalizeH="0" baseline="-2000" dirty="0">
                          <a:ln>
                            <a:noFill/>
                          </a:ln>
                          <a:solidFill>
                            <a:schemeClr val="tx1"/>
                          </a:solidFill>
                          <a:effectLst/>
                          <a:latin typeface="Calibri" panose="020F0502020204030204" pitchFamily="34" charset="0"/>
                        </a:rPr>
                        <a:t>200</a:t>
                      </a:r>
                      <a:r>
                        <a:rPr kumimoji="0" lang="en-US" sz="1400" b="0" i="0" u="none" strike="noStrike" cap="none" normalizeH="0" baseline="0" dirty="0">
                          <a:ln>
                            <a:noFill/>
                          </a:ln>
                          <a:solidFill>
                            <a:schemeClr val="tx1"/>
                          </a:solidFill>
                          <a:effectLst/>
                          <a:latin typeface="Calibri" panose="020F0502020204030204" pitchFamily="34" charset="0"/>
                        </a:rPr>
                        <a:t> ")</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anose="020F0502020204030204" pitchFamily="34" charset="0"/>
                        </a:rPr>
                        <a:t>15*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Text Box 183">
            <a:extLst>
              <a:ext uri="{FF2B5EF4-FFF2-40B4-BE49-F238E27FC236}">
                <a16:creationId xmlns:a16="http://schemas.microsoft.com/office/drawing/2014/main" id="{9E7279A6-0B11-4CC4-914A-A0F7AE8D913B}"/>
              </a:ext>
            </a:extLst>
          </p:cNvPr>
          <p:cNvSpPr txBox="1">
            <a:spLocks noChangeArrowheads="1"/>
          </p:cNvSpPr>
          <p:nvPr/>
        </p:nvSpPr>
        <p:spPr bwMode="auto">
          <a:xfrm>
            <a:off x="1666274" y="4347597"/>
            <a:ext cx="3152775" cy="1477328"/>
          </a:xfrm>
          <a:prstGeom prst="rect">
            <a:avLst/>
          </a:prstGeom>
          <a:noFill/>
          <a:ln w="9525">
            <a:noFill/>
            <a:miter lim="800000"/>
            <a:headEnd/>
            <a:tailEnd/>
          </a:ln>
        </p:spPr>
        <p:txBody>
          <a:bodyPr wrap="square">
            <a:spAutoFit/>
          </a:bodyPr>
          <a:lstStyle/>
          <a:p>
            <a:pPr algn="l">
              <a:spcBef>
                <a:spcPct val="20000"/>
              </a:spcBef>
            </a:pPr>
            <a:r>
              <a:rPr lang="en-US" sz="1800" dirty="0">
                <a:latin typeface="Calibri" panose="020F0502020204030204" pitchFamily="34" charset="0"/>
              </a:rPr>
              <a:t>The DSA spec:</a:t>
            </a:r>
          </a:p>
          <a:p>
            <a:pPr algn="l"/>
            <a:endParaRPr lang="en-US" sz="7200" dirty="0">
              <a:latin typeface="Calibri" panose="020F0502020204030204" pitchFamily="34" charset="0"/>
            </a:endParaRPr>
          </a:p>
        </p:txBody>
      </p:sp>
      <p:sp>
        <p:nvSpPr>
          <p:cNvPr id="12" name="TextBox 11">
            <a:extLst>
              <a:ext uri="{FF2B5EF4-FFF2-40B4-BE49-F238E27FC236}">
                <a16:creationId xmlns:a16="http://schemas.microsoft.com/office/drawing/2014/main" id="{B25C233A-E794-4768-BC3A-B8C386F0C16C}"/>
              </a:ext>
            </a:extLst>
          </p:cNvPr>
          <p:cNvSpPr txBox="1"/>
          <p:nvPr/>
        </p:nvSpPr>
        <p:spPr>
          <a:xfrm>
            <a:off x="8295469" y="3677503"/>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50.2</a:t>
            </a:r>
          </a:p>
        </p:txBody>
      </p:sp>
      <p:sp>
        <p:nvSpPr>
          <p:cNvPr id="14" name="TextBox 13">
            <a:extLst>
              <a:ext uri="{FF2B5EF4-FFF2-40B4-BE49-F238E27FC236}">
                <a16:creationId xmlns:a16="http://schemas.microsoft.com/office/drawing/2014/main" id="{B901F04C-66B7-4141-A6F4-B37BF5F82E7E}"/>
              </a:ext>
            </a:extLst>
          </p:cNvPr>
          <p:cNvSpPr txBox="1"/>
          <p:nvPr/>
        </p:nvSpPr>
        <p:spPr>
          <a:xfrm>
            <a:off x="8287849" y="3997237"/>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39.8</a:t>
            </a:r>
          </a:p>
        </p:txBody>
      </p:sp>
      <p:sp>
        <p:nvSpPr>
          <p:cNvPr id="15" name="TextBox 14">
            <a:extLst>
              <a:ext uri="{FF2B5EF4-FFF2-40B4-BE49-F238E27FC236}">
                <a16:creationId xmlns:a16="http://schemas.microsoft.com/office/drawing/2014/main" id="{D4D5870C-1EED-4B90-8B1B-1684173D1506}"/>
              </a:ext>
            </a:extLst>
          </p:cNvPr>
          <p:cNvSpPr txBox="1"/>
          <p:nvPr/>
        </p:nvSpPr>
        <p:spPr>
          <a:xfrm>
            <a:off x="8264462" y="5114397"/>
            <a:ext cx="511552" cy="307777"/>
          </a:xfrm>
          <a:prstGeom prst="rect">
            <a:avLst/>
          </a:prstGeom>
          <a:solidFill>
            <a:schemeClr val="bg1"/>
          </a:solidFill>
          <a:ln>
            <a:noFill/>
          </a:ln>
        </p:spPr>
        <p:txBody>
          <a:bodyPr wrap="square" rtlCol="0">
            <a:spAutoFit/>
          </a:bodyPr>
          <a:lstStyle/>
          <a:p>
            <a:pPr marL="225425" indent="-225425" algn="l">
              <a:spcBef>
                <a:spcPct val="20000"/>
              </a:spcBef>
            </a:pPr>
            <a:r>
              <a:rPr lang="en-US" sz="1400" dirty="0">
                <a:latin typeface="Calibri" panose="020F0502020204030204" pitchFamily="34" charset="0"/>
              </a:rPr>
              <a:t>13.3</a:t>
            </a:r>
          </a:p>
        </p:txBody>
      </p:sp>
      <p:sp>
        <p:nvSpPr>
          <p:cNvPr id="2" name="Oval 1">
            <a:extLst>
              <a:ext uri="{FF2B5EF4-FFF2-40B4-BE49-F238E27FC236}">
                <a16:creationId xmlns:a16="http://schemas.microsoft.com/office/drawing/2014/main" id="{1510B97B-ED7A-40BE-8730-D9C4A084CACC}"/>
              </a:ext>
            </a:extLst>
          </p:cNvPr>
          <p:cNvSpPr/>
          <p:nvPr/>
        </p:nvSpPr>
        <p:spPr bwMode="auto">
          <a:xfrm>
            <a:off x="8060655" y="4278867"/>
            <a:ext cx="837900" cy="3077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6" name="TextBox 15">
            <a:extLst>
              <a:ext uri="{FF2B5EF4-FFF2-40B4-BE49-F238E27FC236}">
                <a16:creationId xmlns:a16="http://schemas.microsoft.com/office/drawing/2014/main" id="{1CD92943-66C7-41B1-B804-DCADD79B9064}"/>
              </a:ext>
            </a:extLst>
          </p:cNvPr>
          <p:cNvSpPr txBox="1"/>
          <p:nvPr/>
        </p:nvSpPr>
        <p:spPr>
          <a:xfrm>
            <a:off x="7942013" y="4598601"/>
            <a:ext cx="1075184" cy="307777"/>
          </a:xfrm>
          <a:prstGeom prst="rect">
            <a:avLst/>
          </a:prstGeom>
          <a:solidFill>
            <a:schemeClr val="bg1"/>
          </a:solidFill>
          <a:ln>
            <a:noFill/>
          </a:ln>
        </p:spPr>
        <p:txBody>
          <a:bodyPr wrap="square" rtlCol="0">
            <a:spAutoFit/>
          </a:bodyPr>
          <a:lstStyle/>
          <a:p>
            <a:pPr marL="225425" indent="-225425" algn="l">
              <a:spcBef>
                <a:spcPct val="20000"/>
              </a:spcBef>
            </a:pPr>
            <a:r>
              <a:rPr lang="en-US" sz="1400" i="1" dirty="0">
                <a:solidFill>
                  <a:srgbClr val="FF0000"/>
                </a:solidFill>
                <a:latin typeface="Calibri" panose="020F0502020204030204" pitchFamily="34" charset="0"/>
              </a:rPr>
              <a:t>Spec: 15-30</a:t>
            </a:r>
          </a:p>
        </p:txBody>
      </p:sp>
      <p:cxnSp>
        <p:nvCxnSpPr>
          <p:cNvPr id="6" name="Straight Arrow Connector 5">
            <a:extLst>
              <a:ext uri="{FF2B5EF4-FFF2-40B4-BE49-F238E27FC236}">
                <a16:creationId xmlns:a16="http://schemas.microsoft.com/office/drawing/2014/main" id="{53FD4119-27A7-4757-9097-30D7DAC41A08}"/>
              </a:ext>
            </a:extLst>
          </p:cNvPr>
          <p:cNvCxnSpPr/>
          <p:nvPr/>
        </p:nvCxnSpPr>
        <p:spPr bwMode="auto">
          <a:xfrm flipH="1">
            <a:off x="4476750" y="4804631"/>
            <a:ext cx="3583905" cy="1437339"/>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7" name="Rectangle 6">
            <a:extLst>
              <a:ext uri="{FF2B5EF4-FFF2-40B4-BE49-F238E27FC236}">
                <a16:creationId xmlns:a16="http://schemas.microsoft.com/office/drawing/2014/main" id="{AB17759E-80B9-4E5A-89F1-2F1F94F307A4}"/>
              </a:ext>
            </a:extLst>
          </p:cNvPr>
          <p:cNvSpPr/>
          <p:nvPr/>
        </p:nvSpPr>
        <p:spPr bwMode="auto">
          <a:xfrm>
            <a:off x="6078625" y="5618744"/>
            <a:ext cx="2982351"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Gradation run on every pile</a:t>
            </a:r>
          </a:p>
        </p:txBody>
      </p:sp>
    </p:spTree>
    <p:extLst>
      <p:ext uri="{BB962C8B-B14F-4D97-AF65-F5344CB8AC3E}">
        <p14:creationId xmlns:p14="http://schemas.microsoft.com/office/powerpoint/2010/main" val="409225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endParaRPr lang="en-US" sz="32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2C4D9E8B-B950-414F-80BE-5B971C858DA3}"/>
              </a:ext>
            </a:extLst>
          </p:cNvPr>
          <p:cNvSpPr txBox="1"/>
          <p:nvPr/>
        </p:nvSpPr>
        <p:spPr>
          <a:xfrm>
            <a:off x="138320" y="1245705"/>
            <a:ext cx="8905460" cy="2542234"/>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Plasticity</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If plasticity fails, a new pile needs to be made after discussion of production methods</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Some quarries may never meet this part of the spec.</a:t>
            </a:r>
          </a:p>
          <a:p>
            <a:endParaRPr lang="en-US" dirty="0"/>
          </a:p>
        </p:txBody>
      </p:sp>
      <p:pic>
        <p:nvPicPr>
          <p:cNvPr id="8" name="Picture 7" descr="Table&#10;&#10;Description automatically generated">
            <a:extLst>
              <a:ext uri="{FF2B5EF4-FFF2-40B4-BE49-F238E27FC236}">
                <a16:creationId xmlns:a16="http://schemas.microsoft.com/office/drawing/2014/main" id="{7EAA1070-99EC-40A7-9D5D-1984F12C7A8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1571" y="3429000"/>
            <a:ext cx="6858957" cy="2667372"/>
          </a:xfrm>
          <a:prstGeom prst="rect">
            <a:avLst/>
          </a:prstGeom>
        </p:spPr>
      </p:pic>
      <p:sp>
        <p:nvSpPr>
          <p:cNvPr id="3" name="TextBox 2">
            <a:extLst>
              <a:ext uri="{FF2B5EF4-FFF2-40B4-BE49-F238E27FC236}">
                <a16:creationId xmlns:a16="http://schemas.microsoft.com/office/drawing/2014/main" id="{A4063528-ADA2-4D32-A34F-66CC32F9A962}"/>
              </a:ext>
            </a:extLst>
          </p:cNvPr>
          <p:cNvSpPr txBox="1"/>
          <p:nvPr/>
        </p:nvSpPr>
        <p:spPr>
          <a:xfrm>
            <a:off x="990600" y="6147544"/>
            <a:ext cx="7124700" cy="461665"/>
          </a:xfrm>
          <a:prstGeom prst="rect">
            <a:avLst/>
          </a:prstGeom>
          <a:noFill/>
        </p:spPr>
        <p:txBody>
          <a:bodyPr wrap="square" rtlCol="0">
            <a:spAutoFit/>
          </a:bodyPr>
          <a:lstStyle/>
          <a:p>
            <a:r>
              <a:rPr lang="en-US" sz="2400" dirty="0">
                <a:solidFill>
                  <a:srgbClr val="FF0000"/>
                </a:solidFill>
              </a:rPr>
              <a:t>Maximum allowable PI is 4 </a:t>
            </a:r>
            <a:r>
              <a:rPr lang="en-US" sz="1800" i="1" dirty="0">
                <a:solidFill>
                  <a:srgbClr val="FF0000"/>
                </a:solidFill>
              </a:rPr>
              <a:t>(or 2 if fines are 15-17%)</a:t>
            </a:r>
            <a:endParaRPr lang="en-US" sz="2400" i="1" dirty="0">
              <a:solidFill>
                <a:srgbClr val="FF0000"/>
              </a:solidFill>
            </a:endParaRPr>
          </a:p>
        </p:txBody>
      </p:sp>
      <p:sp>
        <p:nvSpPr>
          <p:cNvPr id="4" name="Oval 3">
            <a:extLst>
              <a:ext uri="{FF2B5EF4-FFF2-40B4-BE49-F238E27FC236}">
                <a16:creationId xmlns:a16="http://schemas.microsoft.com/office/drawing/2014/main" id="{5B831D4B-0959-4155-ADAA-D338D57CABB5}"/>
              </a:ext>
            </a:extLst>
          </p:cNvPr>
          <p:cNvSpPr/>
          <p:nvPr/>
        </p:nvSpPr>
        <p:spPr bwMode="auto">
          <a:xfrm>
            <a:off x="4959350" y="5330648"/>
            <a:ext cx="546100" cy="51023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AB0D6003-9FEC-4BD9-A10F-53D75F9E5906}"/>
              </a:ext>
            </a:extLst>
          </p:cNvPr>
          <p:cNvSpPr/>
          <p:nvPr/>
        </p:nvSpPr>
        <p:spPr bwMode="auto">
          <a:xfrm>
            <a:off x="-25802" y="4460958"/>
            <a:ext cx="2982351"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Plasticity run on every pile</a:t>
            </a:r>
          </a:p>
        </p:txBody>
      </p:sp>
    </p:spTree>
    <p:extLst>
      <p:ext uri="{BB962C8B-B14F-4D97-AF65-F5344CB8AC3E}">
        <p14:creationId xmlns:p14="http://schemas.microsoft.com/office/powerpoint/2010/main" val="290502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CC5AA052-2973-4C82-B407-D6FD780B8D02}"/>
              </a:ext>
            </a:extLst>
          </p:cNvPr>
          <p:cNvSpPr txBox="1"/>
          <p:nvPr/>
        </p:nvSpPr>
        <p:spPr>
          <a:xfrm>
            <a:off x="291547" y="1391478"/>
            <a:ext cx="8627166" cy="2419124"/>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LA Abrasion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Find a new supplier.  This property is a quality of the rock formation.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Its possible a new seam of rock at the quarry may perform better.  Let quarry test it first.</a:t>
            </a:r>
          </a:p>
        </p:txBody>
      </p:sp>
      <p:pic>
        <p:nvPicPr>
          <p:cNvPr id="7" name="Picture 6" descr="Table&#10;&#10;Description automatically generated">
            <a:extLst>
              <a:ext uri="{FF2B5EF4-FFF2-40B4-BE49-F238E27FC236}">
                <a16:creationId xmlns:a16="http://schemas.microsoft.com/office/drawing/2014/main" id="{1E0A2162-61FE-4803-84CF-48CDC43653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3899" y="3810602"/>
            <a:ext cx="5939151" cy="2873535"/>
          </a:xfrm>
          <a:prstGeom prst="rect">
            <a:avLst/>
          </a:prstGeom>
        </p:spPr>
      </p:pic>
      <p:sp>
        <p:nvSpPr>
          <p:cNvPr id="9" name="TextBox 8">
            <a:extLst>
              <a:ext uri="{FF2B5EF4-FFF2-40B4-BE49-F238E27FC236}">
                <a16:creationId xmlns:a16="http://schemas.microsoft.com/office/drawing/2014/main" id="{1EF1E8FD-9CBA-44F9-96D1-9E54817D8CEC}"/>
              </a:ext>
            </a:extLst>
          </p:cNvPr>
          <p:cNvSpPr txBox="1"/>
          <p:nvPr/>
        </p:nvSpPr>
        <p:spPr>
          <a:xfrm>
            <a:off x="19049" y="4047040"/>
            <a:ext cx="3204849" cy="830997"/>
          </a:xfrm>
          <a:prstGeom prst="rect">
            <a:avLst/>
          </a:prstGeom>
          <a:noFill/>
        </p:spPr>
        <p:txBody>
          <a:bodyPr wrap="square">
            <a:spAutoFit/>
          </a:bodyPr>
          <a:lstStyle/>
          <a:p>
            <a:r>
              <a:rPr lang="en-US" sz="2400" dirty="0">
                <a:solidFill>
                  <a:srgbClr val="FF0000"/>
                </a:solidFill>
              </a:rPr>
              <a:t>Maximum allowable abrasion loss is 45%</a:t>
            </a:r>
          </a:p>
        </p:txBody>
      </p:sp>
      <p:sp>
        <p:nvSpPr>
          <p:cNvPr id="12" name="Rectangle 11">
            <a:extLst>
              <a:ext uri="{FF2B5EF4-FFF2-40B4-BE49-F238E27FC236}">
                <a16:creationId xmlns:a16="http://schemas.microsoft.com/office/drawing/2014/main" id="{190103FF-FF1F-4C2A-9C09-8CAB771032CA}"/>
              </a:ext>
            </a:extLst>
          </p:cNvPr>
          <p:cNvSpPr/>
          <p:nvPr/>
        </p:nvSpPr>
        <p:spPr bwMode="auto">
          <a:xfrm>
            <a:off x="252363" y="5390731"/>
            <a:ext cx="2738219"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Toughness rarely run</a:t>
            </a:r>
          </a:p>
        </p:txBody>
      </p:sp>
    </p:spTree>
    <p:extLst>
      <p:ext uri="{BB962C8B-B14F-4D97-AF65-F5344CB8AC3E}">
        <p14:creationId xmlns:p14="http://schemas.microsoft.com/office/powerpoint/2010/main" val="2105035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endParaRPr lang="en-US" sz="2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2" name="TextBox 1">
            <a:extLst>
              <a:ext uri="{FF2B5EF4-FFF2-40B4-BE49-F238E27FC236}">
                <a16:creationId xmlns:a16="http://schemas.microsoft.com/office/drawing/2014/main" id="{C2C78B86-A77B-435A-AF65-1020CF5DC871}"/>
              </a:ext>
            </a:extLst>
          </p:cNvPr>
          <p:cNvSpPr txBox="1"/>
          <p:nvPr/>
        </p:nvSpPr>
        <p:spPr>
          <a:xfrm>
            <a:off x="278295" y="1417985"/>
            <a:ext cx="8600661" cy="2973122"/>
          </a:xfrm>
          <a:prstGeom prst="rect">
            <a:avLst/>
          </a:prstGeom>
          <a:noFill/>
        </p:spPr>
        <p:txBody>
          <a:bodyPr wrap="square" rtlCol="0">
            <a:spAutoFit/>
          </a:bodyPr>
          <a:lstStyle/>
          <a:p>
            <a:pPr marL="225425" indent="-225425" algn="l">
              <a:spcBef>
                <a:spcPct val="20000"/>
              </a:spcBef>
            </a:pPr>
            <a:r>
              <a:rPr lang="en-US" sz="2800" u="sng" dirty="0">
                <a:latin typeface="Calibri" panose="020F0502020204030204" pitchFamily="34" charset="0"/>
              </a:rPr>
              <a:t>Soundness:</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Find a new supplier.  This property is a quality of the rock formation.</a:t>
            </a:r>
          </a:p>
          <a:p>
            <a:pPr marL="457200" indent="-457200" algn="l">
              <a:spcBef>
                <a:spcPct val="20000"/>
              </a:spcBef>
              <a:buFont typeface="Arial" panose="020B0604020202020204" pitchFamily="34" charset="0"/>
              <a:buChar char="•"/>
            </a:pPr>
            <a:r>
              <a:rPr lang="en-US" sz="2800" dirty="0">
                <a:latin typeface="Calibri" panose="020F0502020204030204" pitchFamily="34" charset="0"/>
              </a:rPr>
              <a:t> Its possible a new seam of rock at the quarry may perform better.  Let quarry test it first.</a:t>
            </a:r>
          </a:p>
          <a:p>
            <a:endParaRPr lang="en-US" dirty="0"/>
          </a:p>
        </p:txBody>
      </p:sp>
      <p:pic>
        <p:nvPicPr>
          <p:cNvPr id="4" name="Picture 3" descr="A picture containing text, screenshot, receipt&#10;&#10;Description automatically generated">
            <a:extLst>
              <a:ext uri="{FF2B5EF4-FFF2-40B4-BE49-F238E27FC236}">
                <a16:creationId xmlns:a16="http://schemas.microsoft.com/office/drawing/2014/main" id="{B5F6611C-3CD4-4553-B550-10BE6A3167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8222" y="3878473"/>
            <a:ext cx="5370734" cy="2766315"/>
          </a:xfrm>
          <a:prstGeom prst="rect">
            <a:avLst/>
          </a:prstGeom>
        </p:spPr>
      </p:pic>
      <p:sp>
        <p:nvSpPr>
          <p:cNvPr id="9" name="TextBox 8">
            <a:extLst>
              <a:ext uri="{FF2B5EF4-FFF2-40B4-BE49-F238E27FC236}">
                <a16:creationId xmlns:a16="http://schemas.microsoft.com/office/drawing/2014/main" id="{40928547-ACBD-4163-BD81-8DA1F99E6E4A}"/>
              </a:ext>
            </a:extLst>
          </p:cNvPr>
          <p:cNvSpPr txBox="1"/>
          <p:nvPr/>
        </p:nvSpPr>
        <p:spPr>
          <a:xfrm>
            <a:off x="278294" y="4317618"/>
            <a:ext cx="2945833" cy="1200329"/>
          </a:xfrm>
          <a:prstGeom prst="rect">
            <a:avLst/>
          </a:prstGeom>
          <a:noFill/>
        </p:spPr>
        <p:txBody>
          <a:bodyPr wrap="square">
            <a:spAutoFit/>
          </a:bodyPr>
          <a:lstStyle/>
          <a:p>
            <a:r>
              <a:rPr lang="en-US" sz="2400" dirty="0">
                <a:solidFill>
                  <a:srgbClr val="FF0000"/>
                </a:solidFill>
              </a:rPr>
              <a:t>Maximum allowable soundness loss is 20%</a:t>
            </a:r>
          </a:p>
        </p:txBody>
      </p:sp>
      <p:sp>
        <p:nvSpPr>
          <p:cNvPr id="10" name="Oval 9">
            <a:extLst>
              <a:ext uri="{FF2B5EF4-FFF2-40B4-BE49-F238E27FC236}">
                <a16:creationId xmlns:a16="http://schemas.microsoft.com/office/drawing/2014/main" id="{CCFBB2A5-7824-4B83-A013-94179094135E}"/>
              </a:ext>
            </a:extLst>
          </p:cNvPr>
          <p:cNvSpPr/>
          <p:nvPr/>
        </p:nvSpPr>
        <p:spPr bwMode="auto">
          <a:xfrm>
            <a:off x="7778750" y="6134554"/>
            <a:ext cx="546100" cy="51023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D39D33F9-C030-4446-BB0A-EB7F08A9E007}"/>
              </a:ext>
            </a:extLst>
          </p:cNvPr>
          <p:cNvSpPr/>
          <p:nvPr/>
        </p:nvSpPr>
        <p:spPr bwMode="auto">
          <a:xfrm>
            <a:off x="215897" y="5517947"/>
            <a:ext cx="2738219" cy="120313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Soundness rarely run</a:t>
            </a:r>
          </a:p>
        </p:txBody>
      </p:sp>
    </p:spTree>
    <p:extLst>
      <p:ext uri="{BB962C8B-B14F-4D97-AF65-F5344CB8AC3E}">
        <p14:creationId xmlns:p14="http://schemas.microsoft.com/office/powerpoint/2010/main" val="2574969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What happens if a sample fails?</a:t>
            </a:r>
          </a:p>
          <a:p>
            <a:pPr marL="225425" indent="-225425" algn="l">
              <a:spcBef>
                <a:spcPct val="20000"/>
              </a:spcBef>
            </a:pPr>
            <a:endParaRPr lang="en-US" sz="2400" u="sng" dirty="0">
              <a:latin typeface="Calibri" panose="020F0502020204030204" pitchFamily="34" charset="0"/>
            </a:endParaRPr>
          </a:p>
          <a:p>
            <a:pPr marL="225425" indent="-225425" algn="l">
              <a:spcBef>
                <a:spcPct val="20000"/>
              </a:spcBef>
            </a:pPr>
            <a:endParaRPr lang="en-US" sz="2400" u="sng" dirty="0">
              <a:latin typeface="Calibri" panose="020F0502020204030204" pitchFamily="34" charset="0"/>
            </a:endParaRPr>
          </a:p>
          <a:p>
            <a:pPr marL="225425" indent="-225425" algn="l">
              <a:spcBef>
                <a:spcPct val="20000"/>
              </a:spcBef>
            </a:pPr>
            <a:r>
              <a:rPr lang="en-US" sz="2400" dirty="0">
                <a:latin typeface="Calibri" panose="020F0502020204030204" pitchFamily="34" charset="0"/>
              </a:rPr>
              <a:t>	</a:t>
            </a:r>
            <a:r>
              <a:rPr lang="en-US" sz="2400" u="sng" dirty="0">
                <a:latin typeface="Calibri" panose="020F0502020204030204" pitchFamily="34" charset="0"/>
              </a:rPr>
              <a:t>pH</a:t>
            </a:r>
            <a:r>
              <a:rPr lang="en-US" sz="2400" dirty="0">
                <a:latin typeface="Calibri" panose="020F0502020204030204" pitchFamily="34" charset="0"/>
              </a:rPr>
              <a:t>- Find a new supplier (one and done in most cases).</a:t>
            </a: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pic>
        <p:nvPicPr>
          <p:cNvPr id="3" name="Picture 2">
            <a:extLst>
              <a:ext uri="{FF2B5EF4-FFF2-40B4-BE49-F238E27FC236}">
                <a16:creationId xmlns:a16="http://schemas.microsoft.com/office/drawing/2014/main" id="{65F4A4D1-9531-4482-ACAA-8CA6585EE5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48598" y="4320210"/>
            <a:ext cx="5495998" cy="538184"/>
          </a:xfrm>
          <a:prstGeom prst="rect">
            <a:avLst/>
          </a:prstGeom>
        </p:spPr>
      </p:pic>
      <p:sp>
        <p:nvSpPr>
          <p:cNvPr id="8" name="TextBox 7">
            <a:extLst>
              <a:ext uri="{FF2B5EF4-FFF2-40B4-BE49-F238E27FC236}">
                <a16:creationId xmlns:a16="http://schemas.microsoft.com/office/drawing/2014/main" id="{8F88470E-D73F-4474-AAD5-2C86D4873C53}"/>
              </a:ext>
            </a:extLst>
          </p:cNvPr>
          <p:cNvSpPr txBox="1"/>
          <p:nvPr/>
        </p:nvSpPr>
        <p:spPr>
          <a:xfrm>
            <a:off x="368300" y="5309936"/>
            <a:ext cx="8280400" cy="424732"/>
          </a:xfrm>
          <a:prstGeom prst="rect">
            <a:avLst/>
          </a:prstGeom>
          <a:noFill/>
        </p:spPr>
        <p:txBody>
          <a:bodyPr wrap="square">
            <a:spAutoFit/>
          </a:bodyPr>
          <a:lstStyle/>
          <a:p>
            <a:pPr eaLnBrk="1" hangingPunct="1">
              <a:lnSpc>
                <a:spcPct val="90000"/>
              </a:lnSpc>
            </a:pPr>
            <a:r>
              <a:rPr lang="en-US" sz="2400" b="1" dirty="0"/>
              <a:t>DSA SPEC</a:t>
            </a:r>
            <a:r>
              <a:rPr lang="en-US" sz="2400" dirty="0"/>
              <a:t>:  </a:t>
            </a:r>
            <a:r>
              <a:rPr lang="en-US" sz="2400" dirty="0">
                <a:solidFill>
                  <a:srgbClr val="FF0000"/>
                </a:solidFill>
              </a:rPr>
              <a:t>pH between 6 and 12.45</a:t>
            </a:r>
          </a:p>
        </p:txBody>
      </p:sp>
      <p:sp>
        <p:nvSpPr>
          <p:cNvPr id="9" name="Oval 8">
            <a:extLst>
              <a:ext uri="{FF2B5EF4-FFF2-40B4-BE49-F238E27FC236}">
                <a16:creationId xmlns:a16="http://schemas.microsoft.com/office/drawing/2014/main" id="{BA9C1F39-CD1F-42D5-B75D-47051C97D54C}"/>
              </a:ext>
            </a:extLst>
          </p:cNvPr>
          <p:cNvSpPr/>
          <p:nvPr/>
        </p:nvSpPr>
        <p:spPr bwMode="auto">
          <a:xfrm>
            <a:off x="2409824" y="4232403"/>
            <a:ext cx="701675" cy="62599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F86939CF-6407-4922-9B3E-A84F85080645}"/>
              </a:ext>
            </a:extLst>
          </p:cNvPr>
          <p:cNvSpPr/>
          <p:nvPr/>
        </p:nvSpPr>
        <p:spPr bwMode="auto">
          <a:xfrm>
            <a:off x="279488" y="5912799"/>
            <a:ext cx="2738219" cy="795479"/>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itchFamily="18" charset="0"/>
              </a:rPr>
              <a:t>pH rarely run</a:t>
            </a:r>
          </a:p>
        </p:txBody>
      </p:sp>
    </p:spTree>
    <p:extLst>
      <p:ext uri="{BB962C8B-B14F-4D97-AF65-F5344CB8AC3E}">
        <p14:creationId xmlns:p14="http://schemas.microsoft.com/office/powerpoint/2010/main" val="1804955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450572" y="3074504"/>
            <a:ext cx="8464827" cy="3472070"/>
          </a:xfrm>
          <a:prstGeom prst="rect">
            <a:avLst/>
          </a:prstGeom>
          <a:noFill/>
          <a:ln w="9525">
            <a:noFill/>
            <a:miter lim="800000"/>
            <a:headEnd/>
            <a:tailEnd/>
          </a:ln>
        </p:spPr>
        <p:txBody>
          <a:bodyPr/>
          <a:lstStyle/>
          <a:p>
            <a:pPr marL="225425" indent="-225425" algn="l">
              <a:spcBef>
                <a:spcPct val="20000"/>
              </a:spcBef>
            </a:pPr>
            <a:endParaRPr lang="en-US" sz="4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descr="A picture containing icon&#10;&#10;Description automatically generated">
            <a:extLst>
              <a:ext uri="{FF2B5EF4-FFF2-40B4-BE49-F238E27FC236}">
                <a16:creationId xmlns:a16="http://schemas.microsoft.com/office/drawing/2014/main" id="{C553BCC2-D15A-43CE-8159-7C39A8EE5C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8212" y="390695"/>
            <a:ext cx="3935788" cy="1035877"/>
          </a:xfrm>
          <a:prstGeom prst="rect">
            <a:avLst/>
          </a:prstGeom>
        </p:spPr>
      </p:pic>
      <p:sp>
        <p:nvSpPr>
          <p:cNvPr id="4" name="TextBox 3">
            <a:extLst>
              <a:ext uri="{FF2B5EF4-FFF2-40B4-BE49-F238E27FC236}">
                <a16:creationId xmlns:a16="http://schemas.microsoft.com/office/drawing/2014/main" id="{474F0D45-7C63-4673-A3F5-49E2E7C82405}"/>
              </a:ext>
            </a:extLst>
          </p:cNvPr>
          <p:cNvSpPr txBox="1"/>
          <p:nvPr/>
        </p:nvSpPr>
        <p:spPr>
          <a:xfrm>
            <a:off x="124293" y="1611008"/>
            <a:ext cx="8662895" cy="4660378"/>
          </a:xfrm>
          <a:prstGeom prst="rect">
            <a:avLst/>
          </a:prstGeom>
          <a:noFill/>
        </p:spPr>
        <p:txBody>
          <a:bodyPr wrap="square" rtlCol="0">
            <a:spAutoFit/>
          </a:bodyPr>
          <a:lstStyle/>
          <a:p>
            <a:pPr marL="0" marR="0" algn="just">
              <a:lnSpc>
                <a:spcPct val="115000"/>
              </a:lnSpc>
              <a:spcBef>
                <a:spcPts val="0"/>
              </a:spcBef>
              <a:spcAft>
                <a:spcPts val="0"/>
              </a:spcAft>
            </a:pPr>
            <a:r>
              <a:rPr lang="en-US"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PURPOSE</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a central point of contact between conservation districts and DSA suppliers.</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DSA testing services when needed.</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DSA education to conservation districts.</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a:lnSpc>
                <a:spcPct val="115000"/>
              </a:lnSpc>
              <a:spcBef>
                <a:spcPts val="0"/>
              </a:spcBef>
              <a:spcAft>
                <a:spcPts val="0"/>
              </a:spcAft>
              <a:buFont typeface="Times New Roman" panose="02020603050405020304" pitchFamily="18" charset="0"/>
              <a:buChar char="•"/>
              <a:tabLst>
                <a:tab pos="457200" algn="l"/>
              </a:tabLst>
            </a:pPr>
            <a:r>
              <a:rPr lang="en-US" sz="3200" b="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a central repository of DSA testing and placement data for the state to serve as a reference and avoid duplication of testing.</a:t>
            </a:r>
            <a:endParaRPr lang="en-US" sz="32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1F0CA8B-FBBE-4A40-93BB-A0683B0C0A73}"/>
              </a:ext>
            </a:extLst>
          </p:cNvPr>
          <p:cNvSpPr>
            <a:spLocks noChangeArrowheads="1"/>
          </p:cNvSpPr>
          <p:nvPr/>
        </p:nvSpPr>
        <p:spPr bwMode="auto">
          <a:xfrm>
            <a:off x="110985" y="419927"/>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Clearinghouse</a:t>
            </a:r>
          </a:p>
        </p:txBody>
      </p:sp>
    </p:spTree>
    <p:extLst>
      <p:ext uri="{BB962C8B-B14F-4D97-AF65-F5344CB8AC3E}">
        <p14:creationId xmlns:p14="http://schemas.microsoft.com/office/powerpoint/2010/main" val="4251159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450572" y="3074504"/>
            <a:ext cx="8464827" cy="3472070"/>
          </a:xfrm>
          <a:prstGeom prst="rect">
            <a:avLst/>
          </a:prstGeom>
          <a:noFill/>
          <a:ln w="9525">
            <a:noFill/>
            <a:miter lim="800000"/>
            <a:headEnd/>
            <a:tailEnd/>
          </a:ln>
        </p:spPr>
        <p:txBody>
          <a:bodyPr/>
          <a:lstStyle/>
          <a:p>
            <a:pPr marL="225425" indent="-225425" algn="l">
              <a:spcBef>
                <a:spcPct val="20000"/>
              </a:spcBef>
            </a:pPr>
            <a:endParaRPr lang="en-US" sz="4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descr="A picture containing icon&#10;&#10;Description automatically generated">
            <a:extLst>
              <a:ext uri="{FF2B5EF4-FFF2-40B4-BE49-F238E27FC236}">
                <a16:creationId xmlns:a16="http://schemas.microsoft.com/office/drawing/2014/main" id="{C553BCC2-D15A-43CE-8159-7C39A8EE5C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8212" y="347663"/>
            <a:ext cx="3935788" cy="1035877"/>
          </a:xfrm>
          <a:prstGeom prst="rect">
            <a:avLst/>
          </a:prstGeom>
        </p:spPr>
      </p:pic>
      <p:sp>
        <p:nvSpPr>
          <p:cNvPr id="4" name="TextBox 3">
            <a:extLst>
              <a:ext uri="{FF2B5EF4-FFF2-40B4-BE49-F238E27FC236}">
                <a16:creationId xmlns:a16="http://schemas.microsoft.com/office/drawing/2014/main" id="{474F0D45-7C63-4673-A3F5-49E2E7C82405}"/>
              </a:ext>
            </a:extLst>
          </p:cNvPr>
          <p:cNvSpPr txBox="1"/>
          <p:nvPr/>
        </p:nvSpPr>
        <p:spPr>
          <a:xfrm>
            <a:off x="110985" y="991737"/>
            <a:ext cx="8662895" cy="5411931"/>
          </a:xfrm>
          <a:prstGeom prst="rect">
            <a:avLst/>
          </a:prstGeom>
          <a:noFill/>
        </p:spPr>
        <p:txBody>
          <a:bodyPr wrap="square" rtlCol="0">
            <a:spAutoFit/>
          </a:bodyPr>
          <a:lstStyle/>
          <a:p>
            <a:pPr marL="0" marR="0" algn="just">
              <a:lnSpc>
                <a:spcPct val="115000"/>
              </a:lnSpc>
              <a:spcBef>
                <a:spcPts val="0"/>
              </a:spcBef>
              <a:spcAft>
                <a:spcPts val="0"/>
              </a:spcAft>
            </a:pPr>
            <a:r>
              <a:rPr lang="en-US"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DISTRICT RESPONSIBILITY</a:t>
            </a: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Contact the Center for Dirt and Gravel Road Studies when a potential DSA supplier is chosen, </a:t>
            </a:r>
            <a:r>
              <a:rPr lang="en-US" sz="2400" b="1" u="sng" dirty="0">
                <a:effectLst/>
                <a:latin typeface="Calibri" panose="020F0502020204030204" pitchFamily="34" charset="0"/>
                <a:ea typeface="Calibri" panose="020F0502020204030204" pitchFamily="34" charset="0"/>
                <a:cs typeface="Calibri" panose="020F0502020204030204" pitchFamily="34" charset="0"/>
              </a:rPr>
              <a:t>at least 30 </a:t>
            </a:r>
            <a:r>
              <a:rPr lang="en-US" sz="2400" b="1" dirty="0">
                <a:effectLst/>
                <a:latin typeface="Calibri" panose="020F0502020204030204" pitchFamily="34" charset="0"/>
                <a:ea typeface="Calibri" panose="020F0502020204030204" pitchFamily="34" charset="0"/>
                <a:cs typeface="Calibri" panose="020F0502020204030204" pitchFamily="34" charset="0"/>
              </a:rPr>
              <a:t>days before </a:t>
            </a:r>
            <a:r>
              <a:rPr lang="en-US" sz="2400" dirty="0">
                <a:latin typeface="Calibri" panose="020F0502020204030204" pitchFamily="34" charset="0"/>
                <a:ea typeface="Calibri" panose="020F0502020204030204" pitchFamily="34" charset="0"/>
                <a:cs typeface="Calibri" panose="020F0502020204030204" pitchFamily="34" charset="0"/>
              </a:rPr>
              <a:t>desired placement date</a:t>
            </a:r>
            <a:r>
              <a:rPr lang="en-US" sz="2400" b="1" dirty="0">
                <a:effectLst/>
                <a:latin typeface="Calibri" panose="020F0502020204030204" pitchFamily="34" charset="0"/>
                <a:ea typeface="Calibri" panose="020F0502020204030204" pitchFamily="34" charset="0"/>
                <a:cs typeface="Calibri" panose="020F0502020204030204" pitchFamily="34" charset="0"/>
              </a:rPr>
              <a:t>.</a:t>
            </a:r>
          </a:p>
          <a:p>
            <a:pPr marL="457200" marR="0" indent="-457200" algn="l">
              <a:lnSpc>
                <a:spcPct val="115000"/>
              </a:lnSpc>
              <a:spcBef>
                <a:spcPts val="0"/>
              </a:spcBef>
              <a:spcAft>
                <a:spcPts val="0"/>
              </a:spcAft>
              <a:buFont typeface="Arial" panose="020B0604020202020204" pitchFamily="34" charset="0"/>
              <a:buChar char="•"/>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Notification can be made utilizing the DSA Purchase Notification Form, provided in Appendix D in the DSA Handbook, or on the Center’s website.  </a:t>
            </a:r>
          </a:p>
          <a:p>
            <a:pPr marL="457200" marR="0" indent="-457200" algn="l">
              <a:lnSpc>
                <a:spcPct val="115000"/>
              </a:lnSpc>
              <a:spcBef>
                <a:spcPts val="0"/>
              </a:spcBef>
              <a:spcAft>
                <a:spcPts val="0"/>
              </a:spcAft>
              <a:buFont typeface="Arial" panose="020B0604020202020204" pitchFamily="34" charset="0"/>
              <a:buChar char="•"/>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If districts choose to sample their own DSA, they should share testing results with the Center in order to provide a more comprehensive statewide database and avoid duplicate testing.</a:t>
            </a:r>
          </a:p>
        </p:txBody>
      </p:sp>
      <p:sp>
        <p:nvSpPr>
          <p:cNvPr id="8" name="Rectangle 7">
            <a:extLst>
              <a:ext uri="{FF2B5EF4-FFF2-40B4-BE49-F238E27FC236}">
                <a16:creationId xmlns:a16="http://schemas.microsoft.com/office/drawing/2014/main" id="{41F0CA8B-FBBE-4A40-93BB-A0683B0C0A73}"/>
              </a:ext>
            </a:extLst>
          </p:cNvPr>
          <p:cNvSpPr>
            <a:spLocks noChangeArrowheads="1"/>
          </p:cNvSpPr>
          <p:nvPr/>
        </p:nvSpPr>
        <p:spPr bwMode="auto">
          <a:xfrm>
            <a:off x="110985" y="419927"/>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Clearinghouse</a:t>
            </a:r>
          </a:p>
        </p:txBody>
      </p:sp>
    </p:spTree>
    <p:extLst>
      <p:ext uri="{BB962C8B-B14F-4D97-AF65-F5344CB8AC3E}">
        <p14:creationId xmlns:p14="http://schemas.microsoft.com/office/powerpoint/2010/main" val="3806832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450572" y="3074504"/>
            <a:ext cx="8464827" cy="3472070"/>
          </a:xfrm>
          <a:prstGeom prst="rect">
            <a:avLst/>
          </a:prstGeom>
          <a:noFill/>
          <a:ln w="9525">
            <a:noFill/>
            <a:miter lim="800000"/>
            <a:headEnd/>
            <a:tailEnd/>
          </a:ln>
        </p:spPr>
        <p:txBody>
          <a:bodyPr/>
          <a:lstStyle/>
          <a:p>
            <a:pPr marL="225425" indent="-225425" algn="l">
              <a:spcBef>
                <a:spcPct val="20000"/>
              </a:spcBef>
            </a:pPr>
            <a:endParaRPr lang="en-US" sz="4400"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descr="A picture containing icon&#10;&#10;Description automatically generated">
            <a:extLst>
              <a:ext uri="{FF2B5EF4-FFF2-40B4-BE49-F238E27FC236}">
                <a16:creationId xmlns:a16="http://schemas.microsoft.com/office/drawing/2014/main" id="{C553BCC2-D15A-43CE-8159-7C39A8EE5C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08212" y="347663"/>
            <a:ext cx="3935788" cy="1035877"/>
          </a:xfrm>
          <a:prstGeom prst="rect">
            <a:avLst/>
          </a:prstGeom>
        </p:spPr>
      </p:pic>
      <p:sp>
        <p:nvSpPr>
          <p:cNvPr id="4" name="TextBox 3">
            <a:extLst>
              <a:ext uri="{FF2B5EF4-FFF2-40B4-BE49-F238E27FC236}">
                <a16:creationId xmlns:a16="http://schemas.microsoft.com/office/drawing/2014/main" id="{474F0D45-7C63-4673-A3F5-49E2E7C82405}"/>
              </a:ext>
            </a:extLst>
          </p:cNvPr>
          <p:cNvSpPr txBox="1"/>
          <p:nvPr/>
        </p:nvSpPr>
        <p:spPr>
          <a:xfrm>
            <a:off x="110985" y="991737"/>
            <a:ext cx="8662895" cy="5411931"/>
          </a:xfrm>
          <a:prstGeom prst="rect">
            <a:avLst/>
          </a:prstGeom>
          <a:noFill/>
        </p:spPr>
        <p:txBody>
          <a:bodyPr wrap="square" rtlCol="0">
            <a:spAutoFit/>
          </a:bodyPr>
          <a:lstStyle/>
          <a:p>
            <a:pPr marL="0" marR="0" algn="just">
              <a:lnSpc>
                <a:spcPct val="115000"/>
              </a:lnSpc>
              <a:spcBef>
                <a:spcPts val="0"/>
              </a:spcBef>
              <a:spcAft>
                <a:spcPts val="0"/>
              </a:spcAft>
            </a:pPr>
            <a:r>
              <a:rPr lang="en-US"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DISTRICT RESPONSIBILITY</a:t>
            </a: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Contact the Center for Dirt and Gravel Road Studies when a potential DSA supplier is chosen, </a:t>
            </a:r>
            <a:r>
              <a:rPr lang="en-US" sz="2400" b="1" u="sng" dirty="0">
                <a:effectLst/>
                <a:latin typeface="Calibri" panose="020F0502020204030204" pitchFamily="34" charset="0"/>
                <a:ea typeface="Calibri" panose="020F0502020204030204" pitchFamily="34" charset="0"/>
                <a:cs typeface="Calibri" panose="020F0502020204030204" pitchFamily="34" charset="0"/>
              </a:rPr>
              <a:t>at least 30 </a:t>
            </a:r>
            <a:r>
              <a:rPr lang="en-US" sz="2400" b="1" dirty="0">
                <a:effectLst/>
                <a:latin typeface="Calibri" panose="020F0502020204030204" pitchFamily="34" charset="0"/>
                <a:ea typeface="Calibri" panose="020F0502020204030204" pitchFamily="34" charset="0"/>
                <a:cs typeface="Calibri" panose="020F0502020204030204" pitchFamily="34" charset="0"/>
              </a:rPr>
              <a:t>days before </a:t>
            </a:r>
            <a:r>
              <a:rPr lang="en-US" sz="2400" dirty="0">
                <a:latin typeface="Calibri" panose="020F0502020204030204" pitchFamily="34" charset="0"/>
                <a:ea typeface="Calibri" panose="020F0502020204030204" pitchFamily="34" charset="0"/>
                <a:cs typeface="Calibri" panose="020F0502020204030204" pitchFamily="34" charset="0"/>
              </a:rPr>
              <a:t>desired placement date</a:t>
            </a:r>
            <a:r>
              <a:rPr lang="en-US" sz="2400" b="1" dirty="0">
                <a:effectLst/>
                <a:latin typeface="Calibri" panose="020F0502020204030204" pitchFamily="34" charset="0"/>
                <a:ea typeface="Calibri" panose="020F0502020204030204" pitchFamily="34" charset="0"/>
                <a:cs typeface="Calibri" panose="020F0502020204030204" pitchFamily="34" charset="0"/>
              </a:rPr>
              <a:t>.</a:t>
            </a:r>
          </a:p>
          <a:p>
            <a:pPr marL="457200" marR="0" indent="-457200" algn="l">
              <a:lnSpc>
                <a:spcPct val="115000"/>
              </a:lnSpc>
              <a:spcBef>
                <a:spcPts val="0"/>
              </a:spcBef>
              <a:spcAft>
                <a:spcPts val="0"/>
              </a:spcAft>
              <a:buFont typeface="Arial" panose="020B0604020202020204" pitchFamily="34" charset="0"/>
              <a:buChar char="•"/>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Notification can be made utilizing the DSA Purchase Notification Form, provided in Appendix D in the DSA Handbook, or on the Center’s website.  </a:t>
            </a:r>
          </a:p>
          <a:p>
            <a:pPr marL="457200" marR="0" indent="-457200" algn="l">
              <a:lnSpc>
                <a:spcPct val="115000"/>
              </a:lnSpc>
              <a:spcBef>
                <a:spcPts val="0"/>
              </a:spcBef>
              <a:spcAft>
                <a:spcPts val="0"/>
              </a:spcAft>
              <a:buFont typeface="Arial" panose="020B0604020202020204" pitchFamily="34" charset="0"/>
              <a:buChar char="•"/>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l">
              <a:lnSpc>
                <a:spcPct val="115000"/>
              </a:lnSpc>
              <a:spcBef>
                <a:spcPts val="0"/>
              </a:spcBef>
              <a:spcAft>
                <a:spcPts val="0"/>
              </a:spcAft>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Calibri" panose="020F0502020204030204" pitchFamily="34" charset="0"/>
              </a:rPr>
              <a:t>If districts choose to sample their own DSA, they should share testing results with the Center in order to provide a more comprehensive statewide database and avoid duplicate testing.</a:t>
            </a:r>
          </a:p>
        </p:txBody>
      </p:sp>
      <p:sp>
        <p:nvSpPr>
          <p:cNvPr id="8" name="Rectangle 7">
            <a:extLst>
              <a:ext uri="{FF2B5EF4-FFF2-40B4-BE49-F238E27FC236}">
                <a16:creationId xmlns:a16="http://schemas.microsoft.com/office/drawing/2014/main" id="{41F0CA8B-FBBE-4A40-93BB-A0683B0C0A73}"/>
              </a:ext>
            </a:extLst>
          </p:cNvPr>
          <p:cNvSpPr>
            <a:spLocks noChangeArrowheads="1"/>
          </p:cNvSpPr>
          <p:nvPr/>
        </p:nvSpPr>
        <p:spPr bwMode="auto">
          <a:xfrm>
            <a:off x="110985" y="419927"/>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Clearinghouse</a:t>
            </a:r>
          </a:p>
        </p:txBody>
      </p:sp>
      <p:cxnSp>
        <p:nvCxnSpPr>
          <p:cNvPr id="9" name="Straight Arrow Connector 8">
            <a:extLst>
              <a:ext uri="{FF2B5EF4-FFF2-40B4-BE49-F238E27FC236}">
                <a16:creationId xmlns:a16="http://schemas.microsoft.com/office/drawing/2014/main" id="{C002A82F-CB7B-410D-8B50-74CF306547B0}"/>
              </a:ext>
            </a:extLst>
          </p:cNvPr>
          <p:cNvCxnSpPr>
            <a:cxnSpLocks/>
          </p:cNvCxnSpPr>
          <p:nvPr/>
        </p:nvCxnSpPr>
        <p:spPr bwMode="auto">
          <a:xfrm flipV="1">
            <a:off x="5050302" y="2437834"/>
            <a:ext cx="337624" cy="113536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10" name="Rectangle 9">
            <a:extLst>
              <a:ext uri="{FF2B5EF4-FFF2-40B4-BE49-F238E27FC236}">
                <a16:creationId xmlns:a16="http://schemas.microsoft.com/office/drawing/2014/main" id="{F1044C5F-4611-46E4-B580-B9BFEA7BE6CA}"/>
              </a:ext>
            </a:extLst>
          </p:cNvPr>
          <p:cNvSpPr/>
          <p:nvPr/>
        </p:nvSpPr>
        <p:spPr bwMode="auto">
          <a:xfrm>
            <a:off x="2295525" y="3029324"/>
            <a:ext cx="5910482" cy="239150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 day notice is a minimum</a:t>
            </a:r>
          </a:p>
          <a:p>
            <a:pPr marL="112713" marR="0" algn="l" defTabSz="914400" rtl="0" eaLnBrk="1" fontAlgn="base" latinLnBrk="0" hangingPunct="1">
              <a:lnSpc>
                <a:spcPct val="100000"/>
              </a:lnSpc>
              <a:spcBef>
                <a:spcPct val="0"/>
              </a:spcBef>
              <a:spcAft>
                <a:spcPct val="0"/>
              </a:spcAft>
              <a:buClrTx/>
              <a:buSzTx/>
              <a:buFontTx/>
              <a:buNone/>
              <a:tabLst/>
            </a:pPr>
            <a:r>
              <a:rPr lang="en-US" sz="2400" dirty="0">
                <a:solidFill>
                  <a:srgbClr val="FF0000"/>
                </a:solidFill>
                <a:latin typeface="Calibri" panose="020F0502020204030204" pitchFamily="34" charset="0"/>
                <a:cs typeface="Calibri" panose="020F0502020204030204" pitchFamily="34" charset="0"/>
              </a:rPr>
              <a:t>Notify as soon as supplier is known</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Supplier needs time to make entire pile</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sampling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testing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Potential time for failures</a:t>
            </a: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7833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3" name="Picture 2">
            <a:extLst>
              <a:ext uri="{FF2B5EF4-FFF2-40B4-BE49-F238E27FC236}">
                <a16:creationId xmlns:a16="http://schemas.microsoft.com/office/drawing/2014/main" id="{6F6483DF-E294-4285-A144-44D3563561F2}"/>
              </a:ext>
            </a:extLst>
          </p:cNvPr>
          <p:cNvPicPr>
            <a:picLocks noChangeAspect="1"/>
          </p:cNvPicPr>
          <p:nvPr/>
        </p:nvPicPr>
        <p:blipFill>
          <a:blip r:embed="rId3"/>
          <a:stretch>
            <a:fillRect/>
          </a:stretch>
        </p:blipFill>
        <p:spPr>
          <a:xfrm>
            <a:off x="0" y="1154113"/>
            <a:ext cx="7899402" cy="5399087"/>
          </a:xfrm>
          <a:prstGeom prst="rect">
            <a:avLst/>
          </a:prstGeom>
          <a:ln>
            <a:noFill/>
          </a:ln>
          <a:effectLst>
            <a:outerShdw blurRad="190500" algn="tl" rotWithShape="0">
              <a:srgbClr val="000000">
                <a:alpha val="70000"/>
              </a:srgbClr>
            </a:outerShdw>
          </a:effectLst>
        </p:spPr>
      </p:pic>
      <p:sp>
        <p:nvSpPr>
          <p:cNvPr id="7" name="Rectangle 7">
            <a:extLst>
              <a:ext uri="{FF2B5EF4-FFF2-40B4-BE49-F238E27FC236}">
                <a16:creationId xmlns:a16="http://schemas.microsoft.com/office/drawing/2014/main" id="{F47ADF1C-2641-4884-AEE7-6B29902F8E67}"/>
              </a:ext>
            </a:extLst>
          </p:cNvPr>
          <p:cNvSpPr>
            <a:spLocks noChangeArrowheads="1"/>
          </p:cNvSpPr>
          <p:nvPr/>
        </p:nvSpPr>
        <p:spPr bwMode="auto">
          <a:xfrm>
            <a:off x="0" y="41513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Notification: CD portion</a:t>
            </a:r>
          </a:p>
        </p:txBody>
      </p:sp>
      <p:sp>
        <p:nvSpPr>
          <p:cNvPr id="5" name="TextBox 4">
            <a:extLst>
              <a:ext uri="{FF2B5EF4-FFF2-40B4-BE49-F238E27FC236}">
                <a16:creationId xmlns:a16="http://schemas.microsoft.com/office/drawing/2014/main" id="{A1FDBE85-3E36-434C-A4ED-CDD1AB0412F7}"/>
              </a:ext>
            </a:extLst>
          </p:cNvPr>
          <p:cNvSpPr txBox="1"/>
          <p:nvPr/>
        </p:nvSpPr>
        <p:spPr>
          <a:xfrm>
            <a:off x="5323115" y="6230034"/>
            <a:ext cx="3820885" cy="646331"/>
          </a:xfrm>
          <a:prstGeom prst="rect">
            <a:avLst/>
          </a:prstGeom>
          <a:noFill/>
        </p:spPr>
        <p:txBody>
          <a:bodyPr wrap="square" rtlCol="0">
            <a:spAutoFit/>
          </a:bodyPr>
          <a:lstStyle/>
          <a:p>
            <a:r>
              <a:rPr lang="en-US" dirty="0">
                <a:highlight>
                  <a:srgbClr val="FFFF00"/>
                </a:highlight>
              </a:rPr>
              <a:t>dcm35@psu.edu</a:t>
            </a:r>
          </a:p>
        </p:txBody>
      </p:sp>
    </p:spTree>
    <p:extLst>
      <p:ext uri="{BB962C8B-B14F-4D97-AF65-F5344CB8AC3E}">
        <p14:creationId xmlns:p14="http://schemas.microsoft.com/office/powerpoint/2010/main" val="2543539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pic>
        <p:nvPicPr>
          <p:cNvPr id="9" name="Picture 8">
            <a:extLst>
              <a:ext uri="{FF2B5EF4-FFF2-40B4-BE49-F238E27FC236}">
                <a16:creationId xmlns:a16="http://schemas.microsoft.com/office/drawing/2014/main" id="{547B61C1-D569-40FD-B262-B28A318C4F10}"/>
              </a:ext>
            </a:extLst>
          </p:cNvPr>
          <p:cNvPicPr>
            <a:picLocks noChangeAspect="1"/>
          </p:cNvPicPr>
          <p:nvPr/>
        </p:nvPicPr>
        <p:blipFill>
          <a:blip r:embed="rId3"/>
          <a:stretch>
            <a:fillRect/>
          </a:stretch>
        </p:blipFill>
        <p:spPr>
          <a:xfrm>
            <a:off x="0" y="1154113"/>
            <a:ext cx="7899402" cy="5399087"/>
          </a:xfrm>
          <a:prstGeom prst="rect">
            <a:avLst/>
          </a:prstGeom>
          <a:ln>
            <a:noFill/>
          </a:ln>
          <a:effectLst>
            <a:outerShdw blurRad="190500" algn="tl" rotWithShape="0">
              <a:srgbClr val="000000">
                <a:alpha val="70000"/>
              </a:srgbClr>
            </a:outerShdw>
          </a:effectLst>
        </p:spPr>
      </p:pic>
      <p:sp>
        <p:nvSpPr>
          <p:cNvPr id="10" name="Rectangle 7">
            <a:extLst>
              <a:ext uri="{FF2B5EF4-FFF2-40B4-BE49-F238E27FC236}">
                <a16:creationId xmlns:a16="http://schemas.microsoft.com/office/drawing/2014/main" id="{3CFB6959-44E3-4890-AB26-7BB6DA5CBEFF}"/>
              </a:ext>
            </a:extLst>
          </p:cNvPr>
          <p:cNvSpPr>
            <a:spLocks noChangeArrowheads="1"/>
          </p:cNvSpPr>
          <p:nvPr/>
        </p:nvSpPr>
        <p:spPr bwMode="auto">
          <a:xfrm>
            <a:off x="0" y="415131"/>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rPr>
              <a:t>DSA Notification: CDGRS portion</a:t>
            </a:r>
          </a:p>
        </p:txBody>
      </p:sp>
      <p:pic>
        <p:nvPicPr>
          <p:cNvPr id="5" name="Picture 4">
            <a:extLst>
              <a:ext uri="{FF2B5EF4-FFF2-40B4-BE49-F238E27FC236}">
                <a16:creationId xmlns:a16="http://schemas.microsoft.com/office/drawing/2014/main" id="{BDFB1C87-C4BF-410A-B738-30FF2EBB2772}"/>
              </a:ext>
            </a:extLst>
          </p:cNvPr>
          <p:cNvPicPr>
            <a:picLocks noChangeAspect="1"/>
          </p:cNvPicPr>
          <p:nvPr/>
        </p:nvPicPr>
        <p:blipFill>
          <a:blip r:embed="rId4"/>
          <a:stretch>
            <a:fillRect/>
          </a:stretch>
        </p:blipFill>
        <p:spPr>
          <a:xfrm>
            <a:off x="222250" y="1446212"/>
            <a:ext cx="8661400" cy="45200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170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2359033" y="364186"/>
            <a:ext cx="6564222"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3200" b="1" i="0" u="sng" strike="noStrike" kern="1200" cap="none" spc="0" normalizeH="0" baseline="0" noProof="0" dirty="0">
                <a:ln>
                  <a:noFill/>
                </a:ln>
                <a:solidFill>
                  <a:srgbClr val="FFFF00"/>
                </a:solidFill>
                <a:effectLst/>
                <a:uLnTx/>
                <a:uFillTx/>
                <a:latin typeface="Calibri"/>
                <a:ea typeface="Times New Roman"/>
                <a:cs typeface="+mn-cs"/>
              </a:rPr>
              <a:t>Purpose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Primer and reminder for DSA placement season starting April 1</a:t>
            </a:r>
            <a:endParaRPr kumimoji="0" lang="en-US" sz="3200" b="1" i="0" strike="noStrike" kern="1200" cap="none" spc="0" normalizeH="0" baseline="0" noProof="0" dirty="0">
              <a:ln>
                <a:noFill/>
              </a:ln>
              <a:solidFill>
                <a:schemeClr val="bg1"/>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none" dirty="0">
              <a:solidFill>
                <a:schemeClr val="bg1"/>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Calibri"/>
                <a:ea typeface="Times New Roman"/>
              </a:rPr>
              <a:t>Discussion of new DSA Project Checklist</a:t>
            </a:r>
            <a:endParaRPr kumimoji="0" lang="en-US" sz="3200" b="1" i="0" u="none" strike="noStrike" kern="1200" cap="none" spc="0" normalizeH="0" baseline="0" noProof="0" dirty="0">
              <a:ln>
                <a:noFill/>
              </a:ln>
              <a:solidFill>
                <a:prstClr val="white"/>
              </a:solidFill>
              <a:effectLst/>
              <a:uLnTx/>
              <a:uFillTx/>
              <a:latin typeface="Calibri"/>
              <a:ea typeface="Times New Roman"/>
              <a:cs typeface="+mn-cs"/>
            </a:endParaRPr>
          </a:p>
        </p:txBody>
      </p:sp>
      <p:pic>
        <p:nvPicPr>
          <p:cNvPr id="17" name="Picture 16">
            <a:extLst>
              <a:ext uri="{FF2B5EF4-FFF2-40B4-BE49-F238E27FC236}">
                <a16:creationId xmlns:a16="http://schemas.microsoft.com/office/drawing/2014/main" id="{D2C10110-A2C8-40D9-A81C-E86D9D18FDDD}"/>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0" y="728372"/>
            <a:ext cx="2138289" cy="82422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2763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442913"/>
            <a:ext cx="9144000" cy="990600"/>
          </a:xfrm>
          <a:prstGeom prst="rect">
            <a:avLst/>
          </a:prstGeom>
          <a:noFill/>
          <a:ln w="9525">
            <a:noFill/>
            <a:miter lim="800000"/>
            <a:headEnd/>
            <a:tailEnd/>
          </a:ln>
        </p:spPr>
        <p:txBody>
          <a:bodyPr/>
          <a:lstStyle/>
          <a:p>
            <a:pPr marL="225425" indent="-225425" algn="l">
              <a:spcBef>
                <a:spcPct val="20000"/>
              </a:spcBef>
            </a:pPr>
            <a:r>
              <a:rPr lang="en-US" sz="4400" dirty="0">
                <a:latin typeface="Calibri" panose="020F0502020204030204" pitchFamily="34" charset="0"/>
                <a:cs typeface="Calibri" panose="020F0502020204030204" pitchFamily="34" charset="0"/>
              </a:rPr>
              <a:t>DSA Clearinghouse</a:t>
            </a:r>
          </a:p>
          <a:p>
            <a:pPr marL="225425" indent="-225425" algn="l">
              <a:spcBef>
                <a:spcPct val="20000"/>
              </a:spcBef>
            </a:pPr>
            <a:r>
              <a:rPr lang="en-US" sz="28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POTENTIAL SERVICES PROVIDED</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Visiting and talking with quarries and CD to ensure they understand the DSA requirements.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Collecting samples from the quarry and performing testing to ensure DSA meets all material requirements before delivery and </a:t>
            </a:r>
            <a:r>
              <a:rPr lang="en-US" sz="2400" kern="1200" dirty="0">
                <a:effectLst/>
                <a:latin typeface="Calibri" panose="020F0502020204030204" pitchFamily="34" charset="0"/>
                <a:ea typeface="Times New Roman" panose="02020603050405020304" pitchFamily="18" charset="0"/>
                <a:cs typeface="Calibri" panose="020F0502020204030204" pitchFamily="34" charset="0"/>
              </a:rPr>
              <a:t>placement.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Providing contractor education on DSA.</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Providing</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on-site assistance </a:t>
            </a:r>
            <a:r>
              <a:rPr lang="en-US" sz="2400" dirty="0">
                <a:effectLst/>
                <a:latin typeface="Calibri" panose="020F0502020204030204" pitchFamily="34" charset="0"/>
                <a:ea typeface="Calibri" panose="020F0502020204030204" pitchFamily="34" charset="0"/>
                <a:cs typeface="Calibri" panose="020F0502020204030204" pitchFamily="34" charset="0"/>
              </a:rPr>
              <a:t>during DSA placement.</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Education of Conservation District staff on DSA sampling, testing, and placement.</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Troubleshooting.</a:t>
            </a:r>
          </a:p>
          <a:p>
            <a:pPr marL="342900" marR="0" lvl="0" indent="-342900" algn="just">
              <a:lnSpc>
                <a:spcPct val="115000"/>
              </a:lnSpc>
              <a:spcBef>
                <a:spcPts val="0"/>
              </a:spcBef>
              <a:spcAft>
                <a:spcPts val="0"/>
              </a:spcAft>
              <a:buFont typeface="Times New Roman" panose="02020603050405020304" pitchFamily="18" charset="0"/>
              <a:buChar char="•"/>
              <a:tabLst>
                <a:tab pos="45720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Identifying potential DSA suppliers </a:t>
            </a:r>
            <a:r>
              <a:rPr lang="en-US" sz="24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are having trouble finding DSA in your area</a:t>
            </a:r>
            <a:endParaRPr lang="en-US" sz="2400" dirty="0">
              <a:latin typeface="Calibri" panose="020F0502020204030204" pitchFamily="34" charset="0"/>
              <a:cs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Clearinghouse</a:t>
            </a:r>
          </a:p>
        </p:txBody>
      </p:sp>
      <p:cxnSp>
        <p:nvCxnSpPr>
          <p:cNvPr id="6" name="Straight Arrow Connector 5">
            <a:extLst>
              <a:ext uri="{FF2B5EF4-FFF2-40B4-BE49-F238E27FC236}">
                <a16:creationId xmlns:a16="http://schemas.microsoft.com/office/drawing/2014/main" id="{F24ABFE0-1938-454E-91DE-C4F6C177F98D}"/>
              </a:ext>
            </a:extLst>
          </p:cNvPr>
          <p:cNvCxnSpPr>
            <a:cxnSpLocks/>
          </p:cNvCxnSpPr>
          <p:nvPr/>
        </p:nvCxnSpPr>
        <p:spPr bwMode="auto">
          <a:xfrm flipH="1">
            <a:off x="3981157" y="3827544"/>
            <a:ext cx="1997611" cy="505305"/>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7" name="Rectangle 6">
            <a:extLst>
              <a:ext uri="{FF2B5EF4-FFF2-40B4-BE49-F238E27FC236}">
                <a16:creationId xmlns:a16="http://schemas.microsoft.com/office/drawing/2014/main" id="{2F1EB0BB-EB4D-479F-9F0B-0ECC3CFDE31F}"/>
              </a:ext>
            </a:extLst>
          </p:cNvPr>
          <p:cNvSpPr/>
          <p:nvPr/>
        </p:nvSpPr>
        <p:spPr bwMode="auto">
          <a:xfrm>
            <a:off x="5978768" y="3429000"/>
            <a:ext cx="2799472" cy="79708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lang="en-US" sz="2000" dirty="0">
                <a:latin typeface="Calibri" panose="020F0502020204030204" pitchFamily="34" charset="0"/>
                <a:cs typeface="Calibri" panose="020F0502020204030204" pitchFamily="34" charset="0"/>
              </a:rPr>
              <a:t>Get on the schedule as far out as possible.</a:t>
            </a:r>
            <a:endParaRPr lang="en-US" sz="2000" b="0" dirty="0">
              <a:latin typeface="Calibri" panose="020F0502020204030204" pitchFamily="34" charset="0"/>
              <a:cs typeface="Calibri" panose="020F0502020204030204" pitchFamily="34" charset="0"/>
            </a:endParaRP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4006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AC68E-CB14-430E-AB8F-F3B9C28DB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01888">
            <a:off x="5298114" y="2635828"/>
            <a:ext cx="5231862" cy="3700762"/>
          </a:xfrm>
          <a:prstGeom prst="rect">
            <a:avLst/>
          </a:prstGeom>
          <a:ln>
            <a:solidFill>
              <a:schemeClr val="tx1"/>
            </a:solidFill>
          </a:ln>
        </p:spPr>
      </p:pic>
      <p:pic>
        <p:nvPicPr>
          <p:cNvPr id="7" name="Picture 6">
            <a:extLst>
              <a:ext uri="{FF2B5EF4-FFF2-40B4-BE49-F238E27FC236}">
                <a16:creationId xmlns:a16="http://schemas.microsoft.com/office/drawing/2014/main" id="{3FD25D91-4EB3-4A99-8D80-0E6FA97882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43387">
            <a:off x="4316182" y="4227216"/>
            <a:ext cx="5307515" cy="3701196"/>
          </a:xfrm>
          <a:prstGeom prst="rect">
            <a:avLst/>
          </a:prstGeom>
          <a:ln>
            <a:solidFill>
              <a:schemeClr val="tx1"/>
            </a:solidFill>
          </a:ln>
        </p:spPr>
      </p:pic>
      <p:pic>
        <p:nvPicPr>
          <p:cNvPr id="5" name="Picture 4">
            <a:extLst>
              <a:ext uri="{FF2B5EF4-FFF2-40B4-BE49-F238E27FC236}">
                <a16:creationId xmlns:a16="http://schemas.microsoft.com/office/drawing/2014/main" id="{29A36D3D-2802-408F-BC47-07FB8ACF3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49798">
            <a:off x="-639472" y="3098367"/>
            <a:ext cx="6230712" cy="4041776"/>
          </a:xfrm>
          <a:prstGeom prst="rect">
            <a:avLst/>
          </a:prstGeom>
          <a:ln>
            <a:solidFill>
              <a:schemeClr val="tx1"/>
            </a:solidFill>
          </a:ln>
        </p:spPr>
      </p:pic>
      <p:sp>
        <p:nvSpPr>
          <p:cNvPr id="11" name="TextBox 10">
            <a:extLst>
              <a:ext uri="{FF2B5EF4-FFF2-40B4-BE49-F238E27FC236}">
                <a16:creationId xmlns:a16="http://schemas.microsoft.com/office/drawing/2014/main" id="{32B003FD-9CE0-47E0-93AE-974D72666538}"/>
              </a:ext>
            </a:extLst>
          </p:cNvPr>
          <p:cNvSpPr txBox="1"/>
          <p:nvPr/>
        </p:nvSpPr>
        <p:spPr>
          <a:xfrm>
            <a:off x="184346" y="361915"/>
            <a:ext cx="8522526" cy="169277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NEW</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DSA Project Checklist/Walkthrough for CDs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Sent </a:t>
            </a:r>
            <a:r>
              <a:rPr lang="en-US" sz="2400" dirty="0">
                <a:solidFill>
                  <a:prstClr val="black"/>
                </a:solidFill>
                <a:latin typeface="Calibri" panose="020F0502020204030204"/>
              </a:rPr>
              <a:t>in webinar reminder</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osted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online</a:t>
            </a:r>
          </a:p>
        </p:txBody>
      </p:sp>
    </p:spTree>
    <p:extLst>
      <p:ext uri="{BB962C8B-B14F-4D97-AF65-F5344CB8AC3E}">
        <p14:creationId xmlns:p14="http://schemas.microsoft.com/office/powerpoint/2010/main" val="1087246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2581422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572000" y="-44450"/>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DSA Project Checklist</a:t>
            </a:r>
          </a:p>
        </p:txBody>
      </p:sp>
      <p:pic>
        <p:nvPicPr>
          <p:cNvPr id="3" name="Picture 2" descr="Text&#10;&#10;Description automatically generated">
            <a:extLst>
              <a:ext uri="{FF2B5EF4-FFF2-40B4-BE49-F238E27FC236}">
                <a16:creationId xmlns:a16="http://schemas.microsoft.com/office/drawing/2014/main" id="{BC2AE458-186E-47EE-9A2A-44DFA1B902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7400" y="3872134"/>
            <a:ext cx="7311502" cy="5204904"/>
          </a:xfrm>
          <a:prstGeom prst="rect">
            <a:avLst/>
          </a:prstGeom>
        </p:spPr>
      </p:pic>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3231654"/>
          </a:xfrm>
          <a:prstGeom prst="rect">
            <a:avLst/>
          </a:prstGeom>
          <a:noFill/>
        </p:spPr>
        <p:txBody>
          <a:bodyPr wrap="square" rtlCol="0">
            <a:spAutoFit/>
          </a:bodyPr>
          <a:lstStyle/>
          <a:p>
            <a:pPr algn="l"/>
            <a:r>
              <a:rPr lang="en-US" dirty="0">
                <a:latin typeface="Calibri" panose="020F0502020204030204" pitchFamily="34" charset="0"/>
                <a:cs typeface="Calibri" panose="020F0502020204030204" pitchFamily="34" charset="0"/>
              </a:rPr>
              <a:t>What is the DSA Project Checklist?</a:t>
            </a:r>
          </a:p>
          <a:p>
            <a:pPr marL="342900" indent="-342900" algn="l">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A guide for CD’s to plan and implement successful DSA placements as part of a DGLVR project</a:t>
            </a:r>
          </a:p>
          <a:p>
            <a:pPr marL="342900" indent="-342900" algn="l">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Informational only: no NEW required actions.</a:t>
            </a:r>
          </a:p>
          <a:p>
            <a:pPr marL="342900" indent="-342900" algn="l">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2400" dirty="0">
                <a:latin typeface="Calibri" panose="020F0502020204030204" pitchFamily="34" charset="0"/>
                <a:cs typeface="Calibri" panose="020F0502020204030204" pitchFamily="34" charset="0"/>
              </a:rPr>
              <a:t>Any existing </a:t>
            </a:r>
            <a:r>
              <a:rPr lang="en-US" sz="2400" dirty="0">
                <a:solidFill>
                  <a:srgbClr val="FF0000"/>
                </a:solidFill>
                <a:latin typeface="Calibri" panose="020F0502020204030204" pitchFamily="34" charset="0"/>
                <a:cs typeface="Calibri" panose="020F0502020204030204" pitchFamily="34" charset="0"/>
              </a:rPr>
              <a:t>required</a:t>
            </a:r>
            <a:r>
              <a:rPr lang="en-US" sz="2400" dirty="0">
                <a:latin typeface="Calibri" panose="020F0502020204030204" pitchFamily="34" charset="0"/>
                <a:cs typeface="Calibri" panose="020F0502020204030204" pitchFamily="34" charset="0"/>
              </a:rPr>
              <a:t> actions are noted as such</a:t>
            </a:r>
          </a:p>
        </p:txBody>
      </p:sp>
      <p:cxnSp>
        <p:nvCxnSpPr>
          <p:cNvPr id="6" name="Straight Arrow Connector 5">
            <a:extLst>
              <a:ext uri="{FF2B5EF4-FFF2-40B4-BE49-F238E27FC236}">
                <a16:creationId xmlns:a16="http://schemas.microsoft.com/office/drawing/2014/main" id="{1FDA85C2-FC22-4265-AB4D-DD0A4E007A43}"/>
              </a:ext>
            </a:extLst>
          </p:cNvPr>
          <p:cNvCxnSpPr>
            <a:cxnSpLocks/>
          </p:cNvCxnSpPr>
          <p:nvPr/>
        </p:nvCxnSpPr>
        <p:spPr bwMode="auto">
          <a:xfrm flipH="1">
            <a:off x="2578100" y="3606800"/>
            <a:ext cx="1092200" cy="16637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19BC8CB7-79DF-49DD-959C-1BE7F17097CE}"/>
              </a:ext>
            </a:extLst>
          </p:cNvPr>
          <p:cNvCxnSpPr>
            <a:cxnSpLocks/>
          </p:cNvCxnSpPr>
          <p:nvPr/>
        </p:nvCxnSpPr>
        <p:spPr bwMode="auto">
          <a:xfrm>
            <a:off x="3670300" y="3606800"/>
            <a:ext cx="558800" cy="102371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11157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500622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Project Checklist – Pre-application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1238250" y="263320"/>
            <a:ext cx="7810500" cy="769441"/>
          </a:xfrm>
          <a:prstGeom prst="rect">
            <a:avLst/>
          </a:prstGeom>
          <a:noFill/>
        </p:spPr>
        <p:txBody>
          <a:bodyPr wrap="square" rtlCol="0">
            <a:spAutoFit/>
          </a:bodyPr>
          <a:lstStyle/>
          <a:p>
            <a:pPr algn="l"/>
            <a:r>
              <a:rPr lang="en-US" sz="4400" u="sng" dirty="0">
                <a:solidFill>
                  <a:srgbClr val="FF0000"/>
                </a:solidFill>
              </a:rPr>
              <a:t>Drainage and base first!!</a:t>
            </a:r>
          </a:p>
        </p:txBody>
      </p:sp>
      <p:sp>
        <p:nvSpPr>
          <p:cNvPr id="2" name="TextBox 1">
            <a:extLst>
              <a:ext uri="{FF2B5EF4-FFF2-40B4-BE49-F238E27FC236}">
                <a16:creationId xmlns:a16="http://schemas.microsoft.com/office/drawing/2014/main" id="{60F8B0BC-2404-4D46-A47D-F4434E5401F8}"/>
              </a:ext>
            </a:extLst>
          </p:cNvPr>
          <p:cNvSpPr txBox="1"/>
          <p:nvPr/>
        </p:nvSpPr>
        <p:spPr>
          <a:xfrm>
            <a:off x="3530600" y="1296081"/>
            <a:ext cx="5257800" cy="4832092"/>
          </a:xfrm>
          <a:prstGeom prst="rect">
            <a:avLst/>
          </a:prstGeom>
          <a:noFill/>
        </p:spPr>
        <p:txBody>
          <a:bodyPr wrap="square" rtlCol="0">
            <a:spAutoFit/>
          </a:bodyPr>
          <a:lstStyle/>
          <a:p>
            <a:pPr marL="457200" indent="-457200" algn="l">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DSA is </a:t>
            </a:r>
            <a:r>
              <a:rPr lang="en-US" sz="2800" b="0" u="sng" dirty="0">
                <a:solidFill>
                  <a:schemeClr val="tx1">
                    <a:lumMod val="95000"/>
                    <a:lumOff val="5000"/>
                  </a:schemeClr>
                </a:solidFill>
                <a:latin typeface="Calibri" panose="020F0502020204030204" pitchFamily="34" charset="0"/>
                <a:cs typeface="Calibri" panose="020F0502020204030204" pitchFamily="34" charset="0"/>
              </a:rPr>
              <a:t>not required </a:t>
            </a:r>
            <a:r>
              <a:rPr lang="en-US" sz="2800" b="0" dirty="0">
                <a:solidFill>
                  <a:schemeClr val="tx1">
                    <a:lumMod val="95000"/>
                    <a:lumOff val="5000"/>
                  </a:schemeClr>
                </a:solidFill>
                <a:latin typeface="Calibri" panose="020F0502020204030204" pitchFamily="34" charset="0"/>
                <a:cs typeface="Calibri" panose="020F0502020204030204" pitchFamily="34" charset="0"/>
              </a:rPr>
              <a:t>on every project</a:t>
            </a:r>
          </a:p>
          <a:p>
            <a:pPr marL="457200" indent="-457200" algn="l">
              <a:buFont typeface="Arial" panose="020B0604020202020204" pitchFamily="34" charset="0"/>
              <a:buChar char="•"/>
            </a:pP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Program focus is on long-term road and environmental improvements</a:t>
            </a:r>
          </a:p>
          <a:p>
            <a:pPr marL="457200" indent="-457200" algn="l">
              <a:buFont typeface="Arial" panose="020B0604020202020204" pitchFamily="34" charset="0"/>
              <a:buChar char="•"/>
            </a:pP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solidFill>
                  <a:srgbClr val="FF0000"/>
                </a:solidFill>
                <a:latin typeface="Calibri" panose="020F0502020204030204" pitchFamily="34" charset="0"/>
                <a:cs typeface="Calibri" panose="020F0502020204030204" pitchFamily="34" charset="0"/>
              </a:rPr>
              <a:t>Projects are required to address any drainage, road base, and environmental issues prior to DSA placement</a:t>
            </a:r>
          </a:p>
        </p:txBody>
      </p:sp>
      <p:pic>
        <p:nvPicPr>
          <p:cNvPr id="8" name="Picture 7" descr="A picture containing tree, outdoor, ground, forest&#10;&#10;Description automatically generated">
            <a:extLst>
              <a:ext uri="{FF2B5EF4-FFF2-40B4-BE49-F238E27FC236}">
                <a16:creationId xmlns:a16="http://schemas.microsoft.com/office/drawing/2014/main" id="{12115EE7-30F2-4744-A2DE-757989E7F2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644"/>
          <a:stretch/>
        </p:blipFill>
        <p:spPr>
          <a:xfrm>
            <a:off x="-406399" y="1032761"/>
            <a:ext cx="3644900" cy="6130039"/>
          </a:xfrm>
          <a:prstGeom prst="rect">
            <a:avLst/>
          </a:prstGeom>
        </p:spPr>
      </p:pic>
    </p:spTree>
    <p:extLst>
      <p:ext uri="{BB962C8B-B14F-4D97-AF65-F5344CB8AC3E}">
        <p14:creationId xmlns:p14="http://schemas.microsoft.com/office/powerpoint/2010/main" val="2524725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Project Checklist – Pre-application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Meet with the municipality</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283356"/>
            <a:ext cx="8712200" cy="4462760"/>
          </a:xfrm>
          <a:prstGeom prst="rect">
            <a:avLst/>
          </a:prstGeom>
          <a:noFill/>
        </p:spPr>
        <p:txBody>
          <a:bodyPr wrap="square" rtlCol="0">
            <a:spAutoFit/>
          </a:bodyPr>
          <a:lstStyle/>
          <a:p>
            <a:pPr marL="342900" indent="-342900" algn="l">
              <a:buFont typeface="Arial" panose="020B0604020202020204" pitchFamily="34" charset="0"/>
              <a:buChar char="•"/>
            </a:pPr>
            <a:r>
              <a:rPr lang="en-US" sz="2400" u="sng" dirty="0"/>
              <a:t>Suggested</a:t>
            </a:r>
            <a:r>
              <a:rPr lang="en-US" sz="2400" dirty="0"/>
              <a:t>  </a:t>
            </a:r>
            <a:r>
              <a:rPr lang="en-US" sz="2400" b="0" dirty="0">
                <a:solidFill>
                  <a:schemeClr val="tx1">
                    <a:lumMod val="95000"/>
                    <a:lumOff val="5000"/>
                  </a:schemeClr>
                </a:solidFill>
              </a:rPr>
              <a:t>An on-site pre-application meeting with the municipality helps to ensure a quality application</a:t>
            </a:r>
          </a:p>
          <a:p>
            <a:pPr marL="342900" indent="-342900" algn="l">
              <a:buFont typeface="Arial" panose="020B0604020202020204" pitchFamily="34" charset="0"/>
              <a:buChar char="•"/>
            </a:pPr>
            <a:endParaRPr lang="en-US" sz="2400" b="0" dirty="0">
              <a:solidFill>
                <a:schemeClr val="tx1">
                  <a:lumMod val="95000"/>
                  <a:lumOff val="5000"/>
                </a:schemeClr>
              </a:solidFill>
            </a:endParaRPr>
          </a:p>
          <a:p>
            <a:pPr marL="342900" indent="-342900" algn="l">
              <a:buFont typeface="Arial" panose="020B0604020202020204" pitchFamily="34" charset="0"/>
              <a:buChar char="•"/>
            </a:pPr>
            <a:r>
              <a:rPr lang="en-US" sz="2400" dirty="0">
                <a:solidFill>
                  <a:schemeClr val="tx1">
                    <a:lumMod val="95000"/>
                    <a:lumOff val="5000"/>
                  </a:schemeClr>
                </a:solidFill>
              </a:rPr>
              <a:t>Discussing Topics:</a:t>
            </a:r>
          </a:p>
          <a:p>
            <a:pPr marL="800100" lvl="1" indent="-342900" algn="l">
              <a:buFont typeface="Arial" panose="020B0604020202020204" pitchFamily="34" charset="0"/>
              <a:buChar char="•"/>
            </a:pPr>
            <a:r>
              <a:rPr lang="en-US" sz="2400" dirty="0">
                <a:solidFill>
                  <a:schemeClr val="tx1">
                    <a:lumMod val="95000"/>
                    <a:lumOff val="5000"/>
                  </a:schemeClr>
                </a:solidFill>
              </a:rPr>
              <a:t>Timing</a:t>
            </a:r>
            <a:r>
              <a:rPr lang="en-US" sz="2400" b="0" dirty="0">
                <a:solidFill>
                  <a:schemeClr val="tx1">
                    <a:lumMod val="95000"/>
                    <a:lumOff val="5000"/>
                  </a:schemeClr>
                </a:solidFill>
              </a:rPr>
              <a:t>: Application, drainage work, placement date(s), placement season, time for production and testing, </a:t>
            </a:r>
            <a:r>
              <a:rPr lang="en-US" sz="2400" b="0" dirty="0" err="1">
                <a:solidFill>
                  <a:schemeClr val="tx1">
                    <a:lumMod val="95000"/>
                    <a:lumOff val="5000"/>
                  </a:schemeClr>
                </a:solidFill>
              </a:rPr>
              <a:t>etc</a:t>
            </a:r>
            <a:endParaRPr lang="en-US" sz="2400" b="0" dirty="0">
              <a:solidFill>
                <a:schemeClr val="tx1">
                  <a:lumMod val="95000"/>
                  <a:lumOff val="5000"/>
                </a:schemeClr>
              </a:solidFill>
            </a:endParaRP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Details</a:t>
            </a:r>
            <a:r>
              <a:rPr lang="en-US" sz="2400" b="0" dirty="0">
                <a:solidFill>
                  <a:schemeClr val="tx1">
                    <a:lumMod val="95000"/>
                    <a:lumOff val="5000"/>
                  </a:schemeClr>
                </a:solidFill>
              </a:rPr>
              <a:t>: Project length, DSA depth, width, tonnage, available budget, paver, </a:t>
            </a:r>
            <a:r>
              <a:rPr lang="en-US" sz="2400" b="0" dirty="0" err="1">
                <a:solidFill>
                  <a:schemeClr val="tx1">
                    <a:lumMod val="95000"/>
                    <a:lumOff val="5000"/>
                  </a:schemeClr>
                </a:solidFill>
              </a:rPr>
              <a:t>etc</a:t>
            </a:r>
            <a:endParaRPr lang="en-US" sz="2400" b="0" dirty="0">
              <a:solidFill>
                <a:schemeClr val="tx1">
                  <a:lumMod val="95000"/>
                  <a:lumOff val="5000"/>
                </a:schemeClr>
              </a:solidFill>
            </a:endParaRP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Potential suppliers &amp; placement contractors</a:t>
            </a: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Road preparation</a:t>
            </a:r>
            <a:r>
              <a:rPr lang="en-US" sz="2400" b="0" dirty="0">
                <a:solidFill>
                  <a:schemeClr val="tx1">
                    <a:lumMod val="95000"/>
                    <a:lumOff val="5000"/>
                  </a:schemeClr>
                </a:solidFill>
              </a:rPr>
              <a:t>: Drainage, surface prep (fill/grading), </a:t>
            </a:r>
            <a:r>
              <a:rPr lang="en-US" sz="2400" b="0" dirty="0" err="1">
                <a:solidFill>
                  <a:schemeClr val="tx1">
                    <a:lumMod val="95000"/>
                    <a:lumOff val="5000"/>
                  </a:schemeClr>
                </a:solidFill>
              </a:rPr>
              <a:t>etc</a:t>
            </a:r>
            <a:endParaRPr lang="en-US" sz="2400" b="0" dirty="0">
              <a:solidFill>
                <a:schemeClr val="tx1">
                  <a:lumMod val="95000"/>
                  <a:lumOff val="5000"/>
                </a:schemeClr>
              </a:solidFill>
            </a:endParaRPr>
          </a:p>
          <a:p>
            <a:pPr marL="800100" lvl="1" indent="-342900" algn="l">
              <a:spcBef>
                <a:spcPts val="600"/>
              </a:spcBef>
              <a:buFont typeface="Arial" panose="020B0604020202020204" pitchFamily="34" charset="0"/>
              <a:buChar char="•"/>
            </a:pPr>
            <a:r>
              <a:rPr lang="en-US" sz="2400" dirty="0">
                <a:solidFill>
                  <a:schemeClr val="tx1">
                    <a:lumMod val="95000"/>
                    <a:lumOff val="5000"/>
                  </a:schemeClr>
                </a:solidFill>
              </a:rPr>
              <a:t>Compaction</a:t>
            </a:r>
            <a:r>
              <a:rPr lang="en-US" sz="2400" b="0" dirty="0">
                <a:solidFill>
                  <a:schemeClr val="tx1">
                    <a:lumMod val="95000"/>
                    <a:lumOff val="5000"/>
                  </a:schemeClr>
                </a:solidFill>
              </a:rPr>
              <a:t>: Will compaction testing be utilized?</a:t>
            </a:r>
          </a:p>
        </p:txBody>
      </p:sp>
    </p:spTree>
    <p:extLst>
      <p:ext uri="{BB962C8B-B14F-4D97-AF65-F5344CB8AC3E}">
        <p14:creationId xmlns:p14="http://schemas.microsoft.com/office/powerpoint/2010/main" val="3299686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Project Checklist – Pre-application</a:t>
            </a:r>
          </a:p>
        </p:txBody>
      </p:sp>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3803092"/>
          </a:xfrm>
          <a:prstGeom prst="rect">
            <a:avLst/>
          </a:prstGeom>
          <a:noFill/>
        </p:spPr>
        <p:txBody>
          <a:bodyPr wrap="square" rtlCol="0">
            <a:spAutoFit/>
          </a:bodyPr>
          <a:lstStyle/>
          <a:p>
            <a:pPr algn="l"/>
            <a:endParaRPr lang="en-US" sz="4400" u="sng" dirty="0"/>
          </a:p>
          <a:p>
            <a:pPr algn="l"/>
            <a:endParaRPr lang="en-US" sz="4400" u="sng" dirty="0"/>
          </a:p>
          <a:p>
            <a:pPr marR="0" lvl="0" algn="l">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Calibri" panose="020F0502020204030204" pitchFamily="34" charset="0"/>
              </a:rPr>
              <a:t>T</a:t>
            </a:r>
            <a:r>
              <a:rPr lang="en-US" sz="2800" dirty="0">
                <a:effectLst/>
                <a:latin typeface="Calibri" panose="020F0502020204030204" pitchFamily="34" charset="0"/>
                <a:ea typeface="Calibri" panose="020F0502020204030204" pitchFamily="34" charset="0"/>
                <a:cs typeface="Calibri" panose="020F0502020204030204" pitchFamily="34" charset="0"/>
              </a:rPr>
              <a:t>he formula below is a general guide to the amount of DSA needed based on width, depth, and length of placement.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4400" u="sng" dirty="0"/>
          </a:p>
        </p:txBody>
      </p:sp>
      <p:sp>
        <p:nvSpPr>
          <p:cNvPr id="7" name="Text Box 72">
            <a:extLst>
              <a:ext uri="{FF2B5EF4-FFF2-40B4-BE49-F238E27FC236}">
                <a16:creationId xmlns:a16="http://schemas.microsoft.com/office/drawing/2014/main" id="{5A5D5C7E-4071-4353-B1F6-E31DC3C2E6B1}"/>
              </a:ext>
            </a:extLst>
          </p:cNvPr>
          <p:cNvSpPr txBox="1">
            <a:spLocks noChangeArrowheads="1"/>
          </p:cNvSpPr>
          <p:nvPr/>
        </p:nvSpPr>
        <p:spPr bwMode="auto">
          <a:xfrm>
            <a:off x="787400" y="4015556"/>
            <a:ext cx="7365324" cy="2096348"/>
          </a:xfrm>
          <a:prstGeom prst="rect">
            <a:avLst/>
          </a:prstGeom>
          <a:solidFill>
            <a:srgbClr val="FFFFFF"/>
          </a:solidFill>
          <a:ln w="57150" cmpd="thinThick">
            <a:solidFill>
              <a:srgbClr val="000000"/>
            </a:solidFill>
            <a:miter lim="800000"/>
            <a:headEnd/>
            <a:tailEnd/>
          </a:ln>
        </p:spPr>
        <p:txBody>
          <a:bodyPr/>
          <a:lstStyle/>
          <a:p>
            <a:pPr marL="0" marR="0" algn="l" fontAlgn="base">
              <a:spcBef>
                <a:spcPts val="0"/>
              </a:spcBef>
              <a:spcAft>
                <a:spcPts val="0"/>
              </a:spcAft>
            </a:pPr>
            <a:r>
              <a:rPr lang="en-US" sz="2400" b="1"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much DSA should I order?</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DSA          Road          </a:t>
            </a:r>
            <a:r>
              <a:rPr lang="en-US" sz="2400" b="1" kern="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Road</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Needed =   Width  x    Length   x</a:t>
            </a:r>
            <a:endParaRPr lang="en-US" sz="2400" dirty="0">
              <a:effectLst/>
              <a:latin typeface="Times New Roman" panose="02020603050405020304" pitchFamily="18" charset="0"/>
              <a:ea typeface="Times New Roman" panose="02020603050405020304" pitchFamily="18" charset="0"/>
            </a:endParaRPr>
          </a:p>
          <a:p>
            <a:pPr marL="0" marR="0" algn="l" fontAlgn="base">
              <a:spcBef>
                <a:spcPts val="0"/>
              </a:spcBef>
              <a:spcAft>
                <a:spcPts val="0"/>
              </a:spcAft>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(tons)           (ft)             (ft)</a:t>
            </a:r>
            <a:endParaRPr lang="en-US" sz="2400" dirty="0">
              <a:effectLst/>
              <a:latin typeface="Times New Roman" panose="02020603050405020304" pitchFamily="18" charset="0"/>
              <a:ea typeface="Times New Roman" panose="02020603050405020304" pitchFamily="18" charset="0"/>
            </a:endParaRPr>
          </a:p>
        </p:txBody>
      </p:sp>
      <p:sp>
        <p:nvSpPr>
          <p:cNvPr id="8" name="Text Box 73">
            <a:extLst>
              <a:ext uri="{FF2B5EF4-FFF2-40B4-BE49-F238E27FC236}">
                <a16:creationId xmlns:a16="http://schemas.microsoft.com/office/drawing/2014/main" id="{2060D40A-CBF2-49C7-9A39-0336D4C3E96C}"/>
              </a:ext>
            </a:extLst>
          </p:cNvPr>
          <p:cNvSpPr txBox="1">
            <a:spLocks noChangeArrowheads="1"/>
          </p:cNvSpPr>
          <p:nvPr/>
        </p:nvSpPr>
        <p:spPr bwMode="auto">
          <a:xfrm>
            <a:off x="5053744" y="4463595"/>
            <a:ext cx="30332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fontAlgn="base">
              <a:spcBef>
                <a:spcPts val="0"/>
              </a:spcBef>
              <a:spcAft>
                <a:spcPts val="0"/>
              </a:spcAft>
            </a:pPr>
            <a:r>
              <a:rPr lang="en-US"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 </a:t>
            </a: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8” loose</a:t>
            </a:r>
            <a:endParaRPr lang="en-US" sz="20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compacted to </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a:t>
            </a:r>
            <a:endParaRPr lang="en-US" sz="1200" dirty="0">
              <a:effectLst/>
              <a:latin typeface="Times New Roman" panose="02020603050405020304" pitchFamily="18" charset="0"/>
              <a:ea typeface="Times New Roman" panose="02020603050405020304" pitchFamily="18" charset="0"/>
            </a:endParaRPr>
          </a:p>
        </p:txBody>
      </p:sp>
      <p:sp>
        <p:nvSpPr>
          <p:cNvPr id="9" name="Text Box 73">
            <a:extLst>
              <a:ext uri="{FF2B5EF4-FFF2-40B4-BE49-F238E27FC236}">
                <a16:creationId xmlns:a16="http://schemas.microsoft.com/office/drawing/2014/main" id="{3F03F12C-2EBD-4406-AEF8-8773AD6E956C}"/>
              </a:ext>
            </a:extLst>
          </p:cNvPr>
          <p:cNvSpPr txBox="1">
            <a:spLocks noChangeArrowheads="1"/>
          </p:cNvSpPr>
          <p:nvPr/>
        </p:nvSpPr>
        <p:spPr bwMode="auto">
          <a:xfrm>
            <a:off x="4873405" y="5340238"/>
            <a:ext cx="3393879"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fontAlgn="base">
              <a:lnSpc>
                <a:spcPct val="115000"/>
              </a:lnSpc>
              <a:spcBef>
                <a:spcPts val="1200"/>
              </a:spcBef>
              <a:spcAft>
                <a:spcPts val="0"/>
              </a:spcAft>
            </a:pPr>
            <a:r>
              <a:rPr lang="en-US"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 </a:t>
            </a: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6” loose</a:t>
            </a:r>
            <a:endParaRPr lang="en-US" sz="20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compacted to 4½”</a:t>
            </a:r>
            <a:r>
              <a:rPr lang="en-US" sz="20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B20F8272-52F2-4DDB-9EEC-3F30431F8AF2}"/>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Material Calculation</a:t>
            </a:r>
          </a:p>
        </p:txBody>
      </p:sp>
    </p:spTree>
    <p:extLst>
      <p:ext uri="{BB962C8B-B14F-4D97-AF65-F5344CB8AC3E}">
        <p14:creationId xmlns:p14="http://schemas.microsoft.com/office/powerpoint/2010/main" val="2080089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2061369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Pre-project logistics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174947"/>
            <a:ext cx="8712200" cy="3200876"/>
          </a:xfrm>
          <a:prstGeom prst="rect">
            <a:avLst/>
          </a:prstGeom>
          <a:noFill/>
        </p:spPr>
        <p:txBody>
          <a:bodyPr wrap="square" rtlCol="0">
            <a:spAutoFit/>
          </a:bodyPr>
          <a:lstStyle/>
          <a:p>
            <a:pPr marL="342900" indent="-342900" algn="l">
              <a:spcBef>
                <a:spcPts val="600"/>
              </a:spcBef>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Municipalities should follow their standard purchasing, bidding, and payment procedures.</a:t>
            </a:r>
          </a:p>
          <a:p>
            <a:pPr marL="342900" indent="-342900" algn="l">
              <a:spcBef>
                <a:spcPts val="600"/>
              </a:spcBef>
              <a:buFont typeface="Arial" panose="020B0604020202020204" pitchFamily="34" charset="0"/>
              <a:buChar char="•"/>
            </a:pPr>
            <a:r>
              <a:rPr lang="en-US" sz="2800" dirty="0">
                <a:solidFill>
                  <a:schemeClr val="tx1">
                    <a:lumMod val="95000"/>
                    <a:lumOff val="5000"/>
                  </a:schemeClr>
                </a:solidFill>
                <a:latin typeface="Calibri" panose="020F0502020204030204" pitchFamily="34" charset="0"/>
                <a:cs typeface="Calibri" panose="020F0502020204030204" pitchFamily="34" charset="0"/>
              </a:rPr>
              <a:t>Prevailing wage applies to contracted labor when the total value of the project exceeds $25,000</a:t>
            </a:r>
          </a:p>
          <a:p>
            <a:pPr marL="342900" indent="-342900" algn="l">
              <a:spcBef>
                <a:spcPts val="600"/>
              </a:spcBef>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An editable DSA Request for Quote is available on the Center’s website if needed</a:t>
            </a:r>
          </a:p>
          <a:p>
            <a:pPr lvl="1" algn="l"/>
            <a:endParaRPr lang="en-US" sz="2400" b="0" dirty="0">
              <a:solidFill>
                <a:schemeClr val="tx1">
                  <a:lumMod val="95000"/>
                  <a:lumOff val="5000"/>
                </a:schemeClr>
              </a:solidFill>
            </a:endParaRPr>
          </a:p>
        </p:txBody>
      </p:sp>
      <p:pic>
        <p:nvPicPr>
          <p:cNvPr id="7" name="Picture 6">
            <a:extLst>
              <a:ext uri="{FF2B5EF4-FFF2-40B4-BE49-F238E27FC236}">
                <a16:creationId xmlns:a16="http://schemas.microsoft.com/office/drawing/2014/main" id="{88F64762-6B36-4E0D-A4C1-83B8454BB7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0381" y="3944936"/>
            <a:ext cx="6222669" cy="4470162"/>
          </a:xfrm>
          <a:prstGeom prst="rect">
            <a:avLst/>
          </a:prstGeom>
        </p:spPr>
      </p:pic>
      <p:sp>
        <p:nvSpPr>
          <p:cNvPr id="8" name="TextBox 7">
            <a:extLst>
              <a:ext uri="{FF2B5EF4-FFF2-40B4-BE49-F238E27FC236}">
                <a16:creationId xmlns:a16="http://schemas.microsoft.com/office/drawing/2014/main" id="{89A8C0F9-44BB-4DBB-857B-D6303073D283}"/>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Bidding</a:t>
            </a:r>
          </a:p>
        </p:txBody>
      </p:sp>
      <p:cxnSp>
        <p:nvCxnSpPr>
          <p:cNvPr id="6" name="Straight Arrow Connector 5">
            <a:extLst>
              <a:ext uri="{FF2B5EF4-FFF2-40B4-BE49-F238E27FC236}">
                <a16:creationId xmlns:a16="http://schemas.microsoft.com/office/drawing/2014/main" id="{1675A13E-A683-451B-BECF-06EF2C7BD9DC}"/>
              </a:ext>
            </a:extLst>
          </p:cNvPr>
          <p:cNvCxnSpPr/>
          <p:nvPr/>
        </p:nvCxnSpPr>
        <p:spPr bwMode="auto">
          <a:xfrm>
            <a:off x="5029200" y="3429000"/>
            <a:ext cx="0" cy="6858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4826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203199" y="678229"/>
            <a:ext cx="8691563" cy="6801862"/>
          </a:xfrm>
          <a:prstGeom prst="rect">
            <a:avLst/>
          </a:prstGeom>
          <a:noFill/>
          <a:ln w="9525">
            <a:noFill/>
            <a:miter lim="800000"/>
            <a:headEnd/>
            <a:tailEnd/>
          </a:ln>
        </p:spPr>
        <p:txBody>
          <a:bodyPr>
            <a:spAutoFit/>
          </a:bodyPr>
          <a:lstStyle/>
          <a:p>
            <a:pPr algn="l"/>
            <a:r>
              <a:rPr lang="en-US" u="sng" dirty="0">
                <a:latin typeface="Calibri" panose="020F0502020204030204" pitchFamily="34" charset="0"/>
              </a:rPr>
              <a:t>RESOURCES:</a:t>
            </a:r>
            <a:endParaRPr lang="en-US" sz="2400" dirty="0">
              <a:latin typeface="Calibri" panose="020F0502020204030204" pitchFamily="34" charset="0"/>
            </a:endParaRPr>
          </a:p>
          <a:p>
            <a:pPr algn="l"/>
            <a:endParaRPr lang="en-US" sz="1200" dirty="0">
              <a:latin typeface="Calibri" panose="020F0502020204030204" pitchFamily="34" charset="0"/>
            </a:endParaRPr>
          </a:p>
          <a:p>
            <a:pPr algn="l"/>
            <a:r>
              <a:rPr lang="en-US" sz="2800" u="sng" dirty="0">
                <a:latin typeface="Calibri" panose="020F0502020204030204" pitchFamily="34" charset="0"/>
              </a:rPr>
              <a:t>DSA Certification</a:t>
            </a:r>
            <a:r>
              <a:rPr lang="en-US" sz="2800" dirty="0">
                <a:latin typeface="Calibri" panose="020F0502020204030204" pitchFamily="34" charset="0"/>
              </a:rPr>
              <a:t>:</a:t>
            </a:r>
            <a:r>
              <a:rPr lang="en-US" sz="2800" b="0" dirty="0">
                <a:latin typeface="Calibri" panose="020F0502020204030204" pitchFamily="34" charset="0"/>
              </a:rPr>
              <a:t> 2 page DSA certification form</a:t>
            </a:r>
          </a:p>
          <a:p>
            <a:pPr algn="l"/>
            <a:endParaRPr lang="en-US" sz="2800" b="0" dirty="0">
              <a:latin typeface="Calibri" panose="020F0502020204030204" pitchFamily="34" charset="0"/>
            </a:endParaRPr>
          </a:p>
          <a:p>
            <a:pPr algn="l"/>
            <a:r>
              <a:rPr lang="en-US" sz="2800" u="sng" dirty="0">
                <a:latin typeface="Calibri" panose="020F0502020204030204" pitchFamily="34" charset="0"/>
              </a:rPr>
              <a:t>DSA Specification:</a:t>
            </a:r>
            <a:r>
              <a:rPr lang="en-US" sz="2800" dirty="0">
                <a:latin typeface="Calibri" panose="020F0502020204030204" pitchFamily="34" charset="0"/>
              </a:rPr>
              <a:t>  </a:t>
            </a:r>
            <a:r>
              <a:rPr lang="en-US" sz="2800" b="0" dirty="0">
                <a:latin typeface="Calibri" panose="020F0502020204030204" pitchFamily="34" charset="0"/>
              </a:rPr>
              <a:t>Material &amp; Placement specs</a:t>
            </a:r>
            <a:endParaRPr lang="en-US" sz="2800" u="sng" dirty="0">
              <a:latin typeface="Calibri" panose="020F0502020204030204" pitchFamily="34" charset="0"/>
            </a:endParaRPr>
          </a:p>
          <a:p>
            <a:pPr algn="l"/>
            <a:endParaRPr lang="en-US" sz="2800" u="sng" dirty="0">
              <a:latin typeface="Calibri" panose="020F0502020204030204" pitchFamily="34" charset="0"/>
            </a:endParaRPr>
          </a:p>
          <a:p>
            <a:pPr algn="l"/>
            <a:r>
              <a:rPr lang="en-US" sz="2800" u="sng" dirty="0">
                <a:latin typeface="Calibri" panose="020F0502020204030204" pitchFamily="34" charset="0"/>
              </a:rPr>
              <a:t>DSA Handbook</a:t>
            </a:r>
            <a:r>
              <a:rPr lang="en-US" sz="2800" dirty="0">
                <a:latin typeface="Calibri" panose="020F0502020204030204" pitchFamily="34" charset="0"/>
              </a:rPr>
              <a:t>:</a:t>
            </a:r>
            <a:r>
              <a:rPr lang="en-US" sz="2800" b="0" dirty="0">
                <a:latin typeface="Calibri" panose="020F0502020204030204" pitchFamily="34" charset="0"/>
              </a:rPr>
              <a:t>  More in depth DSA explanation</a:t>
            </a:r>
          </a:p>
          <a:p>
            <a:pPr algn="l"/>
            <a:r>
              <a:rPr lang="en-US" sz="2800" b="0" dirty="0">
                <a:latin typeface="Calibri" panose="020F0502020204030204" pitchFamily="34" charset="0"/>
              </a:rPr>
              <a:t>			- Includes Request for Quote</a:t>
            </a:r>
          </a:p>
          <a:p>
            <a:pPr algn="l"/>
            <a:r>
              <a:rPr lang="en-US" sz="2800" b="0" dirty="0">
                <a:latin typeface="Calibri" panose="020F0502020204030204" pitchFamily="34" charset="0"/>
              </a:rPr>
              <a:t>			- more details to come</a:t>
            </a:r>
          </a:p>
          <a:p>
            <a:pPr algn="l"/>
            <a:endParaRPr lang="en-US" sz="2800" b="0" dirty="0">
              <a:latin typeface="Calibri" panose="020F0502020204030204" pitchFamily="34" charset="0"/>
            </a:endParaRPr>
          </a:p>
          <a:p>
            <a:pPr algn="l"/>
            <a:r>
              <a:rPr lang="en-US" sz="2800" b="0" dirty="0">
                <a:latin typeface="Calibri" panose="020F0502020204030204" pitchFamily="34" charset="0"/>
              </a:rPr>
              <a:t>All can be found on the CDGRS website including this webinar.</a:t>
            </a:r>
            <a:endParaRPr lang="en-US" sz="2800" dirty="0">
              <a:latin typeface="Calibri" panose="020F0502020204030204" pitchFamily="34" charset="0"/>
            </a:endParaRPr>
          </a:p>
          <a:p>
            <a:pPr algn="l"/>
            <a:endParaRPr lang="en-US" sz="2400" u="sng" dirty="0">
              <a:latin typeface="Calibri" panose="020F0502020204030204" pitchFamily="34" charset="0"/>
            </a:endParaRPr>
          </a:p>
          <a:p>
            <a:pPr algn="l"/>
            <a:endParaRPr lang="en-US" sz="1200" b="0" dirty="0">
              <a:latin typeface="Calibri" panose="020F0502020204030204" pitchFamily="34" charset="0"/>
            </a:endParaRPr>
          </a:p>
          <a:p>
            <a:pPr algn="l"/>
            <a:endParaRPr lang="en-US" sz="2400" b="0" dirty="0">
              <a:latin typeface="Calibri" panose="020F0502020204030204" pitchFamily="34" charset="0"/>
            </a:endParaRPr>
          </a:p>
          <a:p>
            <a:pPr algn="l"/>
            <a:endParaRPr lang="en-US" sz="2400" b="0" dirty="0">
              <a:latin typeface="Calibri" panose="020F0502020204030204" pitchFamily="34" charset="0"/>
            </a:endParaRPr>
          </a:p>
          <a:p>
            <a:pPr algn="l"/>
            <a:endParaRPr lang="en-US" sz="2400" b="0" dirty="0">
              <a:latin typeface="Calibri" panose="020F0502020204030204" pitchFamily="34" charset="0"/>
            </a:endParaRPr>
          </a:p>
        </p:txBody>
      </p:sp>
      <p:sp>
        <p:nvSpPr>
          <p:cNvPr id="12" name="Rectangle 11"/>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3013"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RFQ</a:t>
            </a:r>
          </a:p>
        </p:txBody>
      </p:sp>
      <p:pic>
        <p:nvPicPr>
          <p:cNvPr id="3" name="Picture 2">
            <a:extLst>
              <a:ext uri="{FF2B5EF4-FFF2-40B4-BE49-F238E27FC236}">
                <a16:creationId xmlns:a16="http://schemas.microsoft.com/office/drawing/2014/main" id="{5012FC0D-1D11-4123-966C-71C4E9654633}"/>
              </a:ext>
            </a:extLst>
          </p:cNvPr>
          <p:cNvPicPr>
            <a:picLocks noChangeAspect="1"/>
          </p:cNvPicPr>
          <p:nvPr/>
        </p:nvPicPr>
        <p:blipFill>
          <a:blip r:embed="rId3"/>
          <a:stretch>
            <a:fillRect/>
          </a:stretch>
        </p:blipFill>
        <p:spPr>
          <a:xfrm>
            <a:off x="620712" y="1198740"/>
            <a:ext cx="7877946" cy="5659259"/>
          </a:xfrm>
          <a:prstGeom prst="rect">
            <a:avLst/>
          </a:prstGeom>
        </p:spPr>
      </p:pic>
      <p:sp>
        <p:nvSpPr>
          <p:cNvPr id="9" name="TextBox 8">
            <a:extLst>
              <a:ext uri="{FF2B5EF4-FFF2-40B4-BE49-F238E27FC236}">
                <a16:creationId xmlns:a16="http://schemas.microsoft.com/office/drawing/2014/main" id="{3CB79EDE-67BD-496E-B9A4-078769297D43}"/>
              </a:ext>
            </a:extLst>
          </p:cNvPr>
          <p:cNvSpPr txBox="1"/>
          <p:nvPr/>
        </p:nvSpPr>
        <p:spPr>
          <a:xfrm>
            <a:off x="2159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RFQ:</a:t>
            </a:r>
            <a:r>
              <a:rPr lang="en-US" sz="2400" dirty="0">
                <a:latin typeface="Calibri" panose="020F0502020204030204" pitchFamily="34" charset="0"/>
                <a:cs typeface="Calibri" panose="020F0502020204030204" pitchFamily="34" charset="0"/>
              </a:rPr>
              <a:t> use is optional: editable version on CDGRS website</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0247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Pre-project logistics</a:t>
            </a:r>
          </a:p>
        </p:txBody>
      </p:sp>
      <p:sp>
        <p:nvSpPr>
          <p:cNvPr id="4" name="TextBox 3">
            <a:extLst>
              <a:ext uri="{FF2B5EF4-FFF2-40B4-BE49-F238E27FC236}">
                <a16:creationId xmlns:a16="http://schemas.microsoft.com/office/drawing/2014/main" id="{CCCCE2BC-D524-419A-8D8E-69F766040BBB}"/>
              </a:ext>
            </a:extLst>
          </p:cNvPr>
          <p:cNvSpPr txBox="1"/>
          <p:nvPr/>
        </p:nvSpPr>
        <p:spPr>
          <a:xfrm>
            <a:off x="254000" y="392450"/>
            <a:ext cx="7810500" cy="1446550"/>
          </a:xfrm>
          <a:prstGeom prst="rect">
            <a:avLst/>
          </a:prstGeom>
          <a:noFill/>
        </p:spPr>
        <p:txBody>
          <a:bodyPr wrap="square" rtlCol="0">
            <a:spAutoFit/>
          </a:bodyPr>
          <a:lstStyle/>
          <a:p>
            <a:pPr algn="l"/>
            <a:r>
              <a:rPr lang="en-US" sz="4400" dirty="0"/>
              <a:t>Once placement contractor and supplier are determined… </a:t>
            </a:r>
          </a:p>
        </p:txBody>
      </p:sp>
      <p:sp>
        <p:nvSpPr>
          <p:cNvPr id="2" name="TextBox 1">
            <a:extLst>
              <a:ext uri="{FF2B5EF4-FFF2-40B4-BE49-F238E27FC236}">
                <a16:creationId xmlns:a16="http://schemas.microsoft.com/office/drawing/2014/main" id="{60F8B0BC-2404-4D46-A47D-F4434E5401F8}"/>
              </a:ext>
            </a:extLst>
          </p:cNvPr>
          <p:cNvSpPr txBox="1"/>
          <p:nvPr/>
        </p:nvSpPr>
        <p:spPr>
          <a:xfrm>
            <a:off x="-304800" y="2087030"/>
            <a:ext cx="8712200" cy="4747005"/>
          </a:xfrm>
          <a:prstGeom prst="rect">
            <a:avLst/>
          </a:prstGeom>
          <a:noFill/>
        </p:spPr>
        <p:txBody>
          <a:bodyPr wrap="square" rtlCol="0">
            <a:spAutoFit/>
          </a:bodyPr>
          <a:lstStyle/>
          <a:p>
            <a:pPr marL="742950" marR="0" lvl="1" indent="-285750" algn="l">
              <a:lnSpc>
                <a:spcPct val="107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Schedule target placement date, and a potential back-up date in case of delays.  Allow as much time as possible for quarry to make material, sampling and testing. </a:t>
            </a:r>
            <a:r>
              <a:rPr lang="en-US" sz="2400" b="0" i="1" dirty="0">
                <a:effectLst/>
                <a:latin typeface="Calibri" panose="020F0502020204030204" pitchFamily="34" charset="0"/>
                <a:ea typeface="Calibri" panose="020F0502020204030204" pitchFamily="34" charset="0"/>
                <a:cs typeface="Calibri" panose="020F0502020204030204" pitchFamily="34" charset="0"/>
              </a:rPr>
              <a:t> (Sampling delays, lab back-ups/failures)</a:t>
            </a:r>
          </a:p>
          <a:p>
            <a:pPr marL="742950" marR="0" lvl="1" indent="-285750" algn="l">
              <a:lnSpc>
                <a:spcPct val="107000"/>
              </a:lnSpc>
              <a:spcBef>
                <a:spcPts val="0"/>
              </a:spcBef>
              <a:spcAft>
                <a:spcPts val="0"/>
              </a:spcAft>
              <a:buFont typeface="Arial" panose="020B0604020202020204" pitchFamily="34" charset="0"/>
              <a:buChar char="•"/>
            </a:pPr>
            <a:endParaRPr lang="en-US" sz="2400" b="0" dirty="0">
              <a:solidFill>
                <a:schemeClr val="tx1">
                  <a:lumMod val="95000"/>
                  <a:lumOff val="5000"/>
                </a:schemeClr>
              </a:solidFill>
              <a:latin typeface="Calibri" panose="020F0502020204030204" pitchFamily="34" charset="0"/>
              <a:cs typeface="Calibri" panose="020F0502020204030204" pitchFamily="34" charset="0"/>
            </a:endParaRPr>
          </a:p>
          <a:p>
            <a:pPr marL="800100" marR="0" lvl="1" indent="-342900" algn="l">
              <a:lnSpc>
                <a:spcPct val="107000"/>
              </a:lnSpc>
              <a:spcBef>
                <a:spcPts val="0"/>
              </a:spcBef>
              <a:spcAft>
                <a:spcPts val="0"/>
              </a:spcAft>
              <a:buFont typeface="Arial" panose="020B0604020202020204" pitchFamily="34" charset="0"/>
              <a:buChar char="•"/>
            </a:pPr>
            <a:r>
              <a:rPr lang="en-US" sz="2400" dirty="0">
                <a:solidFill>
                  <a:schemeClr val="tx1">
                    <a:lumMod val="95000"/>
                    <a:lumOff val="5000"/>
                  </a:schemeClr>
                </a:solidFill>
                <a:latin typeface="Calibri" panose="020F0502020204030204" pitchFamily="34" charset="0"/>
                <a:cs typeface="Calibri" panose="020F0502020204030204" pitchFamily="34" charset="0"/>
              </a:rPr>
              <a:t>DSA Sampling</a:t>
            </a:r>
            <a:r>
              <a:rPr lang="en-US" sz="2400" b="0" dirty="0">
                <a:solidFill>
                  <a:schemeClr val="tx1">
                    <a:lumMod val="95000"/>
                    <a:lumOff val="5000"/>
                  </a:schemeClr>
                </a:solidFill>
                <a:latin typeface="Calibri" panose="020F0502020204030204" pitchFamily="34" charset="0"/>
                <a:cs typeface="Calibri" panose="020F0502020204030204" pitchFamily="34" charset="0"/>
              </a:rPr>
              <a:t>:  </a:t>
            </a:r>
            <a:r>
              <a:rPr lang="en-US" sz="2400" b="0" i="1" u="sng" dirty="0">
                <a:solidFill>
                  <a:schemeClr val="tx1">
                    <a:lumMod val="95000"/>
                    <a:lumOff val="5000"/>
                  </a:schemeClr>
                </a:solidFill>
                <a:latin typeface="Calibri" panose="020F0502020204030204" pitchFamily="34" charset="0"/>
                <a:cs typeface="Calibri" panose="020F0502020204030204" pitchFamily="34" charset="0"/>
              </a:rPr>
              <a:t>Quarries do not have blanket approval to supply DSA.  </a:t>
            </a:r>
            <a:r>
              <a:rPr lang="en-US" sz="2400" b="0" dirty="0">
                <a:solidFill>
                  <a:schemeClr val="tx1">
                    <a:lumMod val="95000"/>
                    <a:lumOff val="5000"/>
                  </a:schemeClr>
                </a:solidFill>
                <a:latin typeface="Calibri" panose="020F0502020204030204" pitchFamily="34" charset="0"/>
                <a:cs typeface="Calibri" panose="020F0502020204030204" pitchFamily="34" charset="0"/>
              </a:rPr>
              <a:t>The full pile of DSA to be used on the job is required to be sampled and tested by a third-party lab prior to placement</a:t>
            </a:r>
          </a:p>
          <a:p>
            <a:pPr marL="800100" marR="0" lvl="1" indent="-342900" algn="l">
              <a:lnSpc>
                <a:spcPct val="107000"/>
              </a:lnSpc>
              <a:spcBef>
                <a:spcPts val="0"/>
              </a:spcBef>
              <a:spcAft>
                <a:spcPts val="0"/>
              </a:spcAft>
              <a:buFont typeface="Arial" panose="020B0604020202020204" pitchFamily="34" charset="0"/>
              <a:buChar char="•"/>
            </a:pPr>
            <a:endParaRPr lang="en-US" sz="2400" b="0" dirty="0">
              <a:solidFill>
                <a:schemeClr val="tx1">
                  <a:lumMod val="95000"/>
                  <a:lumOff val="5000"/>
                </a:schemeClr>
              </a:solidFill>
              <a:latin typeface="Calibri" panose="020F0502020204030204" pitchFamily="34" charset="0"/>
              <a:cs typeface="Calibri" panose="020F0502020204030204" pitchFamily="34" charset="0"/>
            </a:endParaRPr>
          </a:p>
          <a:p>
            <a:pPr marL="800100" marR="0" lvl="1" indent="-342900" algn="l">
              <a:lnSpc>
                <a:spcPct val="107000"/>
              </a:lnSpc>
              <a:spcBef>
                <a:spcPts val="0"/>
              </a:spcBef>
              <a:spcAft>
                <a:spcPts val="0"/>
              </a:spcAft>
              <a:buFont typeface="Arial" panose="020B0604020202020204" pitchFamily="34" charset="0"/>
              <a:buChar char="•"/>
            </a:pPr>
            <a:r>
              <a:rPr lang="en-US" sz="2400" b="0" dirty="0">
                <a:solidFill>
                  <a:schemeClr val="tx1">
                    <a:lumMod val="95000"/>
                    <a:lumOff val="5000"/>
                  </a:schemeClr>
                </a:solidFill>
                <a:latin typeface="Calibri" panose="020F0502020204030204" pitchFamily="34" charset="0"/>
                <a:cs typeface="Calibri" panose="020F0502020204030204" pitchFamily="34" charset="0"/>
              </a:rPr>
              <a:t>The pile is approved once passing lab results are obtained</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lvl="1" algn="l"/>
            <a:endParaRPr lang="en-US" sz="2000" b="0" dirty="0">
              <a:solidFill>
                <a:schemeClr val="tx1">
                  <a:lumMod val="95000"/>
                  <a:lumOff val="5000"/>
                </a:schemeClr>
              </a:solidFill>
            </a:endParaRPr>
          </a:p>
        </p:txBody>
      </p:sp>
    </p:spTree>
    <p:extLst>
      <p:ext uri="{BB962C8B-B14F-4D97-AF65-F5344CB8AC3E}">
        <p14:creationId xmlns:p14="http://schemas.microsoft.com/office/powerpoint/2010/main" val="365600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07"/>
          <a:stretch/>
        </p:blipFill>
        <p:spPr>
          <a:xfrm>
            <a:off x="-232153" y="1413973"/>
            <a:ext cx="4178301" cy="5444027"/>
          </a:xfrm>
          <a:prstGeom prst="rect">
            <a:avLst/>
          </a:prstGeom>
        </p:spPr>
      </p:pic>
    </p:spTree>
    <p:extLst>
      <p:ext uri="{BB962C8B-B14F-4D97-AF65-F5344CB8AC3E}">
        <p14:creationId xmlns:p14="http://schemas.microsoft.com/office/powerpoint/2010/main" val="2272232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picture containing tree, outdoor, grass, plant&#10;&#10;Description automatically generated">
            <a:extLst>
              <a:ext uri="{FF2B5EF4-FFF2-40B4-BE49-F238E27FC236}">
                <a16:creationId xmlns:a16="http://schemas.microsoft.com/office/drawing/2014/main" id="{370E7D19-6DBD-40FA-A960-126891A538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74" y="711833"/>
            <a:ext cx="9144000" cy="6146167"/>
          </a:xfrm>
          <a:prstGeom prst="rect">
            <a:avLst/>
          </a:prstGeom>
        </p:spPr>
      </p:pic>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8E2919-D427-4CE2-80E2-33083554A27B}"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14156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1370974"/>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sz="3600" b="1"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3" name="TextBox 12">
            <a:extLst>
              <a:ext uri="{FF2B5EF4-FFF2-40B4-BE49-F238E27FC236}">
                <a16:creationId xmlns:a16="http://schemas.microsoft.com/office/drawing/2014/main" id="{98931DAA-370C-423B-BE03-B3E64191C244}"/>
              </a:ext>
            </a:extLst>
          </p:cNvPr>
          <p:cNvSpPr txBox="1"/>
          <p:nvPr/>
        </p:nvSpPr>
        <p:spPr>
          <a:xfrm>
            <a:off x="2751168" y="263564"/>
            <a:ext cx="6456203"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DSA Placement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TextBox 13">
            <a:extLst>
              <a:ext uri="{FF2B5EF4-FFF2-40B4-BE49-F238E27FC236}">
                <a16:creationId xmlns:a16="http://schemas.microsoft.com/office/drawing/2014/main" id="{FCDA24DA-0051-4BE6-8ECE-E5E3E9C7B18C}"/>
              </a:ext>
            </a:extLst>
          </p:cNvPr>
          <p:cNvSpPr txBox="1"/>
          <p:nvPr/>
        </p:nvSpPr>
        <p:spPr>
          <a:xfrm>
            <a:off x="73790" y="450316"/>
            <a:ext cx="3055625" cy="80791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mn-ea"/>
                <a:cs typeface="+mn-cs"/>
              </a:rPr>
              <a:t>Dirt Gravel and Low Volume Road Program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mn-ea"/>
                <a:cs typeface="+mn-cs"/>
              </a:rPr>
              <a:t> </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 name="TextBox 17">
            <a:extLst>
              <a:ext uri="{FF2B5EF4-FFF2-40B4-BE49-F238E27FC236}">
                <a16:creationId xmlns:a16="http://schemas.microsoft.com/office/drawing/2014/main" id="{C734E792-2E94-447A-89B5-8A6E072007F8}"/>
              </a:ext>
            </a:extLst>
          </p:cNvPr>
          <p:cNvSpPr txBox="1"/>
          <p:nvPr/>
        </p:nvSpPr>
        <p:spPr>
          <a:xfrm>
            <a:off x="10274" y="6300910"/>
            <a:ext cx="1519620" cy="557090"/>
          </a:xfrm>
          <a:prstGeom prst="rect">
            <a:avLst/>
          </a:prstGeom>
          <a:solidFill>
            <a:schemeClr val="bg1"/>
          </a:solidFill>
        </p:spPr>
        <p:txBody>
          <a:bodyPr vert="horz" lIns="91440" tIns="45720" rIns="91440" bIns="45720" rtlCol="0">
            <a:noAutofit/>
          </a:bodyPr>
          <a:lstStyle>
            <a:defPPr>
              <a:defRPr lang="en-US"/>
            </a:defPPr>
            <a:lvl1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tabLst/>
              <a:defRPr kumimoji="0" sz="2000" i="1" u="none" strike="noStrike" cap="none" spc="0" normalizeH="0" baseline="0">
                <a:ln>
                  <a:noFill/>
                </a:ln>
                <a:solidFill>
                  <a:schemeClr val="tx2">
                    <a:lumMod val="75000"/>
                  </a:schemeClr>
                </a:solidFill>
                <a:effectLst/>
                <a:uLnTx/>
                <a:uFillTx/>
                <a:latin typeface="Calibri"/>
              </a:defRPr>
            </a:lvl1pPr>
            <a:lvl2pPr indent="0" defTabSz="914400" eaLnBrk="1" latinLnBrk="0" hangingPunct="1">
              <a:spcBef>
                <a:spcPct val="20000"/>
              </a:spcBef>
              <a:buFont typeface="Arial" panose="020B0604020202020204" pitchFamily="34" charset="0"/>
              <a:buNone/>
              <a:defRPr sz="2800">
                <a:solidFill>
                  <a:schemeClr val="tx1">
                    <a:tint val="75000"/>
                  </a:schemeClr>
                </a:solidFill>
                <a:latin typeface="+mn-lt"/>
              </a:defRPr>
            </a:lvl2pPr>
            <a:lvl3pPr indent="0" defTabSz="914400" eaLnBrk="1" latinLnBrk="0" hangingPunct="1">
              <a:spcBef>
                <a:spcPct val="20000"/>
              </a:spcBef>
              <a:buFont typeface="Arial" panose="020B0604020202020204" pitchFamily="34" charset="0"/>
              <a:buNone/>
              <a:defRPr sz="2400">
                <a:solidFill>
                  <a:schemeClr val="tx1">
                    <a:tint val="75000"/>
                  </a:schemeClr>
                </a:solidFill>
                <a:latin typeface="+mn-lt"/>
              </a:defRPr>
            </a:lvl3pPr>
            <a:lvl4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4pPr>
            <a:lvl5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5pPr>
            <a:lvl6pPr indent="0" algn="ctr">
              <a:spcBef>
                <a:spcPct val="20000"/>
              </a:spcBef>
              <a:buFont typeface="Arial" panose="020B0604020202020204" pitchFamily="34" charset="0"/>
              <a:buNone/>
              <a:defRPr sz="2000">
                <a:solidFill>
                  <a:schemeClr val="tx1">
                    <a:tint val="75000"/>
                  </a:schemeClr>
                </a:solidFill>
                <a:latin typeface="+mn-lt"/>
              </a:defRPr>
            </a:lvl6pPr>
            <a:lvl7pPr indent="0" algn="ctr">
              <a:spcBef>
                <a:spcPct val="20000"/>
              </a:spcBef>
              <a:buFont typeface="Arial" panose="020B0604020202020204" pitchFamily="34" charset="0"/>
              <a:buNone/>
              <a:defRPr sz="2000">
                <a:solidFill>
                  <a:schemeClr val="tx1">
                    <a:tint val="75000"/>
                  </a:schemeClr>
                </a:solidFill>
                <a:latin typeface="+mn-lt"/>
              </a:defRPr>
            </a:lvl7pPr>
            <a:lvl8pPr indent="0" algn="ctr">
              <a:spcBef>
                <a:spcPct val="20000"/>
              </a:spcBef>
              <a:buFont typeface="Arial" panose="020B0604020202020204" pitchFamily="34" charset="0"/>
              <a:buNone/>
              <a:defRPr sz="2000">
                <a:solidFill>
                  <a:schemeClr val="tx1">
                    <a:tint val="75000"/>
                  </a:schemeClr>
                </a:solidFill>
                <a:latin typeface="+mn-lt"/>
              </a:defRPr>
            </a:lvl8pPr>
            <a:lvl9pPr indent="0" algn="ctr">
              <a:spcBef>
                <a:spcPct val="20000"/>
              </a:spcBef>
              <a:buFont typeface="Arial" panose="020B0604020202020204" pitchFamily="34" charset="0"/>
              <a:buNone/>
              <a:defRPr sz="2000">
                <a:solidFill>
                  <a:schemeClr val="tx1">
                    <a:tint val="75000"/>
                  </a:schemeClr>
                </a:solidFill>
                <a:latin typeface="+mn-lt"/>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800" dirty="0">
                <a:solidFill>
                  <a:srgbClr val="000000">
                    <a:lumMod val="75000"/>
                  </a:srgbClr>
                </a:solidFill>
              </a:rPr>
              <a:t>4/10/24</a:t>
            </a:r>
            <a:r>
              <a:rPr kumimoji="0" lang="en-US" sz="2800" b="1" i="1" u="none" strike="noStrike" kern="1200" cap="none" spc="0" normalizeH="0" baseline="0" noProof="0" dirty="0">
                <a:ln>
                  <a:noFill/>
                </a:ln>
                <a:solidFill>
                  <a:srgbClr val="000000">
                    <a:lumMod val="75000"/>
                  </a:srgbClr>
                </a:solidFill>
                <a:effectLst/>
                <a:uLnTx/>
                <a:uFillTx/>
                <a:latin typeface="Calibri"/>
                <a:ea typeface="+mn-ea"/>
                <a:cs typeface="+mn-cs"/>
              </a:rPr>
              <a:t> </a:t>
            </a:r>
          </a:p>
        </p:txBody>
      </p:sp>
      <p:pic>
        <p:nvPicPr>
          <p:cNvPr id="17" name="Picture 16">
            <a:extLst>
              <a:ext uri="{FF2B5EF4-FFF2-40B4-BE49-F238E27FC236}">
                <a16:creationId xmlns:a16="http://schemas.microsoft.com/office/drawing/2014/main" id="{FB6BB4F2-E926-498D-B4E9-E5E7850D6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1091" y="5848672"/>
            <a:ext cx="3906113" cy="1397141"/>
          </a:xfrm>
          <a:prstGeom prst="rect">
            <a:avLst/>
          </a:prstGeom>
          <a:effectLst>
            <a:softEdge rad="228600"/>
          </a:effectLst>
        </p:spPr>
      </p:pic>
      <p:pic>
        <p:nvPicPr>
          <p:cNvPr id="19" name="Picture 18">
            <a:extLst>
              <a:ext uri="{FF2B5EF4-FFF2-40B4-BE49-F238E27FC236}">
                <a16:creationId xmlns:a16="http://schemas.microsoft.com/office/drawing/2014/main" id="{A7D8F307-FEF7-4140-9B47-26153AFCC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59" y="6245365"/>
            <a:ext cx="1879965" cy="568690"/>
          </a:xfrm>
          <a:prstGeom prst="rect">
            <a:avLst/>
          </a:prstGeom>
        </p:spPr>
      </p:pic>
      <p:pic>
        <p:nvPicPr>
          <p:cNvPr id="20" name="Picture 19">
            <a:extLst>
              <a:ext uri="{FF2B5EF4-FFF2-40B4-BE49-F238E27FC236}">
                <a16:creationId xmlns:a16="http://schemas.microsoft.com/office/drawing/2014/main" id="{60F31D2D-16ED-4E3D-8F4F-C298CFF7B8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9996" y="6242709"/>
            <a:ext cx="805145" cy="518749"/>
          </a:xfrm>
          <a:prstGeom prst="rect">
            <a:avLst/>
          </a:prstGeom>
        </p:spPr>
      </p:pic>
      <p:sp>
        <p:nvSpPr>
          <p:cNvPr id="21" name="TextBox 20">
            <a:extLst>
              <a:ext uri="{FF2B5EF4-FFF2-40B4-BE49-F238E27FC236}">
                <a16:creationId xmlns:a16="http://schemas.microsoft.com/office/drawing/2014/main" id="{3CD9D750-CCA0-42D6-A70A-7AC485DE3F01}"/>
              </a:ext>
            </a:extLst>
          </p:cNvPr>
          <p:cNvSpPr txBox="1"/>
          <p:nvPr/>
        </p:nvSpPr>
        <p:spPr>
          <a:xfrm>
            <a:off x="10274" y="1419369"/>
            <a:ext cx="2211115" cy="617648"/>
          </a:xfrm>
          <a:prstGeom prst="rect">
            <a:avLst/>
          </a:prstGeom>
          <a:solidFill>
            <a:schemeClr val="bg1"/>
          </a:solidFill>
        </p:spPr>
        <p:txBody>
          <a:bodyPr vert="horz" lIns="91440" tIns="45720" rIns="91440" bIns="45720" rtlCol="0">
            <a:noAutofit/>
          </a:bodyPr>
          <a:lstStyle>
            <a:defPPr>
              <a:defRPr lang="en-US"/>
            </a:defPPr>
            <a:lvl1pPr marL="0" marR="0" lvl="0" indent="0" algn="l" defTabSz="914400" eaLnBrk="1" fontAlgn="auto" latinLnBrk="0" hangingPunct="1">
              <a:lnSpc>
                <a:spcPct val="100000"/>
              </a:lnSpc>
              <a:spcBef>
                <a:spcPct val="20000"/>
              </a:spcBef>
              <a:spcAft>
                <a:spcPts val="0"/>
              </a:spcAft>
              <a:buClrTx/>
              <a:buSzTx/>
              <a:buFont typeface="Arial" panose="020B0604020202020204" pitchFamily="34" charset="0"/>
              <a:buNone/>
              <a:tabLst/>
              <a:defRPr kumimoji="0" sz="2000" i="1" u="none" strike="noStrike" cap="none" spc="0" normalizeH="0" baseline="0">
                <a:ln>
                  <a:noFill/>
                </a:ln>
                <a:solidFill>
                  <a:schemeClr val="tx2">
                    <a:lumMod val="75000"/>
                  </a:schemeClr>
                </a:solidFill>
                <a:effectLst/>
                <a:uLnTx/>
                <a:uFillTx/>
                <a:latin typeface="Calibri"/>
              </a:defRPr>
            </a:lvl1pPr>
            <a:lvl2pPr indent="0" defTabSz="914400" eaLnBrk="1" latinLnBrk="0" hangingPunct="1">
              <a:spcBef>
                <a:spcPct val="20000"/>
              </a:spcBef>
              <a:buFont typeface="Arial" panose="020B0604020202020204" pitchFamily="34" charset="0"/>
              <a:buNone/>
              <a:defRPr sz="2800">
                <a:solidFill>
                  <a:schemeClr val="tx1">
                    <a:tint val="75000"/>
                  </a:schemeClr>
                </a:solidFill>
                <a:latin typeface="+mn-lt"/>
              </a:defRPr>
            </a:lvl2pPr>
            <a:lvl3pPr indent="0" defTabSz="914400" eaLnBrk="1" latinLnBrk="0" hangingPunct="1">
              <a:spcBef>
                <a:spcPct val="20000"/>
              </a:spcBef>
              <a:buFont typeface="Arial" panose="020B0604020202020204" pitchFamily="34" charset="0"/>
              <a:buNone/>
              <a:defRPr sz="2400">
                <a:solidFill>
                  <a:schemeClr val="tx1">
                    <a:tint val="75000"/>
                  </a:schemeClr>
                </a:solidFill>
                <a:latin typeface="+mn-lt"/>
              </a:defRPr>
            </a:lvl3pPr>
            <a:lvl4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4pPr>
            <a:lvl5pPr indent="0" defTabSz="914400" eaLnBrk="1" latinLnBrk="0" hangingPunct="1">
              <a:spcBef>
                <a:spcPct val="20000"/>
              </a:spcBef>
              <a:buFont typeface="Arial" panose="020B0604020202020204" pitchFamily="34" charset="0"/>
              <a:buNone/>
              <a:defRPr sz="2000">
                <a:solidFill>
                  <a:schemeClr val="tx1">
                    <a:tint val="75000"/>
                  </a:schemeClr>
                </a:solidFill>
                <a:latin typeface="+mn-lt"/>
              </a:defRPr>
            </a:lvl5pPr>
            <a:lvl6pPr indent="0" algn="ctr">
              <a:spcBef>
                <a:spcPct val="20000"/>
              </a:spcBef>
              <a:buFont typeface="Arial" panose="020B0604020202020204" pitchFamily="34" charset="0"/>
              <a:buNone/>
              <a:defRPr sz="2000">
                <a:solidFill>
                  <a:schemeClr val="tx1">
                    <a:tint val="75000"/>
                  </a:schemeClr>
                </a:solidFill>
                <a:latin typeface="+mn-lt"/>
              </a:defRPr>
            </a:lvl6pPr>
            <a:lvl7pPr indent="0" algn="ctr">
              <a:spcBef>
                <a:spcPct val="20000"/>
              </a:spcBef>
              <a:buFont typeface="Arial" panose="020B0604020202020204" pitchFamily="34" charset="0"/>
              <a:buNone/>
              <a:defRPr sz="2000">
                <a:solidFill>
                  <a:schemeClr val="tx1">
                    <a:tint val="75000"/>
                  </a:schemeClr>
                </a:solidFill>
                <a:latin typeface="+mn-lt"/>
              </a:defRPr>
            </a:lvl7pPr>
            <a:lvl8pPr indent="0" algn="ctr">
              <a:spcBef>
                <a:spcPct val="20000"/>
              </a:spcBef>
              <a:buFont typeface="Arial" panose="020B0604020202020204" pitchFamily="34" charset="0"/>
              <a:buNone/>
              <a:defRPr sz="2000">
                <a:solidFill>
                  <a:schemeClr val="tx1">
                    <a:tint val="75000"/>
                  </a:schemeClr>
                </a:solidFill>
                <a:latin typeface="+mn-lt"/>
              </a:defRPr>
            </a:lvl8pPr>
            <a:lvl9pPr indent="0" algn="ctr">
              <a:spcBef>
                <a:spcPct val="20000"/>
              </a:spcBef>
              <a:buFont typeface="Arial" panose="020B0604020202020204" pitchFamily="34" charset="0"/>
              <a:buNone/>
              <a:defRPr sz="2000">
                <a:solidFill>
                  <a:schemeClr val="tx1">
                    <a:tint val="75000"/>
                  </a:schemeClr>
                </a:solidFill>
                <a:latin typeface="+mn-lt"/>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solidFill>
                  <a:srgbClr val="000000">
                    <a:lumMod val="75000"/>
                  </a:srgbClr>
                </a:solidFill>
                <a:effectLst/>
                <a:uLnTx/>
                <a:uFillTx/>
                <a:latin typeface="Calibri"/>
                <a:ea typeface="+mn-ea"/>
                <a:cs typeface="+mn-cs"/>
              </a:rPr>
              <a:t>Dave Morrison- CDGRS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srgbClr val="FF0000"/>
                </a:solidFill>
                <a:effectLst/>
                <a:uLnTx/>
                <a:uFillTx/>
                <a:latin typeface="Calibri"/>
                <a:ea typeface="+mn-ea"/>
                <a:cs typeface="+mn-cs"/>
                <a:hlinkClick r:id="rId6">
                  <a:extLst>
                    <a:ext uri="{A12FA001-AC4F-418D-AE19-62706E023703}">
                      <ahyp:hlinkClr xmlns:ahyp="http://schemas.microsoft.com/office/drawing/2018/hyperlinkcolor" val="tx"/>
                    </a:ext>
                  </a:extLst>
                </a:hlinkClick>
              </a:rPr>
              <a:t>www.dirtandgravelroads.org</a:t>
            </a:r>
            <a:r>
              <a:rPr kumimoji="0" lang="en-US" sz="1200" b="1" i="1" u="none" strike="noStrike" kern="1200" cap="none" spc="0" normalizeH="0" baseline="0" noProof="0" dirty="0">
                <a:ln>
                  <a:noFill/>
                </a:ln>
                <a:solidFill>
                  <a:srgbClr val="FF0000"/>
                </a:solidFill>
                <a:effectLst/>
                <a:uLnTx/>
                <a:uFillTx/>
                <a:latin typeface="Calibri"/>
                <a:ea typeface="+mn-ea"/>
                <a:cs typeface="+mn-cs"/>
              </a:rPr>
              <a:t> </a:t>
            </a:r>
          </a:p>
        </p:txBody>
      </p:sp>
    </p:spTree>
    <p:extLst>
      <p:ext uri="{BB962C8B-B14F-4D97-AF65-F5344CB8AC3E}">
        <p14:creationId xmlns:p14="http://schemas.microsoft.com/office/powerpoint/2010/main" val="975866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293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Pre-Construction Meeting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2094091"/>
            <a:ext cx="8712200" cy="2862322"/>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Highly Recommended</a:t>
            </a:r>
            <a:r>
              <a:rPr lang="en-US" sz="3200" dirty="0">
                <a:latin typeface="Calibri" panose="020F0502020204030204" pitchFamily="34" charset="0"/>
                <a:cs typeface="Calibri" panose="020F0502020204030204" pitchFamily="34" charset="0"/>
              </a:rPr>
              <a:t>  </a:t>
            </a:r>
            <a:r>
              <a:rPr lang="en-US" sz="2800" b="0" dirty="0">
                <a:solidFill>
                  <a:schemeClr val="tx1">
                    <a:lumMod val="95000"/>
                    <a:lumOff val="5000"/>
                  </a:schemeClr>
                </a:solidFill>
                <a:latin typeface="Calibri" panose="020F0502020204030204" pitchFamily="34" charset="0"/>
                <a:cs typeface="Calibri" panose="020F0502020204030204" pitchFamily="34" charset="0"/>
              </a:rPr>
              <a:t>An on-site pre-construction meeting with the placement contractor and the municipality helps to ensure a quality project by getting everyone on the same page</a:t>
            </a:r>
          </a:p>
          <a:p>
            <a:pPr algn="l"/>
            <a:endParaRPr lang="en-US" sz="3200" b="0" dirty="0">
              <a:solidFill>
                <a:schemeClr val="tx1">
                  <a:lumMod val="95000"/>
                  <a:lumOff val="5000"/>
                </a:schemeClr>
              </a:solidFill>
              <a:latin typeface="Calibri" panose="020F0502020204030204" pitchFamily="34" charset="0"/>
              <a:cs typeface="Calibri" panose="020F0502020204030204" pitchFamily="34" charset="0"/>
            </a:endParaRPr>
          </a:p>
          <a:p>
            <a:pPr algn="l"/>
            <a:r>
              <a:rPr lang="en-US" sz="32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58857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58525"/>
            <a:ext cx="8712200" cy="2739211"/>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Trucking Logistics: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Truck routes</a:t>
            </a:r>
            <a:endParaRPr lang="en-US" sz="2800" b="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N</a:t>
            </a:r>
            <a:r>
              <a:rPr lang="en-US" sz="2800" dirty="0">
                <a:effectLst/>
                <a:latin typeface="Calibri" panose="020F0502020204030204" pitchFamily="34" charset="0"/>
                <a:ea typeface="Calibri" panose="020F0502020204030204" pitchFamily="34" charset="0"/>
                <a:cs typeface="Calibri" panose="020F0502020204030204" pitchFamily="34" charset="0"/>
              </a:rPr>
              <a:t>umber of trucks</a:t>
            </a: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a:t>
            </a:r>
            <a:r>
              <a:rPr lang="en-US" sz="2800" dirty="0">
                <a:effectLst/>
                <a:latin typeface="Calibri" panose="020F0502020204030204" pitchFamily="34" charset="0"/>
                <a:ea typeface="Calibri" panose="020F0502020204030204" pitchFamily="34" charset="0"/>
                <a:cs typeface="Calibri" panose="020F0502020204030204" pitchFamily="34" charset="0"/>
              </a:rPr>
              <a:t>taging areas (material &amp; equipment)</a:t>
            </a: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a:t>
            </a:r>
            <a:r>
              <a:rPr lang="en-US" sz="2800" dirty="0">
                <a:effectLst/>
                <a:latin typeface="Calibri" panose="020F0502020204030204" pitchFamily="34" charset="0"/>
                <a:ea typeface="Calibri" panose="020F0502020204030204" pitchFamily="34" charset="0"/>
                <a:cs typeface="Calibri" panose="020F0502020204030204" pitchFamily="34" charset="0"/>
              </a:rPr>
              <a:t>urnaround for trucks to reduce backup length.</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8" name="Picture 7" descr="A picture containing tree, outdoor, ground, truck&#10;&#10;Description automatically generated">
            <a:extLst>
              <a:ext uri="{FF2B5EF4-FFF2-40B4-BE49-F238E27FC236}">
                <a16:creationId xmlns:a16="http://schemas.microsoft.com/office/drawing/2014/main" id="{42D980FC-E965-484E-A8A1-775000A686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29000"/>
            <a:ext cx="9144000" cy="3429000"/>
          </a:xfrm>
          <a:prstGeom prst="rect">
            <a:avLst/>
          </a:prstGeom>
        </p:spPr>
      </p:pic>
    </p:spTree>
    <p:extLst>
      <p:ext uri="{BB962C8B-B14F-4D97-AF65-F5344CB8AC3E}">
        <p14:creationId xmlns:p14="http://schemas.microsoft.com/office/powerpoint/2010/main" val="3909798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431435"/>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Final Road Preparation</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Grading and establishing crown cross-slope (week of placement)</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Establishment of paving notches and keys (just prior to placement)</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D17F93A0-31B2-403F-B8EE-8536A72588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8"/>
          <a:stretch/>
        </p:blipFill>
        <p:spPr>
          <a:xfrm>
            <a:off x="0" y="3594100"/>
            <a:ext cx="9144000" cy="3263900"/>
          </a:xfrm>
          <a:prstGeom prst="rect">
            <a:avLst/>
          </a:prstGeom>
        </p:spPr>
      </p:pic>
    </p:spTree>
    <p:extLst>
      <p:ext uri="{BB962C8B-B14F-4D97-AF65-F5344CB8AC3E}">
        <p14:creationId xmlns:p14="http://schemas.microsoft.com/office/powerpoint/2010/main" val="3127897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739211"/>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Equipment</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Ensure paver and roller to be used meet Program and contract requirements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Paving </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must</a:t>
            </a:r>
            <a:r>
              <a:rPr lang="en-US" sz="2800" dirty="0">
                <a:effectLst/>
                <a:latin typeface="Calibri" panose="020F0502020204030204" pitchFamily="34" charset="0"/>
                <a:ea typeface="Calibri" panose="020F0502020204030204" pitchFamily="34" charset="0"/>
                <a:cs typeface="Calibri" panose="020F0502020204030204" pitchFamily="34" charset="0"/>
              </a:rPr>
              <a:t> be done in one pass (full road width) and compacted with a minimum 10-ton vibratory roller	</a:t>
            </a:r>
          </a:p>
          <a:p>
            <a:pPr algn="l"/>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6" name="Picture 5" descr="A picture containing outdoor, grass, tree&#10;&#10;Description automatically generated">
            <a:extLst>
              <a:ext uri="{FF2B5EF4-FFF2-40B4-BE49-F238E27FC236}">
                <a16:creationId xmlns:a16="http://schemas.microsoft.com/office/drawing/2014/main" id="{CF412C1F-C744-4134-BAC9-155EA5CE49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43514"/>
            <a:ext cx="9144000" cy="3429000"/>
          </a:xfrm>
          <a:prstGeom prst="rect">
            <a:avLst/>
          </a:prstGeom>
        </p:spPr>
      </p:pic>
    </p:spTree>
    <p:extLst>
      <p:ext uri="{BB962C8B-B14F-4D97-AF65-F5344CB8AC3E}">
        <p14:creationId xmlns:p14="http://schemas.microsoft.com/office/powerpoint/2010/main" val="463952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000548"/>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Material Slips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Define who will be collecting material slips from delivery trucks</a:t>
            </a: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Material slips should be retained in project file</a:t>
            </a:r>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6" name="Picture 5" descr="A picture containing outdoor, tree, truck, transport&#10;&#10;Description automatically generated">
            <a:extLst>
              <a:ext uri="{FF2B5EF4-FFF2-40B4-BE49-F238E27FC236}">
                <a16:creationId xmlns:a16="http://schemas.microsoft.com/office/drawing/2014/main" id="{59B67F51-32DD-48F9-91C8-26176C34C4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19"/>
          <a:stretch/>
        </p:blipFill>
        <p:spPr>
          <a:xfrm>
            <a:off x="0" y="3135085"/>
            <a:ext cx="9163050" cy="3722915"/>
          </a:xfrm>
          <a:prstGeom prst="rect">
            <a:avLst/>
          </a:prstGeom>
        </p:spPr>
      </p:pic>
    </p:spTree>
    <p:extLst>
      <p:ext uri="{BB962C8B-B14F-4D97-AF65-F5344CB8AC3E}">
        <p14:creationId xmlns:p14="http://schemas.microsoft.com/office/powerpoint/2010/main" val="4206234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000548"/>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Road Logistics</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Potential road closures</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Need for road construction/safety signs?</a:t>
            </a:r>
            <a:endParaRPr lang="en-US" sz="2800" dirty="0">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Need for flaggers?</a:t>
            </a:r>
            <a:r>
              <a:rPr lang="en-US" sz="2000" b="0" dirty="0">
                <a:solidFill>
                  <a:schemeClr val="tx1">
                    <a:lumMod val="95000"/>
                    <a:lumOff val="5000"/>
                  </a:schemeClr>
                </a:solidFill>
              </a:rPr>
              <a:t>	</a:t>
            </a:r>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6" name="Picture 5" descr="A sign on the side of a road&#10;&#10;Description automatically generated with medium confidence">
            <a:extLst>
              <a:ext uri="{FF2B5EF4-FFF2-40B4-BE49-F238E27FC236}">
                <a16:creationId xmlns:a16="http://schemas.microsoft.com/office/drawing/2014/main" id="{53AD94F2-0893-4690-935A-129CE79EF2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015872"/>
            <a:ext cx="9144000" cy="3842127"/>
          </a:xfrm>
          <a:prstGeom prst="rect">
            <a:avLst/>
          </a:prstGeom>
        </p:spPr>
      </p:pic>
    </p:spTree>
    <p:extLst>
      <p:ext uri="{BB962C8B-B14F-4D97-AF65-F5344CB8AC3E}">
        <p14:creationId xmlns:p14="http://schemas.microsoft.com/office/powerpoint/2010/main" val="3629991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6"/>
          <p:cNvSpPr txBox="1">
            <a:spLocks noChangeArrowheads="1"/>
          </p:cNvSpPr>
          <p:nvPr/>
        </p:nvSpPr>
        <p:spPr bwMode="auto">
          <a:xfrm>
            <a:off x="137372" y="419100"/>
            <a:ext cx="8691563" cy="4524315"/>
          </a:xfrm>
          <a:prstGeom prst="rect">
            <a:avLst/>
          </a:prstGeom>
          <a:noFill/>
          <a:ln w="9525">
            <a:noFill/>
            <a:miter lim="800000"/>
            <a:headEnd/>
            <a:tailEnd/>
          </a:ln>
        </p:spPr>
        <p:txBody>
          <a:bodyPr>
            <a:spAutoFit/>
          </a:bodyPr>
          <a:lstStyle/>
          <a:p>
            <a:pPr algn="l"/>
            <a:r>
              <a:rPr lang="en-US" u="sng" dirty="0">
                <a:solidFill>
                  <a:srgbClr val="000000"/>
                </a:solidFill>
                <a:latin typeface="Calibri" panose="020F0502020204030204" pitchFamily="34" charset="0"/>
              </a:rPr>
              <a:t>DSA RESOURCES:</a:t>
            </a:r>
            <a:endParaRPr lang="en-US" sz="2400" dirty="0">
              <a:solidFill>
                <a:srgbClr val="000000"/>
              </a:solidFill>
              <a:latin typeface="Calibri" panose="020F0502020204030204" pitchFamily="34" charset="0"/>
            </a:endParaRPr>
          </a:p>
          <a:p>
            <a:pPr algn="l"/>
            <a:endParaRPr lang="en-US" sz="2400" dirty="0">
              <a:solidFill>
                <a:srgbClr val="000000"/>
              </a:solidFill>
              <a:latin typeface="Calibri" panose="020F0502020204030204" pitchFamily="34" charset="0"/>
            </a:endParaRPr>
          </a:p>
          <a:p>
            <a:pPr algn="l"/>
            <a:r>
              <a:rPr lang="en-US" sz="2400" u="sng" dirty="0">
                <a:solidFill>
                  <a:srgbClr val="000000"/>
                </a:solidFill>
                <a:latin typeface="Calibri" panose="020F0502020204030204" pitchFamily="34" charset="0"/>
              </a:rPr>
              <a:t>DSA Handbook</a:t>
            </a:r>
            <a:r>
              <a:rPr lang="en-US" sz="2400" dirty="0">
                <a:solidFill>
                  <a:srgbClr val="000000"/>
                </a:solidFill>
                <a:latin typeface="Calibri" panose="020F0502020204030204" pitchFamily="34" charset="0"/>
              </a:rPr>
              <a:t>:  More in depth DSA information</a:t>
            </a:r>
          </a:p>
          <a:p>
            <a:pPr marL="800100" lvl="1" indent="-342900" algn="l">
              <a:buFont typeface="Arial" panose="020B0604020202020204" pitchFamily="34" charset="0"/>
              <a:buChar char="•"/>
            </a:pPr>
            <a:r>
              <a:rPr lang="en-US" sz="2400" b="0" dirty="0">
                <a:solidFill>
                  <a:srgbClr val="000000"/>
                </a:solidFill>
                <a:latin typeface="Calibri" panose="020F0502020204030204" pitchFamily="34" charset="0"/>
              </a:rPr>
              <a:t> includes Request for Quote</a:t>
            </a:r>
          </a:p>
          <a:p>
            <a:pPr marL="800100" lvl="1" indent="-342900" algn="l">
              <a:buFont typeface="Arial" panose="020B0604020202020204" pitchFamily="34" charset="0"/>
              <a:buChar char="•"/>
            </a:pPr>
            <a:r>
              <a:rPr lang="en-US" sz="2400" b="0" u="sng" dirty="0">
                <a:solidFill>
                  <a:srgbClr val="000000"/>
                </a:solidFill>
                <a:latin typeface="Calibri" panose="020F0502020204030204" pitchFamily="34" charset="0"/>
              </a:rPr>
              <a:t>www.dirtandgravelroads.org </a:t>
            </a:r>
          </a:p>
          <a:p>
            <a:pPr lvl="1" algn="l"/>
            <a:endParaRPr lang="en-US" sz="2400" b="0" u="sng" dirty="0">
              <a:solidFill>
                <a:srgbClr val="000000"/>
              </a:solidFill>
              <a:latin typeface="Calibri" panose="020F0502020204030204" pitchFamily="34" charset="0"/>
            </a:endParaRPr>
          </a:p>
          <a:p>
            <a:pPr marL="0" lvl="1" algn="l"/>
            <a:r>
              <a:rPr lang="en-US" sz="2400" u="sng" dirty="0">
                <a:solidFill>
                  <a:srgbClr val="000000"/>
                </a:solidFill>
                <a:latin typeface="Calibri" panose="020F0502020204030204" pitchFamily="34" charset="0"/>
              </a:rPr>
              <a:t>Municipal DSA Quick Guide</a:t>
            </a:r>
            <a:r>
              <a:rPr lang="en-US" sz="2400" dirty="0">
                <a:solidFill>
                  <a:srgbClr val="000000"/>
                </a:solidFill>
                <a:latin typeface="Calibri" panose="020F0502020204030204" pitchFamily="34" charset="0"/>
              </a:rPr>
              <a:t>:  </a:t>
            </a:r>
          </a:p>
          <a:p>
            <a:pPr marL="0" lvl="1" algn="l"/>
            <a:endParaRPr lang="en-US" sz="2400" dirty="0">
              <a:solidFill>
                <a:srgbClr val="000000"/>
              </a:solidFill>
              <a:latin typeface="Calibri" panose="020F0502020204030204" pitchFamily="34" charset="0"/>
            </a:endParaRPr>
          </a:p>
          <a:p>
            <a:pPr marL="800100" lvl="1" indent="-342900" algn="l">
              <a:buFont typeface="Arial" panose="020B0604020202020204" pitchFamily="34" charset="0"/>
              <a:buChar char="•"/>
            </a:pPr>
            <a:endParaRPr lang="en-US" sz="2400" b="0" u="sng" dirty="0">
              <a:solidFill>
                <a:srgbClr val="000000"/>
              </a:solidFill>
              <a:latin typeface="Calibri" panose="020F0502020204030204" pitchFamily="34" charset="0"/>
            </a:endParaRPr>
          </a:p>
          <a:p>
            <a:pPr algn="l"/>
            <a:endParaRPr lang="en-US" sz="1200" b="0" dirty="0">
              <a:solidFill>
                <a:srgbClr val="000000"/>
              </a:solidFill>
              <a:latin typeface="Calibri" panose="020F0502020204030204" pitchFamily="34" charset="0"/>
            </a:endParaRPr>
          </a:p>
          <a:p>
            <a:pPr algn="l"/>
            <a:endParaRPr lang="en-US" sz="2400" b="0" dirty="0">
              <a:solidFill>
                <a:srgbClr val="000000"/>
              </a:solidFill>
              <a:latin typeface="Calibri" panose="020F0502020204030204" pitchFamily="34" charset="0"/>
            </a:endParaRPr>
          </a:p>
          <a:p>
            <a:pPr algn="l"/>
            <a:endParaRPr lang="en-US" sz="2400" b="0" dirty="0">
              <a:solidFill>
                <a:srgbClr val="000000"/>
              </a:solidFill>
              <a:latin typeface="Calibri" panose="020F0502020204030204" pitchFamily="34" charset="0"/>
            </a:endParaRPr>
          </a:p>
        </p:txBody>
      </p:sp>
      <p:sp>
        <p:nvSpPr>
          <p:cNvPr id="138244" name="Text Box 12"/>
          <p:cNvSpPr txBox="1">
            <a:spLocks noChangeArrowheads="1"/>
          </p:cNvSpPr>
          <p:nvPr/>
        </p:nvSpPr>
        <p:spPr bwMode="auto">
          <a:xfrm>
            <a:off x="3049588" y="5491163"/>
            <a:ext cx="3063875" cy="823912"/>
          </a:xfrm>
          <a:prstGeom prst="rect">
            <a:avLst/>
          </a:prstGeom>
          <a:noFill/>
          <a:ln w="9525" algn="ctr">
            <a:noFill/>
            <a:miter lim="800000"/>
            <a:headEnd/>
            <a:tailEnd/>
          </a:ln>
        </p:spPr>
        <p:txBody>
          <a:bodyPr wrap="none">
            <a:spAutoFit/>
          </a:bodyPr>
          <a:lstStyle/>
          <a:p>
            <a:r>
              <a:rPr lang="en-US" sz="4800" dirty="0">
                <a:solidFill>
                  <a:srgbClr val="000000"/>
                </a:solidFill>
                <a:latin typeface="Calibri" panose="020F0502020204030204" pitchFamily="34" charset="0"/>
              </a:rPr>
              <a:t>Questions?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24721">
            <a:off x="5411922" y="3290113"/>
            <a:ext cx="4202028" cy="5621164"/>
          </a:xfrm>
          <a:prstGeom prst="rect">
            <a:avLst/>
          </a:prstGeom>
          <a:ln>
            <a:solidFill>
              <a:schemeClr val="tx1"/>
            </a:solidFill>
          </a:ln>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37582">
            <a:off x="2281768" y="3850633"/>
            <a:ext cx="4402772" cy="5498265"/>
          </a:xfrm>
          <a:prstGeom prst="rect">
            <a:avLst/>
          </a:prstGeom>
          <a:ln>
            <a:solidFill>
              <a:schemeClr val="tx1"/>
            </a:solidFill>
          </a:ln>
        </p:spPr>
      </p:pic>
      <p:cxnSp>
        <p:nvCxnSpPr>
          <p:cNvPr id="5" name="Straight Arrow Connector 4"/>
          <p:cNvCxnSpPr/>
          <p:nvPr/>
        </p:nvCxnSpPr>
        <p:spPr bwMode="auto">
          <a:xfrm>
            <a:off x="3627120" y="2912688"/>
            <a:ext cx="1005840" cy="821112"/>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sp>
        <p:nvSpPr>
          <p:cNvPr id="14" name="Rectangle 13"/>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15"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t>
            </a:r>
          </a:p>
        </p:txBody>
      </p:sp>
      <p:sp>
        <p:nvSpPr>
          <p:cNvPr id="16"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solidFill>
                  <a:srgbClr val="000000"/>
                </a:solidFill>
                <a:latin typeface="Calibri" panose="020F0502020204030204" pitchFamily="34" charset="0"/>
              </a:rPr>
              <a:t>Resources</a:t>
            </a:r>
          </a:p>
        </p:txBody>
      </p:sp>
    </p:spTree>
    <p:extLst>
      <p:ext uri="{BB962C8B-B14F-4D97-AF65-F5344CB8AC3E}">
        <p14:creationId xmlns:p14="http://schemas.microsoft.com/office/powerpoint/2010/main" val="1652179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430550"/>
            <a:ext cx="8712200" cy="584775"/>
          </a:xfrm>
          <a:prstGeom prst="rect">
            <a:avLst/>
          </a:prstGeom>
          <a:noFill/>
        </p:spPr>
        <p:txBody>
          <a:bodyPr wrap="square" rtlCol="0">
            <a:spAutoFit/>
          </a:bodyPr>
          <a:lstStyle/>
          <a:p>
            <a:pPr algn="l"/>
            <a:r>
              <a:rPr lang="en-US" sz="3200" u="sng" dirty="0">
                <a:latin typeface="Calibri" panose="020F0502020204030204" pitchFamily="34" charset="0"/>
                <a:cs typeface="Calibri" panose="020F0502020204030204" pitchFamily="34" charset="0"/>
              </a:rPr>
              <a:t>Pre-Construction Meeting Discussion Points</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15325"/>
            <a:ext cx="8712200" cy="2862322"/>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Compaction Testing (optional)</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Discuss use of third party or contractor compaction testing if desired</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Measures actual moisture content of material</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helps for sending wet/dry trucks back</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Also measures percent compaction</a:t>
            </a:r>
          </a:p>
        </p:txBody>
      </p:sp>
      <p:pic>
        <p:nvPicPr>
          <p:cNvPr id="6" name="Picture 5" descr="A tractor on a road&#10;&#10;Description automatically generated with low confidence">
            <a:extLst>
              <a:ext uri="{FF2B5EF4-FFF2-40B4-BE49-F238E27FC236}">
                <a16:creationId xmlns:a16="http://schemas.microsoft.com/office/drawing/2014/main" id="{FB477D52-B19A-45BE-84B4-71848854C8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8"/>
          <a:stretch/>
        </p:blipFill>
        <p:spPr>
          <a:xfrm>
            <a:off x="-29029" y="3877646"/>
            <a:ext cx="9173029" cy="2980354"/>
          </a:xfrm>
          <a:prstGeom prst="rect">
            <a:avLst/>
          </a:prstGeom>
        </p:spPr>
      </p:pic>
    </p:spTree>
    <p:extLst>
      <p:ext uri="{BB962C8B-B14F-4D97-AF65-F5344CB8AC3E}">
        <p14:creationId xmlns:p14="http://schemas.microsoft.com/office/powerpoint/2010/main" val="1108326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C:\my_documents\WORKSHOPS\pics\quarry_02.JPG">
            <a:extLst>
              <a:ext uri="{FF2B5EF4-FFF2-40B4-BE49-F238E27FC236}">
                <a16:creationId xmlns:a16="http://schemas.microsoft.com/office/drawing/2014/main" id="{5884A7BB-0FEF-4F74-BB21-0D450BBD0B0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10375" y="1930400"/>
            <a:ext cx="3340100" cy="4927600"/>
          </a:xfrm>
          <a:prstGeom prst="rect">
            <a:avLst/>
          </a:prstGeom>
          <a:noFill/>
          <a:ln w="9525">
            <a:noFill/>
            <a:miter lim="800000"/>
            <a:headEnd/>
            <a:tailEnd/>
          </a:ln>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7950" y="299611"/>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Quarry/Supplier Meeting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69052"/>
            <a:ext cx="9220200" cy="1569660"/>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Highly Recommended</a:t>
            </a:r>
            <a:r>
              <a:rPr lang="en-US" sz="2800" dirty="0">
                <a:latin typeface="Calibri" panose="020F0502020204030204" pitchFamily="34" charset="0"/>
                <a:cs typeface="Calibri" panose="020F0502020204030204" pitchFamily="34" charset="0"/>
              </a:rPr>
              <a:t>  </a:t>
            </a:r>
            <a:r>
              <a:rPr lang="en-US" sz="2800" b="0" dirty="0">
                <a:solidFill>
                  <a:schemeClr val="tx1">
                    <a:lumMod val="95000"/>
                    <a:lumOff val="5000"/>
                  </a:schemeClr>
                </a:solidFill>
                <a:latin typeface="Calibri" panose="020F0502020204030204" pitchFamily="34" charset="0"/>
                <a:cs typeface="Calibri" panose="020F0502020204030204" pitchFamily="34" charset="0"/>
              </a:rPr>
              <a:t>Consider meeting with quarry or supplier during production and just before placement</a:t>
            </a:r>
          </a:p>
          <a:p>
            <a:pPr algn="l"/>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a:p>
            <a:pPr algn="l"/>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D5E1E2D7-D1DA-431B-8094-37AAF2CFD85D}"/>
              </a:ext>
            </a:extLst>
          </p:cNvPr>
          <p:cNvSpPr txBox="1"/>
          <p:nvPr/>
        </p:nvSpPr>
        <p:spPr>
          <a:xfrm>
            <a:off x="215900" y="2031999"/>
            <a:ext cx="6740525" cy="3108543"/>
          </a:xfrm>
          <a:prstGeom prst="rect">
            <a:avLst/>
          </a:prstGeom>
          <a:noFill/>
        </p:spPr>
        <p:txBody>
          <a:bodyPr wrap="square">
            <a:spAutoFit/>
          </a:bodyPr>
          <a:lstStyle/>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Make sure production is on schedule and amount is adequate for sampling/completion of project</a:t>
            </a: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Ensure quarry understanding of..</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SCC DSA specification</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Importance of adequate mixing</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Importance of proper moisture</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Consider talking to loader operator as well as QC technician</a:t>
            </a:r>
          </a:p>
        </p:txBody>
      </p:sp>
    </p:spTree>
    <p:extLst>
      <p:ext uri="{BB962C8B-B14F-4D97-AF65-F5344CB8AC3E}">
        <p14:creationId xmlns:p14="http://schemas.microsoft.com/office/powerpoint/2010/main" val="2354539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30 Days Out</a:t>
            </a:r>
          </a:p>
        </p:txBody>
      </p:sp>
      <p:sp>
        <p:nvSpPr>
          <p:cNvPr id="4" name="TextBox 3">
            <a:extLst>
              <a:ext uri="{FF2B5EF4-FFF2-40B4-BE49-F238E27FC236}">
                <a16:creationId xmlns:a16="http://schemas.microsoft.com/office/drawing/2014/main" id="{CCCCE2BC-D524-419A-8D8E-69F766040BBB}"/>
              </a:ext>
            </a:extLst>
          </p:cNvPr>
          <p:cNvSpPr txBox="1"/>
          <p:nvPr/>
        </p:nvSpPr>
        <p:spPr>
          <a:xfrm>
            <a:off x="107950" y="299611"/>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Quarry/Supplier Meeting</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1069052"/>
            <a:ext cx="9220200" cy="1569660"/>
          </a:xfrm>
          <a:prstGeom prst="rect">
            <a:avLst/>
          </a:prstGeom>
          <a:noFill/>
        </p:spPr>
        <p:txBody>
          <a:bodyPr wrap="square" rtlCol="0">
            <a:spAutoFit/>
          </a:bodyPr>
          <a:lstStyle/>
          <a:p>
            <a:pPr algn="l"/>
            <a:r>
              <a:rPr lang="en-US" sz="2800" u="sng" dirty="0">
                <a:latin typeface="Calibri" panose="020F0502020204030204" pitchFamily="34" charset="0"/>
                <a:cs typeface="Calibri" panose="020F0502020204030204" pitchFamily="34" charset="0"/>
              </a:rPr>
              <a:t>Highly Recommended</a:t>
            </a:r>
            <a:r>
              <a:rPr lang="en-US" sz="2800" dirty="0">
                <a:latin typeface="Calibri" panose="020F0502020204030204" pitchFamily="34" charset="0"/>
                <a:cs typeface="Calibri" panose="020F0502020204030204" pitchFamily="34" charset="0"/>
              </a:rPr>
              <a:t>  </a:t>
            </a:r>
            <a:r>
              <a:rPr lang="en-US" sz="2800" b="0" dirty="0">
                <a:solidFill>
                  <a:schemeClr val="tx1">
                    <a:lumMod val="95000"/>
                    <a:lumOff val="5000"/>
                  </a:schemeClr>
                </a:solidFill>
                <a:latin typeface="Calibri" panose="020F0502020204030204" pitchFamily="34" charset="0"/>
                <a:cs typeface="Calibri" panose="020F0502020204030204" pitchFamily="34" charset="0"/>
              </a:rPr>
              <a:t>Consider meeting with quarry or supplier during production and just before placement</a:t>
            </a:r>
          </a:p>
          <a:p>
            <a:pPr algn="l"/>
            <a:endParaRPr lang="en-US" sz="2000" b="0" dirty="0">
              <a:solidFill>
                <a:schemeClr val="tx1">
                  <a:lumMod val="95000"/>
                  <a:lumOff val="5000"/>
                </a:schemeClr>
              </a:solidFill>
              <a:latin typeface="Calibri" panose="020F0502020204030204" pitchFamily="34" charset="0"/>
              <a:cs typeface="Calibri" panose="020F0502020204030204" pitchFamily="34" charset="0"/>
            </a:endParaRPr>
          </a:p>
          <a:p>
            <a:pPr algn="l"/>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D5E1E2D7-D1DA-431B-8094-37AAF2CFD85D}"/>
              </a:ext>
            </a:extLst>
          </p:cNvPr>
          <p:cNvSpPr txBox="1"/>
          <p:nvPr/>
        </p:nvSpPr>
        <p:spPr>
          <a:xfrm>
            <a:off x="215900" y="2031999"/>
            <a:ext cx="6740525" cy="4647426"/>
          </a:xfrm>
          <a:prstGeom prst="rect">
            <a:avLst/>
          </a:prstGeom>
          <a:noFill/>
        </p:spPr>
        <p:txBody>
          <a:bodyPr wrap="square">
            <a:spAutoFit/>
          </a:bodyPr>
          <a:lstStyle/>
          <a:p>
            <a:pPr marL="342900" indent="-342900" algn="l">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Make sure production is on schedule and amount is adequate for sampling/completion of project</a:t>
            </a: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Ensure quarry understanding of..</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SCC DSA specification</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Importance of adequate mixing</a:t>
            </a:r>
          </a:p>
          <a:p>
            <a:pPr marL="1828800" lvl="3" indent="-457200" algn="l">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Importance of proper moisture</a:t>
            </a:r>
          </a:p>
          <a:p>
            <a:pPr marL="1828800" lvl="3" indent="-457200" algn="l">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Consider talking to loader operator as well as QC technician</a:t>
            </a: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Make sure quarry is doing moisture testing to monitor pile</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Reminder about material cert. on first load delivered</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pic>
        <p:nvPicPr>
          <p:cNvPr id="10" name="Picture 9" descr="A picture containing text, indoor, kitchen appliance&#10;&#10;Description automatically generated">
            <a:extLst>
              <a:ext uri="{FF2B5EF4-FFF2-40B4-BE49-F238E27FC236}">
                <a16:creationId xmlns:a16="http://schemas.microsoft.com/office/drawing/2014/main" id="{561CE8CE-4D76-43E5-A605-B861DC9EDF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74094" y="3975100"/>
            <a:ext cx="2404831" cy="2882900"/>
          </a:xfrm>
          <a:prstGeom prst="rect">
            <a:avLst/>
          </a:prstGeom>
        </p:spPr>
      </p:pic>
      <p:cxnSp>
        <p:nvCxnSpPr>
          <p:cNvPr id="6" name="Straight Arrow Connector 5">
            <a:extLst>
              <a:ext uri="{FF2B5EF4-FFF2-40B4-BE49-F238E27FC236}">
                <a16:creationId xmlns:a16="http://schemas.microsoft.com/office/drawing/2014/main" id="{700F0865-41F1-4DCB-8DEB-52D00BB238C8}"/>
              </a:ext>
            </a:extLst>
          </p:cNvPr>
          <p:cNvCxnSpPr/>
          <p:nvPr/>
        </p:nvCxnSpPr>
        <p:spPr bwMode="auto">
          <a:xfrm>
            <a:off x="6083300" y="5458748"/>
            <a:ext cx="873125" cy="33020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8970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Final Preparations</a:t>
            </a:r>
            <a:endParaRPr lang="en-US" sz="3200" dirty="0">
              <a:solidFill>
                <a:schemeClr val="bg1"/>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507"/>
          <a:stretch/>
        </p:blipFill>
        <p:spPr>
          <a:xfrm>
            <a:off x="0" y="1413973"/>
            <a:ext cx="3946148" cy="5444027"/>
          </a:xfrm>
          <a:prstGeom prst="rect">
            <a:avLst/>
          </a:prstGeom>
        </p:spPr>
      </p:pic>
    </p:spTree>
    <p:extLst>
      <p:ext uri="{BB962C8B-B14F-4D97-AF65-F5344CB8AC3E}">
        <p14:creationId xmlns:p14="http://schemas.microsoft.com/office/powerpoint/2010/main" val="1876935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330200" y="474227"/>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Week of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898635"/>
            <a:ext cx="8712200" cy="4154984"/>
          </a:xfrm>
          <a:prstGeom prst="rect">
            <a:avLst/>
          </a:prstGeom>
          <a:noFill/>
        </p:spPr>
        <p:txBody>
          <a:bodyPr wrap="square" rtlCol="0">
            <a:spAutoFit/>
          </a:bodyPr>
          <a:lstStyle/>
          <a:p>
            <a:pPr algn="l"/>
            <a:endParaRPr lang="en-US" sz="4000"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Review final logistics with municipality, contractor, supplier, trucking provider to make sure all are on the same page</a:t>
            </a:r>
          </a:p>
          <a:p>
            <a:pPr marL="1657350" lvl="3"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Road prep (crown, base, drainage)</a:t>
            </a:r>
          </a:p>
          <a:p>
            <a:pPr marL="1657350" lvl="3"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Truck routes </a:t>
            </a:r>
            <a:r>
              <a:rPr lang="en-US" sz="2800" b="0" dirty="0">
                <a:effectLst/>
                <a:latin typeface="Calibri" panose="020F0502020204030204" pitchFamily="34" charset="0"/>
                <a:ea typeface="Calibri" panose="020F0502020204030204" pitchFamily="34" charset="0"/>
                <a:cs typeface="Calibri" panose="020F0502020204030204" pitchFamily="34" charset="0"/>
              </a:rPr>
              <a:t>(power lines)</a:t>
            </a:r>
          </a:p>
          <a:p>
            <a:pPr marL="1657350" lvl="3"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Staging areas</a:t>
            </a:r>
          </a:p>
          <a:p>
            <a:pPr marL="1657350" lvl="3"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Availabi</a:t>
            </a:r>
            <a:r>
              <a:rPr lang="en-US" sz="2800" dirty="0">
                <a:latin typeface="Calibri" panose="020F0502020204030204" pitchFamily="34" charset="0"/>
                <a:ea typeface="Calibri" panose="020F0502020204030204" pitchFamily="34" charset="0"/>
                <a:cs typeface="Calibri" panose="020F0502020204030204" pitchFamily="34" charset="0"/>
              </a:rPr>
              <a:t>lity of equipment and personnel</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06428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B2AC2EB-4875-4A27-A98B-4C7300C6F9D6}"/>
              </a:ext>
            </a:extLst>
          </p:cNvPr>
          <p:cNvGrpSpPr/>
          <p:nvPr/>
        </p:nvGrpSpPr>
        <p:grpSpPr>
          <a:xfrm>
            <a:off x="4490808" y="-185530"/>
            <a:ext cx="4681767" cy="7043530"/>
            <a:chOff x="4648199" y="0"/>
            <a:chExt cx="4541521" cy="6858000"/>
          </a:xfrm>
        </p:grpSpPr>
        <p:pic>
          <p:nvPicPr>
            <p:cNvPr id="9" name="Picture 8">
              <a:extLst>
                <a:ext uri="{FF2B5EF4-FFF2-40B4-BE49-F238E27FC236}">
                  <a16:creationId xmlns:a16="http://schemas.microsoft.com/office/drawing/2014/main" id="{088E4E63-2251-4ECE-92B7-DB1A943318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8199" y="0"/>
              <a:ext cx="4541521" cy="6858000"/>
            </a:xfrm>
            <a:prstGeom prst="rect">
              <a:avLst/>
            </a:prstGeom>
          </p:spPr>
        </p:pic>
        <p:pic>
          <p:nvPicPr>
            <p:cNvPr id="10" name="Picture 9">
              <a:extLst>
                <a:ext uri="{FF2B5EF4-FFF2-40B4-BE49-F238E27FC236}">
                  <a16:creationId xmlns:a16="http://schemas.microsoft.com/office/drawing/2014/main" id="{BC87F784-965C-44AF-AC68-319CA7ED2C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93877" y="321377"/>
              <a:ext cx="542543" cy="1578864"/>
            </a:xfrm>
            <a:prstGeom prst="rect">
              <a:avLst/>
            </a:prstGeom>
          </p:spPr>
        </p:pic>
      </p:grpSp>
      <p:pic>
        <p:nvPicPr>
          <p:cNvPr id="7" name="Picture 6">
            <a:extLst>
              <a:ext uri="{FF2B5EF4-FFF2-40B4-BE49-F238E27FC236}">
                <a16:creationId xmlns:a16="http://schemas.microsoft.com/office/drawing/2014/main" id="{1F340968-C438-4551-8677-549E50DBF0B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53"/>
          <a:stretch/>
        </p:blipFill>
        <p:spPr>
          <a:xfrm>
            <a:off x="-5430" y="0"/>
            <a:ext cx="4508938" cy="6858000"/>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787400" y="513915"/>
            <a:ext cx="7810500" cy="769441"/>
          </a:xfrm>
          <a:prstGeom prst="rect">
            <a:avLst/>
          </a:prstGeom>
          <a:noFill/>
        </p:spPr>
        <p:txBody>
          <a:bodyPr wrap="square" rtlCol="0">
            <a:spAutoFit/>
          </a:bodyPr>
          <a:lstStyle/>
          <a:p>
            <a:endParaRPr lang="en-US" sz="4400" u="sng" dirty="0">
              <a:highlight>
                <a:srgbClr val="FFFFCC"/>
              </a:highlight>
            </a:endParaRPr>
          </a:p>
        </p:txBody>
      </p:sp>
      <p:sp>
        <p:nvSpPr>
          <p:cNvPr id="2" name="TextBox 1">
            <a:extLst>
              <a:ext uri="{FF2B5EF4-FFF2-40B4-BE49-F238E27FC236}">
                <a16:creationId xmlns:a16="http://schemas.microsoft.com/office/drawing/2014/main" id="{60F8B0BC-2404-4D46-A47D-F4434E5401F8}"/>
              </a:ext>
            </a:extLst>
          </p:cNvPr>
          <p:cNvSpPr txBox="1"/>
          <p:nvPr/>
        </p:nvSpPr>
        <p:spPr>
          <a:xfrm>
            <a:off x="9525" y="4365635"/>
            <a:ext cx="9163050" cy="2492990"/>
          </a:xfrm>
          <a:prstGeom prst="rect">
            <a:avLst/>
          </a:prstGeom>
          <a:solidFill>
            <a:schemeClr val="accent3"/>
          </a:solidFill>
        </p:spPr>
        <p:txBody>
          <a:bodyPr wrap="square" rtlCol="0">
            <a:spAutoFit/>
          </a:bodyPr>
          <a:lstStyle/>
          <a:p>
            <a:pPr algn="l">
              <a:tabLst>
                <a:tab pos="1943100" algn="l"/>
              </a:tabLst>
            </a:pPr>
            <a:r>
              <a:rPr lang="en-US" sz="3200" dirty="0">
                <a:latin typeface="Calibri" panose="020F0502020204030204" pitchFamily="34" charset="0"/>
                <a:ea typeface="Calibri" panose="020F0502020204030204" pitchFamily="34" charset="0"/>
              </a:rPr>
              <a:t>Weather and Cancellations:</a:t>
            </a:r>
          </a:p>
          <a:p>
            <a:pPr algn="l">
              <a:tabLst>
                <a:tab pos="19431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The DSA specification states: </a:t>
            </a:r>
            <a:r>
              <a:rPr lang="en-US" sz="2000" i="1" dirty="0">
                <a:effectLst/>
                <a:latin typeface="Calibri" panose="020F0502020204030204" pitchFamily="34" charset="0"/>
                <a:ea typeface="Calibri" panose="020F0502020204030204" pitchFamily="34" charset="0"/>
                <a:cs typeface="Calibri" panose="020F0502020204030204" pitchFamily="34" charset="0"/>
              </a:rPr>
              <a:t>“</a:t>
            </a:r>
            <a:r>
              <a:rPr lang="en-US" sz="2000" i="1" dirty="0">
                <a:effectLst/>
                <a:latin typeface="Calibri" panose="020F0502020204030204" pitchFamily="34" charset="0"/>
                <a:ea typeface="Calibri" panose="020F0502020204030204" pitchFamily="34" charset="0"/>
                <a:cs typeface="Arial" panose="020B0604020202020204" pitchFamily="34" charset="0"/>
              </a:rPr>
              <a:t>If freezing temperatures or precipitation are forecast that may cause the material to freeze, or prevent the material from drying out, placement shall be postponed at the discretion of the road owner, Conservation District, or aggregate supplier.”.  </a:t>
            </a:r>
          </a:p>
          <a:p>
            <a:pPr algn="l">
              <a:tabLst>
                <a:tab pos="1943100" algn="l"/>
              </a:tabLst>
            </a:pPr>
            <a:r>
              <a:rPr lang="en-US" sz="20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It will often be up to the Conservation District to make calls to postpone due to weather.</a:t>
            </a:r>
            <a:r>
              <a:rPr lang="en-US" sz="2000"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dirty="0">
                <a:solidFill>
                  <a:schemeClr val="tx1">
                    <a:lumMod val="95000"/>
                    <a:lumOff val="5000"/>
                  </a:schemeClr>
                </a:solidFill>
              </a:rPr>
              <a:t>	</a:t>
            </a:r>
          </a:p>
        </p:txBody>
      </p:sp>
      <p:sp>
        <p:nvSpPr>
          <p:cNvPr id="12" name="TextBox 11">
            <a:extLst>
              <a:ext uri="{FF2B5EF4-FFF2-40B4-BE49-F238E27FC236}">
                <a16:creationId xmlns:a16="http://schemas.microsoft.com/office/drawing/2014/main" id="{E2B9D108-0354-498C-85B5-A469817C1F2B}"/>
              </a:ext>
            </a:extLst>
          </p:cNvPr>
          <p:cNvSpPr txBox="1"/>
          <p:nvPr/>
        </p:nvSpPr>
        <p:spPr>
          <a:xfrm>
            <a:off x="694866" y="360265"/>
            <a:ext cx="7810500" cy="646331"/>
          </a:xfrm>
          <a:prstGeom prst="rect">
            <a:avLst/>
          </a:prstGeom>
          <a:solidFill>
            <a:schemeClr val="accent3"/>
          </a:solidFill>
        </p:spPr>
        <p:txBody>
          <a:bodyPr wrap="square" rtlCol="0">
            <a:spAutoFit/>
          </a:bodyPr>
          <a:lstStyle/>
          <a:p>
            <a:pPr algn="l"/>
            <a:r>
              <a:rPr lang="en-US" u="sng" dirty="0">
                <a:latin typeface="Calibri" panose="020F0502020204030204" pitchFamily="34" charset="0"/>
                <a:cs typeface="Calibri" panose="020F0502020204030204" pitchFamily="34" charset="0"/>
              </a:rPr>
              <a:t>Week of Placement: Check the Weather</a:t>
            </a:r>
          </a:p>
        </p:txBody>
      </p:sp>
    </p:spTree>
    <p:extLst>
      <p:ext uri="{BB962C8B-B14F-4D97-AF65-F5344CB8AC3E}">
        <p14:creationId xmlns:p14="http://schemas.microsoft.com/office/powerpoint/2010/main" val="125945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Final Preparations</a:t>
            </a:r>
          </a:p>
        </p:txBody>
      </p:sp>
      <p:sp>
        <p:nvSpPr>
          <p:cNvPr id="4" name="TextBox 3">
            <a:extLst>
              <a:ext uri="{FF2B5EF4-FFF2-40B4-BE49-F238E27FC236}">
                <a16:creationId xmlns:a16="http://schemas.microsoft.com/office/drawing/2014/main" id="{CCCCE2BC-D524-419A-8D8E-69F766040BBB}"/>
              </a:ext>
            </a:extLst>
          </p:cNvPr>
          <p:cNvSpPr txBox="1"/>
          <p:nvPr/>
        </p:nvSpPr>
        <p:spPr>
          <a:xfrm>
            <a:off x="101600" y="513915"/>
            <a:ext cx="89408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Day before and Day of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101600" y="898635"/>
            <a:ext cx="8712200" cy="5447645"/>
          </a:xfrm>
          <a:prstGeom prst="rect">
            <a:avLst/>
          </a:prstGeom>
          <a:noFill/>
        </p:spPr>
        <p:txBody>
          <a:bodyPr wrap="square" rtlCol="0">
            <a:spAutoFit/>
          </a:bodyPr>
          <a:lstStyle/>
          <a:p>
            <a:pPr marL="571500" indent="-571500" algn="l">
              <a:buFont typeface="Arial" panose="020B0604020202020204" pitchFamily="34" charset="0"/>
              <a:buChar char="•"/>
            </a:pPr>
            <a:endParaRPr lang="en-US" sz="40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Contact municipality, contractor, &amp; quarry to verify placement plan</a:t>
            </a:r>
          </a:p>
          <a:p>
            <a:pPr marL="914400" lvl="1"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Include engineering tech performing compaction testing (if done).  Their experience level can vary.</a:t>
            </a:r>
          </a:p>
          <a:p>
            <a:pPr marL="914400" lvl="1"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One last check in can eliminate problems</a:t>
            </a:r>
          </a:p>
          <a:p>
            <a:pPr marL="914400" lvl="1"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Use discussion points from above to tie up any loose ends</a:t>
            </a:r>
          </a:p>
          <a:p>
            <a:pPr marL="457200" indent="-45720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Check road for crown, keys, notches, etc.</a:t>
            </a:r>
          </a:p>
          <a:p>
            <a:pPr marL="914400" lvl="1" indent="-457200" algn="l">
              <a:buFont typeface="Arial" panose="020B0604020202020204" pitchFamily="34" charset="0"/>
              <a:buChar char="•"/>
            </a:pPr>
            <a:r>
              <a:rPr lang="en-US" sz="2800" dirty="0">
                <a:solidFill>
                  <a:schemeClr val="tx1">
                    <a:lumMod val="95000"/>
                    <a:lumOff val="5000"/>
                  </a:schemeClr>
                </a:solidFill>
                <a:latin typeface="Calibri" panose="020F0502020204030204" pitchFamily="34" charset="0"/>
                <a:cs typeface="Calibri" panose="020F0502020204030204" pitchFamily="34" charset="0"/>
              </a:rPr>
              <a:t>Irregularities in the road base will reflect to the surface</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23842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78A4-649D-4357-A357-4ABCC71D8F40}"/>
              </a:ext>
            </a:extLst>
          </p:cNvPr>
          <p:cNvSpPr/>
          <p:nvPr/>
        </p:nvSpPr>
        <p:spPr>
          <a:xfrm>
            <a:off x="0" y="648386"/>
            <a:ext cx="9144000" cy="6209613"/>
          </a:xfrm>
          <a:prstGeom prst="rect">
            <a:avLst/>
          </a:prstGeom>
          <a:gradFill flip="none" rotWithShape="1">
            <a:gsLst>
              <a:gs pos="100000">
                <a:srgbClr val="13223D"/>
              </a:gs>
              <a:gs pos="1000">
                <a:srgbClr val="505E8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BBCAF7E-02CE-48EA-BEC9-F15FDC18CD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FF49-BAA2-4E39-B83A-473C6C65E96D}"/>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DE54435F-A437-49F2-AA1B-4B74A478E8BC}"/>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E3DBB4-DBBB-47E2-B01B-0C0B1AB94A0C}"/>
              </a:ext>
            </a:extLst>
          </p:cNvPr>
          <p:cNvSpPr/>
          <p:nvPr/>
        </p:nvSpPr>
        <p:spPr bwMode="ltGray">
          <a:xfrm>
            <a:off x="0" y="0"/>
            <a:ext cx="9144000" cy="728372"/>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9876220-FA19-40CB-B89B-CE9514F95BBD}"/>
              </a:ext>
            </a:extLst>
          </p:cNvPr>
          <p:cNvSpPr/>
          <p:nvPr/>
        </p:nvSpPr>
        <p:spPr bwMode="white">
          <a:xfrm>
            <a:off x="0" y="648386"/>
            <a:ext cx="9144000" cy="893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B1B09E-5EDF-4147-B4E7-1D1E6946595F}"/>
              </a:ext>
            </a:extLst>
          </p:cNvPr>
          <p:cNvSpPr txBox="1"/>
          <p:nvPr/>
        </p:nvSpPr>
        <p:spPr>
          <a:xfrm>
            <a:off x="0" y="73020"/>
            <a:ext cx="9144000"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200"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DSA Season Preparation</a:t>
            </a:r>
            <a:endParaRPr kumimoji="0" lang="en-US" sz="28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endParaRPr>
          </a:p>
        </p:txBody>
      </p:sp>
      <p:sp>
        <p:nvSpPr>
          <p:cNvPr id="14" name="Subtitle 2">
            <a:extLst>
              <a:ext uri="{FF2B5EF4-FFF2-40B4-BE49-F238E27FC236}">
                <a16:creationId xmlns:a16="http://schemas.microsoft.com/office/drawing/2014/main" id="{4D4294FC-B9B3-4A35-8FF6-19AA8D2A9CB7}"/>
              </a:ext>
            </a:extLst>
          </p:cNvPr>
          <p:cNvSpPr txBox="1">
            <a:spLocks/>
          </p:cNvSpPr>
          <p:nvPr/>
        </p:nvSpPr>
        <p:spPr>
          <a:xfrm>
            <a:off x="3538090" y="364186"/>
            <a:ext cx="5838063" cy="601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white"/>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None/>
              <a:tabLst/>
              <a:defRPr/>
            </a:pPr>
            <a:r>
              <a:rPr kumimoji="0" lang="en-US" sz="4400" b="1" i="0" u="sng" strike="noStrike" kern="1200" cap="none" spc="0" normalizeH="0" baseline="0" noProof="0" dirty="0">
                <a:ln>
                  <a:noFill/>
                </a:ln>
                <a:solidFill>
                  <a:schemeClr val="bg1"/>
                </a:solidFill>
                <a:effectLst/>
                <a:uLnTx/>
                <a:uFillTx/>
                <a:latin typeface="Calibri"/>
                <a:ea typeface="Times New Roman"/>
                <a:cs typeface="+mn-cs"/>
              </a:rPr>
              <a:t>DSA Season Prep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u="sng" dirty="0">
              <a:solidFill>
                <a:srgbClr val="FFFF00"/>
              </a:solidFill>
              <a:latin typeface="Calibri"/>
              <a:ea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What is the DSA Project Checklist?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Pre-application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Pre-Project logistics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~30 days prior to placement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chemeClr val="bg1"/>
                </a:solidFill>
                <a:latin typeface="Calibri"/>
                <a:ea typeface="Times New Roman"/>
              </a:rPr>
              <a:t>Final Preparations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FFFF00"/>
                </a:solidFill>
                <a:latin typeface="Calibri"/>
                <a:ea typeface="Times New Roman"/>
              </a:rPr>
              <a:t>DSA Placement</a:t>
            </a:r>
          </a:p>
        </p:txBody>
      </p:sp>
      <p:pic>
        <p:nvPicPr>
          <p:cNvPr id="13" name="Picture 12" descr="A picture containing tree, outdoor, ground, forest&#10;&#10;Description automatically generated">
            <a:extLst>
              <a:ext uri="{FF2B5EF4-FFF2-40B4-BE49-F238E27FC236}">
                <a16:creationId xmlns:a16="http://schemas.microsoft.com/office/drawing/2014/main" id="{B50DFCA1-D26A-463A-84B5-3218236959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507"/>
          <a:stretch/>
        </p:blipFill>
        <p:spPr>
          <a:xfrm>
            <a:off x="0" y="1413973"/>
            <a:ext cx="3946148" cy="5444027"/>
          </a:xfrm>
          <a:prstGeom prst="rect">
            <a:avLst/>
          </a:prstGeom>
        </p:spPr>
      </p:pic>
    </p:spTree>
    <p:extLst>
      <p:ext uri="{BB962C8B-B14F-4D97-AF65-F5344CB8AC3E}">
        <p14:creationId xmlns:p14="http://schemas.microsoft.com/office/powerpoint/2010/main" val="1079759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7E254-0376-47AB-9FB2-8B0BC856CF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400"/>
            <a:ext cx="9144000" cy="6858000"/>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654175" y="449526"/>
            <a:ext cx="5607050" cy="769441"/>
          </a:xfrm>
          <a:prstGeom prst="rect">
            <a:avLst/>
          </a:prstGeom>
          <a:solidFill>
            <a:schemeClr val="accent3"/>
          </a:solidFill>
        </p:spPr>
        <p:txBody>
          <a:bodyPr wrap="square" rtlCol="0">
            <a:spAutoFit/>
          </a:bodyPr>
          <a:lstStyle/>
          <a:p>
            <a:r>
              <a:rPr lang="en-US" sz="4400" u="sng" dirty="0"/>
              <a:t>Day of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603250" y="3853929"/>
            <a:ext cx="8712200" cy="2554545"/>
          </a:xfrm>
          <a:prstGeom prst="rect">
            <a:avLst/>
          </a:prstGeom>
          <a:noFill/>
        </p:spPr>
        <p:txBody>
          <a:bodyPr wrap="square" rtlCol="0">
            <a:spAutoFit/>
          </a:bodyPr>
          <a:lstStyle/>
          <a:p>
            <a:pPr algn="l"/>
            <a:endParaRPr lang="en-US" sz="3200" dirty="0"/>
          </a:p>
          <a:p>
            <a:pPr marL="285750" indent="-285750" algn="l">
              <a:buFont typeface="Arial" panose="020B0604020202020204" pitchFamily="34" charset="0"/>
              <a:buChar char="•"/>
            </a:pPr>
            <a:r>
              <a:rPr lang="en-US" sz="3200" dirty="0">
                <a:effectLst/>
                <a:latin typeface="Calibri" panose="020F0502020204030204" pitchFamily="34" charset="0"/>
                <a:ea typeface="Calibri" panose="020F0502020204030204" pitchFamily="34" charset="0"/>
              </a:rPr>
              <a:t>Are transport trucks tarped as </a:t>
            </a:r>
            <a:r>
              <a:rPr lang="en-US" sz="3200" u="sng" dirty="0">
                <a:solidFill>
                  <a:srgbClr val="FF0000"/>
                </a:solidFill>
                <a:effectLst/>
                <a:latin typeface="Calibri" panose="020F0502020204030204" pitchFamily="34" charset="0"/>
                <a:ea typeface="Calibri" panose="020F0502020204030204" pitchFamily="34" charset="0"/>
              </a:rPr>
              <a:t>required</a:t>
            </a:r>
            <a:r>
              <a:rPr lang="en-US" sz="3200" dirty="0">
                <a:effectLst/>
                <a:latin typeface="Calibri" panose="020F0502020204030204" pitchFamily="34" charset="0"/>
                <a:ea typeface="Calibri" panose="020F0502020204030204" pitchFamily="34" charset="0"/>
              </a:rPr>
              <a:t>?</a:t>
            </a:r>
          </a:p>
          <a:p>
            <a:pPr marL="285750" indent="-285750" algn="l">
              <a:buFont typeface="Arial" panose="020B0604020202020204" pitchFamily="34" charset="0"/>
              <a:buChar char="•"/>
            </a:pPr>
            <a:r>
              <a:rPr lang="en-US" sz="3200" dirty="0">
                <a:latin typeface="Calibri" panose="020F0502020204030204" pitchFamily="34" charset="0"/>
                <a:ea typeface="Calibri" panose="020F0502020204030204" pitchFamily="34" charset="0"/>
              </a:rPr>
              <a:t>Did the first load come with a </a:t>
            </a:r>
            <a:r>
              <a:rPr lang="en-US" sz="3200" u="sng" dirty="0">
                <a:solidFill>
                  <a:srgbClr val="C00000"/>
                </a:solidFill>
                <a:latin typeface="Calibri" panose="020F0502020204030204" pitchFamily="34" charset="0"/>
                <a:ea typeface="Calibri" panose="020F0502020204030204" pitchFamily="34" charset="0"/>
              </a:rPr>
              <a:t>certification</a:t>
            </a:r>
            <a:r>
              <a:rPr lang="en-US" sz="3200" dirty="0">
                <a:latin typeface="Calibri" panose="020F0502020204030204" pitchFamily="34" charset="0"/>
                <a:ea typeface="Calibri" panose="020F0502020204030204" pitchFamily="34" charset="0"/>
              </a:rPr>
              <a:t>?</a:t>
            </a:r>
            <a:endParaRPr lang="en-US" sz="3200" b="0" dirty="0">
              <a:solidFill>
                <a:schemeClr val="tx1">
                  <a:lumMod val="95000"/>
                  <a:lumOff val="5000"/>
                </a:schemeClr>
              </a:solidFill>
              <a:latin typeface="Calibri" panose="020F0502020204030204" pitchFamily="34" charset="0"/>
            </a:endParaRPr>
          </a:p>
          <a:p>
            <a:pPr marL="1200150" lvl="2" indent="-285750" algn="l">
              <a:buFont typeface="Arial" panose="020B0604020202020204" pitchFamily="34" charset="0"/>
              <a:buChar char="•"/>
            </a:pPr>
            <a:r>
              <a:rPr lang="en-US" sz="3200" u="sng" dirty="0">
                <a:solidFill>
                  <a:srgbClr val="C00000"/>
                </a:solidFill>
                <a:latin typeface="Calibri" panose="020F0502020204030204" pitchFamily="34" charset="0"/>
              </a:rPr>
              <a:t>Required</a:t>
            </a:r>
          </a:p>
          <a:p>
            <a:pPr marL="1200150" lvl="2" indent="-285750" algn="l">
              <a:buFont typeface="Arial" panose="020B0604020202020204" pitchFamily="34" charset="0"/>
              <a:buChar char="•"/>
            </a:pPr>
            <a:r>
              <a:rPr lang="en-US" sz="3200" b="0" dirty="0">
                <a:solidFill>
                  <a:schemeClr val="tx1">
                    <a:lumMod val="95000"/>
                    <a:lumOff val="5000"/>
                  </a:schemeClr>
                </a:solidFill>
                <a:latin typeface="Calibri" panose="020F0502020204030204" pitchFamily="34" charset="0"/>
              </a:rPr>
              <a:t>Who is collecting load slips?</a:t>
            </a:r>
            <a:r>
              <a:rPr lang="en-US" sz="3200" b="0" dirty="0">
                <a:solidFill>
                  <a:schemeClr val="tx1">
                    <a:lumMod val="95000"/>
                    <a:lumOff val="5000"/>
                  </a:schemeClr>
                </a:solidFill>
              </a:rPr>
              <a:t>	</a:t>
            </a:r>
          </a:p>
        </p:txBody>
      </p:sp>
    </p:spTree>
    <p:extLst>
      <p:ext uri="{BB962C8B-B14F-4D97-AF65-F5344CB8AC3E}">
        <p14:creationId xmlns:p14="http://schemas.microsoft.com/office/powerpoint/2010/main" val="3830632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C9B3C4-D0AF-448B-88B9-87586A5D06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860" y="3849547"/>
            <a:ext cx="4025900" cy="3019425"/>
          </a:xfrm>
          <a:prstGeom prst="rect">
            <a:avLst/>
          </a:prstGeom>
        </p:spPr>
      </p:pic>
      <p:pic>
        <p:nvPicPr>
          <p:cNvPr id="7" name="Picture 11" descr="redrose2002workshop005">
            <a:extLst>
              <a:ext uri="{FF2B5EF4-FFF2-40B4-BE49-F238E27FC236}">
                <a16:creationId xmlns:a16="http://schemas.microsoft.com/office/drawing/2014/main" id="{9B5E8915-BDD1-47C1-B5FF-4B29F0419F0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4961" y="3865890"/>
            <a:ext cx="4260539" cy="3060044"/>
          </a:xfrm>
          <a:prstGeom prst="rect">
            <a:avLst/>
          </a:prstGeom>
          <a:noFill/>
          <a:ln w="9525">
            <a:noFill/>
            <a:miter lim="800000"/>
            <a:headEnd/>
            <a:tailEnd/>
          </a:ln>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2246769"/>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Placement depth, width, &amp; crown/cross-slope</a:t>
            </a:r>
          </a:p>
          <a:p>
            <a:pPr marL="742950" lvl="1" indent="-285750" algn="l">
              <a:buFont typeface="Arial" panose="020B0604020202020204" pitchFamily="34" charset="0"/>
              <a:buChar char="•"/>
            </a:pPr>
            <a:r>
              <a:rPr lang="en-US" sz="2800" b="0" dirty="0">
                <a:effectLst/>
                <a:latin typeface="Calibri" panose="020F0502020204030204" pitchFamily="34" charset="0"/>
                <a:ea typeface="Calibri" panose="020F0502020204030204" pitchFamily="34" charset="0"/>
                <a:cs typeface="Calibri" panose="020F0502020204030204" pitchFamily="34" charset="0"/>
              </a:rPr>
              <a:t>It may take several hundred feet to get t</a:t>
            </a:r>
            <a:r>
              <a:rPr lang="en-US" sz="2800" b="0" dirty="0">
                <a:latin typeface="Calibri" panose="020F0502020204030204" pitchFamily="34" charset="0"/>
                <a:ea typeface="Calibri" panose="020F0502020204030204" pitchFamily="34" charset="0"/>
                <a:cs typeface="Calibri" panose="020F0502020204030204" pitchFamily="34" charset="0"/>
              </a:rPr>
              <a:t>he paver “dialed in”</a:t>
            </a:r>
          </a:p>
          <a:p>
            <a:pPr marL="742950" lvl="1" indent="-285750" algn="l">
              <a:buFont typeface="Arial" panose="020B0604020202020204" pitchFamily="34" charset="0"/>
              <a:buChar char="•"/>
            </a:pPr>
            <a:r>
              <a:rPr lang="en-US" sz="2800" b="0" dirty="0">
                <a:solidFill>
                  <a:schemeClr val="tx1">
                    <a:lumMod val="95000"/>
                    <a:lumOff val="5000"/>
                  </a:schemeClr>
                </a:solidFill>
                <a:latin typeface="Calibri" panose="020F0502020204030204" pitchFamily="34" charset="0"/>
                <a:cs typeface="Calibri" panose="020F0502020204030204" pitchFamily="34" charset="0"/>
              </a:rPr>
              <a:t>Yield?			</a:t>
            </a:r>
          </a:p>
        </p:txBody>
      </p:sp>
      <p:pic>
        <p:nvPicPr>
          <p:cNvPr id="9" name="Picture 8" descr="Chart&#10;&#10;Description automatically generated">
            <a:extLst>
              <a:ext uri="{FF2B5EF4-FFF2-40B4-BE49-F238E27FC236}">
                <a16:creationId xmlns:a16="http://schemas.microsoft.com/office/drawing/2014/main" id="{C51C0B54-2256-4147-9E56-3874967DA5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8858" y="3860717"/>
            <a:ext cx="2941941" cy="3008255"/>
          </a:xfrm>
          <a:prstGeom prst="rect">
            <a:avLst/>
          </a:prstGeom>
        </p:spPr>
      </p:pic>
    </p:spTree>
    <p:extLst>
      <p:ext uri="{BB962C8B-B14F-4D97-AF65-F5344CB8AC3E}">
        <p14:creationId xmlns:p14="http://schemas.microsoft.com/office/powerpoint/2010/main" val="25401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9"/>
          <p:cNvSpPr txBox="1">
            <a:spLocks noChangeArrowheads="1"/>
          </p:cNvSpPr>
          <p:nvPr/>
        </p:nvSpPr>
        <p:spPr bwMode="auto">
          <a:xfrm>
            <a:off x="190500" y="547566"/>
            <a:ext cx="8691563" cy="4478149"/>
          </a:xfrm>
          <a:prstGeom prst="rect">
            <a:avLst/>
          </a:prstGeom>
          <a:noFill/>
          <a:ln w="9525">
            <a:noFill/>
            <a:miter lim="800000"/>
            <a:headEnd/>
            <a:tailEnd/>
          </a:ln>
        </p:spPr>
        <p:txBody>
          <a:bodyPr>
            <a:spAutoFit/>
          </a:bodyPr>
          <a:lstStyle/>
          <a:p>
            <a:pPr algn="l"/>
            <a:r>
              <a:rPr lang="en-US" u="sng" dirty="0">
                <a:latin typeface="Calibri" panose="020F0502020204030204" pitchFamily="34" charset="0"/>
              </a:rPr>
              <a:t>Reminder: 2023 DSA Changes:</a:t>
            </a:r>
          </a:p>
          <a:p>
            <a:pPr algn="l"/>
            <a:endParaRPr lang="en-US" sz="2400" b="0" dirty="0">
              <a:latin typeface="Calibri" panose="020F0502020204030204" pitchFamily="34" charset="0"/>
            </a:endParaRPr>
          </a:p>
          <a:p>
            <a:pPr algn="l">
              <a:spcBef>
                <a:spcPts val="600"/>
              </a:spcBef>
            </a:pPr>
            <a:r>
              <a:rPr lang="en-US" sz="3200" u="sng" dirty="0">
                <a:latin typeface="Calibri" panose="020F0502020204030204" pitchFamily="34" charset="0"/>
              </a:rPr>
              <a:t>Material</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Slight gradation change.  #200 11%-15% (17% if PI &lt;2)</a:t>
            </a:r>
          </a:p>
          <a:p>
            <a:pPr algn="l">
              <a:spcBef>
                <a:spcPts val="600"/>
              </a:spcBef>
            </a:pPr>
            <a:r>
              <a:rPr lang="en-US" sz="3200" u="sng" dirty="0">
                <a:latin typeface="Calibri" panose="020F0502020204030204" pitchFamily="34" charset="0"/>
              </a:rPr>
              <a:t>Placement</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Placement Season April 1 through September 30 </a:t>
            </a:r>
            <a:r>
              <a:rPr lang="en-US" sz="2800" dirty="0">
                <a:latin typeface="Calibri" panose="020F0502020204030204" pitchFamily="34" charset="0"/>
              </a:rPr>
              <a:t>unless approved by SCC – NO GUARANTEE! </a:t>
            </a:r>
          </a:p>
          <a:p>
            <a:pPr marL="457200" indent="-457200" algn="l">
              <a:spcBef>
                <a:spcPts val="600"/>
              </a:spcBef>
              <a:buFont typeface="Arial" panose="020B0604020202020204" pitchFamily="34" charset="0"/>
              <a:buChar char="•"/>
            </a:pPr>
            <a:r>
              <a:rPr lang="en-US" sz="2800" b="0" dirty="0">
                <a:latin typeface="Calibri" panose="020F0502020204030204" pitchFamily="34" charset="0"/>
              </a:rPr>
              <a:t>Paver must place DSA in single pass </a:t>
            </a:r>
            <a:r>
              <a:rPr lang="en-US" sz="2400" b="0" i="1" dirty="0">
                <a:latin typeface="Calibri" panose="020F0502020204030204" pitchFamily="34" charset="0"/>
              </a:rPr>
              <a:t>(paver still not required for jobs less than 500 tons)</a:t>
            </a:r>
            <a:endParaRPr lang="en-US" sz="2800" b="0" i="1" dirty="0">
              <a:latin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1989"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Tree>
    <p:extLst>
      <p:ext uri="{BB962C8B-B14F-4D97-AF65-F5344CB8AC3E}">
        <p14:creationId xmlns:p14="http://schemas.microsoft.com/office/powerpoint/2010/main" val="33632973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1815882"/>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Moisture, adequate mixing of material</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Be alert for changes in consistency</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Variations can happen throughout the day</a:t>
            </a:r>
            <a:r>
              <a:rPr lang="en-US" sz="2800" b="0" dirty="0">
                <a:solidFill>
                  <a:schemeClr val="tx1">
                    <a:lumMod val="95000"/>
                    <a:lumOff val="5000"/>
                  </a:schemeClr>
                </a:solidFill>
                <a:latin typeface="Calibri" panose="020F0502020204030204" pitchFamily="34" charset="0"/>
                <a:cs typeface="Calibri" panose="020F0502020204030204" pitchFamily="34" charset="0"/>
              </a:rPr>
              <a:t>		</a:t>
            </a:r>
          </a:p>
        </p:txBody>
      </p:sp>
      <p:pic>
        <p:nvPicPr>
          <p:cNvPr id="10" name="Picture 16" descr="C:\my_documents\WORKSHOPS\past workshops\2008_workshop\pictures\PA022253.JPG">
            <a:extLst>
              <a:ext uri="{FF2B5EF4-FFF2-40B4-BE49-F238E27FC236}">
                <a16:creationId xmlns:a16="http://schemas.microsoft.com/office/drawing/2014/main" id="{550038B7-5069-400A-817C-AF1F0CB1E5C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746500"/>
            <a:ext cx="9163050" cy="3111500"/>
          </a:xfrm>
          <a:prstGeom prst="rect">
            <a:avLst/>
          </a:prstGeom>
          <a:noFill/>
          <a:ln w="9525">
            <a:noFill/>
            <a:miter lim="800000"/>
            <a:headEnd/>
            <a:tailEnd/>
          </a:ln>
        </p:spPr>
      </p:pic>
    </p:spTree>
    <p:extLst>
      <p:ext uri="{BB962C8B-B14F-4D97-AF65-F5344CB8AC3E}">
        <p14:creationId xmlns:p14="http://schemas.microsoft.com/office/powerpoint/2010/main" val="799039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127000" y="386100"/>
            <a:ext cx="7810500" cy="769441"/>
          </a:xfrm>
          <a:prstGeom prst="rect">
            <a:avLst/>
          </a:prstGeom>
          <a:noFill/>
        </p:spPr>
        <p:txBody>
          <a:bodyPr wrap="square" rtlCol="0">
            <a:spAutoFit/>
          </a:bodyPr>
          <a:lstStyle/>
          <a:p>
            <a:pPr algn="l"/>
            <a:r>
              <a:rPr lang="en-US" sz="4400" u="sng" dirty="0">
                <a:latin typeface="Calibri" panose="020F0502020204030204" pitchFamily="34" charset="0"/>
                <a:cs typeface="Calibri" panose="020F0502020204030204" pitchFamily="34" charset="0"/>
              </a:rPr>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142413"/>
            <a:ext cx="8712200" cy="2246769"/>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Continuously monitor…</a:t>
            </a: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Trucking logistics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 of trucks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Power lines</a:t>
            </a:r>
          </a:p>
          <a:p>
            <a:pPr marL="742950" lvl="1"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Turnarounds, routes, flaggers, etc.</a:t>
            </a: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7" name="Picture 6" descr="A picture containing tree, outdoor, ground, dirt&#10;&#10;Description automatically generated">
            <a:extLst>
              <a:ext uri="{FF2B5EF4-FFF2-40B4-BE49-F238E27FC236}">
                <a16:creationId xmlns:a16="http://schemas.microsoft.com/office/drawing/2014/main" id="{3B62EAE6-770F-4833-B1D5-EF1D3CE5B1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581400"/>
            <a:ext cx="9144000" cy="3276600"/>
          </a:xfrm>
          <a:prstGeom prst="rect">
            <a:avLst/>
          </a:prstGeom>
        </p:spPr>
      </p:pic>
    </p:spTree>
    <p:extLst>
      <p:ext uri="{BB962C8B-B14F-4D97-AF65-F5344CB8AC3E}">
        <p14:creationId xmlns:p14="http://schemas.microsoft.com/office/powerpoint/2010/main" val="2444755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3A562-F953-4E99-A49C-4DFB89208C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0" y="365463"/>
            <a:ext cx="9144000" cy="1384995"/>
          </a:xfrm>
          <a:prstGeom prst="rect">
            <a:avLst/>
          </a:prstGeom>
          <a:solidFill>
            <a:schemeClr val="accent3"/>
          </a:solidFill>
        </p:spPr>
        <p:txBody>
          <a:bodyPr wrap="square" rtlCol="0">
            <a:spAutoFit/>
          </a:bodyPr>
          <a:lstStyle/>
          <a:p>
            <a:pPr algn="l"/>
            <a:r>
              <a:rPr lang="en-US" sz="2400" dirty="0">
                <a:latin typeface="Calibri" panose="020F0502020204030204" pitchFamily="34" charset="0"/>
                <a:cs typeface="Calibri" panose="020F0502020204030204" pitchFamily="34" charset="0"/>
              </a:rPr>
              <a:t>Water pouring from truck beds…</a:t>
            </a:r>
          </a:p>
          <a:p>
            <a:pPr algn="l"/>
            <a:endParaRPr lang="en-US" sz="105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In its wettest state, DSA should look like very low-slump concrete, better if it’s a bit drier than that</a:t>
            </a:r>
            <a:r>
              <a:rPr lang="en-US" sz="1800" b="0" dirty="0">
                <a:solidFill>
                  <a:schemeClr val="tx1">
                    <a:lumMod val="95000"/>
                    <a:lumOff val="5000"/>
                  </a:schemeClr>
                </a:solidFill>
                <a:latin typeface="Calibri" panose="020F0502020204030204" pitchFamily="34" charset="0"/>
                <a:cs typeface="Calibri" panose="020F0502020204030204" pitchFamily="34" charset="0"/>
              </a:rPr>
              <a:t>	</a:t>
            </a:r>
            <a:r>
              <a:rPr lang="en-US" sz="2000" b="0" dirty="0">
                <a:solidFill>
                  <a:schemeClr val="tx1">
                    <a:lumMod val="95000"/>
                    <a:lumOff val="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DBD494CD-6F00-4AA6-8779-0AA1D5EE3F5F}"/>
              </a:ext>
            </a:extLst>
          </p:cNvPr>
          <p:cNvSpPr txBox="1"/>
          <p:nvPr/>
        </p:nvSpPr>
        <p:spPr>
          <a:xfrm>
            <a:off x="1380067" y="2182969"/>
            <a:ext cx="4690532" cy="646331"/>
          </a:xfrm>
          <a:prstGeom prst="rect">
            <a:avLst/>
          </a:prstGeom>
          <a:noFill/>
        </p:spPr>
        <p:txBody>
          <a:bodyPr wrap="square">
            <a:spAutoFit/>
          </a:bodyPr>
          <a:lstStyle/>
          <a:p>
            <a:pPr algn="l"/>
            <a:r>
              <a:rPr lang="en-US" sz="3600" dirty="0">
                <a:latin typeface="Calibri" panose="020F0502020204030204" pitchFamily="34" charset="0"/>
                <a:cs typeface="Calibri" panose="020F0502020204030204" pitchFamily="34" charset="0"/>
              </a:rPr>
              <a:t>Too wet</a:t>
            </a:r>
          </a:p>
        </p:txBody>
      </p:sp>
    </p:spTree>
    <p:extLst>
      <p:ext uri="{BB962C8B-B14F-4D97-AF65-F5344CB8AC3E}">
        <p14:creationId xmlns:p14="http://schemas.microsoft.com/office/powerpoint/2010/main" val="348013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rowfield_tailgating008">
            <a:extLst>
              <a:ext uri="{FF2B5EF4-FFF2-40B4-BE49-F238E27FC236}">
                <a16:creationId xmlns:a16="http://schemas.microsoft.com/office/drawing/2014/main" id="{C68824BE-34D9-4622-BD8B-E552E5BCDF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63538"/>
            <a:ext cx="9144000" cy="6508750"/>
          </a:xfrm>
          <a:prstGeom prst="rect">
            <a:avLst/>
          </a:prstGeom>
          <a:noFill/>
          <a:ln w="9525">
            <a:noFill/>
            <a:miter lim="800000"/>
            <a:headEnd/>
            <a:tailEnd/>
          </a:ln>
        </p:spPr>
      </p:pic>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8" name="Line 10">
            <a:extLst>
              <a:ext uri="{FF2B5EF4-FFF2-40B4-BE49-F238E27FC236}">
                <a16:creationId xmlns:a16="http://schemas.microsoft.com/office/drawing/2014/main" id="{0378310B-09EF-45E6-A3AD-61851D859F68}"/>
              </a:ext>
            </a:extLst>
          </p:cNvPr>
          <p:cNvSpPr>
            <a:spLocks noChangeShapeType="1"/>
          </p:cNvSpPr>
          <p:nvPr/>
        </p:nvSpPr>
        <p:spPr bwMode="auto">
          <a:xfrm>
            <a:off x="3987800" y="1933198"/>
            <a:ext cx="330200" cy="707024"/>
          </a:xfrm>
          <a:prstGeom prst="line">
            <a:avLst/>
          </a:prstGeom>
          <a:noFill/>
          <a:ln w="76200">
            <a:solidFill>
              <a:schemeClr val="bg1"/>
            </a:solidFill>
            <a:round/>
            <a:headEnd/>
            <a:tailEnd type="triangle" w="med" len="med"/>
          </a:ln>
        </p:spPr>
        <p:txBody>
          <a:bodyPr/>
          <a:lstStyle/>
          <a:p>
            <a:endParaRPr lang="en-US" dirty="0">
              <a:latin typeface="Calibri" panose="020F0502020204030204" pitchFamily="34" charset="0"/>
            </a:endParaRPr>
          </a:p>
        </p:txBody>
      </p:sp>
      <p:sp>
        <p:nvSpPr>
          <p:cNvPr id="9" name="TextBox 8">
            <a:extLst>
              <a:ext uri="{FF2B5EF4-FFF2-40B4-BE49-F238E27FC236}">
                <a16:creationId xmlns:a16="http://schemas.microsoft.com/office/drawing/2014/main" id="{C1683776-8BCE-443A-A337-D5005615E6E9}"/>
              </a:ext>
            </a:extLst>
          </p:cNvPr>
          <p:cNvSpPr txBox="1"/>
          <p:nvPr/>
        </p:nvSpPr>
        <p:spPr>
          <a:xfrm>
            <a:off x="0" y="365463"/>
            <a:ext cx="4749800" cy="1446550"/>
          </a:xfrm>
          <a:prstGeom prst="rect">
            <a:avLst/>
          </a:prstGeom>
          <a:solidFill>
            <a:schemeClr val="accent3"/>
          </a:solidFill>
        </p:spPr>
        <p:txBody>
          <a:bodyPr wrap="square" rtlCol="0">
            <a:spAutoFit/>
          </a:bodyPr>
          <a:lstStyle/>
          <a:p>
            <a:pPr algn="l"/>
            <a:r>
              <a:rPr lang="en-US" sz="4000" dirty="0">
                <a:latin typeface="Calibri" panose="020F0502020204030204" pitchFamily="34" charset="0"/>
                <a:cs typeface="Calibri" panose="020F0502020204030204" pitchFamily="34" charset="0"/>
              </a:rPr>
              <a:t>Too dry</a:t>
            </a:r>
          </a:p>
          <a:p>
            <a:pPr algn="l"/>
            <a:r>
              <a:rPr lang="en-US" sz="2400" dirty="0">
                <a:latin typeface="Calibri" panose="020F0502020204030204" pitchFamily="34" charset="0"/>
                <a:cs typeface="Calibri" panose="020F0502020204030204" pitchFamily="34" charset="0"/>
              </a:rPr>
              <a:t>Will not compact</a:t>
            </a:r>
          </a:p>
          <a:p>
            <a:pPr algn="l"/>
            <a:r>
              <a:rPr lang="en-US" sz="2400" dirty="0">
                <a:latin typeface="Calibri" panose="020F0502020204030204" pitchFamily="34" charset="0"/>
                <a:cs typeface="Calibri" panose="020F0502020204030204" pitchFamily="34" charset="0"/>
              </a:rPr>
              <a:t>Will come apart quickly</a:t>
            </a:r>
            <a:endParaRPr lang="en-US" sz="2800" b="0"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472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386100"/>
            <a:ext cx="7810500" cy="769441"/>
          </a:xfrm>
          <a:prstGeom prst="rect">
            <a:avLst/>
          </a:prstGeom>
          <a:noFill/>
        </p:spPr>
        <p:txBody>
          <a:bodyPr wrap="square" rtlCol="0">
            <a:spAutoFit/>
          </a:bodyPr>
          <a:lstStyle/>
          <a:p>
            <a:pPr algn="l"/>
            <a:r>
              <a:rPr lang="en-US" sz="4400" u="sng" dirty="0"/>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143476" y="1409921"/>
            <a:ext cx="9000524" cy="4862870"/>
          </a:xfrm>
          <a:prstGeom prst="rect">
            <a:avLst/>
          </a:prstGeom>
          <a:noFill/>
        </p:spPr>
        <p:txBody>
          <a:bodyPr wrap="square" rtlCol="0">
            <a:spAutoFit/>
          </a:bodyPr>
          <a:lstStyle/>
          <a:p>
            <a:pPr algn="l"/>
            <a:r>
              <a:rPr lang="en-US" sz="4000" dirty="0">
                <a:latin typeface="Calibri" panose="020F0502020204030204" pitchFamily="34" charset="0"/>
                <a:cs typeface="Calibri" panose="020F0502020204030204" pitchFamily="34" charset="0"/>
              </a:rPr>
              <a:t>Making adjustments…</a:t>
            </a:r>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Contact quarry to make adjustments.</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Use dump truck radios in remote areas</a:t>
            </a: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Note time of change request and compare to load time on tickets</a:t>
            </a:r>
          </a:p>
          <a:p>
            <a:pPr algn="l"/>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5400" i="1" u="sng" dirty="0">
                <a:solidFill>
                  <a:srgbClr val="FF0000"/>
                </a:solidFill>
                <a:latin typeface="Calibri" panose="020F0502020204030204" pitchFamily="34" charset="0"/>
                <a:ea typeface="Calibri" panose="020F0502020204030204" pitchFamily="34" charset="0"/>
                <a:cs typeface="Calibri" panose="020F0502020204030204" pitchFamily="34" charset="0"/>
              </a:rPr>
              <a:t>Send trucks back if necessary!</a:t>
            </a:r>
          </a:p>
          <a:p>
            <a:pPr marL="742950" lvl="1" indent="-285750" algn="l">
              <a:buFont typeface="Arial" panose="020B0604020202020204" pitchFamily="34" charset="0"/>
              <a:buChar char="•"/>
            </a:pPr>
            <a:r>
              <a:rPr lang="en-US" sz="2400" b="0" dirty="0">
                <a:effectLst/>
                <a:latin typeface="Calibri" panose="020F0502020204030204" pitchFamily="34" charset="0"/>
                <a:ea typeface="Calibri" panose="020F0502020204030204" pitchFamily="34" charset="0"/>
                <a:cs typeface="Calibri" panose="020F0502020204030204" pitchFamily="34" charset="0"/>
              </a:rPr>
              <a:t>Once its down on the road surface, its more difficult to fix</a:t>
            </a:r>
          </a:p>
          <a:p>
            <a:pPr marL="285750" indent="-285750" algn="l">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Visit quarry if necessary</a:t>
            </a:r>
          </a:p>
          <a:p>
            <a:pPr marL="742950" lvl="1" indent="-285750" algn="l">
              <a:buFont typeface="Arial" panose="020B0604020202020204" pitchFamily="34" charset="0"/>
              <a:buChar char="•"/>
            </a:pPr>
            <a:r>
              <a:rPr lang="en-US" sz="2400" b="0" dirty="0">
                <a:solidFill>
                  <a:schemeClr val="tx1">
                    <a:lumMod val="95000"/>
                    <a:lumOff val="5000"/>
                  </a:schemeClr>
                </a:solidFill>
                <a:latin typeface="Calibri" panose="020F0502020204030204" pitchFamily="34" charset="0"/>
                <a:cs typeface="Calibri" panose="020F0502020204030204" pitchFamily="34" charset="0"/>
              </a:rPr>
              <a:t>Unforeseen problems like personnel/equipment/moisture issues			</a:t>
            </a:r>
          </a:p>
        </p:txBody>
      </p:sp>
    </p:spTree>
    <p:extLst>
      <p:ext uri="{BB962C8B-B14F-4D97-AF65-F5344CB8AC3E}">
        <p14:creationId xmlns:p14="http://schemas.microsoft.com/office/powerpoint/2010/main" val="38565189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44036"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5" name="Text Box 6">
            <a:extLst>
              <a:ext uri="{FF2B5EF4-FFF2-40B4-BE49-F238E27FC236}">
                <a16:creationId xmlns:a16="http://schemas.microsoft.com/office/drawing/2014/main" id="{0E221CD2-AD20-4141-A201-D4B62AB0E510}"/>
              </a:ext>
            </a:extLst>
          </p:cNvPr>
          <p:cNvSpPr txBox="1">
            <a:spLocks noChangeArrowheads="1"/>
          </p:cNvSpPr>
          <p:nvPr/>
        </p:nvSpPr>
        <p:spPr bwMode="auto">
          <a:xfrm>
            <a:off x="4457700" y="-44787"/>
            <a:ext cx="4705350" cy="430887"/>
          </a:xfrm>
          <a:prstGeom prst="rect">
            <a:avLst/>
          </a:prstGeom>
          <a:noFill/>
          <a:ln w="9525">
            <a:noFill/>
            <a:miter lim="800000"/>
            <a:headEnd/>
            <a:tailEnd/>
          </a:ln>
        </p:spPr>
        <p:txBody>
          <a:bodyPr wrap="square" anchor="ctr">
            <a:spAutoFit/>
          </a:bodyPr>
          <a:lstStyle/>
          <a:p>
            <a:pPr>
              <a:tabLst>
                <a:tab pos="4860925" algn="l"/>
              </a:tabLst>
            </a:pPr>
            <a:r>
              <a:rPr lang="en-US" sz="2200" dirty="0">
                <a:latin typeface="Calibri" panose="020F0502020204030204" pitchFamily="34" charset="0"/>
              </a:rPr>
              <a:t>DSA Checklist – Placement</a:t>
            </a:r>
          </a:p>
        </p:txBody>
      </p:sp>
      <p:sp>
        <p:nvSpPr>
          <p:cNvPr id="4" name="TextBox 3">
            <a:extLst>
              <a:ext uri="{FF2B5EF4-FFF2-40B4-BE49-F238E27FC236}">
                <a16:creationId xmlns:a16="http://schemas.microsoft.com/office/drawing/2014/main" id="{CCCCE2BC-D524-419A-8D8E-69F766040BBB}"/>
              </a:ext>
            </a:extLst>
          </p:cNvPr>
          <p:cNvSpPr txBox="1"/>
          <p:nvPr/>
        </p:nvSpPr>
        <p:spPr>
          <a:xfrm>
            <a:off x="215900" y="430550"/>
            <a:ext cx="7810500" cy="769441"/>
          </a:xfrm>
          <a:prstGeom prst="rect">
            <a:avLst/>
          </a:prstGeom>
          <a:noFill/>
        </p:spPr>
        <p:txBody>
          <a:bodyPr wrap="square" rtlCol="0">
            <a:spAutoFit/>
          </a:bodyPr>
          <a:lstStyle/>
          <a:p>
            <a:pPr algn="l"/>
            <a:r>
              <a:rPr lang="en-US" sz="4400" u="sng" dirty="0"/>
              <a:t>During placement</a:t>
            </a:r>
          </a:p>
        </p:txBody>
      </p:sp>
      <p:sp>
        <p:nvSpPr>
          <p:cNvPr id="2" name="TextBox 1">
            <a:extLst>
              <a:ext uri="{FF2B5EF4-FFF2-40B4-BE49-F238E27FC236}">
                <a16:creationId xmlns:a16="http://schemas.microsoft.com/office/drawing/2014/main" id="{60F8B0BC-2404-4D46-A47D-F4434E5401F8}"/>
              </a:ext>
            </a:extLst>
          </p:cNvPr>
          <p:cNvSpPr txBox="1"/>
          <p:nvPr/>
        </p:nvSpPr>
        <p:spPr>
          <a:xfrm>
            <a:off x="215900" y="1409921"/>
            <a:ext cx="8712200" cy="5324535"/>
          </a:xfrm>
          <a:prstGeom prst="rect">
            <a:avLst/>
          </a:prstGeom>
          <a:noFill/>
        </p:spPr>
        <p:txBody>
          <a:bodyPr wrap="square" rtlCol="0">
            <a:spAutoFit/>
          </a:bodyPr>
          <a:lstStyle/>
          <a:p>
            <a:pPr algn="l"/>
            <a:r>
              <a:rPr lang="en-US" sz="4000" dirty="0"/>
              <a:t>Compaction testing…</a:t>
            </a:r>
          </a:p>
          <a:p>
            <a:pPr algn="l"/>
            <a:endParaRPr lang="en-US" sz="4000" dirty="0"/>
          </a:p>
          <a:p>
            <a:pPr algn="l"/>
            <a:r>
              <a:rPr lang="en-US" sz="2800" dirty="0">
                <a:latin typeface="Calibri" panose="020F0502020204030204" pitchFamily="34" charset="0"/>
                <a:cs typeface="Calibri" panose="020F0502020204030204" pitchFamily="34" charset="0"/>
              </a:rPr>
              <a:t>Utilizing a nuclear density gauge</a:t>
            </a:r>
          </a:p>
          <a:p>
            <a:pPr algn="l"/>
            <a:endParaRPr lang="en-US" sz="2400" b="0" dirty="0"/>
          </a:p>
          <a:p>
            <a:pPr marL="285750" indent="-285750" algn="l">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	Not required by Program</a:t>
            </a:r>
            <a:endParaRPr lang="en-US" sz="2000" b="0" dirty="0">
              <a:effectLst/>
              <a:latin typeface="Calibri" panose="020F0502020204030204" pitchFamily="34" charset="0"/>
              <a:ea typeface="Calibri" panose="020F0502020204030204" pitchFamily="34" charset="0"/>
            </a:endParaRPr>
          </a:p>
          <a:p>
            <a:pPr algn="l"/>
            <a:endParaRPr lang="en-US" sz="2800" dirty="0">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	Quantitative way to quickly determine</a:t>
            </a:r>
          </a:p>
          <a:p>
            <a:pPr marL="1200150" lvl="2" indent="-285750" algn="l">
              <a:buFont typeface="Arial" panose="020B0604020202020204" pitchFamily="34" charset="0"/>
              <a:buChar char="•"/>
            </a:pPr>
            <a:r>
              <a:rPr lang="en-US" sz="2000" b="0" dirty="0">
                <a:effectLst/>
                <a:latin typeface="Calibri" panose="020F0502020204030204" pitchFamily="34" charset="0"/>
                <a:ea typeface="Calibri" panose="020F0502020204030204" pitchFamily="34" charset="0"/>
              </a:rPr>
              <a:t>Density (% </a:t>
            </a:r>
            <a:r>
              <a:rPr lang="en-US" sz="2000" b="0" dirty="0">
                <a:latin typeface="Calibri" panose="020F0502020204030204" pitchFamily="34" charset="0"/>
                <a:ea typeface="Calibri" panose="020F0502020204030204" pitchFamily="34" charset="0"/>
              </a:rPr>
              <a:t>compaction)</a:t>
            </a:r>
          </a:p>
          <a:p>
            <a:pPr marL="1200150" lvl="2" indent="-285750" algn="l">
              <a:buFont typeface="Arial" panose="020B0604020202020204" pitchFamily="34" charset="0"/>
              <a:buChar char="•"/>
            </a:pPr>
            <a:r>
              <a:rPr lang="en-US" sz="2000" b="0" dirty="0">
                <a:effectLst/>
                <a:latin typeface="Calibri" panose="020F0502020204030204" pitchFamily="34" charset="0"/>
                <a:ea typeface="Calibri" panose="020F0502020204030204" pitchFamily="34" charset="0"/>
              </a:rPr>
              <a:t>Moisture content – to compare to target moisture</a:t>
            </a:r>
          </a:p>
          <a:p>
            <a:pPr marL="285750" indent="-285750" algn="l">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2800" dirty="0">
                <a:latin typeface="Calibri" panose="020F0502020204030204" pitchFamily="34" charset="0"/>
                <a:ea typeface="Calibri" panose="020F0502020204030204" pitchFamily="34" charset="0"/>
              </a:rPr>
              <a:t>	Having this data can make it easier to send 	unacceptable loads back to the source</a:t>
            </a:r>
            <a:r>
              <a:rPr lang="en-US" sz="2000" b="0" dirty="0">
                <a:solidFill>
                  <a:schemeClr val="tx1">
                    <a:lumMod val="95000"/>
                    <a:lumOff val="5000"/>
                  </a:schemeClr>
                </a:solidFill>
              </a:rPr>
              <a:t>		</a:t>
            </a:r>
          </a:p>
        </p:txBody>
      </p:sp>
      <p:pic>
        <p:nvPicPr>
          <p:cNvPr id="7" name="Picture 6">
            <a:extLst>
              <a:ext uri="{FF2B5EF4-FFF2-40B4-BE49-F238E27FC236}">
                <a16:creationId xmlns:a16="http://schemas.microsoft.com/office/drawing/2014/main" id="{BC3DE8BD-3E47-450C-837B-AD3CEB6EA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3700" y="1408671"/>
            <a:ext cx="2476000" cy="2460669"/>
          </a:xfrm>
          <a:prstGeom prst="rect">
            <a:avLst/>
          </a:prstGeom>
        </p:spPr>
      </p:pic>
      <p:sp>
        <p:nvSpPr>
          <p:cNvPr id="8" name="TextBox 7">
            <a:extLst>
              <a:ext uri="{FF2B5EF4-FFF2-40B4-BE49-F238E27FC236}">
                <a16:creationId xmlns:a16="http://schemas.microsoft.com/office/drawing/2014/main" id="{A893495A-66A3-4B1D-A212-B3965B41A374}"/>
              </a:ext>
            </a:extLst>
          </p:cNvPr>
          <p:cNvSpPr txBox="1"/>
          <p:nvPr/>
        </p:nvSpPr>
        <p:spPr>
          <a:xfrm>
            <a:off x="5473700" y="3530786"/>
            <a:ext cx="2476000" cy="338554"/>
          </a:xfrm>
          <a:prstGeom prst="rect">
            <a:avLst/>
          </a:prstGeom>
          <a:noFill/>
        </p:spPr>
        <p:txBody>
          <a:bodyPr wrap="square" rtlCol="0">
            <a:spAutoFit/>
          </a:bodyPr>
          <a:lstStyle/>
          <a:p>
            <a:r>
              <a:rPr lang="en-US" sz="800" dirty="0"/>
              <a:t>https://www.measur.ca/product/4640-b-surface-thin-layer-density-gauge/</a:t>
            </a:r>
          </a:p>
        </p:txBody>
      </p:sp>
    </p:spTree>
    <p:extLst>
      <p:ext uri="{BB962C8B-B14F-4D97-AF65-F5344CB8AC3E}">
        <p14:creationId xmlns:p14="http://schemas.microsoft.com/office/powerpoint/2010/main" val="4218955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430CF-5EE6-40EB-B2D4-249D8098B8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162" y="1930772"/>
            <a:ext cx="9301096" cy="266328"/>
          </a:xfrm>
          <a:prstGeom prst="rect">
            <a:avLst/>
          </a:prstGeom>
        </p:spPr>
      </p:pic>
      <p:pic>
        <p:nvPicPr>
          <p:cNvPr id="5" name="Picture 4">
            <a:extLst>
              <a:ext uri="{FF2B5EF4-FFF2-40B4-BE49-F238E27FC236}">
                <a16:creationId xmlns:a16="http://schemas.microsoft.com/office/drawing/2014/main" id="{9C33DCB1-F03E-4D10-B91E-B1566A9CB6C7}"/>
              </a:ext>
            </a:extLst>
          </p:cNvPr>
          <p:cNvPicPr>
            <a:picLocks noChangeAspect="1"/>
          </p:cNvPicPr>
          <p:nvPr/>
        </p:nvPicPr>
        <p:blipFill>
          <a:blip r:embed="rId3"/>
          <a:stretch>
            <a:fillRect/>
          </a:stretch>
        </p:blipFill>
        <p:spPr>
          <a:xfrm>
            <a:off x="0" y="2215212"/>
            <a:ext cx="9170103" cy="3931587"/>
          </a:xfrm>
          <a:prstGeom prst="rect">
            <a:avLst/>
          </a:prstGeom>
        </p:spPr>
      </p:pic>
      <p:sp>
        <p:nvSpPr>
          <p:cNvPr id="10" name="TextBox 9">
            <a:extLst>
              <a:ext uri="{FF2B5EF4-FFF2-40B4-BE49-F238E27FC236}">
                <a16:creationId xmlns:a16="http://schemas.microsoft.com/office/drawing/2014/main" id="{7FDA05A9-038C-45D3-A58E-FD15B0AE4E4A}"/>
              </a:ext>
            </a:extLst>
          </p:cNvPr>
          <p:cNvSpPr txBox="1"/>
          <p:nvPr/>
        </p:nvSpPr>
        <p:spPr>
          <a:xfrm>
            <a:off x="-128978" y="381801"/>
            <a:ext cx="91440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Calibri" panose="020F0502020204030204"/>
              </a:rPr>
              <a:t>See DSA Handbook or Full DSA Webinar for details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u="sng" dirty="0">
                <a:solidFill>
                  <a:srgbClr val="FF0000"/>
                </a:solidFill>
                <a:latin typeface="Calibri" panose="020F0502020204030204"/>
              </a:rPr>
              <a:t>COMPACTION</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5432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9AC68E-CB14-430E-AB8F-F3B9C28DB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01888">
            <a:off x="5298114" y="2635828"/>
            <a:ext cx="5231862" cy="3700762"/>
          </a:xfrm>
          <a:prstGeom prst="rect">
            <a:avLst/>
          </a:prstGeom>
          <a:ln>
            <a:solidFill>
              <a:schemeClr val="tx1"/>
            </a:solidFill>
          </a:ln>
        </p:spPr>
      </p:pic>
      <p:pic>
        <p:nvPicPr>
          <p:cNvPr id="7" name="Picture 6">
            <a:extLst>
              <a:ext uri="{FF2B5EF4-FFF2-40B4-BE49-F238E27FC236}">
                <a16:creationId xmlns:a16="http://schemas.microsoft.com/office/drawing/2014/main" id="{3FD25D91-4EB3-4A99-8D80-0E6FA97882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43387">
            <a:off x="4316182" y="4227216"/>
            <a:ext cx="5307515" cy="3701196"/>
          </a:xfrm>
          <a:prstGeom prst="rect">
            <a:avLst/>
          </a:prstGeom>
          <a:ln>
            <a:solidFill>
              <a:schemeClr val="tx1"/>
            </a:solidFill>
          </a:ln>
        </p:spPr>
      </p:pic>
      <p:pic>
        <p:nvPicPr>
          <p:cNvPr id="5" name="Picture 4">
            <a:extLst>
              <a:ext uri="{FF2B5EF4-FFF2-40B4-BE49-F238E27FC236}">
                <a16:creationId xmlns:a16="http://schemas.microsoft.com/office/drawing/2014/main" id="{29A36D3D-2802-408F-BC47-07FB8ACF3C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9798">
            <a:off x="-639472" y="3098367"/>
            <a:ext cx="6230712" cy="4041776"/>
          </a:xfrm>
          <a:prstGeom prst="rect">
            <a:avLst/>
          </a:prstGeom>
          <a:ln>
            <a:solidFill>
              <a:schemeClr val="tx1"/>
            </a:solidFill>
          </a:ln>
        </p:spPr>
      </p:pic>
      <p:sp>
        <p:nvSpPr>
          <p:cNvPr id="11" name="TextBox 10">
            <a:extLst>
              <a:ext uri="{FF2B5EF4-FFF2-40B4-BE49-F238E27FC236}">
                <a16:creationId xmlns:a16="http://schemas.microsoft.com/office/drawing/2014/main" id="{32B003FD-9CE0-47E0-93AE-974D72666538}"/>
              </a:ext>
            </a:extLst>
          </p:cNvPr>
          <p:cNvSpPr txBox="1"/>
          <p:nvPr/>
        </p:nvSpPr>
        <p:spPr>
          <a:xfrm>
            <a:off x="572957" y="290579"/>
            <a:ext cx="7998087" cy="2708434"/>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800" b="1" i="0" strike="noStrike" kern="1200" cap="none" spc="0" normalizeH="0" baseline="0" noProof="0" dirty="0">
                <a:ln>
                  <a:noFill/>
                </a:ln>
                <a:effectLst/>
                <a:uLnTx/>
                <a:uFillTx/>
                <a:latin typeface="Calibri" panose="020F0502020204030204"/>
                <a:ea typeface="+mn-ea"/>
                <a:cs typeface="+mn-cs"/>
              </a:rPr>
              <a:t>Thank You!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Reminder: NEW</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DSA Project Checklist for CDs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Sent </a:t>
            </a:r>
            <a:r>
              <a:rPr lang="en-US" sz="2400" dirty="0">
                <a:solidFill>
                  <a:prstClr val="black"/>
                </a:solidFill>
                <a:latin typeface="Calibri" panose="020F0502020204030204"/>
              </a:rPr>
              <a:t>in webinar reminder</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P</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osted</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online</a:t>
            </a:r>
          </a:p>
        </p:txBody>
      </p:sp>
      <p:sp>
        <p:nvSpPr>
          <p:cNvPr id="6" name="Rectangle 5">
            <a:extLst>
              <a:ext uri="{FF2B5EF4-FFF2-40B4-BE49-F238E27FC236}">
                <a16:creationId xmlns:a16="http://schemas.microsoft.com/office/drawing/2014/main" id="{A4F2A7FD-04AE-4D3E-B0A7-960FF758F423}"/>
              </a:ext>
            </a:extLst>
          </p:cNvPr>
          <p:cNvSpPr/>
          <p:nvPr/>
        </p:nvSpPr>
        <p:spPr bwMode="auto">
          <a:xfrm>
            <a:off x="4563223" y="2104369"/>
            <a:ext cx="4580777" cy="1876505"/>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 day notice is a minimum</a:t>
            </a:r>
          </a:p>
          <a:p>
            <a:pPr marL="112713" marR="0" algn="l" defTabSz="914400" rtl="0" eaLnBrk="1" fontAlgn="base" latinLnBrk="0" hangingPunct="1">
              <a:lnSpc>
                <a:spcPct val="100000"/>
              </a:lnSpc>
              <a:spcBef>
                <a:spcPct val="0"/>
              </a:spcBef>
              <a:spcAft>
                <a:spcPct val="0"/>
              </a:spcAft>
              <a:buClrTx/>
              <a:buSzTx/>
              <a:buFontTx/>
              <a:buNone/>
              <a:tabLst/>
            </a:pPr>
            <a:r>
              <a:rPr lang="en-US" sz="1800" dirty="0">
                <a:solidFill>
                  <a:srgbClr val="FF0000"/>
                </a:solidFill>
                <a:latin typeface="Calibri" panose="020F0502020204030204" pitchFamily="34" charset="0"/>
                <a:cs typeface="Calibri" panose="020F0502020204030204" pitchFamily="34" charset="0"/>
              </a:rPr>
              <a:t>Notify as soon as supplier is known</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Supplier needs time to make entire pile</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Time for sampling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Time for testing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b="0" dirty="0">
                <a:latin typeface="Calibri" panose="020F0502020204030204" pitchFamily="34" charset="0"/>
                <a:cs typeface="Calibri" panose="020F0502020204030204" pitchFamily="34" charset="0"/>
              </a:rPr>
              <a:t>Potential time for failures</a:t>
            </a: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9037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6608B0-E70E-E568-F2C8-9F1809E4D4D8}"/>
              </a:ext>
            </a:extLst>
          </p:cNvPr>
          <p:cNvSpPr txBox="1"/>
          <p:nvPr/>
        </p:nvSpPr>
        <p:spPr>
          <a:xfrm>
            <a:off x="152400" y="151179"/>
            <a:ext cx="8991600" cy="65556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ESM Trainings</a:t>
            </a:r>
            <a:r>
              <a:rPr kumimoji="0" lang="en-US" sz="1800" b="1" i="0" u="none"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a:t>
            </a:r>
            <a:r>
              <a:rPr kumimoji="0" lang="en-US" sz="1800" b="0" i="0" u="none"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 </a:t>
            </a:r>
            <a:r>
              <a:rPr kumimoji="0" lang="en-US" sz="1400" b="0" i="0" u="none"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12 scheduled statewide with the first one this week in Johnstown.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Stream Crossing Trainings: Conservation Districts</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May 21-23</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June 11-13</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Aug 13-15</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Stream Crossing Trainings: Design Engineers</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July 1-2                Centre</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Aug 28-29           McKean</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Sep 18-19           Monroe</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Administrative and Financial Trainings</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400" b="0" i="0" u="none" strike="sng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Mar 13 (Admin), Mar 14 (financial), Berks</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May 21 (Admin), May 22 (financial), Westmoreland</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July 23 (Admin), July 24 (financial), Centre</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Oct 16 (Admin), Oct 17 (financial), Luzerne</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Pts val="1000"/>
              <a:buFont typeface="Courier New" panose="02070309020205020404" pitchFamily="49" charset="0"/>
              <a:buChar char="o"/>
              <a:tabLst>
                <a:tab pos="914400" algn="l"/>
              </a:tabLst>
              <a:defRPr/>
            </a:pP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Dec 3 (Admin), Dec 4 (financial), Venango</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242424"/>
                </a:solidFill>
                <a:effectLst/>
                <a:uLnTx/>
                <a:uFillTx/>
                <a:latin typeface="Segoe UI" panose="020B0502040204020203" pitchFamily="34" charset="0"/>
                <a:ea typeface="Aptos" panose="020B0004020202020204" pitchFamily="34" charset="0"/>
                <a:cs typeface="Aptos" panose="020B0004020202020204" pitchFamily="34" charset="0"/>
              </a:rPr>
              <a:t>Other Training Notes:</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1"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Workshop: </a:t>
            </a: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Mark your calendars for October 8-10 in Dubois.</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1"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ESM Boot Camps:</a:t>
            </a: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 Working on finalizing dates for “new hire boot camps” not held since before COVID.  Currently planning for two session in September, details to come.</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1"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DEP Stream Trainings:</a:t>
            </a: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  Building off the two completed last year, the Center is holding three 1.5 day stream crossing trainings for DEP permit review staff this spring.</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400" b="1"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Course Tracker:</a:t>
            </a:r>
            <a:r>
              <a:rPr kumimoji="0" lang="en-US" sz="1400" b="0" i="0" u="none"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rPr>
              <a:t> Don’t forget the new course attendance tracker allows you to look up your, or anyone else’s, current certifications and expiration dates. </a:t>
            </a:r>
            <a:r>
              <a:rPr kumimoji="0" lang="en-US" sz="1400" b="0" i="0" u="sng" strike="noStrike" kern="1200" cap="none" spc="0" normalizeH="0" baseline="0" noProof="0" dirty="0">
                <a:ln>
                  <a:noFill/>
                </a:ln>
                <a:solidFill>
                  <a:srgbClr val="242424"/>
                </a:solidFill>
                <a:effectLst/>
                <a:uLnTx/>
                <a:uFillTx/>
                <a:latin typeface="Aptos" panose="020B0004020202020204" pitchFamily="34" charset="0"/>
                <a:ea typeface="Times New Roman" panose="02020603050405020304" pitchFamily="18" charset="0"/>
                <a:cs typeface="Calibri" panose="020F0502020204030204" pitchFamily="34" charset="0"/>
                <a:hlinkClick r:id="rId2"/>
              </a:rPr>
              <a:t>https://dirtandgravel.psu.edu/education-training/course-attendance-tracker/</a:t>
            </a:r>
            <a:endParaRPr kumimoji="0" lang="en-US" sz="2000" b="0" i="0" u="none" strike="noStrike" kern="1200" cap="none" spc="0" normalizeH="0" baseline="0" noProof="0" dirty="0">
              <a:ln>
                <a:noFill/>
              </a:ln>
              <a:solidFill>
                <a:srgbClr val="242424"/>
              </a:solidFill>
              <a:effectLst/>
              <a:uLnTx/>
              <a:uFillTx/>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4985108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Box 6"/>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25" name="Text Box 6"/>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
        <p:nvSpPr>
          <p:cNvPr id="2" name="Content Placeholder 2">
            <a:extLst>
              <a:ext uri="{FF2B5EF4-FFF2-40B4-BE49-F238E27FC236}">
                <a16:creationId xmlns:a16="http://schemas.microsoft.com/office/drawing/2014/main" id="{E6B89C1F-04F1-EDA1-39B2-597D89D43288}"/>
              </a:ext>
            </a:extLst>
          </p:cNvPr>
          <p:cNvSpPr txBox="1">
            <a:spLocks/>
          </p:cNvSpPr>
          <p:nvPr/>
        </p:nvSpPr>
        <p:spPr>
          <a:xfrm>
            <a:off x="143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5-Year Spending Update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All funding from agreement must be spent out by 6/30/2024</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Current CD Status as of 3/20/2024</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1" i="0" u="sng" strike="noStrike" kern="1200" cap="none" spc="0" normalizeH="0" baseline="0" noProof="0" dirty="0">
                <a:ln>
                  <a:noFill/>
                </a:ln>
                <a:solidFill>
                  <a:srgbClr val="00B050"/>
                </a:solidFill>
                <a:effectLst/>
                <a:uLnTx/>
                <a:uFillTx/>
                <a:latin typeface="Calibri" panose="020F0502020204030204"/>
                <a:ea typeface="+mn-ea"/>
                <a:cs typeface="+mn-cs"/>
              </a:rPr>
              <a:t>Spent everything</a:t>
            </a:r>
            <a:r>
              <a:rPr kumimoji="0" lang="en-US" sz="3000" b="1" i="0" u="none" strike="noStrike" kern="1200" cap="none" spc="0" normalizeH="0" baseline="0" noProof="0" dirty="0">
                <a:ln>
                  <a:noFill/>
                </a:ln>
                <a:solidFill>
                  <a:srgbClr val="00B050"/>
                </a:solidFill>
                <a:effectLst/>
                <a:uLnTx/>
                <a:uFillTx/>
                <a:latin typeface="Calibri" panose="020F0502020204030204"/>
                <a:ea typeface="+mn-ea"/>
                <a:cs typeface="+mn-cs"/>
              </a:rPr>
              <a:t>: 27 DGR, 23 LVR</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1" i="0" u="sng" strike="noStrike" kern="1200" cap="none" spc="0" normalizeH="0" baseline="0" noProof="0" dirty="0">
                <a:ln>
                  <a:noFill/>
                </a:ln>
                <a:solidFill>
                  <a:srgbClr val="FFC000"/>
                </a:solidFill>
                <a:effectLst/>
                <a:uLnTx/>
                <a:uFillTx/>
                <a:latin typeface="Calibri" panose="020F0502020204030204"/>
                <a:ea typeface="+mn-ea"/>
                <a:cs typeface="+mn-cs"/>
              </a:rPr>
              <a:t>Committed everything</a:t>
            </a:r>
            <a:r>
              <a:rPr kumimoji="0" lang="en-US" sz="3000" b="1" i="0" u="none" strike="noStrike" kern="1200" cap="none" spc="0" normalizeH="0" baseline="0" noProof="0" dirty="0">
                <a:ln>
                  <a:noFill/>
                </a:ln>
                <a:solidFill>
                  <a:srgbClr val="FFC000"/>
                </a:solidFill>
                <a:effectLst/>
                <a:uLnTx/>
                <a:uFillTx/>
                <a:latin typeface="Calibri" panose="020F0502020204030204"/>
                <a:ea typeface="+mn-ea"/>
                <a:cs typeface="+mn-cs"/>
              </a:rPr>
              <a:t>: 25 DGR, 31 LVR</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1" i="0" u="sng" strike="noStrike" kern="1200" cap="none" spc="0" normalizeH="0" baseline="0" noProof="0" dirty="0">
                <a:ln>
                  <a:noFill/>
                </a:ln>
                <a:solidFill>
                  <a:srgbClr val="FF0000"/>
                </a:solidFill>
                <a:effectLst/>
                <a:uLnTx/>
                <a:uFillTx/>
                <a:latin typeface="Calibri" panose="020F0502020204030204"/>
                <a:ea typeface="+mn-ea"/>
                <a:cs typeface="+mn-cs"/>
              </a:rPr>
              <a:t>Not committed</a:t>
            </a: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 12 DGR, 12 LVR</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2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ChangeArrowheads="1"/>
          </p:cNvSpPr>
          <p:nvPr/>
        </p:nvSpPr>
        <p:spPr bwMode="auto">
          <a:xfrm>
            <a:off x="19050" y="547461"/>
            <a:ext cx="9144000" cy="990600"/>
          </a:xfrm>
          <a:prstGeom prst="rect">
            <a:avLst/>
          </a:prstGeom>
          <a:noFill/>
          <a:ln w="9525">
            <a:noFill/>
            <a:miter lim="800000"/>
            <a:headEnd/>
            <a:tailEnd/>
          </a:ln>
        </p:spPr>
        <p:txBody>
          <a:bodyPr/>
          <a:lstStyle/>
          <a:p>
            <a:pPr marL="225425" indent="-225425" algn="l">
              <a:spcBef>
                <a:spcPct val="20000"/>
              </a:spcBef>
            </a:pPr>
            <a:r>
              <a:rPr lang="en-US" sz="2800" u="sng" dirty="0">
                <a:latin typeface="Calibri" panose="020F0502020204030204" pitchFamily="34" charset="0"/>
                <a:cs typeface="Calibri" panose="020F0502020204030204" pitchFamily="34" charset="0"/>
              </a:rPr>
              <a:t>DSA Use and Overuse</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225425" indent="-225425" algn="l">
              <a:spcBef>
                <a:spcPct val="20000"/>
              </a:spcBef>
            </a:pPr>
            <a:endParaRPr lang="en-US" sz="2800" dirty="0">
              <a:latin typeface="Calibri" panose="020F0502020204030204" pitchFamily="34" charset="0"/>
              <a:cs typeface="Calibri" panose="020F0502020204030204" pitchFamily="34" charset="0"/>
            </a:endParaRPr>
          </a:p>
        </p:txBody>
      </p:sp>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rgbClr val="FFFFFF"/>
              </a:solidFill>
              <a:latin typeface="Calibri" panose="020F0502020204030204" pitchFamily="34" charset="0"/>
              <a:cs typeface="Calibri" panose="020F0502020204030204" pitchFamily="34" charset="0"/>
            </a:endParaRPr>
          </a:p>
        </p:txBody>
      </p:sp>
      <p:sp>
        <p:nvSpPr>
          <p:cNvPr id="83974" name="Text Box 6"/>
          <p:cNvSpPr txBox="1">
            <a:spLocks noChangeArrowheads="1"/>
          </p:cNvSpPr>
          <p:nvPr/>
        </p:nvSpPr>
        <p:spPr bwMode="auto">
          <a:xfrm>
            <a:off x="0" y="-44450"/>
            <a:ext cx="4591050" cy="523220"/>
          </a:xfrm>
          <a:prstGeom prst="rect">
            <a:avLst/>
          </a:prstGeom>
          <a:noFill/>
          <a:ln w="9525">
            <a:noFill/>
            <a:miter lim="800000"/>
            <a:headEnd/>
            <a:tailEnd/>
          </a:ln>
        </p:spPr>
        <p:txBody>
          <a:bodyPr>
            <a:spAutoFit/>
          </a:bodyPr>
          <a:lstStyle/>
          <a:p>
            <a:pPr algn="l">
              <a:tabLst>
                <a:tab pos="4860925" algn="l"/>
              </a:tabLst>
            </a:pPr>
            <a:r>
              <a:rPr lang="en-US" sz="2800" dirty="0">
                <a:solidFill>
                  <a:srgbClr val="FFFFCC"/>
                </a:solidFill>
                <a:latin typeface="Calibri" panose="020F0502020204030204" pitchFamily="34" charset="0"/>
                <a:cs typeface="Calibri" panose="020F0502020204030204" pitchFamily="34" charset="0"/>
              </a:rPr>
              <a:t>DSA Season Preparation</a:t>
            </a:r>
          </a:p>
        </p:txBody>
      </p:sp>
      <p:sp>
        <p:nvSpPr>
          <p:cNvPr id="83975" name="Text Box 6"/>
          <p:cNvSpPr txBox="1">
            <a:spLocks noChangeArrowheads="1"/>
          </p:cNvSpPr>
          <p:nvPr/>
        </p:nvSpPr>
        <p:spPr bwMode="auto">
          <a:xfrm>
            <a:off x="4552950" y="-102066"/>
            <a:ext cx="4591050" cy="523220"/>
          </a:xfrm>
          <a:prstGeom prst="rect">
            <a:avLst/>
          </a:prstGeom>
          <a:noFill/>
          <a:ln w="9525">
            <a:noFill/>
            <a:miter lim="800000"/>
            <a:headEnd/>
            <a:tailEnd/>
          </a:ln>
        </p:spPr>
        <p:txBody>
          <a:bodyPr anchor="ctr">
            <a:spAutoFit/>
          </a:bodyPr>
          <a:lstStyle/>
          <a:p>
            <a:pPr>
              <a:tabLst>
                <a:tab pos="4860925" algn="l"/>
              </a:tabLst>
            </a:pPr>
            <a:r>
              <a:rPr lang="en-US" sz="2800" dirty="0">
                <a:latin typeface="Calibri" panose="020F0502020204030204" pitchFamily="34" charset="0"/>
                <a:cs typeface="Calibri" panose="020F0502020204030204" pitchFamily="34" charset="0"/>
              </a:rPr>
              <a:t>DSA Use</a:t>
            </a:r>
          </a:p>
        </p:txBody>
      </p:sp>
      <p:sp>
        <p:nvSpPr>
          <p:cNvPr id="2" name="TextBox 1">
            <a:extLst>
              <a:ext uri="{FF2B5EF4-FFF2-40B4-BE49-F238E27FC236}">
                <a16:creationId xmlns:a16="http://schemas.microsoft.com/office/drawing/2014/main" id="{7376D7D5-0689-4CC4-A21A-816F4A9965BA}"/>
              </a:ext>
            </a:extLst>
          </p:cNvPr>
          <p:cNvSpPr txBox="1"/>
          <p:nvPr/>
        </p:nvSpPr>
        <p:spPr>
          <a:xfrm>
            <a:off x="371060" y="1424350"/>
            <a:ext cx="4200940" cy="4142673"/>
          </a:xfrm>
          <a:prstGeom prst="rect">
            <a:avLst/>
          </a:prstGeom>
          <a:noFill/>
        </p:spPr>
        <p:txBody>
          <a:bodyPr wrap="square" rtlCol="0">
            <a:spAutoFit/>
          </a:bodyPr>
          <a:lstStyle/>
          <a:p>
            <a:pPr marL="457200" indent="-457200" algn="l">
              <a:spcBef>
                <a:spcPct val="20000"/>
              </a:spcBef>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When DSA is used as part of a project, it should be the </a:t>
            </a:r>
            <a:r>
              <a:rPr lang="en-US" sz="2800" u="sng" dirty="0">
                <a:effectLst/>
                <a:latin typeface="Calibri" panose="020F0502020204030204" pitchFamily="34" charset="0"/>
                <a:ea typeface="Calibri" panose="020F0502020204030204" pitchFamily="34" charset="0"/>
                <a:cs typeface="Calibri" panose="020F0502020204030204" pitchFamily="34" charset="0"/>
              </a:rPr>
              <a:t>very last phase </a:t>
            </a:r>
            <a:r>
              <a:rPr lang="en-US" sz="2800" dirty="0">
                <a:effectLst/>
                <a:latin typeface="Calibri" panose="020F0502020204030204" pitchFamily="34" charset="0"/>
                <a:ea typeface="Calibri" panose="020F0502020204030204" pitchFamily="34" charset="0"/>
                <a:cs typeface="Calibri" panose="020F0502020204030204" pitchFamily="34" charset="0"/>
              </a:rPr>
              <a:t>of the project.  </a:t>
            </a:r>
          </a:p>
          <a:p>
            <a:pPr marL="457200" indent="-457200" algn="l">
              <a:spcBef>
                <a:spcPct val="20000"/>
              </a:spcBef>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gn="l">
              <a:spcBef>
                <a:spcPct val="20000"/>
              </a:spcBef>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DSA alone does not constitute a comprehensive DGLVR Program project.  </a:t>
            </a:r>
          </a:p>
        </p:txBody>
      </p:sp>
      <p:pic>
        <p:nvPicPr>
          <p:cNvPr id="4" name="Picture 3" descr="A picture containing tree, outdoor, ground, forest&#10;&#10;Description automatically generated">
            <a:extLst>
              <a:ext uri="{FF2B5EF4-FFF2-40B4-BE49-F238E27FC236}">
                <a16:creationId xmlns:a16="http://schemas.microsoft.com/office/drawing/2014/main" id="{49F20EC6-DC3C-4AB2-8C19-650C049DE0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5105" y="347663"/>
            <a:ext cx="4361361" cy="6510337"/>
          </a:xfrm>
          <a:prstGeom prst="rect">
            <a:avLst/>
          </a:prstGeom>
        </p:spPr>
      </p:pic>
    </p:spTree>
    <p:extLst>
      <p:ext uri="{BB962C8B-B14F-4D97-AF65-F5344CB8AC3E}">
        <p14:creationId xmlns:p14="http://schemas.microsoft.com/office/powerpoint/2010/main" val="27654322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0B1B9-C546-5BE8-B0C6-EF8E53C9038A}"/>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20345E80-3908-6162-A600-94BA8D5147CB}"/>
              </a:ext>
            </a:extLst>
          </p:cNvPr>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Box 6">
            <a:extLst>
              <a:ext uri="{FF2B5EF4-FFF2-40B4-BE49-F238E27FC236}">
                <a16:creationId xmlns:a16="http://schemas.microsoft.com/office/drawing/2014/main" id="{F2E24E4C-A0AA-9200-FDCE-D08CFD41962B}"/>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25" name="Text Box 6">
            <a:extLst>
              <a:ext uri="{FF2B5EF4-FFF2-40B4-BE49-F238E27FC236}">
                <a16:creationId xmlns:a16="http://schemas.microsoft.com/office/drawing/2014/main" id="{EF46EFAC-AA8B-734E-4620-20C4C1D0AA4A}"/>
              </a:ext>
            </a:extLst>
          </p:cNvPr>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
        <p:nvSpPr>
          <p:cNvPr id="2" name="Content Placeholder 2">
            <a:extLst>
              <a:ext uri="{FF2B5EF4-FFF2-40B4-BE49-F238E27FC236}">
                <a16:creationId xmlns:a16="http://schemas.microsoft.com/office/drawing/2014/main" id="{E4C2EB41-B80C-83C0-5A90-C6D7EE809A54}"/>
              </a:ext>
            </a:extLst>
          </p:cNvPr>
          <p:cNvSpPr txBox="1">
            <a:spLocks/>
          </p:cNvSpPr>
          <p:nvPr/>
        </p:nvSpPr>
        <p:spPr>
          <a:xfrm>
            <a:off x="143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5-Year Spending Update - Financials</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Dirt and Gravel</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C000"/>
                </a:solidFill>
                <a:effectLst/>
                <a:uLnTx/>
                <a:uFillTx/>
                <a:latin typeface="Calibri" panose="020F0502020204030204"/>
                <a:ea typeface="+mn-ea"/>
                <a:cs typeface="+mn-cs"/>
              </a:rPr>
              <a:t>Committed: $3,859,654.33 </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Not Committed: $379,227.69  </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Low Volume</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C000"/>
                </a:solidFill>
                <a:effectLst/>
                <a:uLnTx/>
                <a:uFillTx/>
                <a:latin typeface="Calibri" panose="020F0502020204030204"/>
                <a:ea typeface="+mn-ea"/>
                <a:cs typeface="+mn-cs"/>
              </a:rPr>
              <a:t>Committed: $2,694,288.49 </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Not Committed: $564,217.31  </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Total that still needs to be spent</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DGR: $4,238,882.02</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LVR: $3,258,505.80  </a:t>
            </a: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Total: $7,497,387.82  </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8074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8418-2702-71F3-1E32-B04887771A37}"/>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3FAC083F-E068-D22F-4B47-E731E0EE6E84}"/>
              </a:ext>
            </a:extLst>
          </p:cNvPr>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Box 6">
            <a:extLst>
              <a:ext uri="{FF2B5EF4-FFF2-40B4-BE49-F238E27FC236}">
                <a16:creationId xmlns:a16="http://schemas.microsoft.com/office/drawing/2014/main" id="{87EEE0BC-7C21-2EA4-0AA2-B28C61D3F0D8}"/>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25" name="Text Box 6">
            <a:extLst>
              <a:ext uri="{FF2B5EF4-FFF2-40B4-BE49-F238E27FC236}">
                <a16:creationId xmlns:a16="http://schemas.microsoft.com/office/drawing/2014/main" id="{280CE9ED-2AAE-C019-76CB-8CCA21849FC8}"/>
              </a:ext>
            </a:extLst>
          </p:cNvPr>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
        <p:nvSpPr>
          <p:cNvPr id="2" name="Content Placeholder 2">
            <a:extLst>
              <a:ext uri="{FF2B5EF4-FFF2-40B4-BE49-F238E27FC236}">
                <a16:creationId xmlns:a16="http://schemas.microsoft.com/office/drawing/2014/main" id="{DB1BA8F3-E95E-CDBC-DE5B-E605548A2047}"/>
              </a:ext>
            </a:extLst>
          </p:cNvPr>
          <p:cNvSpPr txBox="1">
            <a:spLocks/>
          </p:cNvSpPr>
          <p:nvPr/>
        </p:nvSpPr>
        <p:spPr>
          <a:xfrm>
            <a:off x="143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5-Year Spending Update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If you are </a:t>
            </a:r>
            <a:r>
              <a:rPr kumimoji="0" lang="en-US" sz="3200" b="1" i="0" u="none" strike="noStrike" kern="1200" cap="none" spc="0" normalizeH="0" baseline="0" noProof="0" dirty="0">
                <a:ln>
                  <a:noFill/>
                </a:ln>
                <a:solidFill>
                  <a:srgbClr val="00B050"/>
                </a:solidFill>
                <a:effectLst/>
                <a:uLnTx/>
                <a:uFillTx/>
                <a:latin typeface="Calibri"/>
                <a:ea typeface="Times New Roman"/>
                <a:cs typeface="+mn-cs"/>
              </a:rPr>
              <a:t>Green</a:t>
            </a: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 in both DGR and LVR, great job!</a:t>
            </a: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If you are </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Red</a:t>
            </a: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 in DGR and/or LVR, you have already been contacted for a status update.</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If you are </a:t>
            </a:r>
            <a:r>
              <a:rPr kumimoji="0" lang="en-US" sz="3200" b="1" i="0" u="none" strike="noStrike" kern="1200" cap="none" spc="0" normalizeH="0" baseline="0" noProof="0" dirty="0">
                <a:ln>
                  <a:noFill/>
                </a:ln>
                <a:solidFill>
                  <a:srgbClr val="FFC000"/>
                </a:solidFill>
                <a:effectLst/>
                <a:uLnTx/>
                <a:uFillTx/>
                <a:latin typeface="Calibri"/>
                <a:ea typeface="Times New Roman"/>
                <a:cs typeface="+mn-cs"/>
              </a:rPr>
              <a:t>Yellow</a:t>
            </a: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 in DGR and/or LVR, expect follow-up status calls/emails.</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marR="0" lvl="2"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600200" marR="0" lvl="3"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7231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152400" y="579841"/>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How do I know if I’m red, yellow, or green?</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If your “balance remaining” is $0 in your GIS quarterly report, you are </a:t>
            </a:r>
            <a:r>
              <a:rPr kumimoji="0" lang="en-US" sz="3200" b="1" i="0" u="sng" strike="noStrike" kern="1200" cap="none" spc="0" normalizeH="0" baseline="0" noProof="0" dirty="0">
                <a:ln>
                  <a:noFill/>
                </a:ln>
                <a:solidFill>
                  <a:srgbClr val="00B050"/>
                </a:solidFill>
                <a:effectLst/>
                <a:uLnTx/>
                <a:uFillTx/>
                <a:latin typeface="Calibri"/>
                <a:ea typeface="Times New Roman"/>
                <a:cs typeface="+mn-cs"/>
              </a:rPr>
              <a:t>green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pic>
        <p:nvPicPr>
          <p:cNvPr id="16" name="Picture 15">
            <a:extLst>
              <a:ext uri="{FF2B5EF4-FFF2-40B4-BE49-F238E27FC236}">
                <a16:creationId xmlns:a16="http://schemas.microsoft.com/office/drawing/2014/main" id="{22A6D69A-3E85-1412-A38F-F22DCB79F31D}"/>
              </a:ext>
            </a:extLst>
          </p:cNvPr>
          <p:cNvPicPr>
            <a:picLocks noChangeAspect="1"/>
          </p:cNvPicPr>
          <p:nvPr/>
        </p:nvPicPr>
        <p:blipFill>
          <a:blip r:embed="rId3"/>
          <a:stretch>
            <a:fillRect/>
          </a:stretch>
        </p:blipFill>
        <p:spPr>
          <a:xfrm>
            <a:off x="2047079" y="3886015"/>
            <a:ext cx="5001868" cy="2770591"/>
          </a:xfrm>
          <a:prstGeom prst="rect">
            <a:avLst/>
          </a:prstGeom>
        </p:spPr>
      </p:pic>
      <p:sp>
        <p:nvSpPr>
          <p:cNvPr id="17" name="Oval 16">
            <a:extLst>
              <a:ext uri="{FF2B5EF4-FFF2-40B4-BE49-F238E27FC236}">
                <a16:creationId xmlns:a16="http://schemas.microsoft.com/office/drawing/2014/main" id="{E1E7E551-AC43-8822-8635-457BCD072404}"/>
              </a:ext>
            </a:extLst>
          </p:cNvPr>
          <p:cNvSpPr/>
          <p:nvPr/>
        </p:nvSpPr>
        <p:spPr>
          <a:xfrm>
            <a:off x="2667000" y="5271310"/>
            <a:ext cx="4140170" cy="5198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8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152400" y="579841"/>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How do I know if I’m red, yellow, or green?</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If you have a “balance remaining,” and it is </a:t>
            </a:r>
            <a:r>
              <a:rPr kumimoji="0" lang="en-US" sz="3200" b="1" i="0" u="sng" strike="noStrike" kern="1200" cap="none" spc="0" normalizeH="0" baseline="0" noProof="0" dirty="0">
                <a:ln>
                  <a:noFill/>
                </a:ln>
                <a:solidFill>
                  <a:prstClr val="black"/>
                </a:solidFill>
                <a:effectLst/>
                <a:uLnTx/>
                <a:uFillTx/>
                <a:latin typeface="Calibri"/>
                <a:ea typeface="+mn-ea"/>
                <a:cs typeface="+mn-cs"/>
              </a:rPr>
              <a:t>less than</a:t>
            </a:r>
            <a:r>
              <a:rPr kumimoji="0" lang="en-US" sz="3200" b="0" i="0" u="none" strike="noStrike" kern="1200" cap="none" spc="0" normalizeH="0" baseline="0" noProof="0" dirty="0">
                <a:ln>
                  <a:noFill/>
                </a:ln>
                <a:solidFill>
                  <a:prstClr val="black"/>
                </a:solidFill>
                <a:effectLst/>
                <a:uLnTx/>
                <a:uFillTx/>
                <a:latin typeface="Calibri"/>
                <a:ea typeface="+mn-ea"/>
                <a:cs typeface="+mn-cs"/>
              </a:rPr>
              <a:t> the committed remaining, you are </a:t>
            </a:r>
            <a:r>
              <a:rPr kumimoji="0" lang="en-US" sz="3600" b="1" i="0" u="sng" strike="noStrike" kern="1200" cap="none" spc="0" normalizeH="0" baseline="0" noProof="0" dirty="0">
                <a:ln>
                  <a:noFill/>
                </a:ln>
                <a:solidFill>
                  <a:srgbClr val="FFC000"/>
                </a:solidFill>
                <a:effectLst/>
                <a:uLnTx/>
                <a:uFillTx/>
                <a:latin typeface="Calibri"/>
                <a:ea typeface="+mn-ea"/>
                <a:cs typeface="+mn-cs"/>
              </a:rPr>
              <a:t>yellow</a:t>
            </a: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grpSp>
        <p:nvGrpSpPr>
          <p:cNvPr id="16" name="Group 15">
            <a:extLst>
              <a:ext uri="{FF2B5EF4-FFF2-40B4-BE49-F238E27FC236}">
                <a16:creationId xmlns:a16="http://schemas.microsoft.com/office/drawing/2014/main" id="{5EF2D085-063B-6F09-FA5A-0F284628EDB3}"/>
              </a:ext>
            </a:extLst>
          </p:cNvPr>
          <p:cNvGrpSpPr/>
          <p:nvPr/>
        </p:nvGrpSpPr>
        <p:grpSpPr>
          <a:xfrm>
            <a:off x="-32535" y="3962400"/>
            <a:ext cx="9144000" cy="2555776"/>
            <a:chOff x="-152400" y="4193194"/>
            <a:chExt cx="9144000" cy="2555776"/>
          </a:xfrm>
        </p:grpSpPr>
        <p:pic>
          <p:nvPicPr>
            <p:cNvPr id="7" name="Picture 6">
              <a:extLst>
                <a:ext uri="{FF2B5EF4-FFF2-40B4-BE49-F238E27FC236}">
                  <a16:creationId xmlns:a16="http://schemas.microsoft.com/office/drawing/2014/main" id="{7F6A4971-02AF-2099-4633-59F278233B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4193194"/>
              <a:ext cx="9144000" cy="2555776"/>
            </a:xfrm>
            <a:prstGeom prst="rect">
              <a:avLst/>
            </a:prstGeom>
          </p:spPr>
        </p:pic>
        <p:sp>
          <p:nvSpPr>
            <p:cNvPr id="13" name="Oval 12">
              <a:extLst>
                <a:ext uri="{FF2B5EF4-FFF2-40B4-BE49-F238E27FC236}">
                  <a16:creationId xmlns:a16="http://schemas.microsoft.com/office/drawing/2014/main" id="{4B7BA684-B06E-D293-A909-4D9EF2F68A65}"/>
                </a:ext>
              </a:extLst>
            </p:cNvPr>
            <p:cNvSpPr/>
            <p:nvPr/>
          </p:nvSpPr>
          <p:spPr>
            <a:xfrm>
              <a:off x="323088" y="5843016"/>
              <a:ext cx="42672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9D6A4973-8F95-394E-F787-EFFC6F2AB02E}"/>
                </a:ext>
              </a:extLst>
            </p:cNvPr>
            <p:cNvSpPr/>
            <p:nvPr/>
          </p:nvSpPr>
          <p:spPr>
            <a:xfrm>
              <a:off x="5276088" y="5471082"/>
              <a:ext cx="36576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86584942-FEB4-42DE-C219-AE8E28502323}"/>
                </a:ext>
              </a:extLst>
            </p:cNvPr>
            <p:cNvCxnSpPr/>
            <p:nvPr/>
          </p:nvCxnSpPr>
          <p:spPr>
            <a:xfrm flipV="1">
              <a:off x="4590288" y="5690616"/>
              <a:ext cx="609600" cy="304800"/>
            </a:xfrm>
            <a:prstGeom prst="straightConnector1">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0108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152400" y="579841"/>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How do I know if I’m red, yellow, or green?</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If you have a “balance remaining” and it is </a:t>
            </a:r>
            <a:r>
              <a:rPr kumimoji="0" lang="en-US" sz="3200" b="1" i="0" u="sng" strike="noStrike" kern="1200" cap="none" spc="0" normalizeH="0" baseline="0" noProof="0" dirty="0">
                <a:ln>
                  <a:noFill/>
                </a:ln>
                <a:solidFill>
                  <a:prstClr val="black"/>
                </a:solidFill>
                <a:effectLst/>
                <a:uLnTx/>
                <a:uFillTx/>
                <a:latin typeface="Calibri"/>
                <a:ea typeface="+mn-ea"/>
                <a:cs typeface="+mn-cs"/>
              </a:rPr>
              <a:t>greater than </a:t>
            </a:r>
            <a:r>
              <a:rPr kumimoji="0" lang="en-US" sz="3200" b="0" i="0" u="none" strike="noStrike" kern="1200" cap="none" spc="0" normalizeH="0" baseline="0" noProof="0" dirty="0">
                <a:ln>
                  <a:noFill/>
                </a:ln>
                <a:solidFill>
                  <a:prstClr val="black"/>
                </a:solidFill>
                <a:effectLst/>
                <a:uLnTx/>
                <a:uFillTx/>
                <a:latin typeface="Calibri"/>
                <a:ea typeface="+mn-ea"/>
                <a:cs typeface="+mn-cs"/>
              </a:rPr>
              <a:t>the committed remaining, you are </a:t>
            </a:r>
            <a:r>
              <a:rPr kumimoji="0" lang="en-US" sz="3600" b="1" i="0" u="sng" strike="noStrike" kern="1200" cap="none" spc="0" normalizeH="0" baseline="0" noProof="0" dirty="0">
                <a:ln>
                  <a:noFill/>
                </a:ln>
                <a:solidFill>
                  <a:srgbClr val="FF0000"/>
                </a:solidFill>
                <a:effectLst/>
                <a:uLnTx/>
                <a:uFillTx/>
                <a:latin typeface="Calibri"/>
                <a:ea typeface="+mn-ea"/>
                <a:cs typeface="+mn-cs"/>
              </a:rPr>
              <a:t>red</a:t>
            </a:r>
            <a:endParaRPr kumimoji="0" lang="en-US" sz="3200" b="1" i="0" u="sng" strike="noStrike" kern="1200" cap="none" spc="0" normalizeH="0" baseline="0" noProof="0" dirty="0">
              <a:ln>
                <a:noFill/>
              </a:ln>
              <a:solidFill>
                <a:srgbClr val="FF0000"/>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grpSp>
        <p:nvGrpSpPr>
          <p:cNvPr id="8" name="Group 7">
            <a:extLst>
              <a:ext uri="{FF2B5EF4-FFF2-40B4-BE49-F238E27FC236}">
                <a16:creationId xmlns:a16="http://schemas.microsoft.com/office/drawing/2014/main" id="{1E34D78D-068B-3A9C-BC8C-95AA1242AF56}"/>
              </a:ext>
            </a:extLst>
          </p:cNvPr>
          <p:cNvGrpSpPr/>
          <p:nvPr/>
        </p:nvGrpSpPr>
        <p:grpSpPr>
          <a:xfrm>
            <a:off x="246887" y="4267200"/>
            <a:ext cx="8686801" cy="2368933"/>
            <a:chOff x="304799" y="4215384"/>
            <a:chExt cx="8686801" cy="2368933"/>
          </a:xfrm>
        </p:grpSpPr>
        <p:pic>
          <p:nvPicPr>
            <p:cNvPr id="9" name="Picture 8">
              <a:extLst>
                <a:ext uri="{FF2B5EF4-FFF2-40B4-BE49-F238E27FC236}">
                  <a16:creationId xmlns:a16="http://schemas.microsoft.com/office/drawing/2014/main" id="{E5648081-8D13-1377-097A-6BC00F3840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99" y="4215384"/>
              <a:ext cx="8586216" cy="2368933"/>
            </a:xfrm>
            <a:prstGeom prst="rect">
              <a:avLst/>
            </a:prstGeom>
            <a:ln>
              <a:solidFill>
                <a:schemeClr val="tx1"/>
              </a:solidFill>
            </a:ln>
          </p:spPr>
        </p:pic>
        <p:sp>
          <p:nvSpPr>
            <p:cNvPr id="10" name="Oval 9">
              <a:extLst>
                <a:ext uri="{FF2B5EF4-FFF2-40B4-BE49-F238E27FC236}">
                  <a16:creationId xmlns:a16="http://schemas.microsoft.com/office/drawing/2014/main" id="{0140DD90-2A7B-5A49-31FA-D15A09DB856E}"/>
                </a:ext>
              </a:extLst>
            </p:cNvPr>
            <p:cNvSpPr/>
            <p:nvPr/>
          </p:nvSpPr>
          <p:spPr>
            <a:xfrm>
              <a:off x="381000" y="5791200"/>
              <a:ext cx="42672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4169744D-5758-249B-3F88-81D4B32C8890}"/>
                </a:ext>
              </a:extLst>
            </p:cNvPr>
            <p:cNvSpPr/>
            <p:nvPr/>
          </p:nvSpPr>
          <p:spPr>
            <a:xfrm>
              <a:off x="5334000" y="5419266"/>
              <a:ext cx="36576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5DD68939-449E-54E7-24E1-92DDC78A777F}"/>
                </a:ext>
              </a:extLst>
            </p:cNvPr>
            <p:cNvCxnSpPr/>
            <p:nvPr/>
          </p:nvCxnSpPr>
          <p:spPr>
            <a:xfrm flipV="1">
              <a:off x="4648200" y="5638800"/>
              <a:ext cx="609600" cy="304800"/>
            </a:xfrm>
            <a:prstGeom prst="straightConnector1">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01382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8418-2702-71F3-1E32-B04887771A37}"/>
            </a:ext>
          </a:extLst>
        </p:cNvPr>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FA2DE2C-B6C1-7CF3-66AE-D8C2E35FE3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704" y="914400"/>
            <a:ext cx="8286591" cy="6172082"/>
          </a:xfrm>
          <a:prstGeom prst="rect">
            <a:avLst/>
          </a:prstGeom>
        </p:spPr>
      </p:pic>
      <p:sp>
        <p:nvSpPr>
          <p:cNvPr id="22" name="Rectangle 21">
            <a:extLst>
              <a:ext uri="{FF2B5EF4-FFF2-40B4-BE49-F238E27FC236}">
                <a16:creationId xmlns:a16="http://schemas.microsoft.com/office/drawing/2014/main" id="{3FAC083F-E068-D22F-4B47-E731E0EE6E84}"/>
              </a:ext>
            </a:extLst>
          </p:cNvPr>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Box 6">
            <a:extLst>
              <a:ext uri="{FF2B5EF4-FFF2-40B4-BE49-F238E27FC236}">
                <a16:creationId xmlns:a16="http://schemas.microsoft.com/office/drawing/2014/main" id="{87EEE0BC-7C21-2EA4-0AA2-B28C61D3F0D8}"/>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25" name="Text Box 6">
            <a:extLst>
              <a:ext uri="{FF2B5EF4-FFF2-40B4-BE49-F238E27FC236}">
                <a16:creationId xmlns:a16="http://schemas.microsoft.com/office/drawing/2014/main" id="{280CE9ED-2AAE-C019-76CB-8CCA21849FC8}"/>
              </a:ext>
            </a:extLst>
          </p:cNvPr>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
        <p:nvSpPr>
          <p:cNvPr id="5" name="Content Placeholder 2">
            <a:extLst>
              <a:ext uri="{FF2B5EF4-FFF2-40B4-BE49-F238E27FC236}">
                <a16:creationId xmlns:a16="http://schemas.microsoft.com/office/drawing/2014/main" id="{5A3EF658-D61A-77F3-8F3F-15FB65205C20}"/>
              </a:ext>
            </a:extLst>
          </p:cNvPr>
          <p:cNvSpPr txBox="1">
            <a:spLocks/>
          </p:cNvSpPr>
          <p:nvPr/>
        </p:nvSpPr>
        <p:spPr>
          <a:xfrm>
            <a:off x="143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5-Year Spending Status – </a:t>
            </a: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DGR</a:t>
            </a:r>
          </a:p>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As of 3/20/2024</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3744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8418-2702-71F3-1E32-B04887771A37}"/>
            </a:ext>
          </a:extLst>
        </p:cNvPr>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840ECF6-1BF6-2369-2640-B9D427AE68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409" y="838318"/>
            <a:ext cx="8286591" cy="6172082"/>
          </a:xfrm>
          <a:prstGeom prst="rect">
            <a:avLst/>
          </a:prstGeom>
        </p:spPr>
      </p:pic>
      <p:sp>
        <p:nvSpPr>
          <p:cNvPr id="22" name="Rectangle 21">
            <a:extLst>
              <a:ext uri="{FF2B5EF4-FFF2-40B4-BE49-F238E27FC236}">
                <a16:creationId xmlns:a16="http://schemas.microsoft.com/office/drawing/2014/main" id="{3FAC083F-E068-D22F-4B47-E731E0EE6E84}"/>
              </a:ext>
            </a:extLst>
          </p:cNvPr>
          <p:cNvSpPr/>
          <p:nvPr/>
        </p:nvSpPr>
        <p:spPr>
          <a:xfrm>
            <a:off x="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 Box 6">
            <a:extLst>
              <a:ext uri="{FF2B5EF4-FFF2-40B4-BE49-F238E27FC236}">
                <a16:creationId xmlns:a16="http://schemas.microsoft.com/office/drawing/2014/main" id="{87EEE0BC-7C21-2EA4-0AA2-B28C61D3F0D8}"/>
              </a:ext>
            </a:extLst>
          </p:cNvPr>
          <p:cNvSpPr txBox="1">
            <a:spLocks noChangeArrowheads="1"/>
          </p:cNvSpPr>
          <p:nvPr/>
        </p:nvSpPr>
        <p:spPr bwMode="auto">
          <a:xfrm>
            <a:off x="0" y="-43814"/>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25" name="Text Box 6">
            <a:extLst>
              <a:ext uri="{FF2B5EF4-FFF2-40B4-BE49-F238E27FC236}">
                <a16:creationId xmlns:a16="http://schemas.microsoft.com/office/drawing/2014/main" id="{280CE9ED-2AAE-C019-76CB-8CCA21849FC8}"/>
              </a:ext>
            </a:extLst>
          </p:cNvPr>
          <p:cNvSpPr txBox="1">
            <a:spLocks noChangeArrowheads="1"/>
          </p:cNvSpPr>
          <p:nvPr/>
        </p:nvSpPr>
        <p:spPr bwMode="auto">
          <a:xfrm>
            <a:off x="4590288" y="-43815"/>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
        <p:nvSpPr>
          <p:cNvPr id="5" name="Content Placeholder 2">
            <a:extLst>
              <a:ext uri="{FF2B5EF4-FFF2-40B4-BE49-F238E27FC236}">
                <a16:creationId xmlns:a16="http://schemas.microsoft.com/office/drawing/2014/main" id="{5A3EF658-D61A-77F3-8F3F-15FB65205C20}"/>
              </a:ext>
            </a:extLst>
          </p:cNvPr>
          <p:cNvSpPr txBox="1">
            <a:spLocks/>
          </p:cNvSpPr>
          <p:nvPr/>
        </p:nvSpPr>
        <p:spPr>
          <a:xfrm>
            <a:off x="143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5-Year Spending Status – </a:t>
            </a:r>
            <a:r>
              <a:rPr kumimoji="0" lang="en-US" sz="3600" b="1" i="0" u="sng" strike="noStrike" kern="1200" cap="none" spc="0" normalizeH="0" baseline="0" noProof="0" dirty="0">
                <a:ln>
                  <a:noFill/>
                </a:ln>
                <a:solidFill>
                  <a:srgbClr val="FF0000"/>
                </a:solidFill>
                <a:effectLst/>
                <a:uLnTx/>
                <a:uFillTx/>
                <a:latin typeface="Calibri" panose="020F0502020204030204"/>
                <a:ea typeface="+mn-ea"/>
                <a:cs typeface="+mn-cs"/>
              </a:rPr>
              <a:t>LVR</a:t>
            </a:r>
          </a:p>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As of 3/20/2024</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1791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152402" y="419483"/>
            <a:ext cx="9143999"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How do I make sure my spending is counted towards the spending requirement?</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Enter admin, </a:t>
            </a:r>
            <a:r>
              <a:rPr kumimoji="0" lang="en-US" sz="3200" b="0" i="0" u="none" strike="noStrike" kern="1200" cap="none" spc="0" normalizeH="0" baseline="0" noProof="0" dirty="0" err="1">
                <a:ln>
                  <a:noFill/>
                </a:ln>
                <a:solidFill>
                  <a:prstClr val="black"/>
                </a:solidFill>
                <a:effectLst/>
                <a:uLnTx/>
                <a:uFillTx/>
                <a:latin typeface="Calibri"/>
                <a:ea typeface="Times New Roman"/>
                <a:cs typeface="+mn-cs"/>
              </a:rPr>
              <a:t>edu</a:t>
            </a: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 and project expenses in the GIS by </a:t>
            </a: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6/24/2024</a:t>
            </a: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 (and don’t forget to click save!)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pic>
        <p:nvPicPr>
          <p:cNvPr id="13" name="Picture 12">
            <a:extLst>
              <a:ext uri="{FF2B5EF4-FFF2-40B4-BE49-F238E27FC236}">
                <a16:creationId xmlns:a16="http://schemas.microsoft.com/office/drawing/2014/main" id="{DE88A468-3778-A2EC-8831-0C1DBA6EB9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4038600"/>
            <a:ext cx="5947349" cy="4314406"/>
          </a:xfrm>
          <a:prstGeom prst="rect">
            <a:avLst/>
          </a:prstGeom>
        </p:spPr>
      </p:pic>
      <p:sp>
        <p:nvSpPr>
          <p:cNvPr id="14" name="Oval 13">
            <a:extLst>
              <a:ext uri="{FF2B5EF4-FFF2-40B4-BE49-F238E27FC236}">
                <a16:creationId xmlns:a16="http://schemas.microsoft.com/office/drawing/2014/main" id="{882D3753-376B-1EB9-F30D-60DA217291C7}"/>
              </a:ext>
            </a:extLst>
          </p:cNvPr>
          <p:cNvSpPr/>
          <p:nvPr/>
        </p:nvSpPr>
        <p:spPr>
          <a:xfrm>
            <a:off x="4573875" y="4876800"/>
            <a:ext cx="2286001" cy="14862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045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152400" y="579841"/>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What if my expenses won’t be ready to enter in GIS by 6/24/2024?</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Contact</a:t>
            </a:r>
            <a:r>
              <a:rPr kumimoji="0" lang="en-US" sz="3200" b="1" i="0" u="none" strike="noStrike" kern="1200" cap="none" spc="0" normalizeH="0" baseline="0" noProof="0" dirty="0">
                <a:ln>
                  <a:noFill/>
                </a:ln>
                <a:solidFill>
                  <a:prstClr val="black"/>
                </a:solidFill>
                <a:effectLst/>
                <a:uLnTx/>
                <a:uFillTx/>
                <a:latin typeface="Calibri"/>
                <a:ea typeface="Times New Roman"/>
                <a:cs typeface="+mn-cs"/>
              </a:rPr>
              <a:t> </a:t>
            </a: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Ken or the SCC to discuss a plan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	</a:t>
            </a: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685EA82-9E58-5283-4ACD-BEF3A60390A2}"/>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Tree>
    <p:extLst>
      <p:ext uri="{BB962C8B-B14F-4D97-AF65-F5344CB8AC3E}">
        <p14:creationId xmlns:p14="http://schemas.microsoft.com/office/powerpoint/2010/main" val="23013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1960-D09E-C07D-8CDE-3BCED96CB878}"/>
            </a:ext>
          </a:extLst>
        </p:cNvPr>
        <p:cNvGrpSpPr/>
        <p:nvPr/>
      </p:nvGrpSpPr>
      <p:grpSpPr>
        <a:xfrm>
          <a:off x="0" y="0"/>
          <a:ext cx="0" cy="0"/>
          <a:chOff x="0" y="0"/>
          <a:chExt cx="0" cy="0"/>
        </a:xfrm>
      </p:grpSpPr>
      <p:sp>
        <p:nvSpPr>
          <p:cNvPr id="37" name="Subtitle 2">
            <a:extLst>
              <a:ext uri="{FF2B5EF4-FFF2-40B4-BE49-F238E27FC236}">
                <a16:creationId xmlns:a16="http://schemas.microsoft.com/office/drawing/2014/main" id="{E7B89927-4D32-20DC-8278-0B1F4D695AB9}"/>
              </a:ext>
            </a:extLst>
          </p:cNvPr>
          <p:cNvSpPr txBox="1">
            <a:spLocks/>
          </p:cNvSpPr>
          <p:nvPr/>
        </p:nvSpPr>
        <p:spPr>
          <a:xfrm>
            <a:off x="-2286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What if I don’t know how much money I need to spend or how to spend it?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Review GIS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Review past webinars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Reach out to Ken or the SCC for assistance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a:extLst>
              <a:ext uri="{FF2B5EF4-FFF2-40B4-BE49-F238E27FC236}">
                <a16:creationId xmlns:a16="http://schemas.microsoft.com/office/drawing/2014/main" id="{E8E54F5C-2C64-4E96-DB96-81A34F62CABF}"/>
              </a:ext>
            </a:extLst>
          </p:cNvPr>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41D77FF-5348-0A66-088A-472550B1363B}"/>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2119D938-B11B-9F1C-A4E7-2108F26B1B00}"/>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79FAA41C-363F-8EBF-6CEA-808FDECF069B}"/>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Tree>
    <p:extLst>
      <p:ext uri="{BB962C8B-B14F-4D97-AF65-F5344CB8AC3E}">
        <p14:creationId xmlns:p14="http://schemas.microsoft.com/office/powerpoint/2010/main" val="37861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476250" y="701040"/>
            <a:ext cx="8153400" cy="4093428"/>
          </a:xfrm>
          <a:prstGeom prst="rect">
            <a:avLst/>
          </a:prstGeom>
          <a:noFill/>
        </p:spPr>
        <p:txBody>
          <a:bodyPr wrap="square" rtlCol="0">
            <a:spAutoFit/>
          </a:bodyPr>
          <a:lstStyle/>
          <a:p>
            <a:pPr algn="l"/>
            <a:r>
              <a:rPr lang="en-US" b="1" u="sng" dirty="0">
                <a:latin typeface="Calibri" panose="020F0502020204030204" pitchFamily="34" charset="0"/>
              </a:rPr>
              <a:t>Purchasing DSA with DGLVR Funds</a:t>
            </a:r>
            <a:r>
              <a:rPr lang="en-US" b="1" dirty="0">
                <a:latin typeface="Calibri" panose="020F0502020204030204" pitchFamily="34" charset="0"/>
              </a:rPr>
              <a:t>:</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DSA </a:t>
            </a:r>
            <a:r>
              <a:rPr lang="en-US" sz="2800" u="sng" dirty="0">
                <a:latin typeface="Calibri" panose="020F0502020204030204" pitchFamily="34" charset="0"/>
              </a:rPr>
              <a:t>must be independently sampled and tested</a:t>
            </a:r>
            <a:endParaRPr lang="en-US" sz="2800" dirty="0">
              <a:latin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30-day notice time required for testing if CDGRS is doing the sampling.</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Help from Center is also available for testing or placement on request.</a:t>
            </a:r>
          </a:p>
        </p:txBody>
      </p:sp>
    </p:spTree>
    <p:extLst>
      <p:ext uri="{BB962C8B-B14F-4D97-AF65-F5344CB8AC3E}">
        <p14:creationId xmlns:p14="http://schemas.microsoft.com/office/powerpoint/2010/main" val="15070687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1960-D09E-C07D-8CDE-3BCED96CB878}"/>
            </a:ext>
          </a:extLst>
        </p:cNvPr>
        <p:cNvGrpSpPr/>
        <p:nvPr/>
      </p:nvGrpSpPr>
      <p:grpSpPr>
        <a:xfrm>
          <a:off x="0" y="0"/>
          <a:ext cx="0" cy="0"/>
          <a:chOff x="0" y="0"/>
          <a:chExt cx="0" cy="0"/>
        </a:xfrm>
      </p:grpSpPr>
      <p:sp>
        <p:nvSpPr>
          <p:cNvPr id="37" name="Subtitle 2">
            <a:extLst>
              <a:ext uri="{FF2B5EF4-FFF2-40B4-BE49-F238E27FC236}">
                <a16:creationId xmlns:a16="http://schemas.microsoft.com/office/drawing/2014/main" id="{E7B89927-4D32-20DC-8278-0B1F4D695AB9}"/>
              </a:ext>
            </a:extLst>
          </p:cNvPr>
          <p:cNvSpPr txBox="1">
            <a:spLocks/>
          </p:cNvSpPr>
          <p:nvPr/>
        </p:nvSpPr>
        <p:spPr>
          <a:xfrm>
            <a:off x="-2286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What if I know I’m not going to meet my spending requirements?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Calibri"/>
              <a:ea typeface="Times New Roman"/>
              <a:cs typeface="+mn-cs"/>
            </a:endParaRPr>
          </a:p>
          <a:p>
            <a:pPr marL="3968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Answer:</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Reach out to Ken or the SCC to let us know.</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3" name="Rectangle 2">
            <a:extLst>
              <a:ext uri="{FF2B5EF4-FFF2-40B4-BE49-F238E27FC236}">
                <a16:creationId xmlns:a16="http://schemas.microsoft.com/office/drawing/2014/main" id="{E8E54F5C-2C64-4E96-DB96-81A34F62CABF}"/>
              </a:ext>
            </a:extLst>
          </p:cNvPr>
          <p:cNvSpPr/>
          <p:nvPr/>
        </p:nvSpPr>
        <p:spPr>
          <a:xfrm>
            <a:off x="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41D77FF-5348-0A66-088A-472550B1363B}"/>
              </a:ext>
            </a:extLst>
          </p:cNvPr>
          <p:cNvSpPr/>
          <p:nvPr/>
        </p:nvSpPr>
        <p:spPr>
          <a:xfrm>
            <a:off x="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 Box 6">
            <a:extLst>
              <a:ext uri="{FF2B5EF4-FFF2-40B4-BE49-F238E27FC236}">
                <a16:creationId xmlns:a16="http://schemas.microsoft.com/office/drawing/2014/main" id="{2119D938-B11B-9F1C-A4E7-2108F26B1B00}"/>
              </a:ext>
            </a:extLst>
          </p:cNvPr>
          <p:cNvSpPr txBox="1">
            <a:spLocks noChangeArrowheads="1"/>
          </p:cNvSpPr>
          <p:nvPr/>
        </p:nvSpPr>
        <p:spPr bwMode="auto">
          <a:xfrm>
            <a:off x="0" y="-76199"/>
            <a:ext cx="373380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Program</a:t>
            </a:r>
          </a:p>
        </p:txBody>
      </p:sp>
      <p:sp>
        <p:nvSpPr>
          <p:cNvPr id="6" name="Text Box 6">
            <a:extLst>
              <a:ext uri="{FF2B5EF4-FFF2-40B4-BE49-F238E27FC236}">
                <a16:creationId xmlns:a16="http://schemas.microsoft.com/office/drawing/2014/main" id="{79FAA41C-363F-8EBF-6CEA-808FDECF069B}"/>
              </a:ext>
            </a:extLst>
          </p:cNvPr>
          <p:cNvSpPr txBox="1">
            <a:spLocks noChangeArrowheads="1"/>
          </p:cNvSpPr>
          <p:nvPr/>
        </p:nvSpPr>
        <p:spPr bwMode="auto">
          <a:xfrm>
            <a:off x="4590288" y="-76200"/>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Spending Update</a:t>
            </a:r>
          </a:p>
        </p:txBody>
      </p:sp>
    </p:spTree>
    <p:extLst>
      <p:ext uri="{BB962C8B-B14F-4D97-AF65-F5344CB8AC3E}">
        <p14:creationId xmlns:p14="http://schemas.microsoft.com/office/powerpoint/2010/main" val="20186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347663"/>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latin typeface="Calibri" panose="020F0502020204030204" pitchFamily="34" charset="0"/>
            </a:endParaRPr>
          </a:p>
        </p:txBody>
      </p:sp>
      <p:sp>
        <p:nvSpPr>
          <p:cNvPr id="83974" name="Text Box 6"/>
          <p:cNvSpPr txBox="1">
            <a:spLocks noChangeArrowheads="1"/>
          </p:cNvSpPr>
          <p:nvPr/>
        </p:nvSpPr>
        <p:spPr bwMode="auto">
          <a:xfrm>
            <a:off x="0" y="-44450"/>
            <a:ext cx="4591050" cy="431800"/>
          </a:xfrm>
          <a:prstGeom prst="rect">
            <a:avLst/>
          </a:prstGeom>
          <a:noFill/>
          <a:ln w="9525">
            <a:noFill/>
            <a:miter lim="800000"/>
            <a:headEnd/>
            <a:tailEnd/>
          </a:ln>
        </p:spPr>
        <p:txBody>
          <a:bodyPr>
            <a:spAutoFit/>
          </a:bodyPr>
          <a:lstStyle/>
          <a:p>
            <a:pPr algn="l">
              <a:tabLst>
                <a:tab pos="4860925" algn="l"/>
              </a:tabLst>
            </a:pPr>
            <a:r>
              <a:rPr lang="en-US" sz="2200" dirty="0">
                <a:solidFill>
                  <a:srgbClr val="FFFFCC"/>
                </a:solidFill>
                <a:latin typeface="Calibri" panose="020F0502020204030204" pitchFamily="34" charset="0"/>
              </a:rPr>
              <a:t>DSA Season Preparation</a:t>
            </a:r>
          </a:p>
        </p:txBody>
      </p:sp>
      <p:sp>
        <p:nvSpPr>
          <p:cNvPr id="83975" name="Text Box 6"/>
          <p:cNvSpPr txBox="1">
            <a:spLocks noChangeArrowheads="1"/>
          </p:cNvSpPr>
          <p:nvPr/>
        </p:nvSpPr>
        <p:spPr bwMode="auto">
          <a:xfrm>
            <a:off x="4552950" y="-55563"/>
            <a:ext cx="4591050" cy="430213"/>
          </a:xfrm>
          <a:prstGeom prst="rect">
            <a:avLst/>
          </a:prstGeom>
          <a:noFill/>
          <a:ln w="9525">
            <a:noFill/>
            <a:miter lim="800000"/>
            <a:headEnd/>
            <a:tailEnd/>
          </a:ln>
        </p:spPr>
        <p:txBody>
          <a:bodyPr anchor="ctr">
            <a:spAutoFit/>
          </a:bodyPr>
          <a:lstStyle/>
          <a:p>
            <a:pPr>
              <a:tabLst>
                <a:tab pos="4860925" algn="l"/>
              </a:tabLst>
            </a:pPr>
            <a:r>
              <a:rPr lang="en-US" sz="2200" dirty="0">
                <a:latin typeface="Calibri" panose="020F0502020204030204" pitchFamily="34" charset="0"/>
              </a:rPr>
              <a:t>Sampling &amp; Testing</a:t>
            </a:r>
          </a:p>
        </p:txBody>
      </p:sp>
      <p:sp>
        <p:nvSpPr>
          <p:cNvPr id="10" name="TextBox 9"/>
          <p:cNvSpPr txBox="1"/>
          <p:nvPr/>
        </p:nvSpPr>
        <p:spPr>
          <a:xfrm>
            <a:off x="476250" y="701040"/>
            <a:ext cx="8153400" cy="4093428"/>
          </a:xfrm>
          <a:prstGeom prst="rect">
            <a:avLst/>
          </a:prstGeom>
          <a:noFill/>
        </p:spPr>
        <p:txBody>
          <a:bodyPr wrap="square" rtlCol="0">
            <a:spAutoFit/>
          </a:bodyPr>
          <a:lstStyle/>
          <a:p>
            <a:pPr algn="l"/>
            <a:r>
              <a:rPr lang="en-US" b="1" u="sng" dirty="0">
                <a:latin typeface="Calibri" panose="020F0502020204030204" pitchFamily="34" charset="0"/>
              </a:rPr>
              <a:t>Purchasing DSA with DGLVR Funds</a:t>
            </a:r>
            <a:r>
              <a:rPr lang="en-US" b="1" dirty="0">
                <a:latin typeface="Calibri" panose="020F0502020204030204" pitchFamily="34" charset="0"/>
              </a:rPr>
              <a:t>:</a:t>
            </a:r>
          </a:p>
          <a:p>
            <a:pPr algn="l"/>
            <a:endParaRPr lang="en-US" sz="2800" b="1"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DSA </a:t>
            </a:r>
            <a:r>
              <a:rPr lang="en-US" sz="2800" u="sng" dirty="0">
                <a:latin typeface="Calibri" panose="020F0502020204030204" pitchFamily="34" charset="0"/>
              </a:rPr>
              <a:t>must be independently sampled and tested</a:t>
            </a:r>
            <a:endParaRPr lang="en-US" sz="2800" dirty="0">
              <a:latin typeface="Calibri" panose="020F0502020204030204" pitchFamily="34" charset="0"/>
            </a:endParaRP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30-day notice time required for testing if CDGRS is doing the sampling.</a:t>
            </a:r>
          </a:p>
          <a:p>
            <a:pPr marL="457200" indent="-457200" algn="l">
              <a:buFont typeface="Arial" panose="020B0604020202020204" pitchFamily="34" charset="0"/>
              <a:buChar char="•"/>
            </a:pPr>
            <a:endParaRPr lang="en-US" sz="2800" dirty="0">
              <a:latin typeface="Calibri" panose="020F0502020204030204" pitchFamily="34" charset="0"/>
            </a:endParaRPr>
          </a:p>
          <a:p>
            <a:pPr marL="457200" indent="-457200" algn="l">
              <a:buFont typeface="Arial" panose="020B0604020202020204" pitchFamily="34" charset="0"/>
              <a:buChar char="•"/>
            </a:pPr>
            <a:r>
              <a:rPr lang="en-US" sz="2800" dirty="0">
                <a:latin typeface="Calibri" panose="020F0502020204030204" pitchFamily="34" charset="0"/>
              </a:rPr>
              <a:t>Help from Center is also available for testing or placement on request.</a:t>
            </a:r>
          </a:p>
        </p:txBody>
      </p:sp>
      <p:cxnSp>
        <p:nvCxnSpPr>
          <p:cNvPr id="4" name="Straight Arrow Connector 3">
            <a:extLst>
              <a:ext uri="{FF2B5EF4-FFF2-40B4-BE49-F238E27FC236}">
                <a16:creationId xmlns:a16="http://schemas.microsoft.com/office/drawing/2014/main" id="{C32C7125-73F8-428F-A2AF-1E8EF372CA8A}"/>
              </a:ext>
            </a:extLst>
          </p:cNvPr>
          <p:cNvCxnSpPr/>
          <p:nvPr/>
        </p:nvCxnSpPr>
        <p:spPr bwMode="auto">
          <a:xfrm flipH="1" flipV="1">
            <a:off x="1735536" y="2946400"/>
            <a:ext cx="1032934" cy="81280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2" name="Rectangle 1">
            <a:extLst>
              <a:ext uri="{FF2B5EF4-FFF2-40B4-BE49-F238E27FC236}">
                <a16:creationId xmlns:a16="http://schemas.microsoft.com/office/drawing/2014/main" id="{50BD0113-C608-41CA-87EC-5AAD30C6013A}"/>
              </a:ext>
            </a:extLst>
          </p:cNvPr>
          <p:cNvSpPr/>
          <p:nvPr/>
        </p:nvSpPr>
        <p:spPr bwMode="auto">
          <a:xfrm>
            <a:off x="1897087" y="3613052"/>
            <a:ext cx="5910482" cy="2391508"/>
          </a:xfrm>
          <a:prstGeom prst="rect">
            <a:avLst/>
          </a:prstGeom>
          <a:solidFill>
            <a:srgbClr val="FFFFCC"/>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2713" marR="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 day notice is a minimum</a:t>
            </a:r>
          </a:p>
          <a:p>
            <a:pPr marL="112713" marR="0" algn="l" defTabSz="914400" rtl="0" eaLnBrk="1" fontAlgn="base" latinLnBrk="0" hangingPunct="1">
              <a:lnSpc>
                <a:spcPct val="100000"/>
              </a:lnSpc>
              <a:spcBef>
                <a:spcPct val="0"/>
              </a:spcBef>
              <a:spcAft>
                <a:spcPct val="0"/>
              </a:spcAft>
              <a:buClrTx/>
              <a:buSzTx/>
              <a:buFontTx/>
              <a:buNone/>
              <a:tabLst/>
            </a:pPr>
            <a:r>
              <a:rPr lang="en-US" sz="2400" dirty="0">
                <a:solidFill>
                  <a:srgbClr val="FF0000"/>
                </a:solidFill>
                <a:latin typeface="Calibri" panose="020F0502020204030204" pitchFamily="34" charset="0"/>
                <a:cs typeface="Calibri" panose="020F0502020204030204" pitchFamily="34" charset="0"/>
              </a:rPr>
              <a:t>Notify as soon as supplier is known</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Supplier needs time to make entire pile</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sampling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Time for testing</a:t>
            </a:r>
          </a:p>
          <a:p>
            <a:pPr marL="571500" marR="0" indent="-233363"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0" dirty="0">
                <a:latin typeface="Calibri" panose="020F0502020204030204" pitchFamily="34" charset="0"/>
                <a:cs typeface="Calibri" panose="020F0502020204030204" pitchFamily="34" charset="0"/>
              </a:rPr>
              <a:t>Potential time for failures</a:t>
            </a:r>
          </a:p>
          <a:p>
            <a:pPr marL="571500" marR="0" indent="-571500" algn="l" defTabSz="914400" rtl="0" eaLnBrk="1" fontAlgn="base" latinLnBrk="0" hangingPunct="1">
              <a:lnSpc>
                <a:spcPct val="100000"/>
              </a:lnSpc>
              <a:spcBef>
                <a:spcPct val="0"/>
              </a:spcBef>
              <a:spcAft>
                <a:spcPct val="0"/>
              </a:spcAft>
              <a:buClrTx/>
              <a:buSzTx/>
              <a:buFontTx/>
              <a:buChar char="-"/>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492605"/>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37295</TotalTime>
  <Words>4436</Words>
  <Application>Microsoft Office PowerPoint</Application>
  <PresentationFormat>On-screen Show (4:3)</PresentationFormat>
  <Paragraphs>826</Paragraphs>
  <Slides>80</Slides>
  <Notes>70</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80</vt:i4>
      </vt:variant>
    </vt:vector>
  </HeadingPairs>
  <TitlesOfParts>
    <vt:vector size="92" baseType="lpstr">
      <vt:lpstr>Aptos</vt:lpstr>
      <vt:lpstr>Arial</vt:lpstr>
      <vt:lpstr>Arial Black</vt:lpstr>
      <vt:lpstr>Calibri</vt:lpstr>
      <vt:lpstr>Courier New</vt:lpstr>
      <vt:lpstr>Euphemia</vt:lpstr>
      <vt:lpstr>Segoe UI</vt:lpstr>
      <vt:lpstr>Symbol</vt:lpstr>
      <vt:lpstr>Times New Roman</vt:lpstr>
      <vt:lpstr>Default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dc:creator>
  <cp:lastModifiedBy>Corradini, Kenneth Joseph</cp:lastModifiedBy>
  <cp:revision>567</cp:revision>
  <dcterms:created xsi:type="dcterms:W3CDTF">2004-02-20T16:40:17Z</dcterms:created>
  <dcterms:modified xsi:type="dcterms:W3CDTF">2024-03-21T16:14:32Z</dcterms:modified>
</cp:coreProperties>
</file>