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</p:sldMasterIdLst>
  <p:notesMasterIdLst>
    <p:notesMasterId r:id="rId33"/>
  </p:notesMasterIdLst>
  <p:handoutMasterIdLst>
    <p:handoutMasterId r:id="rId34"/>
  </p:handoutMasterIdLst>
  <p:sldIdLst>
    <p:sldId id="618" r:id="rId6"/>
    <p:sldId id="690" r:id="rId7"/>
    <p:sldId id="694" r:id="rId8"/>
    <p:sldId id="691" r:id="rId9"/>
    <p:sldId id="669" r:id="rId10"/>
    <p:sldId id="692" r:id="rId11"/>
    <p:sldId id="670" r:id="rId12"/>
    <p:sldId id="671" r:id="rId13"/>
    <p:sldId id="672" r:id="rId14"/>
    <p:sldId id="675" r:id="rId15"/>
    <p:sldId id="673" r:id="rId16"/>
    <p:sldId id="676" r:id="rId17"/>
    <p:sldId id="674" r:id="rId18"/>
    <p:sldId id="686" r:id="rId19"/>
    <p:sldId id="685" r:id="rId20"/>
    <p:sldId id="677" r:id="rId21"/>
    <p:sldId id="682" r:id="rId22"/>
    <p:sldId id="681" r:id="rId23"/>
    <p:sldId id="680" r:id="rId24"/>
    <p:sldId id="684" r:id="rId25"/>
    <p:sldId id="679" r:id="rId26"/>
    <p:sldId id="678" r:id="rId27"/>
    <p:sldId id="687" r:id="rId28"/>
    <p:sldId id="688" r:id="rId29"/>
    <p:sldId id="693" r:id="rId30"/>
    <p:sldId id="689" r:id="rId31"/>
    <p:sldId id="69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E6E6E6"/>
    <a:srgbClr val="000000"/>
    <a:srgbClr val="CCFF99"/>
    <a:srgbClr val="CCFFCC"/>
    <a:srgbClr val="7F7F7F"/>
    <a:srgbClr val="99FF33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978F89-EE76-4BC0-A195-9650EA05FCF0}" v="17" dt="2023-01-27T18:42:37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2" autoAdjust="0"/>
    <p:restoredTop sz="94705" autoAdjust="0"/>
  </p:normalViewPr>
  <p:slideViewPr>
    <p:cSldViewPr>
      <p:cViewPr varScale="1">
        <p:scale>
          <a:sx n="85" d="100"/>
          <a:sy n="85" d="100"/>
        </p:scale>
        <p:origin x="1169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oser, Steve" userId="84e9379b-616b-44d5-8abb-99707b706c47" providerId="ADAL" clId="{DC978F89-EE76-4BC0-A195-9650EA05FCF0}"/>
    <pc:docChg chg="undo custSel addSld modSld">
      <pc:chgData name="Bloser, Steve" userId="84e9379b-616b-44d5-8abb-99707b706c47" providerId="ADAL" clId="{DC978F89-EE76-4BC0-A195-9650EA05FCF0}" dt="2023-01-27T18:45:51.641" v="1171" actId="6549"/>
      <pc:docMkLst>
        <pc:docMk/>
      </pc:docMkLst>
      <pc:sldChg chg="addSp delSp modSp mod">
        <pc:chgData name="Bloser, Steve" userId="84e9379b-616b-44d5-8abb-99707b706c47" providerId="ADAL" clId="{DC978F89-EE76-4BC0-A195-9650EA05FCF0}" dt="2023-01-27T18:36:25.817" v="517" actId="478"/>
        <pc:sldMkLst>
          <pc:docMk/>
          <pc:sldMk cId="2725819142" sldId="662"/>
        </pc:sldMkLst>
        <pc:spChg chg="add mod">
          <ac:chgData name="Bloser, Steve" userId="84e9379b-616b-44d5-8abb-99707b706c47" providerId="ADAL" clId="{DC978F89-EE76-4BC0-A195-9650EA05FCF0}" dt="2023-01-27T18:36:15.768" v="498" actId="1037"/>
          <ac:spMkLst>
            <pc:docMk/>
            <pc:sldMk cId="2725819142" sldId="662"/>
            <ac:spMk id="11" creationId="{48F3837F-B40F-D2B3-4B2B-AF74A7BF7B70}"/>
          </ac:spMkLst>
        </pc:spChg>
        <pc:spChg chg="add mod">
          <ac:chgData name="Bloser, Steve" userId="84e9379b-616b-44d5-8abb-99707b706c47" providerId="ADAL" clId="{DC978F89-EE76-4BC0-A195-9650EA05FCF0}" dt="2023-01-27T18:36:20.895" v="516" actId="1036"/>
          <ac:spMkLst>
            <pc:docMk/>
            <pc:sldMk cId="2725819142" sldId="662"/>
            <ac:spMk id="12" creationId="{BAC5120D-4F2E-6A23-6C80-FE5A6D3F4B5A}"/>
          </ac:spMkLst>
        </pc:spChg>
        <pc:graphicFrameChg chg="add del">
          <ac:chgData name="Bloser, Steve" userId="84e9379b-616b-44d5-8abb-99707b706c47" providerId="ADAL" clId="{DC978F89-EE76-4BC0-A195-9650EA05FCF0}" dt="2023-01-27T18:32:55.032" v="376" actId="478"/>
          <ac:graphicFrameMkLst>
            <pc:docMk/>
            <pc:sldMk cId="2725819142" sldId="662"/>
            <ac:graphicFrameMk id="6" creationId="{937A8AE6-85C5-C77A-318D-E769BC9A31A3}"/>
          </ac:graphicFrameMkLst>
        </pc:graphicFrameChg>
        <pc:graphicFrameChg chg="add del mod">
          <ac:chgData name="Bloser, Steve" userId="84e9379b-616b-44d5-8abb-99707b706c47" providerId="ADAL" clId="{DC978F89-EE76-4BC0-A195-9650EA05FCF0}" dt="2023-01-27T18:33:07.811" v="380" actId="478"/>
          <ac:graphicFrameMkLst>
            <pc:docMk/>
            <pc:sldMk cId="2725819142" sldId="662"/>
            <ac:graphicFrameMk id="9" creationId="{D02BC56C-5195-2D01-57E7-C8FEEC5E6AD3}"/>
          </ac:graphicFrameMkLst>
        </pc:graphicFrameChg>
        <pc:graphicFrameChg chg="add mod modGraphic">
          <ac:chgData name="Bloser, Steve" userId="84e9379b-616b-44d5-8abb-99707b706c47" providerId="ADAL" clId="{DC978F89-EE76-4BC0-A195-9650EA05FCF0}" dt="2023-01-27T18:35:39.347" v="483" actId="1076"/>
          <ac:graphicFrameMkLst>
            <pc:docMk/>
            <pc:sldMk cId="2725819142" sldId="662"/>
            <ac:graphicFrameMk id="10" creationId="{4ADFB74F-C50F-DAFD-6FB9-1BC5D2D90B63}"/>
          </ac:graphicFrameMkLst>
        </pc:graphicFrameChg>
        <pc:picChg chg="add del mod">
          <ac:chgData name="Bloser, Steve" userId="84e9379b-616b-44d5-8abb-99707b706c47" providerId="ADAL" clId="{DC978F89-EE76-4BC0-A195-9650EA05FCF0}" dt="2023-01-27T18:36:25.817" v="517" actId="478"/>
          <ac:picMkLst>
            <pc:docMk/>
            <pc:sldMk cId="2725819142" sldId="662"/>
            <ac:picMk id="5" creationId="{59BA0E7D-BAA8-5378-D38D-6DE1F05B244E}"/>
          </ac:picMkLst>
        </pc:picChg>
      </pc:sldChg>
      <pc:sldChg chg="addSp delSp modSp mod">
        <pc:chgData name="Bloser, Steve" userId="84e9379b-616b-44d5-8abb-99707b706c47" providerId="ADAL" clId="{DC978F89-EE76-4BC0-A195-9650EA05FCF0}" dt="2023-01-27T18:45:08.863" v="1156" actId="1076"/>
        <pc:sldMkLst>
          <pc:docMk/>
          <pc:sldMk cId="3100022967" sldId="669"/>
        </pc:sldMkLst>
        <pc:spChg chg="mod">
          <ac:chgData name="Bloser, Steve" userId="84e9379b-616b-44d5-8abb-99707b706c47" providerId="ADAL" clId="{DC978F89-EE76-4BC0-A195-9650EA05FCF0}" dt="2023-01-27T18:45:08.863" v="1156" actId="1076"/>
          <ac:spMkLst>
            <pc:docMk/>
            <pc:sldMk cId="3100022967" sldId="669"/>
            <ac:spMk id="7" creationId="{00000000-0000-0000-0000-000000000000}"/>
          </ac:spMkLst>
        </pc:spChg>
        <pc:picChg chg="add del mod">
          <ac:chgData name="Bloser, Steve" userId="84e9379b-616b-44d5-8abb-99707b706c47" providerId="ADAL" clId="{DC978F89-EE76-4BC0-A195-9650EA05FCF0}" dt="2023-01-27T18:30:40.299" v="361" actId="478"/>
          <ac:picMkLst>
            <pc:docMk/>
            <pc:sldMk cId="3100022967" sldId="669"/>
            <ac:picMk id="12" creationId="{7E6519A8-F255-9BB0-7B43-8198F8685252}"/>
          </ac:picMkLst>
        </pc:picChg>
      </pc:sldChg>
      <pc:sldChg chg="modSp mod">
        <pc:chgData name="Bloser, Steve" userId="84e9379b-616b-44d5-8abb-99707b706c47" providerId="ADAL" clId="{DC978F89-EE76-4BC0-A195-9650EA05FCF0}" dt="2023-01-27T18:45:51.641" v="1171" actId="6549"/>
        <pc:sldMkLst>
          <pc:docMk/>
          <pc:sldMk cId="3681466962" sldId="670"/>
        </pc:sldMkLst>
        <pc:spChg chg="mod">
          <ac:chgData name="Bloser, Steve" userId="84e9379b-616b-44d5-8abb-99707b706c47" providerId="ADAL" clId="{DC978F89-EE76-4BC0-A195-9650EA05FCF0}" dt="2023-01-27T18:45:51.641" v="1171" actId="6549"/>
          <ac:spMkLst>
            <pc:docMk/>
            <pc:sldMk cId="3681466962" sldId="670"/>
            <ac:spMk id="18" creationId="{D834CFDD-8FFD-2089-C2AF-D3C54CF56E8F}"/>
          </ac:spMkLst>
        </pc:spChg>
      </pc:sldChg>
      <pc:sldChg chg="addSp modSp">
        <pc:chgData name="Bloser, Steve" userId="84e9379b-616b-44d5-8abb-99707b706c47" providerId="ADAL" clId="{DC978F89-EE76-4BC0-A195-9650EA05FCF0}" dt="2023-01-27T18:42:03.883" v="861" actId="404"/>
        <pc:sldMkLst>
          <pc:docMk/>
          <pc:sldMk cId="442495972" sldId="673"/>
        </pc:sldMkLst>
        <pc:spChg chg="add mod">
          <ac:chgData name="Bloser, Steve" userId="84e9379b-616b-44d5-8abb-99707b706c47" providerId="ADAL" clId="{DC978F89-EE76-4BC0-A195-9650EA05FCF0}" dt="2023-01-27T18:41:56.930" v="855"/>
          <ac:spMkLst>
            <pc:docMk/>
            <pc:sldMk cId="442495972" sldId="673"/>
            <ac:spMk id="4" creationId="{8FE13581-9A64-A20B-4539-41F3ED9D4191}"/>
          </ac:spMkLst>
        </pc:spChg>
        <pc:spChg chg="mod">
          <ac:chgData name="Bloser, Steve" userId="84e9379b-616b-44d5-8abb-99707b706c47" providerId="ADAL" clId="{DC978F89-EE76-4BC0-A195-9650EA05FCF0}" dt="2023-01-27T18:42:03.883" v="861" actId="404"/>
          <ac:spMkLst>
            <pc:docMk/>
            <pc:sldMk cId="442495972" sldId="673"/>
            <ac:spMk id="37" creationId="{00000000-0000-0000-0000-000000000000}"/>
          </ac:spMkLst>
        </pc:spChg>
      </pc:sldChg>
      <pc:sldChg chg="addSp modSp mod">
        <pc:chgData name="Bloser, Steve" userId="84e9379b-616b-44d5-8abb-99707b706c47" providerId="ADAL" clId="{DC978F89-EE76-4BC0-A195-9650EA05FCF0}" dt="2023-01-27T18:39:07.761" v="637" actId="20577"/>
        <pc:sldMkLst>
          <pc:docMk/>
          <pc:sldMk cId="39192939" sldId="675"/>
        </pc:sldMkLst>
        <pc:spChg chg="add mod">
          <ac:chgData name="Bloser, Steve" userId="84e9379b-616b-44d5-8abb-99707b706c47" providerId="ADAL" clId="{DC978F89-EE76-4BC0-A195-9650EA05FCF0}" dt="2023-01-27T18:38:12.145" v="609" actId="20577"/>
          <ac:spMkLst>
            <pc:docMk/>
            <pc:sldMk cId="39192939" sldId="675"/>
            <ac:spMk id="5" creationId="{395B553F-7E91-BA17-05C2-59C49FED5567}"/>
          </ac:spMkLst>
        </pc:spChg>
        <pc:spChg chg="add mod">
          <ac:chgData name="Bloser, Steve" userId="84e9379b-616b-44d5-8abb-99707b706c47" providerId="ADAL" clId="{DC978F89-EE76-4BC0-A195-9650EA05FCF0}" dt="2023-01-27T18:38:08.141" v="607" actId="6549"/>
          <ac:spMkLst>
            <pc:docMk/>
            <pc:sldMk cId="39192939" sldId="675"/>
            <ac:spMk id="6" creationId="{8721A30E-6301-F2B0-6149-F74898122861}"/>
          </ac:spMkLst>
        </pc:spChg>
        <pc:spChg chg="add mod">
          <ac:chgData name="Bloser, Steve" userId="84e9379b-616b-44d5-8abb-99707b706c47" providerId="ADAL" clId="{DC978F89-EE76-4BC0-A195-9650EA05FCF0}" dt="2023-01-27T18:38:48.782" v="623" actId="207"/>
          <ac:spMkLst>
            <pc:docMk/>
            <pc:sldMk cId="39192939" sldId="675"/>
            <ac:spMk id="9" creationId="{59E9602D-5C1A-4C46-77D9-B1B48D5CA223}"/>
          </ac:spMkLst>
        </pc:spChg>
        <pc:spChg chg="add mod">
          <ac:chgData name="Bloser, Steve" userId="84e9379b-616b-44d5-8abb-99707b706c47" providerId="ADAL" clId="{DC978F89-EE76-4BC0-A195-9650EA05FCF0}" dt="2023-01-27T18:39:01.690" v="631" actId="20577"/>
          <ac:spMkLst>
            <pc:docMk/>
            <pc:sldMk cId="39192939" sldId="675"/>
            <ac:spMk id="10" creationId="{F8FCD7A4-8CB9-540B-CA4F-AFDF554C810B}"/>
          </ac:spMkLst>
        </pc:spChg>
        <pc:spChg chg="add mod">
          <ac:chgData name="Bloser, Steve" userId="84e9379b-616b-44d5-8abb-99707b706c47" providerId="ADAL" clId="{DC978F89-EE76-4BC0-A195-9650EA05FCF0}" dt="2023-01-27T18:39:07.761" v="637" actId="20577"/>
          <ac:spMkLst>
            <pc:docMk/>
            <pc:sldMk cId="39192939" sldId="675"/>
            <ac:spMk id="11" creationId="{E5A11D7C-367E-702B-0ED2-177F23B249F5}"/>
          </ac:spMkLst>
        </pc:spChg>
      </pc:sldChg>
      <pc:sldChg chg="addSp modSp mod">
        <pc:chgData name="Bloser, Steve" userId="84e9379b-616b-44d5-8abb-99707b706c47" providerId="ADAL" clId="{DC978F89-EE76-4BC0-A195-9650EA05FCF0}" dt="2023-01-27T18:41:42.295" v="854" actId="1037"/>
        <pc:sldMkLst>
          <pc:docMk/>
          <pc:sldMk cId="1458936252" sldId="676"/>
        </pc:sldMkLst>
        <pc:spChg chg="add mod">
          <ac:chgData name="Bloser, Steve" userId="84e9379b-616b-44d5-8abb-99707b706c47" providerId="ADAL" clId="{DC978F89-EE76-4BC0-A195-9650EA05FCF0}" dt="2023-01-27T18:41:42.295" v="854" actId="1037"/>
          <ac:spMkLst>
            <pc:docMk/>
            <pc:sldMk cId="1458936252" sldId="676"/>
            <ac:spMk id="4" creationId="{7E01A861-E8FD-8C0E-5495-FF3E3F7E9902}"/>
          </ac:spMkLst>
        </pc:spChg>
        <pc:picChg chg="mod">
          <ac:chgData name="Bloser, Steve" userId="84e9379b-616b-44d5-8abb-99707b706c47" providerId="ADAL" clId="{DC978F89-EE76-4BC0-A195-9650EA05FCF0}" dt="2023-01-27T18:40:10.506" v="750" actId="1076"/>
          <ac:picMkLst>
            <pc:docMk/>
            <pc:sldMk cId="1458936252" sldId="676"/>
            <ac:picMk id="6" creationId="{2DCB7B72-1B61-24BE-8911-09C0E6546294}"/>
          </ac:picMkLst>
        </pc:picChg>
      </pc:sldChg>
      <pc:sldChg chg="modSp mod">
        <pc:chgData name="Bloser, Steve" userId="84e9379b-616b-44d5-8abb-99707b706c47" providerId="ADAL" clId="{DC978F89-EE76-4BC0-A195-9650EA05FCF0}" dt="2023-01-27T18:44:12.410" v="1139" actId="6549"/>
        <pc:sldMkLst>
          <pc:docMk/>
          <pc:sldMk cId="33172994" sldId="688"/>
        </pc:sldMkLst>
        <pc:spChg chg="mod">
          <ac:chgData name="Bloser, Steve" userId="84e9379b-616b-44d5-8abb-99707b706c47" providerId="ADAL" clId="{DC978F89-EE76-4BC0-A195-9650EA05FCF0}" dt="2023-01-27T18:44:12.410" v="1139" actId="6549"/>
          <ac:spMkLst>
            <pc:docMk/>
            <pc:sldMk cId="33172994" sldId="688"/>
            <ac:spMk id="37" creationId="{00000000-0000-0000-0000-000000000000}"/>
          </ac:spMkLst>
        </pc:spChg>
      </pc:sldChg>
      <pc:sldChg chg="modSp mod">
        <pc:chgData name="Bloser, Steve" userId="84e9379b-616b-44d5-8abb-99707b706c47" providerId="ADAL" clId="{DC978F89-EE76-4BC0-A195-9650EA05FCF0}" dt="2023-01-27T18:29:10.689" v="357" actId="20577"/>
        <pc:sldMkLst>
          <pc:docMk/>
          <pc:sldMk cId="1988163969" sldId="690"/>
        </pc:sldMkLst>
        <pc:spChg chg="mod">
          <ac:chgData name="Bloser, Steve" userId="84e9379b-616b-44d5-8abb-99707b706c47" providerId="ADAL" clId="{DC978F89-EE76-4BC0-A195-9650EA05FCF0}" dt="2023-01-27T18:29:10.689" v="357" actId="20577"/>
          <ac:spMkLst>
            <pc:docMk/>
            <pc:sldMk cId="1988163969" sldId="690"/>
            <ac:spMk id="7" creationId="{00000000-0000-0000-0000-000000000000}"/>
          </ac:spMkLst>
        </pc:spChg>
      </pc:sldChg>
      <pc:sldChg chg="addSp modSp mod">
        <pc:chgData name="Bloser, Steve" userId="84e9379b-616b-44d5-8abb-99707b706c47" providerId="ADAL" clId="{DC978F89-EE76-4BC0-A195-9650EA05FCF0}" dt="2023-01-27T18:28:29.252" v="269" actId="732"/>
        <pc:sldMkLst>
          <pc:docMk/>
          <pc:sldMk cId="736391818" sldId="691"/>
        </pc:sldMkLst>
        <pc:spChg chg="mod">
          <ac:chgData name="Bloser, Steve" userId="84e9379b-616b-44d5-8abb-99707b706c47" providerId="ADAL" clId="{DC978F89-EE76-4BC0-A195-9650EA05FCF0}" dt="2023-01-27T18:27:35.084" v="259" actId="113"/>
          <ac:spMkLst>
            <pc:docMk/>
            <pc:sldMk cId="736391818" sldId="691"/>
            <ac:spMk id="7" creationId="{00000000-0000-0000-0000-000000000000}"/>
          </ac:spMkLst>
        </pc:spChg>
        <pc:picChg chg="add mod modCrop">
          <ac:chgData name="Bloser, Steve" userId="84e9379b-616b-44d5-8abb-99707b706c47" providerId="ADAL" clId="{DC978F89-EE76-4BC0-A195-9650EA05FCF0}" dt="2023-01-27T18:28:29.252" v="269" actId="732"/>
          <ac:picMkLst>
            <pc:docMk/>
            <pc:sldMk cId="736391818" sldId="691"/>
            <ac:picMk id="3" creationId="{98AE018D-A4D9-74A1-AD7D-2CF9CD685D64}"/>
          </ac:picMkLst>
        </pc:picChg>
      </pc:sldChg>
      <pc:sldChg chg="addSp modSp add mod">
        <pc:chgData name="Bloser, Steve" userId="84e9379b-616b-44d5-8abb-99707b706c47" providerId="ADAL" clId="{DC978F89-EE76-4BC0-A195-9650EA05FCF0}" dt="2023-01-27T18:45:29.820" v="1160" actId="1076"/>
        <pc:sldMkLst>
          <pc:docMk/>
          <pc:sldMk cId="3112164057" sldId="692"/>
        </pc:sldMkLst>
        <pc:picChg chg="add mod">
          <ac:chgData name="Bloser, Steve" userId="84e9379b-616b-44d5-8abb-99707b706c47" providerId="ADAL" clId="{DC978F89-EE76-4BC0-A195-9650EA05FCF0}" dt="2023-01-27T18:45:29.820" v="1160" actId="1076"/>
          <ac:picMkLst>
            <pc:docMk/>
            <pc:sldMk cId="3112164057" sldId="692"/>
            <ac:picMk id="13" creationId="{A04C71A4-364C-8963-2382-DC71B720A784}"/>
          </ac:picMkLst>
        </pc:picChg>
      </pc:sldChg>
      <pc:sldChg chg="modSp add mod">
        <pc:chgData name="Bloser, Steve" userId="84e9379b-616b-44d5-8abb-99707b706c47" providerId="ADAL" clId="{DC978F89-EE76-4BC0-A195-9650EA05FCF0}" dt="2023-01-27T18:44:36.149" v="1155" actId="13926"/>
        <pc:sldMkLst>
          <pc:docMk/>
          <pc:sldMk cId="874513967" sldId="693"/>
        </pc:sldMkLst>
        <pc:spChg chg="mod">
          <ac:chgData name="Bloser, Steve" userId="84e9379b-616b-44d5-8abb-99707b706c47" providerId="ADAL" clId="{DC978F89-EE76-4BC0-A195-9650EA05FCF0}" dt="2023-01-27T18:44:36.149" v="1155" actId="13926"/>
          <ac:spMkLst>
            <pc:docMk/>
            <pc:sldMk cId="874513967" sldId="693"/>
            <ac:spMk id="3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eb127\Desktop\DSA%20Spec%20Changes\Full%20DSA%20Test%20Results%202020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DSA Results 2020-2022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26489942022331"/>
          <c:y val="0.12390498809524129"/>
          <c:w val="0.84029997704174841"/>
          <c:h val="0.7420007082526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Results!$A$10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Results!$B$9</c:f>
              <c:strCache>
                <c:ptCount val="1"/>
                <c:pt idx="0">
                  <c:v>#200 ≤11%</c:v>
                </c:pt>
              </c:strCache>
            </c:strRef>
          </c:cat>
          <c:val>
            <c:numRef>
              <c:f>Results!$B$10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9-4663-AA4E-DF4430B04E92}"/>
            </c:ext>
          </c:extLst>
        </c:ser>
        <c:ser>
          <c:idx val="1"/>
          <c:order val="1"/>
          <c:tx>
            <c:strRef>
              <c:f>Results!$A$11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Results!$B$9</c:f>
              <c:strCache>
                <c:ptCount val="1"/>
                <c:pt idx="0">
                  <c:v>#200 ≤11%</c:v>
                </c:pt>
              </c:strCache>
            </c:strRef>
          </c:cat>
          <c:val>
            <c:numRef>
              <c:f>Results!$B$11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99-4663-AA4E-DF4430B04E92}"/>
            </c:ext>
          </c:extLst>
        </c:ser>
        <c:ser>
          <c:idx val="2"/>
          <c:order val="2"/>
          <c:tx>
            <c:strRef>
              <c:f>Results!$A$12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Results!$B$9</c:f>
              <c:strCache>
                <c:ptCount val="1"/>
                <c:pt idx="0">
                  <c:v>#200 ≤11%</c:v>
                </c:pt>
              </c:strCache>
            </c:strRef>
          </c:cat>
          <c:val>
            <c:numRef>
              <c:f>Results!$B$12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99-4663-AA4E-DF4430B04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290751"/>
        <c:axId val="328281183"/>
      </c:barChart>
      <c:catAx>
        <c:axId val="3282907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281183"/>
        <c:crosses val="autoZero"/>
        <c:auto val="1"/>
        <c:lblAlgn val="ctr"/>
        <c:lblOffset val="100"/>
        <c:noMultiLvlLbl val="0"/>
      </c:catAx>
      <c:valAx>
        <c:axId val="328281183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Percentage</a:t>
                </a:r>
                <a:r>
                  <a:rPr lang="en-US" sz="2000" b="1" baseline="0" dirty="0"/>
                  <a:t> of Samples </a:t>
                </a:r>
                <a:endParaRPr lang="en-US" sz="2000" b="1" dirty="0"/>
              </a:p>
            </c:rich>
          </c:tx>
          <c:layout>
            <c:manualLayout>
              <c:xMode val="edge"/>
              <c:yMode val="edge"/>
              <c:x val="1.5615006289267503E-2"/>
              <c:y val="0.32657237906612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29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76373048952813"/>
          <c:y val="5.5285910344086898E-2"/>
          <c:w val="0.28286603051830678"/>
          <c:h val="0.23623202010809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4F5857-3FA8-4C18-8214-2ADBBC6E27A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DB9BA0-C508-42DF-84B2-CC93E6D76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28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48D6AD-199A-4E66-B26C-336D6DEFD1C3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A477BF-A8E4-4833-AF49-6E93FC1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404234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1469832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112962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1043100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1840134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1964584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142786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1330058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3357052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1742469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211127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2588809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2041014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3387644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3966210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1636453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1547888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975157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765048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68094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24285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132346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19152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3725030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229246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3490914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C3EB-3C3E-4A15-9DCD-C019828A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:p14="http://schemas.microsoft.com/office/powerpoint/2010/main" val="135424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2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2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3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8389"/>
            <a:ext cx="5787705" cy="3726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685800"/>
            <a:ext cx="8229600" cy="4953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979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5943600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762000"/>
            <a:ext cx="8229600" cy="5791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24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6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31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55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71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13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0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25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1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44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64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 smtClean="0">
                <a:solidFill>
                  <a:prstClr val="black"/>
                </a:solidFill>
              </a:rPr>
              <a:pPr/>
              <a:t>2/2/2023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0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7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4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0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7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0" y="-1"/>
            <a:ext cx="5943600" cy="420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986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ad with signs on it&#10;&#10;Description automatically generated with low confidence">
            <a:extLst>
              <a:ext uri="{FF2B5EF4-FFF2-40B4-BE49-F238E27FC236}">
                <a16:creationId xmlns:a16="http://schemas.microsoft.com/office/drawing/2014/main" id="{350CD6D6-58C3-89EE-4086-0E4C025DA0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89"/>
          <a:stretch/>
        </p:blipFill>
        <p:spPr>
          <a:xfrm>
            <a:off x="0" y="665380"/>
            <a:ext cx="9144000" cy="6192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9050"/>
            <a:ext cx="90791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DGLVR Workgroup</a:t>
            </a:r>
          </a:p>
          <a:p>
            <a:pPr algn="ctr">
              <a:defRPr/>
            </a:pPr>
            <a:endParaRPr lang="en-US" sz="3600" b="1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US" sz="32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Proposed Driving Surface Aggregate Specification Changes</a:t>
            </a:r>
          </a:p>
          <a:p>
            <a:pPr algn="ctr">
              <a:defRPr/>
            </a:pPr>
            <a:endParaRPr lang="en-US" sz="2800" b="1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392" y="6396926"/>
            <a:ext cx="45756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technical assistance, call: 814-865-5355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2083" y="4327944"/>
            <a:ext cx="8794933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you are reading this, then you are successfully seeing the webinar video. Webinar audio should be automatic through your computer, and options can be accessed 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in the “audio options” button on the bottom left.  If you are having audio issues, or are in a location where listening via phone is preferable, audio is also available on the CDGRS conference line at: 312-626-6799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49571" y="640713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E2919-D427-4CE2-80E2-33083554A2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171" y="6173265"/>
            <a:ext cx="3922774" cy="7355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858" y="6232944"/>
            <a:ext cx="1790700" cy="6250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5000" y="19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</a:rPr>
              <a:t>2/2/23</a:t>
            </a:r>
          </a:p>
        </p:txBody>
      </p:sp>
    </p:spTree>
    <p:extLst>
      <p:ext uri="{BB962C8B-B14F-4D97-AF65-F5344CB8AC3E}">
        <p14:creationId xmlns:p14="http://schemas.microsoft.com/office/powerpoint/2010/main" val="159217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481FDCF-7F5D-40FE-878C-8C56B7E85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891249"/>
              </p:ext>
            </p:extLst>
          </p:nvPr>
        </p:nvGraphicFramePr>
        <p:xfrm>
          <a:off x="96203" y="569756"/>
          <a:ext cx="8895397" cy="5754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5B553F-7E91-BA17-05C2-59C49FED5567}"/>
              </a:ext>
            </a:extLst>
          </p:cNvPr>
          <p:cNvSpPr txBox="1"/>
          <p:nvPr/>
        </p:nvSpPr>
        <p:spPr>
          <a:xfrm>
            <a:off x="2895600" y="5638800"/>
            <a:ext cx="30059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Samples </a:t>
            </a:r>
            <a:r>
              <a:rPr lang="en-US" sz="2400" b="1" u="sng" dirty="0"/>
              <a:t>&lt;</a:t>
            </a:r>
            <a:r>
              <a:rPr lang="en-US" sz="2400" b="1" dirty="0"/>
              <a:t>11% in fines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1A30E-6301-F2B0-6149-F74898122861}"/>
              </a:ext>
            </a:extLst>
          </p:cNvPr>
          <p:cNvSpPr txBox="1"/>
          <p:nvPr/>
        </p:nvSpPr>
        <p:spPr>
          <a:xfrm>
            <a:off x="1370532" y="725149"/>
            <a:ext cx="69382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Percentage of passing DSA Samples with </a:t>
            </a:r>
            <a:r>
              <a:rPr lang="en-US" sz="2400" b="1" u="sng" dirty="0"/>
              <a:t>&lt;</a:t>
            </a:r>
            <a:r>
              <a:rPr lang="en-US" sz="2400" b="1" dirty="0"/>
              <a:t>11% fines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9602D-5C1A-4C46-77D9-B1B48D5CA223}"/>
              </a:ext>
            </a:extLst>
          </p:cNvPr>
          <p:cNvSpPr txBox="1"/>
          <p:nvPr/>
        </p:nvSpPr>
        <p:spPr>
          <a:xfrm>
            <a:off x="2667000" y="4267200"/>
            <a:ext cx="806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2020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FCD7A4-8CB9-540B-CA4F-AFDF554C810B}"/>
              </a:ext>
            </a:extLst>
          </p:cNvPr>
          <p:cNvSpPr txBox="1"/>
          <p:nvPr/>
        </p:nvSpPr>
        <p:spPr>
          <a:xfrm>
            <a:off x="4398575" y="4154389"/>
            <a:ext cx="806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2021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A11D7C-367E-702B-0ED2-177F23B249F5}"/>
              </a:ext>
            </a:extLst>
          </p:cNvPr>
          <p:cNvSpPr txBox="1"/>
          <p:nvPr/>
        </p:nvSpPr>
        <p:spPr>
          <a:xfrm>
            <a:off x="6079182" y="3301621"/>
            <a:ext cx="806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2022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38%</a:t>
            </a:r>
          </a:p>
        </p:txBody>
      </p:sp>
    </p:spTree>
    <p:extLst>
      <p:ext uri="{BB962C8B-B14F-4D97-AF65-F5344CB8AC3E}">
        <p14:creationId xmlns:p14="http://schemas.microsoft.com/office/powerpoint/2010/main" val="3919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ubtitle 2"/>
          <p:cNvSpPr txBox="1">
            <a:spLocks/>
          </p:cNvSpPr>
          <p:nvPr/>
        </p:nvSpPr>
        <p:spPr>
          <a:xfrm>
            <a:off x="-355207" y="430886"/>
            <a:ext cx="9499207" cy="63509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</a:rPr>
              <a:t>Why </a:t>
            </a:r>
            <a:r>
              <a:rPr lang="en-US" sz="3500" b="1" u="sng" dirty="0">
                <a:solidFill>
                  <a:srgbClr val="FF0000"/>
                </a:solidFill>
                <a:latin typeface="Calibri"/>
                <a:ea typeface="Times New Roman"/>
              </a:rPr>
              <a:t>are projects with #200 sieves &lt;11% an issue?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500" b="1" u="sng" dirty="0">
              <a:solidFill>
                <a:srgbClr val="FF0000"/>
              </a:solidFill>
              <a:latin typeface="Calibri"/>
              <a:ea typeface="Times New Roman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ea typeface="Times New Roman"/>
              </a:rPr>
              <a:t>Most DSA issues in 2022 that were material-related (not placement) were due to low fines (10-11%).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1700" dirty="0">
              <a:solidFill>
                <a:prstClr val="black"/>
              </a:solidFill>
              <a:ea typeface="Times New Roman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ea typeface="Times New Roman"/>
              </a:rPr>
              <a:t>Raveling during and immediately after placement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prstClr val="black"/>
              </a:solidFill>
              <a:ea typeface="Times New Roman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ea typeface="Times New Roman"/>
              </a:rPr>
              <a:t>Grading and re-compaction required soon after new placement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prstClr val="black"/>
              </a:solidFill>
              <a:ea typeface="Times New Roman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ea typeface="Times New Roman"/>
              </a:rPr>
              <a:t>Multiple projects required remediation immediately after placement</a:t>
            </a:r>
          </a:p>
          <a:p>
            <a:pPr lvl="2">
              <a:spcBef>
                <a:spcPts val="0"/>
              </a:spcBef>
              <a:defRPr/>
            </a:pPr>
            <a:r>
              <a:rPr lang="en-US" sz="2800" dirty="0">
                <a:solidFill>
                  <a:prstClr val="black"/>
                </a:solidFill>
                <a:ea typeface="Times New Roman"/>
              </a:rPr>
              <a:t>Time &amp; Money…</a:t>
            </a:r>
          </a:p>
          <a:p>
            <a:pPr marL="463550" indent="0">
              <a:buNone/>
            </a:pPr>
            <a:endParaRPr lang="en-US" sz="1700" dirty="0">
              <a:solidFill>
                <a:prstClr val="black"/>
              </a:solidFill>
              <a:ea typeface="Times New Roman"/>
            </a:endParaRPr>
          </a:p>
          <a:p>
            <a:pPr marL="749300" indent="-285750"/>
            <a:r>
              <a:rPr lang="en-US" dirty="0">
                <a:solidFill>
                  <a:prstClr val="black"/>
                </a:solidFill>
                <a:ea typeface="Times New Roman"/>
              </a:rPr>
              <a:t>We can’t reject material that meets spec, even 10.0%.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ea typeface="Times New Roman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</p:spTree>
    <p:extLst>
      <p:ext uri="{BB962C8B-B14F-4D97-AF65-F5344CB8AC3E}">
        <p14:creationId xmlns:p14="http://schemas.microsoft.com/office/powerpoint/2010/main" val="4424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pic>
        <p:nvPicPr>
          <p:cNvPr id="6" name="Picture 5" descr="A gravel road with grass on the side&#10;&#10;Description automatically generated with low confidence">
            <a:extLst>
              <a:ext uri="{FF2B5EF4-FFF2-40B4-BE49-F238E27FC236}">
                <a16:creationId xmlns:a16="http://schemas.microsoft.com/office/drawing/2014/main" id="{2DCB7B72-1B61-24BE-8911-09C0E65462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372"/>
            <a:ext cx="9144000" cy="647092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98ECFAD-79EA-1242-2AA6-A2D922B2FD89}"/>
              </a:ext>
            </a:extLst>
          </p:cNvPr>
          <p:cNvSpPr txBox="1">
            <a:spLocks/>
          </p:cNvSpPr>
          <p:nvPr/>
        </p:nvSpPr>
        <p:spPr>
          <a:xfrm>
            <a:off x="1295400" y="315518"/>
            <a:ext cx="6248400" cy="1090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Road #1: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10.4% #200 Sieve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Immediately after placement &amp; compaction</a:t>
            </a:r>
            <a:endParaRPr lang="en-US" sz="2400" dirty="0"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1A861-E8FD-8C0E-5495-FF3E3F7E9902}"/>
              </a:ext>
            </a:extLst>
          </p:cNvPr>
          <p:cNvSpPr txBox="1"/>
          <p:nvPr/>
        </p:nvSpPr>
        <p:spPr>
          <a:xfrm>
            <a:off x="76200" y="5751479"/>
            <a:ext cx="6248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Most DSA issues in 2022 that were material-related (not placement) were due to low fine content (10-11%).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can’t reject material that meets spec, even 10.0%.</a:t>
            </a:r>
          </a:p>
        </p:txBody>
      </p:sp>
    </p:spTree>
    <p:extLst>
      <p:ext uri="{BB962C8B-B14F-4D97-AF65-F5344CB8AC3E}">
        <p14:creationId xmlns:p14="http://schemas.microsoft.com/office/powerpoint/2010/main" val="145893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pic>
        <p:nvPicPr>
          <p:cNvPr id="5" name="Picture 4" descr="A picture containing outdoor, tree, grass, road&#10;&#10;Description automatically generated">
            <a:extLst>
              <a:ext uri="{FF2B5EF4-FFF2-40B4-BE49-F238E27FC236}">
                <a16:creationId xmlns:a16="http://schemas.microsoft.com/office/drawing/2014/main" id="{76512C05-4813-8ACD-DA1F-73A7784D98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7" y="315518"/>
            <a:ext cx="9144000" cy="651052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CBFE7CB1-6C53-7253-525A-3097D13EC3D2}"/>
              </a:ext>
            </a:extLst>
          </p:cNvPr>
          <p:cNvSpPr txBox="1">
            <a:spLocks/>
          </p:cNvSpPr>
          <p:nvPr/>
        </p:nvSpPr>
        <p:spPr>
          <a:xfrm>
            <a:off x="1295400" y="315518"/>
            <a:ext cx="6248400" cy="1090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Road #1: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10.4% #200 Sieve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Immediately after placement &amp; compaction</a:t>
            </a:r>
            <a:endParaRPr lang="en-US" sz="2400" dirty="0"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Times New Roman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7A6D8E-7C7A-D694-56DA-A7D6FDFCF29C}"/>
              </a:ext>
            </a:extLst>
          </p:cNvPr>
          <p:cNvSpPr/>
          <p:nvPr/>
        </p:nvSpPr>
        <p:spPr>
          <a:xfrm>
            <a:off x="5715000" y="4648200"/>
            <a:ext cx="2743200" cy="1752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3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pic>
        <p:nvPicPr>
          <p:cNvPr id="5" name="Picture 4" descr="A picture containing outdoor, tree, grass, road&#10;&#10;Description automatically generated">
            <a:extLst>
              <a:ext uri="{FF2B5EF4-FFF2-40B4-BE49-F238E27FC236}">
                <a16:creationId xmlns:a16="http://schemas.microsoft.com/office/drawing/2014/main" id="{76512C05-4813-8ACD-DA1F-73A7784D98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7" y="315518"/>
            <a:ext cx="9144000" cy="651052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77A6D8E-7C7A-D694-56DA-A7D6FDFCF29C}"/>
              </a:ext>
            </a:extLst>
          </p:cNvPr>
          <p:cNvSpPr/>
          <p:nvPr/>
        </p:nvSpPr>
        <p:spPr>
          <a:xfrm>
            <a:off x="5715000" y="4648200"/>
            <a:ext cx="2743200" cy="1752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004F9D-A508-6DFD-F9CB-5F15AFBFD52B}"/>
              </a:ext>
            </a:extLst>
          </p:cNvPr>
          <p:cNvCxnSpPr>
            <a:cxnSpLocks/>
          </p:cNvCxnSpPr>
          <p:nvPr/>
        </p:nvCxnSpPr>
        <p:spPr>
          <a:xfrm>
            <a:off x="5772913" y="3590952"/>
            <a:ext cx="627887" cy="113344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  <a:effectLst>
            <a:glow rad="1143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E61DA27-0FC3-8FD0-4D19-5D312886CC27}"/>
              </a:ext>
            </a:extLst>
          </p:cNvPr>
          <p:cNvSpPr txBox="1"/>
          <p:nvPr/>
        </p:nvSpPr>
        <p:spPr>
          <a:xfrm>
            <a:off x="3182113" y="3198167"/>
            <a:ext cx="2743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Take a closer look…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772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pic>
        <p:nvPicPr>
          <p:cNvPr id="5" name="Picture 4" descr="A picture containing outdoor, tree, grass, road&#10;&#10;Description automatically generated">
            <a:extLst>
              <a:ext uri="{FF2B5EF4-FFF2-40B4-BE49-F238E27FC236}">
                <a16:creationId xmlns:a16="http://schemas.microsoft.com/office/drawing/2014/main" id="{76512C05-4813-8ACD-DA1F-73A7784D98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118" y="381000"/>
            <a:ext cx="9160118" cy="651052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77A6D8E-7C7A-D694-56DA-A7D6FDFCF29C}"/>
              </a:ext>
            </a:extLst>
          </p:cNvPr>
          <p:cNvSpPr/>
          <p:nvPr/>
        </p:nvSpPr>
        <p:spPr>
          <a:xfrm>
            <a:off x="762000" y="1695802"/>
            <a:ext cx="8077200" cy="47811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00EAE1-EA69-A768-D410-CEC7C8B081F8}"/>
              </a:ext>
            </a:extLst>
          </p:cNvPr>
          <p:cNvCxnSpPr>
            <a:cxnSpLocks/>
          </p:cNvCxnSpPr>
          <p:nvPr/>
        </p:nvCxnSpPr>
        <p:spPr>
          <a:xfrm flipH="1">
            <a:off x="7029069" y="1481804"/>
            <a:ext cx="286131" cy="65179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  <a:effectLst>
            <a:glow rad="1143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AD29262-B7D3-D615-C1FF-AA2D41DBB019}"/>
              </a:ext>
            </a:extLst>
          </p:cNvPr>
          <p:cNvSpPr txBox="1"/>
          <p:nvPr/>
        </p:nvSpPr>
        <p:spPr>
          <a:xfrm>
            <a:off x="6473142" y="782052"/>
            <a:ext cx="2286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Lack of fines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Loose aggregate</a:t>
            </a:r>
          </a:p>
        </p:txBody>
      </p:sp>
    </p:spTree>
    <p:extLst>
      <p:ext uri="{BB962C8B-B14F-4D97-AF65-F5344CB8AC3E}">
        <p14:creationId xmlns:p14="http://schemas.microsoft.com/office/powerpoint/2010/main" val="206030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pic>
        <p:nvPicPr>
          <p:cNvPr id="5" name="Picture 4" descr="A picture containing outdoor, tree, ground, forest&#10;&#10;Description automatically generated">
            <a:extLst>
              <a:ext uri="{FF2B5EF4-FFF2-40B4-BE49-F238E27FC236}">
                <a16:creationId xmlns:a16="http://schemas.microsoft.com/office/drawing/2014/main" id="{9C35E769-A14C-246F-B577-8483C3554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7472"/>
            <a:ext cx="9144000" cy="651052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E1E52C0-F06B-E1C9-4EF1-E3FD16F17E35}"/>
              </a:ext>
            </a:extLst>
          </p:cNvPr>
          <p:cNvSpPr txBox="1">
            <a:spLocks/>
          </p:cNvSpPr>
          <p:nvPr/>
        </p:nvSpPr>
        <p:spPr>
          <a:xfrm>
            <a:off x="1295400" y="315518"/>
            <a:ext cx="6248400" cy="1090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Road #1: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10.4% #200 Sieve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Immediately after placement &amp; compaction</a:t>
            </a:r>
            <a:endParaRPr lang="en-US" sz="2400" dirty="0"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Times New Roman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93CAEF-FA22-F358-C477-60BEA373A70B}"/>
              </a:ext>
            </a:extLst>
          </p:cNvPr>
          <p:cNvCxnSpPr>
            <a:cxnSpLocks/>
          </p:cNvCxnSpPr>
          <p:nvPr/>
        </p:nvCxnSpPr>
        <p:spPr>
          <a:xfrm flipH="1">
            <a:off x="5171293" y="2356705"/>
            <a:ext cx="286131" cy="65179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  <a:effectLst>
            <a:glow rad="1143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C53A08-4BF1-B7E4-71F0-7EED9B463FBB}"/>
              </a:ext>
            </a:extLst>
          </p:cNvPr>
          <p:cNvSpPr txBox="1"/>
          <p:nvPr/>
        </p:nvSpPr>
        <p:spPr>
          <a:xfrm>
            <a:off x="4615366" y="1656953"/>
            <a:ext cx="2286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Lack of fines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Loose aggregate</a:t>
            </a:r>
          </a:p>
        </p:txBody>
      </p:sp>
    </p:spTree>
    <p:extLst>
      <p:ext uri="{BB962C8B-B14F-4D97-AF65-F5344CB8AC3E}">
        <p14:creationId xmlns:p14="http://schemas.microsoft.com/office/powerpoint/2010/main" val="4014001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pic>
        <p:nvPicPr>
          <p:cNvPr id="9" name="Picture 8" descr="A gravel road in the woods&#10;&#10;Description automatically generated with low confidence">
            <a:extLst>
              <a:ext uri="{FF2B5EF4-FFF2-40B4-BE49-F238E27FC236}">
                <a16:creationId xmlns:a16="http://schemas.microsoft.com/office/drawing/2014/main" id="{478A0877-5654-344F-FEAD-F8861F65B9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7472"/>
            <a:ext cx="9144000" cy="651052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41A1B2E-7290-12B2-F061-9672FC2E8718}"/>
              </a:ext>
            </a:extLst>
          </p:cNvPr>
          <p:cNvSpPr txBox="1">
            <a:spLocks/>
          </p:cNvSpPr>
          <p:nvPr/>
        </p:nvSpPr>
        <p:spPr>
          <a:xfrm>
            <a:off x="1295400" y="315518"/>
            <a:ext cx="6248400" cy="1090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Road #2: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Low Moisture &amp; Fines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Immediately after placement &amp; compaction</a:t>
            </a:r>
            <a:endParaRPr lang="en-US" sz="2400" dirty="0"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714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pic>
        <p:nvPicPr>
          <p:cNvPr id="5" name="Picture 4" descr="A road in the woods&#10;&#10;Description automatically generated with low confidence">
            <a:extLst>
              <a:ext uri="{FF2B5EF4-FFF2-40B4-BE49-F238E27FC236}">
                <a16:creationId xmlns:a16="http://schemas.microsoft.com/office/drawing/2014/main" id="{70FC4F71-901D-0EE8-DA16-D8F16176CB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7472"/>
            <a:ext cx="9144000" cy="651052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08F0DC8-6805-0FEB-1785-9E86C887E254}"/>
              </a:ext>
            </a:extLst>
          </p:cNvPr>
          <p:cNvSpPr txBox="1">
            <a:spLocks/>
          </p:cNvSpPr>
          <p:nvPr/>
        </p:nvSpPr>
        <p:spPr>
          <a:xfrm>
            <a:off x="1295400" y="315518"/>
            <a:ext cx="6248400" cy="1090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Road #2: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Low Moisture &amp; Fines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Immediately after placement &amp; compaction</a:t>
            </a:r>
            <a:endParaRPr lang="en-US" sz="2400" dirty="0"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1639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pic>
        <p:nvPicPr>
          <p:cNvPr id="5" name="Picture 4" descr="A gravel road with trees on the side&#10;&#10;Description automatically generated with low confidence">
            <a:extLst>
              <a:ext uri="{FF2B5EF4-FFF2-40B4-BE49-F238E27FC236}">
                <a16:creationId xmlns:a16="http://schemas.microsoft.com/office/drawing/2014/main" id="{6B780280-1F3A-28ED-2E4E-C831F7FC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6900" y="364067"/>
            <a:ext cx="5619750" cy="649393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EE84C57-99A0-12E0-3447-55E4C067BFE3}"/>
              </a:ext>
            </a:extLst>
          </p:cNvPr>
          <p:cNvSpPr txBox="1">
            <a:spLocks/>
          </p:cNvSpPr>
          <p:nvPr/>
        </p:nvSpPr>
        <p:spPr>
          <a:xfrm>
            <a:off x="1295400" y="315518"/>
            <a:ext cx="6248400" cy="1090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Road #2: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Low Moisture &amp; Fines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Immediately after placement &amp; compaction</a:t>
            </a:r>
            <a:endParaRPr lang="en-US" sz="2400" dirty="0"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646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609600"/>
            <a:ext cx="83820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  <a:ea typeface="Times New Roman"/>
              </a:rPr>
              <a:t>Background</a:t>
            </a:r>
          </a:p>
          <a:p>
            <a:r>
              <a:rPr lang="en-US" sz="2400" b="1" dirty="0">
                <a:ea typeface="Times New Roman"/>
              </a:rPr>
              <a:t>DSA is only approved unbound surface aggregate for use with DGLVR funds</a:t>
            </a:r>
          </a:p>
          <a:p>
            <a:pPr marL="0" indent="0">
              <a:buNone/>
            </a:pPr>
            <a:endParaRPr lang="en-US" sz="1600" b="1" dirty="0">
              <a:ea typeface="Times New Roman"/>
            </a:endParaRPr>
          </a:p>
          <a:p>
            <a:r>
              <a:rPr lang="en-US" sz="2400" b="1" dirty="0">
                <a:ea typeface="Times New Roman"/>
              </a:rPr>
              <a:t>Specification is designed for maximum compaction density.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ea typeface="Times New Roman"/>
              </a:rPr>
              <a:t>Resist erosion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ea typeface="Times New Roman"/>
              </a:rPr>
              <a:t>Lengthen maintenance cycles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ea typeface="Times New Roman"/>
              </a:rPr>
              <a:t>Less sediment runoff</a:t>
            </a:r>
          </a:p>
          <a:p>
            <a:pPr marL="457200" lvl="1" indent="0">
              <a:buNone/>
            </a:pPr>
            <a:endParaRPr lang="en-US" sz="1600" b="1" dirty="0">
              <a:ea typeface="Times New Roman"/>
            </a:endParaRPr>
          </a:p>
          <a:p>
            <a:r>
              <a:rPr lang="en-US" sz="2400" b="1" dirty="0">
                <a:ea typeface="Times New Roman"/>
              </a:rPr>
              <a:t>Other common aggregates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u="sng" dirty="0">
                <a:ea typeface="Times New Roman"/>
              </a:rPr>
              <a:t>PennDOT 2A</a:t>
            </a:r>
            <a:r>
              <a:rPr lang="en-US" sz="2000" b="1" dirty="0">
                <a:ea typeface="Times New Roman"/>
              </a:rPr>
              <a:t>: “cleaner”, minimal fines designed for drainage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u="sng" dirty="0">
                <a:ea typeface="Times New Roman"/>
              </a:rPr>
              <a:t>PennDOT 2RC</a:t>
            </a:r>
            <a:r>
              <a:rPr lang="en-US" sz="2000" b="1" dirty="0">
                <a:ea typeface="Times New Roman"/>
              </a:rPr>
              <a:t>: very wide spec that can contain dirt and organics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b="1" dirty="0">
              <a:ea typeface="Times New Roman"/>
            </a:endParaRPr>
          </a:p>
          <a:p>
            <a:pPr lvl="1"/>
            <a:endParaRPr lang="en-US" b="1" dirty="0">
              <a:ea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0F155C6-29D7-EBEA-E01D-49D4C2FBF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E36A7-9A9E-B990-DF5A-008B2EC8686E}"/>
              </a:ext>
            </a:extLst>
          </p:cNvPr>
          <p:cNvSpPr txBox="1"/>
          <p:nvPr/>
        </p:nvSpPr>
        <p:spPr>
          <a:xfrm>
            <a:off x="7465356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2A</a:t>
            </a:r>
          </a:p>
        </p:txBody>
      </p:sp>
    </p:spTree>
    <p:extLst>
      <p:ext uri="{BB962C8B-B14F-4D97-AF65-F5344CB8AC3E}">
        <p14:creationId xmlns:p14="http://schemas.microsoft.com/office/powerpoint/2010/main" val="1988163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pic>
        <p:nvPicPr>
          <p:cNvPr id="6" name="Picture 5" descr="A picture containing ground, outdoor, rock, stone&#10;&#10;Description automatically generated">
            <a:extLst>
              <a:ext uri="{FF2B5EF4-FFF2-40B4-BE49-F238E27FC236}">
                <a16:creationId xmlns:a16="http://schemas.microsoft.com/office/drawing/2014/main" id="{E874219D-2AF1-9D5F-FE00-37ECACC8F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362938"/>
            <a:ext cx="5924550" cy="649506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B0DABBD-0832-9EAC-5D92-436A9E82DA2D}"/>
              </a:ext>
            </a:extLst>
          </p:cNvPr>
          <p:cNvSpPr txBox="1">
            <a:spLocks/>
          </p:cNvSpPr>
          <p:nvPr/>
        </p:nvSpPr>
        <p:spPr>
          <a:xfrm>
            <a:off x="1295400" y="315518"/>
            <a:ext cx="6248400" cy="1090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Road #2: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Low Moisture &amp; Fines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Immediately after placement &amp; compaction</a:t>
            </a:r>
            <a:endParaRPr lang="en-US" sz="2400" dirty="0"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3429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pic>
        <p:nvPicPr>
          <p:cNvPr id="5" name="Picture 4" descr="A dirt road in a forest&#10;&#10;Description automatically generated with low confidence">
            <a:extLst>
              <a:ext uri="{FF2B5EF4-FFF2-40B4-BE49-F238E27FC236}">
                <a16:creationId xmlns:a16="http://schemas.microsoft.com/office/drawing/2014/main" id="{02E6D6D1-F119-C76B-842B-B78C68A330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794"/>
            <a:ext cx="9144000" cy="649420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4FEDF8B-7015-06CF-9BB4-92B6602A6099}"/>
              </a:ext>
            </a:extLst>
          </p:cNvPr>
          <p:cNvSpPr txBox="1">
            <a:spLocks/>
          </p:cNvSpPr>
          <p:nvPr/>
        </p:nvSpPr>
        <p:spPr>
          <a:xfrm>
            <a:off x="1295400" y="315518"/>
            <a:ext cx="6248400" cy="1090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Road #2: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Low Moisture &amp; Fines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3 months after placement</a:t>
            </a:r>
            <a:endParaRPr lang="en-US" sz="2400" dirty="0"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9411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vel road in a forest&#10;&#10;Description automatically generated with low confidence">
            <a:extLst>
              <a:ext uri="{FF2B5EF4-FFF2-40B4-BE49-F238E27FC236}">
                <a16:creationId xmlns:a16="http://schemas.microsoft.com/office/drawing/2014/main" id="{ED788448-A0BE-B880-644C-EFF000BFF7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7472"/>
            <a:ext cx="9144000" cy="65105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2C03D7D-A352-D971-51FB-7FA0B8AEDC57}"/>
              </a:ext>
            </a:extLst>
          </p:cNvPr>
          <p:cNvSpPr txBox="1">
            <a:spLocks/>
          </p:cNvSpPr>
          <p:nvPr/>
        </p:nvSpPr>
        <p:spPr>
          <a:xfrm>
            <a:off x="1295400" y="315518"/>
            <a:ext cx="6248400" cy="10901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Road #2: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11% #200 Sieve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Low Moisture &amp; Fines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3 months after placement</a:t>
            </a:r>
            <a:endParaRPr lang="en-US" sz="2400" dirty="0"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8036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0F155C6-29D7-EBEA-E01D-49D4C2FBF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AE5BCAF-9B4D-AE61-630C-8037B6C0A793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92964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  <a:ea typeface="Times New Roman"/>
              </a:rPr>
              <a:t>Proposed 2023 Driving Surface 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  <a:ea typeface="Times New Roman"/>
              </a:rPr>
              <a:t>Aggregate Specification</a:t>
            </a:r>
            <a:endParaRPr lang="en-US" sz="1100" b="1" dirty="0">
              <a:ea typeface="Times New Roman"/>
            </a:endParaRPr>
          </a:p>
          <a:p>
            <a:pPr lvl="1">
              <a:spcBef>
                <a:spcPts val="0"/>
              </a:spcBef>
            </a:pPr>
            <a:endParaRPr lang="en-US" sz="1200" b="1" dirty="0">
              <a:ea typeface="Times New Roman"/>
            </a:endParaRPr>
          </a:p>
          <a:p>
            <a:pPr marL="457200" lvl="1" indent="0" algn="ctr">
              <a:spcBef>
                <a:spcPts val="0"/>
              </a:spcBef>
              <a:buNone/>
            </a:pPr>
            <a:r>
              <a:rPr lang="en-US" b="1" dirty="0">
                <a:ea typeface="Times New Roman"/>
              </a:rPr>
              <a:t>Proposing to increase #200 sieve to </a:t>
            </a:r>
            <a:r>
              <a:rPr lang="en-US" b="1" dirty="0">
                <a:solidFill>
                  <a:srgbClr val="FF0000"/>
                </a:solidFill>
                <a:ea typeface="Times New Roman"/>
              </a:rPr>
              <a:t>11%</a:t>
            </a:r>
          </a:p>
          <a:p>
            <a:pPr lvl="1"/>
            <a:endParaRPr lang="en-US" b="1" dirty="0">
              <a:ea typeface="Times New Roman"/>
            </a:endParaRPr>
          </a:p>
        </p:txBody>
      </p:sp>
      <p:sp>
        <p:nvSpPr>
          <p:cNvPr id="12" name="AutoShape 4" descr="Raw_Natural_Mix">
            <a:extLst>
              <a:ext uri="{FF2B5EF4-FFF2-40B4-BE49-F238E27FC236}">
                <a16:creationId xmlns:a16="http://schemas.microsoft.com/office/drawing/2014/main" id="{C89E43EE-912F-3902-80CE-2733E00BAA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4974" y="249840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utoShape 5" descr="Raw_Natural_Mix">
            <a:extLst>
              <a:ext uri="{FF2B5EF4-FFF2-40B4-BE49-F238E27FC236}">
                <a16:creationId xmlns:a16="http://schemas.microsoft.com/office/drawing/2014/main" id="{0D0BF584-E2D6-A802-1C3F-D8957BE17E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4974" y="249840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Group 151">
            <a:extLst>
              <a:ext uri="{FF2B5EF4-FFF2-40B4-BE49-F238E27FC236}">
                <a16:creationId xmlns:a16="http://schemas.microsoft.com/office/drawing/2014/main" id="{731C367B-33D5-C21B-1219-D7F544542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41688"/>
              </p:ext>
            </p:extLst>
          </p:nvPr>
        </p:nvGraphicFramePr>
        <p:xfrm>
          <a:off x="2112964" y="2620645"/>
          <a:ext cx="4956175" cy="3329305"/>
        </p:xfrm>
        <a:graphic>
          <a:graphicData uri="http://schemas.openxmlformats.org/drawingml/2006/table">
            <a:tbl>
              <a:tblPr/>
              <a:tblGrid>
                <a:gridCol w="17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Passing Sieve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Lower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Higher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1½   inch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-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inch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#4 (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-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")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#16 (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-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")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#200(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-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")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 Box 181">
            <a:extLst>
              <a:ext uri="{FF2B5EF4-FFF2-40B4-BE49-F238E27FC236}">
                <a16:creationId xmlns:a16="http://schemas.microsoft.com/office/drawing/2014/main" id="{880E6829-A454-03BE-61BC-AB3995220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1" y="2169793"/>
            <a:ext cx="271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0" dirty="0">
                <a:latin typeface="Calibri" panose="020F0502020204030204" pitchFamily="34" charset="0"/>
              </a:rPr>
              <a:t>% passing by weight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F3F548-4A0C-E462-B4CC-F9D101D942E6}"/>
              </a:ext>
            </a:extLst>
          </p:cNvPr>
          <p:cNvSpPr txBox="1"/>
          <p:nvPr/>
        </p:nvSpPr>
        <p:spPr>
          <a:xfrm>
            <a:off x="2630891" y="5939135"/>
            <a:ext cx="340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* Up to 17 % fines if PI </a:t>
            </a:r>
            <a:r>
              <a:rPr lang="en-US" sz="2400" b="1" u="sng" dirty="0"/>
              <a:t>&lt;</a:t>
            </a:r>
            <a:r>
              <a:rPr lang="en-US" sz="2400" b="1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DC3E8F-11C1-BD6C-6374-E94882FC7C60}"/>
              </a:ext>
            </a:extLst>
          </p:cNvPr>
          <p:cNvSpPr/>
          <p:nvPr/>
        </p:nvSpPr>
        <p:spPr>
          <a:xfrm>
            <a:off x="4191000" y="5410200"/>
            <a:ext cx="990600" cy="4527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7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ubtitle 2"/>
          <p:cNvSpPr txBox="1">
            <a:spLocks/>
          </p:cNvSpPr>
          <p:nvPr/>
        </p:nvSpPr>
        <p:spPr>
          <a:xfrm>
            <a:off x="-355207" y="430886"/>
            <a:ext cx="9525000" cy="635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u="sng" dirty="0">
                <a:solidFill>
                  <a:srgbClr val="FF0000"/>
                </a:solidFill>
                <a:latin typeface="Calibri"/>
                <a:ea typeface="Times New Roman"/>
              </a:rPr>
              <a:t>Other DSA Specifications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Times New Roman"/>
                <a:cs typeface="+mn-cs"/>
              </a:rPr>
              <a:t>DCNR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Times New Roman"/>
                <a:cs typeface="+mn-cs"/>
              </a:rPr>
              <a:t> Currently has their own DSA specification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u="sng" dirty="0">
                <a:latin typeface="Calibri"/>
                <a:ea typeface="Times New Roman"/>
              </a:rPr>
              <a:t>PennDOT</a:t>
            </a:r>
            <a:r>
              <a:rPr lang="en-US" sz="3200" b="1" dirty="0">
                <a:latin typeface="Calibri"/>
                <a:ea typeface="Times New Roman"/>
              </a:rPr>
              <a:t> currently has their own DSA specification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Times New Roman"/>
              </a:rPr>
              <a:t>The three specs do not all match!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latin typeface="Calibri"/>
                <a:ea typeface="Times New Roman"/>
              </a:rPr>
              <a:t>Why?  Changes were made to the SCC spec that were never reflected in other specs.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Times New Roman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</p:spTree>
    <p:extLst>
      <p:ext uri="{BB962C8B-B14F-4D97-AF65-F5344CB8AC3E}">
        <p14:creationId xmlns:p14="http://schemas.microsoft.com/office/powerpoint/2010/main" val="33172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ubtitle 2"/>
          <p:cNvSpPr txBox="1">
            <a:spLocks/>
          </p:cNvSpPr>
          <p:nvPr/>
        </p:nvSpPr>
        <p:spPr>
          <a:xfrm>
            <a:off x="-355207" y="430886"/>
            <a:ext cx="9525000" cy="63509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DCNR Bureau of Forestry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Match SCC specification</a:t>
            </a:r>
          </a:p>
          <a:p>
            <a:pPr lvl="2">
              <a:spcBef>
                <a:spcPts val="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Increase #200 sieve to 11%</a:t>
            </a:r>
          </a:p>
          <a:p>
            <a:pPr lvl="2">
              <a:spcBef>
                <a:spcPts val="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Change LA Abrasion to 40%</a:t>
            </a:r>
          </a:p>
          <a:p>
            <a:pPr lvl="2">
              <a:spcBef>
                <a:spcPts val="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Minus #200 composition word change - </a:t>
            </a:r>
            <a:r>
              <a:rPr lang="en-US" sz="2800" i="1" dirty="0">
                <a:solidFill>
                  <a:prstClr val="black"/>
                </a:solidFill>
                <a:latin typeface="Calibri"/>
              </a:rPr>
              <a:t>“Lime kiln dust and cement kiln dust may be added to DSA to account for up to 50% of the fines passing the #200 sieve”.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PennDOT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ea typeface="Times New Roman"/>
              </a:rPr>
              <a:t>Meeting with PennDOT to update spec to </a:t>
            </a:r>
            <a:r>
              <a:rPr lang="en-US" sz="32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Times New Roman"/>
              </a:rPr>
              <a:t>match SCC specification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Times New Roman"/>
              </a:rPr>
              <a:t>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457200" lvl="1" indent="0" algn="ctr">
              <a:spcBef>
                <a:spcPts val="0"/>
              </a:spcBef>
              <a:buNone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Goal is to have the DSA specification be the same for all 3 entities!</a:t>
            </a:r>
            <a:endParaRPr lang="en-US" sz="40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</p:spTree>
    <p:extLst>
      <p:ext uri="{BB962C8B-B14F-4D97-AF65-F5344CB8AC3E}">
        <p14:creationId xmlns:p14="http://schemas.microsoft.com/office/powerpoint/2010/main" val="874513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ubtitle 2"/>
          <p:cNvSpPr txBox="1">
            <a:spLocks/>
          </p:cNvSpPr>
          <p:nvPr/>
        </p:nvSpPr>
        <p:spPr>
          <a:xfrm>
            <a:off x="-355207" y="430886"/>
            <a:ext cx="9525000" cy="635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Next Steps?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ea typeface="Times New Roman"/>
              </a:rPr>
              <a:t>Thoughts / Questions from CDs?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ea typeface="Times New Roman"/>
              </a:rPr>
              <a:t>Talking with PA Aggregate &amp; Concrete Association in February for supplier input.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ea typeface="Times New Roman"/>
              </a:rPr>
              <a:t>Take proposed change to SCC for approval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ea typeface="Times New Roman"/>
              </a:rPr>
              <a:t>If approved, determine acceptable date for implementation.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</p:spTree>
    <p:extLst>
      <p:ext uri="{BB962C8B-B14F-4D97-AF65-F5344CB8AC3E}">
        <p14:creationId xmlns:p14="http://schemas.microsoft.com/office/powerpoint/2010/main" val="4184222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ubtitle 2"/>
          <p:cNvSpPr txBox="1">
            <a:spLocks/>
          </p:cNvSpPr>
          <p:nvPr/>
        </p:nvSpPr>
        <p:spPr>
          <a:xfrm>
            <a:off x="-355207" y="214986"/>
            <a:ext cx="9525000" cy="2693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DSA Notification Form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ea typeface="Times New Roman"/>
              </a:rPr>
              <a:t>Make sure you are using the most recent form!</a:t>
            </a:r>
          </a:p>
          <a:p>
            <a:pPr lvl="2">
              <a:spcBef>
                <a:spcPts val="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ea typeface="Times New Roman"/>
              </a:rPr>
              <a:t>Dated 7/2022 </a:t>
            </a:r>
          </a:p>
          <a:p>
            <a:pPr marL="914400" lvl="2" indent="0">
              <a:spcBef>
                <a:spcPts val="0"/>
              </a:spcBef>
              <a:buNone/>
              <a:defRPr/>
            </a:pPr>
            <a:endParaRPr lang="en-US" sz="1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ea typeface="Times New Roman"/>
              </a:rPr>
              <a:t>Please fill in the cost of the DSA</a:t>
            </a:r>
          </a:p>
          <a:p>
            <a:pPr lvl="2">
              <a:spcBef>
                <a:spcPts val="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ea typeface="Times New Roman"/>
              </a:rPr>
              <a:t>Used to track $/ton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9B661-9424-9579-45AC-93B6D2A501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743" y="2743200"/>
            <a:ext cx="7283238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DC49162-AAFC-E825-522C-E63971527FB4}"/>
              </a:ext>
            </a:extLst>
          </p:cNvPr>
          <p:cNvSpPr/>
          <p:nvPr/>
        </p:nvSpPr>
        <p:spPr>
          <a:xfrm>
            <a:off x="795743" y="2743200"/>
            <a:ext cx="1414057" cy="3800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9D1579-0E71-C571-04B9-A93FE6829987}"/>
              </a:ext>
            </a:extLst>
          </p:cNvPr>
          <p:cNvSpPr/>
          <p:nvPr/>
        </p:nvSpPr>
        <p:spPr>
          <a:xfrm>
            <a:off x="1295400" y="6019800"/>
            <a:ext cx="3352800" cy="63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6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7614C1-DA52-C0E6-7098-F4C12833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87072"/>
            <a:ext cx="4266215" cy="49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0F155C6-29D7-EBEA-E01D-49D4C2FBF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A492E7D-B245-6964-B3E1-5FBE3729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153" y="405824"/>
            <a:ext cx="4263448" cy="48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DF3626-3232-CBE6-80EE-02A3EAE0CF88}"/>
              </a:ext>
            </a:extLst>
          </p:cNvPr>
          <p:cNvSpPr txBox="1"/>
          <p:nvPr/>
        </p:nvSpPr>
        <p:spPr>
          <a:xfrm>
            <a:off x="1845508" y="4736068"/>
            <a:ext cx="969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E36A7-9A9E-B990-DF5A-008B2EC8686E}"/>
              </a:ext>
            </a:extLst>
          </p:cNvPr>
          <p:cNvSpPr txBox="1"/>
          <p:nvPr/>
        </p:nvSpPr>
        <p:spPr>
          <a:xfrm>
            <a:off x="6495514" y="4683603"/>
            <a:ext cx="699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2A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3751F2AE-FD53-66AC-22D7-27579F957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034353"/>
              </p:ext>
            </p:extLst>
          </p:nvPr>
        </p:nvGraphicFramePr>
        <p:xfrm>
          <a:off x="723900" y="5347156"/>
          <a:ext cx="769619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457">
                  <a:extLst>
                    <a:ext uri="{9D8B030D-6E8A-4147-A177-3AD203B41FA5}">
                      <a16:colId xmlns:a16="http://schemas.microsoft.com/office/drawing/2014/main" val="2083825051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2608218352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3293744156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926565782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7454794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2133846477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2077922501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¾”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¼”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1/16”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“fines”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9522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2400" dirty="0"/>
                        <a:t>DSA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65-97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10-15*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71824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2400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52-100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9848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72CAC8-E372-F3B9-FCDE-EC099CEC9ABA}"/>
              </a:ext>
            </a:extLst>
          </p:cNvPr>
          <p:cNvSpPr/>
          <p:nvPr/>
        </p:nvSpPr>
        <p:spPr>
          <a:xfrm>
            <a:off x="7401232" y="5810864"/>
            <a:ext cx="457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8CE30-97D8-C8FB-5A4A-D542C1CE7919}"/>
              </a:ext>
            </a:extLst>
          </p:cNvPr>
          <p:cNvSpPr/>
          <p:nvPr/>
        </p:nvSpPr>
        <p:spPr>
          <a:xfrm>
            <a:off x="7576492" y="6268064"/>
            <a:ext cx="457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4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609600"/>
            <a:ext cx="57912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ea typeface="Times New Roman"/>
              </a:rPr>
              <a:t>DSA developed in 2000, modified over the years</a:t>
            </a:r>
          </a:p>
          <a:p>
            <a:pPr marL="0" indent="0">
              <a:buNone/>
            </a:pPr>
            <a:endParaRPr lang="en-US" sz="1800" b="1" dirty="0">
              <a:ea typeface="Times New Roman"/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  <a:ea typeface="Times New Roman"/>
              </a:rPr>
              <a:t>Recent History</a:t>
            </a:r>
          </a:p>
          <a:p>
            <a:r>
              <a:rPr lang="en-US" sz="2400" b="1" dirty="0">
                <a:ea typeface="Times New Roman"/>
              </a:rPr>
              <a:t>20015-18: </a:t>
            </a:r>
            <a:r>
              <a:rPr lang="en-US" sz="2400" dirty="0">
                <a:ea typeface="Times New Roman"/>
              </a:rPr>
              <a:t>implemented Plasticity index to limit clay content</a:t>
            </a:r>
          </a:p>
          <a:p>
            <a:endParaRPr lang="en-US" sz="1800" b="1" dirty="0">
              <a:ea typeface="Times New Roman"/>
            </a:endParaRPr>
          </a:p>
          <a:p>
            <a:r>
              <a:rPr lang="en-US" sz="2400" b="1" dirty="0">
                <a:ea typeface="Times New Roman"/>
              </a:rPr>
              <a:t>2019: </a:t>
            </a:r>
            <a:r>
              <a:rPr lang="en-US" sz="2400" dirty="0">
                <a:ea typeface="Times New Roman"/>
              </a:rPr>
              <a:t>Increased max fine content for non-plastic aggregate</a:t>
            </a:r>
          </a:p>
          <a:p>
            <a:endParaRPr lang="en-US" sz="1800" dirty="0">
              <a:ea typeface="Times New Roman"/>
            </a:endParaRPr>
          </a:p>
          <a:p>
            <a:r>
              <a:rPr lang="en-US" sz="2400" b="1" dirty="0">
                <a:ea typeface="Times New Roman"/>
              </a:rPr>
              <a:t>2022: </a:t>
            </a:r>
            <a:r>
              <a:rPr lang="en-US" sz="2400" dirty="0">
                <a:ea typeface="Times New Roman"/>
              </a:rPr>
              <a:t>reduced paver requirement to jobs over 500 tons</a:t>
            </a:r>
          </a:p>
          <a:p>
            <a:endParaRPr lang="en-US" sz="2000" dirty="0">
              <a:ea typeface="Times New Roman"/>
            </a:endParaRPr>
          </a:p>
          <a:p>
            <a:pPr lvl="1">
              <a:spcBef>
                <a:spcPts val="0"/>
              </a:spcBef>
            </a:pPr>
            <a:endParaRPr lang="en-US" sz="1600" b="1" dirty="0"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b="1" dirty="0">
              <a:ea typeface="Times New Roman"/>
            </a:endParaRPr>
          </a:p>
          <a:p>
            <a:pPr lvl="1"/>
            <a:endParaRPr lang="en-US" b="1" dirty="0">
              <a:ea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0F155C6-29D7-EBEA-E01D-49D4C2FBF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pic>
        <p:nvPicPr>
          <p:cNvPr id="3" name="Picture 2" descr="A road with signs on it&#10;&#10;Description automatically generated with low confidence">
            <a:extLst>
              <a:ext uri="{FF2B5EF4-FFF2-40B4-BE49-F238E27FC236}">
                <a16:creationId xmlns:a16="http://schemas.microsoft.com/office/drawing/2014/main" id="{98AE018D-A4D9-74A1-AD7D-2CF9CD685D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4" b="-1"/>
          <a:stretch/>
        </p:blipFill>
        <p:spPr>
          <a:xfrm>
            <a:off x="6190488" y="347472"/>
            <a:ext cx="2953512" cy="65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9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04800" y="609600"/>
            <a:ext cx="85344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  <a:ea typeface="Times New Roman"/>
              </a:rPr>
              <a:t>Current Driving Surface Aggregate Specification</a:t>
            </a:r>
            <a:endParaRPr lang="en-US" sz="1100" b="1" dirty="0">
              <a:ea typeface="Times New Roman"/>
            </a:endParaRPr>
          </a:p>
          <a:p>
            <a:pPr lvl="1">
              <a:spcBef>
                <a:spcPts val="0"/>
              </a:spcBef>
            </a:pPr>
            <a:endParaRPr lang="en-US" sz="1600" b="1" dirty="0"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b="1" dirty="0">
              <a:ea typeface="Times New Roman"/>
            </a:endParaRPr>
          </a:p>
          <a:p>
            <a:pPr lvl="1"/>
            <a:endParaRPr lang="en-US" b="1" dirty="0">
              <a:ea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0F155C6-29D7-EBEA-E01D-49D4C2FBF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sp>
        <p:nvSpPr>
          <p:cNvPr id="3" name="AutoShape 4" descr="Raw_Natural_Mix">
            <a:extLst>
              <a:ext uri="{FF2B5EF4-FFF2-40B4-BE49-F238E27FC236}">
                <a16:creationId xmlns:a16="http://schemas.microsoft.com/office/drawing/2014/main" id="{A3F87FED-1DC9-D552-7ADD-DCCA39B8C0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4974" y="226980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AutoShape 5" descr="Raw_Natural_Mix">
            <a:extLst>
              <a:ext uri="{FF2B5EF4-FFF2-40B4-BE49-F238E27FC236}">
                <a16:creationId xmlns:a16="http://schemas.microsoft.com/office/drawing/2014/main" id="{14ED7722-8B4E-9985-459B-EFABC63608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4974" y="226980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5" name="Group 151">
            <a:extLst>
              <a:ext uri="{FF2B5EF4-FFF2-40B4-BE49-F238E27FC236}">
                <a16:creationId xmlns:a16="http://schemas.microsoft.com/office/drawing/2014/main" id="{0415F078-35EA-F6FD-7C0A-89A685BA2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58460"/>
              </p:ext>
            </p:extLst>
          </p:nvPr>
        </p:nvGraphicFramePr>
        <p:xfrm>
          <a:off x="2112964" y="2392045"/>
          <a:ext cx="4956175" cy="3329305"/>
        </p:xfrm>
        <a:graphic>
          <a:graphicData uri="http://schemas.openxmlformats.org/drawingml/2006/table">
            <a:tbl>
              <a:tblPr/>
              <a:tblGrid>
                <a:gridCol w="17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Passing Sieve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Lower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Higher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1½   inch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-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inch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#4 (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-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")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#16 (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-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")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#200(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-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")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181">
            <a:extLst>
              <a:ext uri="{FF2B5EF4-FFF2-40B4-BE49-F238E27FC236}">
                <a16:creationId xmlns:a16="http://schemas.microsoft.com/office/drawing/2014/main" id="{146BF6B1-1522-8572-E847-0FFB9EAB3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1" y="1941193"/>
            <a:ext cx="271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0" dirty="0">
                <a:latin typeface="Calibri" panose="020F0502020204030204" pitchFamily="34" charset="0"/>
              </a:rPr>
              <a:t>% passing by weight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7AC744-0002-C08B-883F-4DD588916915}"/>
              </a:ext>
            </a:extLst>
          </p:cNvPr>
          <p:cNvSpPr txBox="1"/>
          <p:nvPr/>
        </p:nvSpPr>
        <p:spPr>
          <a:xfrm>
            <a:off x="2630891" y="5710535"/>
            <a:ext cx="340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* Up to 17 % fines if PI </a:t>
            </a:r>
            <a:r>
              <a:rPr lang="en-US" sz="2400" b="1" u="sng" dirty="0"/>
              <a:t>&lt;</a:t>
            </a:r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0002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47725" y="485775"/>
            <a:ext cx="85344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  <a:ea typeface="Times New Roman"/>
              </a:rPr>
              <a:t>2020 Driving Surface Aggregate Specification</a:t>
            </a:r>
            <a:endParaRPr lang="en-US" sz="1100" b="1" dirty="0">
              <a:ea typeface="Times New Roman"/>
            </a:endParaRPr>
          </a:p>
          <a:p>
            <a:pPr lvl="1">
              <a:spcBef>
                <a:spcPts val="0"/>
              </a:spcBef>
            </a:pPr>
            <a:endParaRPr lang="en-US" sz="1600" b="1" dirty="0"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b="1" dirty="0">
              <a:ea typeface="Times New Roman"/>
            </a:endParaRPr>
          </a:p>
          <a:p>
            <a:pPr lvl="1"/>
            <a:endParaRPr lang="en-US" b="1" dirty="0">
              <a:ea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0F155C6-29D7-EBEA-E01D-49D4C2FBF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sp>
        <p:nvSpPr>
          <p:cNvPr id="3" name="AutoShape 4" descr="Raw_Natural_Mix">
            <a:extLst>
              <a:ext uri="{FF2B5EF4-FFF2-40B4-BE49-F238E27FC236}">
                <a16:creationId xmlns:a16="http://schemas.microsoft.com/office/drawing/2014/main" id="{A3F87FED-1DC9-D552-7ADD-DCCA39B8C0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0699" y="2145981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AutoShape 5" descr="Raw_Natural_Mix">
            <a:extLst>
              <a:ext uri="{FF2B5EF4-FFF2-40B4-BE49-F238E27FC236}">
                <a16:creationId xmlns:a16="http://schemas.microsoft.com/office/drawing/2014/main" id="{14ED7722-8B4E-9985-459B-EFABC63608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0699" y="2145981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5" name="Group 151">
            <a:extLst>
              <a:ext uri="{FF2B5EF4-FFF2-40B4-BE49-F238E27FC236}">
                <a16:creationId xmlns:a16="http://schemas.microsoft.com/office/drawing/2014/main" id="{0415F078-35EA-F6FD-7C0A-89A685BA2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04901"/>
              </p:ext>
            </p:extLst>
          </p:nvPr>
        </p:nvGraphicFramePr>
        <p:xfrm>
          <a:off x="2198689" y="2268220"/>
          <a:ext cx="4956175" cy="3329305"/>
        </p:xfrm>
        <a:graphic>
          <a:graphicData uri="http://schemas.openxmlformats.org/drawingml/2006/table">
            <a:tbl>
              <a:tblPr/>
              <a:tblGrid>
                <a:gridCol w="17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Passing Sieve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Lower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Higher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1½   inch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-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inch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#4 (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-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")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#16 (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-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")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#200(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-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")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181">
            <a:extLst>
              <a:ext uri="{FF2B5EF4-FFF2-40B4-BE49-F238E27FC236}">
                <a16:creationId xmlns:a16="http://schemas.microsoft.com/office/drawing/2014/main" id="{146BF6B1-1522-8572-E847-0FFB9EAB3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6" y="1817368"/>
            <a:ext cx="271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0" dirty="0">
                <a:latin typeface="Calibri" panose="020F0502020204030204" pitchFamily="34" charset="0"/>
              </a:rPr>
              <a:t>% passing by weight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7AC744-0002-C08B-883F-4DD588916915}"/>
              </a:ext>
            </a:extLst>
          </p:cNvPr>
          <p:cNvSpPr txBox="1"/>
          <p:nvPr/>
        </p:nvSpPr>
        <p:spPr>
          <a:xfrm>
            <a:off x="2716616" y="5586710"/>
            <a:ext cx="340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* Up to 17 % fines if PI </a:t>
            </a:r>
            <a:r>
              <a:rPr lang="en-US" sz="2400" b="1" u="sng" dirty="0"/>
              <a:t>&lt;</a:t>
            </a:r>
            <a:r>
              <a:rPr lang="en-US" sz="2400" b="1" dirty="0"/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6519A8-F255-9BB0-7B43-8198F868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47472"/>
            <a:ext cx="9144000" cy="65105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4C71A4-364C-8963-2382-DC71B720A7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533" y="656263"/>
            <a:ext cx="2714626" cy="21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6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0F155C6-29D7-EBEA-E01D-49D4C2FBF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  <p:sp>
        <p:nvSpPr>
          <p:cNvPr id="12" name="AutoShape 4" descr="Raw_Natural_Mix">
            <a:extLst>
              <a:ext uri="{FF2B5EF4-FFF2-40B4-BE49-F238E27FC236}">
                <a16:creationId xmlns:a16="http://schemas.microsoft.com/office/drawing/2014/main" id="{C89E43EE-912F-3902-80CE-2733E00BAA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4974" y="226980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utoShape 5" descr="Raw_Natural_Mix">
            <a:extLst>
              <a:ext uri="{FF2B5EF4-FFF2-40B4-BE49-F238E27FC236}">
                <a16:creationId xmlns:a16="http://schemas.microsoft.com/office/drawing/2014/main" id="{0D0BF584-E2D6-A802-1C3F-D8957BE17E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4974" y="226980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Group 151">
            <a:extLst>
              <a:ext uri="{FF2B5EF4-FFF2-40B4-BE49-F238E27FC236}">
                <a16:creationId xmlns:a16="http://schemas.microsoft.com/office/drawing/2014/main" id="{731C367B-33D5-C21B-1219-D7F544542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166027"/>
              </p:ext>
            </p:extLst>
          </p:nvPr>
        </p:nvGraphicFramePr>
        <p:xfrm>
          <a:off x="2112964" y="2392045"/>
          <a:ext cx="4956175" cy="3329305"/>
        </p:xfrm>
        <a:graphic>
          <a:graphicData uri="http://schemas.openxmlformats.org/drawingml/2006/table">
            <a:tbl>
              <a:tblPr/>
              <a:tblGrid>
                <a:gridCol w="17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Passing Sieve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Lower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Higher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1½   inch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-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inch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#4 (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-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")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#16 (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-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")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#200(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-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")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 Box 181">
            <a:extLst>
              <a:ext uri="{FF2B5EF4-FFF2-40B4-BE49-F238E27FC236}">
                <a16:creationId xmlns:a16="http://schemas.microsoft.com/office/drawing/2014/main" id="{880E6829-A454-03BE-61BC-AB3995220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1" y="1941193"/>
            <a:ext cx="271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0" dirty="0">
                <a:latin typeface="Calibri" panose="020F0502020204030204" pitchFamily="34" charset="0"/>
              </a:rPr>
              <a:t>% passing by weight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F3F548-4A0C-E462-B4CC-F9D101D942E6}"/>
              </a:ext>
            </a:extLst>
          </p:cNvPr>
          <p:cNvSpPr txBox="1"/>
          <p:nvPr/>
        </p:nvSpPr>
        <p:spPr>
          <a:xfrm>
            <a:off x="2630891" y="5710535"/>
            <a:ext cx="340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* Up to 17 % fines if PI </a:t>
            </a:r>
            <a:r>
              <a:rPr lang="en-US" sz="2400" b="1" u="sng" dirty="0"/>
              <a:t>&lt;</a:t>
            </a:r>
            <a:r>
              <a:rPr lang="en-US" sz="2400" b="1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DC3E8F-11C1-BD6C-6374-E94882FC7C60}"/>
              </a:ext>
            </a:extLst>
          </p:cNvPr>
          <p:cNvSpPr/>
          <p:nvPr/>
        </p:nvSpPr>
        <p:spPr>
          <a:xfrm>
            <a:off x="4191000" y="5181600"/>
            <a:ext cx="990600" cy="4527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834CFDD-8FFD-2089-C2AF-D3C54CF56E8F}"/>
              </a:ext>
            </a:extLst>
          </p:cNvPr>
          <p:cNvSpPr txBox="1">
            <a:spLocks/>
          </p:cNvSpPr>
          <p:nvPr/>
        </p:nvSpPr>
        <p:spPr>
          <a:xfrm>
            <a:off x="-57912" y="685800"/>
            <a:ext cx="92964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  <a:ea typeface="Times New Roman"/>
              </a:rPr>
              <a:t>Proposed Driving Surface Aggregate Change</a:t>
            </a:r>
            <a:endParaRPr lang="en-US" sz="1100" b="1" dirty="0">
              <a:ea typeface="Times New Roman"/>
            </a:endParaRPr>
          </a:p>
          <a:p>
            <a:pPr lvl="1">
              <a:spcBef>
                <a:spcPts val="0"/>
              </a:spcBef>
            </a:pPr>
            <a:endParaRPr lang="en-US" sz="1200" b="1" dirty="0">
              <a:ea typeface="Times New Roman"/>
            </a:endParaRPr>
          </a:p>
          <a:p>
            <a:pPr marL="457200" lvl="1" indent="0" algn="ctr">
              <a:spcBef>
                <a:spcPts val="0"/>
              </a:spcBef>
              <a:buNone/>
            </a:pPr>
            <a:r>
              <a:rPr lang="en-US" b="1" dirty="0">
                <a:ea typeface="Times New Roman"/>
              </a:rPr>
              <a:t>Proposing to increase #200 sieve to </a:t>
            </a:r>
            <a:r>
              <a:rPr lang="en-US" b="1" dirty="0">
                <a:solidFill>
                  <a:srgbClr val="FF0000"/>
                </a:solidFill>
                <a:ea typeface="Times New Roman"/>
              </a:rPr>
              <a:t>11%</a:t>
            </a:r>
          </a:p>
          <a:p>
            <a:pPr lvl="1"/>
            <a:endParaRPr lang="en-US" b="1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146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ubtitle 2"/>
          <p:cNvSpPr txBox="1">
            <a:spLocks/>
          </p:cNvSpPr>
          <p:nvPr/>
        </p:nvSpPr>
        <p:spPr>
          <a:xfrm>
            <a:off x="-355207" y="430886"/>
            <a:ext cx="9525000" cy="635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Question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Why are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 we proposing the change to 11%?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marL="3968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Answer: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ea typeface="Times New Roman"/>
              </a:rPr>
              <a:t>In </a:t>
            </a:r>
            <a:r>
              <a:rPr lang="en-US" sz="3200" b="1" dirty="0">
                <a:solidFill>
                  <a:prstClr val="black"/>
                </a:solidFill>
                <a:ea typeface="Times New Roman"/>
              </a:rPr>
              <a:t>2020</a:t>
            </a:r>
            <a:r>
              <a:rPr lang="en-US" sz="3200" dirty="0">
                <a:solidFill>
                  <a:prstClr val="black"/>
                </a:solidFill>
                <a:ea typeface="Times New Roman"/>
              </a:rPr>
              <a:t> we tested 52 DSA piles </a:t>
            </a:r>
          </a:p>
          <a:p>
            <a:pPr lvl="2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a typeface="Times New Roman"/>
              </a:rPr>
              <a:t>15 failed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ea typeface="Times New Roman"/>
              </a:rPr>
              <a:t>20%</a:t>
            </a:r>
            <a:r>
              <a:rPr lang="en-US" sz="3200" dirty="0">
                <a:solidFill>
                  <a:prstClr val="black"/>
                </a:solidFill>
                <a:ea typeface="Times New Roman"/>
              </a:rPr>
              <a:t> of samples had #200 sieves that were ≤11%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ea typeface="Times New Roman"/>
              </a:rPr>
              <a:t>17% </a:t>
            </a:r>
            <a:r>
              <a:rPr lang="en-US" sz="3200" dirty="0">
                <a:solidFill>
                  <a:prstClr val="black"/>
                </a:solidFill>
                <a:ea typeface="Times New Roman"/>
              </a:rPr>
              <a:t>of samples has #200 sieves that were &lt;11%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ea typeface="Times New Roman"/>
              </a:rPr>
              <a:t>In </a:t>
            </a:r>
            <a:r>
              <a:rPr lang="en-US" sz="3200" b="1" dirty="0">
                <a:solidFill>
                  <a:prstClr val="black"/>
                </a:solidFill>
                <a:latin typeface="Calibri"/>
                <a:ea typeface="Times New Roman"/>
              </a:rPr>
              <a:t>2021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Times New Roman"/>
              </a:rPr>
              <a:t> we tested 60 DSA piles </a:t>
            </a:r>
          </a:p>
          <a:p>
            <a:pPr lvl="2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Times New Roman"/>
              </a:rPr>
              <a:t>5 failed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  <a:ea typeface="Times New Roman"/>
              </a:rPr>
              <a:t>23%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Times New Roman"/>
              </a:rPr>
              <a:t> of samples had #200 sieves that were ≤11%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  <a:ea typeface="Times New Roman"/>
              </a:rPr>
              <a:t>19% 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Times New Roman"/>
              </a:rPr>
              <a:t>of samples has #200 sieves that were &lt;11%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</p:spTree>
    <p:extLst>
      <p:ext uri="{BB962C8B-B14F-4D97-AF65-F5344CB8AC3E}">
        <p14:creationId xmlns:p14="http://schemas.microsoft.com/office/powerpoint/2010/main" val="12411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ubtitle 2"/>
          <p:cNvSpPr txBox="1">
            <a:spLocks/>
          </p:cNvSpPr>
          <p:nvPr/>
        </p:nvSpPr>
        <p:spPr>
          <a:xfrm>
            <a:off x="-355207" y="430886"/>
            <a:ext cx="9525000" cy="635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Question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Why are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 we proposing the change to 11%?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marL="3968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Answer: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ea typeface="Times New Roman"/>
              </a:rPr>
              <a:t>In </a:t>
            </a:r>
            <a:r>
              <a:rPr lang="en-US" sz="3200" b="1" dirty="0">
                <a:solidFill>
                  <a:prstClr val="black"/>
                </a:solidFill>
                <a:latin typeface="Calibri"/>
                <a:ea typeface="Times New Roman"/>
              </a:rPr>
              <a:t>2022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Times New Roman"/>
              </a:rPr>
              <a:t> we tested 47 DSA piles </a:t>
            </a:r>
          </a:p>
          <a:p>
            <a:pPr lvl="2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Times New Roman"/>
              </a:rPr>
              <a:t>7 failed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Times New Roman"/>
              </a:rPr>
              <a:t>38%</a:t>
            </a:r>
            <a:r>
              <a:rPr lang="en-US" sz="3200" dirty="0">
                <a:solidFill>
                  <a:srgbClr val="FF0000"/>
                </a:solidFill>
                <a:latin typeface="Calibri"/>
                <a:ea typeface="Times New Roman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Times New Roman"/>
              </a:rPr>
              <a:t>of samples had #200 sieves that were ≤11%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Times New Roman"/>
              </a:rPr>
              <a:t>33%</a:t>
            </a:r>
            <a:r>
              <a:rPr lang="en-US" sz="3200" b="1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Times New Roman"/>
              </a:rPr>
              <a:t>of samples has #200 sieves that were &lt;11%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457200" lvl="1" indent="0" algn="ctr">
              <a:spcBef>
                <a:spcPts val="0"/>
              </a:spcBef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  <a:ea typeface="Times New Roman"/>
              </a:rPr>
              <a:t>Number of samples with low #200 results </a:t>
            </a:r>
          </a:p>
          <a:p>
            <a:pPr marL="457200" lvl="1" indent="0" algn="ctr">
              <a:spcBef>
                <a:spcPts val="0"/>
              </a:spcBef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  <a:ea typeface="Times New Roman"/>
              </a:rPr>
              <a:t>almost doubled in 2022!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2B27D8-A455-A395-E7CD-EC7BBAC4468B}"/>
              </a:ext>
            </a:extLst>
          </p:cNvPr>
          <p:cNvSpPr/>
          <p:nvPr/>
        </p:nvSpPr>
        <p:spPr>
          <a:xfrm>
            <a:off x="0" y="0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A3DB1A0-1B2A-6921-F761-BAB1FBEE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3814"/>
            <a:ext cx="373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DGLVR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F8BED32-99FD-A8D7-F5BD-7FC92B56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-43815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60925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DSA Specification Changes</a:t>
            </a:r>
          </a:p>
        </p:txBody>
      </p:sp>
    </p:spTree>
    <p:extLst>
      <p:ext uri="{BB962C8B-B14F-4D97-AF65-F5344CB8AC3E}">
        <p14:creationId xmlns:p14="http://schemas.microsoft.com/office/powerpoint/2010/main" val="192298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8585E19E9FF54685767BCCDA089518" ma:contentTypeVersion="9" ma:contentTypeDescription="Create a new document." ma:contentTypeScope="" ma:versionID="94a0757be588400841af4153bc0169bb">
  <xsd:schema xmlns:xsd="http://www.w3.org/2001/XMLSchema" xmlns:xs="http://www.w3.org/2001/XMLSchema" xmlns:p="http://schemas.microsoft.com/office/2006/metadata/properties" xmlns:ns3="4ce192a9-dbef-4c03-a9bc-6926f8c61758" targetNamespace="http://schemas.microsoft.com/office/2006/metadata/properties" ma:root="true" ma:fieldsID="1e267a404206275e3f959f8cc5c1fc0b" ns3:_="">
    <xsd:import namespace="4ce192a9-dbef-4c03-a9bc-6926f8c617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192a9-dbef-4c03-a9bc-6926f8c61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3C35B7-F479-42ED-9018-72DC694056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13A9D0-80C6-4EB1-B177-059404814B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70975F-DE22-4D0A-8BEB-6FF2D0848B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e192a9-dbef-4c03-a9bc-6926f8c617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6348</TotalTime>
  <Words>1560</Words>
  <Application>Microsoft Office PowerPoint</Application>
  <PresentationFormat>On-screen Show (4:3)</PresentationFormat>
  <Paragraphs>382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Manual</dc:title>
  <dc:creator>Steve Bloser</dc:creator>
  <cp:lastModifiedBy>Corradini, Kenneth Joseph</cp:lastModifiedBy>
  <cp:revision>355</cp:revision>
  <cp:lastPrinted>2015-03-13T13:48:12Z</cp:lastPrinted>
  <dcterms:created xsi:type="dcterms:W3CDTF">2014-11-06T15:11:44Z</dcterms:created>
  <dcterms:modified xsi:type="dcterms:W3CDTF">2023-02-02T20:27:42Z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0x010100008585E19E9FF54685767BCCDA089518</vt:lpwstr>
  </property>
</Properties>
</file>