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6" r:id="rId3"/>
    <p:sldId id="257" r:id="rId4"/>
    <p:sldId id="326" r:id="rId5"/>
    <p:sldId id="336" r:id="rId6"/>
    <p:sldId id="360" r:id="rId7"/>
    <p:sldId id="329" r:id="rId8"/>
    <p:sldId id="361" r:id="rId9"/>
    <p:sldId id="330" r:id="rId10"/>
    <p:sldId id="334" r:id="rId11"/>
    <p:sldId id="356" r:id="rId12"/>
    <p:sldId id="357" r:id="rId13"/>
    <p:sldId id="362" r:id="rId14"/>
    <p:sldId id="333" r:id="rId15"/>
    <p:sldId id="339" r:id="rId16"/>
    <p:sldId id="363" r:id="rId17"/>
    <p:sldId id="359" r:id="rId18"/>
    <p:sldId id="338" r:id="rId19"/>
    <p:sldId id="364" r:id="rId20"/>
    <p:sldId id="365" r:id="rId21"/>
    <p:sldId id="340" r:id="rId22"/>
    <p:sldId id="366" r:id="rId23"/>
    <p:sldId id="367" r:id="rId24"/>
    <p:sldId id="342" r:id="rId25"/>
    <p:sldId id="368" r:id="rId26"/>
    <p:sldId id="345" r:id="rId27"/>
    <p:sldId id="369" r:id="rId28"/>
    <p:sldId id="371" r:id="rId29"/>
    <p:sldId id="370"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3E79"/>
    <a:srgbClr val="44C04F"/>
    <a:srgbClr val="003A7A"/>
    <a:srgbClr val="41B7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0" d="100"/>
          <a:sy n="90" d="100"/>
        </p:scale>
        <p:origin x="358" y="41"/>
      </p:cViewPr>
      <p:guideLst/>
    </p:cSldViewPr>
  </p:slideViewPr>
  <p:notesTextViewPr>
    <p:cViewPr>
      <p:scale>
        <a:sx n="3" d="2"/>
        <a:sy n="3" d="2"/>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A7FAA-D74A-44A6-AE56-4C716AB923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420E27-962E-4118-B3B4-C6FA17DCA6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046646-2057-4424-981B-C97B74C36EB3}"/>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5" name="Footer Placeholder 4">
            <a:extLst>
              <a:ext uri="{FF2B5EF4-FFF2-40B4-BE49-F238E27FC236}">
                <a16:creationId xmlns:a16="http://schemas.microsoft.com/office/drawing/2014/main" id="{00986DD9-C29E-4EEB-BE5A-B61DB1039F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20A7EC-402A-4C6C-8246-9DCC8016BD9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33364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4063-5E87-42C9-AC6A-A7D3EBFA8B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E8C4CD8-B968-444D-BF45-AF56A16E0ED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CFD51E-3DEC-4E76-8056-B39680905EB6}"/>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5" name="Footer Placeholder 4">
            <a:extLst>
              <a:ext uri="{FF2B5EF4-FFF2-40B4-BE49-F238E27FC236}">
                <a16:creationId xmlns:a16="http://schemas.microsoft.com/office/drawing/2014/main" id="{09EEF380-5805-41B2-A9D5-FB6944BBC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BE9723-CB85-43B1-8EDD-84B95DBC5330}"/>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107655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7FC59C-EF18-4931-A674-244A159DC0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EECA44-EF81-4A79-8E7F-D8A36F5578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81717-1F37-4892-935F-8390B987CEF9}"/>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5" name="Footer Placeholder 4">
            <a:extLst>
              <a:ext uri="{FF2B5EF4-FFF2-40B4-BE49-F238E27FC236}">
                <a16:creationId xmlns:a16="http://schemas.microsoft.com/office/drawing/2014/main" id="{E7D57A19-4526-4E18-97D1-0A3884B47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429A81-20B2-4145-A5AF-CDCC36695A8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81279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F2EFD-A82E-48B5-982C-FD6CA27F45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850C0C-7902-4BD6-AD33-27C3E02D1A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5AF168-877B-4F64-ADD7-749F2B62F342}"/>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5" name="Footer Placeholder 4">
            <a:extLst>
              <a:ext uri="{FF2B5EF4-FFF2-40B4-BE49-F238E27FC236}">
                <a16:creationId xmlns:a16="http://schemas.microsoft.com/office/drawing/2014/main" id="{8F6524E1-0A8C-448C-A09A-A94374BCF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09813-7DBA-4694-8805-605C581E1A7A}"/>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2953038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7336-7D76-4480-96F5-EEF14452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ADB52F-27F9-4054-A3CF-046C8D7556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765F034-1468-4AF6-B3B6-FD13B6A4BCC1}"/>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5" name="Footer Placeholder 4">
            <a:extLst>
              <a:ext uri="{FF2B5EF4-FFF2-40B4-BE49-F238E27FC236}">
                <a16:creationId xmlns:a16="http://schemas.microsoft.com/office/drawing/2014/main" id="{3C82FA58-B7D1-40E8-A205-FF845BDAC9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2DD3D5-8080-4969-9C7E-2F25F2A8C8E5}"/>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1540045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4E025-4A9C-4869-89F5-DCCEA87ED1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6A260E-B607-4167-AA5C-2F53DA121D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73216C-FBD1-4B2F-ACAD-432D625159D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5BE036-AD31-441C-B60C-B611C62BF2A0}"/>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6" name="Footer Placeholder 5">
            <a:extLst>
              <a:ext uri="{FF2B5EF4-FFF2-40B4-BE49-F238E27FC236}">
                <a16:creationId xmlns:a16="http://schemas.microsoft.com/office/drawing/2014/main" id="{47AAD7E4-03D6-47E7-89DA-789695DBF3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A53D4C-8D75-4670-B8D1-E929630BDC2F}"/>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91518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23F1-06E5-42EF-A515-7B018A9F97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25F119-4A8D-439E-82C7-D9BC60351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F95D3A-5ED1-4239-B82D-DA454C429A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735586-11B1-4B05-A270-AF76550FD6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D0F5115-873A-4152-B01D-C59F28EE05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19994-A8F6-429F-B17A-330A6895324E}"/>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8" name="Footer Placeholder 7">
            <a:extLst>
              <a:ext uri="{FF2B5EF4-FFF2-40B4-BE49-F238E27FC236}">
                <a16:creationId xmlns:a16="http://schemas.microsoft.com/office/drawing/2014/main" id="{0A092A6C-EE71-4B72-BF18-8895E305B4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FDFF98-D196-4DD8-A506-0EEE47D1D89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280057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BA2C-8967-4D53-9105-D84A92662F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4061FC-8BD4-4E51-90A3-CDD8DA617A1D}"/>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4" name="Footer Placeholder 3">
            <a:extLst>
              <a:ext uri="{FF2B5EF4-FFF2-40B4-BE49-F238E27FC236}">
                <a16:creationId xmlns:a16="http://schemas.microsoft.com/office/drawing/2014/main" id="{B68B117A-0C5C-4468-9541-A7750E34106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5CC4C-945F-4AE0-8FFF-4D660C142D8E}"/>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06877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CC3071-4E44-4C81-A579-FC439DAB68BD}"/>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3" name="Footer Placeholder 2">
            <a:extLst>
              <a:ext uri="{FF2B5EF4-FFF2-40B4-BE49-F238E27FC236}">
                <a16:creationId xmlns:a16="http://schemas.microsoft.com/office/drawing/2014/main" id="{C52CEEA6-385B-477D-9D1D-32D10A5424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1D424-BAB6-4336-B81C-C6E3C9579482}"/>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376868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0A67-82AD-4714-A435-748C1329EB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45B984-2575-4FC1-9001-FBC355BFD4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2C1525-CEFF-4FD7-9905-FC3059BCE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7475B7-13B1-4C93-9F19-0F0AD5187AD6}"/>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6" name="Footer Placeholder 5">
            <a:extLst>
              <a:ext uri="{FF2B5EF4-FFF2-40B4-BE49-F238E27FC236}">
                <a16:creationId xmlns:a16="http://schemas.microsoft.com/office/drawing/2014/main" id="{4504082C-4EB4-4C6B-98EC-AE38A92A48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6883E-1CF3-4E81-B59E-4B2C1ED6A8C7}"/>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314113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5275-DCE5-48E6-B1E6-225B327C91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217ECE-D1F3-41DB-8F42-DE5159EE19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C61D693-7AD8-46ED-A4E3-B13FCB131C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1C0E2D-9D15-4231-A2A3-ED1433732B63}"/>
              </a:ext>
            </a:extLst>
          </p:cNvPr>
          <p:cNvSpPr>
            <a:spLocks noGrp="1"/>
          </p:cNvSpPr>
          <p:nvPr>
            <p:ph type="dt" sz="half" idx="10"/>
          </p:nvPr>
        </p:nvSpPr>
        <p:spPr/>
        <p:txBody>
          <a:bodyPr/>
          <a:lstStyle/>
          <a:p>
            <a:fld id="{AFE2553D-3206-4B8D-B769-C455A2F96FB2}" type="datetimeFigureOut">
              <a:rPr lang="en-US" smtClean="0"/>
              <a:t>12/7/2023</a:t>
            </a:fld>
            <a:endParaRPr lang="en-US"/>
          </a:p>
        </p:txBody>
      </p:sp>
      <p:sp>
        <p:nvSpPr>
          <p:cNvPr id="6" name="Footer Placeholder 5">
            <a:extLst>
              <a:ext uri="{FF2B5EF4-FFF2-40B4-BE49-F238E27FC236}">
                <a16:creationId xmlns:a16="http://schemas.microsoft.com/office/drawing/2014/main" id="{D9E0B19D-182C-4DA1-9A05-AC579E4C66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8AEB-FA2E-4E67-8358-CB7425940241}"/>
              </a:ext>
            </a:extLst>
          </p:cNvPr>
          <p:cNvSpPr>
            <a:spLocks noGrp="1"/>
          </p:cNvSpPr>
          <p:nvPr>
            <p:ph type="sldNum" sz="quarter" idx="12"/>
          </p:nvPr>
        </p:nvSpPr>
        <p:spPr/>
        <p:txBody>
          <a:bodyPr/>
          <a:lstStyle/>
          <a:p>
            <a:fld id="{4DEF6C7D-1E06-4921-A53B-C9A23F17DFEC}" type="slidenum">
              <a:rPr lang="en-US" smtClean="0"/>
              <a:t>‹#›</a:t>
            </a:fld>
            <a:endParaRPr lang="en-US"/>
          </a:p>
        </p:txBody>
      </p:sp>
    </p:spTree>
    <p:extLst>
      <p:ext uri="{BB962C8B-B14F-4D97-AF65-F5344CB8AC3E}">
        <p14:creationId xmlns:p14="http://schemas.microsoft.com/office/powerpoint/2010/main" val="4129880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59B375-ADF7-4246-AA25-5CB6D1104B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AAEBD46-13C5-44A7-A85C-AA21BA47AE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60C8E3-F9E0-4CCD-96DB-E92EF3878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E2553D-3206-4B8D-B769-C455A2F96FB2}" type="datetimeFigureOut">
              <a:rPr lang="en-US" smtClean="0"/>
              <a:t>12/7/2023</a:t>
            </a:fld>
            <a:endParaRPr lang="en-US"/>
          </a:p>
        </p:txBody>
      </p:sp>
      <p:sp>
        <p:nvSpPr>
          <p:cNvPr id="5" name="Footer Placeholder 4">
            <a:extLst>
              <a:ext uri="{FF2B5EF4-FFF2-40B4-BE49-F238E27FC236}">
                <a16:creationId xmlns:a16="http://schemas.microsoft.com/office/drawing/2014/main" id="{058A9127-06F5-4F5D-8A6D-D72DB09A9F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5B294FF-0723-40A1-A0E7-8476EA484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F6C7D-1E06-4921-A53B-C9A23F17DFEC}" type="slidenum">
              <a:rPr lang="en-US" smtClean="0"/>
              <a:t>‹#›</a:t>
            </a:fld>
            <a:endParaRPr lang="en-US"/>
          </a:p>
        </p:txBody>
      </p:sp>
    </p:spTree>
    <p:extLst>
      <p:ext uri="{BB962C8B-B14F-4D97-AF65-F5344CB8AC3E}">
        <p14:creationId xmlns:p14="http://schemas.microsoft.com/office/powerpoint/2010/main" val="2286908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b201@psu.edu" TargetMode="External"/><Relationship Id="rId7"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hyperlink" Target="mailto:anmickey@pa.gov" TargetMode="External"/><Relationship Id="rId4" Type="http://schemas.openxmlformats.org/officeDocument/2006/relationships/hyperlink" Target="mailto:shlaw@p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jpeg"/><Relationship Id="rId2" Type="http://schemas.openxmlformats.org/officeDocument/2006/relationships/slideLayout" Target="../slideLayouts/slideLayout1.xml"/><Relationship Id="rId1" Type="http://schemas.openxmlformats.org/officeDocument/2006/relationships/themeOverride" Target="../theme/themeOverride2.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3.jpeg"/><Relationship Id="rId7"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hemeOverride" Target="../theme/themeOverride4.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2.png"/><Relationship Id="rId10" Type="http://schemas.openxmlformats.org/officeDocument/2006/relationships/image" Target="../media/image22.jpeg"/><Relationship Id="rId4" Type="http://schemas.openxmlformats.org/officeDocument/2006/relationships/image" Target="../media/image14.jpeg"/><Relationship Id="rId9"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themeOverride" Target="../theme/themeOverride5.xml"/><Relationship Id="rId6" Type="http://schemas.openxmlformats.org/officeDocument/2006/relationships/image" Target="../media/image12.pn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8.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hemeOverride" Target="../theme/themeOverride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1.png"/><Relationship Id="rId7" Type="http://schemas.openxmlformats.org/officeDocument/2006/relationships/image" Target="../media/image25.jpeg"/><Relationship Id="rId2" Type="http://schemas.openxmlformats.org/officeDocument/2006/relationships/slideLayout" Target="../slideLayouts/slideLayout1.xml"/><Relationship Id="rId1" Type="http://schemas.openxmlformats.org/officeDocument/2006/relationships/themeOverride" Target="../theme/themeOverride10.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27.png"/><Relationship Id="rId2" Type="http://schemas.openxmlformats.org/officeDocument/2006/relationships/slideLayout" Target="../slideLayouts/slideLayout1.xml"/><Relationship Id="rId1" Type="http://schemas.openxmlformats.org/officeDocument/2006/relationships/themeOverride" Target="../theme/themeOverride1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mailto:smb201@psu.edu" TargetMode="External"/><Relationship Id="rId2" Type="http://schemas.openxmlformats.org/officeDocument/2006/relationships/slideLayout" Target="../slideLayouts/slideLayout1.xml"/><Relationship Id="rId1" Type="http://schemas.openxmlformats.org/officeDocument/2006/relationships/themeOverride" Target="../theme/themeOverride1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5.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xml"/><Relationship Id="rId1" Type="http://schemas.openxmlformats.org/officeDocument/2006/relationships/themeOverride" Target="../theme/themeOverride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descr="A group of people standing on a road&#10;&#10;Description automatically generated">
            <a:extLst>
              <a:ext uri="{FF2B5EF4-FFF2-40B4-BE49-F238E27FC236}">
                <a16:creationId xmlns:a16="http://schemas.microsoft.com/office/drawing/2014/main" id="{36774335-3400-71BC-9084-865E32C02E0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012" y="0"/>
            <a:ext cx="12229012" cy="6858000"/>
          </a:xfrm>
          <a:prstGeom prst="rect">
            <a:avLst/>
          </a:prstGeom>
        </p:spPr>
      </p:pic>
      <p:sp>
        <p:nvSpPr>
          <p:cNvPr id="46" name="Rectangle 45">
            <a:extLst>
              <a:ext uri="{FF2B5EF4-FFF2-40B4-BE49-F238E27FC236}">
                <a16:creationId xmlns:a16="http://schemas.microsoft.com/office/drawing/2014/main" id="{35C36704-BB25-44BF-BB70-9122A8F8DC97}"/>
              </a:ext>
            </a:extLst>
          </p:cNvPr>
          <p:cNvSpPr/>
          <p:nvPr/>
        </p:nvSpPr>
        <p:spPr>
          <a:xfrm>
            <a:off x="9631676" y="2672079"/>
            <a:ext cx="2387719" cy="4013655"/>
          </a:xfrm>
          <a:prstGeom prst="rect">
            <a:avLst/>
          </a:prstGeom>
          <a:solidFill>
            <a:srgbClr val="003D78">
              <a:lumMod val="75000"/>
              <a:alpha val="64000"/>
            </a:srgbClr>
          </a:solidFill>
          <a:ln w="25400" cap="flat" cmpd="sng" algn="ctr">
            <a:noFill/>
            <a:prstDash val="solid"/>
          </a:ln>
          <a:effectLst/>
        </p:spPr>
        <p:txBody>
          <a:bodyPr tIns="0" rtlCol="0" anchor="t" anchorCtr="0"/>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algn="ctr">
              <a:spcBef>
                <a:spcPct val="20000"/>
              </a:spcBef>
              <a:defRPr/>
            </a:pPr>
            <a:r>
              <a:rPr kumimoji="0" lang="en-US" sz="2000" b="1" i="0" u="sng" strike="noStrike" kern="1200" cap="none" spc="0" normalizeH="0" baseline="0" noProof="0" dirty="0">
                <a:ln>
                  <a:noFill/>
                </a:ln>
                <a:solidFill>
                  <a:schemeClr val="bg1"/>
                </a:solidFill>
                <a:effectLst/>
                <a:uLnTx/>
                <a:uFillTx/>
                <a:latin typeface="Gill Sans MT"/>
                <a:ea typeface="+mn-ea"/>
                <a:cs typeface="+mn-cs"/>
              </a:rPr>
              <a:t>CDGRS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Gill Sans MT"/>
                <a:ea typeface="+mn-ea"/>
                <a:cs typeface="+mn-cs"/>
              </a:rPr>
              <a:t>Steve Bloser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schemeClr val="bg1"/>
                </a:solidFill>
                <a:effectLst/>
                <a:uLnTx/>
                <a:uFillTx/>
                <a:latin typeface="Gill Sans MT"/>
                <a:ea typeface="+mn-ea"/>
                <a:cs typeface="+mn-cs"/>
                <a:hlinkClick r:id="rId3">
                  <a:extLst>
                    <a:ext uri="{A12FA001-AC4F-418D-AE19-62706E023703}">
                      <ahyp:hlinkClr xmlns:ahyp="http://schemas.microsoft.com/office/drawing/2018/hyperlinkcolor" val="tx"/>
                    </a:ext>
                  </a:extLst>
                </a:hlinkClick>
              </a:rPr>
              <a:t>smb201@psu.edu</a:t>
            </a: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1600" dirty="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sng" strike="noStrike" kern="1200" cap="none" spc="0" normalizeH="0" baseline="0" noProof="0" dirty="0">
                <a:ln>
                  <a:noFill/>
                </a:ln>
                <a:solidFill>
                  <a:schemeClr val="bg1"/>
                </a:solidFill>
                <a:effectLst/>
                <a:uLnTx/>
                <a:uFillTx/>
                <a:latin typeface="Gill Sans MT"/>
                <a:ea typeface="+mn-ea"/>
                <a:cs typeface="+mn-cs"/>
              </a:rPr>
              <a:t>SCC</a:t>
            </a:r>
            <a:endParaRPr lang="en-US" sz="2000" b="1" u="sng" dirty="0">
              <a:solidFill>
                <a:schemeClr val="bg1"/>
              </a:solidFill>
              <a:latin typeface="Gill Sans MT"/>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lumMod val="95000"/>
                  </a:schemeClr>
                </a:solidFill>
                <a:effectLst/>
                <a:uLnTx/>
                <a:uFillTx/>
                <a:latin typeface="Gill Sans MT"/>
                <a:ea typeface="+mn-ea"/>
                <a:cs typeface="+mn-cs"/>
              </a:rPr>
              <a:t>Sherri Law</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solidFill>
                <a:latin typeface="Gill Sans MT"/>
                <a:hlinkClick r:id="rId4">
                  <a:extLst>
                    <a:ext uri="{A12FA001-AC4F-418D-AE19-62706E023703}">
                      <ahyp:hlinkClr xmlns:ahyp="http://schemas.microsoft.com/office/drawing/2018/hyperlinkcolor" val="tx"/>
                    </a:ext>
                  </a:extLst>
                </a:hlinkClick>
              </a:rPr>
              <a:t>shlaw@pa.gov</a:t>
            </a:r>
            <a:r>
              <a:rPr lang="en-US" sz="1600" dirty="0">
                <a:solidFill>
                  <a:schemeClr val="bg1"/>
                </a:solidFill>
                <a:latin typeface="Gill Sans MT"/>
              </a:rPr>
              <a:t> </a:t>
            </a: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600" b="1" i="0" u="none" strike="noStrike" kern="1200" cap="none" spc="0" normalizeH="0" baseline="0" noProof="0" dirty="0">
                <a:ln>
                  <a:noFill/>
                </a:ln>
                <a:solidFill>
                  <a:schemeClr val="bg1"/>
                </a:solidFill>
                <a:effectLst/>
                <a:uLnTx/>
                <a:uFillTx/>
                <a:latin typeface="Gill Sans MT"/>
                <a:ea typeface="+mn-ea"/>
                <a:cs typeface="+mn-cs"/>
              </a:rPr>
              <a:t>Andy </a:t>
            </a:r>
            <a:r>
              <a:rPr kumimoji="0" lang="en-US" sz="1600" b="1" i="0" u="none" strike="noStrike" kern="1200" cap="none" spc="0" normalizeH="0" baseline="0" noProof="0" dirty="0">
                <a:ln>
                  <a:noFill/>
                </a:ln>
                <a:solidFill>
                  <a:schemeClr val="bg1">
                    <a:lumMod val="95000"/>
                  </a:schemeClr>
                </a:solidFill>
                <a:effectLst/>
                <a:uLnTx/>
                <a:uFillTx/>
                <a:latin typeface="Gill Sans MT"/>
                <a:ea typeface="+mn-ea"/>
                <a:cs typeface="+mn-cs"/>
              </a:rPr>
              <a:t>Mickey</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1600" dirty="0">
                <a:solidFill>
                  <a:schemeClr val="bg1">
                    <a:lumMod val="95000"/>
                  </a:schemeClr>
                </a:solidFill>
                <a:latin typeface="Gill Sans MT"/>
                <a:hlinkClick r:id="rId5">
                  <a:extLst>
                    <a:ext uri="{A12FA001-AC4F-418D-AE19-62706E023703}">
                      <ahyp:hlinkClr xmlns:ahyp="http://schemas.microsoft.com/office/drawing/2018/hyperlinkcolor" val="tx"/>
                    </a:ext>
                  </a:extLst>
                </a:hlinkClick>
              </a:rPr>
              <a:t>anmickey@pa.gov</a:t>
            </a:r>
            <a:r>
              <a:rPr lang="en-US" sz="1600" dirty="0">
                <a:solidFill>
                  <a:schemeClr val="bg1">
                    <a:lumMod val="95000"/>
                  </a:schemeClr>
                </a:solidFill>
                <a:latin typeface="Gill Sans MT"/>
              </a:rPr>
              <a:t> </a:t>
            </a:r>
            <a:endParaRPr kumimoji="0" lang="en-US" sz="1600" b="0" i="0" u="none" strike="noStrike" kern="1200" cap="none" spc="0" normalizeH="0" baseline="0" noProof="0" dirty="0">
              <a:ln>
                <a:noFill/>
              </a:ln>
              <a:solidFill>
                <a:schemeClr val="bg1">
                  <a:lumMod val="95000"/>
                </a:schemeClr>
              </a:solidFill>
              <a:effectLst/>
              <a:uLnTx/>
              <a:uFillTx/>
              <a:latin typeface="Gill Sans M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600" b="0" i="0" u="none" strike="noStrike" kern="1200" cap="none" spc="0" normalizeH="0" baseline="0" noProof="0" dirty="0">
              <a:ln>
                <a:noFill/>
              </a:ln>
              <a:solidFill>
                <a:schemeClr val="bg1"/>
              </a:solidFill>
              <a:effectLst/>
              <a:uLnTx/>
              <a:uFillTx/>
              <a:latin typeface="Gill Sans MT"/>
              <a:ea typeface="+mn-ea"/>
              <a:cs typeface="+mn-cs"/>
            </a:endParaRPr>
          </a:p>
        </p:txBody>
      </p:sp>
      <p:sp>
        <p:nvSpPr>
          <p:cNvPr id="48" name="TextBox 47">
            <a:extLst>
              <a:ext uri="{FF2B5EF4-FFF2-40B4-BE49-F238E27FC236}">
                <a16:creationId xmlns:a16="http://schemas.microsoft.com/office/drawing/2014/main" id="{47AA5D56-F603-465E-834F-E8ADC9DAF7DA}"/>
              </a:ext>
            </a:extLst>
          </p:cNvPr>
          <p:cNvSpPr txBox="1"/>
          <p:nvPr/>
        </p:nvSpPr>
        <p:spPr>
          <a:xfrm>
            <a:off x="3044834" y="160458"/>
            <a:ext cx="9000696" cy="1077073"/>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lang="en-US" sz="3600" u="sng" kern="0" dirty="0">
                <a:solidFill>
                  <a:srgbClr val="FFFFFF"/>
                </a:solidFill>
                <a:latin typeface="Gill Sans MT"/>
              </a:rPr>
              <a:t>DGLVR Education Events Overview: </a:t>
            </a:r>
          </a:p>
          <a:p>
            <a:pPr marL="0" marR="0" lvl="0" indent="0" algn="ctr" defTabSz="912989" eaLnBrk="1" fontAlgn="auto" latinLnBrk="0" hangingPunct="1">
              <a:lnSpc>
                <a:spcPct val="100000"/>
              </a:lnSpc>
              <a:spcBef>
                <a:spcPts val="0"/>
              </a:spcBef>
              <a:spcAft>
                <a:spcPts val="0"/>
              </a:spcAft>
              <a:buClrTx/>
              <a:buSzTx/>
              <a:buFontTx/>
              <a:buNone/>
              <a:tabLst/>
              <a:defRPr/>
            </a:pPr>
            <a:r>
              <a:rPr lang="en-US" sz="2800" kern="0" dirty="0">
                <a:solidFill>
                  <a:srgbClr val="FFFFFF"/>
                </a:solidFill>
                <a:latin typeface="Gill Sans MT"/>
              </a:rPr>
              <a:t>2023 Summary and 2024 Planning</a:t>
            </a:r>
            <a:endParaRPr kumimoji="0" lang="en-US" sz="2800" b="0" i="0" strike="noStrike" kern="0" cap="none" spc="0" normalizeH="0" baseline="0" noProof="0" dirty="0">
              <a:ln>
                <a:noFill/>
              </a:ln>
              <a:solidFill>
                <a:srgbClr val="FFFFFF"/>
              </a:solidFill>
              <a:effectLst/>
              <a:uLnTx/>
              <a:uFillTx/>
              <a:latin typeface="Gill Sans MT"/>
            </a:endParaRPr>
          </a:p>
        </p:txBody>
      </p:sp>
      <p:pic>
        <p:nvPicPr>
          <p:cNvPr id="50" name="Picture 49">
            <a:extLst>
              <a:ext uri="{FF2B5EF4-FFF2-40B4-BE49-F238E27FC236}">
                <a16:creationId xmlns:a16="http://schemas.microsoft.com/office/drawing/2014/main" id="{F93E87DF-B07F-4C11-8C23-B492C3B719C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10152" y="6080932"/>
            <a:ext cx="805145" cy="518749"/>
          </a:xfrm>
          <a:prstGeom prst="rect">
            <a:avLst/>
          </a:prstGeom>
        </p:spPr>
      </p:pic>
      <p:pic>
        <p:nvPicPr>
          <p:cNvPr id="51" name="Picture 50">
            <a:extLst>
              <a:ext uri="{FF2B5EF4-FFF2-40B4-BE49-F238E27FC236}">
                <a16:creationId xmlns:a16="http://schemas.microsoft.com/office/drawing/2014/main" id="{83BA9570-5C5A-40D3-964C-19AE991A948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595275" y="6080933"/>
            <a:ext cx="1351220" cy="518749"/>
          </a:xfrm>
          <a:prstGeom prst="rect">
            <a:avLst/>
          </a:prstGeom>
        </p:spPr>
      </p:pic>
      <p:sp>
        <p:nvSpPr>
          <p:cNvPr id="52" name="TextBox 51">
            <a:extLst>
              <a:ext uri="{FF2B5EF4-FFF2-40B4-BE49-F238E27FC236}">
                <a16:creationId xmlns:a16="http://schemas.microsoft.com/office/drawing/2014/main" id="{4AD3B23C-CDE0-4892-9CE8-F472AFD8FECA}"/>
              </a:ext>
            </a:extLst>
          </p:cNvPr>
          <p:cNvSpPr txBox="1"/>
          <p:nvPr/>
        </p:nvSpPr>
        <p:spPr>
          <a:xfrm>
            <a:off x="176091" y="160458"/>
            <a:ext cx="2868743" cy="2862177"/>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FFFFFF"/>
                </a:solidFill>
                <a:effectLst/>
                <a:uLnTx/>
                <a:uFillTx/>
                <a:latin typeface="Gill Sans MT"/>
              </a:rPr>
              <a:t>Dirt Gravel and Low Volume Road Program</a:t>
            </a:r>
            <a:r>
              <a:rPr kumimoji="0" lang="en-US" sz="3000" b="0" i="0" u="none" strike="noStrike" kern="0" cap="none" spc="0" normalizeH="0" baseline="0" noProof="0" dirty="0">
                <a:ln>
                  <a:noFill/>
                </a:ln>
                <a:solidFill>
                  <a:srgbClr val="FFFFFF"/>
                </a:solidFill>
                <a:effectLst/>
                <a:uLnTx/>
                <a:uFillTx/>
                <a:latin typeface="Gill Sans MT"/>
              </a:rPr>
              <a:t> </a:t>
            </a:r>
          </a:p>
          <a:p>
            <a:pPr marL="0" marR="0" lvl="0" indent="0" algn="ctr" defTabSz="912989" eaLnBrk="1" fontAlgn="auto" latinLnBrk="0" hangingPunct="1">
              <a:lnSpc>
                <a:spcPct val="100000"/>
              </a:lnSpc>
              <a:spcBef>
                <a:spcPts val="0"/>
              </a:spcBef>
              <a:spcAft>
                <a:spcPts val="0"/>
              </a:spcAft>
              <a:buClrTx/>
              <a:buSzTx/>
              <a:buFontTx/>
              <a:buNone/>
              <a:tabLst/>
              <a:defRPr/>
            </a:pP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4000" kern="0" dirty="0">
                <a:solidFill>
                  <a:srgbClr val="FFFFFF"/>
                </a:solidFill>
                <a:latin typeface="Gill Sans MT"/>
              </a:rPr>
              <a:t>WEBINAR</a:t>
            </a:r>
            <a:endParaRPr lang="en-US" sz="3000" kern="0" dirty="0">
              <a:solidFill>
                <a:srgbClr val="FFFFFF"/>
              </a:solidFill>
              <a:latin typeface="Gill Sans MT"/>
            </a:endParaRP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12/7/23</a:t>
            </a:r>
          </a:p>
          <a:p>
            <a:pPr marL="0" marR="0" lvl="0" indent="0" algn="ctr" defTabSz="912989" eaLnBrk="1" fontAlgn="auto" latinLnBrk="0" hangingPunct="1">
              <a:lnSpc>
                <a:spcPct val="100000"/>
              </a:lnSpc>
              <a:spcBef>
                <a:spcPts val="0"/>
              </a:spcBef>
              <a:spcAft>
                <a:spcPts val="0"/>
              </a:spcAft>
              <a:buClrTx/>
              <a:buSzTx/>
              <a:buFontTx/>
              <a:buNone/>
              <a:tabLst/>
              <a:defRPr/>
            </a:pPr>
            <a:r>
              <a:rPr lang="en-US" sz="3000" kern="0" dirty="0">
                <a:solidFill>
                  <a:srgbClr val="FFFFFF"/>
                </a:solidFill>
                <a:latin typeface="Gill Sans MT"/>
              </a:rPr>
              <a:t>Starts 9am</a:t>
            </a:r>
            <a:endParaRPr kumimoji="0" lang="en-US" sz="3200" b="0" i="0" u="none" strike="noStrike" kern="0" cap="none" spc="0" normalizeH="0" baseline="0" noProof="0" dirty="0">
              <a:ln>
                <a:noFill/>
              </a:ln>
              <a:solidFill>
                <a:srgbClr val="3FAF49"/>
              </a:solidFill>
              <a:effectLst/>
              <a:uLnTx/>
              <a:uFillTx/>
              <a:latin typeface="Gill Sans MT"/>
            </a:endParaRPr>
          </a:p>
        </p:txBody>
      </p:sp>
      <p:sp>
        <p:nvSpPr>
          <p:cNvPr id="10" name="Subtitle 2">
            <a:extLst>
              <a:ext uri="{FF2B5EF4-FFF2-40B4-BE49-F238E27FC236}">
                <a16:creationId xmlns:a16="http://schemas.microsoft.com/office/drawing/2014/main" id="{C79EB13E-4414-4CC0-90ED-FB686AFC7C8F}"/>
              </a:ext>
            </a:extLst>
          </p:cNvPr>
          <p:cNvSpPr txBox="1">
            <a:spLocks/>
          </p:cNvSpPr>
          <p:nvPr/>
        </p:nvSpPr>
        <p:spPr>
          <a:xfrm>
            <a:off x="148053" y="5489494"/>
            <a:ext cx="8520187" cy="1203036"/>
          </a:xfrm>
          <a:prstGeom prst="rect">
            <a:avLst/>
          </a:prstGeom>
          <a:solidFill>
            <a:srgbClr val="003D78">
              <a:lumMod val="75000"/>
              <a:alpha val="64000"/>
            </a:srgbClr>
          </a:solidFill>
          <a:ln w="25400" cap="flat" cmpd="sng" algn="ctr">
            <a:noFill/>
            <a:prstDash val="solid"/>
          </a:ln>
          <a:effectLst/>
        </p:spPr>
        <p:txBody>
          <a:bodyPr tIns="0" rtlCol="0" anchor="t" anchorCtr="0"/>
          <a:lstStyle>
            <a:defPPr>
              <a:defRPr lang="en-US"/>
            </a:defPPr>
            <a:lvl1pPr marR="0" lvl="0" indent="0" algn="ctr" fontAlgn="auto">
              <a:lnSpc>
                <a:spcPct val="100000"/>
              </a:lnSpc>
              <a:spcBef>
                <a:spcPct val="20000"/>
              </a:spcBef>
              <a:spcAft>
                <a:spcPts val="0"/>
              </a:spcAft>
              <a:buClrTx/>
              <a:buSzTx/>
              <a:buFont typeface="Arial" pitchFamily="34" charset="0"/>
              <a:buNone/>
              <a:tabLst/>
              <a:defRPr sz="1600">
                <a:solidFill>
                  <a:srgbClr val="FFFFFF"/>
                </a:solidFill>
                <a:latin typeface="Gill Sans MT"/>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US" sz="1800" dirty="0"/>
              <a:t>If you are reading this, then you are successfully seeing the webinar video. Webinar audio should be automatic through your computer (or click “join audio”), and options can be accessed in the “audio options” button on the bottom left.  If your computer audio is not working, you can listen on your phone by dialing 312-626-6799.</a:t>
            </a:r>
          </a:p>
        </p:txBody>
      </p:sp>
    </p:spTree>
    <p:extLst>
      <p:ext uri="{BB962C8B-B14F-4D97-AF65-F5344CB8AC3E}">
        <p14:creationId xmlns:p14="http://schemas.microsoft.com/office/powerpoint/2010/main" val="1797038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Replacement Trainings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6" name="TextBox 5">
            <a:extLst>
              <a:ext uri="{FF2B5EF4-FFF2-40B4-BE49-F238E27FC236}">
                <a16:creationId xmlns:a16="http://schemas.microsoft.com/office/drawing/2014/main" id="{B9EF41F3-004C-2240-C517-33F1D8A0B3D7}"/>
              </a:ext>
            </a:extLst>
          </p:cNvPr>
          <p:cNvSpPr txBox="1"/>
          <p:nvPr/>
        </p:nvSpPr>
        <p:spPr>
          <a:xfrm>
            <a:off x="357830" y="602735"/>
            <a:ext cx="10134599" cy="5293757"/>
          </a:xfrm>
          <a:prstGeom prst="rect">
            <a:avLst/>
          </a:prstGeom>
          <a:noFill/>
        </p:spPr>
        <p:txBody>
          <a:bodyPr wrap="square" rtlCol="0">
            <a:spAutoFit/>
          </a:bodyPr>
          <a:lstStyle/>
          <a:p>
            <a:pPr marL="800100" lvl="1" indent="-342900">
              <a:buFont typeface="Arial" panose="020B0604020202020204" pitchFamily="34" charset="0"/>
              <a:buChar char="•"/>
              <a:defRPr/>
            </a:pPr>
            <a:endParaRPr lang="en-US" sz="20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srgbClr val="FF0000"/>
                </a:solidFill>
                <a:effectLst/>
                <a:uLnTx/>
                <a:uFillTx/>
                <a:latin typeface="Calibri" panose="020F0502020204030204"/>
                <a:ea typeface="+mn-ea"/>
                <a:cs typeface="+mn-cs"/>
              </a:rPr>
              <a:t>Proposed CD Stream Training for 2024</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600" b="1"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600" b="1" dirty="0">
                <a:solidFill>
                  <a:prstClr val="black"/>
                </a:solidFill>
                <a:latin typeface="Calibri" panose="020F0502020204030204"/>
              </a:rPr>
              <a:t>Content would be updated but similar</a:t>
            </a:r>
          </a:p>
          <a:p>
            <a:pPr marL="457200" indent="-457200">
              <a:buFont typeface="Arial" panose="020B0604020202020204" pitchFamily="34" charset="0"/>
              <a:buChar char="•"/>
              <a:defRPr/>
            </a:pPr>
            <a:endParaRPr kumimoji="0" lang="en-US" sz="2600" b="1" i="0" strike="noStrike" kern="1200" cap="none" spc="0" normalizeH="0" baseline="0" noProof="0" dirty="0">
              <a:ln>
                <a:noFill/>
              </a:ln>
              <a:solidFill>
                <a:prstClr val="black"/>
              </a:solidFill>
              <a:effectLst/>
              <a:uLnTx/>
              <a:uFillTx/>
              <a:latin typeface="Calibri" panose="020F0502020204030204"/>
              <a:ea typeface="+mn-ea"/>
              <a:cs typeface="+mn-cs"/>
            </a:endParaRPr>
          </a:p>
          <a:p>
            <a:pPr marL="457200" indent="-457200">
              <a:buFont typeface="Arial" panose="020B0604020202020204" pitchFamily="34" charset="0"/>
              <a:buChar char="•"/>
              <a:defRPr/>
            </a:pPr>
            <a:r>
              <a:rPr kumimoji="0" lang="en-US" sz="2600" b="1" i="0" u="sng" strike="noStrike" kern="1200" cap="none" spc="0" normalizeH="0" baseline="0" noProof="0" dirty="0">
                <a:ln>
                  <a:noFill/>
                </a:ln>
                <a:solidFill>
                  <a:srgbClr val="FF0000"/>
                </a:solidFill>
                <a:effectLst/>
                <a:uLnTx/>
                <a:uFillTx/>
                <a:latin typeface="Calibri" panose="020F0502020204030204"/>
                <a:ea typeface="+mn-ea"/>
                <a:cs typeface="+mn-cs"/>
              </a:rPr>
              <a:t>More in-person, condense to one week</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~3 hours virtual or recorded pre-req: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Intro and site assessment</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2.5 day in person</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Tue-Wed-Thr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Likely hold in State College, spread through year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R="0" lvl="1" algn="l" defTabSz="914400" rtl="0" eaLnBrk="1" fontAlgn="auto" latinLnBrk="0" hangingPunct="1">
              <a:lnSpc>
                <a:spcPct val="100000"/>
              </a:lnSpc>
              <a:spcBef>
                <a:spcPts val="0"/>
              </a:spcBef>
              <a:spcAft>
                <a:spcPts val="0"/>
              </a:spcAft>
              <a:buClrTx/>
              <a:buSzTx/>
              <a:tabLst/>
              <a:defRPr/>
            </a:pPr>
            <a:r>
              <a:rPr lang="en-US" sz="2800" i="1" dirty="0">
                <a:solidFill>
                  <a:prstClr val="black"/>
                </a:solidFill>
                <a:latin typeface="Calibri" panose="020F0502020204030204"/>
              </a:rPr>
              <a:t>Still in initial planning, format not final.</a:t>
            </a:r>
            <a:endParaRPr kumimoji="0" lang="en-US" sz="280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endParaRPr kumimoji="0" lang="en-US" sz="26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800100" lvl="1" indent="-342900">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8BE76D3-F7AA-6E63-F3CE-914988515408}"/>
              </a:ext>
            </a:extLst>
          </p:cNvPr>
          <p:cNvSpPr txBox="1"/>
          <p:nvPr/>
        </p:nvSpPr>
        <p:spPr>
          <a:xfrm>
            <a:off x="7143697" y="670056"/>
            <a:ext cx="4856715" cy="2062103"/>
          </a:xfrm>
          <a:prstGeom prst="rect">
            <a:avLst/>
          </a:prstGeom>
          <a:solidFill>
            <a:schemeClr val="accent4">
              <a:lumMod val="20000"/>
              <a:lumOff val="80000"/>
            </a:schemeClr>
          </a:solidFill>
          <a:ln>
            <a:solidFill>
              <a:schemeClr val="tx1"/>
            </a:solidFill>
          </a:ln>
        </p:spPr>
        <p:txBody>
          <a:bodyPr wrap="square">
            <a:spAutoFit/>
          </a:bodyPr>
          <a:lstStyle/>
          <a:p>
            <a:pPr marL="339725" lvl="1" indent="-177800">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OLD Rough Training Agenda (over 2 weeks)</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 (virtual):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Intro and site assessment</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in person</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Site assessment, long pro, excel form</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3 (virtual):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Developing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recom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grant estimation</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4 (virtual):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RFP, pre-design meeting, plan reviews</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5 (virtual):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Bidding, site showing</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in person</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Pre-con meeting, project oversight, construction inspection</a:t>
            </a:r>
          </a:p>
        </p:txBody>
      </p:sp>
      <p:sp>
        <p:nvSpPr>
          <p:cNvPr id="3" name="TextBox 2">
            <a:extLst>
              <a:ext uri="{FF2B5EF4-FFF2-40B4-BE49-F238E27FC236}">
                <a16:creationId xmlns:a16="http://schemas.microsoft.com/office/drawing/2014/main" id="{7882F668-2139-CF78-9CB1-B56F6E51974A}"/>
              </a:ext>
            </a:extLst>
          </p:cNvPr>
          <p:cNvSpPr txBox="1"/>
          <p:nvPr/>
        </p:nvSpPr>
        <p:spPr>
          <a:xfrm>
            <a:off x="4773930" y="5539666"/>
            <a:ext cx="7285136" cy="646331"/>
          </a:xfrm>
          <a:prstGeom prst="rect">
            <a:avLst/>
          </a:prstGeom>
          <a:solidFill>
            <a:srgbClr val="FFFFCC"/>
          </a:solidFill>
          <a:ln>
            <a:solidFill>
              <a:srgbClr val="FF0000"/>
            </a:solidFill>
          </a:ln>
        </p:spPr>
        <p:txBody>
          <a:bodyPr wrap="none" rtlCol="0">
            <a:spAutoFit/>
          </a:bodyPr>
          <a:lstStyle/>
          <a:p>
            <a:r>
              <a:rPr lang="en-US" sz="3600" dirty="0">
                <a:solidFill>
                  <a:srgbClr val="FF0000"/>
                </a:solidFill>
              </a:rPr>
              <a:t>Poll: How many staff would you send?</a:t>
            </a:r>
          </a:p>
        </p:txBody>
      </p:sp>
    </p:spTree>
    <p:extLst>
      <p:ext uri="{BB962C8B-B14F-4D97-AF65-F5344CB8AC3E}">
        <p14:creationId xmlns:p14="http://schemas.microsoft.com/office/powerpoint/2010/main" val="3603840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Replacement Trainings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7" name="TextBox 16">
            <a:extLst>
              <a:ext uri="{FF2B5EF4-FFF2-40B4-BE49-F238E27FC236}">
                <a16:creationId xmlns:a16="http://schemas.microsoft.com/office/drawing/2014/main" id="{F1401D77-F45E-A722-3F35-92D02080903D}"/>
              </a:ext>
            </a:extLst>
          </p:cNvPr>
          <p:cNvSpPr txBox="1"/>
          <p:nvPr/>
        </p:nvSpPr>
        <p:spPr>
          <a:xfrm>
            <a:off x="204077" y="781473"/>
            <a:ext cx="11448766" cy="61247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Trainings: </a:t>
            </a:r>
            <a:r>
              <a:rPr kumimoji="0" lang="en-US" sz="2800" b="1" i="0" u="sng"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DEP</a:t>
            </a:r>
          </a:p>
          <a:p>
            <a:pPr marL="914400" lvl="1" indent="-457200">
              <a:buFont typeface="Arial" panose="020B0604020202020204" pitchFamily="34" charset="0"/>
              <a:buChar char="•"/>
              <a:defRPr/>
            </a:pPr>
            <a:endParaRPr lang="en-US" sz="2800" dirty="0">
              <a:solidFill>
                <a:prstClr val="black"/>
              </a:solidFill>
            </a:endParaRPr>
          </a:p>
          <a:p>
            <a:pPr marL="914400" lvl="1" indent="-457200">
              <a:buFont typeface="Arial" panose="020B0604020202020204" pitchFamily="34" charset="0"/>
              <a:buChar char="•"/>
              <a:defRPr/>
            </a:pPr>
            <a:r>
              <a:rPr lang="en-US" sz="2800" dirty="0">
                <a:solidFill>
                  <a:prstClr val="black"/>
                </a:solidFill>
              </a:rPr>
              <a:t>Coordinating closely with DEP Central Office</a:t>
            </a:r>
          </a:p>
          <a:p>
            <a:pPr marL="914400" lvl="1" indent="-457200">
              <a:buFont typeface="Arial" panose="020B0604020202020204" pitchFamily="34" charset="0"/>
              <a:buChar char="•"/>
              <a:defRPr/>
            </a:pPr>
            <a:endParaRPr lang="en-US" sz="2800" dirty="0">
              <a:solidFill>
                <a:prstClr val="black"/>
              </a:solidFill>
            </a:endParaRPr>
          </a:p>
          <a:p>
            <a:pPr marL="914400" lvl="1" indent="-457200">
              <a:buFont typeface="Arial" panose="020B0604020202020204" pitchFamily="34" charset="0"/>
              <a:buChar char="•"/>
              <a:defRPr/>
            </a:pPr>
            <a:r>
              <a:rPr lang="en-US" sz="2800" dirty="0">
                <a:solidFill>
                  <a:prstClr val="black"/>
                </a:solidFill>
              </a:rPr>
              <a:t>Developed 1.5 day training (in person)</a:t>
            </a:r>
          </a:p>
          <a:p>
            <a:pPr marL="914400" lvl="1" indent="-457200">
              <a:buFont typeface="Arial" panose="020B0604020202020204" pitchFamily="34" charset="0"/>
              <a:buChar char="•"/>
              <a:defRPr/>
            </a:pPr>
            <a:endParaRPr lang="en-US" sz="2800" dirty="0">
              <a:solidFill>
                <a:prstClr val="black"/>
              </a:solidFill>
            </a:endParaRPr>
          </a:p>
          <a:p>
            <a:pPr marL="914400" lvl="1" indent="-457200">
              <a:buFont typeface="Arial" panose="020B0604020202020204" pitchFamily="34" charset="0"/>
              <a:buChar char="•"/>
              <a:defRPr/>
            </a:pPr>
            <a:r>
              <a:rPr lang="en-US" sz="2800" dirty="0">
                <a:solidFill>
                  <a:prstClr val="black"/>
                </a:solidFill>
              </a:rPr>
              <a:t>Audience: DEP Permit Review Staff</a:t>
            </a:r>
          </a:p>
          <a:p>
            <a:pPr marL="914400" lvl="1" indent="-457200">
              <a:buFont typeface="Arial" panose="020B0604020202020204" pitchFamily="34" charset="0"/>
              <a:buChar char="•"/>
              <a:defRPr/>
            </a:pPr>
            <a:endParaRPr lang="en-US" sz="2800" dirty="0">
              <a:solidFill>
                <a:prstClr val="black"/>
              </a:solidFill>
            </a:endParaRPr>
          </a:p>
          <a:p>
            <a:pPr marL="914400" lvl="1" indent="-457200">
              <a:buFont typeface="Arial" panose="020B0604020202020204" pitchFamily="34" charset="0"/>
              <a:buChar char="•"/>
              <a:defRPr/>
            </a:pPr>
            <a:r>
              <a:rPr lang="en-US" sz="2800" b="1" dirty="0">
                <a:solidFill>
                  <a:prstClr val="black"/>
                </a:solidFill>
              </a:rPr>
              <a:t>2023:  </a:t>
            </a:r>
            <a:r>
              <a:rPr lang="en-US" sz="2800" dirty="0">
                <a:solidFill>
                  <a:prstClr val="black"/>
                </a:solidFill>
              </a:rPr>
              <a:t>2 trainings held, 60 attendees</a:t>
            </a:r>
          </a:p>
          <a:p>
            <a:pPr marL="914400" lvl="1" indent="-457200">
              <a:buFont typeface="Arial" panose="020B0604020202020204" pitchFamily="34" charset="0"/>
              <a:buChar char="•"/>
              <a:defRPr/>
            </a:pPr>
            <a:endParaRPr lang="en-US" sz="2800" dirty="0">
              <a:solidFill>
                <a:prstClr val="black"/>
              </a:solidFill>
            </a:endParaRPr>
          </a:p>
          <a:p>
            <a:pPr marL="914400" lvl="1" indent="-457200">
              <a:buFont typeface="Arial" panose="020B0604020202020204" pitchFamily="34" charset="0"/>
              <a:buChar char="•"/>
              <a:defRPr/>
            </a:pPr>
            <a:r>
              <a:rPr lang="en-US" sz="2800" b="1" dirty="0">
                <a:solidFill>
                  <a:prstClr val="black"/>
                </a:solidFill>
              </a:rPr>
              <a:t>2024:  3 trainings already scheduled for </a:t>
            </a:r>
            <a:br>
              <a:rPr lang="en-US" sz="2800" b="1" dirty="0">
                <a:solidFill>
                  <a:prstClr val="black"/>
                </a:solidFill>
              </a:rPr>
            </a:br>
            <a:r>
              <a:rPr lang="en-US" sz="2800" b="1" dirty="0">
                <a:solidFill>
                  <a:prstClr val="black"/>
                </a:solidFill>
              </a:rPr>
              <a:t>April-May, (capacity of 90)</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623BEC5D-8878-E0EF-D9EC-BF553E93E8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4" name="Picture 3" descr="A group of people in a classroom&#10;&#10;Description automatically generated">
            <a:extLst>
              <a:ext uri="{FF2B5EF4-FFF2-40B4-BE49-F238E27FC236}">
                <a16:creationId xmlns:a16="http://schemas.microsoft.com/office/drawing/2014/main" id="{5DFAA3F1-58A0-F3A6-C4AB-2ADB397D0E4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t="-176"/>
          <a:stretch/>
        </p:blipFill>
        <p:spPr>
          <a:xfrm>
            <a:off x="7882467" y="994303"/>
            <a:ext cx="4309533" cy="5323684"/>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5788849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Replacement Trainings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7" name="TextBox 16">
            <a:extLst>
              <a:ext uri="{FF2B5EF4-FFF2-40B4-BE49-F238E27FC236}">
                <a16:creationId xmlns:a16="http://schemas.microsoft.com/office/drawing/2014/main" id="{F1401D77-F45E-A722-3F35-92D02080903D}"/>
              </a:ext>
            </a:extLst>
          </p:cNvPr>
          <p:cNvSpPr txBox="1"/>
          <p:nvPr/>
        </p:nvSpPr>
        <p:spPr>
          <a:xfrm>
            <a:off x="330977" y="872154"/>
            <a:ext cx="11448766"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Trainings: </a:t>
            </a:r>
            <a:r>
              <a:rPr kumimoji="0" lang="en-US" sz="2800" b="1" i="0" u="sng"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Engineers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lang="en-US" sz="2800" dirty="0">
                <a:solidFill>
                  <a:prstClr val="black"/>
                </a:solidFill>
              </a:rPr>
              <a:t>Developed 1.5 day training (1 day in person)</a:t>
            </a:r>
          </a:p>
          <a:p>
            <a:pPr marL="914400" lvl="1" indent="-457200">
              <a:buFont typeface="Arial" panose="020B0604020202020204" pitchFamily="34" charset="0"/>
              <a:buChar char="•"/>
              <a:defRPr/>
            </a:pPr>
            <a:endParaRPr lang="en-US" sz="2800" dirty="0">
              <a:solidFill>
                <a:prstClr val="black"/>
              </a:solidFill>
            </a:endParaRPr>
          </a:p>
          <a:p>
            <a:pPr marL="914400" lvl="1" indent="-457200">
              <a:buFont typeface="Arial" panose="020B0604020202020204" pitchFamily="34" charset="0"/>
              <a:buChar char="•"/>
              <a:defRPr/>
            </a:pPr>
            <a:r>
              <a:rPr lang="en-US" sz="2800" dirty="0">
                <a:solidFill>
                  <a:prstClr val="black"/>
                </a:solidFill>
              </a:rPr>
              <a:t>Audience: Engineers</a:t>
            </a:r>
          </a:p>
          <a:p>
            <a:pPr marL="914400" lvl="1" indent="-457200">
              <a:buFont typeface="Arial" panose="020B0604020202020204" pitchFamily="34" charset="0"/>
              <a:buChar char="•"/>
              <a:defRPr/>
            </a:pPr>
            <a:endParaRPr lang="en-US" sz="2800" dirty="0">
              <a:solidFill>
                <a:prstClr val="black"/>
              </a:solidFill>
            </a:endParaRPr>
          </a:p>
          <a:p>
            <a:pPr marL="914400" lvl="1" indent="-457200">
              <a:buFont typeface="Arial" panose="020B0604020202020204" pitchFamily="34" charset="0"/>
              <a:buChar char="•"/>
              <a:defRPr/>
            </a:pPr>
            <a:r>
              <a:rPr lang="en-US" sz="2800" b="1" dirty="0">
                <a:solidFill>
                  <a:prstClr val="black"/>
                </a:solidFill>
              </a:rPr>
              <a:t>2023:  </a:t>
            </a:r>
            <a:r>
              <a:rPr lang="en-US" sz="2800" dirty="0">
                <a:solidFill>
                  <a:prstClr val="black"/>
                </a:solidFill>
              </a:rPr>
              <a:t>6 trainings held, 118 attendees</a:t>
            </a:r>
          </a:p>
          <a:p>
            <a:pPr marL="914400" lvl="1" indent="-457200">
              <a:buFont typeface="Arial" panose="020B0604020202020204" pitchFamily="34" charset="0"/>
              <a:buChar char="•"/>
              <a:defRPr/>
            </a:pPr>
            <a:endParaRPr lang="en-US" sz="2800" dirty="0">
              <a:solidFill>
                <a:prstClr val="black"/>
              </a:solidFill>
            </a:endParaRPr>
          </a:p>
          <a:p>
            <a:pPr marL="914400" lvl="1" indent="-457200">
              <a:buFont typeface="Arial" panose="020B0604020202020204" pitchFamily="34" charset="0"/>
              <a:buChar char="•"/>
              <a:defRPr/>
            </a:pPr>
            <a:r>
              <a:rPr lang="en-US" sz="2800" b="1" dirty="0">
                <a:solidFill>
                  <a:prstClr val="black"/>
                </a:solidFill>
              </a:rPr>
              <a:t>2024:  Planning for 4 additional </a:t>
            </a:r>
            <a:br>
              <a:rPr lang="en-US" sz="2800" b="1" dirty="0">
                <a:solidFill>
                  <a:prstClr val="black"/>
                </a:solidFill>
              </a:rPr>
            </a:br>
            <a:r>
              <a:rPr lang="en-US" sz="2800" b="1" dirty="0">
                <a:solidFill>
                  <a:prstClr val="black"/>
                </a:solidFill>
              </a:rPr>
              <a:t>regional trainings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623BEC5D-8878-E0EF-D9EC-BF553E93E8B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3" name="Picture 2" descr="A group of people in a stream&#10;&#10;Description automatically generated">
            <a:extLst>
              <a:ext uri="{FF2B5EF4-FFF2-40B4-BE49-F238E27FC236}">
                <a16:creationId xmlns:a16="http://schemas.microsoft.com/office/drawing/2014/main" id="{62164890-5833-4507-D696-1E8563F45CE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772400" y="670056"/>
            <a:ext cx="4419599" cy="5657323"/>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38740268"/>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group of people walking in a park&#10;&#10;Description automatically generated">
            <a:extLst>
              <a:ext uri="{FF2B5EF4-FFF2-40B4-BE49-F238E27FC236}">
                <a16:creationId xmlns:a16="http://schemas.microsoft.com/office/drawing/2014/main" id="{430B5138-18D3-23C0-2548-66D637518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532167" y="207150"/>
            <a:ext cx="6866981" cy="64526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latin typeface="Calibri" panose="020F0502020204030204"/>
                <a:ea typeface="+mn-ea"/>
                <a:cs typeface="+mn-cs"/>
              </a:rPr>
              <a:t>2024 DGLVR Education Update</a:t>
            </a:r>
            <a:endParaRPr kumimoji="0" lang="en-US" sz="3600" b="1"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ESM Training</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Webinars </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strike="noStrike" kern="1200" cap="none" spc="0" normalizeH="0" baseline="0" noProof="0" dirty="0">
                <a:ln>
                  <a:noFill/>
                </a:ln>
                <a:solidFill>
                  <a:schemeClr val="bg1">
                    <a:lumMod val="75000"/>
                  </a:schemeClr>
                </a:solidFill>
                <a:effectLst/>
                <a:uLnTx/>
                <a:uFillTx/>
                <a:latin typeface="Calibri" panose="020F0502020204030204"/>
                <a:ea typeface="+mn-ea"/>
                <a:cs typeface="+mn-cs"/>
              </a:rPr>
              <a:t>Stream Crossing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sng" strike="noStrike" kern="1200" cap="none" spc="0" normalizeH="0" baseline="0" noProof="0" dirty="0">
                <a:ln>
                  <a:noFill/>
                </a:ln>
                <a:solidFill>
                  <a:srgbClr val="FFFF00"/>
                </a:solidFill>
                <a:effectLst/>
                <a:uLnTx/>
                <a:uFillTx/>
                <a:latin typeface="Calibri" panose="020F0502020204030204"/>
                <a:ea typeface="+mn-ea"/>
                <a:cs typeface="+mn-cs"/>
              </a:rPr>
              <a:t>Workshops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Admin and Financial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Boot Camp</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Regional Roundtables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Course Management System</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603334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5355F-D857-1FE2-5DB8-ABC29B3C2577}"/>
              </a:ext>
            </a:extLst>
          </p:cNvPr>
          <p:cNvSpPr txBox="1"/>
          <p:nvPr/>
        </p:nvSpPr>
        <p:spPr>
          <a:xfrm>
            <a:off x="143892" y="833378"/>
            <a:ext cx="3526671" cy="646331"/>
          </a:xfrm>
          <a:prstGeom prst="rect">
            <a:avLst/>
          </a:prstGeom>
          <a:noFill/>
        </p:spPr>
        <p:txBody>
          <a:bodyPr wrap="none" rtlCol="0">
            <a:spAutoFit/>
          </a:bodyPr>
          <a:lstStyle/>
          <a:p>
            <a:r>
              <a:rPr lang="en-US" sz="3600" b="1" dirty="0"/>
              <a:t>DGLVR Workshop</a:t>
            </a:r>
          </a:p>
        </p:txBody>
      </p:sp>
      <p:sp>
        <p:nvSpPr>
          <p:cNvPr id="5" name="TextBox 4">
            <a:extLst>
              <a:ext uri="{FF2B5EF4-FFF2-40B4-BE49-F238E27FC236}">
                <a16:creationId xmlns:a16="http://schemas.microsoft.com/office/drawing/2014/main" id="{AD319A3C-F197-212E-AE48-63F035842411}"/>
              </a:ext>
            </a:extLst>
          </p:cNvPr>
          <p:cNvSpPr txBox="1"/>
          <p:nvPr/>
        </p:nvSpPr>
        <p:spPr>
          <a:xfrm>
            <a:off x="143892" y="1588805"/>
            <a:ext cx="10998200" cy="5078313"/>
          </a:xfrm>
          <a:prstGeom prst="rect">
            <a:avLst/>
          </a:prstGeom>
          <a:noFill/>
        </p:spPr>
        <p:txBody>
          <a:bodyPr wrap="square" rtlCol="0">
            <a:spAutoFit/>
          </a:bodyPr>
          <a:lstStyle/>
          <a:p>
            <a:r>
              <a:rPr lang="en-US" sz="3600" b="1" dirty="0"/>
              <a:t>2023 (Scranton)</a:t>
            </a:r>
          </a:p>
          <a:p>
            <a:pPr marL="457200" indent="-457200">
              <a:buFont typeface="Arial" panose="020B0604020202020204" pitchFamily="34" charset="0"/>
              <a:buChar char="•"/>
            </a:pPr>
            <a:r>
              <a:rPr lang="en-US" sz="2800" dirty="0"/>
              <a:t>40/66 CDs represented</a:t>
            </a:r>
          </a:p>
          <a:p>
            <a:pPr marL="457200" indent="-457200">
              <a:buFont typeface="Arial" panose="020B0604020202020204" pitchFamily="34" charset="0"/>
              <a:buChar char="•"/>
            </a:pPr>
            <a:r>
              <a:rPr lang="en-US" sz="2800" dirty="0"/>
              <a:t>20 DCNR</a:t>
            </a:r>
          </a:p>
          <a:p>
            <a:pPr marL="457200" indent="-457200">
              <a:buFont typeface="Arial" panose="020B0604020202020204" pitchFamily="34" charset="0"/>
              <a:buChar char="•"/>
            </a:pPr>
            <a:r>
              <a:rPr lang="en-US" sz="2800" dirty="0"/>
              <a:t>~110 attended full </a:t>
            </a:r>
            <a:br>
              <a:rPr lang="en-US" sz="2800" dirty="0"/>
            </a:br>
            <a:r>
              <a:rPr lang="en-US" sz="2800" dirty="0"/>
              <a:t>workshop</a:t>
            </a:r>
          </a:p>
          <a:p>
            <a:pPr marL="457200" indent="-457200">
              <a:buFont typeface="Arial" panose="020B0604020202020204" pitchFamily="34" charset="0"/>
              <a:buChar char="•"/>
            </a:pPr>
            <a:r>
              <a:rPr lang="en-US" sz="2800" dirty="0"/>
              <a:t>25 for municipality day</a:t>
            </a:r>
          </a:p>
          <a:p>
            <a:pPr marL="457200" indent="-457200">
              <a:buFont typeface="Arial" panose="020B0604020202020204" pitchFamily="34" charset="0"/>
              <a:buChar char="•"/>
            </a:pPr>
            <a:r>
              <a:rPr lang="en-US" sz="2800" dirty="0"/>
              <a:t>Expanded back to ~2.5 days</a:t>
            </a:r>
            <a:br>
              <a:rPr lang="en-US" sz="2800" dirty="0"/>
            </a:br>
            <a:r>
              <a:rPr lang="en-US" sz="2800" dirty="0"/>
              <a:t>with multiple </a:t>
            </a:r>
            <a:br>
              <a:rPr lang="en-US" sz="2800" dirty="0"/>
            </a:br>
            <a:r>
              <a:rPr lang="en-US" sz="2800" dirty="0"/>
              <a:t>optional classes</a:t>
            </a:r>
            <a:br>
              <a:rPr lang="en-US" sz="2800" dirty="0"/>
            </a:br>
            <a:r>
              <a:rPr lang="en-US" sz="2800" dirty="0"/>
              <a:t>on first day</a:t>
            </a:r>
          </a:p>
          <a:p>
            <a:endParaRPr lang="en-US" sz="3600" dirty="0"/>
          </a:p>
        </p:txBody>
      </p:sp>
      <p:sp>
        <p:nvSpPr>
          <p:cNvPr id="3" name="Title 1">
            <a:extLst>
              <a:ext uri="{FF2B5EF4-FFF2-40B4-BE49-F238E27FC236}">
                <a16:creationId xmlns:a16="http://schemas.microsoft.com/office/drawing/2014/main" id="{D8906A8B-8946-5AAD-83A2-0177E608F693}"/>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Annual Workshop</a:t>
            </a:r>
          </a:p>
        </p:txBody>
      </p:sp>
      <p:pic>
        <p:nvPicPr>
          <p:cNvPr id="8" name="Picture 7">
            <a:extLst>
              <a:ext uri="{FF2B5EF4-FFF2-40B4-BE49-F238E27FC236}">
                <a16:creationId xmlns:a16="http://schemas.microsoft.com/office/drawing/2014/main" id="{E99C5A33-D51D-B95B-EE2E-3B45A4B9823D}"/>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DE4E6FAF-D72D-1000-71B3-72A9D1733A81}"/>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6683C171-7481-D960-6008-8562977F80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11" name="Picture 10" descr="A group of people in a room&#10;&#10;Description automatically generated">
            <a:extLst>
              <a:ext uri="{FF2B5EF4-FFF2-40B4-BE49-F238E27FC236}">
                <a16:creationId xmlns:a16="http://schemas.microsoft.com/office/drawing/2014/main" id="{E367503E-83C9-BA5A-E00A-FAE346F1335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1760" y="21254"/>
            <a:ext cx="4071125" cy="3053344"/>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pic>
        <p:nvPicPr>
          <p:cNvPr id="13" name="Picture 12" descr="A group of people standing in a line&#10;&#10;Description automatically generated">
            <a:extLst>
              <a:ext uri="{FF2B5EF4-FFF2-40B4-BE49-F238E27FC236}">
                <a16:creationId xmlns:a16="http://schemas.microsoft.com/office/drawing/2014/main" id="{88341B6D-F19D-6D0C-51CA-1A512F9203C9}"/>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5400000">
            <a:off x="8723003" y="-101765"/>
            <a:ext cx="3432179" cy="3629025"/>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pic>
        <p:nvPicPr>
          <p:cNvPr id="17" name="Picture 16" descr="A group of people standing on a dirt road&#10;&#10;Description automatically generated">
            <a:extLst>
              <a:ext uri="{FF2B5EF4-FFF2-40B4-BE49-F238E27FC236}">
                <a16:creationId xmlns:a16="http://schemas.microsoft.com/office/drawing/2014/main" id="{6CAF9D8C-4E48-80EF-BAD9-0E364CB9714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077465" y="4958838"/>
            <a:ext cx="6037070" cy="1899162"/>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pic>
        <p:nvPicPr>
          <p:cNvPr id="19" name="Picture 18" descr="A group of people sitting in a room&#10;&#10;Description automatically generated">
            <a:extLst>
              <a:ext uri="{FF2B5EF4-FFF2-40B4-BE49-F238E27FC236}">
                <a16:creationId xmlns:a16="http://schemas.microsoft.com/office/drawing/2014/main" id="{2602AEC7-B1D5-071C-C75B-D26FB75C3B3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115300" y="4769549"/>
            <a:ext cx="4076700" cy="2436287"/>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pic>
        <p:nvPicPr>
          <p:cNvPr id="21" name="Picture 20" descr="A group of people standing next to a small stream&#10;&#10;Description automatically generated">
            <a:extLst>
              <a:ext uri="{FF2B5EF4-FFF2-40B4-BE49-F238E27FC236}">
                <a16:creationId xmlns:a16="http://schemas.microsoft.com/office/drawing/2014/main" id="{8125C1D7-172C-EFA3-77F1-74491CE482E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5207000" y="3011245"/>
            <a:ext cx="5388825" cy="1999750"/>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pic>
        <p:nvPicPr>
          <p:cNvPr id="23" name="Picture 22" descr="A group of people standing next to a bus&#10;&#10;Description automatically generated">
            <a:extLst>
              <a:ext uri="{FF2B5EF4-FFF2-40B4-BE49-F238E27FC236}">
                <a16:creationId xmlns:a16="http://schemas.microsoft.com/office/drawing/2014/main" id="{AD7BDDDE-7FE8-E2BD-23BE-F32CA62B0E3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rot="5400000">
            <a:off x="10055232" y="3120152"/>
            <a:ext cx="2728707" cy="1647521"/>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82047961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B85355F-D857-1FE2-5DB8-ABC29B3C2577}"/>
              </a:ext>
            </a:extLst>
          </p:cNvPr>
          <p:cNvSpPr txBox="1"/>
          <p:nvPr/>
        </p:nvSpPr>
        <p:spPr>
          <a:xfrm>
            <a:off x="143892" y="1019615"/>
            <a:ext cx="3526671"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DGLVR Workshop</a:t>
            </a:r>
          </a:p>
        </p:txBody>
      </p:sp>
      <p:sp>
        <p:nvSpPr>
          <p:cNvPr id="5" name="TextBox 4">
            <a:extLst>
              <a:ext uri="{FF2B5EF4-FFF2-40B4-BE49-F238E27FC236}">
                <a16:creationId xmlns:a16="http://schemas.microsoft.com/office/drawing/2014/main" id="{AD319A3C-F197-212E-AE48-63F035842411}"/>
              </a:ext>
            </a:extLst>
          </p:cNvPr>
          <p:cNvSpPr txBox="1"/>
          <p:nvPr/>
        </p:nvSpPr>
        <p:spPr>
          <a:xfrm>
            <a:off x="143892" y="1958381"/>
            <a:ext cx="3911602"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2024 (</a:t>
            </a:r>
            <a:r>
              <a:rPr kumimoji="0" lang="en-US" sz="3600" b="1" i="0" u="none"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tentative</a:t>
            </a: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0" indent="-457200" algn="l" defTabSz="914400" rtl="0" eaLnBrk="1" fontAlgn="auto" latinLnBrk="0" hangingPunct="1">
              <a:lnSpc>
                <a:spcPct val="100000"/>
              </a:lnSpc>
              <a:spcBef>
                <a:spcPts val="0"/>
              </a:spcBef>
              <a:spcAft>
                <a:spcPts val="0"/>
              </a:spcAft>
              <a:buClrTx/>
              <a:buSzTx/>
              <a:buFontTx/>
              <a:buChar char="-"/>
              <a:tabLst/>
              <a:defRPr/>
            </a:pPr>
            <a:endPar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Dubois</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October 8-10</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kumimoji="0" lang="en-US" sz="2800" i="0" strike="noStrike" kern="1200" cap="none" spc="0" normalizeH="0" baseline="0" noProof="0" dirty="0">
                <a:ln>
                  <a:noFill/>
                </a:ln>
                <a:solidFill>
                  <a:prstClr val="black"/>
                </a:solidFill>
                <a:effectLst/>
                <a:uLnTx/>
                <a:uFillTx/>
                <a:latin typeface="Calibri" panose="020F0502020204030204"/>
                <a:ea typeface="+mn-ea"/>
                <a:cs typeface="+mn-cs"/>
              </a:rPr>
              <a:t>After “DSA” season</a:t>
            </a:r>
          </a:p>
          <a:p>
            <a:pPr marL="457200" marR="0" lvl="0" indent="-457200" algn="l" defTabSz="914400" rtl="0" eaLnBrk="1" fontAlgn="auto" latinLnBrk="0" hangingPunct="1">
              <a:lnSpc>
                <a:spcPct val="100000"/>
              </a:lnSpc>
              <a:spcBef>
                <a:spcPts val="0"/>
              </a:spcBef>
              <a:spcAft>
                <a:spcPts val="0"/>
              </a:spcAft>
              <a:buClrTx/>
              <a:buSzTx/>
              <a:buFontTx/>
              <a:buChar char="-"/>
              <a:tabLst/>
              <a:defRPr/>
            </a:pPr>
            <a:r>
              <a:rPr lang="en-US" sz="2800" dirty="0">
                <a:solidFill>
                  <a:prstClr val="black"/>
                </a:solidFill>
                <a:latin typeface="Calibri" panose="020F0502020204030204"/>
              </a:rPr>
              <a:t>After trout restrictions kick in</a:t>
            </a:r>
            <a:endParaRPr kumimoji="0" lang="en-US" sz="280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47AC637-E234-29CE-756D-F791D97EC1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7800" y="704445"/>
            <a:ext cx="8204200" cy="4753227"/>
          </a:xfrm>
          <a:prstGeom prst="rect">
            <a:avLst/>
          </a:prstGeom>
        </p:spPr>
      </p:pic>
      <p:sp>
        <p:nvSpPr>
          <p:cNvPr id="8" name="TextBox 7">
            <a:extLst>
              <a:ext uri="{FF2B5EF4-FFF2-40B4-BE49-F238E27FC236}">
                <a16:creationId xmlns:a16="http://schemas.microsoft.com/office/drawing/2014/main" id="{D22012AF-229B-66C1-BD80-3AADF2328042}"/>
              </a:ext>
            </a:extLst>
          </p:cNvPr>
          <p:cNvSpPr txBox="1"/>
          <p:nvPr/>
        </p:nvSpPr>
        <p:spPr>
          <a:xfrm>
            <a:off x="10525151" y="1940929"/>
            <a:ext cx="478016" cy="369332"/>
          </a:xfrm>
          <a:prstGeom prst="rect">
            <a:avLst/>
          </a:prstGeom>
          <a:solidFill>
            <a:srgbClr val="FFFF00"/>
          </a:solidFill>
          <a:ln>
            <a:solidFill>
              <a:schemeClr val="tx1"/>
            </a:solidFill>
          </a:ln>
        </p:spPr>
        <p:txBody>
          <a:bodyPr wrap="none" rtlCol="0">
            <a:spAutoFit/>
          </a:bodyPr>
          <a:lstStyle>
            <a:defPPr>
              <a:defRPr lang="en-US"/>
            </a:defPPr>
            <a:lvl1pPr algn="ctr">
              <a:defRPr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a:ea typeface="+mn-ea"/>
                <a:cs typeface="+mn-cs"/>
              </a:rPr>
              <a:t>‘23</a:t>
            </a:r>
          </a:p>
        </p:txBody>
      </p:sp>
      <p:sp>
        <p:nvSpPr>
          <p:cNvPr id="9" name="Title 1">
            <a:extLst>
              <a:ext uri="{FF2B5EF4-FFF2-40B4-BE49-F238E27FC236}">
                <a16:creationId xmlns:a16="http://schemas.microsoft.com/office/drawing/2014/main" id="{9FED9770-D2E2-5F01-31D8-F91C507EA76A}"/>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Annual Workshop</a:t>
            </a:r>
          </a:p>
        </p:txBody>
      </p:sp>
      <p:pic>
        <p:nvPicPr>
          <p:cNvPr id="11" name="Picture 10">
            <a:extLst>
              <a:ext uri="{FF2B5EF4-FFF2-40B4-BE49-F238E27FC236}">
                <a16:creationId xmlns:a16="http://schemas.microsoft.com/office/drawing/2014/main" id="{C5E213A9-38AE-D91E-2C7C-9289F4E9F7C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12" name="Picture 11">
            <a:extLst>
              <a:ext uri="{FF2B5EF4-FFF2-40B4-BE49-F238E27FC236}">
                <a16:creationId xmlns:a16="http://schemas.microsoft.com/office/drawing/2014/main" id="{16AB6889-0930-3141-F004-50B047C5B54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pic>
        <p:nvPicPr>
          <p:cNvPr id="13" name="Picture 12">
            <a:extLst>
              <a:ext uri="{FF2B5EF4-FFF2-40B4-BE49-F238E27FC236}">
                <a16:creationId xmlns:a16="http://schemas.microsoft.com/office/drawing/2014/main" id="{B3054520-B464-2B24-A0C0-8E0CAFD7149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2" name="Star: 5 Points 1">
            <a:extLst>
              <a:ext uri="{FF2B5EF4-FFF2-40B4-BE49-F238E27FC236}">
                <a16:creationId xmlns:a16="http://schemas.microsoft.com/office/drawing/2014/main" id="{A0F8A857-A2DB-D7B2-C597-3A3CAD20A9D0}"/>
              </a:ext>
            </a:extLst>
          </p:cNvPr>
          <p:cNvSpPr/>
          <p:nvPr/>
        </p:nvSpPr>
        <p:spPr>
          <a:xfrm>
            <a:off x="6295364" y="2310261"/>
            <a:ext cx="483186" cy="495691"/>
          </a:xfrm>
          <a:prstGeom prst="star5">
            <a:avLst/>
          </a:prstGeom>
          <a:solidFill>
            <a:srgbClr val="FFFF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854419D-5CB5-C638-A660-1818D3A7A071}"/>
              </a:ext>
            </a:extLst>
          </p:cNvPr>
          <p:cNvSpPr txBox="1"/>
          <p:nvPr/>
        </p:nvSpPr>
        <p:spPr>
          <a:xfrm>
            <a:off x="82287" y="5750107"/>
            <a:ext cx="7500451" cy="646331"/>
          </a:xfrm>
          <a:prstGeom prst="rect">
            <a:avLst/>
          </a:prstGeom>
          <a:solidFill>
            <a:srgbClr val="FFFFCC"/>
          </a:solidFill>
          <a:ln>
            <a:solidFill>
              <a:srgbClr val="FF0000"/>
            </a:solidFill>
          </a:ln>
        </p:spPr>
        <p:txBody>
          <a:bodyPr wrap="none" rtlCol="0">
            <a:spAutoFit/>
          </a:bodyPr>
          <a:lstStyle/>
          <a:p>
            <a:r>
              <a:rPr lang="en-US" sz="3600" dirty="0">
                <a:solidFill>
                  <a:srgbClr val="FF0000"/>
                </a:solidFill>
              </a:rPr>
              <a:t>Poll: On moving workshop to Oct 8-10</a:t>
            </a:r>
          </a:p>
        </p:txBody>
      </p:sp>
    </p:spTree>
    <p:extLst>
      <p:ext uri="{BB962C8B-B14F-4D97-AF65-F5344CB8AC3E}">
        <p14:creationId xmlns:p14="http://schemas.microsoft.com/office/powerpoint/2010/main" val="482567455"/>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a park&#10;&#10;Description automatically generated">
            <a:extLst>
              <a:ext uri="{FF2B5EF4-FFF2-40B4-BE49-F238E27FC236}">
                <a16:creationId xmlns:a16="http://schemas.microsoft.com/office/drawing/2014/main" id="{430B5138-18D3-23C0-2548-66D637518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532167" y="207150"/>
            <a:ext cx="6866981" cy="64526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latin typeface="Calibri" panose="020F0502020204030204"/>
                <a:ea typeface="+mn-ea"/>
                <a:cs typeface="+mn-cs"/>
              </a:rPr>
              <a:t>2024 DGLVR Education Update</a:t>
            </a:r>
            <a:endParaRPr kumimoji="0" lang="en-US" sz="3600" b="1"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ESM Training</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Webinars </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strike="noStrike" kern="1200" cap="none" spc="0" normalizeH="0" baseline="0" noProof="0" dirty="0">
                <a:ln>
                  <a:noFill/>
                </a:ln>
                <a:solidFill>
                  <a:schemeClr val="bg1">
                    <a:lumMod val="75000"/>
                  </a:schemeClr>
                </a:solidFill>
                <a:effectLst/>
                <a:uLnTx/>
                <a:uFillTx/>
                <a:latin typeface="Calibri" panose="020F0502020204030204"/>
                <a:ea typeface="+mn-ea"/>
                <a:cs typeface="+mn-cs"/>
              </a:rPr>
              <a:t>Stream Crossing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strike="noStrike" kern="1200" cap="none" spc="0" normalizeH="0" baseline="0" noProof="0" dirty="0">
                <a:ln>
                  <a:noFill/>
                </a:ln>
                <a:solidFill>
                  <a:schemeClr val="bg1">
                    <a:lumMod val="75000"/>
                  </a:schemeClr>
                </a:solidFill>
                <a:effectLst/>
                <a:uLnTx/>
                <a:uFillTx/>
                <a:latin typeface="Calibri" panose="020F0502020204030204"/>
                <a:ea typeface="+mn-ea"/>
                <a:cs typeface="+mn-cs"/>
              </a:rPr>
              <a:t>Workshops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sng" strike="noStrike" kern="1200" cap="none" spc="0" normalizeH="0" baseline="0" noProof="0" dirty="0">
                <a:ln>
                  <a:noFill/>
                </a:ln>
                <a:solidFill>
                  <a:srgbClr val="FFFF00"/>
                </a:solidFill>
                <a:effectLst/>
                <a:uLnTx/>
                <a:uFillTx/>
                <a:latin typeface="Calibri" panose="020F0502020204030204"/>
                <a:ea typeface="+mn-ea"/>
                <a:cs typeface="+mn-cs"/>
              </a:rPr>
              <a:t>Admin and Financial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Boot Camp</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Regional Roundtables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Course Management System</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340607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Administrative and Financial Training</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841674"/>
            <a:ext cx="11448766" cy="8463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Administrative Training</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Required 1-day training for all CD technicians administering DGLVR Program</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Follows Policy Manual</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u="sng" dirty="0">
                <a:solidFill>
                  <a:prstClr val="black"/>
                </a:solidFill>
                <a:latin typeface="Calibri" panose="020F0502020204030204"/>
              </a:rPr>
              <a:t>2023</a:t>
            </a:r>
          </a:p>
          <a:p>
            <a:pPr marL="1371600" lvl="2" indent="-457200">
              <a:buFont typeface="Arial" panose="020B0604020202020204" pitchFamily="34" charset="0"/>
              <a:buChar char="•"/>
              <a:defRPr/>
            </a:pPr>
            <a:r>
              <a:rPr lang="en-US" sz="3200" dirty="0">
                <a:solidFill>
                  <a:prstClr val="black"/>
                </a:solidFill>
                <a:latin typeface="Calibri" panose="020F0502020204030204"/>
              </a:rPr>
              <a:t>4 trainings held, 65 attendees</a:t>
            </a:r>
          </a:p>
          <a:p>
            <a:pPr marL="1371600" lvl="2" indent="-457200">
              <a:buFont typeface="Arial" panose="020B0604020202020204" pitchFamily="34" charset="0"/>
              <a:buChar char="•"/>
              <a:defRPr/>
            </a:pPr>
            <a:r>
              <a:rPr lang="en-US" sz="3200" dirty="0">
                <a:solidFill>
                  <a:prstClr val="black"/>
                </a:solidFill>
                <a:latin typeface="Calibri" panose="020F0502020204030204"/>
              </a:rPr>
              <a:t>Held on a “semi-on-demand basis”</a:t>
            </a:r>
          </a:p>
          <a:p>
            <a:pPr marL="914400" lvl="1" indent="-457200">
              <a:buFont typeface="Arial" panose="020B0604020202020204" pitchFamily="34" charset="0"/>
              <a:buChar char="•"/>
              <a:defRPr/>
            </a:pPr>
            <a:r>
              <a:rPr lang="en-US" sz="3200" b="1" u="sng" dirty="0">
                <a:solidFill>
                  <a:prstClr val="black"/>
                </a:solidFill>
                <a:latin typeface="Calibri" panose="020F0502020204030204"/>
              </a:rPr>
              <a:t>2024 Plan</a:t>
            </a:r>
          </a:p>
          <a:p>
            <a:pPr marL="1371600" lvl="2" indent="-457200">
              <a:buFont typeface="Arial" panose="020B0604020202020204" pitchFamily="34" charset="0"/>
              <a:buChar char="•"/>
              <a:defRPr/>
            </a:pPr>
            <a:r>
              <a:rPr lang="en-US" sz="3200" dirty="0">
                <a:solidFill>
                  <a:prstClr val="black"/>
                </a:solidFill>
                <a:latin typeface="Calibri" panose="020F0502020204030204"/>
              </a:rPr>
              <a:t>Schedule 5 regionally</a:t>
            </a:r>
          </a:p>
          <a:p>
            <a:pPr marL="1371600" lvl="2" indent="-457200">
              <a:buFont typeface="Arial" panose="020B0604020202020204" pitchFamily="34" charset="0"/>
              <a:buChar char="•"/>
              <a:defRPr/>
            </a:pPr>
            <a:r>
              <a:rPr lang="en-US" sz="3200" dirty="0">
                <a:solidFill>
                  <a:prstClr val="black"/>
                </a:solidFill>
                <a:latin typeface="Calibri" panose="020F0502020204030204"/>
              </a:rPr>
              <a:t>Pair with </a:t>
            </a:r>
            <a:r>
              <a:rPr lang="en-US" sz="3200" dirty="0">
                <a:solidFill>
                  <a:srgbClr val="FF0000"/>
                </a:solidFill>
                <a:latin typeface="Calibri" panose="020F0502020204030204"/>
              </a:rPr>
              <a:t>NEW </a:t>
            </a:r>
            <a:r>
              <a:rPr lang="en-US" sz="3200" i="1" dirty="0">
                <a:solidFill>
                  <a:srgbClr val="FF0000"/>
                </a:solidFill>
                <a:latin typeface="Calibri" panose="020F0502020204030204"/>
              </a:rPr>
              <a:t>Financial Training</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b="1" dirty="0">
              <a:solidFill>
                <a:prstClr val="black"/>
              </a:solidFill>
              <a:latin typeface="Calibri" panose="020F0502020204030204"/>
            </a:endParaRPr>
          </a:p>
          <a:p>
            <a:pPr marR="0" lvl="1" algn="l" defTabSz="914400" rtl="0" eaLnBrk="1" fontAlgn="auto" latinLnBrk="0" hangingPunct="1">
              <a:lnSpc>
                <a:spcPct val="100000"/>
              </a:lnSpc>
              <a:spcBef>
                <a:spcPts val="0"/>
              </a:spcBef>
              <a:spcAft>
                <a:spcPts val="0"/>
              </a:spcAft>
              <a:buClrTx/>
              <a:buSzTx/>
              <a:tabLst/>
              <a:defRPr/>
            </a:pPr>
            <a:endParaRPr lang="en-US" sz="3200" b="1" dirty="0">
              <a:solidFill>
                <a:prstClr val="black"/>
              </a:solidFill>
              <a:latin typeface="Calibri" panose="020F0502020204030204"/>
            </a:endParaRPr>
          </a:p>
          <a:p>
            <a:pPr marR="0" lvl="1" algn="l" defTabSz="9144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200729"/>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Administrative and Financial Training</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841674"/>
            <a:ext cx="11448766" cy="84638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u="sng" dirty="0">
                <a:solidFill>
                  <a:prstClr val="black"/>
                </a:solidFill>
                <a:latin typeface="Calibri" panose="020F0502020204030204"/>
              </a:rPr>
              <a:t>Administrative Training</a:t>
            </a:r>
            <a:r>
              <a:rPr lang="en-US" sz="3200" dirty="0">
                <a:solidFill>
                  <a:prstClr val="black"/>
                </a:solidFill>
                <a:latin typeface="Calibri" panose="020F0502020204030204"/>
              </a:rPr>
              <a:t>: on Policy and running DGLVR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u="sng"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u="sng" dirty="0">
                <a:solidFill>
                  <a:prstClr val="black"/>
                </a:solidFill>
                <a:latin typeface="Calibri" panose="020F0502020204030204"/>
              </a:rPr>
              <a:t>SCC recognized a need for a separate DGLVR </a:t>
            </a:r>
            <a:r>
              <a:rPr lang="en-US" sz="3200" b="1" u="sng" dirty="0">
                <a:solidFill>
                  <a:srgbClr val="FF0000"/>
                </a:solidFill>
                <a:latin typeface="Calibri" panose="020F0502020204030204"/>
              </a:rPr>
              <a:t>FINANCIAL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u="sng"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u="sng" dirty="0">
                <a:solidFill>
                  <a:srgbClr val="FF0000"/>
                </a:solidFill>
                <a:latin typeface="Calibri" panose="020F0502020204030204"/>
              </a:rPr>
              <a:t>Financial Training: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Aimed at “bookkeepers” / financial and budget personnel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Will cover financial related policy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Some technicians may want both, some may just want “admin”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Financial training is </a:t>
            </a:r>
            <a:r>
              <a:rPr lang="en-US" sz="3200" u="sng" dirty="0">
                <a:solidFill>
                  <a:prstClr val="black"/>
                </a:solidFill>
                <a:latin typeface="Calibri" panose="020F0502020204030204"/>
              </a:rPr>
              <a:t>optional</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u="sng" dirty="0">
              <a:solidFill>
                <a:prstClr val="black"/>
              </a:solidFill>
              <a:latin typeface="Calibri" panose="020F0502020204030204"/>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i="1" dirty="0">
                <a:solidFill>
                  <a:prstClr val="black"/>
                </a:solidFill>
                <a:latin typeface="Calibri" panose="020F0502020204030204"/>
              </a:rPr>
              <a:t>Can likely remove some financial sections from admin training.</a:t>
            </a:r>
          </a:p>
          <a:p>
            <a:pPr marR="0" lvl="1" algn="l" defTabSz="914400" rtl="0" eaLnBrk="1" fontAlgn="auto" latinLnBrk="0" hangingPunct="1">
              <a:lnSpc>
                <a:spcPct val="100000"/>
              </a:lnSpc>
              <a:spcBef>
                <a:spcPts val="0"/>
              </a:spcBef>
              <a:spcAft>
                <a:spcPts val="0"/>
              </a:spcAft>
              <a:buClrTx/>
              <a:buSzTx/>
              <a:tabLst/>
              <a:defRPr/>
            </a:pPr>
            <a:endParaRPr lang="en-US" sz="3200" b="1" dirty="0">
              <a:solidFill>
                <a:prstClr val="black"/>
              </a:solidFill>
              <a:latin typeface="Calibri" panose="020F0502020204030204"/>
            </a:endParaRPr>
          </a:p>
          <a:p>
            <a:pPr marR="0" lvl="1" algn="l" defTabSz="914400" rtl="0" eaLnBrk="1" fontAlgn="auto" latinLnBrk="0" hangingPunct="1">
              <a:lnSpc>
                <a:spcPct val="100000"/>
              </a:lnSpc>
              <a:spcBef>
                <a:spcPts val="0"/>
              </a:spcBef>
              <a:spcAft>
                <a:spcPts val="0"/>
              </a:spcAft>
              <a:buClrTx/>
              <a:buSzTx/>
              <a:tabLst/>
              <a:defRPr/>
            </a:pPr>
            <a:endPar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5523434"/>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Administrative and Financial Training</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841674"/>
            <a:ext cx="11448766" cy="57554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Administrative and Financial Training – Back to Back</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libri" panose="020F0502020204030204"/>
              </a:rPr>
              <a:t>Can attend one or both in any region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Scheduling regionally in advance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Current Tentative Schedule</a:t>
            </a:r>
          </a:p>
          <a:p>
            <a:pPr marL="914400" lvl="1" indent="-457200">
              <a:buFont typeface="Arial" panose="020B0604020202020204" pitchFamily="34" charset="0"/>
              <a:buChar char="•"/>
              <a:defRPr/>
            </a:pPr>
            <a:r>
              <a:rPr lang="en-US" sz="2400" b="1" dirty="0">
                <a:solidFill>
                  <a:prstClr val="black"/>
                </a:solidFill>
                <a:latin typeface="Calibri" panose="020F0502020204030204"/>
              </a:rPr>
              <a:t>First day Admin, Second Day Financial</a:t>
            </a:r>
          </a:p>
          <a:p>
            <a:pPr marL="914400" lvl="1" indent="-457200">
              <a:buFont typeface="Arial" panose="020B0604020202020204" pitchFamily="34" charset="0"/>
              <a:buChar char="•"/>
              <a:defRPr/>
            </a:pPr>
            <a:r>
              <a:rPr lang="en-US" sz="2400" dirty="0">
                <a:solidFill>
                  <a:prstClr val="black"/>
                </a:solidFill>
                <a:latin typeface="Calibri" panose="020F0502020204030204"/>
              </a:rPr>
              <a:t>March 13-14, 2024 - Berks County Conservation District Office</a:t>
            </a:r>
          </a:p>
          <a:p>
            <a:pPr marL="914400" lvl="1" indent="-457200">
              <a:buFont typeface="Arial" panose="020B0604020202020204" pitchFamily="34" charset="0"/>
              <a:buChar char="•"/>
              <a:defRPr/>
            </a:pPr>
            <a:r>
              <a:rPr lang="en-US" sz="2400" dirty="0">
                <a:solidFill>
                  <a:prstClr val="black"/>
                </a:solidFill>
                <a:latin typeface="Calibri" panose="020F0502020204030204"/>
              </a:rPr>
              <a:t>May 21-22, 2024 - Westmoreland County Conservation District Office</a:t>
            </a:r>
          </a:p>
          <a:p>
            <a:pPr marL="914400" lvl="1" indent="-457200">
              <a:buFont typeface="Arial" panose="020B0604020202020204" pitchFamily="34" charset="0"/>
              <a:buChar char="•"/>
              <a:defRPr/>
            </a:pPr>
            <a:r>
              <a:rPr lang="en-US" sz="2400" dirty="0">
                <a:solidFill>
                  <a:prstClr val="black"/>
                </a:solidFill>
                <a:latin typeface="Calibri" panose="020F0502020204030204"/>
              </a:rPr>
              <a:t>July 23-24, 2024 - Centre County Area</a:t>
            </a:r>
          </a:p>
          <a:p>
            <a:pPr marL="914400" lvl="1" indent="-457200">
              <a:buFont typeface="Arial" panose="020B0604020202020204" pitchFamily="34" charset="0"/>
              <a:buChar char="•"/>
              <a:defRPr/>
            </a:pPr>
            <a:r>
              <a:rPr lang="en-US" sz="2400" dirty="0">
                <a:solidFill>
                  <a:prstClr val="black"/>
                </a:solidFill>
                <a:latin typeface="Calibri" panose="020F0502020204030204"/>
              </a:rPr>
              <a:t>October 15-16, 2024 - Northeast Region</a:t>
            </a:r>
          </a:p>
          <a:p>
            <a:pPr marL="914400" lvl="1" indent="-457200">
              <a:buFont typeface="Arial" panose="020B0604020202020204" pitchFamily="34" charset="0"/>
              <a:buChar char="•"/>
              <a:defRPr/>
            </a:pPr>
            <a:r>
              <a:rPr lang="en-US" sz="2400" dirty="0">
                <a:solidFill>
                  <a:prstClr val="black"/>
                </a:solidFill>
                <a:latin typeface="Calibri" panose="020F0502020204030204"/>
              </a:rPr>
              <a:t>December 3-4, 2024 - Northwest Region</a:t>
            </a:r>
          </a:p>
          <a:p>
            <a:pPr>
              <a:defRPr/>
            </a:pPr>
            <a:endParaRPr lang="en-US" sz="3200" dirty="0">
              <a:solidFill>
                <a:prstClr val="black"/>
              </a:solidFill>
              <a:latin typeface="Calibri" panose="020F0502020204030204"/>
            </a:endParaRPr>
          </a:p>
          <a:p>
            <a:pPr>
              <a:defRPr/>
            </a:pPr>
            <a:endParaRPr lang="en-US" sz="3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9355749"/>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 name="Picture 7" descr="A group of people walking in a park&#10;&#10;Description automatically generated">
            <a:extLst>
              <a:ext uri="{FF2B5EF4-FFF2-40B4-BE49-F238E27FC236}">
                <a16:creationId xmlns:a16="http://schemas.microsoft.com/office/drawing/2014/main" id="{201EF45F-D46E-F78A-38F2-24C2809BD86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543008" y="209009"/>
            <a:ext cx="6845299" cy="64526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0840" y="1015229"/>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FF"/>
                </a:solidFill>
                <a:effectLst/>
                <a:uLnTx/>
                <a:uFillTx/>
              </a:rPr>
              <a:t>Purpose</a:t>
            </a:r>
            <a:endParaRPr kumimoji="0" lang="en-US" sz="3600" b="1" i="0" u="none" strike="noStrike" kern="0" cap="none" spc="0" normalizeH="0" baseline="0" noProof="0" dirty="0">
              <a:ln>
                <a:noFill/>
              </a:ln>
              <a:solidFill>
                <a:srgbClr val="FFFFFF"/>
              </a:solidFill>
              <a:effectLst/>
              <a:uLnTx/>
              <a:uFillTx/>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
        <p:nvSpPr>
          <p:cNvPr id="13" name="Content Placeholder 2">
            <a:extLst>
              <a:ext uri="{FF2B5EF4-FFF2-40B4-BE49-F238E27FC236}">
                <a16:creationId xmlns:a16="http://schemas.microsoft.com/office/drawing/2014/main" id="{AE05C78F-0002-4055-B467-DE114D43D050}"/>
              </a:ext>
            </a:extLst>
          </p:cNvPr>
          <p:cNvSpPr txBox="1">
            <a:spLocks/>
          </p:cNvSpPr>
          <p:nvPr/>
        </p:nvSpPr>
        <p:spPr>
          <a:xfrm>
            <a:off x="254115" y="1835661"/>
            <a:ext cx="6732959" cy="3697314"/>
          </a:xfrm>
          <a:prstGeom prst="rect">
            <a:avLst/>
          </a:prstGeom>
        </p:spPr>
        <p:txBody>
          <a:bodyPr>
            <a:normAutofit/>
          </a:bodyPr>
          <a:lstStyle>
            <a:lvl1pPr marL="342900" indent="-342900" algn="l" defTabSz="914400" rtl="0" eaLnBrk="1" latinLnBrk="0" hangingPunct="1">
              <a:lnSpc>
                <a:spcPct val="90000"/>
              </a:lnSpc>
              <a:spcBef>
                <a:spcPts val="1000"/>
              </a:spcBef>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5">
                  <a:extLst>
                    <a:ext uri="{96DAC541-7B7A-43D3-8B79-37D633B846F1}">
                      <asvg:svgBlip xmlns:asvg="http://schemas.microsoft.com/office/drawing/2016/SVG/main" r:embed="rId6"/>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Provide overview of current direction with DGLVR education planning </a:t>
            </a:r>
            <a:r>
              <a:rPr lang="en-US" i="1" dirty="0">
                <a:solidFill>
                  <a:schemeClr val="bg1"/>
                </a:solidFill>
              </a:rPr>
              <a:t>(advisory workgroup meeting held 11/30)</a:t>
            </a:r>
          </a:p>
          <a:p>
            <a:pPr marL="0" marR="0" lvl="0" indent="0" defTabSz="914400" rtl="0" eaLnBrk="1" fontAlgn="auto" latinLnBrk="0" hangingPunct="1">
              <a:lnSpc>
                <a:spcPct val="90000"/>
              </a:lnSpc>
              <a:spcBef>
                <a:spcPts val="1000"/>
              </a:spcBef>
              <a:spcAft>
                <a:spcPts val="0"/>
              </a:spcAft>
              <a:buClr>
                <a:schemeClr val="bg1"/>
              </a:buClr>
              <a:buSzTx/>
              <a:buNone/>
              <a:tabLst/>
              <a:defRPr/>
            </a:pPr>
            <a:endParaRPr kumimoji="0" lang="en-US" sz="3600" b="1" i="0" u="none" strike="noStrike" kern="1200" cap="none" spc="0" normalizeH="0" baseline="0" noProof="0" dirty="0">
              <a:ln>
                <a:noFill/>
              </a:ln>
              <a:solidFill>
                <a:schemeClr val="bg1"/>
              </a:solidFill>
              <a:effectLst/>
              <a:uLnTx/>
              <a:uFillTx/>
              <a:ea typeface="+mn-ea"/>
              <a:cs typeface="+mn-cs"/>
            </a:endParaRPr>
          </a:p>
          <a:p>
            <a:pPr marL="0" marR="0" lvl="0" indent="0" defTabSz="914400" rtl="0" eaLnBrk="1" fontAlgn="auto" latinLnBrk="0" hangingPunct="1">
              <a:lnSpc>
                <a:spcPct val="90000"/>
              </a:lnSpc>
              <a:spcBef>
                <a:spcPts val="1000"/>
              </a:spcBef>
              <a:spcAft>
                <a:spcPts val="0"/>
              </a:spcAft>
              <a:buClr>
                <a:schemeClr val="bg1"/>
              </a:buClr>
              <a:buSzTx/>
              <a:buNone/>
              <a:tabLst/>
              <a:defRPr/>
            </a:pPr>
            <a:r>
              <a:rPr lang="en-US" sz="3600" b="1" dirty="0">
                <a:solidFill>
                  <a:schemeClr val="bg1"/>
                </a:solidFill>
              </a:rPr>
              <a:t>Allow input and feedback from CDs</a:t>
            </a:r>
            <a:endParaRPr kumimoji="0" lang="en-US" sz="4000" b="0" i="0" u="none" strike="noStrike" kern="1200" cap="none" spc="0" normalizeH="0" baseline="0" noProof="0" dirty="0">
              <a:ln>
                <a:noFill/>
              </a:ln>
              <a:solidFill>
                <a:schemeClr val="bg1"/>
              </a:solidFill>
              <a:effectLst/>
              <a:uLnTx/>
              <a:uFillTx/>
              <a:ea typeface="+mn-ea"/>
              <a:cs typeface="+mn-cs"/>
            </a:endParaRPr>
          </a:p>
        </p:txBody>
      </p:sp>
      <p:pic>
        <p:nvPicPr>
          <p:cNvPr id="5" name="Picture 4">
            <a:extLst>
              <a:ext uri="{FF2B5EF4-FFF2-40B4-BE49-F238E27FC236}">
                <a16:creationId xmlns:a16="http://schemas.microsoft.com/office/drawing/2014/main" id="{38D9079B-B960-79C5-6256-09B4F1EA1AB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4" name="TextBox 3">
            <a:extLst>
              <a:ext uri="{FF2B5EF4-FFF2-40B4-BE49-F238E27FC236}">
                <a16:creationId xmlns:a16="http://schemas.microsoft.com/office/drawing/2014/main" id="{C7021043-F362-CB0C-215B-00EF298E6D8E}"/>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2024 DGLVR Education Update</a:t>
            </a:r>
            <a:endParaRPr kumimoji="0" lang="en-US" sz="3600" b="1" i="0" u="none" strike="noStrike" kern="0" cap="none" spc="0" normalizeH="0" baseline="0" noProof="0" dirty="0">
              <a:ln>
                <a:noFill/>
              </a:ln>
              <a:solidFill>
                <a:srgbClr val="FFFF00"/>
              </a:solidFill>
              <a:effectLst/>
              <a:uLnTx/>
              <a:uFillTx/>
            </a:endParaRPr>
          </a:p>
        </p:txBody>
      </p:sp>
    </p:spTree>
    <p:extLst>
      <p:ext uri="{BB962C8B-B14F-4D97-AF65-F5344CB8AC3E}">
        <p14:creationId xmlns:p14="http://schemas.microsoft.com/office/powerpoint/2010/main" val="35615758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a park&#10;&#10;Description automatically generated">
            <a:extLst>
              <a:ext uri="{FF2B5EF4-FFF2-40B4-BE49-F238E27FC236}">
                <a16:creationId xmlns:a16="http://schemas.microsoft.com/office/drawing/2014/main" id="{430B5138-18D3-23C0-2548-66D637518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532167" y="207150"/>
            <a:ext cx="6866981" cy="64526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latin typeface="Calibri" panose="020F0502020204030204"/>
                <a:ea typeface="+mn-ea"/>
                <a:cs typeface="+mn-cs"/>
              </a:rPr>
              <a:t>2024 DGLVR Education Update</a:t>
            </a:r>
            <a:endParaRPr kumimoji="0" lang="en-US" sz="3600" b="1"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ESM Training</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Webinars </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Stream Crossing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Workshops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strike="noStrike" kern="1200" cap="none" spc="0" normalizeH="0" baseline="0" noProof="0" dirty="0">
                <a:ln>
                  <a:noFill/>
                </a:ln>
                <a:solidFill>
                  <a:schemeClr val="bg1">
                    <a:lumMod val="75000"/>
                  </a:schemeClr>
                </a:solidFill>
                <a:effectLst/>
                <a:uLnTx/>
                <a:uFillTx/>
                <a:latin typeface="Calibri" panose="020F0502020204030204"/>
                <a:ea typeface="+mn-ea"/>
                <a:cs typeface="+mn-cs"/>
              </a:rPr>
              <a:t>Admin and Financial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sng" strike="noStrike" kern="1200" cap="none" spc="0" normalizeH="0" baseline="0" noProof="0" dirty="0">
                <a:ln>
                  <a:noFill/>
                </a:ln>
                <a:solidFill>
                  <a:srgbClr val="FFFF00"/>
                </a:solidFill>
                <a:effectLst/>
                <a:uLnTx/>
                <a:uFillTx/>
                <a:latin typeface="Calibri" panose="020F0502020204030204"/>
                <a:ea typeface="+mn-ea"/>
                <a:cs typeface="+mn-cs"/>
              </a:rPr>
              <a:t>ESM Boot Camp</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Regional Roundtables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Course Management System</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1899324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ESM Boot Camp</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841674"/>
            <a:ext cx="11448766"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ESM Boot Camp</a:t>
            </a:r>
            <a:endPar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Not held since COVID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What is the Boot Camp?</a:t>
            </a:r>
          </a:p>
          <a:p>
            <a:pPr marL="1371600" lvl="2" indent="-457200">
              <a:buFont typeface="Arial" panose="020B0604020202020204" pitchFamily="34" charset="0"/>
              <a:buChar char="•"/>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Designed for new hires at CDs</a:t>
            </a:r>
          </a:p>
          <a:p>
            <a:pPr marL="1371600" lvl="2" indent="-457200">
              <a:buFont typeface="Arial" panose="020B0604020202020204" pitchFamily="34" charset="0"/>
              <a:buChar char="•"/>
              <a:defRPr/>
            </a:pPr>
            <a:r>
              <a:rPr lang="en-US" sz="3200" dirty="0">
                <a:solidFill>
                  <a:prstClr val="black"/>
                </a:solidFill>
                <a:latin typeface="Calibri" panose="020F0502020204030204"/>
              </a:rPr>
              <a:t>~3 day in-person course</a:t>
            </a:r>
          </a:p>
          <a:p>
            <a:pPr marL="1371600" lvl="2" indent="-457200">
              <a:buFont typeface="Arial" panose="020B0604020202020204" pitchFamily="34" charset="0"/>
              <a:buChar char="•"/>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Mix of class and field</a:t>
            </a:r>
          </a:p>
          <a:p>
            <a:pPr marL="1371600" lvl="2" indent="-457200">
              <a:buFont typeface="Arial" panose="020B0604020202020204" pitchFamily="34" charset="0"/>
              <a:buChar char="•"/>
              <a:defRPr/>
            </a:pPr>
            <a:r>
              <a:rPr lang="en-US" sz="3200" dirty="0">
                <a:solidFill>
                  <a:prstClr val="black"/>
                </a:solidFill>
                <a:latin typeface="Calibri" panose="020F0502020204030204"/>
              </a:rPr>
              <a:t>Construction basics</a:t>
            </a:r>
          </a:p>
          <a:p>
            <a:pPr marL="1371600" lvl="2" indent="-457200">
              <a:buFont typeface="Arial" panose="020B0604020202020204" pitchFamily="34" charset="0"/>
              <a:buChar char="•"/>
              <a:defRPr/>
            </a:pPr>
            <a:r>
              <a:rPr lang="en-US" sz="3200" u="sng" dirty="0">
                <a:solidFill>
                  <a:prstClr val="black"/>
                </a:solidFill>
                <a:latin typeface="Calibri" panose="020F0502020204030204"/>
              </a:rPr>
              <a:t>Active</a:t>
            </a:r>
            <a:r>
              <a:rPr lang="en-US" sz="3200" dirty="0">
                <a:solidFill>
                  <a:prstClr val="black"/>
                </a:solidFill>
                <a:latin typeface="Calibri" panose="020F0502020204030204"/>
              </a:rPr>
              <a:t> small drainage project</a:t>
            </a:r>
          </a:p>
          <a:p>
            <a:pPr marL="1371600" lvl="2" indent="-457200">
              <a:buFont typeface="Arial" panose="020B0604020202020204" pitchFamily="34" charset="0"/>
              <a:buChar char="•"/>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Diagnostic and site plan </a:t>
            </a:r>
            <a:b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br>
            <a:r>
              <a:rPr lang="en-US" sz="3200" dirty="0">
                <a:solidFill>
                  <a:prstClr val="black"/>
                </a:solidFill>
                <a:latin typeface="Calibri" panose="020F0502020204030204"/>
              </a:rPr>
              <a:t>development</a:t>
            </a: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group of construction workers standing on a pipe&#10;&#10;Description automatically generated">
            <a:extLst>
              <a:ext uri="{FF2B5EF4-FFF2-40B4-BE49-F238E27FC236}">
                <a16:creationId xmlns:a16="http://schemas.microsoft.com/office/drawing/2014/main" id="{6A666E13-94BB-F3A2-973D-197492DF5ED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172325" y="670056"/>
            <a:ext cx="5019675" cy="5657323"/>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00046146"/>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ESM Boot Camp</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841674"/>
            <a:ext cx="11448766"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ESM Boot Camp</a:t>
            </a:r>
            <a:endParaRPr kumimoji="0" lang="en-US" sz="3200" b="1" i="0" u="sng" strike="noStrike" kern="1200" cap="none" spc="0" normalizeH="0" baseline="0" noProof="0" dirty="0">
              <a:ln>
                <a:noFill/>
              </a:ln>
              <a:solidFill>
                <a:srgbClr val="FF0000"/>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Current plan</a:t>
            </a:r>
          </a:p>
          <a:p>
            <a:pPr marL="1371600" lvl="2" indent="-457200">
              <a:buFont typeface="Arial" panose="020B0604020202020204" pitchFamily="34" charset="0"/>
              <a:buChar char="•"/>
              <a:defRPr/>
            </a:pP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Hold 1 (potentially 2) in </a:t>
            </a:r>
            <a:br>
              <a:rPr lang="en-US" sz="3200" dirty="0">
                <a:solidFill>
                  <a:prstClr val="black"/>
                </a:solidFill>
                <a:latin typeface="Calibri" panose="020F0502020204030204"/>
              </a:rPr>
            </a:br>
            <a:r>
              <a:rPr lang="en-US" sz="3200" dirty="0">
                <a:solidFill>
                  <a:prstClr val="black"/>
                </a:solidFill>
                <a:latin typeface="Calibri" panose="020F0502020204030204"/>
              </a:rPr>
              <a:t>State College in 2024</a:t>
            </a:r>
          </a:p>
          <a:p>
            <a:pPr marL="1371600" lvl="2" indent="-457200">
              <a:buFont typeface="Arial" panose="020B0604020202020204" pitchFamily="34" charset="0"/>
              <a:buChar char="•"/>
              <a:defRPr/>
            </a:pPr>
            <a:endPar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descr="A group of construction workers standing on a pipe&#10;&#10;Description automatically generated">
            <a:extLst>
              <a:ext uri="{FF2B5EF4-FFF2-40B4-BE49-F238E27FC236}">
                <a16:creationId xmlns:a16="http://schemas.microsoft.com/office/drawing/2014/main" id="{6A666E13-94BB-F3A2-973D-197492DF5ED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172325" y="670056"/>
            <a:ext cx="5019675" cy="5657323"/>
          </a:xfrm>
          <a:prstGeom prst="rect">
            <a:avLst/>
          </a:prstGeom>
        </p:spPr>
      </p:pic>
      <p:pic>
        <p:nvPicPr>
          <p:cNvPr id="5" name="Picture 4" descr="A group of people in safety vests and helmets&#10;&#10;Description automatically generated">
            <a:extLst>
              <a:ext uri="{FF2B5EF4-FFF2-40B4-BE49-F238E27FC236}">
                <a16:creationId xmlns:a16="http://schemas.microsoft.com/office/drawing/2014/main" id="{DAB7E3C0-E185-2E84-D5E9-A544A3D3449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141029" y="670056"/>
            <a:ext cx="5050972" cy="5638801"/>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C005A156-55DF-62BA-98E1-FDACB7A5615C}"/>
              </a:ext>
            </a:extLst>
          </p:cNvPr>
          <p:cNvSpPr txBox="1"/>
          <p:nvPr/>
        </p:nvSpPr>
        <p:spPr>
          <a:xfrm>
            <a:off x="230505" y="5541613"/>
            <a:ext cx="7285136" cy="646331"/>
          </a:xfrm>
          <a:prstGeom prst="rect">
            <a:avLst/>
          </a:prstGeom>
          <a:solidFill>
            <a:srgbClr val="FFFFCC"/>
          </a:solidFill>
          <a:ln>
            <a:solidFill>
              <a:srgbClr val="FF0000"/>
            </a:solidFill>
          </a:ln>
        </p:spPr>
        <p:txBody>
          <a:bodyPr wrap="none" rtlCol="0">
            <a:spAutoFit/>
          </a:bodyPr>
          <a:lstStyle/>
          <a:p>
            <a:r>
              <a:rPr lang="en-US" sz="3600" dirty="0">
                <a:solidFill>
                  <a:srgbClr val="FF0000"/>
                </a:solidFill>
              </a:rPr>
              <a:t>Poll: How many staff would you send?</a:t>
            </a:r>
          </a:p>
        </p:txBody>
      </p:sp>
    </p:spTree>
    <p:extLst>
      <p:ext uri="{BB962C8B-B14F-4D97-AF65-F5344CB8AC3E}">
        <p14:creationId xmlns:p14="http://schemas.microsoft.com/office/powerpoint/2010/main" val="3889663018"/>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a park&#10;&#10;Description automatically generated">
            <a:extLst>
              <a:ext uri="{FF2B5EF4-FFF2-40B4-BE49-F238E27FC236}">
                <a16:creationId xmlns:a16="http://schemas.microsoft.com/office/drawing/2014/main" id="{430B5138-18D3-23C0-2548-66D637518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532167" y="207150"/>
            <a:ext cx="6866981" cy="64526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latin typeface="Calibri" panose="020F0502020204030204"/>
                <a:ea typeface="+mn-ea"/>
                <a:cs typeface="+mn-cs"/>
              </a:rPr>
              <a:t>2024 DGLVR Education Update</a:t>
            </a:r>
            <a:endParaRPr kumimoji="0" lang="en-US" sz="3600" b="1"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ESM Training</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Webinars </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Stream Crossing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Workshops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Admin and Financial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strike="noStrike" kern="1200" cap="none" spc="0" normalizeH="0" baseline="0" noProof="0" dirty="0">
                <a:ln>
                  <a:noFill/>
                </a:ln>
                <a:solidFill>
                  <a:schemeClr val="bg1">
                    <a:lumMod val="75000"/>
                  </a:schemeClr>
                </a:solidFill>
                <a:effectLst/>
                <a:uLnTx/>
                <a:uFillTx/>
                <a:latin typeface="Calibri" panose="020F0502020204030204"/>
                <a:ea typeface="+mn-ea"/>
                <a:cs typeface="+mn-cs"/>
              </a:rPr>
              <a:t>Boot Camp</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sng" strike="noStrike" kern="1200" cap="none" spc="0" normalizeH="0" baseline="0" noProof="0" dirty="0">
                <a:ln>
                  <a:noFill/>
                </a:ln>
                <a:solidFill>
                  <a:srgbClr val="FFFF00"/>
                </a:solidFill>
                <a:effectLst/>
                <a:uLnTx/>
                <a:uFillTx/>
                <a:latin typeface="Calibri" panose="020F0502020204030204"/>
                <a:ea typeface="+mn-ea"/>
                <a:cs typeface="+mn-cs"/>
              </a:rPr>
              <a:t>Regional Roundtables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Course Management System</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1362579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DGLVR Regional Roundtables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841674"/>
            <a:ext cx="11448766" cy="52014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DGLVR Regional Roundtables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b="1" dirty="0">
                <a:solidFill>
                  <a:prstClr val="black"/>
                </a:solidFill>
                <a:latin typeface="Calibri" panose="020F0502020204030204"/>
              </a:rPr>
              <a:t>Regional ½ day meetings to promote discussion between CDs and with CDGRS/Program </a:t>
            </a:r>
          </a:p>
          <a:p>
            <a:pPr marL="1371600" lvl="2" indent="-457200">
              <a:buFont typeface="Arial" panose="020B0604020202020204" pitchFamily="34" charset="0"/>
              <a:buChar char="•"/>
              <a:defRPr/>
            </a:pPr>
            <a:r>
              <a:rPr lang="en-US" sz="2800" dirty="0">
                <a:solidFill>
                  <a:prstClr val="black"/>
                </a:solidFill>
                <a:latin typeface="Calibri" panose="020F0502020204030204"/>
              </a:rPr>
              <a:t>Minimal presentation from CDGRS/Program.  More discussion: sharing experiences, projects, ideas, advice.</a:t>
            </a:r>
          </a:p>
          <a:p>
            <a:pPr marL="1371600" lvl="2" indent="-457200">
              <a:buFont typeface="Arial" panose="020B0604020202020204" pitchFamily="34" charset="0"/>
              <a:buChar char="•"/>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Not a one-size fits all agenda, will be guided by CDs.</a:t>
            </a:r>
          </a:p>
          <a:p>
            <a:pPr marL="1371600" lvl="2" indent="-457200">
              <a:buFont typeface="Arial" panose="020B0604020202020204" pitchFamily="34" charset="0"/>
              <a:buChar char="•"/>
              <a:defRPr/>
            </a:pPr>
            <a:r>
              <a:rPr lang="en-US" sz="2800" dirty="0">
                <a:solidFill>
                  <a:prstClr val="black"/>
                </a:solidFill>
                <a:latin typeface="Calibri" panose="020F0502020204030204"/>
              </a:rPr>
              <a:t>Some regions may wish to continue and repeat them semi annually or annually.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Initial planning for 5 across PA</a:t>
            </a:r>
          </a:p>
          <a:p>
            <a:pPr marL="1371600" lvl="2" indent="-457200">
              <a:buFont typeface="Arial" panose="020B0604020202020204" pitchFamily="34" charset="0"/>
              <a:buChar char="•"/>
              <a:defRPr/>
            </a:pPr>
            <a:r>
              <a:rPr lang="en-US" sz="2800" dirty="0">
                <a:solidFill>
                  <a:prstClr val="black"/>
                </a:solidFill>
                <a:latin typeface="Calibri" panose="020F0502020204030204"/>
              </a:rPr>
              <a:t>Likely late January through March</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371600" lvl="2" indent="-457200">
              <a:buFont typeface="Arial" panose="020B0604020202020204" pitchFamily="34" charset="0"/>
              <a:buChar char="•"/>
              <a:defRPr/>
            </a:pPr>
            <a:r>
              <a:rPr lang="en-US" sz="2800" dirty="0">
                <a:solidFill>
                  <a:prstClr val="black"/>
                </a:solidFill>
                <a:latin typeface="Calibri" panose="020F0502020204030204"/>
              </a:rPr>
              <a:t>Look for announcement soon</a:t>
            </a:r>
            <a:endPar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417561"/>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walking in a park&#10;&#10;Description automatically generated">
            <a:extLst>
              <a:ext uri="{FF2B5EF4-FFF2-40B4-BE49-F238E27FC236}">
                <a16:creationId xmlns:a16="http://schemas.microsoft.com/office/drawing/2014/main" id="{430B5138-18D3-23C0-2548-66D637518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532167" y="207150"/>
            <a:ext cx="6866981" cy="64526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latin typeface="Calibri" panose="020F0502020204030204"/>
                <a:ea typeface="+mn-ea"/>
                <a:cs typeface="+mn-cs"/>
              </a:rPr>
              <a:t>2024 DGLVR Education Update</a:t>
            </a:r>
            <a:endParaRPr kumimoji="0" lang="en-US" sz="3600" b="1"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ESM Training</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Webinars </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Stream Crossing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Workshops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Admin and Financial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strike="noStrike" kern="1200" cap="none" spc="0" normalizeH="0" baseline="0" noProof="0" dirty="0">
                <a:ln>
                  <a:noFill/>
                </a:ln>
                <a:solidFill>
                  <a:schemeClr val="bg1">
                    <a:lumMod val="75000"/>
                  </a:schemeClr>
                </a:solidFill>
                <a:effectLst/>
                <a:uLnTx/>
                <a:uFillTx/>
                <a:latin typeface="Calibri" panose="020F0502020204030204"/>
                <a:ea typeface="+mn-ea"/>
                <a:cs typeface="+mn-cs"/>
              </a:rPr>
              <a:t>Boot Camp</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strike="noStrike" kern="1200" cap="none" spc="0" normalizeH="0" baseline="0" noProof="0" dirty="0">
                <a:ln>
                  <a:noFill/>
                </a:ln>
                <a:solidFill>
                  <a:schemeClr val="bg1">
                    <a:lumMod val="75000"/>
                  </a:schemeClr>
                </a:solidFill>
                <a:effectLst/>
                <a:uLnTx/>
                <a:uFillTx/>
                <a:latin typeface="Calibri" panose="020F0502020204030204"/>
                <a:ea typeface="+mn-ea"/>
                <a:cs typeface="+mn-cs"/>
              </a:rPr>
              <a:t>Regional Roundtables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sng" strike="noStrike" kern="1200" cap="none" spc="0" normalizeH="0" baseline="0" noProof="0" dirty="0">
                <a:ln>
                  <a:noFill/>
                </a:ln>
                <a:solidFill>
                  <a:srgbClr val="FFFF00"/>
                </a:solidFill>
                <a:effectLst/>
                <a:uLnTx/>
                <a:uFillTx/>
                <a:latin typeface="Calibri" panose="020F0502020204030204"/>
                <a:ea typeface="+mn-ea"/>
                <a:cs typeface="+mn-cs"/>
              </a:rPr>
              <a:t>Course Management System</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3984650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Course Management System</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58559"/>
            <a:ext cx="11448766" cy="37240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CDGRS New Course Management System</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i="0" u="none" strike="noStrike" kern="1200" cap="none" spc="0" normalizeH="0" baseline="0" noProof="0" dirty="0">
                <a:ln>
                  <a:noFill/>
                </a:ln>
                <a:solidFill>
                  <a:prstClr val="black"/>
                </a:solidFill>
                <a:effectLst/>
                <a:uLnTx/>
                <a:uFillTx/>
                <a:latin typeface="Calibri" panose="020F0502020204030204"/>
                <a:ea typeface="+mn-ea"/>
                <a:cs typeface="+mn-cs"/>
              </a:rPr>
              <a:t>New system debuted late last year for registration for ESM and several other trainings.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All future CDGRS training registration will be through new system</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System allows users to access certification information (instead of a 100 page PDF list that we have to update after each training)</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20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3A46B0B-7B38-312C-352A-34BD98119C6C}"/>
              </a:ext>
            </a:extLst>
          </p:cNvPr>
          <p:cNvSpPr txBox="1"/>
          <p:nvPr/>
        </p:nvSpPr>
        <p:spPr>
          <a:xfrm>
            <a:off x="4922578" y="4447709"/>
            <a:ext cx="1394934" cy="646331"/>
          </a:xfrm>
          <a:prstGeom prst="rect">
            <a:avLst/>
          </a:prstGeom>
          <a:solidFill>
            <a:srgbClr val="FFFFCC"/>
          </a:solidFill>
          <a:ln>
            <a:solidFill>
              <a:srgbClr val="FF0000"/>
            </a:solidFill>
          </a:ln>
        </p:spPr>
        <p:txBody>
          <a:bodyPr wrap="none" rtlCol="0">
            <a:spAutoFit/>
          </a:bodyPr>
          <a:lstStyle/>
          <a:p>
            <a:r>
              <a:rPr lang="en-US" sz="3600" dirty="0">
                <a:solidFill>
                  <a:srgbClr val="FF0000"/>
                </a:solidFill>
              </a:rPr>
              <a:t>DEMO</a:t>
            </a:r>
          </a:p>
        </p:txBody>
      </p:sp>
    </p:spTree>
    <p:extLst>
      <p:ext uri="{BB962C8B-B14F-4D97-AF65-F5344CB8AC3E}">
        <p14:creationId xmlns:p14="http://schemas.microsoft.com/office/powerpoint/2010/main" val="3920472794"/>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Education Efforts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204077" y="701915"/>
            <a:ext cx="1144876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u="sng" dirty="0">
                <a:solidFill>
                  <a:prstClr val="black"/>
                </a:solidFill>
                <a:latin typeface="Calibri" panose="020F0502020204030204"/>
              </a:rPr>
              <a:t>Past Webinars: 100+</a:t>
            </a:r>
            <a:r>
              <a:rPr lang="en-US" sz="3200" b="1" dirty="0">
                <a:solidFill>
                  <a:prstClr val="black"/>
                </a:solidFill>
                <a:latin typeface="Calibri" panose="020F0502020204030204"/>
              </a:rPr>
              <a:t>				</a:t>
            </a:r>
            <a:r>
              <a:rPr lang="en-US" sz="3200" b="1" u="sng" dirty="0">
                <a:solidFill>
                  <a:prstClr val="black"/>
                </a:solidFill>
                <a:latin typeface="Calibri" panose="020F0502020204030204"/>
              </a:rPr>
              <a:t>Remote Learning Center: 37 </a:t>
            </a:r>
            <a:endParaRPr kumimoji="0" lang="en-US" sz="3200" i="0"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E80A4DE-F469-B431-8F93-EE79A1FA721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620" y="1444910"/>
            <a:ext cx="6126620" cy="4873078"/>
          </a:xfrm>
          <a:prstGeom prst="rect">
            <a:avLst/>
          </a:prstGeom>
        </p:spPr>
      </p:pic>
      <p:pic>
        <p:nvPicPr>
          <p:cNvPr id="7" name="Picture 6">
            <a:extLst>
              <a:ext uri="{FF2B5EF4-FFF2-40B4-BE49-F238E27FC236}">
                <a16:creationId xmlns:a16="http://schemas.microsoft.com/office/drawing/2014/main" id="{C40554BC-4510-293E-FF60-32B685C2553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14470" y="1531810"/>
            <a:ext cx="5877530" cy="4786177"/>
          </a:xfrm>
          <a:prstGeom prst="rect">
            <a:avLst/>
          </a:prstGeom>
        </p:spPr>
      </p:pic>
      <p:sp>
        <p:nvSpPr>
          <p:cNvPr id="8" name="Rectangle 7">
            <a:extLst>
              <a:ext uri="{FF2B5EF4-FFF2-40B4-BE49-F238E27FC236}">
                <a16:creationId xmlns:a16="http://schemas.microsoft.com/office/drawing/2014/main" id="{DBCD30CA-7468-7C6C-1F68-7E954B190035}"/>
              </a:ext>
            </a:extLst>
          </p:cNvPr>
          <p:cNvSpPr/>
          <p:nvPr/>
        </p:nvSpPr>
        <p:spPr>
          <a:xfrm>
            <a:off x="2771775" y="3627579"/>
            <a:ext cx="962025" cy="2000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A5D369-6482-3CE5-49D5-CB3C356D1DE1}"/>
              </a:ext>
            </a:extLst>
          </p:cNvPr>
          <p:cNvSpPr/>
          <p:nvPr/>
        </p:nvSpPr>
        <p:spPr>
          <a:xfrm>
            <a:off x="82287" y="4395787"/>
            <a:ext cx="962025" cy="42386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E004E4-B13A-4343-2CBB-45CD7621D4FE}"/>
              </a:ext>
            </a:extLst>
          </p:cNvPr>
          <p:cNvSpPr/>
          <p:nvPr/>
        </p:nvSpPr>
        <p:spPr>
          <a:xfrm>
            <a:off x="8953500" y="2261174"/>
            <a:ext cx="920659" cy="200025"/>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AD8B72D-245E-62AE-29BE-2F2B6B68E018}"/>
              </a:ext>
            </a:extLst>
          </p:cNvPr>
          <p:cNvSpPr/>
          <p:nvPr/>
        </p:nvSpPr>
        <p:spPr>
          <a:xfrm>
            <a:off x="8080552" y="4348162"/>
            <a:ext cx="1082584" cy="74771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7332931"/>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Education Efforts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58559"/>
            <a:ext cx="11448766"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Winter Technical Assistance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THIS IS A GREAT TIME FOR TECHNICAL ASSISTANCE!!</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Take advantage of the (relatively) warm and snow free days!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With spending deadlines, next spring promises to be very busy!</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hlinkClick r:id="rId7"/>
              </a:rPr>
              <a:t>smb201@psu.edu</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880531759"/>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Education Efforts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758559"/>
            <a:ext cx="11448766"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Survey</a:t>
            </a:r>
          </a:p>
          <a:p>
            <a:pPr marL="914400" lvl="1" indent="-457200">
              <a:buFont typeface="Arial" panose="020B0604020202020204" pitchFamily="34" charset="0"/>
              <a:buChar char="•"/>
              <a:defRPr/>
            </a:pPr>
            <a:r>
              <a:rPr lang="en-US" sz="3200" dirty="0">
                <a:solidFill>
                  <a:prstClr val="black"/>
                </a:solidFill>
                <a:latin typeface="Calibri" panose="020F0502020204030204"/>
              </a:rPr>
              <a:t>Thank you for feedback today.</a:t>
            </a:r>
          </a:p>
          <a:p>
            <a:pPr marL="914400" lvl="1" indent="-457200">
              <a:buFont typeface="Arial" panose="020B0604020202020204" pitchFamily="34" charset="0"/>
              <a:buChar char="•"/>
              <a:defRPr/>
            </a:pPr>
            <a:r>
              <a:rPr lang="en-US" sz="3200" dirty="0">
                <a:solidFill>
                  <a:prstClr val="black"/>
                </a:solidFill>
                <a:latin typeface="Calibri" panose="020F0502020204030204"/>
              </a:rPr>
              <a:t>Since Zoom polls are limited, and not everyone is on today, planning a larger survey to go out to CDs soon.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3200" b="1" u="sng"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u="sng" dirty="0">
                <a:solidFill>
                  <a:prstClr val="black"/>
                </a:solidFill>
                <a:latin typeface="Calibri" panose="020F0502020204030204"/>
              </a:rPr>
              <a:t>E-mails</a:t>
            </a:r>
            <a:endParaRPr lang="en-US" sz="3200" dirty="0">
              <a:solidFill>
                <a:prstClr val="black"/>
              </a:solidFill>
              <a:latin typeface="Calibri" panose="020F0502020204030204"/>
            </a:endParaRPr>
          </a:p>
          <a:p>
            <a:pPr marL="914400" lvl="1" indent="-457200">
              <a:buFont typeface="Arial" panose="020B0604020202020204" pitchFamily="34" charset="0"/>
              <a:buChar char="•"/>
              <a:defRPr/>
            </a:pPr>
            <a:r>
              <a:rPr lang="en-US" sz="3200" dirty="0">
                <a:solidFill>
                  <a:prstClr val="black"/>
                </a:solidFill>
                <a:latin typeface="Calibri" panose="020F0502020204030204"/>
              </a:rPr>
              <a:t>Please notify Amy and Ken of e-mail or contact changes.</a:t>
            </a:r>
            <a:endPar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61782C1-4137-14AF-8260-76E38D750E78}"/>
              </a:ext>
            </a:extLst>
          </p:cNvPr>
          <p:cNvSpPr txBox="1"/>
          <p:nvPr/>
        </p:nvSpPr>
        <p:spPr>
          <a:xfrm>
            <a:off x="7664477" y="5611727"/>
            <a:ext cx="3947043" cy="646331"/>
          </a:xfrm>
          <a:prstGeom prst="rect">
            <a:avLst/>
          </a:prstGeom>
          <a:solidFill>
            <a:srgbClr val="FFFFCC"/>
          </a:solidFill>
          <a:ln>
            <a:solidFill>
              <a:srgbClr val="FF0000"/>
            </a:solidFill>
          </a:ln>
        </p:spPr>
        <p:txBody>
          <a:bodyPr wrap="none" rtlCol="0">
            <a:spAutoFit/>
          </a:bodyPr>
          <a:lstStyle/>
          <a:p>
            <a:r>
              <a:rPr lang="en-US" sz="3600" dirty="0">
                <a:solidFill>
                  <a:srgbClr val="FF0000"/>
                </a:solidFill>
              </a:rPr>
              <a:t>Poll: Webinar Topics</a:t>
            </a:r>
          </a:p>
        </p:txBody>
      </p:sp>
    </p:spTree>
    <p:extLst>
      <p:ext uri="{BB962C8B-B14F-4D97-AF65-F5344CB8AC3E}">
        <p14:creationId xmlns:p14="http://schemas.microsoft.com/office/powerpoint/2010/main" val="345717453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group of people walking in a park&#10;&#10;Description automatically generated">
            <a:extLst>
              <a:ext uri="{FF2B5EF4-FFF2-40B4-BE49-F238E27FC236}">
                <a16:creationId xmlns:a16="http://schemas.microsoft.com/office/drawing/2014/main" id="{430B5138-18D3-23C0-2548-66D637518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532167" y="207150"/>
            <a:ext cx="6866981" cy="64526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rPr>
              <a:t>2024 DGLVR Education Update</a:t>
            </a:r>
            <a:endParaRPr kumimoji="0" lang="en-US" sz="3600" b="1" i="0" u="none" strike="noStrike" kern="0" cap="none" spc="0" normalizeH="0" baseline="0" noProof="0" dirty="0">
              <a:ln>
                <a:noFill/>
              </a:ln>
              <a:solidFill>
                <a:srgbClr val="FFFF00"/>
              </a:solidFill>
              <a:effectLst/>
              <a:uLnTx/>
              <a:uFillTx/>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1"/>
              </a:buClr>
              <a:buFont typeface="Arial" panose="020B0604020202020204" pitchFamily="34" charset="0"/>
              <a:buChar char="•"/>
              <a:defRPr/>
            </a:pPr>
            <a:r>
              <a:rPr kumimoji="0" lang="en-US" sz="3200" b="1" i="0" u="sng" strike="noStrike" kern="1200" cap="none" spc="0" normalizeH="0" baseline="0" noProof="0" dirty="0">
                <a:ln>
                  <a:noFill/>
                </a:ln>
                <a:solidFill>
                  <a:srgbClr val="FFFF00"/>
                </a:solidFill>
                <a:effectLst/>
                <a:uLnTx/>
                <a:uFillTx/>
                <a:ea typeface="+mn-ea"/>
                <a:cs typeface="+mn-cs"/>
              </a:rPr>
              <a:t>ESM Training</a:t>
            </a:r>
            <a:endParaRPr lang="en-US" sz="3200" b="1" u="sng"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Webinars </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Stream Crossing Trainings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Workshops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Admin and Financial Trainings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Boot Camp</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Regional Roundtables</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r>
              <a:rPr lang="en-US" sz="3200" dirty="0">
                <a:solidFill>
                  <a:schemeClr val="bg1"/>
                </a:solidFill>
              </a:rPr>
              <a:t>Course Management System</a:t>
            </a: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rgbClr val="FFFF00"/>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lang="en-US" sz="3600" dirty="0">
              <a:solidFill>
                <a:schemeClr val="bg1"/>
              </a:solidFill>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a:p>
            <a:pPr marR="0" lvl="0" algn="l" defTabSz="914400" rtl="0" eaLnBrk="1" fontAlgn="auto" latinLnBrk="0" hangingPunct="1">
              <a:lnSpc>
                <a:spcPct val="90000"/>
              </a:lnSpc>
              <a:spcBef>
                <a:spcPts val="1000"/>
              </a:spcBef>
              <a:spcAft>
                <a:spcPts val="0"/>
              </a:spcAft>
              <a:buClr>
                <a:schemeClr val="bg1"/>
              </a:buClr>
              <a:buSzTx/>
              <a:buFont typeface="Arial" panose="020B0604020202020204" pitchFamily="34" charset="0"/>
              <a:buChar char="•"/>
              <a:tabLst/>
              <a:defRPr/>
            </a:pPr>
            <a:endParaRPr kumimoji="0" lang="en-US" sz="3600" b="0" i="0" u="none" strike="noStrike" kern="1200" cap="none" spc="0" normalizeH="0" baseline="0" noProof="0" dirty="0">
              <a:ln>
                <a:noFill/>
              </a:ln>
              <a:solidFill>
                <a:schemeClr val="bg1"/>
              </a:solidFill>
              <a:effectLst/>
              <a:uLnTx/>
              <a:uFillTx/>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2628675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ESM Training</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87633" y="745238"/>
            <a:ext cx="7829383" cy="6740307"/>
          </a:xfrm>
          <a:prstGeom prst="rect">
            <a:avLst/>
          </a:prstGeom>
          <a:noFill/>
        </p:spPr>
        <p:txBody>
          <a:bodyPr wrap="square" rtlCol="0">
            <a:spAutoFit/>
          </a:bodyPr>
          <a:lstStyle/>
          <a:p>
            <a:r>
              <a:rPr lang="en-US" sz="2800" b="1" u="sng" dirty="0"/>
              <a:t>Base 2-day in-person training for DGLVR eligibility</a:t>
            </a:r>
          </a:p>
          <a:p>
            <a:pPr marL="342900" indent="-342900">
              <a:buFont typeface="Arial" panose="020B0604020202020204" pitchFamily="34" charset="0"/>
              <a:buChar char="•"/>
            </a:pPr>
            <a:r>
              <a:rPr lang="en-US" sz="2800" b="1" dirty="0"/>
              <a:t>Pre-COVID: </a:t>
            </a:r>
          </a:p>
          <a:p>
            <a:pPr marL="800100" lvl="1" indent="-342900">
              <a:buFont typeface="Arial" panose="020B0604020202020204" pitchFamily="34" charset="0"/>
              <a:buChar char="•"/>
            </a:pPr>
            <a:r>
              <a:rPr lang="en-US" sz="2800" dirty="0"/>
              <a:t>12 trainings annually</a:t>
            </a:r>
            <a:r>
              <a:rPr lang="en-US" sz="2800" b="1" dirty="0"/>
              <a:t>, </a:t>
            </a:r>
            <a:r>
              <a:rPr lang="en-US" sz="2800" dirty="0"/>
              <a:t>~750 annual attendance</a:t>
            </a:r>
          </a:p>
          <a:p>
            <a:pPr marL="342900" indent="-342900">
              <a:buFont typeface="Arial" panose="020B0604020202020204" pitchFamily="34" charset="0"/>
              <a:buChar char="•"/>
            </a:pPr>
            <a:r>
              <a:rPr lang="en-US" sz="2800" b="1" dirty="0"/>
              <a:t>2023:</a:t>
            </a:r>
          </a:p>
          <a:p>
            <a:pPr marL="800100" lvl="1" indent="-342900">
              <a:buFont typeface="Arial" panose="020B0604020202020204" pitchFamily="34" charset="0"/>
              <a:buChar char="•"/>
            </a:pPr>
            <a:r>
              <a:rPr lang="en-US" sz="2800" dirty="0"/>
              <a:t>12 In-person trainings, 700 attendees</a:t>
            </a:r>
          </a:p>
          <a:p>
            <a:pPr marL="342900" indent="-342900">
              <a:buFont typeface="Arial" panose="020B0604020202020204" pitchFamily="34" charset="0"/>
              <a:buChar char="•"/>
            </a:pPr>
            <a:r>
              <a:rPr lang="en-US" sz="2800" b="1" dirty="0"/>
              <a:t>2024:</a:t>
            </a:r>
          </a:p>
          <a:p>
            <a:pPr marL="914400" lvl="1" indent="-457200">
              <a:buFont typeface="Arial" panose="020B0604020202020204" pitchFamily="34" charset="0"/>
              <a:buChar char="•"/>
            </a:pPr>
            <a:r>
              <a:rPr lang="en-US" sz="2800" dirty="0">
                <a:solidFill>
                  <a:prstClr val="black"/>
                </a:solidFill>
                <a:latin typeface="Calibri" panose="020F0502020204030204"/>
              </a:rPr>
              <a:t>12 in-person two-day trainings being scheduled</a:t>
            </a:r>
          </a:p>
          <a:p>
            <a:pPr marL="914400" lvl="1" indent="-457200">
              <a:buFont typeface="Arial" panose="020B0604020202020204" pitchFamily="34" charset="0"/>
              <a:buChar char="•"/>
            </a:pPr>
            <a:r>
              <a:rPr lang="en-US" sz="2800" dirty="0">
                <a:solidFill>
                  <a:prstClr val="black"/>
                </a:solidFill>
                <a:latin typeface="Calibri" panose="020F0502020204030204"/>
              </a:rPr>
              <a:t>Most trainings already booked, will announce soon.</a:t>
            </a:r>
          </a:p>
          <a:p>
            <a:pPr marL="914400" lvl="1" indent="-457200">
              <a:buFont typeface="Arial" panose="020B0604020202020204" pitchFamily="34" charset="0"/>
              <a:buChar char="•"/>
            </a:pPr>
            <a:r>
              <a:rPr lang="en-US" sz="2800" dirty="0">
                <a:solidFill>
                  <a:prstClr val="black"/>
                </a:solidFill>
                <a:latin typeface="Calibri" panose="020F0502020204030204"/>
              </a:rPr>
              <a:t>Continue 1-day recertification as part of annual workshop.</a:t>
            </a:r>
          </a:p>
          <a:p>
            <a:pPr marL="342900" indent="-342900">
              <a:buFont typeface="Arial" panose="020B0604020202020204" pitchFamily="34" charset="0"/>
              <a:buChar char="•"/>
            </a:pPr>
            <a:endParaRPr lang="en-US" sz="2400" dirty="0"/>
          </a:p>
          <a:p>
            <a:pPr marL="800100" lvl="1"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pic>
        <p:nvPicPr>
          <p:cNvPr id="7" name="Picture 6" descr="A group of people in a room&#10;&#10;Description automatically generated">
            <a:extLst>
              <a:ext uri="{FF2B5EF4-FFF2-40B4-BE49-F238E27FC236}">
                <a16:creationId xmlns:a16="http://schemas.microsoft.com/office/drawing/2014/main" id="{478BAAD1-E95D-D3AE-5DB1-00678FAA02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217016" y="783700"/>
            <a:ext cx="3898315" cy="5430035"/>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088075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ESM Training</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6" y="666615"/>
            <a:ext cx="11712531" cy="6524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Current 2024 Plan  </a:t>
            </a:r>
            <a:r>
              <a:rPr kumimoji="0" lang="en-US" sz="2800" b="1" i="0" u="sng"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TENTATIVE – ANNOUNCEMENT OUT SOON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1"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Cambria Co. – March 20 – 21, 2024</a:t>
            </a:r>
            <a:r>
              <a:rPr lang="en-US" sz="2400" dirty="0">
                <a:effectLst/>
                <a:latin typeface="Calibri" panose="020F0502020204030204" pitchFamily="34" charset="0"/>
                <a:ea typeface="Calibri" panose="020F0502020204030204" pitchFamily="34" charset="0"/>
              </a:rPr>
              <a:t> – Ace’s Banquets and Catering - Johnstown</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Schuylkill Co. – April 2 – 3, 2024</a:t>
            </a:r>
            <a:r>
              <a:rPr lang="en-US" sz="2400" dirty="0">
                <a:effectLst/>
                <a:latin typeface="Calibri" panose="020F0502020204030204" pitchFamily="34" charset="0"/>
                <a:ea typeface="Calibri" panose="020F0502020204030204" pitchFamily="34" charset="0"/>
              </a:rPr>
              <a:t> – Fountain Springs County Inn - Ashland</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Armstrong Co. – April 24 – 25, 2024</a:t>
            </a:r>
            <a:r>
              <a:rPr lang="en-US" sz="2400" dirty="0">
                <a:effectLst/>
                <a:latin typeface="Calibri" panose="020F0502020204030204" pitchFamily="34" charset="0"/>
                <a:ea typeface="Calibri" panose="020F0502020204030204" pitchFamily="34" charset="0"/>
              </a:rPr>
              <a:t> Kittanning Country Club - Kittanning</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McKean Co. – May 15 – 16, 2024</a:t>
            </a:r>
            <a:r>
              <a:rPr lang="en-US" sz="2400" dirty="0">
                <a:effectLst/>
                <a:latin typeface="Calibri" panose="020F0502020204030204" pitchFamily="34" charset="0"/>
                <a:ea typeface="Calibri" panose="020F0502020204030204" pitchFamily="34" charset="0"/>
              </a:rPr>
              <a:t> – Veteran Memorial Social Hall – Port Allegheny</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Wayne Co. – June 5 – 6, 2024</a:t>
            </a:r>
            <a:r>
              <a:rPr lang="en-US" sz="2400" dirty="0">
                <a:effectLst/>
                <a:latin typeface="Calibri" panose="020F0502020204030204" pitchFamily="34" charset="0"/>
                <a:ea typeface="Calibri" panose="020F0502020204030204" pitchFamily="34" charset="0"/>
              </a:rPr>
              <a:t> – Park Street Complex - Honesdale</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Clinton Co. – July 10 – 11,</a:t>
            </a:r>
            <a:r>
              <a:rPr lang="en-US" sz="2400" u="sng" dirty="0">
                <a:effectLst/>
                <a:latin typeface="Calibri" panose="020F0502020204030204" pitchFamily="34" charset="0"/>
                <a:ea typeface="Calibri" panose="020F0502020204030204" pitchFamily="34" charset="0"/>
              </a:rPr>
              <a:t> </a:t>
            </a:r>
            <a:r>
              <a:rPr lang="en-US" sz="2400" b="1" u="sng" dirty="0">
                <a:effectLst/>
                <a:latin typeface="Calibri" panose="020F0502020204030204" pitchFamily="34" charset="0"/>
                <a:ea typeface="Calibri" panose="020F0502020204030204" pitchFamily="34" charset="0"/>
              </a:rPr>
              <a:t>2024</a:t>
            </a:r>
            <a:r>
              <a:rPr lang="en-US" sz="2400" dirty="0">
                <a:effectLst/>
                <a:latin typeface="Calibri" panose="020F0502020204030204" pitchFamily="34" charset="0"/>
                <a:ea typeface="Calibri" panose="020F0502020204030204" pitchFamily="34" charset="0"/>
              </a:rPr>
              <a:t> – Lock Haven University – Lock Haven</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Beaver Co. – July 31 – August 1, 2024</a:t>
            </a:r>
            <a:r>
              <a:rPr lang="en-US" sz="2400" dirty="0">
                <a:effectLst/>
                <a:latin typeface="Calibri" panose="020F0502020204030204" pitchFamily="34" charset="0"/>
                <a:ea typeface="Calibri" panose="020F0502020204030204" pitchFamily="34" charset="0"/>
              </a:rPr>
              <a:t> – Beaver Station Cultural &amp; Event Center - Beaver</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Perry Co. – August 13 &amp; 14, 2024</a:t>
            </a:r>
            <a:r>
              <a:rPr lang="en-US" sz="2400" dirty="0">
                <a:effectLst/>
                <a:latin typeface="Calibri" panose="020F0502020204030204" pitchFamily="34" charset="0"/>
                <a:ea typeface="Calibri" panose="020F0502020204030204" pitchFamily="34" charset="0"/>
              </a:rPr>
              <a:t> –Central Penn College - Summerdale</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Crawford Co. – September 11 – 12, 2024</a:t>
            </a:r>
            <a:r>
              <a:rPr lang="en-US" sz="2400" dirty="0">
                <a:effectLst/>
                <a:latin typeface="Calibri" panose="020F0502020204030204" pitchFamily="34" charset="0"/>
                <a:ea typeface="Calibri" panose="020F0502020204030204" pitchFamily="34" charset="0"/>
              </a:rPr>
              <a:t> – Cross Creek Resort – Titusville</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Bradford Co.  - September 25</a:t>
            </a:r>
            <a:r>
              <a:rPr lang="en-US" sz="2400" b="1" u="sng" baseline="30000" dirty="0">
                <a:effectLst/>
                <a:latin typeface="Calibri" panose="020F0502020204030204" pitchFamily="34" charset="0"/>
                <a:ea typeface="Calibri" panose="020F0502020204030204" pitchFamily="34" charset="0"/>
              </a:rPr>
              <a:t> </a:t>
            </a:r>
            <a:r>
              <a:rPr lang="en-US" sz="2400" b="1" u="sng" dirty="0">
                <a:effectLst/>
                <a:latin typeface="Calibri" panose="020F0502020204030204" pitchFamily="34" charset="0"/>
                <a:ea typeface="Calibri" panose="020F0502020204030204" pitchFamily="34" charset="0"/>
              </a:rPr>
              <a:t>– 26, 2024</a:t>
            </a:r>
            <a:r>
              <a:rPr lang="en-US" sz="2400" dirty="0">
                <a:effectLst/>
                <a:latin typeface="Calibri" panose="020F0502020204030204" pitchFamily="34" charset="0"/>
                <a:ea typeface="Calibri" panose="020F0502020204030204" pitchFamily="34" charset="0"/>
              </a:rPr>
              <a:t> – TBA</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Bedford Co. – October 23 – 24, 2024</a:t>
            </a:r>
            <a:r>
              <a:rPr lang="en-US" sz="2400" dirty="0">
                <a:effectLst/>
                <a:latin typeface="Calibri" panose="020F0502020204030204" pitchFamily="34" charset="0"/>
                <a:ea typeface="Calibri" panose="020F0502020204030204" pitchFamily="34" charset="0"/>
              </a:rPr>
              <a:t> – Forbes Road Conference Center – Breezewood</a:t>
            </a:r>
          </a:p>
          <a:p>
            <a:pPr marL="0" marR="0">
              <a:spcBef>
                <a:spcPts val="0"/>
              </a:spcBef>
              <a:spcAft>
                <a:spcPts val="0"/>
              </a:spcAft>
            </a:pPr>
            <a:r>
              <a:rPr lang="en-US" sz="2400" b="1" u="sng" dirty="0">
                <a:effectLst/>
                <a:latin typeface="Calibri" panose="020F0502020204030204" pitchFamily="34" charset="0"/>
                <a:ea typeface="Calibri" panose="020F0502020204030204" pitchFamily="34" charset="0"/>
              </a:rPr>
              <a:t>Lancaster Co. – November 6 – 7, 2024</a:t>
            </a:r>
            <a:r>
              <a:rPr lang="en-US" sz="2400" dirty="0">
                <a:effectLst/>
                <a:latin typeface="Calibri" panose="020F0502020204030204" pitchFamily="34" charset="0"/>
                <a:ea typeface="Calibri" panose="020F0502020204030204" pitchFamily="34" charset="0"/>
              </a:rPr>
              <a:t> – Double Trees Resort by Hilton – Lancaster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054731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group of people walking in a park&#10;&#10;Description automatically generated">
            <a:extLst>
              <a:ext uri="{FF2B5EF4-FFF2-40B4-BE49-F238E27FC236}">
                <a16:creationId xmlns:a16="http://schemas.microsoft.com/office/drawing/2014/main" id="{430B5138-18D3-23C0-2548-66D637518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532167" y="207150"/>
            <a:ext cx="6866981" cy="64526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latin typeface="Calibri" panose="020F0502020204030204"/>
                <a:ea typeface="+mn-ea"/>
                <a:cs typeface="+mn-cs"/>
              </a:rPr>
              <a:t>2024 DGLVR Education Update</a:t>
            </a:r>
            <a:endParaRPr kumimoji="0" lang="en-US" sz="3600" b="1"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strike="noStrike" kern="1200" cap="none" spc="0" normalizeH="0" baseline="0" noProof="0" dirty="0">
                <a:ln>
                  <a:noFill/>
                </a:ln>
                <a:solidFill>
                  <a:schemeClr val="bg1">
                    <a:lumMod val="75000"/>
                  </a:schemeClr>
                </a:solidFill>
                <a:effectLst/>
                <a:uLnTx/>
                <a:uFillTx/>
                <a:latin typeface="Calibri" panose="020F0502020204030204"/>
                <a:ea typeface="+mn-ea"/>
                <a:cs typeface="+mn-cs"/>
              </a:rPr>
              <a:t>ESM Training</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sng" strike="noStrike" kern="1200" cap="none" spc="0" normalizeH="0" baseline="0" noProof="0" dirty="0">
                <a:ln>
                  <a:noFill/>
                </a:ln>
                <a:solidFill>
                  <a:srgbClr val="FFFF00"/>
                </a:solidFill>
                <a:effectLst/>
                <a:uLnTx/>
                <a:uFillTx/>
                <a:latin typeface="Calibri" panose="020F0502020204030204"/>
                <a:ea typeface="+mn-ea"/>
                <a:cs typeface="+mn-cs"/>
              </a:rPr>
              <a:t>Webinars</a:t>
            </a: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Stream Crossing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Workshops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Admin and Financial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Boot Camp</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Regional Roundtables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Course Management System</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786226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Winter Webinars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18" name="Picture 17">
            <a:extLst>
              <a:ext uri="{FF2B5EF4-FFF2-40B4-BE49-F238E27FC236}">
                <a16:creationId xmlns:a16="http://schemas.microsoft.com/office/drawing/2014/main" id="{851F7322-D2F1-48DC-9A70-295622E129B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4" name="TextBox 3">
            <a:extLst>
              <a:ext uri="{FF2B5EF4-FFF2-40B4-BE49-F238E27FC236}">
                <a16:creationId xmlns:a16="http://schemas.microsoft.com/office/drawing/2014/main" id="{06D23F94-C6F4-183C-D65D-4A6A9ACD040D}"/>
              </a:ext>
            </a:extLst>
          </p:cNvPr>
          <p:cNvSpPr txBox="1"/>
          <p:nvPr/>
        </p:nvSpPr>
        <p:spPr>
          <a:xfrm>
            <a:off x="371617" y="670056"/>
            <a:ext cx="11448766"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Winter Webinar Series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Thursdays at 9am, ~30-45 minutes each</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Calibri" panose="020F0502020204030204"/>
              </a:rPr>
              <a:t>Will be recorded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801B416-2D8B-BF1F-97E9-3A4CAE76BB22}"/>
              </a:ext>
            </a:extLst>
          </p:cNvPr>
          <p:cNvSpPr txBox="1"/>
          <p:nvPr/>
        </p:nvSpPr>
        <p:spPr>
          <a:xfrm flipH="1">
            <a:off x="339581" y="2028056"/>
            <a:ext cx="11373446" cy="4264437"/>
          </a:xfrm>
          <a:prstGeom prst="rect">
            <a:avLst/>
          </a:prstGeom>
          <a:noFill/>
        </p:spPr>
        <p:txBody>
          <a:bodyPr wrap="square" rtlCol="0">
            <a:spAutoFit/>
          </a:bodyPr>
          <a:lstStyle/>
          <a:p>
            <a:pPr marR="0" lvl="0">
              <a:lnSpc>
                <a:spcPct val="107000"/>
              </a:lnSpc>
              <a:spcBef>
                <a:spcPts val="0"/>
              </a:spcBef>
              <a:spcAft>
                <a:spcPts val="0"/>
              </a:spcAft>
            </a:pPr>
            <a:r>
              <a:rPr lang="en-US" sz="2400" b="1" u="sng" dirty="0">
                <a:effectLst/>
                <a:latin typeface="Calibri" panose="020F0502020204030204" pitchFamily="34" charset="0"/>
                <a:ea typeface="Calibri" panose="020F0502020204030204" pitchFamily="34" charset="0"/>
                <a:cs typeface="Times New Roman" panose="02020603050405020304" pitchFamily="18" charset="0"/>
              </a:rPr>
              <a:t>Schedule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b="1" dirty="0">
                <a:latin typeface="Calibri" panose="020F0502020204030204" pitchFamily="34" charset="0"/>
                <a:cs typeface="Times New Roman" panose="02020603050405020304" pitchFamily="18" charset="0"/>
              </a:rPr>
              <a:t>12/07</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Winter planning and education update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b="1" dirty="0">
                <a:effectLst/>
                <a:latin typeface="Calibri" panose="020F0502020204030204" pitchFamily="34" charset="0"/>
                <a:ea typeface="Calibri" panose="020F0502020204030204" pitchFamily="34" charset="0"/>
                <a:cs typeface="Times New Roman" panose="02020603050405020304" pitchFamily="18" charset="0"/>
              </a:rPr>
              <a:t>12/14	CD 5-year agreements, spending and Annual Summary Report Refresher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b="1" strike="sngStrike" dirty="0">
                <a:effectLst/>
                <a:latin typeface="Calibri" panose="020F0502020204030204" pitchFamily="34" charset="0"/>
                <a:ea typeface="Calibri" panose="020F0502020204030204" pitchFamily="34" charset="0"/>
                <a:cs typeface="Times New Roman" panose="02020603050405020304" pitchFamily="18" charset="0"/>
              </a:rPr>
              <a:t>12/21	</a:t>
            </a:r>
            <a:r>
              <a:rPr lang="en-US" sz="2400" b="1" strike="sng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 webinar</a:t>
            </a:r>
            <a:endParaRPr lang="en-US" sz="2400" strike="sngStrike"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b="1" strike="sngStrike"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12/29	no webinar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400" b="1" i="1" dirty="0">
                <a:effectLst/>
                <a:latin typeface="Calibri" panose="020F0502020204030204" pitchFamily="34" charset="0"/>
                <a:ea typeface="Calibri" panose="020F0502020204030204" pitchFamily="34" charset="0"/>
                <a:cs typeface="Times New Roman" panose="02020603050405020304" pitchFamily="18" charset="0"/>
              </a:rPr>
              <a:t>1/5	Online Longitudinal Profile Tool</a:t>
            </a:r>
          </a:p>
          <a:p>
            <a:pPr marL="742950" marR="0" lvl="1" indent="-285750">
              <a:lnSpc>
                <a:spcPct val="107000"/>
              </a:lnSpc>
              <a:spcBef>
                <a:spcPts val="0"/>
              </a:spcBef>
              <a:spcAft>
                <a:spcPts val="0"/>
              </a:spcAft>
              <a:buFont typeface="Courier New" panose="02070309020205020404" pitchFamily="49" charset="0"/>
              <a:buChar char="o"/>
            </a:pPr>
            <a:r>
              <a:rPr lang="en-US" sz="2400" b="1" i="1" dirty="0">
                <a:latin typeface="Calibri" panose="020F0502020204030204" pitchFamily="34" charset="0"/>
                <a:ea typeface="Calibri" panose="020F0502020204030204" pitchFamily="34" charset="0"/>
                <a:cs typeface="Times New Roman" panose="02020603050405020304" pitchFamily="18" charset="0"/>
              </a:rPr>
              <a:t>1</a:t>
            </a:r>
            <a:r>
              <a:rPr lang="en-US" sz="2400" b="1" i="1" dirty="0">
                <a:effectLst/>
                <a:latin typeface="Calibri" panose="020F0502020204030204" pitchFamily="34" charset="0"/>
                <a:ea typeface="Calibri" panose="020F0502020204030204" pitchFamily="34" charset="0"/>
                <a:cs typeface="Times New Roman" panose="02020603050405020304" pitchFamily="18" charset="0"/>
              </a:rPr>
              <a:t>/11	2023 “Project Showcase”: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examples of successful projects</a:t>
            </a:r>
          </a:p>
          <a:p>
            <a:pPr marL="742950" marR="0" lvl="1" indent="-285750">
              <a:lnSpc>
                <a:spcPct val="107000"/>
              </a:lnSpc>
              <a:spcBef>
                <a:spcPts val="0"/>
              </a:spcBef>
              <a:spcAft>
                <a:spcPts val="0"/>
              </a:spcAft>
              <a:buFont typeface="Courier New" panose="02070309020205020404" pitchFamily="49" charset="0"/>
              <a:buChar char="o"/>
            </a:pPr>
            <a:r>
              <a:rPr lang="en-US" sz="24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1/18	TBD</a:t>
            </a:r>
          </a:p>
          <a:p>
            <a:pPr marL="742950" marR="0" lvl="1" indent="-285750">
              <a:lnSpc>
                <a:spcPct val="107000"/>
              </a:lnSpc>
              <a:spcBef>
                <a:spcPts val="0"/>
              </a:spcBef>
              <a:spcAft>
                <a:spcPts val="0"/>
              </a:spcAft>
              <a:buFont typeface="Courier New" panose="02070309020205020404" pitchFamily="49" charset="0"/>
              <a:buChar char="o"/>
            </a:pPr>
            <a:r>
              <a:rPr lang="en-US" sz="2400" i="1"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1/25	TBD</a:t>
            </a:r>
          </a:p>
          <a:p>
            <a:endParaRPr lang="en-US" sz="4000" dirty="0"/>
          </a:p>
        </p:txBody>
      </p:sp>
      <p:sp>
        <p:nvSpPr>
          <p:cNvPr id="3" name="TextBox 2">
            <a:extLst>
              <a:ext uri="{FF2B5EF4-FFF2-40B4-BE49-F238E27FC236}">
                <a16:creationId xmlns:a16="http://schemas.microsoft.com/office/drawing/2014/main" id="{42AE07B9-D855-3F58-3EDE-CEB4F611B42C}"/>
              </a:ext>
            </a:extLst>
          </p:cNvPr>
          <p:cNvSpPr txBox="1"/>
          <p:nvPr/>
        </p:nvSpPr>
        <p:spPr>
          <a:xfrm>
            <a:off x="5928460" y="5584607"/>
            <a:ext cx="5920082" cy="707886"/>
          </a:xfrm>
          <a:prstGeom prst="rect">
            <a:avLst/>
          </a:prstGeom>
          <a:solidFill>
            <a:srgbClr val="FFFFCC"/>
          </a:solidFill>
          <a:ln>
            <a:solidFill>
              <a:srgbClr val="FF0000"/>
            </a:solidFill>
          </a:ln>
        </p:spPr>
        <p:txBody>
          <a:bodyPr wrap="none" rtlCol="0">
            <a:spAutoFit/>
          </a:bodyPr>
          <a:lstStyle/>
          <a:p>
            <a:r>
              <a:rPr lang="en-US" sz="4000" dirty="0">
                <a:solidFill>
                  <a:srgbClr val="FF0000"/>
                </a:solidFill>
              </a:rPr>
              <a:t>Webinar Subject Poll at End</a:t>
            </a:r>
          </a:p>
        </p:txBody>
      </p:sp>
    </p:spTree>
    <p:extLst>
      <p:ext uri="{BB962C8B-B14F-4D97-AF65-F5344CB8AC3E}">
        <p14:creationId xmlns:p14="http://schemas.microsoft.com/office/powerpoint/2010/main" val="140540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descr="A group of people walking in a park&#10;&#10;Description automatically generated">
            <a:extLst>
              <a:ext uri="{FF2B5EF4-FFF2-40B4-BE49-F238E27FC236}">
                <a16:creationId xmlns:a16="http://schemas.microsoft.com/office/drawing/2014/main" id="{430B5138-18D3-23C0-2548-66D6375181C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5532167" y="207150"/>
            <a:ext cx="6866981" cy="6452681"/>
          </a:xfrm>
          <a:prstGeom prst="rect">
            <a:avLst/>
          </a:prstGeom>
        </p:spPr>
      </p:pic>
      <p:sp>
        <p:nvSpPr>
          <p:cNvPr id="6" name="Rectangle 5">
            <a:extLst>
              <a:ext uri="{FF2B5EF4-FFF2-40B4-BE49-F238E27FC236}">
                <a16:creationId xmlns:a16="http://schemas.microsoft.com/office/drawing/2014/main" id="{A7006BB9-66C7-4574-93C3-2F62A2830FA5}"/>
              </a:ext>
            </a:extLst>
          </p:cNvPr>
          <p:cNvSpPr/>
          <p:nvPr/>
        </p:nvSpPr>
        <p:spPr>
          <a:xfrm>
            <a:off x="-1" y="5902198"/>
            <a:ext cx="4733926" cy="95580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3926026" y="3214536"/>
            <a:ext cx="6857999" cy="428926"/>
          </a:xfrm>
          <a:prstGeom prst="rect">
            <a:avLst/>
          </a:prstGeom>
        </p:spPr>
      </p:pic>
      <p:sp>
        <p:nvSpPr>
          <p:cNvPr id="2" name="Rectangle 1">
            <a:extLst>
              <a:ext uri="{FF2B5EF4-FFF2-40B4-BE49-F238E27FC236}">
                <a16:creationId xmlns:a16="http://schemas.microsoft.com/office/drawing/2014/main" id="{BD622054-747D-4435-9C13-EA91DB55DD84}"/>
              </a:ext>
            </a:extLst>
          </p:cNvPr>
          <p:cNvSpPr/>
          <p:nvPr/>
        </p:nvSpPr>
        <p:spPr>
          <a:xfrm>
            <a:off x="0" y="0"/>
            <a:ext cx="7207223" cy="6866982"/>
          </a:xfrm>
          <a:custGeom>
            <a:avLst/>
            <a:gdLst>
              <a:gd name="connsiteX0" fmla="*/ 0 w 7204048"/>
              <a:gd name="connsiteY0" fmla="*/ 0 h 6858000"/>
              <a:gd name="connsiteX1" fmla="*/ 7204048 w 7204048"/>
              <a:gd name="connsiteY1" fmla="*/ 0 h 6858000"/>
              <a:gd name="connsiteX2" fmla="*/ 7204048 w 7204048"/>
              <a:gd name="connsiteY2" fmla="*/ 6858000 h 6858000"/>
              <a:gd name="connsiteX3" fmla="*/ 0 w 7204048"/>
              <a:gd name="connsiteY3" fmla="*/ 6858000 h 6858000"/>
              <a:gd name="connsiteX4" fmla="*/ 0 w 7204048"/>
              <a:gd name="connsiteY4"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0 w 7204048"/>
              <a:gd name="connsiteY4" fmla="*/ 6858000 h 6858000"/>
              <a:gd name="connsiteX5" fmla="*/ 0 w 7204048"/>
              <a:gd name="connsiteY5"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0 w 7204048"/>
              <a:gd name="connsiteY5" fmla="*/ 6858000 h 6858000"/>
              <a:gd name="connsiteX6" fmla="*/ 0 w 7204048"/>
              <a:gd name="connsiteY6"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0 w 7204048"/>
              <a:gd name="connsiteY6" fmla="*/ 6858000 h 6858000"/>
              <a:gd name="connsiteX7" fmla="*/ 0 w 7204048"/>
              <a:gd name="connsiteY7"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2749544 w 7204048"/>
              <a:gd name="connsiteY5" fmla="*/ 6213475 h 6858000"/>
              <a:gd name="connsiteX6" fmla="*/ 1816094 w 7204048"/>
              <a:gd name="connsiteY6" fmla="*/ 6105525 h 6858000"/>
              <a:gd name="connsiteX7" fmla="*/ 0 w 7204048"/>
              <a:gd name="connsiteY7" fmla="*/ 6858000 h 6858000"/>
              <a:gd name="connsiteX8" fmla="*/ 0 w 7204048"/>
              <a:gd name="connsiteY8"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3924294 w 7204048"/>
              <a:gd name="connsiteY4" fmla="*/ 6534150 h 6858000"/>
              <a:gd name="connsiteX5" fmla="*/ 3505194 w 7204048"/>
              <a:gd name="connsiteY5" fmla="*/ 6381750 h 6858000"/>
              <a:gd name="connsiteX6" fmla="*/ 2749544 w 7204048"/>
              <a:gd name="connsiteY6" fmla="*/ 6213475 h 6858000"/>
              <a:gd name="connsiteX7" fmla="*/ 1816094 w 7204048"/>
              <a:gd name="connsiteY7" fmla="*/ 6105525 h 6858000"/>
              <a:gd name="connsiteX8" fmla="*/ 0 w 7204048"/>
              <a:gd name="connsiteY8" fmla="*/ 6858000 h 6858000"/>
              <a:gd name="connsiteX9" fmla="*/ 0 w 7204048"/>
              <a:gd name="connsiteY9"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0 w 7204048"/>
              <a:gd name="connsiteY0" fmla="*/ 0 h 6858000"/>
              <a:gd name="connsiteX1" fmla="*/ 7204048 w 7204048"/>
              <a:gd name="connsiteY1" fmla="*/ 0 h 6858000"/>
              <a:gd name="connsiteX2" fmla="*/ 7204048 w 7204048"/>
              <a:gd name="connsiteY2" fmla="*/ 6858000 h 6858000"/>
              <a:gd name="connsiteX3" fmla="*/ 4349744 w 7204048"/>
              <a:gd name="connsiteY3" fmla="*/ 6858000 h 6858000"/>
              <a:gd name="connsiteX4" fmla="*/ 4200519 w 7204048"/>
              <a:gd name="connsiteY4" fmla="*/ 6683375 h 6858000"/>
              <a:gd name="connsiteX5" fmla="*/ 3924294 w 7204048"/>
              <a:gd name="connsiteY5" fmla="*/ 6534150 h 6858000"/>
              <a:gd name="connsiteX6" fmla="*/ 3505194 w 7204048"/>
              <a:gd name="connsiteY6" fmla="*/ 6381750 h 6858000"/>
              <a:gd name="connsiteX7" fmla="*/ 2749544 w 7204048"/>
              <a:gd name="connsiteY7" fmla="*/ 6213475 h 6858000"/>
              <a:gd name="connsiteX8" fmla="*/ 1816094 w 7204048"/>
              <a:gd name="connsiteY8" fmla="*/ 6105525 h 6858000"/>
              <a:gd name="connsiteX9" fmla="*/ 0 w 7204048"/>
              <a:gd name="connsiteY9" fmla="*/ 6858000 h 6858000"/>
              <a:gd name="connsiteX10" fmla="*/ 0 w 7204048"/>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0 w 7207223"/>
              <a:gd name="connsiteY9" fmla="*/ 6016625 h 6858000"/>
              <a:gd name="connsiteX10" fmla="*/ 3175 w 7207223"/>
              <a:gd name="connsiteY10"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717545 w 7207223"/>
              <a:gd name="connsiteY9" fmla="*/ 6026150 h 6858000"/>
              <a:gd name="connsiteX10" fmla="*/ 0 w 7207223"/>
              <a:gd name="connsiteY10" fmla="*/ 6016625 h 6858000"/>
              <a:gd name="connsiteX11" fmla="*/ 3175 w 7207223"/>
              <a:gd name="connsiteY11"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19269 w 7207223"/>
              <a:gd name="connsiteY8" fmla="*/ 610552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51019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508369 w 7207223"/>
              <a:gd name="connsiteY6" fmla="*/ 6381750 h 6858000"/>
              <a:gd name="connsiteX7" fmla="*/ 2752719 w 7207223"/>
              <a:gd name="connsiteY7" fmla="*/ 6213475 h 6858000"/>
              <a:gd name="connsiteX8" fmla="*/ 1879594 w 7207223"/>
              <a:gd name="connsiteY8" fmla="*/ 6099175 h 6858000"/>
              <a:gd name="connsiteX9" fmla="*/ 1327145 w 7207223"/>
              <a:gd name="connsiteY9" fmla="*/ 6054725 h 6858000"/>
              <a:gd name="connsiteX10" fmla="*/ 717545 w 7207223"/>
              <a:gd name="connsiteY10" fmla="*/ 6026150 h 6858000"/>
              <a:gd name="connsiteX11" fmla="*/ 0 w 7207223"/>
              <a:gd name="connsiteY11" fmla="*/ 6016625 h 6858000"/>
              <a:gd name="connsiteX12" fmla="*/ 3175 w 7207223"/>
              <a:gd name="connsiteY12"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27469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 name="connsiteX0" fmla="*/ 3175 w 7207223"/>
              <a:gd name="connsiteY0" fmla="*/ 0 h 6858000"/>
              <a:gd name="connsiteX1" fmla="*/ 7207223 w 7207223"/>
              <a:gd name="connsiteY1" fmla="*/ 0 h 6858000"/>
              <a:gd name="connsiteX2" fmla="*/ 7207223 w 7207223"/>
              <a:gd name="connsiteY2" fmla="*/ 6858000 h 6858000"/>
              <a:gd name="connsiteX3" fmla="*/ 4352919 w 7207223"/>
              <a:gd name="connsiteY3" fmla="*/ 6858000 h 6858000"/>
              <a:gd name="connsiteX4" fmla="*/ 4203694 w 7207223"/>
              <a:gd name="connsiteY4" fmla="*/ 6683375 h 6858000"/>
              <a:gd name="connsiteX5" fmla="*/ 3936994 w 7207223"/>
              <a:gd name="connsiteY5" fmla="*/ 6534150 h 6858000"/>
              <a:gd name="connsiteX6" fmla="*/ 3750469 w 7207223"/>
              <a:gd name="connsiteY6" fmla="*/ 6456638 h 6858000"/>
              <a:gd name="connsiteX7" fmla="*/ 3508369 w 7207223"/>
              <a:gd name="connsiteY7" fmla="*/ 6381750 h 6858000"/>
              <a:gd name="connsiteX8" fmla="*/ 2752719 w 7207223"/>
              <a:gd name="connsiteY8" fmla="*/ 6213475 h 6858000"/>
              <a:gd name="connsiteX9" fmla="*/ 1879594 w 7207223"/>
              <a:gd name="connsiteY9" fmla="*/ 6099175 h 6858000"/>
              <a:gd name="connsiteX10" fmla="*/ 1327145 w 7207223"/>
              <a:gd name="connsiteY10" fmla="*/ 6054725 h 6858000"/>
              <a:gd name="connsiteX11" fmla="*/ 717545 w 7207223"/>
              <a:gd name="connsiteY11" fmla="*/ 6026150 h 6858000"/>
              <a:gd name="connsiteX12" fmla="*/ 0 w 7207223"/>
              <a:gd name="connsiteY12" fmla="*/ 6016625 h 6858000"/>
              <a:gd name="connsiteX13" fmla="*/ 3175 w 7207223"/>
              <a:gd name="connsiteY13"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07223" h="6858000">
                <a:moveTo>
                  <a:pt x="3175" y="0"/>
                </a:moveTo>
                <a:lnTo>
                  <a:pt x="7207223" y="0"/>
                </a:lnTo>
                <a:lnTo>
                  <a:pt x="7207223" y="6858000"/>
                </a:lnTo>
                <a:lnTo>
                  <a:pt x="4352919" y="6858000"/>
                </a:lnTo>
                <a:cubicBezTo>
                  <a:pt x="4245502" y="6710363"/>
                  <a:pt x="4274602" y="6743700"/>
                  <a:pt x="4203694" y="6683375"/>
                </a:cubicBezTo>
                <a:cubicBezTo>
                  <a:pt x="4132786" y="6629400"/>
                  <a:pt x="4060289" y="6589713"/>
                  <a:pt x="3936994" y="6534150"/>
                </a:cubicBezTo>
                <a:cubicBezTo>
                  <a:pt x="3878522" y="6503495"/>
                  <a:pt x="3820319" y="6482038"/>
                  <a:pt x="3750469" y="6456638"/>
                </a:cubicBezTo>
                <a:cubicBezTo>
                  <a:pt x="3680619" y="6431238"/>
                  <a:pt x="3691726" y="6429411"/>
                  <a:pt x="3508369" y="6381750"/>
                </a:cubicBezTo>
                <a:cubicBezTo>
                  <a:pt x="3325012" y="6334089"/>
                  <a:pt x="3041644" y="6265333"/>
                  <a:pt x="2752719" y="6213475"/>
                </a:cubicBezTo>
                <a:cubicBezTo>
                  <a:pt x="2509302" y="6175375"/>
                  <a:pt x="2281761" y="6134100"/>
                  <a:pt x="1879594" y="6099175"/>
                </a:cubicBezTo>
                <a:cubicBezTo>
                  <a:pt x="1607603" y="6073246"/>
                  <a:pt x="1510766" y="6067954"/>
                  <a:pt x="1327145" y="6054725"/>
                </a:cubicBezTo>
                <a:cubicBezTo>
                  <a:pt x="1143524" y="6041496"/>
                  <a:pt x="904340" y="6033029"/>
                  <a:pt x="717545" y="6026150"/>
                </a:cubicBezTo>
                <a:cubicBezTo>
                  <a:pt x="530750" y="6019271"/>
                  <a:pt x="639233" y="6017154"/>
                  <a:pt x="0" y="6016625"/>
                </a:cubicBezTo>
                <a:cubicBezTo>
                  <a:pt x="1058" y="4011083"/>
                  <a:pt x="2117" y="2005542"/>
                  <a:pt x="3175" y="0"/>
                </a:cubicBezTo>
                <a:close/>
              </a:path>
            </a:pathLst>
          </a:custGeom>
          <a:solidFill>
            <a:srgbClr val="003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F9160325-254A-450A-A828-64F7BFAB86AB}"/>
              </a:ext>
            </a:extLst>
          </p:cNvPr>
          <p:cNvSpPr txBox="1"/>
          <p:nvPr/>
        </p:nvSpPr>
        <p:spPr>
          <a:xfrm>
            <a:off x="-69844" y="95393"/>
            <a:ext cx="6924675" cy="646185"/>
          </a:xfrm>
          <a:prstGeom prst="rect">
            <a:avLst/>
          </a:prstGeom>
          <a:solidFill>
            <a:srgbClr val="003D78">
              <a:alpha val="65000"/>
            </a:srgbClr>
          </a:solidFill>
        </p:spPr>
        <p:txBody>
          <a:bodyPr wrap="square" lIns="91295" tIns="45648" rIns="91295" bIns="45648" rtlCol="0" anchor="t">
            <a:spAutoFit/>
          </a:bodyPr>
          <a:lstStyle/>
          <a:p>
            <a:pPr marL="0" marR="0" lvl="0" indent="0" algn="ctr" defTabSz="912989" rtl="0" eaLnBrk="1" fontAlgn="auto" latinLnBrk="0" hangingPunct="1">
              <a:lnSpc>
                <a:spcPct val="100000"/>
              </a:lnSpc>
              <a:spcBef>
                <a:spcPts val="0"/>
              </a:spcBef>
              <a:spcAft>
                <a:spcPts val="0"/>
              </a:spcAft>
              <a:buClrTx/>
              <a:buSzTx/>
              <a:buFontTx/>
              <a:buNone/>
              <a:tabLst/>
              <a:defRPr/>
            </a:pPr>
            <a:r>
              <a:rPr kumimoji="0" lang="en-US" sz="3600" b="1" i="0" u="sng" strike="noStrike" kern="0" cap="none" spc="0" normalizeH="0" baseline="0" noProof="0" dirty="0">
                <a:ln>
                  <a:noFill/>
                </a:ln>
                <a:solidFill>
                  <a:srgbClr val="FFFF00"/>
                </a:solidFill>
                <a:effectLst/>
                <a:uLnTx/>
                <a:uFillTx/>
                <a:latin typeface="Calibri" panose="020F0502020204030204"/>
                <a:ea typeface="+mn-ea"/>
                <a:cs typeface="+mn-cs"/>
              </a:rPr>
              <a:t>2024 DGLVR Education Update</a:t>
            </a:r>
            <a:endParaRPr kumimoji="0" lang="en-US" sz="3600" b="1" i="0" u="none" strike="noStrike" kern="0" cap="none" spc="0" normalizeH="0" baseline="0" noProof="0" dirty="0">
              <a:ln>
                <a:noFill/>
              </a:ln>
              <a:solidFill>
                <a:srgbClr val="FFFF00"/>
              </a:solidFill>
              <a:effectLst/>
              <a:uLnTx/>
              <a:uFillTx/>
              <a:latin typeface="Calibri" panose="020F0502020204030204"/>
              <a:ea typeface="+mn-ea"/>
              <a:cs typeface="+mn-cs"/>
            </a:endParaRPr>
          </a:p>
        </p:txBody>
      </p:sp>
      <p:sp>
        <p:nvSpPr>
          <p:cNvPr id="17" name="Content Placeholder 2">
            <a:extLst>
              <a:ext uri="{FF2B5EF4-FFF2-40B4-BE49-F238E27FC236}">
                <a16:creationId xmlns:a16="http://schemas.microsoft.com/office/drawing/2014/main" id="{C6AD2E0D-010C-4BD8-80EE-2FD4DB5C71E4}"/>
              </a:ext>
            </a:extLst>
          </p:cNvPr>
          <p:cNvSpPr txBox="1">
            <a:spLocks/>
          </p:cNvSpPr>
          <p:nvPr/>
        </p:nvSpPr>
        <p:spPr>
          <a:xfrm>
            <a:off x="827614" y="836971"/>
            <a:ext cx="8560319" cy="3697314"/>
          </a:xfrm>
          <a:prstGeom prst="rect">
            <a:avLst/>
          </a:prstGeom>
        </p:spPr>
        <p:txBody>
          <a:bodyPr>
            <a:noAutofit/>
          </a:bodyPr>
          <a:lstStyle>
            <a:lvl1pPr marL="342900" indent="-342900" algn="l" defTabSz="914400" rtl="0" eaLnBrk="1" latinLnBrk="0" hangingPunct="1">
              <a:lnSpc>
                <a:spcPct val="90000"/>
              </a:lnSpc>
              <a:spcBef>
                <a:spcPts val="1000"/>
              </a:spcBef>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1pPr>
            <a:lvl2pPr marL="742950" indent="-285750" algn="l" defTabSz="914400" rtl="0" eaLnBrk="1" latinLnBrk="0" hangingPunct="1">
              <a:lnSpc>
                <a:spcPct val="90000"/>
              </a:lnSpc>
              <a:spcBef>
                <a:spcPts val="500"/>
              </a:spcBef>
              <a:buClr>
                <a:schemeClr val="tx1"/>
              </a:buClr>
              <a:buFontTx/>
              <a:buBlip>
                <a:blip r:embed="rId4">
                  <a:extLst>
                    <a:ext uri="{96DAC541-7B7A-43D3-8B79-37D633B846F1}">
                      <asvg:svgBlip xmlns:asvg="http://schemas.microsoft.com/office/drawing/2016/SVG/main" r:embed="rId5"/>
                    </a:ext>
                  </a:extLst>
                </a:blip>
              </a:buBlip>
              <a:defRPr sz="2000" kern="1200">
                <a:solidFill>
                  <a:schemeClr val="accent3">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3">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3">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ESM Training</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i="0" strike="noStrike" kern="1200" cap="none" spc="0" normalizeH="0" baseline="0" noProof="0" dirty="0">
                <a:ln>
                  <a:noFill/>
                </a:ln>
                <a:solidFill>
                  <a:schemeClr val="bg1">
                    <a:lumMod val="75000"/>
                  </a:schemeClr>
                </a:solidFill>
                <a:effectLst/>
                <a:uLnTx/>
                <a:uFillTx/>
                <a:latin typeface="Calibri" panose="020F0502020204030204"/>
                <a:ea typeface="+mn-ea"/>
                <a:cs typeface="+mn-cs"/>
              </a:rPr>
              <a:t>Webinars </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1" i="0" u="sng" strike="noStrike" kern="1200" cap="none" spc="0" normalizeH="0" baseline="0" noProof="0" dirty="0">
                <a:ln>
                  <a:noFill/>
                </a:ln>
                <a:solidFill>
                  <a:srgbClr val="FFFF00"/>
                </a:solidFill>
                <a:effectLst/>
                <a:uLnTx/>
                <a:uFillTx/>
                <a:latin typeface="Calibri" panose="020F0502020204030204"/>
                <a:ea typeface="+mn-ea"/>
                <a:cs typeface="+mn-cs"/>
              </a:rPr>
              <a:t>Stream Crossing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Workshops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Admin and Financial Trainings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Boot Camp</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Regional Roundtables</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Calibri" panose="020F0502020204030204"/>
                <a:ea typeface="+mn-ea"/>
                <a:cs typeface="+mn-cs"/>
              </a:rPr>
              <a:t>Course Management System</a:t>
            </a: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342900" marR="0" lvl="0" indent="-34290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Char char="•"/>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814C4BBE-1946-4ACF-84F8-5934DA09E22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86966" y="6156315"/>
            <a:ext cx="993775" cy="654858"/>
          </a:xfrm>
          <a:prstGeom prst="rect">
            <a:avLst/>
          </a:prstGeom>
        </p:spPr>
      </p:pic>
      <p:pic>
        <p:nvPicPr>
          <p:cNvPr id="12" name="Picture 11">
            <a:extLst>
              <a:ext uri="{FF2B5EF4-FFF2-40B4-BE49-F238E27FC236}">
                <a16:creationId xmlns:a16="http://schemas.microsoft.com/office/drawing/2014/main" id="{03DF61E8-7390-47C7-B128-E956EDEEF1C6}"/>
              </a:ext>
            </a:extLst>
          </p:cNvPr>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704840" y="6172451"/>
            <a:ext cx="1742486" cy="638722"/>
          </a:xfrm>
          <a:prstGeom prst="rect">
            <a:avLst/>
          </a:prstGeom>
        </p:spPr>
      </p:pic>
    </p:spTree>
    <p:extLst>
      <p:ext uri="{BB962C8B-B14F-4D97-AF65-F5344CB8AC3E}">
        <p14:creationId xmlns:p14="http://schemas.microsoft.com/office/powerpoint/2010/main" val="1974997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4000">
              <a:schemeClr val="accent1">
                <a:lumMod val="5000"/>
                <a:lumOff val="9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6B46229F-DD8D-464C-80F9-4A1ADEE2F73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397097"/>
            <a:ext cx="12192000" cy="457802"/>
          </a:xfrm>
          <a:prstGeom prst="rect">
            <a:avLst/>
          </a:prstGeom>
        </p:spPr>
      </p:pic>
      <p:sp>
        <p:nvSpPr>
          <p:cNvPr id="13" name="Title 1">
            <a:extLst>
              <a:ext uri="{FF2B5EF4-FFF2-40B4-BE49-F238E27FC236}">
                <a16:creationId xmlns:a16="http://schemas.microsoft.com/office/drawing/2014/main" id="{306C9095-6973-471E-B00F-4B0F28EBAF04}"/>
              </a:ext>
            </a:extLst>
          </p:cNvPr>
          <p:cNvSpPr txBox="1">
            <a:spLocks/>
          </p:cNvSpPr>
          <p:nvPr/>
        </p:nvSpPr>
        <p:spPr>
          <a:xfrm>
            <a:off x="82287" y="66939"/>
            <a:ext cx="12109713" cy="533400"/>
          </a:xfrm>
          <a:prstGeom prst="rect">
            <a:avLst/>
          </a:prstGeom>
          <a:noFill/>
        </p:spPr>
        <p:txBody>
          <a:bodyPr>
            <a:normAutofit/>
          </a:bodyPr>
          <a:lstStyle>
            <a:lvl1pPr algn="l" defTabSz="914400" rtl="0" eaLnBrk="1" latinLnBrk="0" hangingPunct="1">
              <a:lnSpc>
                <a:spcPct val="90000"/>
              </a:lnSpc>
              <a:spcBef>
                <a:spcPct val="0"/>
              </a:spcBef>
              <a:buNone/>
              <a:defRPr sz="2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3FAF49"/>
                </a:solidFill>
                <a:effectLst/>
                <a:uLnTx/>
                <a:uFillTx/>
                <a:latin typeface="Calibri" panose="020F0502020204030204"/>
                <a:ea typeface="+mj-ea"/>
                <a:cs typeface="+mj-cs"/>
              </a:rPr>
              <a:t>Stream Crossing Replacement Trainings</a:t>
            </a:r>
          </a:p>
        </p:txBody>
      </p:sp>
      <p:sp>
        <p:nvSpPr>
          <p:cNvPr id="16" name="Footer Placeholder 4">
            <a:extLst>
              <a:ext uri="{FF2B5EF4-FFF2-40B4-BE49-F238E27FC236}">
                <a16:creationId xmlns:a16="http://schemas.microsoft.com/office/drawing/2014/main" id="{B3DB9091-14D9-4BB3-B5A3-4BC1A357E830}"/>
              </a:ext>
            </a:extLst>
          </p:cNvPr>
          <p:cNvSpPr txBox="1">
            <a:spLocks/>
          </p:cNvSpPr>
          <p:nvPr/>
        </p:nvSpPr>
        <p:spPr>
          <a:xfrm>
            <a:off x="1878330" y="6555317"/>
            <a:ext cx="2895600" cy="273844"/>
          </a:xfrm>
          <a:prstGeom prst="rect">
            <a:avLst/>
          </a:prstGeom>
        </p:spPr>
        <p:txBody>
          <a:bodyPr/>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www.dirtandgravelroads.org</a:t>
            </a:r>
          </a:p>
        </p:txBody>
      </p:sp>
      <p:pic>
        <p:nvPicPr>
          <p:cNvPr id="20" name="Picture 19">
            <a:extLst>
              <a:ext uri="{FF2B5EF4-FFF2-40B4-BE49-F238E27FC236}">
                <a16:creationId xmlns:a16="http://schemas.microsoft.com/office/drawing/2014/main" id="{9385F883-18A4-468C-8F90-91D71EBBAB09}"/>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010297" y="41535"/>
            <a:ext cx="702731" cy="489086"/>
          </a:xfrm>
          <a:prstGeom prst="rect">
            <a:avLst/>
          </a:prstGeom>
        </p:spPr>
      </p:pic>
      <p:pic>
        <p:nvPicPr>
          <p:cNvPr id="21" name="Picture 20">
            <a:extLst>
              <a:ext uri="{FF2B5EF4-FFF2-40B4-BE49-F238E27FC236}">
                <a16:creationId xmlns:a16="http://schemas.microsoft.com/office/drawing/2014/main" id="{207547DC-20EB-405E-B3F5-BB89D4C2763E}"/>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9471606" y="-2778"/>
            <a:ext cx="1389137" cy="533399"/>
          </a:xfrm>
          <a:prstGeom prst="rect">
            <a:avLst/>
          </a:prstGeom>
        </p:spPr>
      </p:pic>
      <p:sp>
        <p:nvSpPr>
          <p:cNvPr id="17" name="TextBox 16">
            <a:extLst>
              <a:ext uri="{FF2B5EF4-FFF2-40B4-BE49-F238E27FC236}">
                <a16:creationId xmlns:a16="http://schemas.microsoft.com/office/drawing/2014/main" id="{F1401D77-F45E-A722-3F35-92D02080903D}"/>
              </a:ext>
            </a:extLst>
          </p:cNvPr>
          <p:cNvSpPr txBox="1"/>
          <p:nvPr/>
        </p:nvSpPr>
        <p:spPr>
          <a:xfrm>
            <a:off x="371617" y="872154"/>
            <a:ext cx="11448766" cy="52629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sng" strike="noStrike" kern="1200" cap="none" spc="0" normalizeH="0" baseline="0" noProof="0" dirty="0">
                <a:ln>
                  <a:noFill/>
                </a:ln>
                <a:solidFill>
                  <a:prstClr val="black"/>
                </a:solidFill>
                <a:effectLst/>
                <a:uLnTx/>
                <a:uFillTx/>
                <a:latin typeface="Calibri" panose="020F0502020204030204"/>
                <a:ea typeface="+mn-ea"/>
                <a:cs typeface="+mn-cs"/>
              </a:rPr>
              <a:t>Stream Crossing Trainings : </a:t>
            </a:r>
            <a:r>
              <a:rPr kumimoji="0" lang="en-US" sz="2800" b="1" i="0" u="sng" strike="noStrike" kern="1200" cap="none" spc="0" normalizeH="0" baseline="0" noProof="0" dirty="0">
                <a:ln>
                  <a:noFill/>
                </a:ln>
                <a:solidFill>
                  <a:srgbClr val="FF0000"/>
                </a:solidFill>
                <a:effectLst/>
                <a:highlight>
                  <a:srgbClr val="FFFF00"/>
                </a:highlight>
                <a:uLnTx/>
                <a:uFillTx/>
                <a:latin typeface="Calibri" panose="020F0502020204030204"/>
                <a:ea typeface="+mn-ea"/>
                <a:cs typeface="+mn-cs"/>
              </a:rPr>
              <a:t>CDs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Multi-day hybrid trainings, </a:t>
            </a: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~25 hours total over 2 weeks</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2022: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6 trainings and 78 attendees</a:t>
            </a:r>
          </a:p>
          <a:p>
            <a:pPr marR="0" lvl="1" algn="l" defTabSz="914400" rtl="0" eaLnBrk="1" fontAlgn="auto" latinLnBrk="0" hangingPunct="1">
              <a:lnSpc>
                <a:spcPct val="100000"/>
              </a:lnSpc>
              <a:spcBef>
                <a:spcPts val="0"/>
              </a:spcBef>
              <a:spcAft>
                <a:spcPts val="0"/>
              </a:spcAft>
              <a:buClrTx/>
              <a:buSzTx/>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lvl="1" indent="-457200">
              <a:buFont typeface="Arial" panose="020B0604020202020204" pitchFamily="34" charset="0"/>
              <a:buChar char="•"/>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2023: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 trainings and 31 attendees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(one canceled)</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2024: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3 trainings planned</a:t>
            </a:r>
          </a:p>
          <a:p>
            <a:pPr marL="1371600" lvl="2" indent="-457200">
              <a:buFont typeface="Arial" panose="020B0604020202020204" pitchFamily="34" charset="0"/>
              <a:buChar char="•"/>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Potential Format Change…………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id="{623BEC5D-8878-E0EF-D9EC-BF553E93E8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892" y="460903"/>
            <a:ext cx="11569136" cy="139436"/>
          </a:xfrm>
          <a:prstGeom prst="rect">
            <a:avLst/>
          </a:prstGeom>
        </p:spPr>
      </p:pic>
      <p:sp>
        <p:nvSpPr>
          <p:cNvPr id="2" name="TextBox 1">
            <a:extLst>
              <a:ext uri="{FF2B5EF4-FFF2-40B4-BE49-F238E27FC236}">
                <a16:creationId xmlns:a16="http://schemas.microsoft.com/office/drawing/2014/main" id="{AF5D777C-5937-BE40-364D-617A6D0DBB7F}"/>
              </a:ext>
            </a:extLst>
          </p:cNvPr>
          <p:cNvSpPr txBox="1"/>
          <p:nvPr/>
        </p:nvSpPr>
        <p:spPr>
          <a:xfrm>
            <a:off x="7143697" y="670056"/>
            <a:ext cx="4856715" cy="2062103"/>
          </a:xfrm>
          <a:prstGeom prst="rect">
            <a:avLst/>
          </a:prstGeom>
          <a:solidFill>
            <a:schemeClr val="accent4">
              <a:lumMod val="20000"/>
              <a:lumOff val="80000"/>
            </a:schemeClr>
          </a:solidFill>
          <a:ln>
            <a:solidFill>
              <a:schemeClr val="tx1"/>
            </a:solidFill>
          </a:ln>
        </p:spPr>
        <p:txBody>
          <a:bodyPr wrap="square">
            <a:spAutoFit/>
          </a:bodyPr>
          <a:lstStyle/>
          <a:p>
            <a:pPr marL="339725" lvl="1" indent="-177800">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OLD Rough Training Agenda (over 2 weeks)</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1 (virtual):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Intro and site assessment</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2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in person</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Site assessment, long pro, excel form</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3 (virtual):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Developing </a:t>
            </a:r>
            <a:r>
              <a:rPr kumimoji="0" lang="en-US" sz="1600" b="0" i="0" u="none" strike="noStrike" kern="1200" cap="none" spc="0" normalizeH="0" baseline="0" noProof="0" dirty="0" err="1">
                <a:ln>
                  <a:noFill/>
                </a:ln>
                <a:solidFill>
                  <a:prstClr val="black"/>
                </a:solidFill>
                <a:effectLst/>
                <a:uLnTx/>
                <a:uFillTx/>
                <a:latin typeface="Calibri" panose="020F0502020204030204"/>
                <a:ea typeface="+mn-ea"/>
                <a:cs typeface="+mn-cs"/>
              </a:rPr>
              <a:t>recom</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grant estimation</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4 (virtual):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RFP, pre-design meeting, plan reviews</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5 (virtual):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Bidding, site showing</a:t>
            </a:r>
          </a:p>
          <a:p>
            <a:pPr marL="339725" lvl="1" indent="-177800">
              <a:buFont typeface="Arial" panose="020B0604020202020204" pitchFamily="34" charset="0"/>
              <a:buChar char="•"/>
              <a:defRPr/>
            </a:pP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6 (</a:t>
            </a:r>
            <a:r>
              <a:rPr kumimoji="0" lang="en-US" sz="1600" b="1" i="0" u="none" strike="noStrike" kern="1200" cap="none" spc="0" normalizeH="0" baseline="0" noProof="0" dirty="0">
                <a:ln>
                  <a:noFill/>
                </a:ln>
                <a:solidFill>
                  <a:srgbClr val="FF0000"/>
                </a:solidFill>
                <a:effectLst/>
                <a:uLnTx/>
                <a:uFillTx/>
                <a:latin typeface="Calibri" panose="020F0502020204030204"/>
                <a:ea typeface="+mn-ea"/>
                <a:cs typeface="+mn-cs"/>
              </a:rPr>
              <a:t>in person</a:t>
            </a:r>
            <a:r>
              <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Pre-con meeting, project oversight, construction inspection</a:t>
            </a:r>
          </a:p>
        </p:txBody>
      </p:sp>
    </p:spTree>
    <p:extLst>
      <p:ext uri="{BB962C8B-B14F-4D97-AF65-F5344CB8AC3E}">
        <p14:creationId xmlns:p14="http://schemas.microsoft.com/office/powerpoint/2010/main" val="7430542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10416</TotalTime>
  <Words>1661</Words>
  <Application>Microsoft Office PowerPoint</Application>
  <PresentationFormat>Widescreen</PresentationFormat>
  <Paragraphs>342</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Courier New</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Bloser 2</dc:creator>
  <cp:lastModifiedBy>Corradini, Kenneth Joseph</cp:lastModifiedBy>
  <cp:revision>135</cp:revision>
  <cp:lastPrinted>2023-12-06T14:05:53Z</cp:lastPrinted>
  <dcterms:created xsi:type="dcterms:W3CDTF">2021-03-01T14:22:30Z</dcterms:created>
  <dcterms:modified xsi:type="dcterms:W3CDTF">2023-12-07T19:49:44Z</dcterms:modified>
</cp:coreProperties>
</file>