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4"/>
  </p:sldMasterIdLst>
  <p:notesMasterIdLst>
    <p:notesMasterId r:id="rId34"/>
  </p:notesMasterIdLst>
  <p:handoutMasterIdLst>
    <p:handoutMasterId r:id="rId35"/>
  </p:handoutMasterIdLst>
  <p:sldIdLst>
    <p:sldId id="256" r:id="rId5"/>
    <p:sldId id="669" r:id="rId6"/>
    <p:sldId id="639" r:id="rId7"/>
    <p:sldId id="667" r:id="rId8"/>
    <p:sldId id="668" r:id="rId9"/>
    <p:sldId id="649" r:id="rId10"/>
    <p:sldId id="727" r:id="rId11"/>
    <p:sldId id="657" r:id="rId12"/>
    <p:sldId id="728" r:id="rId13"/>
    <p:sldId id="706" r:id="rId14"/>
    <p:sldId id="705" r:id="rId15"/>
    <p:sldId id="712" r:id="rId16"/>
    <p:sldId id="720" r:id="rId17"/>
    <p:sldId id="714" r:id="rId18"/>
    <p:sldId id="707" r:id="rId19"/>
    <p:sldId id="718" r:id="rId20"/>
    <p:sldId id="719" r:id="rId21"/>
    <p:sldId id="715" r:id="rId22"/>
    <p:sldId id="721" r:id="rId23"/>
    <p:sldId id="722" r:id="rId24"/>
    <p:sldId id="716" r:id="rId25"/>
    <p:sldId id="709" r:id="rId26"/>
    <p:sldId id="711" r:id="rId27"/>
    <p:sldId id="658" r:id="rId28"/>
    <p:sldId id="703" r:id="rId29"/>
    <p:sldId id="726" r:id="rId30"/>
    <p:sldId id="723" r:id="rId31"/>
    <p:sldId id="724" r:id="rId32"/>
    <p:sldId id="725" r:id="rId3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B99A3A"/>
    <a:srgbClr val="FF0000"/>
    <a:srgbClr val="FF0066"/>
    <a:srgbClr val="CCFF99"/>
    <a:srgbClr val="E6E6E6"/>
    <a:srgbClr val="FFFFCC"/>
    <a:srgbClr val="000000"/>
    <a:srgbClr val="CCFFCC"/>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9F5E4C-D5D8-43C5-9B00-04648FFAE7C9}" v="86" dt="2023-07-06T12:46:42.8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00" autoAdjust="0"/>
    <p:restoredTop sz="94705" autoAdjust="0"/>
  </p:normalViewPr>
  <p:slideViewPr>
    <p:cSldViewPr snapToGrid="0">
      <p:cViewPr varScale="1">
        <p:scale>
          <a:sx n="158" d="100"/>
          <a:sy n="158" d="100"/>
        </p:scale>
        <p:origin x="2096" y="104"/>
      </p:cViewPr>
      <p:guideLst>
        <p:guide orient="horz" pos="2160"/>
        <p:guide pos="2880"/>
      </p:guideLst>
    </p:cSldViewPr>
  </p:slideViewPr>
  <p:notesTextViewPr>
    <p:cViewPr>
      <p:scale>
        <a:sx n="3" d="2"/>
        <a:sy n="3" d="2"/>
      </p:scale>
      <p:origin x="0" y="0"/>
    </p:cViewPr>
  </p:notesTextViewPr>
  <p:sorterViewPr>
    <p:cViewPr>
      <p:scale>
        <a:sx n="150" d="100"/>
        <a:sy n="150" d="100"/>
      </p:scale>
      <p:origin x="0" y="0"/>
    </p:cViewPr>
  </p:sorter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24F5857-3FA8-4C18-8214-2ADBBC6E27A9}" type="datetimeFigureOut">
              <a:rPr lang="en-US" smtClean="0"/>
              <a:t>7/6/2023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CDB9BA0-C508-42DF-84B2-CC93E6D760FD}" type="slidenum">
              <a:rPr lang="en-US" smtClean="0"/>
              <a:t>‹#›</a:t>
            </a:fld>
            <a:endParaRPr lang="en-US"/>
          </a:p>
        </p:txBody>
      </p:sp>
    </p:spTree>
    <p:extLst>
      <p:ext uri="{BB962C8B-B14F-4D97-AF65-F5344CB8AC3E}">
        <p14:creationId xmlns:p14="http://schemas.microsoft.com/office/powerpoint/2010/main" val="7896283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248D6AD-199A-4E66-B26C-336D6DEFD1C3}" type="datetimeFigureOut">
              <a:rPr lang="en-US" smtClean="0"/>
              <a:t>7/6/2023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0A477BF-A8E4-4833-AF49-6E93FC1B5881}" type="slidenum">
              <a:rPr lang="en-US" smtClean="0"/>
              <a:t>‹#›</a:t>
            </a:fld>
            <a:endParaRPr lang="en-US"/>
          </a:p>
        </p:txBody>
      </p:sp>
    </p:spTree>
    <p:extLst>
      <p:ext uri="{BB962C8B-B14F-4D97-AF65-F5344CB8AC3E}">
        <p14:creationId xmlns:p14="http://schemas.microsoft.com/office/powerpoint/2010/main" val="253983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EAC3EB-3C3E-4A15-9DCD-C019828A716C}" type="slidenum">
              <a:rPr lang="en-US" smtClean="0">
                <a:solidFill>
                  <a:prstClr val="black"/>
                </a:solidFill>
              </a:rPr>
              <a:pPr/>
              <a:t>2</a:t>
            </a:fld>
            <a:endParaRPr lang="en-US">
              <a:solidFill>
                <a:prstClr val="black"/>
              </a:solidFill>
            </a:endParaRPr>
          </a:p>
        </p:txBody>
      </p:sp>
      <p:sp>
        <p:nvSpPr>
          <p:cNvPr id="5" name="Header Placeholder 4"/>
          <p:cNvSpPr>
            <a:spLocks noGrp="1"/>
          </p:cNvSpPr>
          <p:nvPr>
            <p:ph type="hdr" sz="quarter" idx="11"/>
          </p:nvPr>
        </p:nvSpPr>
        <p:spPr/>
        <p:txBody>
          <a:bodyPr/>
          <a:lstStyle/>
          <a:p>
            <a:r>
              <a:rPr lang="en-US">
                <a:solidFill>
                  <a:prstClr val="black"/>
                </a:solidFill>
              </a:rPr>
              <a:t>PSU Center for Dirt and Gravel Road Studies: www.dirtandgravelroads.org </a:t>
            </a:r>
          </a:p>
        </p:txBody>
      </p:sp>
    </p:spTree>
    <p:extLst>
      <p:ext uri="{BB962C8B-B14F-4D97-AF65-F5344CB8AC3E}">
        <p14:creationId xmlns:p14="http://schemas.microsoft.com/office/powerpoint/2010/main" val="1915255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42318751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10214583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10129344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40846460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33968567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10638727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17393234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26581429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10310190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2896230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EAC3EB-3C3E-4A15-9DCD-C019828A716C}" type="slidenum">
              <a:rPr lang="en-US" smtClean="0">
                <a:solidFill>
                  <a:prstClr val="black"/>
                </a:solidFill>
              </a:rPr>
              <a:pPr/>
              <a:t>3</a:t>
            </a:fld>
            <a:endParaRPr lang="en-US">
              <a:solidFill>
                <a:prstClr val="black"/>
              </a:solidFill>
            </a:endParaRPr>
          </a:p>
        </p:txBody>
      </p:sp>
      <p:sp>
        <p:nvSpPr>
          <p:cNvPr id="5" name="Header Placeholder 4"/>
          <p:cNvSpPr>
            <a:spLocks noGrp="1"/>
          </p:cNvSpPr>
          <p:nvPr>
            <p:ph type="hdr" sz="quarter" idx="11"/>
          </p:nvPr>
        </p:nvSpPr>
        <p:spPr/>
        <p:txBody>
          <a:bodyPr/>
          <a:lstStyle/>
          <a:p>
            <a:r>
              <a:rPr lang="en-US">
                <a:solidFill>
                  <a:prstClr val="black"/>
                </a:solidFill>
              </a:rPr>
              <a:t>PSU Center for Dirt and Gravel Road Studies: www.dirtandgravelroads.org </a:t>
            </a:r>
          </a:p>
        </p:txBody>
      </p:sp>
    </p:spTree>
    <p:extLst>
      <p:ext uri="{BB962C8B-B14F-4D97-AF65-F5344CB8AC3E}">
        <p14:creationId xmlns:p14="http://schemas.microsoft.com/office/powerpoint/2010/main" val="33986495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35186968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4079248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4885299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18824621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4833296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2818889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28478186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36229243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312469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2314579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3067565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39113644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2152467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40577834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1273115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3139998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52801" y="8391"/>
            <a:ext cx="5787705" cy="372611"/>
          </a:xfrm>
        </p:spPr>
        <p:txBody>
          <a:bodyPr/>
          <a:lstStyle/>
          <a:p>
            <a:r>
              <a:rPr lang="en-US" dirty="0"/>
              <a:t>Click to edit Master title style</a:t>
            </a:r>
          </a:p>
        </p:txBody>
      </p:sp>
      <p:sp>
        <p:nvSpPr>
          <p:cNvPr id="3" name="Subtitle 2"/>
          <p:cNvSpPr>
            <a:spLocks noGrp="1"/>
          </p:cNvSpPr>
          <p:nvPr>
            <p:ph type="subTitle" idx="1" hasCustomPrompt="1"/>
          </p:nvPr>
        </p:nvSpPr>
        <p:spPr>
          <a:xfrm>
            <a:off x="533400" y="685800"/>
            <a:ext cx="8229600" cy="4953000"/>
          </a:xfr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solidFill>
                  <a:schemeClr val="tx1"/>
                </a:solidFill>
              </a:defRPr>
            </a:lvl1pPr>
            <a:lvl2pPr marL="742950" marR="0"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solidFill>
                  <a:schemeClr val="tx1"/>
                </a:solidFill>
              </a:defRPr>
            </a:lvl2pPr>
            <a:lvl3pPr marL="1143000" marR="0"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solidFill>
                  <a:schemeClr val="tx1"/>
                </a:solidFill>
              </a:defRPr>
            </a:lvl3pPr>
            <a:lvl4pPr marL="1600200" marR="0"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solidFill>
                  <a:schemeClr val="tx1"/>
                </a:solidFill>
              </a:defRPr>
            </a:lvl4pPr>
            <a:lvl5pPr marL="2057400" marR="0"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solidFill>
                  <a:schemeClr val="tx1"/>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Fifth level</a:t>
            </a:r>
          </a:p>
        </p:txBody>
      </p:sp>
    </p:spTree>
    <p:extLst>
      <p:ext uri="{BB962C8B-B14F-4D97-AF65-F5344CB8AC3E}">
        <p14:creationId xmlns:p14="http://schemas.microsoft.com/office/powerpoint/2010/main" val="769795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2"/>
            <a:ext cx="2133600" cy="365125"/>
          </a:xfrm>
          <a:prstGeom prst="rect">
            <a:avLst/>
          </a:prstGeom>
        </p:spPr>
        <p:txBody>
          <a:bodyPr/>
          <a:lstStyle/>
          <a:p>
            <a:fld id="{9ABDCD26-1652-4F5E-A640-339501CFDF18}" type="datetimeFigureOut">
              <a:rPr lang="en-US" smtClean="0">
                <a:solidFill>
                  <a:prstClr val="black"/>
                </a:solidFill>
              </a:rPr>
              <a:pPr/>
              <a:t>7/6/2023</a:t>
            </a:fld>
            <a:endParaRPr lang="en-US">
              <a:solidFill>
                <a:prstClr val="black"/>
              </a:solidFill>
            </a:endParaRPr>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6553200" y="6356352"/>
            <a:ext cx="2133600" cy="365125"/>
          </a:xfrm>
          <a:prstGeom prst="rect">
            <a:avLst/>
          </a:prstGeom>
        </p:spPr>
        <p:txBody>
          <a:bodyPr/>
          <a:lstStyle/>
          <a:p>
            <a:fld id="{57756706-769E-4FD4-8BF0-D4A6E73368FF}"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170544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2"/>
            <a:ext cx="2133600" cy="365125"/>
          </a:xfrm>
          <a:prstGeom prst="rect">
            <a:avLst/>
          </a:prstGeom>
        </p:spPr>
        <p:txBody>
          <a:bodyPr/>
          <a:lstStyle/>
          <a:p>
            <a:fld id="{9ABDCD26-1652-4F5E-A640-339501CFDF18}" type="datetimeFigureOut">
              <a:rPr lang="en-US" smtClean="0">
                <a:solidFill>
                  <a:prstClr val="black"/>
                </a:solidFill>
              </a:rPr>
              <a:pPr/>
              <a:t>7/6/2023</a:t>
            </a:fld>
            <a:endParaRPr lang="en-US">
              <a:solidFill>
                <a:prstClr val="black"/>
              </a:solidFill>
            </a:endParaRPr>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p>
            <a:fld id="{57756706-769E-4FD4-8BF0-D4A6E73368FF}"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8471647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2"/>
            <a:ext cx="2133600" cy="365125"/>
          </a:xfrm>
          <a:prstGeom prst="rect">
            <a:avLst/>
          </a:prstGeom>
        </p:spPr>
        <p:txBody>
          <a:bodyPr/>
          <a:lstStyle/>
          <a:p>
            <a:fld id="{9ABDCD26-1652-4F5E-A640-339501CFDF18}" type="datetimeFigureOut">
              <a:rPr lang="en-US" smtClean="0">
                <a:solidFill>
                  <a:prstClr val="black"/>
                </a:solidFill>
              </a:rPr>
              <a:pPr/>
              <a:t>7/6/2023</a:t>
            </a:fld>
            <a:endParaRPr lang="en-US">
              <a:solidFill>
                <a:prstClr val="black"/>
              </a:solidFill>
            </a:endParaRPr>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p>
            <a:fld id="{57756706-769E-4FD4-8BF0-D4A6E73368FF}"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989408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00400" y="1"/>
            <a:ext cx="5943600" cy="457200"/>
          </a:xfrm>
        </p:spPr>
        <p:txBody>
          <a:bodyPr/>
          <a:lstStyle/>
          <a:p>
            <a:r>
              <a:rPr lang="en-US" dirty="0"/>
              <a:t>Click to edit Master title style</a:t>
            </a:r>
          </a:p>
        </p:txBody>
      </p:sp>
      <p:sp>
        <p:nvSpPr>
          <p:cNvPr id="3" name="Subtitle 2"/>
          <p:cNvSpPr>
            <a:spLocks noGrp="1"/>
          </p:cNvSpPr>
          <p:nvPr>
            <p:ph type="subTitle" idx="1" hasCustomPrompt="1"/>
          </p:nvPr>
        </p:nvSpPr>
        <p:spPr>
          <a:xfrm>
            <a:off x="457200" y="762000"/>
            <a:ext cx="8229600" cy="5791200"/>
          </a:xfr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solidFill>
                  <a:schemeClr val="tx1"/>
                </a:solidFill>
              </a:defRPr>
            </a:lvl1pPr>
            <a:lvl2pPr marL="742950" marR="0"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solidFill>
                  <a:schemeClr val="tx1"/>
                </a:solidFill>
              </a:defRPr>
            </a:lvl2pPr>
            <a:lvl3pPr marL="1143000" marR="0"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solidFill>
                  <a:schemeClr val="tx1"/>
                </a:solidFill>
              </a:defRPr>
            </a:lvl3pPr>
            <a:lvl4pPr marL="1600200" marR="0"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solidFill>
                  <a:schemeClr val="tx1"/>
                </a:solidFill>
              </a:defRPr>
            </a:lvl4pPr>
            <a:lvl5pPr marL="2057400" marR="0"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solidFill>
                  <a:schemeClr val="tx1"/>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Fifth level</a:t>
            </a:r>
          </a:p>
        </p:txBody>
      </p:sp>
    </p:spTree>
    <p:extLst>
      <p:ext uri="{BB962C8B-B14F-4D97-AF65-F5344CB8AC3E}">
        <p14:creationId xmlns:p14="http://schemas.microsoft.com/office/powerpoint/2010/main" val="2275249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2"/>
            <a:ext cx="2133600" cy="365125"/>
          </a:xfrm>
          <a:prstGeom prst="rect">
            <a:avLst/>
          </a:prstGeom>
        </p:spPr>
        <p:txBody>
          <a:bodyPr/>
          <a:lstStyle/>
          <a:p>
            <a:fld id="{9ABDCD26-1652-4F5E-A640-339501CFDF18}" type="datetimeFigureOut">
              <a:rPr lang="en-US" smtClean="0">
                <a:solidFill>
                  <a:prstClr val="black"/>
                </a:solidFill>
              </a:rPr>
              <a:pPr/>
              <a:t>7/6/2023</a:t>
            </a:fld>
            <a:endParaRPr lang="en-US">
              <a:solidFill>
                <a:prstClr val="black"/>
              </a:solidFill>
            </a:endParaRPr>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p>
            <a:fld id="{57756706-769E-4FD4-8BF0-D4A6E73368FF}"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129869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2"/>
            <a:ext cx="2133600" cy="365125"/>
          </a:xfrm>
          <a:prstGeom prst="rect">
            <a:avLst/>
          </a:prstGeom>
        </p:spPr>
        <p:txBody>
          <a:bodyPr/>
          <a:lstStyle/>
          <a:p>
            <a:fld id="{9ABDCD26-1652-4F5E-A640-339501CFDF18}" type="datetimeFigureOut">
              <a:rPr lang="en-US" smtClean="0">
                <a:solidFill>
                  <a:prstClr val="black"/>
                </a:solidFill>
              </a:rPr>
              <a:pPr/>
              <a:t>7/6/2023</a:t>
            </a:fld>
            <a:endParaRPr lang="en-US">
              <a:solidFill>
                <a:prstClr val="black"/>
              </a:solidFill>
            </a:endParaRPr>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p>
            <a:fld id="{57756706-769E-4FD4-8BF0-D4A6E73368FF}"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415131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2"/>
            <a:ext cx="2133600" cy="365125"/>
          </a:xfrm>
          <a:prstGeom prst="rect">
            <a:avLst/>
          </a:prstGeom>
        </p:spPr>
        <p:txBody>
          <a:bodyPr/>
          <a:lstStyle/>
          <a:p>
            <a:fld id="{9ABDCD26-1652-4F5E-A640-339501CFDF18}" type="datetimeFigureOut">
              <a:rPr lang="en-US" smtClean="0">
                <a:solidFill>
                  <a:prstClr val="black"/>
                </a:solidFill>
              </a:rPr>
              <a:pPr/>
              <a:t>7/6/2023</a:t>
            </a:fld>
            <a:endParaRPr lang="en-US">
              <a:solidFill>
                <a:prstClr val="black"/>
              </a:solidFill>
            </a:endParaRPr>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6553200" y="6356352"/>
            <a:ext cx="2133600" cy="365125"/>
          </a:xfrm>
          <a:prstGeom prst="rect">
            <a:avLst/>
          </a:prstGeom>
        </p:spPr>
        <p:txBody>
          <a:bodyPr/>
          <a:lstStyle/>
          <a:p>
            <a:fld id="{57756706-769E-4FD4-8BF0-D4A6E73368FF}"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761055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2"/>
            <a:ext cx="2133600" cy="365125"/>
          </a:xfrm>
          <a:prstGeom prst="rect">
            <a:avLst/>
          </a:prstGeom>
        </p:spPr>
        <p:txBody>
          <a:bodyPr/>
          <a:lstStyle/>
          <a:p>
            <a:fld id="{9ABDCD26-1652-4F5E-A640-339501CFDF18}" type="datetimeFigureOut">
              <a:rPr lang="en-US" smtClean="0">
                <a:solidFill>
                  <a:prstClr val="black"/>
                </a:solidFill>
              </a:rPr>
              <a:pPr/>
              <a:t>7/6/2023</a:t>
            </a:fld>
            <a:endParaRPr lang="en-US">
              <a:solidFill>
                <a:prstClr val="black"/>
              </a:solidFill>
            </a:endParaRPr>
          </a:p>
        </p:txBody>
      </p:sp>
      <p:sp>
        <p:nvSpPr>
          <p:cNvPr id="8" name="Footer Placeholder 7"/>
          <p:cNvSpPr>
            <a:spLocks noGrp="1"/>
          </p:cNvSpPr>
          <p:nvPr>
            <p:ph type="ftr" sz="quarter" idx="11"/>
          </p:nvPr>
        </p:nvSpPr>
        <p:spPr>
          <a:xfrm>
            <a:off x="3124200" y="6356352"/>
            <a:ext cx="2895600" cy="365125"/>
          </a:xfrm>
          <a:prstGeom prst="rect">
            <a:avLst/>
          </a:prstGeom>
        </p:spPr>
        <p:txBody>
          <a:bodyPr/>
          <a:lstStyle/>
          <a:p>
            <a:endParaRPr lang="en-US">
              <a:solidFill>
                <a:prstClr val="black"/>
              </a:solidFill>
            </a:endParaRPr>
          </a:p>
        </p:txBody>
      </p:sp>
      <p:sp>
        <p:nvSpPr>
          <p:cNvPr id="9" name="Slide Number Placeholder 8"/>
          <p:cNvSpPr>
            <a:spLocks noGrp="1"/>
          </p:cNvSpPr>
          <p:nvPr>
            <p:ph type="sldNum" sz="quarter" idx="12"/>
          </p:nvPr>
        </p:nvSpPr>
        <p:spPr>
          <a:xfrm>
            <a:off x="6553200" y="6356352"/>
            <a:ext cx="2133600" cy="365125"/>
          </a:xfrm>
          <a:prstGeom prst="rect">
            <a:avLst/>
          </a:prstGeom>
        </p:spPr>
        <p:txBody>
          <a:bodyPr/>
          <a:lstStyle/>
          <a:p>
            <a:fld id="{57756706-769E-4FD4-8BF0-D4A6E73368FF}"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203271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2"/>
            <a:ext cx="2133600" cy="365125"/>
          </a:xfrm>
          <a:prstGeom prst="rect">
            <a:avLst/>
          </a:prstGeom>
        </p:spPr>
        <p:txBody>
          <a:bodyPr/>
          <a:lstStyle/>
          <a:p>
            <a:fld id="{9ABDCD26-1652-4F5E-A640-339501CFDF18}" type="datetimeFigureOut">
              <a:rPr lang="en-US" smtClean="0">
                <a:solidFill>
                  <a:prstClr val="black"/>
                </a:solidFill>
              </a:rPr>
              <a:pPr/>
              <a:t>7/6/2023</a:t>
            </a:fld>
            <a:endParaRPr lang="en-US">
              <a:solidFill>
                <a:prstClr val="black"/>
              </a:solidFill>
            </a:endParaRPr>
          </a:p>
        </p:txBody>
      </p:sp>
      <p:sp>
        <p:nvSpPr>
          <p:cNvPr id="4" name="Footer Placeholder 3"/>
          <p:cNvSpPr>
            <a:spLocks noGrp="1"/>
          </p:cNvSpPr>
          <p:nvPr>
            <p:ph type="ftr" sz="quarter" idx="11"/>
          </p:nvPr>
        </p:nvSpPr>
        <p:spPr>
          <a:xfrm>
            <a:off x="3124200" y="6356352"/>
            <a:ext cx="2895600" cy="365125"/>
          </a:xfrm>
          <a:prstGeom prst="rect">
            <a:avLst/>
          </a:prstGeom>
        </p:spPr>
        <p:txBody>
          <a:bodyPr/>
          <a:lstStyle/>
          <a:p>
            <a:endParaRPr lang="en-US">
              <a:solidFill>
                <a:prstClr val="black"/>
              </a:solidFill>
            </a:endParaRPr>
          </a:p>
        </p:txBody>
      </p:sp>
      <p:sp>
        <p:nvSpPr>
          <p:cNvPr id="5" name="Slide Number Placeholder 4"/>
          <p:cNvSpPr>
            <a:spLocks noGrp="1"/>
          </p:cNvSpPr>
          <p:nvPr>
            <p:ph type="sldNum" sz="quarter" idx="12"/>
          </p:nvPr>
        </p:nvSpPr>
        <p:spPr>
          <a:xfrm>
            <a:off x="6553200" y="6356352"/>
            <a:ext cx="2133600" cy="365125"/>
          </a:xfrm>
          <a:prstGeom prst="rect">
            <a:avLst/>
          </a:prstGeom>
        </p:spPr>
        <p:txBody>
          <a:bodyPr/>
          <a:lstStyle/>
          <a:p>
            <a:fld id="{57756706-769E-4FD4-8BF0-D4A6E73368FF}"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701913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2"/>
            <a:ext cx="2133600" cy="365125"/>
          </a:xfrm>
          <a:prstGeom prst="rect">
            <a:avLst/>
          </a:prstGeom>
        </p:spPr>
        <p:txBody>
          <a:bodyPr/>
          <a:lstStyle/>
          <a:p>
            <a:fld id="{9ABDCD26-1652-4F5E-A640-339501CFDF18}" type="datetimeFigureOut">
              <a:rPr lang="en-US" smtClean="0">
                <a:solidFill>
                  <a:prstClr val="black"/>
                </a:solidFill>
              </a:rPr>
              <a:pPr/>
              <a:t>7/6/2023</a:t>
            </a:fld>
            <a:endParaRPr lang="en-US">
              <a:solidFill>
                <a:prstClr val="black"/>
              </a:solidFill>
            </a:endParaRPr>
          </a:p>
        </p:txBody>
      </p:sp>
      <p:sp>
        <p:nvSpPr>
          <p:cNvPr id="3" name="Footer Placeholder 2"/>
          <p:cNvSpPr>
            <a:spLocks noGrp="1"/>
          </p:cNvSpPr>
          <p:nvPr>
            <p:ph type="ftr" sz="quarter" idx="11"/>
          </p:nvPr>
        </p:nvSpPr>
        <p:spPr>
          <a:xfrm>
            <a:off x="3124200" y="6356352"/>
            <a:ext cx="2895600" cy="365125"/>
          </a:xfrm>
          <a:prstGeom prst="rect">
            <a:avLst/>
          </a:prstGeom>
        </p:spPr>
        <p:txBody>
          <a:bodyPr/>
          <a:lstStyle/>
          <a:p>
            <a:endParaRPr lang="en-US">
              <a:solidFill>
                <a:prstClr val="black"/>
              </a:solidFill>
            </a:endParaRPr>
          </a:p>
        </p:txBody>
      </p:sp>
      <p:sp>
        <p:nvSpPr>
          <p:cNvPr id="4" name="Slide Number Placeholder 3"/>
          <p:cNvSpPr>
            <a:spLocks noGrp="1"/>
          </p:cNvSpPr>
          <p:nvPr>
            <p:ph type="sldNum" sz="quarter" idx="12"/>
          </p:nvPr>
        </p:nvSpPr>
        <p:spPr>
          <a:xfrm>
            <a:off x="6553200" y="6356352"/>
            <a:ext cx="2133600" cy="365125"/>
          </a:xfrm>
          <a:prstGeom prst="rect">
            <a:avLst/>
          </a:prstGeom>
        </p:spPr>
        <p:txBody>
          <a:bodyPr/>
          <a:lstStyle/>
          <a:p>
            <a:fld id="{57756706-769E-4FD4-8BF0-D4A6E73368FF}"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130403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2"/>
            <a:ext cx="2133600" cy="365125"/>
          </a:xfrm>
          <a:prstGeom prst="rect">
            <a:avLst/>
          </a:prstGeom>
        </p:spPr>
        <p:txBody>
          <a:bodyPr/>
          <a:lstStyle/>
          <a:p>
            <a:fld id="{9ABDCD26-1652-4F5E-A640-339501CFDF18}" type="datetimeFigureOut">
              <a:rPr lang="en-US" smtClean="0">
                <a:solidFill>
                  <a:prstClr val="black"/>
                </a:solidFill>
              </a:rPr>
              <a:pPr/>
              <a:t>7/6/2023</a:t>
            </a:fld>
            <a:endParaRPr lang="en-US">
              <a:solidFill>
                <a:prstClr val="black"/>
              </a:solidFill>
            </a:endParaRPr>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6553200" y="6356352"/>
            <a:ext cx="2133600" cy="365125"/>
          </a:xfrm>
          <a:prstGeom prst="rect">
            <a:avLst/>
          </a:prstGeom>
        </p:spPr>
        <p:txBody>
          <a:bodyPr/>
          <a:lstStyle/>
          <a:p>
            <a:fld id="{57756706-769E-4FD4-8BF0-D4A6E73368FF}"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048719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685802"/>
            <a:ext cx="8229600" cy="54403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laceholder 1"/>
          <p:cNvSpPr>
            <a:spLocks noGrp="1"/>
          </p:cNvSpPr>
          <p:nvPr>
            <p:ph type="title"/>
          </p:nvPr>
        </p:nvSpPr>
        <p:spPr>
          <a:xfrm>
            <a:off x="3200400" y="-1"/>
            <a:ext cx="5943600" cy="420125"/>
          </a:xfrm>
          <a:prstGeom prst="rect">
            <a:avLst/>
          </a:prstGeom>
        </p:spPr>
        <p:txBody>
          <a:bodyPr vert="horz" lIns="91440" tIns="45720" rIns="91440" bIns="45720" rtlCol="0" anchor="ctr">
            <a:noAutofit/>
          </a:bodyPr>
          <a:lstStyle/>
          <a:p>
            <a:r>
              <a:rPr lang="en-US" dirty="0"/>
              <a:t>Click to edit Master title style</a:t>
            </a:r>
          </a:p>
        </p:txBody>
      </p:sp>
    </p:spTree>
    <p:extLst>
      <p:ext uri="{BB962C8B-B14F-4D97-AF65-F5344CB8AC3E}">
        <p14:creationId xmlns:p14="http://schemas.microsoft.com/office/powerpoint/2010/main" val="879861544"/>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ctr" defTabSz="914400" rtl="0" eaLnBrk="1" latinLnBrk="0" hangingPunct="1">
        <a:spcBef>
          <a:spcPct val="0"/>
        </a:spcBef>
        <a:buNone/>
        <a:defRPr sz="26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2.jpeg"/><Relationship Id="rId7"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mailto:kjc139@psu.edu" TargetMode="External"/><Relationship Id="rId5" Type="http://schemas.openxmlformats.org/officeDocument/2006/relationships/hyperlink" Target="mailto:rrichardso@pa.gov" TargetMode="External"/><Relationship Id="rId4" Type="http://schemas.openxmlformats.org/officeDocument/2006/relationships/hyperlink" Target="mailto:shlaw@pa.gov" TargetMode="External"/><Relationship Id="rId9"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5.xml"/><Relationship Id="rId1" Type="http://schemas.openxmlformats.org/officeDocument/2006/relationships/slideLayout" Target="../slideLayouts/slideLayout3.xml"/><Relationship Id="rId5" Type="http://schemas.openxmlformats.org/officeDocument/2006/relationships/image" Target="../media/image10.jpeg"/><Relationship Id="rId4" Type="http://schemas.openxmlformats.org/officeDocument/2006/relationships/image" Target="../media/image9.jpe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0000"/>
            </a:gs>
            <a:gs pos="31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9" name="Picture 3">
            <a:extLst>
              <a:ext uri="{FF2B5EF4-FFF2-40B4-BE49-F238E27FC236}">
                <a16:creationId xmlns:a16="http://schemas.microsoft.com/office/drawing/2014/main" id="{44208348-D077-474F-9099-5DA0E5FE7CBA}"/>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rot="833380">
            <a:off x="4763204" y="1846450"/>
            <a:ext cx="3808036" cy="3165097"/>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2">
            <a:extLst>
              <a:ext uri="{FF2B5EF4-FFF2-40B4-BE49-F238E27FC236}">
                <a16:creationId xmlns:a16="http://schemas.microsoft.com/office/drawing/2014/main" id="{95EFA906-3775-4C47-BD7D-91BE4B1009F5}"/>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rot="20678492">
            <a:off x="409389" y="1556264"/>
            <a:ext cx="3905577" cy="3779396"/>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6" name="Rectangle 45">
            <a:extLst>
              <a:ext uri="{FF2B5EF4-FFF2-40B4-BE49-F238E27FC236}">
                <a16:creationId xmlns:a16="http://schemas.microsoft.com/office/drawing/2014/main" id="{35C36704-BB25-44BF-BB70-9122A8F8DC97}"/>
              </a:ext>
            </a:extLst>
          </p:cNvPr>
          <p:cNvSpPr/>
          <p:nvPr/>
        </p:nvSpPr>
        <p:spPr>
          <a:xfrm>
            <a:off x="7291852" y="3962400"/>
            <a:ext cx="1790789" cy="2874818"/>
          </a:xfrm>
          <a:prstGeom prst="rect">
            <a:avLst/>
          </a:prstGeom>
          <a:solidFill>
            <a:srgbClr val="003D78">
              <a:lumMod val="75000"/>
              <a:alpha val="64000"/>
            </a:srgbClr>
          </a:solidFill>
          <a:ln w="25400" cap="flat" cmpd="sng" algn="ctr">
            <a:noFill/>
            <a:prstDash val="solid"/>
          </a:ln>
          <a:effectLst/>
        </p:spPr>
        <p:txBody>
          <a:bodyPr tIns="0" rtlCol="0" anchor="t" anchorCtr="0"/>
          <a:lstStyle/>
          <a:p>
            <a:pPr algn="ctr" defTabSz="685800">
              <a:spcBef>
                <a:spcPct val="20000"/>
              </a:spcBef>
              <a:defRPr/>
            </a:pPr>
            <a:endParaRPr lang="en-US" sz="1200" dirty="0">
              <a:solidFill>
                <a:srgbClr val="FFFFFF"/>
              </a:solidFill>
              <a:latin typeface="Gill Sans MT"/>
            </a:endParaRPr>
          </a:p>
          <a:p>
            <a:pPr algn="ctr">
              <a:spcBef>
                <a:spcPct val="20000"/>
              </a:spcBef>
              <a:defRPr/>
            </a:pPr>
            <a:r>
              <a:rPr lang="en-US" sz="1200" b="1" u="sng" dirty="0">
                <a:solidFill>
                  <a:srgbClr val="FFFFFF"/>
                </a:solidFill>
                <a:latin typeface="Gill Sans MT"/>
              </a:rPr>
              <a:t>SCC</a:t>
            </a:r>
          </a:p>
          <a:p>
            <a:pPr algn="ctr" defTabSz="685800">
              <a:spcBef>
                <a:spcPct val="20000"/>
              </a:spcBef>
              <a:defRPr/>
            </a:pPr>
            <a:r>
              <a:rPr lang="en-US" sz="1200" dirty="0">
                <a:solidFill>
                  <a:srgbClr val="FFFFFF"/>
                </a:solidFill>
                <a:latin typeface="Gill Sans MT"/>
              </a:rPr>
              <a:t>Sherri Law</a:t>
            </a:r>
          </a:p>
          <a:p>
            <a:pPr algn="ctr" defTabSz="685800">
              <a:spcBef>
                <a:spcPct val="20000"/>
              </a:spcBef>
              <a:defRPr/>
            </a:pPr>
            <a:r>
              <a:rPr lang="en-US" sz="1200" dirty="0">
                <a:solidFill>
                  <a:srgbClr val="FFFFFF"/>
                </a:solidFill>
                <a:latin typeface="Gill Sans MT"/>
                <a:hlinkClick r:id="rId4"/>
              </a:rPr>
              <a:t>shlaw@pa.gov</a:t>
            </a:r>
            <a:endParaRPr lang="en-US" sz="1200" dirty="0">
              <a:solidFill>
                <a:srgbClr val="FFFFFF"/>
              </a:solidFill>
              <a:latin typeface="Gill Sans MT"/>
            </a:endParaRPr>
          </a:p>
          <a:p>
            <a:pPr algn="ctr" defTabSz="685800">
              <a:spcBef>
                <a:spcPct val="20000"/>
              </a:spcBef>
              <a:defRPr/>
            </a:pPr>
            <a:endParaRPr lang="en-US" sz="1200" dirty="0">
              <a:solidFill>
                <a:srgbClr val="FFFFFF"/>
              </a:solidFill>
              <a:latin typeface="Gill Sans MT"/>
            </a:endParaRPr>
          </a:p>
          <a:p>
            <a:pPr algn="ctr" defTabSz="685800">
              <a:spcBef>
                <a:spcPct val="20000"/>
              </a:spcBef>
              <a:defRPr/>
            </a:pPr>
            <a:r>
              <a:rPr lang="en-US" sz="1200" dirty="0">
                <a:solidFill>
                  <a:srgbClr val="FFFFFF"/>
                </a:solidFill>
                <a:latin typeface="Gill Sans MT"/>
              </a:rPr>
              <a:t>Roy Richardson</a:t>
            </a:r>
          </a:p>
          <a:p>
            <a:pPr algn="ctr" defTabSz="685800">
              <a:spcBef>
                <a:spcPct val="20000"/>
              </a:spcBef>
              <a:defRPr/>
            </a:pPr>
            <a:r>
              <a:rPr lang="en-US" sz="1200" dirty="0">
                <a:solidFill>
                  <a:srgbClr val="FFFFFF"/>
                </a:solidFill>
                <a:latin typeface="Gill Sans MT"/>
                <a:hlinkClick r:id="rId5"/>
              </a:rPr>
              <a:t>rrichardso@pa.gov</a:t>
            </a:r>
            <a:endParaRPr lang="en-US" sz="1200" dirty="0">
              <a:solidFill>
                <a:srgbClr val="FFFFFF"/>
              </a:solidFill>
              <a:latin typeface="Gill Sans MT"/>
            </a:endParaRPr>
          </a:p>
          <a:p>
            <a:pPr algn="ctr" defTabSz="685800">
              <a:spcBef>
                <a:spcPct val="20000"/>
              </a:spcBef>
              <a:defRPr/>
            </a:pPr>
            <a:r>
              <a:rPr lang="en-US" sz="1200" dirty="0">
                <a:solidFill>
                  <a:srgbClr val="FFFFFF"/>
                </a:solidFill>
                <a:latin typeface="Gill Sans MT"/>
              </a:rPr>
              <a:t> </a:t>
            </a:r>
          </a:p>
          <a:p>
            <a:pPr algn="ctr" defTabSz="685800">
              <a:spcBef>
                <a:spcPct val="20000"/>
              </a:spcBef>
              <a:defRPr/>
            </a:pPr>
            <a:r>
              <a:rPr lang="en-US" sz="1200" b="1" u="sng" dirty="0">
                <a:solidFill>
                  <a:srgbClr val="FFFFFF"/>
                </a:solidFill>
                <a:latin typeface="Gill Sans MT"/>
              </a:rPr>
              <a:t>CDGRS</a:t>
            </a:r>
            <a:endParaRPr lang="en-US" sz="1200" dirty="0">
              <a:solidFill>
                <a:srgbClr val="FFFFFF"/>
              </a:solidFill>
              <a:latin typeface="Gill Sans MT"/>
            </a:endParaRPr>
          </a:p>
          <a:p>
            <a:pPr algn="ctr" defTabSz="685800">
              <a:spcBef>
                <a:spcPct val="20000"/>
              </a:spcBef>
              <a:defRPr/>
            </a:pPr>
            <a:r>
              <a:rPr lang="en-US" sz="1200" dirty="0">
                <a:solidFill>
                  <a:srgbClr val="FFFFFF"/>
                </a:solidFill>
                <a:latin typeface="Gill Sans MT"/>
              </a:rPr>
              <a:t>Ken Corradini</a:t>
            </a:r>
          </a:p>
          <a:p>
            <a:pPr algn="ctr" defTabSz="685800">
              <a:spcBef>
                <a:spcPct val="20000"/>
              </a:spcBef>
              <a:defRPr/>
            </a:pPr>
            <a:r>
              <a:rPr lang="en-US" sz="1200" dirty="0">
                <a:solidFill>
                  <a:srgbClr val="FFFFFF"/>
                </a:solidFill>
                <a:latin typeface="Gill Sans MT"/>
                <a:hlinkClick r:id="rId6"/>
              </a:rPr>
              <a:t>kjc139@psu.edu</a:t>
            </a:r>
            <a:r>
              <a:rPr lang="en-US" sz="1200" dirty="0">
                <a:solidFill>
                  <a:srgbClr val="FFFFFF"/>
                </a:solidFill>
                <a:latin typeface="Gill Sans MT"/>
              </a:rPr>
              <a:t> </a:t>
            </a:r>
          </a:p>
          <a:p>
            <a:pPr algn="ctr" defTabSz="685800">
              <a:spcBef>
                <a:spcPct val="20000"/>
              </a:spcBef>
              <a:defRPr/>
            </a:pPr>
            <a:endParaRPr lang="en-US" sz="1200" dirty="0">
              <a:solidFill>
                <a:srgbClr val="FFFFFF"/>
              </a:solidFill>
              <a:latin typeface="Gill Sans MT"/>
            </a:endParaRPr>
          </a:p>
          <a:p>
            <a:pPr algn="ctr" defTabSz="685800">
              <a:spcBef>
                <a:spcPct val="20000"/>
              </a:spcBef>
              <a:defRPr/>
            </a:pPr>
            <a:endParaRPr lang="en-US" sz="1200" dirty="0">
              <a:solidFill>
                <a:srgbClr val="FFFFFF"/>
              </a:solidFill>
              <a:latin typeface="Gill Sans MT"/>
            </a:endParaRPr>
          </a:p>
        </p:txBody>
      </p:sp>
      <p:sp>
        <p:nvSpPr>
          <p:cNvPr id="48" name="TextBox 47">
            <a:extLst>
              <a:ext uri="{FF2B5EF4-FFF2-40B4-BE49-F238E27FC236}">
                <a16:creationId xmlns:a16="http://schemas.microsoft.com/office/drawing/2014/main" id="{47AA5D56-F603-465E-834F-E8ADC9DAF7DA}"/>
              </a:ext>
            </a:extLst>
          </p:cNvPr>
          <p:cNvSpPr txBox="1"/>
          <p:nvPr/>
        </p:nvSpPr>
        <p:spPr>
          <a:xfrm>
            <a:off x="2261412" y="152400"/>
            <a:ext cx="6750522" cy="484639"/>
          </a:xfrm>
          <a:prstGeom prst="rect">
            <a:avLst/>
          </a:prstGeom>
          <a:solidFill>
            <a:srgbClr val="003D78">
              <a:alpha val="65000"/>
            </a:srgbClr>
          </a:solidFill>
        </p:spPr>
        <p:txBody>
          <a:bodyPr wrap="square" lIns="68471" tIns="34236" rIns="68471" bIns="34236" rtlCol="0" anchor="t">
            <a:spAutoFit/>
          </a:bodyPr>
          <a:lstStyle/>
          <a:p>
            <a:pPr algn="ctr" defTabSz="684742">
              <a:defRPr/>
            </a:pPr>
            <a:r>
              <a:rPr lang="en-US" sz="2700" u="sng" kern="0" dirty="0">
                <a:solidFill>
                  <a:srgbClr val="FFFFFF"/>
                </a:solidFill>
                <a:latin typeface="Gill Sans MT"/>
              </a:rPr>
              <a:t>End of FY Guidance and Discussion</a:t>
            </a:r>
            <a:endParaRPr lang="en-US" sz="2700" kern="0" dirty="0">
              <a:solidFill>
                <a:srgbClr val="FFFFFF"/>
              </a:solidFill>
              <a:latin typeface="Gill Sans MT"/>
            </a:endParaRPr>
          </a:p>
        </p:txBody>
      </p:sp>
      <p:pic>
        <p:nvPicPr>
          <p:cNvPr id="50" name="Picture 49">
            <a:extLst>
              <a:ext uri="{FF2B5EF4-FFF2-40B4-BE49-F238E27FC236}">
                <a16:creationId xmlns:a16="http://schemas.microsoft.com/office/drawing/2014/main" id="{F93E87DF-B07F-4C11-8C23-B492C3B719C9}"/>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361504" y="6391819"/>
            <a:ext cx="603859" cy="389062"/>
          </a:xfrm>
          <a:prstGeom prst="rect">
            <a:avLst/>
          </a:prstGeom>
        </p:spPr>
      </p:pic>
      <p:pic>
        <p:nvPicPr>
          <p:cNvPr id="51" name="Picture 50">
            <a:extLst>
              <a:ext uri="{FF2B5EF4-FFF2-40B4-BE49-F238E27FC236}">
                <a16:creationId xmlns:a16="http://schemas.microsoft.com/office/drawing/2014/main" id="{83BA9570-5C5A-40D3-964C-19AE991A948E}"/>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8025346" y="6391820"/>
            <a:ext cx="1013415" cy="389062"/>
          </a:xfrm>
          <a:prstGeom prst="rect">
            <a:avLst/>
          </a:prstGeom>
        </p:spPr>
      </p:pic>
      <p:sp>
        <p:nvSpPr>
          <p:cNvPr id="52" name="TextBox 51">
            <a:extLst>
              <a:ext uri="{FF2B5EF4-FFF2-40B4-BE49-F238E27FC236}">
                <a16:creationId xmlns:a16="http://schemas.microsoft.com/office/drawing/2014/main" id="{4AD3B23C-CDE0-4892-9CE8-F472AFD8FECA}"/>
              </a:ext>
            </a:extLst>
          </p:cNvPr>
          <p:cNvSpPr txBox="1"/>
          <p:nvPr/>
        </p:nvSpPr>
        <p:spPr>
          <a:xfrm>
            <a:off x="109857" y="152399"/>
            <a:ext cx="2151557" cy="2146632"/>
          </a:xfrm>
          <a:prstGeom prst="rect">
            <a:avLst/>
          </a:prstGeom>
          <a:solidFill>
            <a:srgbClr val="003D78">
              <a:alpha val="65000"/>
            </a:srgbClr>
          </a:solidFill>
        </p:spPr>
        <p:txBody>
          <a:bodyPr wrap="square" lIns="68471" tIns="34236" rIns="68471" bIns="34236" rtlCol="0" anchor="t">
            <a:spAutoFit/>
          </a:bodyPr>
          <a:lstStyle/>
          <a:p>
            <a:pPr algn="ctr" defTabSz="684742">
              <a:defRPr/>
            </a:pPr>
            <a:r>
              <a:rPr lang="en-US" sz="1500" kern="0" dirty="0">
                <a:solidFill>
                  <a:srgbClr val="FFFFFF"/>
                </a:solidFill>
                <a:latin typeface="Gill Sans MT"/>
              </a:rPr>
              <a:t>Dirt Gravel and Low Volume Road Program</a:t>
            </a:r>
            <a:r>
              <a:rPr lang="en-US" sz="2250" kern="0" dirty="0">
                <a:solidFill>
                  <a:srgbClr val="FFFFFF"/>
                </a:solidFill>
                <a:latin typeface="Gill Sans MT"/>
              </a:rPr>
              <a:t> </a:t>
            </a:r>
          </a:p>
          <a:p>
            <a:pPr algn="ctr" defTabSz="684742">
              <a:defRPr/>
            </a:pPr>
            <a:endParaRPr lang="en-US" sz="2250" kern="0" dirty="0">
              <a:solidFill>
                <a:srgbClr val="FFFFFF"/>
              </a:solidFill>
              <a:latin typeface="Gill Sans MT"/>
            </a:endParaRPr>
          </a:p>
          <a:p>
            <a:pPr algn="ctr" defTabSz="684742">
              <a:defRPr/>
            </a:pPr>
            <a:r>
              <a:rPr lang="en-US" sz="3000" kern="0" dirty="0">
                <a:solidFill>
                  <a:srgbClr val="FFFFFF"/>
                </a:solidFill>
                <a:latin typeface="Gill Sans MT"/>
              </a:rPr>
              <a:t>WEBINAR</a:t>
            </a:r>
            <a:endParaRPr lang="en-US" sz="2250" kern="0" dirty="0">
              <a:solidFill>
                <a:srgbClr val="FFFFFF"/>
              </a:solidFill>
              <a:latin typeface="Gill Sans MT"/>
            </a:endParaRPr>
          </a:p>
          <a:p>
            <a:pPr algn="ctr" defTabSz="684742">
              <a:defRPr/>
            </a:pPr>
            <a:r>
              <a:rPr lang="en-US" sz="2250" kern="0" dirty="0">
                <a:solidFill>
                  <a:srgbClr val="FFFFFF"/>
                </a:solidFill>
                <a:latin typeface="Gill Sans MT"/>
              </a:rPr>
              <a:t>7/6/2023</a:t>
            </a:r>
          </a:p>
          <a:p>
            <a:pPr algn="ctr" defTabSz="684742">
              <a:defRPr/>
            </a:pPr>
            <a:r>
              <a:rPr lang="en-US" sz="2250" kern="0" dirty="0">
                <a:solidFill>
                  <a:srgbClr val="FFFFFF"/>
                </a:solidFill>
                <a:latin typeface="Gill Sans MT"/>
              </a:rPr>
              <a:t>Starts 9am</a:t>
            </a:r>
            <a:endParaRPr lang="en-US" sz="2400" kern="0" dirty="0">
              <a:solidFill>
                <a:srgbClr val="3FAF49"/>
              </a:solidFill>
              <a:latin typeface="Gill Sans MT"/>
            </a:endParaRPr>
          </a:p>
        </p:txBody>
      </p:sp>
      <p:sp>
        <p:nvSpPr>
          <p:cNvPr id="10" name="Subtitle 2">
            <a:extLst>
              <a:ext uri="{FF2B5EF4-FFF2-40B4-BE49-F238E27FC236}">
                <a16:creationId xmlns:a16="http://schemas.microsoft.com/office/drawing/2014/main" id="{C79EB13E-4414-4CC0-90ED-FB686AFC7C8F}"/>
              </a:ext>
            </a:extLst>
          </p:cNvPr>
          <p:cNvSpPr txBox="1">
            <a:spLocks/>
          </p:cNvSpPr>
          <p:nvPr/>
        </p:nvSpPr>
        <p:spPr>
          <a:xfrm>
            <a:off x="109857" y="5864750"/>
            <a:ext cx="6390140" cy="902277"/>
          </a:xfrm>
          <a:prstGeom prst="rect">
            <a:avLst/>
          </a:prstGeom>
          <a:solidFill>
            <a:srgbClr val="003D78">
              <a:lumMod val="75000"/>
              <a:alpha val="64000"/>
            </a:srgbClr>
          </a:solidFill>
          <a:ln w="25400" cap="flat" cmpd="sng" algn="ctr">
            <a:noFill/>
            <a:prstDash val="solid"/>
          </a:ln>
          <a:effectLst/>
        </p:spPr>
        <p:txBody>
          <a:bodyPr tIns="0" rtlCol="0" anchor="t" anchorCtr="0"/>
          <a:lstStyle>
            <a:defPPr>
              <a:defRPr lang="en-US"/>
            </a:defPPr>
            <a:lvl1pPr marR="0" lvl="0" indent="0" algn="ctr" fontAlgn="auto">
              <a:lnSpc>
                <a:spcPct val="100000"/>
              </a:lnSpc>
              <a:spcBef>
                <a:spcPct val="20000"/>
              </a:spcBef>
              <a:spcAft>
                <a:spcPts val="0"/>
              </a:spcAft>
              <a:buClrTx/>
              <a:buSzTx/>
              <a:buFont typeface="Arial" pitchFamily="34" charset="0"/>
              <a:buNone/>
              <a:tabLst/>
              <a:defRPr sz="1600">
                <a:solidFill>
                  <a:srgbClr val="FFFFFF"/>
                </a:solidFill>
                <a:latin typeface="Gill Sans MT"/>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1350" dirty="0"/>
              <a:t>If you are reading this, then you are successfully seeing the webinar video. Webinar audio should be automatic through your computer (or click “join audio”), and options can be accessed in the “audio options” button on the bottom left.  If your computer audio is not working, you can listen on your phone by dialing 312-626-6799.</a:t>
            </a:r>
          </a:p>
        </p:txBody>
      </p:sp>
      <p:pic>
        <p:nvPicPr>
          <p:cNvPr id="12" name="Picture 4">
            <a:extLst>
              <a:ext uri="{FF2B5EF4-FFF2-40B4-BE49-F238E27FC236}">
                <a16:creationId xmlns:a16="http://schemas.microsoft.com/office/drawing/2014/main" id="{9F0477A5-FE31-4490-91F8-38ABE61D19D4}"/>
              </a:ext>
            </a:extLst>
          </p:cNvPr>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3087254" y="2013636"/>
            <a:ext cx="2703456" cy="3488068"/>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97038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ubtitle 2"/>
          <p:cNvSpPr txBox="1">
            <a:spLocks/>
          </p:cNvSpPr>
          <p:nvPr/>
        </p:nvSpPr>
        <p:spPr>
          <a:xfrm>
            <a:off x="-265938" y="424640"/>
            <a:ext cx="9409938" cy="64333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spcBef>
                <a:spcPts val="0"/>
              </a:spcBef>
              <a:buNone/>
              <a:defRPr/>
            </a:pPr>
            <a:r>
              <a:rPr lang="en-US" sz="3200" b="1" u="sng" dirty="0">
                <a:solidFill>
                  <a:srgbClr val="FF0000"/>
                </a:solidFill>
                <a:latin typeface="Calibri"/>
                <a:ea typeface="Times New Roman"/>
              </a:rPr>
              <a:t>Reminders about project payments:</a:t>
            </a:r>
          </a:p>
          <a:p>
            <a:pPr lvl="1">
              <a:spcBef>
                <a:spcPts val="0"/>
              </a:spcBef>
              <a:buFont typeface="Arial" panose="020B0604020202020204" pitchFamily="34" charset="0"/>
              <a:buChar char="•"/>
              <a:defRPr/>
            </a:pPr>
            <a:r>
              <a:rPr lang="en-US" sz="3200" b="1" u="sng" dirty="0">
                <a:latin typeface="Calibri"/>
                <a:ea typeface="Times New Roman"/>
              </a:rPr>
              <a:t>Advance</a:t>
            </a:r>
            <a:r>
              <a:rPr lang="en-US" sz="3200" dirty="0">
                <a:latin typeface="Calibri"/>
                <a:ea typeface="Times New Roman"/>
              </a:rPr>
              <a:t>:</a:t>
            </a:r>
          </a:p>
          <a:p>
            <a:pPr lvl="2">
              <a:spcBef>
                <a:spcPts val="0"/>
              </a:spcBef>
              <a:defRPr/>
            </a:pPr>
            <a:r>
              <a:rPr lang="en-US" sz="2800" dirty="0">
                <a:latin typeface="Calibri"/>
                <a:ea typeface="Times New Roman"/>
              </a:rPr>
              <a:t>Funds paid from conservation district to grant recipient before any project work is done</a:t>
            </a:r>
          </a:p>
          <a:p>
            <a:pPr lvl="2">
              <a:spcBef>
                <a:spcPts val="0"/>
              </a:spcBef>
              <a:defRPr/>
            </a:pPr>
            <a:r>
              <a:rPr lang="en-US" sz="2800" dirty="0">
                <a:latin typeface="Calibri"/>
                <a:ea typeface="Times New Roman"/>
              </a:rPr>
              <a:t>Up to 50% of contracted grant amount</a:t>
            </a:r>
          </a:p>
          <a:p>
            <a:pPr lvl="1">
              <a:spcBef>
                <a:spcPts val="0"/>
              </a:spcBef>
              <a:buFont typeface="Arial" panose="020B0604020202020204" pitchFamily="34" charset="0"/>
              <a:buChar char="•"/>
              <a:defRPr/>
            </a:pPr>
            <a:r>
              <a:rPr lang="en-US" sz="3200" b="1" u="sng" dirty="0">
                <a:latin typeface="Calibri"/>
                <a:ea typeface="Times New Roman"/>
              </a:rPr>
              <a:t>Final Payment</a:t>
            </a:r>
            <a:r>
              <a:rPr lang="en-US" sz="3200" dirty="0">
                <a:latin typeface="Calibri"/>
                <a:ea typeface="Times New Roman"/>
              </a:rPr>
              <a:t>:</a:t>
            </a:r>
          </a:p>
          <a:p>
            <a:pPr lvl="2">
              <a:spcBef>
                <a:spcPts val="0"/>
              </a:spcBef>
              <a:defRPr/>
            </a:pPr>
            <a:r>
              <a:rPr lang="en-US" sz="2800" dirty="0">
                <a:latin typeface="Calibri"/>
                <a:ea typeface="Times New Roman"/>
              </a:rPr>
              <a:t>Must be at least 30% of the contract</a:t>
            </a:r>
          </a:p>
          <a:p>
            <a:pPr lvl="2">
              <a:spcBef>
                <a:spcPts val="0"/>
              </a:spcBef>
              <a:defRPr/>
            </a:pPr>
            <a:r>
              <a:rPr lang="en-US" sz="2800" dirty="0">
                <a:latin typeface="Calibri"/>
                <a:ea typeface="Times New Roman"/>
              </a:rPr>
              <a:t>Can only be made after project completion</a:t>
            </a:r>
          </a:p>
          <a:p>
            <a:pPr lvl="3">
              <a:spcBef>
                <a:spcPts val="0"/>
              </a:spcBef>
              <a:buFont typeface="Arial" panose="020B0604020202020204" pitchFamily="34" charset="0"/>
              <a:buChar char="•"/>
              <a:defRPr/>
            </a:pPr>
            <a:r>
              <a:rPr lang="en-US" sz="2800" dirty="0">
                <a:latin typeface="Calibri"/>
                <a:ea typeface="Times New Roman"/>
              </a:rPr>
              <a:t>Construction completed to DGLVR requirements and district satisfaction</a:t>
            </a:r>
          </a:p>
          <a:p>
            <a:pPr lvl="3">
              <a:spcBef>
                <a:spcPts val="0"/>
              </a:spcBef>
              <a:buFont typeface="Arial" panose="020B0604020202020204" pitchFamily="34" charset="0"/>
              <a:buChar char="•"/>
              <a:defRPr/>
            </a:pPr>
            <a:r>
              <a:rPr lang="en-US" sz="2800" dirty="0">
                <a:latin typeface="Calibri"/>
                <a:ea typeface="Times New Roman"/>
              </a:rPr>
              <a:t>Completion report properly filled out and signed by district and grant recipient</a:t>
            </a:r>
          </a:p>
          <a:p>
            <a:pPr lvl="3">
              <a:spcBef>
                <a:spcPts val="0"/>
              </a:spcBef>
              <a:buFont typeface="Arial" panose="020B0604020202020204" pitchFamily="34" charset="0"/>
              <a:buChar char="•"/>
              <a:defRPr/>
            </a:pPr>
            <a:r>
              <a:rPr lang="en-US" sz="2800" dirty="0">
                <a:latin typeface="Calibri"/>
                <a:ea typeface="Times New Roman"/>
              </a:rPr>
              <a:t>All required paperwork received: invoices, prevailing wage, off ROW permission, evidence of permits, etc.</a:t>
            </a:r>
          </a:p>
          <a:p>
            <a:pPr lvl="1">
              <a:spcBef>
                <a:spcPts val="0"/>
              </a:spcBef>
              <a:buFontTx/>
              <a:buChar char="-"/>
            </a:pPr>
            <a:endParaRPr lang="en-US"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p:txBody>
      </p:sp>
      <p:sp>
        <p:nvSpPr>
          <p:cNvPr id="3" name="Rectangle 2"/>
          <p:cNvSpPr/>
          <p:nvPr/>
        </p:nvSpPr>
        <p:spPr>
          <a:xfrm>
            <a:off x="0" y="0"/>
            <a:ext cx="91440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4C46E1DE-DFCB-2905-BACB-79C9BDE92AFA}"/>
              </a:ext>
            </a:extLst>
          </p:cNvPr>
          <p:cNvSpPr/>
          <p:nvPr/>
        </p:nvSpPr>
        <p:spPr>
          <a:xfrm>
            <a:off x="0" y="0"/>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latin typeface="Calibri"/>
            </a:endParaRPr>
          </a:p>
        </p:txBody>
      </p:sp>
      <p:sp>
        <p:nvSpPr>
          <p:cNvPr id="5" name="Text Box 6">
            <a:extLst>
              <a:ext uri="{FF2B5EF4-FFF2-40B4-BE49-F238E27FC236}">
                <a16:creationId xmlns:a16="http://schemas.microsoft.com/office/drawing/2014/main" id="{299FE52E-0487-DDFB-869F-8ACC0DC9BE41}"/>
              </a:ext>
            </a:extLst>
          </p:cNvPr>
          <p:cNvSpPr txBox="1">
            <a:spLocks noChangeArrowheads="1"/>
          </p:cNvSpPr>
          <p:nvPr/>
        </p:nvSpPr>
        <p:spPr bwMode="auto">
          <a:xfrm>
            <a:off x="0" y="-43814"/>
            <a:ext cx="373380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FFFFCC"/>
                </a:solidFill>
                <a:latin typeface="Arial" pitchFamily="34" charset="0"/>
              </a:rPr>
              <a:t>DGLVR Program</a:t>
            </a:r>
          </a:p>
        </p:txBody>
      </p:sp>
      <p:sp>
        <p:nvSpPr>
          <p:cNvPr id="6" name="Text Box 6">
            <a:extLst>
              <a:ext uri="{FF2B5EF4-FFF2-40B4-BE49-F238E27FC236}">
                <a16:creationId xmlns:a16="http://schemas.microsoft.com/office/drawing/2014/main" id="{78D6DB6D-F9DD-CB53-EA56-C5239ACCFA54}"/>
              </a:ext>
            </a:extLst>
          </p:cNvPr>
          <p:cNvSpPr txBox="1">
            <a:spLocks noChangeArrowheads="1"/>
          </p:cNvSpPr>
          <p:nvPr/>
        </p:nvSpPr>
        <p:spPr bwMode="auto">
          <a:xfrm>
            <a:off x="4590288" y="-43815"/>
            <a:ext cx="459105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003300"/>
                </a:solidFill>
                <a:latin typeface="Arial" pitchFamily="34" charset="0"/>
              </a:rPr>
              <a:t>5-Year Agreements &amp; Spending</a:t>
            </a:r>
          </a:p>
        </p:txBody>
      </p:sp>
    </p:spTree>
    <p:extLst>
      <p:ext uri="{BB962C8B-B14F-4D97-AF65-F5344CB8AC3E}">
        <p14:creationId xmlns:p14="http://schemas.microsoft.com/office/powerpoint/2010/main" val="1198188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7">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7">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4C46E1DE-DFCB-2905-BACB-79C9BDE92AFA}"/>
              </a:ext>
            </a:extLst>
          </p:cNvPr>
          <p:cNvSpPr/>
          <p:nvPr/>
        </p:nvSpPr>
        <p:spPr>
          <a:xfrm>
            <a:off x="0" y="0"/>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latin typeface="Calibri"/>
            </a:endParaRPr>
          </a:p>
        </p:txBody>
      </p:sp>
      <p:sp>
        <p:nvSpPr>
          <p:cNvPr id="5" name="Text Box 6">
            <a:extLst>
              <a:ext uri="{FF2B5EF4-FFF2-40B4-BE49-F238E27FC236}">
                <a16:creationId xmlns:a16="http://schemas.microsoft.com/office/drawing/2014/main" id="{299FE52E-0487-DDFB-869F-8ACC0DC9BE41}"/>
              </a:ext>
            </a:extLst>
          </p:cNvPr>
          <p:cNvSpPr txBox="1">
            <a:spLocks noChangeArrowheads="1"/>
          </p:cNvSpPr>
          <p:nvPr/>
        </p:nvSpPr>
        <p:spPr bwMode="auto">
          <a:xfrm>
            <a:off x="0" y="-43814"/>
            <a:ext cx="373380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FFFFCC"/>
                </a:solidFill>
                <a:latin typeface="Arial" pitchFamily="34" charset="0"/>
              </a:rPr>
              <a:t>DGLVR Program</a:t>
            </a:r>
          </a:p>
        </p:txBody>
      </p:sp>
      <p:sp>
        <p:nvSpPr>
          <p:cNvPr id="6" name="Text Box 6">
            <a:extLst>
              <a:ext uri="{FF2B5EF4-FFF2-40B4-BE49-F238E27FC236}">
                <a16:creationId xmlns:a16="http://schemas.microsoft.com/office/drawing/2014/main" id="{78D6DB6D-F9DD-CB53-EA56-C5239ACCFA54}"/>
              </a:ext>
            </a:extLst>
          </p:cNvPr>
          <p:cNvSpPr txBox="1">
            <a:spLocks noChangeArrowheads="1"/>
          </p:cNvSpPr>
          <p:nvPr/>
        </p:nvSpPr>
        <p:spPr bwMode="auto">
          <a:xfrm>
            <a:off x="4590288" y="-43815"/>
            <a:ext cx="459105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003300"/>
                </a:solidFill>
                <a:latin typeface="Arial" pitchFamily="34" charset="0"/>
              </a:rPr>
              <a:t>5-Year Agreements &amp; Spending</a:t>
            </a:r>
          </a:p>
        </p:txBody>
      </p:sp>
      <p:sp>
        <p:nvSpPr>
          <p:cNvPr id="8" name="Subtitle 2">
            <a:extLst>
              <a:ext uri="{FF2B5EF4-FFF2-40B4-BE49-F238E27FC236}">
                <a16:creationId xmlns:a16="http://schemas.microsoft.com/office/drawing/2014/main" id="{06B77B23-F3A1-4C79-A284-9AD7AA44B3DC}"/>
              </a:ext>
            </a:extLst>
          </p:cNvPr>
          <p:cNvSpPr txBox="1">
            <a:spLocks/>
          </p:cNvSpPr>
          <p:nvPr/>
        </p:nvSpPr>
        <p:spPr>
          <a:xfrm>
            <a:off x="-152400" y="511008"/>
            <a:ext cx="8915400" cy="634699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spcBef>
                <a:spcPts val="0"/>
              </a:spcBef>
              <a:buNone/>
              <a:defRPr/>
            </a:pPr>
            <a:r>
              <a:rPr lang="en-US" sz="3200" b="1" u="sng" dirty="0">
                <a:solidFill>
                  <a:srgbClr val="FF0000"/>
                </a:solidFill>
                <a:latin typeface="Calibri"/>
                <a:ea typeface="Times New Roman"/>
              </a:rPr>
              <a:t>Reminders about project payments:</a:t>
            </a:r>
          </a:p>
          <a:p>
            <a:pPr lvl="1">
              <a:spcBef>
                <a:spcPts val="0"/>
              </a:spcBef>
              <a:buFont typeface="Arial" panose="020B0604020202020204" pitchFamily="34" charset="0"/>
              <a:buChar char="•"/>
              <a:defRPr/>
            </a:pPr>
            <a:r>
              <a:rPr lang="en-US" sz="3200" b="1" u="sng" dirty="0">
                <a:ea typeface="Times New Roman"/>
              </a:rPr>
              <a:t>Partial payment</a:t>
            </a:r>
            <a:r>
              <a:rPr lang="en-US" sz="3200" dirty="0">
                <a:ea typeface="Times New Roman"/>
              </a:rPr>
              <a:t>:</a:t>
            </a:r>
          </a:p>
          <a:p>
            <a:pPr lvl="2">
              <a:spcBef>
                <a:spcPts val="0"/>
              </a:spcBef>
              <a:defRPr/>
            </a:pPr>
            <a:r>
              <a:rPr lang="en-US" sz="2800" dirty="0">
                <a:ea typeface="Times New Roman"/>
              </a:rPr>
              <a:t>Payment for construction completed before a project is 100% complete</a:t>
            </a:r>
          </a:p>
          <a:p>
            <a:pPr lvl="2">
              <a:spcBef>
                <a:spcPts val="0"/>
              </a:spcBef>
              <a:defRPr/>
            </a:pPr>
            <a:r>
              <a:rPr lang="en-US" sz="2800" dirty="0">
                <a:ea typeface="Times New Roman"/>
              </a:rPr>
              <a:t>Conservation district must have receipts for any advance payments PLUS the requested partial payment</a:t>
            </a:r>
          </a:p>
          <a:p>
            <a:pPr lvl="2">
              <a:spcBef>
                <a:spcPts val="0"/>
              </a:spcBef>
              <a:defRPr/>
            </a:pPr>
            <a:r>
              <a:rPr lang="en-US" sz="2800" dirty="0">
                <a:ea typeface="Times New Roman"/>
              </a:rPr>
              <a:t>Cannot exceed 70% of total grant amount</a:t>
            </a:r>
          </a:p>
          <a:p>
            <a:pPr lvl="2">
              <a:spcBef>
                <a:spcPts val="0"/>
              </a:spcBef>
              <a:defRPr/>
            </a:pPr>
            <a:endParaRPr lang="en-US" sz="2800" dirty="0">
              <a:latin typeface="Calibri"/>
              <a:ea typeface="Times New Roman"/>
            </a:endParaRPr>
          </a:p>
          <a:p>
            <a:pPr lvl="1">
              <a:spcBef>
                <a:spcPts val="0"/>
              </a:spcBef>
              <a:buFontTx/>
              <a:buChar char="-"/>
            </a:pPr>
            <a:endParaRPr lang="en-US" sz="3200"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p:txBody>
      </p:sp>
    </p:spTree>
    <p:extLst>
      <p:ext uri="{BB962C8B-B14F-4D97-AF65-F5344CB8AC3E}">
        <p14:creationId xmlns:p14="http://schemas.microsoft.com/office/powerpoint/2010/main" val="3967974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ubtitle 2"/>
          <p:cNvSpPr txBox="1">
            <a:spLocks/>
          </p:cNvSpPr>
          <p:nvPr/>
        </p:nvSpPr>
        <p:spPr>
          <a:xfrm>
            <a:off x="-228600" y="685800"/>
            <a:ext cx="9144000" cy="6096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spcBef>
                <a:spcPts val="0"/>
              </a:spcBef>
              <a:buNone/>
              <a:defRPr/>
            </a:pPr>
            <a:r>
              <a:rPr lang="en-US" sz="3200" b="1" u="sng" dirty="0">
                <a:solidFill>
                  <a:srgbClr val="FF0000"/>
                </a:solidFill>
                <a:latin typeface="Calibri"/>
                <a:ea typeface="Times New Roman"/>
              </a:rPr>
              <a:t>How to spend money:</a:t>
            </a:r>
            <a:endParaRPr lang="en-US" sz="3200" b="1" dirty="0">
              <a:solidFill>
                <a:srgbClr val="FF0000"/>
              </a:solidFill>
              <a:latin typeface="Calibri"/>
              <a:ea typeface="Times New Roman"/>
            </a:endParaRPr>
          </a:p>
          <a:p>
            <a:pPr lvl="1">
              <a:spcBef>
                <a:spcPts val="0"/>
              </a:spcBef>
              <a:buFont typeface="Arial" panose="020B0604020202020204" pitchFamily="34" charset="0"/>
              <a:buChar char="•"/>
            </a:pPr>
            <a:r>
              <a:rPr lang="en-US" sz="3200" dirty="0">
                <a:solidFill>
                  <a:prstClr val="black"/>
                </a:solidFill>
                <a:latin typeface="Calibri"/>
                <a:ea typeface="Times New Roman"/>
              </a:rPr>
              <a:t>Admin and education expenses paid for between 7/1/2023 and 6/30/2024</a:t>
            </a:r>
          </a:p>
          <a:p>
            <a:pPr marL="457200" lvl="1" indent="0">
              <a:spcBef>
                <a:spcPts val="0"/>
              </a:spcBef>
              <a:buNone/>
            </a:pPr>
            <a:endParaRPr lang="en-US" sz="3200" dirty="0">
              <a:solidFill>
                <a:prstClr val="black"/>
              </a:solidFill>
              <a:latin typeface="Calibri"/>
              <a:ea typeface="Times New Roman"/>
            </a:endParaRPr>
          </a:p>
          <a:p>
            <a:pPr lvl="1">
              <a:spcBef>
                <a:spcPts val="0"/>
              </a:spcBef>
              <a:buFont typeface="Arial" panose="020B0604020202020204" pitchFamily="34" charset="0"/>
              <a:buChar char="•"/>
            </a:pPr>
            <a:r>
              <a:rPr lang="en-US" sz="3200" b="1" u="sng" dirty="0">
                <a:solidFill>
                  <a:prstClr val="black"/>
                </a:solidFill>
                <a:ea typeface="Times New Roman"/>
              </a:rPr>
              <a:t>Do simple projects</a:t>
            </a:r>
          </a:p>
          <a:p>
            <a:pPr lvl="2">
              <a:spcBef>
                <a:spcPts val="0"/>
              </a:spcBef>
            </a:pPr>
            <a:r>
              <a:rPr lang="en-US" sz="2800" dirty="0">
                <a:solidFill>
                  <a:prstClr val="black"/>
                </a:solidFill>
                <a:ea typeface="Times New Roman"/>
              </a:rPr>
              <a:t>Why? They can be completed by 6/30/2024</a:t>
            </a:r>
          </a:p>
          <a:p>
            <a:pPr lvl="2">
              <a:spcBef>
                <a:spcPts val="0"/>
              </a:spcBef>
            </a:pPr>
            <a:r>
              <a:rPr lang="en-US" sz="2800" dirty="0">
                <a:solidFill>
                  <a:prstClr val="black"/>
                </a:solidFill>
                <a:ea typeface="Times New Roman"/>
              </a:rPr>
              <a:t>Note that advances &amp; partial payments count towards spending, but are rarely adequate to meet spending requirements </a:t>
            </a:r>
          </a:p>
          <a:p>
            <a:pPr marL="457200" lvl="1" indent="0">
              <a:spcBef>
                <a:spcPts val="0"/>
              </a:spcBef>
              <a:buNone/>
            </a:pPr>
            <a:endParaRPr lang="en-US" sz="3200" dirty="0">
              <a:solidFill>
                <a:prstClr val="black"/>
              </a:solidFill>
              <a:latin typeface="Calibri"/>
              <a:ea typeface="Times New Roman"/>
            </a:endParaRPr>
          </a:p>
          <a:p>
            <a:pPr lvl="1">
              <a:spcBef>
                <a:spcPts val="0"/>
              </a:spcBef>
              <a:buFont typeface="Arial" panose="020B0604020202020204" pitchFamily="34" charset="0"/>
              <a:buChar char="•"/>
            </a:pPr>
            <a:r>
              <a:rPr lang="en-US" sz="3200" dirty="0">
                <a:solidFill>
                  <a:prstClr val="black"/>
                </a:solidFill>
                <a:latin typeface="Calibri"/>
                <a:ea typeface="Times New Roman"/>
              </a:rPr>
              <a:t>Call Roy, Ken, and Sherri</a:t>
            </a:r>
          </a:p>
          <a:p>
            <a:pPr lvl="2">
              <a:spcBef>
                <a:spcPts val="0"/>
              </a:spcBef>
            </a:pPr>
            <a:r>
              <a:rPr lang="en-US" dirty="0">
                <a:solidFill>
                  <a:prstClr val="black"/>
                </a:solidFill>
                <a:latin typeface="Calibri"/>
                <a:ea typeface="Times New Roman"/>
              </a:rPr>
              <a:t>Will happily do a budget analysis with you </a:t>
            </a:r>
            <a:r>
              <a:rPr lang="en-US" dirty="0">
                <a:solidFill>
                  <a:prstClr val="black"/>
                </a:solidFill>
                <a:latin typeface="Calibri"/>
                <a:ea typeface="Times New Roman"/>
                <a:sym typeface="Wingdings" panose="05000000000000000000" pitchFamily="2" charset="2"/>
              </a:rPr>
              <a:t></a:t>
            </a:r>
          </a:p>
          <a:p>
            <a:pPr marL="457200" lvl="1" indent="0">
              <a:spcBef>
                <a:spcPts val="0"/>
              </a:spcBef>
              <a:buNone/>
            </a:pPr>
            <a:endParaRPr lang="en-US" sz="3200"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p:txBody>
      </p:sp>
      <p:sp>
        <p:nvSpPr>
          <p:cNvPr id="3" name="Rectangle 2"/>
          <p:cNvSpPr/>
          <p:nvPr/>
        </p:nvSpPr>
        <p:spPr>
          <a:xfrm>
            <a:off x="0" y="0"/>
            <a:ext cx="91440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4C46E1DE-DFCB-2905-BACB-79C9BDE92AFA}"/>
              </a:ext>
            </a:extLst>
          </p:cNvPr>
          <p:cNvSpPr/>
          <p:nvPr/>
        </p:nvSpPr>
        <p:spPr>
          <a:xfrm>
            <a:off x="0" y="0"/>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latin typeface="Calibri"/>
            </a:endParaRPr>
          </a:p>
        </p:txBody>
      </p:sp>
      <p:sp>
        <p:nvSpPr>
          <p:cNvPr id="5" name="Text Box 6">
            <a:extLst>
              <a:ext uri="{FF2B5EF4-FFF2-40B4-BE49-F238E27FC236}">
                <a16:creationId xmlns:a16="http://schemas.microsoft.com/office/drawing/2014/main" id="{299FE52E-0487-DDFB-869F-8ACC0DC9BE41}"/>
              </a:ext>
            </a:extLst>
          </p:cNvPr>
          <p:cNvSpPr txBox="1">
            <a:spLocks noChangeArrowheads="1"/>
          </p:cNvSpPr>
          <p:nvPr/>
        </p:nvSpPr>
        <p:spPr bwMode="auto">
          <a:xfrm>
            <a:off x="0" y="-43814"/>
            <a:ext cx="373380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FFFFCC"/>
                </a:solidFill>
                <a:latin typeface="Arial" pitchFamily="34" charset="0"/>
              </a:rPr>
              <a:t>DGLVR Program</a:t>
            </a:r>
          </a:p>
        </p:txBody>
      </p:sp>
      <p:sp>
        <p:nvSpPr>
          <p:cNvPr id="6" name="Text Box 6">
            <a:extLst>
              <a:ext uri="{FF2B5EF4-FFF2-40B4-BE49-F238E27FC236}">
                <a16:creationId xmlns:a16="http://schemas.microsoft.com/office/drawing/2014/main" id="{78D6DB6D-F9DD-CB53-EA56-C5239ACCFA54}"/>
              </a:ext>
            </a:extLst>
          </p:cNvPr>
          <p:cNvSpPr txBox="1">
            <a:spLocks noChangeArrowheads="1"/>
          </p:cNvSpPr>
          <p:nvPr/>
        </p:nvSpPr>
        <p:spPr bwMode="auto">
          <a:xfrm>
            <a:off x="4590288" y="-43815"/>
            <a:ext cx="459105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003300"/>
                </a:solidFill>
                <a:latin typeface="Arial" pitchFamily="34" charset="0"/>
              </a:rPr>
              <a:t>5-Year Agreements &amp; Spending</a:t>
            </a:r>
          </a:p>
        </p:txBody>
      </p:sp>
    </p:spTree>
    <p:extLst>
      <p:ext uri="{BB962C8B-B14F-4D97-AF65-F5344CB8AC3E}">
        <p14:creationId xmlns:p14="http://schemas.microsoft.com/office/powerpoint/2010/main" val="2397000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7">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ubtitle 2"/>
          <p:cNvSpPr txBox="1">
            <a:spLocks/>
          </p:cNvSpPr>
          <p:nvPr/>
        </p:nvSpPr>
        <p:spPr>
          <a:xfrm>
            <a:off x="0" y="535709"/>
            <a:ext cx="8915400" cy="6096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spcBef>
                <a:spcPts val="0"/>
              </a:spcBef>
              <a:buNone/>
              <a:defRPr/>
            </a:pPr>
            <a:r>
              <a:rPr lang="en-US" sz="3600" b="1" u="sng" dirty="0">
                <a:solidFill>
                  <a:srgbClr val="FF0000"/>
                </a:solidFill>
                <a:latin typeface="Calibri"/>
                <a:ea typeface="Times New Roman"/>
              </a:rPr>
              <a:t>Things not to do</a:t>
            </a:r>
            <a:r>
              <a:rPr lang="en-US" sz="3600" b="1" dirty="0">
                <a:solidFill>
                  <a:srgbClr val="FF0000"/>
                </a:solidFill>
                <a:latin typeface="Calibri"/>
                <a:ea typeface="Times New Roman"/>
              </a:rPr>
              <a:t>:</a:t>
            </a:r>
          </a:p>
          <a:p>
            <a:pPr lvl="1">
              <a:spcBef>
                <a:spcPts val="0"/>
              </a:spcBef>
              <a:buFont typeface="Arial" panose="020B0604020202020204" pitchFamily="34" charset="0"/>
              <a:buChar char="•"/>
            </a:pPr>
            <a:r>
              <a:rPr lang="en-US" sz="3600" dirty="0">
                <a:solidFill>
                  <a:prstClr val="black"/>
                </a:solidFill>
                <a:ea typeface="Times New Roman"/>
              </a:rPr>
              <a:t>Additional partial payments before the advance is spent is </a:t>
            </a:r>
            <a:r>
              <a:rPr lang="en-US" sz="3600" u="sng" dirty="0">
                <a:solidFill>
                  <a:prstClr val="black"/>
                </a:solidFill>
                <a:ea typeface="Times New Roman"/>
              </a:rPr>
              <a:t>not allowed by policy</a:t>
            </a:r>
          </a:p>
          <a:p>
            <a:pPr lvl="1">
              <a:spcBef>
                <a:spcPts val="0"/>
              </a:spcBef>
              <a:buFont typeface="Arial" panose="020B0604020202020204" pitchFamily="34" charset="0"/>
              <a:buChar char="•"/>
            </a:pPr>
            <a:endParaRPr lang="en-US" sz="3600" dirty="0">
              <a:solidFill>
                <a:prstClr val="black"/>
              </a:solidFill>
              <a:latin typeface="Calibri"/>
              <a:ea typeface="Times New Roman"/>
            </a:endParaRPr>
          </a:p>
          <a:p>
            <a:pPr lvl="1">
              <a:spcBef>
                <a:spcPts val="0"/>
              </a:spcBef>
              <a:buFont typeface="Arial" panose="020B0604020202020204" pitchFamily="34" charset="0"/>
              <a:buChar char="•"/>
            </a:pPr>
            <a:r>
              <a:rPr lang="en-US" sz="3600" dirty="0">
                <a:solidFill>
                  <a:prstClr val="black"/>
                </a:solidFill>
                <a:latin typeface="Calibri"/>
                <a:ea typeface="Times New Roman"/>
              </a:rPr>
              <a:t>It is not advisable to provide additional funds to a project </a:t>
            </a:r>
            <a:r>
              <a:rPr lang="en-US" sz="3600" u="sng" dirty="0">
                <a:solidFill>
                  <a:prstClr val="black"/>
                </a:solidFill>
                <a:latin typeface="Calibri"/>
                <a:ea typeface="Times New Roman"/>
              </a:rPr>
              <a:t>that will not be done by 6/30/2024</a:t>
            </a:r>
          </a:p>
          <a:p>
            <a:pPr lvl="2">
              <a:spcBef>
                <a:spcPts val="0"/>
              </a:spcBef>
            </a:pPr>
            <a:endParaRPr lang="en-US" sz="3200" dirty="0">
              <a:solidFill>
                <a:prstClr val="black"/>
              </a:solidFill>
              <a:latin typeface="Calibri"/>
              <a:ea typeface="Times New Roman"/>
            </a:endParaRPr>
          </a:p>
          <a:p>
            <a:pPr lvl="1">
              <a:spcBef>
                <a:spcPts val="0"/>
              </a:spcBef>
              <a:buFont typeface="Arial" panose="020B0604020202020204" pitchFamily="34" charset="0"/>
              <a:buChar char="•"/>
            </a:pPr>
            <a:r>
              <a:rPr lang="en-US" sz="3600" dirty="0">
                <a:solidFill>
                  <a:prstClr val="black"/>
                </a:solidFill>
                <a:latin typeface="Calibri"/>
                <a:ea typeface="Times New Roman"/>
              </a:rPr>
              <a:t>It is not advisable to contract a new stream crossing now </a:t>
            </a:r>
            <a:r>
              <a:rPr lang="en-US" sz="3600" u="sng" dirty="0">
                <a:solidFill>
                  <a:prstClr val="black"/>
                </a:solidFill>
                <a:latin typeface="Calibri"/>
                <a:ea typeface="Times New Roman"/>
              </a:rPr>
              <a:t>to try to spend funds by 6/30/2024</a:t>
            </a:r>
            <a:endParaRPr lang="en-US" sz="3600" b="1"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p:txBody>
      </p:sp>
      <p:sp>
        <p:nvSpPr>
          <p:cNvPr id="3" name="Rectangle 2"/>
          <p:cNvSpPr/>
          <p:nvPr/>
        </p:nvSpPr>
        <p:spPr>
          <a:xfrm>
            <a:off x="0" y="0"/>
            <a:ext cx="91440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4C46E1DE-DFCB-2905-BACB-79C9BDE92AFA}"/>
              </a:ext>
            </a:extLst>
          </p:cNvPr>
          <p:cNvSpPr/>
          <p:nvPr/>
        </p:nvSpPr>
        <p:spPr>
          <a:xfrm>
            <a:off x="0" y="0"/>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latin typeface="Calibri"/>
            </a:endParaRPr>
          </a:p>
        </p:txBody>
      </p:sp>
      <p:sp>
        <p:nvSpPr>
          <p:cNvPr id="5" name="Text Box 6">
            <a:extLst>
              <a:ext uri="{FF2B5EF4-FFF2-40B4-BE49-F238E27FC236}">
                <a16:creationId xmlns:a16="http://schemas.microsoft.com/office/drawing/2014/main" id="{299FE52E-0487-DDFB-869F-8ACC0DC9BE41}"/>
              </a:ext>
            </a:extLst>
          </p:cNvPr>
          <p:cNvSpPr txBox="1">
            <a:spLocks noChangeArrowheads="1"/>
          </p:cNvSpPr>
          <p:nvPr/>
        </p:nvSpPr>
        <p:spPr bwMode="auto">
          <a:xfrm>
            <a:off x="0" y="-43814"/>
            <a:ext cx="373380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FFFFCC"/>
                </a:solidFill>
                <a:latin typeface="Arial" pitchFamily="34" charset="0"/>
              </a:rPr>
              <a:t>DGLVR Program</a:t>
            </a:r>
          </a:p>
        </p:txBody>
      </p:sp>
      <p:sp>
        <p:nvSpPr>
          <p:cNvPr id="6" name="Text Box 6">
            <a:extLst>
              <a:ext uri="{FF2B5EF4-FFF2-40B4-BE49-F238E27FC236}">
                <a16:creationId xmlns:a16="http://schemas.microsoft.com/office/drawing/2014/main" id="{78D6DB6D-F9DD-CB53-EA56-C5239ACCFA54}"/>
              </a:ext>
            </a:extLst>
          </p:cNvPr>
          <p:cNvSpPr txBox="1">
            <a:spLocks noChangeArrowheads="1"/>
          </p:cNvSpPr>
          <p:nvPr/>
        </p:nvSpPr>
        <p:spPr bwMode="auto">
          <a:xfrm>
            <a:off x="4590288" y="-43815"/>
            <a:ext cx="459105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003300"/>
                </a:solidFill>
                <a:latin typeface="Arial" pitchFamily="34" charset="0"/>
              </a:rPr>
              <a:t>5-Year Agreements &amp; Spending</a:t>
            </a:r>
          </a:p>
        </p:txBody>
      </p:sp>
    </p:spTree>
    <p:extLst>
      <p:ext uri="{BB962C8B-B14F-4D97-AF65-F5344CB8AC3E}">
        <p14:creationId xmlns:p14="http://schemas.microsoft.com/office/powerpoint/2010/main" val="3895182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ubtitle 2"/>
          <p:cNvSpPr txBox="1">
            <a:spLocks/>
          </p:cNvSpPr>
          <p:nvPr/>
        </p:nvSpPr>
        <p:spPr>
          <a:xfrm>
            <a:off x="0" y="535709"/>
            <a:ext cx="8915400" cy="6096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spcBef>
                <a:spcPts val="0"/>
              </a:spcBef>
              <a:buNone/>
              <a:defRPr/>
            </a:pPr>
            <a:r>
              <a:rPr lang="en-US" sz="3200" b="1" u="sng" dirty="0">
                <a:solidFill>
                  <a:srgbClr val="FF0000"/>
                </a:solidFill>
                <a:latin typeface="Calibri"/>
                <a:ea typeface="Times New Roman"/>
              </a:rPr>
              <a:t>Things not to do</a:t>
            </a:r>
            <a:r>
              <a:rPr lang="en-US" sz="3200" b="1" dirty="0">
                <a:solidFill>
                  <a:srgbClr val="FF0000"/>
                </a:solidFill>
                <a:latin typeface="Calibri"/>
                <a:ea typeface="Times New Roman"/>
              </a:rPr>
              <a:t>:</a:t>
            </a:r>
          </a:p>
          <a:p>
            <a:pPr lvl="1">
              <a:spcBef>
                <a:spcPts val="0"/>
              </a:spcBef>
              <a:buFont typeface="Arial" panose="020B0604020202020204" pitchFamily="34" charset="0"/>
              <a:buChar char="•"/>
            </a:pPr>
            <a:r>
              <a:rPr lang="en-US" sz="3200" b="1" dirty="0">
                <a:solidFill>
                  <a:prstClr val="black"/>
                </a:solidFill>
                <a:ea typeface="Times New Roman"/>
              </a:rPr>
              <a:t>Additional partial payments before the advance is spent is </a:t>
            </a:r>
            <a:r>
              <a:rPr lang="en-US" sz="3200" b="1" u="sng" dirty="0">
                <a:solidFill>
                  <a:prstClr val="black"/>
                </a:solidFill>
                <a:ea typeface="Times New Roman"/>
              </a:rPr>
              <a:t>not allowed by policy</a:t>
            </a:r>
          </a:p>
          <a:p>
            <a:pPr lvl="1">
              <a:spcBef>
                <a:spcPts val="0"/>
              </a:spcBef>
              <a:buFont typeface="Arial" panose="020B0604020202020204" pitchFamily="34" charset="0"/>
              <a:buChar char="•"/>
            </a:pPr>
            <a:endParaRPr lang="en-US" sz="3200" dirty="0">
              <a:solidFill>
                <a:prstClr val="black"/>
              </a:solidFill>
              <a:latin typeface="Calibri"/>
              <a:ea typeface="Times New Roman"/>
            </a:endParaRPr>
          </a:p>
          <a:p>
            <a:pPr lvl="1">
              <a:spcBef>
                <a:spcPts val="0"/>
              </a:spcBef>
              <a:buFont typeface="Arial" panose="020B0604020202020204" pitchFamily="34" charset="0"/>
              <a:buChar char="•"/>
            </a:pPr>
            <a:r>
              <a:rPr lang="en-US" sz="3200" dirty="0">
                <a:solidFill>
                  <a:prstClr val="black"/>
                </a:solidFill>
                <a:latin typeface="Calibri"/>
                <a:ea typeface="Times New Roman"/>
              </a:rPr>
              <a:t>If your schedule of payments allows you to pay up to 70%, then you can pay an additional 20% of the contract value (original contract + amendments)</a:t>
            </a:r>
          </a:p>
          <a:p>
            <a:pPr marL="914400" lvl="2" indent="0">
              <a:spcBef>
                <a:spcPts val="0"/>
              </a:spcBef>
              <a:buNone/>
              <a:defRPr/>
            </a:pPr>
            <a:endParaRPr lang="en-US" sz="3200" b="1"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p:txBody>
      </p:sp>
      <p:sp>
        <p:nvSpPr>
          <p:cNvPr id="3" name="Rectangle 2"/>
          <p:cNvSpPr/>
          <p:nvPr/>
        </p:nvSpPr>
        <p:spPr>
          <a:xfrm>
            <a:off x="0" y="0"/>
            <a:ext cx="91440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4C46E1DE-DFCB-2905-BACB-79C9BDE92AFA}"/>
              </a:ext>
            </a:extLst>
          </p:cNvPr>
          <p:cNvSpPr/>
          <p:nvPr/>
        </p:nvSpPr>
        <p:spPr>
          <a:xfrm>
            <a:off x="0" y="0"/>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latin typeface="Calibri"/>
            </a:endParaRPr>
          </a:p>
        </p:txBody>
      </p:sp>
      <p:sp>
        <p:nvSpPr>
          <p:cNvPr id="5" name="Text Box 6">
            <a:extLst>
              <a:ext uri="{FF2B5EF4-FFF2-40B4-BE49-F238E27FC236}">
                <a16:creationId xmlns:a16="http://schemas.microsoft.com/office/drawing/2014/main" id="{299FE52E-0487-DDFB-869F-8ACC0DC9BE41}"/>
              </a:ext>
            </a:extLst>
          </p:cNvPr>
          <p:cNvSpPr txBox="1">
            <a:spLocks noChangeArrowheads="1"/>
          </p:cNvSpPr>
          <p:nvPr/>
        </p:nvSpPr>
        <p:spPr bwMode="auto">
          <a:xfrm>
            <a:off x="0" y="-43814"/>
            <a:ext cx="373380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FFFFCC"/>
                </a:solidFill>
                <a:latin typeface="Arial" pitchFamily="34" charset="0"/>
              </a:rPr>
              <a:t>DGLVR Program</a:t>
            </a:r>
          </a:p>
        </p:txBody>
      </p:sp>
      <p:sp>
        <p:nvSpPr>
          <p:cNvPr id="6" name="Text Box 6">
            <a:extLst>
              <a:ext uri="{FF2B5EF4-FFF2-40B4-BE49-F238E27FC236}">
                <a16:creationId xmlns:a16="http://schemas.microsoft.com/office/drawing/2014/main" id="{78D6DB6D-F9DD-CB53-EA56-C5239ACCFA54}"/>
              </a:ext>
            </a:extLst>
          </p:cNvPr>
          <p:cNvSpPr txBox="1">
            <a:spLocks noChangeArrowheads="1"/>
          </p:cNvSpPr>
          <p:nvPr/>
        </p:nvSpPr>
        <p:spPr bwMode="auto">
          <a:xfrm>
            <a:off x="4590288" y="-43815"/>
            <a:ext cx="459105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003300"/>
                </a:solidFill>
                <a:latin typeface="Arial" pitchFamily="34" charset="0"/>
              </a:rPr>
              <a:t>5-Year Agreements &amp; Spending</a:t>
            </a:r>
          </a:p>
        </p:txBody>
      </p:sp>
    </p:spTree>
    <p:extLst>
      <p:ext uri="{BB962C8B-B14F-4D97-AF65-F5344CB8AC3E}">
        <p14:creationId xmlns:p14="http://schemas.microsoft.com/office/powerpoint/2010/main" val="1726512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4C46E1DE-DFCB-2905-BACB-79C9BDE92AFA}"/>
              </a:ext>
            </a:extLst>
          </p:cNvPr>
          <p:cNvSpPr/>
          <p:nvPr/>
        </p:nvSpPr>
        <p:spPr>
          <a:xfrm>
            <a:off x="0" y="0"/>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latin typeface="Calibri"/>
            </a:endParaRPr>
          </a:p>
        </p:txBody>
      </p:sp>
      <p:sp>
        <p:nvSpPr>
          <p:cNvPr id="5" name="Text Box 6">
            <a:extLst>
              <a:ext uri="{FF2B5EF4-FFF2-40B4-BE49-F238E27FC236}">
                <a16:creationId xmlns:a16="http://schemas.microsoft.com/office/drawing/2014/main" id="{299FE52E-0487-DDFB-869F-8ACC0DC9BE41}"/>
              </a:ext>
            </a:extLst>
          </p:cNvPr>
          <p:cNvSpPr txBox="1">
            <a:spLocks noChangeArrowheads="1"/>
          </p:cNvSpPr>
          <p:nvPr/>
        </p:nvSpPr>
        <p:spPr bwMode="auto">
          <a:xfrm>
            <a:off x="0" y="-43814"/>
            <a:ext cx="373380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FFFFCC"/>
                </a:solidFill>
                <a:latin typeface="Arial" pitchFamily="34" charset="0"/>
              </a:rPr>
              <a:t>DGLVR Program</a:t>
            </a:r>
          </a:p>
        </p:txBody>
      </p:sp>
      <p:sp>
        <p:nvSpPr>
          <p:cNvPr id="6" name="Text Box 6">
            <a:extLst>
              <a:ext uri="{FF2B5EF4-FFF2-40B4-BE49-F238E27FC236}">
                <a16:creationId xmlns:a16="http://schemas.microsoft.com/office/drawing/2014/main" id="{78D6DB6D-F9DD-CB53-EA56-C5239ACCFA54}"/>
              </a:ext>
            </a:extLst>
          </p:cNvPr>
          <p:cNvSpPr txBox="1">
            <a:spLocks noChangeArrowheads="1"/>
          </p:cNvSpPr>
          <p:nvPr/>
        </p:nvSpPr>
        <p:spPr bwMode="auto">
          <a:xfrm>
            <a:off x="4590288" y="-43815"/>
            <a:ext cx="459105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003300"/>
                </a:solidFill>
                <a:latin typeface="Arial" pitchFamily="34" charset="0"/>
              </a:rPr>
              <a:t>5-Year Agreements &amp; Spending</a:t>
            </a:r>
          </a:p>
        </p:txBody>
      </p:sp>
      <p:sp>
        <p:nvSpPr>
          <p:cNvPr id="8" name="Subtitle 2">
            <a:extLst>
              <a:ext uri="{FF2B5EF4-FFF2-40B4-BE49-F238E27FC236}">
                <a16:creationId xmlns:a16="http://schemas.microsoft.com/office/drawing/2014/main" id="{06B77B23-F3A1-4C79-A284-9AD7AA44B3DC}"/>
              </a:ext>
            </a:extLst>
          </p:cNvPr>
          <p:cNvSpPr txBox="1">
            <a:spLocks/>
          </p:cNvSpPr>
          <p:nvPr/>
        </p:nvSpPr>
        <p:spPr>
          <a:xfrm>
            <a:off x="-152400" y="511008"/>
            <a:ext cx="9333738" cy="6346993"/>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spcBef>
                <a:spcPts val="0"/>
              </a:spcBef>
              <a:buNone/>
              <a:defRPr/>
            </a:pPr>
            <a:r>
              <a:rPr lang="en-US" sz="3200" b="1" u="sng" dirty="0">
                <a:solidFill>
                  <a:srgbClr val="FF0000"/>
                </a:solidFill>
                <a:latin typeface="Calibri"/>
                <a:ea typeface="Times New Roman"/>
              </a:rPr>
              <a:t>Example schedule of payments:</a:t>
            </a:r>
          </a:p>
          <a:p>
            <a:pPr lvl="1">
              <a:spcBef>
                <a:spcPts val="600"/>
              </a:spcBef>
              <a:buFont typeface="Arial" panose="020B0604020202020204" pitchFamily="34" charset="0"/>
              <a:buChar char="•"/>
              <a:defRPr/>
            </a:pPr>
            <a:r>
              <a:rPr lang="en-US" sz="3200" dirty="0">
                <a:ea typeface="Times New Roman"/>
              </a:rPr>
              <a:t>$100,000 total contract amount</a:t>
            </a:r>
          </a:p>
          <a:p>
            <a:pPr lvl="1">
              <a:spcBef>
                <a:spcPts val="600"/>
              </a:spcBef>
              <a:buFont typeface="Arial" panose="020B0604020202020204" pitchFamily="34" charset="0"/>
              <a:buChar char="•"/>
              <a:defRPr/>
            </a:pPr>
            <a:r>
              <a:rPr lang="en-US" sz="3200" dirty="0">
                <a:ea typeface="Times New Roman"/>
              </a:rPr>
              <a:t>$50,000 is advanced</a:t>
            </a:r>
          </a:p>
          <a:p>
            <a:pPr lvl="1">
              <a:spcBef>
                <a:spcPts val="600"/>
              </a:spcBef>
              <a:buFont typeface="Arial" panose="020B0604020202020204" pitchFamily="34" charset="0"/>
              <a:buChar char="•"/>
              <a:defRPr/>
            </a:pPr>
            <a:r>
              <a:rPr lang="en-US" sz="3200" dirty="0">
                <a:ea typeface="Times New Roman"/>
              </a:rPr>
              <a:t>District receives receipts for $20,000 in materials costs.</a:t>
            </a:r>
          </a:p>
          <a:p>
            <a:pPr lvl="1">
              <a:spcBef>
                <a:spcPts val="600"/>
              </a:spcBef>
              <a:buFont typeface="Arial" panose="020B0604020202020204" pitchFamily="34" charset="0"/>
              <a:buChar char="•"/>
              <a:defRPr/>
            </a:pPr>
            <a:r>
              <a:rPr lang="en-US" sz="3200" dirty="0">
                <a:ea typeface="Times New Roman"/>
              </a:rPr>
              <a:t>Can you provide another payment for $20,000?</a:t>
            </a:r>
          </a:p>
          <a:p>
            <a:pPr marL="457200" lvl="1" indent="0" algn="ctr">
              <a:spcBef>
                <a:spcPts val="600"/>
              </a:spcBef>
              <a:buNone/>
              <a:defRPr/>
            </a:pPr>
            <a:r>
              <a:rPr lang="en-US" sz="3600" b="1" u="sng" dirty="0">
                <a:solidFill>
                  <a:srgbClr val="FF0000"/>
                </a:solidFill>
                <a:ea typeface="Times New Roman"/>
              </a:rPr>
              <a:t>NO!</a:t>
            </a:r>
          </a:p>
          <a:p>
            <a:pPr lvl="1">
              <a:spcBef>
                <a:spcPts val="600"/>
              </a:spcBef>
              <a:buFont typeface="Arial" panose="020B0604020202020204" pitchFamily="34" charset="0"/>
              <a:buChar char="•"/>
              <a:defRPr/>
            </a:pPr>
            <a:r>
              <a:rPr lang="en-US" sz="3200" dirty="0">
                <a:ea typeface="Times New Roman"/>
              </a:rPr>
              <a:t>Because the grant recipient still has $30,000 of the original advance</a:t>
            </a:r>
          </a:p>
          <a:p>
            <a:pPr lvl="1">
              <a:spcBef>
                <a:spcPts val="600"/>
              </a:spcBef>
              <a:buFont typeface="Arial" panose="020B0604020202020204" pitchFamily="34" charset="0"/>
              <a:buChar char="•"/>
              <a:defRPr/>
            </a:pPr>
            <a:r>
              <a:rPr lang="en-US" sz="3200" dirty="0">
                <a:ea typeface="Times New Roman"/>
              </a:rPr>
              <a:t>An additional payment at this point would essentially be another advance, which is not allowed</a:t>
            </a:r>
          </a:p>
          <a:p>
            <a:pPr lvl="1">
              <a:spcBef>
                <a:spcPts val="600"/>
              </a:spcBef>
              <a:buFont typeface="Arial" panose="020B0604020202020204" pitchFamily="34" charset="0"/>
              <a:buChar char="•"/>
              <a:defRPr/>
            </a:pPr>
            <a:endParaRPr lang="en-US" sz="3200" dirty="0">
              <a:ea typeface="Times New Roman"/>
            </a:endParaRPr>
          </a:p>
          <a:p>
            <a:pPr lvl="1">
              <a:spcBef>
                <a:spcPts val="0"/>
              </a:spcBef>
              <a:buFont typeface="Arial" panose="020B0604020202020204" pitchFamily="34" charset="0"/>
              <a:buChar char="•"/>
              <a:defRPr/>
            </a:pPr>
            <a:endParaRPr lang="en-US" dirty="0">
              <a:ea typeface="Times New Roman"/>
            </a:endParaRPr>
          </a:p>
          <a:p>
            <a:pPr lvl="2">
              <a:spcBef>
                <a:spcPts val="0"/>
              </a:spcBef>
              <a:defRPr/>
            </a:pPr>
            <a:endParaRPr lang="en-US" sz="2800" dirty="0">
              <a:latin typeface="Calibri"/>
              <a:ea typeface="Times New Roman"/>
            </a:endParaRPr>
          </a:p>
          <a:p>
            <a:pPr lvl="1">
              <a:spcBef>
                <a:spcPts val="0"/>
              </a:spcBef>
              <a:buFontTx/>
              <a:buChar char="-"/>
            </a:pPr>
            <a:endParaRPr lang="en-US" sz="3200"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p:txBody>
      </p:sp>
      <p:pic>
        <p:nvPicPr>
          <p:cNvPr id="2" name="Picture 1">
            <a:extLst>
              <a:ext uri="{FF2B5EF4-FFF2-40B4-BE49-F238E27FC236}">
                <a16:creationId xmlns:a16="http://schemas.microsoft.com/office/drawing/2014/main" id="{BC5CFC65-33EC-4D1F-A5A0-CB803DCEC92A}"/>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181600" y="3452091"/>
            <a:ext cx="804177" cy="685800"/>
          </a:xfrm>
          <a:prstGeom prst="rect">
            <a:avLst/>
          </a:prstGeom>
        </p:spPr>
      </p:pic>
      <p:pic>
        <p:nvPicPr>
          <p:cNvPr id="9" name="Picture 8">
            <a:extLst>
              <a:ext uri="{FF2B5EF4-FFF2-40B4-BE49-F238E27FC236}">
                <a16:creationId xmlns:a16="http://schemas.microsoft.com/office/drawing/2014/main" id="{CAFCE2BF-9D70-4ABD-8E2A-5397CBAEF321}"/>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flipH="1">
            <a:off x="3429000" y="3452091"/>
            <a:ext cx="804177" cy="685800"/>
          </a:xfrm>
          <a:prstGeom prst="rect">
            <a:avLst/>
          </a:prstGeom>
        </p:spPr>
      </p:pic>
    </p:spTree>
    <p:extLst>
      <p:ext uri="{BB962C8B-B14F-4D97-AF65-F5344CB8AC3E}">
        <p14:creationId xmlns:p14="http://schemas.microsoft.com/office/powerpoint/2010/main" val="3576095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4C46E1DE-DFCB-2905-BACB-79C9BDE92AFA}"/>
              </a:ext>
            </a:extLst>
          </p:cNvPr>
          <p:cNvSpPr/>
          <p:nvPr/>
        </p:nvSpPr>
        <p:spPr>
          <a:xfrm>
            <a:off x="0" y="0"/>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latin typeface="Calibri"/>
            </a:endParaRPr>
          </a:p>
        </p:txBody>
      </p:sp>
      <p:sp>
        <p:nvSpPr>
          <p:cNvPr id="5" name="Text Box 6">
            <a:extLst>
              <a:ext uri="{FF2B5EF4-FFF2-40B4-BE49-F238E27FC236}">
                <a16:creationId xmlns:a16="http://schemas.microsoft.com/office/drawing/2014/main" id="{299FE52E-0487-DDFB-869F-8ACC0DC9BE41}"/>
              </a:ext>
            </a:extLst>
          </p:cNvPr>
          <p:cNvSpPr txBox="1">
            <a:spLocks noChangeArrowheads="1"/>
          </p:cNvSpPr>
          <p:nvPr/>
        </p:nvSpPr>
        <p:spPr bwMode="auto">
          <a:xfrm>
            <a:off x="0" y="-43814"/>
            <a:ext cx="373380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FFFFCC"/>
                </a:solidFill>
                <a:latin typeface="Arial" pitchFamily="34" charset="0"/>
              </a:rPr>
              <a:t>DGLVR Program</a:t>
            </a:r>
          </a:p>
        </p:txBody>
      </p:sp>
      <p:sp>
        <p:nvSpPr>
          <p:cNvPr id="6" name="Text Box 6">
            <a:extLst>
              <a:ext uri="{FF2B5EF4-FFF2-40B4-BE49-F238E27FC236}">
                <a16:creationId xmlns:a16="http://schemas.microsoft.com/office/drawing/2014/main" id="{78D6DB6D-F9DD-CB53-EA56-C5239ACCFA54}"/>
              </a:ext>
            </a:extLst>
          </p:cNvPr>
          <p:cNvSpPr txBox="1">
            <a:spLocks noChangeArrowheads="1"/>
          </p:cNvSpPr>
          <p:nvPr/>
        </p:nvSpPr>
        <p:spPr bwMode="auto">
          <a:xfrm>
            <a:off x="4590288" y="-43815"/>
            <a:ext cx="459105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003300"/>
                </a:solidFill>
                <a:latin typeface="Arial" pitchFamily="34" charset="0"/>
              </a:rPr>
              <a:t>5-Year Agreements &amp; Spending</a:t>
            </a:r>
          </a:p>
        </p:txBody>
      </p:sp>
      <p:sp>
        <p:nvSpPr>
          <p:cNvPr id="8" name="Subtitle 2">
            <a:extLst>
              <a:ext uri="{FF2B5EF4-FFF2-40B4-BE49-F238E27FC236}">
                <a16:creationId xmlns:a16="http://schemas.microsoft.com/office/drawing/2014/main" id="{06B77B23-F3A1-4C79-A284-9AD7AA44B3DC}"/>
              </a:ext>
            </a:extLst>
          </p:cNvPr>
          <p:cNvSpPr txBox="1">
            <a:spLocks/>
          </p:cNvSpPr>
          <p:nvPr/>
        </p:nvSpPr>
        <p:spPr>
          <a:xfrm>
            <a:off x="-152400" y="511008"/>
            <a:ext cx="9333738" cy="634699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spcBef>
                <a:spcPts val="0"/>
              </a:spcBef>
              <a:buNone/>
              <a:defRPr/>
            </a:pPr>
            <a:r>
              <a:rPr lang="en-US" sz="3200" b="1" u="sng" dirty="0">
                <a:solidFill>
                  <a:srgbClr val="FF0000"/>
                </a:solidFill>
                <a:latin typeface="Calibri"/>
                <a:ea typeface="Times New Roman"/>
              </a:rPr>
              <a:t>Example schedule of payments:</a:t>
            </a:r>
          </a:p>
          <a:p>
            <a:pPr lvl="1">
              <a:spcBef>
                <a:spcPts val="600"/>
              </a:spcBef>
              <a:buFont typeface="Arial" panose="020B0604020202020204" pitchFamily="34" charset="0"/>
              <a:buChar char="•"/>
              <a:defRPr/>
            </a:pPr>
            <a:r>
              <a:rPr lang="en-US" sz="3200" dirty="0">
                <a:ea typeface="Times New Roman"/>
              </a:rPr>
              <a:t>$100,000 total contract amount</a:t>
            </a:r>
          </a:p>
          <a:p>
            <a:pPr lvl="1">
              <a:spcBef>
                <a:spcPts val="600"/>
              </a:spcBef>
              <a:buFont typeface="Arial" panose="020B0604020202020204" pitchFamily="34" charset="0"/>
              <a:buChar char="•"/>
              <a:defRPr/>
            </a:pPr>
            <a:r>
              <a:rPr lang="en-US" sz="3200" dirty="0">
                <a:ea typeface="Times New Roman"/>
              </a:rPr>
              <a:t>$50,000 is advanced</a:t>
            </a:r>
          </a:p>
          <a:p>
            <a:pPr lvl="1">
              <a:spcBef>
                <a:spcPts val="600"/>
              </a:spcBef>
              <a:buFont typeface="Arial" panose="020B0604020202020204" pitchFamily="34" charset="0"/>
              <a:buChar char="•"/>
              <a:defRPr/>
            </a:pPr>
            <a:r>
              <a:rPr lang="en-US" sz="3200" dirty="0">
                <a:ea typeface="Times New Roman"/>
              </a:rPr>
              <a:t>District receives receipts for $70,000 in materials costs.</a:t>
            </a:r>
          </a:p>
          <a:p>
            <a:pPr lvl="1">
              <a:spcBef>
                <a:spcPts val="600"/>
              </a:spcBef>
              <a:buFont typeface="Arial" panose="020B0604020202020204" pitchFamily="34" charset="0"/>
              <a:buChar char="•"/>
              <a:defRPr/>
            </a:pPr>
            <a:r>
              <a:rPr lang="en-US" sz="3200" dirty="0">
                <a:ea typeface="Times New Roman"/>
              </a:rPr>
              <a:t>Can you provide another payment for $20,000?</a:t>
            </a:r>
          </a:p>
          <a:p>
            <a:pPr marL="457200" lvl="1" indent="0" algn="ctr">
              <a:spcBef>
                <a:spcPts val="600"/>
              </a:spcBef>
              <a:buNone/>
              <a:defRPr/>
            </a:pPr>
            <a:r>
              <a:rPr lang="en-US" sz="5400" b="1" u="sng" dirty="0">
                <a:solidFill>
                  <a:srgbClr val="92D050"/>
                </a:solidFill>
                <a:ea typeface="Times New Roman"/>
              </a:rPr>
              <a:t>YES!</a:t>
            </a:r>
          </a:p>
          <a:p>
            <a:pPr marL="457200" lvl="1" indent="0" algn="ctr">
              <a:spcBef>
                <a:spcPts val="600"/>
              </a:spcBef>
              <a:buNone/>
              <a:defRPr/>
            </a:pPr>
            <a:r>
              <a:rPr lang="en-US" sz="1800" b="1" u="sng" dirty="0">
                <a:solidFill>
                  <a:srgbClr val="92D050"/>
                </a:solidFill>
                <a:ea typeface="Times New Roman"/>
              </a:rPr>
              <a:t>  </a:t>
            </a:r>
          </a:p>
          <a:p>
            <a:pPr lvl="1">
              <a:spcBef>
                <a:spcPts val="600"/>
              </a:spcBef>
              <a:buFont typeface="Arial" panose="020B0604020202020204" pitchFamily="34" charset="0"/>
              <a:buChar char="•"/>
              <a:defRPr/>
            </a:pPr>
            <a:r>
              <a:rPr lang="en-US" sz="3200" dirty="0">
                <a:ea typeface="Times New Roman"/>
              </a:rPr>
              <a:t>Because the grant recipient has spent the original advance, plus an additional $20,000</a:t>
            </a:r>
          </a:p>
          <a:p>
            <a:pPr lvl="1">
              <a:spcBef>
                <a:spcPts val="600"/>
              </a:spcBef>
              <a:buFont typeface="Arial" panose="020B0604020202020204" pitchFamily="34" charset="0"/>
              <a:buChar char="•"/>
              <a:defRPr/>
            </a:pPr>
            <a:endParaRPr lang="en-US" sz="3200" dirty="0">
              <a:ea typeface="Times New Roman"/>
            </a:endParaRPr>
          </a:p>
          <a:p>
            <a:pPr lvl="1">
              <a:spcBef>
                <a:spcPts val="0"/>
              </a:spcBef>
              <a:buFont typeface="Arial" panose="020B0604020202020204" pitchFamily="34" charset="0"/>
              <a:buChar char="•"/>
              <a:defRPr/>
            </a:pPr>
            <a:endParaRPr lang="en-US" dirty="0">
              <a:ea typeface="Times New Roman"/>
            </a:endParaRPr>
          </a:p>
          <a:p>
            <a:pPr lvl="2">
              <a:spcBef>
                <a:spcPts val="0"/>
              </a:spcBef>
              <a:defRPr/>
            </a:pPr>
            <a:endParaRPr lang="en-US" sz="2800" dirty="0">
              <a:latin typeface="Calibri"/>
              <a:ea typeface="Times New Roman"/>
            </a:endParaRPr>
          </a:p>
          <a:p>
            <a:pPr lvl="1">
              <a:spcBef>
                <a:spcPts val="0"/>
              </a:spcBef>
              <a:buFontTx/>
              <a:buChar char="-"/>
            </a:pPr>
            <a:endParaRPr lang="en-US" sz="3200"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p:txBody>
      </p:sp>
    </p:spTree>
    <p:extLst>
      <p:ext uri="{BB962C8B-B14F-4D97-AF65-F5344CB8AC3E}">
        <p14:creationId xmlns:p14="http://schemas.microsoft.com/office/powerpoint/2010/main" val="2426656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4C46E1DE-DFCB-2905-BACB-79C9BDE92AFA}"/>
              </a:ext>
            </a:extLst>
          </p:cNvPr>
          <p:cNvSpPr/>
          <p:nvPr/>
        </p:nvSpPr>
        <p:spPr>
          <a:xfrm>
            <a:off x="0" y="0"/>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latin typeface="Calibri"/>
            </a:endParaRPr>
          </a:p>
        </p:txBody>
      </p:sp>
      <p:sp>
        <p:nvSpPr>
          <p:cNvPr id="5" name="Text Box 6">
            <a:extLst>
              <a:ext uri="{FF2B5EF4-FFF2-40B4-BE49-F238E27FC236}">
                <a16:creationId xmlns:a16="http://schemas.microsoft.com/office/drawing/2014/main" id="{299FE52E-0487-DDFB-869F-8ACC0DC9BE41}"/>
              </a:ext>
            </a:extLst>
          </p:cNvPr>
          <p:cNvSpPr txBox="1">
            <a:spLocks noChangeArrowheads="1"/>
          </p:cNvSpPr>
          <p:nvPr/>
        </p:nvSpPr>
        <p:spPr bwMode="auto">
          <a:xfrm>
            <a:off x="0" y="-43814"/>
            <a:ext cx="373380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FFFFCC"/>
                </a:solidFill>
                <a:latin typeface="Arial" pitchFamily="34" charset="0"/>
              </a:rPr>
              <a:t>DGLVR Program</a:t>
            </a:r>
          </a:p>
        </p:txBody>
      </p:sp>
      <p:sp>
        <p:nvSpPr>
          <p:cNvPr id="6" name="Text Box 6">
            <a:extLst>
              <a:ext uri="{FF2B5EF4-FFF2-40B4-BE49-F238E27FC236}">
                <a16:creationId xmlns:a16="http://schemas.microsoft.com/office/drawing/2014/main" id="{78D6DB6D-F9DD-CB53-EA56-C5239ACCFA54}"/>
              </a:ext>
            </a:extLst>
          </p:cNvPr>
          <p:cNvSpPr txBox="1">
            <a:spLocks noChangeArrowheads="1"/>
          </p:cNvSpPr>
          <p:nvPr/>
        </p:nvSpPr>
        <p:spPr bwMode="auto">
          <a:xfrm>
            <a:off x="4590288" y="-43815"/>
            <a:ext cx="459105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003300"/>
                </a:solidFill>
                <a:latin typeface="Arial" pitchFamily="34" charset="0"/>
              </a:rPr>
              <a:t>5-Year Agreements &amp; Spending</a:t>
            </a:r>
          </a:p>
        </p:txBody>
      </p:sp>
      <p:sp>
        <p:nvSpPr>
          <p:cNvPr id="8" name="Subtitle 2">
            <a:extLst>
              <a:ext uri="{FF2B5EF4-FFF2-40B4-BE49-F238E27FC236}">
                <a16:creationId xmlns:a16="http://schemas.microsoft.com/office/drawing/2014/main" id="{06B77B23-F3A1-4C79-A284-9AD7AA44B3DC}"/>
              </a:ext>
            </a:extLst>
          </p:cNvPr>
          <p:cNvSpPr txBox="1">
            <a:spLocks/>
          </p:cNvSpPr>
          <p:nvPr/>
        </p:nvSpPr>
        <p:spPr>
          <a:xfrm>
            <a:off x="-152400" y="511008"/>
            <a:ext cx="9333738" cy="634699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spcBef>
                <a:spcPts val="0"/>
              </a:spcBef>
              <a:buNone/>
              <a:defRPr/>
            </a:pPr>
            <a:r>
              <a:rPr lang="en-US" sz="3200" b="1" u="sng" dirty="0">
                <a:solidFill>
                  <a:srgbClr val="FF0000"/>
                </a:solidFill>
                <a:latin typeface="Calibri"/>
                <a:ea typeface="Times New Roman"/>
              </a:rPr>
              <a:t>Example schedule of payments:</a:t>
            </a:r>
          </a:p>
          <a:p>
            <a:pPr lvl="1">
              <a:spcBef>
                <a:spcPts val="600"/>
              </a:spcBef>
              <a:buFont typeface="Arial" panose="020B0604020202020204" pitchFamily="34" charset="0"/>
              <a:buChar char="•"/>
              <a:defRPr/>
            </a:pPr>
            <a:r>
              <a:rPr lang="en-US" sz="3200" dirty="0">
                <a:ea typeface="Times New Roman"/>
              </a:rPr>
              <a:t>$100,000 total contract amount</a:t>
            </a:r>
          </a:p>
          <a:p>
            <a:pPr lvl="1">
              <a:spcBef>
                <a:spcPts val="600"/>
              </a:spcBef>
              <a:buFont typeface="Arial" panose="020B0604020202020204" pitchFamily="34" charset="0"/>
              <a:buChar char="•"/>
              <a:defRPr/>
            </a:pPr>
            <a:r>
              <a:rPr lang="en-US" sz="3200" dirty="0">
                <a:ea typeface="Times New Roman"/>
              </a:rPr>
              <a:t>$50,000 is advanced</a:t>
            </a:r>
          </a:p>
          <a:p>
            <a:pPr lvl="1">
              <a:spcBef>
                <a:spcPts val="600"/>
              </a:spcBef>
              <a:buFont typeface="Arial" panose="020B0604020202020204" pitchFamily="34" charset="0"/>
              <a:buChar char="•"/>
              <a:defRPr/>
            </a:pPr>
            <a:r>
              <a:rPr lang="en-US" sz="3200" dirty="0">
                <a:ea typeface="Times New Roman"/>
              </a:rPr>
              <a:t>District receives receipts for $80,000 in materials.</a:t>
            </a:r>
          </a:p>
          <a:p>
            <a:pPr lvl="1">
              <a:spcBef>
                <a:spcPts val="600"/>
              </a:spcBef>
              <a:buFont typeface="Arial" panose="020B0604020202020204" pitchFamily="34" charset="0"/>
              <a:buChar char="•"/>
              <a:defRPr/>
            </a:pPr>
            <a:r>
              <a:rPr lang="en-US" sz="3200" dirty="0">
                <a:ea typeface="Times New Roman"/>
              </a:rPr>
              <a:t>Can you provide another payment for $30,000?</a:t>
            </a:r>
          </a:p>
          <a:p>
            <a:pPr marL="457200" lvl="1" indent="0" algn="ctr">
              <a:spcBef>
                <a:spcPts val="600"/>
              </a:spcBef>
              <a:buNone/>
              <a:defRPr/>
            </a:pPr>
            <a:r>
              <a:rPr lang="en-US" sz="3600" b="1" u="sng" dirty="0">
                <a:solidFill>
                  <a:srgbClr val="FF0000"/>
                </a:solidFill>
                <a:ea typeface="Times New Roman"/>
              </a:rPr>
              <a:t>NO!</a:t>
            </a:r>
          </a:p>
          <a:p>
            <a:pPr lvl="1">
              <a:spcBef>
                <a:spcPts val="600"/>
              </a:spcBef>
              <a:buFont typeface="Arial" panose="020B0604020202020204" pitchFamily="34" charset="0"/>
              <a:buChar char="•"/>
              <a:defRPr/>
            </a:pPr>
            <a:r>
              <a:rPr lang="en-US" sz="3200" dirty="0">
                <a:ea typeface="Times New Roman"/>
              </a:rPr>
              <a:t>Because you have to retain at least 30% of the contract for final payment</a:t>
            </a:r>
          </a:p>
          <a:p>
            <a:pPr lvl="1">
              <a:spcBef>
                <a:spcPts val="600"/>
              </a:spcBef>
              <a:buFont typeface="Arial" panose="020B0604020202020204" pitchFamily="34" charset="0"/>
              <a:buChar char="•"/>
              <a:defRPr/>
            </a:pPr>
            <a:r>
              <a:rPr lang="en-US" sz="3200" dirty="0">
                <a:ea typeface="Times New Roman"/>
              </a:rPr>
              <a:t>You can make a partial payment of $20,000. </a:t>
            </a:r>
          </a:p>
          <a:p>
            <a:pPr lvl="1">
              <a:spcBef>
                <a:spcPts val="600"/>
              </a:spcBef>
              <a:buFont typeface="Arial" panose="020B0604020202020204" pitchFamily="34" charset="0"/>
              <a:buChar char="•"/>
              <a:defRPr/>
            </a:pPr>
            <a:r>
              <a:rPr lang="en-US" sz="3200" dirty="0">
                <a:ea typeface="Times New Roman"/>
              </a:rPr>
              <a:t>The other $10,000 is part of the final payment.</a:t>
            </a:r>
          </a:p>
          <a:p>
            <a:pPr marL="457200" lvl="1" indent="0">
              <a:spcBef>
                <a:spcPts val="0"/>
              </a:spcBef>
              <a:buNone/>
              <a:defRPr/>
            </a:pPr>
            <a:endParaRPr lang="en-US" dirty="0">
              <a:ea typeface="Times New Roman"/>
            </a:endParaRPr>
          </a:p>
          <a:p>
            <a:pPr lvl="2">
              <a:spcBef>
                <a:spcPts val="0"/>
              </a:spcBef>
              <a:defRPr/>
            </a:pPr>
            <a:endParaRPr lang="en-US" sz="2800" dirty="0">
              <a:latin typeface="Calibri"/>
              <a:ea typeface="Times New Roman"/>
            </a:endParaRPr>
          </a:p>
          <a:p>
            <a:pPr lvl="1">
              <a:spcBef>
                <a:spcPts val="0"/>
              </a:spcBef>
              <a:buFontTx/>
              <a:buChar char="-"/>
            </a:pPr>
            <a:endParaRPr lang="en-US" sz="3200"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p:txBody>
      </p:sp>
      <p:pic>
        <p:nvPicPr>
          <p:cNvPr id="2" name="Picture 1">
            <a:extLst>
              <a:ext uri="{FF2B5EF4-FFF2-40B4-BE49-F238E27FC236}">
                <a16:creationId xmlns:a16="http://schemas.microsoft.com/office/drawing/2014/main" id="{BC5CFC65-33EC-4D1F-A5A0-CB803DCEC92A}"/>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334000" y="3343564"/>
            <a:ext cx="804177" cy="685800"/>
          </a:xfrm>
          <a:prstGeom prst="rect">
            <a:avLst/>
          </a:prstGeom>
        </p:spPr>
      </p:pic>
      <p:pic>
        <p:nvPicPr>
          <p:cNvPr id="9" name="Picture 8">
            <a:extLst>
              <a:ext uri="{FF2B5EF4-FFF2-40B4-BE49-F238E27FC236}">
                <a16:creationId xmlns:a16="http://schemas.microsoft.com/office/drawing/2014/main" id="{CAFCE2BF-9D70-4ABD-8E2A-5397CBAEF321}"/>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flipH="1">
            <a:off x="3407912" y="3341604"/>
            <a:ext cx="804177" cy="685800"/>
          </a:xfrm>
          <a:prstGeom prst="rect">
            <a:avLst/>
          </a:prstGeom>
        </p:spPr>
      </p:pic>
    </p:spTree>
    <p:extLst>
      <p:ext uri="{BB962C8B-B14F-4D97-AF65-F5344CB8AC3E}">
        <p14:creationId xmlns:p14="http://schemas.microsoft.com/office/powerpoint/2010/main" val="3655326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ubtitle 2"/>
          <p:cNvSpPr txBox="1">
            <a:spLocks/>
          </p:cNvSpPr>
          <p:nvPr/>
        </p:nvSpPr>
        <p:spPr>
          <a:xfrm>
            <a:off x="0" y="535709"/>
            <a:ext cx="8915400" cy="6096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spcBef>
                <a:spcPts val="0"/>
              </a:spcBef>
              <a:buNone/>
              <a:defRPr/>
            </a:pPr>
            <a:r>
              <a:rPr lang="en-US" sz="3200" b="1" u="sng" dirty="0">
                <a:solidFill>
                  <a:srgbClr val="FF0000"/>
                </a:solidFill>
                <a:latin typeface="Calibri"/>
                <a:ea typeface="Times New Roman"/>
              </a:rPr>
              <a:t>Things not to do</a:t>
            </a:r>
            <a:r>
              <a:rPr lang="en-US" sz="3200" b="1" dirty="0">
                <a:solidFill>
                  <a:srgbClr val="FF0000"/>
                </a:solidFill>
                <a:latin typeface="Calibri"/>
                <a:ea typeface="Times New Roman"/>
              </a:rPr>
              <a:t>:</a:t>
            </a:r>
          </a:p>
          <a:p>
            <a:pPr lvl="1">
              <a:spcBef>
                <a:spcPts val="0"/>
              </a:spcBef>
              <a:buFont typeface="Arial" panose="020B0604020202020204" pitchFamily="34" charset="0"/>
              <a:buChar char="•"/>
            </a:pPr>
            <a:r>
              <a:rPr lang="en-US" sz="3200" b="1" dirty="0">
                <a:solidFill>
                  <a:prstClr val="black"/>
                </a:solidFill>
                <a:latin typeface="Calibri"/>
                <a:ea typeface="Times New Roman"/>
              </a:rPr>
              <a:t>It is not advisable to provide additional funds to a project </a:t>
            </a:r>
            <a:r>
              <a:rPr lang="en-US" sz="3200" b="1" u="sng" dirty="0">
                <a:solidFill>
                  <a:prstClr val="black"/>
                </a:solidFill>
                <a:latin typeface="Calibri"/>
                <a:ea typeface="Times New Roman"/>
              </a:rPr>
              <a:t>that will not be done by 6/30/2024</a:t>
            </a:r>
          </a:p>
          <a:p>
            <a:pPr lvl="2">
              <a:spcBef>
                <a:spcPts val="0"/>
              </a:spcBef>
            </a:pPr>
            <a:r>
              <a:rPr lang="en-US" sz="2800" dirty="0">
                <a:solidFill>
                  <a:prstClr val="black"/>
                </a:solidFill>
                <a:latin typeface="Calibri"/>
                <a:ea typeface="Times New Roman"/>
              </a:rPr>
              <a:t>This ties up 50% of the amount as funds </a:t>
            </a:r>
            <a:r>
              <a:rPr lang="en-US" sz="2800" u="sng" dirty="0">
                <a:solidFill>
                  <a:prstClr val="black"/>
                </a:solidFill>
                <a:latin typeface="Calibri"/>
                <a:ea typeface="Times New Roman"/>
              </a:rPr>
              <a:t>that cannot be spent by 6/30/2024</a:t>
            </a:r>
          </a:p>
          <a:p>
            <a:pPr lvl="2">
              <a:spcBef>
                <a:spcPts val="0"/>
              </a:spcBef>
            </a:pPr>
            <a:endParaRPr lang="en-US" sz="2800" dirty="0">
              <a:solidFill>
                <a:prstClr val="black"/>
              </a:solidFill>
              <a:latin typeface="Calibri"/>
              <a:ea typeface="Times New Roman"/>
            </a:endParaRPr>
          </a:p>
          <a:p>
            <a:pPr lvl="2">
              <a:spcBef>
                <a:spcPts val="0"/>
              </a:spcBef>
            </a:pPr>
            <a:endParaRPr lang="en-US" sz="2800" dirty="0">
              <a:solidFill>
                <a:prstClr val="black"/>
              </a:solidFill>
              <a:latin typeface="Calibri"/>
              <a:ea typeface="Times New Roman"/>
            </a:endParaRPr>
          </a:p>
          <a:p>
            <a:pPr lvl="2">
              <a:spcBef>
                <a:spcPts val="0"/>
              </a:spcBef>
            </a:pPr>
            <a:endParaRPr lang="en-US" sz="2800" dirty="0">
              <a:solidFill>
                <a:prstClr val="black"/>
              </a:solidFill>
              <a:latin typeface="Calibri"/>
              <a:ea typeface="Times New Roman"/>
            </a:endParaRPr>
          </a:p>
          <a:p>
            <a:pPr lvl="1">
              <a:spcBef>
                <a:spcPts val="0"/>
              </a:spcBef>
              <a:buFont typeface="Arial" panose="020B0604020202020204" pitchFamily="34" charset="0"/>
              <a:buChar char="•"/>
            </a:pPr>
            <a:endParaRPr lang="en-US" sz="3200" dirty="0">
              <a:solidFill>
                <a:prstClr val="black"/>
              </a:solidFill>
              <a:latin typeface="Calibri"/>
              <a:ea typeface="Times New Roman"/>
            </a:endParaRPr>
          </a:p>
          <a:p>
            <a:pPr lvl="2">
              <a:spcBef>
                <a:spcPts val="0"/>
              </a:spcBef>
            </a:pPr>
            <a:endParaRPr lang="en-US" sz="2800" dirty="0">
              <a:solidFill>
                <a:prstClr val="black"/>
              </a:solidFill>
              <a:latin typeface="Calibri"/>
              <a:ea typeface="Times New Roman"/>
            </a:endParaRPr>
          </a:p>
          <a:p>
            <a:pPr lvl="2">
              <a:spcBef>
                <a:spcPts val="0"/>
              </a:spcBef>
            </a:pPr>
            <a:endParaRPr lang="en-US" sz="2800" dirty="0">
              <a:solidFill>
                <a:prstClr val="black"/>
              </a:solidFill>
              <a:latin typeface="Calibri"/>
              <a:ea typeface="Times New Roman"/>
            </a:endParaRPr>
          </a:p>
          <a:p>
            <a:pPr lvl="2">
              <a:spcBef>
                <a:spcPts val="0"/>
              </a:spcBef>
            </a:pPr>
            <a:endParaRPr lang="en-US" sz="2800" dirty="0">
              <a:solidFill>
                <a:prstClr val="black"/>
              </a:solidFill>
              <a:latin typeface="Calibri"/>
              <a:ea typeface="Times New Roman"/>
            </a:endParaRPr>
          </a:p>
          <a:p>
            <a:pPr lvl="1">
              <a:spcBef>
                <a:spcPts val="0"/>
              </a:spcBef>
              <a:buFontTx/>
              <a:buChar char="-"/>
            </a:pPr>
            <a:endParaRPr lang="en-US" sz="3200"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p:txBody>
      </p:sp>
      <p:sp>
        <p:nvSpPr>
          <p:cNvPr id="3" name="Rectangle 2"/>
          <p:cNvSpPr/>
          <p:nvPr/>
        </p:nvSpPr>
        <p:spPr>
          <a:xfrm>
            <a:off x="0" y="0"/>
            <a:ext cx="91440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4C46E1DE-DFCB-2905-BACB-79C9BDE92AFA}"/>
              </a:ext>
            </a:extLst>
          </p:cNvPr>
          <p:cNvSpPr/>
          <p:nvPr/>
        </p:nvSpPr>
        <p:spPr>
          <a:xfrm>
            <a:off x="0" y="0"/>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latin typeface="Calibri"/>
            </a:endParaRPr>
          </a:p>
        </p:txBody>
      </p:sp>
      <p:sp>
        <p:nvSpPr>
          <p:cNvPr id="5" name="Text Box 6">
            <a:extLst>
              <a:ext uri="{FF2B5EF4-FFF2-40B4-BE49-F238E27FC236}">
                <a16:creationId xmlns:a16="http://schemas.microsoft.com/office/drawing/2014/main" id="{299FE52E-0487-DDFB-869F-8ACC0DC9BE41}"/>
              </a:ext>
            </a:extLst>
          </p:cNvPr>
          <p:cNvSpPr txBox="1">
            <a:spLocks noChangeArrowheads="1"/>
          </p:cNvSpPr>
          <p:nvPr/>
        </p:nvSpPr>
        <p:spPr bwMode="auto">
          <a:xfrm>
            <a:off x="0" y="-43814"/>
            <a:ext cx="373380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FFFFCC"/>
                </a:solidFill>
                <a:latin typeface="Arial" pitchFamily="34" charset="0"/>
              </a:rPr>
              <a:t>DGLVR Program</a:t>
            </a:r>
          </a:p>
        </p:txBody>
      </p:sp>
      <p:sp>
        <p:nvSpPr>
          <p:cNvPr id="6" name="Text Box 6">
            <a:extLst>
              <a:ext uri="{FF2B5EF4-FFF2-40B4-BE49-F238E27FC236}">
                <a16:creationId xmlns:a16="http://schemas.microsoft.com/office/drawing/2014/main" id="{78D6DB6D-F9DD-CB53-EA56-C5239ACCFA54}"/>
              </a:ext>
            </a:extLst>
          </p:cNvPr>
          <p:cNvSpPr txBox="1">
            <a:spLocks noChangeArrowheads="1"/>
          </p:cNvSpPr>
          <p:nvPr/>
        </p:nvSpPr>
        <p:spPr bwMode="auto">
          <a:xfrm>
            <a:off x="4590288" y="-43815"/>
            <a:ext cx="459105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003300"/>
                </a:solidFill>
                <a:latin typeface="Arial" pitchFamily="34" charset="0"/>
              </a:rPr>
              <a:t>5-Year Agreements &amp; Spending</a:t>
            </a:r>
          </a:p>
        </p:txBody>
      </p:sp>
    </p:spTree>
    <p:extLst>
      <p:ext uri="{BB962C8B-B14F-4D97-AF65-F5344CB8AC3E}">
        <p14:creationId xmlns:p14="http://schemas.microsoft.com/office/powerpoint/2010/main" val="4225839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ubtitle 2"/>
          <p:cNvSpPr txBox="1">
            <a:spLocks/>
          </p:cNvSpPr>
          <p:nvPr/>
        </p:nvSpPr>
        <p:spPr>
          <a:xfrm>
            <a:off x="-2702" y="372872"/>
            <a:ext cx="8915400" cy="6096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spcBef>
                <a:spcPts val="0"/>
              </a:spcBef>
              <a:buNone/>
            </a:pPr>
            <a:r>
              <a:rPr lang="en-US" sz="3200" dirty="0">
                <a:solidFill>
                  <a:prstClr val="black"/>
                </a:solidFill>
                <a:latin typeface="Calibri"/>
                <a:ea typeface="Times New Roman"/>
              </a:rPr>
              <a:t>Example: </a:t>
            </a:r>
          </a:p>
          <a:p>
            <a:pPr lvl="1">
              <a:spcBef>
                <a:spcPts val="0"/>
              </a:spcBef>
              <a:buFont typeface="Arial" panose="020B0604020202020204" pitchFamily="34" charset="0"/>
              <a:buChar char="•"/>
            </a:pPr>
            <a:r>
              <a:rPr lang="en-US" sz="3200" dirty="0">
                <a:solidFill>
                  <a:prstClr val="black"/>
                </a:solidFill>
                <a:latin typeface="Calibri"/>
                <a:ea typeface="Times New Roman"/>
              </a:rPr>
              <a:t>Existing $100,000 contract ($50,000 advance)</a:t>
            </a:r>
          </a:p>
          <a:p>
            <a:pPr lvl="2">
              <a:spcBef>
                <a:spcPts val="0"/>
              </a:spcBef>
            </a:pPr>
            <a:r>
              <a:rPr lang="en-US" sz="2800" dirty="0">
                <a:solidFill>
                  <a:prstClr val="black"/>
                </a:solidFill>
                <a:latin typeface="Calibri"/>
                <a:ea typeface="Times New Roman"/>
              </a:rPr>
              <a:t>Won’t be completed by 6/30/2024</a:t>
            </a:r>
          </a:p>
          <a:p>
            <a:pPr lvl="1">
              <a:spcBef>
                <a:spcPts val="0"/>
              </a:spcBef>
              <a:buFont typeface="Arial" panose="020B0604020202020204" pitchFamily="34" charset="0"/>
              <a:buChar char="•"/>
            </a:pPr>
            <a:r>
              <a:rPr lang="en-US" sz="3200" dirty="0">
                <a:solidFill>
                  <a:prstClr val="black"/>
                </a:solidFill>
                <a:latin typeface="Calibri"/>
                <a:ea typeface="Times New Roman"/>
              </a:rPr>
              <a:t>Have $50,000 left to spend by 6/30/2024</a:t>
            </a:r>
          </a:p>
          <a:p>
            <a:pPr lvl="1">
              <a:spcBef>
                <a:spcPts val="0"/>
              </a:spcBef>
              <a:buFont typeface="Arial" panose="020B0604020202020204" pitchFamily="34" charset="0"/>
              <a:buChar char="•"/>
            </a:pPr>
            <a:r>
              <a:rPr lang="en-US" sz="3200" dirty="0">
                <a:solidFill>
                  <a:prstClr val="black"/>
                </a:solidFill>
                <a:latin typeface="Calibri"/>
                <a:ea typeface="Times New Roman"/>
              </a:rPr>
              <a:t>Could I provide a $50,000 amendment to the contract to meet my 6/30/2024 spending requirement?</a:t>
            </a:r>
          </a:p>
          <a:p>
            <a:pPr marL="457200" lvl="1" indent="0" algn="ctr">
              <a:spcBef>
                <a:spcPts val="0"/>
              </a:spcBef>
              <a:buNone/>
            </a:pPr>
            <a:r>
              <a:rPr lang="en-US" sz="3200" b="1" u="sng" dirty="0">
                <a:solidFill>
                  <a:srgbClr val="FF0000"/>
                </a:solidFill>
                <a:latin typeface="Calibri"/>
                <a:ea typeface="Times New Roman"/>
              </a:rPr>
              <a:t>NO</a:t>
            </a:r>
          </a:p>
          <a:p>
            <a:pPr lvl="2">
              <a:spcBef>
                <a:spcPts val="0"/>
              </a:spcBef>
            </a:pPr>
            <a:r>
              <a:rPr lang="en-US" sz="2800" dirty="0">
                <a:solidFill>
                  <a:prstClr val="black"/>
                </a:solidFill>
                <a:latin typeface="Calibri"/>
                <a:ea typeface="Times New Roman"/>
              </a:rPr>
              <a:t>Why? Because you can only give an additional $25,000 advance </a:t>
            </a:r>
          </a:p>
          <a:p>
            <a:pPr lvl="2">
              <a:spcBef>
                <a:spcPts val="0"/>
              </a:spcBef>
            </a:pPr>
            <a:r>
              <a:rPr lang="en-US" sz="2800" dirty="0">
                <a:solidFill>
                  <a:prstClr val="black"/>
                </a:solidFill>
                <a:latin typeface="Calibri"/>
                <a:ea typeface="Times New Roman"/>
              </a:rPr>
              <a:t>Also, because the contract won’t be completed by 6/30/2024, there is no way to spend the other $25,000</a:t>
            </a:r>
          </a:p>
          <a:p>
            <a:pPr lvl="1">
              <a:spcBef>
                <a:spcPts val="0"/>
              </a:spcBef>
              <a:buFont typeface="Arial" panose="020B0604020202020204" pitchFamily="34" charset="0"/>
              <a:buChar char="•"/>
            </a:pPr>
            <a:endParaRPr lang="en-US" sz="3200" dirty="0">
              <a:solidFill>
                <a:prstClr val="black"/>
              </a:solidFill>
              <a:latin typeface="Calibri"/>
              <a:ea typeface="Times New Roman"/>
            </a:endParaRPr>
          </a:p>
          <a:p>
            <a:pPr lvl="2">
              <a:spcBef>
                <a:spcPts val="0"/>
              </a:spcBef>
            </a:pPr>
            <a:endParaRPr lang="en-US" sz="2800" dirty="0">
              <a:solidFill>
                <a:prstClr val="black"/>
              </a:solidFill>
              <a:latin typeface="Calibri"/>
              <a:ea typeface="Times New Roman"/>
            </a:endParaRPr>
          </a:p>
          <a:p>
            <a:pPr lvl="1">
              <a:spcBef>
                <a:spcPts val="0"/>
              </a:spcBef>
              <a:buFont typeface="Arial" panose="020B0604020202020204" pitchFamily="34" charset="0"/>
              <a:buChar char="•"/>
            </a:pPr>
            <a:endParaRPr lang="en-US" sz="3200" dirty="0">
              <a:solidFill>
                <a:prstClr val="black"/>
              </a:solidFill>
              <a:latin typeface="Calibri"/>
              <a:ea typeface="Times New Roman"/>
            </a:endParaRPr>
          </a:p>
          <a:p>
            <a:pPr lvl="2">
              <a:spcBef>
                <a:spcPts val="0"/>
              </a:spcBef>
            </a:pPr>
            <a:endParaRPr lang="en-US" sz="2800" dirty="0">
              <a:solidFill>
                <a:prstClr val="black"/>
              </a:solidFill>
              <a:latin typeface="Calibri"/>
              <a:ea typeface="Times New Roman"/>
            </a:endParaRPr>
          </a:p>
          <a:p>
            <a:pPr lvl="2">
              <a:spcBef>
                <a:spcPts val="0"/>
              </a:spcBef>
            </a:pPr>
            <a:endParaRPr lang="en-US" sz="2800" dirty="0">
              <a:solidFill>
                <a:prstClr val="black"/>
              </a:solidFill>
              <a:latin typeface="Calibri"/>
              <a:ea typeface="Times New Roman"/>
            </a:endParaRPr>
          </a:p>
          <a:p>
            <a:pPr lvl="2">
              <a:spcBef>
                <a:spcPts val="0"/>
              </a:spcBef>
            </a:pPr>
            <a:endParaRPr lang="en-US" sz="2800" dirty="0">
              <a:solidFill>
                <a:prstClr val="black"/>
              </a:solidFill>
              <a:latin typeface="Calibri"/>
              <a:ea typeface="Times New Roman"/>
            </a:endParaRPr>
          </a:p>
          <a:p>
            <a:pPr lvl="1">
              <a:spcBef>
                <a:spcPts val="0"/>
              </a:spcBef>
              <a:buFontTx/>
              <a:buChar char="-"/>
            </a:pPr>
            <a:endParaRPr lang="en-US" sz="3200"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p:txBody>
      </p:sp>
      <p:sp>
        <p:nvSpPr>
          <p:cNvPr id="4" name="Rectangle 3">
            <a:extLst>
              <a:ext uri="{FF2B5EF4-FFF2-40B4-BE49-F238E27FC236}">
                <a16:creationId xmlns:a16="http://schemas.microsoft.com/office/drawing/2014/main" id="{4C46E1DE-DFCB-2905-BACB-79C9BDE92AFA}"/>
              </a:ext>
            </a:extLst>
          </p:cNvPr>
          <p:cNvSpPr/>
          <p:nvPr/>
        </p:nvSpPr>
        <p:spPr>
          <a:xfrm>
            <a:off x="0" y="0"/>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latin typeface="Calibri"/>
            </a:endParaRPr>
          </a:p>
        </p:txBody>
      </p:sp>
      <p:sp>
        <p:nvSpPr>
          <p:cNvPr id="5" name="Text Box 6">
            <a:extLst>
              <a:ext uri="{FF2B5EF4-FFF2-40B4-BE49-F238E27FC236}">
                <a16:creationId xmlns:a16="http://schemas.microsoft.com/office/drawing/2014/main" id="{299FE52E-0487-DDFB-869F-8ACC0DC9BE41}"/>
              </a:ext>
            </a:extLst>
          </p:cNvPr>
          <p:cNvSpPr txBox="1">
            <a:spLocks noChangeArrowheads="1"/>
          </p:cNvSpPr>
          <p:nvPr/>
        </p:nvSpPr>
        <p:spPr bwMode="auto">
          <a:xfrm>
            <a:off x="0" y="-43814"/>
            <a:ext cx="373380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FFFFCC"/>
                </a:solidFill>
                <a:latin typeface="Arial" pitchFamily="34" charset="0"/>
              </a:rPr>
              <a:t>DGLVR Program</a:t>
            </a:r>
          </a:p>
        </p:txBody>
      </p:sp>
      <p:sp>
        <p:nvSpPr>
          <p:cNvPr id="6" name="Text Box 6">
            <a:extLst>
              <a:ext uri="{FF2B5EF4-FFF2-40B4-BE49-F238E27FC236}">
                <a16:creationId xmlns:a16="http://schemas.microsoft.com/office/drawing/2014/main" id="{78D6DB6D-F9DD-CB53-EA56-C5239ACCFA54}"/>
              </a:ext>
            </a:extLst>
          </p:cNvPr>
          <p:cNvSpPr txBox="1">
            <a:spLocks noChangeArrowheads="1"/>
          </p:cNvSpPr>
          <p:nvPr/>
        </p:nvSpPr>
        <p:spPr bwMode="auto">
          <a:xfrm>
            <a:off x="4590288" y="-43815"/>
            <a:ext cx="459105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003300"/>
                </a:solidFill>
                <a:latin typeface="Arial" pitchFamily="34" charset="0"/>
              </a:rPr>
              <a:t>5-Year Agreements &amp; Spending</a:t>
            </a:r>
          </a:p>
        </p:txBody>
      </p:sp>
      <p:pic>
        <p:nvPicPr>
          <p:cNvPr id="7" name="Picture 6">
            <a:extLst>
              <a:ext uri="{FF2B5EF4-FFF2-40B4-BE49-F238E27FC236}">
                <a16:creationId xmlns:a16="http://schemas.microsoft.com/office/drawing/2014/main" id="{AE171B20-1B21-4811-A466-6CB1FB5570D5}"/>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105400" y="3657600"/>
            <a:ext cx="804177" cy="685800"/>
          </a:xfrm>
          <a:prstGeom prst="rect">
            <a:avLst/>
          </a:prstGeom>
        </p:spPr>
      </p:pic>
      <p:pic>
        <p:nvPicPr>
          <p:cNvPr id="8" name="Picture 7">
            <a:extLst>
              <a:ext uri="{FF2B5EF4-FFF2-40B4-BE49-F238E27FC236}">
                <a16:creationId xmlns:a16="http://schemas.microsoft.com/office/drawing/2014/main" id="{AF08A019-E982-4F26-84B4-D59D310599CC}"/>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flipH="1">
            <a:off x="3352800" y="3657600"/>
            <a:ext cx="804177" cy="685800"/>
          </a:xfrm>
          <a:prstGeom prst="rect">
            <a:avLst/>
          </a:prstGeom>
        </p:spPr>
      </p:pic>
    </p:spTree>
    <p:extLst>
      <p:ext uri="{BB962C8B-B14F-4D97-AF65-F5344CB8AC3E}">
        <p14:creationId xmlns:p14="http://schemas.microsoft.com/office/powerpoint/2010/main" val="1526635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7">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a:xfrm>
            <a:off x="304800" y="914400"/>
            <a:ext cx="8534400" cy="9448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b="1" u="sng" dirty="0">
                <a:solidFill>
                  <a:srgbClr val="FF0000"/>
                </a:solidFill>
                <a:ea typeface="Times New Roman"/>
              </a:rPr>
              <a:t>DGLVR 5-Year Agreements</a:t>
            </a:r>
            <a:r>
              <a:rPr lang="en-US" b="1" dirty="0">
                <a:solidFill>
                  <a:srgbClr val="FF0000"/>
                </a:solidFill>
                <a:ea typeface="Times New Roman"/>
              </a:rPr>
              <a:t> </a:t>
            </a:r>
            <a:r>
              <a:rPr lang="en-US" sz="2400" b="1" dirty="0">
                <a:solidFill>
                  <a:srgbClr val="FF0000"/>
                </a:solidFill>
                <a:ea typeface="Times New Roman"/>
              </a:rPr>
              <a:t>(between SCC and CDs)</a:t>
            </a:r>
            <a:endParaRPr lang="en-US" sz="1100" b="1" dirty="0">
              <a:ea typeface="Times New Roman"/>
            </a:endParaRPr>
          </a:p>
          <a:p>
            <a:pPr lvl="1">
              <a:spcBef>
                <a:spcPts val="0"/>
              </a:spcBef>
            </a:pPr>
            <a:endParaRPr lang="en-US" sz="1600" b="1" dirty="0">
              <a:ea typeface="Times New Roman"/>
            </a:endParaRPr>
          </a:p>
          <a:p>
            <a:pPr lvl="1">
              <a:spcBef>
                <a:spcPts val="0"/>
              </a:spcBef>
              <a:buFont typeface="Arial" panose="020B0604020202020204" pitchFamily="34" charset="0"/>
              <a:buChar char="•"/>
            </a:pPr>
            <a:r>
              <a:rPr lang="en-US" b="1" dirty="0">
                <a:ea typeface="Times New Roman"/>
              </a:rPr>
              <a:t>Agreement that establishes DGLVR Program in individual CDs, allowing funding transfer to CDs.</a:t>
            </a:r>
          </a:p>
          <a:p>
            <a:pPr lvl="1">
              <a:spcBef>
                <a:spcPts val="0"/>
              </a:spcBef>
              <a:buFont typeface="Arial" panose="020B0604020202020204" pitchFamily="34" charset="0"/>
              <a:buChar char="•"/>
            </a:pPr>
            <a:endParaRPr lang="en-US" b="1" dirty="0">
              <a:ea typeface="Times New Roman"/>
            </a:endParaRPr>
          </a:p>
          <a:p>
            <a:pPr lvl="1">
              <a:spcBef>
                <a:spcPts val="0"/>
              </a:spcBef>
              <a:buFont typeface="Arial" panose="020B0604020202020204" pitchFamily="34" charset="0"/>
              <a:buChar char="•"/>
            </a:pPr>
            <a:r>
              <a:rPr lang="en-US" b="1" dirty="0">
                <a:ea typeface="Times New Roman"/>
              </a:rPr>
              <a:t>66 CDs currently have agreement</a:t>
            </a:r>
          </a:p>
          <a:p>
            <a:pPr lvl="1">
              <a:spcBef>
                <a:spcPts val="0"/>
              </a:spcBef>
              <a:buFont typeface="Arial" panose="020B0604020202020204" pitchFamily="34" charset="0"/>
              <a:buChar char="•"/>
            </a:pPr>
            <a:endParaRPr lang="en-US" b="1" dirty="0">
              <a:ea typeface="Times New Roman"/>
            </a:endParaRPr>
          </a:p>
          <a:p>
            <a:pPr lvl="1">
              <a:spcBef>
                <a:spcPts val="0"/>
              </a:spcBef>
              <a:buFont typeface="Arial" panose="020B0604020202020204" pitchFamily="34" charset="0"/>
              <a:buChar char="•"/>
            </a:pPr>
            <a:r>
              <a:rPr lang="en-US" b="1" dirty="0">
                <a:ea typeface="Times New Roman"/>
              </a:rPr>
              <a:t>New Agreement Starts 7/1/2023</a:t>
            </a:r>
          </a:p>
          <a:p>
            <a:pPr lvl="1">
              <a:spcBef>
                <a:spcPts val="0"/>
              </a:spcBef>
              <a:buFont typeface="Arial" panose="020B0604020202020204" pitchFamily="34" charset="0"/>
              <a:buChar char="•"/>
            </a:pPr>
            <a:endParaRPr lang="en-US" b="1" dirty="0">
              <a:ea typeface="Times New Roman"/>
            </a:endParaRPr>
          </a:p>
          <a:p>
            <a:pPr lvl="1">
              <a:spcBef>
                <a:spcPts val="0"/>
              </a:spcBef>
              <a:buFont typeface="Arial" panose="020B0604020202020204" pitchFamily="34" charset="0"/>
              <a:buChar char="•"/>
            </a:pPr>
            <a:r>
              <a:rPr lang="en-US" b="1" dirty="0">
                <a:ea typeface="Times New Roman"/>
              </a:rPr>
              <a:t>All funding from previous agreement must be spent out by 6/30/24</a:t>
            </a:r>
          </a:p>
          <a:p>
            <a:pPr marL="457200" lvl="1" indent="0">
              <a:spcBef>
                <a:spcPts val="0"/>
              </a:spcBef>
              <a:buNone/>
            </a:pPr>
            <a:endParaRPr lang="en-US" b="1" dirty="0">
              <a:ea typeface="Times New Roman"/>
            </a:endParaRPr>
          </a:p>
          <a:p>
            <a:pPr lvl="1"/>
            <a:endParaRPr lang="en-US" b="1" dirty="0">
              <a:ea typeface="Times New Roman"/>
            </a:endParaRPr>
          </a:p>
        </p:txBody>
      </p:sp>
      <p:sp>
        <p:nvSpPr>
          <p:cNvPr id="8" name="Rectangle 7"/>
          <p:cNvSpPr/>
          <p:nvPr/>
        </p:nvSpPr>
        <p:spPr>
          <a:xfrm>
            <a:off x="0" y="0"/>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latin typeface="Calibri"/>
            </a:endParaRPr>
          </a:p>
        </p:txBody>
      </p:sp>
      <p:sp>
        <p:nvSpPr>
          <p:cNvPr id="9" name="Text Box 6"/>
          <p:cNvSpPr txBox="1">
            <a:spLocks noChangeArrowheads="1"/>
          </p:cNvSpPr>
          <p:nvPr/>
        </p:nvSpPr>
        <p:spPr bwMode="auto">
          <a:xfrm>
            <a:off x="0" y="-43814"/>
            <a:ext cx="373380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FFFFCC"/>
                </a:solidFill>
                <a:latin typeface="Arial" pitchFamily="34" charset="0"/>
              </a:rPr>
              <a:t>DGLVR Program</a:t>
            </a:r>
          </a:p>
        </p:txBody>
      </p:sp>
      <p:sp>
        <p:nvSpPr>
          <p:cNvPr id="10" name="Text Box 6"/>
          <p:cNvSpPr txBox="1">
            <a:spLocks noChangeArrowheads="1"/>
          </p:cNvSpPr>
          <p:nvPr/>
        </p:nvSpPr>
        <p:spPr bwMode="auto">
          <a:xfrm>
            <a:off x="4590288" y="-43815"/>
            <a:ext cx="459105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003300"/>
                </a:solidFill>
                <a:latin typeface="Arial" pitchFamily="34" charset="0"/>
              </a:rPr>
              <a:t>5-Year Agreements &amp; Spending</a:t>
            </a:r>
          </a:p>
        </p:txBody>
      </p:sp>
    </p:spTree>
    <p:extLst>
      <p:ext uri="{BB962C8B-B14F-4D97-AF65-F5344CB8AC3E}">
        <p14:creationId xmlns:p14="http://schemas.microsoft.com/office/powerpoint/2010/main" val="31000229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ubtitle 2"/>
          <p:cNvSpPr txBox="1">
            <a:spLocks/>
          </p:cNvSpPr>
          <p:nvPr/>
        </p:nvSpPr>
        <p:spPr>
          <a:xfrm>
            <a:off x="-2702" y="372872"/>
            <a:ext cx="8915400" cy="6096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spcBef>
                <a:spcPts val="0"/>
              </a:spcBef>
              <a:buNone/>
            </a:pPr>
            <a:endParaRPr lang="en-US" sz="3200" dirty="0">
              <a:solidFill>
                <a:prstClr val="black"/>
              </a:solidFill>
              <a:latin typeface="Calibri"/>
              <a:ea typeface="Times New Roman"/>
            </a:endParaRPr>
          </a:p>
          <a:p>
            <a:pPr lvl="2">
              <a:spcBef>
                <a:spcPts val="0"/>
              </a:spcBef>
            </a:pPr>
            <a:endParaRPr lang="en-US" sz="2800" dirty="0">
              <a:solidFill>
                <a:prstClr val="black"/>
              </a:solidFill>
              <a:latin typeface="Calibri"/>
              <a:ea typeface="Times New Roman"/>
            </a:endParaRPr>
          </a:p>
          <a:p>
            <a:pPr lvl="1">
              <a:spcBef>
                <a:spcPts val="0"/>
              </a:spcBef>
              <a:buFont typeface="Arial" panose="020B0604020202020204" pitchFamily="34" charset="0"/>
              <a:buChar char="•"/>
            </a:pPr>
            <a:endParaRPr lang="en-US" sz="3200" dirty="0">
              <a:solidFill>
                <a:prstClr val="black"/>
              </a:solidFill>
              <a:latin typeface="Calibri"/>
              <a:ea typeface="Times New Roman"/>
            </a:endParaRPr>
          </a:p>
          <a:p>
            <a:pPr lvl="2">
              <a:spcBef>
                <a:spcPts val="0"/>
              </a:spcBef>
            </a:pPr>
            <a:endParaRPr lang="en-US" sz="2800" dirty="0">
              <a:solidFill>
                <a:prstClr val="black"/>
              </a:solidFill>
              <a:latin typeface="Calibri"/>
              <a:ea typeface="Times New Roman"/>
            </a:endParaRPr>
          </a:p>
          <a:p>
            <a:pPr lvl="2">
              <a:spcBef>
                <a:spcPts val="0"/>
              </a:spcBef>
            </a:pPr>
            <a:endParaRPr lang="en-US" sz="2800" dirty="0">
              <a:solidFill>
                <a:prstClr val="black"/>
              </a:solidFill>
              <a:latin typeface="Calibri"/>
              <a:ea typeface="Times New Roman"/>
            </a:endParaRPr>
          </a:p>
          <a:p>
            <a:pPr lvl="2">
              <a:spcBef>
                <a:spcPts val="0"/>
              </a:spcBef>
            </a:pPr>
            <a:endParaRPr lang="en-US" sz="2800" dirty="0">
              <a:solidFill>
                <a:prstClr val="black"/>
              </a:solidFill>
              <a:latin typeface="Calibri"/>
              <a:ea typeface="Times New Roman"/>
            </a:endParaRPr>
          </a:p>
          <a:p>
            <a:pPr lvl="1">
              <a:spcBef>
                <a:spcPts val="0"/>
              </a:spcBef>
              <a:buFontTx/>
              <a:buChar char="-"/>
            </a:pPr>
            <a:endParaRPr lang="en-US" sz="3200"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p:txBody>
      </p:sp>
      <p:sp>
        <p:nvSpPr>
          <p:cNvPr id="4" name="Rectangle 3">
            <a:extLst>
              <a:ext uri="{FF2B5EF4-FFF2-40B4-BE49-F238E27FC236}">
                <a16:creationId xmlns:a16="http://schemas.microsoft.com/office/drawing/2014/main" id="{4C46E1DE-DFCB-2905-BACB-79C9BDE92AFA}"/>
              </a:ext>
            </a:extLst>
          </p:cNvPr>
          <p:cNvSpPr/>
          <p:nvPr/>
        </p:nvSpPr>
        <p:spPr>
          <a:xfrm>
            <a:off x="0" y="0"/>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latin typeface="Calibri"/>
            </a:endParaRPr>
          </a:p>
        </p:txBody>
      </p:sp>
      <p:sp>
        <p:nvSpPr>
          <p:cNvPr id="5" name="Text Box 6">
            <a:extLst>
              <a:ext uri="{FF2B5EF4-FFF2-40B4-BE49-F238E27FC236}">
                <a16:creationId xmlns:a16="http://schemas.microsoft.com/office/drawing/2014/main" id="{299FE52E-0487-DDFB-869F-8ACC0DC9BE41}"/>
              </a:ext>
            </a:extLst>
          </p:cNvPr>
          <p:cNvSpPr txBox="1">
            <a:spLocks noChangeArrowheads="1"/>
          </p:cNvSpPr>
          <p:nvPr/>
        </p:nvSpPr>
        <p:spPr bwMode="auto">
          <a:xfrm>
            <a:off x="0" y="-43814"/>
            <a:ext cx="373380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FFFFCC"/>
                </a:solidFill>
                <a:latin typeface="Arial" pitchFamily="34" charset="0"/>
              </a:rPr>
              <a:t>DGLVR Program</a:t>
            </a:r>
          </a:p>
        </p:txBody>
      </p:sp>
      <p:sp>
        <p:nvSpPr>
          <p:cNvPr id="6" name="Text Box 6">
            <a:extLst>
              <a:ext uri="{FF2B5EF4-FFF2-40B4-BE49-F238E27FC236}">
                <a16:creationId xmlns:a16="http://schemas.microsoft.com/office/drawing/2014/main" id="{78D6DB6D-F9DD-CB53-EA56-C5239ACCFA54}"/>
              </a:ext>
            </a:extLst>
          </p:cNvPr>
          <p:cNvSpPr txBox="1">
            <a:spLocks noChangeArrowheads="1"/>
          </p:cNvSpPr>
          <p:nvPr/>
        </p:nvSpPr>
        <p:spPr bwMode="auto">
          <a:xfrm>
            <a:off x="4590288" y="-43815"/>
            <a:ext cx="459105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003300"/>
                </a:solidFill>
                <a:latin typeface="Arial" pitchFamily="34" charset="0"/>
              </a:rPr>
              <a:t>5-Year Agreements &amp; Spending</a:t>
            </a:r>
          </a:p>
        </p:txBody>
      </p:sp>
      <p:sp>
        <p:nvSpPr>
          <p:cNvPr id="2" name="TextBox 1">
            <a:extLst>
              <a:ext uri="{FF2B5EF4-FFF2-40B4-BE49-F238E27FC236}">
                <a16:creationId xmlns:a16="http://schemas.microsoft.com/office/drawing/2014/main" id="{87A1F41C-E309-4850-A0FF-D66FFDD3D415}"/>
              </a:ext>
            </a:extLst>
          </p:cNvPr>
          <p:cNvSpPr txBox="1"/>
          <p:nvPr/>
        </p:nvSpPr>
        <p:spPr>
          <a:xfrm>
            <a:off x="972139" y="1701338"/>
            <a:ext cx="7236298" cy="3416320"/>
          </a:xfrm>
          <a:prstGeom prst="rect">
            <a:avLst/>
          </a:prstGeom>
          <a:noFill/>
        </p:spPr>
        <p:txBody>
          <a:bodyPr wrap="square" rtlCol="0">
            <a:spAutoFit/>
          </a:bodyPr>
          <a:lstStyle/>
          <a:p>
            <a:pPr algn="ctr"/>
            <a:r>
              <a:rPr lang="en-US" sz="7200" dirty="0">
                <a:solidFill>
                  <a:srgbClr val="FF0000"/>
                </a:solidFill>
              </a:rPr>
              <a:t>Don’t forget to call us to discuss your specific situation </a:t>
            </a:r>
          </a:p>
        </p:txBody>
      </p:sp>
    </p:spTree>
    <p:extLst>
      <p:ext uri="{BB962C8B-B14F-4D97-AF65-F5344CB8AC3E}">
        <p14:creationId xmlns:p14="http://schemas.microsoft.com/office/powerpoint/2010/main" val="21722367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ubtitle 2"/>
          <p:cNvSpPr txBox="1">
            <a:spLocks/>
          </p:cNvSpPr>
          <p:nvPr/>
        </p:nvSpPr>
        <p:spPr>
          <a:xfrm>
            <a:off x="0" y="535709"/>
            <a:ext cx="8915400" cy="6096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spcBef>
                <a:spcPts val="0"/>
              </a:spcBef>
              <a:buNone/>
              <a:defRPr/>
            </a:pPr>
            <a:r>
              <a:rPr lang="en-US" sz="3200" b="1" u="sng" dirty="0">
                <a:solidFill>
                  <a:srgbClr val="FF0000"/>
                </a:solidFill>
                <a:latin typeface="Calibri"/>
                <a:ea typeface="Times New Roman"/>
              </a:rPr>
              <a:t>Things not to do</a:t>
            </a:r>
            <a:r>
              <a:rPr lang="en-US" sz="3200" b="1" dirty="0">
                <a:solidFill>
                  <a:srgbClr val="FF0000"/>
                </a:solidFill>
                <a:latin typeface="Calibri"/>
                <a:ea typeface="Times New Roman"/>
              </a:rPr>
              <a:t>:</a:t>
            </a:r>
          </a:p>
          <a:p>
            <a:pPr lvl="1">
              <a:spcBef>
                <a:spcPts val="0"/>
              </a:spcBef>
              <a:buFont typeface="Arial" panose="020B0604020202020204" pitchFamily="34" charset="0"/>
              <a:buChar char="•"/>
            </a:pPr>
            <a:r>
              <a:rPr lang="en-US" sz="3200" b="1" dirty="0">
                <a:solidFill>
                  <a:prstClr val="black"/>
                </a:solidFill>
                <a:latin typeface="Calibri"/>
                <a:ea typeface="Times New Roman"/>
              </a:rPr>
              <a:t>It is not advisable to contract a new stream crossing now </a:t>
            </a:r>
            <a:r>
              <a:rPr lang="en-US" sz="3200" b="1" u="sng" dirty="0">
                <a:solidFill>
                  <a:prstClr val="black"/>
                </a:solidFill>
                <a:latin typeface="Calibri"/>
                <a:ea typeface="Times New Roman"/>
              </a:rPr>
              <a:t>to try to spend funds by 6/30/2024</a:t>
            </a:r>
          </a:p>
          <a:p>
            <a:pPr lvl="2">
              <a:spcBef>
                <a:spcPts val="0"/>
              </a:spcBef>
            </a:pPr>
            <a:r>
              <a:rPr lang="en-US" sz="2800" dirty="0">
                <a:solidFill>
                  <a:prstClr val="black"/>
                </a:solidFill>
                <a:latin typeface="Calibri"/>
                <a:ea typeface="Times New Roman"/>
              </a:rPr>
              <a:t>Very likely will not be able to be complete</a:t>
            </a:r>
          </a:p>
          <a:p>
            <a:pPr lvl="2">
              <a:spcBef>
                <a:spcPts val="0"/>
              </a:spcBef>
            </a:pPr>
            <a:r>
              <a:rPr lang="en-US" sz="2800" dirty="0">
                <a:solidFill>
                  <a:prstClr val="black"/>
                </a:solidFill>
                <a:latin typeface="Calibri"/>
                <a:ea typeface="Times New Roman"/>
              </a:rPr>
              <a:t>Also treat other complex, engineered/permitted projects the same way (land slides, etc.)</a:t>
            </a:r>
          </a:p>
          <a:p>
            <a:pPr lvl="2">
              <a:spcBef>
                <a:spcPts val="0"/>
              </a:spcBef>
            </a:pPr>
            <a:r>
              <a:rPr lang="en-US" sz="2800" dirty="0">
                <a:solidFill>
                  <a:prstClr val="black"/>
                </a:solidFill>
                <a:latin typeface="Calibri"/>
                <a:ea typeface="Times New Roman"/>
              </a:rPr>
              <a:t>Note that if your spending requirement can be met with other spending (including the advance for the stream crossing): it can be okay to sign that contract.</a:t>
            </a:r>
          </a:p>
          <a:p>
            <a:pPr lvl="1">
              <a:spcBef>
                <a:spcPts val="0"/>
              </a:spcBef>
              <a:buFontTx/>
              <a:buChar char="-"/>
            </a:pPr>
            <a:endParaRPr lang="en-US" sz="3200"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p:txBody>
      </p:sp>
      <p:sp>
        <p:nvSpPr>
          <p:cNvPr id="3" name="Rectangle 2"/>
          <p:cNvSpPr/>
          <p:nvPr/>
        </p:nvSpPr>
        <p:spPr>
          <a:xfrm>
            <a:off x="0" y="0"/>
            <a:ext cx="91440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4C46E1DE-DFCB-2905-BACB-79C9BDE92AFA}"/>
              </a:ext>
            </a:extLst>
          </p:cNvPr>
          <p:cNvSpPr/>
          <p:nvPr/>
        </p:nvSpPr>
        <p:spPr>
          <a:xfrm>
            <a:off x="0" y="0"/>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latin typeface="Calibri"/>
            </a:endParaRPr>
          </a:p>
        </p:txBody>
      </p:sp>
      <p:sp>
        <p:nvSpPr>
          <p:cNvPr id="5" name="Text Box 6">
            <a:extLst>
              <a:ext uri="{FF2B5EF4-FFF2-40B4-BE49-F238E27FC236}">
                <a16:creationId xmlns:a16="http://schemas.microsoft.com/office/drawing/2014/main" id="{299FE52E-0487-DDFB-869F-8ACC0DC9BE41}"/>
              </a:ext>
            </a:extLst>
          </p:cNvPr>
          <p:cNvSpPr txBox="1">
            <a:spLocks noChangeArrowheads="1"/>
          </p:cNvSpPr>
          <p:nvPr/>
        </p:nvSpPr>
        <p:spPr bwMode="auto">
          <a:xfrm>
            <a:off x="0" y="-43814"/>
            <a:ext cx="373380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FFFFCC"/>
                </a:solidFill>
                <a:latin typeface="Arial" pitchFamily="34" charset="0"/>
              </a:rPr>
              <a:t>DGLVR Program</a:t>
            </a:r>
          </a:p>
        </p:txBody>
      </p:sp>
      <p:sp>
        <p:nvSpPr>
          <p:cNvPr id="6" name="Text Box 6">
            <a:extLst>
              <a:ext uri="{FF2B5EF4-FFF2-40B4-BE49-F238E27FC236}">
                <a16:creationId xmlns:a16="http://schemas.microsoft.com/office/drawing/2014/main" id="{78D6DB6D-F9DD-CB53-EA56-C5239ACCFA54}"/>
              </a:ext>
            </a:extLst>
          </p:cNvPr>
          <p:cNvSpPr txBox="1">
            <a:spLocks noChangeArrowheads="1"/>
          </p:cNvSpPr>
          <p:nvPr/>
        </p:nvSpPr>
        <p:spPr bwMode="auto">
          <a:xfrm>
            <a:off x="4590288" y="-43815"/>
            <a:ext cx="459105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003300"/>
                </a:solidFill>
                <a:latin typeface="Arial" pitchFamily="34" charset="0"/>
              </a:rPr>
              <a:t>5-Year Agreements &amp; Spending</a:t>
            </a:r>
          </a:p>
        </p:txBody>
      </p:sp>
    </p:spTree>
    <p:extLst>
      <p:ext uri="{BB962C8B-B14F-4D97-AF65-F5344CB8AC3E}">
        <p14:creationId xmlns:p14="http://schemas.microsoft.com/office/powerpoint/2010/main" val="2826794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4C46E1DE-DFCB-2905-BACB-79C9BDE92AFA}"/>
              </a:ext>
            </a:extLst>
          </p:cNvPr>
          <p:cNvSpPr/>
          <p:nvPr/>
        </p:nvSpPr>
        <p:spPr>
          <a:xfrm>
            <a:off x="0" y="0"/>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latin typeface="Calibri"/>
            </a:endParaRPr>
          </a:p>
        </p:txBody>
      </p:sp>
      <p:sp>
        <p:nvSpPr>
          <p:cNvPr id="5" name="Text Box 6">
            <a:extLst>
              <a:ext uri="{FF2B5EF4-FFF2-40B4-BE49-F238E27FC236}">
                <a16:creationId xmlns:a16="http://schemas.microsoft.com/office/drawing/2014/main" id="{299FE52E-0487-DDFB-869F-8ACC0DC9BE41}"/>
              </a:ext>
            </a:extLst>
          </p:cNvPr>
          <p:cNvSpPr txBox="1">
            <a:spLocks noChangeArrowheads="1"/>
          </p:cNvSpPr>
          <p:nvPr/>
        </p:nvSpPr>
        <p:spPr bwMode="auto">
          <a:xfrm>
            <a:off x="0" y="-43814"/>
            <a:ext cx="373380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FFFFCC"/>
                </a:solidFill>
                <a:latin typeface="Arial" pitchFamily="34" charset="0"/>
              </a:rPr>
              <a:t>DGLVR Program</a:t>
            </a:r>
          </a:p>
        </p:txBody>
      </p:sp>
      <p:sp>
        <p:nvSpPr>
          <p:cNvPr id="6" name="Text Box 6">
            <a:extLst>
              <a:ext uri="{FF2B5EF4-FFF2-40B4-BE49-F238E27FC236}">
                <a16:creationId xmlns:a16="http://schemas.microsoft.com/office/drawing/2014/main" id="{78D6DB6D-F9DD-CB53-EA56-C5239ACCFA54}"/>
              </a:ext>
            </a:extLst>
          </p:cNvPr>
          <p:cNvSpPr txBox="1">
            <a:spLocks noChangeArrowheads="1"/>
          </p:cNvSpPr>
          <p:nvPr/>
        </p:nvSpPr>
        <p:spPr bwMode="auto">
          <a:xfrm>
            <a:off x="4590288" y="-43815"/>
            <a:ext cx="459105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003300"/>
                </a:solidFill>
                <a:latin typeface="Arial" pitchFamily="34" charset="0"/>
              </a:rPr>
              <a:t>5-Year Agreements &amp; Spending</a:t>
            </a:r>
          </a:p>
        </p:txBody>
      </p:sp>
      <p:sp>
        <p:nvSpPr>
          <p:cNvPr id="8" name="Subtitle 2">
            <a:extLst>
              <a:ext uri="{FF2B5EF4-FFF2-40B4-BE49-F238E27FC236}">
                <a16:creationId xmlns:a16="http://schemas.microsoft.com/office/drawing/2014/main" id="{06B77B23-F3A1-4C79-A284-9AD7AA44B3DC}"/>
              </a:ext>
            </a:extLst>
          </p:cNvPr>
          <p:cNvSpPr txBox="1">
            <a:spLocks/>
          </p:cNvSpPr>
          <p:nvPr/>
        </p:nvSpPr>
        <p:spPr>
          <a:xfrm>
            <a:off x="-152400" y="511008"/>
            <a:ext cx="9333738" cy="634699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spcBef>
                <a:spcPts val="0"/>
              </a:spcBef>
              <a:buNone/>
              <a:defRPr/>
            </a:pPr>
            <a:r>
              <a:rPr lang="en-US" sz="3200" b="1" u="sng" dirty="0">
                <a:solidFill>
                  <a:srgbClr val="FF0000"/>
                </a:solidFill>
                <a:latin typeface="Calibri"/>
                <a:ea typeface="Times New Roman"/>
              </a:rPr>
              <a:t>Spending “old” vs “new” funds</a:t>
            </a:r>
          </a:p>
          <a:p>
            <a:pPr lvl="1">
              <a:spcBef>
                <a:spcPts val="600"/>
              </a:spcBef>
              <a:buFont typeface="Arial" panose="020B0604020202020204" pitchFamily="34" charset="0"/>
              <a:buChar char="•"/>
              <a:defRPr/>
            </a:pPr>
            <a:r>
              <a:rPr lang="en-US" sz="3200" dirty="0">
                <a:ea typeface="Times New Roman"/>
              </a:rPr>
              <a:t>Note that </a:t>
            </a:r>
            <a:r>
              <a:rPr lang="en-US" sz="3200" b="1" u="sng" dirty="0">
                <a:ea typeface="Times New Roman"/>
              </a:rPr>
              <a:t>ALL</a:t>
            </a:r>
            <a:r>
              <a:rPr lang="en-US" sz="3200" dirty="0">
                <a:ea typeface="Times New Roman"/>
              </a:rPr>
              <a:t> DGLVR funds spent between 7/1/2023-6/30/2024 will count towards spending requirements</a:t>
            </a:r>
          </a:p>
          <a:p>
            <a:pPr lvl="2">
              <a:spcBef>
                <a:spcPts val="600"/>
              </a:spcBef>
              <a:defRPr/>
            </a:pPr>
            <a:r>
              <a:rPr lang="en-US" sz="2800" dirty="0">
                <a:ea typeface="Times New Roman"/>
              </a:rPr>
              <a:t>Including “new” funds from 2023-24 allocation</a:t>
            </a:r>
          </a:p>
          <a:p>
            <a:pPr marL="914400" lvl="2" indent="0">
              <a:spcBef>
                <a:spcPts val="600"/>
              </a:spcBef>
              <a:buNone/>
              <a:defRPr/>
            </a:pPr>
            <a:endParaRPr lang="en-US" sz="2800" dirty="0">
              <a:ea typeface="Times New Roman"/>
            </a:endParaRPr>
          </a:p>
          <a:p>
            <a:pPr marL="457200" lvl="1" indent="0">
              <a:spcBef>
                <a:spcPts val="600"/>
              </a:spcBef>
              <a:buNone/>
              <a:defRPr/>
            </a:pPr>
            <a:endParaRPr lang="en-US" dirty="0">
              <a:ea typeface="Times New Roman"/>
            </a:endParaRPr>
          </a:p>
          <a:p>
            <a:pPr lvl="2">
              <a:spcBef>
                <a:spcPts val="0"/>
              </a:spcBef>
              <a:defRPr/>
            </a:pPr>
            <a:endParaRPr lang="en-US" sz="2800" dirty="0">
              <a:latin typeface="Calibri"/>
              <a:ea typeface="Times New Roman"/>
            </a:endParaRPr>
          </a:p>
          <a:p>
            <a:pPr lvl="1">
              <a:spcBef>
                <a:spcPts val="0"/>
              </a:spcBef>
              <a:buFontTx/>
              <a:buChar char="-"/>
            </a:pPr>
            <a:endParaRPr lang="en-US" sz="3200"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p:txBody>
      </p:sp>
    </p:spTree>
    <p:extLst>
      <p:ext uri="{BB962C8B-B14F-4D97-AF65-F5344CB8AC3E}">
        <p14:creationId xmlns:p14="http://schemas.microsoft.com/office/powerpoint/2010/main" val="14392713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4C46E1DE-DFCB-2905-BACB-79C9BDE92AFA}"/>
              </a:ext>
            </a:extLst>
          </p:cNvPr>
          <p:cNvSpPr/>
          <p:nvPr/>
        </p:nvSpPr>
        <p:spPr>
          <a:xfrm>
            <a:off x="0" y="0"/>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latin typeface="Calibri"/>
            </a:endParaRPr>
          </a:p>
        </p:txBody>
      </p:sp>
      <p:sp>
        <p:nvSpPr>
          <p:cNvPr id="5" name="Text Box 6">
            <a:extLst>
              <a:ext uri="{FF2B5EF4-FFF2-40B4-BE49-F238E27FC236}">
                <a16:creationId xmlns:a16="http://schemas.microsoft.com/office/drawing/2014/main" id="{299FE52E-0487-DDFB-869F-8ACC0DC9BE41}"/>
              </a:ext>
            </a:extLst>
          </p:cNvPr>
          <p:cNvSpPr txBox="1">
            <a:spLocks noChangeArrowheads="1"/>
          </p:cNvSpPr>
          <p:nvPr/>
        </p:nvSpPr>
        <p:spPr bwMode="auto">
          <a:xfrm>
            <a:off x="0" y="-43814"/>
            <a:ext cx="373380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FFFFCC"/>
                </a:solidFill>
                <a:latin typeface="Arial" pitchFamily="34" charset="0"/>
              </a:rPr>
              <a:t>DGLVR Program</a:t>
            </a:r>
          </a:p>
        </p:txBody>
      </p:sp>
      <p:sp>
        <p:nvSpPr>
          <p:cNvPr id="6" name="Text Box 6">
            <a:extLst>
              <a:ext uri="{FF2B5EF4-FFF2-40B4-BE49-F238E27FC236}">
                <a16:creationId xmlns:a16="http://schemas.microsoft.com/office/drawing/2014/main" id="{78D6DB6D-F9DD-CB53-EA56-C5239ACCFA54}"/>
              </a:ext>
            </a:extLst>
          </p:cNvPr>
          <p:cNvSpPr txBox="1">
            <a:spLocks noChangeArrowheads="1"/>
          </p:cNvSpPr>
          <p:nvPr/>
        </p:nvSpPr>
        <p:spPr bwMode="auto">
          <a:xfrm>
            <a:off x="4590288" y="-43815"/>
            <a:ext cx="459105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003300"/>
                </a:solidFill>
                <a:latin typeface="Arial" pitchFamily="34" charset="0"/>
              </a:rPr>
              <a:t>5-Year Agreements &amp; Spending</a:t>
            </a:r>
          </a:p>
        </p:txBody>
      </p:sp>
      <p:sp>
        <p:nvSpPr>
          <p:cNvPr id="8" name="Subtitle 2">
            <a:extLst>
              <a:ext uri="{FF2B5EF4-FFF2-40B4-BE49-F238E27FC236}">
                <a16:creationId xmlns:a16="http://schemas.microsoft.com/office/drawing/2014/main" id="{06B77B23-F3A1-4C79-A284-9AD7AA44B3DC}"/>
              </a:ext>
            </a:extLst>
          </p:cNvPr>
          <p:cNvSpPr txBox="1">
            <a:spLocks/>
          </p:cNvSpPr>
          <p:nvPr/>
        </p:nvSpPr>
        <p:spPr>
          <a:xfrm>
            <a:off x="-152400" y="2209800"/>
            <a:ext cx="9333738" cy="464820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lgn="ctr">
              <a:spcBef>
                <a:spcPts val="0"/>
              </a:spcBef>
              <a:buNone/>
              <a:defRPr/>
            </a:pPr>
            <a:r>
              <a:rPr lang="en-US" sz="4400" b="1" u="sng" dirty="0">
                <a:solidFill>
                  <a:srgbClr val="FF0000"/>
                </a:solidFill>
                <a:latin typeface="Calibri"/>
                <a:ea typeface="Times New Roman"/>
              </a:rPr>
              <a:t>Call Ken, Sherri, or Roy for assistance in determining how to meet your spending requirement</a:t>
            </a:r>
          </a:p>
          <a:p>
            <a:pPr marL="457200" lvl="1" indent="0">
              <a:spcBef>
                <a:spcPts val="600"/>
              </a:spcBef>
              <a:buNone/>
              <a:defRPr/>
            </a:pPr>
            <a:endParaRPr lang="en-US" dirty="0">
              <a:ea typeface="Times New Roman"/>
            </a:endParaRPr>
          </a:p>
          <a:p>
            <a:pPr lvl="2">
              <a:spcBef>
                <a:spcPts val="0"/>
              </a:spcBef>
              <a:defRPr/>
            </a:pPr>
            <a:endParaRPr lang="en-US" sz="2800" dirty="0">
              <a:latin typeface="Calibri"/>
              <a:ea typeface="Times New Roman"/>
            </a:endParaRPr>
          </a:p>
          <a:p>
            <a:pPr lvl="1">
              <a:spcBef>
                <a:spcPts val="0"/>
              </a:spcBef>
              <a:buFontTx/>
              <a:buChar char="-"/>
            </a:pPr>
            <a:endParaRPr lang="en-US" sz="3200"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p:txBody>
      </p:sp>
    </p:spTree>
    <p:extLst>
      <p:ext uri="{BB962C8B-B14F-4D97-AF65-F5344CB8AC3E}">
        <p14:creationId xmlns:p14="http://schemas.microsoft.com/office/powerpoint/2010/main" val="16412526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ubtitle 2"/>
          <p:cNvSpPr txBox="1">
            <a:spLocks/>
          </p:cNvSpPr>
          <p:nvPr/>
        </p:nvSpPr>
        <p:spPr>
          <a:xfrm>
            <a:off x="-228600" y="990600"/>
            <a:ext cx="8534400" cy="6096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spcBef>
                <a:spcPts val="0"/>
              </a:spcBef>
              <a:buNone/>
              <a:defRPr/>
            </a:pPr>
            <a:r>
              <a:rPr lang="en-US" sz="3200" b="1" u="sng" dirty="0">
                <a:solidFill>
                  <a:srgbClr val="FF0000"/>
                </a:solidFill>
                <a:latin typeface="Calibri"/>
                <a:ea typeface="Times New Roman"/>
              </a:rPr>
              <a:t>Question</a:t>
            </a:r>
            <a:r>
              <a:rPr lang="en-US" sz="3200" b="1" dirty="0">
                <a:solidFill>
                  <a:srgbClr val="FF0000"/>
                </a:solidFill>
                <a:latin typeface="Calibri"/>
                <a:ea typeface="Times New Roman"/>
              </a:rPr>
              <a:t>:</a:t>
            </a:r>
          </a:p>
          <a:p>
            <a:pPr marL="457200" lvl="1" indent="0">
              <a:spcBef>
                <a:spcPts val="0"/>
              </a:spcBef>
              <a:buNone/>
              <a:defRPr/>
            </a:pPr>
            <a:r>
              <a:rPr lang="en-US" sz="3200" dirty="0">
                <a:solidFill>
                  <a:prstClr val="black"/>
                </a:solidFill>
                <a:latin typeface="Calibri"/>
                <a:ea typeface="Times New Roman"/>
              </a:rPr>
              <a:t>What if funds are not spent by 6/30/24?</a:t>
            </a:r>
          </a:p>
          <a:p>
            <a:pPr marL="914400" lvl="2" indent="0">
              <a:spcBef>
                <a:spcPts val="0"/>
              </a:spcBef>
              <a:buNone/>
              <a:defRPr/>
            </a:pPr>
            <a:endParaRPr lang="en-US" sz="3200" b="1" dirty="0">
              <a:solidFill>
                <a:prstClr val="black"/>
              </a:solidFill>
              <a:latin typeface="Calibri"/>
              <a:ea typeface="Times New Roman"/>
            </a:endParaRPr>
          </a:p>
          <a:p>
            <a:pPr marL="396875" lvl="2" indent="0">
              <a:spcBef>
                <a:spcPts val="0"/>
              </a:spcBef>
              <a:buNone/>
              <a:defRPr/>
            </a:pPr>
            <a:r>
              <a:rPr lang="en-US" sz="3200" b="1" u="sng" dirty="0">
                <a:solidFill>
                  <a:srgbClr val="FF0000"/>
                </a:solidFill>
                <a:latin typeface="Calibri"/>
                <a:ea typeface="Times New Roman"/>
              </a:rPr>
              <a:t>Answer:</a:t>
            </a:r>
            <a:endParaRPr lang="en-US" sz="3200" b="1" dirty="0">
              <a:solidFill>
                <a:srgbClr val="FF0000"/>
              </a:solidFill>
              <a:latin typeface="Calibri"/>
              <a:ea typeface="Times New Roman"/>
            </a:endParaRPr>
          </a:p>
          <a:p>
            <a:pPr marL="457200" lvl="1" indent="0">
              <a:spcBef>
                <a:spcPts val="0"/>
              </a:spcBef>
              <a:buNone/>
            </a:pPr>
            <a:r>
              <a:rPr lang="en-US" sz="3200" dirty="0">
                <a:solidFill>
                  <a:prstClr val="black"/>
                </a:solidFill>
                <a:latin typeface="Calibri"/>
                <a:ea typeface="Times New Roman"/>
              </a:rPr>
              <a:t>Per conditions of the existing </a:t>
            </a:r>
            <a:r>
              <a:rPr lang="en-US" sz="3200" dirty="0">
                <a:solidFill>
                  <a:prstClr val="black"/>
                </a:solidFill>
                <a:ea typeface="Times New Roman"/>
              </a:rPr>
              <a:t>5-year agreement (section 1.3): </a:t>
            </a:r>
            <a:r>
              <a:rPr lang="en-US" i="1" dirty="0">
                <a:solidFill>
                  <a:schemeClr val="accent3">
                    <a:lumMod val="50000"/>
                  </a:schemeClr>
                </a:solidFill>
                <a:latin typeface="CIDFont+F1"/>
              </a:rPr>
              <a:t>“…the funds will revert back to the control of the Commission for future apportionments, or the District may, at the discretion of the Commission, be ineligible for future allocations, or the amount of such funds may be deducted from any future apportionment to the District.”</a:t>
            </a:r>
            <a:endParaRPr lang="en-US" sz="4400" i="1" dirty="0">
              <a:solidFill>
                <a:schemeClr val="accent3">
                  <a:lumMod val="50000"/>
                </a:schemeClr>
              </a:solidFill>
              <a:latin typeface="Calibri"/>
              <a:ea typeface="Times New Roman"/>
            </a:endParaRPr>
          </a:p>
          <a:p>
            <a:pPr marL="457200" lvl="1" indent="0">
              <a:spcBef>
                <a:spcPts val="0"/>
              </a:spcBef>
              <a:buNone/>
            </a:pPr>
            <a:endParaRPr lang="en-US" sz="3200"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p:txBody>
      </p:sp>
      <p:sp>
        <p:nvSpPr>
          <p:cNvPr id="3" name="Rectangle 2"/>
          <p:cNvSpPr/>
          <p:nvPr/>
        </p:nvSpPr>
        <p:spPr>
          <a:xfrm>
            <a:off x="0" y="0"/>
            <a:ext cx="91440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1685EA82-9E58-5283-4ACD-BEF3A60390A2}"/>
              </a:ext>
            </a:extLst>
          </p:cNvPr>
          <p:cNvSpPr/>
          <p:nvPr/>
        </p:nvSpPr>
        <p:spPr>
          <a:xfrm>
            <a:off x="0" y="-32385"/>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latin typeface="Calibri"/>
            </a:endParaRPr>
          </a:p>
        </p:txBody>
      </p:sp>
      <p:sp>
        <p:nvSpPr>
          <p:cNvPr id="5" name="Text Box 6">
            <a:extLst>
              <a:ext uri="{FF2B5EF4-FFF2-40B4-BE49-F238E27FC236}">
                <a16:creationId xmlns:a16="http://schemas.microsoft.com/office/drawing/2014/main" id="{B5B3B035-414D-23E2-1E1E-BDF5B6718C14}"/>
              </a:ext>
            </a:extLst>
          </p:cNvPr>
          <p:cNvSpPr txBox="1">
            <a:spLocks noChangeArrowheads="1"/>
          </p:cNvSpPr>
          <p:nvPr/>
        </p:nvSpPr>
        <p:spPr bwMode="auto">
          <a:xfrm>
            <a:off x="0" y="-76199"/>
            <a:ext cx="373380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FFFFCC"/>
                </a:solidFill>
                <a:latin typeface="Arial" pitchFamily="34" charset="0"/>
              </a:rPr>
              <a:t>DGLVR Program</a:t>
            </a:r>
          </a:p>
        </p:txBody>
      </p:sp>
      <p:sp>
        <p:nvSpPr>
          <p:cNvPr id="6" name="Text Box 6">
            <a:extLst>
              <a:ext uri="{FF2B5EF4-FFF2-40B4-BE49-F238E27FC236}">
                <a16:creationId xmlns:a16="http://schemas.microsoft.com/office/drawing/2014/main" id="{4AF6BFBF-48CE-A6B7-B4E7-483098D902CE}"/>
              </a:ext>
            </a:extLst>
          </p:cNvPr>
          <p:cNvSpPr txBox="1">
            <a:spLocks noChangeArrowheads="1"/>
          </p:cNvSpPr>
          <p:nvPr/>
        </p:nvSpPr>
        <p:spPr bwMode="auto">
          <a:xfrm>
            <a:off x="4590288" y="-76200"/>
            <a:ext cx="459105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003300"/>
                </a:solidFill>
                <a:latin typeface="Arial" pitchFamily="34" charset="0"/>
              </a:rPr>
              <a:t>5-Year Agreements &amp; Spending</a:t>
            </a:r>
          </a:p>
        </p:txBody>
      </p:sp>
    </p:spTree>
    <p:extLst>
      <p:ext uri="{BB962C8B-B14F-4D97-AF65-F5344CB8AC3E}">
        <p14:creationId xmlns:p14="http://schemas.microsoft.com/office/powerpoint/2010/main" val="30741482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ubtitle 2"/>
          <p:cNvSpPr txBox="1">
            <a:spLocks/>
          </p:cNvSpPr>
          <p:nvPr/>
        </p:nvSpPr>
        <p:spPr>
          <a:xfrm>
            <a:off x="-228600" y="990600"/>
            <a:ext cx="8534400" cy="6096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spcBef>
                <a:spcPts val="0"/>
              </a:spcBef>
              <a:buNone/>
              <a:defRPr/>
            </a:pPr>
            <a:r>
              <a:rPr lang="en-US" sz="3200" b="1" u="sng" dirty="0">
                <a:solidFill>
                  <a:srgbClr val="FF0000"/>
                </a:solidFill>
                <a:latin typeface="Calibri"/>
                <a:ea typeface="Times New Roman"/>
              </a:rPr>
              <a:t>Question</a:t>
            </a:r>
            <a:r>
              <a:rPr lang="en-US" sz="3200" b="1" dirty="0">
                <a:solidFill>
                  <a:srgbClr val="FF0000"/>
                </a:solidFill>
                <a:latin typeface="Calibri"/>
                <a:ea typeface="Times New Roman"/>
              </a:rPr>
              <a:t>:</a:t>
            </a:r>
          </a:p>
          <a:p>
            <a:pPr marL="457200" lvl="1" indent="0">
              <a:spcBef>
                <a:spcPts val="0"/>
              </a:spcBef>
              <a:buNone/>
              <a:defRPr/>
            </a:pPr>
            <a:r>
              <a:rPr lang="en-US" sz="3200" dirty="0">
                <a:solidFill>
                  <a:prstClr val="black"/>
                </a:solidFill>
                <a:latin typeface="Calibri"/>
                <a:ea typeface="Times New Roman"/>
              </a:rPr>
              <a:t>How do I know how much I need to spend to meet my spending requirements?</a:t>
            </a:r>
          </a:p>
          <a:p>
            <a:pPr marL="914400" lvl="2" indent="0">
              <a:spcBef>
                <a:spcPts val="0"/>
              </a:spcBef>
              <a:buNone/>
              <a:defRPr/>
            </a:pPr>
            <a:endParaRPr lang="en-US" sz="3200" b="1" dirty="0">
              <a:solidFill>
                <a:prstClr val="black"/>
              </a:solidFill>
              <a:latin typeface="Calibri"/>
              <a:ea typeface="Times New Roman"/>
            </a:endParaRPr>
          </a:p>
          <a:p>
            <a:pPr marL="396875" lvl="2" indent="0">
              <a:spcBef>
                <a:spcPts val="0"/>
              </a:spcBef>
              <a:buNone/>
              <a:defRPr/>
            </a:pPr>
            <a:r>
              <a:rPr lang="en-US" sz="3200" b="1" u="sng" dirty="0">
                <a:solidFill>
                  <a:srgbClr val="FF0000"/>
                </a:solidFill>
                <a:latin typeface="Calibri"/>
                <a:ea typeface="Times New Roman"/>
              </a:rPr>
              <a:t>Answer:</a:t>
            </a:r>
            <a:endParaRPr lang="en-US" sz="3200" b="1" dirty="0">
              <a:solidFill>
                <a:srgbClr val="FF0000"/>
              </a:solidFill>
              <a:latin typeface="Calibri"/>
              <a:ea typeface="Times New Roman"/>
            </a:endParaRPr>
          </a:p>
          <a:p>
            <a:pPr marL="457200" lvl="1" indent="0">
              <a:spcBef>
                <a:spcPts val="0"/>
              </a:spcBef>
              <a:buNone/>
            </a:pPr>
            <a:r>
              <a:rPr lang="en-US" sz="3200" dirty="0">
                <a:solidFill>
                  <a:prstClr val="black"/>
                </a:solidFill>
                <a:latin typeface="Calibri"/>
                <a:ea typeface="Times New Roman"/>
              </a:rPr>
              <a:t>This information is available in the GIS.</a:t>
            </a:r>
            <a:endParaRPr lang="en-US" sz="3200" dirty="0">
              <a:solidFill>
                <a:prstClr val="black"/>
              </a:solidFill>
              <a:highlight>
                <a:srgbClr val="FFFF00"/>
              </a:highlight>
              <a:latin typeface="Calibri"/>
              <a:ea typeface="Times New Roman"/>
            </a:endParaRPr>
          </a:p>
          <a:p>
            <a:pPr marL="457200" lvl="1" indent="0">
              <a:spcBef>
                <a:spcPts val="0"/>
              </a:spcBef>
              <a:buNone/>
            </a:pPr>
            <a:endParaRPr lang="en-US" sz="3200"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p:txBody>
      </p:sp>
      <p:sp>
        <p:nvSpPr>
          <p:cNvPr id="3" name="Rectangle 2"/>
          <p:cNvSpPr/>
          <p:nvPr/>
        </p:nvSpPr>
        <p:spPr>
          <a:xfrm>
            <a:off x="0" y="0"/>
            <a:ext cx="91440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1685EA82-9E58-5283-4ACD-BEF3A60390A2}"/>
              </a:ext>
            </a:extLst>
          </p:cNvPr>
          <p:cNvSpPr/>
          <p:nvPr/>
        </p:nvSpPr>
        <p:spPr>
          <a:xfrm>
            <a:off x="0" y="-32385"/>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latin typeface="Calibri"/>
            </a:endParaRPr>
          </a:p>
        </p:txBody>
      </p:sp>
      <p:sp>
        <p:nvSpPr>
          <p:cNvPr id="5" name="Text Box 6">
            <a:extLst>
              <a:ext uri="{FF2B5EF4-FFF2-40B4-BE49-F238E27FC236}">
                <a16:creationId xmlns:a16="http://schemas.microsoft.com/office/drawing/2014/main" id="{B5B3B035-414D-23E2-1E1E-BDF5B6718C14}"/>
              </a:ext>
            </a:extLst>
          </p:cNvPr>
          <p:cNvSpPr txBox="1">
            <a:spLocks noChangeArrowheads="1"/>
          </p:cNvSpPr>
          <p:nvPr/>
        </p:nvSpPr>
        <p:spPr bwMode="auto">
          <a:xfrm>
            <a:off x="0" y="-76199"/>
            <a:ext cx="373380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FFFFCC"/>
                </a:solidFill>
                <a:latin typeface="Arial" pitchFamily="34" charset="0"/>
              </a:rPr>
              <a:t>DGLVR Program</a:t>
            </a:r>
          </a:p>
        </p:txBody>
      </p:sp>
      <p:sp>
        <p:nvSpPr>
          <p:cNvPr id="6" name="Text Box 6">
            <a:extLst>
              <a:ext uri="{FF2B5EF4-FFF2-40B4-BE49-F238E27FC236}">
                <a16:creationId xmlns:a16="http://schemas.microsoft.com/office/drawing/2014/main" id="{4AF6BFBF-48CE-A6B7-B4E7-483098D902CE}"/>
              </a:ext>
            </a:extLst>
          </p:cNvPr>
          <p:cNvSpPr txBox="1">
            <a:spLocks noChangeArrowheads="1"/>
          </p:cNvSpPr>
          <p:nvPr/>
        </p:nvSpPr>
        <p:spPr bwMode="auto">
          <a:xfrm>
            <a:off x="4590288" y="-76200"/>
            <a:ext cx="459105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003300"/>
                </a:solidFill>
                <a:latin typeface="Arial" pitchFamily="34" charset="0"/>
              </a:rPr>
              <a:t>5-Year Agreements &amp; Spending</a:t>
            </a:r>
          </a:p>
        </p:txBody>
      </p:sp>
    </p:spTree>
    <p:extLst>
      <p:ext uri="{BB962C8B-B14F-4D97-AF65-F5344CB8AC3E}">
        <p14:creationId xmlns:p14="http://schemas.microsoft.com/office/powerpoint/2010/main" val="39045897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1685EA82-9E58-5283-4ACD-BEF3A60390A2}"/>
              </a:ext>
            </a:extLst>
          </p:cNvPr>
          <p:cNvSpPr/>
          <p:nvPr/>
        </p:nvSpPr>
        <p:spPr>
          <a:xfrm>
            <a:off x="0" y="-32385"/>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latin typeface="Calibri"/>
            </a:endParaRPr>
          </a:p>
        </p:txBody>
      </p:sp>
      <p:sp>
        <p:nvSpPr>
          <p:cNvPr id="5" name="Text Box 6">
            <a:extLst>
              <a:ext uri="{FF2B5EF4-FFF2-40B4-BE49-F238E27FC236}">
                <a16:creationId xmlns:a16="http://schemas.microsoft.com/office/drawing/2014/main" id="{B5B3B035-414D-23E2-1E1E-BDF5B6718C14}"/>
              </a:ext>
            </a:extLst>
          </p:cNvPr>
          <p:cNvSpPr txBox="1">
            <a:spLocks noChangeArrowheads="1"/>
          </p:cNvSpPr>
          <p:nvPr/>
        </p:nvSpPr>
        <p:spPr bwMode="auto">
          <a:xfrm>
            <a:off x="0" y="-76199"/>
            <a:ext cx="373380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FFFFCC"/>
                </a:solidFill>
                <a:latin typeface="Arial" pitchFamily="34" charset="0"/>
              </a:rPr>
              <a:t>DGLVR Program</a:t>
            </a:r>
          </a:p>
        </p:txBody>
      </p:sp>
      <p:sp>
        <p:nvSpPr>
          <p:cNvPr id="6" name="Text Box 6">
            <a:extLst>
              <a:ext uri="{FF2B5EF4-FFF2-40B4-BE49-F238E27FC236}">
                <a16:creationId xmlns:a16="http://schemas.microsoft.com/office/drawing/2014/main" id="{4AF6BFBF-48CE-A6B7-B4E7-483098D902CE}"/>
              </a:ext>
            </a:extLst>
          </p:cNvPr>
          <p:cNvSpPr txBox="1">
            <a:spLocks noChangeArrowheads="1"/>
          </p:cNvSpPr>
          <p:nvPr/>
        </p:nvSpPr>
        <p:spPr bwMode="auto">
          <a:xfrm>
            <a:off x="4590288" y="-76200"/>
            <a:ext cx="459105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003300"/>
                </a:solidFill>
                <a:latin typeface="Arial" pitchFamily="34" charset="0"/>
              </a:rPr>
              <a:t>5-Year Agreements &amp; Spending</a:t>
            </a:r>
          </a:p>
        </p:txBody>
      </p:sp>
      <p:grpSp>
        <p:nvGrpSpPr>
          <p:cNvPr id="30" name="Group 29">
            <a:extLst>
              <a:ext uri="{FF2B5EF4-FFF2-40B4-BE49-F238E27FC236}">
                <a16:creationId xmlns:a16="http://schemas.microsoft.com/office/drawing/2014/main" id="{63AC15A1-744F-1FAE-5545-61F480A30D34}"/>
              </a:ext>
            </a:extLst>
          </p:cNvPr>
          <p:cNvGrpSpPr>
            <a:grpSpLocks noChangeAspect="1"/>
          </p:cNvGrpSpPr>
          <p:nvPr/>
        </p:nvGrpSpPr>
        <p:grpSpPr>
          <a:xfrm>
            <a:off x="4123514" y="1446443"/>
            <a:ext cx="4422098" cy="2274851"/>
            <a:chOff x="533400" y="1112968"/>
            <a:chExt cx="3829050" cy="1969770"/>
          </a:xfrm>
        </p:grpSpPr>
        <p:pic>
          <p:nvPicPr>
            <p:cNvPr id="9" name="Picture 8" descr="A screenshot of a computer&#10;&#10;Description automatically generated">
              <a:extLst>
                <a:ext uri="{FF2B5EF4-FFF2-40B4-BE49-F238E27FC236}">
                  <a16:creationId xmlns:a16="http://schemas.microsoft.com/office/drawing/2014/main" id="{B492FF5D-55D1-0F85-72E3-FEF260F87D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33400" y="1112968"/>
              <a:ext cx="3829050" cy="1969770"/>
            </a:xfrm>
            <a:prstGeom prst="rect">
              <a:avLst/>
            </a:prstGeom>
          </p:spPr>
        </p:pic>
        <p:sp>
          <p:nvSpPr>
            <p:cNvPr id="12" name="Oval 11">
              <a:extLst>
                <a:ext uri="{FF2B5EF4-FFF2-40B4-BE49-F238E27FC236}">
                  <a16:creationId xmlns:a16="http://schemas.microsoft.com/office/drawing/2014/main" id="{6006BCBB-6DA5-CC1F-1740-6B4B63FCD3FC}"/>
                </a:ext>
              </a:extLst>
            </p:cNvPr>
            <p:cNvSpPr/>
            <p:nvPr/>
          </p:nvSpPr>
          <p:spPr>
            <a:xfrm>
              <a:off x="3384792" y="1600200"/>
              <a:ext cx="685800" cy="152400"/>
            </a:xfrm>
            <a:prstGeom prst="ellipse">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a:extLst>
                <a:ext uri="{FF2B5EF4-FFF2-40B4-BE49-F238E27FC236}">
                  <a16:creationId xmlns:a16="http://schemas.microsoft.com/office/drawing/2014/main" id="{C5E9165F-B00B-4E85-DF3A-FFF7A32847C1}"/>
                </a:ext>
              </a:extLst>
            </p:cNvPr>
            <p:cNvCxnSpPr>
              <a:cxnSpLocks/>
              <a:stCxn id="12" idx="2"/>
            </p:cNvCxnSpPr>
            <p:nvPr/>
          </p:nvCxnSpPr>
          <p:spPr>
            <a:xfrm>
              <a:off x="3384792" y="1676400"/>
              <a:ext cx="228600" cy="152400"/>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AF33E099-AC92-5270-4E66-860AFD3BEE2E}"/>
                </a:ext>
              </a:extLst>
            </p:cNvPr>
            <p:cNvSpPr/>
            <p:nvPr/>
          </p:nvSpPr>
          <p:spPr>
            <a:xfrm>
              <a:off x="1600200" y="2590800"/>
              <a:ext cx="685800" cy="152400"/>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DE683F9A-B7CA-8F71-FC7A-7F7E89807C0F}"/>
                </a:ext>
              </a:extLst>
            </p:cNvPr>
            <p:cNvCxnSpPr>
              <a:cxnSpLocks/>
            </p:cNvCxnSpPr>
            <p:nvPr/>
          </p:nvCxnSpPr>
          <p:spPr>
            <a:xfrm flipV="1">
              <a:off x="2286000" y="2438400"/>
              <a:ext cx="609600" cy="22860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pic>
        <p:nvPicPr>
          <p:cNvPr id="7" name="Picture 6" descr="A screenshot of a computer&#10;&#10;Description automatically generated">
            <a:extLst>
              <a:ext uri="{FF2B5EF4-FFF2-40B4-BE49-F238E27FC236}">
                <a16:creationId xmlns:a16="http://schemas.microsoft.com/office/drawing/2014/main" id="{F5302FCA-267B-6B40-63B8-D671E1A58ED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123513" y="4202960"/>
            <a:ext cx="4425997" cy="2276856"/>
          </a:xfrm>
          <a:prstGeom prst="rect">
            <a:avLst/>
          </a:prstGeom>
        </p:spPr>
      </p:pic>
      <p:sp>
        <p:nvSpPr>
          <p:cNvPr id="22" name="Oval 21">
            <a:extLst>
              <a:ext uri="{FF2B5EF4-FFF2-40B4-BE49-F238E27FC236}">
                <a16:creationId xmlns:a16="http://schemas.microsoft.com/office/drawing/2014/main" id="{D907ED08-70BB-7E0D-C6C9-083E525CE14D}"/>
              </a:ext>
            </a:extLst>
          </p:cNvPr>
          <p:cNvSpPr/>
          <p:nvPr/>
        </p:nvSpPr>
        <p:spPr>
          <a:xfrm>
            <a:off x="5356627" y="5915426"/>
            <a:ext cx="792716" cy="176159"/>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a:extLst>
              <a:ext uri="{FF2B5EF4-FFF2-40B4-BE49-F238E27FC236}">
                <a16:creationId xmlns:a16="http://schemas.microsoft.com/office/drawing/2014/main" id="{270CFB46-34C4-0C6B-C171-49D461C1EA30}"/>
              </a:ext>
            </a:extLst>
          </p:cNvPr>
          <p:cNvCxnSpPr>
            <a:cxnSpLocks/>
          </p:cNvCxnSpPr>
          <p:nvPr/>
        </p:nvCxnSpPr>
        <p:spPr>
          <a:xfrm flipV="1">
            <a:off x="6149342" y="5739267"/>
            <a:ext cx="704636" cy="26423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CBD15B4B-EC64-6158-7CC3-FB58B8BA208A}"/>
              </a:ext>
            </a:extLst>
          </p:cNvPr>
          <p:cNvSpPr/>
          <p:nvPr/>
        </p:nvSpPr>
        <p:spPr>
          <a:xfrm>
            <a:off x="7420114" y="4926441"/>
            <a:ext cx="792716" cy="176159"/>
          </a:xfrm>
          <a:prstGeom prst="ellipse">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a:extLst>
              <a:ext uri="{FF2B5EF4-FFF2-40B4-BE49-F238E27FC236}">
                <a16:creationId xmlns:a16="http://schemas.microsoft.com/office/drawing/2014/main" id="{3D6075EE-CC26-B8AB-4149-2E1038C66CA5}"/>
              </a:ext>
            </a:extLst>
          </p:cNvPr>
          <p:cNvGrpSpPr>
            <a:grpSpLocks noChangeAspect="1"/>
          </p:cNvGrpSpPr>
          <p:nvPr/>
        </p:nvGrpSpPr>
        <p:grpSpPr>
          <a:xfrm>
            <a:off x="2177460" y="4913122"/>
            <a:ext cx="1638300" cy="1524000"/>
            <a:chOff x="5562600" y="3810000"/>
            <a:chExt cx="1638300" cy="1524000"/>
          </a:xfrm>
        </p:grpSpPr>
        <p:pic>
          <p:nvPicPr>
            <p:cNvPr id="11" name="Picture 10" descr="A screenshot of a computer screen&#10;&#10;Description automatically generated">
              <a:extLst>
                <a:ext uri="{FF2B5EF4-FFF2-40B4-BE49-F238E27FC236}">
                  <a16:creationId xmlns:a16="http://schemas.microsoft.com/office/drawing/2014/main" id="{E4A5F5CF-8023-C4BF-CAA5-FE13E26ACF39}"/>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562600" y="3810000"/>
              <a:ext cx="1638300" cy="1524000"/>
            </a:xfrm>
            <a:prstGeom prst="rect">
              <a:avLst/>
            </a:prstGeom>
          </p:spPr>
        </p:pic>
        <p:sp>
          <p:nvSpPr>
            <p:cNvPr id="26" name="Oval 25">
              <a:extLst>
                <a:ext uri="{FF2B5EF4-FFF2-40B4-BE49-F238E27FC236}">
                  <a16:creationId xmlns:a16="http://schemas.microsoft.com/office/drawing/2014/main" id="{DB8ACD16-F57A-DD10-5F35-AE0B2F8D8570}"/>
                </a:ext>
              </a:extLst>
            </p:cNvPr>
            <p:cNvSpPr/>
            <p:nvPr/>
          </p:nvSpPr>
          <p:spPr>
            <a:xfrm>
              <a:off x="6500999" y="3994169"/>
              <a:ext cx="685800" cy="152400"/>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Arrow Connector 26">
              <a:extLst>
                <a:ext uri="{FF2B5EF4-FFF2-40B4-BE49-F238E27FC236}">
                  <a16:creationId xmlns:a16="http://schemas.microsoft.com/office/drawing/2014/main" id="{27A8BD1A-CD07-736F-62EE-BCB3F078968C}"/>
                </a:ext>
              </a:extLst>
            </p:cNvPr>
            <p:cNvCxnSpPr>
              <a:cxnSpLocks/>
            </p:cNvCxnSpPr>
            <p:nvPr/>
          </p:nvCxnSpPr>
          <p:spPr>
            <a:xfrm>
              <a:off x="6843899" y="4146569"/>
              <a:ext cx="41914" cy="88394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34" name="TextBox 33">
            <a:extLst>
              <a:ext uri="{FF2B5EF4-FFF2-40B4-BE49-F238E27FC236}">
                <a16:creationId xmlns:a16="http://schemas.microsoft.com/office/drawing/2014/main" id="{EC4C1781-8D93-C2A3-C897-6FD5E63A53AC}"/>
              </a:ext>
            </a:extLst>
          </p:cNvPr>
          <p:cNvSpPr txBox="1"/>
          <p:nvPr/>
        </p:nvSpPr>
        <p:spPr>
          <a:xfrm>
            <a:off x="135380" y="449901"/>
            <a:ext cx="8873240" cy="461665"/>
          </a:xfrm>
          <a:prstGeom prst="rect">
            <a:avLst/>
          </a:prstGeom>
          <a:noFill/>
        </p:spPr>
        <p:txBody>
          <a:bodyPr wrap="square">
            <a:spAutoFit/>
          </a:bodyPr>
          <a:lstStyle/>
          <a:p>
            <a:pPr marL="457200" lvl="1" indent="0">
              <a:spcBef>
                <a:spcPts val="0"/>
              </a:spcBef>
              <a:buNone/>
              <a:defRPr/>
            </a:pPr>
            <a:r>
              <a:rPr lang="en-US" sz="2400" b="1" dirty="0">
                <a:solidFill>
                  <a:srgbClr val="FF0000"/>
                </a:solidFill>
                <a:latin typeface="Calibri"/>
                <a:ea typeface="Times New Roman"/>
              </a:rPr>
              <a:t>What happens when the April – June, 2023 Quarter is Accepted?</a:t>
            </a:r>
          </a:p>
        </p:txBody>
      </p:sp>
      <p:sp>
        <p:nvSpPr>
          <p:cNvPr id="35" name="TextBox 34">
            <a:extLst>
              <a:ext uri="{FF2B5EF4-FFF2-40B4-BE49-F238E27FC236}">
                <a16:creationId xmlns:a16="http://schemas.microsoft.com/office/drawing/2014/main" id="{BADDF7AA-4DA6-A95E-B0EC-22ECDA8E9C32}"/>
              </a:ext>
            </a:extLst>
          </p:cNvPr>
          <p:cNvSpPr txBox="1"/>
          <p:nvPr/>
        </p:nvSpPr>
        <p:spPr>
          <a:xfrm>
            <a:off x="3590114" y="1105709"/>
            <a:ext cx="2985382" cy="369332"/>
          </a:xfrm>
          <a:prstGeom prst="rect">
            <a:avLst/>
          </a:prstGeom>
          <a:noFill/>
        </p:spPr>
        <p:txBody>
          <a:bodyPr wrap="square">
            <a:spAutoFit/>
          </a:bodyPr>
          <a:lstStyle/>
          <a:p>
            <a:pPr marL="457200" lvl="1" indent="0">
              <a:spcBef>
                <a:spcPts val="0"/>
              </a:spcBef>
              <a:buNone/>
              <a:defRPr/>
            </a:pPr>
            <a:r>
              <a:rPr lang="en-US" sz="1800" b="1" u="sng" dirty="0">
                <a:solidFill>
                  <a:srgbClr val="FF0000"/>
                </a:solidFill>
                <a:latin typeface="Calibri"/>
                <a:ea typeface="Times New Roman"/>
              </a:rPr>
              <a:t>April – June Quarter</a:t>
            </a:r>
            <a:endParaRPr lang="en-US" sz="1800" b="1" dirty="0">
              <a:solidFill>
                <a:srgbClr val="FF0000"/>
              </a:solidFill>
              <a:latin typeface="Calibri"/>
              <a:ea typeface="Times New Roman"/>
            </a:endParaRPr>
          </a:p>
        </p:txBody>
      </p:sp>
      <p:sp>
        <p:nvSpPr>
          <p:cNvPr id="36" name="TextBox 35">
            <a:extLst>
              <a:ext uri="{FF2B5EF4-FFF2-40B4-BE49-F238E27FC236}">
                <a16:creationId xmlns:a16="http://schemas.microsoft.com/office/drawing/2014/main" id="{8F4E76C1-CA4D-0E29-3CE5-F5B2D6067A38}"/>
              </a:ext>
            </a:extLst>
          </p:cNvPr>
          <p:cNvSpPr txBox="1"/>
          <p:nvPr/>
        </p:nvSpPr>
        <p:spPr>
          <a:xfrm>
            <a:off x="3564507" y="3843218"/>
            <a:ext cx="3184784" cy="369332"/>
          </a:xfrm>
          <a:prstGeom prst="rect">
            <a:avLst/>
          </a:prstGeom>
          <a:noFill/>
        </p:spPr>
        <p:txBody>
          <a:bodyPr wrap="square">
            <a:spAutoFit/>
          </a:bodyPr>
          <a:lstStyle/>
          <a:p>
            <a:pPr marL="457200" lvl="1" indent="0">
              <a:spcBef>
                <a:spcPts val="0"/>
              </a:spcBef>
              <a:buNone/>
              <a:defRPr/>
            </a:pPr>
            <a:r>
              <a:rPr lang="en-US" sz="1800" b="1" u="sng" dirty="0">
                <a:solidFill>
                  <a:srgbClr val="FF0000"/>
                </a:solidFill>
                <a:latin typeface="Calibri"/>
                <a:ea typeface="Times New Roman"/>
              </a:rPr>
              <a:t>July - September Quarter</a:t>
            </a:r>
            <a:endParaRPr lang="en-US" sz="1800" b="1" dirty="0">
              <a:solidFill>
                <a:srgbClr val="FF0000"/>
              </a:solidFill>
              <a:latin typeface="Calibri"/>
              <a:ea typeface="Times New Roman"/>
            </a:endParaRPr>
          </a:p>
        </p:txBody>
      </p:sp>
      <p:sp>
        <p:nvSpPr>
          <p:cNvPr id="38" name="Subtitle 2">
            <a:extLst>
              <a:ext uri="{FF2B5EF4-FFF2-40B4-BE49-F238E27FC236}">
                <a16:creationId xmlns:a16="http://schemas.microsoft.com/office/drawing/2014/main" id="{351A16B1-0DEA-0E10-7986-F1C3BEDE0242}"/>
              </a:ext>
            </a:extLst>
          </p:cNvPr>
          <p:cNvSpPr txBox="1">
            <a:spLocks/>
          </p:cNvSpPr>
          <p:nvPr/>
        </p:nvSpPr>
        <p:spPr>
          <a:xfrm>
            <a:off x="-228600" y="990600"/>
            <a:ext cx="4156023" cy="22957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96875" lvl="2" indent="0">
              <a:spcBef>
                <a:spcPts val="0"/>
              </a:spcBef>
              <a:buNone/>
              <a:defRPr/>
            </a:pPr>
            <a:endParaRPr lang="en-US" sz="3200" b="1" dirty="0">
              <a:solidFill>
                <a:srgbClr val="FF0000"/>
              </a:solidFill>
              <a:latin typeface="Calibri"/>
              <a:ea typeface="Times New Roman"/>
            </a:endParaRPr>
          </a:p>
          <a:p>
            <a:pPr lvl="1">
              <a:spcBef>
                <a:spcPts val="0"/>
              </a:spcBef>
              <a:buFont typeface="Arial" panose="020B0604020202020204" pitchFamily="34" charset="0"/>
              <a:buChar char="•"/>
            </a:pPr>
            <a:r>
              <a:rPr lang="en-US" sz="1700" dirty="0">
                <a:solidFill>
                  <a:prstClr val="black"/>
                </a:solidFill>
                <a:latin typeface="Calibri"/>
                <a:ea typeface="Times New Roman"/>
              </a:rPr>
              <a:t>The Current Balance will be copied to the “Old Money” Balance</a:t>
            </a:r>
          </a:p>
          <a:p>
            <a:pPr lvl="1">
              <a:spcBef>
                <a:spcPts val="0"/>
              </a:spcBef>
              <a:buFont typeface="Arial" panose="020B0604020202020204" pitchFamily="34" charset="0"/>
              <a:buChar char="•"/>
            </a:pPr>
            <a:r>
              <a:rPr lang="en-US" sz="1700" dirty="0">
                <a:solidFill>
                  <a:prstClr val="black"/>
                </a:solidFill>
                <a:latin typeface="Calibri"/>
                <a:ea typeface="Times New Roman"/>
              </a:rPr>
              <a:t>All remaining funds from the old agreement that are still in Harrisburg will be shifted to the previous agreement.</a:t>
            </a:r>
          </a:p>
        </p:txBody>
      </p:sp>
      <p:sp>
        <p:nvSpPr>
          <p:cNvPr id="39" name="Subtitle 2">
            <a:extLst>
              <a:ext uri="{FF2B5EF4-FFF2-40B4-BE49-F238E27FC236}">
                <a16:creationId xmlns:a16="http://schemas.microsoft.com/office/drawing/2014/main" id="{65FF724D-66FC-35D9-69EF-534D6BA109D0}"/>
              </a:ext>
            </a:extLst>
          </p:cNvPr>
          <p:cNvSpPr txBox="1">
            <a:spLocks/>
          </p:cNvSpPr>
          <p:nvPr/>
        </p:nvSpPr>
        <p:spPr>
          <a:xfrm>
            <a:off x="-211112" y="3379382"/>
            <a:ext cx="4156023" cy="22957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96875" lvl="2" indent="0">
              <a:spcBef>
                <a:spcPts val="0"/>
              </a:spcBef>
              <a:buNone/>
              <a:defRPr/>
            </a:pPr>
            <a:endParaRPr lang="en-US" sz="3200" b="1" dirty="0">
              <a:solidFill>
                <a:srgbClr val="FF0000"/>
              </a:solidFill>
              <a:latin typeface="Calibri"/>
              <a:ea typeface="Times New Roman"/>
            </a:endParaRPr>
          </a:p>
          <a:p>
            <a:pPr lvl="1">
              <a:spcBef>
                <a:spcPts val="0"/>
              </a:spcBef>
              <a:buFont typeface="Arial" panose="020B0604020202020204" pitchFamily="34" charset="0"/>
              <a:buChar char="•"/>
            </a:pPr>
            <a:r>
              <a:rPr lang="en-US" sz="1700" dirty="0">
                <a:solidFill>
                  <a:prstClr val="black"/>
                </a:solidFill>
                <a:latin typeface="Calibri"/>
                <a:ea typeface="Times New Roman"/>
              </a:rPr>
              <a:t>All expenses, which are equivalent to the Potential Claim will also count towards reducing your “Old Money” Balance to zero.</a:t>
            </a:r>
          </a:p>
        </p:txBody>
      </p:sp>
    </p:spTree>
    <p:extLst>
      <p:ext uri="{BB962C8B-B14F-4D97-AF65-F5344CB8AC3E}">
        <p14:creationId xmlns:p14="http://schemas.microsoft.com/office/powerpoint/2010/main" val="30544978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ubtitle 2"/>
          <p:cNvSpPr txBox="1">
            <a:spLocks/>
          </p:cNvSpPr>
          <p:nvPr/>
        </p:nvSpPr>
        <p:spPr>
          <a:xfrm>
            <a:off x="-228600" y="990600"/>
            <a:ext cx="8534400" cy="6096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spcBef>
                <a:spcPts val="0"/>
              </a:spcBef>
              <a:buNone/>
              <a:defRPr/>
            </a:pPr>
            <a:r>
              <a:rPr lang="en-US" sz="3200" b="1" u="sng" dirty="0">
                <a:solidFill>
                  <a:srgbClr val="FF0000"/>
                </a:solidFill>
                <a:latin typeface="Calibri"/>
                <a:ea typeface="Times New Roman"/>
              </a:rPr>
              <a:t>Question</a:t>
            </a:r>
            <a:r>
              <a:rPr lang="en-US" sz="3200" b="1" dirty="0">
                <a:solidFill>
                  <a:srgbClr val="FF0000"/>
                </a:solidFill>
                <a:latin typeface="Calibri"/>
                <a:ea typeface="Times New Roman"/>
              </a:rPr>
              <a:t>:</a:t>
            </a:r>
          </a:p>
          <a:p>
            <a:pPr marL="457200" lvl="1" indent="0">
              <a:spcBef>
                <a:spcPts val="0"/>
              </a:spcBef>
              <a:buNone/>
              <a:defRPr/>
            </a:pPr>
            <a:r>
              <a:rPr lang="en-US" sz="3200" dirty="0">
                <a:solidFill>
                  <a:prstClr val="black"/>
                </a:solidFill>
                <a:latin typeface="Calibri"/>
                <a:ea typeface="Times New Roman"/>
              </a:rPr>
              <a:t>What happens next?</a:t>
            </a:r>
          </a:p>
          <a:p>
            <a:pPr marL="914400" lvl="2" indent="0">
              <a:spcBef>
                <a:spcPts val="0"/>
              </a:spcBef>
              <a:buNone/>
              <a:defRPr/>
            </a:pPr>
            <a:endParaRPr lang="en-US" sz="3200" b="1" dirty="0">
              <a:solidFill>
                <a:prstClr val="black"/>
              </a:solidFill>
              <a:latin typeface="Calibri"/>
              <a:ea typeface="Times New Roman"/>
            </a:endParaRPr>
          </a:p>
          <a:p>
            <a:pPr marL="396875" lvl="2" indent="0">
              <a:spcBef>
                <a:spcPts val="0"/>
              </a:spcBef>
              <a:buNone/>
              <a:defRPr/>
            </a:pPr>
            <a:r>
              <a:rPr lang="en-US" sz="3200" b="1" u="sng" dirty="0">
                <a:solidFill>
                  <a:srgbClr val="FF0000"/>
                </a:solidFill>
                <a:latin typeface="Calibri"/>
                <a:ea typeface="Times New Roman"/>
              </a:rPr>
              <a:t>Answer:</a:t>
            </a:r>
            <a:endParaRPr lang="en-US" sz="3200" b="1" dirty="0">
              <a:solidFill>
                <a:srgbClr val="FF0000"/>
              </a:solidFill>
              <a:latin typeface="Calibri"/>
              <a:ea typeface="Times New Roman"/>
            </a:endParaRPr>
          </a:p>
          <a:p>
            <a:pPr lvl="1">
              <a:spcBef>
                <a:spcPts val="0"/>
              </a:spcBef>
              <a:buFont typeface="Arial" panose="020B0604020202020204" pitchFamily="34" charset="0"/>
              <a:buChar char="•"/>
            </a:pPr>
            <a:r>
              <a:rPr lang="en-US" sz="3200" dirty="0">
                <a:solidFill>
                  <a:prstClr val="black"/>
                </a:solidFill>
                <a:latin typeface="Calibri"/>
                <a:ea typeface="Times New Roman"/>
              </a:rPr>
              <a:t>The SCC will begin accepting April-June 2023 quarterly reports</a:t>
            </a:r>
          </a:p>
          <a:p>
            <a:pPr lvl="1">
              <a:spcBef>
                <a:spcPts val="0"/>
              </a:spcBef>
              <a:buFont typeface="Arial" panose="020B0604020202020204" pitchFamily="34" charset="0"/>
              <a:buChar char="•"/>
            </a:pPr>
            <a:r>
              <a:rPr lang="en-US" sz="3200" dirty="0">
                <a:solidFill>
                  <a:prstClr val="black"/>
                </a:solidFill>
                <a:latin typeface="Calibri"/>
                <a:ea typeface="Times New Roman"/>
              </a:rPr>
              <a:t>Once your QR is accepted, new numbers will appear in the July-Sept 2023 quarterly report:</a:t>
            </a:r>
          </a:p>
          <a:p>
            <a:pPr lvl="2">
              <a:spcBef>
                <a:spcPts val="0"/>
              </a:spcBef>
            </a:pPr>
            <a:r>
              <a:rPr lang="en-US" sz="2800" dirty="0">
                <a:solidFill>
                  <a:prstClr val="black"/>
                </a:solidFill>
                <a:latin typeface="Calibri"/>
                <a:ea typeface="Times New Roman"/>
              </a:rPr>
              <a:t>Location where you track 5-year spending moves</a:t>
            </a:r>
          </a:p>
          <a:p>
            <a:pPr lvl="2">
              <a:spcBef>
                <a:spcPts val="0"/>
              </a:spcBef>
            </a:pPr>
            <a:r>
              <a:rPr lang="en-US" sz="2800" dirty="0">
                <a:solidFill>
                  <a:prstClr val="black"/>
                </a:solidFill>
                <a:latin typeface="Calibri"/>
                <a:ea typeface="Times New Roman"/>
              </a:rPr>
              <a:t>New allocations will appear in the quarterly report once the funds are encumbered</a:t>
            </a:r>
            <a:endParaRPr lang="en-US" sz="2800" dirty="0">
              <a:solidFill>
                <a:prstClr val="black"/>
              </a:solidFill>
              <a:highlight>
                <a:srgbClr val="FFFF00"/>
              </a:highlight>
              <a:latin typeface="Calibri"/>
              <a:ea typeface="Times New Roman"/>
            </a:endParaRPr>
          </a:p>
          <a:p>
            <a:pPr marL="457200" lvl="1" indent="0">
              <a:spcBef>
                <a:spcPts val="0"/>
              </a:spcBef>
              <a:buNone/>
            </a:pPr>
            <a:endParaRPr lang="en-US" sz="3200"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p:txBody>
      </p:sp>
      <p:sp>
        <p:nvSpPr>
          <p:cNvPr id="3" name="Rectangle 2"/>
          <p:cNvSpPr/>
          <p:nvPr/>
        </p:nvSpPr>
        <p:spPr>
          <a:xfrm>
            <a:off x="0" y="0"/>
            <a:ext cx="91440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1685EA82-9E58-5283-4ACD-BEF3A60390A2}"/>
              </a:ext>
            </a:extLst>
          </p:cNvPr>
          <p:cNvSpPr/>
          <p:nvPr/>
        </p:nvSpPr>
        <p:spPr>
          <a:xfrm>
            <a:off x="0" y="-32385"/>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latin typeface="Calibri"/>
            </a:endParaRPr>
          </a:p>
        </p:txBody>
      </p:sp>
      <p:sp>
        <p:nvSpPr>
          <p:cNvPr id="5" name="Text Box 6">
            <a:extLst>
              <a:ext uri="{FF2B5EF4-FFF2-40B4-BE49-F238E27FC236}">
                <a16:creationId xmlns:a16="http://schemas.microsoft.com/office/drawing/2014/main" id="{B5B3B035-414D-23E2-1E1E-BDF5B6718C14}"/>
              </a:ext>
            </a:extLst>
          </p:cNvPr>
          <p:cNvSpPr txBox="1">
            <a:spLocks noChangeArrowheads="1"/>
          </p:cNvSpPr>
          <p:nvPr/>
        </p:nvSpPr>
        <p:spPr bwMode="auto">
          <a:xfrm>
            <a:off x="0" y="-76199"/>
            <a:ext cx="373380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FFFFCC"/>
                </a:solidFill>
                <a:latin typeface="Arial" pitchFamily="34" charset="0"/>
              </a:rPr>
              <a:t>DGLVR Program</a:t>
            </a:r>
          </a:p>
        </p:txBody>
      </p:sp>
      <p:sp>
        <p:nvSpPr>
          <p:cNvPr id="6" name="Text Box 6">
            <a:extLst>
              <a:ext uri="{FF2B5EF4-FFF2-40B4-BE49-F238E27FC236}">
                <a16:creationId xmlns:a16="http://schemas.microsoft.com/office/drawing/2014/main" id="{4AF6BFBF-48CE-A6B7-B4E7-483098D902CE}"/>
              </a:ext>
            </a:extLst>
          </p:cNvPr>
          <p:cNvSpPr txBox="1">
            <a:spLocks noChangeArrowheads="1"/>
          </p:cNvSpPr>
          <p:nvPr/>
        </p:nvSpPr>
        <p:spPr bwMode="auto">
          <a:xfrm>
            <a:off x="4590288" y="-76200"/>
            <a:ext cx="459105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003300"/>
                </a:solidFill>
                <a:latin typeface="Arial" pitchFamily="34" charset="0"/>
              </a:rPr>
              <a:t>5-Year Agreements &amp; Spending</a:t>
            </a:r>
          </a:p>
        </p:txBody>
      </p:sp>
    </p:spTree>
    <p:extLst>
      <p:ext uri="{BB962C8B-B14F-4D97-AF65-F5344CB8AC3E}">
        <p14:creationId xmlns:p14="http://schemas.microsoft.com/office/powerpoint/2010/main" val="4130050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ubtitle 2"/>
          <p:cNvSpPr txBox="1">
            <a:spLocks/>
          </p:cNvSpPr>
          <p:nvPr/>
        </p:nvSpPr>
        <p:spPr>
          <a:xfrm>
            <a:off x="-228600" y="990600"/>
            <a:ext cx="9280236" cy="6096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spcBef>
                <a:spcPts val="0"/>
              </a:spcBef>
              <a:buNone/>
              <a:defRPr/>
            </a:pPr>
            <a:r>
              <a:rPr lang="en-US" sz="3200" b="1" u="sng" dirty="0">
                <a:solidFill>
                  <a:srgbClr val="FF0000"/>
                </a:solidFill>
                <a:latin typeface="Calibri"/>
                <a:ea typeface="Times New Roman"/>
              </a:rPr>
              <a:t>Question</a:t>
            </a:r>
            <a:r>
              <a:rPr lang="en-US" sz="3200" b="1" dirty="0">
                <a:solidFill>
                  <a:srgbClr val="FF0000"/>
                </a:solidFill>
                <a:latin typeface="Calibri"/>
                <a:ea typeface="Times New Roman"/>
              </a:rPr>
              <a:t>:</a:t>
            </a:r>
          </a:p>
          <a:p>
            <a:pPr marL="457200" lvl="1" indent="0">
              <a:spcBef>
                <a:spcPts val="0"/>
              </a:spcBef>
              <a:buNone/>
              <a:defRPr/>
            </a:pPr>
            <a:r>
              <a:rPr lang="en-US" sz="3200" dirty="0">
                <a:solidFill>
                  <a:prstClr val="black"/>
                </a:solidFill>
                <a:latin typeface="Calibri"/>
                <a:ea typeface="Times New Roman"/>
              </a:rPr>
              <a:t>When do I get my advance?</a:t>
            </a:r>
          </a:p>
          <a:p>
            <a:pPr marL="914400" lvl="2" indent="0">
              <a:spcBef>
                <a:spcPts val="0"/>
              </a:spcBef>
              <a:buNone/>
              <a:defRPr/>
            </a:pPr>
            <a:endParaRPr lang="en-US" sz="3200" b="1" dirty="0">
              <a:solidFill>
                <a:prstClr val="black"/>
              </a:solidFill>
              <a:latin typeface="Calibri"/>
              <a:ea typeface="Times New Roman"/>
            </a:endParaRPr>
          </a:p>
          <a:p>
            <a:pPr marL="396875" lvl="2" indent="0">
              <a:spcBef>
                <a:spcPts val="0"/>
              </a:spcBef>
              <a:buNone/>
              <a:defRPr/>
            </a:pPr>
            <a:r>
              <a:rPr lang="en-US" sz="3200" b="1" u="sng" dirty="0">
                <a:solidFill>
                  <a:srgbClr val="FF0000"/>
                </a:solidFill>
                <a:latin typeface="Calibri"/>
                <a:ea typeface="Times New Roman"/>
              </a:rPr>
              <a:t>Answer:</a:t>
            </a:r>
            <a:endParaRPr lang="en-US" sz="3200" b="1" dirty="0">
              <a:solidFill>
                <a:srgbClr val="FF0000"/>
              </a:solidFill>
              <a:latin typeface="Calibri"/>
              <a:ea typeface="Times New Roman"/>
            </a:endParaRPr>
          </a:p>
          <a:p>
            <a:pPr lvl="1">
              <a:spcBef>
                <a:spcPts val="0"/>
              </a:spcBef>
              <a:buFont typeface="Arial" panose="020B0604020202020204" pitchFamily="34" charset="0"/>
              <a:buChar char="•"/>
            </a:pPr>
            <a:r>
              <a:rPr lang="en-US" sz="3200" dirty="0">
                <a:solidFill>
                  <a:prstClr val="black"/>
                </a:solidFill>
                <a:latin typeface="Calibri"/>
                <a:ea typeface="Times New Roman"/>
              </a:rPr>
              <a:t>After a while:</a:t>
            </a:r>
          </a:p>
          <a:p>
            <a:pPr lvl="2">
              <a:spcBef>
                <a:spcPts val="0"/>
              </a:spcBef>
            </a:pPr>
            <a:r>
              <a:rPr lang="en-US" sz="2800" dirty="0">
                <a:solidFill>
                  <a:prstClr val="black"/>
                </a:solidFill>
                <a:latin typeface="Calibri"/>
                <a:ea typeface="Times New Roman"/>
              </a:rPr>
              <a:t>Funds need to be encumbered first</a:t>
            </a:r>
          </a:p>
          <a:p>
            <a:pPr lvl="2">
              <a:spcBef>
                <a:spcPts val="0"/>
              </a:spcBef>
            </a:pPr>
            <a:r>
              <a:rPr lang="en-US" sz="2800" dirty="0">
                <a:solidFill>
                  <a:prstClr val="black"/>
                </a:solidFill>
                <a:latin typeface="Calibri"/>
                <a:ea typeface="Times New Roman"/>
              </a:rPr>
              <a:t>State budget needs to pass</a:t>
            </a:r>
          </a:p>
          <a:p>
            <a:pPr lvl="2">
              <a:spcBef>
                <a:spcPts val="0"/>
              </a:spcBef>
            </a:pPr>
            <a:r>
              <a:rPr lang="en-US" sz="2800" dirty="0">
                <a:solidFill>
                  <a:prstClr val="black"/>
                </a:solidFill>
                <a:latin typeface="Calibri"/>
                <a:ea typeface="Times New Roman"/>
              </a:rPr>
              <a:t>SCC will not process advances until the last quarterly report in the 5-year agreement is accepted</a:t>
            </a:r>
          </a:p>
          <a:p>
            <a:pPr lvl="1">
              <a:spcBef>
                <a:spcPts val="0"/>
              </a:spcBef>
              <a:buFont typeface="Arial" panose="020B0604020202020204" pitchFamily="34" charset="0"/>
              <a:buChar char="•"/>
            </a:pPr>
            <a:r>
              <a:rPr lang="en-US" sz="3200" dirty="0">
                <a:solidFill>
                  <a:prstClr val="black"/>
                </a:solidFill>
                <a:latin typeface="Calibri"/>
                <a:ea typeface="Times New Roman"/>
              </a:rPr>
              <a:t>It is especially important that account balances match at the end of the 5-year agreement</a:t>
            </a:r>
          </a:p>
          <a:p>
            <a:pPr marL="457200" lvl="1" indent="0">
              <a:spcBef>
                <a:spcPts val="0"/>
              </a:spcBef>
              <a:buNone/>
            </a:pPr>
            <a:endParaRPr lang="en-US" sz="3200"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p:txBody>
      </p:sp>
      <p:sp>
        <p:nvSpPr>
          <p:cNvPr id="3" name="Rectangle 2"/>
          <p:cNvSpPr/>
          <p:nvPr/>
        </p:nvSpPr>
        <p:spPr>
          <a:xfrm>
            <a:off x="0" y="0"/>
            <a:ext cx="91440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1685EA82-9E58-5283-4ACD-BEF3A60390A2}"/>
              </a:ext>
            </a:extLst>
          </p:cNvPr>
          <p:cNvSpPr/>
          <p:nvPr/>
        </p:nvSpPr>
        <p:spPr>
          <a:xfrm>
            <a:off x="0" y="-32385"/>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latin typeface="Calibri"/>
            </a:endParaRPr>
          </a:p>
        </p:txBody>
      </p:sp>
      <p:sp>
        <p:nvSpPr>
          <p:cNvPr id="5" name="Text Box 6">
            <a:extLst>
              <a:ext uri="{FF2B5EF4-FFF2-40B4-BE49-F238E27FC236}">
                <a16:creationId xmlns:a16="http://schemas.microsoft.com/office/drawing/2014/main" id="{B5B3B035-414D-23E2-1E1E-BDF5B6718C14}"/>
              </a:ext>
            </a:extLst>
          </p:cNvPr>
          <p:cNvSpPr txBox="1">
            <a:spLocks noChangeArrowheads="1"/>
          </p:cNvSpPr>
          <p:nvPr/>
        </p:nvSpPr>
        <p:spPr bwMode="auto">
          <a:xfrm>
            <a:off x="0" y="-76199"/>
            <a:ext cx="373380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FFFFCC"/>
                </a:solidFill>
                <a:latin typeface="Arial" pitchFamily="34" charset="0"/>
              </a:rPr>
              <a:t>DGLVR Program</a:t>
            </a:r>
          </a:p>
        </p:txBody>
      </p:sp>
      <p:sp>
        <p:nvSpPr>
          <p:cNvPr id="6" name="Text Box 6">
            <a:extLst>
              <a:ext uri="{FF2B5EF4-FFF2-40B4-BE49-F238E27FC236}">
                <a16:creationId xmlns:a16="http://schemas.microsoft.com/office/drawing/2014/main" id="{4AF6BFBF-48CE-A6B7-B4E7-483098D902CE}"/>
              </a:ext>
            </a:extLst>
          </p:cNvPr>
          <p:cNvSpPr txBox="1">
            <a:spLocks noChangeArrowheads="1"/>
          </p:cNvSpPr>
          <p:nvPr/>
        </p:nvSpPr>
        <p:spPr bwMode="auto">
          <a:xfrm>
            <a:off x="4590288" y="-76200"/>
            <a:ext cx="459105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003300"/>
                </a:solidFill>
                <a:latin typeface="Arial" pitchFamily="34" charset="0"/>
              </a:rPr>
              <a:t>5-Year Agreements &amp; Spending</a:t>
            </a:r>
          </a:p>
        </p:txBody>
      </p:sp>
    </p:spTree>
    <p:extLst>
      <p:ext uri="{BB962C8B-B14F-4D97-AF65-F5344CB8AC3E}">
        <p14:creationId xmlns:p14="http://schemas.microsoft.com/office/powerpoint/2010/main" val="1502710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4C46E1DE-DFCB-2905-BACB-79C9BDE92AFA}"/>
              </a:ext>
            </a:extLst>
          </p:cNvPr>
          <p:cNvSpPr/>
          <p:nvPr/>
        </p:nvSpPr>
        <p:spPr>
          <a:xfrm>
            <a:off x="0" y="0"/>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latin typeface="Calibri"/>
            </a:endParaRPr>
          </a:p>
        </p:txBody>
      </p:sp>
      <p:sp>
        <p:nvSpPr>
          <p:cNvPr id="5" name="Text Box 6">
            <a:extLst>
              <a:ext uri="{FF2B5EF4-FFF2-40B4-BE49-F238E27FC236}">
                <a16:creationId xmlns:a16="http://schemas.microsoft.com/office/drawing/2014/main" id="{299FE52E-0487-DDFB-869F-8ACC0DC9BE41}"/>
              </a:ext>
            </a:extLst>
          </p:cNvPr>
          <p:cNvSpPr txBox="1">
            <a:spLocks noChangeArrowheads="1"/>
          </p:cNvSpPr>
          <p:nvPr/>
        </p:nvSpPr>
        <p:spPr bwMode="auto">
          <a:xfrm>
            <a:off x="0" y="-43814"/>
            <a:ext cx="373380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FFFFCC"/>
                </a:solidFill>
                <a:latin typeface="Arial" pitchFamily="34" charset="0"/>
              </a:rPr>
              <a:t>DGLVR Program</a:t>
            </a:r>
          </a:p>
        </p:txBody>
      </p:sp>
      <p:sp>
        <p:nvSpPr>
          <p:cNvPr id="6" name="Text Box 6">
            <a:extLst>
              <a:ext uri="{FF2B5EF4-FFF2-40B4-BE49-F238E27FC236}">
                <a16:creationId xmlns:a16="http://schemas.microsoft.com/office/drawing/2014/main" id="{78D6DB6D-F9DD-CB53-EA56-C5239ACCFA54}"/>
              </a:ext>
            </a:extLst>
          </p:cNvPr>
          <p:cNvSpPr txBox="1">
            <a:spLocks noChangeArrowheads="1"/>
          </p:cNvSpPr>
          <p:nvPr/>
        </p:nvSpPr>
        <p:spPr bwMode="auto">
          <a:xfrm>
            <a:off x="4590288" y="-43815"/>
            <a:ext cx="459105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003300"/>
                </a:solidFill>
                <a:latin typeface="Arial" pitchFamily="34" charset="0"/>
              </a:rPr>
              <a:t>5-Year Agreements &amp; Spending</a:t>
            </a:r>
          </a:p>
        </p:txBody>
      </p:sp>
      <p:sp>
        <p:nvSpPr>
          <p:cNvPr id="8" name="Subtitle 2">
            <a:extLst>
              <a:ext uri="{FF2B5EF4-FFF2-40B4-BE49-F238E27FC236}">
                <a16:creationId xmlns:a16="http://schemas.microsoft.com/office/drawing/2014/main" id="{06B77B23-F3A1-4C79-A284-9AD7AA44B3DC}"/>
              </a:ext>
            </a:extLst>
          </p:cNvPr>
          <p:cNvSpPr txBox="1">
            <a:spLocks/>
          </p:cNvSpPr>
          <p:nvPr/>
        </p:nvSpPr>
        <p:spPr>
          <a:xfrm>
            <a:off x="-177800" y="533400"/>
            <a:ext cx="9333738" cy="215444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lgn="ctr">
              <a:spcBef>
                <a:spcPts val="0"/>
              </a:spcBef>
              <a:buNone/>
              <a:defRPr/>
            </a:pPr>
            <a:r>
              <a:rPr lang="en-US" sz="3200" b="1" u="sng" dirty="0">
                <a:solidFill>
                  <a:srgbClr val="FF0000"/>
                </a:solidFill>
                <a:latin typeface="Calibri"/>
                <a:ea typeface="Times New Roman"/>
              </a:rPr>
              <a:t>If there are any inconsistencies between your local </a:t>
            </a:r>
            <a:r>
              <a:rPr lang="en-US" sz="3200" b="1" u="sng">
                <a:solidFill>
                  <a:srgbClr val="FF0000"/>
                </a:solidFill>
                <a:latin typeface="Calibri"/>
                <a:ea typeface="Times New Roman"/>
              </a:rPr>
              <a:t>and GIS </a:t>
            </a:r>
            <a:r>
              <a:rPr lang="en-US" sz="3200" b="1" u="sng" dirty="0">
                <a:solidFill>
                  <a:srgbClr val="FF0000"/>
                </a:solidFill>
                <a:latin typeface="Calibri"/>
                <a:ea typeface="Times New Roman"/>
              </a:rPr>
              <a:t>accounts, CALL US IMMEDIATELY</a:t>
            </a:r>
            <a:endParaRPr lang="en-US" sz="1800" dirty="0">
              <a:ea typeface="Times New Roman"/>
            </a:endParaRPr>
          </a:p>
          <a:p>
            <a:pPr lvl="2">
              <a:spcBef>
                <a:spcPts val="0"/>
              </a:spcBef>
              <a:defRPr/>
            </a:pPr>
            <a:endParaRPr lang="en-US" sz="2800" dirty="0">
              <a:latin typeface="Calibri"/>
              <a:ea typeface="Times New Roman"/>
            </a:endParaRPr>
          </a:p>
          <a:p>
            <a:pPr lvl="1">
              <a:spcBef>
                <a:spcPts val="0"/>
              </a:spcBef>
              <a:buFontTx/>
              <a:buChar char="-"/>
            </a:pPr>
            <a:endParaRPr lang="en-US" sz="3200"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p:txBody>
      </p:sp>
      <p:grpSp>
        <p:nvGrpSpPr>
          <p:cNvPr id="10" name="Group 9">
            <a:extLst>
              <a:ext uri="{FF2B5EF4-FFF2-40B4-BE49-F238E27FC236}">
                <a16:creationId xmlns:a16="http://schemas.microsoft.com/office/drawing/2014/main" id="{426669EF-A580-4164-9549-6BC61232A07F}"/>
              </a:ext>
            </a:extLst>
          </p:cNvPr>
          <p:cNvGrpSpPr/>
          <p:nvPr/>
        </p:nvGrpSpPr>
        <p:grpSpPr>
          <a:xfrm>
            <a:off x="836399" y="1731760"/>
            <a:ext cx="7507778" cy="4876800"/>
            <a:chOff x="836399" y="1731760"/>
            <a:chExt cx="7507778" cy="4876800"/>
          </a:xfrm>
        </p:grpSpPr>
        <p:pic>
          <p:nvPicPr>
            <p:cNvPr id="7" name="Picture 6">
              <a:extLst>
                <a:ext uri="{FF2B5EF4-FFF2-40B4-BE49-F238E27FC236}">
                  <a16:creationId xmlns:a16="http://schemas.microsoft.com/office/drawing/2014/main" id="{7E379C17-EC2F-41A2-A1A0-9DA8C5D756A8}"/>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36399" y="1731760"/>
              <a:ext cx="7507778" cy="4876800"/>
            </a:xfrm>
            <a:prstGeom prst="rect">
              <a:avLst/>
            </a:prstGeom>
          </p:spPr>
        </p:pic>
        <p:sp>
          <p:nvSpPr>
            <p:cNvPr id="9" name="Rectangle 8">
              <a:extLst>
                <a:ext uri="{FF2B5EF4-FFF2-40B4-BE49-F238E27FC236}">
                  <a16:creationId xmlns:a16="http://schemas.microsoft.com/office/drawing/2014/main" id="{9619379C-7EFE-4C77-BBFA-4290DDCE4B7E}"/>
                </a:ext>
              </a:extLst>
            </p:cNvPr>
            <p:cNvSpPr/>
            <p:nvPr/>
          </p:nvSpPr>
          <p:spPr>
            <a:xfrm>
              <a:off x="1524000" y="5181600"/>
              <a:ext cx="2362200" cy="381000"/>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973794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ubtitle 2"/>
          <p:cNvSpPr txBox="1">
            <a:spLocks/>
          </p:cNvSpPr>
          <p:nvPr/>
        </p:nvSpPr>
        <p:spPr>
          <a:xfrm>
            <a:off x="-15717" y="2584632"/>
            <a:ext cx="8534400" cy="143107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spcBef>
                <a:spcPts val="0"/>
              </a:spcBef>
              <a:buNone/>
            </a:pPr>
            <a:r>
              <a:rPr lang="en-US" b="1" u="sng" dirty="0">
                <a:solidFill>
                  <a:schemeClr val="tx2">
                    <a:lumMod val="75000"/>
                  </a:schemeClr>
                </a:solidFill>
                <a:ea typeface="Times New Roman"/>
              </a:rPr>
              <a:t>Previous 5-year</a:t>
            </a:r>
            <a:r>
              <a:rPr lang="en-US" b="1" dirty="0">
                <a:solidFill>
                  <a:schemeClr val="tx2">
                    <a:lumMod val="75000"/>
                  </a:schemeClr>
                </a:solidFill>
                <a:ea typeface="Times New Roman"/>
              </a:rPr>
              <a:t>:</a:t>
            </a:r>
          </a:p>
          <a:p>
            <a:pPr lvl="2">
              <a:spcBef>
                <a:spcPts val="0"/>
              </a:spcBef>
            </a:pPr>
            <a:r>
              <a:rPr lang="en-US" sz="2800" b="1" dirty="0">
                <a:ea typeface="Times New Roman"/>
              </a:rPr>
              <a:t>Began 7/1/2018 &amp; ended 6/30/2023</a:t>
            </a:r>
          </a:p>
          <a:p>
            <a:pPr marL="914400" lvl="2" indent="0">
              <a:spcBef>
                <a:spcPts val="0"/>
              </a:spcBef>
              <a:buNone/>
            </a:pPr>
            <a:endParaRPr lang="en-US" b="1" dirty="0">
              <a:ea typeface="Times New Roman"/>
            </a:endParaRPr>
          </a:p>
        </p:txBody>
      </p:sp>
      <p:cxnSp>
        <p:nvCxnSpPr>
          <p:cNvPr id="40" name="Straight Connector 39"/>
          <p:cNvCxnSpPr/>
          <p:nvPr/>
        </p:nvCxnSpPr>
        <p:spPr>
          <a:xfrm>
            <a:off x="4865559" y="927165"/>
            <a:ext cx="0" cy="1280160"/>
          </a:xfrm>
          <a:prstGeom prst="line">
            <a:avLst/>
          </a:prstGeom>
          <a:ln w="57150">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19050" y="609602"/>
            <a:ext cx="9144000" cy="646331"/>
          </a:xfrm>
          <a:prstGeom prst="rect">
            <a:avLst/>
          </a:prstGeom>
          <a:noFill/>
        </p:spPr>
        <p:txBody>
          <a:bodyPr wrap="square" rtlCol="0">
            <a:spAutoFit/>
          </a:bodyPr>
          <a:lstStyle/>
          <a:p>
            <a:r>
              <a:rPr lang="en-US" b="1" dirty="0"/>
              <a:t>2018       2019       2020       2021       2022       2023       2024       2025       2025       2027       2028	</a:t>
            </a:r>
          </a:p>
        </p:txBody>
      </p:sp>
      <p:cxnSp>
        <p:nvCxnSpPr>
          <p:cNvPr id="42" name="Straight Connector 41"/>
          <p:cNvCxnSpPr/>
          <p:nvPr/>
        </p:nvCxnSpPr>
        <p:spPr>
          <a:xfrm>
            <a:off x="323849" y="932762"/>
            <a:ext cx="0" cy="128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154429" y="932762"/>
            <a:ext cx="0" cy="128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985009" y="932762"/>
            <a:ext cx="0" cy="128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2815589" y="932762"/>
            <a:ext cx="0" cy="128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3646169" y="932762"/>
            <a:ext cx="0" cy="128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4476749" y="932762"/>
            <a:ext cx="0" cy="128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5307329" y="932762"/>
            <a:ext cx="0" cy="128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6137909" y="932762"/>
            <a:ext cx="0" cy="128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6968489" y="932762"/>
            <a:ext cx="0" cy="128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H="1">
            <a:off x="7772402" y="932762"/>
            <a:ext cx="26669" cy="128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8629649" y="932762"/>
            <a:ext cx="0" cy="1280160"/>
          </a:xfrm>
          <a:prstGeom prst="line">
            <a:avLst/>
          </a:prstGeom>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668908" y="1153711"/>
            <a:ext cx="4196715" cy="3853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Previous 5-year</a:t>
            </a:r>
          </a:p>
        </p:txBody>
      </p:sp>
      <p:sp>
        <p:nvSpPr>
          <p:cNvPr id="56" name="TextBox 55"/>
          <p:cNvSpPr txBox="1"/>
          <p:nvPr/>
        </p:nvSpPr>
        <p:spPr>
          <a:xfrm>
            <a:off x="4572000" y="2083213"/>
            <a:ext cx="830580" cy="369332"/>
          </a:xfrm>
          <a:prstGeom prst="rect">
            <a:avLst/>
          </a:prstGeom>
          <a:noFill/>
        </p:spPr>
        <p:txBody>
          <a:bodyPr wrap="square" rtlCol="0">
            <a:spAutoFit/>
          </a:bodyPr>
          <a:lstStyle/>
          <a:p>
            <a:r>
              <a:rPr lang="en-US" b="1" dirty="0">
                <a:solidFill>
                  <a:srgbClr val="FFC000"/>
                </a:solidFill>
              </a:rPr>
              <a:t>today</a:t>
            </a:r>
          </a:p>
        </p:txBody>
      </p:sp>
      <p:sp>
        <p:nvSpPr>
          <p:cNvPr id="24" name="Down Arrow 23"/>
          <p:cNvSpPr/>
          <p:nvPr/>
        </p:nvSpPr>
        <p:spPr>
          <a:xfrm rot="11479427">
            <a:off x="2919158" y="1587324"/>
            <a:ext cx="228600" cy="11510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0" y="0"/>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latin typeface="Calibri"/>
            </a:endParaRPr>
          </a:p>
        </p:txBody>
      </p:sp>
      <p:sp>
        <p:nvSpPr>
          <p:cNvPr id="23" name="Text Box 6"/>
          <p:cNvSpPr txBox="1">
            <a:spLocks noChangeArrowheads="1"/>
          </p:cNvSpPr>
          <p:nvPr/>
        </p:nvSpPr>
        <p:spPr bwMode="auto">
          <a:xfrm>
            <a:off x="0" y="-43814"/>
            <a:ext cx="373380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FFFFCC"/>
                </a:solidFill>
                <a:latin typeface="Arial" pitchFamily="34" charset="0"/>
              </a:rPr>
              <a:t>DGLVR Program</a:t>
            </a:r>
          </a:p>
        </p:txBody>
      </p:sp>
      <p:sp>
        <p:nvSpPr>
          <p:cNvPr id="25" name="Text Box 6"/>
          <p:cNvSpPr txBox="1">
            <a:spLocks noChangeArrowheads="1"/>
          </p:cNvSpPr>
          <p:nvPr/>
        </p:nvSpPr>
        <p:spPr bwMode="auto">
          <a:xfrm>
            <a:off x="4590288" y="-43815"/>
            <a:ext cx="459105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003300"/>
                </a:solidFill>
                <a:latin typeface="Arial" pitchFamily="34" charset="0"/>
              </a:rPr>
              <a:t>5-Year Agreements &amp; Spending</a:t>
            </a:r>
          </a:p>
        </p:txBody>
      </p:sp>
    </p:spTree>
    <p:extLst>
      <p:ext uri="{BB962C8B-B14F-4D97-AF65-F5344CB8AC3E}">
        <p14:creationId xmlns:p14="http://schemas.microsoft.com/office/powerpoint/2010/main" val="3392463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ubtitle 2"/>
          <p:cNvSpPr txBox="1">
            <a:spLocks/>
          </p:cNvSpPr>
          <p:nvPr/>
        </p:nvSpPr>
        <p:spPr>
          <a:xfrm>
            <a:off x="-15717" y="2584632"/>
            <a:ext cx="8534400" cy="269728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spcBef>
                <a:spcPts val="0"/>
              </a:spcBef>
              <a:buNone/>
              <a:defRPr/>
            </a:pPr>
            <a:r>
              <a:rPr lang="en-US" b="1" u="sng" dirty="0">
                <a:solidFill>
                  <a:srgbClr val="1F497D">
                    <a:lumMod val="75000"/>
                  </a:srgbClr>
                </a:solidFill>
                <a:latin typeface="Calibri"/>
                <a:ea typeface="Times New Roman"/>
              </a:rPr>
              <a:t>Previous 5-year</a:t>
            </a:r>
            <a:r>
              <a:rPr lang="en-US" b="1" dirty="0">
                <a:solidFill>
                  <a:srgbClr val="1F497D">
                    <a:lumMod val="75000"/>
                  </a:srgbClr>
                </a:solidFill>
                <a:latin typeface="Calibri"/>
                <a:ea typeface="Times New Roman"/>
              </a:rPr>
              <a:t>:</a:t>
            </a:r>
          </a:p>
          <a:p>
            <a:pPr lvl="2">
              <a:spcBef>
                <a:spcPts val="0"/>
              </a:spcBef>
            </a:pPr>
            <a:r>
              <a:rPr lang="en-US" sz="2800" b="1" dirty="0">
                <a:ea typeface="Times New Roman"/>
              </a:rPr>
              <a:t>Began 7/1/2018 &amp; ended 6/30/2023</a:t>
            </a:r>
          </a:p>
          <a:p>
            <a:pPr lvl="2">
              <a:spcBef>
                <a:spcPts val="0"/>
              </a:spcBef>
              <a:defRPr/>
            </a:pPr>
            <a:r>
              <a:rPr lang="en-US" sz="2800" b="1" dirty="0">
                <a:solidFill>
                  <a:srgbClr val="FF0000"/>
                </a:solidFill>
                <a:latin typeface="Calibri"/>
                <a:ea typeface="Times New Roman"/>
              </a:rPr>
              <a:t>Extra year written into contract to spend funds.  All funds must be spent by 6/30/2024.</a:t>
            </a:r>
          </a:p>
          <a:p>
            <a:pPr lvl="2">
              <a:spcBef>
                <a:spcPts val="0"/>
              </a:spcBef>
              <a:defRPr/>
            </a:pPr>
            <a:endParaRPr lang="en-US" sz="2800" b="1" dirty="0">
              <a:solidFill>
                <a:srgbClr val="FF0000"/>
              </a:solidFill>
              <a:latin typeface="Calibri"/>
              <a:ea typeface="Times New Roman"/>
            </a:endParaRPr>
          </a:p>
          <a:p>
            <a:pPr marL="914400" lvl="2" indent="0">
              <a:spcBef>
                <a:spcPts val="0"/>
              </a:spcBef>
              <a:buNone/>
              <a:defRPr/>
            </a:pPr>
            <a:endParaRPr lang="en-US" b="1" dirty="0">
              <a:solidFill>
                <a:prstClr val="black"/>
              </a:solidFill>
              <a:latin typeface="Calibri"/>
              <a:ea typeface="Times New Roman"/>
            </a:endParaRPr>
          </a:p>
        </p:txBody>
      </p:sp>
      <p:sp>
        <p:nvSpPr>
          <p:cNvPr id="41" name="TextBox 40"/>
          <p:cNvSpPr txBox="1"/>
          <p:nvPr/>
        </p:nvSpPr>
        <p:spPr>
          <a:xfrm>
            <a:off x="19050" y="609602"/>
            <a:ext cx="9144000" cy="646331"/>
          </a:xfrm>
          <a:prstGeom prst="rect">
            <a:avLst/>
          </a:prstGeom>
          <a:noFill/>
        </p:spPr>
        <p:txBody>
          <a:bodyPr wrap="square" rtlCol="0">
            <a:spAutoFit/>
          </a:bodyPr>
          <a:lstStyle/>
          <a:p>
            <a:pPr>
              <a:defRPr/>
            </a:pPr>
            <a:r>
              <a:rPr lang="en-US" b="1" dirty="0">
                <a:solidFill>
                  <a:prstClr val="black"/>
                </a:solidFill>
                <a:latin typeface="Calibri"/>
              </a:rPr>
              <a:t>2018       2019       2020       2021       2022       2023       2024       2025       2025       2027       2028	</a:t>
            </a:r>
          </a:p>
        </p:txBody>
      </p:sp>
      <p:cxnSp>
        <p:nvCxnSpPr>
          <p:cNvPr id="42" name="Straight Connector 41"/>
          <p:cNvCxnSpPr/>
          <p:nvPr/>
        </p:nvCxnSpPr>
        <p:spPr>
          <a:xfrm>
            <a:off x="323849" y="932762"/>
            <a:ext cx="0" cy="128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154429" y="932762"/>
            <a:ext cx="0" cy="128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985009" y="932762"/>
            <a:ext cx="0" cy="128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2815589" y="932762"/>
            <a:ext cx="0" cy="128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3646169" y="932762"/>
            <a:ext cx="0" cy="128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4476749" y="932762"/>
            <a:ext cx="0" cy="128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5307329" y="932762"/>
            <a:ext cx="0" cy="128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6137909" y="932762"/>
            <a:ext cx="0" cy="128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6968489" y="932762"/>
            <a:ext cx="0" cy="128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H="1">
            <a:off x="7772402" y="932762"/>
            <a:ext cx="26669" cy="128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8629649" y="932762"/>
            <a:ext cx="0" cy="1280160"/>
          </a:xfrm>
          <a:prstGeom prst="line">
            <a:avLst/>
          </a:prstGeom>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668908" y="1153711"/>
            <a:ext cx="4196715" cy="3853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2400" b="1" dirty="0">
                <a:solidFill>
                  <a:prstClr val="white"/>
                </a:solidFill>
                <a:latin typeface="Calibri"/>
              </a:rPr>
              <a:t>Previous 5-year</a:t>
            </a:r>
          </a:p>
        </p:txBody>
      </p:sp>
      <p:sp>
        <p:nvSpPr>
          <p:cNvPr id="24" name="Down Arrow 23"/>
          <p:cNvSpPr/>
          <p:nvPr/>
        </p:nvSpPr>
        <p:spPr>
          <a:xfrm rot="11479427">
            <a:off x="2919158" y="1587324"/>
            <a:ext cx="228600" cy="11510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sp>
        <p:nvSpPr>
          <p:cNvPr id="22" name="Rectangle 21"/>
          <p:cNvSpPr/>
          <p:nvPr/>
        </p:nvSpPr>
        <p:spPr>
          <a:xfrm>
            <a:off x="0" y="0"/>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latin typeface="Calibri"/>
            </a:endParaRPr>
          </a:p>
        </p:txBody>
      </p:sp>
      <p:sp>
        <p:nvSpPr>
          <p:cNvPr id="23" name="Text Box 6"/>
          <p:cNvSpPr txBox="1">
            <a:spLocks noChangeArrowheads="1"/>
          </p:cNvSpPr>
          <p:nvPr/>
        </p:nvSpPr>
        <p:spPr bwMode="auto">
          <a:xfrm>
            <a:off x="0" y="-43814"/>
            <a:ext cx="373380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FFFFCC"/>
                </a:solidFill>
                <a:latin typeface="Arial" pitchFamily="34" charset="0"/>
              </a:rPr>
              <a:t>DGLVR Program</a:t>
            </a:r>
          </a:p>
        </p:txBody>
      </p:sp>
      <p:sp>
        <p:nvSpPr>
          <p:cNvPr id="25" name="Text Box 6"/>
          <p:cNvSpPr txBox="1">
            <a:spLocks noChangeArrowheads="1"/>
          </p:cNvSpPr>
          <p:nvPr/>
        </p:nvSpPr>
        <p:spPr bwMode="auto">
          <a:xfrm>
            <a:off x="4590288" y="-43815"/>
            <a:ext cx="459105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003300"/>
                </a:solidFill>
                <a:latin typeface="Arial" pitchFamily="34" charset="0"/>
              </a:rPr>
              <a:t>5-Year Agreements &amp; Spending</a:t>
            </a:r>
          </a:p>
        </p:txBody>
      </p:sp>
      <p:sp>
        <p:nvSpPr>
          <p:cNvPr id="2" name="Rectangle 1">
            <a:extLst>
              <a:ext uri="{FF2B5EF4-FFF2-40B4-BE49-F238E27FC236}">
                <a16:creationId xmlns:a16="http://schemas.microsoft.com/office/drawing/2014/main" id="{662D775C-9F67-2AE2-3A7E-94753DA4FBED}"/>
              </a:ext>
            </a:extLst>
          </p:cNvPr>
          <p:cNvSpPr/>
          <p:nvPr/>
        </p:nvSpPr>
        <p:spPr>
          <a:xfrm>
            <a:off x="4870132" y="1153651"/>
            <a:ext cx="921068" cy="385395"/>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Extra Year</a:t>
            </a:r>
          </a:p>
        </p:txBody>
      </p:sp>
      <p:cxnSp>
        <p:nvCxnSpPr>
          <p:cNvPr id="26" name="Straight Connector 25">
            <a:extLst>
              <a:ext uri="{FF2B5EF4-FFF2-40B4-BE49-F238E27FC236}">
                <a16:creationId xmlns:a16="http://schemas.microsoft.com/office/drawing/2014/main" id="{95F94C33-BF91-47BC-9E4F-8900B82EC6BE}"/>
              </a:ext>
            </a:extLst>
          </p:cNvPr>
          <p:cNvCxnSpPr/>
          <p:nvPr/>
        </p:nvCxnSpPr>
        <p:spPr>
          <a:xfrm>
            <a:off x="4865559" y="927165"/>
            <a:ext cx="0" cy="1280160"/>
          </a:xfrm>
          <a:prstGeom prst="line">
            <a:avLst/>
          </a:prstGeom>
          <a:ln w="57150">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70FF5EFB-1D06-4D41-9064-E035F07CF10A}"/>
              </a:ext>
            </a:extLst>
          </p:cNvPr>
          <p:cNvSpPr txBox="1"/>
          <p:nvPr/>
        </p:nvSpPr>
        <p:spPr>
          <a:xfrm>
            <a:off x="4572000" y="2083213"/>
            <a:ext cx="830580" cy="369332"/>
          </a:xfrm>
          <a:prstGeom prst="rect">
            <a:avLst/>
          </a:prstGeom>
          <a:noFill/>
        </p:spPr>
        <p:txBody>
          <a:bodyPr wrap="square" rtlCol="0">
            <a:spAutoFit/>
          </a:bodyPr>
          <a:lstStyle/>
          <a:p>
            <a:r>
              <a:rPr lang="en-US" b="1" dirty="0">
                <a:solidFill>
                  <a:srgbClr val="FFC000"/>
                </a:solidFill>
              </a:rPr>
              <a:t>today</a:t>
            </a:r>
          </a:p>
        </p:txBody>
      </p:sp>
    </p:spTree>
    <p:extLst>
      <p:ext uri="{BB962C8B-B14F-4D97-AF65-F5344CB8AC3E}">
        <p14:creationId xmlns:p14="http://schemas.microsoft.com/office/powerpoint/2010/main" val="2960523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ubtitle 2"/>
          <p:cNvSpPr txBox="1">
            <a:spLocks/>
          </p:cNvSpPr>
          <p:nvPr/>
        </p:nvSpPr>
        <p:spPr>
          <a:xfrm>
            <a:off x="-15717" y="2584632"/>
            <a:ext cx="8534400" cy="269728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spcBef>
                <a:spcPts val="0"/>
              </a:spcBef>
              <a:buNone/>
              <a:defRPr/>
            </a:pPr>
            <a:r>
              <a:rPr lang="en-US" b="1" u="sng" dirty="0">
                <a:solidFill>
                  <a:srgbClr val="1F497D">
                    <a:lumMod val="75000"/>
                  </a:srgbClr>
                </a:solidFill>
                <a:latin typeface="Calibri"/>
                <a:ea typeface="Times New Roman"/>
              </a:rPr>
              <a:t>Previous 5-year</a:t>
            </a:r>
            <a:r>
              <a:rPr lang="en-US" b="1" dirty="0">
                <a:solidFill>
                  <a:srgbClr val="1F497D">
                    <a:lumMod val="75000"/>
                  </a:srgbClr>
                </a:solidFill>
                <a:latin typeface="Calibri"/>
                <a:ea typeface="Times New Roman"/>
              </a:rPr>
              <a:t>:</a:t>
            </a:r>
          </a:p>
          <a:p>
            <a:pPr lvl="2">
              <a:spcBef>
                <a:spcPts val="0"/>
              </a:spcBef>
            </a:pPr>
            <a:r>
              <a:rPr lang="en-US" sz="2800" b="1" dirty="0">
                <a:ea typeface="Times New Roman"/>
              </a:rPr>
              <a:t>Began 7/1/2018 &amp; ended 6/30/2023</a:t>
            </a:r>
          </a:p>
          <a:p>
            <a:pPr lvl="2">
              <a:spcBef>
                <a:spcPts val="0"/>
              </a:spcBef>
              <a:defRPr/>
            </a:pPr>
            <a:r>
              <a:rPr lang="en-US" sz="2800" b="1" dirty="0">
                <a:solidFill>
                  <a:srgbClr val="FF0000"/>
                </a:solidFill>
                <a:latin typeface="Calibri"/>
                <a:ea typeface="Times New Roman"/>
              </a:rPr>
              <a:t>Extra year written into contract to spend funds.  All funds must be spent by 6/30/2024.</a:t>
            </a:r>
          </a:p>
          <a:p>
            <a:pPr lvl="2">
              <a:spcBef>
                <a:spcPts val="0"/>
              </a:spcBef>
              <a:defRPr/>
            </a:pPr>
            <a:r>
              <a:rPr lang="en-US" sz="2800" b="1" dirty="0">
                <a:solidFill>
                  <a:srgbClr val="00B050"/>
                </a:solidFill>
                <a:latin typeface="Calibri"/>
                <a:ea typeface="Times New Roman"/>
              </a:rPr>
              <a:t>New Agreement begins 7/1/2023</a:t>
            </a:r>
          </a:p>
          <a:p>
            <a:pPr lvl="2">
              <a:spcBef>
                <a:spcPts val="0"/>
              </a:spcBef>
              <a:defRPr/>
            </a:pPr>
            <a:endParaRPr lang="en-US" sz="2800" b="1" dirty="0">
              <a:solidFill>
                <a:srgbClr val="FF0000"/>
              </a:solidFill>
              <a:latin typeface="Calibri"/>
              <a:ea typeface="Times New Roman"/>
            </a:endParaRPr>
          </a:p>
          <a:p>
            <a:pPr marL="914400" lvl="2" indent="0">
              <a:spcBef>
                <a:spcPts val="0"/>
              </a:spcBef>
              <a:buNone/>
              <a:defRPr/>
            </a:pPr>
            <a:endParaRPr lang="en-US" b="1" dirty="0">
              <a:solidFill>
                <a:prstClr val="black"/>
              </a:solidFill>
              <a:latin typeface="Calibri"/>
              <a:ea typeface="Times New Roman"/>
            </a:endParaRPr>
          </a:p>
        </p:txBody>
      </p:sp>
      <p:sp>
        <p:nvSpPr>
          <p:cNvPr id="41" name="TextBox 40"/>
          <p:cNvSpPr txBox="1"/>
          <p:nvPr/>
        </p:nvSpPr>
        <p:spPr>
          <a:xfrm>
            <a:off x="19050" y="609602"/>
            <a:ext cx="9144000" cy="646331"/>
          </a:xfrm>
          <a:prstGeom prst="rect">
            <a:avLst/>
          </a:prstGeom>
          <a:noFill/>
        </p:spPr>
        <p:txBody>
          <a:bodyPr wrap="square" rtlCol="0">
            <a:spAutoFit/>
          </a:bodyPr>
          <a:lstStyle/>
          <a:p>
            <a:pPr>
              <a:defRPr/>
            </a:pPr>
            <a:r>
              <a:rPr lang="en-US" b="1" dirty="0">
                <a:solidFill>
                  <a:prstClr val="black"/>
                </a:solidFill>
                <a:latin typeface="Calibri"/>
              </a:rPr>
              <a:t>2018       2019       2020       2021       2022       2023       2024       2025       2025       2027       2028	</a:t>
            </a:r>
          </a:p>
        </p:txBody>
      </p:sp>
      <p:cxnSp>
        <p:nvCxnSpPr>
          <p:cNvPr id="42" name="Straight Connector 41"/>
          <p:cNvCxnSpPr/>
          <p:nvPr/>
        </p:nvCxnSpPr>
        <p:spPr>
          <a:xfrm>
            <a:off x="323849" y="932762"/>
            <a:ext cx="0" cy="128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154429" y="932762"/>
            <a:ext cx="0" cy="128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985009" y="932762"/>
            <a:ext cx="0" cy="128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2815589" y="932762"/>
            <a:ext cx="0" cy="128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3646169" y="932762"/>
            <a:ext cx="0" cy="128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4476749" y="932762"/>
            <a:ext cx="0" cy="128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5307329" y="932762"/>
            <a:ext cx="0" cy="128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6137909" y="932762"/>
            <a:ext cx="0" cy="128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6968489" y="932762"/>
            <a:ext cx="0" cy="128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H="1">
            <a:off x="7772402" y="932762"/>
            <a:ext cx="26669" cy="128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8629649" y="932762"/>
            <a:ext cx="0" cy="1280160"/>
          </a:xfrm>
          <a:prstGeom prst="line">
            <a:avLst/>
          </a:prstGeom>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668908" y="1153711"/>
            <a:ext cx="4196715" cy="3853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2400" b="1" dirty="0">
                <a:solidFill>
                  <a:prstClr val="white"/>
                </a:solidFill>
                <a:latin typeface="Calibri"/>
              </a:rPr>
              <a:t>Previous 5-year</a:t>
            </a:r>
          </a:p>
        </p:txBody>
      </p:sp>
      <p:sp>
        <p:nvSpPr>
          <p:cNvPr id="24" name="Down Arrow 23"/>
          <p:cNvSpPr/>
          <p:nvPr/>
        </p:nvSpPr>
        <p:spPr>
          <a:xfrm rot="11479427">
            <a:off x="2919158" y="1587324"/>
            <a:ext cx="228600" cy="11510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sp>
        <p:nvSpPr>
          <p:cNvPr id="22" name="Rectangle 21"/>
          <p:cNvSpPr/>
          <p:nvPr/>
        </p:nvSpPr>
        <p:spPr>
          <a:xfrm>
            <a:off x="0" y="0"/>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latin typeface="Calibri"/>
            </a:endParaRPr>
          </a:p>
        </p:txBody>
      </p:sp>
      <p:sp>
        <p:nvSpPr>
          <p:cNvPr id="23" name="Text Box 6"/>
          <p:cNvSpPr txBox="1">
            <a:spLocks noChangeArrowheads="1"/>
          </p:cNvSpPr>
          <p:nvPr/>
        </p:nvSpPr>
        <p:spPr bwMode="auto">
          <a:xfrm>
            <a:off x="0" y="-43814"/>
            <a:ext cx="373380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FFFFCC"/>
                </a:solidFill>
                <a:latin typeface="Arial" pitchFamily="34" charset="0"/>
              </a:rPr>
              <a:t>DGLVR Program</a:t>
            </a:r>
          </a:p>
        </p:txBody>
      </p:sp>
      <p:sp>
        <p:nvSpPr>
          <p:cNvPr id="25" name="Text Box 6"/>
          <p:cNvSpPr txBox="1">
            <a:spLocks noChangeArrowheads="1"/>
          </p:cNvSpPr>
          <p:nvPr/>
        </p:nvSpPr>
        <p:spPr bwMode="auto">
          <a:xfrm>
            <a:off x="4590288" y="-43815"/>
            <a:ext cx="459105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003300"/>
                </a:solidFill>
                <a:latin typeface="Arial" pitchFamily="34" charset="0"/>
              </a:rPr>
              <a:t>5-Year Agreements &amp; Spending</a:t>
            </a:r>
          </a:p>
        </p:txBody>
      </p:sp>
      <p:sp>
        <p:nvSpPr>
          <p:cNvPr id="2" name="Rectangle 1">
            <a:extLst>
              <a:ext uri="{FF2B5EF4-FFF2-40B4-BE49-F238E27FC236}">
                <a16:creationId xmlns:a16="http://schemas.microsoft.com/office/drawing/2014/main" id="{662D775C-9F67-2AE2-3A7E-94753DA4FBED}"/>
              </a:ext>
            </a:extLst>
          </p:cNvPr>
          <p:cNvSpPr/>
          <p:nvPr/>
        </p:nvSpPr>
        <p:spPr>
          <a:xfrm>
            <a:off x="4870132" y="1153651"/>
            <a:ext cx="921068" cy="385395"/>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Extra Year</a:t>
            </a:r>
          </a:p>
        </p:txBody>
      </p:sp>
      <p:sp>
        <p:nvSpPr>
          <p:cNvPr id="3" name="Rectangle 2">
            <a:extLst>
              <a:ext uri="{FF2B5EF4-FFF2-40B4-BE49-F238E27FC236}">
                <a16:creationId xmlns:a16="http://schemas.microsoft.com/office/drawing/2014/main" id="{34F004A0-F10E-8F40-647D-DF99BFC5EF9A}"/>
              </a:ext>
            </a:extLst>
          </p:cNvPr>
          <p:cNvSpPr/>
          <p:nvPr/>
        </p:nvSpPr>
        <p:spPr>
          <a:xfrm>
            <a:off x="4870133" y="1669511"/>
            <a:ext cx="4196715" cy="385395"/>
          </a:xfrm>
          <a:prstGeom prst="rect">
            <a:avLst/>
          </a:prstGeom>
          <a:solidFill>
            <a:srgbClr val="00B05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New 5-year</a:t>
            </a:r>
          </a:p>
        </p:txBody>
      </p:sp>
      <p:cxnSp>
        <p:nvCxnSpPr>
          <p:cNvPr id="26" name="Straight Connector 25">
            <a:extLst>
              <a:ext uri="{FF2B5EF4-FFF2-40B4-BE49-F238E27FC236}">
                <a16:creationId xmlns:a16="http://schemas.microsoft.com/office/drawing/2014/main" id="{1F2BD667-6105-46A3-AA1B-E1CD66AF8EB6}"/>
              </a:ext>
            </a:extLst>
          </p:cNvPr>
          <p:cNvCxnSpPr/>
          <p:nvPr/>
        </p:nvCxnSpPr>
        <p:spPr>
          <a:xfrm>
            <a:off x="4865559" y="927165"/>
            <a:ext cx="0" cy="1280160"/>
          </a:xfrm>
          <a:prstGeom prst="line">
            <a:avLst/>
          </a:prstGeom>
          <a:ln w="57150">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0815E53F-1554-4276-AC96-3DBD9DDC03F9}"/>
              </a:ext>
            </a:extLst>
          </p:cNvPr>
          <p:cNvSpPr txBox="1"/>
          <p:nvPr/>
        </p:nvSpPr>
        <p:spPr>
          <a:xfrm>
            <a:off x="4572000" y="2083213"/>
            <a:ext cx="830580" cy="369332"/>
          </a:xfrm>
          <a:prstGeom prst="rect">
            <a:avLst/>
          </a:prstGeom>
          <a:noFill/>
        </p:spPr>
        <p:txBody>
          <a:bodyPr wrap="square" rtlCol="0">
            <a:spAutoFit/>
          </a:bodyPr>
          <a:lstStyle/>
          <a:p>
            <a:r>
              <a:rPr lang="en-US" b="1" dirty="0">
                <a:solidFill>
                  <a:srgbClr val="FFC000"/>
                </a:solidFill>
              </a:rPr>
              <a:t>today</a:t>
            </a:r>
          </a:p>
        </p:txBody>
      </p:sp>
    </p:spTree>
    <p:extLst>
      <p:ext uri="{BB962C8B-B14F-4D97-AF65-F5344CB8AC3E}">
        <p14:creationId xmlns:p14="http://schemas.microsoft.com/office/powerpoint/2010/main" val="3659238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ubtitle 2"/>
          <p:cNvSpPr txBox="1">
            <a:spLocks/>
          </p:cNvSpPr>
          <p:nvPr/>
        </p:nvSpPr>
        <p:spPr>
          <a:xfrm>
            <a:off x="-15717" y="2584632"/>
            <a:ext cx="8534400" cy="35875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spcBef>
                <a:spcPts val="0"/>
              </a:spcBef>
              <a:buNone/>
              <a:defRPr/>
            </a:pPr>
            <a:r>
              <a:rPr lang="en-US" b="1" u="sng" dirty="0">
                <a:solidFill>
                  <a:srgbClr val="1F497D">
                    <a:lumMod val="75000"/>
                  </a:srgbClr>
                </a:solidFill>
                <a:latin typeface="Calibri"/>
                <a:ea typeface="Times New Roman"/>
              </a:rPr>
              <a:t>What this means</a:t>
            </a:r>
            <a:r>
              <a:rPr lang="en-US" b="1" dirty="0">
                <a:solidFill>
                  <a:srgbClr val="1F497D">
                    <a:lumMod val="75000"/>
                  </a:srgbClr>
                </a:solidFill>
                <a:latin typeface="Calibri"/>
                <a:ea typeface="Times New Roman"/>
              </a:rPr>
              <a:t>:</a:t>
            </a:r>
          </a:p>
          <a:p>
            <a:pPr lvl="2">
              <a:spcBef>
                <a:spcPts val="0"/>
              </a:spcBef>
              <a:defRPr/>
            </a:pPr>
            <a:r>
              <a:rPr lang="en-US" sz="3600" b="1" u="sng" dirty="0">
                <a:solidFill>
                  <a:prstClr val="black"/>
                </a:solidFill>
                <a:latin typeface="Calibri"/>
                <a:ea typeface="Times New Roman"/>
              </a:rPr>
              <a:t>6/30/2024</a:t>
            </a:r>
            <a:r>
              <a:rPr lang="en-US" sz="3600" b="1" dirty="0">
                <a:solidFill>
                  <a:prstClr val="black"/>
                </a:solidFill>
                <a:latin typeface="Calibri"/>
                <a:ea typeface="Times New Roman"/>
              </a:rPr>
              <a:t>: </a:t>
            </a:r>
            <a:r>
              <a:rPr lang="en-US" sz="3600" b="1" dirty="0">
                <a:solidFill>
                  <a:srgbClr val="FF0000"/>
                </a:solidFill>
                <a:latin typeface="Calibri"/>
                <a:ea typeface="Times New Roman"/>
              </a:rPr>
              <a:t>ALL funds </a:t>
            </a:r>
            <a:r>
              <a:rPr lang="en-US" sz="3600" b="1" dirty="0">
                <a:solidFill>
                  <a:prstClr val="black"/>
                </a:solidFill>
                <a:latin typeface="Calibri"/>
                <a:ea typeface="Times New Roman"/>
              </a:rPr>
              <a:t>from FY 18-19 through FY 22-23 must be </a:t>
            </a:r>
            <a:r>
              <a:rPr lang="en-US" sz="3600" b="1" u="sng" dirty="0">
                <a:solidFill>
                  <a:prstClr val="black"/>
                </a:solidFill>
                <a:latin typeface="Calibri"/>
                <a:ea typeface="Times New Roman"/>
              </a:rPr>
              <a:t>SPENT</a:t>
            </a:r>
            <a:r>
              <a:rPr lang="en-US" sz="3600" b="1" dirty="0">
                <a:solidFill>
                  <a:prstClr val="black"/>
                </a:solidFill>
                <a:latin typeface="Calibri"/>
                <a:ea typeface="Times New Roman"/>
              </a:rPr>
              <a:t>.</a:t>
            </a:r>
          </a:p>
          <a:p>
            <a:pPr marL="914400" lvl="2" indent="0">
              <a:spcBef>
                <a:spcPts val="0"/>
              </a:spcBef>
              <a:buNone/>
              <a:defRPr/>
            </a:pPr>
            <a:endParaRPr lang="en-US" sz="2800" b="1" dirty="0">
              <a:solidFill>
                <a:prstClr val="black"/>
              </a:solidFill>
              <a:latin typeface="Calibri"/>
              <a:ea typeface="Times New Roman"/>
            </a:endParaRPr>
          </a:p>
          <a:p>
            <a:pPr marL="914400" lvl="2" indent="0">
              <a:spcBef>
                <a:spcPts val="0"/>
              </a:spcBef>
              <a:buNone/>
              <a:defRPr/>
            </a:pPr>
            <a:endParaRPr lang="en-US" b="1" dirty="0">
              <a:solidFill>
                <a:prstClr val="black"/>
              </a:solidFill>
              <a:latin typeface="Calibri"/>
              <a:ea typeface="Times New Roman"/>
            </a:endParaRPr>
          </a:p>
        </p:txBody>
      </p:sp>
      <p:cxnSp>
        <p:nvCxnSpPr>
          <p:cNvPr id="40" name="Straight Connector 39"/>
          <p:cNvCxnSpPr/>
          <p:nvPr/>
        </p:nvCxnSpPr>
        <p:spPr>
          <a:xfrm>
            <a:off x="4545042" y="937335"/>
            <a:ext cx="0" cy="1280160"/>
          </a:xfrm>
          <a:prstGeom prst="line">
            <a:avLst/>
          </a:prstGeom>
          <a:ln w="5715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23849" y="932762"/>
            <a:ext cx="0" cy="128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154429" y="932762"/>
            <a:ext cx="0" cy="128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985009" y="932762"/>
            <a:ext cx="0" cy="128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2815589" y="932762"/>
            <a:ext cx="0" cy="128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3646169" y="932762"/>
            <a:ext cx="0" cy="128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4476749" y="932762"/>
            <a:ext cx="0" cy="128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5307329" y="932762"/>
            <a:ext cx="0" cy="128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6137909" y="932762"/>
            <a:ext cx="0" cy="128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6968489" y="932762"/>
            <a:ext cx="0" cy="128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H="1">
            <a:off x="7772402" y="932762"/>
            <a:ext cx="26669" cy="128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8629649" y="932762"/>
            <a:ext cx="0" cy="1280160"/>
          </a:xfrm>
          <a:prstGeom prst="line">
            <a:avLst/>
          </a:prstGeom>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668908" y="1153711"/>
            <a:ext cx="4196715" cy="3853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2400" b="1" dirty="0">
                <a:solidFill>
                  <a:prstClr val="white"/>
                </a:solidFill>
                <a:latin typeface="Calibri"/>
              </a:rPr>
              <a:t>Current 5-year</a:t>
            </a:r>
          </a:p>
        </p:txBody>
      </p:sp>
      <p:sp>
        <p:nvSpPr>
          <p:cNvPr id="56" name="TextBox 55"/>
          <p:cNvSpPr txBox="1"/>
          <p:nvPr/>
        </p:nvSpPr>
        <p:spPr>
          <a:xfrm>
            <a:off x="4251483" y="2093383"/>
            <a:ext cx="830580" cy="369332"/>
          </a:xfrm>
          <a:prstGeom prst="rect">
            <a:avLst/>
          </a:prstGeom>
          <a:noFill/>
        </p:spPr>
        <p:txBody>
          <a:bodyPr wrap="square" rtlCol="0">
            <a:spAutoFit/>
          </a:bodyPr>
          <a:lstStyle/>
          <a:p>
            <a:pPr>
              <a:defRPr/>
            </a:pPr>
            <a:r>
              <a:rPr lang="en-US" b="1" dirty="0">
                <a:solidFill>
                  <a:srgbClr val="FFC000"/>
                </a:solidFill>
                <a:latin typeface="Calibri"/>
              </a:rPr>
              <a:t>today</a:t>
            </a:r>
          </a:p>
        </p:txBody>
      </p:sp>
      <p:sp>
        <p:nvSpPr>
          <p:cNvPr id="22" name="Rectangle 21"/>
          <p:cNvSpPr/>
          <p:nvPr/>
        </p:nvSpPr>
        <p:spPr>
          <a:xfrm>
            <a:off x="4870132" y="1153651"/>
            <a:ext cx="921068" cy="385395"/>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1400" b="1" dirty="0">
                <a:solidFill>
                  <a:prstClr val="white"/>
                </a:solidFill>
                <a:latin typeface="Calibri"/>
              </a:rPr>
              <a:t>1-year Extension</a:t>
            </a:r>
          </a:p>
        </p:txBody>
      </p:sp>
      <p:sp>
        <p:nvSpPr>
          <p:cNvPr id="2" name="Down Arrow Callout 1"/>
          <p:cNvSpPr/>
          <p:nvPr/>
        </p:nvSpPr>
        <p:spPr>
          <a:xfrm>
            <a:off x="211168" y="609600"/>
            <a:ext cx="8667751" cy="2438400"/>
          </a:xfrm>
          <a:prstGeom prst="downArrowCallout">
            <a:avLst/>
          </a:prstGeom>
          <a:solidFill>
            <a:srgbClr val="FFFFCC"/>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a:solidFill>
                  <a:srgbClr val="FF0000"/>
                </a:solidFill>
              </a:rPr>
              <a:t>ALL FUNDS</a:t>
            </a:r>
            <a:r>
              <a:rPr lang="en-US" sz="3200" b="1" dirty="0">
                <a:solidFill>
                  <a:srgbClr val="FF0000"/>
                </a:solidFill>
              </a:rPr>
              <a:t>: </a:t>
            </a:r>
            <a:r>
              <a:rPr lang="en-US" sz="3200" dirty="0">
                <a:solidFill>
                  <a:schemeClr val="tx1"/>
                </a:solidFill>
              </a:rPr>
              <a:t>funds in Harrisburg, </a:t>
            </a:r>
            <a:r>
              <a:rPr lang="en-US" sz="3200" u="sng" dirty="0">
                <a:solidFill>
                  <a:schemeClr val="tx1"/>
                </a:solidFill>
              </a:rPr>
              <a:t>AND in Conservation District Accounts </a:t>
            </a:r>
          </a:p>
        </p:txBody>
      </p:sp>
      <p:sp>
        <p:nvSpPr>
          <p:cNvPr id="23" name="Rectangle 22"/>
          <p:cNvSpPr/>
          <p:nvPr/>
        </p:nvSpPr>
        <p:spPr>
          <a:xfrm>
            <a:off x="0" y="0"/>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latin typeface="Calibri"/>
            </a:endParaRPr>
          </a:p>
        </p:txBody>
      </p:sp>
      <p:sp>
        <p:nvSpPr>
          <p:cNvPr id="24" name="Text Box 6"/>
          <p:cNvSpPr txBox="1">
            <a:spLocks noChangeArrowheads="1"/>
          </p:cNvSpPr>
          <p:nvPr/>
        </p:nvSpPr>
        <p:spPr bwMode="auto">
          <a:xfrm>
            <a:off x="0" y="-43814"/>
            <a:ext cx="373380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FFFFCC"/>
                </a:solidFill>
                <a:latin typeface="Arial" pitchFamily="34" charset="0"/>
              </a:rPr>
              <a:t>DGLVR Program</a:t>
            </a:r>
          </a:p>
        </p:txBody>
      </p:sp>
      <p:sp>
        <p:nvSpPr>
          <p:cNvPr id="25" name="Text Box 6"/>
          <p:cNvSpPr txBox="1">
            <a:spLocks noChangeArrowheads="1"/>
          </p:cNvSpPr>
          <p:nvPr/>
        </p:nvSpPr>
        <p:spPr bwMode="auto">
          <a:xfrm>
            <a:off x="4590288" y="-43815"/>
            <a:ext cx="459105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003300"/>
                </a:solidFill>
                <a:latin typeface="Arial" pitchFamily="34" charset="0"/>
              </a:rPr>
              <a:t>5-Year Agreements &amp; Spending</a:t>
            </a:r>
          </a:p>
        </p:txBody>
      </p:sp>
    </p:spTree>
    <p:extLst>
      <p:ext uri="{BB962C8B-B14F-4D97-AF65-F5344CB8AC3E}">
        <p14:creationId xmlns:p14="http://schemas.microsoft.com/office/powerpoint/2010/main" val="1239883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Arrow Callout 1"/>
          <p:cNvSpPr/>
          <p:nvPr/>
        </p:nvSpPr>
        <p:spPr>
          <a:xfrm>
            <a:off x="238124" y="646512"/>
            <a:ext cx="8667751" cy="1787456"/>
          </a:xfrm>
          <a:prstGeom prst="downArrowCallout">
            <a:avLst/>
          </a:prstGeom>
          <a:solidFill>
            <a:srgbClr val="FFFFCC"/>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rgbClr val="FF0000"/>
                </a:solidFill>
              </a:rPr>
              <a:t>Spending Status as of 7/6/2023 </a:t>
            </a:r>
          </a:p>
        </p:txBody>
      </p:sp>
      <p:sp>
        <p:nvSpPr>
          <p:cNvPr id="23" name="Rectangle 22"/>
          <p:cNvSpPr/>
          <p:nvPr/>
        </p:nvSpPr>
        <p:spPr>
          <a:xfrm>
            <a:off x="0" y="0"/>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latin typeface="Calibri"/>
            </a:endParaRPr>
          </a:p>
        </p:txBody>
      </p:sp>
      <p:sp>
        <p:nvSpPr>
          <p:cNvPr id="24" name="Text Box 6"/>
          <p:cNvSpPr txBox="1">
            <a:spLocks noChangeArrowheads="1"/>
          </p:cNvSpPr>
          <p:nvPr/>
        </p:nvSpPr>
        <p:spPr bwMode="auto">
          <a:xfrm>
            <a:off x="0" y="-43814"/>
            <a:ext cx="373380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FFFFCC"/>
                </a:solidFill>
                <a:latin typeface="Arial" pitchFamily="34" charset="0"/>
              </a:rPr>
              <a:t>DGLVR Program</a:t>
            </a:r>
          </a:p>
        </p:txBody>
      </p:sp>
      <p:sp>
        <p:nvSpPr>
          <p:cNvPr id="25" name="Text Box 6"/>
          <p:cNvSpPr txBox="1">
            <a:spLocks noChangeArrowheads="1"/>
          </p:cNvSpPr>
          <p:nvPr/>
        </p:nvSpPr>
        <p:spPr bwMode="auto">
          <a:xfrm>
            <a:off x="4590288" y="-43815"/>
            <a:ext cx="459105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003300"/>
                </a:solidFill>
                <a:latin typeface="Arial" pitchFamily="34" charset="0"/>
              </a:rPr>
              <a:t>5-Year Agreements &amp; Spending</a:t>
            </a:r>
          </a:p>
        </p:txBody>
      </p:sp>
      <p:sp>
        <p:nvSpPr>
          <p:cNvPr id="3" name="Subtitle 2">
            <a:extLst>
              <a:ext uri="{FF2B5EF4-FFF2-40B4-BE49-F238E27FC236}">
                <a16:creationId xmlns:a16="http://schemas.microsoft.com/office/drawing/2014/main" id="{F667FD07-97B5-11D3-BF43-78EDA1200483}"/>
              </a:ext>
            </a:extLst>
          </p:cNvPr>
          <p:cNvSpPr txBox="1">
            <a:spLocks/>
          </p:cNvSpPr>
          <p:nvPr/>
        </p:nvSpPr>
        <p:spPr>
          <a:xfrm>
            <a:off x="431458" y="2596991"/>
            <a:ext cx="4062019" cy="162394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3200" b="1" i="0" u="sng" strike="noStrike" kern="1200" cap="none" spc="0" normalizeH="0" baseline="0" noProof="0" dirty="0">
                <a:ln>
                  <a:noFill/>
                </a:ln>
                <a:solidFill>
                  <a:srgbClr val="FFC000"/>
                </a:solidFill>
                <a:effectLst/>
                <a:uLnTx/>
                <a:uFillTx/>
                <a:latin typeface="Calibri"/>
                <a:ea typeface="Times New Roman"/>
                <a:cs typeface="+mn-cs"/>
              </a:rPr>
              <a:t>Committed All</a:t>
            </a:r>
            <a:r>
              <a:rPr kumimoji="0" lang="en-US" sz="3200" b="1" i="0" u="none" strike="noStrike" kern="1200" cap="none" spc="0" normalizeH="0" baseline="0" noProof="0" dirty="0">
                <a:ln>
                  <a:noFill/>
                </a:ln>
                <a:solidFill>
                  <a:srgbClr val="FFC000"/>
                </a:solidFill>
                <a:effectLst/>
                <a:uLnTx/>
                <a:uFillTx/>
                <a:latin typeface="Calibri"/>
                <a:ea typeface="Times New Roman"/>
                <a:cs typeface="+mn-cs"/>
              </a:rPr>
              <a:t>:</a:t>
            </a:r>
            <a:endParaRPr kumimoji="0" lang="en-US" sz="2800" b="0" i="0" u="none" strike="noStrike" kern="1200" cap="none" spc="0" normalizeH="0" baseline="0" noProof="0" dirty="0">
              <a:ln>
                <a:noFill/>
              </a:ln>
              <a:solidFill>
                <a:srgbClr val="FFC000"/>
              </a:solidFill>
              <a:effectLst/>
              <a:uLnTx/>
              <a:uFillTx/>
              <a:latin typeface="Calibri"/>
              <a:ea typeface="Times New Roman"/>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srgbClr val="FFC000"/>
                </a:solidFill>
                <a:effectLst/>
                <a:uLnTx/>
                <a:uFillTx/>
                <a:latin typeface="Calibri"/>
                <a:ea typeface="Times New Roman"/>
                <a:cs typeface="+mn-cs"/>
              </a:rPr>
              <a:t>DGR</a:t>
            </a:r>
            <a:r>
              <a:rPr kumimoji="0" lang="en-US" sz="2800" b="0" i="0" u="none" strike="noStrike" kern="1200" cap="none" spc="0" normalizeH="0" baseline="0" noProof="0" dirty="0">
                <a:ln>
                  <a:noFill/>
                </a:ln>
                <a:solidFill>
                  <a:srgbClr val="FFC000"/>
                </a:solidFill>
                <a:effectLst/>
                <a:uLnTx/>
                <a:uFillTx/>
                <a:latin typeface="Calibri"/>
                <a:ea typeface="Times New Roman"/>
                <a:cs typeface="+mn-cs"/>
              </a:rPr>
              <a:t>: 	</a:t>
            </a:r>
            <a:r>
              <a:rPr kumimoji="0" lang="en-US" sz="2800" b="1" i="0" u="none" strike="noStrike" kern="1200" cap="none" spc="0" normalizeH="0" baseline="0" noProof="0" dirty="0">
                <a:ln>
                  <a:noFill/>
                </a:ln>
                <a:solidFill>
                  <a:srgbClr val="FFC000"/>
                </a:solidFill>
                <a:effectLst/>
                <a:uLnTx/>
                <a:uFillTx/>
                <a:latin typeface="Calibri"/>
                <a:ea typeface="Times New Roman"/>
                <a:cs typeface="+mn-cs"/>
              </a:rPr>
              <a:t>14 ($16.6M)</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srgbClr val="FFC000"/>
                </a:solidFill>
                <a:effectLst/>
                <a:uLnTx/>
                <a:uFillTx/>
                <a:latin typeface="Calibri"/>
                <a:ea typeface="Times New Roman"/>
                <a:cs typeface="+mn-cs"/>
              </a:rPr>
              <a:t>LVR:	10 ($6.1M)</a:t>
            </a:r>
            <a:endParaRPr kumimoji="0" lang="en-US" sz="3200" b="1" i="0" u="sng" strike="noStrike" kern="1200" cap="none" spc="0" normalizeH="0" baseline="0" noProof="0" dirty="0">
              <a:ln>
                <a:noFill/>
              </a:ln>
              <a:solidFill>
                <a:srgbClr val="FFC000"/>
              </a:solidFill>
              <a:effectLst/>
              <a:uLnTx/>
              <a:uFillTx/>
              <a:latin typeface="Calibri"/>
              <a:ea typeface="Times New Roman"/>
              <a:cs typeface="+mn-cs"/>
            </a:endParaRPr>
          </a:p>
        </p:txBody>
      </p:sp>
      <p:sp>
        <p:nvSpPr>
          <p:cNvPr id="4" name="Subtitle 2">
            <a:extLst>
              <a:ext uri="{FF2B5EF4-FFF2-40B4-BE49-F238E27FC236}">
                <a16:creationId xmlns:a16="http://schemas.microsoft.com/office/drawing/2014/main" id="{6E91B312-6EAB-17F8-7CF4-14B902354517}"/>
              </a:ext>
            </a:extLst>
          </p:cNvPr>
          <p:cNvSpPr txBox="1">
            <a:spLocks/>
          </p:cNvSpPr>
          <p:nvPr/>
        </p:nvSpPr>
        <p:spPr>
          <a:xfrm>
            <a:off x="5173293" y="2568416"/>
            <a:ext cx="3837513" cy="165252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3200" b="1" i="0" u="sng" strike="noStrike" kern="1200" cap="none" spc="0" normalizeH="0" baseline="0" noProof="0" dirty="0">
                <a:ln>
                  <a:noFill/>
                </a:ln>
                <a:solidFill>
                  <a:srgbClr val="FF0000"/>
                </a:solidFill>
                <a:effectLst/>
                <a:uLnTx/>
                <a:uFillTx/>
                <a:latin typeface="Calibri"/>
                <a:ea typeface="Times New Roman"/>
                <a:cs typeface="+mn-cs"/>
              </a:rPr>
              <a:t>Not Committed All</a:t>
            </a:r>
            <a:r>
              <a:rPr kumimoji="0" lang="en-US" sz="3200" b="1" i="0" u="none" strike="noStrike" kern="1200" cap="none" spc="0" normalizeH="0" baseline="0" noProof="0" dirty="0">
                <a:ln>
                  <a:noFill/>
                </a:ln>
                <a:solidFill>
                  <a:srgbClr val="FF0000"/>
                </a:solidFill>
                <a:effectLst/>
                <a:uLnTx/>
                <a:uFillTx/>
                <a:latin typeface="Calibri"/>
                <a:ea typeface="Times New Roman"/>
                <a:cs typeface="+mn-cs"/>
              </a:rPr>
              <a:t>:</a:t>
            </a:r>
            <a:endParaRPr kumimoji="0" lang="en-US" sz="2800" b="0" i="0" u="none" strike="noStrike" kern="1200" cap="none" spc="0" normalizeH="0" baseline="0" noProof="0" dirty="0">
              <a:ln>
                <a:noFill/>
              </a:ln>
              <a:solidFill>
                <a:srgbClr val="FF0000"/>
              </a:solidFill>
              <a:effectLst/>
              <a:uLnTx/>
              <a:uFillTx/>
              <a:latin typeface="Calibri"/>
              <a:ea typeface="Times New Roman"/>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srgbClr val="FF0000"/>
                </a:solidFill>
                <a:effectLst/>
                <a:uLnTx/>
                <a:uFillTx/>
                <a:latin typeface="Calibri"/>
                <a:ea typeface="Times New Roman"/>
                <a:cs typeface="+mn-cs"/>
              </a:rPr>
              <a:t>DGR</a:t>
            </a:r>
            <a:r>
              <a:rPr kumimoji="0" lang="en-US" sz="2800" b="0" i="0" u="none" strike="noStrike" kern="1200" cap="none" spc="0" normalizeH="0" baseline="0" noProof="0" dirty="0">
                <a:ln>
                  <a:noFill/>
                </a:ln>
                <a:solidFill>
                  <a:srgbClr val="FF0000"/>
                </a:solidFill>
                <a:effectLst/>
                <a:uLnTx/>
                <a:uFillTx/>
                <a:latin typeface="Calibri"/>
                <a:ea typeface="Times New Roman"/>
                <a:cs typeface="+mn-cs"/>
              </a:rPr>
              <a:t>: 	</a:t>
            </a:r>
            <a:r>
              <a:rPr kumimoji="0" lang="en-US" sz="2800" b="1" i="0" u="none" strike="noStrike" kern="1200" cap="none" spc="0" normalizeH="0" baseline="0" noProof="0" dirty="0">
                <a:ln>
                  <a:noFill/>
                </a:ln>
                <a:solidFill>
                  <a:srgbClr val="FF0000"/>
                </a:solidFill>
                <a:effectLst/>
                <a:uLnTx/>
                <a:uFillTx/>
                <a:latin typeface="Calibri"/>
                <a:ea typeface="Times New Roman"/>
                <a:cs typeface="+mn-cs"/>
              </a:rPr>
              <a:t>51 ($5.2M)</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srgbClr val="FF0000"/>
                </a:solidFill>
                <a:effectLst/>
                <a:uLnTx/>
                <a:uFillTx/>
                <a:latin typeface="Calibri"/>
                <a:ea typeface="Times New Roman"/>
                <a:cs typeface="+mn-cs"/>
              </a:rPr>
              <a:t>LVR</a:t>
            </a:r>
            <a:r>
              <a:rPr kumimoji="0" lang="en-US" sz="2800" b="0" i="0" u="none" strike="noStrike" kern="1200" cap="none" spc="0" normalizeH="0" baseline="0" noProof="0" dirty="0">
                <a:ln>
                  <a:noFill/>
                </a:ln>
                <a:solidFill>
                  <a:srgbClr val="FF0000"/>
                </a:solidFill>
                <a:effectLst/>
                <a:uLnTx/>
                <a:uFillTx/>
                <a:latin typeface="Calibri"/>
                <a:ea typeface="Times New Roman"/>
                <a:cs typeface="+mn-cs"/>
              </a:rPr>
              <a:t>: 	</a:t>
            </a:r>
            <a:r>
              <a:rPr lang="en-US" sz="2800" b="1" dirty="0">
                <a:solidFill>
                  <a:srgbClr val="FF0000"/>
                </a:solidFill>
                <a:latin typeface="Calibri"/>
                <a:ea typeface="Times New Roman"/>
              </a:rPr>
              <a:t>56 ($3.6M)</a:t>
            </a:r>
            <a:endParaRPr kumimoji="0" lang="en-US" sz="3200" b="1" i="0" u="sng" strike="noStrike" kern="1200" cap="none" spc="0" normalizeH="0" baseline="0" noProof="0" dirty="0">
              <a:ln>
                <a:noFill/>
              </a:ln>
              <a:solidFill>
                <a:srgbClr val="FF0000"/>
              </a:solidFill>
              <a:effectLst/>
              <a:uLnTx/>
              <a:uFillTx/>
              <a:latin typeface="Calibri"/>
              <a:ea typeface="Times New Roman"/>
              <a:cs typeface="+mn-cs"/>
            </a:endParaRPr>
          </a:p>
        </p:txBody>
      </p:sp>
      <p:sp>
        <p:nvSpPr>
          <p:cNvPr id="5" name="Subtitle 2">
            <a:extLst>
              <a:ext uri="{FF2B5EF4-FFF2-40B4-BE49-F238E27FC236}">
                <a16:creationId xmlns:a16="http://schemas.microsoft.com/office/drawing/2014/main" id="{411ADBBA-36BE-C28F-10A0-EB51A648468F}"/>
              </a:ext>
            </a:extLst>
          </p:cNvPr>
          <p:cNvSpPr txBox="1">
            <a:spLocks/>
          </p:cNvSpPr>
          <p:nvPr/>
        </p:nvSpPr>
        <p:spPr>
          <a:xfrm>
            <a:off x="2261660" y="4430864"/>
            <a:ext cx="4657256" cy="165252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3200" b="1" i="0" u="sng" strike="noStrike" kern="1200" cap="none" spc="0" normalizeH="0" baseline="0" noProof="0" dirty="0">
                <a:ln>
                  <a:noFill/>
                </a:ln>
                <a:solidFill>
                  <a:srgbClr val="00B050"/>
                </a:solidFill>
                <a:effectLst/>
                <a:uLnTx/>
                <a:uFillTx/>
                <a:latin typeface="Calibri"/>
                <a:ea typeface="Times New Roman"/>
                <a:cs typeface="+mn-cs"/>
              </a:rPr>
              <a:t>Remaining in Harrisburg</a:t>
            </a:r>
            <a:r>
              <a:rPr kumimoji="0" lang="en-US" sz="3200" b="1" i="0" u="none" strike="noStrike" kern="1200" cap="none" spc="0" normalizeH="0" baseline="0" noProof="0" dirty="0">
                <a:ln>
                  <a:noFill/>
                </a:ln>
                <a:solidFill>
                  <a:srgbClr val="00B050"/>
                </a:solidFill>
                <a:effectLst/>
                <a:uLnTx/>
                <a:uFillTx/>
                <a:latin typeface="Calibri"/>
                <a:ea typeface="Times New Roman"/>
                <a:cs typeface="+mn-cs"/>
              </a:rPr>
              <a:t>:</a:t>
            </a:r>
            <a:endParaRPr kumimoji="0" lang="en-US" sz="2800" b="0" i="0" u="none" strike="noStrike" kern="1200" cap="none" spc="0" normalizeH="0" baseline="0" noProof="0" dirty="0">
              <a:ln>
                <a:noFill/>
              </a:ln>
              <a:solidFill>
                <a:srgbClr val="00B050"/>
              </a:solidFill>
              <a:effectLst/>
              <a:uLnTx/>
              <a:uFillTx/>
              <a:latin typeface="Calibri"/>
              <a:ea typeface="Times New Roman"/>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srgbClr val="00B050"/>
                </a:solidFill>
                <a:effectLst/>
                <a:uLnTx/>
                <a:uFillTx/>
                <a:latin typeface="Calibri"/>
                <a:ea typeface="Times New Roman"/>
                <a:cs typeface="+mn-cs"/>
              </a:rPr>
              <a:t>DGR</a:t>
            </a:r>
            <a:r>
              <a:rPr kumimoji="0" lang="en-US" sz="2800" b="0" i="0" u="none" strike="noStrike" kern="1200" cap="none" spc="0" normalizeH="0" baseline="0" noProof="0" dirty="0">
                <a:ln>
                  <a:noFill/>
                </a:ln>
                <a:solidFill>
                  <a:srgbClr val="00B050"/>
                </a:solidFill>
                <a:effectLst/>
                <a:uLnTx/>
                <a:uFillTx/>
                <a:latin typeface="Calibri"/>
                <a:ea typeface="Times New Roman"/>
                <a:cs typeface="+mn-cs"/>
              </a:rPr>
              <a:t>: 	</a:t>
            </a:r>
            <a:r>
              <a:rPr kumimoji="0" lang="en-US" sz="2800" b="1" i="0" u="none" strike="noStrike" kern="1200" cap="none" spc="0" normalizeH="0" baseline="0" noProof="0" dirty="0">
                <a:ln>
                  <a:noFill/>
                </a:ln>
                <a:solidFill>
                  <a:srgbClr val="00B050"/>
                </a:solidFill>
                <a:effectLst/>
                <a:uLnTx/>
                <a:uFillTx/>
                <a:latin typeface="Calibri"/>
                <a:ea typeface="Times New Roman"/>
                <a:cs typeface="+mn-cs"/>
              </a:rPr>
              <a:t>$160K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srgbClr val="00B050"/>
                </a:solidFill>
                <a:effectLst/>
                <a:uLnTx/>
                <a:uFillTx/>
                <a:latin typeface="Calibri"/>
                <a:ea typeface="Times New Roman"/>
                <a:cs typeface="+mn-cs"/>
              </a:rPr>
              <a:t>LVR</a:t>
            </a:r>
            <a:r>
              <a:rPr kumimoji="0" lang="en-US" sz="2800" b="0" i="0" u="none" strike="noStrike" kern="1200" cap="none" spc="0" normalizeH="0" baseline="0" noProof="0" dirty="0">
                <a:ln>
                  <a:noFill/>
                </a:ln>
                <a:solidFill>
                  <a:srgbClr val="00B050"/>
                </a:solidFill>
                <a:effectLst/>
                <a:uLnTx/>
                <a:uFillTx/>
                <a:latin typeface="Calibri"/>
                <a:ea typeface="Times New Roman"/>
                <a:cs typeface="+mn-cs"/>
              </a:rPr>
              <a:t>: 	</a:t>
            </a:r>
            <a:r>
              <a:rPr lang="en-US" sz="2800" b="1" dirty="0">
                <a:solidFill>
                  <a:srgbClr val="00B050"/>
                </a:solidFill>
                <a:latin typeface="Calibri"/>
                <a:ea typeface="Times New Roman"/>
              </a:rPr>
              <a:t>$261K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3200" b="1" i="0" u="sng" strike="noStrike" kern="1200" cap="none" spc="0" normalizeH="0" baseline="0" noProof="0" dirty="0">
              <a:ln>
                <a:noFill/>
              </a:ln>
              <a:solidFill>
                <a:srgbClr val="00B050"/>
              </a:solidFill>
              <a:effectLst/>
              <a:uLnTx/>
              <a:uFillTx/>
              <a:latin typeface="Calibri"/>
              <a:ea typeface="Times New Roman"/>
              <a:cs typeface="+mn-cs"/>
            </a:endParaRPr>
          </a:p>
        </p:txBody>
      </p:sp>
    </p:spTree>
    <p:extLst>
      <p:ext uri="{BB962C8B-B14F-4D97-AF65-F5344CB8AC3E}">
        <p14:creationId xmlns:p14="http://schemas.microsoft.com/office/powerpoint/2010/main" val="304691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ubtitle 2"/>
          <p:cNvSpPr txBox="1">
            <a:spLocks/>
          </p:cNvSpPr>
          <p:nvPr/>
        </p:nvSpPr>
        <p:spPr>
          <a:xfrm>
            <a:off x="-228600" y="990600"/>
            <a:ext cx="8915400" cy="6096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spcBef>
                <a:spcPts val="0"/>
              </a:spcBef>
              <a:buNone/>
              <a:defRPr/>
            </a:pPr>
            <a:r>
              <a:rPr lang="en-US" sz="3200" b="1" u="sng" dirty="0">
                <a:solidFill>
                  <a:srgbClr val="FF0000"/>
                </a:solidFill>
                <a:latin typeface="Calibri"/>
                <a:ea typeface="Times New Roman"/>
              </a:rPr>
              <a:t>Question</a:t>
            </a:r>
            <a:r>
              <a:rPr lang="en-US" sz="3200" b="1" dirty="0">
                <a:solidFill>
                  <a:srgbClr val="FF0000"/>
                </a:solidFill>
                <a:latin typeface="Calibri"/>
                <a:ea typeface="Times New Roman"/>
              </a:rPr>
              <a:t>:</a:t>
            </a:r>
          </a:p>
          <a:p>
            <a:pPr marL="457200" lvl="1" indent="0">
              <a:spcBef>
                <a:spcPts val="0"/>
              </a:spcBef>
              <a:buNone/>
              <a:defRPr/>
            </a:pPr>
            <a:r>
              <a:rPr lang="en-US" sz="3200" dirty="0">
                <a:solidFill>
                  <a:prstClr val="black"/>
                </a:solidFill>
                <a:latin typeface="Calibri"/>
                <a:ea typeface="Times New Roman"/>
              </a:rPr>
              <a:t>What do you consider “spent”?</a:t>
            </a:r>
          </a:p>
          <a:p>
            <a:pPr marL="914400" lvl="2" indent="0">
              <a:spcBef>
                <a:spcPts val="0"/>
              </a:spcBef>
              <a:buNone/>
              <a:defRPr/>
            </a:pPr>
            <a:endParaRPr lang="en-US" sz="3200" b="1" dirty="0">
              <a:solidFill>
                <a:prstClr val="black"/>
              </a:solidFill>
              <a:latin typeface="Calibri"/>
              <a:ea typeface="Times New Roman"/>
            </a:endParaRPr>
          </a:p>
          <a:p>
            <a:pPr marL="396875" lvl="2" indent="0">
              <a:spcBef>
                <a:spcPts val="0"/>
              </a:spcBef>
              <a:buNone/>
              <a:defRPr/>
            </a:pPr>
            <a:r>
              <a:rPr lang="en-US" sz="3200" b="1" u="sng" dirty="0">
                <a:solidFill>
                  <a:srgbClr val="FF0000"/>
                </a:solidFill>
                <a:latin typeface="Calibri"/>
                <a:ea typeface="Times New Roman"/>
              </a:rPr>
              <a:t>Answer:</a:t>
            </a:r>
          </a:p>
          <a:p>
            <a:pPr marL="457200" lvl="1" indent="0">
              <a:spcBef>
                <a:spcPts val="0"/>
              </a:spcBef>
              <a:buNone/>
            </a:pPr>
            <a:r>
              <a:rPr lang="en-US" sz="3200" dirty="0">
                <a:solidFill>
                  <a:prstClr val="black"/>
                </a:solidFill>
                <a:latin typeface="Calibri"/>
                <a:ea typeface="Times New Roman"/>
              </a:rPr>
              <a:t>Spent: </a:t>
            </a:r>
            <a:r>
              <a:rPr lang="en-US" sz="3200" b="1" u="sng" dirty="0">
                <a:solidFill>
                  <a:prstClr val="black"/>
                </a:solidFill>
                <a:latin typeface="Calibri"/>
                <a:ea typeface="Times New Roman"/>
              </a:rPr>
              <a:t>when DGLVR Funds leave your Program account</a:t>
            </a:r>
          </a:p>
          <a:p>
            <a:pPr lvl="1">
              <a:spcBef>
                <a:spcPts val="0"/>
              </a:spcBef>
              <a:buFont typeface="Arial" panose="020B0604020202020204" pitchFamily="34" charset="0"/>
              <a:buChar char="•"/>
            </a:pPr>
            <a:r>
              <a:rPr lang="en-US" sz="3200" dirty="0">
                <a:solidFill>
                  <a:prstClr val="black"/>
                </a:solidFill>
                <a:latin typeface="Calibri"/>
                <a:ea typeface="Times New Roman"/>
              </a:rPr>
              <a:t>An admin/</a:t>
            </a:r>
            <a:r>
              <a:rPr lang="en-US" sz="3200" dirty="0" err="1">
                <a:solidFill>
                  <a:prstClr val="black"/>
                </a:solidFill>
                <a:latin typeface="Calibri"/>
                <a:ea typeface="Times New Roman"/>
              </a:rPr>
              <a:t>edu</a:t>
            </a:r>
            <a:r>
              <a:rPr lang="en-US" sz="3200" dirty="0">
                <a:solidFill>
                  <a:prstClr val="black"/>
                </a:solidFill>
                <a:latin typeface="Calibri"/>
                <a:ea typeface="Times New Roman"/>
              </a:rPr>
              <a:t> expense has been paid with Program funds and reported in quarterly report</a:t>
            </a:r>
          </a:p>
          <a:p>
            <a:pPr lvl="1">
              <a:spcBef>
                <a:spcPts val="0"/>
              </a:spcBef>
              <a:buFont typeface="Arial" panose="020B0604020202020204" pitchFamily="34" charset="0"/>
              <a:buChar char="•"/>
            </a:pPr>
            <a:r>
              <a:rPr lang="en-US" sz="3200" dirty="0">
                <a:solidFill>
                  <a:prstClr val="black"/>
                </a:solidFill>
                <a:ea typeface="Times New Roman"/>
              </a:rPr>
              <a:t>A check has been written to the grant recipient and entered in GIS</a:t>
            </a:r>
          </a:p>
          <a:p>
            <a:pPr lvl="2">
              <a:spcBef>
                <a:spcPts val="0"/>
              </a:spcBef>
            </a:pPr>
            <a:r>
              <a:rPr lang="en-US" sz="3200" dirty="0">
                <a:solidFill>
                  <a:prstClr val="black"/>
                </a:solidFill>
                <a:ea typeface="Times New Roman"/>
              </a:rPr>
              <a:t>Advances, partial payments, final payments</a:t>
            </a:r>
          </a:p>
          <a:p>
            <a:pPr lvl="1">
              <a:spcBef>
                <a:spcPts val="0"/>
              </a:spcBef>
              <a:buFontTx/>
              <a:buChar char="-"/>
            </a:pPr>
            <a:endParaRPr lang="en-US" sz="3200"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a:p>
            <a:pPr marL="914400" lvl="2" indent="0">
              <a:spcBef>
                <a:spcPts val="0"/>
              </a:spcBef>
              <a:buNone/>
              <a:defRPr/>
            </a:pPr>
            <a:endParaRPr lang="en-US" sz="3200" b="1" dirty="0">
              <a:solidFill>
                <a:prstClr val="black"/>
              </a:solidFill>
              <a:latin typeface="Calibri"/>
              <a:ea typeface="Times New Roman"/>
            </a:endParaRPr>
          </a:p>
        </p:txBody>
      </p:sp>
      <p:sp>
        <p:nvSpPr>
          <p:cNvPr id="3" name="Rectangle 2"/>
          <p:cNvSpPr/>
          <p:nvPr/>
        </p:nvSpPr>
        <p:spPr>
          <a:xfrm>
            <a:off x="0" y="0"/>
            <a:ext cx="91440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4C46E1DE-DFCB-2905-BACB-79C9BDE92AFA}"/>
              </a:ext>
            </a:extLst>
          </p:cNvPr>
          <p:cNvSpPr/>
          <p:nvPr/>
        </p:nvSpPr>
        <p:spPr>
          <a:xfrm>
            <a:off x="0" y="0"/>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latin typeface="Calibri"/>
            </a:endParaRPr>
          </a:p>
        </p:txBody>
      </p:sp>
      <p:sp>
        <p:nvSpPr>
          <p:cNvPr id="5" name="Text Box 6">
            <a:extLst>
              <a:ext uri="{FF2B5EF4-FFF2-40B4-BE49-F238E27FC236}">
                <a16:creationId xmlns:a16="http://schemas.microsoft.com/office/drawing/2014/main" id="{299FE52E-0487-DDFB-869F-8ACC0DC9BE41}"/>
              </a:ext>
            </a:extLst>
          </p:cNvPr>
          <p:cNvSpPr txBox="1">
            <a:spLocks noChangeArrowheads="1"/>
          </p:cNvSpPr>
          <p:nvPr/>
        </p:nvSpPr>
        <p:spPr bwMode="auto">
          <a:xfrm>
            <a:off x="0" y="-43814"/>
            <a:ext cx="373380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FFFFCC"/>
                </a:solidFill>
                <a:latin typeface="Arial" pitchFamily="34" charset="0"/>
              </a:rPr>
              <a:t>DGLVR Program</a:t>
            </a:r>
          </a:p>
        </p:txBody>
      </p:sp>
      <p:sp>
        <p:nvSpPr>
          <p:cNvPr id="6" name="Text Box 6">
            <a:extLst>
              <a:ext uri="{FF2B5EF4-FFF2-40B4-BE49-F238E27FC236}">
                <a16:creationId xmlns:a16="http://schemas.microsoft.com/office/drawing/2014/main" id="{78D6DB6D-F9DD-CB53-EA56-C5239ACCFA54}"/>
              </a:ext>
            </a:extLst>
          </p:cNvPr>
          <p:cNvSpPr txBox="1">
            <a:spLocks noChangeArrowheads="1"/>
          </p:cNvSpPr>
          <p:nvPr/>
        </p:nvSpPr>
        <p:spPr bwMode="auto">
          <a:xfrm>
            <a:off x="4590288" y="-43815"/>
            <a:ext cx="459105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003300"/>
                </a:solidFill>
                <a:latin typeface="Arial" pitchFamily="34" charset="0"/>
              </a:rPr>
              <a:t>5-Year Agreements &amp; Spending</a:t>
            </a:r>
          </a:p>
        </p:txBody>
      </p:sp>
    </p:spTree>
    <p:extLst>
      <p:ext uri="{BB962C8B-B14F-4D97-AF65-F5344CB8AC3E}">
        <p14:creationId xmlns:p14="http://schemas.microsoft.com/office/powerpoint/2010/main" val="3515751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4C46E1DE-DFCB-2905-BACB-79C9BDE92AFA}"/>
              </a:ext>
            </a:extLst>
          </p:cNvPr>
          <p:cNvSpPr/>
          <p:nvPr/>
        </p:nvSpPr>
        <p:spPr>
          <a:xfrm>
            <a:off x="0" y="0"/>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latin typeface="Calibri"/>
            </a:endParaRPr>
          </a:p>
        </p:txBody>
      </p:sp>
      <p:sp>
        <p:nvSpPr>
          <p:cNvPr id="5" name="Text Box 6">
            <a:extLst>
              <a:ext uri="{FF2B5EF4-FFF2-40B4-BE49-F238E27FC236}">
                <a16:creationId xmlns:a16="http://schemas.microsoft.com/office/drawing/2014/main" id="{299FE52E-0487-DDFB-869F-8ACC0DC9BE41}"/>
              </a:ext>
            </a:extLst>
          </p:cNvPr>
          <p:cNvSpPr txBox="1">
            <a:spLocks noChangeArrowheads="1"/>
          </p:cNvSpPr>
          <p:nvPr/>
        </p:nvSpPr>
        <p:spPr bwMode="auto">
          <a:xfrm>
            <a:off x="0" y="-43814"/>
            <a:ext cx="373380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FFFFCC"/>
                </a:solidFill>
                <a:latin typeface="Arial" pitchFamily="34" charset="0"/>
              </a:rPr>
              <a:t>DGLVR Program</a:t>
            </a:r>
          </a:p>
        </p:txBody>
      </p:sp>
      <p:sp>
        <p:nvSpPr>
          <p:cNvPr id="6" name="Text Box 6">
            <a:extLst>
              <a:ext uri="{FF2B5EF4-FFF2-40B4-BE49-F238E27FC236}">
                <a16:creationId xmlns:a16="http://schemas.microsoft.com/office/drawing/2014/main" id="{78D6DB6D-F9DD-CB53-EA56-C5239ACCFA54}"/>
              </a:ext>
            </a:extLst>
          </p:cNvPr>
          <p:cNvSpPr txBox="1">
            <a:spLocks noChangeArrowheads="1"/>
          </p:cNvSpPr>
          <p:nvPr/>
        </p:nvSpPr>
        <p:spPr bwMode="auto">
          <a:xfrm>
            <a:off x="4590288" y="-43815"/>
            <a:ext cx="4591050" cy="430887"/>
          </a:xfrm>
          <a:prstGeom prst="rect">
            <a:avLst/>
          </a:prstGeom>
          <a:noFill/>
          <a:ln w="9525">
            <a:noFill/>
            <a:miter lim="800000"/>
            <a:headEnd/>
            <a:tailEnd/>
          </a:ln>
        </p:spPr>
        <p:txBody>
          <a:bodyPr wrap="square">
            <a:spAutoFit/>
          </a:bodyPr>
          <a:lstStyle/>
          <a:p>
            <a:pPr algn="ctr">
              <a:tabLst>
                <a:tab pos="4860925" algn="l"/>
              </a:tabLst>
              <a:defRPr/>
            </a:pPr>
            <a:r>
              <a:rPr lang="en-US" sz="2200" b="1" dirty="0">
                <a:solidFill>
                  <a:srgbClr val="003300"/>
                </a:solidFill>
                <a:latin typeface="Arial" pitchFamily="34" charset="0"/>
              </a:rPr>
              <a:t>5-Year Agreements &amp; Spending</a:t>
            </a:r>
          </a:p>
        </p:txBody>
      </p:sp>
      <p:pic>
        <p:nvPicPr>
          <p:cNvPr id="2" name="Picture 1">
            <a:extLst>
              <a:ext uri="{FF2B5EF4-FFF2-40B4-BE49-F238E27FC236}">
                <a16:creationId xmlns:a16="http://schemas.microsoft.com/office/drawing/2014/main" id="{0E63D6BF-4931-87AD-1EEB-4A6B7FB6EFC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4268" y="1085443"/>
            <a:ext cx="7644984" cy="3430315"/>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201306854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08585E19E9FF54685767BCCDA089518" ma:contentTypeVersion="10" ma:contentTypeDescription="Create a new document." ma:contentTypeScope="" ma:versionID="3db00776d0bf8404f3c0a68f65a7dcb8">
  <xsd:schema xmlns:xsd="http://www.w3.org/2001/XMLSchema" xmlns:xs="http://www.w3.org/2001/XMLSchema" xmlns:p="http://schemas.microsoft.com/office/2006/metadata/properties" xmlns:ns3="4ce192a9-dbef-4c03-a9bc-6926f8c61758" targetNamespace="http://schemas.microsoft.com/office/2006/metadata/properties" ma:root="true" ma:fieldsID="4f431f8a54c46859e44b686bf6cef422" ns3:_="">
    <xsd:import namespace="4ce192a9-dbef-4c03-a9bc-6926f8c6175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MediaServiceLocation"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e192a9-dbef-4c03-a9bc-6926f8c617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_activity" ma:index="17"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4ce192a9-dbef-4c03-a9bc-6926f8c61758" xsi:nil="true"/>
  </documentManagement>
</p:properties>
</file>

<file path=customXml/itemProps1.xml><?xml version="1.0" encoding="utf-8"?>
<ds:datastoreItem xmlns:ds="http://schemas.openxmlformats.org/officeDocument/2006/customXml" ds:itemID="{B43E43A1-8D4B-4E3E-B67F-A84C3D4CFA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e192a9-dbef-4c03-a9bc-6926f8c617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C3C35B7-F479-42ED-9018-72DC69405610}">
  <ds:schemaRefs>
    <ds:schemaRef ds:uri="http://schemas.microsoft.com/sharepoint/v3/contenttype/forms"/>
  </ds:schemaRefs>
</ds:datastoreItem>
</file>

<file path=customXml/itemProps3.xml><?xml version="1.0" encoding="utf-8"?>
<ds:datastoreItem xmlns:ds="http://schemas.openxmlformats.org/officeDocument/2006/customXml" ds:itemID="{2B13A9D0-80C6-4EB1-B177-059404814B1C}">
  <ds:schemaRefs>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purl.org/dc/dcmitype/"/>
    <ds:schemaRef ds:uri="http://purl.org/dc/terms/"/>
    <ds:schemaRef ds:uri="http://schemas.microsoft.com/office/infopath/2007/PartnerControls"/>
    <ds:schemaRef ds:uri="4ce192a9-dbef-4c03-a9bc-6926f8c61758"/>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218</TotalTime>
  <Words>2029</Words>
  <Application>Microsoft Office PowerPoint</Application>
  <PresentationFormat>On-screen Show (4:3)</PresentationFormat>
  <Paragraphs>371</Paragraphs>
  <Slides>29</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CIDFont+F1</vt:lpstr>
      <vt:lpstr>Gill Sans MT</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 Sherri</dc:creator>
  <cp:lastModifiedBy>Corradini, Kenneth Joseph</cp:lastModifiedBy>
  <cp:revision>7</cp:revision>
  <dcterms:created xsi:type="dcterms:W3CDTF">2023-06-30T15:51:14Z</dcterms:created>
  <dcterms:modified xsi:type="dcterms:W3CDTF">2023-07-06T14:02:42Z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0x010100008585E19E9FF54685767BCCDA089518</vt:lpwstr>
  </property>
</Properties>
</file>