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68"/>
  </p:notesMasterIdLst>
  <p:sldIdLst>
    <p:sldId id="342" r:id="rId6"/>
    <p:sldId id="344" r:id="rId7"/>
    <p:sldId id="454" r:id="rId8"/>
    <p:sldId id="278" r:id="rId9"/>
    <p:sldId id="417" r:id="rId10"/>
    <p:sldId id="379" r:id="rId11"/>
    <p:sldId id="380" r:id="rId12"/>
    <p:sldId id="381" r:id="rId13"/>
    <p:sldId id="382" r:id="rId14"/>
    <p:sldId id="385" r:id="rId15"/>
    <p:sldId id="427" r:id="rId16"/>
    <p:sldId id="429" r:id="rId17"/>
    <p:sldId id="430" r:id="rId18"/>
    <p:sldId id="431" r:id="rId19"/>
    <p:sldId id="384" r:id="rId20"/>
    <p:sldId id="428" r:id="rId21"/>
    <p:sldId id="386" r:id="rId22"/>
    <p:sldId id="397" r:id="rId23"/>
    <p:sldId id="387" r:id="rId24"/>
    <p:sldId id="388" r:id="rId25"/>
    <p:sldId id="432" r:id="rId26"/>
    <p:sldId id="389" r:id="rId27"/>
    <p:sldId id="403" r:id="rId28"/>
    <p:sldId id="390" r:id="rId29"/>
    <p:sldId id="434" r:id="rId30"/>
    <p:sldId id="423" r:id="rId31"/>
    <p:sldId id="392" r:id="rId32"/>
    <p:sldId id="394" r:id="rId33"/>
    <p:sldId id="395" r:id="rId34"/>
    <p:sldId id="396" r:id="rId35"/>
    <p:sldId id="398" r:id="rId36"/>
    <p:sldId id="399" r:id="rId37"/>
    <p:sldId id="433" r:id="rId38"/>
    <p:sldId id="400" r:id="rId39"/>
    <p:sldId id="426" r:id="rId40"/>
    <p:sldId id="402" r:id="rId41"/>
    <p:sldId id="422" r:id="rId42"/>
    <p:sldId id="404" r:id="rId43"/>
    <p:sldId id="420" r:id="rId44"/>
    <p:sldId id="412" r:id="rId45"/>
    <p:sldId id="435" r:id="rId46"/>
    <p:sldId id="414" r:id="rId47"/>
    <p:sldId id="436"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15" r:id="rId65"/>
    <p:sldId id="437" r:id="rId66"/>
    <p:sldId id="421"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6808E-9C6A-41C7-AE3D-B112BFE57BD3}" v="180" dt="2023-02-16T12:22:18.524"/>
    <p1510:client id="{276A059A-AB6D-4EB4-89AC-36193507270E}" v="2" dt="2023-02-16T11:28:23.823"/>
    <p1510:client id="{EE76263A-247F-4019-BC5B-D3F4095B39F5}" v="2" dt="2023-02-15T19:00:57.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90" d="100"/>
          <a:sy n="90" d="100"/>
        </p:scale>
        <p:origin x="1416" y="53"/>
      </p:cViewPr>
      <p:guideLst>
        <p:guide orient="horz" pos="2160"/>
        <p:guide pos="2880"/>
      </p:guideLst>
    </p:cSldViewPr>
  </p:slideViewPr>
  <p:notesTextViewPr>
    <p:cViewPr>
      <p:scale>
        <a:sx n="3" d="2"/>
        <a:sy n="3" d="2"/>
      </p:scale>
      <p:origin x="0" y="0"/>
    </p:cViewPr>
  </p:notesTextViewPr>
  <p:sorterViewPr>
    <p:cViewPr>
      <p:scale>
        <a:sx n="75" d="100"/>
        <a:sy n="75" d="100"/>
      </p:scale>
      <p:origin x="0" y="-79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dams, Shaun" userId="d7f91132-04fa-4ec1-8521-8649b1ea5d05" providerId="ADAL" clId="{EE76263A-247F-4019-BC5B-D3F4095B39F5}"/>
    <pc:docChg chg="custSel delSld modSld">
      <pc:chgData name="McAdams, Shaun" userId="d7f91132-04fa-4ec1-8521-8649b1ea5d05" providerId="ADAL" clId="{EE76263A-247F-4019-BC5B-D3F4095B39F5}" dt="2023-02-15T19:01:47.823" v="14" actId="478"/>
      <pc:docMkLst>
        <pc:docMk/>
      </pc:docMkLst>
      <pc:sldChg chg="addSp delSp modSp mod">
        <pc:chgData name="McAdams, Shaun" userId="d7f91132-04fa-4ec1-8521-8649b1ea5d05" providerId="ADAL" clId="{EE76263A-247F-4019-BC5B-D3F4095B39F5}" dt="2023-02-15T19:01:47.823" v="14" actId="478"/>
        <pc:sldMkLst>
          <pc:docMk/>
          <pc:sldMk cId="3671892827" sldId="342"/>
        </pc:sldMkLst>
        <pc:spChg chg="add mod">
          <ac:chgData name="McAdams, Shaun" userId="d7f91132-04fa-4ec1-8521-8649b1ea5d05" providerId="ADAL" clId="{EE76263A-247F-4019-BC5B-D3F4095B39F5}" dt="2023-02-15T19:01:23.461" v="13" actId="20577"/>
          <ac:spMkLst>
            <pc:docMk/>
            <pc:sldMk cId="3671892827" sldId="342"/>
            <ac:spMk id="3" creationId="{BF7A1F60-0D46-EE54-1758-C6D088BF6AA4}"/>
          </ac:spMkLst>
        </pc:spChg>
        <pc:picChg chg="del">
          <ac:chgData name="McAdams, Shaun" userId="d7f91132-04fa-4ec1-8521-8649b1ea5d05" providerId="ADAL" clId="{EE76263A-247F-4019-BC5B-D3F4095B39F5}" dt="2023-02-15T19:01:47.823" v="14" actId="478"/>
          <ac:picMkLst>
            <pc:docMk/>
            <pc:sldMk cId="3671892827" sldId="342"/>
            <ac:picMk id="4" creationId="{00000000-0000-0000-0000-000000000000}"/>
          </ac:picMkLst>
        </pc:picChg>
        <pc:picChg chg="add mod">
          <ac:chgData name="McAdams, Shaun" userId="d7f91132-04fa-4ec1-8521-8649b1ea5d05" providerId="ADAL" clId="{EE76263A-247F-4019-BC5B-D3F4095B39F5}" dt="2023-02-15T19:01:12.121" v="2" actId="1076"/>
          <ac:picMkLst>
            <pc:docMk/>
            <pc:sldMk cId="3671892827" sldId="342"/>
            <ac:picMk id="7" creationId="{8D3C6CEB-ECBA-1C82-F8F5-28F9968D316B}"/>
          </ac:picMkLst>
        </pc:picChg>
        <pc:picChg chg="add mod">
          <ac:chgData name="McAdams, Shaun" userId="d7f91132-04fa-4ec1-8521-8649b1ea5d05" providerId="ADAL" clId="{EE76263A-247F-4019-BC5B-D3F4095B39F5}" dt="2023-02-15T19:01:12.121" v="2" actId="1076"/>
          <ac:picMkLst>
            <pc:docMk/>
            <pc:sldMk cId="3671892827" sldId="342"/>
            <ac:picMk id="8" creationId="{47E18160-8B02-9C1E-4E47-6BFB36927295}"/>
          </ac:picMkLst>
        </pc:picChg>
      </pc:sldChg>
      <pc:sldChg chg="del">
        <pc:chgData name="McAdams, Shaun" userId="d7f91132-04fa-4ec1-8521-8649b1ea5d05" providerId="ADAL" clId="{EE76263A-247F-4019-BC5B-D3F4095B39F5}" dt="2023-02-15T18:59:17.781" v="0" actId="47"/>
        <pc:sldMkLst>
          <pc:docMk/>
          <pc:sldMk cId="2681614965" sldId="405"/>
        </pc:sldMkLst>
      </pc:sldChg>
      <pc:sldChg chg="del">
        <pc:chgData name="McAdams, Shaun" userId="d7f91132-04fa-4ec1-8521-8649b1ea5d05" providerId="ADAL" clId="{EE76263A-247F-4019-BC5B-D3F4095B39F5}" dt="2023-02-15T18:59:17.781" v="0" actId="47"/>
        <pc:sldMkLst>
          <pc:docMk/>
          <pc:sldMk cId="3534651224" sldId="406"/>
        </pc:sldMkLst>
      </pc:sldChg>
      <pc:sldChg chg="del">
        <pc:chgData name="McAdams, Shaun" userId="d7f91132-04fa-4ec1-8521-8649b1ea5d05" providerId="ADAL" clId="{EE76263A-247F-4019-BC5B-D3F4095B39F5}" dt="2023-02-15T18:59:17.781" v="0" actId="47"/>
        <pc:sldMkLst>
          <pc:docMk/>
          <pc:sldMk cId="1973968683" sldId="407"/>
        </pc:sldMkLst>
      </pc:sldChg>
      <pc:sldChg chg="del">
        <pc:chgData name="McAdams, Shaun" userId="d7f91132-04fa-4ec1-8521-8649b1ea5d05" providerId="ADAL" clId="{EE76263A-247F-4019-BC5B-D3F4095B39F5}" dt="2023-02-15T18:59:17.781" v="0" actId="47"/>
        <pc:sldMkLst>
          <pc:docMk/>
          <pc:sldMk cId="3434438412" sldId="408"/>
        </pc:sldMkLst>
      </pc:sldChg>
      <pc:sldChg chg="del">
        <pc:chgData name="McAdams, Shaun" userId="d7f91132-04fa-4ec1-8521-8649b1ea5d05" providerId="ADAL" clId="{EE76263A-247F-4019-BC5B-D3F4095B39F5}" dt="2023-02-15T18:59:17.781" v="0" actId="47"/>
        <pc:sldMkLst>
          <pc:docMk/>
          <pc:sldMk cId="4065667380" sldId="410"/>
        </pc:sldMkLst>
      </pc:sldChg>
      <pc:sldChg chg="del">
        <pc:chgData name="McAdams, Shaun" userId="d7f91132-04fa-4ec1-8521-8649b1ea5d05" providerId="ADAL" clId="{EE76263A-247F-4019-BC5B-D3F4095B39F5}" dt="2023-02-15T18:59:17.781" v="0" actId="47"/>
        <pc:sldMkLst>
          <pc:docMk/>
          <pc:sldMk cId="2520034490" sldId="419"/>
        </pc:sldMkLst>
      </pc:sldChg>
    </pc:docChg>
  </pc:docChgLst>
  <pc:docChgLst>
    <pc:chgData name="Ziegler, Timothy Martin" userId="S::tmz115@psu.edu::bd32d385-085d-4f33-86c4-621335b78990" providerId="AD" clId="Web-{1646808E-9C6A-41C7-AE3D-B112BFE57BD3}"/>
    <pc:docChg chg="modSld">
      <pc:chgData name="Ziegler, Timothy Martin" userId="S::tmz115@psu.edu::bd32d385-085d-4f33-86c4-621335b78990" providerId="AD" clId="Web-{1646808E-9C6A-41C7-AE3D-B112BFE57BD3}" dt="2023-02-16T12:22:15.415" v="106" actId="20577"/>
      <pc:docMkLst>
        <pc:docMk/>
      </pc:docMkLst>
      <pc:sldChg chg="modSp">
        <pc:chgData name="Ziegler, Timothy Martin" userId="S::tmz115@psu.edu::bd32d385-085d-4f33-86c4-621335b78990" providerId="AD" clId="Web-{1646808E-9C6A-41C7-AE3D-B112BFE57BD3}" dt="2023-02-16T11:32:35.185" v="23" actId="20577"/>
        <pc:sldMkLst>
          <pc:docMk/>
          <pc:sldMk cId="540711426" sldId="344"/>
        </pc:sldMkLst>
        <pc:spChg chg="mod">
          <ac:chgData name="Ziegler, Timothy Martin" userId="S::tmz115@psu.edu::bd32d385-085d-4f33-86c4-621335b78990" providerId="AD" clId="Web-{1646808E-9C6A-41C7-AE3D-B112BFE57BD3}" dt="2023-02-16T11:32:35.185" v="23" actId="20577"/>
          <ac:spMkLst>
            <pc:docMk/>
            <pc:sldMk cId="540711426" sldId="344"/>
            <ac:spMk id="9" creationId="{00000000-0000-0000-0000-000000000000}"/>
          </ac:spMkLst>
        </pc:spChg>
      </pc:sldChg>
      <pc:sldChg chg="modSp">
        <pc:chgData name="Ziegler, Timothy Martin" userId="S::tmz115@psu.edu::bd32d385-085d-4f33-86c4-621335b78990" providerId="AD" clId="Web-{1646808E-9C6A-41C7-AE3D-B112BFE57BD3}" dt="2023-02-16T12:22:15.415" v="106" actId="20577"/>
        <pc:sldMkLst>
          <pc:docMk/>
          <pc:sldMk cId="2486650222" sldId="388"/>
        </pc:sldMkLst>
        <pc:spChg chg="mod">
          <ac:chgData name="Ziegler, Timothy Martin" userId="S::tmz115@psu.edu::bd32d385-085d-4f33-86c4-621335b78990" providerId="AD" clId="Web-{1646808E-9C6A-41C7-AE3D-B112BFE57BD3}" dt="2023-02-16T12:22:15.415" v="106" actId="20577"/>
          <ac:spMkLst>
            <pc:docMk/>
            <pc:sldMk cId="2486650222" sldId="388"/>
            <ac:spMk id="3" creationId="{00000000-0000-0000-0000-000000000000}"/>
          </ac:spMkLst>
        </pc:spChg>
      </pc:sldChg>
      <pc:sldChg chg="modSp">
        <pc:chgData name="Ziegler, Timothy Martin" userId="S::tmz115@psu.edu::bd32d385-085d-4f33-86c4-621335b78990" providerId="AD" clId="Web-{1646808E-9C6A-41C7-AE3D-B112BFE57BD3}" dt="2023-02-16T12:20:27.067" v="101" actId="1076"/>
        <pc:sldMkLst>
          <pc:docMk/>
          <pc:sldMk cId="2460689263" sldId="403"/>
        </pc:sldMkLst>
        <pc:spChg chg="mod">
          <ac:chgData name="Ziegler, Timothy Martin" userId="S::tmz115@psu.edu::bd32d385-085d-4f33-86c4-621335b78990" providerId="AD" clId="Web-{1646808E-9C6A-41C7-AE3D-B112BFE57BD3}" dt="2023-02-16T12:20:09.535" v="100" actId="20577"/>
          <ac:spMkLst>
            <pc:docMk/>
            <pc:sldMk cId="2460689263" sldId="403"/>
            <ac:spMk id="3" creationId="{00000000-0000-0000-0000-000000000000}"/>
          </ac:spMkLst>
        </pc:spChg>
        <pc:spChg chg="mod">
          <ac:chgData name="Ziegler, Timothy Martin" userId="S::tmz115@psu.edu::bd32d385-085d-4f33-86c4-621335b78990" providerId="AD" clId="Web-{1646808E-9C6A-41C7-AE3D-B112BFE57BD3}" dt="2023-02-16T12:20:27.067" v="101" actId="1076"/>
          <ac:spMkLst>
            <pc:docMk/>
            <pc:sldMk cId="2460689263" sldId="403"/>
            <ac:spMk id="6" creationId="{00000000-0000-0000-0000-000000000000}"/>
          </ac:spMkLst>
        </pc:spChg>
        <pc:spChg chg="mod">
          <ac:chgData name="Ziegler, Timothy Martin" userId="S::tmz115@psu.edu::bd32d385-085d-4f33-86c4-621335b78990" providerId="AD" clId="Web-{1646808E-9C6A-41C7-AE3D-B112BFE57BD3}" dt="2023-02-16T12:16:15.824" v="45" actId="1076"/>
          <ac:spMkLst>
            <pc:docMk/>
            <pc:sldMk cId="2460689263" sldId="403"/>
            <ac:spMk id="15" creationId="{00000000-0000-0000-0000-000000000000}"/>
          </ac:spMkLst>
        </pc:spChg>
      </pc:sldChg>
      <pc:sldChg chg="modSp">
        <pc:chgData name="Ziegler, Timothy Martin" userId="S::tmz115@psu.edu::bd32d385-085d-4f33-86c4-621335b78990" providerId="AD" clId="Web-{1646808E-9C6A-41C7-AE3D-B112BFE57BD3}" dt="2023-02-16T12:03:15.843" v="24" actId="20577"/>
        <pc:sldMkLst>
          <pc:docMk/>
          <pc:sldMk cId="3598161036" sldId="423"/>
        </pc:sldMkLst>
        <pc:spChg chg="mod">
          <ac:chgData name="Ziegler, Timothy Martin" userId="S::tmz115@psu.edu::bd32d385-085d-4f33-86c4-621335b78990" providerId="AD" clId="Web-{1646808E-9C6A-41C7-AE3D-B112BFE57BD3}" dt="2023-02-16T12:03:15.843" v="24" actId="20577"/>
          <ac:spMkLst>
            <pc:docMk/>
            <pc:sldMk cId="3598161036" sldId="423"/>
            <ac:spMk id="7" creationId="{9A4437E8-45E7-E199-E940-015F493BAF5E}"/>
          </ac:spMkLst>
        </pc:spChg>
      </pc:sldChg>
    </pc:docChg>
  </pc:docChgLst>
  <pc:docChgLst>
    <pc:chgData name="Ziegler, Timothy Martin" userId="S::tmz115@psu.edu::bd32d385-085d-4f33-86c4-621335b78990" providerId="AD" clId="Web-{276A059A-AB6D-4EB4-89AC-36193507270E}"/>
    <pc:docChg chg="modSld">
      <pc:chgData name="Ziegler, Timothy Martin" userId="S::tmz115@psu.edu::bd32d385-085d-4f33-86c4-621335b78990" providerId="AD" clId="Web-{276A059A-AB6D-4EB4-89AC-36193507270E}" dt="2023-02-16T11:28:23.823" v="3" actId="20577"/>
      <pc:docMkLst>
        <pc:docMk/>
      </pc:docMkLst>
      <pc:sldChg chg="modSp">
        <pc:chgData name="Ziegler, Timothy Martin" userId="S::tmz115@psu.edu::bd32d385-085d-4f33-86c4-621335b78990" providerId="AD" clId="Web-{276A059A-AB6D-4EB4-89AC-36193507270E}" dt="2023-02-16T11:28:23.823" v="3" actId="20577"/>
        <pc:sldMkLst>
          <pc:docMk/>
          <pc:sldMk cId="540711426" sldId="344"/>
        </pc:sldMkLst>
        <pc:spChg chg="mod">
          <ac:chgData name="Ziegler, Timothy Martin" userId="S::tmz115@psu.edu::bd32d385-085d-4f33-86c4-621335b78990" providerId="AD" clId="Web-{276A059A-AB6D-4EB4-89AC-36193507270E}" dt="2023-02-16T11:28:23.823" v="3" actId="20577"/>
          <ac:spMkLst>
            <pc:docMk/>
            <pc:sldMk cId="540711426" sldId="344"/>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C265B-0F5A-47EF-8F99-8C9A93E1E392}" type="datetimeFigureOut">
              <a:rPr lang="en-US" smtClean="0"/>
              <a:t>2/23/2023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54794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789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38126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5202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36201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08643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30301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4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49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3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6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45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7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4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26404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0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5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2/23/2023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2/23/2023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F1FEE-95A0-4ED1-8740-A340A8B95FE0}"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94204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F1FEE-95A0-4ED1-8740-A340A8B95FE0}"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9097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F1FEE-95A0-4ED1-8740-A340A8B95FE0}"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03087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F1FEE-95A0-4ED1-8740-A340A8B95FE0}" type="datetimeFigureOut">
              <a:rPr lang="en-US" smtClean="0"/>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7570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F1FEE-95A0-4ED1-8740-A340A8B95FE0}" type="datetimeFigureOut">
              <a:rPr lang="en-US" smtClean="0"/>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4081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1030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2172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1FEE-95A0-4ED1-8740-A340A8B95FE0}" type="datetimeFigureOut">
              <a:rPr lang="en-US" smtClean="0"/>
              <a:t>2/23/2023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6A9C-4CAE-4560-B3D5-2F86BE27D3A6}" type="slidenum">
              <a:rPr lang="en-US" smtClean="0"/>
              <a:t>‹#›</a:t>
            </a:fld>
            <a:endParaRPr lang="en-US"/>
          </a:p>
        </p:txBody>
      </p:sp>
    </p:spTree>
    <p:extLst>
      <p:ext uri="{BB962C8B-B14F-4D97-AF65-F5344CB8AC3E}">
        <p14:creationId xmlns:p14="http://schemas.microsoft.com/office/powerpoint/2010/main" val="3706655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93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s://www.calculatorsoup.com/calculators/construction/roadway.php" TargetMode="External"/><Relationship Id="rId4" Type="http://schemas.openxmlformats.org/officeDocument/2006/relationships/hyperlink" Target="https://www.dirtandgravel.psu.edu/general-resources/dglvr-materials-calculato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299"/>
          <a:stretch/>
        </p:blipFill>
        <p:spPr>
          <a:xfrm>
            <a:off x="0" y="664578"/>
            <a:ext cx="9144000" cy="6177176"/>
          </a:xfrm>
          <a:prstGeom prst="rect">
            <a:avLst/>
          </a:prstGeom>
        </p:spPr>
      </p:pic>
      <p:sp>
        <p:nvSpPr>
          <p:cNvPr id="3" name="Rectangle 2">
            <a:extLst>
              <a:ext uri="{FF2B5EF4-FFF2-40B4-BE49-F238E27FC236}">
                <a16:creationId xmlns:a16="http://schemas.microsoft.com/office/drawing/2014/main" id="{BF7A1F60-0D46-EE54-1758-C6D088BF6AA4}"/>
              </a:ext>
            </a:extLst>
          </p:cNvPr>
          <p:cNvSpPr/>
          <p:nvPr/>
        </p:nvSpPr>
        <p:spPr>
          <a:xfrm>
            <a:off x="6300480" y="4130040"/>
            <a:ext cx="2843520" cy="2727960"/>
          </a:xfrm>
          <a:prstGeom prst="rect">
            <a:avLst/>
          </a:prstGeom>
          <a:solidFill>
            <a:srgbClr val="003D78">
              <a:lumMod val="75000"/>
              <a:alpha val="64000"/>
            </a:srgbClr>
          </a:solidFill>
          <a:ln w="25400" cap="flat" cmpd="sng" algn="ctr">
            <a:noFill/>
            <a:prstDash val="solid"/>
          </a:ln>
          <a:effectLst/>
        </p:spPr>
        <p:txBody>
          <a:bodyPr lIns="91440" tIns="0" rIns="91440" bIns="45720" rtlCol="0" anchor="t" anchorCtr="0"/>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ill Sans MT"/>
                <a:ea typeface="+mn-ea"/>
                <a:cs typeface="+mn-cs"/>
              </a:rPr>
              <a:t>Presenters: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ill Sans MT"/>
                <a:ea typeface="+mn-ea"/>
                <a:cs typeface="+mn-cs"/>
              </a:rPr>
              <a:t>Tim Ziegler</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PSU Center for Dirt &amp; Gravel Road Studies</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400" b="0" i="0" u="sng" strike="noStrike" kern="1200" cap="none" spc="0" normalizeH="0" baseline="0" noProof="0" dirty="0">
              <a:ln>
                <a:noFill/>
              </a:ln>
              <a:solidFill>
                <a:prstClr val="white"/>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ill Sans MT"/>
                <a:ea typeface="+mn-ea"/>
                <a:cs typeface="+mn-cs"/>
              </a:rPr>
              <a:t>Shaun McAdams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a:ea typeface="+mn-ea"/>
                <a:cs typeface="+mn-cs"/>
              </a:rPr>
              <a:t>PSU Center for Dirt &amp; Gravel Road Studies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white"/>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white"/>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 b="0" i="0" u="none" strike="noStrike" kern="1200" cap="none" spc="0" normalizeH="0" baseline="0" noProof="0" dirty="0">
              <a:ln>
                <a:noFill/>
              </a:ln>
              <a:solidFill>
                <a:prstClr val="white"/>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7" name="Picture 6" descr="A picture containing text, clipart, businesscard&#10;&#10;Description automatically generated">
            <a:extLst>
              <a:ext uri="{FF2B5EF4-FFF2-40B4-BE49-F238E27FC236}">
                <a16:creationId xmlns:a16="http://schemas.microsoft.com/office/drawing/2014/main" id="{8D3C6CEB-ECBA-1C82-F8F5-28F9968D31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480" y="6156668"/>
            <a:ext cx="1780037" cy="646185"/>
          </a:xfrm>
          <a:prstGeom prst="rect">
            <a:avLst/>
          </a:prstGeom>
        </p:spPr>
      </p:pic>
      <p:pic>
        <p:nvPicPr>
          <p:cNvPr id="8" name="Picture 7" descr="Diagram&#10;&#10;Description automatically generated">
            <a:extLst>
              <a:ext uri="{FF2B5EF4-FFF2-40B4-BE49-F238E27FC236}">
                <a16:creationId xmlns:a16="http://schemas.microsoft.com/office/drawing/2014/main" id="{47E18160-8B02-9C1E-4E47-6BFB369272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6769" y="6150777"/>
            <a:ext cx="977230" cy="662505"/>
          </a:xfrm>
          <a:prstGeom prst="rect">
            <a:avLst/>
          </a:prstGeom>
        </p:spPr>
      </p:pic>
      <p:sp>
        <p:nvSpPr>
          <p:cNvPr id="4" name="TextBox 3">
            <a:extLst>
              <a:ext uri="{FF2B5EF4-FFF2-40B4-BE49-F238E27FC236}">
                <a16:creationId xmlns:a16="http://schemas.microsoft.com/office/drawing/2014/main" id="{69CB87D3-A8F2-F5F7-E551-F3AE9D36FABC}"/>
              </a:ext>
            </a:extLst>
          </p:cNvPr>
          <p:cNvSpPr txBox="1"/>
          <p:nvPr/>
        </p:nvSpPr>
        <p:spPr>
          <a:xfrm>
            <a:off x="2542609" y="18393"/>
            <a:ext cx="6601391"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Estimating Quantities and Costs</a:t>
            </a:r>
            <a:endParaRPr kumimoji="0" lang="en-US" sz="3600" b="0" i="0" u="none" strike="noStrike" kern="0" cap="none" spc="0" normalizeH="0" baseline="0" noProof="0" dirty="0">
              <a:ln>
                <a:noFill/>
              </a:ln>
              <a:solidFill>
                <a:srgbClr val="FFFFFF"/>
              </a:solidFill>
              <a:effectLst/>
              <a:uLnTx/>
              <a:uFillTx/>
              <a:latin typeface="Gill Sans MT"/>
            </a:endParaRPr>
          </a:p>
        </p:txBody>
      </p:sp>
      <p:sp>
        <p:nvSpPr>
          <p:cNvPr id="9" name="TextBox 8">
            <a:extLst>
              <a:ext uri="{FF2B5EF4-FFF2-40B4-BE49-F238E27FC236}">
                <a16:creationId xmlns:a16="http://schemas.microsoft.com/office/drawing/2014/main" id="{9C81951B-D472-B967-CA76-184EEFBB46FB}"/>
              </a:ext>
            </a:extLst>
          </p:cNvPr>
          <p:cNvSpPr txBox="1"/>
          <p:nvPr/>
        </p:nvSpPr>
        <p:spPr>
          <a:xfrm>
            <a:off x="0" y="0"/>
            <a:ext cx="2542609"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2/16/23</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83FD1782-B132-0CDB-0FB2-279690175B69}"/>
              </a:ext>
            </a:extLst>
          </p:cNvPr>
          <p:cNvSpPr txBox="1">
            <a:spLocks/>
          </p:cNvSpPr>
          <p:nvPr/>
        </p:nvSpPr>
        <p:spPr>
          <a:xfrm>
            <a:off x="189871" y="5494020"/>
            <a:ext cx="5920739"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367189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435776" y="1343245"/>
            <a:ext cx="7489766" cy="5816977"/>
          </a:xfrm>
          <a:prstGeom prst="rect">
            <a:avLst/>
          </a:prstGeom>
          <a:noFill/>
        </p:spPr>
        <p:txBody>
          <a:bodyPr wrap="square" rtlCol="0">
            <a:spAutoFit/>
          </a:bodyPr>
          <a:lstStyle/>
          <a:p>
            <a:r>
              <a:rPr lang="en-US" sz="3200" dirty="0"/>
              <a:t>Example fill calculation</a:t>
            </a:r>
            <a:endParaRPr lang="en-US" sz="2800" dirty="0"/>
          </a:p>
          <a:p>
            <a:r>
              <a:rPr lang="en-US" sz="2800" dirty="0"/>
              <a:t>1,400’ long project: 900’ needs 2.5’ of fill and 500’ needs 1’ of fill</a:t>
            </a:r>
          </a:p>
          <a:p>
            <a:r>
              <a:rPr lang="en-US" sz="2800" dirty="0"/>
              <a:t>Calculate for 2.5’ fill segment:</a:t>
            </a:r>
          </a:p>
          <a:p>
            <a:endParaRPr lang="en-US" sz="800" u="sng" dirty="0"/>
          </a:p>
          <a:p>
            <a:pPr marL="457200" indent="-457200">
              <a:buFont typeface="Wingdings" panose="05000000000000000000" pitchFamily="2" charset="2"/>
              <a:buChar char="§"/>
            </a:pPr>
            <a:r>
              <a:rPr lang="en-US" sz="2800" dirty="0"/>
              <a:t>900’ L x 25’ W x 30”(2.5’) D = 56,250 ft³</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56,250 ft³ ÷ 27 = 2,083 yd³ </a:t>
            </a:r>
            <a:r>
              <a:rPr lang="en-US" sz="2800" b="1" dirty="0"/>
              <a:t>compacted fill</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2,083 yd³ x 1.33 = 2,770 yd³ </a:t>
            </a:r>
            <a:r>
              <a:rPr lang="en-US" sz="2800" b="1" dirty="0"/>
              <a:t>loose fill required</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2,770 yd³ x 1.5 = </a:t>
            </a:r>
            <a:r>
              <a:rPr lang="en-US" sz="2800" b="1" dirty="0"/>
              <a:t>4155 tons required </a:t>
            </a:r>
            <a:r>
              <a:rPr lang="en-US" sz="2800" dirty="0"/>
              <a:t>for 900’</a:t>
            </a:r>
          </a:p>
          <a:p>
            <a:pPr marL="457200" indent="-457200">
              <a:buFont typeface="Wingdings" panose="05000000000000000000" pitchFamily="2" charset="2"/>
              <a:buChar char="§"/>
            </a:pPr>
            <a:endParaRPr lang="en-US" sz="2800" dirty="0"/>
          </a:p>
          <a:p>
            <a:r>
              <a:rPr lang="en-US" sz="2800" dirty="0"/>
              <a:t>But, there is a simpler way to do this…..</a:t>
            </a:r>
          </a:p>
          <a:p>
            <a:pPr marL="457200" indent="-457200">
              <a:buFont typeface="Wingdings" panose="05000000000000000000" pitchFamily="2" charset="2"/>
              <a:buChar char="§"/>
            </a:pPr>
            <a:endParaRPr lang="en-US" sz="2800" dirty="0"/>
          </a:p>
          <a:p>
            <a:endParaRPr lang="en-US" sz="2800" dirty="0"/>
          </a:p>
        </p:txBody>
      </p:sp>
    </p:spTree>
    <p:extLst>
      <p:ext uri="{BB962C8B-B14F-4D97-AF65-F5344CB8AC3E}">
        <p14:creationId xmlns:p14="http://schemas.microsoft.com/office/powerpoint/2010/main" val="352542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F051AB-7BF7-6EE1-4DCF-143F11D4BC39}"/>
              </a:ext>
            </a:extLst>
          </p:cNvPr>
          <p:cNvPicPr>
            <a:picLocks noChangeAspect="1"/>
          </p:cNvPicPr>
          <p:nvPr/>
        </p:nvPicPr>
        <p:blipFill>
          <a:blip r:embed="rId2"/>
          <a:stretch>
            <a:fillRect/>
          </a:stretch>
        </p:blipFill>
        <p:spPr>
          <a:xfrm>
            <a:off x="-552857" y="639705"/>
            <a:ext cx="9787013" cy="6370988"/>
          </a:xfrm>
          <a:prstGeom prst="rect">
            <a:avLst/>
          </a:prstGeom>
        </p:spPr>
      </p:pic>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5" name="Rectangle: Rounded Corners 4">
            <a:extLst>
              <a:ext uri="{FF2B5EF4-FFF2-40B4-BE49-F238E27FC236}">
                <a16:creationId xmlns:a16="http://schemas.microsoft.com/office/drawing/2014/main" id="{EF68D0CF-7716-298A-203F-DCE81B1FC406}"/>
              </a:ext>
            </a:extLst>
          </p:cNvPr>
          <p:cNvSpPr/>
          <p:nvPr/>
        </p:nvSpPr>
        <p:spPr>
          <a:xfrm>
            <a:off x="71120" y="1152235"/>
            <a:ext cx="2036950" cy="226660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Example Road Fill</a:t>
            </a:r>
          </a:p>
          <a:p>
            <a:pPr marL="171450" indent="-171450">
              <a:buFont typeface="Arial" panose="020B0604020202020204" pitchFamily="34" charset="0"/>
              <a:buChar char="•"/>
            </a:pPr>
            <a:r>
              <a:rPr lang="en-US" dirty="0">
                <a:solidFill>
                  <a:srgbClr val="FF0000"/>
                </a:solidFill>
              </a:rPr>
              <a:t>900’ long</a:t>
            </a:r>
          </a:p>
          <a:p>
            <a:pPr marL="171450" indent="-171450">
              <a:buFont typeface="Arial" panose="020B0604020202020204" pitchFamily="34" charset="0"/>
              <a:buChar char="•"/>
            </a:pPr>
            <a:r>
              <a:rPr lang="en-US" dirty="0">
                <a:solidFill>
                  <a:srgbClr val="FF0000"/>
                </a:solidFill>
              </a:rPr>
              <a:t>25’ wide</a:t>
            </a:r>
          </a:p>
          <a:p>
            <a:pPr marL="171450" indent="-171450">
              <a:buFont typeface="Arial" panose="020B0604020202020204" pitchFamily="34" charset="0"/>
              <a:buChar char="•"/>
            </a:pPr>
            <a:r>
              <a:rPr lang="en-US" dirty="0">
                <a:solidFill>
                  <a:srgbClr val="FF0000"/>
                </a:solidFill>
              </a:rPr>
              <a:t>30” deep</a:t>
            </a:r>
          </a:p>
          <a:p>
            <a:pPr marL="171450" indent="-171450">
              <a:buFont typeface="Arial" panose="020B0604020202020204" pitchFamily="34" charset="0"/>
              <a:buChar char="•"/>
            </a:pPr>
            <a:r>
              <a:rPr lang="en-US" dirty="0">
                <a:solidFill>
                  <a:srgbClr val="FF0000"/>
                </a:solidFill>
              </a:rPr>
              <a:t>shale</a:t>
            </a:r>
          </a:p>
          <a:p>
            <a:pPr marL="171450" indent="-171450">
              <a:buFont typeface="Arial" panose="020B0604020202020204" pitchFamily="34" charset="0"/>
              <a:buChar char="•"/>
            </a:pPr>
            <a:r>
              <a:rPr lang="en-US" dirty="0">
                <a:solidFill>
                  <a:srgbClr val="FF0000"/>
                </a:solidFill>
              </a:rPr>
              <a:t>$ 9/ton</a:t>
            </a:r>
          </a:p>
        </p:txBody>
      </p:sp>
      <p:sp>
        <p:nvSpPr>
          <p:cNvPr id="2" name="TextBox 1">
            <a:extLst>
              <a:ext uri="{FF2B5EF4-FFF2-40B4-BE49-F238E27FC236}">
                <a16:creationId xmlns:a16="http://schemas.microsoft.com/office/drawing/2014/main" id="{208875CE-DBF4-8985-5192-18219DB7EB37}"/>
              </a:ext>
            </a:extLst>
          </p:cNvPr>
          <p:cNvSpPr txBox="1"/>
          <p:nvPr/>
        </p:nvSpPr>
        <p:spPr>
          <a:xfrm>
            <a:off x="0" y="4016316"/>
            <a:ext cx="2013500" cy="338554"/>
          </a:xfrm>
          <a:prstGeom prst="rect">
            <a:avLst/>
          </a:prstGeom>
          <a:noFill/>
        </p:spPr>
        <p:txBody>
          <a:bodyPr wrap="none" rtlCol="0">
            <a:spAutoFit/>
          </a:bodyPr>
          <a:lstStyle/>
          <a:p>
            <a:r>
              <a:rPr lang="en-US" sz="1600" dirty="0">
                <a:solidFill>
                  <a:schemeClr val="bg1"/>
                </a:solidFill>
              </a:rPr>
              <a:t>For the 2.5’ fill stretch</a:t>
            </a:r>
          </a:p>
        </p:txBody>
      </p:sp>
      <p:cxnSp>
        <p:nvCxnSpPr>
          <p:cNvPr id="6" name="Straight Arrow Connector 5">
            <a:extLst>
              <a:ext uri="{FF2B5EF4-FFF2-40B4-BE49-F238E27FC236}">
                <a16:creationId xmlns:a16="http://schemas.microsoft.com/office/drawing/2014/main" id="{45217919-AD6D-A684-2C15-B9A0A7341ECF}"/>
              </a:ext>
            </a:extLst>
          </p:cNvPr>
          <p:cNvCxnSpPr>
            <a:cxnSpLocks/>
          </p:cNvCxnSpPr>
          <p:nvPr/>
        </p:nvCxnSpPr>
        <p:spPr>
          <a:xfrm flipV="1">
            <a:off x="822121" y="3498209"/>
            <a:ext cx="0" cy="518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ircle: Hollow 10">
            <a:extLst>
              <a:ext uri="{FF2B5EF4-FFF2-40B4-BE49-F238E27FC236}">
                <a16:creationId xmlns:a16="http://schemas.microsoft.com/office/drawing/2014/main" id="{79140765-74E2-389F-8FE9-D2A451D3D454}"/>
              </a:ext>
            </a:extLst>
          </p:cNvPr>
          <p:cNvSpPr/>
          <p:nvPr/>
        </p:nvSpPr>
        <p:spPr>
          <a:xfrm>
            <a:off x="5774335" y="3322040"/>
            <a:ext cx="1140812" cy="343950"/>
          </a:xfrm>
          <a:prstGeom prst="donut">
            <a:avLst>
              <a:gd name="adj" fmla="val 665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74A56476-1813-0410-A1F0-D9A42A4E422C}"/>
              </a:ext>
            </a:extLst>
          </p:cNvPr>
          <p:cNvSpPr/>
          <p:nvPr/>
        </p:nvSpPr>
        <p:spPr>
          <a:xfrm>
            <a:off x="5851233" y="2340528"/>
            <a:ext cx="1435391" cy="420849"/>
          </a:xfrm>
          <a:prstGeom prst="donut">
            <a:avLst>
              <a:gd name="adj" fmla="val 0"/>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7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435776" y="1343245"/>
            <a:ext cx="7489766" cy="5816977"/>
          </a:xfrm>
          <a:prstGeom prst="rect">
            <a:avLst/>
          </a:prstGeom>
          <a:noFill/>
        </p:spPr>
        <p:txBody>
          <a:bodyPr wrap="square" rtlCol="0">
            <a:spAutoFit/>
          </a:bodyPr>
          <a:lstStyle/>
          <a:p>
            <a:r>
              <a:rPr lang="en-US" sz="3200" dirty="0"/>
              <a:t>Example fill calculation</a:t>
            </a:r>
            <a:endParaRPr lang="en-US" sz="2800" dirty="0"/>
          </a:p>
          <a:p>
            <a:r>
              <a:rPr lang="en-US" sz="2800" dirty="0"/>
              <a:t>1,400’ long project: 900’ needs 2.5’ of fill and 500’ needs 1’ of fill</a:t>
            </a:r>
          </a:p>
          <a:p>
            <a:r>
              <a:rPr lang="en-US" sz="2800" dirty="0"/>
              <a:t>Calculate for 1’ fill segment:</a:t>
            </a:r>
          </a:p>
          <a:p>
            <a:endParaRPr lang="en-US" sz="800" u="sng" dirty="0"/>
          </a:p>
          <a:p>
            <a:pPr marL="457200" indent="-457200">
              <a:buFont typeface="Wingdings" panose="05000000000000000000" pitchFamily="2" charset="2"/>
              <a:buChar char="§"/>
            </a:pPr>
            <a:r>
              <a:rPr lang="en-US" sz="2800" dirty="0"/>
              <a:t>500’ L x 25’ W x 12”(1’) D = 12,500 ft³</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12,500 ft³ ÷ 27 = 463 yd³ </a:t>
            </a:r>
            <a:r>
              <a:rPr lang="en-US" sz="2800" b="1" dirty="0"/>
              <a:t>compacted fill</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463 yd³ x 1.33 = 616 yd³ </a:t>
            </a:r>
            <a:r>
              <a:rPr lang="en-US" sz="2800" b="1" dirty="0"/>
              <a:t>loose fill required</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616 yd³ x 1.5 = </a:t>
            </a:r>
            <a:r>
              <a:rPr lang="en-US" sz="2800" b="1" dirty="0"/>
              <a:t>924 tons required </a:t>
            </a:r>
            <a:r>
              <a:rPr lang="en-US" sz="2800" dirty="0"/>
              <a:t>for 500’</a:t>
            </a:r>
          </a:p>
          <a:p>
            <a:pPr marL="457200" indent="-457200">
              <a:buFont typeface="Wingdings" panose="05000000000000000000" pitchFamily="2" charset="2"/>
              <a:buChar char="§"/>
            </a:pPr>
            <a:endParaRPr lang="en-US" sz="2800" dirty="0"/>
          </a:p>
          <a:p>
            <a:endParaRPr lang="en-US" sz="2800" dirty="0"/>
          </a:p>
          <a:p>
            <a:pPr marL="457200" indent="-457200">
              <a:buFont typeface="Wingdings" panose="05000000000000000000" pitchFamily="2" charset="2"/>
              <a:buChar char="§"/>
            </a:pPr>
            <a:endParaRPr lang="en-US" sz="2800" dirty="0"/>
          </a:p>
          <a:p>
            <a:endParaRPr lang="en-US" sz="2800" dirty="0"/>
          </a:p>
        </p:txBody>
      </p:sp>
    </p:spTree>
    <p:extLst>
      <p:ext uri="{BB962C8B-B14F-4D97-AF65-F5344CB8AC3E}">
        <p14:creationId xmlns:p14="http://schemas.microsoft.com/office/powerpoint/2010/main" val="137759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pic>
        <p:nvPicPr>
          <p:cNvPr id="4" name="Picture 3">
            <a:extLst>
              <a:ext uri="{FF2B5EF4-FFF2-40B4-BE49-F238E27FC236}">
                <a16:creationId xmlns:a16="http://schemas.microsoft.com/office/drawing/2014/main" id="{A91783DB-5F96-F5EB-E6E2-97AB1C36CC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1933"/>
            <a:ext cx="9144000" cy="6133838"/>
          </a:xfrm>
          <a:prstGeom prst="rect">
            <a:avLst/>
          </a:prstGeom>
        </p:spPr>
      </p:pic>
      <p:sp>
        <p:nvSpPr>
          <p:cNvPr id="5" name="Rectangle: Rounded Corners 4">
            <a:extLst>
              <a:ext uri="{FF2B5EF4-FFF2-40B4-BE49-F238E27FC236}">
                <a16:creationId xmlns:a16="http://schemas.microsoft.com/office/drawing/2014/main" id="{EF68D0CF-7716-298A-203F-DCE81B1FC406}"/>
              </a:ext>
            </a:extLst>
          </p:cNvPr>
          <p:cNvSpPr/>
          <p:nvPr/>
        </p:nvSpPr>
        <p:spPr>
          <a:xfrm>
            <a:off x="71120" y="1152235"/>
            <a:ext cx="2036950" cy="226660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Example Road Fill</a:t>
            </a:r>
          </a:p>
          <a:p>
            <a:pPr marL="171450" indent="-171450">
              <a:buFont typeface="Arial" panose="020B0604020202020204" pitchFamily="34" charset="0"/>
              <a:buChar char="•"/>
            </a:pPr>
            <a:r>
              <a:rPr lang="en-US" dirty="0">
                <a:solidFill>
                  <a:srgbClr val="FF0000"/>
                </a:solidFill>
              </a:rPr>
              <a:t>500’ long</a:t>
            </a:r>
          </a:p>
          <a:p>
            <a:pPr marL="171450" indent="-171450">
              <a:buFont typeface="Arial" panose="020B0604020202020204" pitchFamily="34" charset="0"/>
              <a:buChar char="•"/>
            </a:pPr>
            <a:r>
              <a:rPr lang="en-US" dirty="0">
                <a:solidFill>
                  <a:srgbClr val="FF0000"/>
                </a:solidFill>
              </a:rPr>
              <a:t>25’ wide</a:t>
            </a:r>
          </a:p>
          <a:p>
            <a:pPr marL="171450" indent="-171450">
              <a:buFont typeface="Arial" panose="020B0604020202020204" pitchFamily="34" charset="0"/>
              <a:buChar char="•"/>
            </a:pPr>
            <a:r>
              <a:rPr lang="en-US" dirty="0">
                <a:solidFill>
                  <a:srgbClr val="FF0000"/>
                </a:solidFill>
              </a:rPr>
              <a:t>12” deep</a:t>
            </a:r>
          </a:p>
          <a:p>
            <a:pPr marL="171450" indent="-171450">
              <a:buFont typeface="Arial" panose="020B0604020202020204" pitchFamily="34" charset="0"/>
              <a:buChar char="•"/>
            </a:pPr>
            <a:r>
              <a:rPr lang="en-US" dirty="0">
                <a:solidFill>
                  <a:srgbClr val="FF0000"/>
                </a:solidFill>
              </a:rPr>
              <a:t>shale</a:t>
            </a:r>
          </a:p>
          <a:p>
            <a:pPr marL="171450" indent="-171450">
              <a:buFont typeface="Arial" panose="020B0604020202020204" pitchFamily="34" charset="0"/>
              <a:buChar char="•"/>
            </a:pPr>
            <a:r>
              <a:rPr lang="en-US" dirty="0">
                <a:solidFill>
                  <a:srgbClr val="FF0000"/>
                </a:solidFill>
              </a:rPr>
              <a:t>$ 9/ton</a:t>
            </a:r>
          </a:p>
        </p:txBody>
      </p:sp>
      <p:sp>
        <p:nvSpPr>
          <p:cNvPr id="2" name="TextBox 1">
            <a:extLst>
              <a:ext uri="{FF2B5EF4-FFF2-40B4-BE49-F238E27FC236}">
                <a16:creationId xmlns:a16="http://schemas.microsoft.com/office/drawing/2014/main" id="{363FA808-B7B5-D72D-79D2-1ACF2A038A71}"/>
              </a:ext>
            </a:extLst>
          </p:cNvPr>
          <p:cNvSpPr txBox="1"/>
          <p:nvPr/>
        </p:nvSpPr>
        <p:spPr>
          <a:xfrm>
            <a:off x="64900" y="4016316"/>
            <a:ext cx="1858009" cy="338554"/>
          </a:xfrm>
          <a:prstGeom prst="rect">
            <a:avLst/>
          </a:prstGeom>
          <a:noFill/>
        </p:spPr>
        <p:txBody>
          <a:bodyPr wrap="none" rtlCol="0">
            <a:spAutoFit/>
          </a:bodyPr>
          <a:lstStyle/>
          <a:p>
            <a:r>
              <a:rPr lang="en-US" sz="1600" dirty="0">
                <a:solidFill>
                  <a:schemeClr val="bg1"/>
                </a:solidFill>
              </a:rPr>
              <a:t>For the 1’ fill stretch</a:t>
            </a:r>
          </a:p>
        </p:txBody>
      </p:sp>
      <p:cxnSp>
        <p:nvCxnSpPr>
          <p:cNvPr id="3" name="Straight Arrow Connector 2">
            <a:extLst>
              <a:ext uri="{FF2B5EF4-FFF2-40B4-BE49-F238E27FC236}">
                <a16:creationId xmlns:a16="http://schemas.microsoft.com/office/drawing/2014/main" id="{3E4338E5-E43A-A400-FF60-CAA412211AE7}"/>
              </a:ext>
            </a:extLst>
          </p:cNvPr>
          <p:cNvCxnSpPr>
            <a:cxnSpLocks/>
          </p:cNvCxnSpPr>
          <p:nvPr/>
        </p:nvCxnSpPr>
        <p:spPr>
          <a:xfrm flipV="1">
            <a:off x="822121" y="3498209"/>
            <a:ext cx="0" cy="518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Circle: Hollow 7">
            <a:extLst>
              <a:ext uri="{FF2B5EF4-FFF2-40B4-BE49-F238E27FC236}">
                <a16:creationId xmlns:a16="http://schemas.microsoft.com/office/drawing/2014/main" id="{33C7958D-1844-E82D-823C-2EC1C0049490}"/>
              </a:ext>
            </a:extLst>
          </p:cNvPr>
          <p:cNvSpPr/>
          <p:nvPr/>
        </p:nvSpPr>
        <p:spPr>
          <a:xfrm>
            <a:off x="5850535" y="3326234"/>
            <a:ext cx="1140812" cy="343950"/>
          </a:xfrm>
          <a:prstGeom prst="donut">
            <a:avLst>
              <a:gd name="adj" fmla="val 665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993F6A0D-C7B6-D88C-A9BA-2DDD5D023E4C}"/>
              </a:ext>
            </a:extLst>
          </p:cNvPr>
          <p:cNvSpPr/>
          <p:nvPr/>
        </p:nvSpPr>
        <p:spPr>
          <a:xfrm>
            <a:off x="5927433" y="2300272"/>
            <a:ext cx="1435391" cy="420849"/>
          </a:xfrm>
          <a:prstGeom prst="donut">
            <a:avLst>
              <a:gd name="adj" fmla="val 0"/>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97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435776" y="1343245"/>
            <a:ext cx="7489766" cy="6432530"/>
          </a:xfrm>
          <a:prstGeom prst="rect">
            <a:avLst/>
          </a:prstGeom>
          <a:noFill/>
        </p:spPr>
        <p:txBody>
          <a:bodyPr wrap="square" rtlCol="0">
            <a:spAutoFit/>
          </a:bodyPr>
          <a:lstStyle/>
          <a:p>
            <a:r>
              <a:rPr lang="en-US" sz="3200" dirty="0"/>
              <a:t>Example fill calculation</a:t>
            </a:r>
            <a:endParaRPr lang="en-US" sz="2800" dirty="0"/>
          </a:p>
          <a:p>
            <a:r>
              <a:rPr lang="en-US" sz="2800" dirty="0"/>
              <a:t>Add together segments for entire project:</a:t>
            </a:r>
          </a:p>
          <a:p>
            <a:endParaRPr lang="en-US" sz="2800" dirty="0"/>
          </a:p>
          <a:p>
            <a:endParaRPr lang="en-US" sz="800" u="sng" dirty="0"/>
          </a:p>
          <a:p>
            <a:pPr marL="457200" indent="-457200">
              <a:buFont typeface="Wingdings" panose="05000000000000000000" pitchFamily="2" charset="2"/>
              <a:buChar char="§"/>
            </a:pPr>
            <a:r>
              <a:rPr lang="en-US" sz="2800" dirty="0"/>
              <a:t>900’ at 30”(2.5’) D = 4,167 tons or 2,778 yd³</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2800" dirty="0"/>
              <a:t>500’ at 12”(1’) D = 926 tons or 617 yd³</a:t>
            </a:r>
          </a:p>
          <a:p>
            <a:endParaRPr lang="en-US" sz="2800" dirty="0"/>
          </a:p>
          <a:p>
            <a:r>
              <a:rPr lang="en-US" sz="2800" b="1" u="sng" dirty="0"/>
              <a:t>Total fill amount required</a:t>
            </a:r>
            <a:r>
              <a:rPr lang="en-US" sz="2800" u="sng" dirty="0"/>
              <a:t> for project</a:t>
            </a:r>
            <a:r>
              <a:rPr lang="en-US" sz="2800" dirty="0"/>
              <a:t> 					(</a:t>
            </a:r>
            <a:r>
              <a:rPr lang="en-US" sz="2800" b="1" i="1" dirty="0"/>
              <a:t>as shipped</a:t>
            </a:r>
            <a:r>
              <a:rPr lang="en-US" sz="2800" dirty="0"/>
              <a:t>):</a:t>
            </a:r>
          </a:p>
          <a:p>
            <a:endParaRPr lang="en-US" sz="2800" dirty="0"/>
          </a:p>
          <a:p>
            <a:r>
              <a:rPr lang="en-US" sz="4000" dirty="0">
                <a:solidFill>
                  <a:srgbClr val="FFFF00"/>
                </a:solidFill>
              </a:rPr>
              <a:t>5,093 tons or 3,395 yd³</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endParaRPr lang="en-US" sz="800" dirty="0"/>
          </a:p>
          <a:p>
            <a:endParaRPr lang="en-US" sz="2800" dirty="0"/>
          </a:p>
          <a:p>
            <a:pPr marL="457200" indent="-457200">
              <a:buFont typeface="Wingdings" panose="05000000000000000000" pitchFamily="2" charset="2"/>
              <a:buChar char="§"/>
            </a:pPr>
            <a:endParaRPr lang="en-US" sz="2800" dirty="0"/>
          </a:p>
          <a:p>
            <a:endParaRPr lang="en-US" sz="2800" dirty="0"/>
          </a:p>
        </p:txBody>
      </p:sp>
    </p:spTree>
    <p:extLst>
      <p:ext uri="{BB962C8B-B14F-4D97-AF65-F5344CB8AC3E}">
        <p14:creationId xmlns:p14="http://schemas.microsoft.com/office/powerpoint/2010/main" val="131246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Good things to know -</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9" y="2281311"/>
            <a:ext cx="7464828"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A tri-axle truck hauls ~14 yd³ or 21 tons of fill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previous example will require approx. 243 tri-axle truck deliveries to the project site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Shale/bank-run often priced by the truck load	(use total yd³ ÷ 14 to figure truck loads)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Don’t discount total fill volume for pipes, French Mattresses, underdrains, etc.</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18508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Fill for Base Enhancement</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8" y="2281311"/>
            <a:ext cx="7606145" cy="2677656"/>
          </a:xfrm>
          <a:prstGeom prst="rect">
            <a:avLst/>
          </a:prstGeom>
          <a:noFill/>
        </p:spPr>
        <p:txBody>
          <a:bodyPr wrap="square" rtlCol="0">
            <a:spAutoFit/>
          </a:bodyPr>
          <a:lstStyle/>
          <a:p>
            <a:r>
              <a:rPr lang="en-US" sz="2800" dirty="0"/>
              <a:t>Calculated the same as Full Fill Option, but… </a:t>
            </a:r>
          </a:p>
          <a:p>
            <a:endParaRPr lang="en-US" sz="2800" b="1" dirty="0"/>
          </a:p>
          <a:p>
            <a:r>
              <a:rPr lang="en-US" sz="2800" b="1" dirty="0"/>
              <a:t>fill width is the road width</a:t>
            </a:r>
            <a:r>
              <a:rPr lang="en-US" sz="2800" dirty="0"/>
              <a:t>, including shoulders, </a:t>
            </a:r>
            <a:r>
              <a:rPr lang="en-US" sz="2800" b="1" dirty="0"/>
              <a:t>not bank to bank</a:t>
            </a:r>
            <a:r>
              <a:rPr lang="en-US" sz="2800" dirty="0"/>
              <a:t>.</a:t>
            </a:r>
          </a:p>
          <a:p>
            <a:endParaRPr lang="en-US" sz="2800" u="sng" dirty="0"/>
          </a:p>
          <a:p>
            <a:endParaRPr lang="en-US" sz="2800" dirty="0"/>
          </a:p>
        </p:txBody>
      </p:sp>
    </p:spTree>
    <p:extLst>
      <p:ext uri="{BB962C8B-B14F-4D97-AF65-F5344CB8AC3E}">
        <p14:creationId xmlns:p14="http://schemas.microsoft.com/office/powerpoint/2010/main" val="428641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ea typeface="Times New Roman"/>
              </a:rPr>
              <a:t>Road Fill/Road Base</a:t>
            </a:r>
          </a:p>
          <a:p>
            <a:r>
              <a:rPr lang="en-US" sz="4000" b="1" dirty="0" err="1">
                <a:solidFill>
                  <a:srgbClr val="FFFF00"/>
                </a:solidFill>
                <a:ea typeface="Times New Roman"/>
              </a:rPr>
              <a:t>Crosspipe</a:t>
            </a:r>
            <a:r>
              <a:rPr lang="en-US" sz="4000" b="1" dirty="0">
                <a:solidFill>
                  <a:srgbClr val="FFFF00"/>
                </a:solidFill>
                <a:ea typeface="Times New Roman"/>
              </a:rPr>
              <a:t>/Storm Sewer Installation</a:t>
            </a:r>
          </a:p>
          <a:p>
            <a:r>
              <a:rPr lang="en-US" sz="4000" b="1" dirty="0">
                <a:ea typeface="Times New Roman"/>
              </a:rPr>
              <a:t>Subsurface Drainage</a:t>
            </a:r>
          </a:p>
          <a:p>
            <a:r>
              <a:rPr lang="en-US" sz="4000" b="1" dirty="0">
                <a:ea typeface="Times New Roman"/>
              </a:rPr>
              <a:t>Driving Surface Aggregate</a:t>
            </a:r>
          </a:p>
          <a:p>
            <a:r>
              <a:rPr lang="en-US" sz="4000" b="1" dirty="0">
                <a:ea typeface="Times New Roman"/>
              </a:rPr>
              <a:t>Stream Crossing Replacement</a:t>
            </a:r>
          </a:p>
          <a:p>
            <a:endParaRPr lang="en-US" sz="4000" b="1" dirty="0">
              <a:ea typeface="Times New Roman"/>
            </a:endParaRP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Tree>
    <p:extLst>
      <p:ext uri="{BB962C8B-B14F-4D97-AF65-F5344CB8AC3E}">
        <p14:creationId xmlns:p14="http://schemas.microsoft.com/office/powerpoint/2010/main" val="352454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err="1">
                <a:solidFill>
                  <a:srgbClr val="FFFF00"/>
                </a:solidFill>
                <a:ea typeface="Times New Roman"/>
              </a:rPr>
              <a:t>Crosspipe</a:t>
            </a:r>
            <a:r>
              <a:rPr lang="en-US" sz="4000" b="1" dirty="0">
                <a:solidFill>
                  <a:srgbClr val="FFFF00"/>
                </a:solidFill>
                <a:ea typeface="Times New Roman"/>
              </a:rPr>
              <a:t>/Storm Sewer </a:t>
            </a:r>
            <a:r>
              <a:rPr lang="en-US" sz="4000" b="1" u="sng" dirty="0">
                <a:solidFill>
                  <a:srgbClr val="FFFF00"/>
                </a:solidFill>
                <a:ea typeface="Times New Roman"/>
              </a:rPr>
              <a:t>Information</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634642" y="737092"/>
            <a:ext cx="7733399" cy="861774"/>
          </a:xfrm>
          <a:prstGeom prst="rect">
            <a:avLst/>
          </a:prstGeom>
          <a:noFill/>
        </p:spPr>
        <p:txBody>
          <a:bodyPr wrap="none" rtlCol="0">
            <a:spAutoFit/>
          </a:bodyPr>
          <a:lstStyle/>
          <a:p>
            <a:r>
              <a:rPr lang="en-US" sz="3200" b="1" dirty="0">
                <a:solidFill>
                  <a:prstClr val="white"/>
                </a:solidFill>
                <a:ea typeface="Times New Roman"/>
              </a:rPr>
              <a:t>Data to collect in the field for pipe estimates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9" y="2173242"/>
            <a:ext cx="7489766" cy="4154984"/>
          </a:xfrm>
          <a:prstGeom prst="rect">
            <a:avLst/>
          </a:prstGeom>
          <a:noFill/>
        </p:spPr>
        <p:txBody>
          <a:bodyPr wrap="square" rtlCol="0">
            <a:spAutoFit/>
          </a:bodyPr>
          <a:lstStyle/>
          <a:p>
            <a:r>
              <a:rPr lang="en-US" sz="2800" dirty="0"/>
              <a:t>Collect Info for:</a:t>
            </a:r>
          </a:p>
          <a:p>
            <a:endParaRPr lang="en-US" sz="800" dirty="0"/>
          </a:p>
          <a:p>
            <a:pPr marL="457200" indent="-457200">
              <a:buFont typeface="Arial" panose="020B0604020202020204" pitchFamily="34" charset="0"/>
              <a:buChar char="•"/>
            </a:pPr>
            <a:r>
              <a:rPr lang="en-US" sz="2800" u="sng" dirty="0"/>
              <a:t>Length of pipe needed by pipe diameter </a:t>
            </a:r>
          </a:p>
          <a:p>
            <a:pPr marL="457200" indent="-457200">
              <a:buFontTx/>
              <a:buChar char="-"/>
            </a:pPr>
            <a:r>
              <a:rPr lang="en-US" sz="2800" dirty="0"/>
              <a:t>Each pipe length can vary by desired inlet and outlet locations (keep lengths to 10’ intervals)</a:t>
            </a:r>
          </a:p>
          <a:p>
            <a:pPr marL="457200" indent="-457200">
              <a:buFontTx/>
              <a:buChar char="-"/>
            </a:pPr>
            <a:endParaRPr lang="en-US" sz="800" dirty="0"/>
          </a:p>
          <a:p>
            <a:pPr marL="457200" indent="-457200">
              <a:buFont typeface="Arial" panose="020B0604020202020204" pitchFamily="34" charset="0"/>
              <a:buChar char="•"/>
            </a:pPr>
            <a:r>
              <a:rPr lang="en-US" sz="2800" u="sng" dirty="0"/>
              <a:t>Number of drop inlets/junction boxes needed</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u="sng" dirty="0"/>
              <a:t>Need for and size of outlet protection</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u="sng" dirty="0"/>
              <a:t>If pipes will be shallow or standard installation</a:t>
            </a:r>
          </a:p>
          <a:p>
            <a:r>
              <a:rPr lang="en-US" sz="2800" dirty="0"/>
              <a:t>- 	Shallow </a:t>
            </a:r>
            <a:r>
              <a:rPr lang="en-US" sz="2800" dirty="0" err="1"/>
              <a:t>crosspipes</a:t>
            </a:r>
            <a:r>
              <a:rPr lang="en-US" sz="2800" dirty="0"/>
              <a:t> need more fill per pipe</a:t>
            </a:r>
          </a:p>
          <a:p>
            <a:pPr marL="457200" indent="-457200">
              <a:buFont typeface="Arial" panose="020B0604020202020204" pitchFamily="34" charset="0"/>
              <a:buChar char="•"/>
            </a:pPr>
            <a:endParaRPr lang="en-US" sz="800" dirty="0"/>
          </a:p>
        </p:txBody>
      </p:sp>
    </p:spTree>
    <p:extLst>
      <p:ext uri="{BB962C8B-B14F-4D97-AF65-F5344CB8AC3E}">
        <p14:creationId xmlns:p14="http://schemas.microsoft.com/office/powerpoint/2010/main" val="127289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err="1">
                <a:solidFill>
                  <a:srgbClr val="FFFF00"/>
                </a:solidFill>
                <a:ea typeface="Times New Roman"/>
              </a:rPr>
              <a:t>Crosspipe</a:t>
            </a:r>
            <a:r>
              <a:rPr lang="en-US" sz="4000" b="1" dirty="0">
                <a:solidFill>
                  <a:srgbClr val="FFFF00"/>
                </a:solidFill>
                <a:ea typeface="Times New Roman"/>
              </a:rPr>
              <a:t>/Storm Sewer Pipe </a:t>
            </a:r>
            <a:r>
              <a:rPr lang="en-US" sz="4000" b="1" u="sng" dirty="0">
                <a:solidFill>
                  <a:srgbClr val="FFFF00"/>
                </a:solidFill>
                <a:ea typeface="Times New Roman"/>
              </a:rPr>
              <a:t>Quantity</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8" y="2173242"/>
            <a:ext cx="7564581" cy="3816429"/>
          </a:xfrm>
          <a:prstGeom prst="rect">
            <a:avLst/>
          </a:prstGeom>
          <a:noFill/>
        </p:spPr>
        <p:txBody>
          <a:bodyPr wrap="square" rtlCol="0">
            <a:spAutoFit/>
          </a:bodyPr>
          <a:lstStyle/>
          <a:p>
            <a:r>
              <a:rPr lang="en-US" sz="2800" dirty="0"/>
              <a:t>For quantity of pipe:</a:t>
            </a:r>
          </a:p>
          <a:p>
            <a:endParaRPr lang="en-US" sz="800" dirty="0"/>
          </a:p>
          <a:p>
            <a:pPr marL="457200" indent="-457200">
              <a:buFont typeface="Arial" panose="020B0604020202020204" pitchFamily="34" charset="0"/>
              <a:buChar char="•"/>
            </a:pPr>
            <a:r>
              <a:rPr lang="en-US" sz="2800" dirty="0"/>
              <a:t>Take the total length of each diameter pipe needed ÷ 20 = # of sticks for each diameter</a:t>
            </a:r>
          </a:p>
          <a:p>
            <a:pPr marL="457200" indent="-457200">
              <a:buFont typeface="Arial" panose="020B0604020202020204" pitchFamily="34" charset="0"/>
              <a:buChar char="•"/>
            </a:pPr>
            <a:r>
              <a:rPr lang="en-US" sz="2800" dirty="0"/>
              <a:t>For collared pipe, the number of joints =			 number of collars needed</a:t>
            </a:r>
          </a:p>
          <a:p>
            <a:endParaRPr lang="en-US" sz="1000" u="sng" dirty="0"/>
          </a:p>
          <a:p>
            <a:r>
              <a:rPr lang="en-US" sz="2800" dirty="0"/>
              <a:t>Consider pipe angle when calculating the length of pipe needed.  Round individual pipe lengths to nearest 10’.  Half sticks are usable, smaller are not.</a:t>
            </a:r>
          </a:p>
        </p:txBody>
      </p:sp>
    </p:spTree>
    <p:extLst>
      <p:ext uri="{BB962C8B-B14F-4D97-AF65-F5344CB8AC3E}">
        <p14:creationId xmlns:p14="http://schemas.microsoft.com/office/powerpoint/2010/main" val="376671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76421" y="730788"/>
            <a:ext cx="9079100" cy="612721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defRPr/>
            </a:pPr>
            <a:r>
              <a:rPr lang="en-US" sz="3200" b="1" u="sng" dirty="0">
                <a:solidFill>
                  <a:srgbClr val="FFFF00"/>
                </a:solidFill>
                <a:ea typeface="Times New Roman"/>
              </a:rPr>
              <a:t>Purpose:</a:t>
            </a:r>
            <a:r>
              <a:rPr lang="en-US" sz="3200" b="1" dirty="0">
                <a:solidFill>
                  <a:srgbClr val="FFFF00"/>
                </a:solidFill>
                <a:ea typeface="+mn-lt"/>
                <a:cs typeface="+mn-lt"/>
              </a:rPr>
              <a:t> </a:t>
            </a:r>
            <a:r>
              <a:rPr lang="en-US" sz="3200" b="1" dirty="0">
                <a:solidFill>
                  <a:schemeClr val="bg1"/>
                </a:solidFill>
                <a:ea typeface="+mn-lt"/>
                <a:cs typeface="+mn-lt"/>
              </a:rPr>
              <a:t>T</a:t>
            </a:r>
            <a:r>
              <a:rPr lang="en-US" sz="3200" b="1" dirty="0">
                <a:solidFill>
                  <a:schemeClr val="bg1"/>
                </a:solidFill>
                <a:ea typeface="+mn-lt"/>
              </a:rPr>
              <a:t>o</a:t>
            </a:r>
            <a:r>
              <a:rPr lang="en-US" sz="3200" b="1" dirty="0">
                <a:solidFill>
                  <a:schemeClr val="bg1"/>
                </a:solidFill>
                <a:ea typeface="Times New Roman"/>
              </a:rPr>
              <a:t> share ideas for estimating materials, to generate projected costs for DGLVR projects</a:t>
            </a:r>
            <a:endParaRPr lang="en-US" sz="3200" b="1" dirty="0">
              <a:solidFill>
                <a:schemeClr val="bg1"/>
              </a:solidFill>
              <a:ea typeface="Times New Roman"/>
              <a:cs typeface="Calibri"/>
            </a:endParaRPr>
          </a:p>
          <a:p>
            <a:pPr marL="457200" lvl="1" indent="0">
              <a:buNone/>
              <a:defRPr/>
            </a:pPr>
            <a:endParaRPr lang="en-US" sz="1300" b="1" dirty="0">
              <a:solidFill>
                <a:prstClr val="white"/>
              </a:solidFill>
              <a:ea typeface="Times New Roman"/>
            </a:endParaRPr>
          </a:p>
          <a:p>
            <a:pPr marL="457200" lvl="1" indent="0">
              <a:buNone/>
              <a:defRPr/>
            </a:pPr>
            <a:r>
              <a:rPr lang="en-US" sz="3200" b="1" dirty="0">
                <a:solidFill>
                  <a:prstClr val="white"/>
                </a:solidFill>
                <a:ea typeface="Times New Roman"/>
              </a:rPr>
              <a:t>Recommended procedure:</a:t>
            </a:r>
          </a:p>
          <a:p>
            <a:pPr marL="971550" lvl="1" indent="-514350">
              <a:buFont typeface="+mj-lt"/>
              <a:buAutoNum type="arabicPeriod"/>
              <a:defRPr/>
            </a:pPr>
            <a:r>
              <a:rPr lang="en-US" sz="3200" b="1" dirty="0">
                <a:solidFill>
                  <a:prstClr val="white"/>
                </a:solidFill>
                <a:ea typeface="Times New Roman"/>
              </a:rPr>
              <a:t>Determine road plan and the practices included</a:t>
            </a:r>
          </a:p>
          <a:p>
            <a:pPr marL="971550" lvl="1" indent="-514350">
              <a:buFont typeface="+mj-lt"/>
              <a:buAutoNum type="arabicPeriod"/>
              <a:defRPr/>
            </a:pPr>
            <a:r>
              <a:rPr lang="en-US" sz="3200" b="1" dirty="0">
                <a:solidFill>
                  <a:prstClr val="white"/>
                </a:solidFill>
                <a:ea typeface="Times New Roman"/>
              </a:rPr>
              <a:t>Determine needed quantities for each practice</a:t>
            </a:r>
          </a:p>
          <a:p>
            <a:pPr marL="971550" lvl="1" indent="-514350">
              <a:buFont typeface="+mj-lt"/>
              <a:buAutoNum type="arabicPeriod"/>
              <a:defRPr/>
            </a:pPr>
            <a:r>
              <a:rPr lang="en-US" sz="3200" b="1" dirty="0">
                <a:solidFill>
                  <a:prstClr val="white"/>
                </a:solidFill>
                <a:ea typeface="Times New Roman"/>
              </a:rPr>
              <a:t>Itemize and combine quantities for the plan</a:t>
            </a:r>
          </a:p>
          <a:p>
            <a:pPr marL="457200" marR="0" lvl="1" indent="0" algn="l" defTabSz="914400" rtl="0" eaLnBrk="1" fontAlgn="auto" latinLnBrk="0" hangingPunct="1">
              <a:lnSpc>
                <a:spcPct val="100000"/>
              </a:lnSpc>
              <a:spcBef>
                <a:spcPct val="20000"/>
              </a:spcBef>
              <a:spcAft>
                <a:spcPts val="0"/>
              </a:spcAft>
              <a:buClrTx/>
              <a:buSzTx/>
              <a:buNone/>
              <a:tabLst/>
              <a:defRPr/>
            </a:pPr>
            <a:endParaRPr lang="en-US" sz="1300" b="1" dirty="0">
              <a:solidFill>
                <a:prstClr val="white"/>
              </a:solidFill>
              <a:latin typeface="Calibri"/>
              <a:ea typeface="Times New Roman"/>
            </a:endParaRPr>
          </a:p>
          <a:p>
            <a:pPr marL="457200" marR="0" lvl="1" indent="0" algn="l" defTabSz="914400" rtl="0" eaLnBrk="1" fontAlgn="auto" latinLnBrk="0" hangingPunct="1">
              <a:lnSpc>
                <a:spcPct val="100000"/>
              </a:lnSpc>
              <a:spcBef>
                <a:spcPct val="20000"/>
              </a:spcBef>
              <a:spcAft>
                <a:spcPts val="0"/>
              </a:spcAft>
              <a:buClrTx/>
              <a:buSzTx/>
              <a:buNone/>
              <a:tabLst/>
              <a:defRPr/>
            </a:pPr>
            <a:r>
              <a:rPr lang="en-US" sz="3200" b="1" dirty="0">
                <a:solidFill>
                  <a:prstClr val="white"/>
                </a:solidFill>
                <a:latin typeface="Calibri"/>
                <a:ea typeface="Times New Roman"/>
              </a:rPr>
              <a:t>We will cover:</a:t>
            </a:r>
          </a:p>
          <a:p>
            <a:pPr marR="0" lvl="1" algn="l" defTabSz="914400" rtl="0" eaLnBrk="1" fontAlgn="auto" latinLnBrk="0" hangingPunct="1">
              <a:lnSpc>
                <a:spcPct val="100000"/>
              </a:lnSpc>
              <a:spcBef>
                <a:spcPct val="20000"/>
              </a:spcBef>
              <a:spcAft>
                <a:spcPts val="0"/>
              </a:spcAft>
              <a:buClrTx/>
              <a:buSzTx/>
              <a:buFontTx/>
              <a:buChar char="-"/>
              <a:tabLst/>
              <a:defRPr/>
            </a:pPr>
            <a:r>
              <a:rPr lang="en-US" sz="3200" b="1" dirty="0">
                <a:solidFill>
                  <a:prstClr val="white"/>
                </a:solidFill>
                <a:latin typeface="Calibri"/>
                <a:ea typeface="Times New Roman"/>
              </a:rPr>
              <a:t>Material quantities for common ESM practices</a:t>
            </a:r>
          </a:p>
          <a:p>
            <a:pPr lvl="1">
              <a:buFontTx/>
              <a:buChar char="-"/>
              <a:defRPr/>
            </a:pPr>
            <a:r>
              <a:rPr lang="en-US" sz="3200" b="1" dirty="0">
                <a:solidFill>
                  <a:prstClr val="white"/>
                </a:solidFill>
                <a:ea typeface="Times New Roman"/>
              </a:rPr>
              <a:t>Commonly overlooked items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Tree>
    <p:extLst>
      <p:ext uri="{BB962C8B-B14F-4D97-AF65-F5344CB8AC3E}">
        <p14:creationId xmlns:p14="http://schemas.microsoft.com/office/powerpoint/2010/main" val="54071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err="1">
                <a:solidFill>
                  <a:srgbClr val="FFFF00"/>
                </a:solidFill>
                <a:ea typeface="Times New Roman"/>
              </a:rPr>
              <a:t>Crosspipe</a:t>
            </a:r>
            <a:r>
              <a:rPr lang="en-US" sz="4000" b="1" dirty="0">
                <a:solidFill>
                  <a:srgbClr val="FFFF00"/>
                </a:solidFill>
                <a:ea typeface="Times New Roman"/>
              </a:rPr>
              <a:t> bedding and cover needs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48223" y="2215587"/>
            <a:ext cx="7489766" cy="5109091"/>
          </a:xfrm>
          <a:prstGeom prst="rect">
            <a:avLst/>
          </a:prstGeom>
          <a:noFill/>
        </p:spPr>
        <p:txBody>
          <a:bodyPr wrap="square" lIns="91440" tIns="45720" rIns="91440" bIns="45720" rtlCol="0" anchor="t">
            <a:spAutoFit/>
          </a:bodyPr>
          <a:lstStyle/>
          <a:p>
            <a:r>
              <a:rPr lang="en-US" sz="3200" b="1" dirty="0"/>
              <a:t>For typical 15” and 18” pipes</a:t>
            </a:r>
            <a:r>
              <a:rPr lang="en-US" sz="2800" dirty="0"/>
              <a:t>:</a:t>
            </a:r>
          </a:p>
          <a:p>
            <a:pPr marL="457200" indent="-457200">
              <a:buFont typeface="Arial" panose="020B0604020202020204" pitchFamily="34" charset="0"/>
              <a:buChar char="•"/>
            </a:pPr>
            <a:r>
              <a:rPr lang="en-US" sz="2800" dirty="0"/>
              <a:t>Combine total length of 15” and 18” pipe = total length of trench in feet </a:t>
            </a:r>
          </a:p>
          <a:p>
            <a:pPr marL="457200" indent="-457200">
              <a:buFont typeface="Arial" panose="020B0604020202020204" pitchFamily="34" charset="0"/>
              <a:buChar char="•"/>
            </a:pPr>
            <a:r>
              <a:rPr lang="en-US" sz="2800" dirty="0"/>
              <a:t>Default to 3.5’ width for pipe trench</a:t>
            </a:r>
          </a:p>
          <a:p>
            <a:pPr marL="457200" indent="-457200">
              <a:buFont typeface="Arial" panose="020B0604020202020204" pitchFamily="34" charset="0"/>
              <a:buChar char="•"/>
            </a:pPr>
            <a:r>
              <a:rPr lang="en-US" sz="2800" dirty="0"/>
              <a:t>Use 3’ for trench depth to ensure minimum 12” pipe cover</a:t>
            </a:r>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2800" dirty="0"/>
              <a:t>Total trench length x 3.5 x 3 = the volume of pipe backfill needed (solve for tons as with road fill or use Materials Calculator)…</a:t>
            </a:r>
          </a:p>
          <a:p>
            <a:endParaRPr lang="en-US" sz="2800" u="sng" dirty="0"/>
          </a:p>
          <a:p>
            <a:endParaRPr lang="en-US" sz="2800" dirty="0"/>
          </a:p>
        </p:txBody>
      </p:sp>
    </p:spTree>
    <p:extLst>
      <p:ext uri="{BB962C8B-B14F-4D97-AF65-F5344CB8AC3E}">
        <p14:creationId xmlns:p14="http://schemas.microsoft.com/office/powerpoint/2010/main" val="248665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err="1">
                <a:solidFill>
                  <a:srgbClr val="FFFF00"/>
                </a:solidFill>
                <a:ea typeface="Times New Roman"/>
              </a:rPr>
              <a:t>Crosspipe</a:t>
            </a:r>
            <a:r>
              <a:rPr lang="en-US" sz="4000" b="1" dirty="0">
                <a:solidFill>
                  <a:srgbClr val="FFFF00"/>
                </a:solidFill>
                <a:ea typeface="Times New Roman"/>
              </a:rPr>
              <a:t> bedding and cover needs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9" y="2173242"/>
            <a:ext cx="7489766" cy="646331"/>
          </a:xfrm>
          <a:prstGeom prst="rect">
            <a:avLst/>
          </a:prstGeom>
          <a:noFill/>
        </p:spPr>
        <p:txBody>
          <a:bodyPr wrap="square" rtlCol="0">
            <a:spAutoFit/>
          </a:bodyPr>
          <a:lstStyle/>
          <a:p>
            <a:endParaRPr lang="en-US" sz="800" dirty="0"/>
          </a:p>
          <a:p>
            <a:endParaRPr lang="en-US" sz="2800" dirty="0"/>
          </a:p>
        </p:txBody>
      </p:sp>
      <p:pic>
        <p:nvPicPr>
          <p:cNvPr id="4" name="Picture 3"/>
          <p:cNvPicPr>
            <a:picLocks noChangeAspect="1"/>
          </p:cNvPicPr>
          <p:nvPr/>
        </p:nvPicPr>
        <p:blipFill>
          <a:blip r:embed="rId2"/>
          <a:stretch>
            <a:fillRect/>
          </a:stretch>
        </p:blipFill>
        <p:spPr>
          <a:xfrm>
            <a:off x="853613" y="2738947"/>
            <a:ext cx="4743450" cy="3971925"/>
          </a:xfrm>
          <a:prstGeom prst="rect">
            <a:avLst/>
          </a:prstGeom>
        </p:spPr>
      </p:pic>
      <p:sp>
        <p:nvSpPr>
          <p:cNvPr id="6" name="TextBox 5"/>
          <p:cNvSpPr txBox="1"/>
          <p:nvPr/>
        </p:nvSpPr>
        <p:spPr>
          <a:xfrm>
            <a:off x="5816102" y="2591878"/>
            <a:ext cx="3005340" cy="3662541"/>
          </a:xfrm>
          <a:prstGeom prst="rect">
            <a:avLst/>
          </a:prstGeom>
          <a:noFill/>
        </p:spPr>
        <p:txBody>
          <a:bodyPr wrap="square" rtlCol="0">
            <a:spAutoFit/>
          </a:bodyPr>
          <a:lstStyle/>
          <a:p>
            <a:r>
              <a:rPr lang="en-US" sz="2800" dirty="0"/>
              <a:t>Why this wide and deep you ask?</a:t>
            </a:r>
          </a:p>
          <a:p>
            <a:pPr marL="342900" indent="-342900">
              <a:buFont typeface="Arial" panose="020B0604020202020204" pitchFamily="34" charset="0"/>
              <a:buChar char="•"/>
            </a:pPr>
            <a:r>
              <a:rPr lang="en-US" sz="2400" dirty="0"/>
              <a:t>Jumping Jack has 8” wide foot</a:t>
            </a:r>
          </a:p>
          <a:p>
            <a:pPr marL="342900" indent="-342900">
              <a:buFont typeface="Arial" panose="020B0604020202020204" pitchFamily="34" charset="0"/>
              <a:buChar char="•"/>
            </a:pPr>
            <a:r>
              <a:rPr lang="en-US" sz="2400" dirty="0"/>
              <a:t>15” pipe has 19” ID</a:t>
            </a:r>
          </a:p>
          <a:p>
            <a:pPr marL="342900" indent="-342900">
              <a:buFont typeface="Arial" panose="020B0604020202020204" pitchFamily="34" charset="0"/>
              <a:buChar char="•"/>
            </a:pPr>
            <a:r>
              <a:rPr lang="en-US" sz="2400" dirty="0"/>
              <a:t>18” pipe has 22” ID</a:t>
            </a:r>
          </a:p>
          <a:p>
            <a:pPr marL="342900" indent="-342900">
              <a:buFont typeface="Arial" panose="020B0604020202020204" pitchFamily="34" charset="0"/>
              <a:buChar char="•"/>
            </a:pPr>
            <a:r>
              <a:rPr lang="en-US" sz="2400" dirty="0"/>
              <a:t>Crush protection for pipes prior to surfacing</a:t>
            </a:r>
          </a:p>
          <a:p>
            <a:endParaRPr lang="en-US" sz="800" dirty="0"/>
          </a:p>
        </p:txBody>
      </p:sp>
      <p:sp>
        <p:nvSpPr>
          <p:cNvPr id="5" name="AutoShape 2" descr="Image of Wacker Neuson BS50-2plus Vibratory Rammer - 11&quot; Plastic Shoe (5100030594)">
            <a:extLst>
              <a:ext uri="{FF2B5EF4-FFF2-40B4-BE49-F238E27FC236}">
                <a16:creationId xmlns:a16="http://schemas.microsoft.com/office/drawing/2014/main" id="{8D27D84A-DA28-C409-0F42-B3BFC697A68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06472FB8-32C3-FCE5-3959-FF016FE32BBA}"/>
              </a:ext>
            </a:extLst>
          </p:cNvPr>
          <p:cNvPicPr>
            <a:picLocks noChangeAspect="1"/>
          </p:cNvPicPr>
          <p:nvPr/>
        </p:nvPicPr>
        <p:blipFill rotWithShape="1">
          <a:blip r:embed="rId3" cstate="email">
            <a:clrChange>
              <a:clrFrom>
                <a:srgbClr val="F9F9F9"/>
              </a:clrFrom>
              <a:clrTo>
                <a:srgbClr val="F9F9F9">
                  <a:alpha val="0"/>
                </a:srgbClr>
              </a:clrTo>
            </a:clrChange>
            <a:extLst>
              <a:ext uri="{28A0092B-C50C-407E-A947-70E740481C1C}">
                <a14:useLocalDpi xmlns:a14="http://schemas.microsoft.com/office/drawing/2010/main"/>
              </a:ext>
            </a:extLst>
          </a:blip>
          <a:srcRect b="3340"/>
          <a:stretch/>
        </p:blipFill>
        <p:spPr>
          <a:xfrm>
            <a:off x="3628423" y="2291247"/>
            <a:ext cx="1582354" cy="2499194"/>
          </a:xfrm>
          <a:prstGeom prst="rect">
            <a:avLst/>
          </a:prstGeom>
        </p:spPr>
      </p:pic>
    </p:spTree>
    <p:extLst>
      <p:ext uri="{BB962C8B-B14F-4D97-AF65-F5344CB8AC3E}">
        <p14:creationId xmlns:p14="http://schemas.microsoft.com/office/powerpoint/2010/main" val="71632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err="1">
                <a:solidFill>
                  <a:srgbClr val="FFFF00"/>
                </a:solidFill>
                <a:ea typeface="Times New Roman"/>
              </a:rPr>
              <a:t>Crosspipe</a:t>
            </a:r>
            <a:r>
              <a:rPr lang="en-US" sz="4000" b="1" dirty="0">
                <a:solidFill>
                  <a:srgbClr val="FFFF00"/>
                </a:solidFill>
                <a:ea typeface="Times New Roman"/>
              </a:rPr>
              <a:t> bedding and cover needs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4" name="Picture 3"/>
          <p:cNvPicPr>
            <a:picLocks noChangeAspect="1"/>
          </p:cNvPicPr>
          <p:nvPr/>
        </p:nvPicPr>
        <p:blipFill>
          <a:blip r:embed="rId2"/>
          <a:stretch>
            <a:fillRect/>
          </a:stretch>
        </p:blipFill>
        <p:spPr>
          <a:xfrm>
            <a:off x="853613" y="2738947"/>
            <a:ext cx="4743450" cy="3971925"/>
          </a:xfrm>
          <a:prstGeom prst="rect">
            <a:avLst/>
          </a:prstGeom>
        </p:spPr>
      </p:pic>
      <p:sp>
        <p:nvSpPr>
          <p:cNvPr id="6" name="TextBox 5"/>
          <p:cNvSpPr txBox="1"/>
          <p:nvPr/>
        </p:nvSpPr>
        <p:spPr>
          <a:xfrm>
            <a:off x="5881596" y="2539695"/>
            <a:ext cx="3005340" cy="2185214"/>
          </a:xfrm>
          <a:prstGeom prst="rect">
            <a:avLst/>
          </a:prstGeom>
          <a:noFill/>
        </p:spPr>
        <p:txBody>
          <a:bodyPr wrap="square" rtlCol="0">
            <a:spAutoFit/>
          </a:bodyPr>
          <a:lstStyle/>
          <a:p>
            <a:endParaRPr lang="en-US" sz="800" dirty="0"/>
          </a:p>
          <a:p>
            <a:r>
              <a:rPr lang="en-US" sz="2400" dirty="0">
                <a:solidFill>
                  <a:srgbClr val="FFFF00"/>
                </a:solidFill>
              </a:rPr>
              <a:t>Do not discount for the volume displaced by the pipe.  Any extra fill will help to smooth in trench edges. </a:t>
            </a:r>
          </a:p>
          <a:p>
            <a:endParaRPr lang="en-US" sz="800" dirty="0"/>
          </a:p>
        </p:txBody>
      </p:sp>
    </p:spTree>
    <p:extLst>
      <p:ext uri="{BB962C8B-B14F-4D97-AF65-F5344CB8AC3E}">
        <p14:creationId xmlns:p14="http://schemas.microsoft.com/office/powerpoint/2010/main" val="321573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9494" y="1122929"/>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err="1">
                <a:solidFill>
                  <a:srgbClr val="FFFF00"/>
                </a:solidFill>
                <a:ea typeface="Times New Roman"/>
              </a:rPr>
              <a:t>Crosspipe</a:t>
            </a:r>
            <a:r>
              <a:rPr lang="en-US" sz="4000" b="1" dirty="0">
                <a:solidFill>
                  <a:srgbClr val="FFFF00"/>
                </a:solidFill>
                <a:ea typeface="Times New Roman"/>
              </a:rPr>
              <a:t> bedding and cover needs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920486" y="1716963"/>
            <a:ext cx="8226080" cy="1446550"/>
          </a:xfrm>
          <a:prstGeom prst="rect">
            <a:avLst/>
          </a:prstGeom>
          <a:noFill/>
        </p:spPr>
        <p:txBody>
          <a:bodyPr wrap="square" lIns="91440" tIns="45720" rIns="91440" bIns="45720" rtlCol="0" anchor="t">
            <a:spAutoFit/>
          </a:bodyPr>
          <a:lstStyle/>
          <a:p>
            <a:r>
              <a:rPr lang="en-US" sz="2800" dirty="0"/>
              <a:t>T</a:t>
            </a:r>
            <a:r>
              <a:rPr lang="en-US" sz="2400" dirty="0"/>
              <a:t>humb rule for pipe bedding on </a:t>
            </a:r>
            <a:r>
              <a:rPr lang="en-US" sz="2400" u="sng" dirty="0"/>
              <a:t>standard </a:t>
            </a:r>
            <a:r>
              <a:rPr lang="en-US" sz="2400" u="sng" dirty="0" err="1"/>
              <a:t>crosspipes</a:t>
            </a:r>
            <a:r>
              <a:rPr lang="en-US" sz="2400" dirty="0"/>
              <a:t>:</a:t>
            </a:r>
          </a:p>
          <a:p>
            <a:r>
              <a:rPr lang="en-US" sz="2400" dirty="0">
                <a:cs typeface="Calibri"/>
              </a:rPr>
              <a:t>Calculate for uncompacted material</a:t>
            </a:r>
          </a:p>
          <a:p>
            <a:endParaRPr lang="en-US" sz="800" dirty="0">
              <a:cs typeface="Calibri" panose="020F0502020204030204"/>
            </a:endParaRPr>
          </a:p>
          <a:p>
            <a:endParaRPr lang="en-US" sz="2800" dirty="0">
              <a:cs typeface="Calibri" panose="020F0502020204030204"/>
            </a:endParaRPr>
          </a:p>
        </p:txBody>
      </p:sp>
      <p:pic>
        <p:nvPicPr>
          <p:cNvPr id="4" name="Picture 3"/>
          <p:cNvPicPr>
            <a:picLocks noChangeAspect="1"/>
          </p:cNvPicPr>
          <p:nvPr/>
        </p:nvPicPr>
        <p:blipFill>
          <a:blip r:embed="rId2"/>
          <a:stretch>
            <a:fillRect/>
          </a:stretch>
        </p:blipFill>
        <p:spPr>
          <a:xfrm>
            <a:off x="853613" y="2738947"/>
            <a:ext cx="4743450" cy="3971925"/>
          </a:xfrm>
          <a:prstGeom prst="rect">
            <a:avLst/>
          </a:prstGeom>
        </p:spPr>
      </p:pic>
      <p:sp>
        <p:nvSpPr>
          <p:cNvPr id="6" name="TextBox 5"/>
          <p:cNvSpPr txBox="1"/>
          <p:nvPr/>
        </p:nvSpPr>
        <p:spPr>
          <a:xfrm>
            <a:off x="5940962" y="2816638"/>
            <a:ext cx="3005340" cy="3816429"/>
          </a:xfrm>
          <a:prstGeom prst="rect">
            <a:avLst/>
          </a:prstGeom>
          <a:noFill/>
        </p:spPr>
        <p:txBody>
          <a:bodyPr wrap="square" rtlCol="0">
            <a:spAutoFit/>
          </a:bodyPr>
          <a:lstStyle/>
          <a:p>
            <a:r>
              <a:rPr lang="en-US" dirty="0"/>
              <a:t>240’ of 15” pipe in plan x</a:t>
            </a:r>
          </a:p>
          <a:p>
            <a:r>
              <a:rPr lang="en-US" dirty="0"/>
              <a:t>3.5’ wide trench x 3’ deep trench = 2,520 ft³ ÷ 27 = 93 yd³ x 1.5 (basic conversion factor) = approx. 140 tons</a:t>
            </a:r>
          </a:p>
          <a:p>
            <a:r>
              <a:rPr lang="en-US" dirty="0"/>
              <a:t>(approx. 6.5 tri-axle loads)</a:t>
            </a:r>
          </a:p>
          <a:p>
            <a:endParaRPr lang="en-US" dirty="0"/>
          </a:p>
          <a:p>
            <a:r>
              <a:rPr lang="en-US" dirty="0"/>
              <a:t>		OR</a:t>
            </a:r>
          </a:p>
          <a:p>
            <a:endParaRPr lang="en-US" dirty="0"/>
          </a:p>
          <a:p>
            <a:r>
              <a:rPr lang="en-US" dirty="0">
                <a:solidFill>
                  <a:srgbClr val="FFFF00"/>
                </a:solidFill>
              </a:rPr>
              <a:t>1/2 tri-axle load of fill for each 20’ stick of 15” or 18” pipe used is close enough for small jobs and government work.</a:t>
            </a:r>
          </a:p>
          <a:p>
            <a:endParaRPr lang="en-US" sz="800" dirty="0"/>
          </a:p>
        </p:txBody>
      </p:sp>
      <p:sp>
        <p:nvSpPr>
          <p:cNvPr id="5" name="AutoShape 2" descr="Image of Wacker Neuson BS50-2plus Vibratory Rammer - 11&quot; Plastic Shoe (5100030594)">
            <a:extLst>
              <a:ext uri="{FF2B5EF4-FFF2-40B4-BE49-F238E27FC236}">
                <a16:creationId xmlns:a16="http://schemas.microsoft.com/office/drawing/2014/main" id="{8D27D84A-DA28-C409-0F42-B3BFC697A68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068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83079" y="118909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Specific to Replacement </a:t>
            </a:r>
            <a:r>
              <a:rPr lang="en-US" sz="4000" b="1" dirty="0" err="1">
                <a:solidFill>
                  <a:srgbClr val="FFFF00"/>
                </a:solidFill>
                <a:ea typeface="Times New Roman"/>
              </a:rPr>
              <a:t>Crosspipes</a:t>
            </a:r>
            <a:r>
              <a:rPr lang="en-US" sz="4000" b="1" dirty="0">
                <a:solidFill>
                  <a:srgbClr val="FFFF00"/>
                </a:solidFill>
                <a:ea typeface="Times New Roman"/>
              </a:rPr>
              <a:t> and Storm Sewer bedding</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346420" y="673524"/>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4" name="Picture 3"/>
          <p:cNvPicPr>
            <a:picLocks noChangeAspect="1"/>
          </p:cNvPicPr>
          <p:nvPr/>
        </p:nvPicPr>
        <p:blipFill>
          <a:blip r:embed="rId2"/>
          <a:stretch>
            <a:fillRect/>
          </a:stretch>
        </p:blipFill>
        <p:spPr>
          <a:xfrm>
            <a:off x="853613" y="2738947"/>
            <a:ext cx="4743450" cy="397192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9903" y="3589921"/>
            <a:ext cx="831445" cy="287226"/>
          </a:xfrm>
          <a:prstGeom prst="rect">
            <a:avLst/>
          </a:prstGeom>
        </p:spPr>
      </p:pic>
      <p:sp>
        <p:nvSpPr>
          <p:cNvPr id="8" name="TextBox 7"/>
          <p:cNvSpPr txBox="1"/>
          <p:nvPr/>
        </p:nvSpPr>
        <p:spPr>
          <a:xfrm>
            <a:off x="6108396" y="2687059"/>
            <a:ext cx="3029240" cy="3970318"/>
          </a:xfrm>
          <a:prstGeom prst="rect">
            <a:avLst/>
          </a:prstGeom>
          <a:noFill/>
        </p:spPr>
        <p:txBody>
          <a:bodyPr wrap="square" rtlCol="0">
            <a:spAutoFit/>
          </a:bodyPr>
          <a:lstStyle/>
          <a:p>
            <a:r>
              <a:rPr lang="en-US" dirty="0"/>
              <a:t>Storm sewers and existing deep pipe installations may require greater fill volumes, depending on depth and municipal regulations.</a:t>
            </a:r>
          </a:p>
          <a:p>
            <a:endParaRPr lang="en-US" dirty="0"/>
          </a:p>
          <a:p>
            <a:r>
              <a:rPr lang="en-US" dirty="0"/>
              <a:t>Take field measurements to accurately account for the fill needs of these structures.</a:t>
            </a:r>
          </a:p>
          <a:p>
            <a:endParaRPr lang="en-US" dirty="0"/>
          </a:p>
          <a:p>
            <a:r>
              <a:rPr lang="en-US" sz="2400" dirty="0">
                <a:solidFill>
                  <a:srgbClr val="FFFF00"/>
                </a:solidFill>
              </a:rPr>
              <a:t>Do not discount for the volume displaced by the pipe.</a:t>
            </a:r>
            <a:endParaRPr lang="en-US" sz="2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9117" y="4843039"/>
            <a:ext cx="785640" cy="265136"/>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263183" y="4845185"/>
            <a:ext cx="991673" cy="342578"/>
          </a:xfrm>
          <a:prstGeom prst="rect">
            <a:avLst/>
          </a:prstGeom>
        </p:spPr>
      </p:pic>
      <p:pic>
        <p:nvPicPr>
          <p:cNvPr id="14" name="Picture 13"/>
          <p:cNvPicPr>
            <a:picLocks noChangeAspect="1"/>
          </p:cNvPicPr>
          <p:nvPr/>
        </p:nvPicPr>
        <p:blipFill>
          <a:blip r:embed="rId6"/>
          <a:stretch>
            <a:fillRect/>
          </a:stretch>
        </p:blipFill>
        <p:spPr>
          <a:xfrm>
            <a:off x="4859646" y="4126729"/>
            <a:ext cx="685800" cy="676275"/>
          </a:xfrm>
          <a:prstGeom prst="rect">
            <a:avLst/>
          </a:prstGeom>
        </p:spPr>
      </p:pic>
      <p:pic>
        <p:nvPicPr>
          <p:cNvPr id="16" name="Picture 15"/>
          <p:cNvPicPr>
            <a:picLocks noChangeAspect="1"/>
          </p:cNvPicPr>
          <p:nvPr/>
        </p:nvPicPr>
        <p:blipFill>
          <a:blip r:embed="rId6"/>
          <a:stretch>
            <a:fillRect/>
          </a:stretch>
        </p:blipFill>
        <p:spPr>
          <a:xfrm>
            <a:off x="2915548" y="6008871"/>
            <a:ext cx="685800" cy="676275"/>
          </a:xfrm>
          <a:prstGeom prst="rect">
            <a:avLst/>
          </a:prstGeom>
        </p:spPr>
      </p:pic>
      <p:cxnSp>
        <p:nvCxnSpPr>
          <p:cNvPr id="18" name="Straight Arrow Connector 17"/>
          <p:cNvCxnSpPr/>
          <p:nvPr/>
        </p:nvCxnSpPr>
        <p:spPr>
          <a:xfrm flipH="1">
            <a:off x="3258449" y="3191532"/>
            <a:ext cx="2752793" cy="5420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69245" y="4409902"/>
            <a:ext cx="1741997" cy="5657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91089" y="3539621"/>
            <a:ext cx="534249" cy="369332"/>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162088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83079" y="118909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Specific to Shallow </a:t>
            </a:r>
            <a:r>
              <a:rPr lang="en-US" sz="4000" b="1" dirty="0" err="1">
                <a:solidFill>
                  <a:srgbClr val="FFFF00"/>
                </a:solidFill>
                <a:ea typeface="Times New Roman"/>
              </a:rPr>
              <a:t>Crosspipes</a:t>
            </a:r>
            <a:r>
              <a:rPr lang="en-US" sz="4000" b="1" dirty="0">
                <a:solidFill>
                  <a:srgbClr val="FFFF00"/>
                </a:solidFill>
                <a:ea typeface="Times New Roman"/>
              </a:rPr>
              <a:t> with associated grade breaks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346420" y="673524"/>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8" name="TextBox 7"/>
          <p:cNvSpPr txBox="1"/>
          <p:nvPr/>
        </p:nvSpPr>
        <p:spPr>
          <a:xfrm>
            <a:off x="5909482" y="2553110"/>
            <a:ext cx="3029240" cy="4062651"/>
          </a:xfrm>
          <a:prstGeom prst="rect">
            <a:avLst/>
          </a:prstGeom>
          <a:noFill/>
        </p:spPr>
        <p:txBody>
          <a:bodyPr wrap="square" rtlCol="0">
            <a:spAutoFit/>
          </a:bodyPr>
          <a:lstStyle/>
          <a:p>
            <a:r>
              <a:rPr lang="en-US" dirty="0"/>
              <a:t>Shallow pipes gain cover by importing material and raising the road over the pipe.</a:t>
            </a:r>
          </a:p>
          <a:p>
            <a:r>
              <a:rPr lang="en-US" dirty="0"/>
              <a:t>The actual amount of needed fill will depend on road width and the taper into the road surface in each direction.  This should be determined in the field.  But a thumb rule of </a:t>
            </a:r>
          </a:p>
          <a:p>
            <a:r>
              <a:rPr lang="en-US" sz="2400" dirty="0">
                <a:solidFill>
                  <a:srgbClr val="FFFF00"/>
                </a:solidFill>
              </a:rPr>
              <a:t>Two tri-axle loads of aggregate for each shallow </a:t>
            </a:r>
            <a:r>
              <a:rPr lang="en-US" sz="2400" dirty="0" err="1">
                <a:solidFill>
                  <a:srgbClr val="FFFF00"/>
                </a:solidFill>
              </a:rPr>
              <a:t>crosspipe</a:t>
            </a:r>
            <a:r>
              <a:rPr lang="en-US" sz="2400" dirty="0">
                <a:solidFill>
                  <a:srgbClr val="FFFF00"/>
                </a:solidFill>
              </a:rPr>
              <a:t> </a:t>
            </a:r>
          </a:p>
          <a:p>
            <a:r>
              <a:rPr lang="en-US" dirty="0"/>
              <a:t>works well for estimating.</a:t>
            </a:r>
          </a:p>
        </p:txBody>
      </p:sp>
      <p:pic>
        <p:nvPicPr>
          <p:cNvPr id="5" name="Picture 4">
            <a:extLst>
              <a:ext uri="{FF2B5EF4-FFF2-40B4-BE49-F238E27FC236}">
                <a16:creationId xmlns:a16="http://schemas.microsoft.com/office/drawing/2014/main" id="{15948659-C119-F28A-424B-06C3FB0401B3}"/>
              </a:ext>
            </a:extLst>
          </p:cNvPr>
          <p:cNvPicPr>
            <a:picLocks noChangeAspect="1"/>
          </p:cNvPicPr>
          <p:nvPr/>
        </p:nvPicPr>
        <p:blipFill>
          <a:blip r:embed="rId2"/>
          <a:stretch>
            <a:fillRect/>
          </a:stretch>
        </p:blipFill>
        <p:spPr>
          <a:xfrm>
            <a:off x="1103630" y="2552102"/>
            <a:ext cx="4600575" cy="4105275"/>
          </a:xfrm>
          <a:prstGeom prst="rect">
            <a:avLst/>
          </a:prstGeom>
        </p:spPr>
      </p:pic>
      <p:cxnSp>
        <p:nvCxnSpPr>
          <p:cNvPr id="21" name="Straight Arrow Connector 20"/>
          <p:cNvCxnSpPr>
            <a:cxnSpLocks/>
          </p:cNvCxnSpPr>
          <p:nvPr/>
        </p:nvCxnSpPr>
        <p:spPr>
          <a:xfrm flipH="1">
            <a:off x="3472247" y="3305175"/>
            <a:ext cx="2437235" cy="2022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3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pic>
        <p:nvPicPr>
          <p:cNvPr id="6" name="Picture 5">
            <a:extLst>
              <a:ext uri="{FF2B5EF4-FFF2-40B4-BE49-F238E27FC236}">
                <a16:creationId xmlns:a16="http://schemas.microsoft.com/office/drawing/2014/main" id="{073FE9AD-16D5-9F41-593D-2E3714A160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65154"/>
            <a:ext cx="9144000" cy="6176068"/>
          </a:xfrm>
          <a:prstGeom prst="rect">
            <a:avLst/>
          </a:prstGeom>
        </p:spPr>
      </p:pic>
      <p:sp>
        <p:nvSpPr>
          <p:cNvPr id="5" name="Rectangle: Rounded Corners 4">
            <a:extLst>
              <a:ext uri="{FF2B5EF4-FFF2-40B4-BE49-F238E27FC236}">
                <a16:creationId xmlns:a16="http://schemas.microsoft.com/office/drawing/2014/main" id="{EF68D0CF-7716-298A-203F-DCE81B1FC406}"/>
              </a:ext>
            </a:extLst>
          </p:cNvPr>
          <p:cNvSpPr/>
          <p:nvPr/>
        </p:nvSpPr>
        <p:spPr>
          <a:xfrm>
            <a:off x="64901" y="1021401"/>
            <a:ext cx="2129660" cy="252012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Example Pipe Bedding</a:t>
            </a:r>
          </a:p>
          <a:p>
            <a:pPr marL="228600" indent="-228600">
              <a:buFont typeface="Arial" panose="020B0604020202020204" pitchFamily="34" charset="0"/>
              <a:buChar char="•"/>
            </a:pPr>
            <a:r>
              <a:rPr lang="en-US" dirty="0">
                <a:solidFill>
                  <a:srgbClr val="FF0000"/>
                </a:solidFill>
              </a:rPr>
              <a:t>40’ long</a:t>
            </a:r>
          </a:p>
          <a:p>
            <a:pPr marL="228600" indent="-228600">
              <a:buFont typeface="Arial" panose="020B0604020202020204" pitchFamily="34" charset="0"/>
              <a:buChar char="•"/>
            </a:pPr>
            <a:r>
              <a:rPr lang="en-US" dirty="0">
                <a:solidFill>
                  <a:srgbClr val="FF0000"/>
                </a:solidFill>
              </a:rPr>
              <a:t>3.5’ wide</a:t>
            </a:r>
          </a:p>
          <a:p>
            <a:pPr marL="228600" indent="-228600">
              <a:buFont typeface="Arial" panose="020B0604020202020204" pitchFamily="34" charset="0"/>
              <a:buChar char="•"/>
            </a:pPr>
            <a:r>
              <a:rPr lang="en-US" dirty="0">
                <a:solidFill>
                  <a:srgbClr val="FF0000"/>
                </a:solidFill>
              </a:rPr>
              <a:t>36” deep </a:t>
            </a:r>
          </a:p>
          <a:p>
            <a:pPr marL="228600" indent="-228600">
              <a:buFont typeface="Arial" panose="020B0604020202020204" pitchFamily="34" charset="0"/>
              <a:buChar char="•"/>
            </a:pPr>
            <a:r>
              <a:rPr lang="en-US" dirty="0">
                <a:solidFill>
                  <a:srgbClr val="FF0000"/>
                </a:solidFill>
              </a:rPr>
              <a:t>2RC</a:t>
            </a:r>
          </a:p>
          <a:p>
            <a:pPr marL="228600" indent="-228600">
              <a:buFont typeface="Arial" panose="020B0604020202020204" pitchFamily="34" charset="0"/>
              <a:buChar char="•"/>
            </a:pPr>
            <a:r>
              <a:rPr lang="en-US" dirty="0">
                <a:solidFill>
                  <a:srgbClr val="FF0000"/>
                </a:solidFill>
              </a:rPr>
              <a:t>$15/ton</a:t>
            </a:r>
          </a:p>
          <a:p>
            <a:endParaRPr lang="en-US" dirty="0">
              <a:solidFill>
                <a:srgbClr val="FF0000"/>
              </a:solidFill>
            </a:endParaRPr>
          </a:p>
        </p:txBody>
      </p:sp>
      <p:sp>
        <p:nvSpPr>
          <p:cNvPr id="2" name="TextBox 1">
            <a:extLst>
              <a:ext uri="{FF2B5EF4-FFF2-40B4-BE49-F238E27FC236}">
                <a16:creationId xmlns:a16="http://schemas.microsoft.com/office/drawing/2014/main" id="{4E046D87-9972-D88E-6CA8-5BAF434A5F49}"/>
              </a:ext>
            </a:extLst>
          </p:cNvPr>
          <p:cNvSpPr txBox="1"/>
          <p:nvPr/>
        </p:nvSpPr>
        <p:spPr>
          <a:xfrm>
            <a:off x="151003" y="3874363"/>
            <a:ext cx="2323750" cy="1754326"/>
          </a:xfrm>
          <a:prstGeom prst="rect">
            <a:avLst/>
          </a:prstGeom>
          <a:noFill/>
        </p:spPr>
        <p:txBody>
          <a:bodyPr wrap="square" rtlCol="0">
            <a:spAutoFit/>
          </a:bodyPr>
          <a:lstStyle/>
          <a:p>
            <a:r>
              <a:rPr lang="en-US" dirty="0">
                <a:solidFill>
                  <a:schemeClr val="bg1"/>
                </a:solidFill>
              </a:rPr>
              <a:t>If you like math, you can use your hand calculator.  Or…</a:t>
            </a:r>
          </a:p>
          <a:p>
            <a:endParaRPr lang="en-US" dirty="0">
              <a:solidFill>
                <a:schemeClr val="bg1"/>
              </a:solidFill>
            </a:endParaRPr>
          </a:p>
          <a:p>
            <a:r>
              <a:rPr lang="en-US" dirty="0">
                <a:solidFill>
                  <a:schemeClr val="bg1"/>
                </a:solidFill>
              </a:rPr>
              <a:t>You can use the Materials Calculator</a:t>
            </a:r>
          </a:p>
        </p:txBody>
      </p:sp>
      <p:sp>
        <p:nvSpPr>
          <p:cNvPr id="7" name="TextBox 6">
            <a:extLst>
              <a:ext uri="{FF2B5EF4-FFF2-40B4-BE49-F238E27FC236}">
                <a16:creationId xmlns:a16="http://schemas.microsoft.com/office/drawing/2014/main" id="{9A4437E8-45E7-E199-E940-015F493BAF5E}"/>
              </a:ext>
            </a:extLst>
          </p:cNvPr>
          <p:cNvSpPr txBox="1"/>
          <p:nvPr/>
        </p:nvSpPr>
        <p:spPr>
          <a:xfrm>
            <a:off x="5847127" y="5162113"/>
            <a:ext cx="3145870" cy="1200329"/>
          </a:xfrm>
          <a:prstGeom prst="rect">
            <a:avLst/>
          </a:prstGeom>
          <a:noFill/>
        </p:spPr>
        <p:txBody>
          <a:bodyPr wrap="square" lIns="91440" tIns="45720" rIns="91440" bIns="45720" rtlCol="0" anchor="t">
            <a:spAutoFit/>
          </a:bodyPr>
          <a:lstStyle/>
          <a:p>
            <a:r>
              <a:rPr lang="en-US" dirty="0">
                <a:solidFill>
                  <a:schemeClr val="bg1"/>
                </a:solidFill>
              </a:rPr>
              <a:t>For small jobs with ≤ 10 pipes, the thumb rule of ½ truckload per 20’ stick will get you close </a:t>
            </a:r>
            <a:r>
              <a:rPr lang="en-US" u="sng" dirty="0">
                <a:solidFill>
                  <a:schemeClr val="bg1"/>
                </a:solidFill>
              </a:rPr>
              <a:t>for standard pipe installations</a:t>
            </a:r>
          </a:p>
        </p:txBody>
      </p:sp>
      <p:sp>
        <p:nvSpPr>
          <p:cNvPr id="3" name="Circle: Hollow 2">
            <a:extLst>
              <a:ext uri="{FF2B5EF4-FFF2-40B4-BE49-F238E27FC236}">
                <a16:creationId xmlns:a16="http://schemas.microsoft.com/office/drawing/2014/main" id="{7D4BDAE6-5CAF-7566-1458-45A5E9D2E47C}"/>
              </a:ext>
            </a:extLst>
          </p:cNvPr>
          <p:cNvSpPr/>
          <p:nvPr/>
        </p:nvSpPr>
        <p:spPr>
          <a:xfrm>
            <a:off x="5732132" y="3730524"/>
            <a:ext cx="1140812" cy="343950"/>
          </a:xfrm>
          <a:prstGeom prst="donut">
            <a:avLst>
              <a:gd name="adj" fmla="val 665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ircle: Hollow 3">
            <a:extLst>
              <a:ext uri="{FF2B5EF4-FFF2-40B4-BE49-F238E27FC236}">
                <a16:creationId xmlns:a16="http://schemas.microsoft.com/office/drawing/2014/main" id="{21FC9CF5-9284-A872-22DB-3B5C91C7EF99}"/>
              </a:ext>
            </a:extLst>
          </p:cNvPr>
          <p:cNvSpPr/>
          <p:nvPr/>
        </p:nvSpPr>
        <p:spPr>
          <a:xfrm>
            <a:off x="5641568" y="2830895"/>
            <a:ext cx="1435391" cy="420849"/>
          </a:xfrm>
          <a:prstGeom prst="donut">
            <a:avLst>
              <a:gd name="adj" fmla="val 0"/>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816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err="1">
                <a:solidFill>
                  <a:srgbClr val="FFFF00"/>
                </a:solidFill>
                <a:ea typeface="Times New Roman"/>
              </a:rPr>
              <a:t>Crosspipe</a:t>
            </a:r>
            <a:r>
              <a:rPr lang="en-US" b="1" dirty="0">
                <a:solidFill>
                  <a:srgbClr val="FFFF00"/>
                </a:solidFill>
                <a:ea typeface="Times New Roman"/>
              </a:rPr>
              <a:t>/Storm Sewer inlet/outlet protection</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9" y="2173242"/>
            <a:ext cx="7489766" cy="1077218"/>
          </a:xfrm>
          <a:prstGeom prst="rect">
            <a:avLst/>
          </a:prstGeom>
          <a:noFill/>
        </p:spPr>
        <p:txBody>
          <a:bodyPr wrap="square" rtlCol="0">
            <a:spAutoFit/>
          </a:bodyPr>
          <a:lstStyle/>
          <a:p>
            <a:r>
              <a:rPr lang="en-US" sz="2800" dirty="0"/>
              <a:t>Headwalls, </a:t>
            </a:r>
            <a:r>
              <a:rPr lang="en-US" sz="2800" dirty="0" err="1"/>
              <a:t>endwalls</a:t>
            </a:r>
            <a:r>
              <a:rPr lang="en-US" sz="2800" dirty="0"/>
              <a:t>, bank walls and scour aprons:</a:t>
            </a:r>
          </a:p>
          <a:p>
            <a:endParaRPr lang="en-US" sz="800" dirty="0"/>
          </a:p>
          <a:p>
            <a:endParaRPr lang="en-US" sz="2800" dirty="0"/>
          </a:p>
        </p:txBody>
      </p:sp>
      <p:pic>
        <p:nvPicPr>
          <p:cNvPr id="17"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77581" y="3058055"/>
            <a:ext cx="2916849" cy="368673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00" y="3058055"/>
            <a:ext cx="5565924" cy="3111365"/>
          </a:xfrm>
          <a:prstGeom prst="rect">
            <a:avLst/>
          </a:prstGeom>
        </p:spPr>
      </p:pic>
    </p:spTree>
    <p:extLst>
      <p:ext uri="{BB962C8B-B14F-4D97-AF65-F5344CB8AC3E}">
        <p14:creationId xmlns:p14="http://schemas.microsoft.com/office/powerpoint/2010/main" val="358712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err="1">
                <a:solidFill>
                  <a:srgbClr val="FFFF00"/>
                </a:solidFill>
                <a:ea typeface="Times New Roman"/>
              </a:rPr>
              <a:t>Crosspipe</a:t>
            </a:r>
            <a:r>
              <a:rPr lang="en-US" b="1" dirty="0">
                <a:solidFill>
                  <a:srgbClr val="FFFF00"/>
                </a:solidFill>
                <a:ea typeface="Times New Roman"/>
              </a:rPr>
              <a:t>/Storm Sewer headwalls/bank walls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94407" y="1993757"/>
            <a:ext cx="813047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A typical pallet of wall stone is one cubic yard and weighs 1 ½ tons.</a:t>
            </a:r>
          </a:p>
          <a:p>
            <a:pPr marL="457200" indent="-457200">
              <a:buFont typeface="Arial" panose="020B0604020202020204" pitchFamily="34" charset="0"/>
              <a:buChar char="•"/>
            </a:pPr>
            <a:r>
              <a:rPr lang="en-US" sz="2800" b="1" dirty="0"/>
              <a:t>Four typical pipe walls can be built out of each pallet of wall stone</a:t>
            </a:r>
            <a:r>
              <a:rPr lang="en-US" sz="2800" dirty="0"/>
              <a: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3925" y="3491638"/>
            <a:ext cx="4273011" cy="3208533"/>
          </a:xfrm>
          <a:prstGeom prst="rect">
            <a:avLst/>
          </a:prstGeom>
        </p:spPr>
      </p:pic>
      <p:sp>
        <p:nvSpPr>
          <p:cNvPr id="6" name="TextBox 5"/>
          <p:cNvSpPr txBox="1"/>
          <p:nvPr/>
        </p:nvSpPr>
        <p:spPr>
          <a:xfrm>
            <a:off x="794406" y="3795423"/>
            <a:ext cx="378156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rule above is for 15” &amp; 18” </a:t>
            </a:r>
            <a:r>
              <a:rPr lang="en-US" sz="2800" dirty="0" err="1"/>
              <a:t>crosspipes</a:t>
            </a:r>
            <a:r>
              <a:rPr lang="en-US" sz="2800" dirty="0"/>
              <a:t>.  Larger drainpipes and stream culverts need more stone.</a:t>
            </a:r>
          </a:p>
        </p:txBody>
      </p:sp>
    </p:spTree>
    <p:extLst>
      <p:ext uri="{BB962C8B-B14F-4D97-AF65-F5344CB8AC3E}">
        <p14:creationId xmlns:p14="http://schemas.microsoft.com/office/powerpoint/2010/main" val="4080637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err="1">
                <a:solidFill>
                  <a:srgbClr val="FFFF00"/>
                </a:solidFill>
                <a:ea typeface="Times New Roman"/>
              </a:rPr>
              <a:t>Crosspipe</a:t>
            </a:r>
            <a:r>
              <a:rPr lang="en-US" b="1" dirty="0">
                <a:solidFill>
                  <a:srgbClr val="FFFF00"/>
                </a:solidFill>
                <a:ea typeface="Times New Roman"/>
              </a:rPr>
              <a:t>/Storm Sewer precast inlets &amp; outlets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94407" y="1993757"/>
            <a:ext cx="8130478" cy="4339650"/>
          </a:xfrm>
          <a:prstGeom prst="rect">
            <a:avLst/>
          </a:prstGeom>
          <a:noFill/>
        </p:spPr>
        <p:txBody>
          <a:bodyPr wrap="square" rtlCol="0">
            <a:spAutoFit/>
          </a:bodyPr>
          <a:lstStyle/>
          <a:p>
            <a:pPr marL="457200" indent="-457200">
              <a:buFont typeface="Arial" panose="020B0604020202020204" pitchFamily="34" charset="0"/>
              <a:buChar char="•"/>
            </a:pPr>
            <a:r>
              <a:rPr lang="en-US" sz="2800" dirty="0"/>
              <a:t>If you use drop inlets on </a:t>
            </a:r>
            <a:r>
              <a:rPr lang="en-US" sz="2800" dirty="0" err="1"/>
              <a:t>crosspipes</a:t>
            </a:r>
            <a:r>
              <a:rPr lang="en-US" sz="2800" dirty="0"/>
              <a:t>, you must still account for </a:t>
            </a:r>
            <a:r>
              <a:rPr lang="en-US" sz="2800" dirty="0" err="1"/>
              <a:t>endwalls</a:t>
            </a:r>
            <a:r>
              <a:rPr lang="en-US" sz="2800" dirty="0"/>
              <a: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Figure inlet numbers and any needed junctions.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Note that </a:t>
            </a:r>
            <a:r>
              <a:rPr lang="en-US" sz="2800" u="sng" dirty="0"/>
              <a:t>inlet grates are sold separately</a:t>
            </a:r>
            <a:r>
              <a:rPr lang="en-US" sz="2800" dirty="0"/>
              <a: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Headwalls and </a:t>
            </a:r>
            <a:r>
              <a:rPr lang="en-US" sz="2800" dirty="0" err="1"/>
              <a:t>endwalls</a:t>
            </a:r>
            <a:r>
              <a:rPr lang="en-US" sz="2800" dirty="0"/>
              <a:t> constructed of materials other than natural stone (i.e., pre-cast blocks, poured in-place concrete, pre-cast headwalls, etc.) require site specific estimates.  Consult local suppliers.</a:t>
            </a:r>
          </a:p>
        </p:txBody>
      </p:sp>
    </p:spTree>
    <p:extLst>
      <p:ext uri="{BB962C8B-B14F-4D97-AF65-F5344CB8AC3E}">
        <p14:creationId xmlns:p14="http://schemas.microsoft.com/office/powerpoint/2010/main" val="237999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2" name="TextBox 1">
            <a:extLst>
              <a:ext uri="{FF2B5EF4-FFF2-40B4-BE49-F238E27FC236}">
                <a16:creationId xmlns:a16="http://schemas.microsoft.com/office/drawing/2014/main" id="{48E85DF0-E8E4-620C-7901-045932B8BC6A}"/>
              </a:ext>
            </a:extLst>
          </p:cNvPr>
          <p:cNvSpPr txBox="1"/>
          <p:nvPr/>
        </p:nvSpPr>
        <p:spPr>
          <a:xfrm>
            <a:off x="1958469" y="701869"/>
            <a:ext cx="5291962" cy="646331"/>
          </a:xfrm>
          <a:prstGeom prst="rect">
            <a:avLst/>
          </a:prstGeom>
          <a:noFill/>
        </p:spPr>
        <p:txBody>
          <a:bodyPr wrap="none" rtlCol="0">
            <a:spAutoFit/>
          </a:bodyPr>
          <a:lstStyle/>
          <a:p>
            <a:r>
              <a:rPr lang="en-US" sz="3600" dirty="0">
                <a:solidFill>
                  <a:schemeClr val="bg1"/>
                </a:solidFill>
              </a:rPr>
              <a:t>DGLVR Materials Calculator</a:t>
            </a:r>
          </a:p>
        </p:txBody>
      </p:sp>
      <p:pic>
        <p:nvPicPr>
          <p:cNvPr id="5" name="Picture 4">
            <a:extLst>
              <a:ext uri="{FF2B5EF4-FFF2-40B4-BE49-F238E27FC236}">
                <a16:creationId xmlns:a16="http://schemas.microsoft.com/office/drawing/2014/main" id="{AE4C7AA3-B306-705C-DF4E-8A300E6BE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39297"/>
            <a:ext cx="9144000" cy="4257413"/>
          </a:xfrm>
          <a:prstGeom prst="rect">
            <a:avLst/>
          </a:prstGeom>
          <a:ln w="38100">
            <a:solidFill>
              <a:schemeClr val="tx1"/>
            </a:solidFill>
          </a:ln>
        </p:spPr>
      </p:pic>
      <p:sp>
        <p:nvSpPr>
          <p:cNvPr id="10" name="Arrow: Right 9">
            <a:extLst>
              <a:ext uri="{FF2B5EF4-FFF2-40B4-BE49-F238E27FC236}">
                <a16:creationId xmlns:a16="http://schemas.microsoft.com/office/drawing/2014/main" id="{B1E4B2E7-F631-F4AB-1467-C40EBE078C73}"/>
              </a:ext>
            </a:extLst>
          </p:cNvPr>
          <p:cNvSpPr/>
          <p:nvPr/>
        </p:nvSpPr>
        <p:spPr>
          <a:xfrm>
            <a:off x="2201942" y="2399906"/>
            <a:ext cx="798799" cy="64633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F2952EA-3F0F-FC94-5BF2-4CB7B26C24C7}"/>
              </a:ext>
            </a:extLst>
          </p:cNvPr>
          <p:cNvSpPr/>
          <p:nvPr/>
        </p:nvSpPr>
        <p:spPr>
          <a:xfrm>
            <a:off x="2278142" y="4466831"/>
            <a:ext cx="798799" cy="64633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240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err="1">
                <a:solidFill>
                  <a:srgbClr val="FFFF00"/>
                </a:solidFill>
                <a:ea typeface="Times New Roman"/>
              </a:rPr>
              <a:t>Crosspipe</a:t>
            </a:r>
            <a:r>
              <a:rPr lang="en-US" b="1" dirty="0">
                <a:solidFill>
                  <a:srgbClr val="FFFF00"/>
                </a:solidFill>
                <a:ea typeface="Times New Roman"/>
              </a:rPr>
              <a:t>/Storm Sewer outlet scour protection</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94407" y="1993757"/>
            <a:ext cx="8130478" cy="4339650"/>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need for scour protection aprons is typically a judgement call based on anticipated flow, soil stability, and steepness at the outlet.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The size of the apron is also a judgement call.</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R-4 &amp; R-5 riprap over geofabric is commonly used.</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For tons of rip-rap required multiply the apron length x width x depth (1.5’ for R-4 and 2’ for R-5)  ÷ 27 to get yd³ x 1.4 = tons to order.                         </a:t>
            </a:r>
            <a:r>
              <a:rPr lang="en-US" sz="2800" i="1" dirty="0"/>
              <a:t>Or plug figures into the Materials Calculator… </a:t>
            </a:r>
          </a:p>
        </p:txBody>
      </p:sp>
    </p:spTree>
    <p:extLst>
      <p:ext uri="{BB962C8B-B14F-4D97-AF65-F5344CB8AC3E}">
        <p14:creationId xmlns:p14="http://schemas.microsoft.com/office/powerpoint/2010/main" val="2686588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ea typeface="Times New Roman"/>
              </a:rPr>
              <a:t>Road Fill/Road Base</a:t>
            </a:r>
          </a:p>
          <a:p>
            <a:r>
              <a:rPr lang="en-US" sz="4000" b="1" dirty="0" err="1">
                <a:ea typeface="Times New Roman"/>
              </a:rPr>
              <a:t>Crosspipe</a:t>
            </a:r>
            <a:r>
              <a:rPr lang="en-US" sz="4000" b="1" dirty="0">
                <a:ea typeface="Times New Roman"/>
              </a:rPr>
              <a:t>/Storm Sewer Installation</a:t>
            </a:r>
          </a:p>
          <a:p>
            <a:r>
              <a:rPr lang="en-US" sz="4000" b="1" dirty="0">
                <a:solidFill>
                  <a:srgbClr val="FFFF00"/>
                </a:solidFill>
                <a:ea typeface="Times New Roman"/>
              </a:rPr>
              <a:t>Subsurface Drainage</a:t>
            </a:r>
          </a:p>
          <a:p>
            <a:r>
              <a:rPr lang="en-US" sz="4000" b="1" dirty="0">
                <a:ea typeface="Times New Roman"/>
              </a:rPr>
              <a:t>Driving Surface Aggregate</a:t>
            </a:r>
          </a:p>
          <a:p>
            <a:r>
              <a:rPr lang="en-US" sz="4000" b="1" dirty="0">
                <a:ea typeface="Times New Roman"/>
              </a:rPr>
              <a:t>Stream Crossing Replacement</a:t>
            </a:r>
          </a:p>
          <a:p>
            <a:endParaRPr lang="en-US" b="1" dirty="0">
              <a:ea typeface="Times New Roman"/>
            </a:endParaRP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Tree>
    <p:extLst>
      <p:ext uri="{BB962C8B-B14F-4D97-AF65-F5344CB8AC3E}">
        <p14:creationId xmlns:p14="http://schemas.microsoft.com/office/powerpoint/2010/main" val="125023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84048" y="89380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b="1" dirty="0">
                <a:solidFill>
                  <a:prstClr val="white"/>
                </a:solidFill>
                <a:ea typeface="Times New Roman"/>
              </a:rPr>
              <a:t>Field data to get for subsurface drainage practices</a:t>
            </a:r>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562759" y="1885699"/>
            <a:ext cx="8197193" cy="3662541"/>
          </a:xfrm>
          <a:prstGeom prst="rect">
            <a:avLst/>
          </a:prstGeom>
          <a:noFill/>
        </p:spPr>
        <p:txBody>
          <a:bodyPr wrap="square" rtlCol="0">
            <a:spAutoFit/>
          </a:bodyPr>
          <a:lstStyle/>
          <a:p>
            <a:pPr marL="457200" indent="-457200">
              <a:buFont typeface="Arial" panose="020B0604020202020204" pitchFamily="34" charset="0"/>
              <a:buChar char="•"/>
            </a:pPr>
            <a:r>
              <a:rPr lang="en-US" sz="2800" dirty="0"/>
              <a:t>Length, width, and depth of the underdrain or French Mattress.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The above is determined by site conditions:</a:t>
            </a:r>
          </a:p>
          <a:p>
            <a:pPr marL="914400" lvl="1" indent="-457200">
              <a:buFont typeface="Arial" panose="020B0604020202020204" pitchFamily="34" charset="0"/>
              <a:buChar char="•"/>
            </a:pPr>
            <a:r>
              <a:rPr lang="en-US" sz="2800" dirty="0"/>
              <a:t>For underdrain ask what is peak flow anticipated, consider number of outlets and physical site constrictions</a:t>
            </a:r>
          </a:p>
          <a:p>
            <a:pPr marL="914400" lvl="1" indent="-457200">
              <a:buFont typeface="Arial" panose="020B0604020202020204" pitchFamily="34" charset="0"/>
              <a:buChar char="•"/>
            </a:pPr>
            <a:r>
              <a:rPr lang="en-US" sz="2800" dirty="0"/>
              <a:t>For Mattresses account for desired road width, road elevation, base stability, embedded pipes</a:t>
            </a:r>
          </a:p>
        </p:txBody>
      </p:sp>
    </p:spTree>
    <p:extLst>
      <p:ext uri="{BB962C8B-B14F-4D97-AF65-F5344CB8AC3E}">
        <p14:creationId xmlns:p14="http://schemas.microsoft.com/office/powerpoint/2010/main" val="256642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Underdrain design/estimating considerations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94407" y="1993757"/>
            <a:ext cx="8130478" cy="4339650"/>
          </a:xfrm>
          <a:prstGeom prst="rect">
            <a:avLst/>
          </a:prstGeom>
          <a:noFill/>
        </p:spPr>
        <p:txBody>
          <a:bodyPr wrap="square" rtlCol="0">
            <a:spAutoFit/>
          </a:bodyPr>
          <a:lstStyle/>
          <a:p>
            <a:pPr marL="457200" indent="-457200">
              <a:buFont typeface="Arial" panose="020B0604020202020204" pitchFamily="34" charset="0"/>
              <a:buChar char="•"/>
            </a:pPr>
            <a:r>
              <a:rPr lang="en-US" sz="2800" dirty="0"/>
              <a:t>Perforated flexible pipe is available in rolls or more rigid sections in different diameters.  Estimate required amount by the linear foot.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AASHTO 1 stone recommended for subsurface drainage applications.</a:t>
            </a:r>
          </a:p>
          <a:p>
            <a:pPr marL="457200" indent="-457200">
              <a:buFont typeface="Arial" panose="020B0604020202020204" pitchFamily="34" charset="0"/>
              <a:buChar char="•"/>
            </a:pPr>
            <a:r>
              <a:rPr lang="en-US" sz="800" dirty="0"/>
              <a:t> </a:t>
            </a:r>
          </a:p>
          <a:p>
            <a:pPr marL="457200" indent="-457200">
              <a:buFont typeface="Arial" panose="020B0604020202020204" pitchFamily="34" charset="0"/>
              <a:buChar char="•"/>
            </a:pPr>
            <a:r>
              <a:rPr lang="en-US" sz="2800" dirty="0"/>
              <a:t>Non-woven separation fabric is recommended for subsurface drainage applications.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Separation fabric for constructed underdrain requires a double layer on the top.</a:t>
            </a:r>
          </a:p>
        </p:txBody>
      </p:sp>
    </p:spTree>
    <p:extLst>
      <p:ext uri="{BB962C8B-B14F-4D97-AF65-F5344CB8AC3E}">
        <p14:creationId xmlns:p14="http://schemas.microsoft.com/office/powerpoint/2010/main" val="298640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Underdrain design/estimating considerations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8" y="1888632"/>
            <a:ext cx="8130478" cy="523220"/>
          </a:xfrm>
          <a:prstGeom prst="rect">
            <a:avLst/>
          </a:prstGeom>
          <a:noFill/>
        </p:spPr>
        <p:txBody>
          <a:bodyPr wrap="square" rtlCol="0">
            <a:spAutoFit/>
          </a:bodyPr>
          <a:lstStyle/>
          <a:p>
            <a:r>
              <a:rPr lang="en-US" sz="2800" dirty="0"/>
              <a:t>Example of underdrain material estimation:</a:t>
            </a:r>
          </a:p>
        </p:txBody>
      </p:sp>
      <p:sp>
        <p:nvSpPr>
          <p:cNvPr id="5" name="TextBox 4"/>
          <p:cNvSpPr txBox="1"/>
          <p:nvPr/>
        </p:nvSpPr>
        <p:spPr>
          <a:xfrm>
            <a:off x="872837" y="2513481"/>
            <a:ext cx="2186248" cy="3025833"/>
          </a:xfrm>
          <a:prstGeom prst="rect">
            <a:avLst/>
          </a:prstGeom>
          <a:solidFill>
            <a:schemeClr val="tx1"/>
          </a:solidFill>
        </p:spPr>
        <p:txBody>
          <a:bodyPr wrap="square" rtlCol="0">
            <a:spAutoFit/>
          </a:bodyPr>
          <a:lstStyle/>
          <a:p>
            <a:endParaRPr lang="en-US" dirty="0"/>
          </a:p>
        </p:txBody>
      </p:sp>
      <p:pic>
        <p:nvPicPr>
          <p:cNvPr id="30" name="Picture 29"/>
          <p:cNvPicPr>
            <a:picLocks noChangeAspect="1"/>
          </p:cNvPicPr>
          <p:nvPr/>
        </p:nvPicPr>
        <p:blipFill>
          <a:blip r:embed="rId2"/>
          <a:stretch>
            <a:fillRect/>
          </a:stretch>
        </p:blipFill>
        <p:spPr>
          <a:xfrm>
            <a:off x="1504294" y="4398001"/>
            <a:ext cx="400050" cy="323853"/>
          </a:xfrm>
          <a:prstGeom prst="rect">
            <a:avLst/>
          </a:prstGeom>
        </p:spPr>
      </p:pic>
      <p:pic>
        <p:nvPicPr>
          <p:cNvPr id="31" name="Picture 30"/>
          <p:cNvPicPr>
            <a:picLocks noChangeAspect="1"/>
          </p:cNvPicPr>
          <p:nvPr/>
        </p:nvPicPr>
        <p:blipFill>
          <a:blip r:embed="rId2"/>
          <a:stretch>
            <a:fillRect/>
          </a:stretch>
        </p:blipFill>
        <p:spPr>
          <a:xfrm>
            <a:off x="1904344" y="4400547"/>
            <a:ext cx="432001" cy="285750"/>
          </a:xfrm>
          <a:prstGeom prst="rect">
            <a:avLst/>
          </a:prstGeom>
        </p:spPr>
      </p:pic>
      <p:pic>
        <p:nvPicPr>
          <p:cNvPr id="32" name="Picture 31"/>
          <p:cNvPicPr>
            <a:picLocks noChangeAspect="1"/>
          </p:cNvPicPr>
          <p:nvPr/>
        </p:nvPicPr>
        <p:blipFill>
          <a:blip r:embed="rId2"/>
          <a:stretch>
            <a:fillRect/>
          </a:stretch>
        </p:blipFill>
        <p:spPr>
          <a:xfrm>
            <a:off x="1923485" y="4643853"/>
            <a:ext cx="400050" cy="285750"/>
          </a:xfrm>
          <a:prstGeom prst="rect">
            <a:avLst/>
          </a:prstGeom>
        </p:spPr>
      </p:pic>
      <p:pic>
        <p:nvPicPr>
          <p:cNvPr id="33" name="Picture 32"/>
          <p:cNvPicPr>
            <a:picLocks noChangeAspect="1"/>
          </p:cNvPicPr>
          <p:nvPr/>
        </p:nvPicPr>
        <p:blipFill>
          <a:blip r:embed="rId2"/>
          <a:stretch>
            <a:fillRect/>
          </a:stretch>
        </p:blipFill>
        <p:spPr>
          <a:xfrm>
            <a:off x="1939611" y="4760523"/>
            <a:ext cx="400050" cy="285750"/>
          </a:xfrm>
          <a:prstGeom prst="rect">
            <a:avLst/>
          </a:prstGeom>
        </p:spPr>
      </p:pic>
      <p:pic>
        <p:nvPicPr>
          <p:cNvPr id="34" name="Picture 33"/>
          <p:cNvPicPr>
            <a:picLocks noChangeAspect="1"/>
          </p:cNvPicPr>
          <p:nvPr/>
        </p:nvPicPr>
        <p:blipFill>
          <a:blip r:embed="rId2"/>
          <a:stretch>
            <a:fillRect/>
          </a:stretch>
        </p:blipFill>
        <p:spPr>
          <a:xfrm>
            <a:off x="1495704" y="4708347"/>
            <a:ext cx="443905" cy="337926"/>
          </a:xfrm>
          <a:prstGeom prst="rect">
            <a:avLst/>
          </a:prstGeom>
        </p:spPr>
      </p:pic>
      <p:sp>
        <p:nvSpPr>
          <p:cNvPr id="6" name="Flowchart: Connector 5"/>
          <p:cNvSpPr/>
          <p:nvPr/>
        </p:nvSpPr>
        <p:spPr>
          <a:xfrm>
            <a:off x="1687483" y="4509658"/>
            <a:ext cx="457200" cy="4322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463040" y="5048821"/>
            <a:ext cx="870065" cy="5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82439" y="4040570"/>
            <a:ext cx="24869" cy="10057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0858" y="4131425"/>
            <a:ext cx="662247" cy="2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07308" y="4040570"/>
            <a:ext cx="825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3105" y="4131425"/>
            <a:ext cx="0" cy="9173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stretch>
            <a:fillRect/>
          </a:stretch>
        </p:blipFill>
        <p:spPr>
          <a:xfrm>
            <a:off x="1513864" y="4149315"/>
            <a:ext cx="400050" cy="285750"/>
          </a:xfrm>
          <a:prstGeom prst="rect">
            <a:avLst/>
          </a:prstGeom>
        </p:spPr>
      </p:pic>
      <p:pic>
        <p:nvPicPr>
          <p:cNvPr id="29" name="Picture 28"/>
          <p:cNvPicPr>
            <a:picLocks noChangeAspect="1"/>
          </p:cNvPicPr>
          <p:nvPr/>
        </p:nvPicPr>
        <p:blipFill>
          <a:blip r:embed="rId2"/>
          <a:stretch>
            <a:fillRect/>
          </a:stretch>
        </p:blipFill>
        <p:spPr>
          <a:xfrm>
            <a:off x="1913914" y="4149315"/>
            <a:ext cx="413162" cy="285750"/>
          </a:xfrm>
          <a:prstGeom prst="rect">
            <a:avLst/>
          </a:prstGeom>
        </p:spPr>
      </p:pic>
      <p:cxnSp>
        <p:nvCxnSpPr>
          <p:cNvPr id="36" name="Straight Connector 35"/>
          <p:cNvCxnSpPr/>
          <p:nvPr/>
        </p:nvCxnSpPr>
        <p:spPr>
          <a:xfrm>
            <a:off x="872837" y="3349969"/>
            <a:ext cx="622036" cy="676429"/>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339661" y="3349969"/>
            <a:ext cx="719424" cy="68773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rot="8092680">
            <a:off x="462008" y="694602"/>
            <a:ext cx="3049465" cy="2993237"/>
          </a:xfrm>
          <a:prstGeom prst="arc">
            <a:avLst>
              <a:gd name="adj1" fmla="val 16160313"/>
              <a:gd name="adj2" fmla="val 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6" name="Picture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0138" y="3716151"/>
            <a:ext cx="771958" cy="321278"/>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182722">
            <a:off x="2285340" y="3689113"/>
            <a:ext cx="271196" cy="220347"/>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8793151">
            <a:off x="2491820" y="3616198"/>
            <a:ext cx="304800" cy="111356"/>
          </a:xfrm>
          <a:prstGeom prst="rect">
            <a:avLst/>
          </a:prstGeom>
        </p:spPr>
      </p:pic>
      <p:pic>
        <p:nvPicPr>
          <p:cNvPr id="50" name="Picture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437102" flipV="1">
            <a:off x="2349063" y="3608451"/>
            <a:ext cx="304800" cy="45719"/>
          </a:xfrm>
          <a:prstGeom prst="rect">
            <a:avLst/>
          </a:prstGeom>
        </p:spPr>
      </p:pic>
      <p:pic>
        <p:nvPicPr>
          <p:cNvPr id="51" name="Picture 50"/>
          <p:cNvPicPr>
            <a:picLocks noChangeAspect="1"/>
          </p:cNvPicPr>
          <p:nvPr/>
        </p:nvPicPr>
        <p:blipFill>
          <a:blip r:embed="rId7"/>
          <a:stretch>
            <a:fillRect/>
          </a:stretch>
        </p:blipFill>
        <p:spPr>
          <a:xfrm rot="2736033">
            <a:off x="1358763" y="3712985"/>
            <a:ext cx="304800" cy="247650"/>
          </a:xfrm>
          <a:prstGeom prst="rect">
            <a:avLst/>
          </a:prstGeom>
        </p:spPr>
      </p:pic>
      <p:pic>
        <p:nvPicPr>
          <p:cNvPr id="52" name="Picture 5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772848">
            <a:off x="1133495" y="3623197"/>
            <a:ext cx="304800" cy="129971"/>
          </a:xfrm>
          <a:prstGeom prst="rect">
            <a:avLst/>
          </a:prstGeom>
        </p:spPr>
      </p:pic>
      <p:pic>
        <p:nvPicPr>
          <p:cNvPr id="53" name="Picture 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89970">
            <a:off x="1177699" y="3621260"/>
            <a:ext cx="304800" cy="45719"/>
          </a:xfrm>
          <a:prstGeom prst="rect">
            <a:avLst/>
          </a:prstGeom>
        </p:spPr>
      </p:pic>
      <p:cxnSp>
        <p:nvCxnSpPr>
          <p:cNvPr id="57" name="Straight Arrow Connector 56"/>
          <p:cNvCxnSpPr/>
          <p:nvPr/>
        </p:nvCxnSpPr>
        <p:spPr>
          <a:xfrm flipV="1">
            <a:off x="1183510" y="4738473"/>
            <a:ext cx="714562" cy="1212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10905" y="5892249"/>
            <a:ext cx="5215787" cy="369332"/>
          </a:xfrm>
          <a:prstGeom prst="rect">
            <a:avLst/>
          </a:prstGeom>
          <a:noFill/>
        </p:spPr>
        <p:txBody>
          <a:bodyPr wrap="none" rtlCol="0">
            <a:spAutoFit/>
          </a:bodyPr>
          <a:lstStyle/>
          <a:p>
            <a:r>
              <a:rPr lang="en-US" dirty="0"/>
              <a:t>Determine pipe diameter desired and length required</a:t>
            </a:r>
          </a:p>
        </p:txBody>
      </p:sp>
      <p:cxnSp>
        <p:nvCxnSpPr>
          <p:cNvPr id="61" name="Straight Arrow Connector 60"/>
          <p:cNvCxnSpPr/>
          <p:nvPr/>
        </p:nvCxnSpPr>
        <p:spPr>
          <a:xfrm flipH="1">
            <a:off x="2159292" y="3854552"/>
            <a:ext cx="1336854" cy="4524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521824" y="3569222"/>
            <a:ext cx="4965077" cy="646331"/>
          </a:xfrm>
          <a:prstGeom prst="rect">
            <a:avLst/>
          </a:prstGeom>
          <a:noFill/>
        </p:spPr>
        <p:txBody>
          <a:bodyPr wrap="none" rtlCol="0">
            <a:spAutoFit/>
          </a:bodyPr>
          <a:lstStyle/>
          <a:p>
            <a:r>
              <a:rPr lang="en-US" dirty="0"/>
              <a:t>Calculate rock needs per method for </a:t>
            </a:r>
            <a:r>
              <a:rPr lang="en-US" dirty="0" err="1"/>
              <a:t>crosspipe</a:t>
            </a:r>
            <a:r>
              <a:rPr lang="en-US" dirty="0"/>
              <a:t> fill</a:t>
            </a:r>
          </a:p>
          <a:p>
            <a:r>
              <a:rPr lang="en-US" i="1" u="sng" dirty="0"/>
              <a:t>(disregard the pipe displacement</a:t>
            </a:r>
            <a:r>
              <a:rPr lang="en-US" i="1" dirty="0"/>
              <a:t>)</a:t>
            </a:r>
          </a:p>
        </p:txBody>
      </p:sp>
      <p:cxnSp>
        <p:nvCxnSpPr>
          <p:cNvPr id="64" name="Straight Arrow Connector 63"/>
          <p:cNvCxnSpPr/>
          <p:nvPr/>
        </p:nvCxnSpPr>
        <p:spPr>
          <a:xfrm flipH="1">
            <a:off x="2369520" y="4702916"/>
            <a:ext cx="1102727" cy="409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547519" y="4371066"/>
            <a:ext cx="4273029" cy="923330"/>
          </a:xfrm>
          <a:prstGeom prst="rect">
            <a:avLst/>
          </a:prstGeom>
          <a:noFill/>
        </p:spPr>
        <p:txBody>
          <a:bodyPr wrap="none" rtlCol="0">
            <a:spAutoFit/>
          </a:bodyPr>
          <a:lstStyle/>
          <a:p>
            <a:r>
              <a:rPr lang="en-US" dirty="0"/>
              <a:t>Determine geotextile needs by:</a:t>
            </a:r>
          </a:p>
          <a:p>
            <a:r>
              <a:rPr lang="en-US" dirty="0"/>
              <a:t>Length x 3X Width x 2X Depth = ft² required</a:t>
            </a:r>
          </a:p>
          <a:p>
            <a:r>
              <a:rPr lang="en-US" i="1" dirty="0"/>
              <a:t>(5,400 ft² or 600 yd² per roll)</a:t>
            </a:r>
          </a:p>
        </p:txBody>
      </p:sp>
      <p:cxnSp>
        <p:nvCxnSpPr>
          <p:cNvPr id="67" name="Straight Arrow Connector 66"/>
          <p:cNvCxnSpPr/>
          <p:nvPr/>
        </p:nvCxnSpPr>
        <p:spPr>
          <a:xfrm flipH="1">
            <a:off x="2061556" y="2797186"/>
            <a:ext cx="1485964" cy="860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538765" y="2400144"/>
            <a:ext cx="4938340" cy="923330"/>
          </a:xfrm>
          <a:prstGeom prst="rect">
            <a:avLst/>
          </a:prstGeom>
          <a:noFill/>
        </p:spPr>
        <p:txBody>
          <a:bodyPr wrap="none" rtlCol="0">
            <a:spAutoFit/>
          </a:bodyPr>
          <a:lstStyle/>
          <a:p>
            <a:r>
              <a:rPr lang="en-US" dirty="0"/>
              <a:t>Factor a minimum of 1’ of cover over underdrain</a:t>
            </a:r>
          </a:p>
          <a:p>
            <a:r>
              <a:rPr lang="en-US" dirty="0"/>
              <a:t>(R-4 or AASHTO 1 often recommended) </a:t>
            </a:r>
          </a:p>
          <a:p>
            <a:r>
              <a:rPr lang="en-US" i="1" dirty="0"/>
              <a:t>Length’ x 2X the UD Width’ x 1’ ÷ 27 x 1.4 = ~tons</a:t>
            </a:r>
          </a:p>
        </p:txBody>
      </p:sp>
    </p:spTree>
    <p:extLst>
      <p:ext uri="{BB962C8B-B14F-4D97-AF65-F5344CB8AC3E}">
        <p14:creationId xmlns:p14="http://schemas.microsoft.com/office/powerpoint/2010/main" val="68602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E8DE3-6BEE-179F-A0A0-F9370F4548DF}"/>
              </a:ext>
            </a:extLst>
          </p:cNvPr>
          <p:cNvPicPr>
            <a:picLocks noChangeAspect="1"/>
          </p:cNvPicPr>
          <p:nvPr/>
        </p:nvPicPr>
        <p:blipFill>
          <a:blip r:embed="rId2"/>
          <a:stretch>
            <a:fillRect/>
          </a:stretch>
        </p:blipFill>
        <p:spPr>
          <a:xfrm>
            <a:off x="-192283" y="556811"/>
            <a:ext cx="9528565" cy="6258960"/>
          </a:xfrm>
          <a:prstGeom prst="rect">
            <a:avLst/>
          </a:prstGeom>
        </p:spPr>
      </p:pic>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6" name="Rectangle: Rounded Corners 5">
            <a:extLst>
              <a:ext uri="{FF2B5EF4-FFF2-40B4-BE49-F238E27FC236}">
                <a16:creationId xmlns:a16="http://schemas.microsoft.com/office/drawing/2014/main" id="{2B7D3ECE-C69D-7D18-F7F3-29884B4B24E3}"/>
              </a:ext>
            </a:extLst>
          </p:cNvPr>
          <p:cNvSpPr/>
          <p:nvPr/>
        </p:nvSpPr>
        <p:spPr>
          <a:xfrm>
            <a:off x="64901" y="1021401"/>
            <a:ext cx="2129660" cy="252012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Example Underdrain</a:t>
            </a:r>
          </a:p>
          <a:p>
            <a:pPr marL="228600" indent="-228600">
              <a:buFont typeface="Arial" panose="020B0604020202020204" pitchFamily="34" charset="0"/>
              <a:buChar char="•"/>
            </a:pPr>
            <a:r>
              <a:rPr lang="en-US" dirty="0">
                <a:solidFill>
                  <a:srgbClr val="FF0000"/>
                </a:solidFill>
              </a:rPr>
              <a:t>150’ long</a:t>
            </a:r>
          </a:p>
          <a:p>
            <a:pPr marL="228600" indent="-228600">
              <a:buFont typeface="Arial" panose="020B0604020202020204" pitchFamily="34" charset="0"/>
              <a:buChar char="•"/>
            </a:pPr>
            <a:r>
              <a:rPr lang="en-US" dirty="0">
                <a:solidFill>
                  <a:srgbClr val="FF0000"/>
                </a:solidFill>
              </a:rPr>
              <a:t>1.5’ wide</a:t>
            </a:r>
          </a:p>
          <a:p>
            <a:pPr marL="228600" indent="-228600">
              <a:buFont typeface="Arial" panose="020B0604020202020204" pitchFamily="34" charset="0"/>
              <a:buChar char="•"/>
            </a:pPr>
            <a:r>
              <a:rPr lang="en-US" dirty="0">
                <a:solidFill>
                  <a:srgbClr val="FF0000"/>
                </a:solidFill>
              </a:rPr>
              <a:t>18” deep </a:t>
            </a:r>
          </a:p>
          <a:p>
            <a:pPr marL="228600" indent="-228600">
              <a:buFont typeface="Arial" panose="020B0604020202020204" pitchFamily="34" charset="0"/>
              <a:buChar char="•"/>
            </a:pPr>
            <a:r>
              <a:rPr lang="en-US" dirty="0">
                <a:solidFill>
                  <a:srgbClr val="FF0000"/>
                </a:solidFill>
              </a:rPr>
              <a:t>AASHTO #1</a:t>
            </a:r>
          </a:p>
          <a:p>
            <a:pPr marL="228600" indent="-228600">
              <a:buFont typeface="Arial" panose="020B0604020202020204" pitchFamily="34" charset="0"/>
              <a:buChar char="•"/>
            </a:pPr>
            <a:r>
              <a:rPr lang="en-US" dirty="0">
                <a:solidFill>
                  <a:srgbClr val="FF0000"/>
                </a:solidFill>
              </a:rPr>
              <a:t>$22/ton</a:t>
            </a:r>
          </a:p>
          <a:p>
            <a:endParaRPr lang="en-US" dirty="0">
              <a:solidFill>
                <a:srgbClr val="FF0000"/>
              </a:solidFill>
            </a:endParaRPr>
          </a:p>
        </p:txBody>
      </p:sp>
      <p:sp>
        <p:nvSpPr>
          <p:cNvPr id="2" name="Circle: Hollow 1">
            <a:extLst>
              <a:ext uri="{FF2B5EF4-FFF2-40B4-BE49-F238E27FC236}">
                <a16:creationId xmlns:a16="http://schemas.microsoft.com/office/drawing/2014/main" id="{0FE793E9-24D3-C920-D29E-249D82D3AA4D}"/>
              </a:ext>
            </a:extLst>
          </p:cNvPr>
          <p:cNvSpPr/>
          <p:nvPr/>
        </p:nvSpPr>
        <p:spPr>
          <a:xfrm>
            <a:off x="5865775" y="3187384"/>
            <a:ext cx="1140812" cy="343950"/>
          </a:xfrm>
          <a:prstGeom prst="donut">
            <a:avLst>
              <a:gd name="adj" fmla="val 665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ircle: Hollow 3">
            <a:extLst>
              <a:ext uri="{FF2B5EF4-FFF2-40B4-BE49-F238E27FC236}">
                <a16:creationId xmlns:a16="http://schemas.microsoft.com/office/drawing/2014/main" id="{D43B3A6D-88E8-38E6-9024-1AE67F727718}"/>
              </a:ext>
            </a:extLst>
          </p:cNvPr>
          <p:cNvSpPr/>
          <p:nvPr/>
        </p:nvSpPr>
        <p:spPr>
          <a:xfrm>
            <a:off x="5927433" y="2210988"/>
            <a:ext cx="1435391" cy="420849"/>
          </a:xfrm>
          <a:prstGeom prst="donut">
            <a:avLst>
              <a:gd name="adj" fmla="val 0"/>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08606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French Mattress estimating considerations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8" y="1888632"/>
            <a:ext cx="8130478" cy="523220"/>
          </a:xfrm>
          <a:prstGeom prst="rect">
            <a:avLst/>
          </a:prstGeom>
          <a:noFill/>
        </p:spPr>
        <p:txBody>
          <a:bodyPr wrap="square" rtlCol="0">
            <a:spAutoFit/>
          </a:bodyPr>
          <a:lstStyle/>
          <a:p>
            <a:r>
              <a:rPr lang="en-US" sz="2800" dirty="0"/>
              <a:t>Example of French Mattress material estimation:</a:t>
            </a:r>
          </a:p>
        </p:txBody>
      </p:sp>
      <p:cxnSp>
        <p:nvCxnSpPr>
          <p:cNvPr id="8" name="Straight Connector 7"/>
          <p:cNvCxnSpPr/>
          <p:nvPr/>
        </p:nvCxnSpPr>
        <p:spPr>
          <a:xfrm>
            <a:off x="1463040" y="5048821"/>
            <a:ext cx="870065" cy="5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82439" y="4040570"/>
            <a:ext cx="24869" cy="10057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0858" y="4131425"/>
            <a:ext cx="662247" cy="2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07308" y="4040570"/>
            <a:ext cx="825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3105" y="4131425"/>
            <a:ext cx="0" cy="9173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rot="8092680">
            <a:off x="462008" y="694602"/>
            <a:ext cx="3049465" cy="2993237"/>
          </a:xfrm>
          <a:prstGeom prst="arc">
            <a:avLst>
              <a:gd name="adj1" fmla="val 16160313"/>
              <a:gd name="adj2" fmla="val 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a:off x="416788" y="6221344"/>
            <a:ext cx="6426118" cy="369332"/>
          </a:xfrm>
          <a:prstGeom prst="rect">
            <a:avLst/>
          </a:prstGeom>
          <a:noFill/>
        </p:spPr>
        <p:txBody>
          <a:bodyPr wrap="none" rtlCol="0">
            <a:spAutoFit/>
          </a:bodyPr>
          <a:lstStyle/>
          <a:p>
            <a:r>
              <a:rPr lang="en-US" dirty="0"/>
              <a:t>Determine length of mattress (specified linear distance in the road)</a:t>
            </a:r>
          </a:p>
        </p:txBody>
      </p:sp>
      <p:sp>
        <p:nvSpPr>
          <p:cNvPr id="63" name="TextBox 62"/>
          <p:cNvSpPr txBox="1"/>
          <p:nvPr/>
        </p:nvSpPr>
        <p:spPr>
          <a:xfrm>
            <a:off x="3538765" y="3398492"/>
            <a:ext cx="4836196" cy="923330"/>
          </a:xfrm>
          <a:prstGeom prst="rect">
            <a:avLst/>
          </a:prstGeom>
          <a:noFill/>
        </p:spPr>
        <p:txBody>
          <a:bodyPr wrap="none" rtlCol="0">
            <a:spAutoFit/>
          </a:bodyPr>
          <a:lstStyle/>
          <a:p>
            <a:r>
              <a:rPr lang="en-US" dirty="0"/>
              <a:t>Calculate rock needs by:</a:t>
            </a:r>
          </a:p>
          <a:p>
            <a:r>
              <a:rPr lang="en-US" dirty="0"/>
              <a:t>Length’ x Width’ x Depth’ = ft³ ÷ 27 = yd³ required</a:t>
            </a:r>
          </a:p>
          <a:p>
            <a:r>
              <a:rPr lang="en-US" dirty="0"/>
              <a:t>X 1.4 = tonnage required</a:t>
            </a:r>
          </a:p>
        </p:txBody>
      </p:sp>
      <p:sp>
        <p:nvSpPr>
          <p:cNvPr id="66" name="TextBox 65"/>
          <p:cNvSpPr txBox="1"/>
          <p:nvPr/>
        </p:nvSpPr>
        <p:spPr>
          <a:xfrm>
            <a:off x="3547519" y="4371066"/>
            <a:ext cx="5222408" cy="1754326"/>
          </a:xfrm>
          <a:prstGeom prst="rect">
            <a:avLst/>
          </a:prstGeom>
          <a:noFill/>
        </p:spPr>
        <p:txBody>
          <a:bodyPr wrap="square" rtlCol="0">
            <a:spAutoFit/>
          </a:bodyPr>
          <a:lstStyle/>
          <a:p>
            <a:r>
              <a:rPr lang="en-US" dirty="0"/>
              <a:t>Determine geotextile needs by:</a:t>
            </a:r>
          </a:p>
          <a:p>
            <a:r>
              <a:rPr lang="en-US" dirty="0"/>
              <a:t>2X Length’ x 2X Width’ (accounts for top and bottom)   x 2X Depth’ (accounts for each end) + 2X Length’ if linear overlap is required, and 1X Width’ for each lateral overlap required = ft² required</a:t>
            </a:r>
          </a:p>
          <a:p>
            <a:r>
              <a:rPr lang="en-US" i="1" dirty="0"/>
              <a:t>(*rolls come in 12.5’ x 432’, 15’ x 360’, 17.5 x 308’)</a:t>
            </a:r>
          </a:p>
        </p:txBody>
      </p:sp>
      <p:sp>
        <p:nvSpPr>
          <p:cNvPr id="71" name="TextBox 70"/>
          <p:cNvSpPr txBox="1"/>
          <p:nvPr/>
        </p:nvSpPr>
        <p:spPr>
          <a:xfrm>
            <a:off x="3538766" y="2400144"/>
            <a:ext cx="5231162" cy="646331"/>
          </a:xfrm>
          <a:prstGeom prst="rect">
            <a:avLst/>
          </a:prstGeom>
          <a:noFill/>
        </p:spPr>
        <p:txBody>
          <a:bodyPr wrap="square" rtlCol="0">
            <a:spAutoFit/>
          </a:bodyPr>
          <a:lstStyle/>
          <a:p>
            <a:r>
              <a:rPr lang="en-US" dirty="0"/>
              <a:t>Remember to factor in 1’ of compacted cover over Mattress. Don’t cover inlet/outlet of mattress.</a:t>
            </a:r>
          </a:p>
        </p:txBody>
      </p:sp>
      <p:cxnSp>
        <p:nvCxnSpPr>
          <p:cNvPr id="64" name="Straight Arrow Connector 63"/>
          <p:cNvCxnSpPr/>
          <p:nvPr/>
        </p:nvCxnSpPr>
        <p:spPr>
          <a:xfrm flipH="1">
            <a:off x="1743310" y="4702916"/>
            <a:ext cx="1728938" cy="200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115" y="2362229"/>
            <a:ext cx="2689052" cy="3732459"/>
          </a:xfrm>
          <a:prstGeom prst="rect">
            <a:avLst/>
          </a:prstGeom>
          <a:ln w="28575">
            <a:solidFill>
              <a:schemeClr val="tx1"/>
            </a:solidFill>
          </a:ln>
        </p:spPr>
      </p:pic>
      <p:cxnSp>
        <p:nvCxnSpPr>
          <p:cNvPr id="67" name="Straight Arrow Connector 66"/>
          <p:cNvCxnSpPr/>
          <p:nvPr/>
        </p:nvCxnSpPr>
        <p:spPr>
          <a:xfrm flipH="1">
            <a:off x="2626822" y="2797186"/>
            <a:ext cx="920699" cy="10573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146097" y="3854552"/>
            <a:ext cx="1350050" cy="45096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728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ED7F72-BBD7-ACA5-65D7-CD8CC6FE3B99}"/>
              </a:ext>
            </a:extLst>
          </p:cNvPr>
          <p:cNvPicPr>
            <a:picLocks noChangeAspect="1"/>
          </p:cNvPicPr>
          <p:nvPr/>
        </p:nvPicPr>
        <p:blipFill>
          <a:blip r:embed="rId2"/>
          <a:stretch>
            <a:fillRect/>
          </a:stretch>
        </p:blipFill>
        <p:spPr>
          <a:xfrm>
            <a:off x="-264160" y="513943"/>
            <a:ext cx="9473060" cy="6193924"/>
          </a:xfrm>
          <a:prstGeom prst="rect">
            <a:avLst/>
          </a:prstGeom>
        </p:spPr>
      </p:pic>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6" name="Rectangle: Rounded Corners 5">
            <a:extLst>
              <a:ext uri="{FF2B5EF4-FFF2-40B4-BE49-F238E27FC236}">
                <a16:creationId xmlns:a16="http://schemas.microsoft.com/office/drawing/2014/main" id="{2B7D3ECE-C69D-7D18-F7F3-29884B4B24E3}"/>
              </a:ext>
            </a:extLst>
          </p:cNvPr>
          <p:cNvSpPr/>
          <p:nvPr/>
        </p:nvSpPr>
        <p:spPr>
          <a:xfrm>
            <a:off x="64901" y="1021401"/>
            <a:ext cx="2129660" cy="252012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Example French Mattress</a:t>
            </a:r>
          </a:p>
          <a:p>
            <a:pPr marL="228600" indent="-228600">
              <a:buFont typeface="Arial" panose="020B0604020202020204" pitchFamily="34" charset="0"/>
              <a:buChar char="•"/>
            </a:pPr>
            <a:r>
              <a:rPr lang="en-US" dirty="0">
                <a:solidFill>
                  <a:srgbClr val="FF0000"/>
                </a:solidFill>
              </a:rPr>
              <a:t>100’ long</a:t>
            </a:r>
          </a:p>
          <a:p>
            <a:pPr marL="228600" indent="-228600">
              <a:buFont typeface="Arial" panose="020B0604020202020204" pitchFamily="34" charset="0"/>
              <a:buChar char="•"/>
            </a:pPr>
            <a:r>
              <a:rPr lang="en-US" dirty="0">
                <a:solidFill>
                  <a:srgbClr val="FF0000"/>
                </a:solidFill>
              </a:rPr>
              <a:t>22’ wide</a:t>
            </a:r>
          </a:p>
          <a:p>
            <a:pPr marL="228600" indent="-228600">
              <a:buFont typeface="Arial" panose="020B0604020202020204" pitchFamily="34" charset="0"/>
              <a:buChar char="•"/>
            </a:pPr>
            <a:r>
              <a:rPr lang="en-US" dirty="0">
                <a:solidFill>
                  <a:srgbClr val="FF0000"/>
                </a:solidFill>
              </a:rPr>
              <a:t>12” deep </a:t>
            </a:r>
          </a:p>
          <a:p>
            <a:pPr marL="228600" indent="-228600">
              <a:buFont typeface="Arial" panose="020B0604020202020204" pitchFamily="34" charset="0"/>
              <a:buChar char="•"/>
            </a:pPr>
            <a:r>
              <a:rPr lang="en-US" dirty="0">
                <a:solidFill>
                  <a:srgbClr val="FF0000"/>
                </a:solidFill>
              </a:rPr>
              <a:t>AASHTO #1</a:t>
            </a:r>
          </a:p>
          <a:p>
            <a:pPr marL="228600" indent="-228600">
              <a:buFont typeface="Arial" panose="020B0604020202020204" pitchFamily="34" charset="0"/>
              <a:buChar char="•"/>
            </a:pPr>
            <a:r>
              <a:rPr lang="en-US" dirty="0">
                <a:solidFill>
                  <a:srgbClr val="FF0000"/>
                </a:solidFill>
              </a:rPr>
              <a:t>$22/ton</a:t>
            </a:r>
          </a:p>
          <a:p>
            <a:endParaRPr lang="en-US" dirty="0">
              <a:solidFill>
                <a:srgbClr val="FF0000"/>
              </a:solidFill>
            </a:endParaRPr>
          </a:p>
        </p:txBody>
      </p:sp>
      <p:sp>
        <p:nvSpPr>
          <p:cNvPr id="2" name="Circle: Hollow 1">
            <a:extLst>
              <a:ext uri="{FF2B5EF4-FFF2-40B4-BE49-F238E27FC236}">
                <a16:creationId xmlns:a16="http://schemas.microsoft.com/office/drawing/2014/main" id="{C8EAB33A-5ECD-532E-3F09-41A5BFDD9563}"/>
              </a:ext>
            </a:extLst>
          </p:cNvPr>
          <p:cNvSpPr/>
          <p:nvPr/>
        </p:nvSpPr>
        <p:spPr>
          <a:xfrm>
            <a:off x="5748935" y="3275320"/>
            <a:ext cx="1140812" cy="343950"/>
          </a:xfrm>
          <a:prstGeom prst="donut">
            <a:avLst>
              <a:gd name="adj" fmla="val 665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ircle: Hollow 2">
            <a:extLst>
              <a:ext uri="{FF2B5EF4-FFF2-40B4-BE49-F238E27FC236}">
                <a16:creationId xmlns:a16="http://schemas.microsoft.com/office/drawing/2014/main" id="{9AEC7838-BE77-7FE5-9897-D117A51CE08D}"/>
              </a:ext>
            </a:extLst>
          </p:cNvPr>
          <p:cNvSpPr/>
          <p:nvPr/>
        </p:nvSpPr>
        <p:spPr>
          <a:xfrm>
            <a:off x="5851233" y="2340528"/>
            <a:ext cx="1435391" cy="420849"/>
          </a:xfrm>
          <a:prstGeom prst="donut">
            <a:avLst>
              <a:gd name="adj" fmla="val 0"/>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9945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ea typeface="Times New Roman"/>
              </a:rPr>
              <a:t>Road Fill/Road Base</a:t>
            </a:r>
          </a:p>
          <a:p>
            <a:r>
              <a:rPr lang="en-US" sz="4000" b="1" dirty="0" err="1">
                <a:ea typeface="Times New Roman"/>
              </a:rPr>
              <a:t>Crosspipe</a:t>
            </a:r>
            <a:r>
              <a:rPr lang="en-US" sz="4000" b="1" dirty="0">
                <a:ea typeface="Times New Roman"/>
              </a:rPr>
              <a:t>/Storm Sewer Installation</a:t>
            </a:r>
          </a:p>
          <a:p>
            <a:r>
              <a:rPr lang="en-US" sz="4000" b="1" dirty="0">
                <a:ea typeface="Times New Roman"/>
              </a:rPr>
              <a:t>Subsurface Drainage</a:t>
            </a:r>
          </a:p>
          <a:p>
            <a:r>
              <a:rPr lang="en-US" sz="4000" b="1" dirty="0">
                <a:solidFill>
                  <a:srgbClr val="FFFF00"/>
                </a:solidFill>
                <a:ea typeface="Times New Roman"/>
              </a:rPr>
              <a:t>Driving Surface Aggregate</a:t>
            </a:r>
          </a:p>
          <a:p>
            <a:r>
              <a:rPr lang="en-US" sz="4000" b="1" dirty="0">
                <a:ea typeface="Times New Roman"/>
              </a:rPr>
              <a:t>Stream Crossing Replacement</a:t>
            </a:r>
          </a:p>
          <a:p>
            <a:endParaRPr lang="en-US" b="1" dirty="0">
              <a:ea typeface="Times New Roman"/>
            </a:endParaRP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Tree>
    <p:extLst>
      <p:ext uri="{BB962C8B-B14F-4D97-AF65-F5344CB8AC3E}">
        <p14:creationId xmlns:p14="http://schemas.microsoft.com/office/powerpoint/2010/main" val="2601763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Driving Surface Aggregate</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3" name="Picture 2"/>
          <p:cNvPicPr>
            <a:picLocks noChangeAspect="1"/>
          </p:cNvPicPr>
          <p:nvPr/>
        </p:nvPicPr>
        <p:blipFill>
          <a:blip r:embed="rId2"/>
          <a:stretch>
            <a:fillRect/>
          </a:stretch>
        </p:blipFill>
        <p:spPr>
          <a:xfrm>
            <a:off x="884093" y="1917448"/>
            <a:ext cx="6877050" cy="3657600"/>
          </a:xfrm>
          <a:prstGeom prst="rect">
            <a:avLst/>
          </a:prstGeom>
        </p:spPr>
      </p:pic>
      <p:sp>
        <p:nvSpPr>
          <p:cNvPr id="4" name="TextBox 3"/>
          <p:cNvSpPr txBox="1"/>
          <p:nvPr/>
        </p:nvSpPr>
        <p:spPr>
          <a:xfrm>
            <a:off x="302768" y="5760798"/>
            <a:ext cx="8716541" cy="646331"/>
          </a:xfrm>
          <a:prstGeom prst="rect">
            <a:avLst/>
          </a:prstGeom>
          <a:noFill/>
        </p:spPr>
        <p:txBody>
          <a:bodyPr wrap="square" rtlCol="0">
            <a:spAutoFit/>
          </a:bodyPr>
          <a:lstStyle/>
          <a:p>
            <a:r>
              <a:rPr lang="en-US" b="1" dirty="0"/>
              <a:t>DSA estimates are generally calculated on a cost per ton </a:t>
            </a:r>
            <a:r>
              <a:rPr lang="en-US" b="1" u="sng" dirty="0"/>
              <a:t>in-place</a:t>
            </a:r>
            <a:r>
              <a:rPr lang="en-US" b="1" dirty="0"/>
              <a:t>.  This figure includes the cost of material, hauling to site, paver placement, compaction, and traffic control. </a:t>
            </a:r>
            <a:r>
              <a:rPr lang="en-US" dirty="0"/>
              <a:t> </a:t>
            </a:r>
          </a:p>
        </p:txBody>
      </p:sp>
    </p:spTree>
    <p:extLst>
      <p:ext uri="{BB962C8B-B14F-4D97-AF65-F5344CB8AC3E}">
        <p14:creationId xmlns:p14="http://schemas.microsoft.com/office/powerpoint/2010/main" val="192975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Road Fill/Road Base</a:t>
            </a:r>
          </a:p>
          <a:p>
            <a:r>
              <a:rPr lang="en-US" sz="4000" b="1" dirty="0" err="1">
                <a:ea typeface="Times New Roman"/>
              </a:rPr>
              <a:t>Crosspipe</a:t>
            </a:r>
            <a:r>
              <a:rPr lang="en-US" sz="4000" b="1" dirty="0">
                <a:ea typeface="Times New Roman"/>
              </a:rPr>
              <a:t>/Storm Sewer Installation</a:t>
            </a:r>
          </a:p>
          <a:p>
            <a:r>
              <a:rPr lang="en-US" sz="4000" b="1" dirty="0">
                <a:ea typeface="Times New Roman"/>
              </a:rPr>
              <a:t>Subsurface Drainage</a:t>
            </a:r>
          </a:p>
          <a:p>
            <a:r>
              <a:rPr lang="en-US" sz="4000" b="1" dirty="0">
                <a:ea typeface="Times New Roman"/>
              </a:rPr>
              <a:t>Driving Surface Aggregate</a:t>
            </a:r>
          </a:p>
          <a:p>
            <a:r>
              <a:rPr lang="en-US" sz="4000" b="1" dirty="0">
                <a:ea typeface="Times New Roman"/>
              </a:rPr>
              <a:t>Stream Crossing Replacement</a:t>
            </a:r>
          </a:p>
          <a:p>
            <a:endParaRPr lang="en-US" sz="4000" b="1" dirty="0">
              <a:ea typeface="Times New Roman"/>
            </a:endParaRPr>
          </a:p>
          <a:p>
            <a:pPr marL="0" indent="0">
              <a:buNone/>
            </a:pPr>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Tree>
    <p:extLst>
      <p:ext uri="{BB962C8B-B14F-4D97-AF65-F5344CB8AC3E}">
        <p14:creationId xmlns:p14="http://schemas.microsoft.com/office/powerpoint/2010/main" val="1989871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Driving Surface Aggregate</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6290" y="2009313"/>
            <a:ext cx="5263489" cy="2799418"/>
          </a:xfrm>
          <a:prstGeom prst="rect">
            <a:avLst/>
          </a:prstGeom>
        </p:spPr>
      </p:pic>
      <p:sp>
        <p:nvSpPr>
          <p:cNvPr id="4" name="TextBox 3"/>
          <p:cNvSpPr txBox="1"/>
          <p:nvPr/>
        </p:nvSpPr>
        <p:spPr>
          <a:xfrm>
            <a:off x="64900" y="4986011"/>
            <a:ext cx="9144000" cy="1569660"/>
          </a:xfrm>
          <a:prstGeom prst="rect">
            <a:avLst/>
          </a:prstGeom>
          <a:noFill/>
        </p:spPr>
        <p:txBody>
          <a:bodyPr wrap="square" rtlCol="0">
            <a:spAutoFit/>
          </a:bodyPr>
          <a:lstStyle/>
          <a:p>
            <a:pPr algn="ctr"/>
            <a:r>
              <a:rPr lang="en-US" sz="3200" b="1" u="sng" dirty="0"/>
              <a:t>DSA Tonnage Estimation</a:t>
            </a:r>
          </a:p>
          <a:p>
            <a:r>
              <a:rPr lang="en-US" sz="3200" b="1" dirty="0"/>
              <a:t>4 ½” compacted lift (6” loose):  </a:t>
            </a:r>
            <a:r>
              <a:rPr lang="en-US" sz="3200" b="1" dirty="0">
                <a:solidFill>
                  <a:srgbClr val="FFFF00"/>
                </a:solidFill>
              </a:rPr>
              <a:t>L’ x W’ x .030 = tons </a:t>
            </a:r>
          </a:p>
          <a:p>
            <a:r>
              <a:rPr lang="en-US" sz="3200" b="1" dirty="0"/>
              <a:t>6” compacted lift (8” loose) use:  </a:t>
            </a:r>
            <a:r>
              <a:rPr lang="en-US" sz="3200" b="1" dirty="0">
                <a:solidFill>
                  <a:srgbClr val="FFFF00"/>
                </a:solidFill>
              </a:rPr>
              <a:t>L’ x W’ x .040 = tons </a:t>
            </a:r>
          </a:p>
        </p:txBody>
      </p:sp>
    </p:spTree>
    <p:extLst>
      <p:ext uri="{BB962C8B-B14F-4D97-AF65-F5344CB8AC3E}">
        <p14:creationId xmlns:p14="http://schemas.microsoft.com/office/powerpoint/2010/main" val="318229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B9AFEA-9C4F-9931-16D2-96F61FBC6772}"/>
              </a:ext>
            </a:extLst>
          </p:cNvPr>
          <p:cNvPicPr>
            <a:picLocks noChangeAspect="1"/>
          </p:cNvPicPr>
          <p:nvPr/>
        </p:nvPicPr>
        <p:blipFill>
          <a:blip r:embed="rId2"/>
          <a:stretch>
            <a:fillRect/>
          </a:stretch>
        </p:blipFill>
        <p:spPr>
          <a:xfrm>
            <a:off x="-211755" y="652240"/>
            <a:ext cx="9355756" cy="6159628"/>
          </a:xfrm>
          <a:prstGeom prst="rect">
            <a:avLst/>
          </a:prstGeom>
        </p:spPr>
      </p:pic>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2" name="Rectangle: Rounded Corners 1">
            <a:extLst>
              <a:ext uri="{FF2B5EF4-FFF2-40B4-BE49-F238E27FC236}">
                <a16:creationId xmlns:a16="http://schemas.microsoft.com/office/drawing/2014/main" id="{14A6023D-3341-6C14-CF2D-FD38F7B3D3F6}"/>
              </a:ext>
            </a:extLst>
          </p:cNvPr>
          <p:cNvSpPr/>
          <p:nvPr/>
        </p:nvSpPr>
        <p:spPr>
          <a:xfrm>
            <a:off x="64901" y="1021401"/>
            <a:ext cx="2129660" cy="252012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Example DSA</a:t>
            </a:r>
          </a:p>
          <a:p>
            <a:pPr marL="228600" indent="-228600">
              <a:buFont typeface="Arial" panose="020B0604020202020204" pitchFamily="34" charset="0"/>
              <a:buChar char="•"/>
            </a:pPr>
            <a:r>
              <a:rPr lang="en-US" dirty="0">
                <a:solidFill>
                  <a:srgbClr val="FF0000"/>
                </a:solidFill>
              </a:rPr>
              <a:t>3,500’ long</a:t>
            </a:r>
          </a:p>
          <a:p>
            <a:pPr marL="228600" indent="-228600">
              <a:buFont typeface="Arial" panose="020B0604020202020204" pitchFamily="34" charset="0"/>
              <a:buChar char="•"/>
            </a:pPr>
            <a:r>
              <a:rPr lang="en-US" dirty="0">
                <a:solidFill>
                  <a:srgbClr val="FF0000"/>
                </a:solidFill>
              </a:rPr>
              <a:t>18’ wide</a:t>
            </a:r>
          </a:p>
          <a:p>
            <a:pPr marL="228600" indent="-228600">
              <a:buFont typeface="Arial" panose="020B0604020202020204" pitchFamily="34" charset="0"/>
              <a:buChar char="•"/>
            </a:pPr>
            <a:r>
              <a:rPr lang="en-US" dirty="0">
                <a:solidFill>
                  <a:srgbClr val="FF0000"/>
                </a:solidFill>
              </a:rPr>
              <a:t>6” deep (loose)</a:t>
            </a:r>
          </a:p>
          <a:p>
            <a:pPr marL="228600" indent="-228600">
              <a:buFont typeface="Arial" panose="020B0604020202020204" pitchFamily="34" charset="0"/>
              <a:buChar char="•"/>
            </a:pPr>
            <a:r>
              <a:rPr lang="en-US" dirty="0">
                <a:solidFill>
                  <a:srgbClr val="FF0000"/>
                </a:solidFill>
              </a:rPr>
              <a:t>DSA</a:t>
            </a:r>
          </a:p>
          <a:p>
            <a:pPr marL="228600" indent="-228600">
              <a:buFont typeface="Arial" panose="020B0604020202020204" pitchFamily="34" charset="0"/>
              <a:buChar char="•"/>
            </a:pPr>
            <a:r>
              <a:rPr lang="en-US" dirty="0">
                <a:solidFill>
                  <a:srgbClr val="FF0000"/>
                </a:solidFill>
              </a:rPr>
              <a:t>$38/ton</a:t>
            </a:r>
          </a:p>
          <a:p>
            <a:endParaRPr lang="en-US" dirty="0">
              <a:solidFill>
                <a:srgbClr val="FF0000"/>
              </a:solidFill>
            </a:endParaRPr>
          </a:p>
        </p:txBody>
      </p:sp>
      <p:sp>
        <p:nvSpPr>
          <p:cNvPr id="3" name="Circle: Hollow 2">
            <a:extLst>
              <a:ext uri="{FF2B5EF4-FFF2-40B4-BE49-F238E27FC236}">
                <a16:creationId xmlns:a16="http://schemas.microsoft.com/office/drawing/2014/main" id="{1DCFC887-143B-9FC7-6320-7D0A0E11DC51}"/>
              </a:ext>
            </a:extLst>
          </p:cNvPr>
          <p:cNvSpPr/>
          <p:nvPr/>
        </p:nvSpPr>
        <p:spPr>
          <a:xfrm>
            <a:off x="5774335" y="3622746"/>
            <a:ext cx="1140812" cy="343950"/>
          </a:xfrm>
          <a:prstGeom prst="donut">
            <a:avLst>
              <a:gd name="adj" fmla="val 665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le: Hollow 4">
            <a:extLst>
              <a:ext uri="{FF2B5EF4-FFF2-40B4-BE49-F238E27FC236}">
                <a16:creationId xmlns:a16="http://schemas.microsoft.com/office/drawing/2014/main" id="{B953BAF1-C48E-3772-2A63-1FC971C3AC5A}"/>
              </a:ext>
            </a:extLst>
          </p:cNvPr>
          <p:cNvSpPr/>
          <p:nvPr/>
        </p:nvSpPr>
        <p:spPr>
          <a:xfrm>
            <a:off x="5825833" y="2666634"/>
            <a:ext cx="1435391" cy="420849"/>
          </a:xfrm>
          <a:prstGeom prst="donut">
            <a:avLst>
              <a:gd name="adj" fmla="val 0"/>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9649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DSA pre-placement considerations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4" name="TextBox 3"/>
          <p:cNvSpPr txBox="1"/>
          <p:nvPr/>
        </p:nvSpPr>
        <p:spPr>
          <a:xfrm>
            <a:off x="775695" y="1976540"/>
            <a:ext cx="7661723" cy="4154984"/>
          </a:xfrm>
          <a:prstGeom prst="rect">
            <a:avLst/>
          </a:prstGeom>
          <a:noFill/>
        </p:spPr>
        <p:txBody>
          <a:bodyPr wrap="square" rtlCol="0">
            <a:spAutoFit/>
          </a:bodyPr>
          <a:lstStyle/>
          <a:p>
            <a:r>
              <a:rPr lang="en-US" sz="2400" dirty="0"/>
              <a:t>Road base preparation is often overlooked on jobs with DSA placement. The road base must be graded to reflect the finished road shape desired.  This may require supplemental road base material to be included in the plan.</a:t>
            </a:r>
          </a:p>
          <a:p>
            <a:endParaRPr lang="en-US" sz="2400" dirty="0"/>
          </a:p>
          <a:p>
            <a:r>
              <a:rPr lang="en-US" sz="2400" dirty="0"/>
              <a:t>Anytime a grant application includes only DSA, further investigation is warranted.  Few project sites won’t benefit from drainage, base improvements, and other ESMs prior to DSA paving. </a:t>
            </a:r>
          </a:p>
          <a:p>
            <a:endParaRPr lang="en-US" sz="2400" dirty="0"/>
          </a:p>
          <a:p>
            <a:r>
              <a:rPr lang="en-US" sz="2400" b="1" i="1" dirty="0"/>
              <a:t>“You’ve got to bake the cake before you can ice it!” </a:t>
            </a:r>
          </a:p>
        </p:txBody>
      </p:sp>
    </p:spTree>
    <p:extLst>
      <p:ext uri="{BB962C8B-B14F-4D97-AF65-F5344CB8AC3E}">
        <p14:creationId xmlns:p14="http://schemas.microsoft.com/office/powerpoint/2010/main" val="2693611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ea typeface="Times New Roman"/>
              </a:rPr>
              <a:t>Road Fill/Road Base</a:t>
            </a:r>
          </a:p>
          <a:p>
            <a:r>
              <a:rPr lang="en-US" sz="4000" b="1" dirty="0" err="1">
                <a:ea typeface="Times New Roman"/>
              </a:rPr>
              <a:t>Crosspipe</a:t>
            </a:r>
            <a:r>
              <a:rPr lang="en-US" sz="4000" b="1" dirty="0">
                <a:ea typeface="Times New Roman"/>
              </a:rPr>
              <a:t>/Storm Sewer Installation</a:t>
            </a:r>
          </a:p>
          <a:p>
            <a:r>
              <a:rPr lang="en-US" sz="4000" b="1" dirty="0">
                <a:ea typeface="Times New Roman"/>
              </a:rPr>
              <a:t>Subsurface Drainage</a:t>
            </a:r>
          </a:p>
          <a:p>
            <a:r>
              <a:rPr lang="en-US" sz="4000" b="1" dirty="0">
                <a:ea typeface="Times New Roman"/>
              </a:rPr>
              <a:t>Driving Surface Aggregate</a:t>
            </a:r>
          </a:p>
          <a:p>
            <a:r>
              <a:rPr lang="en-US" sz="4000" b="1" dirty="0">
                <a:solidFill>
                  <a:srgbClr val="FFFF00"/>
                </a:solidFill>
                <a:ea typeface="Times New Roman"/>
              </a:rPr>
              <a:t>Stream Crossing Replacement</a:t>
            </a:r>
          </a:p>
          <a:p>
            <a:endParaRPr lang="en-US" b="1" dirty="0">
              <a:ea typeface="Times New Roman"/>
            </a:endParaRP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Tree>
    <p:extLst>
      <p:ext uri="{BB962C8B-B14F-4D97-AF65-F5344CB8AC3E}">
        <p14:creationId xmlns:p14="http://schemas.microsoft.com/office/powerpoint/2010/main" val="1975020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Replacement</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8" name="Picture 7">
            <a:extLst>
              <a:ext uri="{FF2B5EF4-FFF2-40B4-BE49-F238E27FC236}">
                <a16:creationId xmlns:a16="http://schemas.microsoft.com/office/drawing/2014/main" id="{3E0A0418-CB1F-4DEF-90BA-7E81D6956D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892" y="2035986"/>
            <a:ext cx="4213464" cy="3481443"/>
          </a:xfrm>
          <a:prstGeom prst="rect">
            <a:avLst/>
          </a:prstGeom>
          <a:ln w="228600" cap="sq" cmpd="thickThin">
            <a:noFill/>
            <a:prstDash val="solid"/>
            <a:miter lim="800000"/>
          </a:ln>
          <a:effectLst>
            <a:innerShdw blurRad="76200">
              <a:srgbClr val="000000"/>
            </a:innerShdw>
          </a:effectLst>
        </p:spPr>
      </p:pic>
      <p:sp>
        <p:nvSpPr>
          <p:cNvPr id="19" name="TextBox 18"/>
          <p:cNvSpPr txBox="1"/>
          <p:nvPr/>
        </p:nvSpPr>
        <p:spPr>
          <a:xfrm>
            <a:off x="4815779" y="1740799"/>
            <a:ext cx="4228625" cy="5078313"/>
          </a:xfrm>
          <a:prstGeom prst="rect">
            <a:avLst/>
          </a:prstGeom>
          <a:noFill/>
        </p:spPr>
        <p:txBody>
          <a:bodyPr wrap="square" lIns="91440" tIns="45720" rIns="91440" bIns="45720" rtlCol="0" anchor="t">
            <a:spAutoFit/>
          </a:bodyPr>
          <a:lstStyle/>
          <a:p>
            <a:r>
              <a:rPr lang="en-US" dirty="0">
                <a:cs typeface="Calibri"/>
              </a:rPr>
              <a:t>Comprehensive Projects:</a:t>
            </a:r>
          </a:p>
          <a:p>
            <a:endParaRPr lang="en-US" dirty="0">
              <a:cs typeface="Calibri"/>
            </a:endParaRPr>
          </a:p>
          <a:p>
            <a:pPr marL="342900" indent="-342900">
              <a:buFont typeface="Calibri"/>
              <a:buChar char="-"/>
            </a:pPr>
            <a:r>
              <a:rPr lang="en-US" dirty="0">
                <a:cs typeface="Calibri"/>
              </a:rPr>
              <a:t>Replacement Structure</a:t>
            </a:r>
          </a:p>
          <a:p>
            <a:pPr marL="800100" lvl="1" indent="-342900">
              <a:buFont typeface="Calibri"/>
              <a:buChar char="-"/>
            </a:pPr>
            <a:r>
              <a:rPr lang="en-US" dirty="0">
                <a:cs typeface="Calibri"/>
              </a:rPr>
              <a:t>Structure</a:t>
            </a:r>
          </a:p>
          <a:p>
            <a:pPr marL="800100" lvl="1" indent="-342900">
              <a:buFont typeface="Calibri"/>
              <a:buChar char="-"/>
            </a:pPr>
            <a:r>
              <a:rPr lang="en-US" dirty="0">
                <a:cs typeface="Calibri"/>
              </a:rPr>
              <a:t>Foundation (Bedding)</a:t>
            </a:r>
          </a:p>
          <a:p>
            <a:pPr marL="800100" lvl="1" indent="-342900">
              <a:buFont typeface="Calibri"/>
              <a:buChar char="-"/>
            </a:pPr>
            <a:r>
              <a:rPr lang="en-US" dirty="0">
                <a:cs typeface="Calibri"/>
              </a:rPr>
              <a:t>Footings (if bottomless)</a:t>
            </a:r>
          </a:p>
          <a:p>
            <a:pPr marL="800100" lvl="1" indent="-342900">
              <a:buFont typeface="Calibri"/>
              <a:buChar char="-"/>
            </a:pPr>
            <a:r>
              <a:rPr lang="en-US" dirty="0">
                <a:cs typeface="Calibri"/>
              </a:rPr>
              <a:t>Backfill</a:t>
            </a:r>
          </a:p>
          <a:p>
            <a:pPr marL="800100" lvl="1" indent="-342900">
              <a:buFont typeface="Calibri"/>
              <a:buChar char="-"/>
            </a:pPr>
            <a:endParaRPr lang="en-US" dirty="0">
              <a:cs typeface="Calibri"/>
            </a:endParaRPr>
          </a:p>
          <a:p>
            <a:pPr marL="342900" indent="-342900">
              <a:buFont typeface="Calibri"/>
              <a:buChar char="-"/>
            </a:pPr>
            <a:r>
              <a:rPr lang="en-US" dirty="0">
                <a:cs typeface="Calibri"/>
              </a:rPr>
              <a:t>Instream Restoration</a:t>
            </a:r>
          </a:p>
          <a:p>
            <a:pPr marL="800100" lvl="1" indent="-342900">
              <a:buFont typeface="Calibri"/>
              <a:buChar char="-"/>
            </a:pPr>
            <a:r>
              <a:rPr lang="en-US" dirty="0">
                <a:cs typeface="Calibri"/>
              </a:rPr>
              <a:t>Streambed material</a:t>
            </a:r>
          </a:p>
          <a:p>
            <a:pPr marL="800100" lvl="1" indent="-342900">
              <a:buFont typeface="Calibri"/>
              <a:buChar char="-"/>
            </a:pPr>
            <a:r>
              <a:rPr lang="en-US" dirty="0">
                <a:cs typeface="Calibri"/>
              </a:rPr>
              <a:t>Grade Control features</a:t>
            </a:r>
          </a:p>
          <a:p>
            <a:pPr marL="800100" lvl="1" indent="-342900">
              <a:buFont typeface="Calibri"/>
              <a:buChar char="-"/>
            </a:pPr>
            <a:r>
              <a:rPr lang="en-US" dirty="0">
                <a:cs typeface="Calibri"/>
              </a:rPr>
              <a:t>Bank Margins</a:t>
            </a:r>
          </a:p>
          <a:p>
            <a:pPr marL="800100" lvl="1" indent="-342900">
              <a:buFont typeface="Calibri"/>
              <a:buChar char="-"/>
            </a:pPr>
            <a:r>
              <a:rPr lang="en-US" dirty="0">
                <a:cs typeface="Calibri"/>
              </a:rPr>
              <a:t>Bank Stabilization</a:t>
            </a:r>
          </a:p>
          <a:p>
            <a:pPr marL="800100" lvl="1" indent="-342900">
              <a:buFont typeface="Calibri"/>
              <a:buChar char="-"/>
            </a:pPr>
            <a:endParaRPr lang="en-US" dirty="0">
              <a:cs typeface="Calibri"/>
            </a:endParaRPr>
          </a:p>
          <a:p>
            <a:pPr marL="342900" indent="-342900">
              <a:buFont typeface="Calibri"/>
              <a:buChar char="-"/>
            </a:pPr>
            <a:r>
              <a:rPr lang="en-US" dirty="0">
                <a:cs typeface="Calibri"/>
              </a:rPr>
              <a:t>Roadway</a:t>
            </a:r>
          </a:p>
          <a:p>
            <a:pPr marL="800100" lvl="1" indent="-342900">
              <a:buFont typeface="Calibri"/>
              <a:buChar char="-"/>
            </a:pPr>
            <a:r>
              <a:rPr lang="en-US" dirty="0">
                <a:cs typeface="Calibri"/>
              </a:rPr>
              <a:t>Road base</a:t>
            </a:r>
          </a:p>
          <a:p>
            <a:pPr marL="800100" lvl="1" indent="-342900">
              <a:buFont typeface="Calibri"/>
              <a:buChar char="-"/>
            </a:pPr>
            <a:r>
              <a:rPr lang="en-US" dirty="0">
                <a:cs typeface="Calibri"/>
              </a:rPr>
              <a:t>Surfacing</a:t>
            </a:r>
          </a:p>
          <a:p>
            <a:pPr marL="800100" lvl="1" indent="-342900">
              <a:buFont typeface="Calibri"/>
              <a:buChar char="-"/>
            </a:pPr>
            <a:r>
              <a:rPr lang="en-US" dirty="0">
                <a:cs typeface="Calibri"/>
              </a:rPr>
              <a:t>Drainage, etc.</a:t>
            </a:r>
          </a:p>
        </p:txBody>
      </p:sp>
    </p:spTree>
    <p:extLst>
      <p:ext uri="{BB962C8B-B14F-4D97-AF65-F5344CB8AC3E}">
        <p14:creationId xmlns:p14="http://schemas.microsoft.com/office/powerpoint/2010/main" val="349356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102921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Replacement</a:t>
            </a:r>
          </a:p>
          <a:p>
            <a:pPr marL="0" indent="0">
              <a:buNone/>
            </a:pPr>
            <a:endParaRPr lang="en-US" b="1" dirty="0">
              <a:ea typeface="Times New Roman"/>
            </a:endParaRPr>
          </a:p>
          <a:p>
            <a:endParaRPr lang="en-US" b="1" dirty="0">
              <a:ea typeface="Times New Roman"/>
              <a:cs typeface="Calibri" panose="020F0502020204030204"/>
            </a:endParaRPr>
          </a:p>
          <a:p>
            <a:pPr marL="0" indent="0">
              <a:buNone/>
            </a:pPr>
            <a:endParaRPr lang="en-US" sz="3600" b="1" dirty="0">
              <a:solidFill>
                <a:srgbClr val="385723"/>
              </a:solidFill>
              <a:ea typeface="Times New Roman"/>
              <a:cs typeface="Calibri" panose="020F0502020204030204"/>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3" name="TextBox 2">
            <a:extLst>
              <a:ext uri="{FF2B5EF4-FFF2-40B4-BE49-F238E27FC236}">
                <a16:creationId xmlns:a16="http://schemas.microsoft.com/office/drawing/2014/main" id="{F64F4DBD-FE25-66B3-998E-6BD1DB8CB9A7}"/>
              </a:ext>
            </a:extLst>
          </p:cNvPr>
          <p:cNvSpPr txBox="1"/>
          <p:nvPr/>
        </p:nvSpPr>
        <p:spPr>
          <a:xfrm>
            <a:off x="997215" y="1852102"/>
            <a:ext cx="7781771" cy="461665"/>
          </a:xfrm>
          <a:prstGeom prst="rect">
            <a:avLst/>
          </a:prstGeom>
          <a:noFill/>
        </p:spPr>
        <p:txBody>
          <a:bodyPr wrap="square" lIns="91440" tIns="45720" rIns="91440" bIns="45720" rtlCol="0" anchor="t">
            <a:spAutoFit/>
          </a:bodyPr>
          <a:lstStyle/>
          <a:p>
            <a:r>
              <a:rPr lang="en-US" sz="2400" dirty="0">
                <a:cs typeface="Calibri"/>
              </a:rPr>
              <a:t>The Site Assessment Tool is your most valuable resource!</a:t>
            </a:r>
          </a:p>
        </p:txBody>
      </p:sp>
      <p:pic>
        <p:nvPicPr>
          <p:cNvPr id="4" name="Picture 4">
            <a:extLst>
              <a:ext uri="{FF2B5EF4-FFF2-40B4-BE49-F238E27FC236}">
                <a16:creationId xmlns:a16="http://schemas.microsoft.com/office/drawing/2014/main" id="{0CA74DF4-7329-59CC-11A9-6413BF734B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692" y="2314682"/>
            <a:ext cx="4173020" cy="3119062"/>
          </a:xfrm>
          <a:prstGeom prst="rect">
            <a:avLst/>
          </a:prstGeom>
        </p:spPr>
      </p:pic>
      <p:pic>
        <p:nvPicPr>
          <p:cNvPr id="6" name="Picture 6" descr="Chart, line chart&#10;&#10;Description automatically generated">
            <a:extLst>
              <a:ext uri="{FF2B5EF4-FFF2-40B4-BE49-F238E27FC236}">
                <a16:creationId xmlns:a16="http://schemas.microsoft.com/office/drawing/2014/main" id="{2B230035-88AC-79C4-4FB5-DC9D78BFD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9579" y="3754752"/>
            <a:ext cx="5397357" cy="2774079"/>
          </a:xfrm>
          <a:prstGeom prst="rect">
            <a:avLst/>
          </a:prstGeom>
        </p:spPr>
      </p:pic>
    </p:spTree>
    <p:extLst>
      <p:ext uri="{BB962C8B-B14F-4D97-AF65-F5344CB8AC3E}">
        <p14:creationId xmlns:p14="http://schemas.microsoft.com/office/powerpoint/2010/main" val="1230419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383" y="1910434"/>
            <a:ext cx="4061178" cy="3043743"/>
          </a:xfrm>
          <a:prstGeom prst="rect">
            <a:avLst/>
          </a:prstGeom>
        </p:spPr>
      </p:pic>
      <p:sp>
        <p:nvSpPr>
          <p:cNvPr id="3" name="TextBox 2"/>
          <p:cNvSpPr txBox="1"/>
          <p:nvPr/>
        </p:nvSpPr>
        <p:spPr>
          <a:xfrm>
            <a:off x="4341028" y="1712629"/>
            <a:ext cx="4751601" cy="507831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t>First must allow for:</a:t>
            </a:r>
            <a:endParaRPr lang="en-US" dirty="0">
              <a:cs typeface="Calibri"/>
            </a:endParaRPr>
          </a:p>
          <a:p>
            <a:pPr marL="800100" lvl="1" indent="-342900">
              <a:buFont typeface="Arial" panose="020B0604020202020204" pitchFamily="34" charset="0"/>
              <a:buChar char="•"/>
            </a:pPr>
            <a:r>
              <a:rPr lang="en-US" dirty="0"/>
              <a:t>bankfull channel width </a:t>
            </a:r>
            <a:endParaRPr lang="en-US" dirty="0">
              <a:cs typeface="Calibri"/>
            </a:endParaRPr>
          </a:p>
          <a:p>
            <a:pPr marL="800100" lvl="1" indent="-342900">
              <a:buFont typeface="Arial" panose="020B0604020202020204" pitchFamily="34" charset="0"/>
              <a:buChar char="•"/>
            </a:pPr>
            <a:r>
              <a:rPr lang="en-US" dirty="0"/>
              <a:t>properly-sized (stable) bank margins</a:t>
            </a:r>
            <a:endParaRPr lang="en-US" dirty="0">
              <a:cs typeface="Calibri"/>
            </a:endParaRPr>
          </a:p>
          <a:p>
            <a:pPr marL="800100" lvl="1" indent="-342900">
              <a:buFont typeface="Arial" panose="020B0604020202020204" pitchFamily="34" charset="0"/>
              <a:buChar char="•"/>
            </a:pPr>
            <a:r>
              <a:rPr lang="en-US" dirty="0"/>
              <a:t>adequate bury depth</a:t>
            </a:r>
            <a:endParaRPr lang="en-US" dirty="0">
              <a:cs typeface="Calibri"/>
            </a:endParaRPr>
          </a:p>
          <a:p>
            <a:pPr marL="800100" lvl="1" indent="-342900">
              <a:buFont typeface="Arial" panose="020B0604020202020204" pitchFamily="34" charset="0"/>
              <a:buChar char="•"/>
            </a:pPr>
            <a:r>
              <a:rPr lang="en-US" dirty="0"/>
              <a:t>Q100 / 80% rule.</a:t>
            </a:r>
            <a:endParaRPr lang="en-US" dirty="0">
              <a:cs typeface="Calibri" panose="020F0502020204030204"/>
            </a:endParaRPr>
          </a:p>
          <a:p>
            <a:pPr marL="342900" indent="-342900">
              <a:buFont typeface="Arial" panose="020B0604020202020204" pitchFamily="34" charset="0"/>
              <a:buChar char="•"/>
            </a:pPr>
            <a:r>
              <a:rPr lang="en-US" dirty="0">
                <a:cs typeface="Calibri" panose="020F0502020204030204"/>
              </a:rPr>
              <a:t>After these are met:</a:t>
            </a:r>
          </a:p>
          <a:p>
            <a:pPr marL="800100" lvl="1" indent="-342900">
              <a:buFont typeface="Arial" panose="020B0604020202020204" pitchFamily="34" charset="0"/>
              <a:buChar char="•"/>
            </a:pPr>
            <a:r>
              <a:rPr lang="en-US" dirty="0">
                <a:cs typeface="Calibri" panose="020F0502020204030204"/>
              </a:rPr>
              <a:t>cannot be less than 125% bankfull width at bank margin elevation.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 Site Assessment Tool to predict a suitable structure size</a:t>
            </a:r>
            <a:endParaRPr lang="en-US" dirty="0">
              <a:cs typeface="Calibri"/>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With Your Applicant:</a:t>
            </a:r>
          </a:p>
          <a:p>
            <a:pPr marL="342900" indent="-342900">
              <a:buFont typeface="Arial" panose="020B0604020202020204" pitchFamily="34" charset="0"/>
              <a:buChar char="•"/>
            </a:pPr>
            <a:r>
              <a:rPr lang="en-US" dirty="0"/>
              <a:t>Discuss pros / cons of invert vs. bottomless vs. bridge options</a:t>
            </a:r>
          </a:p>
          <a:p>
            <a:pPr marL="342900" indent="-342900">
              <a:buFont typeface="Arial" panose="020B0604020202020204" pitchFamily="34" charset="0"/>
              <a:buChar char="•"/>
            </a:pPr>
            <a:r>
              <a:rPr lang="en-US" dirty="0">
                <a:cs typeface="Calibri"/>
              </a:rPr>
              <a:t>Agree on a preferred structure type and size for the grant application</a:t>
            </a:r>
          </a:p>
          <a:p>
            <a:pPr marL="342900" indent="-342900">
              <a:buFont typeface="Arial" panose="020B0604020202020204" pitchFamily="34" charset="0"/>
              <a:buChar char="•"/>
            </a:pPr>
            <a:r>
              <a:rPr lang="en-US" dirty="0">
                <a:cs typeface="Calibri"/>
              </a:rPr>
              <a:t>Slope &gt;4.0% or width &gt;20' is bottomless</a:t>
            </a:r>
          </a:p>
        </p:txBody>
      </p:sp>
    </p:spTree>
    <p:extLst>
      <p:ext uri="{BB962C8B-B14F-4D97-AF65-F5344CB8AC3E}">
        <p14:creationId xmlns:p14="http://schemas.microsoft.com/office/powerpoint/2010/main" val="2087052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4238287" y="1781123"/>
            <a:ext cx="4854342" cy="507831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b="1" dirty="0">
                <a:cs typeface="Calibri"/>
              </a:rPr>
              <a:t>Cost estimate</a:t>
            </a:r>
          </a:p>
          <a:p>
            <a:pPr marL="800100" lvl="1" indent="-342900">
              <a:buFont typeface="Arial" panose="020B0604020202020204" pitchFamily="34" charset="0"/>
              <a:buChar char="•"/>
            </a:pPr>
            <a:r>
              <a:rPr lang="en-US" dirty="0">
                <a:cs typeface="Calibri"/>
              </a:rPr>
              <a:t>Use a recent quote – similar type/size </a:t>
            </a:r>
          </a:p>
          <a:p>
            <a:pPr marL="1257300" lvl="2" indent="-342900">
              <a:buFont typeface="Arial" panose="020B0604020202020204" pitchFamily="34" charset="0"/>
              <a:buChar char="•"/>
            </a:pPr>
            <a:r>
              <a:rPr lang="en-US" dirty="0">
                <a:cs typeface="Calibri"/>
              </a:rPr>
              <a:t>($ per linear foot)</a:t>
            </a:r>
          </a:p>
          <a:p>
            <a:pPr marL="800100" lvl="1" indent="-342900">
              <a:buFont typeface="Arial" panose="020B0604020202020204" pitchFamily="34" charset="0"/>
              <a:buChar char="•"/>
            </a:pPr>
            <a:r>
              <a:rPr lang="en-US" dirty="0">
                <a:cs typeface="Calibri"/>
              </a:rPr>
              <a:t>Contact the vendor</a:t>
            </a:r>
          </a:p>
          <a:p>
            <a:pPr marL="1257300" lvl="2" indent="-342900">
              <a:buFont typeface="Arial" panose="020B0604020202020204" pitchFamily="34" charset="0"/>
              <a:buChar char="•"/>
            </a:pPr>
            <a:r>
              <a:rPr lang="en-US" dirty="0">
                <a:cs typeface="Calibri"/>
              </a:rPr>
              <a:t>Lane Enterprises</a:t>
            </a:r>
          </a:p>
          <a:p>
            <a:pPr marL="1257300" lvl="2" indent="-342900">
              <a:buFont typeface="Arial" panose="020B0604020202020204" pitchFamily="34" charset="0"/>
              <a:buChar char="•"/>
            </a:pPr>
            <a:r>
              <a:rPr lang="en-US" dirty="0">
                <a:cs typeface="Calibri"/>
              </a:rPr>
              <a:t>Contech Engineered Solutions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cs typeface="Calibri"/>
              </a:rPr>
              <a:t>Full invert structure </a:t>
            </a:r>
            <a:r>
              <a:rPr lang="en-US" dirty="0">
                <a:cs typeface="Calibri"/>
              </a:rPr>
              <a:t>– only need a quote for the structure (delivered)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Bottomless structure </a:t>
            </a:r>
            <a:r>
              <a:rPr lang="en-US" dirty="0"/>
              <a:t>– need a quote for the structure and for footings</a:t>
            </a:r>
            <a:endParaRPr lang="en-US" dirty="0">
              <a:cs typeface="Calibri"/>
            </a:endParaRPr>
          </a:p>
          <a:p>
            <a:pPr marL="800100" lvl="1" indent="-342900">
              <a:buFont typeface="Arial" panose="020B0604020202020204" pitchFamily="34" charset="0"/>
              <a:buChar char="•"/>
            </a:pPr>
            <a:r>
              <a:rPr lang="en-US" dirty="0">
                <a:cs typeface="Calibri"/>
              </a:rPr>
              <a:t>Pre-cast</a:t>
            </a:r>
          </a:p>
          <a:p>
            <a:pPr marL="800100" lvl="1" indent="-342900">
              <a:buFont typeface="Arial" panose="020B0604020202020204" pitchFamily="34" charset="0"/>
              <a:buChar char="•"/>
            </a:pPr>
            <a:r>
              <a:rPr lang="en-US" dirty="0">
                <a:cs typeface="Calibri"/>
              </a:rPr>
              <a:t>Pour-in-place</a:t>
            </a:r>
          </a:p>
          <a:p>
            <a:pPr marL="800100" lvl="1" indent="-342900">
              <a:buFont typeface="Arial" panose="020B0604020202020204" pitchFamily="34" charset="0"/>
              <a:buChar char="•"/>
            </a:pPr>
            <a:r>
              <a:rPr lang="en-US" dirty="0">
                <a:cs typeface="Calibri"/>
              </a:rPr>
              <a:t>Express footer</a:t>
            </a:r>
          </a:p>
          <a:p>
            <a:pPr marL="342900" indent="-342900">
              <a:buFont typeface="Arial" panose="020B0604020202020204" pitchFamily="34" charset="0"/>
              <a:buChar char="•"/>
            </a:pPr>
            <a:r>
              <a:rPr lang="en-US" dirty="0">
                <a:cs typeface="Calibri"/>
              </a:rPr>
              <a:t>Contact a local concrete supplier for pricing</a:t>
            </a:r>
          </a:p>
          <a:p>
            <a:pPr marL="342900" indent="-342900">
              <a:buFont typeface="Arial" panose="020B0604020202020204" pitchFamily="34" charset="0"/>
              <a:buChar char="•"/>
            </a:pPr>
            <a:r>
              <a:rPr lang="en-US" dirty="0">
                <a:cs typeface="Calibri"/>
              </a:rPr>
              <a:t>Structure vendor or applicant may be able to help</a:t>
            </a:r>
          </a:p>
        </p:txBody>
      </p:sp>
      <p:pic>
        <p:nvPicPr>
          <p:cNvPr id="4" name="Picture 4" descr="A picture containing ground, tree, outdoor, nature&#10;&#10;Description automatically generated">
            <a:extLst>
              <a:ext uri="{FF2B5EF4-FFF2-40B4-BE49-F238E27FC236}">
                <a16:creationId xmlns:a16="http://schemas.microsoft.com/office/drawing/2014/main" id="{A33D045B-F691-7378-F666-F1D3947F51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68" y="1929401"/>
            <a:ext cx="4147334" cy="3119062"/>
          </a:xfrm>
          <a:prstGeom prst="rect">
            <a:avLst/>
          </a:prstGeom>
        </p:spPr>
      </p:pic>
    </p:spTree>
    <p:extLst>
      <p:ext uri="{BB962C8B-B14F-4D97-AF65-F5344CB8AC3E}">
        <p14:creationId xmlns:p14="http://schemas.microsoft.com/office/powerpoint/2010/main" val="437336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938372" y="1251688"/>
            <a:ext cx="8660921"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Footings</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3861568" y="1781123"/>
            <a:ext cx="5231061" cy="424731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b="1" dirty="0">
              <a:cs typeface="Calibri"/>
            </a:endParaRPr>
          </a:p>
          <a:p>
            <a:pPr marL="342900" indent="-342900">
              <a:buFont typeface="Arial" panose="020B0604020202020204" pitchFamily="34" charset="0"/>
              <a:buChar char="•"/>
            </a:pPr>
            <a:r>
              <a:rPr lang="en-US" b="1" dirty="0">
                <a:cs typeface="Calibri"/>
              </a:rPr>
              <a:t>Use the Site Assessment Tool!</a:t>
            </a:r>
            <a:endParaRPr lang="en-US" b="1" dirty="0"/>
          </a:p>
          <a:p>
            <a:pPr marL="342900"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n-US" dirty="0">
                <a:cs typeface="Calibri"/>
              </a:rPr>
              <a:t>On "Bottomless Recommendations" tab:</a:t>
            </a:r>
          </a:p>
          <a:p>
            <a:pPr marL="800100" lvl="1" indent="-342900">
              <a:buFont typeface="Arial" panose="020B0604020202020204" pitchFamily="34" charset="0"/>
              <a:buChar char="•"/>
            </a:pPr>
            <a:r>
              <a:rPr lang="en-US" dirty="0">
                <a:cs typeface="Calibri"/>
              </a:rPr>
              <a:t>Provides footer height</a:t>
            </a:r>
          </a:p>
          <a:p>
            <a:pPr marL="800100" lvl="1" indent="-342900">
              <a:buFont typeface="Arial" panose="020B0604020202020204" pitchFamily="34" charset="0"/>
              <a:buChar char="•"/>
            </a:pPr>
            <a:r>
              <a:rPr lang="en-US" dirty="0">
                <a:cs typeface="Calibri"/>
              </a:rPr>
              <a:t>Assume a footer width (Width)</a:t>
            </a:r>
          </a:p>
          <a:p>
            <a:pPr marL="800100" lvl="1" indent="-342900">
              <a:buFont typeface="Arial" panose="020B0604020202020204" pitchFamily="34" charset="0"/>
              <a:buChar char="•"/>
            </a:pPr>
            <a:r>
              <a:rPr lang="en-US" dirty="0">
                <a:cs typeface="Calibri"/>
              </a:rPr>
              <a:t>Use Proposed Structure Length (Length)</a:t>
            </a:r>
          </a:p>
          <a:p>
            <a:pPr marL="800100" lvl="1" indent="-342900">
              <a:buFont typeface="Arial" panose="020B0604020202020204" pitchFamily="34" charset="0"/>
              <a:buChar char="•"/>
            </a:pPr>
            <a:r>
              <a:rPr lang="en-US" dirty="0">
                <a:cs typeface="Calibri"/>
              </a:rPr>
              <a:t>Volume = H x W x L</a:t>
            </a:r>
          </a:p>
          <a:p>
            <a:pPr marL="800100" lvl="1" indent="-342900">
              <a:buFont typeface="Arial" panose="020B0604020202020204" pitchFamily="34" charset="0"/>
              <a:buChar char="•"/>
            </a:pPr>
            <a:endParaRPr lang="en-US" dirty="0">
              <a:cs typeface="Calibri"/>
            </a:endParaRPr>
          </a:p>
          <a:p>
            <a:pPr lvl="1"/>
            <a:endParaRPr lang="en-US" b="1" dirty="0">
              <a:cs typeface="Calibri"/>
            </a:endParaRPr>
          </a:p>
          <a:p>
            <a:pPr lvl="1"/>
            <a:endParaRPr lang="en-US" b="1" dirty="0">
              <a:cs typeface="Calibri"/>
            </a:endParaRPr>
          </a:p>
          <a:p>
            <a:pPr lvl="1"/>
            <a:endParaRPr lang="en-US" dirty="0">
              <a:cs typeface="Calibri"/>
            </a:endParaRPr>
          </a:p>
          <a:p>
            <a:pPr lvl="1"/>
            <a:endParaRPr lang="en-US" dirty="0">
              <a:cs typeface="Calibri"/>
            </a:endParaRPr>
          </a:p>
          <a:p>
            <a:pPr marL="1257300" lvl="2" indent="-342900">
              <a:buFont typeface="Arial" panose="020B0604020202020204" pitchFamily="34" charset="0"/>
              <a:buChar char="•"/>
            </a:pPr>
            <a:endParaRPr lang="en-US" dirty="0">
              <a:cs typeface="Calibri"/>
            </a:endParaRPr>
          </a:p>
        </p:txBody>
      </p:sp>
      <p:pic>
        <p:nvPicPr>
          <p:cNvPr id="6" name="Picture 6" descr="Chart, line chart&#10;&#10;Description automatically generated">
            <a:extLst>
              <a:ext uri="{FF2B5EF4-FFF2-40B4-BE49-F238E27FC236}">
                <a16:creationId xmlns:a16="http://schemas.microsoft.com/office/drawing/2014/main" id="{482F13BF-8E07-AC39-67E6-CC263B0B1C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15" y="2465982"/>
            <a:ext cx="3762054" cy="2377801"/>
          </a:xfrm>
          <a:prstGeom prst="rect">
            <a:avLst/>
          </a:prstGeom>
        </p:spPr>
      </p:pic>
      <p:pic>
        <p:nvPicPr>
          <p:cNvPr id="7" name="Picture 7" descr="Table&#10;&#10;Description automatically generated">
            <a:extLst>
              <a:ext uri="{FF2B5EF4-FFF2-40B4-BE49-F238E27FC236}">
                <a16:creationId xmlns:a16="http://schemas.microsoft.com/office/drawing/2014/main" id="{157B7062-96E1-D8EE-8760-415518AA1148}"/>
              </a:ext>
            </a:extLst>
          </p:cNvPr>
          <p:cNvPicPr>
            <a:picLocks noChangeAspect="1"/>
          </p:cNvPicPr>
          <p:nvPr/>
        </p:nvPicPr>
        <p:blipFill>
          <a:blip r:embed="rId3"/>
          <a:stretch>
            <a:fillRect/>
          </a:stretch>
        </p:blipFill>
        <p:spPr>
          <a:xfrm>
            <a:off x="126715" y="6023893"/>
            <a:ext cx="8762143" cy="743539"/>
          </a:xfrm>
          <a:prstGeom prst="rect">
            <a:avLst/>
          </a:prstGeom>
        </p:spPr>
      </p:pic>
      <p:sp>
        <p:nvSpPr>
          <p:cNvPr id="5" name="Rectangle 4">
            <a:extLst>
              <a:ext uri="{FF2B5EF4-FFF2-40B4-BE49-F238E27FC236}">
                <a16:creationId xmlns:a16="http://schemas.microsoft.com/office/drawing/2014/main" id="{F1DA7ECC-D9ED-5421-08AC-81D69C448A3F}"/>
              </a:ext>
            </a:extLst>
          </p:cNvPr>
          <p:cNvSpPr/>
          <p:nvPr/>
        </p:nvSpPr>
        <p:spPr>
          <a:xfrm>
            <a:off x="5101839" y="6023893"/>
            <a:ext cx="1281869" cy="36933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8636A6EF-C66D-CCA8-C862-67B205983DE2}"/>
              </a:ext>
            </a:extLst>
          </p:cNvPr>
          <p:cNvSpPr/>
          <p:nvPr/>
        </p:nvSpPr>
        <p:spPr>
          <a:xfrm>
            <a:off x="6383708" y="6030122"/>
            <a:ext cx="1240271" cy="36933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104136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64900" y="1285871"/>
            <a:ext cx="9031797"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Foundation / Bedding</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4341264" y="1806016"/>
            <a:ext cx="4751365" cy="674030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cs typeface="Calibri"/>
              </a:rPr>
              <a:t>Typically a 2”-minus stone</a:t>
            </a:r>
          </a:p>
          <a:p>
            <a:pPr marL="800100" lvl="1" indent="-342900">
              <a:buFont typeface="Arial" panose="020B0604020202020204" pitchFamily="34" charset="0"/>
              <a:buChar char="•"/>
            </a:pPr>
            <a:r>
              <a:rPr lang="en-US" dirty="0">
                <a:cs typeface="Calibri"/>
              </a:rPr>
              <a:t>2A Modified, or 2RC (where available)</a:t>
            </a:r>
          </a:p>
          <a:p>
            <a:pPr marL="800100" lvl="1"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n-US" dirty="0">
                <a:cs typeface="Calibri"/>
              </a:rPr>
              <a:t>For a full invert structure</a:t>
            </a:r>
          </a:p>
          <a:p>
            <a:pPr marL="800100" lvl="1" indent="-342900">
              <a:buFont typeface="Arial" panose="020B0604020202020204" pitchFamily="34" charset="0"/>
              <a:buChar char="•"/>
            </a:pPr>
            <a:r>
              <a:rPr lang="en-US" dirty="0">
                <a:cs typeface="Calibri"/>
              </a:rPr>
              <a:t>Width = Structure width + 6’ (3’ on each side)</a:t>
            </a:r>
          </a:p>
          <a:p>
            <a:pPr marL="800100" lvl="1" indent="-342900">
              <a:buFont typeface="Arial" panose="020B0604020202020204" pitchFamily="34" charset="0"/>
              <a:buChar char="•"/>
            </a:pPr>
            <a:r>
              <a:rPr lang="en-US" dirty="0">
                <a:cs typeface="Calibri"/>
              </a:rPr>
              <a:t>Length = Structure length</a:t>
            </a:r>
          </a:p>
          <a:p>
            <a:pPr marL="800100" lvl="1" indent="-342900">
              <a:buFont typeface="Arial" panose="020B0604020202020204" pitchFamily="34" charset="0"/>
              <a:buChar char="•"/>
            </a:pPr>
            <a:r>
              <a:rPr lang="en-US" dirty="0">
                <a:cs typeface="Calibri"/>
              </a:rPr>
              <a:t>Depth = 6” (0.5’)</a:t>
            </a:r>
          </a:p>
          <a:p>
            <a:pPr marL="800100" lvl="1" indent="-342900">
              <a:buFont typeface="Arial" panose="020B0604020202020204" pitchFamily="34" charset="0"/>
              <a:buChar char="•"/>
            </a:pPr>
            <a:r>
              <a:rPr lang="en-US" dirty="0">
                <a:cs typeface="Calibri"/>
              </a:rPr>
              <a:t>Use the materials calculator to determine volume (W x L x D)</a:t>
            </a:r>
          </a:p>
          <a:p>
            <a:pPr marL="800100" lvl="1"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n-US" dirty="0">
                <a:cs typeface="Calibri"/>
              </a:rPr>
              <a:t>For bottomless structure</a:t>
            </a:r>
          </a:p>
          <a:p>
            <a:pPr marL="800100" lvl="1" indent="-342900">
              <a:buFont typeface="Arial" panose="020B0604020202020204" pitchFamily="34" charset="0"/>
              <a:buChar char="•"/>
            </a:pPr>
            <a:r>
              <a:rPr lang="en-US" dirty="0">
                <a:cs typeface="Calibri"/>
              </a:rPr>
              <a:t>Width = 3’ (assumed for base of footing)</a:t>
            </a:r>
          </a:p>
          <a:p>
            <a:pPr marL="800100" lvl="1" indent="-342900">
              <a:buFont typeface="Arial" panose="020B0604020202020204" pitchFamily="34" charset="0"/>
              <a:buChar char="•"/>
            </a:pPr>
            <a:r>
              <a:rPr lang="en-US" dirty="0">
                <a:cs typeface="Calibri"/>
              </a:rPr>
              <a:t>Length = Structure length </a:t>
            </a:r>
          </a:p>
          <a:p>
            <a:pPr marL="800100" lvl="1" indent="-342900">
              <a:buFont typeface="Arial" panose="020B0604020202020204" pitchFamily="34" charset="0"/>
              <a:buChar char="•"/>
            </a:pPr>
            <a:r>
              <a:rPr lang="en-US" dirty="0">
                <a:cs typeface="Calibri"/>
              </a:rPr>
              <a:t>Depth = 8” (0.67’)</a:t>
            </a:r>
          </a:p>
          <a:p>
            <a:pPr marL="800100" lvl="1" indent="-342900">
              <a:buFont typeface="Arial" panose="020B0604020202020204" pitchFamily="34" charset="0"/>
              <a:buChar char="•"/>
            </a:pPr>
            <a:r>
              <a:rPr lang="en-US" dirty="0">
                <a:cs typeface="Calibri"/>
              </a:rPr>
              <a:t>Volume x 2 (two footings)</a:t>
            </a:r>
          </a:p>
          <a:p>
            <a:endParaRPr lang="en-US" dirty="0">
              <a:cs typeface="Calibri"/>
            </a:endParaRPr>
          </a:p>
          <a:p>
            <a:endParaRPr lang="en-US" dirty="0">
              <a:cs typeface="Calibri"/>
            </a:endParaRPr>
          </a:p>
          <a:p>
            <a:pPr marL="800100" lvl="1" indent="-342900">
              <a:buFont typeface="Arial" panose="020B0604020202020204" pitchFamily="34" charset="0"/>
              <a:buChar char="•"/>
            </a:pPr>
            <a:endParaRPr lang="en-US" dirty="0">
              <a:cs typeface="Calibri"/>
            </a:endParaRPr>
          </a:p>
          <a:p>
            <a:pPr lvl="1"/>
            <a:endParaRPr lang="en-US" b="1" dirty="0">
              <a:cs typeface="Calibri"/>
            </a:endParaRPr>
          </a:p>
          <a:p>
            <a:pPr lvl="1"/>
            <a:endParaRPr lang="en-US" b="1" dirty="0">
              <a:cs typeface="Calibri"/>
            </a:endParaRPr>
          </a:p>
          <a:p>
            <a:pPr lvl="1"/>
            <a:endParaRPr lang="en-US" dirty="0">
              <a:cs typeface="Calibri"/>
            </a:endParaRPr>
          </a:p>
          <a:p>
            <a:pPr lvl="1"/>
            <a:endParaRPr lang="en-US" dirty="0">
              <a:cs typeface="Calibri"/>
            </a:endParaRPr>
          </a:p>
          <a:p>
            <a:pPr marL="1257300" lvl="2" indent="-342900">
              <a:buFont typeface="Arial" panose="020B0604020202020204" pitchFamily="34" charset="0"/>
              <a:buChar char="•"/>
            </a:pPr>
            <a:endParaRPr lang="en-US" dirty="0">
              <a:cs typeface="Calibri"/>
            </a:endParaRPr>
          </a:p>
        </p:txBody>
      </p:sp>
      <p:pic>
        <p:nvPicPr>
          <p:cNvPr id="12" name="Picture 11" descr="A picture containing ground, outdoor, tree, sky&#10;&#10;Description automatically generated">
            <a:extLst>
              <a:ext uri="{FF2B5EF4-FFF2-40B4-BE49-F238E27FC236}">
                <a16:creationId xmlns:a16="http://schemas.microsoft.com/office/drawing/2014/main" id="{AA83D72E-4DBE-1AF5-2C2D-1C95C84549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541" y="1933927"/>
            <a:ext cx="4152655" cy="3115072"/>
          </a:xfrm>
          <a:prstGeom prst="rect">
            <a:avLst/>
          </a:prstGeom>
        </p:spPr>
      </p:pic>
      <p:sp>
        <p:nvSpPr>
          <p:cNvPr id="13" name="TextBox 12">
            <a:extLst>
              <a:ext uri="{FF2B5EF4-FFF2-40B4-BE49-F238E27FC236}">
                <a16:creationId xmlns:a16="http://schemas.microsoft.com/office/drawing/2014/main" id="{DB79DF14-E76D-3BE7-FEB5-CDA24F5074E4}"/>
              </a:ext>
            </a:extLst>
          </p:cNvPr>
          <p:cNvSpPr txBox="1"/>
          <p:nvPr/>
        </p:nvSpPr>
        <p:spPr>
          <a:xfrm>
            <a:off x="186574" y="4760539"/>
            <a:ext cx="3966682" cy="230832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dirty="0">
              <a:cs typeface="Calibri"/>
            </a:endParaRPr>
          </a:p>
          <a:p>
            <a:endParaRPr lang="en-US" dirty="0">
              <a:cs typeface="Calibri"/>
            </a:endParaRPr>
          </a:p>
          <a:p>
            <a:pPr marL="800100" lvl="1" indent="-342900">
              <a:buFont typeface="Arial" panose="020B0604020202020204" pitchFamily="34" charset="0"/>
              <a:buChar char="•"/>
            </a:pPr>
            <a:endParaRPr lang="en-US" dirty="0">
              <a:cs typeface="Calibri"/>
            </a:endParaRPr>
          </a:p>
          <a:p>
            <a:pPr lvl="1"/>
            <a:endParaRPr lang="en-US" b="1" dirty="0">
              <a:cs typeface="Calibri"/>
            </a:endParaRPr>
          </a:p>
          <a:p>
            <a:pPr lvl="1"/>
            <a:endParaRPr lang="en-US" b="1" dirty="0">
              <a:cs typeface="Calibri"/>
            </a:endParaRPr>
          </a:p>
          <a:p>
            <a:pPr lvl="1"/>
            <a:endParaRPr lang="en-US" dirty="0">
              <a:cs typeface="Calibri"/>
            </a:endParaRPr>
          </a:p>
          <a:p>
            <a:pPr lvl="1"/>
            <a:endParaRPr lang="en-US" dirty="0">
              <a:cs typeface="Calibri"/>
            </a:endParaRPr>
          </a:p>
          <a:p>
            <a:pPr marL="1257300" lvl="2" indent="-34290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5659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Road Fill/Road Base</a:t>
            </a:r>
          </a:p>
          <a:p>
            <a:pPr marL="0" indent="0">
              <a:buNone/>
            </a:pPr>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pic>
        <p:nvPicPr>
          <p:cNvPr id="6"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5423" y="2468881"/>
            <a:ext cx="8609320" cy="3059084"/>
          </a:xfrm>
          <a:prstGeom prst="rect">
            <a:avLst/>
          </a:prstGeom>
        </p:spPr>
      </p:pic>
    </p:spTree>
    <p:extLst>
      <p:ext uri="{BB962C8B-B14F-4D97-AF65-F5344CB8AC3E}">
        <p14:creationId xmlns:p14="http://schemas.microsoft.com/office/powerpoint/2010/main" val="1607671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17598" y="1285871"/>
            <a:ext cx="9144000"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Streambed Material</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64900" y="1806016"/>
            <a:ext cx="9027730" cy="3513141"/>
          </a:xfrm>
          <a:prstGeom prst="rect">
            <a:avLst/>
          </a:prstGeom>
          <a:noFill/>
        </p:spPr>
        <p:txBody>
          <a:bodyPr wrap="square" lIns="91440" tIns="45720" rIns="91440" bIns="45720" rtlCol="0" anchor="t">
            <a:spAutoFit/>
          </a:bodyPr>
          <a:lstStyle/>
          <a:p>
            <a:pPr marL="285750" indent="-285750">
              <a:lnSpc>
                <a:spcPct val="107000"/>
              </a:lnSpc>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How Much Material Do I Need?</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the Site Assessment Tool (either of the Recommendations graphs)</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Determine length of reconstructed reach</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If depths vary significantly, break the reconstructed reach into segments (Length)</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Estimate an average depth of fill required for each segment (Depth)</a:t>
            </a:r>
          </a:p>
          <a:p>
            <a:endParaRPr lang="en-US" dirty="0">
              <a:cs typeface="Calibri"/>
            </a:endParaRPr>
          </a:p>
          <a:p>
            <a:pPr marL="800100" lvl="1" indent="-342900">
              <a:buFont typeface="Arial" panose="020B0604020202020204" pitchFamily="34" charset="0"/>
              <a:buChar char="•"/>
            </a:pPr>
            <a:endParaRPr lang="en-US" dirty="0">
              <a:cs typeface="Calibri"/>
            </a:endParaRPr>
          </a:p>
          <a:p>
            <a:pPr lvl="1"/>
            <a:endParaRPr lang="en-US" b="1" dirty="0">
              <a:cs typeface="Calibri"/>
            </a:endParaRPr>
          </a:p>
          <a:p>
            <a:pPr lvl="1"/>
            <a:endParaRPr lang="en-US" b="1" dirty="0">
              <a:cs typeface="Calibri"/>
            </a:endParaRPr>
          </a:p>
          <a:p>
            <a:pPr lvl="1"/>
            <a:endParaRPr lang="en-US" dirty="0">
              <a:cs typeface="Calibri"/>
            </a:endParaRPr>
          </a:p>
          <a:p>
            <a:pPr lvl="1"/>
            <a:endParaRPr lang="en-US" dirty="0">
              <a:cs typeface="Calibri"/>
            </a:endParaRPr>
          </a:p>
          <a:p>
            <a:pPr marL="1257300" lvl="2" indent="-342900">
              <a:buFont typeface="Arial" panose="020B0604020202020204" pitchFamily="34" charset="0"/>
              <a:buChar char="•"/>
            </a:pPr>
            <a:endParaRPr lang="en-US" dirty="0">
              <a:cs typeface="Calibri"/>
            </a:endParaRPr>
          </a:p>
        </p:txBody>
      </p:sp>
      <p:pic>
        <p:nvPicPr>
          <p:cNvPr id="5" name="Picture 4" descr="Chart, line chart&#10;&#10;Description automatically generated">
            <a:extLst>
              <a:ext uri="{FF2B5EF4-FFF2-40B4-BE49-F238E27FC236}">
                <a16:creationId xmlns:a16="http://schemas.microsoft.com/office/drawing/2014/main" id="{750D94DA-1A01-0DD9-77D0-CFC56537FC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501015"/>
            <a:ext cx="9144000" cy="3222582"/>
          </a:xfrm>
          <a:prstGeom prst="rect">
            <a:avLst/>
          </a:prstGeom>
        </p:spPr>
      </p:pic>
      <p:cxnSp>
        <p:nvCxnSpPr>
          <p:cNvPr id="8" name="Straight Connector 7">
            <a:extLst>
              <a:ext uri="{FF2B5EF4-FFF2-40B4-BE49-F238E27FC236}">
                <a16:creationId xmlns:a16="http://schemas.microsoft.com/office/drawing/2014/main" id="{F6CA8237-E742-BAC2-9A18-CC8FA309CDDA}"/>
              </a:ext>
            </a:extLst>
          </p:cNvPr>
          <p:cNvCxnSpPr>
            <a:cxnSpLocks/>
          </p:cNvCxnSpPr>
          <p:nvPr/>
        </p:nvCxnSpPr>
        <p:spPr>
          <a:xfrm>
            <a:off x="1965533" y="3821063"/>
            <a:ext cx="0" cy="14112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465FCC-2EB5-F572-905D-A8C79B29481F}"/>
              </a:ext>
            </a:extLst>
          </p:cNvPr>
          <p:cNvCxnSpPr>
            <a:cxnSpLocks/>
          </p:cNvCxnSpPr>
          <p:nvPr/>
        </p:nvCxnSpPr>
        <p:spPr>
          <a:xfrm>
            <a:off x="5214166" y="4746530"/>
            <a:ext cx="0" cy="14112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1AC572-EE52-0931-6F31-9901F328FBA7}"/>
              </a:ext>
            </a:extLst>
          </p:cNvPr>
          <p:cNvCxnSpPr>
            <a:cxnSpLocks/>
          </p:cNvCxnSpPr>
          <p:nvPr/>
        </p:nvCxnSpPr>
        <p:spPr>
          <a:xfrm>
            <a:off x="3631770" y="4163992"/>
            <a:ext cx="0" cy="14112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E32297-3F5A-41CC-0258-4E68506902C9}"/>
              </a:ext>
            </a:extLst>
          </p:cNvPr>
          <p:cNvCxnSpPr>
            <a:cxnSpLocks/>
          </p:cNvCxnSpPr>
          <p:nvPr/>
        </p:nvCxnSpPr>
        <p:spPr>
          <a:xfrm>
            <a:off x="6775198" y="4944994"/>
            <a:ext cx="0" cy="14112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76B1859-A8B7-6CCD-19BE-FEB7D8B1D86E}"/>
              </a:ext>
            </a:extLst>
          </p:cNvPr>
          <p:cNvCxnSpPr>
            <a:cxnSpLocks/>
            <a:stCxn id="38" idx="3"/>
          </p:cNvCxnSpPr>
          <p:nvPr/>
        </p:nvCxnSpPr>
        <p:spPr>
          <a:xfrm flipV="1">
            <a:off x="1612760" y="5312464"/>
            <a:ext cx="352773" cy="35758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6D6E59-1DB5-3087-6F33-39C03A1F00E9}"/>
              </a:ext>
            </a:extLst>
          </p:cNvPr>
          <p:cNvCxnSpPr>
            <a:cxnSpLocks/>
            <a:stCxn id="38" idx="3"/>
          </p:cNvCxnSpPr>
          <p:nvPr/>
        </p:nvCxnSpPr>
        <p:spPr>
          <a:xfrm flipV="1">
            <a:off x="1612760" y="5552373"/>
            <a:ext cx="2001412" cy="1176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7B02153-D23F-950D-50DF-D8044E0AE87F}"/>
              </a:ext>
            </a:extLst>
          </p:cNvPr>
          <p:cNvCxnSpPr>
            <a:cxnSpLocks/>
          </p:cNvCxnSpPr>
          <p:nvPr/>
        </p:nvCxnSpPr>
        <p:spPr>
          <a:xfrm flipV="1">
            <a:off x="3080277" y="5633598"/>
            <a:ext cx="551493" cy="47993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0BDE7DF-1E7C-5F22-3718-955B01EC8560}"/>
              </a:ext>
            </a:extLst>
          </p:cNvPr>
          <p:cNvCxnSpPr>
            <a:cxnSpLocks/>
          </p:cNvCxnSpPr>
          <p:nvPr/>
        </p:nvCxnSpPr>
        <p:spPr>
          <a:xfrm flipV="1">
            <a:off x="3051876" y="5994927"/>
            <a:ext cx="2162289" cy="13228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47474FE-C022-11F4-E6D3-1237BEE7C855}"/>
              </a:ext>
            </a:extLst>
          </p:cNvPr>
          <p:cNvCxnSpPr>
            <a:cxnSpLocks/>
            <a:stCxn id="44" idx="1"/>
          </p:cNvCxnSpPr>
          <p:nvPr/>
        </p:nvCxnSpPr>
        <p:spPr>
          <a:xfrm flipH="1">
            <a:off x="5231763" y="4084779"/>
            <a:ext cx="1708980" cy="6617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5F686CB-3391-A988-CDFF-AC06BCAAF428}"/>
              </a:ext>
            </a:extLst>
          </p:cNvPr>
          <p:cNvCxnSpPr>
            <a:cxnSpLocks/>
            <a:stCxn id="44" idx="1"/>
          </p:cNvCxnSpPr>
          <p:nvPr/>
        </p:nvCxnSpPr>
        <p:spPr>
          <a:xfrm flipH="1">
            <a:off x="6775198" y="4084779"/>
            <a:ext cx="165545" cy="88717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BDC62D02-B5F6-9122-C758-E7C3B07CA462}"/>
              </a:ext>
            </a:extLst>
          </p:cNvPr>
          <p:cNvSpPr/>
          <p:nvPr/>
        </p:nvSpPr>
        <p:spPr>
          <a:xfrm>
            <a:off x="1974079" y="4460905"/>
            <a:ext cx="1580971" cy="512747"/>
          </a:xfrm>
          <a:custGeom>
            <a:avLst/>
            <a:gdLst>
              <a:gd name="connsiteX0" fmla="*/ 0 w 1580971"/>
              <a:gd name="connsiteY0" fmla="*/ 0 h 512747"/>
              <a:gd name="connsiteX1" fmla="*/ 1016949 w 1580971"/>
              <a:gd name="connsiteY1" fmla="*/ 94003 h 512747"/>
              <a:gd name="connsiteX2" fmla="*/ 1469876 w 1580971"/>
              <a:gd name="connsiteY2" fmla="*/ 230736 h 512747"/>
              <a:gd name="connsiteX3" fmla="*/ 1580971 w 1580971"/>
              <a:gd name="connsiteY3" fmla="*/ 512747 h 512747"/>
              <a:gd name="connsiteX4" fmla="*/ 1461330 w 1580971"/>
              <a:gd name="connsiteY4" fmla="*/ 495656 h 512747"/>
              <a:gd name="connsiteX5" fmla="*/ 0 w 1580971"/>
              <a:gd name="connsiteY5" fmla="*/ 0 h 51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971" h="512747">
                <a:moveTo>
                  <a:pt x="0" y="0"/>
                </a:moveTo>
                <a:lnTo>
                  <a:pt x="1016949" y="94003"/>
                </a:lnTo>
                <a:lnTo>
                  <a:pt x="1469876" y="230736"/>
                </a:lnTo>
                <a:lnTo>
                  <a:pt x="1580971" y="512747"/>
                </a:lnTo>
                <a:lnTo>
                  <a:pt x="1461330" y="495656"/>
                </a:lnTo>
                <a:lnTo>
                  <a:pt x="0" y="0"/>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4A457E0-8729-1C4E-88E3-6162592798B7}"/>
              </a:ext>
            </a:extLst>
          </p:cNvPr>
          <p:cNvSpPr/>
          <p:nvPr/>
        </p:nvSpPr>
        <p:spPr>
          <a:xfrm>
            <a:off x="3649054" y="4990744"/>
            <a:ext cx="1563881" cy="675118"/>
          </a:xfrm>
          <a:custGeom>
            <a:avLst/>
            <a:gdLst>
              <a:gd name="connsiteX0" fmla="*/ 0 w 1563881"/>
              <a:gd name="connsiteY0" fmla="*/ 0 h 675118"/>
              <a:gd name="connsiteX1" fmla="*/ 42729 w 1563881"/>
              <a:gd name="connsiteY1" fmla="*/ 196553 h 675118"/>
              <a:gd name="connsiteX2" fmla="*/ 444382 w 1563881"/>
              <a:gd name="connsiteY2" fmla="*/ 247828 h 675118"/>
              <a:gd name="connsiteX3" fmla="*/ 444382 w 1563881"/>
              <a:gd name="connsiteY3" fmla="*/ 435835 h 675118"/>
              <a:gd name="connsiteX4" fmla="*/ 1529697 w 1563881"/>
              <a:gd name="connsiteY4" fmla="*/ 675118 h 675118"/>
              <a:gd name="connsiteX5" fmla="*/ 1563881 w 1563881"/>
              <a:gd name="connsiteY5" fmla="*/ 418744 h 675118"/>
              <a:gd name="connsiteX6" fmla="*/ 0 w 1563881"/>
              <a:gd name="connsiteY6" fmla="*/ 0 h 6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881" h="675118">
                <a:moveTo>
                  <a:pt x="0" y="0"/>
                </a:moveTo>
                <a:lnTo>
                  <a:pt x="42729" y="196553"/>
                </a:lnTo>
                <a:lnTo>
                  <a:pt x="444382" y="247828"/>
                </a:lnTo>
                <a:lnTo>
                  <a:pt x="444382" y="435835"/>
                </a:lnTo>
                <a:lnTo>
                  <a:pt x="1529697" y="675118"/>
                </a:lnTo>
                <a:lnTo>
                  <a:pt x="1563881" y="418744"/>
                </a:lnTo>
                <a:lnTo>
                  <a:pt x="0" y="0"/>
                </a:lnTo>
                <a:close/>
              </a:path>
            </a:pathLst>
          </a:cu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1E56CF-F0EB-EB88-0906-18EC6DF1F59C}"/>
              </a:ext>
            </a:extLst>
          </p:cNvPr>
          <p:cNvSpPr/>
          <p:nvPr/>
        </p:nvSpPr>
        <p:spPr>
          <a:xfrm>
            <a:off x="5281301" y="5477854"/>
            <a:ext cx="1435693" cy="666572"/>
          </a:xfrm>
          <a:custGeom>
            <a:avLst/>
            <a:gdLst>
              <a:gd name="connsiteX0" fmla="*/ 0 w 1435693"/>
              <a:gd name="connsiteY0" fmla="*/ 0 h 666572"/>
              <a:gd name="connsiteX1" fmla="*/ 8546 w 1435693"/>
              <a:gd name="connsiteY1" fmla="*/ 401653 h 666572"/>
              <a:gd name="connsiteX2" fmla="*/ 1179320 w 1435693"/>
              <a:gd name="connsiteY2" fmla="*/ 666572 h 666572"/>
              <a:gd name="connsiteX3" fmla="*/ 1435693 w 1435693"/>
              <a:gd name="connsiteY3" fmla="*/ 273466 h 666572"/>
              <a:gd name="connsiteX4" fmla="*/ 0 w 1435693"/>
              <a:gd name="connsiteY4" fmla="*/ 0 h 66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693" h="666572">
                <a:moveTo>
                  <a:pt x="0" y="0"/>
                </a:moveTo>
                <a:lnTo>
                  <a:pt x="8546" y="401653"/>
                </a:lnTo>
                <a:lnTo>
                  <a:pt x="1179320" y="666572"/>
                </a:lnTo>
                <a:lnTo>
                  <a:pt x="1435693" y="273466"/>
                </a:lnTo>
                <a:lnTo>
                  <a:pt x="0" y="0"/>
                </a:ln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91A6248-BB22-360B-CF91-6F3B4BED5FFB}"/>
              </a:ext>
            </a:extLst>
          </p:cNvPr>
          <p:cNvSpPr txBox="1"/>
          <p:nvPr/>
        </p:nvSpPr>
        <p:spPr>
          <a:xfrm>
            <a:off x="234896" y="5346878"/>
            <a:ext cx="1377864" cy="646331"/>
          </a:xfrm>
          <a:prstGeom prst="rect">
            <a:avLst/>
          </a:prstGeom>
          <a:solidFill>
            <a:srgbClr val="FF0000">
              <a:alpha val="20000"/>
            </a:srgbClr>
          </a:solidFill>
          <a:ln w="12700">
            <a:solidFill>
              <a:srgbClr val="FF0000"/>
            </a:solidFill>
          </a:ln>
        </p:spPr>
        <p:txBody>
          <a:bodyPr wrap="square" rtlCol="0">
            <a:spAutoFit/>
          </a:bodyPr>
          <a:lstStyle/>
          <a:p>
            <a:r>
              <a:rPr lang="en-US" sz="1200" dirty="0">
                <a:solidFill>
                  <a:schemeClr val="bg1"/>
                </a:solidFill>
              </a:rPr>
              <a:t>Segment 1</a:t>
            </a:r>
          </a:p>
          <a:p>
            <a:r>
              <a:rPr lang="en-US" sz="1200" dirty="0">
                <a:solidFill>
                  <a:schemeClr val="bg1"/>
                </a:solidFill>
              </a:rPr>
              <a:t>ST 44 to 88 (44’)</a:t>
            </a:r>
          </a:p>
          <a:p>
            <a:r>
              <a:rPr lang="en-US" sz="1200" dirty="0">
                <a:solidFill>
                  <a:schemeClr val="bg1"/>
                </a:solidFill>
              </a:rPr>
              <a:t>~ 0.5’ cut</a:t>
            </a:r>
          </a:p>
        </p:txBody>
      </p:sp>
      <p:sp>
        <p:nvSpPr>
          <p:cNvPr id="41" name="TextBox 40">
            <a:extLst>
              <a:ext uri="{FF2B5EF4-FFF2-40B4-BE49-F238E27FC236}">
                <a16:creationId xmlns:a16="http://schemas.microsoft.com/office/drawing/2014/main" id="{7C83939C-E025-14B8-EE4A-8844EDE7D63A}"/>
              </a:ext>
            </a:extLst>
          </p:cNvPr>
          <p:cNvSpPr txBox="1"/>
          <p:nvPr/>
        </p:nvSpPr>
        <p:spPr>
          <a:xfrm>
            <a:off x="1674012" y="5905889"/>
            <a:ext cx="1377864" cy="646331"/>
          </a:xfrm>
          <a:prstGeom prst="rect">
            <a:avLst/>
          </a:prstGeom>
          <a:solidFill>
            <a:srgbClr val="00B050">
              <a:alpha val="20000"/>
            </a:srgbClr>
          </a:solidFill>
          <a:ln w="12700">
            <a:solidFill>
              <a:srgbClr val="00B050"/>
            </a:solidFill>
          </a:ln>
        </p:spPr>
        <p:txBody>
          <a:bodyPr wrap="square" rtlCol="0">
            <a:spAutoFit/>
          </a:bodyPr>
          <a:lstStyle/>
          <a:p>
            <a:r>
              <a:rPr lang="en-US" sz="1200" dirty="0">
                <a:solidFill>
                  <a:schemeClr val="bg1"/>
                </a:solidFill>
              </a:rPr>
              <a:t>Segment 2</a:t>
            </a:r>
          </a:p>
          <a:p>
            <a:r>
              <a:rPr lang="en-US" sz="1200" dirty="0">
                <a:solidFill>
                  <a:schemeClr val="bg1"/>
                </a:solidFill>
              </a:rPr>
              <a:t>ST 88 to 130 (42’)</a:t>
            </a:r>
          </a:p>
          <a:p>
            <a:r>
              <a:rPr lang="en-US" sz="1200" dirty="0">
                <a:solidFill>
                  <a:schemeClr val="bg1"/>
                </a:solidFill>
              </a:rPr>
              <a:t>~ 1.0’ fill</a:t>
            </a:r>
          </a:p>
        </p:txBody>
      </p:sp>
      <p:sp>
        <p:nvSpPr>
          <p:cNvPr id="44" name="TextBox 43">
            <a:extLst>
              <a:ext uri="{FF2B5EF4-FFF2-40B4-BE49-F238E27FC236}">
                <a16:creationId xmlns:a16="http://schemas.microsoft.com/office/drawing/2014/main" id="{D2CB0B4E-2258-A07D-20C4-51023426CA75}"/>
              </a:ext>
            </a:extLst>
          </p:cNvPr>
          <p:cNvSpPr txBox="1"/>
          <p:nvPr/>
        </p:nvSpPr>
        <p:spPr>
          <a:xfrm>
            <a:off x="6940743" y="3761613"/>
            <a:ext cx="1377864" cy="646331"/>
          </a:xfrm>
          <a:prstGeom prst="rect">
            <a:avLst/>
          </a:prstGeom>
          <a:solidFill>
            <a:schemeClr val="accent1">
              <a:alpha val="20000"/>
            </a:schemeClr>
          </a:solidFill>
          <a:ln w="12700">
            <a:solidFill>
              <a:schemeClr val="accent1"/>
            </a:solidFill>
          </a:ln>
        </p:spPr>
        <p:txBody>
          <a:bodyPr wrap="square" rtlCol="0">
            <a:spAutoFit/>
          </a:bodyPr>
          <a:lstStyle/>
          <a:p>
            <a:r>
              <a:rPr lang="en-US" sz="1200" dirty="0">
                <a:solidFill>
                  <a:schemeClr val="bg1"/>
                </a:solidFill>
              </a:rPr>
              <a:t>Segment 2</a:t>
            </a:r>
          </a:p>
          <a:p>
            <a:r>
              <a:rPr lang="en-US" sz="1200" dirty="0">
                <a:solidFill>
                  <a:schemeClr val="bg1"/>
                </a:solidFill>
              </a:rPr>
              <a:t>ST 130 to 170 (40’)</a:t>
            </a:r>
          </a:p>
          <a:p>
            <a:r>
              <a:rPr lang="en-US" sz="1200" dirty="0">
                <a:solidFill>
                  <a:schemeClr val="bg1"/>
                </a:solidFill>
              </a:rPr>
              <a:t>~ 2.0’ fill</a:t>
            </a:r>
          </a:p>
        </p:txBody>
      </p:sp>
    </p:spTree>
    <p:extLst>
      <p:ext uri="{BB962C8B-B14F-4D97-AF65-F5344CB8AC3E}">
        <p14:creationId xmlns:p14="http://schemas.microsoft.com/office/powerpoint/2010/main" val="15433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1" grpId="0" animBg="1"/>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89356" y="1200413"/>
            <a:ext cx="9144000"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Streambed Material</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4076344" y="1715831"/>
            <a:ext cx="5050058" cy="5684505"/>
          </a:xfrm>
          <a:prstGeom prst="rect">
            <a:avLst/>
          </a:prstGeom>
          <a:noFill/>
        </p:spPr>
        <p:txBody>
          <a:bodyPr wrap="square" lIns="91440" tIns="45720" rIns="91440" bIns="45720" rtlCol="0" anchor="t">
            <a:spAutoFit/>
          </a:bodyPr>
          <a:lstStyle/>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How Much Material Do I Need? </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Assume channel will be reconstructed to the bankfull width (Width</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Use (Length) and average fill (Depth) from each segment</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Remember the Scour Pool cross-section</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the materials calculator (V = W x L x D)</a:t>
            </a:r>
          </a:p>
          <a:p>
            <a:pPr marL="285750" indent="-285750">
              <a:lnSpc>
                <a:spcPct val="107000"/>
              </a:lnSpc>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What Material Do I Need?</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Pebble counts give the most reliable basis</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Usually a 3-part mix, in equal parts</a:t>
            </a:r>
          </a:p>
          <a:p>
            <a:pPr marL="742950" lvl="1" indent="-285750">
              <a:lnSpc>
                <a:spcPct val="107000"/>
              </a:lnSpc>
              <a:buFont typeface="Arial" panose="020B0604020202020204" pitchFamily="34" charset="0"/>
              <a:buChar char="•"/>
            </a:pPr>
            <a:r>
              <a:rPr lang="en-US" u="sng" dirty="0">
                <a:latin typeface="Calibri" panose="020F0502020204030204" pitchFamily="34" charset="0"/>
                <a:ea typeface="Calibri" panose="020F0502020204030204" pitchFamily="34" charset="0"/>
                <a:cs typeface="Times New Roman" panose="02020603050405020304" pitchFamily="18" charset="0"/>
              </a:rPr>
              <a:t>Reference Reach</a:t>
            </a:r>
          </a:p>
          <a:p>
            <a:pPr marL="1200150" lvl="2"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argest material size</a:t>
            </a:r>
          </a:p>
          <a:p>
            <a:pPr marL="1200150" lvl="2"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Material size moveable at bankfull flow </a:t>
            </a:r>
          </a:p>
          <a:p>
            <a:pPr marL="1200150" lvl="2"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Finer materials</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May be able to use fines from excavated onsite (“project reach” pebble count)</a:t>
            </a:r>
          </a:p>
          <a:p>
            <a:pPr lvl="1"/>
            <a:endParaRPr lang="en-US" dirty="0">
              <a:cs typeface="Calibri"/>
            </a:endParaRPr>
          </a:p>
          <a:p>
            <a:pPr marL="1257300" lvl="2" indent="-342900">
              <a:buFont typeface="Arial" panose="020B0604020202020204" pitchFamily="34" charset="0"/>
              <a:buChar char="•"/>
            </a:pPr>
            <a:endParaRPr lang="en-US" dirty="0">
              <a:cs typeface="Calibri"/>
            </a:endParaRPr>
          </a:p>
        </p:txBody>
      </p:sp>
      <p:pic>
        <p:nvPicPr>
          <p:cNvPr id="4" name="Picture 5" descr="A picture containing tree, outdoor, nature, forest&#10;&#10;Description automatically generated">
            <a:extLst>
              <a:ext uri="{FF2B5EF4-FFF2-40B4-BE49-F238E27FC236}">
                <a16:creationId xmlns:a16="http://schemas.microsoft.com/office/drawing/2014/main" id="{28B33749-828B-0FA2-4035-E897679C5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50" y="2392822"/>
            <a:ext cx="3952763" cy="2966527"/>
          </a:xfrm>
          <a:prstGeom prst="rect">
            <a:avLst/>
          </a:prstGeom>
        </p:spPr>
      </p:pic>
    </p:spTree>
    <p:extLst>
      <p:ext uri="{BB962C8B-B14F-4D97-AF65-F5344CB8AC3E}">
        <p14:creationId xmlns:p14="http://schemas.microsoft.com/office/powerpoint/2010/main" val="3468710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89356" y="1200413"/>
            <a:ext cx="9144000"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Grade Controls</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134838" y="1715689"/>
            <a:ext cx="5050058" cy="2424510"/>
          </a:xfrm>
          <a:prstGeom prst="rect">
            <a:avLst/>
          </a:prstGeom>
          <a:noFill/>
        </p:spPr>
        <p:txBody>
          <a:bodyPr wrap="square" lIns="91440" tIns="45720" rIns="91440" bIns="45720" rtlCol="0" anchor="t">
            <a:spAutoFit/>
          </a:bodyPr>
          <a:lstStyle/>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What Material Do I Need?</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Measure largest grade control rock in reference reach</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this as a basis for estimating</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Engineer will determine actual size in design</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(Length) and (Depth) of rock sill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cs typeface="Calibri"/>
            </a:endParaRPr>
          </a:p>
          <a:p>
            <a:pPr marL="1257300" lvl="2" indent="-342900">
              <a:buFont typeface="Arial" panose="020B0604020202020204" pitchFamily="34" charset="0"/>
              <a:buChar char="•"/>
            </a:pPr>
            <a:endParaRPr lang="en-US" dirty="0">
              <a:cs typeface="Calibri"/>
            </a:endParaRPr>
          </a:p>
        </p:txBody>
      </p:sp>
      <p:pic>
        <p:nvPicPr>
          <p:cNvPr id="5" name="Picture 4" descr="Diagram&#10;&#10;Description automatically generated">
            <a:extLst>
              <a:ext uri="{FF2B5EF4-FFF2-40B4-BE49-F238E27FC236}">
                <a16:creationId xmlns:a16="http://schemas.microsoft.com/office/drawing/2014/main" id="{72D3A10A-E544-81D4-FC26-BB6E0EEB3C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5812" y="3710621"/>
            <a:ext cx="7572375" cy="3105150"/>
          </a:xfrm>
          <a:prstGeom prst="rect">
            <a:avLst/>
          </a:prstGeom>
        </p:spPr>
      </p:pic>
      <p:sp>
        <p:nvSpPr>
          <p:cNvPr id="6" name="Rectangle 5">
            <a:extLst>
              <a:ext uri="{FF2B5EF4-FFF2-40B4-BE49-F238E27FC236}">
                <a16:creationId xmlns:a16="http://schemas.microsoft.com/office/drawing/2014/main" id="{C61CE5E7-2F17-A6C5-BA2B-AFBFDC99DBA2}"/>
              </a:ext>
            </a:extLst>
          </p:cNvPr>
          <p:cNvSpPr/>
          <p:nvPr/>
        </p:nvSpPr>
        <p:spPr>
          <a:xfrm>
            <a:off x="4724399" y="4140200"/>
            <a:ext cx="1111469" cy="1308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81C8603-B2D7-40A0-9548-2B7C1A194D63}"/>
              </a:ext>
            </a:extLst>
          </p:cNvPr>
          <p:cNvSpPr/>
          <p:nvPr/>
        </p:nvSpPr>
        <p:spPr>
          <a:xfrm>
            <a:off x="1831181" y="4474356"/>
            <a:ext cx="1847850" cy="628650"/>
          </a:xfrm>
          <a:custGeom>
            <a:avLst/>
            <a:gdLst>
              <a:gd name="connsiteX0" fmla="*/ 101600 w 1847850"/>
              <a:gd name="connsiteY0" fmla="*/ 0 h 628650"/>
              <a:gd name="connsiteX1" fmla="*/ 0 w 1847850"/>
              <a:gd name="connsiteY1" fmla="*/ 292100 h 628650"/>
              <a:gd name="connsiteX2" fmla="*/ 920750 w 1847850"/>
              <a:gd name="connsiteY2" fmla="*/ 628650 h 628650"/>
              <a:gd name="connsiteX3" fmla="*/ 1847850 w 1847850"/>
              <a:gd name="connsiteY3" fmla="*/ 349250 h 628650"/>
              <a:gd name="connsiteX4" fmla="*/ 1701800 w 1847850"/>
              <a:gd name="connsiteY4" fmla="*/ 6350 h 628650"/>
              <a:gd name="connsiteX5" fmla="*/ 914400 w 1847850"/>
              <a:gd name="connsiteY5" fmla="*/ 292100 h 628650"/>
              <a:gd name="connsiteX6" fmla="*/ 101600 w 1847850"/>
              <a:gd name="connsiteY6"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0" h="628650">
                <a:moveTo>
                  <a:pt x="101600" y="0"/>
                </a:moveTo>
                <a:lnTo>
                  <a:pt x="0" y="292100"/>
                </a:lnTo>
                <a:lnTo>
                  <a:pt x="920750" y="628650"/>
                </a:lnTo>
                <a:lnTo>
                  <a:pt x="1847850" y="349250"/>
                </a:lnTo>
                <a:lnTo>
                  <a:pt x="1701800" y="6350"/>
                </a:lnTo>
                <a:lnTo>
                  <a:pt x="914400" y="292100"/>
                </a:lnTo>
                <a:lnTo>
                  <a:pt x="10160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1B1DEE-69D0-F8FD-644F-39DE5572A1E9}"/>
              </a:ext>
            </a:extLst>
          </p:cNvPr>
          <p:cNvSpPr txBox="1"/>
          <p:nvPr/>
        </p:nvSpPr>
        <p:spPr>
          <a:xfrm>
            <a:off x="1218854" y="4089400"/>
            <a:ext cx="806796" cy="369332"/>
          </a:xfrm>
          <a:prstGeom prst="rect">
            <a:avLst/>
          </a:prstGeom>
          <a:noFill/>
        </p:spPr>
        <p:txBody>
          <a:bodyPr wrap="square" rtlCol="0">
            <a:spAutoFit/>
          </a:bodyPr>
          <a:lstStyle/>
          <a:p>
            <a:r>
              <a:rPr lang="en-US" dirty="0">
                <a:solidFill>
                  <a:srgbClr val="FF0000"/>
                </a:solidFill>
              </a:rPr>
              <a:t>Depth</a:t>
            </a:r>
          </a:p>
        </p:txBody>
      </p:sp>
      <p:sp>
        <p:nvSpPr>
          <p:cNvPr id="13" name="TextBox 12">
            <a:extLst>
              <a:ext uri="{FF2B5EF4-FFF2-40B4-BE49-F238E27FC236}">
                <a16:creationId xmlns:a16="http://schemas.microsoft.com/office/drawing/2014/main" id="{73FB4720-4027-0220-91A0-9A64DA20B94A}"/>
              </a:ext>
            </a:extLst>
          </p:cNvPr>
          <p:cNvSpPr txBox="1"/>
          <p:nvPr/>
        </p:nvSpPr>
        <p:spPr>
          <a:xfrm>
            <a:off x="3844075" y="3855904"/>
            <a:ext cx="871036" cy="369332"/>
          </a:xfrm>
          <a:prstGeom prst="rect">
            <a:avLst/>
          </a:prstGeom>
          <a:noFill/>
        </p:spPr>
        <p:txBody>
          <a:bodyPr wrap="square" rtlCol="0">
            <a:spAutoFit/>
          </a:bodyPr>
          <a:lstStyle/>
          <a:p>
            <a:r>
              <a:rPr lang="en-US" dirty="0">
                <a:solidFill>
                  <a:srgbClr val="FF0000"/>
                </a:solidFill>
              </a:rPr>
              <a:t>Length</a:t>
            </a:r>
          </a:p>
        </p:txBody>
      </p:sp>
      <p:cxnSp>
        <p:nvCxnSpPr>
          <p:cNvPr id="16" name="Straight Arrow Connector 15">
            <a:extLst>
              <a:ext uri="{FF2B5EF4-FFF2-40B4-BE49-F238E27FC236}">
                <a16:creationId xmlns:a16="http://schemas.microsoft.com/office/drawing/2014/main" id="{3DD1DB15-E0BD-FD87-4850-A049E3EC406C}"/>
              </a:ext>
            </a:extLst>
          </p:cNvPr>
          <p:cNvCxnSpPr/>
          <p:nvPr/>
        </p:nvCxnSpPr>
        <p:spPr>
          <a:xfrm>
            <a:off x="1593850" y="4458732"/>
            <a:ext cx="0" cy="3164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9A862B2-8D47-EB60-E098-780B78D7E7E9}"/>
              </a:ext>
            </a:extLst>
          </p:cNvPr>
          <p:cNvCxnSpPr>
            <a:stCxn id="13" idx="3"/>
          </p:cNvCxnSpPr>
          <p:nvPr/>
        </p:nvCxnSpPr>
        <p:spPr>
          <a:xfrm>
            <a:off x="4715111" y="4040570"/>
            <a:ext cx="3521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picture containing ground, outdoor, tree, rock&#10;&#10;Description automatically generated">
            <a:extLst>
              <a:ext uri="{FF2B5EF4-FFF2-40B4-BE49-F238E27FC236}">
                <a16:creationId xmlns:a16="http://schemas.microsoft.com/office/drawing/2014/main" id="{38FEA9A2-65DB-5B1F-1671-10A10547DD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0378" y="1851240"/>
            <a:ext cx="3806564" cy="2140706"/>
          </a:xfrm>
          <a:prstGeom prst="rect">
            <a:avLst/>
          </a:prstGeom>
        </p:spPr>
      </p:pic>
    </p:spTree>
    <p:extLst>
      <p:ext uri="{BB962C8B-B14F-4D97-AF65-F5344CB8AC3E}">
        <p14:creationId xmlns:p14="http://schemas.microsoft.com/office/powerpoint/2010/main" val="1834340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89356" y="1200413"/>
            <a:ext cx="9144000"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Grade Controls</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12902" y="1792451"/>
            <a:ext cx="4921871" cy="2450094"/>
          </a:xfrm>
          <a:prstGeom prst="rect">
            <a:avLst/>
          </a:prstGeom>
          <a:noFill/>
        </p:spPr>
        <p:txBody>
          <a:bodyPr wrap="square" lIns="91440" tIns="45720" rIns="91440" bIns="45720" rtlCol="0" anchor="t">
            <a:spAutoFit/>
          </a:bodyPr>
          <a:lstStyle/>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How Much Material Do I Need? </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the Site Assessment Tool!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Grade control (Length)</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Assume constructed to bankfull (Width)</a:t>
            </a:r>
          </a:p>
          <a:p>
            <a:pPr marL="742950" lvl="1" indent="-285750">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655EE3D2-D223-1289-08F4-E382340F7E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645" y="3692639"/>
            <a:ext cx="7964709" cy="3165361"/>
          </a:xfrm>
          <a:prstGeom prst="rect">
            <a:avLst/>
          </a:prstGeom>
        </p:spPr>
      </p:pic>
      <p:sp>
        <p:nvSpPr>
          <p:cNvPr id="7" name="TextBox 6">
            <a:extLst>
              <a:ext uri="{FF2B5EF4-FFF2-40B4-BE49-F238E27FC236}">
                <a16:creationId xmlns:a16="http://schemas.microsoft.com/office/drawing/2014/main" id="{3CA84E93-A4DA-9D58-E746-E7CA8E2EC44B}"/>
              </a:ext>
            </a:extLst>
          </p:cNvPr>
          <p:cNvSpPr txBox="1"/>
          <p:nvPr/>
        </p:nvSpPr>
        <p:spPr>
          <a:xfrm>
            <a:off x="4859646" y="2048594"/>
            <a:ext cx="4268083" cy="1561005"/>
          </a:xfrm>
          <a:prstGeom prst="rect">
            <a:avLst/>
          </a:prstGeom>
          <a:noFill/>
        </p:spPr>
        <p:txBody>
          <a:bodyPr wrap="square" lIns="91440" tIns="45720" rIns="91440" bIns="45720" rtlCol="0" anchor="t">
            <a:spAutoFit/>
          </a:bodyPr>
          <a:lstStyle/>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(Depth) from largest Grade Control rock in reference reach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materials calculator to determine volume for each sill (V = W x L x D)</a:t>
            </a:r>
          </a:p>
          <a:p>
            <a:pPr lvl="1">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CF29828-0739-FCB9-8772-B837F1735C3A}"/>
              </a:ext>
            </a:extLst>
          </p:cNvPr>
          <p:cNvSpPr/>
          <p:nvPr/>
        </p:nvSpPr>
        <p:spPr>
          <a:xfrm>
            <a:off x="6786563" y="4162425"/>
            <a:ext cx="885825" cy="161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A768FB-B650-8BC1-737E-1AC41D05526F}"/>
              </a:ext>
            </a:extLst>
          </p:cNvPr>
          <p:cNvSpPr/>
          <p:nvPr/>
        </p:nvSpPr>
        <p:spPr>
          <a:xfrm>
            <a:off x="5895975" y="5419725"/>
            <a:ext cx="2658379" cy="1438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245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89356" y="1200413"/>
            <a:ext cx="9144000"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Bank Margins</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4" name="TextBox 3">
            <a:extLst>
              <a:ext uri="{FF2B5EF4-FFF2-40B4-BE49-F238E27FC236}">
                <a16:creationId xmlns:a16="http://schemas.microsoft.com/office/drawing/2014/main" id="{5F642816-D861-7297-A881-20C24C54E5B7}"/>
              </a:ext>
            </a:extLst>
          </p:cNvPr>
          <p:cNvSpPr txBox="1"/>
          <p:nvPr/>
        </p:nvSpPr>
        <p:spPr>
          <a:xfrm>
            <a:off x="4419398" y="1719793"/>
            <a:ext cx="4838414" cy="2450094"/>
          </a:xfrm>
          <a:prstGeom prst="rect">
            <a:avLst/>
          </a:prstGeom>
          <a:noFill/>
        </p:spPr>
        <p:txBody>
          <a:bodyPr wrap="square" lIns="91440" tIns="45720" rIns="91440" bIns="45720" rtlCol="0" anchor="t">
            <a:spAutoFit/>
          </a:bodyPr>
          <a:lstStyle/>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How Much Material Do I Need? </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the Site Assessment Tool!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Bank Margin width</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Bank Margin height above invert or bottom of footer</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Length of replacement structure</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(may need additional length to tie into existing banks)</a:t>
            </a:r>
          </a:p>
        </p:txBody>
      </p:sp>
      <p:pic>
        <p:nvPicPr>
          <p:cNvPr id="5" name="Picture 4">
            <a:extLst>
              <a:ext uri="{FF2B5EF4-FFF2-40B4-BE49-F238E27FC236}">
                <a16:creationId xmlns:a16="http://schemas.microsoft.com/office/drawing/2014/main" id="{81E21DF7-D221-45C3-5895-732758B23F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9636" y="4227601"/>
            <a:ext cx="6939523" cy="2569175"/>
          </a:xfrm>
          <a:prstGeom prst="rect">
            <a:avLst/>
          </a:prstGeom>
        </p:spPr>
      </p:pic>
      <p:sp>
        <p:nvSpPr>
          <p:cNvPr id="8" name="TextBox 7">
            <a:extLst>
              <a:ext uri="{FF2B5EF4-FFF2-40B4-BE49-F238E27FC236}">
                <a16:creationId xmlns:a16="http://schemas.microsoft.com/office/drawing/2014/main" id="{5233940B-A25E-2946-5088-86D0EE9FD2F9}"/>
              </a:ext>
            </a:extLst>
          </p:cNvPr>
          <p:cNvSpPr txBox="1"/>
          <p:nvPr/>
        </p:nvSpPr>
        <p:spPr>
          <a:xfrm>
            <a:off x="64900" y="1719793"/>
            <a:ext cx="4002003" cy="3036601"/>
          </a:xfrm>
          <a:prstGeom prst="rect">
            <a:avLst/>
          </a:prstGeom>
          <a:noFill/>
        </p:spPr>
        <p:txBody>
          <a:bodyPr wrap="square" lIns="91440" tIns="45720" rIns="91440" bIns="45720" rtlCol="0" anchor="t">
            <a:spAutoFit/>
          </a:bodyPr>
          <a:lstStyle/>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What Material Do I Need?</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Same as for grade control features…</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Measure largest grade control rock in reference reach</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this as a basis for estimating</a:t>
            </a:r>
          </a:p>
          <a:p>
            <a:pPr marL="1200150" lvl="2"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Engineer will determine actual size in design</a:t>
            </a:r>
          </a:p>
          <a:p>
            <a:pPr>
              <a:lnSpc>
                <a:spcPct val="107000"/>
              </a:lnSpc>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1222279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89356" y="1200413"/>
            <a:ext cx="9144000" cy="50703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Structure – Backfill / Road Base</a:t>
            </a:r>
            <a:endParaRPr lang="en-US" dirty="0"/>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0" y="1740637"/>
            <a:ext cx="4397829" cy="3042821"/>
          </a:xfrm>
          <a:prstGeom prst="rect">
            <a:avLst/>
          </a:prstGeom>
          <a:noFill/>
        </p:spPr>
        <p:txBody>
          <a:bodyPr wrap="square" lIns="91440" tIns="45720" rIns="91440" bIns="45720" rtlCol="0" anchor="t">
            <a:spAutoFit/>
          </a:bodyPr>
          <a:lstStyle/>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How </a:t>
            </a:r>
            <a:r>
              <a:rPr lang="en-US" b="1" dirty="0">
                <a:latin typeface="Calibri" panose="020F0502020204030204" pitchFamily="34" charset="0"/>
                <a:ea typeface="Calibri" panose="020F0502020204030204" pitchFamily="34" charset="0"/>
                <a:cs typeface="Times New Roman" panose="02020603050405020304" pitchFamily="18" charset="0"/>
              </a:rPr>
              <a:t>big is the road cut</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Figure the area of a trapezoid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Depth = road elevation – invert of Bottom of Footer Elev.</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Bottom width = structure width +6’ (3’ each side)</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Assume side slopes 1:1</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Calculate top width</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Length = structure length</a:t>
            </a:r>
          </a:p>
          <a:p>
            <a:pPr lvl="1">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A3639DA-0583-4C8D-0C68-062EEE3696E7}"/>
              </a:ext>
            </a:extLst>
          </p:cNvPr>
          <p:cNvSpPr txBox="1"/>
          <p:nvPr/>
        </p:nvSpPr>
        <p:spPr>
          <a:xfrm>
            <a:off x="4624276" y="1740637"/>
            <a:ext cx="4698436" cy="2153731"/>
          </a:xfrm>
          <a:prstGeom prst="rect">
            <a:avLst/>
          </a:prstGeom>
          <a:noFill/>
        </p:spPr>
        <p:txBody>
          <a:bodyPr wrap="square" lIns="91440" tIns="45720" rIns="91440" bIns="45720" rtlCol="0" anchor="t">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How much backfill?</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Use structure “Area” from vendor’s brochure</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Cut “area” – structure “area” = backfill quantity needed</a:t>
            </a:r>
          </a:p>
          <a:p>
            <a:pPr marL="285750" indent="-285750">
              <a:lnSpc>
                <a:spcPct val="107000"/>
              </a:lnSpc>
              <a:buFont typeface="Arial" panose="020B0604020202020204" pitchFamily="34" charset="0"/>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C54DF937-7F19-DC60-A768-8F064C74F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4337" y="4553609"/>
            <a:ext cx="6295000" cy="2304053"/>
          </a:xfrm>
          <a:prstGeom prst="rect">
            <a:avLst/>
          </a:prstGeom>
        </p:spPr>
      </p:pic>
      <p:sp>
        <p:nvSpPr>
          <p:cNvPr id="12" name="Freeform: Shape 11">
            <a:extLst>
              <a:ext uri="{FF2B5EF4-FFF2-40B4-BE49-F238E27FC236}">
                <a16:creationId xmlns:a16="http://schemas.microsoft.com/office/drawing/2014/main" id="{AC226D5F-358E-002B-98AB-157DB94E7E66}"/>
              </a:ext>
            </a:extLst>
          </p:cNvPr>
          <p:cNvSpPr/>
          <p:nvPr/>
        </p:nvSpPr>
        <p:spPr>
          <a:xfrm>
            <a:off x="1584960" y="4746171"/>
            <a:ext cx="6061166" cy="1976846"/>
          </a:xfrm>
          <a:custGeom>
            <a:avLst/>
            <a:gdLst>
              <a:gd name="connsiteX0" fmla="*/ 0 w 6061166"/>
              <a:gd name="connsiteY0" fmla="*/ 17418 h 1976846"/>
              <a:gd name="connsiteX1" fmla="*/ 1584960 w 6061166"/>
              <a:gd name="connsiteY1" fmla="*/ 1968138 h 1976846"/>
              <a:gd name="connsiteX2" fmla="*/ 4580709 w 6061166"/>
              <a:gd name="connsiteY2" fmla="*/ 1976846 h 1976846"/>
              <a:gd name="connsiteX3" fmla="*/ 6061166 w 6061166"/>
              <a:gd name="connsiteY3" fmla="*/ 0 h 1976846"/>
              <a:gd name="connsiteX4" fmla="*/ 0 w 6061166"/>
              <a:gd name="connsiteY4" fmla="*/ 17418 h 197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1166" h="1976846">
                <a:moveTo>
                  <a:pt x="0" y="17418"/>
                </a:moveTo>
                <a:lnTo>
                  <a:pt x="1584960" y="1968138"/>
                </a:lnTo>
                <a:lnTo>
                  <a:pt x="4580709" y="1976846"/>
                </a:lnTo>
                <a:lnTo>
                  <a:pt x="6061166" y="0"/>
                </a:lnTo>
                <a:lnTo>
                  <a:pt x="0" y="17418"/>
                </a:lnTo>
                <a:close/>
              </a:path>
            </a:pathLst>
          </a:custGeom>
          <a:solidFill>
            <a:srgbClr val="FF0000">
              <a:alpha val="3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D3709B-37D3-7154-44C1-3B240A42311A}"/>
              </a:ext>
            </a:extLst>
          </p:cNvPr>
          <p:cNvSpPr/>
          <p:nvPr/>
        </p:nvSpPr>
        <p:spPr>
          <a:xfrm>
            <a:off x="3445251" y="5079037"/>
            <a:ext cx="2413843" cy="1646787"/>
          </a:xfrm>
          <a:custGeom>
            <a:avLst/>
            <a:gdLst>
              <a:gd name="connsiteX0" fmla="*/ 0 w 2413843"/>
              <a:gd name="connsiteY0" fmla="*/ 1646787 h 1646787"/>
              <a:gd name="connsiteX1" fmla="*/ 4334 w 2413843"/>
              <a:gd name="connsiteY1" fmla="*/ 1118081 h 1646787"/>
              <a:gd name="connsiteX2" fmla="*/ 69339 w 2413843"/>
              <a:gd name="connsiteY2" fmla="*/ 780057 h 1646787"/>
              <a:gd name="connsiteX3" fmla="*/ 273020 w 2413843"/>
              <a:gd name="connsiteY3" fmla="*/ 424698 h 1646787"/>
              <a:gd name="connsiteX4" fmla="*/ 628379 w 2413843"/>
              <a:gd name="connsiteY4" fmla="*/ 147344 h 1646787"/>
              <a:gd name="connsiteX5" fmla="*/ 1001073 w 2413843"/>
              <a:gd name="connsiteY5" fmla="*/ 26002 h 1646787"/>
              <a:gd name="connsiteX6" fmla="*/ 1209088 w 2413843"/>
              <a:gd name="connsiteY6" fmla="*/ 0 h 1646787"/>
              <a:gd name="connsiteX7" fmla="*/ 1499443 w 2413843"/>
              <a:gd name="connsiteY7" fmla="*/ 34669 h 1646787"/>
              <a:gd name="connsiteX8" fmla="*/ 1733460 w 2413843"/>
              <a:gd name="connsiteY8" fmla="*/ 117008 h 1646787"/>
              <a:gd name="connsiteX9" fmla="*/ 2010813 w 2413843"/>
              <a:gd name="connsiteY9" fmla="*/ 303355 h 1646787"/>
              <a:gd name="connsiteX10" fmla="*/ 2227496 w 2413843"/>
              <a:gd name="connsiteY10" fmla="*/ 567708 h 1646787"/>
              <a:gd name="connsiteX11" fmla="*/ 2370506 w 2413843"/>
              <a:gd name="connsiteY11" fmla="*/ 862396 h 1646787"/>
              <a:gd name="connsiteX12" fmla="*/ 2413843 w 2413843"/>
              <a:gd name="connsiteY12" fmla="*/ 1105081 h 1646787"/>
              <a:gd name="connsiteX13" fmla="*/ 2405176 w 2413843"/>
              <a:gd name="connsiteY13" fmla="*/ 1638119 h 1646787"/>
              <a:gd name="connsiteX14" fmla="*/ 0 w 2413843"/>
              <a:gd name="connsiteY14" fmla="*/ 1646787 h 164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3843" h="1646787">
                <a:moveTo>
                  <a:pt x="0" y="1646787"/>
                </a:moveTo>
                <a:cubicBezTo>
                  <a:pt x="1445" y="1470552"/>
                  <a:pt x="2889" y="1294316"/>
                  <a:pt x="4334" y="1118081"/>
                </a:cubicBezTo>
                <a:lnTo>
                  <a:pt x="69339" y="780057"/>
                </a:lnTo>
                <a:lnTo>
                  <a:pt x="273020" y="424698"/>
                </a:lnTo>
                <a:lnTo>
                  <a:pt x="628379" y="147344"/>
                </a:lnTo>
                <a:lnTo>
                  <a:pt x="1001073" y="26002"/>
                </a:lnTo>
                <a:lnTo>
                  <a:pt x="1209088" y="0"/>
                </a:lnTo>
                <a:lnTo>
                  <a:pt x="1499443" y="34669"/>
                </a:lnTo>
                <a:lnTo>
                  <a:pt x="1733460" y="117008"/>
                </a:lnTo>
                <a:lnTo>
                  <a:pt x="2010813" y="303355"/>
                </a:lnTo>
                <a:lnTo>
                  <a:pt x="2227496" y="567708"/>
                </a:lnTo>
                <a:lnTo>
                  <a:pt x="2370506" y="862396"/>
                </a:lnTo>
                <a:lnTo>
                  <a:pt x="2413843" y="1105081"/>
                </a:lnTo>
                <a:lnTo>
                  <a:pt x="2405176" y="1638119"/>
                </a:lnTo>
                <a:lnTo>
                  <a:pt x="0" y="1646787"/>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9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Replacements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5051657" y="2004639"/>
            <a:ext cx="4092343"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Use actual installation costs for recent jobs in your region and collect quotes and cost estimates from manufacturers/suppliers.</a:t>
            </a:r>
          </a:p>
          <a:p>
            <a:pPr lvl="1"/>
            <a:r>
              <a:rPr lang="en-US" sz="2400" dirty="0"/>
              <a:t>                    </a:t>
            </a:r>
          </a:p>
          <a:p>
            <a:pPr lvl="1"/>
            <a:r>
              <a:rPr lang="en-US" sz="2400" dirty="0"/>
              <a:t>Use the RFP for </a:t>
            </a:r>
            <a:r>
              <a:rPr lang="en-US" sz="2400" dirty="0" err="1"/>
              <a:t>enigineering</a:t>
            </a:r>
            <a:r>
              <a:rPr lang="en-US" sz="2400" dirty="0"/>
              <a:t> quotes.</a:t>
            </a:r>
          </a:p>
        </p:txBody>
      </p:sp>
      <p:pic>
        <p:nvPicPr>
          <p:cNvPr id="1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27" y="1996038"/>
            <a:ext cx="4995980" cy="4351338"/>
          </a:xfrm>
          <a:prstGeom prst="rect">
            <a:avLst/>
          </a:prstGeom>
        </p:spPr>
      </p:pic>
      <p:sp>
        <p:nvSpPr>
          <p:cNvPr id="4" name="Curved Down Arrow 3"/>
          <p:cNvSpPr/>
          <p:nvPr/>
        </p:nvSpPr>
        <p:spPr>
          <a:xfrm rot="11265953">
            <a:off x="4299264" y="5181563"/>
            <a:ext cx="2630795" cy="740121"/>
          </a:xfrm>
          <a:prstGeom prst="curvedDownArrow">
            <a:avLst>
              <a:gd name="adj1" fmla="val 25000"/>
              <a:gd name="adj2" fmla="val 5226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9051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Replacements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18" name="TextBox 17"/>
          <p:cNvSpPr txBox="1"/>
          <p:nvPr/>
        </p:nvSpPr>
        <p:spPr>
          <a:xfrm>
            <a:off x="6818906" y="2240651"/>
            <a:ext cx="2289698" cy="646331"/>
          </a:xfrm>
          <a:prstGeom prst="rect">
            <a:avLst/>
          </a:prstGeom>
          <a:noFill/>
        </p:spPr>
        <p:txBody>
          <a:bodyPr wrap="square" rtlCol="0">
            <a:spAutoFit/>
          </a:bodyPr>
          <a:lstStyle/>
          <a:p>
            <a:r>
              <a:rPr lang="en-US" dirty="0"/>
              <a:t>Remember stream diversion needs.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776" y="1895302"/>
            <a:ext cx="6109466" cy="2895600"/>
          </a:xfrm>
          <a:prstGeom prst="rect">
            <a:avLst/>
          </a:prstGeom>
        </p:spPr>
      </p:pic>
      <p:cxnSp>
        <p:nvCxnSpPr>
          <p:cNvPr id="14" name="Straight Arrow Connector 13"/>
          <p:cNvCxnSpPr/>
          <p:nvPr/>
        </p:nvCxnSpPr>
        <p:spPr>
          <a:xfrm flipH="1">
            <a:off x="5319635" y="2552007"/>
            <a:ext cx="1463550" cy="118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86989" y="4082530"/>
            <a:ext cx="10574" cy="10630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6598" y="5238995"/>
            <a:ext cx="2398864" cy="923330"/>
          </a:xfrm>
          <a:prstGeom prst="rect">
            <a:avLst/>
          </a:prstGeom>
          <a:noFill/>
        </p:spPr>
        <p:txBody>
          <a:bodyPr wrap="square" rtlCol="0">
            <a:spAutoFit/>
          </a:bodyPr>
          <a:lstStyle/>
          <a:p>
            <a:r>
              <a:rPr lang="en-US" dirty="0"/>
              <a:t>Ensure actual extent of excavation and backfill are accounted for.</a:t>
            </a:r>
          </a:p>
        </p:txBody>
      </p:sp>
      <p:cxnSp>
        <p:nvCxnSpPr>
          <p:cNvPr id="17" name="Straight Arrow Connector 16"/>
          <p:cNvCxnSpPr/>
          <p:nvPr/>
        </p:nvCxnSpPr>
        <p:spPr>
          <a:xfrm flipH="1">
            <a:off x="4859646" y="3280733"/>
            <a:ext cx="195926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34665" y="2980399"/>
            <a:ext cx="2159706" cy="1200329"/>
          </a:xfrm>
          <a:prstGeom prst="rect">
            <a:avLst/>
          </a:prstGeom>
          <a:noFill/>
        </p:spPr>
        <p:txBody>
          <a:bodyPr wrap="square" rtlCol="0">
            <a:spAutoFit/>
          </a:bodyPr>
          <a:lstStyle/>
          <a:p>
            <a:r>
              <a:rPr lang="en-US" dirty="0"/>
              <a:t>Include required cover for selected structure and taper of fill each direction.</a:t>
            </a:r>
          </a:p>
        </p:txBody>
      </p:sp>
      <p:cxnSp>
        <p:nvCxnSpPr>
          <p:cNvPr id="21" name="Straight Arrow Connector 20"/>
          <p:cNvCxnSpPr/>
          <p:nvPr/>
        </p:nvCxnSpPr>
        <p:spPr>
          <a:xfrm flipV="1">
            <a:off x="4987636" y="4480537"/>
            <a:ext cx="872454" cy="76699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657073" y="3757331"/>
            <a:ext cx="1505131" cy="163088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75860" y="5426002"/>
            <a:ext cx="4511076" cy="923330"/>
          </a:xfrm>
          <a:prstGeom prst="rect">
            <a:avLst/>
          </a:prstGeom>
          <a:noFill/>
        </p:spPr>
        <p:txBody>
          <a:bodyPr wrap="square" rtlCol="0">
            <a:spAutoFit/>
          </a:bodyPr>
          <a:lstStyle/>
          <a:p>
            <a:r>
              <a:rPr lang="en-US" dirty="0"/>
              <a:t>How will the job be broken down?</a:t>
            </a:r>
          </a:p>
          <a:p>
            <a:r>
              <a:rPr lang="en-US" dirty="0"/>
              <a:t>Who is responsible for what?</a:t>
            </a:r>
          </a:p>
          <a:p>
            <a:r>
              <a:rPr lang="en-US" dirty="0"/>
              <a:t>What materials and services were quoted?</a:t>
            </a:r>
          </a:p>
        </p:txBody>
      </p:sp>
      <p:sp>
        <p:nvSpPr>
          <p:cNvPr id="4" name="TextBox 3"/>
          <p:cNvSpPr txBox="1"/>
          <p:nvPr/>
        </p:nvSpPr>
        <p:spPr>
          <a:xfrm>
            <a:off x="1502205" y="6350416"/>
            <a:ext cx="6849183" cy="369332"/>
          </a:xfrm>
          <a:prstGeom prst="rect">
            <a:avLst/>
          </a:prstGeom>
          <a:noFill/>
        </p:spPr>
        <p:txBody>
          <a:bodyPr wrap="none" rtlCol="0">
            <a:spAutoFit/>
          </a:bodyPr>
          <a:lstStyle/>
          <a:p>
            <a:r>
              <a:rPr lang="en-US" dirty="0"/>
              <a:t>Make sure that you know the breakdown and don’t overlook the basics</a:t>
            </a:r>
          </a:p>
        </p:txBody>
      </p:sp>
    </p:spTree>
    <p:extLst>
      <p:ext uri="{BB962C8B-B14F-4D97-AF65-F5344CB8AC3E}">
        <p14:creationId xmlns:p14="http://schemas.microsoft.com/office/powerpoint/2010/main" val="1311446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Replacements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1938230"/>
            <a:ext cx="5020887" cy="3765665"/>
          </a:xfrm>
          <a:prstGeom prst="rect">
            <a:avLst/>
          </a:prstGeom>
        </p:spPr>
      </p:pic>
      <p:sp>
        <p:nvSpPr>
          <p:cNvPr id="13" name="TextBox 12"/>
          <p:cNvSpPr txBox="1"/>
          <p:nvPr/>
        </p:nvSpPr>
        <p:spPr>
          <a:xfrm>
            <a:off x="6111458" y="1866140"/>
            <a:ext cx="2775478" cy="2031325"/>
          </a:xfrm>
          <a:prstGeom prst="rect">
            <a:avLst/>
          </a:prstGeom>
          <a:noFill/>
        </p:spPr>
        <p:txBody>
          <a:bodyPr wrap="square" rtlCol="0">
            <a:spAutoFit/>
          </a:bodyPr>
          <a:lstStyle/>
          <a:p>
            <a:r>
              <a:rPr lang="en-US" dirty="0"/>
              <a:t>Be sure to include ancillary structures to the crossing structure, including:</a:t>
            </a:r>
          </a:p>
          <a:p>
            <a:pPr marL="285750" indent="-285750">
              <a:buFont typeface="Arial" panose="020B0604020202020204" pitchFamily="34" charset="0"/>
              <a:buChar char="•"/>
            </a:pPr>
            <a:r>
              <a:rPr lang="en-US" dirty="0"/>
              <a:t>Headwalls</a:t>
            </a:r>
          </a:p>
          <a:p>
            <a:pPr marL="285750" indent="-285750">
              <a:buFont typeface="Arial" panose="020B0604020202020204" pitchFamily="34" charset="0"/>
              <a:buChar char="•"/>
            </a:pPr>
            <a:r>
              <a:rPr lang="en-US" dirty="0"/>
              <a:t>wing walls</a:t>
            </a:r>
          </a:p>
          <a:p>
            <a:pPr marL="285750" indent="-285750">
              <a:buFont typeface="Arial" panose="020B0604020202020204" pitchFamily="34" charset="0"/>
              <a:buChar char="•"/>
            </a:pPr>
            <a:r>
              <a:rPr lang="en-US" dirty="0"/>
              <a:t>bank stabilization structures</a:t>
            </a:r>
          </a:p>
        </p:txBody>
      </p:sp>
      <p:cxnSp>
        <p:nvCxnSpPr>
          <p:cNvPr id="16" name="Straight Arrow Connector 15"/>
          <p:cNvCxnSpPr/>
          <p:nvPr/>
        </p:nvCxnSpPr>
        <p:spPr>
          <a:xfrm flipH="1">
            <a:off x="2402379" y="2968105"/>
            <a:ext cx="3640974" cy="7890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76943" y="3931920"/>
            <a:ext cx="1666410" cy="5137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458" y="5248963"/>
            <a:ext cx="2775478" cy="923330"/>
          </a:xfrm>
          <a:prstGeom prst="rect">
            <a:avLst/>
          </a:prstGeom>
          <a:noFill/>
        </p:spPr>
        <p:txBody>
          <a:bodyPr wrap="square" rtlCol="0">
            <a:spAutoFit/>
          </a:bodyPr>
          <a:lstStyle/>
          <a:p>
            <a:r>
              <a:rPr lang="en-US" dirty="0"/>
              <a:t>… and how it’s going to get done</a:t>
            </a:r>
          </a:p>
          <a:p>
            <a:pPr marL="285750" indent="-285750">
              <a:buFont typeface="Arial" panose="020B0604020202020204" pitchFamily="34" charset="0"/>
              <a:buChar char="•"/>
            </a:pPr>
            <a:r>
              <a:rPr lang="en-US" dirty="0"/>
              <a:t>Labor &amp; equipment</a:t>
            </a:r>
          </a:p>
        </p:txBody>
      </p:sp>
    </p:spTree>
    <p:extLst>
      <p:ext uri="{BB962C8B-B14F-4D97-AF65-F5344CB8AC3E}">
        <p14:creationId xmlns:p14="http://schemas.microsoft.com/office/powerpoint/2010/main" val="3451957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435776" y="128587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FF00"/>
                </a:solidFill>
                <a:ea typeface="Times New Roman"/>
              </a:rPr>
              <a:t>Stream Crossing Replacements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707886"/>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sz="800"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13" name="TextBox 12"/>
          <p:cNvSpPr txBox="1"/>
          <p:nvPr/>
        </p:nvSpPr>
        <p:spPr>
          <a:xfrm>
            <a:off x="5308606" y="2210547"/>
            <a:ext cx="2775478" cy="1569660"/>
          </a:xfrm>
          <a:prstGeom prst="rect">
            <a:avLst/>
          </a:prstGeom>
          <a:noFill/>
        </p:spPr>
        <p:txBody>
          <a:bodyPr wrap="square" rtlCol="0">
            <a:spAutoFit/>
          </a:bodyPr>
          <a:lstStyle/>
          <a:p>
            <a:r>
              <a:rPr lang="en-US" sz="3200" b="1" dirty="0"/>
              <a:t>Don’t forget E&amp;S Requirements!</a:t>
            </a:r>
          </a:p>
        </p:txBody>
      </p:sp>
      <p:pic>
        <p:nvPicPr>
          <p:cNvPr id="1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771" y="1993757"/>
            <a:ext cx="3388223" cy="4351338"/>
          </a:xfrm>
          <a:prstGeom prst="rect">
            <a:avLst/>
          </a:prstGeom>
        </p:spPr>
      </p:pic>
      <p:cxnSp>
        <p:nvCxnSpPr>
          <p:cNvPr id="17" name="Straight Arrow Connector 16"/>
          <p:cNvCxnSpPr/>
          <p:nvPr/>
        </p:nvCxnSpPr>
        <p:spPr>
          <a:xfrm flipH="1">
            <a:off x="2967644" y="3244763"/>
            <a:ext cx="2140485" cy="16597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1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2" name="TextBox 1"/>
          <p:cNvSpPr txBox="1"/>
          <p:nvPr/>
        </p:nvSpPr>
        <p:spPr>
          <a:xfrm>
            <a:off x="435776" y="730788"/>
            <a:ext cx="4557879" cy="1354217"/>
          </a:xfrm>
          <a:prstGeom prst="rect">
            <a:avLst/>
          </a:prstGeom>
          <a:noFill/>
        </p:spPr>
        <p:txBody>
          <a:bodyPr wrap="square" rtlCol="0">
            <a:spAutoFit/>
          </a:bodyPr>
          <a:lstStyle/>
          <a:p>
            <a:r>
              <a:rPr lang="en-US" sz="3200" b="1" dirty="0">
                <a:solidFill>
                  <a:prstClr val="white"/>
                </a:solidFill>
                <a:ea typeface="Times New Roman"/>
              </a:rPr>
              <a:t>Data to collect in the field for road fill estimates</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7173" y="639704"/>
            <a:ext cx="4046827" cy="6218296"/>
          </a:xfrm>
          <a:prstGeom prst="rect">
            <a:avLst/>
          </a:prstGeom>
        </p:spPr>
      </p:pic>
      <p:sp>
        <p:nvSpPr>
          <p:cNvPr id="15" name="Subtitle 2"/>
          <p:cNvSpPr txBox="1">
            <a:spLocks/>
          </p:cNvSpPr>
          <p:nvPr/>
        </p:nvSpPr>
        <p:spPr>
          <a:xfrm>
            <a:off x="332258" y="2085005"/>
            <a:ext cx="4614094"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b="1" dirty="0">
                <a:solidFill>
                  <a:srgbClr val="FFFF00"/>
                </a:solidFill>
                <a:ea typeface="Times New Roman"/>
              </a:rPr>
              <a:t>Measure Fill Length at road centerline</a:t>
            </a:r>
            <a:endParaRPr lang="en-US" sz="3600" b="1" dirty="0">
              <a:ea typeface="Times New Roman"/>
            </a:endParaRPr>
          </a:p>
          <a:p>
            <a:pPr marL="0" indent="0">
              <a:buNone/>
            </a:pPr>
            <a:endParaRPr lang="en-US" sz="2800" b="1" dirty="0">
              <a:ea typeface="Times New Roman"/>
            </a:endParaRPr>
          </a:p>
          <a:p>
            <a:endParaRPr lang="en-US" sz="2800" b="1" dirty="0">
              <a:ea typeface="Times New Roman"/>
            </a:endParaRPr>
          </a:p>
          <a:p>
            <a:endParaRPr lang="en-US" sz="2800"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b="1" dirty="0">
              <a:solidFill>
                <a:schemeClr val="accent6">
                  <a:lumMod val="50000"/>
                </a:schemeClr>
              </a:solidFill>
              <a:ea typeface="Times New Roman"/>
            </a:endParaRPr>
          </a:p>
        </p:txBody>
      </p:sp>
      <p:cxnSp>
        <p:nvCxnSpPr>
          <p:cNvPr id="8" name="Straight Arrow Connector 7"/>
          <p:cNvCxnSpPr>
            <a:cxnSpLocks/>
          </p:cNvCxnSpPr>
          <p:nvPr/>
        </p:nvCxnSpPr>
        <p:spPr>
          <a:xfrm flipV="1">
            <a:off x="6654018" y="1125415"/>
            <a:ext cx="1294228" cy="4712677"/>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175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59643" y="1305332"/>
            <a:ext cx="9079100" cy="61272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defRPr/>
            </a:pPr>
            <a:r>
              <a:rPr lang="en-US" sz="3200" dirty="0">
                <a:solidFill>
                  <a:prstClr val="white"/>
                </a:solidFill>
                <a:ea typeface="Times New Roman"/>
              </a:rPr>
              <a:t>Determine plan and practices.  Then determine material needs for each practice.  Combine the itemized quantities for a total plan estimate.</a:t>
            </a:r>
          </a:p>
          <a:p>
            <a:pPr marL="457200" marR="0" lvl="1" indent="0" algn="l" defTabSz="914400" rtl="0" eaLnBrk="1" fontAlgn="auto" latinLnBrk="0" hangingPunct="1">
              <a:lnSpc>
                <a:spcPct val="100000"/>
              </a:lnSpc>
              <a:spcBef>
                <a:spcPct val="20000"/>
              </a:spcBef>
              <a:spcAft>
                <a:spcPts val="0"/>
              </a:spcAft>
              <a:buClrTx/>
              <a:buSzTx/>
              <a:buNone/>
              <a:tabLst/>
              <a:defRPr/>
            </a:pPr>
            <a:r>
              <a:rPr lang="en-US" sz="3200" dirty="0">
                <a:solidFill>
                  <a:prstClr val="white"/>
                </a:solidFill>
                <a:latin typeface="Calibri"/>
                <a:ea typeface="Times New Roman"/>
              </a:rPr>
              <a:t>This will help you:</a:t>
            </a:r>
          </a:p>
          <a:p>
            <a:pPr marR="0" lvl="1" algn="l" defTabSz="914400" rtl="0" eaLnBrk="1" fontAlgn="auto" latinLnBrk="0" hangingPunct="1">
              <a:lnSpc>
                <a:spcPct val="100000"/>
              </a:lnSpc>
              <a:spcBef>
                <a:spcPct val="20000"/>
              </a:spcBef>
              <a:spcAft>
                <a:spcPts val="0"/>
              </a:spcAft>
              <a:buClrTx/>
              <a:buSzTx/>
              <a:buFontTx/>
              <a:buChar char="-"/>
              <a:tabLst/>
              <a:defRPr/>
            </a:pPr>
            <a:r>
              <a:rPr lang="en-US" sz="3200" dirty="0">
                <a:solidFill>
                  <a:prstClr val="white"/>
                </a:solidFill>
                <a:latin typeface="Calibri"/>
                <a:ea typeface="Times New Roman"/>
              </a:rPr>
              <a:t>Determine accuracy of grant applications</a:t>
            </a:r>
          </a:p>
          <a:p>
            <a:pPr marR="0" lvl="1" algn="l" defTabSz="914400" rtl="0" eaLnBrk="1" fontAlgn="auto" latinLnBrk="0" hangingPunct="1">
              <a:lnSpc>
                <a:spcPct val="100000"/>
              </a:lnSpc>
              <a:spcBef>
                <a:spcPct val="20000"/>
              </a:spcBef>
              <a:spcAft>
                <a:spcPts val="0"/>
              </a:spcAft>
              <a:buClrTx/>
              <a:buSzTx/>
              <a:buFontTx/>
              <a:buChar char="-"/>
              <a:tabLst/>
              <a:defRPr/>
            </a:pPr>
            <a:r>
              <a:rPr lang="en-US" sz="3200" dirty="0">
                <a:solidFill>
                  <a:prstClr val="white"/>
                </a:solidFill>
                <a:latin typeface="Calibri"/>
                <a:ea typeface="Times New Roman"/>
              </a:rPr>
              <a:t>Compare bids and recognize bid miscalculations</a:t>
            </a:r>
            <a:endParaRPr kumimoji="0" lang="en-US" sz="3200" i="0" u="none" strike="noStrike" kern="1200" cap="none" spc="0" normalizeH="0" baseline="0" noProof="0" dirty="0">
              <a:ln>
                <a:noFill/>
              </a:ln>
              <a:solidFill>
                <a:prstClr val="white"/>
              </a:solidFill>
              <a:effectLst/>
              <a:uLnTx/>
              <a:uFillTx/>
              <a:latin typeface="Calibri"/>
              <a:ea typeface="Times New Roman"/>
            </a:endParaRPr>
          </a:p>
          <a:p>
            <a:pPr lvl="1">
              <a:buFontTx/>
              <a:buChar char="-"/>
              <a:defRPr/>
            </a:pPr>
            <a:r>
              <a:rPr lang="en-US" sz="3200" dirty="0">
                <a:solidFill>
                  <a:prstClr val="white"/>
                </a:solidFill>
                <a:ea typeface="Times New Roman"/>
              </a:rPr>
              <a:t>Monitor material usage, overruns, and potential misappropriation of grant funds</a:t>
            </a:r>
          </a:p>
          <a:p>
            <a:pPr lvl="1">
              <a:buFontTx/>
              <a:buChar char="-"/>
              <a:defRPr/>
            </a:pPr>
            <a:r>
              <a:rPr lang="en-US" sz="3200" dirty="0">
                <a:solidFill>
                  <a:prstClr val="white"/>
                </a:solidFill>
                <a:ea typeface="Times New Roman"/>
              </a:rPr>
              <a:t>Correlate material amounts with total project costs to estimate contractor costs.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2" name="TextBox 1">
            <a:extLst>
              <a:ext uri="{FF2B5EF4-FFF2-40B4-BE49-F238E27FC236}">
                <a16:creationId xmlns:a16="http://schemas.microsoft.com/office/drawing/2014/main" id="{A2B3BF0F-AA0B-B6ED-35F6-A817E59792B3}"/>
              </a:ext>
            </a:extLst>
          </p:cNvPr>
          <p:cNvSpPr txBox="1"/>
          <p:nvPr/>
        </p:nvSpPr>
        <p:spPr>
          <a:xfrm>
            <a:off x="2864155" y="639704"/>
            <a:ext cx="3114058" cy="707886"/>
          </a:xfrm>
          <a:prstGeom prst="rect">
            <a:avLst/>
          </a:prstGeom>
          <a:noFill/>
        </p:spPr>
        <p:txBody>
          <a:bodyPr wrap="none" rtlCol="0">
            <a:spAutoFit/>
          </a:bodyPr>
          <a:lstStyle/>
          <a:p>
            <a:pPr algn="ctr"/>
            <a:r>
              <a:rPr lang="en-US" sz="4000" b="1" dirty="0"/>
              <a:t>In conclusion</a:t>
            </a:r>
            <a:r>
              <a:rPr lang="en-US" sz="4000" dirty="0"/>
              <a:t>:</a:t>
            </a:r>
          </a:p>
        </p:txBody>
      </p:sp>
    </p:spTree>
    <p:extLst>
      <p:ext uri="{BB962C8B-B14F-4D97-AF65-F5344CB8AC3E}">
        <p14:creationId xmlns:p14="http://schemas.microsoft.com/office/powerpoint/2010/main" val="160973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5AEBA-8DDF-496E-83F9-AE84200A10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454"/>
            <a:ext cx="6488633" cy="3312542"/>
          </a:xfrm>
          <a:prstGeom prst="rect">
            <a:avLst/>
          </a:prstGeom>
        </p:spPr>
      </p:pic>
      <p:pic>
        <p:nvPicPr>
          <p:cNvPr id="3" name="Picture 2">
            <a:extLst>
              <a:ext uri="{FF2B5EF4-FFF2-40B4-BE49-F238E27FC236}">
                <a16:creationId xmlns:a16="http://schemas.microsoft.com/office/drawing/2014/main" id="{E287920B-7F46-47D1-A02F-BC02D03FE4B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 y="3310088"/>
            <a:ext cx="6176356" cy="3547912"/>
          </a:xfrm>
          <a:prstGeom prst="rect">
            <a:avLst/>
          </a:prstGeom>
        </p:spPr>
      </p:pic>
      <p:pic>
        <p:nvPicPr>
          <p:cNvPr id="8" name="Picture 7">
            <a:extLst>
              <a:ext uri="{FF2B5EF4-FFF2-40B4-BE49-F238E27FC236}">
                <a16:creationId xmlns:a16="http://schemas.microsoft.com/office/drawing/2014/main" id="{A7B9D1C7-80C3-45EC-9BCE-C6C5748EB0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23758" y="-2454"/>
            <a:ext cx="4520242" cy="3375382"/>
          </a:xfrm>
          <a:prstGeom prst="rect">
            <a:avLst/>
          </a:prstGeom>
        </p:spPr>
      </p:pic>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2" name="Curved Up Arrow 11"/>
          <p:cNvSpPr/>
          <p:nvPr/>
        </p:nvSpPr>
        <p:spPr>
          <a:xfrm>
            <a:off x="2789407" y="2968756"/>
            <a:ext cx="2803883"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Content Placeholder 3">
            <a:extLst>
              <a:ext uri="{FF2B5EF4-FFF2-40B4-BE49-F238E27FC236}">
                <a16:creationId xmlns:a16="http://schemas.microsoft.com/office/drawing/2014/main" id="{6C4646F6-F985-26BA-9366-DA2136A31C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23758" y="3372928"/>
            <a:ext cx="4527862" cy="3485072"/>
          </a:xfrm>
          <a:prstGeom prst="rect">
            <a:avLst/>
          </a:prstGeom>
        </p:spPr>
      </p:pic>
      <p:sp>
        <p:nvSpPr>
          <p:cNvPr id="5" name="TextBox 4"/>
          <p:cNvSpPr txBox="1"/>
          <p:nvPr/>
        </p:nvSpPr>
        <p:spPr>
          <a:xfrm>
            <a:off x="5960003" y="3370638"/>
            <a:ext cx="3196196" cy="830997"/>
          </a:xfrm>
          <a:prstGeom prst="rect">
            <a:avLst/>
          </a:prstGeom>
          <a:solidFill>
            <a:schemeClr val="tx2">
              <a:lumMod val="75000"/>
            </a:schemeClr>
          </a:solidFill>
        </p:spPr>
        <p:txBody>
          <a:bodyPr wrap="none" rtlCol="0">
            <a:spAutoFit/>
          </a:bodyPr>
          <a:lstStyle/>
          <a:p>
            <a:r>
              <a:rPr lang="en-US" sz="2400" b="1" dirty="0"/>
              <a:t>From beginning to end,</a:t>
            </a:r>
          </a:p>
          <a:p>
            <a:r>
              <a:rPr lang="en-US" sz="2400" b="1" dirty="0"/>
              <a:t>What’s it going to take?</a:t>
            </a:r>
          </a:p>
        </p:txBody>
      </p:sp>
    </p:spTree>
    <p:extLst>
      <p:ext uri="{BB962C8B-B14F-4D97-AF65-F5344CB8AC3E}">
        <p14:creationId xmlns:p14="http://schemas.microsoft.com/office/powerpoint/2010/main" val="1342076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715" y="701831"/>
            <a:ext cx="2867025" cy="871016"/>
          </a:xfrm>
          <a:prstGeom prst="rect">
            <a:avLst/>
          </a:prstGeom>
          <a:effectLst>
            <a:softEdge rad="12700"/>
          </a:effectLst>
        </p:spPr>
      </p:pic>
      <p:sp>
        <p:nvSpPr>
          <p:cNvPr id="5" name="TextBox 4"/>
          <p:cNvSpPr txBox="1"/>
          <p:nvPr/>
        </p:nvSpPr>
        <p:spPr>
          <a:xfrm>
            <a:off x="64900" y="42229"/>
            <a:ext cx="9079100" cy="1200329"/>
          </a:xfrm>
          <a:prstGeom prst="rect">
            <a:avLst/>
          </a:prstGeom>
          <a:noFill/>
        </p:spPr>
        <p:txBody>
          <a:bodyPr wrap="square" rtlCol="0">
            <a:spAutoFit/>
          </a:bodyPr>
          <a:lstStyle/>
          <a:p>
            <a:pPr lvl="1"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a:p>
            <a:pPr lvl="1"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For DGLVR Projects</a:t>
            </a:r>
          </a:p>
        </p:txBody>
      </p:sp>
      <p:sp>
        <p:nvSpPr>
          <p:cNvPr id="7" name="TextBox 6"/>
          <p:cNvSpPr txBox="1"/>
          <p:nvPr/>
        </p:nvSpPr>
        <p:spPr>
          <a:xfrm>
            <a:off x="565266" y="1762298"/>
            <a:ext cx="8090933" cy="2215991"/>
          </a:xfrm>
          <a:prstGeom prst="rect">
            <a:avLst/>
          </a:prstGeom>
          <a:noFill/>
        </p:spPr>
        <p:txBody>
          <a:bodyPr wrap="none" rtlCol="0">
            <a:spAutoFit/>
          </a:bodyPr>
          <a:lstStyle/>
          <a:p>
            <a:r>
              <a:rPr lang="en-US" sz="2400" dirty="0"/>
              <a:t>Reference sites for estimating material needs:</a:t>
            </a:r>
          </a:p>
          <a:p>
            <a:r>
              <a:rPr lang="en-US" sz="2400" dirty="0"/>
              <a:t>	</a:t>
            </a:r>
          </a:p>
          <a:p>
            <a:pPr marL="342900" indent="-342900">
              <a:buFont typeface="Arial" panose="020B0604020202020204" pitchFamily="34" charset="0"/>
              <a:buChar char="•"/>
            </a:pPr>
            <a:r>
              <a:rPr lang="en-US" dirty="0">
                <a:hlinkClick r:id="rId4"/>
              </a:rPr>
              <a:t>https://www.dirtandgravel.psu.edu/general-resources/dglvr-materials-calculator</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hlinkClick r:id="rId5"/>
              </a:rPr>
              <a:t>https://www.calculatorsoup.com/calculators/construction/roadway.php</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8" name="Picture 7"/>
          <p:cNvPicPr>
            <a:picLocks noChangeAspect="1"/>
          </p:cNvPicPr>
          <p:nvPr/>
        </p:nvPicPr>
        <p:blipFill>
          <a:blip r:embed="rId6"/>
          <a:stretch>
            <a:fillRect/>
          </a:stretch>
        </p:blipFill>
        <p:spPr>
          <a:xfrm>
            <a:off x="756333" y="3749037"/>
            <a:ext cx="7899866" cy="2636862"/>
          </a:xfrm>
          <a:prstGeom prst="rect">
            <a:avLst/>
          </a:prstGeom>
        </p:spPr>
      </p:pic>
    </p:spTree>
    <p:extLst>
      <p:ext uri="{BB962C8B-B14F-4D97-AF65-F5344CB8AC3E}">
        <p14:creationId xmlns:p14="http://schemas.microsoft.com/office/powerpoint/2010/main" val="350183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238528"/>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Measure Fill Width at the top of bank</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pic>
        <p:nvPicPr>
          <p:cNvPr id="4" name="Picture 3"/>
          <p:cNvPicPr>
            <a:picLocks noChangeAspect="1"/>
          </p:cNvPicPr>
          <p:nvPr/>
        </p:nvPicPr>
        <p:blipFill>
          <a:blip r:embed="rId2"/>
          <a:stretch>
            <a:fillRect/>
          </a:stretch>
        </p:blipFill>
        <p:spPr>
          <a:xfrm>
            <a:off x="941843" y="2104852"/>
            <a:ext cx="7439025" cy="4610100"/>
          </a:xfrm>
          <a:prstGeom prst="rect">
            <a:avLst/>
          </a:prstGeom>
        </p:spPr>
      </p:pic>
      <p:cxnSp>
        <p:nvCxnSpPr>
          <p:cNvPr id="5" name="Straight Arrow Connector 4"/>
          <p:cNvCxnSpPr/>
          <p:nvPr/>
        </p:nvCxnSpPr>
        <p:spPr>
          <a:xfrm>
            <a:off x="2452255" y="5070764"/>
            <a:ext cx="4380807" cy="14962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2D0D29D-7B2D-297F-195A-544C10643D2B}"/>
              </a:ext>
            </a:extLst>
          </p:cNvPr>
          <p:cNvSpPr txBox="1"/>
          <p:nvPr/>
        </p:nvSpPr>
        <p:spPr>
          <a:xfrm>
            <a:off x="435776" y="730789"/>
            <a:ext cx="8295861" cy="861774"/>
          </a:xfrm>
          <a:prstGeom prst="rect">
            <a:avLst/>
          </a:prstGeom>
          <a:noFill/>
        </p:spPr>
        <p:txBody>
          <a:bodyPr wrap="none" rtlCol="0">
            <a:spAutoFit/>
          </a:bodyPr>
          <a:lstStyle/>
          <a:p>
            <a:r>
              <a:rPr lang="en-US" sz="3200" b="1" dirty="0">
                <a:solidFill>
                  <a:prstClr val="white"/>
                </a:solidFill>
                <a:ea typeface="Times New Roman"/>
              </a:rPr>
              <a:t>Data to collect in the field for road fill estimates</a:t>
            </a:r>
          </a:p>
          <a:p>
            <a:endParaRPr lang="en-US" dirty="0"/>
          </a:p>
        </p:txBody>
      </p:sp>
    </p:spTree>
    <p:extLst>
      <p:ext uri="{BB962C8B-B14F-4D97-AF65-F5344CB8AC3E}">
        <p14:creationId xmlns:p14="http://schemas.microsoft.com/office/powerpoint/2010/main" val="418218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27828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Measure Fill Depth at road shoulder</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pic>
        <p:nvPicPr>
          <p:cNvPr id="4" name="Picture 3"/>
          <p:cNvPicPr>
            <a:picLocks noChangeAspect="1"/>
          </p:cNvPicPr>
          <p:nvPr/>
        </p:nvPicPr>
        <p:blipFill>
          <a:blip r:embed="rId2"/>
          <a:stretch>
            <a:fillRect/>
          </a:stretch>
        </p:blipFill>
        <p:spPr>
          <a:xfrm>
            <a:off x="941843" y="2104852"/>
            <a:ext cx="7439025" cy="4610100"/>
          </a:xfrm>
          <a:prstGeom prst="rect">
            <a:avLst/>
          </a:prstGeom>
        </p:spPr>
      </p:pic>
      <p:cxnSp>
        <p:nvCxnSpPr>
          <p:cNvPr id="5" name="Straight Arrow Connector 4"/>
          <p:cNvCxnSpPr/>
          <p:nvPr/>
        </p:nvCxnSpPr>
        <p:spPr>
          <a:xfrm>
            <a:off x="2452255" y="5070764"/>
            <a:ext cx="4380807" cy="14962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852160" y="5238299"/>
            <a:ext cx="2771" cy="645621"/>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2AC214-8C02-E699-5D1A-B7E4A8C9292A}"/>
              </a:ext>
            </a:extLst>
          </p:cNvPr>
          <p:cNvSpPr txBox="1"/>
          <p:nvPr/>
        </p:nvSpPr>
        <p:spPr>
          <a:xfrm>
            <a:off x="435776" y="730789"/>
            <a:ext cx="8295861" cy="861774"/>
          </a:xfrm>
          <a:prstGeom prst="rect">
            <a:avLst/>
          </a:prstGeom>
          <a:noFill/>
        </p:spPr>
        <p:txBody>
          <a:bodyPr wrap="none" rtlCol="0">
            <a:spAutoFit/>
          </a:bodyPr>
          <a:lstStyle/>
          <a:p>
            <a:r>
              <a:rPr lang="en-US" sz="3200" b="1" dirty="0">
                <a:solidFill>
                  <a:prstClr val="white"/>
                </a:solidFill>
                <a:ea typeface="Times New Roman"/>
              </a:rPr>
              <a:t>Data to collect in the field for road fill estimates</a:t>
            </a:r>
          </a:p>
          <a:p>
            <a:endParaRPr lang="en-US" dirty="0"/>
          </a:p>
        </p:txBody>
      </p:sp>
    </p:spTree>
    <p:extLst>
      <p:ext uri="{BB962C8B-B14F-4D97-AF65-F5344CB8AC3E}">
        <p14:creationId xmlns:p14="http://schemas.microsoft.com/office/powerpoint/2010/main" val="242497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42229"/>
            <a:ext cx="9079100" cy="646331"/>
          </a:xfrm>
          <a:prstGeom prst="rect">
            <a:avLst/>
          </a:prstGeom>
          <a:noFill/>
        </p:spPr>
        <p:txBody>
          <a:bodyPr wrap="square" rtlCol="0">
            <a:spAutoFit/>
          </a:bodyPr>
          <a:lstStyle/>
          <a:p>
            <a:pPr algn="ctr" defTabSz="914400">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Estimating Quantities &amp; Costs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rgbClr val="FFFF00"/>
                </a:solidFill>
                <a:ea typeface="Times New Roman"/>
              </a:rPr>
              <a:t>Full Fill Option </a:t>
            </a:r>
            <a:r>
              <a:rPr lang="en-US" sz="2400" b="1" dirty="0">
                <a:solidFill>
                  <a:srgbClr val="FFFF00"/>
                </a:solidFill>
                <a:ea typeface="Times New Roman"/>
              </a:rPr>
              <a:t>(for sectional fill break into segments)</a:t>
            </a:r>
          </a:p>
          <a:p>
            <a:pPr marL="0" indent="0">
              <a:buNone/>
            </a:pPr>
            <a:endParaRPr lang="en-US" b="1" dirty="0">
              <a:ea typeface="Times New Roman"/>
            </a:endParaRPr>
          </a:p>
          <a:p>
            <a:endParaRPr lang="en-US" b="1" dirty="0">
              <a:ea typeface="Times New Roman"/>
            </a:endParaRPr>
          </a:p>
          <a:p>
            <a:endParaRPr lang="en-US" b="1" dirty="0">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accent6">
                  <a:lumMod val="50000"/>
                </a:schemeClr>
              </a:solidFill>
              <a:ea typeface="Times New Roman"/>
            </a:endParaRPr>
          </a:p>
        </p:txBody>
      </p:sp>
      <p:sp>
        <p:nvSpPr>
          <p:cNvPr id="2" name="TextBox 1"/>
          <p:cNvSpPr txBox="1"/>
          <p:nvPr/>
        </p:nvSpPr>
        <p:spPr>
          <a:xfrm>
            <a:off x="435776" y="730789"/>
            <a:ext cx="8451160" cy="861774"/>
          </a:xfrm>
          <a:prstGeom prst="rect">
            <a:avLst/>
          </a:prstGeom>
          <a:noFill/>
        </p:spPr>
        <p:txBody>
          <a:bodyPr wrap="none" rtlCol="0">
            <a:spAutoFit/>
          </a:bodyPr>
          <a:lstStyle/>
          <a:p>
            <a:r>
              <a:rPr lang="en-US" sz="3200" b="1" dirty="0">
                <a:solidFill>
                  <a:prstClr val="white"/>
                </a:solidFill>
                <a:ea typeface="Times New Roman"/>
              </a:rPr>
              <a:t>Estimating material quantities for ESM practices:</a:t>
            </a:r>
          </a:p>
          <a:p>
            <a:endParaRPr lang="en-US" dirty="0"/>
          </a:p>
        </p:txBody>
      </p:sp>
      <p:sp>
        <p:nvSpPr>
          <p:cNvPr id="11" name="TextBox 10"/>
          <p:cNvSpPr txBox="1"/>
          <p:nvPr/>
        </p:nvSpPr>
        <p:spPr>
          <a:xfrm>
            <a:off x="3472247" y="4040570"/>
            <a:ext cx="2774799" cy="369332"/>
          </a:xfrm>
          <a:prstGeom prst="rect">
            <a:avLst/>
          </a:prstGeom>
          <a:noFill/>
        </p:spPr>
        <p:txBody>
          <a:bodyPr wrap="none" rtlCol="0">
            <a:spAutoFit/>
          </a:bodyPr>
          <a:lstStyle/>
          <a:p>
            <a:r>
              <a:rPr lang="en-US" dirty="0">
                <a:solidFill>
                  <a:schemeClr val="bg1"/>
                </a:solidFill>
              </a:rPr>
              <a:t>Measure on road shoulder</a:t>
            </a:r>
          </a:p>
        </p:txBody>
      </p:sp>
      <p:sp>
        <p:nvSpPr>
          <p:cNvPr id="3" name="TextBox 2"/>
          <p:cNvSpPr txBox="1"/>
          <p:nvPr/>
        </p:nvSpPr>
        <p:spPr>
          <a:xfrm>
            <a:off x="756459" y="2173242"/>
            <a:ext cx="7489766" cy="4401205"/>
          </a:xfrm>
          <a:prstGeom prst="rect">
            <a:avLst/>
          </a:prstGeom>
          <a:noFill/>
        </p:spPr>
        <p:txBody>
          <a:bodyPr wrap="square" rtlCol="0">
            <a:spAutoFit/>
          </a:bodyPr>
          <a:lstStyle/>
          <a:p>
            <a:r>
              <a:rPr lang="en-US" sz="2800" dirty="0"/>
              <a:t>Length x Width x Depth in feet = cubic feet of </a:t>
            </a:r>
            <a:r>
              <a:rPr lang="en-US" sz="2800" b="1" u="sng" dirty="0"/>
              <a:t>compacted</a:t>
            </a:r>
            <a:r>
              <a:rPr lang="en-US" sz="2800" u="sng" dirty="0"/>
              <a:t> material required </a:t>
            </a:r>
            <a:r>
              <a:rPr lang="en-US" sz="2800" dirty="0"/>
              <a:t>(</a:t>
            </a:r>
            <a:r>
              <a:rPr lang="en-US" sz="2800" b="1" i="1" dirty="0"/>
              <a:t>in place</a:t>
            </a:r>
            <a:r>
              <a:rPr lang="en-US" sz="2800" dirty="0"/>
              <a:t>)</a:t>
            </a:r>
            <a:endParaRPr lang="en-US" sz="2800" u="sng" dirty="0"/>
          </a:p>
          <a:p>
            <a:endParaRPr lang="en-US" sz="2800" u="sng" dirty="0"/>
          </a:p>
          <a:p>
            <a:r>
              <a:rPr lang="en-US" sz="2800" dirty="0"/>
              <a:t>Cubic feet ÷ 27 = </a:t>
            </a:r>
            <a:r>
              <a:rPr lang="en-US" sz="2800" u="sng" dirty="0"/>
              <a:t>cubic yards required </a:t>
            </a:r>
            <a:r>
              <a:rPr lang="en-US" sz="2800" dirty="0"/>
              <a:t>(</a:t>
            </a:r>
            <a:r>
              <a:rPr lang="en-US" sz="2800" b="1" i="1" dirty="0"/>
              <a:t>in place</a:t>
            </a:r>
            <a:r>
              <a:rPr lang="en-US" sz="2800" dirty="0"/>
              <a:t>)</a:t>
            </a:r>
            <a:endParaRPr lang="en-US" sz="2800" u="sng" dirty="0"/>
          </a:p>
          <a:p>
            <a:endParaRPr lang="en-US" sz="2800" dirty="0"/>
          </a:p>
          <a:p>
            <a:r>
              <a:rPr lang="en-US" sz="2800" dirty="0"/>
              <a:t>Cubic yards x 1.33 = cubic yards of </a:t>
            </a:r>
          </a:p>
          <a:p>
            <a:r>
              <a:rPr lang="en-US" sz="2800" b="1" u="sng" dirty="0" err="1"/>
              <a:t>uncompacted</a:t>
            </a:r>
            <a:r>
              <a:rPr lang="en-US" sz="2800" u="sng" dirty="0"/>
              <a:t> material required </a:t>
            </a:r>
            <a:r>
              <a:rPr lang="en-US" sz="2800" dirty="0"/>
              <a:t>(</a:t>
            </a:r>
            <a:r>
              <a:rPr lang="en-US" sz="2800" b="1" i="1" dirty="0"/>
              <a:t>as shipped</a:t>
            </a:r>
            <a:r>
              <a:rPr lang="en-US" sz="2800" dirty="0"/>
              <a:t>)</a:t>
            </a:r>
          </a:p>
          <a:p>
            <a:endParaRPr lang="en-US" sz="2800" u="sng" dirty="0"/>
          </a:p>
          <a:p>
            <a:r>
              <a:rPr lang="en-US" sz="2800" dirty="0"/>
              <a:t>Cubic yards of </a:t>
            </a:r>
            <a:r>
              <a:rPr lang="en-US" sz="2800" dirty="0" err="1"/>
              <a:t>uncompacted</a:t>
            </a:r>
            <a:r>
              <a:rPr lang="en-US" sz="2800" dirty="0"/>
              <a:t> material x 1.5 =</a:t>
            </a:r>
          </a:p>
          <a:p>
            <a:r>
              <a:rPr lang="en-US" sz="2800" u="sng" dirty="0"/>
              <a:t>tonnage of material required </a:t>
            </a:r>
            <a:r>
              <a:rPr lang="en-US" sz="2800" dirty="0"/>
              <a:t>(</a:t>
            </a:r>
            <a:r>
              <a:rPr lang="en-US" sz="2800" b="1" i="1" dirty="0"/>
              <a:t>as shipped</a:t>
            </a:r>
            <a:r>
              <a:rPr lang="en-US" sz="2800" dirty="0"/>
              <a:t>)</a:t>
            </a:r>
            <a:endParaRPr lang="en-US" sz="2800" u="sng" dirty="0"/>
          </a:p>
        </p:txBody>
      </p:sp>
    </p:spTree>
    <p:extLst>
      <p:ext uri="{BB962C8B-B14F-4D97-AF65-F5344CB8AC3E}">
        <p14:creationId xmlns:p14="http://schemas.microsoft.com/office/powerpoint/2010/main" val="4166898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20DDF1817C054285A40611EA834B9D" ma:contentTypeVersion="2" ma:contentTypeDescription="Create a new document." ma:contentTypeScope="" ma:versionID="01b782b13681db99ec62ca11d9504bce">
  <xsd:schema xmlns:xsd="http://www.w3.org/2001/XMLSchema" xmlns:xs="http://www.w3.org/2001/XMLSchema" xmlns:p="http://schemas.microsoft.com/office/2006/metadata/properties" xmlns:ns2="e920df41-4789-48c6-a3c4-b6cf4f3323bc" targetNamespace="http://schemas.microsoft.com/office/2006/metadata/properties" ma:root="true" ma:fieldsID="b291130ac56c3b4f48a520bde62da181" ns2:_="">
    <xsd:import namespace="e920df41-4789-48c6-a3c4-b6cf4f3323b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0df41-4789-48c6-a3c4-b6cf4f332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CADDA9-1B19-49BC-825E-F02F1318BBE5}">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microsoft.com/office/2006/metadata/properties"/>
    <ds:schemaRef ds:uri="e920df41-4789-48c6-a3c4-b6cf4f3323bc"/>
  </ds:schemaRefs>
</ds:datastoreItem>
</file>

<file path=customXml/itemProps2.xml><?xml version="1.0" encoding="utf-8"?>
<ds:datastoreItem xmlns:ds="http://schemas.openxmlformats.org/officeDocument/2006/customXml" ds:itemID="{A89D1FEF-A540-467A-950C-5AAC90E03260}">
  <ds:schemaRefs>
    <ds:schemaRef ds:uri="http://schemas.microsoft.com/sharepoint/v3/contenttype/forms"/>
  </ds:schemaRefs>
</ds:datastoreItem>
</file>

<file path=customXml/itemProps3.xml><?xml version="1.0" encoding="utf-8"?>
<ds:datastoreItem xmlns:ds="http://schemas.openxmlformats.org/officeDocument/2006/customXml" ds:itemID="{D7FE44EB-424B-4EEF-8720-9309E245BE09}">
  <ds:schemaRefs>
    <ds:schemaRef ds:uri="e920df41-4789-48c6-a3c4-b6cf4f3323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3119</TotalTime>
  <Words>4031</Words>
  <Application>Microsoft Office PowerPoint</Application>
  <PresentationFormat>On-screen Show (4:3)</PresentationFormat>
  <Paragraphs>742</Paragraphs>
  <Slides>62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Arial</vt:lpstr>
      <vt:lpstr>Arial Black</vt:lpstr>
      <vt:lpstr>Calibri</vt:lpstr>
      <vt:lpstr>Calibri Light</vt:lpstr>
      <vt:lpstr>Gill Sans MT</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298</cp:revision>
  <dcterms:created xsi:type="dcterms:W3CDTF">2018-03-07T13:49:30Z</dcterms:created>
  <dcterms:modified xsi:type="dcterms:W3CDTF">2023-02-23T20:25:11Z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0x010100CA20DDF1817C054285A40611EA834B9D</vt:lpwstr>
  </property>
</Properties>
</file>