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35" r:id="rId4"/>
    <p:sldId id="337" r:id="rId5"/>
    <p:sldId id="338" r:id="rId6"/>
    <p:sldId id="340" r:id="rId7"/>
    <p:sldId id="398" r:id="rId8"/>
    <p:sldId id="388" r:id="rId9"/>
    <p:sldId id="375" r:id="rId10"/>
    <p:sldId id="376" r:id="rId11"/>
    <p:sldId id="377" r:id="rId12"/>
    <p:sldId id="378" r:id="rId13"/>
    <p:sldId id="379" r:id="rId14"/>
    <p:sldId id="380" r:id="rId15"/>
    <p:sldId id="381" r:id="rId16"/>
    <p:sldId id="382" r:id="rId17"/>
    <p:sldId id="383" r:id="rId18"/>
    <p:sldId id="399" r:id="rId19"/>
    <p:sldId id="389" r:id="rId20"/>
    <p:sldId id="385" r:id="rId21"/>
    <p:sldId id="386" r:id="rId22"/>
    <p:sldId id="387" r:id="rId23"/>
    <p:sldId id="400" r:id="rId24"/>
    <p:sldId id="358" r:id="rId25"/>
    <p:sldId id="343" r:id="rId26"/>
    <p:sldId id="359" r:id="rId27"/>
    <p:sldId id="344" r:id="rId28"/>
    <p:sldId id="345" r:id="rId29"/>
    <p:sldId id="348" r:id="rId30"/>
    <p:sldId id="360" r:id="rId31"/>
    <p:sldId id="349" r:id="rId32"/>
    <p:sldId id="361" r:id="rId33"/>
    <p:sldId id="397" r:id="rId34"/>
    <p:sldId id="390" r:id="rId35"/>
    <p:sldId id="391" r:id="rId36"/>
    <p:sldId id="392" r:id="rId37"/>
    <p:sldId id="393" r:id="rId38"/>
    <p:sldId id="394" r:id="rId39"/>
    <p:sldId id="395" r:id="rId40"/>
    <p:sldId id="396" r:id="rId41"/>
    <p:sldId id="362" r:id="rId42"/>
    <p:sldId id="357" r:id="rId43"/>
    <p:sldId id="363" r:id="rId44"/>
    <p:sldId id="355" r:id="rId45"/>
    <p:sldId id="356" r:id="rId46"/>
    <p:sldId id="364" r:id="rId47"/>
    <p:sldId id="37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1B74B"/>
    <a:srgbClr val="003E79"/>
    <a:srgbClr val="44C04F"/>
    <a:srgbClr val="666699"/>
    <a:srgbClr val="996633"/>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3792" autoAdjust="0"/>
  </p:normalViewPr>
  <p:slideViewPr>
    <p:cSldViewPr snapToGrid="0">
      <p:cViewPr varScale="1">
        <p:scale>
          <a:sx n="157" d="100"/>
          <a:sy n="157" d="100"/>
        </p:scale>
        <p:origin x="960" y="88"/>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A07FC-6AEC-4093-8371-A4A935FCB9EF}"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B1EF3-D9C5-4810-87EA-BEB82FD4052F}" type="slidenum">
              <a:rPr lang="en-US" smtClean="0"/>
              <a:t>‹#›</a:t>
            </a:fld>
            <a:endParaRPr lang="en-US"/>
          </a:p>
        </p:txBody>
      </p:sp>
    </p:spTree>
    <p:extLst>
      <p:ext uri="{BB962C8B-B14F-4D97-AF65-F5344CB8AC3E}">
        <p14:creationId xmlns:p14="http://schemas.microsoft.com/office/powerpoint/2010/main" val="389522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Fuehrer Road is a dead-end street in Lincoln Borough in Allegheny County. In 2018, the Borough approached ACCD to inquire about a grant to repair the landslide that had restricted the road to one lane. Local concerns regarding safety and access to the cluster of homes at the top of the road were top of mind for Borough staff as many residents required access to ambulances and medical staff as well as typical vehicles like delivery trucks, waste management services, and the school bus. In 2019 Lincoln Borough was awarded an LVR grant that would focus on landslide mitigation. The estimated cost of repair for the road exceeded the capacity of the LVR funds and so the Borough sought to supplement funding to cover additional costs and mitigate additional slide impacted areas.</a:t>
            </a:r>
          </a:p>
          <a:p>
            <a:endParaRPr lang="en-US" dirty="0"/>
          </a:p>
          <a:p>
            <a:r>
              <a:rPr lang="en-US" dirty="0"/>
              <a:t>Once all of the funding sources were collected, the total amount from each funding source was:</a:t>
            </a:r>
          </a:p>
          <a:p>
            <a:pPr marL="171450" indent="-171450">
              <a:buFont typeface="Arial" panose="020B0604020202020204" pitchFamily="34" charset="0"/>
              <a:buChar char="•"/>
            </a:pPr>
            <a:r>
              <a:rPr lang="en-US" dirty="0"/>
              <a:t>CITF: $150,000</a:t>
            </a:r>
          </a:p>
          <a:p>
            <a:pPr marL="171450" indent="-171450">
              <a:buFont typeface="Arial" panose="020B0604020202020204" pitchFamily="34" charset="0"/>
              <a:buChar char="•"/>
            </a:pPr>
            <a:r>
              <a:rPr lang="en-US" dirty="0"/>
              <a:t>Multi Modal: $155,444</a:t>
            </a:r>
          </a:p>
          <a:p>
            <a:pPr marL="171450" indent="-171450">
              <a:buFont typeface="Arial" panose="020B0604020202020204" pitchFamily="34" charset="0"/>
              <a:buChar char="•"/>
            </a:pPr>
            <a:r>
              <a:rPr lang="en-US" dirty="0"/>
              <a:t>LVR: $69,000</a:t>
            </a:r>
          </a:p>
          <a:p>
            <a:pPr marL="171450" indent="-171450">
              <a:buFont typeface="Arial" panose="020B0604020202020204" pitchFamily="34" charset="0"/>
              <a:buChar char="•"/>
            </a:pPr>
            <a:r>
              <a:rPr lang="en-US" dirty="0"/>
              <a:t>PA American Water: Paving</a:t>
            </a:r>
          </a:p>
          <a:p>
            <a:pPr marL="0" indent="0">
              <a:buFont typeface="Arial" panose="020B0604020202020204" pitchFamily="34" charset="0"/>
              <a:buNone/>
            </a:pPr>
            <a:r>
              <a:rPr lang="en-US" dirty="0"/>
              <a:t>For a total project value of $400,000. ACCD typically receives around $215,000 to fund Low Volume Road projects per year.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Fuehrer Road was scheduled to have water and gas line replacement projects that coincided with the project timeline of the landslide repair, so the Borough Secretary was able to coordinate with the utilities to have them replace the lines at the same time as our project was under construction. This allowed us to use the curb-to-curb paving policy for the utility company to cover partial paving costs on both Fuehrer and the adjacent alley near the project site.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During this time ACCD experienced a number of staff transitions as well as a significant amount of back and forth on the final project scope and design selections. After struggling to find the most cost-effective way to keep the road open during construction, repair the slide impacted area in a way that would not restrict traffic, and prevent further deterioration of the hillside, ACCD pivoted the use of their funding to address the upslope drainage for the project and leverage the other grant sources to relocate the road away from the unstable hillside. Three geotechnical reports were completed as part of the project, all of which indicated there was not stable material to reconstruct the road over the original location without significant excavation that would have far exceeded the multi-grant budget. Addressing the drainage for the road was a better fit for the DGLVR program goals and the available budget for the project. Luckily, the additional grant sources were open to adjusting the project plan so that we could best accommodate site specific conditions and make lasting improvements on the road.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final scope of work included:</a:t>
            </a:r>
          </a:p>
          <a:p>
            <a:pPr marL="0" indent="0">
              <a:buFont typeface="Arial" panose="020B0604020202020204" pitchFamily="34" charset="0"/>
              <a:buNone/>
            </a:pPr>
            <a:r>
              <a:rPr lang="en-US" dirty="0"/>
              <a:t>LVR – installation of 3 catch basins that would capture upslope water and discharge the stormwater down a stepped manhole system that outlets at the bottom of the hillside. The water is able to filter through a rip rap apron and some additional vegetation. </a:t>
            </a:r>
          </a:p>
          <a:p>
            <a:pPr marL="0" indent="0">
              <a:buFont typeface="Arial" panose="020B0604020202020204" pitchFamily="34" charset="0"/>
              <a:buNone/>
            </a:pPr>
            <a:r>
              <a:rPr lang="en-US" dirty="0"/>
              <a:t>Multi Modal – road relocation (partial paving). Because of the unstable slopes, Fuehrer Road was shifted away from the slide impacted area. This required the removal of some trees on residential property and stabilizing that area with rip rap (pictured above)</a:t>
            </a:r>
          </a:p>
          <a:p>
            <a:pPr marL="0" indent="0">
              <a:buFont typeface="Arial" panose="020B0604020202020204" pitchFamily="34" charset="0"/>
              <a:buNone/>
            </a:pPr>
            <a:r>
              <a:rPr lang="en-US" dirty="0"/>
              <a:t>CITF – slide stabilization (partial paving). The slide impacted area was stabilized with shotcrete. Additional drainage work was included in the lower portion of the road to ensure water from the top of the hill did not continue to erode other smaller instabilities on the road.</a:t>
            </a:r>
          </a:p>
        </p:txBody>
      </p:sp>
      <p:sp>
        <p:nvSpPr>
          <p:cNvPr id="4" name="Slide Number Placeholder 3"/>
          <p:cNvSpPr>
            <a:spLocks noGrp="1"/>
          </p:cNvSpPr>
          <p:nvPr>
            <p:ph type="sldNum" sz="quarter" idx="5"/>
          </p:nvPr>
        </p:nvSpPr>
        <p:spPr/>
        <p:txBody>
          <a:bodyPr/>
          <a:lstStyle/>
          <a:p>
            <a:fld id="{753B1EF3-D9C5-4810-87EA-BEB82FD4052F}" type="slidenum">
              <a:rPr lang="en-US" smtClean="0"/>
              <a:t>25</a:t>
            </a:fld>
            <a:endParaRPr lang="en-US"/>
          </a:p>
        </p:txBody>
      </p:sp>
    </p:spTree>
    <p:extLst>
      <p:ext uri="{BB962C8B-B14F-4D97-AF65-F5344CB8AC3E}">
        <p14:creationId xmlns:p14="http://schemas.microsoft.com/office/powerpoint/2010/main" val="50105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3/10/2023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3/10/2023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amseyccd@gmail.com" TargetMode="External"/><Relationship Id="rId3" Type="http://schemas.openxmlformats.org/officeDocument/2006/relationships/hyperlink" Target="mailto:smb201@psu.edu" TargetMode="External"/><Relationship Id="rId7" Type="http://schemas.openxmlformats.org/officeDocument/2006/relationships/hyperlink" Target="mailto:rkinney@accdpa.org" TargetMode="External"/><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jchallenge@pa.gov" TargetMode="External"/><Relationship Id="rId11" Type="http://schemas.openxmlformats.org/officeDocument/2006/relationships/image" Target="../media/image3.jpeg"/><Relationship Id="rId5" Type="http://schemas.openxmlformats.org/officeDocument/2006/relationships/hyperlink" Target="mailto:ech111@psu.edu" TargetMode="External"/><Relationship Id="rId10" Type="http://schemas.openxmlformats.org/officeDocument/2006/relationships/image" Target="../media/image2.jpeg"/><Relationship Id="rId4" Type="http://schemas.openxmlformats.org/officeDocument/2006/relationships/hyperlink" Target="mailto:maa241@psu.edu" TargetMode="External"/><Relationship Id="rId9" Type="http://schemas.openxmlformats.org/officeDocument/2006/relationships/hyperlink" Target="mailto:etomlinson@tiogacountypa.u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8.emf"/></Relationships>
</file>

<file path=ppt/slides/_rels/slide2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25.jpeg"/><Relationship Id="rId4" Type="http://schemas.openxmlformats.org/officeDocument/2006/relationships/image" Target="../media/image12.png"/><Relationship Id="rId9" Type="http://schemas.openxmlformats.org/officeDocument/2006/relationships/image" Target="../media/image24.jpeg"/></Relationships>
</file>

<file path=ppt/slides/_rels/slide3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6.jpeg"/></Relationships>
</file>

<file path=ppt/slides/_rels/slide3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8.jpeg"/></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3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30.jpeg"/></Relationships>
</file>

<file path=ppt/slides/_rels/slide4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31.jpe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hyperlink" Target="mailto:rkinney@accdpa.org" TargetMode="External"/><Relationship Id="rId3" Type="http://schemas.openxmlformats.org/officeDocument/2006/relationships/image" Target="../media/image4.png"/><Relationship Id="rId7" Type="http://schemas.openxmlformats.org/officeDocument/2006/relationships/hyperlink" Target="mailto:jchallenge@pa.gov" TargetMode="External"/><Relationship Id="rId12"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hyperlink" Target="mailto:ech111@psu.edu" TargetMode="External"/><Relationship Id="rId11" Type="http://schemas.openxmlformats.org/officeDocument/2006/relationships/image" Target="../media/image2.jpeg"/><Relationship Id="rId5" Type="http://schemas.openxmlformats.org/officeDocument/2006/relationships/hyperlink" Target="mailto:maa241@psu.edu" TargetMode="External"/><Relationship Id="rId10" Type="http://schemas.openxmlformats.org/officeDocument/2006/relationships/hyperlink" Target="mailto:etomlinson@tiogacountypa.us" TargetMode="External"/><Relationship Id="rId4" Type="http://schemas.openxmlformats.org/officeDocument/2006/relationships/hyperlink" Target="mailto:smb201@psu.edu" TargetMode="External"/><Relationship Id="rId9" Type="http://schemas.openxmlformats.org/officeDocument/2006/relationships/hyperlink" Target="mailto:ramseyccd@g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Picture 15" descr="A dirt road in the woods&#10;&#10;Description automatically generated with low confidence">
            <a:extLst>
              <a:ext uri="{FF2B5EF4-FFF2-40B4-BE49-F238E27FC236}">
                <a16:creationId xmlns:a16="http://schemas.microsoft.com/office/drawing/2014/main" id="{2A5ACC33-90E9-60AA-1A55-68A70C7177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309"/>
          <a:stretch/>
        </p:blipFill>
        <p:spPr>
          <a:xfrm>
            <a:off x="0" y="0"/>
            <a:ext cx="12306300" cy="6858000"/>
          </a:xfrm>
          <a:prstGeom prst="rect">
            <a:avLst/>
          </a:prstGeom>
          <a:ln w="57150">
            <a:noFill/>
          </a:ln>
        </p:spPr>
      </p:pic>
      <p:sp>
        <p:nvSpPr>
          <p:cNvPr id="46" name="Rectangle 45">
            <a:extLst>
              <a:ext uri="{FF2B5EF4-FFF2-40B4-BE49-F238E27FC236}">
                <a16:creationId xmlns:a16="http://schemas.microsoft.com/office/drawing/2014/main" id="{35C36704-BB25-44BF-BB70-9122A8F8DC97}"/>
              </a:ext>
            </a:extLst>
          </p:cNvPr>
          <p:cNvSpPr/>
          <p:nvPr/>
        </p:nvSpPr>
        <p:spPr>
          <a:xfrm>
            <a:off x="9433302" y="914400"/>
            <a:ext cx="2586094" cy="577133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Steve Bloser:  </a:t>
            </a: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Maria Dreese: </a:t>
            </a:r>
            <a:r>
              <a:rPr lang="en-US" sz="1200" dirty="0">
                <a:solidFill>
                  <a:srgbClr val="FFFFFF"/>
                </a:solidFill>
                <a:latin typeface="Gill Sans MT"/>
                <a:hlinkClick r:id="rId4"/>
              </a:rPr>
              <a:t>maa241@psu.edu</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Eric Chase </a:t>
            </a:r>
            <a:r>
              <a:rPr lang="en-US" sz="1200" dirty="0">
                <a:solidFill>
                  <a:srgbClr val="FFFFFF"/>
                </a:solidFill>
                <a:latin typeface="Gill Sans MT"/>
                <a:hlinkClick r:id="rId5"/>
              </a:rPr>
              <a:t>ech111@psu.edu</a:t>
            </a:r>
            <a:r>
              <a:rPr lang="en-US" sz="1200" dirty="0">
                <a:solidFill>
                  <a:srgbClr val="FFFFFF"/>
                </a:solidFill>
                <a:latin typeface="Gill Sans MT"/>
              </a:rPr>
              <a:t> </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algn="ctr">
              <a:spcBef>
                <a:spcPct val="20000"/>
              </a:spcBef>
              <a:defRPr/>
            </a:pPr>
            <a:r>
              <a:rPr kumimoji="0" lang="en-US" sz="2000" b="1" i="0" u="sng" strike="noStrike" kern="1200" cap="none" spc="0" normalizeH="0" baseline="0" noProof="0" dirty="0">
                <a:ln>
                  <a:noFill/>
                </a:ln>
                <a:solidFill>
                  <a:srgbClr val="FFFFFF"/>
                </a:solidFill>
                <a:effectLst/>
                <a:uLnTx/>
                <a:uFillTx/>
                <a:latin typeface="Gill Sans MT"/>
                <a:ea typeface="+mn-ea"/>
                <a:cs typeface="+mn-cs"/>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rPr>
              <a:t>Justin Challenger, </a:t>
            </a:r>
            <a:r>
              <a:rPr lang="en-US" sz="1200" dirty="0">
                <a:solidFill>
                  <a:srgbClr val="FFFFFF"/>
                </a:solidFill>
                <a:latin typeface="Gill Sans MT"/>
                <a:hlinkClick r:id="rId6"/>
              </a:rPr>
              <a:t>jchallenge@pa.gov</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u="sng" dirty="0">
                <a:solidFill>
                  <a:srgbClr val="FFFFFF"/>
                </a:solidFill>
                <a:latin typeface="Gill Sans MT"/>
              </a:rPr>
              <a:t>CDs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Riley Kinney,  Allegheny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7"/>
              </a:rPr>
              <a:t>rkinney@accdpa.org</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Alicia Ramsey, Clarion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hlinkClick r:id="rId8"/>
              </a:rPr>
              <a:t>ramseyccd@gmail.com</a:t>
            </a:r>
            <a:r>
              <a:rPr lang="en-US" sz="1200" dirty="0">
                <a:solidFill>
                  <a:srgbClr val="FFFFFF"/>
                </a:solidFill>
                <a:latin typeface="Gill Sans MT"/>
              </a:rPr>
              <a:t> </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rPr>
              <a:t>Erica Tomlinson,  </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Tioga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9"/>
              </a:rPr>
              <a:t>etomlinson@tiogacountypa.us</a:t>
            </a:r>
            <a:r>
              <a:rPr lang="en-US" sz="1200" dirty="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00"/>
                </a:solidFill>
                <a:effectLst/>
                <a:uLnTx/>
                <a:uFillTx/>
                <a:latin typeface="Gill Sans MT"/>
                <a:ea typeface="+mn-ea"/>
                <a:cs typeface="+mn-cs"/>
              </a:rPr>
              <a:t>OTHERS WELCOME TO SHARE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u="sng" dirty="0">
              <a:solidFill>
                <a:srgbClr val="FFFFFF"/>
              </a:solidFill>
              <a:latin typeface="Gill Sans MT"/>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Using DGLVR to Leverage Other Funding</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84916"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41675" y="6080932"/>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3/9/23,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664200"/>
            <a:ext cx="9109158" cy="1028330"/>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pic>
        <p:nvPicPr>
          <p:cNvPr id="15" name="Picture 14">
            <a:extLst>
              <a:ext uri="{FF2B5EF4-FFF2-40B4-BE49-F238E27FC236}">
                <a16:creationId xmlns:a16="http://schemas.microsoft.com/office/drawing/2014/main" id="{975988D4-82BD-AAF8-FF11-F9D04658A1AA}"/>
              </a:ext>
            </a:extLst>
          </p:cNvPr>
          <p:cNvPicPr>
            <a:picLocks noChangeAspect="1"/>
          </p:cNvPicPr>
          <p:nvPr/>
        </p:nvPicPr>
        <p:blipFill>
          <a:blip r:embed="rId12"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2845872" y="844298"/>
            <a:ext cx="4195224" cy="3099052"/>
          </a:xfrm>
          <a:prstGeom prst="rect">
            <a:avLst/>
          </a:prstGeom>
        </p:spPr>
      </p:pic>
      <p:sp>
        <p:nvSpPr>
          <p:cNvPr id="2" name="TextBox 1">
            <a:extLst>
              <a:ext uri="{FF2B5EF4-FFF2-40B4-BE49-F238E27FC236}">
                <a16:creationId xmlns:a16="http://schemas.microsoft.com/office/drawing/2014/main" id="{9314072E-9744-E3F2-B4CF-6D7CDF12486D}"/>
              </a:ext>
            </a:extLst>
          </p:cNvPr>
          <p:cNvSpPr txBox="1"/>
          <p:nvPr/>
        </p:nvSpPr>
        <p:spPr>
          <a:xfrm>
            <a:off x="148053" y="4802640"/>
            <a:ext cx="9096458" cy="646185"/>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fontAlgn="auto">
              <a:lnSpc>
                <a:spcPct val="100000"/>
              </a:lnSpc>
              <a:spcBef>
                <a:spcPct val="20000"/>
              </a:spcBef>
              <a:spcAft>
                <a:spcPts val="0"/>
              </a:spcAft>
              <a:buClrTx/>
              <a:buSzTx/>
              <a:buFont typeface="Arial" pitchFamily="34" charset="0"/>
              <a:buNone/>
              <a:tabLst/>
              <a:defRPr>
                <a:solidFill>
                  <a:srgbClr val="FFFFFF"/>
                </a:solidFill>
                <a:latin typeface="Gill Sans MT"/>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en-US" dirty="0">
                <a:solidFill>
                  <a:srgbClr val="FFFF00"/>
                </a:solidFill>
              </a:rPr>
              <a:t>If you have experience to share in combining funds, feel free.  Enter it into the Q&amp;A, or we will ask if anyone wants to unmute and join the conversation near the end of the session.</a:t>
            </a:r>
          </a:p>
        </p:txBody>
      </p:sp>
      <p:cxnSp>
        <p:nvCxnSpPr>
          <p:cNvPr id="4" name="Straight Arrow Connector 3">
            <a:extLst>
              <a:ext uri="{FF2B5EF4-FFF2-40B4-BE49-F238E27FC236}">
                <a16:creationId xmlns:a16="http://schemas.microsoft.com/office/drawing/2014/main" id="{C6D45A37-59C4-AF33-EA96-81DA8ACB4C83}"/>
              </a:ext>
            </a:extLst>
          </p:cNvPr>
          <p:cNvCxnSpPr/>
          <p:nvPr/>
        </p:nvCxnSpPr>
        <p:spPr>
          <a:xfrm flipH="1">
            <a:off x="9034463" y="5014913"/>
            <a:ext cx="62806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Pittman-Robertson</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1631216"/>
          </a:xfrm>
          <a:prstGeom prst="rect">
            <a:avLst/>
          </a:prstGeom>
          <a:noFill/>
        </p:spPr>
        <p:txBody>
          <a:bodyPr wrap="square">
            <a:spAutoFit/>
          </a:bodyPr>
          <a:lstStyle/>
          <a:p>
            <a:r>
              <a:rPr lang="en-US" sz="2000" b="1" dirty="0"/>
              <a:t>Pittman-Robertson</a:t>
            </a:r>
          </a:p>
          <a:p>
            <a:pPr marL="285750" indent="-285750">
              <a:buFont typeface="Arial" panose="020B0604020202020204" pitchFamily="34" charset="0"/>
              <a:buChar char="•"/>
            </a:pPr>
            <a:r>
              <a:rPr lang="en-US" sz="2000" dirty="0"/>
              <a:t>Federal Funding</a:t>
            </a:r>
          </a:p>
          <a:p>
            <a:pPr marL="285750" indent="-285750">
              <a:buFont typeface="Arial" panose="020B0604020202020204" pitchFamily="34" charset="0"/>
              <a:buChar char="•"/>
            </a:pPr>
            <a:r>
              <a:rPr lang="en-US" sz="2000" dirty="0"/>
              <a:t>For “wildlife restoration”</a:t>
            </a:r>
          </a:p>
          <a:p>
            <a:pPr marL="285750" indent="-285750">
              <a:buFont typeface="Arial" panose="020B0604020202020204" pitchFamily="34" charset="0"/>
              <a:buChar char="•"/>
            </a:pPr>
            <a:r>
              <a:rPr lang="en-US" sz="2000" dirty="0"/>
              <a:t>Common on Game Commission lands</a:t>
            </a:r>
          </a:p>
          <a:p>
            <a:endParaRPr lang="en-US" sz="2000" dirty="0"/>
          </a:p>
        </p:txBody>
      </p:sp>
    </p:spTree>
    <p:extLst>
      <p:ext uri="{BB962C8B-B14F-4D97-AF65-F5344CB8AC3E}">
        <p14:creationId xmlns:p14="http://schemas.microsoft.com/office/powerpoint/2010/main" val="3941701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CIG</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2554545"/>
          </a:xfrm>
          <a:prstGeom prst="rect">
            <a:avLst/>
          </a:prstGeom>
          <a:noFill/>
        </p:spPr>
        <p:txBody>
          <a:bodyPr wrap="square">
            <a:spAutoFit/>
          </a:bodyPr>
          <a:lstStyle/>
          <a:p>
            <a:r>
              <a:rPr lang="en-US" sz="2000" b="1" dirty="0"/>
              <a:t>Conservation Innovation Grants</a:t>
            </a:r>
          </a:p>
          <a:p>
            <a:pPr marL="285750" indent="-285750">
              <a:buFont typeface="Arial" panose="020B0604020202020204" pitchFamily="34" charset="0"/>
              <a:buChar char="•"/>
            </a:pPr>
            <a:r>
              <a:rPr lang="en-US" sz="2000" dirty="0"/>
              <a:t>Federal Funding (USDA-NRCS)</a:t>
            </a:r>
          </a:p>
          <a:p>
            <a:pPr marL="285750" indent="-285750">
              <a:buFont typeface="Arial" panose="020B0604020202020204" pitchFamily="34" charset="0"/>
              <a:buChar char="•"/>
            </a:pPr>
            <a:r>
              <a:rPr lang="en-US" sz="2000" i="1" dirty="0"/>
              <a:t>Conservation Innovation Grants (CIG) is a competitive program that supports the development of new tools, approaches, practices, and technologies to further natural resource conservation on private lands.</a:t>
            </a:r>
          </a:p>
          <a:p>
            <a:pPr marL="285750" indent="-285750">
              <a:buFont typeface="Arial" panose="020B0604020202020204" pitchFamily="34" charset="0"/>
              <a:buChar char="•"/>
            </a:pPr>
            <a:r>
              <a:rPr lang="en-US" sz="2000" dirty="0"/>
              <a:t>Will provide example today.</a:t>
            </a:r>
          </a:p>
          <a:p>
            <a:endParaRPr lang="en-US" sz="2000" dirty="0"/>
          </a:p>
        </p:txBody>
      </p:sp>
    </p:spTree>
    <p:extLst>
      <p:ext uri="{BB962C8B-B14F-4D97-AF65-F5344CB8AC3E}">
        <p14:creationId xmlns:p14="http://schemas.microsoft.com/office/powerpoint/2010/main" val="11431580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Multimodal Transportation</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3477875"/>
          </a:xfrm>
          <a:prstGeom prst="rect">
            <a:avLst/>
          </a:prstGeom>
          <a:noFill/>
        </p:spPr>
        <p:txBody>
          <a:bodyPr wrap="square">
            <a:spAutoFit/>
          </a:bodyPr>
          <a:lstStyle/>
          <a:p>
            <a:pPr marR="0" lvl="1">
              <a:spcBef>
                <a:spcPts val="0"/>
              </a:spcBef>
              <a:spcAft>
                <a:spcPts val="0"/>
              </a:spcAft>
              <a:tabLst>
                <a:tab pos="9144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Multimodal Transportation</a:t>
            </a:r>
          </a:p>
          <a:p>
            <a:pPr marL="742950" marR="0" lvl="1" indent="-285750">
              <a:spcBef>
                <a:spcPts val="0"/>
              </a:spcBef>
              <a:spcAft>
                <a:spcPts val="0"/>
              </a:spcAft>
              <a:buFont typeface="Arial" panose="020B0604020202020204" pitchFamily="34" charset="0"/>
              <a:buChar char="•"/>
              <a:tabLst>
                <a:tab pos="914400" algn="l"/>
              </a:tabLst>
            </a:pP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State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Funding (PennDOT)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The program is intended to provide financial assistance to municipalities, councils of governments, businesses, economic development organizations, public transportation agencies, and ports and rail freight entities to improve transportation assets that enhance communities, pedestrian safety, and transit revitalization.</a:t>
            </a:r>
          </a:p>
          <a:p>
            <a:pPr marL="742950" marR="0" lvl="1" indent="-285750">
              <a:spcBef>
                <a:spcPts val="0"/>
              </a:spcBef>
              <a:spcAft>
                <a:spcPts val="0"/>
              </a:spcAft>
              <a:buFont typeface="Arial" panose="020B0604020202020204" pitchFamily="34" charset="0"/>
              <a:buChar char="•"/>
              <a:tabLst>
                <a:tab pos="9144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Will provide example today.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44369697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Multimodal Transportation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Growing Greener Plus</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1938992"/>
          </a:xfrm>
          <a:prstGeom prst="rect">
            <a:avLst/>
          </a:prstGeom>
          <a:noFill/>
        </p:spPr>
        <p:txBody>
          <a:bodyPr wrap="square">
            <a:spAutoFit/>
          </a:bodyPr>
          <a:lstStyle/>
          <a:p>
            <a:pPr marR="0" lvl="1">
              <a:spcBef>
                <a:spcPts val="0"/>
              </a:spcBef>
              <a:spcAft>
                <a:spcPts val="0"/>
              </a:spcAft>
              <a:tabLst>
                <a:tab pos="9144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Growing Greener Plus</a:t>
            </a:r>
          </a:p>
          <a:p>
            <a:pPr marL="742950" marR="0" lvl="1" indent="-285750">
              <a:spcBef>
                <a:spcPts val="0"/>
              </a:spcBef>
              <a:spcAft>
                <a:spcPts val="0"/>
              </a:spcAft>
              <a:buFont typeface="Arial" panose="020B0604020202020204" pitchFamily="34" charset="0"/>
              <a:buChar char="•"/>
              <a:tabLst>
                <a:tab pos="914400" algn="l"/>
              </a:tabLst>
            </a:pP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State Funding</a:t>
            </a: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Growing Greener Watershed Restoration and Protection</a:t>
            </a: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15% match requirement</a:t>
            </a:r>
          </a:p>
          <a:p>
            <a:endParaRPr lang="en-US" sz="2000" dirty="0"/>
          </a:p>
        </p:txBody>
      </p:sp>
    </p:spTree>
    <p:extLst>
      <p:ext uri="{BB962C8B-B14F-4D97-AF65-F5344CB8AC3E}">
        <p14:creationId xmlns:p14="http://schemas.microsoft.com/office/powerpoint/2010/main" val="388401179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Multimodal Transportation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Growing Greener Plus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Liquid Fuels</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3170099"/>
          </a:xfrm>
          <a:prstGeom prst="rect">
            <a:avLst/>
          </a:prstGeom>
          <a:noFill/>
        </p:spPr>
        <p:txBody>
          <a:bodyPr wrap="square">
            <a:spAutoFit/>
          </a:bodyPr>
          <a:lstStyle/>
          <a:p>
            <a:pPr marR="0" lvl="1">
              <a:spcBef>
                <a:spcPts val="0"/>
              </a:spcBef>
              <a:spcAft>
                <a:spcPts val="0"/>
              </a:spcAft>
              <a:tabLst>
                <a:tab pos="9144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PA Liquid Fuels</a:t>
            </a:r>
          </a:p>
          <a:p>
            <a:pPr marL="742950" marR="0" lvl="1" indent="-285750">
              <a:spcBef>
                <a:spcPts val="0"/>
              </a:spcBef>
              <a:spcAft>
                <a:spcPts val="0"/>
              </a:spcAft>
              <a:buFont typeface="Arial" panose="020B0604020202020204" pitchFamily="34" charset="0"/>
              <a:buChar char="•"/>
              <a:tabLst>
                <a:tab pos="914400" algn="l"/>
              </a:tabLst>
            </a:pP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State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Funding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 GRANT BASED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PA Municipalities receive funding based on road miles and population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Liquid Fuels are the basis of municipalities “normal road maintenance”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Potential for conflicts with PennDOT Standards (will discuss example today)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41875474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Multimodal Transportation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Growing Greener Plus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Liquid Fuels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Other Local / Regional Sources</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4524315"/>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Liquid Fuels: Grants from County to Municipalities</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Northwest Greenways Block Grant (PA)</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PENNVEST</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Department of Community and Economic Development</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Eastern </a:t>
            </a:r>
            <a:r>
              <a:rPr lang="en-US" sz="2400" b="1" dirty="0" err="1">
                <a:effectLst/>
                <a:latin typeface="Calibri" panose="020F0502020204030204" pitchFamily="34" charset="0"/>
                <a:ea typeface="Times New Roman" panose="02020603050405020304" pitchFamily="18" charset="0"/>
                <a:cs typeface="Times New Roman" panose="02020603050405020304" pitchFamily="18" charset="0"/>
              </a:rPr>
              <a:t>Brooktrout</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Joint Venture</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Coldwater Heritage Partnership</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Chesapeake Bay Commission</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Great Lakes Basin Commission</a:t>
            </a:r>
          </a:p>
          <a:p>
            <a:pPr marL="742950" marR="0" lvl="1" indent="-285750">
              <a:spcBef>
                <a:spcPts val="0"/>
              </a:spcBef>
              <a:spcAft>
                <a:spcPts val="0"/>
              </a:spcAft>
              <a:buFont typeface="Arial" panose="020B0604020202020204" pitchFamily="34" charset="0"/>
              <a:buChar char="•"/>
              <a:tabLst>
                <a:tab pos="914400" algn="l"/>
              </a:tabLs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Western Pa Conservancy </a:t>
            </a:r>
          </a:p>
          <a:p>
            <a:pPr marL="742950" marR="0" lvl="1" indent="-285750">
              <a:spcBef>
                <a:spcPts val="0"/>
              </a:spcBef>
              <a:spcAft>
                <a:spcPts val="0"/>
              </a:spcAft>
              <a:buFont typeface="Arial" panose="020B0604020202020204" pitchFamily="34" charset="0"/>
              <a:buChar char="•"/>
              <a:tabLst>
                <a:tab pos="914400" algn="l"/>
              </a:tabLst>
            </a:pPr>
            <a:r>
              <a:rPr lang="en-US" sz="2400" b="1" dirty="0" err="1">
                <a:effectLst/>
                <a:latin typeface="Calibri" panose="020F0502020204030204" pitchFamily="34" charset="0"/>
                <a:ea typeface="Times New Roman" panose="02020603050405020304" pitchFamily="18" charset="0"/>
                <a:cs typeface="Times New Roman" panose="02020603050405020304" pitchFamily="18" charset="0"/>
              </a:rPr>
              <a:t>Susq</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River Basin Commission</a:t>
            </a:r>
          </a:p>
        </p:txBody>
      </p:sp>
      <p:sp>
        <p:nvSpPr>
          <p:cNvPr id="2" name="TextBox 1">
            <a:extLst>
              <a:ext uri="{FF2B5EF4-FFF2-40B4-BE49-F238E27FC236}">
                <a16:creationId xmlns:a16="http://schemas.microsoft.com/office/drawing/2014/main" id="{4D8C8495-67DB-FE97-4B21-8A0C0F94BE4B}"/>
              </a:ext>
            </a:extLst>
          </p:cNvPr>
          <p:cNvSpPr txBox="1"/>
          <p:nvPr/>
        </p:nvSpPr>
        <p:spPr>
          <a:xfrm>
            <a:off x="6684884" y="739919"/>
            <a:ext cx="3042628" cy="369332"/>
          </a:xfrm>
          <a:prstGeom prst="rect">
            <a:avLst/>
          </a:prstGeom>
          <a:noFill/>
        </p:spPr>
        <p:txBody>
          <a:bodyPr wrap="none" rtlCol="0">
            <a:spAutoFit/>
          </a:bodyPr>
          <a:lstStyle/>
          <a:p>
            <a:r>
              <a:rPr lang="en-US" i="1" dirty="0">
                <a:solidFill>
                  <a:srgbClr val="FF0000"/>
                </a:solidFill>
              </a:rPr>
              <a:t>This list is far from all-inclusive</a:t>
            </a:r>
          </a:p>
        </p:txBody>
      </p:sp>
    </p:spTree>
    <p:extLst>
      <p:ext uri="{BB962C8B-B14F-4D97-AF65-F5344CB8AC3E}">
        <p14:creationId xmlns:p14="http://schemas.microsoft.com/office/powerpoint/2010/main" val="106263318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Multimodal Transportation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Growing Greener Plus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Liquid Fuels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Other Local / Regional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ACAP</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1015663"/>
          </a:xfrm>
          <a:prstGeom prst="rect">
            <a:avLst/>
          </a:prstGeom>
          <a:noFill/>
        </p:spPr>
        <p:txBody>
          <a:bodyPr wrap="square">
            <a:spAutoFit/>
          </a:bodyPr>
          <a:lstStyle/>
          <a:p>
            <a:pPr marR="0" lvl="1">
              <a:spcBef>
                <a:spcPts val="0"/>
              </a:spcBef>
              <a:spcAft>
                <a:spcPts val="0"/>
              </a:spcAft>
              <a:tabLst>
                <a:tab pos="9144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Agricultural Conservation Assistance Program</a:t>
            </a:r>
          </a:p>
          <a:p>
            <a:pPr marL="742950" marR="0" lvl="1" indent="-285750">
              <a:spcBef>
                <a:spcPts val="0"/>
              </a:spcBef>
              <a:spcAft>
                <a:spcPts val="0"/>
              </a:spcAft>
              <a:buFont typeface="Arial" panose="020B0604020202020204" pitchFamily="34" charset="0"/>
              <a:buChar char="•"/>
              <a:tabLst>
                <a:tab pos="914400" algn="l"/>
              </a:tabLst>
            </a:pP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State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Funding</a:t>
            </a:r>
          </a:p>
          <a:p>
            <a:pPr marL="742950" marR="0" lvl="1" indent="-285750">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will discuss today</a:t>
            </a:r>
          </a:p>
        </p:txBody>
      </p:sp>
    </p:spTree>
    <p:extLst>
      <p:ext uri="{BB962C8B-B14F-4D97-AF65-F5344CB8AC3E}">
        <p14:creationId xmlns:p14="http://schemas.microsoft.com/office/powerpoint/2010/main" val="228407280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USFWS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Pittman-Robertson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CIG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Multimodal Transportation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Growing Greener Plus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Liquid Fuels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Other Local / Regional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ACAP</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457200" marR="0" lvl="1" indent="0" algn="l" defTabSz="914400" rtl="0" eaLnBrk="1" fontAlgn="auto" latinLnBrk="0" hangingPunct="1">
              <a:lnSpc>
                <a:spcPct val="90000"/>
              </a:lnSpc>
              <a:spcBef>
                <a:spcPts val="1000"/>
              </a:spcBef>
              <a:spcAft>
                <a:spcPts val="0"/>
              </a:spcAft>
              <a:buClrTx/>
              <a:buSzTx/>
              <a:buNone/>
              <a:tabLst/>
              <a:defRPr/>
            </a:pPr>
            <a:endParaRPr lang="en-US"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897CE73B-A6E2-7CCC-CA38-C2BF04979A9A}"/>
              </a:ext>
            </a:extLst>
          </p:cNvPr>
          <p:cNvSpPr txBox="1"/>
          <p:nvPr/>
        </p:nvSpPr>
        <p:spPr>
          <a:xfrm>
            <a:off x="3848100" y="932132"/>
            <a:ext cx="7647755" cy="5693866"/>
          </a:xfrm>
          <a:prstGeom prst="rect">
            <a:avLst/>
          </a:prstGeom>
          <a:solidFill>
            <a:schemeClr val="accent4">
              <a:lumMod val="20000"/>
              <a:lumOff val="80000"/>
            </a:schemeClr>
          </a:solidFill>
          <a:ln w="38100">
            <a:solidFill>
              <a:schemeClr val="tx1"/>
            </a:solidFill>
          </a:ln>
        </p:spPr>
        <p:txBody>
          <a:bodyPr wrap="square" rtlCol="0">
            <a:spAutoFit/>
          </a:bodyPr>
          <a:lstStyle/>
          <a:p>
            <a:pPr algn="ctr"/>
            <a:endParaRPr lang="en-US" sz="2800" b="1" dirty="0"/>
          </a:p>
          <a:p>
            <a:pPr algn="ctr"/>
            <a:r>
              <a:rPr lang="en-US" sz="2800" b="1" dirty="0"/>
              <a:t>You don’t have to go it alone!</a:t>
            </a:r>
          </a:p>
          <a:p>
            <a:pPr algn="ctr"/>
            <a:r>
              <a:rPr lang="en-US" sz="2800" b="1" dirty="0"/>
              <a:t>Find a partner!</a:t>
            </a:r>
          </a:p>
          <a:p>
            <a:endParaRPr lang="en-US" sz="2800" b="1" dirty="0"/>
          </a:p>
          <a:p>
            <a:pPr marL="171450"/>
            <a:r>
              <a:rPr lang="en-US" sz="2800" dirty="0"/>
              <a:t>Many other entities don’t have their own funding but are good at partnering and finding grants!</a:t>
            </a:r>
          </a:p>
          <a:p>
            <a:endParaRPr lang="en-US" sz="2800" b="1" dirty="0"/>
          </a:p>
          <a:p>
            <a:pPr marL="457200" indent="-228600">
              <a:buFont typeface="Arial" panose="020B0604020202020204" pitchFamily="34" charset="0"/>
              <a:buChar char="•"/>
            </a:pPr>
            <a:r>
              <a:rPr lang="en-US" sz="2800" b="1" dirty="0"/>
              <a:t>The Applicant!</a:t>
            </a:r>
          </a:p>
          <a:p>
            <a:pPr marL="457200" indent="-228600">
              <a:buFont typeface="Arial" panose="020B0604020202020204" pitchFamily="34" charset="0"/>
              <a:buChar char="•"/>
            </a:pPr>
            <a:r>
              <a:rPr lang="en-US" sz="2800" b="1" dirty="0"/>
              <a:t>Trout Unlimited</a:t>
            </a:r>
          </a:p>
          <a:p>
            <a:pPr marL="457200" indent="-228600">
              <a:buFont typeface="Arial" panose="020B0604020202020204" pitchFamily="34" charset="0"/>
              <a:buChar char="•"/>
            </a:pPr>
            <a:r>
              <a:rPr lang="en-US" sz="2800" b="1" dirty="0"/>
              <a:t>Western PA Conservancy</a:t>
            </a:r>
          </a:p>
          <a:p>
            <a:pPr marL="457200" indent="-228600">
              <a:buFont typeface="Arial" panose="020B0604020202020204" pitchFamily="34" charset="0"/>
              <a:buChar char="•"/>
            </a:pPr>
            <a:r>
              <a:rPr lang="en-US" sz="2800" b="1" dirty="0"/>
              <a:t>Watershed Groups</a:t>
            </a:r>
          </a:p>
          <a:p>
            <a:pPr marL="457200" indent="-228600">
              <a:buFont typeface="Arial" panose="020B0604020202020204" pitchFamily="34" charset="0"/>
              <a:buChar char="•"/>
            </a:pPr>
            <a:r>
              <a:rPr lang="en-US" sz="2800" b="1" dirty="0"/>
              <a:t>COGs</a:t>
            </a:r>
          </a:p>
          <a:p>
            <a:pPr marL="457200" indent="-228600">
              <a:buFont typeface="Arial" panose="020B0604020202020204" pitchFamily="34" charset="0"/>
              <a:buChar char="•"/>
            </a:pPr>
            <a:r>
              <a:rPr lang="en-US" sz="2800" b="1" dirty="0"/>
              <a:t>PGC/DCNR/PAFBC/etc.</a:t>
            </a:r>
            <a:endParaRPr lang="en-US" sz="2800" dirty="0"/>
          </a:p>
        </p:txBody>
      </p:sp>
    </p:spTree>
    <p:extLst>
      <p:ext uri="{BB962C8B-B14F-4D97-AF65-F5344CB8AC3E}">
        <p14:creationId xmlns:p14="http://schemas.microsoft.com/office/powerpoint/2010/main" val="30383711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Introduction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Potential Funding Sources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ECA404F2-FB02-2E23-D96F-1DDD31560137}"/>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281432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45492" y="670056"/>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Priorities of other sources?</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638800" y="1546684"/>
            <a:ext cx="6307708"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their funding priorities?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Need to “spin” your project to show benefit to other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same stream crossing replacement will be written very differently for Growing Greener Plus –vs- Multimodal funds –vs- DCED</a:t>
            </a:r>
          </a:p>
        </p:txBody>
      </p:sp>
    </p:spTree>
    <p:extLst>
      <p:ext uri="{BB962C8B-B14F-4D97-AF65-F5344CB8AC3E}">
        <p14:creationId xmlns:p14="http://schemas.microsoft.com/office/powerpoint/2010/main" val="41918633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Leveraging Other Funding</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ea typeface="+mn-ea"/>
                <a:cs typeface="+mn-cs"/>
              </a:rPr>
              <a:t>Introduction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CD Examples</a:t>
            </a:r>
          </a:p>
          <a:p>
            <a:pPr lvl="1">
              <a:spcBef>
                <a:spcPts val="1000"/>
              </a:spcBef>
              <a:buClr>
                <a:schemeClr val="bg1"/>
              </a:buClr>
              <a:buFont typeface="Arial" panose="020B0604020202020204" pitchFamily="34" charset="0"/>
              <a:buChar char="•"/>
              <a:defRPr/>
            </a:pPr>
            <a:r>
              <a:rPr lang="en-US" sz="3200" dirty="0">
                <a:solidFill>
                  <a:schemeClr val="bg1"/>
                </a:solidFill>
              </a:rPr>
              <a:t>Allegheny</a:t>
            </a:r>
          </a:p>
          <a:p>
            <a:pPr lvl="1">
              <a:spcBef>
                <a:spcPts val="1000"/>
              </a:spcBef>
              <a:buClr>
                <a:schemeClr val="bg1"/>
              </a:buClr>
              <a:buFont typeface="Arial" panose="020B0604020202020204" pitchFamily="34" charset="0"/>
              <a:buChar char="•"/>
              <a:defRPr/>
            </a:pPr>
            <a:r>
              <a:rPr lang="en-US" sz="3200" dirty="0">
                <a:solidFill>
                  <a:schemeClr val="bg1"/>
                </a:solidFill>
              </a:rPr>
              <a:t>Clarion</a:t>
            </a:r>
          </a:p>
          <a:p>
            <a:pPr lvl="1">
              <a:spcBef>
                <a:spcPts val="1000"/>
              </a:spcBef>
              <a:buClr>
                <a:schemeClr val="bg1"/>
              </a:buClr>
              <a:buFont typeface="Arial" panose="020B0604020202020204" pitchFamily="34" charset="0"/>
              <a:buChar char="•"/>
              <a:defRPr/>
            </a:pPr>
            <a:r>
              <a:rPr lang="en-US" sz="3200" dirty="0">
                <a:solidFill>
                  <a:schemeClr val="bg1"/>
                </a:solidFill>
              </a:rPr>
              <a:t>Tioga</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CDGRS Examples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solidFill>
                <a:effectLst/>
                <a:uLnTx/>
                <a:uFillTx/>
                <a:ea typeface="+mn-ea"/>
                <a:cs typeface="+mn-cs"/>
              </a:rPr>
              <a:t>Other Examples from attendees?</a:t>
            </a: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Potential ACAP/DGLVR partnerships.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Discussion / Questions</a:t>
            </a:r>
            <a:endParaRPr kumimoji="0" lang="en-US" sz="320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20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20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ECA404F2-FB02-2E23-D96F-1DDD31560137}"/>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
        <p:nvSpPr>
          <p:cNvPr id="4" name="TextBox 3">
            <a:extLst>
              <a:ext uri="{FF2B5EF4-FFF2-40B4-BE49-F238E27FC236}">
                <a16:creationId xmlns:a16="http://schemas.microsoft.com/office/drawing/2014/main" id="{795B949D-EE70-4171-DF79-EE27E171DB67}"/>
              </a:ext>
            </a:extLst>
          </p:cNvPr>
          <p:cNvSpPr txBox="1"/>
          <p:nvPr/>
        </p:nvSpPr>
        <p:spPr>
          <a:xfrm>
            <a:off x="7631323" y="4595194"/>
            <a:ext cx="4416652" cy="1307003"/>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fontAlgn="auto">
              <a:lnSpc>
                <a:spcPct val="100000"/>
              </a:lnSpc>
              <a:spcBef>
                <a:spcPct val="20000"/>
              </a:spcBef>
              <a:spcAft>
                <a:spcPts val="0"/>
              </a:spcAft>
              <a:buClrTx/>
              <a:buSzTx/>
              <a:buFont typeface="Arial" pitchFamily="34" charset="0"/>
              <a:buNone/>
              <a:tabLst/>
              <a:defRPr>
                <a:solidFill>
                  <a:srgbClr val="FFFFFF"/>
                </a:solidFill>
                <a:latin typeface="Gill Sans MT"/>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en-US" dirty="0">
                <a:solidFill>
                  <a:srgbClr val="FFFF00"/>
                </a:solidFill>
              </a:rPr>
              <a:t>If you have experience to share in combining funds, feel free. Enter it into the Q&amp;A, or we will ask if anyone wants to unmute and join the conversation near the end of the session.</a:t>
            </a:r>
          </a:p>
        </p:txBody>
      </p:sp>
      <p:cxnSp>
        <p:nvCxnSpPr>
          <p:cNvPr id="7" name="Straight Arrow Connector 6">
            <a:extLst>
              <a:ext uri="{FF2B5EF4-FFF2-40B4-BE49-F238E27FC236}">
                <a16:creationId xmlns:a16="http://schemas.microsoft.com/office/drawing/2014/main" id="{E268BC15-58FA-A2A2-197C-7868A58409B7}"/>
              </a:ext>
            </a:extLst>
          </p:cNvPr>
          <p:cNvCxnSpPr>
            <a:cxnSpLocks/>
          </p:cNvCxnSpPr>
          <p:nvPr/>
        </p:nvCxnSpPr>
        <p:spPr>
          <a:xfrm flipH="1">
            <a:off x="6719526" y="5095300"/>
            <a:ext cx="911797"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67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45492" y="670056"/>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Priorities of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srgbClr val="FF0000"/>
              </a:solidFill>
              <a:latin typeface="Calibri" panose="020F0502020204030204"/>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Deadlines for other sources?</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638800" y="1495884"/>
            <a:ext cx="6307708"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are grants due?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are DGLVR applications due?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Who is going to write the other grant?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Planning and spending requirements in DGLVR.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Planning and coordination will likely add time, plan ahead and don’t “tie up” DGLVR funding.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25606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45492" y="670056"/>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Priorities of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Deadlines for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srgbClr val="FF0000"/>
              </a:solidFill>
              <a:latin typeface="Calibri" panose="020F0502020204030204"/>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Labor Rates: Federal Funds</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638800" y="1495884"/>
            <a:ext cx="6307708" cy="19389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Federal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Davis Bacon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State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Prevailing Wage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 will accept Davis Bacon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Threshold is $2,000 contracts, not $25,000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Separate federal wage determination website.</a:t>
            </a:r>
          </a:p>
        </p:txBody>
      </p:sp>
    </p:spTree>
    <p:extLst>
      <p:ext uri="{BB962C8B-B14F-4D97-AF65-F5344CB8AC3E}">
        <p14:creationId xmlns:p14="http://schemas.microsoft.com/office/powerpoint/2010/main" val="335825451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45492" y="670056"/>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Priorities of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Deadlines for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Labor Rates: Federal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srgbClr val="FF0000"/>
              </a:solidFill>
              <a:latin typeface="Calibri" panose="020F0502020204030204"/>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Conflicting Standards or Goals?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srgbClr val="FF0000"/>
              </a:solidFill>
              <a:latin typeface="Calibri" panose="020F0502020204030204"/>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638800" y="1495884"/>
            <a:ext cx="6307708"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Sometimes you can mix, sometimes you can’t!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If standards from other funding sources conflict with DGLVR standards, can’t combine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For example, Liquid Fuels must meet PennDOT Standards, which may conflict with Program requirements.</a:t>
            </a:r>
          </a:p>
          <a:p>
            <a:pPr marL="742950" lvl="1" indent="-285750">
              <a:buFont typeface="Arial" panose="020B0604020202020204" pitchFamily="34" charset="0"/>
              <a:buChar char="•"/>
              <a:defRPr/>
            </a:pPr>
            <a:r>
              <a:rPr lang="en-US" sz="2400" dirty="0">
                <a:solidFill>
                  <a:prstClr val="black"/>
                </a:solidFill>
                <a:latin typeface="Calibri" panose="020F0502020204030204"/>
              </a:rPr>
              <a:t>Stream crossings</a:t>
            </a:r>
          </a:p>
          <a:p>
            <a:pPr marL="742950" lvl="1" indent="-285750">
              <a:buFont typeface="Arial" panose="020B0604020202020204" pitchFamily="34" charset="0"/>
              <a:buChar char="•"/>
              <a:defRPr/>
            </a:pP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Use of polluting products</a:t>
            </a:r>
          </a:p>
        </p:txBody>
      </p:sp>
    </p:spTree>
    <p:extLst>
      <p:ext uri="{BB962C8B-B14F-4D97-AF65-F5344CB8AC3E}">
        <p14:creationId xmlns:p14="http://schemas.microsoft.com/office/powerpoint/2010/main" val="18462373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45492" y="670056"/>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Considerations When Mixing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Priorities of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Deadlines for other sources?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Labor Rates: Federal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Conflicting Standards or Goals?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Match with admin/ staff time, not just projects?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638800" y="1495884"/>
            <a:ext cx="6307708"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Technical assistance and/or education may be a suitable match for some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What are you already doing for DGLVR (or other programs) that may be of value to others?</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Environmental education for road owners</a:t>
            </a:r>
          </a:p>
          <a:p>
            <a:pPr marL="742950" lvl="1" indent="-285750">
              <a:buFont typeface="Arial" panose="020B0604020202020204" pitchFamily="34" charset="0"/>
              <a:buChar char="•"/>
              <a:defRPr/>
            </a:pPr>
            <a:r>
              <a:rPr lang="en-US" sz="2400" dirty="0">
                <a:solidFill>
                  <a:prstClr val="black"/>
                </a:solidFill>
                <a:latin typeface="Calibri" panose="020F0502020204030204"/>
              </a:rPr>
              <a:t>Technical assistance</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Project oversight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2765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564B10ED-8BDE-CF44-15DA-22A49586AF74}"/>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
        <p:nvSpPr>
          <p:cNvPr id="4" name="TextBox 3">
            <a:extLst>
              <a:ext uri="{FF2B5EF4-FFF2-40B4-BE49-F238E27FC236}">
                <a16:creationId xmlns:a16="http://schemas.microsoft.com/office/drawing/2014/main" id="{8D3DD80A-46DA-CE7F-A6AA-989BEDCEF341}"/>
              </a:ext>
            </a:extLst>
          </p:cNvPr>
          <p:cNvSpPr txBox="1"/>
          <p:nvPr/>
        </p:nvSpPr>
        <p:spPr>
          <a:xfrm>
            <a:off x="4327295" y="955803"/>
            <a:ext cx="5699455" cy="1384995"/>
          </a:xfrm>
          <a:prstGeom prst="rect">
            <a:avLst/>
          </a:prstGeom>
          <a:solidFill>
            <a:schemeClr val="accent4">
              <a:lumMod val="20000"/>
              <a:lumOff val="80000"/>
            </a:schemeClr>
          </a:solidFill>
          <a:ln w="38100">
            <a:solidFill>
              <a:schemeClr val="tx1"/>
            </a:solidFill>
          </a:ln>
        </p:spPr>
        <p:txBody>
          <a:bodyPr wrap="square" rtlCol="0">
            <a:spAutoFit/>
          </a:bodyPr>
          <a:lstStyle>
            <a:defPPr>
              <a:defRPr lang="en-US"/>
            </a:defPPr>
            <a:lvl1pPr algn="ctr">
              <a:defRPr sz="2800" b="1"/>
            </a:lvl1pPr>
          </a:lstStyle>
          <a:p>
            <a:r>
              <a:rPr lang="en-US" dirty="0"/>
              <a:t>Note we will be focusing on collaborations and funding today, not on project details.</a:t>
            </a:r>
          </a:p>
        </p:txBody>
      </p:sp>
    </p:spTree>
    <p:extLst>
      <p:ext uri="{BB962C8B-B14F-4D97-AF65-F5344CB8AC3E}">
        <p14:creationId xmlns:p14="http://schemas.microsoft.com/office/powerpoint/2010/main" val="176251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Examples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664066"/>
            <a:ext cx="8560319" cy="66047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Allegheny County Conservation District</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schemeClr val="tx1"/>
                </a:solidFill>
                <a:latin typeface="Calibri" panose="020F0502020204030204"/>
              </a:rPr>
              <a:t>Fuehrer Road, Lincoln Township</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DGLVR + Multimodal + Allegheny County </a:t>
            </a:r>
            <a:b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Utility company</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schemeClr val="tx1"/>
                </a:solidFill>
                <a:latin typeface="Calibri" panose="020F0502020204030204"/>
              </a:rPr>
              <a:t>DGLVR</a:t>
            </a:r>
            <a:r>
              <a:rPr lang="en-US" sz="2400" dirty="0">
                <a:solidFill>
                  <a:schemeClr val="tx1"/>
                </a:solidFill>
                <a:latin typeface="Calibri" panose="020F0502020204030204"/>
              </a:rPr>
              <a:t>: upslope drainage improvements.  </a:t>
            </a:r>
            <a:br>
              <a:rPr lang="en-US" sz="2400" dirty="0">
                <a:solidFill>
                  <a:schemeClr val="tx1"/>
                </a:solidFill>
                <a:latin typeface="Calibri" panose="020F0502020204030204"/>
              </a:rPr>
            </a:br>
            <a:r>
              <a:rPr lang="en-US" sz="2400" dirty="0">
                <a:solidFill>
                  <a:schemeClr val="tx1"/>
                </a:solidFill>
                <a:latin typeface="Calibri" panose="020F0502020204030204"/>
              </a:rPr>
              <a:t>3 basins, stepped stormwater system to filter</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Multimodal</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Landslide mitigation</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schemeClr val="tx1"/>
                </a:solidFill>
                <a:latin typeface="Calibri" panose="020F0502020204030204"/>
              </a:rPr>
              <a:t>County</a:t>
            </a:r>
            <a:r>
              <a:rPr lang="en-US" sz="2400" dirty="0">
                <a:solidFill>
                  <a:schemeClr val="tx1"/>
                </a:solidFill>
                <a:latin typeface="Calibri" panose="020F0502020204030204"/>
              </a:rPr>
              <a:t>: Road Relocation</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PA American Water</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Paving</a:t>
            </a:r>
          </a:p>
          <a:p>
            <a:pPr indent="-285750">
              <a:buFont typeface="Arial" panose="020B0604020202020204" pitchFamily="34" charset="0"/>
              <a:buChar char="•"/>
              <a:defRPr/>
            </a:pPr>
            <a:endParaRPr lang="en-US" sz="2800" dirty="0">
              <a:solidFill>
                <a:prstClr val="black"/>
              </a:solidFill>
              <a:latin typeface="Calibri" panose="020F0502020204030204"/>
            </a:endParaRPr>
          </a:p>
        </p:txBody>
      </p:sp>
      <p:sp>
        <p:nvSpPr>
          <p:cNvPr id="4" name="Content Placeholder 2">
            <a:extLst>
              <a:ext uri="{FF2B5EF4-FFF2-40B4-BE49-F238E27FC236}">
                <a16:creationId xmlns:a16="http://schemas.microsoft.com/office/drawing/2014/main" id="{756AC4A0-52E6-007D-F3F0-1E084F2AAC6F}"/>
              </a:ext>
            </a:extLst>
          </p:cNvPr>
          <p:cNvSpPr txBox="1">
            <a:spLocks/>
          </p:cNvSpPr>
          <p:nvPr/>
        </p:nvSpPr>
        <p:spPr>
          <a:xfrm>
            <a:off x="143892" y="4904630"/>
            <a:ext cx="2654453" cy="1777524"/>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US" sz="1800" b="1" u="sng" dirty="0">
                <a:solidFill>
                  <a:schemeClr val="bg1"/>
                </a:solidFill>
                <a:latin typeface="Calibri" panose="020F0502020204030204"/>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latin typeface="Calibri" panose="020F0502020204030204"/>
              </a:rPr>
              <a:t>DGLVR:  $69,000</a:t>
            </a:r>
          </a:p>
          <a:p>
            <a:pPr marL="114300" indent="-114300">
              <a:lnSpc>
                <a:spcPct val="100000"/>
              </a:lnSpc>
              <a:spcBef>
                <a:spcPts val="0"/>
              </a:spcBef>
              <a:buFont typeface="Arial" panose="020B0604020202020204" pitchFamily="34" charset="0"/>
              <a:buChar char="•"/>
              <a:defRPr/>
            </a:pPr>
            <a:r>
              <a:rPr lang="en-US" sz="1800" dirty="0" err="1">
                <a:solidFill>
                  <a:schemeClr val="bg1"/>
                </a:solidFill>
                <a:latin typeface="Calibri" panose="020F0502020204030204"/>
              </a:rPr>
              <a:t>Cty</a:t>
            </a:r>
            <a:r>
              <a:rPr lang="en-US" sz="1800" dirty="0">
                <a:solidFill>
                  <a:schemeClr val="bg1"/>
                </a:solidFill>
                <a:latin typeface="Calibri" panose="020F0502020204030204"/>
              </a:rPr>
              <a:t>: $150,000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Multimodal: $155,000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Am Water: ~$25,000</a:t>
            </a:r>
          </a:p>
          <a:p>
            <a:pPr marL="0" indent="0">
              <a:lnSpc>
                <a:spcPct val="100000"/>
              </a:lnSpc>
              <a:spcBef>
                <a:spcPts val="0"/>
              </a:spcBef>
              <a:buNone/>
              <a:defRPr/>
            </a:pPr>
            <a:r>
              <a:rPr lang="en-US" sz="1800" b="1" dirty="0">
                <a:solidFill>
                  <a:schemeClr val="bg1"/>
                </a:solidFill>
                <a:latin typeface="Calibri" panose="020F0502020204030204"/>
              </a:rPr>
              <a:t>TOTAL: ~$400,000</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bg1"/>
              </a:solidFill>
              <a:latin typeface="Calibri" panose="020F0502020204030204"/>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bg1"/>
              </a:solidFill>
              <a:latin typeface="Calibri" panose="020F0502020204030204"/>
            </a:endParaRPr>
          </a:p>
        </p:txBody>
      </p:sp>
      <p:pic>
        <p:nvPicPr>
          <p:cNvPr id="5" name="Picture 4" descr="A road with trees on the side&#10;&#10;Description automatically generated with medium confidence">
            <a:extLst>
              <a:ext uri="{FF2B5EF4-FFF2-40B4-BE49-F238E27FC236}">
                <a16:creationId xmlns:a16="http://schemas.microsoft.com/office/drawing/2014/main" id="{50DC5B4C-8C7A-459C-01B9-843C3BEB50C0}"/>
              </a:ext>
            </a:extLst>
          </p:cNvPr>
          <p:cNvPicPr>
            <a:picLocks noGrp="1" noChangeAspect="1"/>
          </p:cNvPicPr>
          <p:nvPr/>
        </p:nvPicPr>
        <p:blipFill rotWithShape="1">
          <a:blip r:embed="rId10" cstate="email">
            <a:extLst>
              <a:ext uri="{28A0092B-C50C-407E-A947-70E740481C1C}">
                <a14:useLocalDpi xmlns:a14="http://schemas.microsoft.com/office/drawing/2010/main"/>
              </a:ext>
            </a:extLst>
          </a:blip>
          <a:srcRect t="-1458" b="-711"/>
          <a:stretch/>
        </p:blipFill>
        <p:spPr>
          <a:xfrm>
            <a:off x="6418216" y="1324539"/>
            <a:ext cx="5773783" cy="5530359"/>
          </a:xfrm>
          <a:prstGeom prst="rect">
            <a:avLst/>
          </a:prstGeom>
        </p:spPr>
      </p:pic>
      <p:pic>
        <p:nvPicPr>
          <p:cNvPr id="7" name="Picture 6">
            <a:extLst>
              <a:ext uri="{FF2B5EF4-FFF2-40B4-BE49-F238E27FC236}">
                <a16:creationId xmlns:a16="http://schemas.microsoft.com/office/drawing/2014/main" id="{6C4AF279-9F70-3C39-684D-188B7899D5CD}"/>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30057" y="6003025"/>
            <a:ext cx="2388158" cy="567916"/>
          </a:xfrm>
          <a:prstGeom prst="rect">
            <a:avLst/>
          </a:prstGeom>
        </p:spPr>
      </p:pic>
      <p:sp>
        <p:nvSpPr>
          <p:cNvPr id="8" name="TextBox 7">
            <a:extLst>
              <a:ext uri="{FF2B5EF4-FFF2-40B4-BE49-F238E27FC236}">
                <a16:creationId xmlns:a16="http://schemas.microsoft.com/office/drawing/2014/main" id="{0DC7D378-C2A2-A6BB-689E-A17811B09F93}"/>
              </a:ext>
            </a:extLst>
          </p:cNvPr>
          <p:cNvSpPr txBox="1"/>
          <p:nvPr/>
        </p:nvSpPr>
        <p:spPr>
          <a:xfrm>
            <a:off x="6511332" y="639989"/>
            <a:ext cx="5576835" cy="2031325"/>
          </a:xfrm>
          <a:prstGeom prst="rect">
            <a:avLst/>
          </a:prstGeom>
          <a:solidFill>
            <a:schemeClr val="accent4">
              <a:lumMod val="20000"/>
              <a:lumOff val="80000"/>
            </a:schemeClr>
          </a:solidFill>
          <a:ln w="38100">
            <a:solidFill>
              <a:schemeClr val="tx1"/>
            </a:solidFill>
          </a:ln>
        </p:spPr>
        <p:txBody>
          <a:bodyPr wrap="square" rtlCol="0">
            <a:spAutoFit/>
          </a:bodyPr>
          <a:lstStyle/>
          <a:p>
            <a:pPr marL="280988" indent="-169863">
              <a:buFont typeface="Arial" panose="020B0604020202020204" pitchFamily="34" charset="0"/>
              <a:buChar char="•"/>
            </a:pPr>
            <a:r>
              <a:rPr lang="en-US" dirty="0"/>
              <a:t>Landslide restricted road to 1-lane</a:t>
            </a:r>
          </a:p>
          <a:p>
            <a:pPr marL="280988" indent="-169863">
              <a:buFont typeface="Arial" panose="020B0604020202020204" pitchFamily="34" charset="0"/>
              <a:buChar char="•"/>
            </a:pPr>
            <a:r>
              <a:rPr lang="en-US" dirty="0"/>
              <a:t>Borough approached CD in 2018</a:t>
            </a:r>
          </a:p>
          <a:p>
            <a:pPr marL="280988" indent="-169863">
              <a:buFont typeface="Arial" panose="020B0604020202020204" pitchFamily="34" charset="0"/>
              <a:buChar char="•"/>
            </a:pPr>
            <a:r>
              <a:rPr lang="en-US" dirty="0"/>
              <a:t>Estimated costs exceeded LVR budget, borough sought additional funds</a:t>
            </a:r>
          </a:p>
          <a:p>
            <a:pPr marL="280988" indent="-169863">
              <a:buFont typeface="Arial" panose="020B0604020202020204" pitchFamily="34" charset="0"/>
              <a:buChar char="•"/>
            </a:pPr>
            <a:r>
              <a:rPr lang="en-US" dirty="0"/>
              <a:t>Road relocated slightly due to slope instabilities.</a:t>
            </a:r>
          </a:p>
          <a:p>
            <a:pPr marL="280988" indent="-169863">
              <a:buFont typeface="Arial" panose="020B0604020202020204" pitchFamily="34" charset="0"/>
              <a:buChar char="•"/>
            </a:pPr>
            <a:r>
              <a:rPr lang="en-US" dirty="0"/>
              <a:t>Water and gas line work already planned, coordinated project with utility and they paid for repaving</a:t>
            </a:r>
          </a:p>
        </p:txBody>
      </p:sp>
    </p:spTree>
    <p:extLst>
      <p:ext uri="{BB962C8B-B14F-4D97-AF65-F5344CB8AC3E}">
        <p14:creationId xmlns:p14="http://schemas.microsoft.com/office/powerpoint/2010/main" val="399253805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4A144468-908E-DE05-759E-15449D5BC275}"/>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47333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Examples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664065"/>
            <a:ext cx="9393727" cy="54297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Clarion County Conservation District - Project 1 of 3</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schemeClr val="tx1"/>
                </a:solidFill>
                <a:latin typeface="Calibri" panose="020F0502020204030204"/>
              </a:rPr>
              <a:t>Old State/Asbury Road, Clarion and Millcreek Township</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DGLVR + Multimodal + County</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schemeClr val="tx1"/>
                </a:solidFill>
                <a:latin typeface="Calibri" panose="020F0502020204030204"/>
              </a:rPr>
              <a:t>Completed 2019</a:t>
            </a:r>
          </a:p>
          <a:p>
            <a:pPr marR="0" lvl="0" algn="l" defTabSz="914400" rtl="0" eaLnBrk="1" fontAlgn="auto" latinLnBrk="0" hangingPunct="1">
              <a:lnSpc>
                <a:spcPct val="90000"/>
              </a:lnSpc>
              <a:spcBef>
                <a:spcPts val="1000"/>
              </a:spcBef>
              <a:spcAft>
                <a:spcPts val="0"/>
              </a:spcAft>
              <a:buClrTx/>
              <a:buSzTx/>
              <a:buFontTx/>
              <a:buChar char="-"/>
              <a:tabLst/>
              <a:defRPr/>
            </a:pPr>
            <a:r>
              <a:rPr kumimoji="0" lang="pl-PL" sz="2400" i="0" u="none" strike="noStrike" kern="1200" cap="none" spc="0" normalizeH="0" baseline="0" noProof="0" dirty="0">
                <a:ln>
                  <a:noFill/>
                </a:ln>
                <a:solidFill>
                  <a:schemeClr val="tx1"/>
                </a:solidFill>
                <a:effectLst/>
                <a:uLnTx/>
                <a:uFillTx/>
                <a:latin typeface="Calibri" panose="020F0502020204030204"/>
                <a:ea typeface="+mn-ea"/>
                <a:cs typeface="+mn-cs"/>
              </a:rPr>
              <a:t>2</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4’</a:t>
            </a:r>
            <a:r>
              <a:rPr kumimoji="0" lang="pl-PL" sz="2400" i="0" u="none" strike="noStrike" kern="1200" cap="none" spc="0" normalizeH="0" baseline="0" noProof="0" dirty="0">
                <a:ln>
                  <a:noFill/>
                </a:ln>
                <a:solidFill>
                  <a:schemeClr val="tx1"/>
                </a:solidFill>
                <a:effectLst/>
                <a:uLnTx/>
                <a:uFillTx/>
                <a:latin typeface="Calibri" panose="020F0502020204030204"/>
                <a:ea typeface="+mn-ea"/>
                <a:cs typeface="+mn-cs"/>
              </a:rPr>
              <a:t> W x 10' H x 2</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4</a:t>
            </a:r>
            <a:r>
              <a:rPr kumimoji="0" lang="pl-PL" sz="2400" i="0" u="none" strike="noStrike" kern="1200" cap="none" spc="0" normalizeH="0" baseline="0" noProof="0" dirty="0">
                <a:ln>
                  <a:noFill/>
                </a:ln>
                <a:solidFill>
                  <a:schemeClr val="tx1"/>
                </a:solidFill>
                <a:effectLst/>
                <a:uLnTx/>
                <a:uFillTx/>
                <a:latin typeface="Calibri" panose="020F0502020204030204"/>
                <a:ea typeface="+mn-ea"/>
                <a:cs typeface="+mn-cs"/>
              </a:rPr>
              <a:t>’ L</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a:t>
            </a:r>
            <a:b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aluminum box with invert</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prstClr val="black"/>
                </a:solidFill>
                <a:latin typeface="Calibri" panose="020F0502020204030204"/>
              </a:rPr>
              <a:t>DGLVR $: </a:t>
            </a:r>
            <a:r>
              <a:rPr lang="en-US" sz="2400" dirty="0">
                <a:solidFill>
                  <a:prstClr val="black"/>
                </a:solidFill>
                <a:latin typeface="Calibri" panose="020F0502020204030204"/>
              </a:rPr>
              <a:t>E&amp;S controls (including </a:t>
            </a:r>
            <a:br>
              <a:rPr lang="en-US" sz="2400" dirty="0">
                <a:solidFill>
                  <a:prstClr val="black"/>
                </a:solidFill>
                <a:latin typeface="Calibri" panose="020F0502020204030204"/>
              </a:rPr>
            </a:br>
            <a:r>
              <a:rPr lang="en-US" sz="2400" dirty="0">
                <a:solidFill>
                  <a:prstClr val="black"/>
                </a:solidFill>
                <a:latin typeface="Calibri" panose="020F0502020204030204"/>
              </a:rPr>
              <a:t>restoration), guide rail, backfill </a:t>
            </a:r>
            <a:br>
              <a:rPr lang="en-US" sz="2400" dirty="0">
                <a:solidFill>
                  <a:prstClr val="black"/>
                </a:solidFill>
                <a:latin typeface="Calibri" panose="020F0502020204030204"/>
              </a:rPr>
            </a:br>
            <a:r>
              <a:rPr lang="en-US" sz="2400" dirty="0">
                <a:solidFill>
                  <a:prstClr val="black"/>
                </a:solidFill>
                <a:latin typeface="Calibri" panose="020F0502020204030204"/>
              </a:rPr>
              <a:t>material (2A), grade control material </a:t>
            </a:r>
            <a:br>
              <a:rPr lang="en-US" sz="2400" dirty="0">
                <a:solidFill>
                  <a:prstClr val="black"/>
                </a:solidFill>
                <a:latin typeface="Calibri" panose="020F0502020204030204"/>
              </a:rPr>
            </a:br>
            <a:r>
              <a:rPr lang="en-US" sz="2400" dirty="0">
                <a:solidFill>
                  <a:prstClr val="black"/>
                </a:solidFill>
                <a:latin typeface="Calibri" panose="020F0502020204030204"/>
              </a:rPr>
              <a:t>(R-8s and R-4s) and portion of </a:t>
            </a:r>
            <a:br>
              <a:rPr lang="en-US" sz="2400" dirty="0">
                <a:solidFill>
                  <a:prstClr val="black"/>
                </a:solidFill>
                <a:latin typeface="Calibri" panose="020F0502020204030204"/>
              </a:rPr>
            </a:br>
            <a:r>
              <a:rPr lang="en-US" sz="2400" dirty="0">
                <a:solidFill>
                  <a:prstClr val="black"/>
                </a:solidFill>
                <a:latin typeface="Calibri" panose="020F0502020204030204"/>
              </a:rPr>
              <a:t>engineering</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prstClr val="black"/>
                </a:solidFill>
                <a:latin typeface="Calibri" panose="020F0502020204030204"/>
              </a:rPr>
              <a:t>Multimodal, County, municipality: </a:t>
            </a:r>
            <a:br>
              <a:rPr lang="en-US" sz="2400" dirty="0">
                <a:solidFill>
                  <a:prstClr val="black"/>
                </a:solidFill>
                <a:latin typeface="Calibri" panose="020F0502020204030204"/>
              </a:rPr>
            </a:br>
            <a:r>
              <a:rPr lang="en-US" sz="2400" dirty="0">
                <a:solidFill>
                  <a:prstClr val="black"/>
                </a:solidFill>
                <a:latin typeface="Calibri" panose="020F0502020204030204"/>
              </a:rPr>
              <a:t>all other costs</a:t>
            </a:r>
          </a:p>
          <a:p>
            <a:pPr marR="0" lvl="0" algn="l" defTabSz="914400" rtl="0" eaLnBrk="1" fontAlgn="auto" latinLnBrk="0" hangingPunct="1">
              <a:lnSpc>
                <a:spcPct val="90000"/>
              </a:lnSpc>
              <a:spcBef>
                <a:spcPts val="1000"/>
              </a:spcBef>
              <a:spcAft>
                <a:spcPts val="0"/>
              </a:spcAft>
              <a:buClrTx/>
              <a:buSzTx/>
              <a:buFontTx/>
              <a:buChar char="-"/>
              <a:tabLst/>
              <a:defRPr/>
            </a:pPr>
            <a:endParaRPr lang="en-US" sz="280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385AE00F-462F-A03A-78AB-A65F3F4B1BCE}"/>
              </a:ext>
            </a:extLst>
          </p:cNvPr>
          <p:cNvPicPr>
            <a:picLocks noChangeAspect="1"/>
          </p:cNvPicPr>
          <p:nvPr/>
        </p:nvPicPr>
        <p:blipFill>
          <a:blip r:embed="rId9"/>
          <a:stretch>
            <a:fillRect/>
          </a:stretch>
        </p:blipFill>
        <p:spPr>
          <a:xfrm>
            <a:off x="5427578" y="1816590"/>
            <a:ext cx="6764422" cy="5041410"/>
          </a:xfrm>
          <a:prstGeom prst="rect">
            <a:avLst/>
          </a:prstGeom>
          <a:ln>
            <a:noFill/>
          </a:ln>
          <a:effectLst>
            <a:outerShdw blurRad="190500" algn="tl" rotWithShape="0">
              <a:srgbClr val="000000">
                <a:alpha val="70000"/>
              </a:srgbClr>
            </a:outerShdw>
          </a:effectLst>
        </p:spPr>
      </p:pic>
      <p:sp>
        <p:nvSpPr>
          <p:cNvPr id="4" name="Content Placeholder 2">
            <a:extLst>
              <a:ext uri="{FF2B5EF4-FFF2-40B4-BE49-F238E27FC236}">
                <a16:creationId xmlns:a16="http://schemas.microsoft.com/office/drawing/2014/main" id="{756AC4A0-52E6-007D-F3F0-1E084F2AAC6F}"/>
              </a:ext>
            </a:extLst>
          </p:cNvPr>
          <p:cNvSpPr txBox="1">
            <a:spLocks/>
          </p:cNvSpPr>
          <p:nvPr/>
        </p:nvSpPr>
        <p:spPr>
          <a:xfrm>
            <a:off x="9409813" y="764221"/>
            <a:ext cx="2654453" cy="1736592"/>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US" sz="1800" b="1" u="sng" dirty="0">
                <a:solidFill>
                  <a:schemeClr val="bg1"/>
                </a:solidFill>
                <a:latin typeface="Calibri" panose="020F0502020204030204"/>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latin typeface="Calibri" panose="020F0502020204030204"/>
              </a:rPr>
              <a:t>DGLVR:  $50,600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Multimodal: $157,500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County: $20,000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Twp: $912</a:t>
            </a:r>
          </a:p>
          <a:p>
            <a:pPr marL="0" indent="0">
              <a:lnSpc>
                <a:spcPct val="100000"/>
              </a:lnSpc>
              <a:spcBef>
                <a:spcPts val="0"/>
              </a:spcBef>
              <a:buNone/>
              <a:defRPr/>
            </a:pPr>
            <a:r>
              <a:rPr lang="en-US" sz="1800" b="1" dirty="0">
                <a:solidFill>
                  <a:schemeClr val="bg1"/>
                </a:solidFill>
                <a:latin typeface="Calibri" panose="020F0502020204030204"/>
              </a:rPr>
              <a:t>TOTAL: $229,012</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bg1"/>
              </a:solidFill>
              <a:latin typeface="Calibri" panose="020F0502020204030204"/>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bg1"/>
              </a:solidFill>
              <a:latin typeface="Calibri" panose="020F0502020204030204"/>
            </a:endParaRPr>
          </a:p>
        </p:txBody>
      </p:sp>
      <p:sp>
        <p:nvSpPr>
          <p:cNvPr id="2" name="TextBox 1">
            <a:extLst>
              <a:ext uri="{FF2B5EF4-FFF2-40B4-BE49-F238E27FC236}">
                <a16:creationId xmlns:a16="http://schemas.microsoft.com/office/drawing/2014/main" id="{D3B37C59-6BBF-2103-62A8-F771292CF04D}"/>
              </a:ext>
            </a:extLst>
          </p:cNvPr>
          <p:cNvSpPr txBox="1"/>
          <p:nvPr/>
        </p:nvSpPr>
        <p:spPr>
          <a:xfrm>
            <a:off x="5558206" y="6070830"/>
            <a:ext cx="2410660" cy="646331"/>
          </a:xfrm>
          <a:prstGeom prst="rect">
            <a:avLst/>
          </a:prstGeom>
          <a:noFill/>
        </p:spPr>
        <p:txBody>
          <a:bodyPr wrap="none" rtlCol="0">
            <a:spAutoFit/>
          </a:bodyPr>
          <a:lstStyle/>
          <a:p>
            <a:r>
              <a:rPr lang="en-US" b="1" dirty="0"/>
              <a:t>Note: Predates current </a:t>
            </a:r>
            <a:br>
              <a:rPr lang="en-US" b="1" dirty="0"/>
            </a:br>
            <a:r>
              <a:rPr lang="en-US" b="1" dirty="0"/>
              <a:t>policy/standard</a:t>
            </a:r>
          </a:p>
        </p:txBody>
      </p:sp>
    </p:spTree>
    <p:extLst>
      <p:ext uri="{BB962C8B-B14F-4D97-AF65-F5344CB8AC3E}">
        <p14:creationId xmlns:p14="http://schemas.microsoft.com/office/powerpoint/2010/main" val="26165697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Examples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664065"/>
            <a:ext cx="9871338" cy="619393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Clarion County Conservation District - Project 2 of 3</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schemeClr val="tx1"/>
                </a:solidFill>
                <a:latin typeface="Calibri" panose="020F0502020204030204"/>
              </a:rPr>
              <a:t>Smith Road, Porter Township</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DGLVR + Liquid Fuels + County</a:t>
            </a:r>
          </a:p>
          <a:p>
            <a:pPr marR="0" lvl="0" algn="l" defTabSz="914400" rtl="0" eaLnBrk="1" fontAlgn="auto" latinLnBrk="0" hangingPunct="1">
              <a:lnSpc>
                <a:spcPct val="90000"/>
              </a:lnSpc>
              <a:spcBef>
                <a:spcPts val="1000"/>
              </a:spcBef>
              <a:spcAft>
                <a:spcPts val="0"/>
              </a:spcAft>
              <a:buClrTx/>
              <a:buSzTx/>
              <a:buFontTx/>
              <a:buChar char="-"/>
              <a:tabLst/>
              <a:defRPr/>
            </a:pPr>
            <a:r>
              <a:rPr lang="en-US" sz="2400" dirty="0">
                <a:solidFill>
                  <a:schemeClr val="tx1"/>
                </a:solidFill>
                <a:latin typeface="Calibri" panose="020F0502020204030204"/>
              </a:rPr>
              <a:t>Underway</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Bottomless structural plate arch </a:t>
            </a:r>
            <a:r>
              <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rPr>
              <a:t>(27’ W x 6’ H x ~30’ L)</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schemeClr val="tx1"/>
                </a:solidFill>
                <a:latin typeface="Calibri" panose="020F0502020204030204"/>
              </a:rPr>
              <a:t>DGLVR: </a:t>
            </a:r>
            <a:r>
              <a:rPr lang="en-US" sz="2400" dirty="0">
                <a:solidFill>
                  <a:schemeClr val="tx1"/>
                </a:solidFill>
                <a:latin typeface="Calibri" panose="020F0502020204030204"/>
              </a:rPr>
              <a:t>in stream restoration, footers, </a:t>
            </a:r>
            <a:br>
              <a:rPr lang="en-US" sz="2400" dirty="0">
                <a:solidFill>
                  <a:schemeClr val="tx1"/>
                </a:solidFill>
                <a:latin typeface="Calibri" panose="020F0502020204030204"/>
              </a:rPr>
            </a:br>
            <a:r>
              <a:rPr lang="en-US" sz="2400" dirty="0">
                <a:solidFill>
                  <a:schemeClr val="tx1"/>
                </a:solidFill>
                <a:latin typeface="Calibri" panose="020F0502020204030204"/>
              </a:rPr>
              <a:t>E&amp;S controls, a portion of engineering</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schemeClr val="tx1"/>
                </a:solidFill>
                <a:latin typeface="Calibri" panose="020F0502020204030204"/>
              </a:rPr>
              <a:t>County Aid: </a:t>
            </a:r>
            <a:r>
              <a:rPr lang="en-US" sz="2400" dirty="0">
                <a:solidFill>
                  <a:schemeClr val="tx1"/>
                </a:solidFill>
                <a:latin typeface="Calibri" panose="020F0502020204030204"/>
              </a:rPr>
              <a:t>(portion of) the replacement structure</a:t>
            </a:r>
          </a:p>
          <a:p>
            <a:pPr marR="0" lvl="0" algn="l" defTabSz="914400" rtl="0" eaLnBrk="1" fontAlgn="auto" latinLnBrk="0" hangingPunct="1">
              <a:lnSpc>
                <a:spcPct val="90000"/>
              </a:lnSpc>
              <a:spcBef>
                <a:spcPts val="1000"/>
              </a:spcBef>
              <a:spcAft>
                <a:spcPts val="0"/>
              </a:spcAft>
              <a:buClrTx/>
              <a:buSzTx/>
              <a:buFontTx/>
              <a:buChar char="-"/>
              <a:tabLst/>
              <a:defRPr/>
            </a:pPr>
            <a:r>
              <a:rPr lang="en-US" sz="2400" b="1" dirty="0">
                <a:solidFill>
                  <a:schemeClr val="tx1"/>
                </a:solidFill>
                <a:latin typeface="Calibri" panose="020F0502020204030204"/>
              </a:rPr>
              <a:t>Municipal in-kind: </a:t>
            </a:r>
            <a:r>
              <a:rPr lang="en-US" sz="2400" dirty="0">
                <a:solidFill>
                  <a:schemeClr val="tx1"/>
                </a:solidFill>
                <a:latin typeface="Calibri" panose="020F0502020204030204"/>
              </a:rPr>
              <a:t>E&amp;S controls, remainder of</a:t>
            </a:r>
            <a:br>
              <a:rPr lang="en-US" sz="2400" dirty="0">
                <a:solidFill>
                  <a:schemeClr val="tx1"/>
                </a:solidFill>
                <a:latin typeface="Calibri" panose="020F0502020204030204"/>
              </a:rPr>
            </a:br>
            <a:r>
              <a:rPr lang="en-US" sz="2400" dirty="0">
                <a:solidFill>
                  <a:schemeClr val="tx1"/>
                </a:solidFill>
                <a:latin typeface="Calibri" panose="020F0502020204030204"/>
              </a:rPr>
              <a:t>structure, labor &amp; equipment, remainder of</a:t>
            </a:r>
            <a:br>
              <a:rPr lang="en-US" sz="2400" dirty="0">
                <a:solidFill>
                  <a:schemeClr val="tx1"/>
                </a:solidFill>
                <a:latin typeface="Calibri" panose="020F0502020204030204"/>
              </a:rPr>
            </a:br>
            <a:r>
              <a:rPr lang="en-US" sz="2400" dirty="0">
                <a:solidFill>
                  <a:schemeClr val="tx1"/>
                </a:solidFill>
                <a:latin typeface="Calibri" panose="020F0502020204030204"/>
              </a:rPr>
              <a:t>engineering + geotechnical design</a:t>
            </a:r>
          </a:p>
          <a:p>
            <a:pPr>
              <a:buFontTx/>
              <a:buChar char="-"/>
              <a:defRPr/>
            </a:pPr>
            <a:r>
              <a:rPr lang="en-US" sz="2400" b="1" dirty="0">
                <a:solidFill>
                  <a:schemeClr val="tx1"/>
                </a:solidFill>
                <a:latin typeface="Calibri" panose="020F0502020204030204"/>
              </a:rPr>
              <a:t>County +  Liquid Fuels $ mean that PennDOT </a:t>
            </a:r>
            <a:br>
              <a:rPr lang="en-US" sz="2400" b="1" dirty="0">
                <a:solidFill>
                  <a:schemeClr val="tx1"/>
                </a:solidFill>
                <a:latin typeface="Calibri" panose="020F0502020204030204"/>
              </a:rPr>
            </a:br>
            <a:r>
              <a:rPr lang="en-US" sz="2400" b="1" dirty="0">
                <a:solidFill>
                  <a:schemeClr val="tx1"/>
                </a:solidFill>
                <a:latin typeface="Calibri" panose="020F0502020204030204"/>
              </a:rPr>
              <a:t>standards and CDGRS policy must be met. Project</a:t>
            </a:r>
            <a:br>
              <a:rPr lang="en-US" sz="2400" b="1" dirty="0">
                <a:solidFill>
                  <a:schemeClr val="tx1"/>
                </a:solidFill>
                <a:latin typeface="Calibri" panose="020F0502020204030204"/>
              </a:rPr>
            </a:br>
            <a:r>
              <a:rPr lang="en-US" sz="2400" b="1" dirty="0">
                <a:solidFill>
                  <a:schemeClr val="tx1"/>
                </a:solidFill>
                <a:latin typeface="Calibri" panose="020F0502020204030204"/>
              </a:rPr>
              <a:t>has been in the ‘design’ phase for ~14 months.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2" name="Picture 1">
            <a:extLst>
              <a:ext uri="{FF2B5EF4-FFF2-40B4-BE49-F238E27FC236}">
                <a16:creationId xmlns:a16="http://schemas.microsoft.com/office/drawing/2014/main" id="{DC3E4240-4F74-6A0C-21A8-7AC8A08B835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88777" y="1152526"/>
            <a:ext cx="5103223" cy="5702373"/>
          </a:xfrm>
          <a:prstGeom prst="rect">
            <a:avLst/>
          </a:prstGeom>
        </p:spPr>
      </p:pic>
      <p:sp>
        <p:nvSpPr>
          <p:cNvPr id="4" name="Content Placeholder 2">
            <a:extLst>
              <a:ext uri="{FF2B5EF4-FFF2-40B4-BE49-F238E27FC236}">
                <a16:creationId xmlns:a16="http://schemas.microsoft.com/office/drawing/2014/main" id="{756AC4A0-52E6-007D-F3F0-1E084F2AAC6F}"/>
              </a:ext>
            </a:extLst>
          </p:cNvPr>
          <p:cNvSpPr txBox="1">
            <a:spLocks/>
          </p:cNvSpPr>
          <p:nvPr/>
        </p:nvSpPr>
        <p:spPr>
          <a:xfrm>
            <a:off x="9334227" y="4962194"/>
            <a:ext cx="2654453" cy="1765432"/>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US" sz="1800" b="1" u="sng" dirty="0">
                <a:solidFill>
                  <a:schemeClr val="bg1"/>
                </a:solidFill>
                <a:latin typeface="Calibri" panose="020F0502020204030204"/>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latin typeface="Calibri" panose="020F0502020204030204"/>
              </a:rPr>
              <a:t>DGLVR:  $50,000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County: $61,600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Twp: $54,400 (</a:t>
            </a:r>
            <a:r>
              <a:rPr lang="en-US" sz="1800" dirty="0" err="1">
                <a:solidFill>
                  <a:schemeClr val="bg1"/>
                </a:solidFill>
                <a:latin typeface="Calibri" panose="020F0502020204030204"/>
              </a:rPr>
              <a:t>Liq</a:t>
            </a:r>
            <a:r>
              <a:rPr lang="en-US" sz="1800" dirty="0">
                <a:solidFill>
                  <a:schemeClr val="bg1"/>
                </a:solidFill>
                <a:latin typeface="Calibri" panose="020F0502020204030204"/>
              </a:rPr>
              <a:t> Fuel)</a:t>
            </a:r>
          </a:p>
          <a:p>
            <a:pPr marL="0" indent="0">
              <a:lnSpc>
                <a:spcPct val="100000"/>
              </a:lnSpc>
              <a:spcBef>
                <a:spcPts val="0"/>
              </a:spcBef>
              <a:buNone/>
              <a:defRPr/>
            </a:pPr>
            <a:r>
              <a:rPr lang="en-US" sz="1800" b="1" dirty="0">
                <a:solidFill>
                  <a:schemeClr val="bg1"/>
                </a:solidFill>
                <a:latin typeface="Calibri" panose="020F0502020204030204"/>
              </a:rPr>
              <a:t>TOTAL: $116,000</a:t>
            </a:r>
          </a:p>
          <a:p>
            <a:pPr marL="0" indent="0">
              <a:lnSpc>
                <a:spcPct val="100000"/>
              </a:lnSpc>
              <a:spcBef>
                <a:spcPts val="0"/>
              </a:spcBef>
              <a:buNone/>
              <a:defRPr/>
            </a:pPr>
            <a:r>
              <a:rPr lang="en-US" sz="1800" dirty="0">
                <a:solidFill>
                  <a:srgbClr val="FFFF00"/>
                </a:solidFill>
                <a:latin typeface="Calibri" panose="020F0502020204030204"/>
              </a:rPr>
              <a:t>-----ALL ESTIMATED------</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bg1"/>
              </a:solidFill>
              <a:latin typeface="Calibri" panose="020F0502020204030204"/>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bg1"/>
              </a:solidFill>
              <a:latin typeface="Calibri" panose="020F0502020204030204"/>
            </a:endParaRPr>
          </a:p>
        </p:txBody>
      </p:sp>
    </p:spTree>
    <p:extLst>
      <p:ext uri="{BB962C8B-B14F-4D97-AF65-F5344CB8AC3E}">
        <p14:creationId xmlns:p14="http://schemas.microsoft.com/office/powerpoint/2010/main" val="31990179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Examples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664065"/>
            <a:ext cx="9871338" cy="5041409"/>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Clarion County Conservation District - Project 3 of 3</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Greer Road, Elk Township</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Grant just awarded 2/2023</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DGLVR + TU(local) + Northwest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Greenways Block Grant (NWGBG)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In-stream structures plus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streambank stabilization practices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US" sz="2400" b="1" dirty="0">
                <a:solidFill>
                  <a:prstClr val="black"/>
                </a:solidFill>
                <a:latin typeface="Calibri" panose="020F0502020204030204"/>
              </a:rPr>
              <a:t>DGLVR: </a:t>
            </a:r>
            <a:r>
              <a:rPr lang="en-US" sz="2400" dirty="0">
                <a:solidFill>
                  <a:prstClr val="black"/>
                </a:solidFill>
                <a:latin typeface="Calibri" panose="020F0502020204030204"/>
              </a:rPr>
              <a:t>oversight and portion</a:t>
            </a:r>
            <a:br>
              <a:rPr lang="en-US" sz="2400" dirty="0">
                <a:solidFill>
                  <a:prstClr val="black"/>
                </a:solidFill>
                <a:latin typeface="Calibri" panose="020F0502020204030204"/>
              </a:rPr>
            </a:br>
            <a:r>
              <a:rPr lang="en-US" sz="2400" dirty="0">
                <a:solidFill>
                  <a:prstClr val="black"/>
                </a:solidFill>
                <a:latin typeface="Calibri" panose="020F0502020204030204"/>
              </a:rPr>
              <a:t>of construction costs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US" sz="2400" b="1" dirty="0">
                <a:solidFill>
                  <a:prstClr val="black"/>
                </a:solidFill>
                <a:latin typeface="Calibri" panose="020F0502020204030204"/>
              </a:rPr>
              <a:t>TU: </a:t>
            </a:r>
            <a:r>
              <a:rPr lang="en-US" sz="2400" dirty="0">
                <a:solidFill>
                  <a:prstClr val="black"/>
                </a:solidFill>
                <a:latin typeface="Calibri" panose="020F0502020204030204"/>
              </a:rPr>
              <a:t>portion of construction costs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US" sz="2400" b="1" dirty="0">
                <a:solidFill>
                  <a:prstClr val="black"/>
                </a:solidFill>
                <a:latin typeface="Calibri" panose="020F0502020204030204"/>
              </a:rPr>
              <a:t>NWGBG: </a:t>
            </a:r>
            <a:r>
              <a:rPr lang="en-US" sz="2400" dirty="0">
                <a:solidFill>
                  <a:prstClr val="black"/>
                </a:solidFill>
                <a:latin typeface="Calibri" panose="020F0502020204030204"/>
              </a:rPr>
              <a:t>materials and portion </a:t>
            </a:r>
            <a:br>
              <a:rPr lang="en-US" sz="2400" dirty="0">
                <a:solidFill>
                  <a:prstClr val="black"/>
                </a:solidFill>
                <a:latin typeface="Calibri" panose="020F0502020204030204"/>
              </a:rPr>
            </a:br>
            <a:r>
              <a:rPr lang="en-US" sz="2400" dirty="0">
                <a:solidFill>
                  <a:prstClr val="black"/>
                </a:solidFill>
                <a:latin typeface="Calibri" panose="020F0502020204030204"/>
              </a:rPr>
              <a:t>of construction cost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US" sz="2400" b="1" dirty="0">
                <a:solidFill>
                  <a:prstClr val="black"/>
                </a:solidFill>
                <a:latin typeface="Calibri" panose="020F0502020204030204"/>
              </a:rPr>
              <a:t>Municipal in-kind: </a:t>
            </a:r>
            <a:r>
              <a:rPr lang="en-US" sz="2400" dirty="0">
                <a:solidFill>
                  <a:prstClr val="black"/>
                </a:solidFill>
                <a:latin typeface="Calibri" panose="020F0502020204030204"/>
              </a:rPr>
              <a:t>labor and equipment </a:t>
            </a:r>
            <a:br>
              <a:rPr lang="en-US" sz="2400" dirty="0">
                <a:solidFill>
                  <a:prstClr val="black"/>
                </a:solidFill>
                <a:latin typeface="Calibri" panose="020F0502020204030204"/>
              </a:rPr>
            </a:br>
            <a:r>
              <a:rPr lang="en-US" sz="2400" dirty="0">
                <a:solidFill>
                  <a:prstClr val="black"/>
                </a:solidFill>
                <a:latin typeface="Calibri" panose="020F0502020204030204"/>
              </a:rPr>
              <a:t>to assist with construction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51F6F5D-FACC-38F0-8295-E78A09D8E7C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7278" t="15720" r="11158"/>
          <a:stretch/>
        </p:blipFill>
        <p:spPr>
          <a:xfrm>
            <a:off x="5843450" y="1297577"/>
            <a:ext cx="6348549" cy="5557323"/>
          </a:xfrm>
          <a:prstGeom prst="rect">
            <a:avLst/>
          </a:prstGeom>
          <a:ln>
            <a:noFill/>
          </a:ln>
          <a:effectLst>
            <a:outerShdw blurRad="190500" algn="tl" rotWithShape="0">
              <a:srgbClr val="000000">
                <a:alpha val="70000"/>
              </a:srgbClr>
            </a:outerShdw>
          </a:effectLst>
        </p:spPr>
      </p:pic>
      <p:sp>
        <p:nvSpPr>
          <p:cNvPr id="2" name="Content Placeholder 2">
            <a:extLst>
              <a:ext uri="{FF2B5EF4-FFF2-40B4-BE49-F238E27FC236}">
                <a16:creationId xmlns:a16="http://schemas.microsoft.com/office/drawing/2014/main" id="{2CF9568D-A784-1597-4E83-200D8871C17C}"/>
              </a:ext>
            </a:extLst>
          </p:cNvPr>
          <p:cNvSpPr txBox="1">
            <a:spLocks/>
          </p:cNvSpPr>
          <p:nvPr/>
        </p:nvSpPr>
        <p:spPr>
          <a:xfrm>
            <a:off x="9369061" y="4860566"/>
            <a:ext cx="2654453" cy="1765432"/>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US" sz="1800" b="1" u="sng" dirty="0">
                <a:solidFill>
                  <a:schemeClr val="bg1"/>
                </a:solidFill>
                <a:latin typeface="Calibri" panose="020F0502020204030204"/>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latin typeface="Calibri" panose="020F0502020204030204"/>
              </a:rPr>
              <a:t>DGLVR:  $5,000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TU (local): $7,500</a:t>
            </a:r>
          </a:p>
          <a:p>
            <a:pPr marL="114300" indent="-114300">
              <a:lnSpc>
                <a:spcPct val="100000"/>
              </a:lnSpc>
              <a:spcBef>
                <a:spcPts val="0"/>
              </a:spcBef>
              <a:buFont typeface="Arial" panose="020B0604020202020204" pitchFamily="34" charset="0"/>
              <a:buChar char="•"/>
              <a:defRPr/>
            </a:pPr>
            <a:r>
              <a:rPr lang="en-US" sz="1800" dirty="0">
                <a:solidFill>
                  <a:schemeClr val="bg1"/>
                </a:solidFill>
                <a:latin typeface="Calibri" panose="020F0502020204030204"/>
              </a:rPr>
              <a:t>NWGBG: $17,500</a:t>
            </a:r>
          </a:p>
          <a:p>
            <a:pPr marL="0" indent="0">
              <a:lnSpc>
                <a:spcPct val="100000"/>
              </a:lnSpc>
              <a:spcBef>
                <a:spcPts val="0"/>
              </a:spcBef>
              <a:buNone/>
              <a:defRPr/>
            </a:pPr>
            <a:r>
              <a:rPr lang="en-US" sz="1800" b="1" dirty="0">
                <a:solidFill>
                  <a:schemeClr val="bg1"/>
                </a:solidFill>
                <a:latin typeface="Calibri" panose="020F0502020204030204"/>
              </a:rPr>
              <a:t>TOTAL: $30,000</a:t>
            </a:r>
          </a:p>
          <a:p>
            <a:pPr marL="0" indent="0">
              <a:lnSpc>
                <a:spcPct val="100000"/>
              </a:lnSpc>
              <a:spcBef>
                <a:spcPts val="0"/>
              </a:spcBef>
              <a:buNone/>
              <a:defRPr/>
            </a:pPr>
            <a:r>
              <a:rPr lang="en-US" sz="1800" dirty="0">
                <a:solidFill>
                  <a:srgbClr val="FFFF00"/>
                </a:solidFill>
                <a:latin typeface="Calibri" panose="020F0502020204030204"/>
              </a:rPr>
              <a:t>-----ALL ESTIMATED------</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bg1"/>
              </a:solidFill>
              <a:latin typeface="Calibri" panose="020F0502020204030204"/>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bg1"/>
              </a:solidFill>
              <a:latin typeface="Calibri" panose="020F0502020204030204"/>
            </a:endParaRPr>
          </a:p>
        </p:txBody>
      </p:sp>
    </p:spTree>
    <p:extLst>
      <p:ext uri="{BB962C8B-B14F-4D97-AF65-F5344CB8AC3E}">
        <p14:creationId xmlns:p14="http://schemas.microsoft.com/office/powerpoint/2010/main" val="15352882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21569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CDs spending annually through DGLVR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~$25M on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~$2.5M on admin/</a:t>
            </a:r>
            <a:r>
              <a:rPr lang="en-US" sz="2800" dirty="0" err="1">
                <a:solidFill>
                  <a:prstClr val="black"/>
                </a:solidFill>
                <a:latin typeface="Calibri" panose="020F0502020204030204"/>
              </a:rPr>
              <a:t>edu</a:t>
            </a:r>
            <a:r>
              <a:rPr lang="en-US" sz="2800" dirty="0">
                <a:solidFill>
                  <a:prstClr val="black"/>
                </a:solidFill>
                <a:latin typeface="Calibri" panose="020F0502020204030204"/>
              </a:rPr>
              <a:t> expenses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39EF85AD-ABA4-973B-691F-8DD7C2C106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46370" y="800026"/>
            <a:ext cx="5389215" cy="324048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5B85580-1982-535B-EEC3-8FCE30D4058E}"/>
              </a:ext>
            </a:extLst>
          </p:cNvPr>
          <p:cNvSpPr txBox="1"/>
          <p:nvPr/>
        </p:nvSpPr>
        <p:spPr>
          <a:xfrm rot="20754663">
            <a:off x="7692374" y="1636183"/>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6" name="TextBox 5">
            <a:extLst>
              <a:ext uri="{FF2B5EF4-FFF2-40B4-BE49-F238E27FC236}">
                <a16:creationId xmlns:a16="http://schemas.microsoft.com/office/drawing/2014/main" id="{C1AFE690-23B7-E9CE-2998-EA9219DAB03F}"/>
              </a:ext>
            </a:extLst>
          </p:cNvPr>
          <p:cNvSpPr txBox="1"/>
          <p:nvPr/>
        </p:nvSpPr>
        <p:spPr>
          <a:xfrm rot="20879040">
            <a:off x="7317431" y="2664625"/>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Tree>
    <p:extLst>
      <p:ext uri="{BB962C8B-B14F-4D97-AF65-F5344CB8AC3E}">
        <p14:creationId xmlns:p14="http://schemas.microsoft.com/office/powerpoint/2010/main" val="70618802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DA635977-E2C2-779B-552C-88B4829E4880}"/>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448247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Examples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664065"/>
            <a:ext cx="9871338" cy="5041409"/>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Tioga County Conservation District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Salt Spring Run, Liberty Township</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DGLVR + several others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Completed 2017</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Two large (~32’) GRS bridges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US" sz="2400" dirty="0">
                <a:solidFill>
                  <a:prstClr val="black"/>
                </a:solidFill>
                <a:latin typeface="Calibri" panose="020F0502020204030204"/>
              </a:rPr>
              <a:t>Opened 11+ miles of trout </a:t>
            </a:r>
            <a:br>
              <a:rPr lang="en-US" sz="2400" dirty="0">
                <a:solidFill>
                  <a:prstClr val="black"/>
                </a:solidFill>
                <a:latin typeface="Calibri" panose="020F0502020204030204"/>
              </a:rPr>
            </a:br>
            <a:r>
              <a:rPr lang="en-US" sz="2400" dirty="0">
                <a:solidFill>
                  <a:prstClr val="black"/>
                </a:solidFill>
                <a:latin typeface="Calibri" panose="020F0502020204030204"/>
              </a:rPr>
              <a:t>habitat</a:t>
            </a:r>
            <a:endPar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756AC4A0-52E6-007D-F3F0-1E084F2AAC6F}"/>
              </a:ext>
            </a:extLst>
          </p:cNvPr>
          <p:cNvSpPr txBox="1">
            <a:spLocks/>
          </p:cNvSpPr>
          <p:nvPr/>
        </p:nvSpPr>
        <p:spPr>
          <a:xfrm>
            <a:off x="232529" y="4565969"/>
            <a:ext cx="2654453" cy="2164428"/>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DGLVR:  $258,700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USFW: $50,000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white"/>
                </a:solidFill>
                <a:latin typeface="Calibri" panose="020F0502020204030204"/>
              </a:rPr>
              <a:t>NFWF</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$200,000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white"/>
                </a:solidFill>
                <a:latin typeface="Calibri" panose="020F0502020204030204"/>
              </a:rPr>
              <a:t>Shell: $30,000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Twp: $18,000</a:t>
            </a:r>
          </a:p>
          <a:p>
            <a:pPr marL="0" marR="0" lvl="0" indent="0" algn="l" defTabSz="914400" rtl="0" eaLnBrk="1" fontAlgn="auto" latinLnBrk="0" hangingPunct="1">
              <a:lnSpc>
                <a:spcPct val="100000"/>
              </a:lnSpc>
              <a:spcBef>
                <a:spcPts val="0"/>
              </a:spcBef>
              <a:spcAft>
                <a:spcPts val="0"/>
              </a:spcAft>
              <a:buClrTx/>
              <a:buSzTx/>
              <a:buNone/>
              <a:tabLst/>
              <a:defRPr/>
            </a:pPr>
            <a:r>
              <a:rPr lang="en-US" sz="1800" dirty="0">
                <a:solidFill>
                  <a:prstClr val="white"/>
                </a:solidFill>
                <a:latin typeface="Calibri" panose="020F0502020204030204"/>
              </a:rPr>
              <a:t>TOTAL: $556,700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8799809-DAD9-55B7-1AFA-F464D77920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34857" y="1350280"/>
            <a:ext cx="7257143" cy="558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0480960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DC448118-3FEC-95C7-3C86-AD252A2C8D05}"/>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75199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1" name="Oval 10">
            <a:extLst>
              <a:ext uri="{FF2B5EF4-FFF2-40B4-BE49-F238E27FC236}">
                <a16:creationId xmlns:a16="http://schemas.microsoft.com/office/drawing/2014/main" id="{862D2922-30B7-396E-D04B-6D7C13F789D0}"/>
              </a:ext>
            </a:extLst>
          </p:cNvPr>
          <p:cNvSpPr/>
          <p:nvPr/>
        </p:nvSpPr>
        <p:spPr>
          <a:xfrm>
            <a:off x="1188716" y="6280519"/>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9C58F47-98C9-DFD6-5316-410C9294C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127" y="1556516"/>
            <a:ext cx="10710563" cy="5251142"/>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394707" y="670056"/>
            <a:ext cx="11318321"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Note: today is about potential collaborations, not about details of projects and results of research.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137D3E32-1A38-1B1D-2E92-1C4318865C9A}"/>
              </a:ext>
            </a:extLst>
          </p:cNvPr>
          <p:cNvSpPr/>
          <p:nvPr/>
        </p:nvSpPr>
        <p:spPr>
          <a:xfrm>
            <a:off x="8607941" y="2333897"/>
            <a:ext cx="644434" cy="58347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D17E785-B125-FB4B-C554-39D5471E40F0}"/>
              </a:ext>
            </a:extLst>
          </p:cNvPr>
          <p:cNvSpPr/>
          <p:nvPr/>
        </p:nvSpPr>
        <p:spPr>
          <a:xfrm>
            <a:off x="1201782" y="5927818"/>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B90648F-D5AE-6664-C808-D3E6EF81F211}"/>
              </a:ext>
            </a:extLst>
          </p:cNvPr>
          <p:cNvSpPr/>
          <p:nvPr/>
        </p:nvSpPr>
        <p:spPr>
          <a:xfrm>
            <a:off x="1188716" y="6289957"/>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A7A0436B-FC4E-04B6-1B34-179927DE5593}"/>
              </a:ext>
            </a:extLst>
          </p:cNvPr>
          <p:cNvSpPr/>
          <p:nvPr/>
        </p:nvSpPr>
        <p:spPr>
          <a:xfrm>
            <a:off x="8662920" y="3512094"/>
            <a:ext cx="644434" cy="58347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26850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29244" y="660590"/>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CIG – Mifflin Farm Lanes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grass, outdoor, ground, dirt&#10;&#10;Description automatically generated">
            <a:extLst>
              <a:ext uri="{FF2B5EF4-FFF2-40B4-BE49-F238E27FC236}">
                <a16:creationId xmlns:a16="http://schemas.microsoft.com/office/drawing/2014/main" id="{ABABC0C2-422B-77D6-9078-726ED9B7DF6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01645" y="676535"/>
            <a:ext cx="4890356" cy="6176925"/>
          </a:xfrm>
          <a:prstGeom prst="rect">
            <a:avLst/>
          </a:prstGeom>
        </p:spPr>
      </p:pic>
      <p:sp>
        <p:nvSpPr>
          <p:cNvPr id="6" name="TextBox 5">
            <a:extLst>
              <a:ext uri="{FF2B5EF4-FFF2-40B4-BE49-F238E27FC236}">
                <a16:creationId xmlns:a16="http://schemas.microsoft.com/office/drawing/2014/main" id="{34F1ED7C-745C-F975-4BA2-E4C43449EFE8}"/>
              </a:ext>
            </a:extLst>
          </p:cNvPr>
          <p:cNvSpPr txBox="1"/>
          <p:nvPr/>
        </p:nvSpPr>
        <p:spPr>
          <a:xfrm>
            <a:off x="1004842" y="3405514"/>
            <a:ext cx="5291962" cy="2308324"/>
          </a:xfrm>
          <a:prstGeom prst="rect">
            <a:avLst/>
          </a:prstGeom>
          <a:solidFill>
            <a:schemeClr val="accent4">
              <a:lumMod val="20000"/>
              <a:lumOff val="80000"/>
            </a:schemeClr>
          </a:solidFill>
          <a:ln w="38100">
            <a:solidFill>
              <a:schemeClr val="tx1"/>
            </a:solidFill>
          </a:ln>
        </p:spPr>
        <p:txBody>
          <a:bodyPr wrap="non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Purpose:</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ESM practices on farm lanes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Quantify sediment reductions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training for farmers </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Partnerships: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Conservation Innovation Grant</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Mifflin County CD</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Paired w/ DGLVR funding on adjacent public roads</a:t>
            </a:r>
          </a:p>
        </p:txBody>
      </p:sp>
    </p:spTree>
    <p:extLst>
      <p:ext uri="{BB962C8B-B14F-4D97-AF65-F5344CB8AC3E}">
        <p14:creationId xmlns:p14="http://schemas.microsoft.com/office/powerpoint/2010/main" val="377124793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29244" y="660590"/>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Mifflin Farm Lanes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CIG – Bradford Roadside Bioreactor</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4F1ED7C-745C-F975-4BA2-E4C43449EFE8}"/>
              </a:ext>
            </a:extLst>
          </p:cNvPr>
          <p:cNvSpPr txBox="1"/>
          <p:nvPr/>
        </p:nvSpPr>
        <p:spPr>
          <a:xfrm>
            <a:off x="229244" y="2344556"/>
            <a:ext cx="4508294" cy="2308324"/>
          </a:xfrm>
          <a:prstGeom prst="rect">
            <a:avLst/>
          </a:prstGeom>
          <a:solidFill>
            <a:schemeClr val="accent4">
              <a:lumMod val="20000"/>
              <a:lumOff val="80000"/>
            </a:schemeClr>
          </a:solidFill>
          <a:ln w="38100">
            <a:solidFill>
              <a:schemeClr val="tx1"/>
            </a:solidFill>
          </a:ln>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Purpose:</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Roadside treatment of ag runoff</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Quantify sediment / nutrient reductions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training for farmers </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Partnerships: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USDA Conservation Innovation Grant</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Bradford County CD Project</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DGLVR funds for practices within ROW</a:t>
            </a:r>
          </a:p>
        </p:txBody>
      </p:sp>
      <p:pic>
        <p:nvPicPr>
          <p:cNvPr id="2" name="Picture 2">
            <a:extLst>
              <a:ext uri="{FF2B5EF4-FFF2-40B4-BE49-F238E27FC236}">
                <a16:creationId xmlns:a16="http://schemas.microsoft.com/office/drawing/2014/main" id="{FE4AEAA2-904A-1CC9-1F06-5C546DD2E92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20673" y="1627151"/>
            <a:ext cx="4242083" cy="2385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3F2443D-C3FD-88FF-1DAB-FE7DBF206AD2}"/>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1249"/>
          <a:stretch/>
        </p:blipFill>
        <p:spPr bwMode="auto">
          <a:xfrm>
            <a:off x="7591057" y="766841"/>
            <a:ext cx="4600943" cy="60242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AF54B4C-C981-A5A7-243D-333576FBD115}"/>
              </a:ext>
            </a:extLst>
          </p:cNvPr>
          <p:cNvSpPr txBox="1">
            <a:spLocks/>
          </p:cNvSpPr>
          <p:nvPr/>
        </p:nvSpPr>
        <p:spPr>
          <a:xfrm>
            <a:off x="4600944" y="4804931"/>
            <a:ext cx="2879794" cy="1923394"/>
          </a:xfrm>
          <a:prstGeom prst="rect">
            <a:avLst/>
          </a:prstGeom>
          <a:solidFill>
            <a:srgbClr val="003E79"/>
          </a:solidFill>
          <a:ln w="38100">
            <a:solidFill>
              <a:srgbClr val="41B74B"/>
            </a:solidFill>
          </a:ln>
          <a:effectLst>
            <a:outerShdw blurRad="50800" dist="38100" dir="18900000" algn="bl" rotWithShape="0">
              <a:prstClr val="black">
                <a:alpha val="40000"/>
              </a:prstClr>
            </a:outerShdw>
          </a:effectLst>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Funding Breakdown</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Center Demo:  $60,000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Bradford Project: $140,000</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Personnel: $55,000</a:t>
            </a:r>
          </a:p>
          <a:p>
            <a:pPr marL="114300" marR="0" lvl="0" indent="-1143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USDA: $228,000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TOTAL: $483,000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72328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Mifflin Farm Lanes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Bradford Roadside Bioreactor</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TU – Tech Assist Match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099AD26-282C-E1B7-5FD1-2AC7593A1E3E}"/>
              </a:ext>
            </a:extLst>
          </p:cNvPr>
          <p:cNvSpPr txBox="1"/>
          <p:nvPr/>
        </p:nvSpPr>
        <p:spPr>
          <a:xfrm>
            <a:off x="2276713" y="4247821"/>
            <a:ext cx="7638573" cy="1938992"/>
          </a:xfrm>
          <a:prstGeom prst="rect">
            <a:avLst/>
          </a:prstGeom>
          <a:solidFill>
            <a:schemeClr val="accent4">
              <a:lumMod val="20000"/>
              <a:lumOff val="80000"/>
            </a:schemeClr>
          </a:solidFill>
          <a:ln w="38100">
            <a:solidFill>
              <a:schemeClr val="tx1"/>
            </a:solidFill>
          </a:ln>
        </p:spPr>
        <p:txBody>
          <a:bodyPr wrap="square" rtlCol="0">
            <a:spAutoFit/>
          </a:bodyPr>
          <a:lstStyle/>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CDGRS already providing technical assistance statewide.</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Used some of that time in “focus watersheds” as educational match for TU.</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TU was able to get NFWF grant for NAACC surveys, culvert design work, demo days, and more.</a:t>
            </a:r>
          </a:p>
        </p:txBody>
      </p:sp>
      <p:pic>
        <p:nvPicPr>
          <p:cNvPr id="4" name="Picture 3" descr="A picture containing outdoor, ground, rock, arch&#10;&#10;Description automatically generated">
            <a:extLst>
              <a:ext uri="{FF2B5EF4-FFF2-40B4-BE49-F238E27FC236}">
                <a16:creationId xmlns:a16="http://schemas.microsoft.com/office/drawing/2014/main" id="{622AFFC1-5B6A-B68F-3636-129F88F7603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64368" y="671187"/>
            <a:ext cx="4348660" cy="3108477"/>
          </a:xfrm>
          <a:prstGeom prst="rect">
            <a:avLst/>
          </a:prstGeom>
          <a:ln>
            <a:solidFill>
              <a:schemeClr val="tx1"/>
            </a:solidFill>
          </a:ln>
        </p:spPr>
      </p:pic>
    </p:spTree>
    <p:extLst>
      <p:ext uri="{BB962C8B-B14F-4D97-AF65-F5344CB8AC3E}">
        <p14:creationId xmlns:p14="http://schemas.microsoft.com/office/powerpoint/2010/main" val="339730287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Mifflin Farm Lanes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Bradford Roadside Bioreactor</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TU – Tech Assist Match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TU – CD Project Match</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736BC9-1745-5791-E178-3D9C518CA6D4}"/>
              </a:ext>
            </a:extLst>
          </p:cNvPr>
          <p:cNvSpPr txBox="1"/>
          <p:nvPr/>
        </p:nvSpPr>
        <p:spPr>
          <a:xfrm>
            <a:off x="2276713" y="4488314"/>
            <a:ext cx="7638573" cy="1569660"/>
          </a:xfrm>
          <a:prstGeom prst="rect">
            <a:avLst/>
          </a:prstGeom>
          <a:solidFill>
            <a:schemeClr val="accent4">
              <a:lumMod val="20000"/>
              <a:lumOff val="80000"/>
            </a:schemeClr>
          </a:solidFill>
          <a:ln w="38100">
            <a:solidFill>
              <a:schemeClr val="tx1"/>
            </a:solidFill>
          </a:ln>
        </p:spPr>
        <p:txBody>
          <a:bodyPr wrap="square" rtlCol="0">
            <a:spAutoFit/>
          </a:bodyPr>
          <a:lstStyle/>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CDs already funding stream crossing replacements.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Identified projects that would lead to trout habitat reconnection.</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TU used projects as match in several NFWF grants.</a:t>
            </a:r>
          </a:p>
        </p:txBody>
      </p:sp>
      <p:pic>
        <p:nvPicPr>
          <p:cNvPr id="4" name="Picture 3" descr="A picture containing fish&#10;&#10;Description automatically generated">
            <a:extLst>
              <a:ext uri="{FF2B5EF4-FFF2-40B4-BE49-F238E27FC236}">
                <a16:creationId xmlns:a16="http://schemas.microsoft.com/office/drawing/2014/main" id="{F5974C73-3481-0FBA-E6CC-AA1796D05C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02366" y="800026"/>
            <a:ext cx="4610662" cy="2882219"/>
          </a:xfrm>
          <a:prstGeom prst="rect">
            <a:avLst/>
          </a:prstGeom>
          <a:ln>
            <a:solidFill>
              <a:schemeClr val="tx1"/>
            </a:solidFill>
          </a:ln>
        </p:spPr>
      </p:pic>
    </p:spTree>
    <p:extLst>
      <p:ext uri="{BB962C8B-B14F-4D97-AF65-F5344CB8AC3E}">
        <p14:creationId xmlns:p14="http://schemas.microsoft.com/office/powerpoint/2010/main" val="305820552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Mifflin Farm Lanes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Bradford Roadside Bioreactor</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TU – Tech Assist Match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TU – CD Project Match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WPC – CD Project Match &amp; Center Training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736BC9-1745-5791-E178-3D9C518CA6D4}"/>
              </a:ext>
            </a:extLst>
          </p:cNvPr>
          <p:cNvSpPr txBox="1"/>
          <p:nvPr/>
        </p:nvSpPr>
        <p:spPr>
          <a:xfrm>
            <a:off x="272787" y="4377050"/>
            <a:ext cx="7890662" cy="1938992"/>
          </a:xfrm>
          <a:prstGeom prst="rect">
            <a:avLst/>
          </a:prstGeom>
          <a:solidFill>
            <a:schemeClr val="accent4">
              <a:lumMod val="20000"/>
              <a:lumOff val="80000"/>
            </a:schemeClr>
          </a:solidFill>
          <a:ln w="38100">
            <a:solidFill>
              <a:schemeClr val="tx1"/>
            </a:solidFill>
          </a:ln>
        </p:spPr>
        <p:txBody>
          <a:bodyPr wrap="square" rtlCol="0">
            <a:spAutoFit/>
          </a:bodyPr>
          <a:lstStyle/>
          <a:p>
            <a:pPr marL="400050"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WPC used match funds to secure 2023 NFWF grant.</a:t>
            </a:r>
          </a:p>
          <a:p>
            <a:pPr marL="400050"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CDs already funding stream crossing replacements.</a:t>
            </a:r>
          </a:p>
          <a:p>
            <a:pPr marL="400050"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Center already providing training and technical assistance.</a:t>
            </a:r>
          </a:p>
          <a:p>
            <a:pPr marL="400050"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Identifies projects with high priority to enhance habitat.</a:t>
            </a:r>
          </a:p>
          <a:p>
            <a:pPr marL="400050" marR="0" lvl="1"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Funds AOP and Restoration coordinator position at WPC. </a:t>
            </a:r>
          </a:p>
        </p:txBody>
      </p:sp>
      <p:pic>
        <p:nvPicPr>
          <p:cNvPr id="4" name="Picture 3" descr="A picture containing outdoor, tree, stone&#10;&#10;Description automatically generated">
            <a:extLst>
              <a:ext uri="{FF2B5EF4-FFF2-40B4-BE49-F238E27FC236}">
                <a16:creationId xmlns:a16="http://schemas.microsoft.com/office/drawing/2014/main" id="{059399EA-3A5D-4C40-ADCA-777AB36B6E2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7287174" y="1783499"/>
            <a:ext cx="5987067" cy="3822584"/>
          </a:xfrm>
          <a:prstGeom prst="rect">
            <a:avLst/>
          </a:prstGeom>
          <a:ln>
            <a:solidFill>
              <a:schemeClr val="tx1"/>
            </a:solidFill>
          </a:ln>
        </p:spPr>
      </p:pic>
    </p:spTree>
    <p:extLst>
      <p:ext uri="{BB962C8B-B14F-4D97-AF65-F5344CB8AC3E}">
        <p14:creationId xmlns:p14="http://schemas.microsoft.com/office/powerpoint/2010/main" val="247479266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Mifflin Farm Lanes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CIG – Bradford Roadside Bioreactor</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TU – Tech Assist Match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TU – CD Project Match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WPC – CD Project Match &amp; Center Training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Shavers Creek Stream Crossing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C6CA102-D0A8-1129-5405-FE2DDDDF47C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648"/>
          <a:stretch/>
        </p:blipFill>
        <p:spPr>
          <a:xfrm>
            <a:off x="7460343" y="-3101"/>
            <a:ext cx="4731657" cy="6858000"/>
          </a:xfrm>
          <a:prstGeom prst="rect">
            <a:avLst/>
          </a:prstGeom>
        </p:spPr>
      </p:pic>
      <p:sp>
        <p:nvSpPr>
          <p:cNvPr id="4" name="TextBox 3">
            <a:extLst>
              <a:ext uri="{FF2B5EF4-FFF2-40B4-BE49-F238E27FC236}">
                <a16:creationId xmlns:a16="http://schemas.microsoft.com/office/drawing/2014/main" id="{74A32014-D0B3-24F5-1F53-B7B4198EBCC6}"/>
              </a:ext>
            </a:extLst>
          </p:cNvPr>
          <p:cNvSpPr txBox="1"/>
          <p:nvPr/>
        </p:nvSpPr>
        <p:spPr>
          <a:xfrm>
            <a:off x="272787" y="4751450"/>
            <a:ext cx="7638573" cy="1569660"/>
          </a:xfrm>
          <a:prstGeom prst="rect">
            <a:avLst/>
          </a:prstGeom>
          <a:solidFill>
            <a:schemeClr val="accent4">
              <a:lumMod val="20000"/>
              <a:lumOff val="80000"/>
            </a:schemeClr>
          </a:solidFill>
          <a:ln w="38100">
            <a:solidFill>
              <a:schemeClr val="tx1"/>
            </a:solidFill>
          </a:ln>
        </p:spPr>
        <p:txBody>
          <a:bodyPr wrap="square" rtlCol="0">
            <a:spAutoFit/>
          </a:bodyPr>
          <a:lstStyle/>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DGLVR (CDGRS/SCC Demo) funds for structure </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PSU funded $500K+ in additional road improvements (mostly taking advice on ESM practices)</a:t>
            </a:r>
          </a:p>
          <a:p>
            <a:pPr marL="400050"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Juniata College did stream monitoring</a:t>
            </a:r>
          </a:p>
        </p:txBody>
      </p:sp>
    </p:spTree>
    <p:extLst>
      <p:ext uri="{BB962C8B-B14F-4D97-AF65-F5344CB8AC3E}">
        <p14:creationId xmlns:p14="http://schemas.microsoft.com/office/powerpoint/2010/main" val="76531492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21569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CDs spending annually through DGLVR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~$25M on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~$2.5M on admin/</a:t>
            </a:r>
            <a:r>
              <a:rPr lang="en-US" sz="2800" dirty="0" err="1">
                <a:solidFill>
                  <a:prstClr val="black"/>
                </a:solidFill>
                <a:latin typeface="Calibri" panose="020F0502020204030204"/>
              </a:rPr>
              <a:t>edu</a:t>
            </a:r>
            <a:r>
              <a:rPr lang="en-US" sz="2800" dirty="0">
                <a:solidFill>
                  <a:prstClr val="black"/>
                </a:solidFill>
                <a:latin typeface="Calibri" panose="020F0502020204030204"/>
              </a:rPr>
              <a:t> expenses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39EF85AD-ABA4-973B-691F-8DD7C2C106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46370" y="800026"/>
            <a:ext cx="5389215" cy="324048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5B85580-1982-535B-EEC3-8FCE30D4058E}"/>
              </a:ext>
            </a:extLst>
          </p:cNvPr>
          <p:cNvSpPr txBox="1"/>
          <p:nvPr/>
        </p:nvSpPr>
        <p:spPr>
          <a:xfrm rot="20754663">
            <a:off x="7692374" y="1636183"/>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6" name="TextBox 5">
            <a:extLst>
              <a:ext uri="{FF2B5EF4-FFF2-40B4-BE49-F238E27FC236}">
                <a16:creationId xmlns:a16="http://schemas.microsoft.com/office/drawing/2014/main" id="{C1AFE690-23B7-E9CE-2998-EA9219DAB03F}"/>
              </a:ext>
            </a:extLst>
          </p:cNvPr>
          <p:cNvSpPr txBox="1"/>
          <p:nvPr/>
        </p:nvSpPr>
        <p:spPr>
          <a:xfrm rot="20879040">
            <a:off x="7317431" y="2664625"/>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7" name="Content Placeholder 2">
            <a:extLst>
              <a:ext uri="{FF2B5EF4-FFF2-40B4-BE49-F238E27FC236}">
                <a16:creationId xmlns:a16="http://schemas.microsoft.com/office/drawing/2014/main" id="{117B8643-B441-0153-3D4B-A406ED30BEC1}"/>
              </a:ext>
            </a:extLst>
          </p:cNvPr>
          <p:cNvSpPr txBox="1">
            <a:spLocks/>
          </p:cNvSpPr>
          <p:nvPr/>
        </p:nvSpPr>
        <p:spPr>
          <a:xfrm>
            <a:off x="272787" y="2741655"/>
            <a:ext cx="6229613" cy="21569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How much of this funding is used as match with other funding?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Less than 5%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396029472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1" name="Oval 10">
            <a:extLst>
              <a:ext uri="{FF2B5EF4-FFF2-40B4-BE49-F238E27FC236}">
                <a16:creationId xmlns:a16="http://schemas.microsoft.com/office/drawing/2014/main" id="{862D2922-30B7-396E-D04B-6D7C13F789D0}"/>
              </a:ext>
            </a:extLst>
          </p:cNvPr>
          <p:cNvSpPr/>
          <p:nvPr/>
        </p:nvSpPr>
        <p:spPr>
          <a:xfrm>
            <a:off x="1188716" y="6280519"/>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9C58F47-98C9-DFD6-5316-410C9294C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127" y="1556516"/>
            <a:ext cx="10710563" cy="5251142"/>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394707" y="670056"/>
            <a:ext cx="11318321" cy="552087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Note: today is about potential collaborations, not about details of projects and results of research.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137D3E32-1A38-1B1D-2E92-1C4318865C9A}"/>
              </a:ext>
            </a:extLst>
          </p:cNvPr>
          <p:cNvSpPr/>
          <p:nvPr/>
        </p:nvSpPr>
        <p:spPr>
          <a:xfrm>
            <a:off x="8607941" y="2333897"/>
            <a:ext cx="644434" cy="58347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D17E785-B125-FB4B-C554-39D5471E40F0}"/>
              </a:ext>
            </a:extLst>
          </p:cNvPr>
          <p:cNvSpPr/>
          <p:nvPr/>
        </p:nvSpPr>
        <p:spPr>
          <a:xfrm>
            <a:off x="1201782" y="5927818"/>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B90648F-D5AE-6664-C808-D3E6EF81F211}"/>
              </a:ext>
            </a:extLst>
          </p:cNvPr>
          <p:cNvSpPr/>
          <p:nvPr/>
        </p:nvSpPr>
        <p:spPr>
          <a:xfrm>
            <a:off x="1188716" y="6289957"/>
            <a:ext cx="1227908" cy="332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A7A0436B-FC4E-04B6-1B34-179927DE5593}"/>
              </a:ext>
            </a:extLst>
          </p:cNvPr>
          <p:cNvSpPr/>
          <p:nvPr/>
        </p:nvSpPr>
        <p:spPr>
          <a:xfrm>
            <a:off x="8662920" y="3512094"/>
            <a:ext cx="644434" cy="58347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34648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2DAB5476-B363-9429-91FF-C44865EE603E}"/>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280929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Anyone else?</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09210" y="656878"/>
            <a:ext cx="10380413" cy="604070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lang="en-US" sz="2800" b="1" dirty="0">
                <a:solidFill>
                  <a:schemeClr val="tx1"/>
                </a:solidFill>
                <a:latin typeface="Calibri" panose="020F0502020204030204"/>
              </a:rPr>
              <a:t>Combining DGLVR and/or using to leverage other funds</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Other CDs have experience they would like to share?</a:t>
            </a:r>
          </a:p>
          <a:p>
            <a:pPr marL="0" marR="0" lvl="0" indent="0" algn="ctr" defTabSz="914400" rtl="0" eaLnBrk="1" fontAlgn="auto" latinLnBrk="0" hangingPunct="1">
              <a:lnSpc>
                <a:spcPct val="90000"/>
              </a:lnSpc>
              <a:spcBef>
                <a:spcPts val="1000"/>
              </a:spcBef>
              <a:spcAft>
                <a:spcPts val="0"/>
              </a:spcAft>
              <a:buClrTx/>
              <a:buSzTx/>
              <a:buFontTx/>
              <a:buNone/>
              <a:tabLst/>
              <a:defRPr/>
            </a:pPr>
            <a:endParaRPr lang="en-US" sz="2800" b="1" dirty="0">
              <a:solidFill>
                <a:srgbClr val="FF0000"/>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None/>
              <a:tabLst/>
              <a:defRPr/>
            </a:pPr>
            <a:r>
              <a:rPr lang="en-US" sz="2800" b="1" u="sng" dirty="0">
                <a:solidFill>
                  <a:srgbClr val="FF0000"/>
                </a:solidFill>
                <a:latin typeface="Calibri" panose="020F0502020204030204"/>
                <a:ea typeface="Calibri" panose="020F0502020204030204" pitchFamily="34" charset="0"/>
              </a:rPr>
              <a:t>“Raise hand” and we can unmute you</a:t>
            </a:r>
          </a:p>
          <a:p>
            <a:pPr marL="0" marR="0" lvl="0" indent="0" algn="ctr" defTabSz="914400" rtl="0" eaLnBrk="1" fontAlgn="auto" latinLnBrk="0" hangingPunct="1">
              <a:lnSpc>
                <a:spcPct val="90000"/>
              </a:lnSpc>
              <a:spcBef>
                <a:spcPts val="1000"/>
              </a:spcBef>
              <a:spcAft>
                <a:spcPts val="0"/>
              </a:spcAft>
              <a:buClrTx/>
              <a:buSzTx/>
              <a:buFontTx/>
              <a:buNone/>
              <a:tabLst/>
              <a:defRPr/>
            </a:pPr>
            <a:endParaRPr lang="en-US" sz="2800" b="1" dirty="0">
              <a:solidFill>
                <a:srgbClr val="FF0000"/>
              </a:solidFill>
              <a:effectLst/>
              <a:latin typeface="Calibri" panose="020F0502020204030204"/>
              <a:ea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lang="en-US" sz="24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0958830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CF6843B5-5067-B462-27B2-17FFF036BC17}"/>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1786922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DGLVR and ACAP?</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09210" y="656878"/>
            <a:ext cx="8560319" cy="604070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Combining DGLVR and ACAP?</a:t>
            </a:r>
          </a:p>
          <a:p>
            <a:pPr marL="174625" marR="0" lvl="0" indent="-174625">
              <a:spcBef>
                <a:spcPts val="0"/>
              </a:spcBef>
              <a:spcAft>
                <a:spcPts val="0"/>
              </a:spcAft>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rPr>
              <a:t>ACAP: </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Times New Roman" panose="02020603050405020304" pitchFamily="18" charset="0"/>
              </a:rPr>
              <a:t>Applicants are farms / ag operations. </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Calibri" panose="020F0502020204030204" pitchFamily="34" charset="0"/>
              </a:rPr>
              <a:t>Separate contract with farm owner</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Times New Roman" panose="02020603050405020304" pitchFamily="18" charset="0"/>
              </a:rPr>
              <a:t>For BMPs that reduce sediment, nitrogen, or phosphorus on ag operations. </a:t>
            </a:r>
          </a:p>
          <a:p>
            <a:pPr marL="627063" lvl="1" indent="-339725">
              <a:spcBef>
                <a:spcPts val="0"/>
              </a:spcBef>
              <a:buFont typeface="Arial" panose="020B0604020202020204" pitchFamily="34" charset="0"/>
              <a:buChar char="•"/>
            </a:pPr>
            <a:r>
              <a:rPr lang="en-US" sz="2400" dirty="0">
                <a:solidFill>
                  <a:schemeClr val="tx1"/>
                </a:solidFill>
                <a:latin typeface="Calibri" panose="020F0502020204030204" pitchFamily="34" charset="0"/>
              </a:rPr>
              <a:t>Has to be in a manure management plan, nutrient management plan, ag E&amp;S plan, or conservation plan. </a:t>
            </a:r>
          </a:p>
          <a:p>
            <a:pPr marL="627063" lvl="1" indent="-339725">
              <a:spcBef>
                <a:spcPts val="0"/>
              </a:spcBef>
              <a:buFont typeface="Arial" panose="020B0604020202020204" pitchFamily="34" charset="0"/>
              <a:buChar char="•"/>
            </a:pPr>
            <a:endParaRPr lang="en-US" sz="2400" dirty="0">
              <a:solidFill>
                <a:schemeClr val="tx1"/>
              </a:solidFill>
              <a:effectLst/>
              <a:latin typeface="Calibri" panose="020F0502020204030204" pitchFamily="34" charset="0"/>
              <a:ea typeface="Calibri" panose="020F0502020204030204" pitchFamily="34" charset="0"/>
            </a:endParaRPr>
          </a:p>
        </p:txBody>
      </p:sp>
      <p:pic>
        <p:nvPicPr>
          <p:cNvPr id="7" name="Picture 6" descr="A picture containing grass, outdoor, sky, ground&#10;&#10;Description automatically generated">
            <a:extLst>
              <a:ext uri="{FF2B5EF4-FFF2-40B4-BE49-F238E27FC236}">
                <a16:creationId xmlns:a16="http://schemas.microsoft.com/office/drawing/2014/main" id="{36C7AAEE-D91C-6061-16BD-88D8C60578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69529" y="0"/>
            <a:ext cx="3422470"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924340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DGLVR and ACAP?</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09210" y="656878"/>
            <a:ext cx="8560319" cy="604070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Combining DGLVR and ACAP?</a:t>
            </a:r>
          </a:p>
          <a:p>
            <a:pPr marL="174625" marR="0" lvl="0" indent="-174625">
              <a:spcBef>
                <a:spcPts val="0"/>
              </a:spcBef>
              <a:spcAft>
                <a:spcPts val="0"/>
              </a:spcAft>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rPr>
              <a:t>ACAP: </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Times New Roman" panose="02020603050405020304" pitchFamily="18" charset="0"/>
              </a:rPr>
              <a:t>Applicants are farms / ag operations. </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Calibri" panose="020F0502020204030204" pitchFamily="34" charset="0"/>
              </a:rPr>
              <a:t>Separate contract with farm owner</a:t>
            </a:r>
          </a:p>
          <a:p>
            <a:pPr marL="627063" lvl="1" indent="-339725">
              <a:spcBef>
                <a:spcPts val="0"/>
              </a:spcBef>
              <a:buFont typeface="Arial" panose="020B0604020202020204" pitchFamily="34" charset="0"/>
              <a:buChar char="•"/>
            </a:pPr>
            <a:r>
              <a:rPr lang="en-US" sz="2400" dirty="0">
                <a:solidFill>
                  <a:schemeClr val="tx1"/>
                </a:solidFill>
                <a:effectLst/>
                <a:latin typeface="Calibri" panose="020F0502020204030204" pitchFamily="34" charset="0"/>
                <a:ea typeface="Times New Roman" panose="02020603050405020304" pitchFamily="18" charset="0"/>
              </a:rPr>
              <a:t>For BMPs that reduce sediment, nitrogen, or phosphorus on ag operations.</a:t>
            </a:r>
          </a:p>
          <a:p>
            <a:pPr marL="627063" lvl="1" indent="-339725">
              <a:spcBef>
                <a:spcPts val="0"/>
              </a:spcBef>
              <a:buFont typeface="Arial" panose="020B0604020202020204" pitchFamily="34" charset="0"/>
              <a:buChar char="•"/>
            </a:pPr>
            <a:r>
              <a:rPr lang="en-US" sz="2400" dirty="0">
                <a:solidFill>
                  <a:schemeClr val="tx1"/>
                </a:solidFill>
                <a:latin typeface="Calibri" panose="020F0502020204030204" pitchFamily="34" charset="0"/>
              </a:rPr>
              <a:t>Has to be in a manure management plan, nutrient management plan, ag E&amp;S plan, or conservation plan. </a:t>
            </a:r>
          </a:p>
          <a:p>
            <a:pPr marL="227013" indent="-339725">
              <a:spcBef>
                <a:spcPts val="0"/>
              </a:spcBef>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rPr>
              <a:t>Most likely use of combining funds:</a:t>
            </a:r>
          </a:p>
          <a:p>
            <a:pPr marL="627063" lvl="1" indent="-339725">
              <a:spcBef>
                <a:spcPts val="0"/>
              </a:spcBef>
              <a:buFont typeface="Arial" panose="020B0604020202020204" pitchFamily="34" charset="0"/>
              <a:buChar char="•"/>
            </a:pPr>
            <a:r>
              <a:rPr lang="en-US" sz="2400" b="1" u="sng" dirty="0">
                <a:solidFill>
                  <a:schemeClr val="tx1"/>
                </a:solidFill>
                <a:effectLst/>
                <a:latin typeface="Calibri" panose="020F0502020204030204" pitchFamily="34" charset="0"/>
                <a:ea typeface="Times New Roman" panose="02020603050405020304" pitchFamily="18" charset="0"/>
              </a:rPr>
              <a:t>Improving farm lanes that impact roadways</a:t>
            </a:r>
            <a:r>
              <a:rPr lang="en-US" sz="2400" b="1" dirty="0">
                <a:solidFill>
                  <a:schemeClr val="tx1"/>
                </a:solidFill>
                <a:effectLst/>
                <a:latin typeface="Calibri" panose="020F0502020204030204" pitchFamily="34" charset="0"/>
                <a:ea typeface="Times New Roman" panose="02020603050405020304" pitchFamily="18" charset="0"/>
              </a:rPr>
              <a:t>. </a:t>
            </a:r>
            <a:r>
              <a:rPr lang="en-US" sz="2400" dirty="0">
                <a:solidFill>
                  <a:schemeClr val="tx1"/>
                </a:solidFill>
                <a:effectLst/>
                <a:latin typeface="Calibri" panose="020F0502020204030204" pitchFamily="34" charset="0"/>
                <a:ea typeface="Times New Roman" panose="02020603050405020304" pitchFamily="18" charset="0"/>
              </a:rPr>
              <a:t>Can fund DGLVR ESM practices to fix the farm lane / reduce pollution. </a:t>
            </a:r>
          </a:p>
          <a:p>
            <a:pPr marL="627063" lvl="1" indent="-339725">
              <a:spcBef>
                <a:spcPts val="0"/>
              </a:spcBef>
              <a:buFont typeface="Arial" panose="020B0604020202020204" pitchFamily="34" charset="0"/>
              <a:buChar char="•"/>
            </a:pPr>
            <a:r>
              <a:rPr lang="en-US" sz="2400" b="1" dirty="0">
                <a:solidFill>
                  <a:schemeClr val="tx1"/>
                </a:solidFill>
                <a:latin typeface="Calibri" panose="020F0502020204030204" pitchFamily="34" charset="0"/>
                <a:ea typeface="Times New Roman" panose="02020603050405020304" pitchFamily="18" charset="0"/>
              </a:rPr>
              <a:t>Reducing impacts to road from other “off row” water and sediment sources</a:t>
            </a:r>
          </a:p>
          <a:p>
            <a:pPr marL="1084263" lvl="3" indent="-339725">
              <a:spcBef>
                <a:spcPts val="0"/>
              </a:spcBef>
            </a:pPr>
            <a:r>
              <a:rPr lang="en-US" sz="2200" dirty="0">
                <a:solidFill>
                  <a:schemeClr val="tx1"/>
                </a:solidFill>
                <a:latin typeface="Calibri" panose="020F0502020204030204" pitchFamily="34" charset="0"/>
                <a:ea typeface="Times New Roman" panose="02020603050405020304" pitchFamily="18" charset="0"/>
              </a:rPr>
              <a:t>Field and barnyard runoff</a:t>
            </a:r>
          </a:p>
          <a:p>
            <a:pPr marL="1084263" lvl="3" indent="-339725">
              <a:spcBef>
                <a:spcPts val="0"/>
              </a:spcBef>
            </a:pPr>
            <a:r>
              <a:rPr lang="en-US" sz="2200" dirty="0">
                <a:solidFill>
                  <a:schemeClr val="tx1"/>
                </a:solidFill>
                <a:latin typeface="Calibri" panose="020F0502020204030204" pitchFamily="34" charset="0"/>
                <a:ea typeface="Times New Roman" panose="02020603050405020304" pitchFamily="18" charset="0"/>
              </a:rPr>
              <a:t>Diversions and swales</a:t>
            </a:r>
          </a:p>
          <a:p>
            <a:pPr marL="1084263" lvl="3" indent="-339725">
              <a:spcBef>
                <a:spcPts val="0"/>
              </a:spcBef>
            </a:pPr>
            <a:r>
              <a:rPr lang="en-US" sz="2200" dirty="0">
                <a:solidFill>
                  <a:schemeClr val="tx1"/>
                </a:solidFill>
                <a:latin typeface="Calibri" panose="020F0502020204030204" pitchFamily="34" charset="0"/>
                <a:ea typeface="Times New Roman" panose="02020603050405020304" pitchFamily="18" charset="0"/>
              </a:rPr>
              <a:t>Streambank stabilization</a:t>
            </a:r>
          </a:p>
          <a:p>
            <a:pPr marL="1030288" lvl="2" indent="-342900">
              <a:spcBef>
                <a:spcPts val="0"/>
              </a:spcBef>
            </a:pPr>
            <a:endParaRPr lang="en-US" sz="2400" b="1" dirty="0">
              <a:solidFill>
                <a:schemeClr val="tx1"/>
              </a:solidFill>
              <a:effectLst/>
              <a:latin typeface="Calibri" panose="020F0502020204030204" pitchFamily="34" charset="0"/>
              <a:ea typeface="Calibri" panose="020F0502020204030204" pitchFamily="34" charset="0"/>
            </a:endParaRPr>
          </a:p>
        </p:txBody>
      </p:sp>
      <p:pic>
        <p:nvPicPr>
          <p:cNvPr id="5" name="Picture 4" descr="A picture containing grass, ground, outdoor, sky&#10;&#10;Description automatically generated">
            <a:extLst>
              <a:ext uri="{FF2B5EF4-FFF2-40B4-BE49-F238E27FC236}">
                <a16:creationId xmlns:a16="http://schemas.microsoft.com/office/drawing/2014/main" id="{6753A80F-BBCF-5CC1-847A-C1A256537CA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69530" y="-3101"/>
            <a:ext cx="3422469" cy="6858000"/>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B13A8C83-AA0B-C310-6922-AA2DA3C16A94}"/>
              </a:ext>
            </a:extLst>
          </p:cNvPr>
          <p:cNvSpPr txBox="1"/>
          <p:nvPr/>
        </p:nvSpPr>
        <p:spPr>
          <a:xfrm>
            <a:off x="4943789" y="5750766"/>
            <a:ext cx="3720249" cy="646331"/>
          </a:xfrm>
          <a:prstGeom prst="rect">
            <a:avLst/>
          </a:prstGeom>
          <a:noFill/>
        </p:spPr>
        <p:txBody>
          <a:bodyPr wrap="none" rtlCol="0">
            <a:spAutoFit/>
          </a:bodyPr>
          <a:lstStyle/>
          <a:p>
            <a:r>
              <a:rPr lang="en-US" i="1" dirty="0"/>
              <a:t>ACAP/DGLVR partner projects:</a:t>
            </a:r>
          </a:p>
          <a:p>
            <a:r>
              <a:rPr lang="en-US" i="1" dirty="0"/>
              <a:t>Maybe its own webinar in the future?</a:t>
            </a:r>
          </a:p>
        </p:txBody>
      </p:sp>
    </p:spTree>
    <p:extLst>
      <p:ext uri="{BB962C8B-B14F-4D97-AF65-F5344CB8AC3E}">
        <p14:creationId xmlns:p14="http://schemas.microsoft.com/office/powerpoint/2010/main" val="378074035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Leveraging Other Funding</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Introduction</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 Examples</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Allegheny</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Clarion</a:t>
            </a:r>
          </a:p>
          <a:p>
            <a:pPr marL="742950" marR="0" lvl="1" indent="-28575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Tioga</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CDGRS Examples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Other Examples from attendees?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Potential ACAP/DGLVR partnerships.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Discussion / Questions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DCD64B26-273D-1233-487B-CFEAB1CFABAC}"/>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174607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rt road in the woods&#10;&#10;Description automatically generated with low confidence">
            <a:extLst>
              <a:ext uri="{FF2B5EF4-FFF2-40B4-BE49-F238E27FC236}">
                <a16:creationId xmlns:a16="http://schemas.microsoft.com/office/drawing/2014/main" id="{2A5ACC33-90E9-60AA-1A55-68A70C7177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2" r="-154"/>
          <a:stretch/>
        </p:blipFill>
        <p:spPr>
          <a:xfrm>
            <a:off x="1" y="0"/>
            <a:ext cx="12187342" cy="6800850"/>
          </a:xfrm>
          <a:prstGeom prst="rect">
            <a:avLst/>
          </a:prstGeom>
          <a:ln w="57150">
            <a:solidFill>
              <a:schemeClr val="tx1"/>
            </a:solidFill>
          </a:ln>
        </p:spPr>
      </p:pic>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Using DGLVR to Leverage Other Funding</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15" name="Picture 14">
            <a:extLst>
              <a:ext uri="{FF2B5EF4-FFF2-40B4-BE49-F238E27FC236}">
                <a16:creationId xmlns:a16="http://schemas.microsoft.com/office/drawing/2014/main" id="{975988D4-82BD-AAF8-FF11-F9D04658A1AA}"/>
              </a:ext>
            </a:extLst>
          </p:cNvPr>
          <p:cNvPicPr>
            <a:picLocks noChangeAspect="1"/>
          </p:cNvPicPr>
          <p:nvPr/>
        </p:nvPicPr>
        <p:blipFill>
          <a:blip r:embed="rId3"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2845872" y="844298"/>
            <a:ext cx="4195224" cy="3099052"/>
          </a:xfrm>
          <a:prstGeom prst="rect">
            <a:avLst/>
          </a:prstGeom>
        </p:spPr>
      </p:pic>
      <p:sp>
        <p:nvSpPr>
          <p:cNvPr id="2" name="Content Placeholder 2">
            <a:extLst>
              <a:ext uri="{FF2B5EF4-FFF2-40B4-BE49-F238E27FC236}">
                <a16:creationId xmlns:a16="http://schemas.microsoft.com/office/drawing/2014/main" id="{CE00D5C6-BC5B-F537-1D12-4A830ED44B83}"/>
              </a:ext>
            </a:extLst>
          </p:cNvPr>
          <p:cNvSpPr txBox="1">
            <a:spLocks/>
          </p:cNvSpPr>
          <p:nvPr/>
        </p:nvSpPr>
        <p:spPr>
          <a:xfrm>
            <a:off x="245506" y="4325256"/>
            <a:ext cx="9045984" cy="2360479"/>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fontAlgn="auto">
              <a:lnSpc>
                <a:spcPct val="100000"/>
              </a:lnSpc>
              <a:spcBef>
                <a:spcPct val="20000"/>
              </a:spcBef>
              <a:spcAft>
                <a:spcPts val="0"/>
              </a:spcAft>
              <a:buClrTx/>
              <a:buSzTx/>
              <a:buFont typeface="Arial" pitchFamily="34" charset="0"/>
              <a:buNone/>
              <a:tabLst/>
              <a:defRPr>
                <a:solidFill>
                  <a:srgbClr val="FFFFFF"/>
                </a:solidFill>
                <a:latin typeface="Gill Sans MT"/>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en-US" sz="3600" b="1" u="sng" dirty="0"/>
              <a:t>Summary</a:t>
            </a:r>
            <a:r>
              <a:rPr lang="en-US" sz="3600" b="1" dirty="0"/>
              <a:t>: Take something you need to do anyway, like fund DGLVR Projects… and use that spending as match to obtain additional funding.</a:t>
            </a:r>
          </a:p>
          <a:p>
            <a:pPr lvl="2"/>
            <a:endParaRPr lang="en-US" sz="4400" b="1" dirty="0"/>
          </a:p>
        </p:txBody>
      </p:sp>
      <p:sp>
        <p:nvSpPr>
          <p:cNvPr id="3" name="Rectangle 2">
            <a:extLst>
              <a:ext uri="{FF2B5EF4-FFF2-40B4-BE49-F238E27FC236}">
                <a16:creationId xmlns:a16="http://schemas.microsoft.com/office/drawing/2014/main" id="{B2507C54-DAFD-AB32-BB1F-3CBBF33B4379}"/>
              </a:ext>
            </a:extLst>
          </p:cNvPr>
          <p:cNvSpPr/>
          <p:nvPr/>
        </p:nvSpPr>
        <p:spPr>
          <a:xfrm>
            <a:off x="9433302" y="914400"/>
            <a:ext cx="2586094" cy="577133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Steve Bloser:  </a:t>
            </a: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Maria Dreese: </a:t>
            </a:r>
            <a:r>
              <a:rPr lang="en-US" sz="1200" dirty="0">
                <a:solidFill>
                  <a:srgbClr val="FFFFFF"/>
                </a:solidFill>
                <a:latin typeface="Gill Sans MT"/>
                <a:hlinkClick r:id="rId5"/>
              </a:rPr>
              <a:t>maa241@psu.edu</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Eric Chase </a:t>
            </a:r>
            <a:r>
              <a:rPr lang="en-US" sz="1200" dirty="0">
                <a:solidFill>
                  <a:srgbClr val="FFFFFF"/>
                </a:solidFill>
                <a:latin typeface="Gill Sans MT"/>
                <a:hlinkClick r:id="rId6"/>
              </a:rPr>
              <a:t>ech111@psu.edu</a:t>
            </a:r>
            <a:r>
              <a:rPr lang="en-US" sz="1200" dirty="0">
                <a:solidFill>
                  <a:srgbClr val="FFFFFF"/>
                </a:solidFill>
                <a:latin typeface="Gill Sans MT"/>
              </a:rPr>
              <a:t> </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algn="ctr">
              <a:spcBef>
                <a:spcPct val="20000"/>
              </a:spcBef>
              <a:defRPr/>
            </a:pPr>
            <a:r>
              <a:rPr kumimoji="0" lang="en-US" sz="2000" b="1" i="0" u="sng" strike="noStrike" kern="1200" cap="none" spc="0" normalizeH="0" baseline="0" noProof="0" dirty="0">
                <a:ln>
                  <a:noFill/>
                </a:ln>
                <a:solidFill>
                  <a:srgbClr val="FFFFFF"/>
                </a:solidFill>
                <a:effectLst/>
                <a:uLnTx/>
                <a:uFillTx/>
                <a:latin typeface="Gill Sans MT"/>
                <a:ea typeface="+mn-ea"/>
                <a:cs typeface="+mn-cs"/>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rPr>
              <a:t>Justin Challenger, </a:t>
            </a:r>
            <a:r>
              <a:rPr lang="en-US" sz="1200" dirty="0">
                <a:solidFill>
                  <a:srgbClr val="FFFFFF"/>
                </a:solidFill>
                <a:latin typeface="Gill Sans MT"/>
                <a:hlinkClick r:id="rId7"/>
              </a:rPr>
              <a:t>jchallenge@pa.gov</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u="sng" dirty="0">
                <a:solidFill>
                  <a:srgbClr val="FFFFFF"/>
                </a:solidFill>
                <a:latin typeface="Gill Sans MT"/>
              </a:rPr>
              <a:t>CDs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Riley Kinney,  Allegheny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8"/>
              </a:rPr>
              <a:t>rkinney@accdpa.org</a:t>
            </a:r>
            <a:endParaRPr lang="en-US" sz="12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Alicia Ramsey, Clarion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hlinkClick r:id="rId9"/>
              </a:rPr>
              <a:t>ramseyccd@gmail.com</a:t>
            </a:r>
            <a:r>
              <a:rPr lang="en-US" sz="1200" dirty="0">
                <a:solidFill>
                  <a:srgbClr val="FFFFFF"/>
                </a:solidFill>
                <a:latin typeface="Gill Sans MT"/>
              </a:rPr>
              <a:t> </a:t>
            </a: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solidFill>
                  <a:srgbClr val="FFFFFF"/>
                </a:solidFill>
                <a:latin typeface="Gill Sans MT"/>
              </a:rPr>
              <a:t>Erica Tomlinson,  </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Tioga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10"/>
              </a:rPr>
              <a:t>etomlinson@tiogacountypa.us</a:t>
            </a:r>
            <a:r>
              <a:rPr lang="en-US" sz="1200" dirty="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FFFF00"/>
                </a:solidFill>
                <a:effectLst/>
                <a:uLnTx/>
                <a:uFillTx/>
                <a:latin typeface="Gill Sans MT"/>
                <a:ea typeface="+mn-ea"/>
                <a:cs typeface="+mn-cs"/>
              </a:rPr>
              <a:t>OTHERS WELCOME TO SHARE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1" u="sng" dirty="0">
              <a:solidFill>
                <a:srgbClr val="FFFFFF"/>
              </a:solidFill>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11716" y="6089669"/>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Tree>
    <p:extLst>
      <p:ext uri="{BB962C8B-B14F-4D97-AF65-F5344CB8AC3E}">
        <p14:creationId xmlns:p14="http://schemas.microsoft.com/office/powerpoint/2010/main" val="278807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272787" y="800026"/>
            <a:ext cx="8560319" cy="21569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CDs spending annually through DGLVR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~$25M on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~$2.5M on admin/</a:t>
            </a:r>
            <a:r>
              <a:rPr lang="en-US" sz="2800" dirty="0" err="1">
                <a:solidFill>
                  <a:prstClr val="black"/>
                </a:solidFill>
                <a:latin typeface="Calibri" panose="020F0502020204030204"/>
              </a:rPr>
              <a:t>edu</a:t>
            </a:r>
            <a:r>
              <a:rPr lang="en-US" sz="2800" dirty="0">
                <a:solidFill>
                  <a:prstClr val="black"/>
                </a:solidFill>
                <a:latin typeface="Calibri" panose="020F0502020204030204"/>
              </a:rPr>
              <a:t> expenses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39EF85AD-ABA4-973B-691F-8DD7C2C106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46370" y="800026"/>
            <a:ext cx="5389215" cy="324048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5B85580-1982-535B-EEC3-8FCE30D4058E}"/>
              </a:ext>
            </a:extLst>
          </p:cNvPr>
          <p:cNvSpPr txBox="1"/>
          <p:nvPr/>
        </p:nvSpPr>
        <p:spPr>
          <a:xfrm rot="20754663">
            <a:off x="7692374" y="1636183"/>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6" name="TextBox 5">
            <a:extLst>
              <a:ext uri="{FF2B5EF4-FFF2-40B4-BE49-F238E27FC236}">
                <a16:creationId xmlns:a16="http://schemas.microsoft.com/office/drawing/2014/main" id="{C1AFE690-23B7-E9CE-2998-EA9219DAB03F}"/>
              </a:ext>
            </a:extLst>
          </p:cNvPr>
          <p:cNvSpPr txBox="1"/>
          <p:nvPr/>
        </p:nvSpPr>
        <p:spPr>
          <a:xfrm rot="20879040">
            <a:off x="7317431" y="2664625"/>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7" name="Content Placeholder 2">
            <a:extLst>
              <a:ext uri="{FF2B5EF4-FFF2-40B4-BE49-F238E27FC236}">
                <a16:creationId xmlns:a16="http://schemas.microsoft.com/office/drawing/2014/main" id="{117B8643-B441-0153-3D4B-A406ED30BEC1}"/>
              </a:ext>
            </a:extLst>
          </p:cNvPr>
          <p:cNvSpPr txBox="1">
            <a:spLocks/>
          </p:cNvSpPr>
          <p:nvPr/>
        </p:nvSpPr>
        <p:spPr>
          <a:xfrm>
            <a:off x="272787" y="2741655"/>
            <a:ext cx="6229613" cy="21569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How much of this funding is used as match with other funding?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Less than 5%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sp>
        <p:nvSpPr>
          <p:cNvPr id="9" name="Content Placeholder 2">
            <a:extLst>
              <a:ext uri="{FF2B5EF4-FFF2-40B4-BE49-F238E27FC236}">
                <a16:creationId xmlns:a16="http://schemas.microsoft.com/office/drawing/2014/main" id="{A5B2B589-BE21-A22E-B540-DB0B7B078C16}"/>
              </a:ext>
            </a:extLst>
          </p:cNvPr>
          <p:cNvSpPr txBox="1">
            <a:spLocks/>
          </p:cNvSpPr>
          <p:nvPr/>
        </p:nvSpPr>
        <p:spPr>
          <a:xfrm>
            <a:off x="272787" y="4569377"/>
            <a:ext cx="11919213" cy="2156900"/>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rgbClr val="FF0000"/>
                </a:solidFill>
              </a:rPr>
              <a:t>Purpose Today</a:t>
            </a:r>
            <a:r>
              <a:rPr lang="en-US" sz="3600" dirty="0">
                <a:solidFill>
                  <a:srgbClr val="FF0000"/>
                </a:solidFill>
              </a:rPr>
              <a:t>: </a:t>
            </a:r>
            <a:r>
              <a:rPr lang="en-US" sz="3600" dirty="0">
                <a:solidFill>
                  <a:schemeClr val="tx1"/>
                </a:solidFill>
              </a:rPr>
              <a:t>Provide examples and ideas to encourage the use of DGLVR funding to partner with and leverage funding from additional sources.  </a:t>
            </a:r>
            <a:endParaRPr kumimoji="0" lang="en-US" sz="400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7901613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9" name="Content Placeholder 2">
            <a:extLst>
              <a:ext uri="{FF2B5EF4-FFF2-40B4-BE49-F238E27FC236}">
                <a16:creationId xmlns:a16="http://schemas.microsoft.com/office/drawing/2014/main" id="{A5B2B589-BE21-A22E-B540-DB0B7B078C16}"/>
              </a:ext>
            </a:extLst>
          </p:cNvPr>
          <p:cNvSpPr txBox="1">
            <a:spLocks/>
          </p:cNvSpPr>
          <p:nvPr/>
        </p:nvSpPr>
        <p:spPr>
          <a:xfrm>
            <a:off x="720762" y="1272100"/>
            <a:ext cx="10832761" cy="4098186"/>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a:ea typeface="+mn-ea"/>
                <a:cs typeface="+mn-cs"/>
              </a:rPr>
              <a:t>Why not use money the DGLVR Program is </a:t>
            </a:r>
            <a:r>
              <a:rPr kumimoji="0" lang="en-US" sz="3600" b="1" i="0" u="sng" strike="noStrike" kern="1200" cap="none" spc="0" normalizeH="0" baseline="0" noProof="0" dirty="0">
                <a:ln>
                  <a:noFill/>
                </a:ln>
                <a:solidFill>
                  <a:schemeClr val="tx1"/>
                </a:solidFill>
                <a:effectLst/>
                <a:uLnTx/>
                <a:uFillTx/>
                <a:latin typeface="Calibri" panose="020F0502020204030204"/>
                <a:ea typeface="+mn-ea"/>
                <a:cs typeface="+mn-cs"/>
              </a:rPr>
              <a:t>already spending </a:t>
            </a:r>
            <a:r>
              <a:rPr kumimoji="0" lang="en-US" sz="3600" b="1" i="0" u="none" strike="noStrike" kern="1200" cap="none" spc="0" normalizeH="0" baseline="0" noProof="0" dirty="0">
                <a:ln>
                  <a:noFill/>
                </a:ln>
                <a:solidFill>
                  <a:schemeClr val="tx1"/>
                </a:solidFill>
                <a:effectLst/>
                <a:uLnTx/>
                <a:uFillTx/>
                <a:latin typeface="Calibri" panose="020F0502020204030204"/>
                <a:ea typeface="+mn-ea"/>
                <a:cs typeface="+mn-cs"/>
              </a:rPr>
              <a:t>to get additional funding and complete additional (or larger) projects.</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lang="en-US" sz="3600" b="1" dirty="0">
              <a:solidFill>
                <a:schemeClr val="tx1"/>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6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r>
              <a:rPr lang="en-US" sz="3600" b="1" dirty="0">
                <a:solidFill>
                  <a:schemeClr val="tx1"/>
                </a:solidFill>
                <a:latin typeface="Calibri" panose="020F0502020204030204"/>
              </a:rPr>
              <a:t>Most federal grants require  a non-federal match.</a:t>
            </a:r>
            <a:endParaRPr kumimoji="0" lang="en-US" sz="4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08698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286966" y="109534"/>
            <a:ext cx="6491330"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Leveraging Other Funding</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327868" y="865253"/>
            <a:ext cx="8560319" cy="503694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ea typeface="+mn-ea"/>
                <a:cs typeface="+mn-cs"/>
              </a:rPr>
              <a:t>Introduction</a:t>
            </a:r>
          </a:p>
          <a:p>
            <a:pPr lvl="1">
              <a:spcBef>
                <a:spcPts val="1000"/>
              </a:spcBef>
              <a:buClr>
                <a:schemeClr val="bg1"/>
              </a:buClr>
              <a:buFont typeface="Arial" panose="020B0604020202020204" pitchFamily="34" charset="0"/>
              <a:buChar char="•"/>
              <a:defRPr/>
            </a:pPr>
            <a:r>
              <a:rPr kumimoji="0" lang="en-US" sz="3200" b="1" i="0" u="none" strike="noStrike" kern="1200" cap="none" spc="0" normalizeH="0" baseline="0" noProof="0" dirty="0">
                <a:ln>
                  <a:noFill/>
                </a:ln>
                <a:solidFill>
                  <a:srgbClr val="FFFF00"/>
                </a:solidFill>
                <a:effectLst/>
                <a:uLnTx/>
                <a:uFillTx/>
                <a:ea typeface="+mn-ea"/>
                <a:cs typeface="+mn-cs"/>
              </a:rPr>
              <a:t>Potential Funding </a:t>
            </a:r>
            <a:r>
              <a:rPr lang="en-US" sz="3200" b="1" dirty="0">
                <a:solidFill>
                  <a:srgbClr val="FFFF00"/>
                </a:solidFill>
              </a:rPr>
              <a:t>Sources</a:t>
            </a:r>
          </a:p>
          <a:p>
            <a:pPr lvl="1">
              <a:spcBef>
                <a:spcPts val="1000"/>
              </a:spcBef>
              <a:buClr>
                <a:schemeClr val="bg1"/>
              </a:buClr>
              <a:buFont typeface="Arial" panose="020B0604020202020204" pitchFamily="34" charset="0"/>
              <a:buChar char="•"/>
              <a:defRPr/>
            </a:pPr>
            <a:r>
              <a:rPr lang="en-US" sz="3200" dirty="0">
                <a:solidFill>
                  <a:schemeClr val="bg1"/>
                </a:solidFill>
              </a:rPr>
              <a:t>Considerations When Mixing Funds</a:t>
            </a:r>
          </a:p>
          <a:p>
            <a:pPr lvl="1">
              <a:spcBef>
                <a:spcPts val="1000"/>
              </a:spcBef>
              <a:buClr>
                <a:schemeClr val="bg1"/>
              </a:buClr>
              <a:buFont typeface="Arial" panose="020B0604020202020204" pitchFamily="34" charset="0"/>
              <a:buChar char="•"/>
              <a:defRPr/>
            </a:pPr>
            <a:endParaRPr kumimoji="0" lang="en-US" sz="320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20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20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Picture 2">
            <a:extLst>
              <a:ext uri="{FF2B5EF4-FFF2-40B4-BE49-F238E27FC236}">
                <a16:creationId xmlns:a16="http://schemas.microsoft.com/office/drawing/2014/main" id="{ECA404F2-FB02-2E23-D96F-1DDD31560137}"/>
              </a:ext>
            </a:extLst>
          </p:cNvPr>
          <p:cNvPicPr>
            <a:picLocks noChangeAspect="1"/>
          </p:cNvPicPr>
          <p:nvPr/>
        </p:nvPicPr>
        <p:blipFill>
          <a:blip r:embed="rId8" cstate="email">
            <a:clrChange>
              <a:clrFrom>
                <a:srgbClr val="C3C3C3"/>
              </a:clrFrom>
              <a:clrTo>
                <a:srgbClr val="C3C3C3">
                  <a:alpha val="0"/>
                </a:srgbClr>
              </a:clrTo>
            </a:clrChange>
            <a:extLst>
              <a:ext uri="{28A0092B-C50C-407E-A947-70E740481C1C}">
                <a14:useLocalDpi xmlns:a14="http://schemas.microsoft.com/office/drawing/2010/main"/>
              </a:ext>
            </a:extLst>
          </a:blip>
          <a:stretch>
            <a:fillRect/>
          </a:stretch>
        </p:blipFill>
        <p:spPr>
          <a:xfrm>
            <a:off x="6970090" y="1403223"/>
            <a:ext cx="4195224" cy="3099052"/>
          </a:xfrm>
          <a:prstGeom prst="rect">
            <a:avLst/>
          </a:prstGeom>
        </p:spPr>
      </p:pic>
    </p:spTree>
    <p:extLst>
      <p:ext uri="{BB962C8B-B14F-4D97-AF65-F5344CB8AC3E}">
        <p14:creationId xmlns:p14="http://schemas.microsoft.com/office/powerpoint/2010/main" val="309369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NFWF</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National Fish and Wildlife Foundation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Federal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 grant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Wide variety of initiatives and priorities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Significant funding but competitive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Require non-federal match (“strive for 200%” match)</a:t>
            </a:r>
          </a:p>
        </p:txBody>
      </p:sp>
    </p:spTree>
    <p:extLst>
      <p:ext uri="{BB962C8B-B14F-4D97-AF65-F5344CB8AC3E}">
        <p14:creationId xmlns:p14="http://schemas.microsoft.com/office/powerpoint/2010/main" val="101129103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Leveraging Other Funding: Introduction</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Content Placeholder 2">
            <a:extLst>
              <a:ext uri="{FF2B5EF4-FFF2-40B4-BE49-F238E27FC236}">
                <a16:creationId xmlns:a16="http://schemas.microsoft.com/office/drawing/2014/main" id="{31CC90FE-D85F-5436-386E-DDF45E68E6B9}"/>
              </a:ext>
            </a:extLst>
          </p:cNvPr>
          <p:cNvSpPr txBox="1">
            <a:spLocks/>
          </p:cNvSpPr>
          <p:nvPr/>
        </p:nvSpPr>
        <p:spPr>
          <a:xfrm>
            <a:off x="143892" y="530621"/>
            <a:ext cx="8560319" cy="215690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Potential Other Sources of Funding</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lumMod val="75000"/>
                  </a:schemeClr>
                </a:solidFill>
                <a:latin typeface="Calibri" panose="020F0502020204030204"/>
              </a:rPr>
              <a:t>NFWF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USFWS</a:t>
            </a:r>
          </a:p>
        </p:txBody>
      </p:sp>
      <p:sp>
        <p:nvSpPr>
          <p:cNvPr id="8" name="TextBox 7">
            <a:extLst>
              <a:ext uri="{FF2B5EF4-FFF2-40B4-BE49-F238E27FC236}">
                <a16:creationId xmlns:a16="http://schemas.microsoft.com/office/drawing/2014/main" id="{0268D7AB-982A-32B4-2DC8-9B958F808C1C}"/>
              </a:ext>
            </a:extLst>
          </p:cNvPr>
          <p:cNvSpPr txBox="1"/>
          <p:nvPr/>
        </p:nvSpPr>
        <p:spPr>
          <a:xfrm>
            <a:off x="5464207" y="1100568"/>
            <a:ext cx="6334216" cy="1631216"/>
          </a:xfrm>
          <a:prstGeom prst="rect">
            <a:avLst/>
          </a:prstGeom>
          <a:noFill/>
        </p:spPr>
        <p:txBody>
          <a:bodyPr wrap="square">
            <a:spAutoFit/>
          </a:bodyPr>
          <a:lstStyle/>
          <a:p>
            <a:r>
              <a:rPr lang="en-US" sz="2000" b="1" dirty="0"/>
              <a:t>US Fish and Wildlife Service</a:t>
            </a:r>
          </a:p>
          <a:p>
            <a:pPr marL="285750" indent="-285750">
              <a:buFont typeface="Arial" panose="020B0604020202020204" pitchFamily="34" charset="0"/>
              <a:buChar char="•"/>
            </a:pPr>
            <a:r>
              <a:rPr lang="en-US" sz="2000" u="sng" dirty="0"/>
              <a:t>Federal</a:t>
            </a:r>
            <a:r>
              <a:rPr lang="en-US" sz="2000" dirty="0"/>
              <a:t> Funding</a:t>
            </a:r>
          </a:p>
          <a:p>
            <a:pPr marL="285750" indent="-285750">
              <a:buFont typeface="Arial" panose="020B0604020202020204" pitchFamily="34" charset="0"/>
              <a:buChar char="•"/>
            </a:pPr>
            <a:r>
              <a:rPr lang="en-US" sz="2000" dirty="0"/>
              <a:t>Wide variety of initiatives and priorities</a:t>
            </a:r>
          </a:p>
          <a:p>
            <a:pPr marL="285750" indent="-285750">
              <a:buFont typeface="Arial" panose="020B0604020202020204" pitchFamily="34" charset="0"/>
              <a:buChar char="•"/>
            </a:pPr>
            <a:r>
              <a:rPr lang="en-US" sz="2000" dirty="0"/>
              <a:t>Require non-federal match</a:t>
            </a:r>
          </a:p>
          <a:p>
            <a:endParaRPr lang="en-US" sz="2000" dirty="0"/>
          </a:p>
        </p:txBody>
      </p:sp>
    </p:spTree>
    <p:extLst>
      <p:ext uri="{BB962C8B-B14F-4D97-AF65-F5344CB8AC3E}">
        <p14:creationId xmlns:p14="http://schemas.microsoft.com/office/powerpoint/2010/main" val="212357762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7349</TotalTime>
  <Words>3436</Words>
  <Application>Microsoft Office PowerPoint</Application>
  <PresentationFormat>Widescreen</PresentationFormat>
  <Paragraphs>557</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154</cp:revision>
  <dcterms:created xsi:type="dcterms:W3CDTF">2021-03-01T14:22:30Z</dcterms:created>
  <dcterms:modified xsi:type="dcterms:W3CDTF">2023-03-10T15:32:40Z</dcterms:modified>
</cp:coreProperties>
</file>