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327" r:id="rId5"/>
    <p:sldId id="329" r:id="rId6"/>
    <p:sldId id="330" r:id="rId7"/>
    <p:sldId id="331" r:id="rId8"/>
    <p:sldId id="332" r:id="rId9"/>
    <p:sldId id="333" r:id="rId10"/>
    <p:sldId id="334" r:id="rId11"/>
    <p:sldId id="336" r:id="rId12"/>
    <p:sldId id="335" r:id="rId13"/>
    <p:sldId id="33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90" d="100"/>
          <a:sy n="90" d="100"/>
        </p:scale>
        <p:origin x="449" y="43"/>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1/3/2023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1/3/2023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b201@psu.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mailto:kjc139@ps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3.jpe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386CA-9DF3-B726-93F6-A84623A3F9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1591"/>
            <a:ext cx="12192000" cy="6889591"/>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28190" y="2285538"/>
            <a:ext cx="2387719" cy="440699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3"/>
              </a:rPr>
              <a:t>smb201@psu.edu</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rgbClr val="FFFFFF"/>
                </a:solidFill>
                <a:latin typeface="Gill Sans MT"/>
              </a:rPr>
              <a:t>Ken Corradini</a:t>
            </a: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rgbClr val="FFFFFF"/>
                </a:solidFill>
                <a:effectLst/>
                <a:uLnTx/>
                <a:uFillTx/>
                <a:latin typeface="Gill Sans MT"/>
                <a:ea typeface="+mn-ea"/>
                <a:cs typeface="+mn-cs"/>
                <a:hlinkClick r:id="rId4"/>
              </a:rPr>
              <a:t>kjc139@psu.edu</a:t>
            </a:r>
            <a:r>
              <a:rPr kumimoji="0" lang="en-US" sz="1600" b="0" i="0" u="none" strike="noStrike" kern="1200" cap="none" spc="0" normalizeH="0" baseline="0" noProof="0" dirty="0">
                <a:ln>
                  <a:noFill/>
                </a:ln>
                <a:solidFill>
                  <a:srgbClr val="FFFFFF"/>
                </a:solidFill>
                <a:effectLst/>
                <a:uLnTx/>
                <a:uFillTx/>
                <a:latin typeface="Gill Sans M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GIS Project Sketches</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12/22/22</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ADFFB-2F56-9E47-2A50-BE43CD0AE0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04"/>
          <a:stretch/>
        </p:blipFill>
        <p:spPr>
          <a:xfrm>
            <a:off x="6987074" y="-31591"/>
            <a:ext cx="5204926" cy="688959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i="0" u="none" strike="noStrike" kern="1200" cap="none" spc="0" normalizeH="0" baseline="0" noProof="0" dirty="0">
                <a:ln>
                  <a:noFill/>
                </a:ln>
                <a:solidFill>
                  <a:schemeClr val="bg1">
                    <a:lumMod val="50000"/>
                  </a:schemeClr>
                </a:solidFill>
                <a:effectLst/>
                <a:uLnTx/>
                <a:uFillTx/>
                <a:ea typeface="+mn-ea"/>
                <a:cs typeface="+mn-cs"/>
              </a:rPr>
              <a:t>Background and Status</a:t>
            </a:r>
            <a:endParaRPr lang="en-US" sz="3200" dirty="0">
              <a:solidFill>
                <a:schemeClr val="bg1">
                  <a:lumMod val="50000"/>
                </a:schemeClr>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lumMod val="50000"/>
                  </a:schemeClr>
                </a:solidFill>
              </a:rPr>
              <a:t>Demonstration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b="1" dirty="0">
                <a:solidFill>
                  <a:srgbClr val="FFFF00"/>
                </a:solidFill>
              </a:rPr>
              <a:t>Moving Forward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646349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10575058"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Moving Forward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of GIS project </a:t>
            </a:r>
            <a:r>
              <a:rPr lang="en-US" sz="2800" dirty="0">
                <a:solidFill>
                  <a:prstClr val="black"/>
                </a:solidFill>
                <a:latin typeface="Calibri" panose="020F0502020204030204"/>
              </a:rPr>
              <a:t>sketch w</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ill not be required, but available as a tool.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Can print out plans, attach to grant application.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Plans can be saved and “tweaked” to create “as-builts” or reflect project</a:t>
            </a:r>
            <a:r>
              <a:rPr lang="en-US" sz="2800" dirty="0">
                <a:solidFill>
                  <a:prstClr val="black"/>
                </a:solidFill>
                <a:latin typeface="Calibri" panose="020F0502020204030204"/>
              </a:rPr>
              <a:t> changes.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Will eventually be available to applicants (via public viewer).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8056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10296384"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Moving Forward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Still in development mode.  Potential Timeline: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914400" lvl="1" indent="-4572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January: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 initial programming, look for CD “testers”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914400" lvl="1" indent="-4572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February: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continue testing and programming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914400" lvl="1" indent="-457200">
              <a:buFont typeface="Arial" panose="020B0604020202020204" pitchFamily="34" charset="0"/>
              <a:buChar cha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March: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Potentially “go live” for all CDs to use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9327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36782" y="758559"/>
            <a:ext cx="6542989" cy="69865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Poll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Polls are limited to multiple choice, so </a:t>
            </a:r>
            <a:r>
              <a:rPr lang="en-US" sz="2800" b="1" u="sng" dirty="0">
                <a:solidFill>
                  <a:prstClr val="black"/>
                </a:solidFill>
                <a:latin typeface="Calibri" panose="020F0502020204030204"/>
              </a:rPr>
              <a:t>Please put in the Chat: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Any recommendations or comments based on the demo you saw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Your name and e-mail if you would like to help with testing in January.  -Only volunteer if you will actually have the time to put into it.</a:t>
            </a:r>
            <a:endParaRPr kumimoji="0" lang="en-US" sz="2800" i="0"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8812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D4CD8D-B138-4C5F-203D-6F4CEB6985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04"/>
          <a:stretch/>
        </p:blipFill>
        <p:spPr>
          <a:xfrm>
            <a:off x="6987074" y="-31591"/>
            <a:ext cx="5204926" cy="688959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0840" y="1015229"/>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54115" y="1835661"/>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Provide an overview and update on incorporating project sketch capability into DGLVR GIS</a:t>
            </a:r>
            <a:endParaRPr lang="en-US" sz="2800" i="1" dirty="0">
              <a:solidFill>
                <a:schemeClr val="bg1"/>
              </a:solidFill>
            </a:endParaRP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b="1"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Allow input and feedback from CDs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ADFFB-2F56-9E47-2A50-BE43CD0AE0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04"/>
          <a:stretch/>
        </p:blipFill>
        <p:spPr>
          <a:xfrm>
            <a:off x="6987074" y="-31591"/>
            <a:ext cx="5204926" cy="688959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b="1" i="0" u="none" strike="noStrike" kern="1200" cap="none" spc="0" normalizeH="0" baseline="0" noProof="0" dirty="0">
                <a:ln>
                  <a:noFill/>
                </a:ln>
                <a:solidFill>
                  <a:srgbClr val="FFFF00"/>
                </a:solidFill>
                <a:effectLst/>
                <a:uLnTx/>
                <a:uFillTx/>
                <a:ea typeface="+mn-ea"/>
                <a:cs typeface="+mn-cs"/>
              </a:rPr>
              <a:t>Background and Status</a:t>
            </a:r>
            <a:endParaRPr lang="en-US" sz="3200" b="1"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Demonstration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Moving Forward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6219306" cy="48320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Project Sketches</a:t>
            </a:r>
          </a:p>
          <a:p>
            <a:pPr marL="914400" lvl="1" indent="-457200">
              <a:buFont typeface="Arial" panose="020B0604020202020204" pitchFamily="34" charset="0"/>
              <a:buChar char="•"/>
            </a:pPr>
            <a:r>
              <a:rPr lang="en-US" sz="2800" dirty="0">
                <a:solidFill>
                  <a:prstClr val="black"/>
                </a:solidFill>
                <a:latin typeface="Calibri" panose="020F0502020204030204"/>
              </a:rPr>
              <a:t>Show location of project deliverables such as pipes, turnouts, DSA, etc.</a:t>
            </a:r>
          </a:p>
          <a:p>
            <a:pPr marL="914400" lvl="1" indent="-457200">
              <a:buFont typeface="Arial" panose="020B0604020202020204" pitchFamily="34" charset="0"/>
              <a:buChar char="•"/>
            </a:pPr>
            <a:r>
              <a:rPr lang="en-US" sz="2800" dirty="0">
                <a:solidFill>
                  <a:prstClr val="black"/>
                </a:solidFill>
                <a:latin typeface="Calibri" panose="020F0502020204030204"/>
              </a:rPr>
              <a:t>Required as part of workplan, become part of contract.</a:t>
            </a:r>
          </a:p>
          <a:p>
            <a:pPr marL="914400" lvl="1" indent="-457200">
              <a:buFont typeface="Arial" panose="020B0604020202020204" pitchFamily="34" charset="0"/>
              <a:buChar char="•"/>
            </a:pPr>
            <a:r>
              <a:rPr lang="en-US" sz="2800" dirty="0">
                <a:solidFill>
                  <a:prstClr val="black"/>
                </a:solidFill>
                <a:latin typeface="Calibri" panose="020F0502020204030204"/>
              </a:rPr>
              <a:t>Most still done by hand:</a:t>
            </a:r>
          </a:p>
          <a:p>
            <a:pPr marL="1371600" lvl="2" indent="-457200">
              <a:buFont typeface="Arial" panose="020B0604020202020204" pitchFamily="34" charset="0"/>
              <a:buChar char="•"/>
            </a:pPr>
            <a:r>
              <a:rPr lang="en-US" sz="2800" dirty="0">
                <a:solidFill>
                  <a:prstClr val="black"/>
                </a:solidFill>
                <a:latin typeface="Calibri" panose="020F0502020204030204"/>
              </a:rPr>
              <a:t>Some fancy…</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800100" lvl="1" indent="-342900">
              <a:buFont typeface="Arial" panose="020B0604020202020204" pitchFamily="34" charset="0"/>
              <a:buChar char="•"/>
            </a:pPr>
            <a:endParaRPr lang="en-US" sz="2800" dirty="0">
              <a:solidFill>
                <a:prstClr val="black"/>
              </a:solidFill>
              <a:latin typeface="Calibri" panose="020F0502020204030204"/>
            </a:endParaRPr>
          </a:p>
        </p:txBody>
      </p:sp>
      <p:pic>
        <p:nvPicPr>
          <p:cNvPr id="2" name="Picture 2">
            <a:extLst>
              <a:ext uri="{FF2B5EF4-FFF2-40B4-BE49-F238E27FC236}">
                <a16:creationId xmlns:a16="http://schemas.microsoft.com/office/drawing/2014/main" id="{D580A65B-816D-DAE7-46D2-6DFC68508BA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16200000">
            <a:off x="6711501" y="1332316"/>
            <a:ext cx="6104786" cy="469164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255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82341"/>
            <a:ext cx="6219306" cy="483209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Project Sketches</a:t>
            </a:r>
          </a:p>
          <a:p>
            <a:pPr marL="914400" lvl="1" indent="-457200">
              <a:buFont typeface="Arial" panose="020B0604020202020204" pitchFamily="34" charset="0"/>
              <a:buChar char="•"/>
            </a:pPr>
            <a:r>
              <a:rPr lang="en-US" sz="2800" dirty="0">
                <a:solidFill>
                  <a:prstClr val="black"/>
                </a:solidFill>
                <a:latin typeface="Calibri" panose="020F0502020204030204"/>
              </a:rPr>
              <a:t>Show location of project deliverables such as pipes, turnouts, DSA, etc.</a:t>
            </a:r>
          </a:p>
          <a:p>
            <a:pPr marL="914400" lvl="1" indent="-457200">
              <a:buFont typeface="Arial" panose="020B0604020202020204" pitchFamily="34" charset="0"/>
              <a:buChar char="•"/>
            </a:pPr>
            <a:r>
              <a:rPr lang="en-US" sz="2800" dirty="0">
                <a:solidFill>
                  <a:prstClr val="black"/>
                </a:solidFill>
                <a:latin typeface="Calibri" panose="020F0502020204030204"/>
              </a:rPr>
              <a:t>Required as part of workplan, become part of contract.</a:t>
            </a:r>
          </a:p>
          <a:p>
            <a:pPr marL="914400" lvl="1" indent="-457200">
              <a:buFont typeface="Arial" panose="020B0604020202020204" pitchFamily="34" charset="0"/>
              <a:buChar char="•"/>
            </a:pPr>
            <a:r>
              <a:rPr lang="en-US" sz="2800" dirty="0">
                <a:solidFill>
                  <a:prstClr val="black"/>
                </a:solidFill>
                <a:latin typeface="Calibri" panose="020F0502020204030204"/>
              </a:rPr>
              <a:t>Most still done by hand:</a:t>
            </a:r>
          </a:p>
          <a:p>
            <a:pPr marL="1371600" lvl="2" indent="-457200">
              <a:buFont typeface="Arial" panose="020B0604020202020204" pitchFamily="34" charset="0"/>
              <a:buChar char="•"/>
            </a:pPr>
            <a:r>
              <a:rPr lang="en-US" sz="2800" dirty="0">
                <a:solidFill>
                  <a:prstClr val="black"/>
                </a:solidFill>
                <a:latin typeface="Calibri" panose="020F0502020204030204"/>
              </a:rPr>
              <a:t>Some fancy…</a:t>
            </a:r>
          </a:p>
          <a:p>
            <a:pPr marL="1371600" lvl="2" indent="-457200">
              <a:buFont typeface="Arial" panose="020B0604020202020204" pitchFamily="34" charset="0"/>
              <a:buChar char="•"/>
            </a:pPr>
            <a:r>
              <a:rPr lang="en-US" sz="2800" dirty="0">
                <a:solidFill>
                  <a:prstClr val="black"/>
                </a:solidFill>
                <a:latin typeface="Calibri" panose="020F0502020204030204"/>
              </a:rPr>
              <a:t>Some not…</a:t>
            </a:r>
          </a:p>
          <a:p>
            <a:pPr marL="914400" lvl="1" indent="-457200">
              <a:buFont typeface="Arial" panose="020B0604020202020204" pitchFamily="34" charset="0"/>
              <a:buChar char="•"/>
            </a:pPr>
            <a:endParaRPr lang="en-US" sz="2800" dirty="0">
              <a:solidFill>
                <a:prstClr val="black"/>
              </a:solidFill>
              <a:latin typeface="Calibri" panose="020F0502020204030204"/>
            </a:endParaRPr>
          </a:p>
          <a:p>
            <a:pPr marL="800100" lvl="1" indent="-342900">
              <a:buFont typeface="Arial" panose="020B0604020202020204" pitchFamily="34" charset="0"/>
              <a:buChar char="•"/>
            </a:pPr>
            <a:endParaRPr lang="en-US" sz="2800" dirty="0">
              <a:solidFill>
                <a:prstClr val="black"/>
              </a:solidFill>
              <a:latin typeface="Calibri" panose="020F0502020204030204"/>
            </a:endParaRPr>
          </a:p>
        </p:txBody>
      </p:sp>
      <p:pic>
        <p:nvPicPr>
          <p:cNvPr id="2" name="Picture 2">
            <a:extLst>
              <a:ext uri="{FF2B5EF4-FFF2-40B4-BE49-F238E27FC236}">
                <a16:creationId xmlns:a16="http://schemas.microsoft.com/office/drawing/2014/main" id="{D580A65B-816D-DAE7-46D2-6DFC68508B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16200000">
            <a:off x="6711501" y="1332316"/>
            <a:ext cx="6104786" cy="469164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descr="A picture containing building&#10;&#10;Description automatically generated">
            <a:extLst>
              <a:ext uri="{FF2B5EF4-FFF2-40B4-BE49-F238E27FC236}">
                <a16:creationId xmlns:a16="http://schemas.microsoft.com/office/drawing/2014/main" id="{0A2E0747-DF32-805A-A49F-E0254B9CCDD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6711498" y="1392850"/>
            <a:ext cx="6104786" cy="46916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7884949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2022 Workshop Session</a:t>
            </a:r>
          </a:p>
          <a:p>
            <a:pPr marL="457200" indent="-4572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Several Counties and CDGRS staff shared tools they use to create workplans</a:t>
            </a:r>
          </a:p>
          <a:p>
            <a:pPr marL="914400" lvl="1" indent="-457200">
              <a:buFont typeface="Arial" panose="020B0604020202020204" pitchFamily="34" charset="0"/>
              <a:buChar char="•"/>
            </a:pPr>
            <a:r>
              <a:rPr lang="en-US" sz="2800" dirty="0">
                <a:solidFill>
                  <a:prstClr val="black"/>
                </a:solidFill>
                <a:latin typeface="Calibri" panose="020F0502020204030204"/>
              </a:rPr>
              <a:t>Aerial images, text and graphics in word/ppt</a:t>
            </a:r>
          </a:p>
          <a:p>
            <a:pPr marL="914400" lvl="1"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Other software</a:t>
            </a:r>
          </a:p>
          <a:p>
            <a:pPr marL="457200" indent="-457200">
              <a:buFont typeface="Arial" panose="020B0604020202020204" pitchFamily="34" charset="0"/>
              <a:buChar char="•"/>
            </a:pPr>
            <a:endParaRPr lang="en-US" sz="2800" dirty="0">
              <a:solidFill>
                <a:prstClr val="black"/>
              </a:solidFill>
              <a:latin typeface="Calibri" panose="020F0502020204030204"/>
            </a:endParaRPr>
          </a:p>
          <a:p>
            <a:pPr marL="457200" indent="-457200">
              <a:buFont typeface="Arial" panose="020B0604020202020204" pitchFamily="34" charset="0"/>
              <a:buChar char="•"/>
            </a:pPr>
            <a:r>
              <a:rPr lang="en-US" sz="2800" dirty="0">
                <a:solidFill>
                  <a:prstClr val="black"/>
                </a:solidFill>
                <a:latin typeface="Calibri" panose="020F0502020204030204"/>
              </a:rPr>
              <a:t>Good discussion and feedback on possibilities to incorporate into DGLVR GIS system</a:t>
            </a:r>
          </a:p>
          <a:p>
            <a:pPr marL="914400" lvl="1" indent="-4572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26171D7-32E1-8A26-402B-654FB72F307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05653" y="994303"/>
            <a:ext cx="4931905" cy="5220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6794509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9985DD-8F98-E99D-C99B-7F97C02763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404"/>
          <a:stretch/>
        </p:blipFill>
        <p:spPr>
          <a:xfrm>
            <a:off x="6987074" y="-31591"/>
            <a:ext cx="5204926" cy="6889591"/>
          </a:xfrm>
          <a:prstGeom prst="rect">
            <a:avLst/>
          </a:prstGeom>
        </p:spPr>
      </p:pic>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6516863"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Since Workshop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CDGRS has been working with programmer to develop project sketch capability</a:t>
            </a:r>
          </a:p>
          <a:p>
            <a:pPr marL="914400" lvl="1" indent="-457200">
              <a:buFont typeface="Arial" panose="020B0604020202020204" pitchFamily="34" charset="0"/>
              <a:buChar char="•"/>
            </a:pPr>
            <a:r>
              <a:rPr lang="en-US" sz="2800" dirty="0">
                <a:solidFill>
                  <a:prstClr val="black"/>
                </a:solidFill>
                <a:latin typeface="Calibri" panose="020F0502020204030204"/>
              </a:rPr>
              <a:t>Draw on map to scale</a:t>
            </a:r>
          </a:p>
          <a:p>
            <a:pPr marL="914400" lvl="1"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Include stationing</a:t>
            </a:r>
          </a:p>
          <a:p>
            <a:pPr marL="914400" lvl="1" indent="-457200">
              <a:buFont typeface="Arial" panose="020B0604020202020204" pitchFamily="34" charset="0"/>
              <a:buChar cha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Standardized practices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(pipe, mattress,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914400" lvl="1" indent="-457200">
              <a:buFont typeface="Arial" panose="020B0604020202020204" pitchFamily="34" charset="0"/>
              <a:buChar char="•"/>
            </a:pPr>
            <a:r>
              <a:rPr lang="en-US" sz="2800" dirty="0">
                <a:solidFill>
                  <a:prstClr val="black"/>
                </a:solidFill>
                <a:latin typeface="Calibri" panose="020F0502020204030204"/>
              </a:rPr>
              <a:t>Can print and attach to grant app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0058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GIS Project Sketches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9" name="Picture 18">
            <a:extLst>
              <a:ext uri="{FF2B5EF4-FFF2-40B4-BE49-F238E27FC236}">
                <a16:creationId xmlns:a16="http://schemas.microsoft.com/office/drawing/2014/main" id="{744A0CE4-BE2A-4CA0-9AB3-EE4002E121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554" y="143139"/>
            <a:ext cx="335858" cy="457200"/>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782341"/>
            <a:ext cx="10296384"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Demonstration Today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Basics are working.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Still rough and in test mode</a:t>
            </a:r>
            <a:r>
              <a:rPr lang="en-US" sz="2800" dirty="0">
                <a:solidFill>
                  <a:prstClr val="black"/>
                </a:solidFill>
                <a:latin typeface="Calibri" panose="020F0502020204030204"/>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lang="en-US" sz="2800" dirty="0">
                <a:solidFill>
                  <a:prstClr val="black"/>
                </a:solidFill>
                <a:latin typeface="Calibri" panose="020F0502020204030204"/>
              </a:rPr>
              <a:t>Not available to CDs yet</a:t>
            </a:r>
          </a:p>
          <a:p>
            <a:pPr marL="914400" lvl="1"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There will likely be glitches during demo.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Will be looking for feedback, ideas, and eventually a few “testers”.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DEMO</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0389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ADFFB-2F56-9E47-2A50-BE43CD0AE0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404"/>
          <a:stretch/>
        </p:blipFill>
        <p:spPr>
          <a:xfrm>
            <a:off x="6987074" y="-31591"/>
            <a:ext cx="5204926" cy="688959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GIS Project Sketches</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endParaRPr kumimoji="0" lang="en-US" sz="3200" b="1" i="0" u="none" strike="noStrike" kern="1200" cap="none" spc="0" normalizeH="0" baseline="0" noProof="0" dirty="0">
              <a:ln>
                <a:noFill/>
              </a:ln>
              <a:solidFill>
                <a:srgbClr val="FFFF00"/>
              </a:solidFill>
              <a:effectLst/>
              <a:uLnTx/>
              <a:uFillTx/>
              <a:ea typeface="+mn-ea"/>
              <a:cs typeface="+mn-cs"/>
            </a:endParaRPr>
          </a:p>
          <a:p>
            <a:pPr>
              <a:buClr>
                <a:schemeClr val="bg1"/>
              </a:buClr>
              <a:buFont typeface="Arial" panose="020B0604020202020204" pitchFamily="34" charset="0"/>
              <a:buChar char="•"/>
              <a:defRPr/>
            </a:pPr>
            <a:r>
              <a:rPr kumimoji="0" lang="en-US" sz="3200" i="0" u="none" strike="noStrike" kern="1200" cap="none" spc="0" normalizeH="0" baseline="0" noProof="0" dirty="0">
                <a:ln>
                  <a:noFill/>
                </a:ln>
                <a:solidFill>
                  <a:schemeClr val="bg1">
                    <a:lumMod val="50000"/>
                  </a:schemeClr>
                </a:solidFill>
                <a:effectLst/>
                <a:uLnTx/>
                <a:uFillTx/>
                <a:ea typeface="+mn-ea"/>
                <a:cs typeface="+mn-cs"/>
              </a:rPr>
              <a:t>Background and Status</a:t>
            </a:r>
            <a:endParaRPr lang="en-US" sz="3200" dirty="0">
              <a:solidFill>
                <a:schemeClr val="bg1">
                  <a:lumMod val="50000"/>
                </a:schemeClr>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b="1" dirty="0">
                <a:solidFill>
                  <a:srgbClr val="FFFF00"/>
                </a:solidFill>
              </a:rPr>
              <a:t>Demonstration</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2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Moving Forward</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912371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7982</TotalTime>
  <Words>555</Words>
  <Application>Microsoft Office PowerPoint</Application>
  <PresentationFormat>Widescreen</PresentationFormat>
  <Paragraphs>134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127</cp:revision>
  <dcterms:created xsi:type="dcterms:W3CDTF">2021-03-01T14:22:30Z</dcterms:created>
  <dcterms:modified xsi:type="dcterms:W3CDTF">2023-01-03T13:55:13Z</dcterms:modified>
</cp:coreProperties>
</file>