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98" r:id="rId3"/>
    <p:sldId id="299" r:id="rId4"/>
    <p:sldId id="260" r:id="rId5"/>
    <p:sldId id="300" r:id="rId6"/>
    <p:sldId id="278" r:id="rId7"/>
    <p:sldId id="309" r:id="rId8"/>
    <p:sldId id="281" r:id="rId9"/>
    <p:sldId id="261" r:id="rId10"/>
    <p:sldId id="263" r:id="rId11"/>
    <p:sldId id="264" r:id="rId12"/>
    <p:sldId id="303" r:id="rId13"/>
    <p:sldId id="310" r:id="rId14"/>
    <p:sldId id="295" r:id="rId15"/>
    <p:sldId id="265" r:id="rId16"/>
    <p:sldId id="296" r:id="rId17"/>
    <p:sldId id="268" r:id="rId18"/>
    <p:sldId id="267" r:id="rId19"/>
    <p:sldId id="301" r:id="rId20"/>
    <p:sldId id="266" r:id="rId21"/>
    <p:sldId id="312" r:id="rId22"/>
    <p:sldId id="302" r:id="rId23"/>
    <p:sldId id="333" r:id="rId24"/>
    <p:sldId id="332" r:id="rId25"/>
    <p:sldId id="272" r:id="rId26"/>
    <p:sldId id="273" r:id="rId27"/>
    <p:sldId id="313" r:id="rId28"/>
    <p:sldId id="314" r:id="rId29"/>
    <p:sldId id="315" r:id="rId30"/>
    <p:sldId id="274" r:id="rId31"/>
    <p:sldId id="262" r:id="rId32"/>
    <p:sldId id="275" r:id="rId33"/>
    <p:sldId id="308" r:id="rId34"/>
    <p:sldId id="317" r:id="rId35"/>
    <p:sldId id="276" r:id="rId36"/>
    <p:sldId id="277" r:id="rId37"/>
    <p:sldId id="318" r:id="rId38"/>
    <p:sldId id="319" r:id="rId39"/>
    <p:sldId id="256" r:id="rId40"/>
    <p:sldId id="283" r:id="rId41"/>
    <p:sldId id="284" r:id="rId42"/>
    <p:sldId id="320" r:id="rId43"/>
    <p:sldId id="321" r:id="rId44"/>
    <p:sldId id="324" r:id="rId45"/>
    <p:sldId id="326" r:id="rId46"/>
    <p:sldId id="328" r:id="rId47"/>
    <p:sldId id="327" r:id="rId48"/>
    <p:sldId id="330" r:id="rId49"/>
    <p:sldId id="329" r:id="rId50"/>
    <p:sldId id="331" r:id="rId51"/>
    <p:sldId id="322" r:id="rId52"/>
    <p:sldId id="325" r:id="rId53"/>
    <p:sldId id="292" r:id="rId54"/>
    <p:sldId id="290" r:id="rId55"/>
    <p:sldId id="323" r:id="rId56"/>
    <p:sldId id="258" r:id="rId57"/>
    <p:sldId id="259" r:id="rId58"/>
    <p:sldId id="293" r:id="rId59"/>
    <p:sldId id="33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66" d="100"/>
          <a:sy n="66" d="100"/>
        </p:scale>
        <p:origin x="185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B3FB-0DCA-4ABA-BF8C-256395E249AB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DBE7-AAAC-4778-B6B1-5FED71E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0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4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9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1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4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7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D2E4-A28B-4997-95B9-EE273E05E8B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DCFC-8103-4B83-A5AF-1D433DF8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tandgravel.psu.edu/pa-program-resources/program-specific-resources/blank-for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9425" cy="3442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01" y="140873"/>
            <a:ext cx="494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Project Hard Files </a:t>
            </a:r>
          </a:p>
          <a:p>
            <a:endParaRPr lang="en-US" sz="400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66543" y="330118"/>
            <a:ext cx="3241477" cy="6129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prstClr val="black"/>
                </a:solidFill>
              </a:rPr>
              <a:t>Toggle </a:t>
            </a:r>
            <a:r>
              <a:rPr lang="en-US" sz="16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mode with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this button above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94777" y="4210632"/>
            <a:ext cx="7049958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0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000" b="1" dirty="0" smtClean="0">
                <a:solidFill>
                  <a:prstClr val="white"/>
                </a:solidFill>
              </a:rPr>
              <a:t>866-823-7699.  </a:t>
            </a:r>
            <a:r>
              <a:rPr lang="en-US" sz="2000" dirty="0" smtClean="0">
                <a:solidFill>
                  <a:prstClr val="white"/>
                </a:solidFill>
              </a:rPr>
              <a:t>Please use either the webinar audio or conference line, but not both (will produce feedback).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8107603" y="374488"/>
            <a:ext cx="575210" cy="5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5983" y="4971355"/>
            <a:ext cx="21655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7/7/16</a:t>
            </a:r>
          </a:p>
          <a:p>
            <a:pPr algn="ctr"/>
            <a:endParaRPr lang="en-US" sz="2800" b="1" dirty="0">
              <a:solidFill>
                <a:prstClr val="white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Starts at </a:t>
            </a:r>
            <a:r>
              <a:rPr lang="en-US" sz="2800" b="1" dirty="0">
                <a:solidFill>
                  <a:prstClr val="white"/>
                </a:solidFill>
              </a:rPr>
              <a:t>9</a:t>
            </a:r>
            <a:r>
              <a:rPr lang="en-US" sz="2800" b="1" dirty="0" smtClean="0">
                <a:solidFill>
                  <a:prstClr val="white"/>
                </a:solidFill>
              </a:rPr>
              <a:t>am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466542" y="966711"/>
            <a:ext cx="3241477" cy="6129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Files to Download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8198511" y="1050786"/>
            <a:ext cx="532751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" y="0"/>
            <a:ext cx="4953000" cy="686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5020" y="4010025"/>
            <a:ext cx="4495800" cy="1409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2133600"/>
            <a:ext cx="4495800" cy="838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89354"/>
            <a:ext cx="73698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Additional Contract Considerations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Contract must be signed with the road owning entity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Ensure contract amount matches the application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Must be signed and dated by both the District and the Project Participant  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Any changes to the standard contract must be approved by the Districts solicitor and a copy sent to the SCC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0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" y="0"/>
            <a:ext cx="4953000" cy="686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5448300"/>
            <a:ext cx="4495800" cy="1409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1606882"/>
            <a:ext cx="8823960" cy="28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480"/>
            <a:ext cx="5334000" cy="68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5562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936"/>
            <a:ext cx="9109075" cy="410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9859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"/>
            <a:ext cx="881341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89354"/>
            <a:ext cx="73698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Attachment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– </a:t>
            </a:r>
            <a:r>
              <a:rPr lang="en-US" sz="2800" dirty="0" smtClean="0">
                <a:solidFill>
                  <a:srgbClr val="FF0000"/>
                </a:solidFill>
              </a:rPr>
              <a:t>Grant Application 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that the amount of funding they request in a grant application matches that amount that is contracted.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Remember, the application is attached to the contract. The application is what they are required to do, and outlines the amount of money they are requesting.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Applicant may amend their application if needed after they submit.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0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"/>
            <a:ext cx="5334000" cy="681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8325" y="1905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Attachment B – </a:t>
            </a:r>
            <a:r>
              <a:rPr lang="en-US" sz="2400" dirty="0" err="1" smtClean="0">
                <a:solidFill>
                  <a:srgbClr val="FF0000"/>
                </a:solidFill>
              </a:rPr>
              <a:t>Workplan</a:t>
            </a:r>
            <a:endParaRPr lang="en-US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2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5867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Files Webinar 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8800" y="609600"/>
            <a:ext cx="7010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 smtClean="0">
                <a:solidFill>
                  <a:srgbClr val="FF0000"/>
                </a:solidFill>
                <a:ea typeface="Times New Roman"/>
              </a:rPr>
              <a:t>Purpose</a:t>
            </a:r>
          </a:p>
          <a:p>
            <a:r>
              <a:rPr lang="en-US" sz="4000" b="1" dirty="0" smtClean="0">
                <a:ea typeface="Times New Roman"/>
              </a:rPr>
              <a:t>Required Documents</a:t>
            </a:r>
          </a:p>
          <a:p>
            <a:r>
              <a:rPr lang="en-US" sz="4000" b="1" dirty="0" smtClean="0">
                <a:ea typeface="Times New Roman"/>
              </a:rPr>
              <a:t>Required (if applicable) Documents </a:t>
            </a:r>
          </a:p>
          <a:p>
            <a:r>
              <a:rPr lang="en-US" sz="4000" b="1" dirty="0" smtClean="0">
                <a:ea typeface="Times New Roman"/>
              </a:rPr>
              <a:t>Recommended Documents</a:t>
            </a:r>
          </a:p>
          <a:p>
            <a:endParaRPr lang="en-US" sz="4000" b="1" dirty="0" smtClean="0">
              <a:ea typeface="Times New Roman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40365" b="21354"/>
          <a:stretch/>
        </p:blipFill>
        <p:spPr>
          <a:xfrm rot="5400000">
            <a:off x="-2554426" y="2902280"/>
            <a:ext cx="6509027" cy="140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6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" y="152400"/>
            <a:ext cx="9120076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3980"/>
            <a:ext cx="4287313" cy="54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74470"/>
            <a:ext cx="414154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5425" y="643473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Attachment C – General Contract Provisions</a:t>
            </a:r>
          </a:p>
          <a:p>
            <a:pPr algn="ctr"/>
            <a:r>
              <a:rPr lang="en-US" sz="2400" dirty="0" smtClean="0"/>
              <a:t>***Admin manual appendix G-8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5379" y="916721"/>
            <a:ext cx="3681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Attachment D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SCC Statement of Policy</a:t>
            </a:r>
          </a:p>
          <a:p>
            <a:r>
              <a:rPr lang="en-US" dirty="0" smtClean="0"/>
              <a:t>*Admin Manual Appendix B-3 </a:t>
            </a:r>
          </a:p>
          <a:p>
            <a:pPr algn="ctr"/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54"/>
            <a:ext cx="5005379" cy="6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89354"/>
            <a:ext cx="73698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Attachment E – Local QAB Policy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Every QAB is required to have a written policy or standards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Must include 5 items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Equal Access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Conflict of Interest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Project Ranking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Incentives for training 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Non-pollution standards 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/>
              <a:t>See page 35 of Administrative Manual for more information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9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2721"/>
            <a:ext cx="6553200" cy="68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86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96240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219143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50 % Maximum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9059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30% Minimum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325" y="-1992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Attachment F – Schedule of Payments</a:t>
            </a:r>
            <a:endParaRPr lang="en-US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9158"/>
            <a:ext cx="5410200" cy="686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0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533400"/>
            <a:ext cx="5486399" cy="538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9028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match contract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8350" y="2388811"/>
            <a:ext cx="28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Must have amendment form, max 20% of original contract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24550" y="4343400"/>
            <a:ext cx="284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 Expenditures: What was actually spent on the project? These amounts must be accounted for with receipts.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77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42603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05500" y="1913930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Recommended to keep receipts for in-kind contributions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76925" y="3810000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funding sources like growing greener, 319,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838200"/>
            <a:ext cx="7134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648200"/>
            <a:ext cx="799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Project Cost Summary: Total of Expenditures and In-Kind contributions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Ensure that both the District and the Project Participant sign and date the Project Completion Report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8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48300" cy="69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 smtClean="0">
                <a:solidFill>
                  <a:srgbClr val="FF0000"/>
                </a:solidFill>
                <a:ea typeface="Times New Roman"/>
              </a:rPr>
              <a:t>Purpose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Administrative lessons learned during the QAQC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Common misconceptions found during QAQC’s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What information is required to be kept in a contract file?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Overview and Purpose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ract File Checklis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>
            <a:off x="1158240" y="104583"/>
            <a:ext cx="6096000" cy="6819503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5400" y="4114800"/>
            <a:ext cx="2910840" cy="1295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96772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</a:rPr>
              <a:t>Checks paid to the applicant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smtClean="0"/>
              <a:t>Evidence of payments to project participant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Maximum of 50% upfront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Hold minimum of 30% until project completion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Can be included on the project timeline form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9067800" cy="17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Copy of all receipts for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smtClean="0"/>
              <a:t>Must total to a minimum of the project expenditures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Receipts must show the amount paid, to who it was paid, and what it was paid for.  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Recommended to keep in-kind receipts 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5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68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5240"/>
            <a:ext cx="5334000" cy="69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Traffic Count Form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smtClean="0"/>
              <a:t>Must be under 500 cars per day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Must be signed and dated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Must be completed March 1</a:t>
            </a:r>
            <a:r>
              <a:rPr lang="en-US" baseline="30000" dirty="0" smtClean="0"/>
              <a:t>st</a:t>
            </a:r>
            <a:r>
              <a:rPr lang="en-US" dirty="0" smtClean="0"/>
              <a:t> through Thanksgiving, Tuesday through Thursday, not day before or after holiday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Level 1: must be 3pm to 6 pm Tuesday through Thursday. 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5867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Files Webinar 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8800" y="609600"/>
            <a:ext cx="7010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a typeface="Times New Roman"/>
              </a:rPr>
              <a:t>Purpose</a:t>
            </a:r>
          </a:p>
          <a:p>
            <a:r>
              <a:rPr lang="en-US" sz="4000" dirty="0" smtClean="0">
                <a:ea typeface="Times New Roman"/>
              </a:rPr>
              <a:t>Required Documents</a:t>
            </a:r>
          </a:p>
          <a:p>
            <a:r>
              <a:rPr lang="en-US" sz="4000" b="1" u="sng" dirty="0" smtClean="0">
                <a:solidFill>
                  <a:srgbClr val="FF0000"/>
                </a:solidFill>
                <a:ea typeface="Times New Roman"/>
              </a:rPr>
              <a:t>Required (if applicable) Documents </a:t>
            </a:r>
          </a:p>
          <a:p>
            <a:r>
              <a:rPr lang="en-US" sz="4000" b="1" dirty="0" smtClean="0">
                <a:ea typeface="Times New Roman"/>
              </a:rPr>
              <a:t>Recommended Documents</a:t>
            </a:r>
          </a:p>
          <a:p>
            <a:endParaRPr lang="en-US" sz="4000" b="1" dirty="0" smtClean="0">
              <a:ea typeface="Times New Roman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20" r="42798"/>
          <a:stretch/>
        </p:blipFill>
        <p:spPr>
          <a:xfrm>
            <a:off x="0" y="368023"/>
            <a:ext cx="1895475" cy="64709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ract File Checklis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>
            <a:off x="1524000" y="74104"/>
            <a:ext cx="6096000" cy="681950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1371601"/>
            <a:ext cx="29686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"/>
            <a:ext cx="6477000" cy="566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5867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Files Webinar 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8800" y="609600"/>
            <a:ext cx="7010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a typeface="Times New Roman"/>
              </a:rPr>
              <a:t>Purpose</a:t>
            </a:r>
          </a:p>
          <a:p>
            <a:r>
              <a:rPr lang="en-US" sz="4000" b="1" u="sng" dirty="0" smtClean="0">
                <a:solidFill>
                  <a:srgbClr val="FF0000"/>
                </a:solidFill>
                <a:ea typeface="Times New Roman"/>
              </a:rPr>
              <a:t>Required Documents</a:t>
            </a:r>
          </a:p>
          <a:p>
            <a:r>
              <a:rPr lang="en-US" sz="4000" b="1" dirty="0" smtClean="0">
                <a:ea typeface="Times New Roman"/>
              </a:rPr>
              <a:t>Required (if applicable) Documents </a:t>
            </a:r>
          </a:p>
          <a:p>
            <a:r>
              <a:rPr lang="en-US" sz="4000" b="1" dirty="0" smtClean="0">
                <a:ea typeface="Times New Roman"/>
              </a:rPr>
              <a:t>Recommended Documents</a:t>
            </a:r>
          </a:p>
          <a:p>
            <a:endParaRPr lang="en-US" sz="4000" b="1" dirty="0" smtClean="0">
              <a:ea typeface="Times New Roman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083" r="-119" b="52084"/>
          <a:stretch/>
        </p:blipFill>
        <p:spPr>
          <a:xfrm rot="5400000">
            <a:off x="-2378215" y="2774811"/>
            <a:ext cx="6470929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63036"/>
            <a:ext cx="5181600" cy="68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3572"/>
            <a:ext cx="4844195" cy="6308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1028376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Details in manual, and </a:t>
            </a:r>
            <a:r>
              <a:rPr lang="en-US" sz="3600" u="sng" dirty="0" smtClean="0"/>
              <a:t>future </a:t>
            </a:r>
            <a:r>
              <a:rPr lang="en-US" sz="3600" u="sng" dirty="0"/>
              <a:t>Webinar </a:t>
            </a:r>
            <a:r>
              <a:rPr lang="en-US" sz="3600" u="sng" dirty="0" smtClean="0"/>
              <a:t>topic.</a:t>
            </a:r>
          </a:p>
          <a:p>
            <a:endParaRPr lang="en-US" sz="3600" u="sng" dirty="0"/>
          </a:p>
          <a:p>
            <a:pPr algn="ctr"/>
            <a:r>
              <a:rPr lang="en-US" sz="3600" u="sng" dirty="0" smtClean="0"/>
              <a:t>Photo documentation</a:t>
            </a:r>
          </a:p>
          <a:p>
            <a:pPr algn="ctr"/>
            <a:r>
              <a:rPr lang="en-US" sz="3600" u="sng" dirty="0" smtClean="0"/>
              <a:t>Recommended!</a:t>
            </a:r>
            <a:endParaRPr lang="en-US" sz="3600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1295400" y="5607754"/>
            <a:ext cx="2209800" cy="91940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Appendix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M</a:t>
            </a:r>
            <a:endParaRPr lang="en-US" sz="2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 in manual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3572"/>
            <a:ext cx="4844195" cy="6308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0999" y="1164653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Info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4797" y="2755900"/>
            <a:ext cx="3429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Evaluation: width considerations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4797" y="4648200"/>
            <a:ext cx="3429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Evaluation: erosion considerations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4797" y="5867400"/>
            <a:ext cx="34290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Eligibility Determination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Stream Crossing Policy Reminder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 All replacement structures must be a minimum of 100% bankfull width, regardless of original size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All replacements must be a single structure. No multiple pipes permitted.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Field trip at annual conference: measuring bankfull, policy discussion.  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0" y="1143000"/>
            <a:ext cx="3990975" cy="522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752600"/>
            <a:ext cx="4280221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Off Right of Way Consent Form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287"/>
            <a:ext cx="4800600" cy="64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10124" y="712787"/>
            <a:ext cx="37242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Contract Amendment 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0124" y="2182812"/>
            <a:ext cx="342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Required in order to amend a contract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Multiple amendments allowed, but no more than 20% of original contract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Cost overruns or time extensions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Must be approved by District Board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3000" y="923925"/>
            <a:ext cx="37242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project_timeline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2122" r="31287" b="4520"/>
          <a:stretch/>
        </p:blipFill>
        <p:spPr>
          <a:xfrm>
            <a:off x="0" y="394158"/>
            <a:ext cx="5257800" cy="646384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02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10200" y="1923871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Can also be tracked on the Project Timeline , but still need to have a completed contract amendment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1600" y="712787"/>
            <a:ext cx="33527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DSA Certification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174874"/>
            <a:ext cx="342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Certification form required with the first load of DSA delivered to the job site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 DSA spec requires DSA to be tested by independent, third party lab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Contact Eric Nevel (DSA Clearinghouse) at the Center for Dirt and Gravel Roads for assistance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00"/>
            <a:ext cx="5311935" cy="6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148"/>
            <a:ext cx="5029200" cy="65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7854"/>
            <a:ext cx="5029200" cy="64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904"/>
            <a:ext cx="4953000" cy="641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Overview and Purpose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73698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Where can I find these documents??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www.dirtandgravel.psu.edu/pa-program-resources/program-specific-resources/blank-forms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-Webinar will follow </a:t>
            </a:r>
            <a:r>
              <a:rPr lang="en-US" sz="2800" dirty="0" smtClean="0"/>
              <a:t>“contract file checklist”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55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Permits and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smtClean="0"/>
              <a:t>Contracts may be signed prior to obtaining permits and plans. However: </a:t>
            </a:r>
          </a:p>
          <a:p>
            <a:pPr marL="457200" indent="-457200">
              <a:buFontTx/>
              <a:buChar char="-"/>
            </a:pPr>
            <a:r>
              <a:rPr lang="en-US" dirty="0"/>
              <a:t>All </a:t>
            </a:r>
            <a:r>
              <a:rPr lang="en-US" dirty="0" smtClean="0"/>
              <a:t>permits and plans </a:t>
            </a:r>
            <a:r>
              <a:rPr lang="en-US" dirty="0"/>
              <a:t>must be obtained prior to start of work or advancing of funds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5867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Files Webinar 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8800" y="609600"/>
            <a:ext cx="7010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ea typeface="Times New Roman"/>
              </a:rPr>
              <a:t>Purpose</a:t>
            </a:r>
          </a:p>
          <a:p>
            <a:r>
              <a:rPr lang="en-US" sz="4000" b="1" dirty="0" smtClean="0">
                <a:ea typeface="Times New Roman"/>
              </a:rPr>
              <a:t>Required Documents</a:t>
            </a:r>
          </a:p>
          <a:p>
            <a:r>
              <a:rPr lang="en-US" sz="4000" b="1" dirty="0" smtClean="0">
                <a:ea typeface="Times New Roman"/>
              </a:rPr>
              <a:t>Required (if applicable) Documents </a:t>
            </a:r>
          </a:p>
          <a:p>
            <a:r>
              <a:rPr lang="en-US" sz="4000" b="1" u="sng" dirty="0" smtClean="0">
                <a:solidFill>
                  <a:srgbClr val="FF0000"/>
                </a:solidFill>
                <a:ea typeface="Times New Roman"/>
              </a:rPr>
              <a:t>Recommended Documents</a:t>
            </a:r>
          </a:p>
          <a:p>
            <a:endParaRPr lang="en-US" sz="4000" b="1" dirty="0" smtClean="0">
              <a:ea typeface="Times New Roman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9" r="23910"/>
          <a:stretch/>
        </p:blipFill>
        <p:spPr>
          <a:xfrm>
            <a:off x="0" y="347854"/>
            <a:ext cx="1495426" cy="6510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ract File Checklis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>
            <a:off x="1524000" y="74104"/>
            <a:ext cx="6096000" cy="681950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19" y="3810000"/>
            <a:ext cx="29686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6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56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Before, During, and After Photos: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1447800"/>
            <a:ext cx="7620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smtClean="0"/>
              <a:t>Photo Points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Find a spot that is out of the way of the project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Drive a metal stake into the ground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Take photos from top of the stake whenever possible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Makes a huge difference in having photos from the same vantage point  </a:t>
            </a:r>
          </a:p>
        </p:txBody>
      </p:sp>
    </p:spTree>
    <p:extLst>
      <p:ext uri="{BB962C8B-B14F-4D97-AF65-F5344CB8AC3E}">
        <p14:creationId xmlns:p14="http://schemas.microsoft.com/office/powerpoint/2010/main" val="38608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ject Narrative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1073" r="31089"/>
          <a:stretch/>
        </p:blipFill>
        <p:spPr>
          <a:xfrm>
            <a:off x="1981200" y="-2275"/>
            <a:ext cx="5257800" cy="68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oject_timeline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2122" r="31287" b="4520"/>
          <a:stretch/>
        </p:blipFill>
        <p:spPr>
          <a:xfrm>
            <a:off x="1676400" y="19442"/>
            <a:ext cx="5562600" cy="68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" y="1219200"/>
            <a:ext cx="8534629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oject_timeline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2122" r="31287" b="4520"/>
          <a:stretch/>
        </p:blipFill>
        <p:spPr>
          <a:xfrm rot="491964">
            <a:off x="-1891610" y="1016862"/>
            <a:ext cx="6028522" cy="74113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Contract File Checklist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 rot="20884169">
            <a:off x="4654478" y="1024857"/>
            <a:ext cx="6601930" cy="73854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Project Narrative.pdf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1073" r="31089"/>
          <a:stretch/>
        </p:blipFill>
        <p:spPr>
          <a:xfrm>
            <a:off x="2005698" y="4666207"/>
            <a:ext cx="5257800" cy="68602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167512"/>
            <a:ext cx="3180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35607" y="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Project Hard File Webinar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Overview and Purpose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6" name="Picture 5" descr="Contract File Checklist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>
            <a:off x="1524000" y="415080"/>
            <a:ext cx="5791200" cy="64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ract File Checklis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10816" r="28009"/>
          <a:stretch/>
        </p:blipFill>
        <p:spPr>
          <a:xfrm>
            <a:off x="1295400" y="74103"/>
            <a:ext cx="6096000" cy="6819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1447800"/>
            <a:ext cx="2910840" cy="2819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tract File Checklis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3" t="28783" r="50000" b="34395"/>
          <a:stretch/>
        </p:blipFill>
        <p:spPr>
          <a:xfrm>
            <a:off x="1447800" y="381000"/>
            <a:ext cx="6196717" cy="58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8100"/>
            <a:ext cx="5334000" cy="687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020" y="5029200"/>
            <a:ext cx="4495800" cy="609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1335</Words>
  <Application>Microsoft Office PowerPoint</Application>
  <PresentationFormat>On-screen Show (4:3)</PresentationFormat>
  <Paragraphs>220</Paragraphs>
  <Slides>58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 Department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Challenger, Justin</dc:creator>
  <cp:lastModifiedBy>Steve Bloser</cp:lastModifiedBy>
  <cp:revision>35</cp:revision>
  <dcterms:created xsi:type="dcterms:W3CDTF">2016-06-27T17:10:59Z</dcterms:created>
  <dcterms:modified xsi:type="dcterms:W3CDTF">2016-07-07T12:49:29Z</dcterms:modified>
</cp:coreProperties>
</file>