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6" r:id="rId6"/>
  </p:sldMasterIdLst>
  <p:notesMasterIdLst>
    <p:notesMasterId r:id="rId76"/>
  </p:notesMasterIdLst>
  <p:sldIdLst>
    <p:sldId id="256" r:id="rId7"/>
    <p:sldId id="941" r:id="rId8"/>
    <p:sldId id="1903" r:id="rId9"/>
    <p:sldId id="1922" r:id="rId10"/>
    <p:sldId id="1904" r:id="rId11"/>
    <p:sldId id="1927" r:id="rId12"/>
    <p:sldId id="1926" r:id="rId13"/>
    <p:sldId id="1910" r:id="rId14"/>
    <p:sldId id="1923" r:id="rId15"/>
    <p:sldId id="856" r:id="rId16"/>
    <p:sldId id="857" r:id="rId17"/>
    <p:sldId id="858" r:id="rId18"/>
    <p:sldId id="1950" r:id="rId19"/>
    <p:sldId id="1951" r:id="rId20"/>
    <p:sldId id="951" r:id="rId21"/>
    <p:sldId id="1862" r:id="rId22"/>
    <p:sldId id="1853" r:id="rId23"/>
    <p:sldId id="1861" r:id="rId24"/>
    <p:sldId id="1895" r:id="rId25"/>
    <p:sldId id="1901" r:id="rId26"/>
    <p:sldId id="1854" r:id="rId27"/>
    <p:sldId id="1924" r:id="rId28"/>
    <p:sldId id="1900" r:id="rId29"/>
    <p:sldId id="1898" r:id="rId30"/>
    <p:sldId id="948" r:id="rId31"/>
    <p:sldId id="1941" r:id="rId32"/>
    <p:sldId id="1942" r:id="rId33"/>
    <p:sldId id="1945" r:id="rId34"/>
    <p:sldId id="1943" r:id="rId35"/>
    <p:sldId id="1856" r:id="rId36"/>
    <p:sldId id="1908" r:id="rId37"/>
    <p:sldId id="1912" r:id="rId38"/>
    <p:sldId id="1952" r:id="rId39"/>
    <p:sldId id="1954" r:id="rId40"/>
    <p:sldId id="1956" r:id="rId41"/>
    <p:sldId id="1955" r:id="rId42"/>
    <p:sldId id="1855" r:id="rId43"/>
    <p:sldId id="1914" r:id="rId44"/>
    <p:sldId id="1915" r:id="rId45"/>
    <p:sldId id="1916" r:id="rId46"/>
    <p:sldId id="1917" r:id="rId47"/>
    <p:sldId id="1946" r:id="rId48"/>
    <p:sldId id="1920" r:id="rId49"/>
    <p:sldId id="1913" r:id="rId50"/>
    <p:sldId id="1896" r:id="rId51"/>
    <p:sldId id="1925" r:id="rId52"/>
    <p:sldId id="1857" r:id="rId53"/>
    <p:sldId id="1866" r:id="rId54"/>
    <p:sldId id="1918" r:id="rId55"/>
    <p:sldId id="1928" r:id="rId56"/>
    <p:sldId id="1948" r:id="rId57"/>
    <p:sldId id="1919" r:id="rId58"/>
    <p:sldId id="775" r:id="rId59"/>
    <p:sldId id="1859" r:id="rId60"/>
    <p:sldId id="1929" r:id="rId61"/>
    <p:sldId id="949" r:id="rId62"/>
    <p:sldId id="1931" r:id="rId63"/>
    <p:sldId id="1932" r:id="rId64"/>
    <p:sldId id="1934" r:id="rId65"/>
    <p:sldId id="1935" r:id="rId66"/>
    <p:sldId id="1933" r:id="rId67"/>
    <p:sldId id="1957" r:id="rId68"/>
    <p:sldId id="1936" r:id="rId69"/>
    <p:sldId id="1958" r:id="rId70"/>
    <p:sldId id="1930" r:id="rId71"/>
    <p:sldId id="1937" r:id="rId72"/>
    <p:sldId id="1938" r:id="rId73"/>
    <p:sldId id="1939" r:id="rId74"/>
    <p:sldId id="194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 Sherri" initials="LS" lastIdx="1" clrIdx="0">
    <p:extLst>
      <p:ext uri="{19B8F6BF-5375-455C-9EA6-DF929625EA0E}">
        <p15:presenceInfo xmlns:p15="http://schemas.microsoft.com/office/powerpoint/2012/main" userId="S::shlaw@pa.gov::3da26e23-9ee6-4121-a54d-151d8db99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EEAC01"/>
    <a:srgbClr val="E9A900"/>
    <a:srgbClr val="E19E00"/>
    <a:srgbClr val="FF5050"/>
    <a:srgbClr val="FF7C80"/>
    <a:srgbClr val="FFFFFF"/>
    <a:srgbClr val="FFFF00"/>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80E3D-1C62-4A5F-8612-184638F97C18}" v="9299" dt="2024-04-24T16:55:43.348"/>
    <p1510:client id="{309933B9-265A-4FE2-89AF-44FE4F0F23FB}" v="32" dt="2024-04-25T12:55:14.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88259" autoAdjust="0"/>
  </p:normalViewPr>
  <p:slideViewPr>
    <p:cSldViewPr snapToGrid="0">
      <p:cViewPr varScale="1">
        <p:scale>
          <a:sx n="79" d="100"/>
          <a:sy n="79" d="100"/>
        </p:scale>
        <p:origin x="566" y="50"/>
      </p:cViewPr>
      <p:guideLst/>
    </p:cSldViewPr>
  </p:slid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309933B9-265A-4FE2-89AF-44FE4F0F23FB}"/>
    <pc:docChg chg="undo redo custSel addSld modSld sldOrd">
      <pc:chgData name="Law, Sherri" userId="3da26e23-9ee6-4121-a54d-151d8db9998d" providerId="ADAL" clId="{309933B9-265A-4FE2-89AF-44FE4F0F23FB}" dt="2024-04-25T12:55:14.623" v="334"/>
      <pc:docMkLst>
        <pc:docMk/>
      </pc:docMkLst>
      <pc:sldChg chg="modSp mod">
        <pc:chgData name="Law, Sherri" userId="3da26e23-9ee6-4121-a54d-151d8db9998d" providerId="ADAL" clId="{309933B9-265A-4FE2-89AF-44FE4F0F23FB}" dt="2024-04-25T12:25:56.079" v="198" actId="14100"/>
        <pc:sldMkLst>
          <pc:docMk/>
          <pc:sldMk cId="1797038369" sldId="256"/>
        </pc:sldMkLst>
        <pc:spChg chg="mod">
          <ac:chgData name="Law, Sherri" userId="3da26e23-9ee6-4121-a54d-151d8db9998d" providerId="ADAL" clId="{309933B9-265A-4FE2-89AF-44FE4F0F23FB}" dt="2024-04-25T12:25:56.079" v="198" actId="14100"/>
          <ac:spMkLst>
            <pc:docMk/>
            <pc:sldMk cId="1797038369" sldId="256"/>
            <ac:spMk id="46" creationId="{35C36704-BB25-44BF-BB70-9122A8F8DC97}"/>
          </ac:spMkLst>
        </pc:spChg>
      </pc:sldChg>
      <pc:sldChg chg="modSp mod">
        <pc:chgData name="Law, Sherri" userId="3da26e23-9ee6-4121-a54d-151d8db9998d" providerId="ADAL" clId="{309933B9-265A-4FE2-89AF-44FE4F0F23FB}" dt="2024-04-25T12:27:30.086" v="202" actId="20577"/>
        <pc:sldMkLst>
          <pc:docMk/>
          <pc:sldMk cId="1354958310" sldId="949"/>
        </pc:sldMkLst>
        <pc:spChg chg="mod">
          <ac:chgData name="Law, Sherri" userId="3da26e23-9ee6-4121-a54d-151d8db9998d" providerId="ADAL" clId="{309933B9-265A-4FE2-89AF-44FE4F0F23FB}" dt="2024-04-25T12:27:30.086" v="202" actId="20577"/>
          <ac:spMkLst>
            <pc:docMk/>
            <pc:sldMk cId="1354958310" sldId="949"/>
            <ac:spMk id="6" creationId="{F13B8311-CA55-4833-86CA-2ECAF4406AA1}"/>
          </ac:spMkLst>
        </pc:spChg>
      </pc:sldChg>
      <pc:sldChg chg="addSp modSp mod modAnim">
        <pc:chgData name="Law, Sherri" userId="3da26e23-9ee6-4121-a54d-151d8db9998d" providerId="ADAL" clId="{309933B9-265A-4FE2-89AF-44FE4F0F23FB}" dt="2024-04-25T12:55:14.623" v="334"/>
        <pc:sldMkLst>
          <pc:docMk/>
          <pc:sldMk cId="3935885188" sldId="951"/>
        </pc:sldMkLst>
        <pc:spChg chg="add mod">
          <ac:chgData name="Law, Sherri" userId="3da26e23-9ee6-4121-a54d-151d8db9998d" providerId="ADAL" clId="{309933B9-265A-4FE2-89AF-44FE4F0F23FB}" dt="2024-04-25T12:54:31.278" v="317" actId="14100"/>
          <ac:spMkLst>
            <pc:docMk/>
            <pc:sldMk cId="3935885188" sldId="951"/>
            <ac:spMk id="5" creationId="{4910022E-5C3F-8312-B827-AB6572663137}"/>
          </ac:spMkLst>
        </pc:spChg>
        <pc:spChg chg="add mod">
          <ac:chgData name="Law, Sherri" userId="3da26e23-9ee6-4121-a54d-151d8db9998d" providerId="ADAL" clId="{309933B9-265A-4FE2-89AF-44FE4F0F23FB}" dt="2024-04-25T12:54:47.776" v="326" actId="1076"/>
          <ac:spMkLst>
            <pc:docMk/>
            <pc:sldMk cId="3935885188" sldId="951"/>
            <ac:spMk id="6" creationId="{0617AF45-5F9D-D6C0-1B99-59299C513C46}"/>
          </ac:spMkLst>
        </pc:spChg>
        <pc:spChg chg="add mod">
          <ac:chgData name="Law, Sherri" userId="3da26e23-9ee6-4121-a54d-151d8db9998d" providerId="ADAL" clId="{309933B9-265A-4FE2-89AF-44FE4F0F23FB}" dt="2024-04-25T12:54:54.568" v="328" actId="1076"/>
          <ac:spMkLst>
            <pc:docMk/>
            <pc:sldMk cId="3935885188" sldId="951"/>
            <ac:spMk id="8" creationId="{E7FD4CC6-2786-BA9F-3B3C-66A45BCEBC26}"/>
          </ac:spMkLst>
        </pc:spChg>
      </pc:sldChg>
      <pc:sldChg chg="modAnim">
        <pc:chgData name="Law, Sherri" userId="3da26e23-9ee6-4121-a54d-151d8db9998d" providerId="ADAL" clId="{309933B9-265A-4FE2-89AF-44FE4F0F23FB}" dt="2024-04-25T00:41:14.725" v="4"/>
        <pc:sldMkLst>
          <pc:docMk/>
          <pc:sldMk cId="406976930" sldId="1853"/>
        </pc:sldMkLst>
      </pc:sldChg>
      <pc:sldChg chg="modSp mod">
        <pc:chgData name="Law, Sherri" userId="3da26e23-9ee6-4121-a54d-151d8db9998d" providerId="ADAL" clId="{309933B9-265A-4FE2-89AF-44FE4F0F23FB}" dt="2024-04-25T01:50:34.964" v="100" actId="27636"/>
        <pc:sldMkLst>
          <pc:docMk/>
          <pc:sldMk cId="1571958417" sldId="1857"/>
        </pc:sldMkLst>
        <pc:spChg chg="mod">
          <ac:chgData name="Law, Sherri" userId="3da26e23-9ee6-4121-a54d-151d8db9998d" providerId="ADAL" clId="{309933B9-265A-4FE2-89AF-44FE4F0F23FB}" dt="2024-04-25T01:50:34.964" v="100" actId="27636"/>
          <ac:spMkLst>
            <pc:docMk/>
            <pc:sldMk cId="1571958417" sldId="1857"/>
            <ac:spMk id="7" creationId="{C9EEE632-E375-43E9-97B7-4339F540D824}"/>
          </ac:spMkLst>
        </pc:spChg>
      </pc:sldChg>
      <pc:sldChg chg="modSp mod">
        <pc:chgData name="Law, Sherri" userId="3da26e23-9ee6-4121-a54d-151d8db9998d" providerId="ADAL" clId="{309933B9-265A-4FE2-89AF-44FE4F0F23FB}" dt="2024-04-25T01:50:09.846" v="68" actId="20577"/>
        <pc:sldMkLst>
          <pc:docMk/>
          <pc:sldMk cId="971975274" sldId="1859"/>
        </pc:sldMkLst>
        <pc:spChg chg="mod">
          <ac:chgData name="Law, Sherri" userId="3da26e23-9ee6-4121-a54d-151d8db9998d" providerId="ADAL" clId="{309933B9-265A-4FE2-89AF-44FE4F0F23FB}" dt="2024-04-25T01:50:09.846" v="68" actId="20577"/>
          <ac:spMkLst>
            <pc:docMk/>
            <pc:sldMk cId="971975274" sldId="1859"/>
            <ac:spMk id="7" creationId="{C9EEE632-E375-43E9-97B7-4339F540D824}"/>
          </ac:spMkLst>
        </pc:spChg>
      </pc:sldChg>
      <pc:sldChg chg="modSp mod">
        <pc:chgData name="Law, Sherri" userId="3da26e23-9ee6-4121-a54d-151d8db9998d" providerId="ADAL" clId="{309933B9-265A-4FE2-89AF-44FE4F0F23FB}" dt="2024-04-25T01:50:32.580" v="98" actId="27636"/>
        <pc:sldMkLst>
          <pc:docMk/>
          <pc:sldMk cId="3890403183" sldId="1866"/>
        </pc:sldMkLst>
        <pc:spChg chg="mod">
          <ac:chgData name="Law, Sherri" userId="3da26e23-9ee6-4121-a54d-151d8db9998d" providerId="ADAL" clId="{309933B9-265A-4FE2-89AF-44FE4F0F23FB}" dt="2024-04-25T01:50:32.580" v="98" actId="27636"/>
          <ac:spMkLst>
            <pc:docMk/>
            <pc:sldMk cId="3890403183" sldId="1866"/>
            <ac:spMk id="7" creationId="{C9EEE632-E375-43E9-97B7-4339F540D824}"/>
          </ac:spMkLst>
        </pc:spChg>
      </pc:sldChg>
      <pc:sldChg chg="modSp mod modAnim">
        <pc:chgData name="Law, Sherri" userId="3da26e23-9ee6-4121-a54d-151d8db9998d" providerId="ADAL" clId="{309933B9-265A-4FE2-89AF-44FE4F0F23FB}" dt="2024-04-25T00:48:04.155" v="14" actId="403"/>
        <pc:sldMkLst>
          <pc:docMk/>
          <pc:sldMk cId="1914537467" sldId="1900"/>
        </pc:sldMkLst>
        <pc:spChg chg="mod">
          <ac:chgData name="Law, Sherri" userId="3da26e23-9ee6-4121-a54d-151d8db9998d" providerId="ADAL" clId="{309933B9-265A-4FE2-89AF-44FE4F0F23FB}" dt="2024-04-25T00:48:04.155" v="14" actId="403"/>
          <ac:spMkLst>
            <pc:docMk/>
            <pc:sldMk cId="1914537467" sldId="1900"/>
            <ac:spMk id="6" creationId="{F13B8311-CA55-4833-86CA-2ECAF4406AA1}"/>
          </ac:spMkLst>
        </pc:spChg>
      </pc:sldChg>
      <pc:sldChg chg="modSp mod">
        <pc:chgData name="Law, Sherri" userId="3da26e23-9ee6-4121-a54d-151d8db9998d" providerId="ADAL" clId="{309933B9-265A-4FE2-89AF-44FE4F0F23FB}" dt="2024-04-25T01:50:28.962" v="96"/>
        <pc:sldMkLst>
          <pc:docMk/>
          <pc:sldMk cId="354456897" sldId="1918"/>
        </pc:sldMkLst>
        <pc:spChg chg="mod">
          <ac:chgData name="Law, Sherri" userId="3da26e23-9ee6-4121-a54d-151d8db9998d" providerId="ADAL" clId="{309933B9-265A-4FE2-89AF-44FE4F0F23FB}" dt="2024-04-25T01:50:28.962" v="96"/>
          <ac:spMkLst>
            <pc:docMk/>
            <pc:sldMk cId="354456897" sldId="1918"/>
            <ac:spMk id="7" creationId="{C9EEE632-E375-43E9-97B7-4339F540D824}"/>
          </ac:spMkLst>
        </pc:spChg>
      </pc:sldChg>
      <pc:sldChg chg="modSp mod">
        <pc:chgData name="Law, Sherri" userId="3da26e23-9ee6-4121-a54d-151d8db9998d" providerId="ADAL" clId="{309933B9-265A-4FE2-89AF-44FE4F0F23FB}" dt="2024-04-25T01:50:15.860" v="80" actId="20577"/>
        <pc:sldMkLst>
          <pc:docMk/>
          <pc:sldMk cId="868654442" sldId="1919"/>
        </pc:sldMkLst>
        <pc:spChg chg="mod">
          <ac:chgData name="Law, Sherri" userId="3da26e23-9ee6-4121-a54d-151d8db9998d" providerId="ADAL" clId="{309933B9-265A-4FE2-89AF-44FE4F0F23FB}" dt="2024-04-25T01:50:15.860" v="80" actId="20577"/>
          <ac:spMkLst>
            <pc:docMk/>
            <pc:sldMk cId="868654442" sldId="1919"/>
            <ac:spMk id="7" creationId="{C9EEE632-E375-43E9-97B7-4339F540D824}"/>
          </ac:spMkLst>
        </pc:spChg>
        <pc:spChg chg="mod">
          <ac:chgData name="Law, Sherri" userId="3da26e23-9ee6-4121-a54d-151d8db9998d" providerId="ADAL" clId="{309933B9-265A-4FE2-89AF-44FE4F0F23FB}" dt="2024-04-25T01:50:13.374" v="70" actId="1076"/>
          <ac:spMkLst>
            <pc:docMk/>
            <pc:sldMk cId="868654442" sldId="1919"/>
            <ac:spMk id="14" creationId="{B9BFFF34-EC84-5CC9-B728-30CFA2D06881}"/>
          </ac:spMkLst>
        </pc:spChg>
      </pc:sldChg>
      <pc:sldChg chg="modSp mod">
        <pc:chgData name="Law, Sherri" userId="3da26e23-9ee6-4121-a54d-151d8db9998d" providerId="ADAL" clId="{309933B9-265A-4FE2-89AF-44FE4F0F23FB}" dt="2024-04-25T01:50:25.040" v="93"/>
        <pc:sldMkLst>
          <pc:docMk/>
          <pc:sldMk cId="3117878448" sldId="1928"/>
        </pc:sldMkLst>
        <pc:spChg chg="mod">
          <ac:chgData name="Law, Sherri" userId="3da26e23-9ee6-4121-a54d-151d8db9998d" providerId="ADAL" clId="{309933B9-265A-4FE2-89AF-44FE4F0F23FB}" dt="2024-04-25T01:50:25.040" v="93"/>
          <ac:spMkLst>
            <pc:docMk/>
            <pc:sldMk cId="3117878448" sldId="1928"/>
            <ac:spMk id="7" creationId="{C9EEE632-E375-43E9-97B7-4339F540D824}"/>
          </ac:spMkLst>
        </pc:spChg>
      </pc:sldChg>
      <pc:sldChg chg="modSp mod">
        <pc:chgData name="Law, Sherri" userId="3da26e23-9ee6-4121-a54d-151d8db9998d" providerId="ADAL" clId="{309933B9-265A-4FE2-89AF-44FE4F0F23FB}" dt="2024-04-25T12:34:14.672" v="305"/>
        <pc:sldMkLst>
          <pc:docMk/>
          <pc:sldMk cId="2078829491" sldId="1931"/>
        </pc:sldMkLst>
        <pc:spChg chg="mod">
          <ac:chgData name="Law, Sherri" userId="3da26e23-9ee6-4121-a54d-151d8db9998d" providerId="ADAL" clId="{309933B9-265A-4FE2-89AF-44FE4F0F23FB}" dt="2024-04-25T12:34:14.672" v="305"/>
          <ac:spMkLst>
            <pc:docMk/>
            <pc:sldMk cId="2078829491" sldId="1931"/>
            <ac:spMk id="6" creationId="{F13B8311-CA55-4833-86CA-2ECAF4406AA1}"/>
          </ac:spMkLst>
        </pc:spChg>
      </pc:sldChg>
      <pc:sldChg chg="addSp delSp modSp mod">
        <pc:chgData name="Law, Sherri" userId="3da26e23-9ee6-4121-a54d-151d8db9998d" providerId="ADAL" clId="{309933B9-265A-4FE2-89AF-44FE4F0F23FB}" dt="2024-04-25T12:30:14.385" v="232" actId="14100"/>
        <pc:sldMkLst>
          <pc:docMk/>
          <pc:sldMk cId="559887876" sldId="1933"/>
        </pc:sldMkLst>
        <pc:spChg chg="mod">
          <ac:chgData name="Law, Sherri" userId="3da26e23-9ee6-4121-a54d-151d8db9998d" providerId="ADAL" clId="{309933B9-265A-4FE2-89AF-44FE4F0F23FB}" dt="2024-04-25T12:30:13.509" v="230" actId="6549"/>
          <ac:spMkLst>
            <pc:docMk/>
            <pc:sldMk cId="559887876" sldId="1933"/>
            <ac:spMk id="6" creationId="{F13B8311-CA55-4833-86CA-2ECAF4406AA1}"/>
          </ac:spMkLst>
        </pc:spChg>
        <pc:picChg chg="add mod">
          <ac:chgData name="Law, Sherri" userId="3da26e23-9ee6-4121-a54d-151d8db9998d" providerId="ADAL" clId="{309933B9-265A-4FE2-89AF-44FE4F0F23FB}" dt="2024-04-25T12:30:14.385" v="232" actId="14100"/>
          <ac:picMkLst>
            <pc:docMk/>
            <pc:sldMk cId="559887876" sldId="1933"/>
            <ac:picMk id="4" creationId="{BBF39A3F-1151-83B0-B5B1-2860DEC23AAC}"/>
          </ac:picMkLst>
        </pc:picChg>
        <pc:picChg chg="del">
          <ac:chgData name="Law, Sherri" userId="3da26e23-9ee6-4121-a54d-151d8db9998d" providerId="ADAL" clId="{309933B9-265A-4FE2-89AF-44FE4F0F23FB}" dt="2024-04-25T12:28:23.768" v="208" actId="478"/>
          <ac:picMkLst>
            <pc:docMk/>
            <pc:sldMk cId="559887876" sldId="1933"/>
            <ac:picMk id="5" creationId="{85F3148D-30E0-F344-A1D0-6E79F3D599B6}"/>
          </ac:picMkLst>
        </pc:picChg>
      </pc:sldChg>
      <pc:sldChg chg="addSp delSp modSp mod">
        <pc:chgData name="Law, Sherri" userId="3da26e23-9ee6-4121-a54d-151d8db9998d" providerId="ADAL" clId="{309933B9-265A-4FE2-89AF-44FE4F0F23FB}" dt="2024-04-25T12:28:54.939" v="223" actId="1076"/>
        <pc:sldMkLst>
          <pc:docMk/>
          <pc:sldMk cId="996590341" sldId="1936"/>
        </pc:sldMkLst>
        <pc:spChg chg="mod">
          <ac:chgData name="Law, Sherri" userId="3da26e23-9ee6-4121-a54d-151d8db9998d" providerId="ADAL" clId="{309933B9-265A-4FE2-89AF-44FE4F0F23FB}" dt="2024-04-25T12:28:40.493" v="217" actId="13926"/>
          <ac:spMkLst>
            <pc:docMk/>
            <pc:sldMk cId="996590341" sldId="1936"/>
            <ac:spMk id="6" creationId="{F13B8311-CA55-4833-86CA-2ECAF4406AA1}"/>
          </ac:spMkLst>
        </pc:spChg>
        <pc:picChg chg="del">
          <ac:chgData name="Law, Sherri" userId="3da26e23-9ee6-4121-a54d-151d8db9998d" providerId="ADAL" clId="{309933B9-265A-4FE2-89AF-44FE4F0F23FB}" dt="2024-04-25T12:28:41.748" v="218" actId="478"/>
          <ac:picMkLst>
            <pc:docMk/>
            <pc:sldMk cId="996590341" sldId="1936"/>
            <ac:picMk id="3" creationId="{F854C1FA-60CB-63A9-4C23-440565ACB27F}"/>
          </ac:picMkLst>
        </pc:picChg>
        <pc:picChg chg="add mod">
          <ac:chgData name="Law, Sherri" userId="3da26e23-9ee6-4121-a54d-151d8db9998d" providerId="ADAL" clId="{309933B9-265A-4FE2-89AF-44FE4F0F23FB}" dt="2024-04-25T12:28:54.939" v="223" actId="1076"/>
          <ac:picMkLst>
            <pc:docMk/>
            <pc:sldMk cId="996590341" sldId="1936"/>
            <ac:picMk id="5" creationId="{DAFEAB2D-A230-A996-FFBA-F3ACB494D67A}"/>
          </ac:picMkLst>
        </pc:picChg>
      </pc:sldChg>
      <pc:sldChg chg="modSp mod">
        <pc:chgData name="Law, Sherri" userId="3da26e23-9ee6-4121-a54d-151d8db9998d" providerId="ADAL" clId="{309933B9-265A-4FE2-89AF-44FE4F0F23FB}" dt="2024-04-25T01:50:19.477" v="90" actId="20577"/>
        <pc:sldMkLst>
          <pc:docMk/>
          <pc:sldMk cId="1919309252" sldId="1948"/>
        </pc:sldMkLst>
        <pc:spChg chg="mod">
          <ac:chgData name="Law, Sherri" userId="3da26e23-9ee6-4121-a54d-151d8db9998d" providerId="ADAL" clId="{309933B9-265A-4FE2-89AF-44FE4F0F23FB}" dt="2024-04-25T01:50:19.477" v="90" actId="20577"/>
          <ac:spMkLst>
            <pc:docMk/>
            <pc:sldMk cId="1919309252" sldId="1948"/>
            <ac:spMk id="7" creationId="{C9EEE632-E375-43E9-97B7-4339F540D824}"/>
          </ac:spMkLst>
        </pc:spChg>
      </pc:sldChg>
      <pc:sldChg chg="modSp mod">
        <pc:chgData name="Law, Sherri" userId="3da26e23-9ee6-4121-a54d-151d8db9998d" providerId="ADAL" clId="{309933B9-265A-4FE2-89AF-44FE4F0F23FB}" dt="2024-04-25T01:49:26.982" v="58" actId="27636"/>
        <pc:sldMkLst>
          <pc:docMk/>
          <pc:sldMk cId="3725289731" sldId="1949"/>
        </pc:sldMkLst>
        <pc:spChg chg="mod">
          <ac:chgData name="Law, Sherri" userId="3da26e23-9ee6-4121-a54d-151d8db9998d" providerId="ADAL" clId="{309933B9-265A-4FE2-89AF-44FE4F0F23FB}" dt="2024-04-25T01:49:26.982" v="58" actId="27636"/>
          <ac:spMkLst>
            <pc:docMk/>
            <pc:sldMk cId="3725289731" sldId="1949"/>
            <ac:spMk id="7" creationId="{C9EEE632-E375-43E9-97B7-4339F540D824}"/>
          </ac:spMkLst>
        </pc:spChg>
      </pc:sldChg>
      <pc:sldChg chg="modAnim">
        <pc:chgData name="Law, Sherri" userId="3da26e23-9ee6-4121-a54d-151d8db9998d" providerId="ADAL" clId="{309933B9-265A-4FE2-89AF-44FE4F0F23FB}" dt="2024-04-25T12:02:12.150" v="109"/>
        <pc:sldMkLst>
          <pc:docMk/>
          <pc:sldMk cId="2828547067" sldId="1952"/>
        </pc:sldMkLst>
      </pc:sldChg>
      <pc:sldChg chg="modSp mod">
        <pc:chgData name="Law, Sherri" userId="3da26e23-9ee6-4121-a54d-151d8db9998d" providerId="ADAL" clId="{309933B9-265A-4FE2-89AF-44FE4F0F23FB}" dt="2024-04-25T12:05:16.703" v="138" actId="14100"/>
        <pc:sldMkLst>
          <pc:docMk/>
          <pc:sldMk cId="799523670" sldId="1954"/>
        </pc:sldMkLst>
        <pc:spChg chg="mod">
          <ac:chgData name="Law, Sherri" userId="3da26e23-9ee6-4121-a54d-151d8db9998d" providerId="ADAL" clId="{309933B9-265A-4FE2-89AF-44FE4F0F23FB}" dt="2024-04-25T12:02:50.579" v="112" actId="1076"/>
          <ac:spMkLst>
            <pc:docMk/>
            <pc:sldMk cId="799523670" sldId="1954"/>
            <ac:spMk id="4" creationId="{C2708EA7-F808-13C3-7CAD-08542E05D022}"/>
          </ac:spMkLst>
        </pc:spChg>
        <pc:spChg chg="mod">
          <ac:chgData name="Law, Sherri" userId="3da26e23-9ee6-4121-a54d-151d8db9998d" providerId="ADAL" clId="{309933B9-265A-4FE2-89AF-44FE4F0F23FB}" dt="2024-04-25T12:05:16.703" v="138" actId="14100"/>
          <ac:spMkLst>
            <pc:docMk/>
            <pc:sldMk cId="799523670" sldId="1954"/>
            <ac:spMk id="5" creationId="{EECE8BAC-5D2D-2964-A614-637DF17E491A}"/>
          </ac:spMkLst>
        </pc:spChg>
        <pc:spChg chg="mod">
          <ac:chgData name="Law, Sherri" userId="3da26e23-9ee6-4121-a54d-151d8db9998d" providerId="ADAL" clId="{309933B9-265A-4FE2-89AF-44FE4F0F23FB}" dt="2024-04-25T12:02:59.536" v="115" actId="404"/>
          <ac:spMkLst>
            <pc:docMk/>
            <pc:sldMk cId="799523670" sldId="1954"/>
            <ac:spMk id="6" creationId="{F13B8311-CA55-4833-86CA-2ECAF4406AA1}"/>
          </ac:spMkLst>
        </pc:spChg>
        <pc:cxnChg chg="mod">
          <ac:chgData name="Law, Sherri" userId="3da26e23-9ee6-4121-a54d-151d8db9998d" providerId="ADAL" clId="{309933B9-265A-4FE2-89AF-44FE4F0F23FB}" dt="2024-04-25T12:02:54.634" v="114" actId="14100"/>
          <ac:cxnSpMkLst>
            <pc:docMk/>
            <pc:sldMk cId="799523670" sldId="1954"/>
            <ac:cxnSpMk id="9" creationId="{892F14ED-2789-2C0C-BC97-34882B296716}"/>
          </ac:cxnSpMkLst>
        </pc:cxnChg>
      </pc:sldChg>
      <pc:sldChg chg="modSp mod">
        <pc:chgData name="Law, Sherri" userId="3da26e23-9ee6-4121-a54d-151d8db9998d" providerId="ADAL" clId="{309933B9-265A-4FE2-89AF-44FE4F0F23FB}" dt="2024-04-25T12:05:34.717" v="152" actId="20577"/>
        <pc:sldMkLst>
          <pc:docMk/>
          <pc:sldMk cId="963549909" sldId="1955"/>
        </pc:sldMkLst>
        <pc:spChg chg="mod">
          <ac:chgData name="Law, Sherri" userId="3da26e23-9ee6-4121-a54d-151d8db9998d" providerId="ADAL" clId="{309933B9-265A-4FE2-89AF-44FE4F0F23FB}" dt="2024-04-25T12:05:34.717" v="152" actId="20577"/>
          <ac:spMkLst>
            <pc:docMk/>
            <pc:sldMk cId="963549909" sldId="1955"/>
            <ac:spMk id="6" creationId="{F13B8311-CA55-4833-86CA-2ECAF4406AA1}"/>
          </ac:spMkLst>
        </pc:spChg>
        <pc:picChg chg="mod">
          <ac:chgData name="Law, Sherri" userId="3da26e23-9ee6-4121-a54d-151d8db9998d" providerId="ADAL" clId="{309933B9-265A-4FE2-89AF-44FE4F0F23FB}" dt="2024-04-25T12:05:29.581" v="147" actId="14100"/>
          <ac:picMkLst>
            <pc:docMk/>
            <pc:sldMk cId="963549909" sldId="1955"/>
            <ac:picMk id="18" creationId="{3ACDF3F6-DFC6-D84D-1AD9-2C8CBB4ED285}"/>
          </ac:picMkLst>
        </pc:picChg>
        <pc:picChg chg="mod">
          <ac:chgData name="Law, Sherri" userId="3da26e23-9ee6-4121-a54d-151d8db9998d" providerId="ADAL" clId="{309933B9-265A-4FE2-89AF-44FE4F0F23FB}" dt="2024-04-25T12:05:29.901" v="149" actId="14100"/>
          <ac:picMkLst>
            <pc:docMk/>
            <pc:sldMk cId="963549909" sldId="1955"/>
            <ac:picMk id="20" creationId="{11379B8F-E5AA-CE11-D80C-4CB284129ABC}"/>
          </ac:picMkLst>
        </pc:picChg>
      </pc:sldChg>
      <pc:sldChg chg="addSp modSp add mod">
        <pc:chgData name="Law, Sherri" userId="3da26e23-9ee6-4121-a54d-151d8db9998d" providerId="ADAL" clId="{309933B9-265A-4FE2-89AF-44FE4F0F23FB}" dt="2024-04-25T12:31:15.857" v="276" actId="20577"/>
        <pc:sldMkLst>
          <pc:docMk/>
          <pc:sldMk cId="3467567709" sldId="1957"/>
        </pc:sldMkLst>
        <pc:spChg chg="mod">
          <ac:chgData name="Law, Sherri" userId="3da26e23-9ee6-4121-a54d-151d8db9998d" providerId="ADAL" clId="{309933B9-265A-4FE2-89AF-44FE4F0F23FB}" dt="2024-04-25T12:30:20.344" v="235" actId="14100"/>
          <ac:spMkLst>
            <pc:docMk/>
            <pc:sldMk cId="3467567709" sldId="1957"/>
            <ac:spMk id="6" creationId="{F13B8311-CA55-4833-86CA-2ECAF4406AA1}"/>
          </ac:spMkLst>
        </pc:spChg>
        <pc:spChg chg="add mod">
          <ac:chgData name="Law, Sherri" userId="3da26e23-9ee6-4121-a54d-151d8db9998d" providerId="ADAL" clId="{309933B9-265A-4FE2-89AF-44FE4F0F23FB}" dt="2024-04-25T12:31:06.201" v="266" actId="1076"/>
          <ac:spMkLst>
            <pc:docMk/>
            <pc:sldMk cId="3467567709" sldId="1957"/>
            <ac:spMk id="8" creationId="{9A41075F-FE8E-8D54-A789-9C015F2B8B65}"/>
          </ac:spMkLst>
        </pc:spChg>
        <pc:spChg chg="add mod">
          <ac:chgData name="Law, Sherri" userId="3da26e23-9ee6-4121-a54d-151d8db9998d" providerId="ADAL" clId="{309933B9-265A-4FE2-89AF-44FE4F0F23FB}" dt="2024-04-25T12:31:15.857" v="276" actId="20577"/>
          <ac:spMkLst>
            <pc:docMk/>
            <pc:sldMk cId="3467567709" sldId="1957"/>
            <ac:spMk id="9" creationId="{4DA99F0D-464E-7471-9F37-2F55BC7FF653}"/>
          </ac:spMkLst>
        </pc:spChg>
        <pc:picChg chg="mod">
          <ac:chgData name="Law, Sherri" userId="3da26e23-9ee6-4121-a54d-151d8db9998d" providerId="ADAL" clId="{309933B9-265A-4FE2-89AF-44FE4F0F23FB}" dt="2024-04-25T12:30:40.528" v="247" actId="1076"/>
          <ac:picMkLst>
            <pc:docMk/>
            <pc:sldMk cId="3467567709" sldId="1957"/>
            <ac:picMk id="4" creationId="{BBF39A3F-1151-83B0-B5B1-2860DEC23AAC}"/>
          </ac:picMkLst>
        </pc:picChg>
        <pc:picChg chg="add mod">
          <ac:chgData name="Law, Sherri" userId="3da26e23-9ee6-4121-a54d-151d8db9998d" providerId="ADAL" clId="{309933B9-265A-4FE2-89AF-44FE4F0F23FB}" dt="2024-04-25T12:30:39.481" v="246" actId="1076"/>
          <ac:picMkLst>
            <pc:docMk/>
            <pc:sldMk cId="3467567709" sldId="1957"/>
            <ac:picMk id="5" creationId="{3E54B21B-233B-C16D-CBF3-BDD6DF5108A8}"/>
          </ac:picMkLst>
        </pc:picChg>
      </pc:sldChg>
      <pc:sldChg chg="addSp delSp modSp add mod ord">
        <pc:chgData name="Law, Sherri" userId="3da26e23-9ee6-4121-a54d-151d8db9998d" providerId="ADAL" clId="{309933B9-265A-4FE2-89AF-44FE4F0F23FB}" dt="2024-04-25T12:32:05.278" v="304" actId="14100"/>
        <pc:sldMkLst>
          <pc:docMk/>
          <pc:sldMk cId="797390738" sldId="1958"/>
        </pc:sldMkLst>
        <pc:spChg chg="mod">
          <ac:chgData name="Law, Sherri" userId="3da26e23-9ee6-4121-a54d-151d8db9998d" providerId="ADAL" clId="{309933B9-265A-4FE2-89AF-44FE4F0F23FB}" dt="2024-04-25T12:31:28.876" v="283" actId="20577"/>
          <ac:spMkLst>
            <pc:docMk/>
            <pc:sldMk cId="797390738" sldId="1958"/>
            <ac:spMk id="6" creationId="{F13B8311-CA55-4833-86CA-2ECAF4406AA1}"/>
          </ac:spMkLst>
        </pc:spChg>
        <pc:spChg chg="mod">
          <ac:chgData name="Law, Sherri" userId="3da26e23-9ee6-4121-a54d-151d8db9998d" providerId="ADAL" clId="{309933B9-265A-4FE2-89AF-44FE4F0F23FB}" dt="2024-04-25T12:31:50.999" v="296" actId="1076"/>
          <ac:spMkLst>
            <pc:docMk/>
            <pc:sldMk cId="797390738" sldId="1958"/>
            <ac:spMk id="8" creationId="{9A41075F-FE8E-8D54-A789-9C015F2B8B65}"/>
          </ac:spMkLst>
        </pc:spChg>
        <pc:spChg chg="mod">
          <ac:chgData name="Law, Sherri" userId="3da26e23-9ee6-4121-a54d-151d8db9998d" providerId="ADAL" clId="{309933B9-265A-4FE2-89AF-44FE4F0F23FB}" dt="2024-04-25T12:31:53.266" v="297" actId="1076"/>
          <ac:spMkLst>
            <pc:docMk/>
            <pc:sldMk cId="797390738" sldId="1958"/>
            <ac:spMk id="9" creationId="{4DA99F0D-464E-7471-9F37-2F55BC7FF653}"/>
          </ac:spMkLst>
        </pc:spChg>
        <pc:picChg chg="del">
          <ac:chgData name="Law, Sherri" userId="3da26e23-9ee6-4121-a54d-151d8db9998d" providerId="ADAL" clId="{309933B9-265A-4FE2-89AF-44FE4F0F23FB}" dt="2024-04-25T12:31:31.229" v="284" actId="478"/>
          <ac:picMkLst>
            <pc:docMk/>
            <pc:sldMk cId="797390738" sldId="1958"/>
            <ac:picMk id="4" creationId="{BBF39A3F-1151-83B0-B5B1-2860DEC23AAC}"/>
          </ac:picMkLst>
        </pc:picChg>
        <pc:picChg chg="del">
          <ac:chgData name="Law, Sherri" userId="3da26e23-9ee6-4121-a54d-151d8db9998d" providerId="ADAL" clId="{309933B9-265A-4FE2-89AF-44FE4F0F23FB}" dt="2024-04-25T12:31:31.761" v="285" actId="478"/>
          <ac:picMkLst>
            <pc:docMk/>
            <pc:sldMk cId="797390738" sldId="1958"/>
            <ac:picMk id="5" creationId="{3E54B21B-233B-C16D-CBF3-BDD6DF5108A8}"/>
          </ac:picMkLst>
        </pc:picChg>
        <pc:picChg chg="add mod">
          <ac:chgData name="Law, Sherri" userId="3da26e23-9ee6-4121-a54d-151d8db9998d" providerId="ADAL" clId="{309933B9-265A-4FE2-89AF-44FE4F0F23FB}" dt="2024-04-25T12:32:01.686" v="303" actId="14100"/>
          <ac:picMkLst>
            <pc:docMk/>
            <pc:sldMk cId="797390738" sldId="1958"/>
            <ac:picMk id="11" creationId="{5534F213-6400-4980-888B-F73A8E6E01F0}"/>
          </ac:picMkLst>
        </pc:picChg>
        <pc:picChg chg="add mod">
          <ac:chgData name="Law, Sherri" userId="3da26e23-9ee6-4121-a54d-151d8db9998d" providerId="ADAL" clId="{309933B9-265A-4FE2-89AF-44FE4F0F23FB}" dt="2024-04-25T12:32:05.278" v="304" actId="14100"/>
          <ac:picMkLst>
            <pc:docMk/>
            <pc:sldMk cId="797390738" sldId="1958"/>
            <ac:picMk id="13" creationId="{9C7BFF8B-81CC-5161-8DAB-79338CF4481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DGR or LVR Funding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12-4D2E-AE05-FB6627C710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9012-4D2E-AE05-FB6627C710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9012-4D2E-AE05-FB6627C71081}"/>
              </c:ext>
            </c:extLst>
          </c:dPt>
          <c:dLbls>
            <c:delete val="1"/>
          </c:dLbls>
          <c:cat>
            <c:strRef>
              <c:f>Sheet1!$A$2:$A$4</c:f>
              <c:strCache>
                <c:ptCount val="3"/>
                <c:pt idx="0">
                  <c:v>Administration Funds</c:v>
                </c:pt>
                <c:pt idx="1">
                  <c:v>Education Funds</c:v>
                </c:pt>
                <c:pt idx="2">
                  <c:v>Project funds</c:v>
                </c:pt>
              </c:strCache>
            </c:strRef>
          </c:cat>
          <c:val>
            <c:numRef>
              <c:f>Sheet1!$B$2:$B$4</c:f>
              <c:numCache>
                <c:formatCode>0%</c:formatCode>
                <c:ptCount val="3"/>
                <c:pt idx="0">
                  <c:v>0.1</c:v>
                </c:pt>
                <c:pt idx="1">
                  <c:v>0.1</c:v>
                </c:pt>
                <c:pt idx="2">
                  <c:v>0.8</c:v>
                </c:pt>
              </c:numCache>
            </c:numRef>
          </c:val>
          <c:extLst>
            <c:ext xmlns:c16="http://schemas.microsoft.com/office/drawing/2014/chart" uri="{C3380CC4-5D6E-409C-BE32-E72D297353CC}">
              <c16:uniqueId val="{00000000-9012-4D2E-AE05-FB6627C710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012-4D2E-AE05-FB6627C7108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9012-4D2E-AE05-FB6627C7108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9012-4D2E-AE05-FB6627C7108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D9A8-4F3E-9FD2-68EBE28C60F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0-D9A8-4F3E-9FD2-68EBE28C60F4}"/>
              </c:ext>
            </c:extLst>
          </c:dPt>
          <c:dLbls>
            <c:delete val="1"/>
          </c:dLbls>
          <c:cat>
            <c:strRef>
              <c:f>Sheet1!$A$2:$A$6</c:f>
              <c:strCache>
                <c:ptCount val="5"/>
                <c:pt idx="0">
                  <c:v>Admin to project</c:v>
                </c:pt>
                <c:pt idx="1">
                  <c:v>Administration</c:v>
                </c:pt>
                <c:pt idx="2">
                  <c:v>Education</c:v>
                </c:pt>
                <c:pt idx="3">
                  <c:v>Edu to Project</c:v>
                </c:pt>
                <c:pt idx="4">
                  <c:v>Projects</c:v>
                </c:pt>
              </c:strCache>
            </c:strRef>
          </c:cat>
          <c:val>
            <c:numRef>
              <c:f>Sheet1!$B$2:$B$6</c:f>
              <c:numCache>
                <c:formatCode>0%</c:formatCode>
                <c:ptCount val="5"/>
                <c:pt idx="0">
                  <c:v>0.03</c:v>
                </c:pt>
                <c:pt idx="1">
                  <c:v>7.0000000000000007E-2</c:v>
                </c:pt>
                <c:pt idx="2">
                  <c:v>0.03</c:v>
                </c:pt>
                <c:pt idx="3">
                  <c:v>7.0000000000000007E-2</c:v>
                </c:pt>
                <c:pt idx="4">
                  <c:v>0.8</c:v>
                </c:pt>
              </c:numCache>
            </c:numRef>
          </c:val>
          <c:extLst>
            <c:ext xmlns:c16="http://schemas.microsoft.com/office/drawing/2014/chart" uri="{C3380CC4-5D6E-409C-BE32-E72D297353CC}">
              <c16:uniqueId val="{00000000-9012-4D2E-AE05-FB6627C710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012-4D2E-AE05-FB6627C7108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9012-4D2E-AE05-FB6627C7108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9012-4D2E-AE05-FB6627C7108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D9A8-4F3E-9FD2-68EBE28C60F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0-D9A8-4F3E-9FD2-68EBE28C60F4}"/>
              </c:ext>
            </c:extLst>
          </c:dPt>
          <c:dLbls>
            <c:delete val="1"/>
          </c:dLbls>
          <c:cat>
            <c:strRef>
              <c:f>Sheet1!$A$2:$A$6</c:f>
              <c:strCache>
                <c:ptCount val="5"/>
                <c:pt idx="0">
                  <c:v>Admin to project</c:v>
                </c:pt>
                <c:pt idx="1">
                  <c:v>Administration</c:v>
                </c:pt>
                <c:pt idx="2">
                  <c:v>Education</c:v>
                </c:pt>
                <c:pt idx="3">
                  <c:v>Edu to Project</c:v>
                </c:pt>
                <c:pt idx="4">
                  <c:v>Projects</c:v>
                </c:pt>
              </c:strCache>
            </c:strRef>
          </c:cat>
          <c:val>
            <c:numRef>
              <c:f>Sheet1!$B$2:$B$6</c:f>
              <c:numCache>
                <c:formatCode>0%</c:formatCode>
                <c:ptCount val="5"/>
                <c:pt idx="0">
                  <c:v>0.03</c:v>
                </c:pt>
                <c:pt idx="1">
                  <c:v>7.0000000000000007E-2</c:v>
                </c:pt>
                <c:pt idx="2">
                  <c:v>0.03</c:v>
                </c:pt>
                <c:pt idx="3">
                  <c:v>7.0000000000000007E-2</c:v>
                </c:pt>
                <c:pt idx="4">
                  <c:v>0.8</c:v>
                </c:pt>
              </c:numCache>
            </c:numRef>
          </c:val>
          <c:extLst>
            <c:ext xmlns:c16="http://schemas.microsoft.com/office/drawing/2014/chart" uri="{C3380CC4-5D6E-409C-BE32-E72D297353CC}">
              <c16:uniqueId val="{00000000-9012-4D2E-AE05-FB6627C710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012-4D2E-AE05-FB6627C7108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9012-4D2E-AE05-FB6627C7108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9012-4D2E-AE05-FB6627C7108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D9A8-4F3E-9FD2-68EBE28C60F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0-D9A8-4F3E-9FD2-68EBE28C60F4}"/>
              </c:ext>
            </c:extLst>
          </c:dPt>
          <c:dLbls>
            <c:delete val="1"/>
          </c:dLbls>
          <c:cat>
            <c:strRef>
              <c:f>Sheet1!$A$2:$A$6</c:f>
              <c:strCache>
                <c:ptCount val="5"/>
                <c:pt idx="0">
                  <c:v>Admin to project</c:v>
                </c:pt>
                <c:pt idx="1">
                  <c:v>Administration</c:v>
                </c:pt>
                <c:pt idx="2">
                  <c:v>Education</c:v>
                </c:pt>
                <c:pt idx="3">
                  <c:v>Edu to Project</c:v>
                </c:pt>
                <c:pt idx="4">
                  <c:v>Projects</c:v>
                </c:pt>
              </c:strCache>
            </c:strRef>
          </c:cat>
          <c:val>
            <c:numRef>
              <c:f>Sheet1!$B$2:$B$6</c:f>
              <c:numCache>
                <c:formatCode>0%</c:formatCode>
                <c:ptCount val="5"/>
                <c:pt idx="0">
                  <c:v>0.03</c:v>
                </c:pt>
                <c:pt idx="1">
                  <c:v>7.0000000000000007E-2</c:v>
                </c:pt>
                <c:pt idx="2">
                  <c:v>0.03</c:v>
                </c:pt>
                <c:pt idx="3">
                  <c:v>7.0000000000000007E-2</c:v>
                </c:pt>
                <c:pt idx="4">
                  <c:v>0.8</c:v>
                </c:pt>
              </c:numCache>
            </c:numRef>
          </c:val>
          <c:extLst>
            <c:ext xmlns:c16="http://schemas.microsoft.com/office/drawing/2014/chart" uri="{C3380CC4-5D6E-409C-BE32-E72D297353CC}">
              <c16:uniqueId val="{00000000-9012-4D2E-AE05-FB6627C710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a:t>
            </a:fld>
            <a:endParaRPr lang="en-US"/>
          </a:p>
        </p:txBody>
      </p:sp>
    </p:spTree>
    <p:extLst>
      <p:ext uri="{BB962C8B-B14F-4D97-AF65-F5344CB8AC3E}">
        <p14:creationId xmlns:p14="http://schemas.microsoft.com/office/powerpoint/2010/main" val="32232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98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319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county is different, but statewide, CDs spent 7% of their allocations on admin expenses and 3% of their allocations on </a:t>
            </a:r>
            <a:r>
              <a:rPr lang="en-US" dirty="0" err="1"/>
              <a:t>edu</a:t>
            </a:r>
            <a:r>
              <a:rPr lang="en-US" dirty="0"/>
              <a:t> expenses.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55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05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67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Have grant applications ranked and ready for QAB recommendation with the intent of using those applications to commit the upcoming allocation immediately.</a:t>
            </a: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30</a:t>
            </a:fld>
            <a:endParaRPr lang="en-US"/>
          </a:p>
        </p:txBody>
      </p:sp>
    </p:spTree>
    <p:extLst>
      <p:ext uri="{BB962C8B-B14F-4D97-AF65-F5344CB8AC3E}">
        <p14:creationId xmlns:p14="http://schemas.microsoft.com/office/powerpoint/2010/main" val="339215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51</a:t>
            </a:fld>
            <a:endParaRPr lang="en-US"/>
          </a:p>
        </p:txBody>
      </p:sp>
    </p:spTree>
    <p:extLst>
      <p:ext uri="{BB962C8B-B14F-4D97-AF65-F5344CB8AC3E}">
        <p14:creationId xmlns:p14="http://schemas.microsoft.com/office/powerpoint/2010/main" val="55774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8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5728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425830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6185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26798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34285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91221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55342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9588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189418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67779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10090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863500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4/25/2024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698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7939236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6.svg"/><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blank-form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irtandgravel.psu.edu/education-training/program-administratio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irtandgravel.psu.edu/education-training/program-administration/financial-training-registration/"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rt road with trees on either side of it&#10;&#10;Description automatically generated with medium confidence">
            <a:extLst>
              <a:ext uri="{FF2B5EF4-FFF2-40B4-BE49-F238E27FC236}">
                <a16:creationId xmlns:a16="http://schemas.microsoft.com/office/drawing/2014/main" id="{F0249C09-7F83-A135-57A9-37EFDDAE16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96274"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3875313"/>
            <a:ext cx="2387719" cy="2810421"/>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600" b="1" u="sng" dirty="0">
                <a:solidFill>
                  <a:srgbClr val="FFFFFF"/>
                </a:solidFill>
                <a:latin typeface="Gill Sans MT"/>
              </a:rPr>
              <a:t>SCC</a:t>
            </a:r>
            <a:endParaRPr kumimoji="0" lang="en-US" sz="1600" b="1" i="0" u="sng"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Andy 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Ken Corradini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329965" y="134331"/>
            <a:ext cx="8616530"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ill Sans MT"/>
                <a:ea typeface="+mn-ea"/>
                <a:cs typeface="+mn-cs"/>
              </a:rPr>
              <a:t>Keeping Up with Spending Requirements</a:t>
            </a: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ea typeface="+mn-ea"/>
                <a:cs typeface="+mn-cs"/>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ea typeface="+mn-ea"/>
                <a:cs typeface="+mn-cs"/>
              </a:rPr>
              <a:t> </a:t>
            </a:r>
          </a:p>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Gill Sans MT"/>
                <a:ea typeface="+mn-ea"/>
                <a:cs typeface="+mn-cs"/>
              </a:rPr>
              <a:t>WEBINAR</a:t>
            </a:r>
            <a:endParaRPr kumimoji="0" lang="en-US" sz="3000" b="0" i="0" u="none" strike="noStrike" kern="0" cap="none" spc="0" normalizeH="0" baseline="0" noProof="0" dirty="0">
              <a:ln>
                <a:noFill/>
              </a:ln>
              <a:solidFill>
                <a:srgbClr val="FFFFFF"/>
              </a:solidFill>
              <a:effectLst/>
              <a:uLnTx/>
              <a:uFillTx/>
              <a:latin typeface="Gill Sans MT"/>
              <a:ea typeface="+mn-ea"/>
              <a:cs typeface="+mn-cs"/>
            </a:endParaRPr>
          </a:p>
          <a:p>
            <a:pPr marL="0" marR="0" lvl="0" indent="0" algn="ctr" defTabSz="912989" rtl="0"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4/25/24</a:t>
            </a:r>
            <a:r>
              <a:rPr kumimoji="0" lang="en-US" sz="3000" b="0" i="0" u="none" strike="noStrike" kern="0" cap="none" spc="0" normalizeH="0" baseline="0" noProof="0" dirty="0">
                <a:ln>
                  <a:noFill/>
                </a:ln>
                <a:solidFill>
                  <a:srgbClr val="FFFFFF"/>
                </a:solidFill>
                <a:effectLst/>
                <a:uLnTx/>
                <a:uFillTx/>
                <a:latin typeface="Gill Sans MT"/>
                <a:ea typeface="+mn-ea"/>
                <a:cs typeface="+mn-cs"/>
              </a:rPr>
              <a:t>, 9am</a:t>
            </a:r>
            <a:endParaRPr kumimoji="0" lang="en-US" sz="3200" b="0" i="0" u="none" strike="noStrike" kern="0" cap="none" spc="0" normalizeH="0" baseline="0" noProof="0" dirty="0">
              <a:ln>
                <a:noFill/>
              </a:ln>
              <a:solidFill>
                <a:srgbClr val="3FAF49"/>
              </a:solidFill>
              <a:effectLst/>
              <a:uLnTx/>
              <a:uFillTx/>
              <a:latin typeface="Gill Sans MT"/>
              <a:ea typeface="+mn-ea"/>
              <a:cs typeface="+mn-cs"/>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F7380DA-9E6A-4216-B5CE-FF81B8B08EB7}"/>
              </a:ext>
            </a:extLst>
          </p:cNvPr>
          <p:cNvSpPr/>
          <p:nvPr/>
        </p:nvSpPr>
        <p:spPr>
          <a:xfrm>
            <a:off x="3810001" y="1981201"/>
            <a:ext cx="4724399" cy="472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Subtitle 2"/>
          <p:cNvSpPr>
            <a:spLocks noGrp="1"/>
          </p:cNvSpPr>
          <p:nvPr>
            <p:ph type="subTitle" idx="1"/>
          </p:nvPr>
        </p:nvSpPr>
        <p:spPr/>
        <p:txBody>
          <a:bodyPr/>
          <a:lstStyle/>
          <a:p>
            <a:pPr marL="0" indent="0">
              <a:buNone/>
            </a:pPr>
            <a:r>
              <a:rPr lang="en-US" b="1" u="sng" dirty="0"/>
              <a:t>DGR (or LVR) Allocation</a:t>
            </a:r>
          </a:p>
        </p:txBody>
      </p:sp>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a:solidFill>
                  <a:srgbClr val="FFFFCC"/>
                </a:solidFill>
                <a:latin typeface="Calibri"/>
              </a:rPr>
              <a:t>Chap 3. CD Role</a:t>
            </a:r>
          </a:p>
        </p:txBody>
      </p:sp>
      <p:sp>
        <p:nvSpPr>
          <p:cNvPr id="12" name="TextBox 11">
            <a:extLst>
              <a:ext uri="{FF2B5EF4-FFF2-40B4-BE49-F238E27FC236}">
                <a16:creationId xmlns:a16="http://schemas.microsoft.com/office/drawing/2014/main" id="{27023A62-4796-4205-A9AC-C1687394F679}"/>
              </a:ext>
            </a:extLst>
          </p:cNvPr>
          <p:cNvSpPr txBox="1"/>
          <p:nvPr/>
        </p:nvSpPr>
        <p:spPr>
          <a:xfrm>
            <a:off x="4761869" y="3962401"/>
            <a:ext cx="2819400" cy="830997"/>
          </a:xfrm>
          <a:prstGeom prst="rect">
            <a:avLst/>
          </a:prstGeom>
          <a:noFill/>
        </p:spPr>
        <p:txBody>
          <a:bodyPr wrap="square" rtlCol="0">
            <a:spAutoFit/>
          </a:bodyPr>
          <a:lstStyle/>
          <a:p>
            <a:pPr algn="ctr"/>
            <a:r>
              <a:rPr lang="en-US" sz="2400" b="1">
                <a:solidFill>
                  <a:prstClr val="black"/>
                </a:solidFill>
                <a:latin typeface="Calibri"/>
              </a:rPr>
              <a:t>100% can be used for Projects</a:t>
            </a:r>
          </a:p>
        </p:txBody>
      </p:sp>
      <p:sp>
        <p:nvSpPr>
          <p:cNvPr id="21" name="Title 1">
            <a:extLst>
              <a:ext uri="{FF2B5EF4-FFF2-40B4-BE49-F238E27FC236}">
                <a16:creationId xmlns:a16="http://schemas.microsoft.com/office/drawing/2014/main" id="{6E90B321-E2E9-41C1-BF36-27D07375CE49}"/>
              </a:ext>
            </a:extLst>
          </p:cNvPr>
          <p:cNvSpPr>
            <a:spLocks noGrp="1"/>
          </p:cNvSpPr>
          <p:nvPr>
            <p:ph type="ctrTitle"/>
          </p:nvPr>
        </p:nvSpPr>
        <p:spPr>
          <a:xfrm>
            <a:off x="4724400" y="1"/>
            <a:ext cx="5943600" cy="457200"/>
          </a:xfrm>
        </p:spPr>
        <p:txBody>
          <a:bodyPr/>
          <a:lstStyle/>
          <a:p>
            <a:r>
              <a:rPr lang="en-US"/>
              <a:t>3.4.2-7 CD Spending Categories</a:t>
            </a:r>
          </a:p>
        </p:txBody>
      </p:sp>
      <p:sp>
        <p:nvSpPr>
          <p:cNvPr id="17" name="TextBox 16">
            <a:extLst>
              <a:ext uri="{FF2B5EF4-FFF2-40B4-BE49-F238E27FC236}">
                <a16:creationId xmlns:a16="http://schemas.microsoft.com/office/drawing/2014/main" id="{4540ACDF-DD7F-4C85-882A-180EBF9432DE}"/>
              </a:ext>
            </a:extLst>
          </p:cNvPr>
          <p:cNvSpPr txBox="1"/>
          <p:nvPr/>
        </p:nvSpPr>
        <p:spPr>
          <a:xfrm>
            <a:off x="7922013" y="940863"/>
            <a:ext cx="2201702" cy="830997"/>
          </a:xfrm>
          <a:prstGeom prst="rect">
            <a:avLst/>
          </a:prstGeom>
          <a:noFill/>
        </p:spPr>
        <p:txBody>
          <a:bodyPr wrap="square" rtlCol="0">
            <a:spAutoFit/>
          </a:bodyPr>
          <a:lstStyle/>
          <a:p>
            <a:pPr algn="ctr"/>
            <a:r>
              <a:rPr lang="en-US" sz="2400" b="1">
                <a:solidFill>
                  <a:prstClr val="black"/>
                </a:solidFill>
                <a:latin typeface="Calibri"/>
              </a:rPr>
              <a:t>Must be spent in 2 years</a:t>
            </a:r>
          </a:p>
        </p:txBody>
      </p:sp>
      <p:cxnSp>
        <p:nvCxnSpPr>
          <p:cNvPr id="18" name="Straight Arrow Connector 17">
            <a:extLst>
              <a:ext uri="{FF2B5EF4-FFF2-40B4-BE49-F238E27FC236}">
                <a16:creationId xmlns:a16="http://schemas.microsoft.com/office/drawing/2014/main" id="{FEBBDBE3-6624-48F7-B5CE-3F94494EE38B}"/>
              </a:ext>
            </a:extLst>
          </p:cNvPr>
          <p:cNvCxnSpPr>
            <a:cxnSpLocks/>
          </p:cNvCxnSpPr>
          <p:nvPr/>
        </p:nvCxnSpPr>
        <p:spPr>
          <a:xfrm flipH="1">
            <a:off x="7719456" y="1600200"/>
            <a:ext cx="510145" cy="8381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5">
            <a:extLst>
              <a:ext uri="{FF2B5EF4-FFF2-40B4-BE49-F238E27FC236}">
                <a16:creationId xmlns:a16="http://schemas.microsoft.com/office/drawing/2014/main" id="{C45900D8-8722-ADA9-6833-C203B57D82FD}"/>
              </a:ext>
            </a:extLst>
          </p:cNvPr>
          <p:cNvSpPr txBox="1">
            <a:spLocks/>
          </p:cNvSpPr>
          <p:nvPr/>
        </p:nvSpPr>
        <p:spPr>
          <a:xfrm>
            <a:off x="51622" y="1828801"/>
            <a:ext cx="3808738" cy="4724400"/>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buFont typeface="+mj-lt"/>
              <a:buAutoNum type="arabicPeriod"/>
            </a:pPr>
            <a:r>
              <a:rPr lang="en-US" sz="2800" dirty="0"/>
              <a:t>Districts are required to spend their entire allocation within two years of state budget approval in order to be eligible for future allocations.</a:t>
            </a:r>
          </a:p>
          <a:p>
            <a:endParaRPr lang="en-US" sz="2800" dirty="0">
              <a:cs typeface="Calibri"/>
            </a:endParaRPr>
          </a:p>
          <a:p>
            <a:endParaRPr lang="en-US" dirty="0">
              <a:cs typeface="Calibri"/>
            </a:endParaRPr>
          </a:p>
          <a:p>
            <a:endParaRPr lang="en-US"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44619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3B2E419-995E-480F-9F43-F811666432FC}"/>
              </a:ext>
            </a:extLst>
          </p:cNvPr>
          <p:cNvGraphicFramePr/>
          <p:nvPr/>
        </p:nvGraphicFramePr>
        <p:xfrm>
          <a:off x="2286000" y="1850143"/>
          <a:ext cx="78486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p:cNvSpPr>
            <a:spLocks noGrp="1"/>
          </p:cNvSpPr>
          <p:nvPr>
            <p:ph type="subTitle" idx="1"/>
          </p:nvPr>
        </p:nvSpPr>
        <p:spPr/>
        <p:txBody>
          <a:bodyPr/>
          <a:lstStyle/>
          <a:p>
            <a:pPr marL="0" indent="0">
              <a:buNone/>
            </a:pPr>
            <a:r>
              <a:rPr lang="en-US" b="1" u="sng" dirty="0"/>
              <a:t>DGR (or LVR) Allocation</a:t>
            </a:r>
          </a:p>
        </p:txBody>
      </p:sp>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a:solidFill>
                  <a:srgbClr val="FFFFCC"/>
                </a:solidFill>
                <a:latin typeface="Calibri"/>
              </a:rPr>
              <a:t>Chap 3. CD Role</a:t>
            </a:r>
          </a:p>
        </p:txBody>
      </p:sp>
      <p:sp>
        <p:nvSpPr>
          <p:cNvPr id="10" name="TextBox 9">
            <a:extLst>
              <a:ext uri="{FF2B5EF4-FFF2-40B4-BE49-F238E27FC236}">
                <a16:creationId xmlns:a16="http://schemas.microsoft.com/office/drawing/2014/main" id="{D6E5F8C9-96B2-46A8-B97C-8DDBE9799657}"/>
              </a:ext>
            </a:extLst>
          </p:cNvPr>
          <p:cNvSpPr txBox="1"/>
          <p:nvPr/>
        </p:nvSpPr>
        <p:spPr>
          <a:xfrm>
            <a:off x="6123109" y="2163937"/>
            <a:ext cx="1197098" cy="1015663"/>
          </a:xfrm>
          <a:prstGeom prst="rect">
            <a:avLst/>
          </a:prstGeom>
          <a:noFill/>
        </p:spPr>
        <p:txBody>
          <a:bodyPr wrap="square" rtlCol="0">
            <a:spAutoFit/>
          </a:bodyPr>
          <a:lstStyle/>
          <a:p>
            <a:pPr algn="ctr"/>
            <a:r>
              <a:rPr lang="en-US" sz="2000" b="1">
                <a:solidFill>
                  <a:prstClr val="black"/>
                </a:solidFill>
                <a:latin typeface="Calibri"/>
              </a:rPr>
              <a:t>Max 10% can be  Admin</a:t>
            </a:r>
          </a:p>
        </p:txBody>
      </p:sp>
      <p:sp>
        <p:nvSpPr>
          <p:cNvPr id="11" name="TextBox 10">
            <a:extLst>
              <a:ext uri="{FF2B5EF4-FFF2-40B4-BE49-F238E27FC236}">
                <a16:creationId xmlns:a16="http://schemas.microsoft.com/office/drawing/2014/main" id="{40189944-E7F6-4F8D-B801-5ADF7B1E98C5}"/>
              </a:ext>
            </a:extLst>
          </p:cNvPr>
          <p:cNvSpPr txBox="1"/>
          <p:nvPr/>
        </p:nvSpPr>
        <p:spPr>
          <a:xfrm>
            <a:off x="6860730" y="3011703"/>
            <a:ext cx="1488347" cy="707886"/>
          </a:xfrm>
          <a:prstGeom prst="rect">
            <a:avLst/>
          </a:prstGeom>
          <a:noFill/>
        </p:spPr>
        <p:txBody>
          <a:bodyPr wrap="square" rtlCol="0">
            <a:spAutoFit/>
          </a:bodyPr>
          <a:lstStyle/>
          <a:p>
            <a:pPr algn="ctr"/>
            <a:r>
              <a:rPr lang="en-US" sz="2000" b="1">
                <a:solidFill>
                  <a:prstClr val="black"/>
                </a:solidFill>
                <a:latin typeface="Calibri"/>
              </a:rPr>
              <a:t>Max 10% can be Edu</a:t>
            </a:r>
          </a:p>
        </p:txBody>
      </p:sp>
      <p:sp>
        <p:nvSpPr>
          <p:cNvPr id="12" name="TextBox 11">
            <a:extLst>
              <a:ext uri="{FF2B5EF4-FFF2-40B4-BE49-F238E27FC236}">
                <a16:creationId xmlns:a16="http://schemas.microsoft.com/office/drawing/2014/main" id="{27023A62-4796-4205-A9AC-C1687394F679}"/>
              </a:ext>
            </a:extLst>
          </p:cNvPr>
          <p:cNvSpPr txBox="1"/>
          <p:nvPr/>
        </p:nvSpPr>
        <p:spPr>
          <a:xfrm>
            <a:off x="5034094" y="4922243"/>
            <a:ext cx="2123813" cy="830997"/>
          </a:xfrm>
          <a:prstGeom prst="rect">
            <a:avLst/>
          </a:prstGeom>
          <a:noFill/>
        </p:spPr>
        <p:txBody>
          <a:bodyPr wrap="square" rtlCol="0">
            <a:spAutoFit/>
          </a:bodyPr>
          <a:lstStyle/>
          <a:p>
            <a:pPr algn="ctr"/>
            <a:r>
              <a:rPr lang="en-US" sz="2400" b="1">
                <a:solidFill>
                  <a:prstClr val="black"/>
                </a:solidFill>
                <a:latin typeface="Calibri"/>
              </a:rPr>
              <a:t>Minimum 80% Project funds</a:t>
            </a:r>
          </a:p>
        </p:txBody>
      </p:sp>
      <p:sp>
        <p:nvSpPr>
          <p:cNvPr id="21" name="Title 1">
            <a:extLst>
              <a:ext uri="{FF2B5EF4-FFF2-40B4-BE49-F238E27FC236}">
                <a16:creationId xmlns:a16="http://schemas.microsoft.com/office/drawing/2014/main" id="{6E90B321-E2E9-41C1-BF36-27D07375CE49}"/>
              </a:ext>
            </a:extLst>
          </p:cNvPr>
          <p:cNvSpPr>
            <a:spLocks noGrp="1"/>
          </p:cNvSpPr>
          <p:nvPr>
            <p:ph type="ctrTitle"/>
          </p:nvPr>
        </p:nvSpPr>
        <p:spPr>
          <a:xfrm>
            <a:off x="4724400" y="1"/>
            <a:ext cx="5943600" cy="457200"/>
          </a:xfrm>
        </p:spPr>
        <p:txBody>
          <a:bodyPr/>
          <a:lstStyle/>
          <a:p>
            <a:r>
              <a:rPr lang="en-US"/>
              <a:t>3.4.2-7 CD Spending Categories</a:t>
            </a:r>
          </a:p>
        </p:txBody>
      </p:sp>
      <p:grpSp>
        <p:nvGrpSpPr>
          <p:cNvPr id="24" name="Group 23">
            <a:extLst>
              <a:ext uri="{FF2B5EF4-FFF2-40B4-BE49-F238E27FC236}">
                <a16:creationId xmlns:a16="http://schemas.microsoft.com/office/drawing/2014/main" id="{E9C0BB99-8AFB-4302-BDC8-CDFD202052A0}"/>
              </a:ext>
            </a:extLst>
          </p:cNvPr>
          <p:cNvGrpSpPr/>
          <p:nvPr/>
        </p:nvGrpSpPr>
        <p:grpSpPr>
          <a:xfrm>
            <a:off x="6284846" y="1545345"/>
            <a:ext cx="4098459" cy="1254647"/>
            <a:chOff x="4305178" y="973720"/>
            <a:chExt cx="4098459" cy="1254647"/>
          </a:xfrm>
        </p:grpSpPr>
        <p:sp>
          <p:nvSpPr>
            <p:cNvPr id="25" name="Right Brace 24">
              <a:extLst>
                <a:ext uri="{FF2B5EF4-FFF2-40B4-BE49-F238E27FC236}">
                  <a16:creationId xmlns:a16="http://schemas.microsoft.com/office/drawing/2014/main" id="{CF1D730E-D9BF-409E-9ACB-B6E3BB789BEB}"/>
                </a:ext>
              </a:extLst>
            </p:cNvPr>
            <p:cNvSpPr/>
            <p:nvPr/>
          </p:nvSpPr>
          <p:spPr>
            <a:xfrm rot="18310901">
              <a:off x="5252871" y="353349"/>
              <a:ext cx="927325" cy="2822712"/>
            </a:xfrm>
            <a:prstGeom prst="rightBrace">
              <a:avLst>
                <a:gd name="adj1" fmla="val 38133"/>
                <a:gd name="adj2" fmla="val 50715"/>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TextBox 25">
              <a:extLst>
                <a:ext uri="{FF2B5EF4-FFF2-40B4-BE49-F238E27FC236}">
                  <a16:creationId xmlns:a16="http://schemas.microsoft.com/office/drawing/2014/main" id="{348D7577-94F7-41F0-A337-A47A2002D26D}"/>
                </a:ext>
              </a:extLst>
            </p:cNvPr>
            <p:cNvSpPr txBox="1"/>
            <p:nvPr/>
          </p:nvSpPr>
          <p:spPr>
            <a:xfrm>
              <a:off x="5492940" y="973720"/>
              <a:ext cx="2910697" cy="707886"/>
            </a:xfrm>
            <a:prstGeom prst="rect">
              <a:avLst/>
            </a:prstGeom>
            <a:noFill/>
          </p:spPr>
          <p:txBody>
            <a:bodyPr wrap="square" rtlCol="0">
              <a:spAutoFit/>
            </a:bodyPr>
            <a:lstStyle/>
            <a:p>
              <a:pPr algn="ctr"/>
              <a:r>
                <a:rPr lang="en-US" sz="2000" b="1">
                  <a:solidFill>
                    <a:prstClr val="black"/>
                  </a:solidFill>
                  <a:latin typeface="Calibri"/>
                </a:rPr>
                <a:t>Available in the first year of an allocation</a:t>
              </a:r>
            </a:p>
          </p:txBody>
        </p:sp>
      </p:grpSp>
      <p:sp>
        <p:nvSpPr>
          <p:cNvPr id="2" name="Content Placeholder 5">
            <a:extLst>
              <a:ext uri="{FF2B5EF4-FFF2-40B4-BE49-F238E27FC236}">
                <a16:creationId xmlns:a16="http://schemas.microsoft.com/office/drawing/2014/main" id="{9937697A-904F-CDC3-8E58-C608BF3BBAAF}"/>
              </a:ext>
            </a:extLst>
          </p:cNvPr>
          <p:cNvSpPr txBox="1">
            <a:spLocks/>
          </p:cNvSpPr>
          <p:nvPr/>
        </p:nvSpPr>
        <p:spPr>
          <a:xfrm>
            <a:off x="51622" y="1907981"/>
            <a:ext cx="3808738" cy="4645219"/>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US" sz="2800" dirty="0"/>
              <a:t>2. Admin and </a:t>
            </a:r>
            <a:r>
              <a:rPr lang="en-US" sz="2800" dirty="0" err="1"/>
              <a:t>edu</a:t>
            </a:r>
            <a:r>
              <a:rPr lang="en-US" sz="2800" dirty="0"/>
              <a:t> funds must be spent within one year.</a:t>
            </a:r>
          </a:p>
          <a:p>
            <a:endParaRPr lang="en-US" sz="2800" dirty="0">
              <a:cs typeface="Calibri"/>
            </a:endParaRPr>
          </a:p>
          <a:p>
            <a:endParaRPr lang="en-US" dirty="0">
              <a:cs typeface="Calibri"/>
            </a:endParaRPr>
          </a:p>
          <a:p>
            <a:endParaRPr lang="en-US"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39906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3B2E419-995E-480F-9F43-F811666432FC}"/>
              </a:ext>
            </a:extLst>
          </p:cNvPr>
          <p:cNvGraphicFramePr/>
          <p:nvPr>
            <p:extLst>
              <p:ext uri="{D42A27DB-BD31-4B8C-83A1-F6EECF244321}">
                <p14:modId xmlns:p14="http://schemas.microsoft.com/office/powerpoint/2010/main" val="979017451"/>
              </p:ext>
            </p:extLst>
          </p:nvPr>
        </p:nvGraphicFramePr>
        <p:xfrm>
          <a:off x="2286000" y="1850143"/>
          <a:ext cx="78486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p:cNvSpPr>
            <a:spLocks noGrp="1"/>
          </p:cNvSpPr>
          <p:nvPr>
            <p:ph type="subTitle" idx="1"/>
          </p:nvPr>
        </p:nvSpPr>
        <p:spPr/>
        <p:txBody>
          <a:bodyPr/>
          <a:lstStyle/>
          <a:p>
            <a:pPr marL="0" indent="0">
              <a:buNone/>
            </a:pPr>
            <a:r>
              <a:rPr lang="en-US" b="1" u="sng" dirty="0"/>
              <a:t>DGR (or LVR) Allocation</a:t>
            </a:r>
          </a:p>
        </p:txBody>
      </p:sp>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a:solidFill>
                  <a:srgbClr val="FFFFCC"/>
                </a:solidFill>
                <a:latin typeface="Calibri"/>
              </a:rPr>
              <a:t>Chap 3. CD Role</a:t>
            </a:r>
          </a:p>
        </p:txBody>
      </p:sp>
      <p:sp>
        <p:nvSpPr>
          <p:cNvPr id="10" name="TextBox 9">
            <a:extLst>
              <a:ext uri="{FF2B5EF4-FFF2-40B4-BE49-F238E27FC236}">
                <a16:creationId xmlns:a16="http://schemas.microsoft.com/office/drawing/2014/main" id="{D6E5F8C9-96B2-46A8-B97C-8DDBE9799657}"/>
              </a:ext>
            </a:extLst>
          </p:cNvPr>
          <p:cNvSpPr txBox="1"/>
          <p:nvPr/>
        </p:nvSpPr>
        <p:spPr>
          <a:xfrm>
            <a:off x="7318670" y="659137"/>
            <a:ext cx="3281493" cy="1015663"/>
          </a:xfrm>
          <a:prstGeom prst="rect">
            <a:avLst/>
          </a:prstGeom>
          <a:noFill/>
        </p:spPr>
        <p:txBody>
          <a:bodyPr wrap="square" rtlCol="0">
            <a:spAutoFit/>
          </a:bodyPr>
          <a:lstStyle/>
          <a:p>
            <a:pPr algn="ctr"/>
            <a:r>
              <a:rPr lang="en-US" sz="2000" b="1">
                <a:solidFill>
                  <a:prstClr val="black"/>
                </a:solidFill>
                <a:latin typeface="Calibri"/>
              </a:rPr>
              <a:t>Can use less than </a:t>
            </a:r>
          </a:p>
          <a:p>
            <a:pPr algn="ctr"/>
            <a:r>
              <a:rPr lang="en-US" sz="2000" b="1">
                <a:solidFill>
                  <a:prstClr val="black"/>
                </a:solidFill>
                <a:latin typeface="Calibri"/>
              </a:rPr>
              <a:t>10% of allocation for admin and 10% of allocation for </a:t>
            </a:r>
            <a:r>
              <a:rPr lang="en-US" sz="2000" b="1" err="1">
                <a:solidFill>
                  <a:prstClr val="black"/>
                </a:solidFill>
                <a:latin typeface="Calibri"/>
              </a:rPr>
              <a:t>edu</a:t>
            </a:r>
            <a:endParaRPr lang="en-US" sz="2000" b="1">
              <a:solidFill>
                <a:prstClr val="black"/>
              </a:solidFill>
              <a:latin typeface="Calibri"/>
            </a:endParaRPr>
          </a:p>
        </p:txBody>
      </p:sp>
      <p:sp>
        <p:nvSpPr>
          <p:cNvPr id="12" name="TextBox 11">
            <a:extLst>
              <a:ext uri="{FF2B5EF4-FFF2-40B4-BE49-F238E27FC236}">
                <a16:creationId xmlns:a16="http://schemas.microsoft.com/office/drawing/2014/main" id="{27023A62-4796-4205-A9AC-C1687394F679}"/>
              </a:ext>
            </a:extLst>
          </p:cNvPr>
          <p:cNvSpPr txBox="1"/>
          <p:nvPr/>
        </p:nvSpPr>
        <p:spPr>
          <a:xfrm>
            <a:off x="5034094" y="4922243"/>
            <a:ext cx="2123813" cy="830997"/>
          </a:xfrm>
          <a:prstGeom prst="rect">
            <a:avLst/>
          </a:prstGeom>
          <a:noFill/>
        </p:spPr>
        <p:txBody>
          <a:bodyPr wrap="square" rtlCol="0">
            <a:spAutoFit/>
          </a:bodyPr>
          <a:lstStyle/>
          <a:p>
            <a:pPr algn="ctr"/>
            <a:r>
              <a:rPr lang="en-US" sz="2400" b="1">
                <a:solidFill>
                  <a:prstClr val="black"/>
                </a:solidFill>
                <a:latin typeface="Calibri"/>
              </a:rPr>
              <a:t>Minimum 80% Project funds</a:t>
            </a:r>
          </a:p>
        </p:txBody>
      </p:sp>
      <p:sp>
        <p:nvSpPr>
          <p:cNvPr id="21" name="Title 1">
            <a:extLst>
              <a:ext uri="{FF2B5EF4-FFF2-40B4-BE49-F238E27FC236}">
                <a16:creationId xmlns:a16="http://schemas.microsoft.com/office/drawing/2014/main" id="{6E90B321-E2E9-41C1-BF36-27D07375CE49}"/>
              </a:ext>
            </a:extLst>
          </p:cNvPr>
          <p:cNvSpPr>
            <a:spLocks noGrp="1"/>
          </p:cNvSpPr>
          <p:nvPr>
            <p:ph type="ctrTitle"/>
          </p:nvPr>
        </p:nvSpPr>
        <p:spPr>
          <a:xfrm>
            <a:off x="4724400" y="1"/>
            <a:ext cx="5943600" cy="457200"/>
          </a:xfrm>
        </p:spPr>
        <p:txBody>
          <a:bodyPr/>
          <a:lstStyle/>
          <a:p>
            <a:r>
              <a:rPr lang="en-US"/>
              <a:t>3.4.2-7 CD Spending Categories</a:t>
            </a:r>
          </a:p>
        </p:txBody>
      </p:sp>
      <p:cxnSp>
        <p:nvCxnSpPr>
          <p:cNvPr id="8" name="Straight Arrow Connector 7">
            <a:extLst>
              <a:ext uri="{FF2B5EF4-FFF2-40B4-BE49-F238E27FC236}">
                <a16:creationId xmlns:a16="http://schemas.microsoft.com/office/drawing/2014/main" id="{981FF5BA-17A8-4793-BA05-BACA97DBD9BD}"/>
              </a:ext>
            </a:extLst>
          </p:cNvPr>
          <p:cNvCxnSpPr>
            <a:cxnSpLocks/>
          </p:cNvCxnSpPr>
          <p:nvPr/>
        </p:nvCxnSpPr>
        <p:spPr>
          <a:xfrm flipH="1">
            <a:off x="7342618" y="1674800"/>
            <a:ext cx="505982" cy="5378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B4C354-D7AC-46DF-9B78-94862CD6F519}"/>
              </a:ext>
            </a:extLst>
          </p:cNvPr>
          <p:cNvCxnSpPr>
            <a:cxnSpLocks/>
          </p:cNvCxnSpPr>
          <p:nvPr/>
        </p:nvCxnSpPr>
        <p:spPr>
          <a:xfrm flipH="1">
            <a:off x="7922014" y="1674799"/>
            <a:ext cx="383786" cy="9998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A40CF12-CB93-44F8-B701-E041CB7E5D53}"/>
              </a:ext>
            </a:extLst>
          </p:cNvPr>
          <p:cNvSpPr txBox="1"/>
          <p:nvPr/>
        </p:nvSpPr>
        <p:spPr>
          <a:xfrm rot="17856266">
            <a:off x="5940635" y="2639799"/>
            <a:ext cx="1895245" cy="461665"/>
          </a:xfrm>
          <a:prstGeom prst="rect">
            <a:avLst/>
          </a:prstGeom>
          <a:noFill/>
        </p:spPr>
        <p:txBody>
          <a:bodyPr wrap="square" rtlCol="0">
            <a:spAutoFit/>
          </a:bodyPr>
          <a:lstStyle/>
          <a:p>
            <a:pPr algn="ctr"/>
            <a:r>
              <a:rPr lang="en-US" sz="2400" b="1" dirty="0">
                <a:solidFill>
                  <a:prstClr val="black"/>
                </a:solidFill>
                <a:latin typeface="Calibri"/>
              </a:rPr>
              <a:t>Admin</a:t>
            </a:r>
          </a:p>
        </p:txBody>
      </p:sp>
      <p:sp>
        <p:nvSpPr>
          <p:cNvPr id="28" name="TextBox 27">
            <a:extLst>
              <a:ext uri="{FF2B5EF4-FFF2-40B4-BE49-F238E27FC236}">
                <a16:creationId xmlns:a16="http://schemas.microsoft.com/office/drawing/2014/main" id="{19CF3562-F9A6-4862-8A3A-CED353CD24DA}"/>
              </a:ext>
            </a:extLst>
          </p:cNvPr>
          <p:cNvSpPr txBox="1"/>
          <p:nvPr/>
        </p:nvSpPr>
        <p:spPr>
          <a:xfrm rot="18762525">
            <a:off x="6249341" y="2810627"/>
            <a:ext cx="2201702" cy="461665"/>
          </a:xfrm>
          <a:prstGeom prst="rect">
            <a:avLst/>
          </a:prstGeom>
          <a:noFill/>
        </p:spPr>
        <p:txBody>
          <a:bodyPr wrap="square" rtlCol="0">
            <a:spAutoFit/>
          </a:bodyPr>
          <a:lstStyle/>
          <a:p>
            <a:pPr algn="ctr"/>
            <a:r>
              <a:rPr lang="en-US" sz="2400" b="1" dirty="0">
                <a:solidFill>
                  <a:prstClr val="black"/>
                </a:solidFill>
                <a:latin typeface="Calibri"/>
              </a:rPr>
              <a:t>Edu</a:t>
            </a:r>
          </a:p>
        </p:txBody>
      </p:sp>
      <p:sp>
        <p:nvSpPr>
          <p:cNvPr id="5" name="Content Placeholder 5">
            <a:extLst>
              <a:ext uri="{FF2B5EF4-FFF2-40B4-BE49-F238E27FC236}">
                <a16:creationId xmlns:a16="http://schemas.microsoft.com/office/drawing/2014/main" id="{D08EC28D-9B30-2F3F-45F1-9B6ED0CE6E02}"/>
              </a:ext>
            </a:extLst>
          </p:cNvPr>
          <p:cNvSpPr txBox="1">
            <a:spLocks/>
          </p:cNvSpPr>
          <p:nvPr/>
        </p:nvSpPr>
        <p:spPr>
          <a:xfrm>
            <a:off x="51622" y="1907981"/>
            <a:ext cx="3808738" cy="4645219"/>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US" sz="2800" dirty="0"/>
              <a:t>2. Admin and </a:t>
            </a:r>
            <a:r>
              <a:rPr lang="en-US" sz="2800" dirty="0" err="1"/>
              <a:t>edu</a:t>
            </a:r>
            <a:r>
              <a:rPr lang="en-US" sz="2800" dirty="0"/>
              <a:t> funds must be spent within one year.</a:t>
            </a:r>
          </a:p>
          <a:p>
            <a:endParaRPr lang="en-US" sz="2800" dirty="0">
              <a:cs typeface="Calibri"/>
            </a:endParaRPr>
          </a:p>
          <a:p>
            <a:endParaRPr lang="en-US" dirty="0">
              <a:cs typeface="Calibri"/>
            </a:endParaRPr>
          </a:p>
          <a:p>
            <a:endParaRPr lang="en-US"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259114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3B2E419-995E-480F-9F43-F811666432FC}"/>
              </a:ext>
            </a:extLst>
          </p:cNvPr>
          <p:cNvGraphicFramePr/>
          <p:nvPr/>
        </p:nvGraphicFramePr>
        <p:xfrm>
          <a:off x="2286000" y="1850143"/>
          <a:ext cx="78486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p:cNvSpPr>
            <a:spLocks noGrp="1"/>
          </p:cNvSpPr>
          <p:nvPr>
            <p:ph type="subTitle" idx="1"/>
          </p:nvPr>
        </p:nvSpPr>
        <p:spPr/>
        <p:txBody>
          <a:bodyPr/>
          <a:lstStyle/>
          <a:p>
            <a:pPr marL="0" indent="0">
              <a:buNone/>
            </a:pPr>
            <a:r>
              <a:rPr lang="en-US" b="1" u="sng" dirty="0"/>
              <a:t>DGR (or LVR) Allocation</a:t>
            </a:r>
          </a:p>
        </p:txBody>
      </p:sp>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a:solidFill>
                  <a:srgbClr val="FFFFCC"/>
                </a:solidFill>
                <a:latin typeface="Calibri"/>
              </a:rPr>
              <a:t>Chap 3. CD Role</a:t>
            </a:r>
          </a:p>
        </p:txBody>
      </p:sp>
      <p:sp>
        <p:nvSpPr>
          <p:cNvPr id="12" name="TextBox 11">
            <a:extLst>
              <a:ext uri="{FF2B5EF4-FFF2-40B4-BE49-F238E27FC236}">
                <a16:creationId xmlns:a16="http://schemas.microsoft.com/office/drawing/2014/main" id="{27023A62-4796-4205-A9AC-C1687394F679}"/>
              </a:ext>
            </a:extLst>
          </p:cNvPr>
          <p:cNvSpPr txBox="1"/>
          <p:nvPr/>
        </p:nvSpPr>
        <p:spPr>
          <a:xfrm>
            <a:off x="5034094" y="4922243"/>
            <a:ext cx="2123813" cy="830997"/>
          </a:xfrm>
          <a:prstGeom prst="rect">
            <a:avLst/>
          </a:prstGeom>
          <a:noFill/>
        </p:spPr>
        <p:txBody>
          <a:bodyPr wrap="square" rtlCol="0">
            <a:spAutoFit/>
          </a:bodyPr>
          <a:lstStyle/>
          <a:p>
            <a:pPr algn="ctr"/>
            <a:r>
              <a:rPr lang="en-US" sz="2400" b="1">
                <a:solidFill>
                  <a:prstClr val="black"/>
                </a:solidFill>
                <a:latin typeface="Calibri"/>
              </a:rPr>
              <a:t>Minimum 80% Project funds</a:t>
            </a:r>
          </a:p>
        </p:txBody>
      </p:sp>
      <p:sp>
        <p:nvSpPr>
          <p:cNvPr id="21" name="Title 1">
            <a:extLst>
              <a:ext uri="{FF2B5EF4-FFF2-40B4-BE49-F238E27FC236}">
                <a16:creationId xmlns:a16="http://schemas.microsoft.com/office/drawing/2014/main" id="{6E90B321-E2E9-41C1-BF36-27D07375CE49}"/>
              </a:ext>
            </a:extLst>
          </p:cNvPr>
          <p:cNvSpPr>
            <a:spLocks noGrp="1"/>
          </p:cNvSpPr>
          <p:nvPr>
            <p:ph type="ctrTitle"/>
          </p:nvPr>
        </p:nvSpPr>
        <p:spPr>
          <a:xfrm>
            <a:off x="4724400" y="1"/>
            <a:ext cx="5943600" cy="457200"/>
          </a:xfrm>
        </p:spPr>
        <p:txBody>
          <a:bodyPr/>
          <a:lstStyle/>
          <a:p>
            <a:r>
              <a:rPr lang="en-US"/>
              <a:t>3.4.2-7 CD Spending Categories</a:t>
            </a:r>
          </a:p>
        </p:txBody>
      </p:sp>
      <p:sp>
        <p:nvSpPr>
          <p:cNvPr id="27" name="TextBox 26">
            <a:extLst>
              <a:ext uri="{FF2B5EF4-FFF2-40B4-BE49-F238E27FC236}">
                <a16:creationId xmlns:a16="http://schemas.microsoft.com/office/drawing/2014/main" id="{9A40CF12-CB93-44F8-B701-E041CB7E5D53}"/>
              </a:ext>
            </a:extLst>
          </p:cNvPr>
          <p:cNvSpPr txBox="1"/>
          <p:nvPr/>
        </p:nvSpPr>
        <p:spPr>
          <a:xfrm rot="17856266">
            <a:off x="5940635" y="2639799"/>
            <a:ext cx="1895245" cy="461665"/>
          </a:xfrm>
          <a:prstGeom prst="rect">
            <a:avLst/>
          </a:prstGeom>
          <a:noFill/>
        </p:spPr>
        <p:txBody>
          <a:bodyPr wrap="square" rtlCol="0">
            <a:spAutoFit/>
          </a:bodyPr>
          <a:lstStyle/>
          <a:p>
            <a:pPr algn="ctr"/>
            <a:r>
              <a:rPr lang="en-US" sz="2400" b="1" dirty="0">
                <a:solidFill>
                  <a:prstClr val="black"/>
                </a:solidFill>
                <a:latin typeface="Calibri"/>
              </a:rPr>
              <a:t>Admin</a:t>
            </a:r>
          </a:p>
        </p:txBody>
      </p:sp>
      <p:sp>
        <p:nvSpPr>
          <p:cNvPr id="28" name="TextBox 27">
            <a:extLst>
              <a:ext uri="{FF2B5EF4-FFF2-40B4-BE49-F238E27FC236}">
                <a16:creationId xmlns:a16="http://schemas.microsoft.com/office/drawing/2014/main" id="{19CF3562-F9A6-4862-8A3A-CED353CD24DA}"/>
              </a:ext>
            </a:extLst>
          </p:cNvPr>
          <p:cNvSpPr txBox="1"/>
          <p:nvPr/>
        </p:nvSpPr>
        <p:spPr>
          <a:xfrm rot="18762525">
            <a:off x="6249341" y="2810627"/>
            <a:ext cx="2201702" cy="461665"/>
          </a:xfrm>
          <a:prstGeom prst="rect">
            <a:avLst/>
          </a:prstGeom>
          <a:noFill/>
        </p:spPr>
        <p:txBody>
          <a:bodyPr wrap="square" rtlCol="0">
            <a:spAutoFit/>
          </a:bodyPr>
          <a:lstStyle/>
          <a:p>
            <a:pPr algn="ctr"/>
            <a:r>
              <a:rPr lang="en-US" sz="2400" b="1" dirty="0">
                <a:solidFill>
                  <a:prstClr val="black"/>
                </a:solidFill>
                <a:latin typeface="Calibri"/>
              </a:rPr>
              <a:t>Edu</a:t>
            </a:r>
          </a:p>
        </p:txBody>
      </p:sp>
      <p:sp>
        <p:nvSpPr>
          <p:cNvPr id="5" name="Content Placeholder 5">
            <a:extLst>
              <a:ext uri="{FF2B5EF4-FFF2-40B4-BE49-F238E27FC236}">
                <a16:creationId xmlns:a16="http://schemas.microsoft.com/office/drawing/2014/main" id="{D08EC28D-9B30-2F3F-45F1-9B6ED0CE6E02}"/>
              </a:ext>
            </a:extLst>
          </p:cNvPr>
          <p:cNvSpPr txBox="1">
            <a:spLocks/>
          </p:cNvSpPr>
          <p:nvPr/>
        </p:nvSpPr>
        <p:spPr>
          <a:xfrm>
            <a:off x="51622" y="1907981"/>
            <a:ext cx="3808738" cy="4645219"/>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US" sz="2800" dirty="0"/>
              <a:t>2. Admin and </a:t>
            </a:r>
            <a:r>
              <a:rPr lang="en-US" sz="2800" dirty="0" err="1"/>
              <a:t>edu</a:t>
            </a:r>
            <a:r>
              <a:rPr lang="en-US" sz="2800" dirty="0"/>
              <a:t> funds must be spent within one year.</a:t>
            </a:r>
          </a:p>
          <a:p>
            <a:endParaRPr lang="en-US" sz="2800" dirty="0">
              <a:cs typeface="Calibri"/>
            </a:endParaRPr>
          </a:p>
          <a:p>
            <a:endParaRPr lang="en-US" dirty="0">
              <a:cs typeface="Calibri"/>
            </a:endParaRPr>
          </a:p>
          <a:p>
            <a:endParaRPr lang="en-US"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2" name="TextBox 1">
            <a:extLst>
              <a:ext uri="{FF2B5EF4-FFF2-40B4-BE49-F238E27FC236}">
                <a16:creationId xmlns:a16="http://schemas.microsoft.com/office/drawing/2014/main" id="{755E212A-B883-AD32-1F28-B6D63C18304D}"/>
              </a:ext>
            </a:extLst>
          </p:cNvPr>
          <p:cNvSpPr txBox="1"/>
          <p:nvPr/>
        </p:nvSpPr>
        <p:spPr>
          <a:xfrm>
            <a:off x="7271363" y="674197"/>
            <a:ext cx="2362200" cy="1323439"/>
          </a:xfrm>
          <a:prstGeom prst="rect">
            <a:avLst/>
          </a:prstGeom>
          <a:noFill/>
        </p:spPr>
        <p:txBody>
          <a:bodyPr wrap="square" rtlCol="0">
            <a:spAutoFit/>
          </a:bodyPr>
          <a:lstStyle/>
          <a:p>
            <a:pPr algn="ctr"/>
            <a:r>
              <a:rPr lang="en-US" sz="2000" b="1" dirty="0">
                <a:solidFill>
                  <a:prstClr val="black"/>
                </a:solidFill>
                <a:latin typeface="Calibri"/>
              </a:rPr>
              <a:t>Unused admin &amp; </a:t>
            </a:r>
            <a:r>
              <a:rPr lang="en-US" sz="2000" b="1" dirty="0" err="1">
                <a:solidFill>
                  <a:prstClr val="black"/>
                </a:solidFill>
                <a:latin typeface="Calibri"/>
              </a:rPr>
              <a:t>edu</a:t>
            </a:r>
            <a:r>
              <a:rPr lang="en-US" sz="2000" b="1" dirty="0">
                <a:solidFill>
                  <a:prstClr val="black"/>
                </a:solidFill>
                <a:latin typeface="Calibri"/>
              </a:rPr>
              <a:t> allowance become project funds</a:t>
            </a:r>
          </a:p>
        </p:txBody>
      </p:sp>
      <p:cxnSp>
        <p:nvCxnSpPr>
          <p:cNvPr id="6" name="Straight Arrow Connector 5">
            <a:extLst>
              <a:ext uri="{FF2B5EF4-FFF2-40B4-BE49-F238E27FC236}">
                <a16:creationId xmlns:a16="http://schemas.microsoft.com/office/drawing/2014/main" id="{A9520ABF-A029-3212-D4A8-D72EDD87AECD}"/>
              </a:ext>
            </a:extLst>
          </p:cNvPr>
          <p:cNvCxnSpPr>
            <a:cxnSpLocks/>
          </p:cNvCxnSpPr>
          <p:nvPr/>
        </p:nvCxnSpPr>
        <p:spPr>
          <a:xfrm flipH="1">
            <a:off x="6314129" y="1494104"/>
            <a:ext cx="1070102" cy="6645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A4E2436-C6D7-A28B-2EE9-23EADBC7DCF7}"/>
              </a:ext>
            </a:extLst>
          </p:cNvPr>
          <p:cNvCxnSpPr>
            <a:cxnSpLocks/>
          </p:cNvCxnSpPr>
          <p:nvPr/>
        </p:nvCxnSpPr>
        <p:spPr>
          <a:xfrm flipH="1">
            <a:off x="8035058" y="2155347"/>
            <a:ext cx="575543" cy="12824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2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3B2E419-995E-480F-9F43-F811666432FC}"/>
              </a:ext>
            </a:extLst>
          </p:cNvPr>
          <p:cNvGraphicFramePr/>
          <p:nvPr/>
        </p:nvGraphicFramePr>
        <p:xfrm>
          <a:off x="2286000" y="1850143"/>
          <a:ext cx="78486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p:cNvSpPr>
            <a:spLocks noGrp="1"/>
          </p:cNvSpPr>
          <p:nvPr>
            <p:ph type="subTitle" idx="1"/>
          </p:nvPr>
        </p:nvSpPr>
        <p:spPr/>
        <p:txBody>
          <a:bodyPr/>
          <a:lstStyle/>
          <a:p>
            <a:pPr marL="0" indent="0">
              <a:buNone/>
            </a:pPr>
            <a:r>
              <a:rPr lang="en-US" b="1" u="sng" dirty="0"/>
              <a:t>DGR (or LVR) Allocation</a:t>
            </a:r>
          </a:p>
        </p:txBody>
      </p:sp>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a:solidFill>
                  <a:srgbClr val="FFFFCC"/>
                </a:solidFill>
                <a:latin typeface="Calibri"/>
              </a:rPr>
              <a:t>Chap 3. CD Role</a:t>
            </a:r>
          </a:p>
        </p:txBody>
      </p:sp>
      <p:sp>
        <p:nvSpPr>
          <p:cNvPr id="12" name="TextBox 11">
            <a:extLst>
              <a:ext uri="{FF2B5EF4-FFF2-40B4-BE49-F238E27FC236}">
                <a16:creationId xmlns:a16="http://schemas.microsoft.com/office/drawing/2014/main" id="{27023A62-4796-4205-A9AC-C1687394F679}"/>
              </a:ext>
            </a:extLst>
          </p:cNvPr>
          <p:cNvSpPr txBox="1"/>
          <p:nvPr/>
        </p:nvSpPr>
        <p:spPr>
          <a:xfrm>
            <a:off x="5034094" y="4922243"/>
            <a:ext cx="2123813" cy="830997"/>
          </a:xfrm>
          <a:prstGeom prst="rect">
            <a:avLst/>
          </a:prstGeom>
          <a:noFill/>
        </p:spPr>
        <p:txBody>
          <a:bodyPr wrap="square" rtlCol="0">
            <a:spAutoFit/>
          </a:bodyPr>
          <a:lstStyle/>
          <a:p>
            <a:pPr algn="ctr"/>
            <a:r>
              <a:rPr lang="en-US" sz="2400" b="1">
                <a:solidFill>
                  <a:prstClr val="black"/>
                </a:solidFill>
                <a:latin typeface="Calibri"/>
              </a:rPr>
              <a:t>Minimum 80% Project funds</a:t>
            </a:r>
          </a:p>
        </p:txBody>
      </p:sp>
      <p:sp>
        <p:nvSpPr>
          <p:cNvPr id="21" name="Title 1">
            <a:extLst>
              <a:ext uri="{FF2B5EF4-FFF2-40B4-BE49-F238E27FC236}">
                <a16:creationId xmlns:a16="http://schemas.microsoft.com/office/drawing/2014/main" id="{6E90B321-E2E9-41C1-BF36-27D07375CE49}"/>
              </a:ext>
            </a:extLst>
          </p:cNvPr>
          <p:cNvSpPr>
            <a:spLocks noGrp="1"/>
          </p:cNvSpPr>
          <p:nvPr>
            <p:ph type="ctrTitle"/>
          </p:nvPr>
        </p:nvSpPr>
        <p:spPr>
          <a:xfrm>
            <a:off x="4724400" y="1"/>
            <a:ext cx="5943600" cy="457200"/>
          </a:xfrm>
        </p:spPr>
        <p:txBody>
          <a:bodyPr/>
          <a:lstStyle/>
          <a:p>
            <a:r>
              <a:rPr lang="en-US"/>
              <a:t>3.4.2-7 CD Spending Categories</a:t>
            </a:r>
          </a:p>
        </p:txBody>
      </p:sp>
      <p:sp>
        <p:nvSpPr>
          <p:cNvPr id="27" name="TextBox 26">
            <a:extLst>
              <a:ext uri="{FF2B5EF4-FFF2-40B4-BE49-F238E27FC236}">
                <a16:creationId xmlns:a16="http://schemas.microsoft.com/office/drawing/2014/main" id="{9A40CF12-CB93-44F8-B701-E041CB7E5D53}"/>
              </a:ext>
            </a:extLst>
          </p:cNvPr>
          <p:cNvSpPr txBox="1"/>
          <p:nvPr/>
        </p:nvSpPr>
        <p:spPr>
          <a:xfrm rot="17856266">
            <a:off x="5940635" y="2639799"/>
            <a:ext cx="1895245" cy="461665"/>
          </a:xfrm>
          <a:prstGeom prst="rect">
            <a:avLst/>
          </a:prstGeom>
          <a:noFill/>
        </p:spPr>
        <p:txBody>
          <a:bodyPr wrap="square" rtlCol="0">
            <a:spAutoFit/>
          </a:bodyPr>
          <a:lstStyle/>
          <a:p>
            <a:pPr algn="ctr"/>
            <a:r>
              <a:rPr lang="en-US" sz="2400" b="1" dirty="0">
                <a:solidFill>
                  <a:prstClr val="black"/>
                </a:solidFill>
                <a:latin typeface="Calibri"/>
              </a:rPr>
              <a:t>Admin</a:t>
            </a:r>
          </a:p>
        </p:txBody>
      </p:sp>
      <p:sp>
        <p:nvSpPr>
          <p:cNvPr id="28" name="TextBox 27">
            <a:extLst>
              <a:ext uri="{FF2B5EF4-FFF2-40B4-BE49-F238E27FC236}">
                <a16:creationId xmlns:a16="http://schemas.microsoft.com/office/drawing/2014/main" id="{19CF3562-F9A6-4862-8A3A-CED353CD24DA}"/>
              </a:ext>
            </a:extLst>
          </p:cNvPr>
          <p:cNvSpPr txBox="1"/>
          <p:nvPr/>
        </p:nvSpPr>
        <p:spPr>
          <a:xfrm rot="18762525">
            <a:off x="6249341" y="2810627"/>
            <a:ext cx="2201702" cy="461665"/>
          </a:xfrm>
          <a:prstGeom prst="rect">
            <a:avLst/>
          </a:prstGeom>
          <a:noFill/>
        </p:spPr>
        <p:txBody>
          <a:bodyPr wrap="square" rtlCol="0">
            <a:spAutoFit/>
          </a:bodyPr>
          <a:lstStyle/>
          <a:p>
            <a:pPr algn="ctr"/>
            <a:r>
              <a:rPr lang="en-US" sz="2400" b="1" dirty="0">
                <a:solidFill>
                  <a:prstClr val="black"/>
                </a:solidFill>
                <a:latin typeface="Calibri"/>
              </a:rPr>
              <a:t>Edu</a:t>
            </a:r>
          </a:p>
        </p:txBody>
      </p:sp>
      <p:sp>
        <p:nvSpPr>
          <p:cNvPr id="2" name="TextBox 1">
            <a:extLst>
              <a:ext uri="{FF2B5EF4-FFF2-40B4-BE49-F238E27FC236}">
                <a16:creationId xmlns:a16="http://schemas.microsoft.com/office/drawing/2014/main" id="{DAF9CAEB-6C1D-9259-1ECB-3658CE63FF69}"/>
              </a:ext>
            </a:extLst>
          </p:cNvPr>
          <p:cNvSpPr txBox="1"/>
          <p:nvPr/>
        </p:nvSpPr>
        <p:spPr>
          <a:xfrm>
            <a:off x="7118598" y="822069"/>
            <a:ext cx="4876800" cy="1446550"/>
          </a:xfrm>
          <a:prstGeom prst="rect">
            <a:avLst/>
          </a:prstGeom>
          <a:noFill/>
        </p:spPr>
        <p:txBody>
          <a:bodyPr wrap="square" rtlCol="0">
            <a:spAutoFit/>
          </a:bodyPr>
          <a:lstStyle/>
          <a:p>
            <a:pPr algn="ctr"/>
            <a:r>
              <a:rPr lang="en-US" sz="4400" b="1" dirty="0">
                <a:solidFill>
                  <a:prstClr val="black"/>
                </a:solidFill>
                <a:latin typeface="Calibri"/>
              </a:rPr>
              <a:t>All funds must be spent in 2 years</a:t>
            </a:r>
            <a:endParaRPr lang="en-US" sz="6600" b="1" dirty="0">
              <a:solidFill>
                <a:prstClr val="black"/>
              </a:solidFill>
              <a:latin typeface="Calibri"/>
            </a:endParaRPr>
          </a:p>
        </p:txBody>
      </p:sp>
      <p:sp>
        <p:nvSpPr>
          <p:cNvPr id="6" name="Isosceles Triangle 5">
            <a:extLst>
              <a:ext uri="{FF2B5EF4-FFF2-40B4-BE49-F238E27FC236}">
                <a16:creationId xmlns:a16="http://schemas.microsoft.com/office/drawing/2014/main" id="{94F7EB4E-B1C3-9882-985A-F47AA7DC8D5C}"/>
              </a:ext>
            </a:extLst>
          </p:cNvPr>
          <p:cNvSpPr/>
          <p:nvPr/>
        </p:nvSpPr>
        <p:spPr>
          <a:xfrm rot="12512484">
            <a:off x="5994935" y="2085032"/>
            <a:ext cx="1590221" cy="238645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2" name="Straight Arrow Connector 91">
            <a:extLst>
              <a:ext uri="{FF2B5EF4-FFF2-40B4-BE49-F238E27FC236}">
                <a16:creationId xmlns:a16="http://schemas.microsoft.com/office/drawing/2014/main" id="{2197F7DA-01BB-447D-8F15-435367D76AE6}"/>
              </a:ext>
            </a:extLst>
          </p:cNvPr>
          <p:cNvCxnSpPr/>
          <p:nvPr/>
        </p:nvCxnSpPr>
        <p:spPr>
          <a:xfrm>
            <a:off x="840779" y="4154905"/>
            <a:ext cx="772570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5">
            <a:extLst>
              <a:ext uri="{FF2B5EF4-FFF2-40B4-BE49-F238E27FC236}">
                <a16:creationId xmlns:a16="http://schemas.microsoft.com/office/drawing/2014/main" id="{086DFA33-93B8-2A53-EA11-3A189AD3BF94}"/>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What does this look like in the real world?</a:t>
            </a:r>
          </a:p>
        </p:txBody>
      </p:sp>
      <p:sp>
        <p:nvSpPr>
          <p:cNvPr id="5" name="TextBox 4">
            <a:extLst>
              <a:ext uri="{FF2B5EF4-FFF2-40B4-BE49-F238E27FC236}">
                <a16:creationId xmlns:a16="http://schemas.microsoft.com/office/drawing/2014/main" id="{4910022E-5C3F-8312-B827-AB6572663137}"/>
              </a:ext>
            </a:extLst>
          </p:cNvPr>
          <p:cNvSpPr txBox="1"/>
          <p:nvPr/>
        </p:nvSpPr>
        <p:spPr>
          <a:xfrm>
            <a:off x="718457" y="1970314"/>
            <a:ext cx="1219199" cy="461665"/>
          </a:xfrm>
          <a:prstGeom prst="rect">
            <a:avLst/>
          </a:prstGeom>
          <a:noFill/>
        </p:spPr>
        <p:txBody>
          <a:bodyPr wrap="square" rtlCol="0">
            <a:spAutoFit/>
          </a:bodyPr>
          <a:lstStyle/>
          <a:p>
            <a:r>
              <a:rPr lang="en-US" sz="2400" b="1" dirty="0"/>
              <a:t>January</a:t>
            </a:r>
            <a:endParaRPr lang="en-US" b="1" dirty="0"/>
          </a:p>
        </p:txBody>
      </p:sp>
      <p:sp>
        <p:nvSpPr>
          <p:cNvPr id="6" name="TextBox 5">
            <a:extLst>
              <a:ext uri="{FF2B5EF4-FFF2-40B4-BE49-F238E27FC236}">
                <a16:creationId xmlns:a16="http://schemas.microsoft.com/office/drawing/2014/main" id="{0617AF45-5F9D-D6C0-1B99-59299C513C46}"/>
              </a:ext>
            </a:extLst>
          </p:cNvPr>
          <p:cNvSpPr txBox="1"/>
          <p:nvPr/>
        </p:nvSpPr>
        <p:spPr>
          <a:xfrm>
            <a:off x="1774867" y="2408713"/>
            <a:ext cx="816427" cy="461665"/>
          </a:xfrm>
          <a:prstGeom prst="rect">
            <a:avLst/>
          </a:prstGeom>
          <a:noFill/>
        </p:spPr>
        <p:txBody>
          <a:bodyPr wrap="square" rtlCol="0">
            <a:spAutoFit/>
          </a:bodyPr>
          <a:lstStyle/>
          <a:p>
            <a:r>
              <a:rPr lang="en-US" sz="2400" b="1" dirty="0"/>
              <a:t>July</a:t>
            </a:r>
            <a:endParaRPr lang="en-US" b="1" dirty="0"/>
          </a:p>
        </p:txBody>
      </p:sp>
      <p:sp>
        <p:nvSpPr>
          <p:cNvPr id="8" name="TextBox 7">
            <a:extLst>
              <a:ext uri="{FF2B5EF4-FFF2-40B4-BE49-F238E27FC236}">
                <a16:creationId xmlns:a16="http://schemas.microsoft.com/office/drawing/2014/main" id="{E7FD4CC6-2786-BA9F-3B3C-66A45BCEBC26}"/>
              </a:ext>
            </a:extLst>
          </p:cNvPr>
          <p:cNvSpPr txBox="1"/>
          <p:nvPr/>
        </p:nvSpPr>
        <p:spPr>
          <a:xfrm>
            <a:off x="2360282" y="2015014"/>
            <a:ext cx="1219199" cy="461665"/>
          </a:xfrm>
          <a:prstGeom prst="rect">
            <a:avLst/>
          </a:prstGeom>
          <a:noFill/>
        </p:spPr>
        <p:txBody>
          <a:bodyPr wrap="square" rtlCol="0">
            <a:spAutoFit/>
          </a:bodyPr>
          <a:lstStyle/>
          <a:p>
            <a:r>
              <a:rPr lang="en-US" sz="2400" b="1" dirty="0"/>
              <a:t>January</a:t>
            </a:r>
            <a:endParaRPr lang="en-US" b="1" dirty="0"/>
          </a:p>
        </p:txBody>
      </p:sp>
    </p:spTree>
    <p:extLst>
      <p:ext uri="{BB962C8B-B14F-4D97-AF65-F5344CB8AC3E}">
        <p14:creationId xmlns:p14="http://schemas.microsoft.com/office/powerpoint/2010/main" val="39358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PA Fiscal Year runs July 1 – June 30</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F130B4A6-7377-489E-97FD-8587D6168C29}"/>
              </a:ext>
            </a:extLst>
          </p:cNvPr>
          <p:cNvSpPr txBox="1"/>
          <p:nvPr/>
        </p:nvSpPr>
        <p:spPr>
          <a:xfrm>
            <a:off x="2064995" y="2947519"/>
            <a:ext cx="1700865" cy="400110"/>
          </a:xfrm>
          <a:prstGeom prst="rect">
            <a:avLst/>
          </a:prstGeom>
          <a:solidFill>
            <a:srgbClr val="00B0F0"/>
          </a:solidFill>
        </p:spPr>
        <p:txBody>
          <a:bodyPr wrap="square" rtlCol="0">
            <a:spAutoFit/>
          </a:bodyPr>
          <a:lstStyle/>
          <a:p>
            <a:pPr algn="ctr"/>
            <a:r>
              <a:rPr lang="en-US" sz="2000" b="1" dirty="0"/>
              <a:t>FY 2021-22</a:t>
            </a:r>
          </a:p>
        </p:txBody>
      </p:sp>
      <p:sp>
        <p:nvSpPr>
          <p:cNvPr id="89" name="TextBox 88">
            <a:extLst>
              <a:ext uri="{FF2B5EF4-FFF2-40B4-BE49-F238E27FC236}">
                <a16:creationId xmlns:a16="http://schemas.microsoft.com/office/drawing/2014/main" id="{C3B48C47-F10F-40A1-89C3-B995B966A162}"/>
              </a:ext>
            </a:extLst>
          </p:cNvPr>
          <p:cNvSpPr txBox="1"/>
          <p:nvPr/>
        </p:nvSpPr>
        <p:spPr>
          <a:xfrm>
            <a:off x="3746005" y="3528485"/>
            <a:ext cx="1661160" cy="400110"/>
          </a:xfrm>
          <a:prstGeom prst="rect">
            <a:avLst/>
          </a:prstGeom>
          <a:solidFill>
            <a:srgbClr val="00B0F0"/>
          </a:solidFill>
        </p:spPr>
        <p:txBody>
          <a:bodyPr wrap="square" rtlCol="0">
            <a:spAutoFit/>
          </a:bodyPr>
          <a:lstStyle/>
          <a:p>
            <a:pPr algn="ctr"/>
            <a:r>
              <a:rPr lang="en-US" sz="2000" b="1" dirty="0"/>
              <a:t>FY 2022-23</a:t>
            </a:r>
          </a:p>
        </p:txBody>
      </p:sp>
      <p:sp>
        <p:nvSpPr>
          <p:cNvPr id="90" name="TextBox 89">
            <a:extLst>
              <a:ext uri="{FF2B5EF4-FFF2-40B4-BE49-F238E27FC236}">
                <a16:creationId xmlns:a16="http://schemas.microsoft.com/office/drawing/2014/main" id="{EB624DC8-269E-43A6-ADAC-35B90319F336}"/>
              </a:ext>
            </a:extLst>
          </p:cNvPr>
          <p:cNvSpPr txBox="1"/>
          <p:nvPr/>
        </p:nvSpPr>
        <p:spPr>
          <a:xfrm>
            <a:off x="5341111" y="4194392"/>
            <a:ext cx="1661154" cy="400110"/>
          </a:xfrm>
          <a:prstGeom prst="rect">
            <a:avLst/>
          </a:prstGeom>
          <a:solidFill>
            <a:srgbClr val="00B0F0"/>
          </a:solidFill>
        </p:spPr>
        <p:txBody>
          <a:bodyPr wrap="square" rtlCol="0">
            <a:spAutoFit/>
          </a:bodyPr>
          <a:lstStyle/>
          <a:p>
            <a:pPr algn="ctr"/>
            <a:r>
              <a:rPr lang="en-US" sz="2000" b="1" dirty="0"/>
              <a:t>FY 2023-24</a:t>
            </a:r>
          </a:p>
        </p:txBody>
      </p:sp>
    </p:spTree>
    <p:extLst>
      <p:ext uri="{BB962C8B-B14F-4D97-AF65-F5344CB8AC3E}">
        <p14:creationId xmlns:p14="http://schemas.microsoft.com/office/powerpoint/2010/main" val="976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9" grpId="0" animBg="1"/>
      <p:bldP spid="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9797638" cy="1109581"/>
          </a:xfrm>
        </p:spPr>
        <p:txBody>
          <a:bodyPr vert="horz" lIns="91440" tIns="45720" rIns="91440" bIns="45720" rtlCol="0" anchor="t">
            <a:normAutofit fontScale="92500"/>
          </a:bodyPr>
          <a:lstStyle/>
          <a:p>
            <a:r>
              <a:rPr lang="en-US" sz="3200" dirty="0">
                <a:cs typeface="Calibri"/>
              </a:rPr>
              <a:t>Total allocation must be spent in 2 years</a:t>
            </a:r>
          </a:p>
          <a:p>
            <a:r>
              <a:rPr lang="en-US" sz="3200" dirty="0">
                <a:cs typeface="Calibri"/>
              </a:rPr>
              <a:t>Can spend funds on admin/</a:t>
            </a:r>
            <a:r>
              <a:rPr lang="en-US" sz="3200" dirty="0" err="1">
                <a:cs typeface="Calibri"/>
              </a:rPr>
              <a:t>edu</a:t>
            </a:r>
            <a:r>
              <a:rPr lang="en-US" sz="3200" dirty="0">
                <a:cs typeface="Calibri"/>
              </a:rPr>
              <a:t> expenses in 1</a:t>
            </a:r>
            <a:r>
              <a:rPr lang="en-US" sz="3200" baseline="30000" dirty="0">
                <a:cs typeface="Calibri"/>
              </a:rPr>
              <a:t>st</a:t>
            </a:r>
            <a:r>
              <a:rPr lang="en-US" sz="3200" dirty="0">
                <a:cs typeface="Calibri"/>
              </a:rPr>
              <a:t> fiscal year </a:t>
            </a:r>
          </a:p>
          <a:p>
            <a:endParaRPr lang="en-US" sz="3200" dirty="0">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02655" y="2907673"/>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2" y="3963768"/>
            <a:ext cx="3608612" cy="400110"/>
          </a:xfrm>
          <a:prstGeom prst="rect">
            <a:avLst/>
          </a:prstGeom>
          <a:solidFill>
            <a:srgbClr val="00B0F0"/>
          </a:solidFill>
        </p:spPr>
        <p:txBody>
          <a:bodyPr wrap="square" rtlCol="0">
            <a:spAutoFit/>
          </a:bodyPr>
          <a:lstStyle/>
          <a:p>
            <a:pPr algn="ctr"/>
            <a:r>
              <a:rPr lang="en-US" sz="2000" b="1" dirty="0"/>
              <a:t>FY 2022-23 funds</a:t>
            </a:r>
          </a:p>
        </p:txBody>
      </p:sp>
      <p:sp>
        <p:nvSpPr>
          <p:cNvPr id="25" name="TextBox 24">
            <a:extLst>
              <a:ext uri="{FF2B5EF4-FFF2-40B4-BE49-F238E27FC236}">
                <a16:creationId xmlns:a16="http://schemas.microsoft.com/office/drawing/2014/main" id="{604F1501-18E8-4853-AAE9-5925CE11DAE0}"/>
              </a:ext>
            </a:extLst>
          </p:cNvPr>
          <p:cNvSpPr txBox="1"/>
          <p:nvPr/>
        </p:nvSpPr>
        <p:spPr>
          <a:xfrm>
            <a:off x="2002655" y="3320757"/>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
        <p:nvSpPr>
          <p:cNvPr id="30" name="TextBox 29">
            <a:extLst>
              <a:ext uri="{FF2B5EF4-FFF2-40B4-BE49-F238E27FC236}">
                <a16:creationId xmlns:a16="http://schemas.microsoft.com/office/drawing/2014/main" id="{DDA83CE1-AB0A-4C82-A72B-0E3DD201CD47}"/>
              </a:ext>
            </a:extLst>
          </p:cNvPr>
          <p:cNvSpPr txBox="1"/>
          <p:nvPr/>
        </p:nvSpPr>
        <p:spPr>
          <a:xfrm>
            <a:off x="5521468" y="5384316"/>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
        <p:nvSpPr>
          <p:cNvPr id="31" name="TextBox 30">
            <a:extLst>
              <a:ext uri="{FF2B5EF4-FFF2-40B4-BE49-F238E27FC236}">
                <a16:creationId xmlns:a16="http://schemas.microsoft.com/office/drawing/2014/main" id="{D684471F-B787-4DD5-A81A-7BF1B4D020DA}"/>
              </a:ext>
            </a:extLst>
          </p:cNvPr>
          <p:cNvSpPr txBox="1"/>
          <p:nvPr/>
        </p:nvSpPr>
        <p:spPr>
          <a:xfrm>
            <a:off x="3717161" y="4363878"/>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Tree>
    <p:extLst>
      <p:ext uri="{BB962C8B-B14F-4D97-AF65-F5344CB8AC3E}">
        <p14:creationId xmlns:p14="http://schemas.microsoft.com/office/powerpoint/2010/main" val="4069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Annual allocations + 2 year spending requirement = </a:t>
            </a:r>
            <a:r>
              <a:rPr lang="en-US" sz="3200" b="1" i="1" dirty="0">
                <a:cs typeface="Calibri"/>
              </a:rPr>
              <a:t>overlapping financial tracking</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02655" y="2907673"/>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2" y="3963768"/>
            <a:ext cx="3608612" cy="400110"/>
          </a:xfrm>
          <a:prstGeom prst="rect">
            <a:avLst/>
          </a:prstGeom>
          <a:solidFill>
            <a:srgbClr val="00B0F0"/>
          </a:solidFill>
        </p:spPr>
        <p:txBody>
          <a:bodyPr wrap="square" rtlCol="0">
            <a:spAutoFit/>
          </a:bodyPr>
          <a:lstStyle/>
          <a:p>
            <a:pPr algn="ctr"/>
            <a:r>
              <a:rPr lang="en-US" sz="2000" b="1" dirty="0"/>
              <a:t>FY 2022-23 funds</a:t>
            </a:r>
          </a:p>
        </p:txBody>
      </p:sp>
      <p:sp>
        <p:nvSpPr>
          <p:cNvPr id="5" name="TextBox 4">
            <a:extLst>
              <a:ext uri="{FF2B5EF4-FFF2-40B4-BE49-F238E27FC236}">
                <a16:creationId xmlns:a16="http://schemas.microsoft.com/office/drawing/2014/main" id="{067117CE-8575-38AD-5FCB-5759B1479F3E}"/>
              </a:ext>
            </a:extLst>
          </p:cNvPr>
          <p:cNvSpPr txBox="1"/>
          <p:nvPr/>
        </p:nvSpPr>
        <p:spPr>
          <a:xfrm>
            <a:off x="2002655" y="3320757"/>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
        <p:nvSpPr>
          <p:cNvPr id="19" name="TextBox 18">
            <a:extLst>
              <a:ext uri="{FF2B5EF4-FFF2-40B4-BE49-F238E27FC236}">
                <a16:creationId xmlns:a16="http://schemas.microsoft.com/office/drawing/2014/main" id="{1248F173-1133-5688-6DAC-E4478CAB0CDD}"/>
              </a:ext>
            </a:extLst>
          </p:cNvPr>
          <p:cNvSpPr txBox="1"/>
          <p:nvPr/>
        </p:nvSpPr>
        <p:spPr>
          <a:xfrm>
            <a:off x="5521468" y="5384316"/>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
        <p:nvSpPr>
          <p:cNvPr id="21" name="TextBox 20">
            <a:extLst>
              <a:ext uri="{FF2B5EF4-FFF2-40B4-BE49-F238E27FC236}">
                <a16:creationId xmlns:a16="http://schemas.microsoft.com/office/drawing/2014/main" id="{BBE31AC2-6CB8-FBCD-52D4-1CAB144947CB}"/>
              </a:ext>
            </a:extLst>
          </p:cNvPr>
          <p:cNvSpPr txBox="1"/>
          <p:nvPr/>
        </p:nvSpPr>
        <p:spPr>
          <a:xfrm>
            <a:off x="3717161" y="4363878"/>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grpSp>
        <p:nvGrpSpPr>
          <p:cNvPr id="17" name="Group 16">
            <a:extLst>
              <a:ext uri="{FF2B5EF4-FFF2-40B4-BE49-F238E27FC236}">
                <a16:creationId xmlns:a16="http://schemas.microsoft.com/office/drawing/2014/main" id="{A16B08A3-7C2D-3E0D-49EC-580A2320843D}"/>
              </a:ext>
            </a:extLst>
          </p:cNvPr>
          <p:cNvGrpSpPr/>
          <p:nvPr/>
        </p:nvGrpSpPr>
        <p:grpSpPr>
          <a:xfrm>
            <a:off x="6458952" y="2804188"/>
            <a:ext cx="850756" cy="3412236"/>
            <a:chOff x="6363444" y="2804188"/>
            <a:chExt cx="850756" cy="3412236"/>
          </a:xfrm>
        </p:grpSpPr>
        <p:cxnSp>
          <p:nvCxnSpPr>
            <p:cNvPr id="8" name="Straight Connector 7">
              <a:extLst>
                <a:ext uri="{FF2B5EF4-FFF2-40B4-BE49-F238E27FC236}">
                  <a16:creationId xmlns:a16="http://schemas.microsoft.com/office/drawing/2014/main" id="{8CF7E530-0971-683E-1B80-BB50DA4B6115}"/>
                </a:ext>
              </a:extLst>
            </p:cNvPr>
            <p:cNvCxnSpPr/>
            <p:nvPr/>
          </p:nvCxnSpPr>
          <p:spPr>
            <a:xfrm>
              <a:off x="6743700" y="2804188"/>
              <a:ext cx="0" cy="296796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C32D3D-B255-7846-523F-3D5B8C454E05}"/>
                </a:ext>
              </a:extLst>
            </p:cNvPr>
            <p:cNvSpPr txBox="1"/>
            <p:nvPr/>
          </p:nvSpPr>
          <p:spPr>
            <a:xfrm>
              <a:off x="6363444" y="5816314"/>
              <a:ext cx="850756" cy="400110"/>
            </a:xfrm>
            <a:prstGeom prst="rect">
              <a:avLst/>
            </a:prstGeom>
            <a:noFill/>
          </p:spPr>
          <p:txBody>
            <a:bodyPr wrap="square" rtlCol="0">
              <a:spAutoFit/>
            </a:bodyPr>
            <a:lstStyle/>
            <a:p>
              <a:pPr algn="ctr"/>
              <a:r>
                <a:rPr lang="en-US" sz="2000" b="1" dirty="0">
                  <a:solidFill>
                    <a:srgbClr val="FF0000"/>
                  </a:solidFill>
                </a:rPr>
                <a:t>today</a:t>
              </a:r>
            </a:p>
          </p:txBody>
        </p:sp>
      </p:grpSp>
    </p:spTree>
    <p:extLst>
      <p:ext uri="{BB962C8B-B14F-4D97-AF65-F5344CB8AC3E}">
        <p14:creationId xmlns:p14="http://schemas.microsoft.com/office/powerpoint/2010/main" val="125739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5"/>
            <a:ext cx="9264227" cy="1109581"/>
          </a:xfrm>
        </p:spPr>
        <p:txBody>
          <a:bodyPr vert="horz" lIns="91440" tIns="45720" rIns="91440" bIns="45720" rtlCol="0" anchor="t">
            <a:normAutofit/>
          </a:bodyPr>
          <a:lstStyle/>
          <a:p>
            <a:r>
              <a:rPr lang="en-US" sz="3200" dirty="0">
                <a:cs typeface="Calibri"/>
              </a:rPr>
              <a:t>SCC assesses 2-year spending requirements </a:t>
            </a:r>
            <a:r>
              <a:rPr lang="en-US" sz="3200" i="1" u="sng" dirty="0">
                <a:cs typeface="Calibri"/>
              </a:rPr>
              <a:t>9 months </a:t>
            </a:r>
            <a:r>
              <a:rPr lang="en-US" sz="3200" dirty="0">
                <a:cs typeface="Calibri"/>
              </a:rPr>
              <a:t>after the requirement</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84849" y="3663289"/>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3" y="4351000"/>
            <a:ext cx="3608612" cy="400110"/>
          </a:xfrm>
          <a:prstGeom prst="rect">
            <a:avLst/>
          </a:prstGeom>
          <a:solidFill>
            <a:srgbClr val="00B0F0"/>
          </a:solidFill>
        </p:spPr>
        <p:txBody>
          <a:bodyPr wrap="square" rtlCol="0">
            <a:spAutoFit/>
          </a:bodyPr>
          <a:lstStyle/>
          <a:p>
            <a:pPr algn="ctr"/>
            <a:r>
              <a:rPr lang="en-US" sz="2000" b="1" dirty="0"/>
              <a:t>FY 2022-23 funds</a:t>
            </a:r>
          </a:p>
        </p:txBody>
      </p:sp>
      <p:cxnSp>
        <p:nvCxnSpPr>
          <p:cNvPr id="13" name="Straight Arrow Connector 12">
            <a:extLst>
              <a:ext uri="{FF2B5EF4-FFF2-40B4-BE49-F238E27FC236}">
                <a16:creationId xmlns:a16="http://schemas.microsoft.com/office/drawing/2014/main" id="{730B41BC-5C32-4D0E-ADCB-D7BD491CC76B}"/>
              </a:ext>
            </a:extLst>
          </p:cNvPr>
          <p:cNvCxnSpPr>
            <a:cxnSpLocks/>
            <a:stCxn id="17" idx="1"/>
          </p:cNvCxnSpPr>
          <p:nvPr/>
        </p:nvCxnSpPr>
        <p:spPr>
          <a:xfrm flipH="1">
            <a:off x="5076929" y="3526473"/>
            <a:ext cx="1149265" cy="8245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44D0970-D19D-4F8B-B8F1-CFD8F330B147}"/>
              </a:ext>
            </a:extLst>
          </p:cNvPr>
          <p:cNvSpPr txBox="1"/>
          <p:nvPr/>
        </p:nvSpPr>
        <p:spPr>
          <a:xfrm>
            <a:off x="6226194" y="3064808"/>
            <a:ext cx="2778438" cy="923330"/>
          </a:xfrm>
          <a:prstGeom prst="rect">
            <a:avLst/>
          </a:prstGeom>
          <a:noFill/>
        </p:spPr>
        <p:txBody>
          <a:bodyPr wrap="square" rtlCol="0">
            <a:spAutoFit/>
          </a:bodyPr>
          <a:lstStyle/>
          <a:p>
            <a:r>
              <a:rPr lang="en-US" dirty="0"/>
              <a:t>3/31/2023: check to see if districts met 6/30/2022 spending requirement</a:t>
            </a:r>
          </a:p>
        </p:txBody>
      </p:sp>
      <p:sp>
        <p:nvSpPr>
          <p:cNvPr id="25" name="TextBox 24">
            <a:extLst>
              <a:ext uri="{FF2B5EF4-FFF2-40B4-BE49-F238E27FC236}">
                <a16:creationId xmlns:a16="http://schemas.microsoft.com/office/drawing/2014/main" id="{07281C20-9765-45AB-8459-36FE46714056}"/>
              </a:ext>
            </a:extLst>
          </p:cNvPr>
          <p:cNvSpPr txBox="1"/>
          <p:nvPr/>
        </p:nvSpPr>
        <p:spPr>
          <a:xfrm>
            <a:off x="778919" y="3014944"/>
            <a:ext cx="2926572" cy="400110"/>
          </a:xfrm>
          <a:prstGeom prst="rect">
            <a:avLst/>
          </a:prstGeom>
          <a:solidFill>
            <a:srgbClr val="00B0F0"/>
          </a:solidFill>
        </p:spPr>
        <p:txBody>
          <a:bodyPr wrap="square" rtlCol="0">
            <a:spAutoFit/>
          </a:bodyPr>
          <a:lstStyle/>
          <a:p>
            <a:pPr algn="ctr"/>
            <a:r>
              <a:rPr lang="en-US" sz="2000" b="1" dirty="0"/>
              <a:t>FY 2020-21 funds</a:t>
            </a:r>
          </a:p>
        </p:txBody>
      </p:sp>
      <p:grpSp>
        <p:nvGrpSpPr>
          <p:cNvPr id="5" name="Group 4">
            <a:extLst>
              <a:ext uri="{FF2B5EF4-FFF2-40B4-BE49-F238E27FC236}">
                <a16:creationId xmlns:a16="http://schemas.microsoft.com/office/drawing/2014/main" id="{B1C6880A-2FBC-46AD-1C7D-DEC65FDE3619}"/>
              </a:ext>
            </a:extLst>
          </p:cNvPr>
          <p:cNvGrpSpPr/>
          <p:nvPr/>
        </p:nvGrpSpPr>
        <p:grpSpPr>
          <a:xfrm>
            <a:off x="2152605" y="2504157"/>
            <a:ext cx="2374493" cy="3960389"/>
            <a:chOff x="5190815" y="2873489"/>
            <a:chExt cx="2374493" cy="3960389"/>
          </a:xfrm>
        </p:grpSpPr>
        <p:cxnSp>
          <p:nvCxnSpPr>
            <p:cNvPr id="8" name="Straight Connector 7">
              <a:extLst>
                <a:ext uri="{FF2B5EF4-FFF2-40B4-BE49-F238E27FC236}">
                  <a16:creationId xmlns:a16="http://schemas.microsoft.com/office/drawing/2014/main" id="{F728B7F9-F3F8-1ACB-F276-2803416DCE2B}"/>
                </a:ext>
              </a:extLst>
            </p:cNvPr>
            <p:cNvCxnSpPr/>
            <p:nvPr/>
          </p:nvCxnSpPr>
          <p:spPr>
            <a:xfrm>
              <a:off x="6763016" y="2873489"/>
              <a:ext cx="0" cy="296796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A33765-EFFB-B86E-2AC7-AC97134ACEB8}"/>
                </a:ext>
              </a:extLst>
            </p:cNvPr>
            <p:cNvSpPr txBox="1"/>
            <p:nvPr/>
          </p:nvSpPr>
          <p:spPr>
            <a:xfrm>
              <a:off x="5190815" y="5818215"/>
              <a:ext cx="2374493" cy="1015663"/>
            </a:xfrm>
            <a:prstGeom prst="rect">
              <a:avLst/>
            </a:prstGeom>
            <a:noFill/>
          </p:spPr>
          <p:txBody>
            <a:bodyPr wrap="square" rtlCol="0">
              <a:spAutoFit/>
            </a:bodyPr>
            <a:lstStyle/>
            <a:p>
              <a:pPr algn="ctr"/>
              <a:r>
                <a:rPr lang="en-US" sz="2000" b="1" dirty="0">
                  <a:solidFill>
                    <a:srgbClr val="FF0000"/>
                  </a:solidFill>
                </a:rPr>
                <a:t>Actual 2-year spending requirement</a:t>
              </a:r>
            </a:p>
          </p:txBody>
        </p:sp>
      </p:grpSp>
      <p:cxnSp>
        <p:nvCxnSpPr>
          <p:cNvPr id="21" name="Straight Connector 20">
            <a:extLst>
              <a:ext uri="{FF2B5EF4-FFF2-40B4-BE49-F238E27FC236}">
                <a16:creationId xmlns:a16="http://schemas.microsoft.com/office/drawing/2014/main" id="{CDC2405F-04A4-89D8-2F6C-1F1D3EED1579}"/>
              </a:ext>
            </a:extLst>
          </p:cNvPr>
          <p:cNvCxnSpPr/>
          <p:nvPr/>
        </p:nvCxnSpPr>
        <p:spPr>
          <a:xfrm>
            <a:off x="5076929" y="2538284"/>
            <a:ext cx="0" cy="2967962"/>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C7BEE4-2A03-4AFB-95E9-E7FF9BA813FE}"/>
              </a:ext>
            </a:extLst>
          </p:cNvPr>
          <p:cNvSpPr txBox="1"/>
          <p:nvPr/>
        </p:nvSpPr>
        <p:spPr>
          <a:xfrm>
            <a:off x="4429001" y="5506246"/>
            <a:ext cx="2374493" cy="1015663"/>
          </a:xfrm>
          <a:prstGeom prst="rect">
            <a:avLst/>
          </a:prstGeom>
          <a:noFill/>
        </p:spPr>
        <p:txBody>
          <a:bodyPr wrap="square" rtlCol="0">
            <a:spAutoFit/>
          </a:bodyPr>
          <a:lstStyle/>
          <a:p>
            <a:pPr algn="ctr"/>
            <a:r>
              <a:rPr lang="en-US" sz="2000" b="1" dirty="0">
                <a:solidFill>
                  <a:srgbClr val="7030A0"/>
                </a:solidFill>
              </a:rPr>
              <a:t>When we check the 2-year spending requirement</a:t>
            </a:r>
          </a:p>
        </p:txBody>
      </p:sp>
    </p:spTree>
    <p:extLst>
      <p:ext uri="{BB962C8B-B14F-4D97-AF65-F5344CB8AC3E}">
        <p14:creationId xmlns:p14="http://schemas.microsoft.com/office/powerpoint/2010/main" val="3840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457519" cy="4438216"/>
          </a:xfrm>
        </p:spPr>
        <p:txBody>
          <a:bodyPr vert="horz" lIns="91440" tIns="45720" rIns="91440" bIns="45720" rtlCol="0" anchor="t">
            <a:normAutofit/>
          </a:bodyPr>
          <a:lstStyle/>
          <a:p>
            <a:r>
              <a:rPr lang="en-US" sz="3200" dirty="0">
                <a:cs typeface="Calibri"/>
              </a:rPr>
              <a:t>Conservation districts receive DGR and LVR funds annually</a:t>
            </a:r>
          </a:p>
          <a:p>
            <a:r>
              <a:rPr lang="en-US" sz="3200" dirty="0">
                <a:cs typeface="Calibri"/>
              </a:rPr>
              <a:t>These funds must be spent within certain timeframes</a:t>
            </a:r>
          </a:p>
          <a:p>
            <a:r>
              <a:rPr lang="en-US" sz="3200" dirty="0">
                <a:cs typeface="Calibri"/>
              </a:rPr>
              <a:t>Purpose of webinar:</a:t>
            </a:r>
          </a:p>
          <a:p>
            <a:pPr lvl="1"/>
            <a:r>
              <a:rPr lang="en-US" sz="2800" dirty="0">
                <a:cs typeface="Calibri"/>
              </a:rPr>
              <a:t>Explain the spending requirements and provides guidance on how to meet them.</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11" name="Group 10">
            <a:extLst>
              <a:ext uri="{FF2B5EF4-FFF2-40B4-BE49-F238E27FC236}">
                <a16:creationId xmlns:a16="http://schemas.microsoft.com/office/drawing/2014/main" id="{6C82CC16-2AC2-4377-22C4-A114443BEF5A}"/>
              </a:ext>
            </a:extLst>
          </p:cNvPr>
          <p:cNvGrpSpPr/>
          <p:nvPr/>
        </p:nvGrpSpPr>
        <p:grpSpPr>
          <a:xfrm>
            <a:off x="8023131" y="1614209"/>
            <a:ext cx="3362325" cy="4257675"/>
            <a:chOff x="7785565" y="1614209"/>
            <a:chExt cx="3362325" cy="4257675"/>
          </a:xfrm>
        </p:grpSpPr>
        <p:pic>
          <p:nvPicPr>
            <p:cNvPr id="5" name="Picture 4">
              <a:extLst>
                <a:ext uri="{FF2B5EF4-FFF2-40B4-BE49-F238E27FC236}">
                  <a16:creationId xmlns:a16="http://schemas.microsoft.com/office/drawing/2014/main" id="{5969051E-1439-9FA0-004A-006B6172D4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5565" y="1614209"/>
              <a:ext cx="3362325" cy="4257675"/>
            </a:xfrm>
            <a:prstGeom prst="rect">
              <a:avLst/>
            </a:prstGeom>
          </p:spPr>
        </p:pic>
        <p:sp>
          <p:nvSpPr>
            <p:cNvPr id="9" name="Rectangle 8">
              <a:extLst>
                <a:ext uri="{FF2B5EF4-FFF2-40B4-BE49-F238E27FC236}">
                  <a16:creationId xmlns:a16="http://schemas.microsoft.com/office/drawing/2014/main" id="{ED69DEB7-8546-5F5C-7E85-64F1AA640A65}"/>
                </a:ext>
              </a:extLst>
            </p:cNvPr>
            <p:cNvSpPr/>
            <p:nvPr/>
          </p:nvSpPr>
          <p:spPr>
            <a:xfrm rot="21253398">
              <a:off x="10015905" y="4189864"/>
              <a:ext cx="470364" cy="519952"/>
            </a:xfrm>
            <a:prstGeom prst="rect">
              <a:avLst/>
            </a:prstGeom>
            <a:solidFill>
              <a:srgbClr val="EEA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DC4CF1-B05F-A7A1-5B14-C9FB3E8B9B0A}"/>
                </a:ext>
              </a:extLst>
            </p:cNvPr>
            <p:cNvSpPr txBox="1"/>
            <p:nvPr/>
          </p:nvSpPr>
          <p:spPr>
            <a:xfrm rot="715919">
              <a:off x="8686758" y="3700415"/>
              <a:ext cx="1627120" cy="830997"/>
            </a:xfrm>
            <a:prstGeom prst="rect">
              <a:avLst/>
            </a:prstGeom>
            <a:solidFill>
              <a:srgbClr val="E9A900"/>
            </a:solidFill>
          </p:spPr>
          <p:txBody>
            <a:bodyPr wrap="square" rtlCol="0">
              <a:spAutoFit/>
            </a:bodyPr>
            <a:lstStyle/>
            <a:p>
              <a:pPr algn="ctr"/>
              <a:r>
                <a:rPr lang="en-US" sz="2400" b="1" dirty="0">
                  <a:latin typeface="Arial Black" panose="020B0A04020102020204" pitchFamily="34" charset="0"/>
                </a:rPr>
                <a:t>ADVICE </a:t>
              </a:r>
            </a:p>
            <a:p>
              <a:pPr algn="ctr"/>
              <a:r>
                <a:rPr lang="en-US" sz="2400" b="1" dirty="0">
                  <a:latin typeface="Arial Black" panose="020B0A04020102020204" pitchFamily="34" charset="0"/>
                </a:rPr>
                <a:t>AHEAD</a:t>
              </a:r>
            </a:p>
          </p:txBody>
        </p:sp>
      </p:grpSp>
      <p:sp>
        <p:nvSpPr>
          <p:cNvPr id="13" name="TextBox 12">
            <a:extLst>
              <a:ext uri="{FF2B5EF4-FFF2-40B4-BE49-F238E27FC236}">
                <a16:creationId xmlns:a16="http://schemas.microsoft.com/office/drawing/2014/main" id="{AAB22B2C-0D13-3269-F8B3-394492B25962}"/>
              </a:ext>
            </a:extLst>
          </p:cNvPr>
          <p:cNvSpPr txBox="1"/>
          <p:nvPr/>
        </p:nvSpPr>
        <p:spPr>
          <a:xfrm>
            <a:off x="581025" y="6267098"/>
            <a:ext cx="8972550" cy="369332"/>
          </a:xfrm>
          <a:prstGeom prst="rect">
            <a:avLst/>
          </a:prstGeom>
          <a:noFill/>
        </p:spPr>
        <p:txBody>
          <a:bodyPr wrap="square" rtlCol="0">
            <a:spAutoFit/>
          </a:bodyPr>
          <a:lstStyle/>
          <a:p>
            <a:r>
              <a:rPr lang="en-US" dirty="0"/>
              <a:t>Image from https://blog.centerpointgroup.com/how-to-save-millions-in-indirect-spend</a:t>
            </a:r>
          </a:p>
        </p:txBody>
      </p:sp>
    </p:spTree>
    <p:extLst>
      <p:ext uri="{BB962C8B-B14F-4D97-AF65-F5344CB8AC3E}">
        <p14:creationId xmlns:p14="http://schemas.microsoft.com/office/powerpoint/2010/main" val="125760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408463" cy="4645219"/>
          </a:xfrm>
        </p:spPr>
        <p:txBody>
          <a:bodyPr vert="horz" lIns="91440" tIns="45720" rIns="91440" bIns="45720" rtlCol="0" anchor="t">
            <a:normAutofit/>
          </a:bodyPr>
          <a:lstStyle/>
          <a:p>
            <a:pPr marL="0" indent="0">
              <a:buNone/>
            </a:pPr>
            <a:r>
              <a:rPr lang="en-US" sz="3200" u="sng" dirty="0">
                <a:cs typeface="Calibri"/>
              </a:rPr>
              <a:t>3 spending requirements</a:t>
            </a:r>
            <a:r>
              <a:rPr lang="en-US" sz="3200" dirty="0">
                <a:cs typeface="Calibri"/>
              </a:rPr>
              <a:t>:</a:t>
            </a:r>
          </a:p>
          <a:p>
            <a:pPr marL="514350" indent="-514350">
              <a:buFont typeface="+mj-lt"/>
              <a:buAutoNum type="arabicPeriod"/>
            </a:pPr>
            <a:r>
              <a:rPr lang="en-US" dirty="0"/>
              <a:t>Entire allocation must be spent within two years.</a:t>
            </a:r>
          </a:p>
          <a:p>
            <a:pPr marL="514350" indent="-514350">
              <a:buFont typeface="+mj-lt"/>
              <a:buAutoNum type="arabicPeriod"/>
            </a:pPr>
            <a:r>
              <a:rPr lang="en-US" dirty="0"/>
              <a:t>Admin and </a:t>
            </a:r>
            <a:r>
              <a:rPr lang="en-US" dirty="0" err="1"/>
              <a:t>edu</a:t>
            </a:r>
            <a:r>
              <a:rPr lang="en-US" dirty="0"/>
              <a:t> funds must be spent within one year.</a:t>
            </a:r>
          </a:p>
          <a:p>
            <a:pPr marL="514350" indent="-514350">
              <a:buFont typeface="+mj-lt"/>
              <a:buAutoNum type="arabicPeriod"/>
            </a:pPr>
            <a:r>
              <a:rPr lang="en-US" sz="2800" dirty="0">
                <a:cs typeface="Calibri"/>
              </a:rPr>
              <a:t>All funds under a 5-year agreement must be spent by 12 months after the end of the agreement.</a:t>
            </a:r>
          </a:p>
          <a:p>
            <a:pPr lvl="1"/>
            <a:r>
              <a:rPr lang="en-US" dirty="0">
                <a:cs typeface="Calibri"/>
              </a:rPr>
              <a:t>For the 2018-2023 agreement, funds must be spent by 6/30/2024.</a:t>
            </a: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6555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Five Year Agreement</a:t>
            </a:r>
          </a:p>
          <a:p>
            <a:pPr lvl="1"/>
            <a:r>
              <a:rPr lang="en-US" dirty="0">
                <a:cs typeface="Calibri"/>
              </a:rPr>
              <a:t>Provides 6 years to spend 5 year’s DGLVR allocations</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2019                      2020                      2021                      2022                        2023                       2024</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120883" y="3397206"/>
            <a:ext cx="3355277" cy="400110"/>
          </a:xfrm>
          <a:prstGeom prst="rect">
            <a:avLst/>
          </a:prstGeom>
          <a:solidFill>
            <a:srgbClr val="00B0F0"/>
          </a:solidFill>
        </p:spPr>
        <p:txBody>
          <a:bodyPr wrap="square" rtlCol="0">
            <a:spAutoFit/>
          </a:bodyPr>
          <a:lstStyle/>
          <a:p>
            <a:pPr algn="ctr"/>
            <a:r>
              <a:rPr lang="en-US" sz="2000" b="1" dirty="0"/>
              <a:t>FY 2019-20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430336" y="4395999"/>
            <a:ext cx="3290213" cy="400110"/>
          </a:xfrm>
          <a:prstGeom prst="rect">
            <a:avLst/>
          </a:prstGeom>
          <a:solidFill>
            <a:srgbClr val="00B0F0"/>
          </a:solidFill>
        </p:spPr>
        <p:txBody>
          <a:bodyPr wrap="square" rtlCol="0">
            <a:spAutoFit/>
          </a:bodyPr>
          <a:lstStyle/>
          <a:p>
            <a:pPr algn="ctr"/>
            <a:r>
              <a:rPr lang="en-US" sz="2000" b="1" dirty="0"/>
              <a:t>FY 2021-22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671455" y="3878381"/>
            <a:ext cx="3321716" cy="400110"/>
          </a:xfrm>
          <a:prstGeom prst="rect">
            <a:avLst/>
          </a:prstGeom>
          <a:solidFill>
            <a:srgbClr val="00B0F0"/>
          </a:solidFill>
        </p:spPr>
        <p:txBody>
          <a:bodyPr wrap="square" rtlCol="0">
            <a:spAutoFit/>
          </a:bodyPr>
          <a:lstStyle/>
          <a:p>
            <a:pPr algn="ctr"/>
            <a:r>
              <a:rPr lang="en-US" sz="2000" b="1" dirty="0"/>
              <a:t>FY 2020-22 funds</a:t>
            </a:r>
          </a:p>
        </p:txBody>
      </p:sp>
      <p:sp>
        <p:nvSpPr>
          <p:cNvPr id="27" name="TextBox 26">
            <a:extLst>
              <a:ext uri="{FF2B5EF4-FFF2-40B4-BE49-F238E27FC236}">
                <a16:creationId xmlns:a16="http://schemas.microsoft.com/office/drawing/2014/main" id="{594C1C59-D9E6-4D82-A3AC-3D13FB6F5B1D}"/>
              </a:ext>
            </a:extLst>
          </p:cNvPr>
          <p:cNvSpPr txBox="1"/>
          <p:nvPr/>
        </p:nvSpPr>
        <p:spPr>
          <a:xfrm>
            <a:off x="6983977" y="4869753"/>
            <a:ext cx="3322318" cy="400110"/>
          </a:xfrm>
          <a:prstGeom prst="rect">
            <a:avLst/>
          </a:prstGeom>
          <a:solidFill>
            <a:srgbClr val="00B0F0"/>
          </a:solidFill>
        </p:spPr>
        <p:txBody>
          <a:bodyPr wrap="square" rtlCol="0">
            <a:spAutoFit/>
          </a:bodyPr>
          <a:lstStyle/>
          <a:p>
            <a:pPr algn="ctr"/>
            <a:r>
              <a:rPr lang="en-US" sz="2000" b="1" dirty="0"/>
              <a:t>FY 2022-23 funds</a:t>
            </a:r>
          </a:p>
        </p:txBody>
      </p:sp>
      <p:sp>
        <p:nvSpPr>
          <p:cNvPr id="32" name="TextBox 31">
            <a:extLst>
              <a:ext uri="{FF2B5EF4-FFF2-40B4-BE49-F238E27FC236}">
                <a16:creationId xmlns:a16="http://schemas.microsoft.com/office/drawing/2014/main" id="{454AFAD0-E232-460A-94DE-D9055596A710}"/>
              </a:ext>
            </a:extLst>
          </p:cNvPr>
          <p:cNvSpPr txBox="1"/>
          <p:nvPr/>
        </p:nvSpPr>
        <p:spPr>
          <a:xfrm>
            <a:off x="295831" y="2916031"/>
            <a:ext cx="3355272" cy="400110"/>
          </a:xfrm>
          <a:prstGeom prst="rect">
            <a:avLst/>
          </a:prstGeom>
          <a:solidFill>
            <a:srgbClr val="00B0F0"/>
          </a:solidFill>
        </p:spPr>
        <p:txBody>
          <a:bodyPr wrap="square" rtlCol="0">
            <a:spAutoFit/>
          </a:bodyPr>
          <a:lstStyle/>
          <a:p>
            <a:pPr algn="ctr"/>
            <a:r>
              <a:rPr lang="en-US" sz="2000" b="1" dirty="0"/>
              <a:t>FY 2018-19 funds</a:t>
            </a:r>
          </a:p>
        </p:txBody>
      </p:sp>
      <p:sp>
        <p:nvSpPr>
          <p:cNvPr id="5" name="Rectangle 4">
            <a:extLst>
              <a:ext uri="{FF2B5EF4-FFF2-40B4-BE49-F238E27FC236}">
                <a16:creationId xmlns:a16="http://schemas.microsoft.com/office/drawing/2014/main" id="{154771D8-8694-4416-A5AF-8D2599ABF629}"/>
              </a:ext>
            </a:extLst>
          </p:cNvPr>
          <p:cNvSpPr/>
          <p:nvPr/>
        </p:nvSpPr>
        <p:spPr>
          <a:xfrm>
            <a:off x="180001" y="2350130"/>
            <a:ext cx="8578982" cy="3521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7F95BD-F34B-4139-902A-6D96AC8DD5D0}"/>
              </a:ext>
            </a:extLst>
          </p:cNvPr>
          <p:cNvSpPr txBox="1"/>
          <p:nvPr/>
        </p:nvSpPr>
        <p:spPr>
          <a:xfrm>
            <a:off x="8804315" y="5420610"/>
            <a:ext cx="3229029" cy="400110"/>
          </a:xfrm>
          <a:prstGeom prst="rect">
            <a:avLst/>
          </a:prstGeom>
          <a:solidFill>
            <a:schemeClr val="accent4">
              <a:lumMod val="40000"/>
              <a:lumOff val="60000"/>
            </a:schemeClr>
          </a:solidFill>
        </p:spPr>
        <p:txBody>
          <a:bodyPr wrap="square" rtlCol="0">
            <a:spAutoFit/>
          </a:bodyPr>
          <a:lstStyle/>
          <a:p>
            <a:pPr algn="ctr"/>
            <a:r>
              <a:rPr lang="en-US" sz="2000" b="1" dirty="0"/>
              <a:t>FY 2023-24 funds</a:t>
            </a:r>
          </a:p>
        </p:txBody>
      </p:sp>
      <p:grpSp>
        <p:nvGrpSpPr>
          <p:cNvPr id="36" name="Group 35">
            <a:extLst>
              <a:ext uri="{FF2B5EF4-FFF2-40B4-BE49-F238E27FC236}">
                <a16:creationId xmlns:a16="http://schemas.microsoft.com/office/drawing/2014/main" id="{EE3FA225-2127-452A-9E7E-C8019D1026DF}"/>
              </a:ext>
            </a:extLst>
          </p:cNvPr>
          <p:cNvGrpSpPr/>
          <p:nvPr/>
        </p:nvGrpSpPr>
        <p:grpSpPr>
          <a:xfrm>
            <a:off x="8720548" y="2282751"/>
            <a:ext cx="3520103" cy="3746014"/>
            <a:chOff x="8720548" y="2520000"/>
            <a:chExt cx="3520103" cy="3746014"/>
          </a:xfrm>
        </p:grpSpPr>
        <p:sp>
          <p:nvSpPr>
            <p:cNvPr id="8" name="Oval 7">
              <a:extLst>
                <a:ext uri="{FF2B5EF4-FFF2-40B4-BE49-F238E27FC236}">
                  <a16:creationId xmlns:a16="http://schemas.microsoft.com/office/drawing/2014/main" id="{40C03A67-57BF-42F0-8872-2E21051E63C9}"/>
                </a:ext>
              </a:extLst>
            </p:cNvPr>
            <p:cNvSpPr/>
            <p:nvPr/>
          </p:nvSpPr>
          <p:spPr>
            <a:xfrm>
              <a:off x="8720548" y="4697458"/>
              <a:ext cx="1737899" cy="15685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99B428-5686-4F9B-9569-D8E8BDD446E7}"/>
                </a:ext>
              </a:extLst>
            </p:cNvPr>
            <p:cNvSpPr txBox="1"/>
            <p:nvPr/>
          </p:nvSpPr>
          <p:spPr>
            <a:xfrm>
              <a:off x="9946986" y="2520000"/>
              <a:ext cx="2293665" cy="1815882"/>
            </a:xfrm>
            <a:prstGeom prst="rect">
              <a:avLst/>
            </a:prstGeom>
            <a:noFill/>
            <a:ln w="38100">
              <a:solidFill>
                <a:schemeClr val="tx1"/>
              </a:solidFill>
            </a:ln>
          </p:spPr>
          <p:txBody>
            <a:bodyPr wrap="square" rtlCol="0">
              <a:spAutoFit/>
            </a:bodyPr>
            <a:lstStyle/>
            <a:p>
              <a:r>
                <a:rPr lang="en-US" sz="2800" b="1" dirty="0"/>
                <a:t>Extra year maintains 2-year spending requirement</a:t>
              </a:r>
            </a:p>
          </p:txBody>
        </p:sp>
        <p:cxnSp>
          <p:nvCxnSpPr>
            <p:cNvPr id="19" name="Straight Arrow Connector 18">
              <a:extLst>
                <a:ext uri="{FF2B5EF4-FFF2-40B4-BE49-F238E27FC236}">
                  <a16:creationId xmlns:a16="http://schemas.microsoft.com/office/drawing/2014/main" id="{974C63F0-5001-40C9-B109-0EA6D243BAC7}"/>
                </a:ext>
              </a:extLst>
            </p:cNvPr>
            <p:cNvCxnSpPr>
              <a:cxnSpLocks/>
            </p:cNvCxnSpPr>
            <p:nvPr/>
          </p:nvCxnSpPr>
          <p:spPr>
            <a:xfrm flipH="1">
              <a:off x="10055075" y="4294533"/>
              <a:ext cx="310009" cy="4189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66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62294" cy="4438216"/>
          </a:xfrm>
        </p:spPr>
        <p:txBody>
          <a:bodyPr vert="horz" lIns="91440" tIns="45720" rIns="91440" bIns="45720" rtlCol="0" anchor="t">
            <a:normAutofit fontScale="92500" lnSpcReduction="10000"/>
          </a:bodyPr>
          <a:lstStyle/>
          <a:p>
            <a:r>
              <a:rPr lang="en-US" sz="3200" dirty="0">
                <a:cs typeface="Calibri"/>
              </a:rPr>
              <a:t>Quick review of spending basics</a:t>
            </a:r>
          </a:p>
          <a:p>
            <a:r>
              <a:rPr lang="en-US" sz="3200" dirty="0">
                <a:cs typeface="Calibri"/>
              </a:rPr>
              <a:t>Explain the 3 spending requirements</a:t>
            </a:r>
          </a:p>
          <a:p>
            <a:pPr lvl="1"/>
            <a:r>
              <a:rPr lang="en-US" sz="2800" dirty="0">
                <a:cs typeface="Calibri"/>
              </a:rPr>
              <a:t>2-year (total allocation)</a:t>
            </a:r>
          </a:p>
          <a:p>
            <a:pPr lvl="1"/>
            <a:r>
              <a:rPr lang="en-US" sz="2800" dirty="0">
                <a:cs typeface="Calibri"/>
              </a:rPr>
              <a:t>1-year (admin &amp; </a:t>
            </a:r>
            <a:r>
              <a:rPr lang="en-US" sz="2800" dirty="0" err="1">
                <a:cs typeface="Calibri"/>
              </a:rPr>
              <a:t>edu</a:t>
            </a:r>
            <a:r>
              <a:rPr lang="en-US" sz="2800" dirty="0">
                <a:cs typeface="Calibri"/>
              </a:rPr>
              <a:t>)</a:t>
            </a:r>
          </a:p>
          <a:p>
            <a:pPr lvl="1"/>
            <a:r>
              <a:rPr lang="en-US" sz="2800" dirty="0">
                <a:cs typeface="Calibri"/>
              </a:rPr>
              <a:t>End of Five-year agreement</a:t>
            </a:r>
          </a:p>
          <a:p>
            <a:r>
              <a:rPr lang="en-US" sz="3200" b="1" dirty="0">
                <a:cs typeface="Calibri"/>
              </a:rPr>
              <a:t>Tips for keeping up with spending requirements</a:t>
            </a:r>
          </a:p>
          <a:p>
            <a:r>
              <a:rPr lang="en-US" sz="3200" dirty="0">
                <a:cs typeface="Calibri"/>
              </a:rPr>
              <a:t>Budgeting and determining how much funding is available for new projects/expenses</a:t>
            </a:r>
          </a:p>
          <a:p>
            <a:r>
              <a:rPr lang="en-US" sz="3200" dirty="0">
                <a:cs typeface="Calibri"/>
              </a:rPr>
              <a:t>Update on 5-year spending</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descr="A picture containing tree, outdoor, grass, nature&#10;&#10;Description automatically generated">
            <a:extLst>
              <a:ext uri="{FF2B5EF4-FFF2-40B4-BE49-F238E27FC236}">
                <a16:creationId xmlns:a16="http://schemas.microsoft.com/office/drawing/2014/main" id="{1942F187-DF1D-A3CD-B896-5227C4087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68835" y="2085802"/>
            <a:ext cx="4581809" cy="3436357"/>
          </a:xfrm>
          <a:prstGeom prst="rect">
            <a:avLst/>
          </a:prstGeom>
        </p:spPr>
      </p:pic>
    </p:spTree>
    <p:extLst>
      <p:ext uri="{BB962C8B-B14F-4D97-AF65-F5344CB8AC3E}">
        <p14:creationId xmlns:p14="http://schemas.microsoft.com/office/powerpoint/2010/main" val="418641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598797" y="1432393"/>
            <a:ext cx="8986714" cy="2512799"/>
          </a:xfrm>
        </p:spPr>
        <p:txBody>
          <a:bodyPr vert="horz" lIns="91440" tIns="45720" rIns="91440" bIns="45720" rtlCol="0" anchor="t">
            <a:noAutofit/>
          </a:bodyPr>
          <a:lstStyle/>
          <a:p>
            <a:r>
              <a:rPr lang="en-US" sz="3600" dirty="0">
                <a:cs typeface="Calibri"/>
              </a:rPr>
              <a:t>How do districts get in trouble with spending requirements?</a:t>
            </a:r>
          </a:p>
          <a:p>
            <a:pPr lvl="1"/>
            <a:r>
              <a:rPr lang="en-US" sz="3600" dirty="0">
                <a:cs typeface="Calibri"/>
              </a:rPr>
              <a:t>Timing</a:t>
            </a:r>
            <a:endParaRPr lang="en-US" sz="3200" dirty="0">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145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10775292" cy="1109581"/>
          </a:xfrm>
        </p:spPr>
        <p:txBody>
          <a:bodyPr vert="horz" lIns="91440" tIns="45720" rIns="91440" bIns="45720" rtlCol="0" anchor="t">
            <a:normAutofit/>
          </a:bodyPr>
          <a:lstStyle/>
          <a:p>
            <a:r>
              <a:rPr lang="en-US" sz="3200" dirty="0">
                <a:cs typeface="Calibri"/>
              </a:rPr>
              <a:t>Each 2-year spending period only spans </a:t>
            </a:r>
            <a:r>
              <a:rPr lang="en-US" sz="3200" u="sng" dirty="0">
                <a:cs typeface="Calibri"/>
              </a:rPr>
              <a:t>1 continuous construction season</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7081345" y="4962464"/>
            <a:ext cx="3518814" cy="400110"/>
          </a:xfrm>
          <a:prstGeom prst="rect">
            <a:avLst/>
          </a:prstGeom>
          <a:solidFill>
            <a:srgbClr val="00B0F0"/>
          </a:solidFill>
        </p:spPr>
        <p:txBody>
          <a:bodyPr wrap="square" rtlCol="0">
            <a:spAutoFit/>
          </a:bodyPr>
          <a:lstStyle/>
          <a:p>
            <a:pPr algn="ctr"/>
            <a:r>
              <a:rPr lang="en-US" sz="2000" b="1" dirty="0"/>
              <a:t>FY 2024-25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436238" y="4016329"/>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3" y="3014944"/>
            <a:ext cx="3608612" cy="400110"/>
          </a:xfrm>
          <a:prstGeom prst="rect">
            <a:avLst/>
          </a:prstGeom>
          <a:solidFill>
            <a:srgbClr val="00B0F0"/>
          </a:solidFill>
        </p:spPr>
        <p:txBody>
          <a:bodyPr wrap="square" rtlCol="0">
            <a:spAutoFit/>
          </a:bodyPr>
          <a:lstStyle/>
          <a:p>
            <a:pPr algn="ctr"/>
            <a:r>
              <a:rPr lang="en-US" sz="2000" b="1" dirty="0"/>
              <a:t>FY 2022-23 funds</a:t>
            </a:r>
          </a:p>
        </p:txBody>
      </p:sp>
      <p:grpSp>
        <p:nvGrpSpPr>
          <p:cNvPr id="8" name="Group 7">
            <a:extLst>
              <a:ext uri="{FF2B5EF4-FFF2-40B4-BE49-F238E27FC236}">
                <a16:creationId xmlns:a16="http://schemas.microsoft.com/office/drawing/2014/main" id="{5C2874D6-22D2-4215-A197-2D23981BA8F2}"/>
              </a:ext>
            </a:extLst>
          </p:cNvPr>
          <p:cNvGrpSpPr/>
          <p:nvPr/>
        </p:nvGrpSpPr>
        <p:grpSpPr>
          <a:xfrm>
            <a:off x="5070533" y="2393143"/>
            <a:ext cx="4161415" cy="2599092"/>
            <a:chOff x="3470591" y="2654797"/>
            <a:chExt cx="3885840" cy="2189925"/>
          </a:xfrm>
        </p:grpSpPr>
        <p:pic>
          <p:nvPicPr>
            <p:cNvPr id="5" name="Graphic 4" descr="Excavator">
              <a:extLst>
                <a:ext uri="{FF2B5EF4-FFF2-40B4-BE49-F238E27FC236}">
                  <a16:creationId xmlns:a16="http://schemas.microsoft.com/office/drawing/2014/main" id="{DB9B0BFF-A6D7-4C44-9720-AE1871DF19C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75185" y="4263476"/>
              <a:ext cx="581246" cy="581246"/>
            </a:xfrm>
            <a:prstGeom prst="rect">
              <a:avLst/>
            </a:prstGeom>
          </p:spPr>
        </p:pic>
        <p:pic>
          <p:nvPicPr>
            <p:cNvPr id="36" name="Graphic 35" descr="Excavator">
              <a:extLst>
                <a:ext uri="{FF2B5EF4-FFF2-40B4-BE49-F238E27FC236}">
                  <a16:creationId xmlns:a16="http://schemas.microsoft.com/office/drawing/2014/main" id="{076F5F5E-45A9-4DF7-ADDE-9C8BDB77817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93492" y="3495168"/>
              <a:ext cx="581246" cy="581246"/>
            </a:xfrm>
            <a:prstGeom prst="rect">
              <a:avLst/>
            </a:prstGeom>
          </p:spPr>
        </p:pic>
        <p:pic>
          <p:nvPicPr>
            <p:cNvPr id="37" name="Graphic 36" descr="Excavator">
              <a:extLst>
                <a:ext uri="{FF2B5EF4-FFF2-40B4-BE49-F238E27FC236}">
                  <a16:creationId xmlns:a16="http://schemas.microsoft.com/office/drawing/2014/main" id="{88E13B70-D4A3-4F4B-8D17-021F7FFAFE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70591" y="2654797"/>
              <a:ext cx="581246" cy="581246"/>
            </a:xfrm>
            <a:prstGeom prst="rect">
              <a:avLst/>
            </a:prstGeom>
          </p:spPr>
        </p:pic>
      </p:grpSp>
      <p:sp>
        <p:nvSpPr>
          <p:cNvPr id="27" name="TextBox 26">
            <a:extLst>
              <a:ext uri="{FF2B5EF4-FFF2-40B4-BE49-F238E27FC236}">
                <a16:creationId xmlns:a16="http://schemas.microsoft.com/office/drawing/2014/main" id="{8BB577E6-BDA1-F301-39E4-0260E1682CE8}"/>
              </a:ext>
            </a:extLst>
          </p:cNvPr>
          <p:cNvSpPr txBox="1"/>
          <p:nvPr/>
        </p:nvSpPr>
        <p:spPr>
          <a:xfrm>
            <a:off x="3445223" y="2218477"/>
            <a:ext cx="774843" cy="369332"/>
          </a:xfrm>
          <a:prstGeom prst="rect">
            <a:avLst/>
          </a:prstGeom>
          <a:noFill/>
        </p:spPr>
        <p:txBody>
          <a:bodyPr wrap="square" rtlCol="0">
            <a:spAutoFit/>
          </a:bodyPr>
          <a:lstStyle/>
          <a:p>
            <a:r>
              <a:rPr lang="en-US" b="1" dirty="0">
                <a:solidFill>
                  <a:srgbClr val="FF0000"/>
                </a:solidFill>
              </a:rPr>
              <a:t>July 1</a:t>
            </a:r>
          </a:p>
        </p:txBody>
      </p:sp>
      <p:cxnSp>
        <p:nvCxnSpPr>
          <p:cNvPr id="30" name="Straight Arrow Connector 29">
            <a:extLst>
              <a:ext uri="{FF2B5EF4-FFF2-40B4-BE49-F238E27FC236}">
                <a16:creationId xmlns:a16="http://schemas.microsoft.com/office/drawing/2014/main" id="{6DEAE97D-E3CE-81C5-07E2-E10271A1A613}"/>
              </a:ext>
            </a:extLst>
          </p:cNvPr>
          <p:cNvCxnSpPr>
            <a:cxnSpLocks/>
          </p:cNvCxnSpPr>
          <p:nvPr/>
        </p:nvCxnSpPr>
        <p:spPr>
          <a:xfrm flipH="1">
            <a:off x="3746920" y="2629522"/>
            <a:ext cx="2126" cy="3219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2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182296" cy="4727559"/>
          </a:xfrm>
        </p:spPr>
        <p:txBody>
          <a:bodyPr vert="horz" lIns="91440" tIns="45720" rIns="91440" bIns="45720" rtlCol="0" anchor="t">
            <a:normAutofit/>
          </a:bodyPr>
          <a:lstStyle/>
          <a:p>
            <a:r>
              <a:rPr lang="en-US" sz="3200" dirty="0">
                <a:cs typeface="Calibri"/>
              </a:rPr>
              <a:t>How districts get in trouble with spending: </a:t>
            </a:r>
            <a:r>
              <a:rPr lang="en-US" sz="3200" b="1" u="sng" dirty="0">
                <a:cs typeface="Calibri"/>
              </a:rPr>
              <a:t>Timing</a:t>
            </a:r>
          </a:p>
          <a:p>
            <a:pPr marL="457200" lvl="1" indent="0">
              <a:buNone/>
            </a:pPr>
            <a:endParaRPr lang="en-US"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26" name="Group 25">
            <a:extLst>
              <a:ext uri="{FF2B5EF4-FFF2-40B4-BE49-F238E27FC236}">
                <a16:creationId xmlns:a16="http://schemas.microsoft.com/office/drawing/2014/main" id="{B369A539-349F-3911-6990-B574C1F10B88}"/>
              </a:ext>
            </a:extLst>
          </p:cNvPr>
          <p:cNvGrpSpPr/>
          <p:nvPr/>
        </p:nvGrpSpPr>
        <p:grpSpPr>
          <a:xfrm>
            <a:off x="949469" y="2434856"/>
            <a:ext cx="9144000" cy="3149515"/>
            <a:chOff x="933450" y="2572457"/>
            <a:chExt cx="9144000" cy="3149515"/>
          </a:xfrm>
        </p:grpSpPr>
        <p:sp>
          <p:nvSpPr>
            <p:cNvPr id="27" name="TextBox 26">
              <a:extLst>
                <a:ext uri="{FF2B5EF4-FFF2-40B4-BE49-F238E27FC236}">
                  <a16:creationId xmlns:a16="http://schemas.microsoft.com/office/drawing/2014/main" id="{4E6362E4-5A9B-45BB-C607-35AF1BF7A443}"/>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28" name="Straight Connector 27">
              <a:extLst>
                <a:ext uri="{FF2B5EF4-FFF2-40B4-BE49-F238E27FC236}">
                  <a16:creationId xmlns:a16="http://schemas.microsoft.com/office/drawing/2014/main" id="{CAB936FC-A3B3-29D8-4C1E-557F8B814039}"/>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A77770-D3DC-1D0D-2D3E-FFE385920227}"/>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0EBA21-530B-C0DF-B65D-0A9CAA01589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837A43-4891-93FE-D8CF-0DB0C71B27BA}"/>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2DC046-B5D2-10EA-232C-4401761FAEDC}"/>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ED2790-3F40-956C-0E20-78243C9BE3D5}"/>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A91CA697-E88E-B77E-098A-E37F2F13DBA0}"/>
              </a:ext>
            </a:extLst>
          </p:cNvPr>
          <p:cNvSpPr txBox="1"/>
          <p:nvPr/>
        </p:nvSpPr>
        <p:spPr>
          <a:xfrm>
            <a:off x="7081345" y="4962464"/>
            <a:ext cx="3518814" cy="400110"/>
          </a:xfrm>
          <a:prstGeom prst="rect">
            <a:avLst/>
          </a:prstGeom>
          <a:solidFill>
            <a:srgbClr val="00B0F0"/>
          </a:solidFill>
        </p:spPr>
        <p:txBody>
          <a:bodyPr wrap="square" rtlCol="0">
            <a:spAutoFit/>
          </a:bodyPr>
          <a:lstStyle/>
          <a:p>
            <a:pPr algn="ctr"/>
            <a:r>
              <a:rPr lang="en-US" sz="2000" b="1" dirty="0"/>
              <a:t>FY 2024-25 funds</a:t>
            </a:r>
          </a:p>
        </p:txBody>
      </p:sp>
      <p:sp>
        <p:nvSpPr>
          <p:cNvPr id="35" name="TextBox 34">
            <a:extLst>
              <a:ext uri="{FF2B5EF4-FFF2-40B4-BE49-F238E27FC236}">
                <a16:creationId xmlns:a16="http://schemas.microsoft.com/office/drawing/2014/main" id="{C4AC337A-AD95-F1FB-A53B-1AA73090B3C6}"/>
              </a:ext>
            </a:extLst>
          </p:cNvPr>
          <p:cNvSpPr txBox="1"/>
          <p:nvPr/>
        </p:nvSpPr>
        <p:spPr>
          <a:xfrm>
            <a:off x="5436238" y="4016329"/>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36" name="TextBox 35">
            <a:extLst>
              <a:ext uri="{FF2B5EF4-FFF2-40B4-BE49-F238E27FC236}">
                <a16:creationId xmlns:a16="http://schemas.microsoft.com/office/drawing/2014/main" id="{DD976BDC-E36A-E2D8-BFBA-F71E48FDFE5A}"/>
              </a:ext>
            </a:extLst>
          </p:cNvPr>
          <p:cNvSpPr txBox="1"/>
          <p:nvPr/>
        </p:nvSpPr>
        <p:spPr>
          <a:xfrm>
            <a:off x="3717163" y="3014944"/>
            <a:ext cx="3608612" cy="400110"/>
          </a:xfrm>
          <a:prstGeom prst="rect">
            <a:avLst/>
          </a:prstGeom>
          <a:solidFill>
            <a:srgbClr val="00B0F0"/>
          </a:solidFill>
        </p:spPr>
        <p:txBody>
          <a:bodyPr wrap="square" rtlCol="0">
            <a:spAutoFit/>
          </a:bodyPr>
          <a:lstStyle/>
          <a:p>
            <a:pPr algn="ctr"/>
            <a:r>
              <a:rPr lang="en-US" sz="2000" b="1" dirty="0"/>
              <a:t>FY 2022-23 funds</a:t>
            </a:r>
          </a:p>
        </p:txBody>
      </p:sp>
      <p:grpSp>
        <p:nvGrpSpPr>
          <p:cNvPr id="37" name="Group 36">
            <a:extLst>
              <a:ext uri="{FF2B5EF4-FFF2-40B4-BE49-F238E27FC236}">
                <a16:creationId xmlns:a16="http://schemas.microsoft.com/office/drawing/2014/main" id="{757DC134-45E8-60C8-C57F-7666BD1D7A29}"/>
              </a:ext>
            </a:extLst>
          </p:cNvPr>
          <p:cNvGrpSpPr/>
          <p:nvPr/>
        </p:nvGrpSpPr>
        <p:grpSpPr>
          <a:xfrm>
            <a:off x="5070533" y="2393143"/>
            <a:ext cx="4161415" cy="2599092"/>
            <a:chOff x="3470591" y="2654797"/>
            <a:chExt cx="3885840" cy="2189925"/>
          </a:xfrm>
        </p:grpSpPr>
        <p:pic>
          <p:nvPicPr>
            <p:cNvPr id="38" name="Graphic 37" descr="Excavator">
              <a:extLst>
                <a:ext uri="{FF2B5EF4-FFF2-40B4-BE49-F238E27FC236}">
                  <a16:creationId xmlns:a16="http://schemas.microsoft.com/office/drawing/2014/main" id="{D88F21D8-3C56-7654-5F3A-5644A0CA73B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75185" y="4263476"/>
              <a:ext cx="581246" cy="581246"/>
            </a:xfrm>
            <a:prstGeom prst="rect">
              <a:avLst/>
            </a:prstGeom>
          </p:spPr>
        </p:pic>
        <p:pic>
          <p:nvPicPr>
            <p:cNvPr id="39" name="Graphic 38" descr="Excavator">
              <a:extLst>
                <a:ext uri="{FF2B5EF4-FFF2-40B4-BE49-F238E27FC236}">
                  <a16:creationId xmlns:a16="http://schemas.microsoft.com/office/drawing/2014/main" id="{136A9A7F-1FDF-F381-9EFF-B2F43BA6581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93492" y="3495168"/>
              <a:ext cx="581246" cy="581246"/>
            </a:xfrm>
            <a:prstGeom prst="rect">
              <a:avLst/>
            </a:prstGeom>
          </p:spPr>
        </p:pic>
        <p:pic>
          <p:nvPicPr>
            <p:cNvPr id="40" name="Graphic 39" descr="Excavator">
              <a:extLst>
                <a:ext uri="{FF2B5EF4-FFF2-40B4-BE49-F238E27FC236}">
                  <a16:creationId xmlns:a16="http://schemas.microsoft.com/office/drawing/2014/main" id="{2999F976-A14D-07B8-F7EF-3A6354DD5BD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70591" y="2654797"/>
              <a:ext cx="581246" cy="581246"/>
            </a:xfrm>
            <a:prstGeom prst="rect">
              <a:avLst/>
            </a:prstGeom>
          </p:spPr>
        </p:pic>
      </p:grpSp>
      <p:grpSp>
        <p:nvGrpSpPr>
          <p:cNvPr id="23" name="Group 22">
            <a:extLst>
              <a:ext uri="{FF2B5EF4-FFF2-40B4-BE49-F238E27FC236}">
                <a16:creationId xmlns:a16="http://schemas.microsoft.com/office/drawing/2014/main" id="{D7AE804B-F481-5F85-27BB-B3246FD9237F}"/>
              </a:ext>
            </a:extLst>
          </p:cNvPr>
          <p:cNvGrpSpPr/>
          <p:nvPr/>
        </p:nvGrpSpPr>
        <p:grpSpPr>
          <a:xfrm>
            <a:off x="2631931" y="4836280"/>
            <a:ext cx="5261818" cy="1326513"/>
            <a:chOff x="2631931" y="4836280"/>
            <a:chExt cx="5261818" cy="1326513"/>
          </a:xfrm>
        </p:grpSpPr>
        <p:sp>
          <p:nvSpPr>
            <p:cNvPr id="4" name="TextBox 3">
              <a:extLst>
                <a:ext uri="{FF2B5EF4-FFF2-40B4-BE49-F238E27FC236}">
                  <a16:creationId xmlns:a16="http://schemas.microsoft.com/office/drawing/2014/main" id="{86B55935-4464-F62D-3964-EAFC3E51BAE0}"/>
                </a:ext>
              </a:extLst>
            </p:cNvPr>
            <p:cNvSpPr txBox="1"/>
            <p:nvPr/>
          </p:nvSpPr>
          <p:spPr>
            <a:xfrm>
              <a:off x="2631931" y="4962464"/>
              <a:ext cx="4197891" cy="1200329"/>
            </a:xfrm>
            <a:prstGeom prst="rect">
              <a:avLst/>
            </a:prstGeom>
            <a:noFill/>
          </p:spPr>
          <p:txBody>
            <a:bodyPr wrap="square" rtlCol="0">
              <a:spAutoFit/>
            </a:bodyPr>
            <a:lstStyle/>
            <a:p>
              <a:r>
                <a:rPr lang="en-US" sz="2400" b="1" dirty="0">
                  <a:solidFill>
                    <a:srgbClr val="FF0000"/>
                  </a:solidFill>
                </a:rPr>
                <a:t>July-Dec: </a:t>
              </a:r>
              <a:r>
                <a:rPr lang="en-US" sz="2400" dirty="0">
                  <a:solidFill>
                    <a:srgbClr val="FF0000"/>
                  </a:solidFill>
                </a:rPr>
                <a:t>difficult to prepare, start, and complete a project before it gets too cold</a:t>
              </a:r>
            </a:p>
          </p:txBody>
        </p:sp>
        <p:sp>
          <p:nvSpPr>
            <p:cNvPr id="5" name="Rectangle 4">
              <a:extLst>
                <a:ext uri="{FF2B5EF4-FFF2-40B4-BE49-F238E27FC236}">
                  <a16:creationId xmlns:a16="http://schemas.microsoft.com/office/drawing/2014/main" id="{6932FCF3-18DC-F2C2-F703-4FADC85CFD0E}"/>
                </a:ext>
              </a:extLst>
            </p:cNvPr>
            <p:cNvSpPr/>
            <p:nvPr/>
          </p:nvSpPr>
          <p:spPr>
            <a:xfrm>
              <a:off x="6926095" y="4836280"/>
              <a:ext cx="967654" cy="7892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79B1112-1A4F-1D3B-C22E-F84A643A3E0E}"/>
                </a:ext>
              </a:extLst>
            </p:cNvPr>
            <p:cNvCxnSpPr>
              <a:stCxn id="5" idx="1"/>
            </p:cNvCxnSpPr>
            <p:nvPr/>
          </p:nvCxnSpPr>
          <p:spPr>
            <a:xfrm flipH="1">
              <a:off x="6383170" y="5230911"/>
              <a:ext cx="542925" cy="1788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D3709E5-4DFC-50E7-3BD8-74A1BCFD7648}"/>
              </a:ext>
            </a:extLst>
          </p:cNvPr>
          <p:cNvGrpSpPr/>
          <p:nvPr/>
        </p:nvGrpSpPr>
        <p:grpSpPr>
          <a:xfrm>
            <a:off x="9572538" y="1966902"/>
            <a:ext cx="2660054" cy="3624653"/>
            <a:chOff x="9572538" y="1966902"/>
            <a:chExt cx="2660054" cy="3624653"/>
          </a:xfrm>
        </p:grpSpPr>
        <p:sp>
          <p:nvSpPr>
            <p:cNvPr id="3" name="TextBox 2">
              <a:extLst>
                <a:ext uri="{FF2B5EF4-FFF2-40B4-BE49-F238E27FC236}">
                  <a16:creationId xmlns:a16="http://schemas.microsoft.com/office/drawing/2014/main" id="{5C144CB8-5044-38B0-1705-62B7FDE9380C}"/>
                </a:ext>
              </a:extLst>
            </p:cNvPr>
            <p:cNvSpPr txBox="1"/>
            <p:nvPr/>
          </p:nvSpPr>
          <p:spPr>
            <a:xfrm>
              <a:off x="10121929" y="1966902"/>
              <a:ext cx="2110663" cy="2308324"/>
            </a:xfrm>
            <a:prstGeom prst="rect">
              <a:avLst/>
            </a:prstGeom>
            <a:noFill/>
          </p:spPr>
          <p:txBody>
            <a:bodyPr wrap="square" rtlCol="0">
              <a:spAutoFit/>
            </a:bodyPr>
            <a:lstStyle/>
            <a:p>
              <a:r>
                <a:rPr lang="en-US" sz="2400" b="1" dirty="0">
                  <a:solidFill>
                    <a:srgbClr val="FF0000"/>
                  </a:solidFill>
                </a:rPr>
                <a:t>Jan-June: </a:t>
              </a:r>
              <a:r>
                <a:rPr lang="en-US" sz="2400" dirty="0">
                  <a:solidFill>
                    <a:srgbClr val="FF0000"/>
                  </a:solidFill>
                </a:rPr>
                <a:t>difficult to get construction started in the few spring months</a:t>
              </a:r>
            </a:p>
          </p:txBody>
        </p:sp>
        <p:sp>
          <p:nvSpPr>
            <p:cNvPr id="17" name="Rectangle 16">
              <a:extLst>
                <a:ext uri="{FF2B5EF4-FFF2-40B4-BE49-F238E27FC236}">
                  <a16:creationId xmlns:a16="http://schemas.microsoft.com/office/drawing/2014/main" id="{04916C2B-B9DF-A50F-790C-E29CAA3FE2B5}"/>
                </a:ext>
              </a:extLst>
            </p:cNvPr>
            <p:cNvSpPr/>
            <p:nvPr/>
          </p:nvSpPr>
          <p:spPr>
            <a:xfrm>
              <a:off x="9572538" y="4802293"/>
              <a:ext cx="1111308" cy="7892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E4058A1-209C-5385-3B62-A83092F50215}"/>
                </a:ext>
              </a:extLst>
            </p:cNvPr>
            <p:cNvCxnSpPr>
              <a:cxnSpLocks/>
            </p:cNvCxnSpPr>
            <p:nvPr/>
          </p:nvCxnSpPr>
          <p:spPr>
            <a:xfrm flipV="1">
              <a:off x="10093469" y="4272205"/>
              <a:ext cx="155431" cy="468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B0BE0D3E-2AAC-4C14-4041-7280B4FFDFDF}"/>
              </a:ext>
            </a:extLst>
          </p:cNvPr>
          <p:cNvSpPr txBox="1"/>
          <p:nvPr/>
        </p:nvSpPr>
        <p:spPr>
          <a:xfrm>
            <a:off x="3445223" y="2218477"/>
            <a:ext cx="774843" cy="369332"/>
          </a:xfrm>
          <a:prstGeom prst="rect">
            <a:avLst/>
          </a:prstGeom>
          <a:noFill/>
        </p:spPr>
        <p:txBody>
          <a:bodyPr wrap="square" rtlCol="0">
            <a:spAutoFit/>
          </a:bodyPr>
          <a:lstStyle/>
          <a:p>
            <a:r>
              <a:rPr lang="en-US" b="1" dirty="0">
                <a:solidFill>
                  <a:srgbClr val="FF0000"/>
                </a:solidFill>
              </a:rPr>
              <a:t>July 1</a:t>
            </a:r>
          </a:p>
        </p:txBody>
      </p:sp>
      <p:cxnSp>
        <p:nvCxnSpPr>
          <p:cNvPr id="41" name="Straight Arrow Connector 40">
            <a:extLst>
              <a:ext uri="{FF2B5EF4-FFF2-40B4-BE49-F238E27FC236}">
                <a16:creationId xmlns:a16="http://schemas.microsoft.com/office/drawing/2014/main" id="{0847BD79-1E8E-5D13-2C6F-0C3158E4B591}"/>
              </a:ext>
            </a:extLst>
          </p:cNvPr>
          <p:cNvCxnSpPr>
            <a:cxnSpLocks/>
          </p:cNvCxnSpPr>
          <p:nvPr/>
        </p:nvCxnSpPr>
        <p:spPr>
          <a:xfrm flipH="1">
            <a:off x="3746920" y="2629522"/>
            <a:ext cx="2126" cy="3219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242936"/>
            <a:ext cx="10276375" cy="2062240"/>
          </a:xfrm>
        </p:spPr>
        <p:txBody>
          <a:bodyPr vert="horz" lIns="91440" tIns="45720" rIns="91440" bIns="45720" rtlCol="0" anchor="t">
            <a:normAutofit/>
          </a:bodyPr>
          <a:lstStyle/>
          <a:p>
            <a:r>
              <a:rPr lang="en-US" sz="3200" dirty="0">
                <a:cs typeface="Calibri"/>
              </a:rPr>
              <a:t>How districts get in trouble with spending</a:t>
            </a:r>
          </a:p>
          <a:p>
            <a:pPr lvl="1"/>
            <a:r>
              <a:rPr lang="en-US" sz="2800" b="1" u="sng" dirty="0">
                <a:cs typeface="Calibri"/>
              </a:rPr>
              <a:t>Relying on advances </a:t>
            </a:r>
            <a:r>
              <a:rPr lang="en-US" sz="2800" dirty="0">
                <a:cs typeface="Calibri"/>
              </a:rPr>
              <a:t>to meet spending requirements</a:t>
            </a:r>
          </a:p>
          <a:p>
            <a:pPr lvl="1"/>
            <a:r>
              <a:rPr lang="en-US" sz="2800" dirty="0">
                <a:cs typeface="Calibri"/>
              </a:rPr>
              <a:t>It’s better to rely on completing projects and only rely on advances as a last resort to meet spending</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5709C7EB-25BB-85BD-B857-46901F823F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914" y="3427527"/>
            <a:ext cx="9488296" cy="2543238"/>
          </a:xfrm>
          <a:prstGeom prst="rect">
            <a:avLst/>
          </a:prstGeom>
        </p:spPr>
      </p:pic>
      <p:sp>
        <p:nvSpPr>
          <p:cNvPr id="5" name="TextBox 4">
            <a:extLst>
              <a:ext uri="{FF2B5EF4-FFF2-40B4-BE49-F238E27FC236}">
                <a16:creationId xmlns:a16="http://schemas.microsoft.com/office/drawing/2014/main" id="{03642FB7-E632-56D5-C756-75A453716F31}"/>
              </a:ext>
            </a:extLst>
          </p:cNvPr>
          <p:cNvSpPr txBox="1"/>
          <p:nvPr/>
        </p:nvSpPr>
        <p:spPr>
          <a:xfrm>
            <a:off x="5299524" y="5040887"/>
            <a:ext cx="4167204" cy="1015663"/>
          </a:xfrm>
          <a:prstGeom prst="rect">
            <a:avLst/>
          </a:prstGeom>
          <a:noFill/>
        </p:spPr>
        <p:txBody>
          <a:bodyPr wrap="square" rtlCol="0">
            <a:spAutoFit/>
          </a:bodyPr>
          <a:lstStyle/>
          <a:p>
            <a:r>
              <a:rPr lang="en-US" sz="2000" b="1" dirty="0">
                <a:solidFill>
                  <a:srgbClr val="FF0000"/>
                </a:solidFill>
              </a:rPr>
              <a:t>$140k project has 50% advanced and won’t be complete by the spending requirement</a:t>
            </a:r>
            <a:endParaRPr lang="en-US" sz="2000" dirty="0">
              <a:solidFill>
                <a:srgbClr val="FF0000"/>
              </a:solidFill>
            </a:endParaRPr>
          </a:p>
        </p:txBody>
      </p:sp>
      <p:cxnSp>
        <p:nvCxnSpPr>
          <p:cNvPr id="9" name="Straight Arrow Connector 8">
            <a:extLst>
              <a:ext uri="{FF2B5EF4-FFF2-40B4-BE49-F238E27FC236}">
                <a16:creationId xmlns:a16="http://schemas.microsoft.com/office/drawing/2014/main" id="{84D193D7-3F8C-764E-116B-B78AA12738B6}"/>
              </a:ext>
            </a:extLst>
          </p:cNvPr>
          <p:cNvCxnSpPr>
            <a:cxnSpLocks/>
          </p:cNvCxnSpPr>
          <p:nvPr/>
        </p:nvCxnSpPr>
        <p:spPr>
          <a:xfrm>
            <a:off x="4519139" y="5276714"/>
            <a:ext cx="5950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3DFFEFD-E77B-47A7-C1CA-7BDC15C9B5A1}"/>
              </a:ext>
            </a:extLst>
          </p:cNvPr>
          <p:cNvSpPr/>
          <p:nvPr/>
        </p:nvSpPr>
        <p:spPr>
          <a:xfrm>
            <a:off x="942975" y="5090698"/>
            <a:ext cx="3484142" cy="372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1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242936"/>
            <a:ext cx="9408463" cy="2062240"/>
          </a:xfrm>
        </p:spPr>
        <p:txBody>
          <a:bodyPr vert="horz" lIns="91440" tIns="45720" rIns="91440" bIns="45720" rtlCol="0" anchor="t">
            <a:normAutofit/>
          </a:bodyPr>
          <a:lstStyle/>
          <a:p>
            <a:r>
              <a:rPr lang="en-US" sz="3200" dirty="0">
                <a:cs typeface="Calibri"/>
              </a:rPr>
              <a:t>How districts get in trouble with spending</a:t>
            </a:r>
          </a:p>
          <a:p>
            <a:pPr lvl="1"/>
            <a:r>
              <a:rPr lang="en-US" sz="2800" b="1" u="sng" dirty="0">
                <a:cs typeface="Calibri"/>
              </a:rPr>
              <a:t>Relying on advances </a:t>
            </a:r>
            <a:r>
              <a:rPr lang="en-US" sz="2800" dirty="0">
                <a:cs typeface="Calibri"/>
              </a:rPr>
              <a:t>to meet spending requirements</a:t>
            </a:r>
          </a:p>
          <a:p>
            <a:pPr lvl="1"/>
            <a:r>
              <a:rPr lang="en-US" sz="2800" dirty="0">
                <a:cs typeface="Calibri"/>
              </a:rPr>
              <a:t>It’s better to rely on completing projects and only rely on advances as a last resort to meet spending</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5709C7EB-25BB-85BD-B857-46901F823F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914" y="3427527"/>
            <a:ext cx="9488296" cy="2543238"/>
          </a:xfrm>
          <a:prstGeom prst="rect">
            <a:avLst/>
          </a:prstGeom>
        </p:spPr>
      </p:pic>
      <p:sp>
        <p:nvSpPr>
          <p:cNvPr id="5" name="TextBox 4">
            <a:extLst>
              <a:ext uri="{FF2B5EF4-FFF2-40B4-BE49-F238E27FC236}">
                <a16:creationId xmlns:a16="http://schemas.microsoft.com/office/drawing/2014/main" id="{03642FB7-E632-56D5-C756-75A453716F31}"/>
              </a:ext>
            </a:extLst>
          </p:cNvPr>
          <p:cNvSpPr txBox="1"/>
          <p:nvPr/>
        </p:nvSpPr>
        <p:spPr>
          <a:xfrm>
            <a:off x="9836232" y="3544984"/>
            <a:ext cx="2343015" cy="2308324"/>
          </a:xfrm>
          <a:prstGeom prst="rect">
            <a:avLst/>
          </a:prstGeom>
          <a:noFill/>
        </p:spPr>
        <p:txBody>
          <a:bodyPr wrap="square" rtlCol="0">
            <a:spAutoFit/>
          </a:bodyPr>
          <a:lstStyle/>
          <a:p>
            <a:r>
              <a:rPr lang="en-US" sz="2400" b="1" dirty="0">
                <a:solidFill>
                  <a:srgbClr val="FF0000"/>
                </a:solidFill>
              </a:rPr>
              <a:t>There isn’t enough funding available to meet the spending requirement</a:t>
            </a:r>
            <a:endParaRPr lang="en-US" sz="2400" dirty="0">
              <a:solidFill>
                <a:srgbClr val="FF0000"/>
              </a:solidFill>
            </a:endParaRPr>
          </a:p>
        </p:txBody>
      </p:sp>
      <p:sp>
        <p:nvSpPr>
          <p:cNvPr id="8" name="Rectangle 7">
            <a:extLst>
              <a:ext uri="{FF2B5EF4-FFF2-40B4-BE49-F238E27FC236}">
                <a16:creationId xmlns:a16="http://schemas.microsoft.com/office/drawing/2014/main" id="{A4D6A3E6-FF2A-3B17-AAD5-95AEC1111F0E}"/>
              </a:ext>
            </a:extLst>
          </p:cNvPr>
          <p:cNvSpPr/>
          <p:nvPr/>
        </p:nvSpPr>
        <p:spPr>
          <a:xfrm>
            <a:off x="5618226" y="4752975"/>
            <a:ext cx="3220973" cy="3885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4D193D7-3F8C-764E-116B-B78AA12738B6}"/>
              </a:ext>
            </a:extLst>
          </p:cNvPr>
          <p:cNvCxnSpPr>
            <a:cxnSpLocks/>
          </p:cNvCxnSpPr>
          <p:nvPr/>
        </p:nvCxnSpPr>
        <p:spPr>
          <a:xfrm flipV="1">
            <a:off x="4656002" y="4947252"/>
            <a:ext cx="870202" cy="5079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3DFFEFD-E77B-47A7-C1CA-7BDC15C9B5A1}"/>
              </a:ext>
            </a:extLst>
          </p:cNvPr>
          <p:cNvSpPr/>
          <p:nvPr/>
        </p:nvSpPr>
        <p:spPr>
          <a:xfrm>
            <a:off x="1047750" y="5455236"/>
            <a:ext cx="3484142" cy="372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9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242935"/>
            <a:ext cx="9408463" cy="3224289"/>
          </a:xfrm>
        </p:spPr>
        <p:txBody>
          <a:bodyPr vert="horz" lIns="91440" tIns="45720" rIns="91440" bIns="45720" rtlCol="0" anchor="t">
            <a:normAutofit/>
          </a:bodyPr>
          <a:lstStyle/>
          <a:p>
            <a:r>
              <a:rPr lang="en-US" sz="3200" dirty="0">
                <a:cs typeface="Calibri"/>
              </a:rPr>
              <a:t>How districts get in trouble with spending</a:t>
            </a:r>
          </a:p>
          <a:p>
            <a:pPr lvl="1"/>
            <a:r>
              <a:rPr lang="en-US" sz="2800" b="1" u="sng" dirty="0">
                <a:cs typeface="Calibri"/>
              </a:rPr>
              <a:t>Staff turnover</a:t>
            </a:r>
          </a:p>
          <a:p>
            <a:pPr lvl="1"/>
            <a:r>
              <a:rPr lang="en-US" sz="2800" dirty="0">
                <a:cs typeface="Calibri"/>
              </a:rPr>
              <a:t>Projects get delayed when new staff take over at the CD</a:t>
            </a:r>
          </a:p>
          <a:p>
            <a:pPr lvl="1"/>
            <a:r>
              <a:rPr lang="en-US" sz="2800" dirty="0">
                <a:cs typeface="Calibri"/>
              </a:rPr>
              <a:t>Be cautious of the types of projects being funded</a:t>
            </a:r>
          </a:p>
          <a:p>
            <a:pPr lvl="2"/>
            <a:r>
              <a:rPr lang="en-US" sz="2800" dirty="0">
                <a:cs typeface="Calibri"/>
              </a:rPr>
              <a:t>More on this later</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29534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598797" y="1432393"/>
            <a:ext cx="8986714" cy="2512799"/>
          </a:xfrm>
        </p:spPr>
        <p:txBody>
          <a:bodyPr vert="horz" lIns="91440" tIns="45720" rIns="91440" bIns="45720" rtlCol="0" anchor="t">
            <a:noAutofit/>
          </a:bodyPr>
          <a:lstStyle/>
          <a:p>
            <a:r>
              <a:rPr lang="en-US" sz="3600" dirty="0">
                <a:cs typeface="Calibri"/>
              </a:rPr>
              <a:t>How to keep up with spending requirements?</a:t>
            </a:r>
          </a:p>
          <a:p>
            <a:pPr marL="971550" lvl="1" indent="-514350">
              <a:buFont typeface="+mj-lt"/>
              <a:buAutoNum type="arabicPeriod"/>
            </a:pPr>
            <a:r>
              <a:rPr lang="en-US" sz="3200" dirty="0">
                <a:cs typeface="Calibri"/>
              </a:rPr>
              <a:t>Run an </a:t>
            </a:r>
            <a:r>
              <a:rPr lang="en-US" sz="3200" u="sng" dirty="0">
                <a:cs typeface="Calibri"/>
              </a:rPr>
              <a:t>annual</a:t>
            </a:r>
            <a:r>
              <a:rPr lang="en-US" sz="3200" dirty="0">
                <a:cs typeface="Calibri"/>
              </a:rPr>
              <a:t> grant program</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2238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7562294" cy="4727559"/>
          </a:xfrm>
        </p:spPr>
        <p:txBody>
          <a:bodyPr vert="horz" lIns="91440" tIns="45720" rIns="91440" bIns="45720" rtlCol="0" anchor="t">
            <a:normAutofit fontScale="92500" lnSpcReduction="10000"/>
          </a:bodyPr>
          <a:lstStyle/>
          <a:p>
            <a:r>
              <a:rPr lang="en-US" sz="3200" dirty="0">
                <a:cs typeface="Calibri"/>
              </a:rPr>
              <a:t>Quick review of spending basics</a:t>
            </a:r>
          </a:p>
          <a:p>
            <a:r>
              <a:rPr lang="en-US" sz="3200" dirty="0">
                <a:cs typeface="Calibri"/>
              </a:rPr>
              <a:t>Explain the 3 spending requirements</a:t>
            </a:r>
          </a:p>
          <a:p>
            <a:pPr lvl="1"/>
            <a:r>
              <a:rPr lang="en-US" sz="2800" dirty="0">
                <a:cs typeface="Calibri"/>
              </a:rPr>
              <a:t>2-year (total allocation)</a:t>
            </a:r>
          </a:p>
          <a:p>
            <a:pPr lvl="1"/>
            <a:r>
              <a:rPr lang="en-US" sz="2800" dirty="0">
                <a:cs typeface="Calibri"/>
              </a:rPr>
              <a:t>1-year (admin &amp; </a:t>
            </a:r>
            <a:r>
              <a:rPr lang="en-US" sz="2800" dirty="0" err="1">
                <a:cs typeface="Calibri"/>
              </a:rPr>
              <a:t>edu</a:t>
            </a:r>
            <a:r>
              <a:rPr lang="en-US" sz="2800" dirty="0">
                <a:cs typeface="Calibri"/>
              </a:rPr>
              <a:t>)</a:t>
            </a:r>
          </a:p>
          <a:p>
            <a:pPr lvl="1"/>
            <a:r>
              <a:rPr lang="en-US" sz="2800" dirty="0">
                <a:cs typeface="Calibri"/>
              </a:rPr>
              <a:t>End of Five-year agreement</a:t>
            </a:r>
          </a:p>
          <a:p>
            <a:r>
              <a:rPr lang="en-US" sz="3200" dirty="0">
                <a:cs typeface="Calibri"/>
              </a:rPr>
              <a:t>Tips for keeping up with spending requirements</a:t>
            </a:r>
          </a:p>
          <a:p>
            <a:r>
              <a:rPr lang="en-US" sz="3200" dirty="0">
                <a:cs typeface="Calibri"/>
              </a:rPr>
              <a:t>Budgeting and determining how much funding is available for new projects/expenses</a:t>
            </a:r>
          </a:p>
          <a:p>
            <a:r>
              <a:rPr lang="en-US" sz="3200" dirty="0">
                <a:cs typeface="Calibri"/>
              </a:rPr>
              <a:t>Update on 5-year spending</a:t>
            </a:r>
          </a:p>
          <a:p>
            <a:pPr marL="0" indent="0">
              <a:buNone/>
            </a:pPr>
            <a:endParaRPr lang="en-US" sz="32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descr="A picture containing tree, outdoor, grass, nature&#10;&#10;Description automatically generated">
            <a:extLst>
              <a:ext uri="{FF2B5EF4-FFF2-40B4-BE49-F238E27FC236}">
                <a16:creationId xmlns:a16="http://schemas.microsoft.com/office/drawing/2014/main" id="{1942F187-DF1D-A3CD-B896-5227C4087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68835" y="2085802"/>
            <a:ext cx="4581809" cy="3436357"/>
          </a:xfrm>
          <a:prstGeom prst="rect">
            <a:avLst/>
          </a:prstGeom>
        </p:spPr>
      </p:pic>
    </p:spTree>
    <p:extLst>
      <p:ext uri="{BB962C8B-B14F-4D97-AF65-F5344CB8AC3E}">
        <p14:creationId xmlns:p14="http://schemas.microsoft.com/office/powerpoint/2010/main" val="39624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261052"/>
            <a:ext cx="11819970" cy="1515377"/>
          </a:xfrm>
        </p:spPr>
        <p:txBody>
          <a:bodyPr vert="horz" lIns="91440" tIns="45720" rIns="91440" bIns="45720" rtlCol="0" anchor="t">
            <a:normAutofit fontScale="85000" lnSpcReduction="10000"/>
          </a:bodyPr>
          <a:lstStyle/>
          <a:p>
            <a:r>
              <a:rPr lang="en-US" sz="3200" dirty="0">
                <a:cs typeface="Calibri"/>
              </a:rPr>
              <a:t>Prepare projects the calendar year before they go to construction</a:t>
            </a:r>
          </a:p>
          <a:p>
            <a:r>
              <a:rPr lang="en-US" sz="3200" dirty="0">
                <a:cs typeface="Calibri"/>
              </a:rPr>
              <a:t>Be ready to contract projects with 2024-25 funds as soon as the 2024-25 FY starts</a:t>
            </a:r>
          </a:p>
          <a:p>
            <a:pPr lvl="1"/>
            <a:r>
              <a:rPr lang="en-US" sz="2800" dirty="0">
                <a:cs typeface="Calibri"/>
              </a:rPr>
              <a:t>Work proactively, not reactively!</a:t>
            </a:r>
          </a:p>
          <a:p>
            <a:pPr lvl="1"/>
            <a:endParaRPr lang="en-US" sz="2800" dirty="0">
              <a:cs typeface="Calibri"/>
            </a:endParaRPr>
          </a:p>
          <a:p>
            <a:pPr lvl="1"/>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grpSp>
        <p:nvGrpSpPr>
          <p:cNvPr id="31" name="Group 30">
            <a:extLst>
              <a:ext uri="{FF2B5EF4-FFF2-40B4-BE49-F238E27FC236}">
                <a16:creationId xmlns:a16="http://schemas.microsoft.com/office/drawing/2014/main" id="{2FCEB152-B3FD-5DE1-AD49-E27CF17B8ED6}"/>
              </a:ext>
            </a:extLst>
          </p:cNvPr>
          <p:cNvGrpSpPr/>
          <p:nvPr/>
        </p:nvGrpSpPr>
        <p:grpSpPr>
          <a:xfrm>
            <a:off x="949469" y="2711482"/>
            <a:ext cx="9650690" cy="3191228"/>
            <a:chOff x="949469" y="2393143"/>
            <a:chExt cx="9650690" cy="3191228"/>
          </a:xfrm>
        </p:grpSpPr>
        <p:grpSp>
          <p:nvGrpSpPr>
            <p:cNvPr id="32" name="Group 31">
              <a:extLst>
                <a:ext uri="{FF2B5EF4-FFF2-40B4-BE49-F238E27FC236}">
                  <a16:creationId xmlns:a16="http://schemas.microsoft.com/office/drawing/2014/main" id="{D1C82954-B1A8-02DA-B1DC-92FBEC2C2442}"/>
                </a:ext>
              </a:extLst>
            </p:cNvPr>
            <p:cNvGrpSpPr/>
            <p:nvPr/>
          </p:nvGrpSpPr>
          <p:grpSpPr>
            <a:xfrm>
              <a:off x="949469" y="2434856"/>
              <a:ext cx="9144000" cy="3149515"/>
              <a:chOff x="933450" y="2572457"/>
              <a:chExt cx="9144000" cy="3149515"/>
            </a:xfrm>
          </p:grpSpPr>
          <p:sp>
            <p:nvSpPr>
              <p:cNvPr id="40" name="TextBox 39">
                <a:extLst>
                  <a:ext uri="{FF2B5EF4-FFF2-40B4-BE49-F238E27FC236}">
                    <a16:creationId xmlns:a16="http://schemas.microsoft.com/office/drawing/2014/main" id="{0FE226EC-0B2A-0D3B-C1CA-6866A2DB3E86}"/>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98CA9D6D-EFF3-4CF2-C517-DAEF7236A6C9}"/>
                </a:ext>
              </a:extLst>
            </p:cNvPr>
            <p:cNvSpPr txBox="1"/>
            <p:nvPr/>
          </p:nvSpPr>
          <p:spPr>
            <a:xfrm>
              <a:off x="7081345" y="4962464"/>
              <a:ext cx="3518814" cy="400110"/>
            </a:xfrm>
            <a:prstGeom prst="rect">
              <a:avLst/>
            </a:prstGeom>
            <a:solidFill>
              <a:srgbClr val="00B0F0"/>
            </a:solidFill>
          </p:spPr>
          <p:txBody>
            <a:bodyPr wrap="square" rtlCol="0">
              <a:spAutoFit/>
            </a:bodyPr>
            <a:lstStyle/>
            <a:p>
              <a:pPr algn="ctr"/>
              <a:r>
                <a:rPr lang="en-US" sz="2000" b="1" dirty="0"/>
                <a:t>FY 2024-25 funds</a:t>
              </a:r>
            </a:p>
          </p:txBody>
        </p:sp>
        <p:sp>
          <p:nvSpPr>
            <p:cNvPr id="34" name="TextBox 33">
              <a:extLst>
                <a:ext uri="{FF2B5EF4-FFF2-40B4-BE49-F238E27FC236}">
                  <a16:creationId xmlns:a16="http://schemas.microsoft.com/office/drawing/2014/main" id="{3935AD70-2331-64D0-912E-01097596B0DE}"/>
                </a:ext>
              </a:extLst>
            </p:cNvPr>
            <p:cNvSpPr txBox="1"/>
            <p:nvPr/>
          </p:nvSpPr>
          <p:spPr>
            <a:xfrm>
              <a:off x="5436238" y="4016329"/>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35" name="TextBox 34">
              <a:extLst>
                <a:ext uri="{FF2B5EF4-FFF2-40B4-BE49-F238E27FC236}">
                  <a16:creationId xmlns:a16="http://schemas.microsoft.com/office/drawing/2014/main" id="{F13EB740-5A69-C1CC-3205-38415D73A6C1}"/>
                </a:ext>
              </a:extLst>
            </p:cNvPr>
            <p:cNvSpPr txBox="1"/>
            <p:nvPr/>
          </p:nvSpPr>
          <p:spPr>
            <a:xfrm>
              <a:off x="3717163" y="3014944"/>
              <a:ext cx="3608612" cy="400110"/>
            </a:xfrm>
            <a:prstGeom prst="rect">
              <a:avLst/>
            </a:prstGeom>
            <a:solidFill>
              <a:srgbClr val="00B0F0"/>
            </a:solidFill>
          </p:spPr>
          <p:txBody>
            <a:bodyPr wrap="square" rtlCol="0">
              <a:spAutoFit/>
            </a:bodyPr>
            <a:lstStyle/>
            <a:p>
              <a:pPr algn="ctr"/>
              <a:r>
                <a:rPr lang="en-US" sz="2000" b="1" dirty="0"/>
                <a:t>FY 2022-23 funds</a:t>
              </a:r>
            </a:p>
          </p:txBody>
        </p:sp>
        <p:grpSp>
          <p:nvGrpSpPr>
            <p:cNvPr id="36" name="Group 35">
              <a:extLst>
                <a:ext uri="{FF2B5EF4-FFF2-40B4-BE49-F238E27FC236}">
                  <a16:creationId xmlns:a16="http://schemas.microsoft.com/office/drawing/2014/main" id="{B9822BE1-0B57-7E78-934E-EE4CB1438DC3}"/>
                </a:ext>
              </a:extLst>
            </p:cNvPr>
            <p:cNvGrpSpPr/>
            <p:nvPr/>
          </p:nvGrpSpPr>
          <p:grpSpPr>
            <a:xfrm>
              <a:off x="5070533" y="2393143"/>
              <a:ext cx="4161415" cy="2599092"/>
              <a:chOff x="3470591" y="2654797"/>
              <a:chExt cx="3885840" cy="2189925"/>
            </a:xfrm>
          </p:grpSpPr>
          <p:pic>
            <p:nvPicPr>
              <p:cNvPr id="37" name="Graphic 36" descr="Excavator">
                <a:extLst>
                  <a:ext uri="{FF2B5EF4-FFF2-40B4-BE49-F238E27FC236}">
                    <a16:creationId xmlns:a16="http://schemas.microsoft.com/office/drawing/2014/main" id="{AF0744F9-C4F2-C9DD-3A91-14CBC22965C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5185" y="4263476"/>
                <a:ext cx="581246" cy="581246"/>
              </a:xfrm>
              <a:prstGeom prst="rect">
                <a:avLst/>
              </a:prstGeom>
            </p:spPr>
          </p:pic>
          <p:pic>
            <p:nvPicPr>
              <p:cNvPr id="38" name="Graphic 37" descr="Excavator">
                <a:extLst>
                  <a:ext uri="{FF2B5EF4-FFF2-40B4-BE49-F238E27FC236}">
                    <a16:creationId xmlns:a16="http://schemas.microsoft.com/office/drawing/2014/main" id="{58650478-34EB-4011-3BDA-00A26664A7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3492" y="3495168"/>
                <a:ext cx="581246" cy="581246"/>
              </a:xfrm>
              <a:prstGeom prst="rect">
                <a:avLst/>
              </a:prstGeom>
            </p:spPr>
          </p:pic>
          <p:pic>
            <p:nvPicPr>
              <p:cNvPr id="39" name="Graphic 38" descr="Excavator">
                <a:extLst>
                  <a:ext uri="{FF2B5EF4-FFF2-40B4-BE49-F238E27FC236}">
                    <a16:creationId xmlns:a16="http://schemas.microsoft.com/office/drawing/2014/main" id="{28D9C57A-7E66-1CAB-BD83-591514480A9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70591" y="2654797"/>
                <a:ext cx="581246" cy="581246"/>
              </a:xfrm>
              <a:prstGeom prst="rect">
                <a:avLst/>
              </a:prstGeom>
            </p:spPr>
          </p:pic>
        </p:grpSp>
      </p:grpSp>
      <p:grpSp>
        <p:nvGrpSpPr>
          <p:cNvPr id="8" name="Group 7">
            <a:extLst>
              <a:ext uri="{FF2B5EF4-FFF2-40B4-BE49-F238E27FC236}">
                <a16:creationId xmlns:a16="http://schemas.microsoft.com/office/drawing/2014/main" id="{F2C29EFC-649D-49D6-87E1-6774360377F7}"/>
              </a:ext>
            </a:extLst>
          </p:cNvPr>
          <p:cNvGrpSpPr/>
          <p:nvPr/>
        </p:nvGrpSpPr>
        <p:grpSpPr>
          <a:xfrm>
            <a:off x="3171817" y="4813761"/>
            <a:ext cx="4699303" cy="1200329"/>
            <a:chOff x="1769612" y="4671555"/>
            <a:chExt cx="4699303" cy="1200329"/>
          </a:xfrm>
        </p:grpSpPr>
        <p:sp>
          <p:nvSpPr>
            <p:cNvPr id="4" name="Oval 3">
              <a:extLst>
                <a:ext uri="{FF2B5EF4-FFF2-40B4-BE49-F238E27FC236}">
                  <a16:creationId xmlns:a16="http://schemas.microsoft.com/office/drawing/2014/main" id="{606E05DB-1E44-4806-BABF-F71CEB595B4D}"/>
                </a:ext>
              </a:extLst>
            </p:cNvPr>
            <p:cNvSpPr/>
            <p:nvPr/>
          </p:nvSpPr>
          <p:spPr>
            <a:xfrm>
              <a:off x="4880747" y="4964208"/>
              <a:ext cx="1588168" cy="7700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4AEC50-0170-422C-B646-CDD5BABF1430}"/>
                </a:ext>
              </a:extLst>
            </p:cNvPr>
            <p:cNvSpPr txBox="1"/>
            <p:nvPr/>
          </p:nvSpPr>
          <p:spPr>
            <a:xfrm>
              <a:off x="1769612" y="4671555"/>
              <a:ext cx="3255514" cy="1200329"/>
            </a:xfrm>
            <a:prstGeom prst="rect">
              <a:avLst/>
            </a:prstGeom>
            <a:noFill/>
          </p:spPr>
          <p:txBody>
            <a:bodyPr wrap="square" rtlCol="0">
              <a:spAutoFit/>
            </a:bodyPr>
            <a:lstStyle/>
            <a:p>
              <a:r>
                <a:rPr lang="en-US" sz="2400" b="1" dirty="0">
                  <a:solidFill>
                    <a:srgbClr val="FF0000"/>
                  </a:solidFill>
                </a:rPr>
                <a:t>Use 2024 to prepare for projects that will be constructed in 2025</a:t>
              </a:r>
            </a:p>
          </p:txBody>
        </p:sp>
      </p:grpSp>
      <p:sp>
        <p:nvSpPr>
          <p:cNvPr id="3" name="TextBox 2">
            <a:extLst>
              <a:ext uri="{FF2B5EF4-FFF2-40B4-BE49-F238E27FC236}">
                <a16:creationId xmlns:a16="http://schemas.microsoft.com/office/drawing/2014/main" id="{2A804134-B24E-9635-8F72-1A617DDF7C33}"/>
              </a:ext>
            </a:extLst>
          </p:cNvPr>
          <p:cNvSpPr txBox="1"/>
          <p:nvPr/>
        </p:nvSpPr>
        <p:spPr>
          <a:xfrm>
            <a:off x="6775698" y="4665372"/>
            <a:ext cx="774843" cy="369332"/>
          </a:xfrm>
          <a:prstGeom prst="rect">
            <a:avLst/>
          </a:prstGeom>
          <a:noFill/>
        </p:spPr>
        <p:txBody>
          <a:bodyPr wrap="square" rtlCol="0">
            <a:spAutoFit/>
          </a:bodyPr>
          <a:lstStyle/>
          <a:p>
            <a:r>
              <a:rPr lang="en-US" b="1" dirty="0">
                <a:solidFill>
                  <a:srgbClr val="FF0000"/>
                </a:solidFill>
              </a:rPr>
              <a:t>July 1</a:t>
            </a:r>
          </a:p>
        </p:txBody>
      </p:sp>
      <p:cxnSp>
        <p:nvCxnSpPr>
          <p:cNvPr id="9" name="Straight Arrow Connector 8">
            <a:extLst>
              <a:ext uri="{FF2B5EF4-FFF2-40B4-BE49-F238E27FC236}">
                <a16:creationId xmlns:a16="http://schemas.microsoft.com/office/drawing/2014/main" id="{2A08A3F5-D01F-0698-A79C-C89528CADBE6}"/>
              </a:ext>
            </a:extLst>
          </p:cNvPr>
          <p:cNvCxnSpPr>
            <a:cxnSpLocks/>
          </p:cNvCxnSpPr>
          <p:nvPr/>
        </p:nvCxnSpPr>
        <p:spPr>
          <a:xfrm flipH="1">
            <a:off x="7077395" y="4960031"/>
            <a:ext cx="2126" cy="3219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2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175515" y="1215068"/>
            <a:ext cx="9917953" cy="5052918"/>
          </a:xfrm>
        </p:spPr>
        <p:txBody>
          <a:bodyPr vert="horz" lIns="91440" tIns="45720" rIns="91440" bIns="45720" rtlCol="0" anchor="t">
            <a:normAutofit fontScale="92500" lnSpcReduction="10000"/>
          </a:bodyPr>
          <a:lstStyle/>
          <a:p>
            <a:pPr marL="0" indent="0">
              <a:buNone/>
            </a:pPr>
            <a:r>
              <a:rPr lang="en-US" sz="3200" dirty="0">
                <a:cs typeface="Calibri"/>
              </a:rPr>
              <a:t>Things to do in 2024 to be able to construct projects in 2025 with FY 2024-25 funds:</a:t>
            </a:r>
          </a:p>
          <a:p>
            <a:r>
              <a:rPr lang="en-US" dirty="0">
                <a:cs typeface="Calibri"/>
              </a:rPr>
              <a:t>Education and outreach to potential applicants</a:t>
            </a:r>
          </a:p>
          <a:p>
            <a:r>
              <a:rPr lang="en-US" dirty="0">
                <a:cs typeface="Calibri"/>
              </a:rPr>
              <a:t>pre-app meetings</a:t>
            </a:r>
          </a:p>
          <a:p>
            <a:r>
              <a:rPr lang="en-US" dirty="0">
                <a:cs typeface="Calibri"/>
              </a:rPr>
              <a:t>application due date</a:t>
            </a:r>
          </a:p>
          <a:p>
            <a:r>
              <a:rPr lang="en-US" dirty="0">
                <a:cs typeface="Calibri"/>
              </a:rPr>
              <a:t>Revise applications as needed</a:t>
            </a:r>
          </a:p>
          <a:p>
            <a:r>
              <a:rPr lang="en-US" dirty="0">
                <a:cs typeface="Calibri"/>
              </a:rPr>
              <a:t>Rank applications / QAB meeting</a:t>
            </a:r>
          </a:p>
          <a:p>
            <a:r>
              <a:rPr lang="en-US" dirty="0">
                <a:cs typeface="Calibri"/>
              </a:rPr>
              <a:t>Revise applications as needed</a:t>
            </a:r>
          </a:p>
          <a:p>
            <a:r>
              <a:rPr lang="en-US" dirty="0">
                <a:cs typeface="Calibri"/>
              </a:rPr>
              <a:t>CD Board approval</a:t>
            </a:r>
          </a:p>
          <a:p>
            <a:r>
              <a:rPr lang="en-US" dirty="0">
                <a:cs typeface="Calibri"/>
              </a:rPr>
              <a:t>Create contract in GIS</a:t>
            </a:r>
          </a:p>
          <a:p>
            <a:r>
              <a:rPr lang="en-US" dirty="0">
                <a:cs typeface="Calibri"/>
              </a:rPr>
              <a:t>Have grant recipient sign contract</a:t>
            </a:r>
          </a:p>
          <a:p>
            <a:endParaRPr lang="en-US" dirty="0">
              <a:cs typeface="Calibri"/>
            </a:endParaRPr>
          </a:p>
          <a:p>
            <a:pPr marL="0" indent="0">
              <a:buNone/>
            </a:pPr>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4" name="Picture 3">
            <a:extLst>
              <a:ext uri="{FF2B5EF4-FFF2-40B4-BE49-F238E27FC236}">
                <a16:creationId xmlns:a16="http://schemas.microsoft.com/office/drawing/2014/main" id="{FDC6008D-1CD5-A0A5-36C4-07EB44484F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rot="5400000">
            <a:off x="7208715" y="2133801"/>
            <a:ext cx="4369890" cy="3733801"/>
          </a:xfrm>
          <a:prstGeom prst="rect">
            <a:avLst/>
          </a:prstGeom>
        </p:spPr>
      </p:pic>
    </p:spTree>
    <p:extLst>
      <p:ext uri="{BB962C8B-B14F-4D97-AF65-F5344CB8AC3E}">
        <p14:creationId xmlns:p14="http://schemas.microsoft.com/office/powerpoint/2010/main" val="6405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175516" y="1215068"/>
            <a:ext cx="9528778" cy="5052918"/>
          </a:xfrm>
        </p:spPr>
        <p:txBody>
          <a:bodyPr vert="horz" lIns="91440" tIns="45720" rIns="91440" bIns="45720" rtlCol="0" anchor="t">
            <a:normAutofit fontScale="92500" lnSpcReduction="10000"/>
          </a:bodyPr>
          <a:lstStyle/>
          <a:p>
            <a:pPr marL="0" indent="0">
              <a:buNone/>
            </a:pPr>
            <a:r>
              <a:rPr lang="en-US" sz="3200" dirty="0">
                <a:cs typeface="Calibri"/>
              </a:rPr>
              <a:t>Things to do in 2024 to be able to construct projects in 2025 with FY 2024-25 funds:</a:t>
            </a:r>
          </a:p>
          <a:p>
            <a:r>
              <a:rPr lang="en-US" b="1" dirty="0">
                <a:solidFill>
                  <a:schemeClr val="accent1"/>
                </a:solidFill>
                <a:cs typeface="Calibri"/>
              </a:rPr>
              <a:t>Education and outreach to potential applicants</a:t>
            </a:r>
          </a:p>
          <a:p>
            <a:r>
              <a:rPr lang="en-US" b="1" dirty="0">
                <a:solidFill>
                  <a:schemeClr val="accent1"/>
                </a:solidFill>
                <a:cs typeface="Calibri"/>
              </a:rPr>
              <a:t>pre-app meetings</a:t>
            </a:r>
          </a:p>
          <a:p>
            <a:r>
              <a:rPr lang="en-US" b="1" dirty="0">
                <a:solidFill>
                  <a:schemeClr val="accent1"/>
                </a:solidFill>
                <a:cs typeface="Calibri"/>
              </a:rPr>
              <a:t>application due date</a:t>
            </a:r>
          </a:p>
          <a:p>
            <a:r>
              <a:rPr lang="en-US" b="1" dirty="0">
                <a:solidFill>
                  <a:schemeClr val="accent1"/>
                </a:solidFill>
                <a:cs typeface="Calibri"/>
              </a:rPr>
              <a:t>Revise applications as needed</a:t>
            </a:r>
          </a:p>
          <a:p>
            <a:r>
              <a:rPr lang="en-US" b="1" dirty="0">
                <a:solidFill>
                  <a:schemeClr val="accent1"/>
                </a:solidFill>
                <a:cs typeface="Calibri"/>
              </a:rPr>
              <a:t>Rank applications / QAB meeting</a:t>
            </a:r>
          </a:p>
          <a:p>
            <a:r>
              <a:rPr lang="en-US" b="1" dirty="0">
                <a:solidFill>
                  <a:schemeClr val="accent1"/>
                </a:solidFill>
                <a:cs typeface="Calibri"/>
              </a:rPr>
              <a:t>Revise applications as needed</a:t>
            </a:r>
          </a:p>
          <a:p>
            <a:r>
              <a:rPr lang="en-US" b="1" dirty="0">
                <a:solidFill>
                  <a:schemeClr val="accent1"/>
                </a:solidFill>
                <a:cs typeface="Calibri"/>
              </a:rPr>
              <a:t>CD Board approval</a:t>
            </a:r>
          </a:p>
          <a:p>
            <a:r>
              <a:rPr lang="en-US" dirty="0">
                <a:cs typeface="Calibri"/>
              </a:rPr>
              <a:t>Create contract in GIS</a:t>
            </a:r>
          </a:p>
          <a:p>
            <a:r>
              <a:rPr lang="en-US" dirty="0">
                <a:cs typeface="Calibri"/>
              </a:rPr>
              <a:t>Have grant recipient sign contract</a:t>
            </a:r>
          </a:p>
          <a:p>
            <a:endParaRPr lang="en-US" dirty="0">
              <a:cs typeface="Calibri"/>
            </a:endParaRPr>
          </a:p>
          <a:p>
            <a:pPr marL="0" indent="0">
              <a:buNone/>
            </a:pPr>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 name="Right Brace 2">
            <a:extLst>
              <a:ext uri="{FF2B5EF4-FFF2-40B4-BE49-F238E27FC236}">
                <a16:creationId xmlns:a16="http://schemas.microsoft.com/office/drawing/2014/main" id="{FD98CDF1-2BDA-0823-81E5-2B4B1249B247}"/>
              </a:ext>
            </a:extLst>
          </p:cNvPr>
          <p:cNvSpPr/>
          <p:nvPr/>
        </p:nvSpPr>
        <p:spPr>
          <a:xfrm>
            <a:off x="6691203" y="1957175"/>
            <a:ext cx="1182629" cy="3035930"/>
          </a:xfrm>
          <a:prstGeom prst="rightBrace">
            <a:avLst>
              <a:gd name="adj1" fmla="val 44872"/>
              <a:gd name="adj2" fmla="val 47260"/>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86EF975E-F324-DCE9-A27C-F34E68677326}"/>
              </a:ext>
            </a:extLst>
          </p:cNvPr>
          <p:cNvSpPr txBox="1"/>
          <p:nvPr/>
        </p:nvSpPr>
        <p:spPr>
          <a:xfrm>
            <a:off x="8136179" y="3050770"/>
            <a:ext cx="2872716" cy="1077218"/>
          </a:xfrm>
          <a:prstGeom prst="rect">
            <a:avLst/>
          </a:prstGeom>
          <a:noFill/>
        </p:spPr>
        <p:txBody>
          <a:bodyPr wrap="square" rtlCol="0">
            <a:spAutoFit/>
          </a:bodyPr>
          <a:lstStyle/>
          <a:p>
            <a:r>
              <a:rPr lang="en-US" sz="3200" b="1" dirty="0">
                <a:solidFill>
                  <a:schemeClr val="accent1"/>
                </a:solidFill>
              </a:rPr>
              <a:t>Can start these BEFORE 7/1 </a:t>
            </a:r>
          </a:p>
        </p:txBody>
      </p:sp>
      <p:grpSp>
        <p:nvGrpSpPr>
          <p:cNvPr id="9" name="Group 8">
            <a:extLst>
              <a:ext uri="{FF2B5EF4-FFF2-40B4-BE49-F238E27FC236}">
                <a16:creationId xmlns:a16="http://schemas.microsoft.com/office/drawing/2014/main" id="{3899CD77-EABB-BCA2-2FAE-62FF098F85F5}"/>
              </a:ext>
            </a:extLst>
          </p:cNvPr>
          <p:cNvGrpSpPr/>
          <p:nvPr/>
        </p:nvGrpSpPr>
        <p:grpSpPr>
          <a:xfrm>
            <a:off x="5500798" y="5081544"/>
            <a:ext cx="6698932" cy="1015663"/>
            <a:chOff x="5500798" y="5081544"/>
            <a:chExt cx="6698932" cy="1015663"/>
          </a:xfrm>
        </p:grpSpPr>
        <p:sp>
          <p:nvSpPr>
            <p:cNvPr id="5" name="TextBox 4">
              <a:extLst>
                <a:ext uri="{FF2B5EF4-FFF2-40B4-BE49-F238E27FC236}">
                  <a16:creationId xmlns:a16="http://schemas.microsoft.com/office/drawing/2014/main" id="{5945CEBD-B5DD-2422-DE77-06C9F1423D66}"/>
                </a:ext>
              </a:extLst>
            </p:cNvPr>
            <p:cNvSpPr txBox="1"/>
            <p:nvPr/>
          </p:nvSpPr>
          <p:spPr>
            <a:xfrm>
              <a:off x="7208858" y="5081544"/>
              <a:ext cx="4990872" cy="1015663"/>
            </a:xfrm>
            <a:prstGeom prst="rect">
              <a:avLst/>
            </a:prstGeom>
            <a:noFill/>
          </p:spPr>
          <p:txBody>
            <a:bodyPr wrap="square" rtlCol="0">
              <a:spAutoFit/>
            </a:bodyPr>
            <a:lstStyle/>
            <a:p>
              <a:r>
                <a:rPr lang="en-US" sz="2000" b="1" dirty="0"/>
                <a:t>If you’re interested in doing these steps before you receive the next allocation, reach out to Ken or SCC to discuss </a:t>
              </a:r>
            </a:p>
          </p:txBody>
        </p:sp>
        <p:sp>
          <p:nvSpPr>
            <p:cNvPr id="8" name="Arrow: Right 7">
              <a:extLst>
                <a:ext uri="{FF2B5EF4-FFF2-40B4-BE49-F238E27FC236}">
                  <a16:creationId xmlns:a16="http://schemas.microsoft.com/office/drawing/2014/main" id="{71606BF8-9B38-F762-E04C-A9F023307C27}"/>
                </a:ext>
              </a:extLst>
            </p:cNvPr>
            <p:cNvSpPr/>
            <p:nvPr/>
          </p:nvSpPr>
          <p:spPr>
            <a:xfrm>
              <a:off x="5500798" y="5320529"/>
              <a:ext cx="1547702" cy="51995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14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219770" cy="4727559"/>
          </a:xfrm>
        </p:spPr>
        <p:txBody>
          <a:bodyPr vert="horz" lIns="91440" tIns="45720" rIns="91440" bIns="45720" rtlCol="0" anchor="t">
            <a:normAutofit lnSpcReduction="10000"/>
          </a:bodyPr>
          <a:lstStyle/>
          <a:p>
            <a:r>
              <a:rPr lang="en-US" sz="3200" b="1" u="sng" dirty="0">
                <a:cs typeface="Calibri"/>
              </a:rPr>
              <a:t>Sample Timeline</a:t>
            </a:r>
          </a:p>
          <a:p>
            <a:pPr lvl="1"/>
            <a:r>
              <a:rPr lang="en-US" sz="2800" b="1" dirty="0">
                <a:cs typeface="Calibri"/>
              </a:rPr>
              <a:t>Summer/Fall 2023 </a:t>
            </a:r>
            <a:r>
              <a:rPr lang="en-US" sz="2800" dirty="0">
                <a:cs typeface="Calibri"/>
              </a:rPr>
              <a:t>– </a:t>
            </a:r>
            <a:r>
              <a:rPr lang="en-US" dirty="0">
                <a:cs typeface="Calibri"/>
              </a:rPr>
              <a:t>Complete pre-application meetings</a:t>
            </a:r>
            <a:endParaRPr lang="en-US" sz="2800" dirty="0">
              <a:cs typeface="Calibri"/>
            </a:endParaRPr>
          </a:p>
          <a:p>
            <a:pPr lvl="1"/>
            <a:r>
              <a:rPr lang="en-US" sz="2800" b="1" dirty="0">
                <a:cs typeface="Calibri"/>
              </a:rPr>
              <a:t>Winter 2024 </a:t>
            </a:r>
            <a:r>
              <a:rPr lang="en-US" sz="2800" dirty="0">
                <a:cs typeface="Calibri"/>
              </a:rPr>
              <a:t>– </a:t>
            </a:r>
            <a:r>
              <a:rPr lang="en-US" dirty="0">
                <a:cs typeface="Calibri"/>
              </a:rPr>
              <a:t>Accept applications</a:t>
            </a:r>
            <a:endParaRPr lang="en-US" sz="2800" dirty="0">
              <a:cs typeface="Calibri"/>
            </a:endParaRPr>
          </a:p>
          <a:p>
            <a:pPr lvl="1"/>
            <a:r>
              <a:rPr lang="en-US" sz="2800" b="1" dirty="0">
                <a:cs typeface="Calibri"/>
              </a:rPr>
              <a:t>Spring 2024 </a:t>
            </a:r>
            <a:r>
              <a:rPr lang="en-US" sz="2800" dirty="0">
                <a:cs typeface="Calibri"/>
              </a:rPr>
              <a:t>– </a:t>
            </a:r>
            <a:r>
              <a:rPr lang="en-US" dirty="0">
                <a:cs typeface="Calibri"/>
              </a:rPr>
              <a:t>Rank project applications</a:t>
            </a:r>
            <a:endParaRPr lang="en-US" sz="2800" dirty="0">
              <a:cs typeface="Calibri"/>
            </a:endParaRPr>
          </a:p>
          <a:p>
            <a:pPr lvl="1"/>
            <a:r>
              <a:rPr lang="en-US" sz="2800" b="1" dirty="0">
                <a:cs typeface="Calibri"/>
              </a:rPr>
              <a:t>June/July 2024 </a:t>
            </a:r>
          </a:p>
          <a:p>
            <a:pPr lvl="2"/>
            <a:r>
              <a:rPr lang="en-US" sz="2400" dirty="0">
                <a:cs typeface="Calibri"/>
              </a:rPr>
              <a:t>Once new allocation amount is known, hold QAB meeting and recommend projects for funding</a:t>
            </a:r>
            <a:endParaRPr lang="en-US" sz="2800" dirty="0">
              <a:cs typeface="Calibri"/>
            </a:endParaRPr>
          </a:p>
          <a:p>
            <a:pPr lvl="2"/>
            <a:r>
              <a:rPr lang="en-US" sz="2400" dirty="0">
                <a:cs typeface="Calibri"/>
              </a:rPr>
              <a:t>Approve projects at District Board meeting</a:t>
            </a:r>
            <a:endParaRPr lang="en-US" sz="2800" dirty="0">
              <a:cs typeface="Calibri"/>
            </a:endParaRPr>
          </a:p>
          <a:p>
            <a:pPr lvl="2"/>
            <a:r>
              <a:rPr lang="en-US" sz="2400" dirty="0">
                <a:cs typeface="Calibri"/>
              </a:rPr>
              <a:t>Contract the new projects</a:t>
            </a:r>
            <a:endParaRPr lang="en-US" sz="2800" dirty="0">
              <a:cs typeface="Calibri"/>
            </a:endParaRPr>
          </a:p>
          <a:p>
            <a:pPr lvl="1"/>
            <a:r>
              <a:rPr lang="en-US" sz="2800" b="1" dirty="0">
                <a:cs typeface="Calibri"/>
              </a:rPr>
              <a:t>July 2024 </a:t>
            </a:r>
            <a:r>
              <a:rPr lang="en-US" sz="2800" b="1" dirty="0">
                <a:solidFill>
                  <a:prstClr val="black"/>
                </a:solidFill>
                <a:cs typeface="Calibri"/>
              </a:rPr>
              <a:t>–</a:t>
            </a:r>
            <a:r>
              <a:rPr lang="en-US" sz="2800" b="1" dirty="0">
                <a:cs typeface="Calibri"/>
              </a:rPr>
              <a:t> October 2025 </a:t>
            </a:r>
            <a:r>
              <a:rPr lang="en-US" sz="2800" dirty="0">
                <a:cs typeface="Calibri"/>
              </a:rPr>
              <a:t>– </a:t>
            </a:r>
            <a:r>
              <a:rPr lang="en-US" dirty="0">
                <a:cs typeface="Calibri"/>
              </a:rPr>
              <a:t>Complete Construction</a:t>
            </a:r>
            <a:endParaRPr lang="en-US" sz="2800" dirty="0">
              <a:cs typeface="Calibri"/>
            </a:endParaRPr>
          </a:p>
          <a:p>
            <a:pPr lvl="1"/>
            <a:r>
              <a:rPr lang="en-US" sz="2800" b="1" dirty="0">
                <a:cs typeface="Calibri"/>
              </a:rPr>
              <a:t>November/December 2025 </a:t>
            </a:r>
            <a:r>
              <a:rPr lang="en-US" sz="2800" dirty="0">
                <a:cs typeface="Calibri"/>
              </a:rPr>
              <a:t>– </a:t>
            </a:r>
            <a:r>
              <a:rPr lang="en-US" dirty="0">
                <a:cs typeface="Calibri"/>
              </a:rPr>
              <a:t>Close out project including reimbursement to project participant</a:t>
            </a:r>
            <a:endParaRPr lang="en-US" sz="2800" dirty="0">
              <a:cs typeface="Calibri"/>
            </a:endParaRPr>
          </a:p>
          <a:p>
            <a:pPr marL="457200" lvl="1" indent="0">
              <a:buNone/>
            </a:pPr>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Calibri Light"/>
              </a:rPr>
              <a:t>Expedite the Project Timeline</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828547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219770" cy="4727559"/>
          </a:xfrm>
        </p:spPr>
        <p:txBody>
          <a:bodyPr vert="horz" lIns="91440" tIns="45720" rIns="91440" bIns="45720" rtlCol="0" anchor="t">
            <a:normAutofit/>
          </a:bodyPr>
          <a:lstStyle/>
          <a:p>
            <a:r>
              <a:rPr lang="en-US" sz="3200" b="1" u="sng" dirty="0">
                <a:cs typeface="Calibri"/>
              </a:rPr>
              <a:t>Sample Timeline </a:t>
            </a:r>
            <a:r>
              <a:rPr lang="en-US" sz="3200" b="1" u="sng" dirty="0">
                <a:solidFill>
                  <a:srgbClr val="00B0F0"/>
                </a:solidFill>
                <a:cs typeface="Calibri"/>
              </a:rPr>
              <a:t>– stream crossing</a:t>
            </a:r>
          </a:p>
          <a:p>
            <a:pPr lvl="1"/>
            <a:r>
              <a:rPr lang="en-US" sz="2800" b="1" dirty="0">
                <a:cs typeface="Calibri"/>
              </a:rPr>
              <a:t>Summer/Fall 2023 </a:t>
            </a:r>
            <a:r>
              <a:rPr lang="en-US" sz="2800" dirty="0">
                <a:cs typeface="Calibri"/>
              </a:rPr>
              <a:t>– </a:t>
            </a:r>
            <a:r>
              <a:rPr lang="en-US" sz="2000" dirty="0">
                <a:cs typeface="Calibri"/>
              </a:rPr>
              <a:t>Complete pre-application meetings</a:t>
            </a:r>
            <a:endParaRPr lang="en-US" sz="2800" dirty="0">
              <a:cs typeface="Calibri"/>
            </a:endParaRPr>
          </a:p>
          <a:p>
            <a:pPr lvl="1"/>
            <a:r>
              <a:rPr lang="en-US" sz="2800" b="1" dirty="0">
                <a:cs typeface="Calibri"/>
              </a:rPr>
              <a:t>Winter 2024 </a:t>
            </a:r>
            <a:r>
              <a:rPr lang="en-US" sz="2800" dirty="0">
                <a:cs typeface="Calibri"/>
              </a:rPr>
              <a:t>– </a:t>
            </a:r>
            <a:r>
              <a:rPr lang="en-US" dirty="0">
                <a:cs typeface="Calibri"/>
              </a:rPr>
              <a:t>Accept applications</a:t>
            </a:r>
            <a:endParaRPr lang="en-US" sz="2800" dirty="0">
              <a:cs typeface="Calibri"/>
            </a:endParaRPr>
          </a:p>
          <a:p>
            <a:pPr lvl="1"/>
            <a:r>
              <a:rPr lang="en-US" sz="2800" b="1" dirty="0">
                <a:cs typeface="Calibri"/>
              </a:rPr>
              <a:t>Spring 2024 </a:t>
            </a:r>
            <a:r>
              <a:rPr lang="en-US" sz="2800" dirty="0">
                <a:cs typeface="Calibri"/>
              </a:rPr>
              <a:t>– </a:t>
            </a:r>
            <a:r>
              <a:rPr lang="en-US" dirty="0">
                <a:cs typeface="Calibri"/>
              </a:rPr>
              <a:t>Rank project applications</a:t>
            </a:r>
            <a:endParaRPr lang="en-US" sz="2800" dirty="0">
              <a:cs typeface="Calibri"/>
            </a:endParaRPr>
          </a:p>
          <a:p>
            <a:pPr lvl="1"/>
            <a:r>
              <a:rPr lang="en-US" sz="2800" b="1" dirty="0">
                <a:cs typeface="Calibri"/>
              </a:rPr>
              <a:t>June/July 2024 </a:t>
            </a:r>
          </a:p>
          <a:p>
            <a:pPr lvl="2"/>
            <a:r>
              <a:rPr lang="en-US" sz="2400" dirty="0">
                <a:cs typeface="Calibri"/>
              </a:rPr>
              <a:t>Once new allocation amount is known, hold QAB meeting and recommend projects for funding</a:t>
            </a:r>
            <a:endParaRPr lang="en-US" sz="2800" dirty="0">
              <a:cs typeface="Calibri"/>
            </a:endParaRPr>
          </a:p>
          <a:p>
            <a:pPr lvl="2"/>
            <a:r>
              <a:rPr lang="en-US" sz="2400" dirty="0">
                <a:cs typeface="Calibri"/>
              </a:rPr>
              <a:t>Approve projects at District Board meeting</a:t>
            </a:r>
            <a:endParaRPr lang="en-US" sz="2800" dirty="0">
              <a:cs typeface="Calibri"/>
            </a:endParaRPr>
          </a:p>
          <a:p>
            <a:pPr lvl="2"/>
            <a:r>
              <a:rPr lang="en-US" sz="2400" dirty="0">
                <a:cs typeface="Calibri"/>
              </a:rPr>
              <a:t>Contract the new projects</a:t>
            </a:r>
            <a:endParaRPr lang="en-US" sz="2800" dirty="0">
              <a:cs typeface="Calibri"/>
            </a:endParaRPr>
          </a:p>
          <a:p>
            <a:pPr marL="457200" lvl="1" indent="0">
              <a:buNone/>
            </a:pPr>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Calibri Light"/>
              </a:rPr>
              <a:t>Expedite the Project Timeline</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TextBox 2">
            <a:extLst>
              <a:ext uri="{FF2B5EF4-FFF2-40B4-BE49-F238E27FC236}">
                <a16:creationId xmlns:a16="http://schemas.microsoft.com/office/drawing/2014/main" id="{3520C1CD-7848-FDA7-55D1-AFD231CAE893}"/>
              </a:ext>
            </a:extLst>
          </p:cNvPr>
          <p:cNvSpPr txBox="1"/>
          <p:nvPr/>
        </p:nvSpPr>
        <p:spPr>
          <a:xfrm>
            <a:off x="8086724" y="1540426"/>
            <a:ext cx="3975006" cy="1846659"/>
          </a:xfrm>
          <a:prstGeom prst="rect">
            <a:avLst/>
          </a:prstGeom>
          <a:noFill/>
          <a:ln>
            <a:solidFill>
              <a:srgbClr val="00B0F0"/>
            </a:solidFill>
          </a:ln>
        </p:spPr>
        <p:txBody>
          <a:bodyPr wrap="square" rtlCol="0">
            <a:spAutoFit/>
          </a:bodyPr>
          <a:lstStyle/>
          <a:p>
            <a:r>
              <a:rPr lang="en-US" sz="2000" b="1" u="sng" dirty="0">
                <a:solidFill>
                  <a:srgbClr val="00B0F0"/>
                </a:solidFill>
                <a:cs typeface="Calibri"/>
              </a:rPr>
              <a:t>Site assessment required before QAB recommends a stream crossing for funding </a:t>
            </a:r>
          </a:p>
          <a:p>
            <a:r>
              <a:rPr lang="en-US" dirty="0">
                <a:solidFill>
                  <a:srgbClr val="00B0F0"/>
                </a:solidFill>
                <a:cs typeface="Calibri"/>
              </a:rPr>
              <a:t>(includes long pro, cross section, pebble count and any additional geomorphic assessment)</a:t>
            </a:r>
            <a:endParaRPr lang="en-US" dirty="0">
              <a:solidFill>
                <a:srgbClr val="00B0F0"/>
              </a:solidFill>
            </a:endParaRPr>
          </a:p>
        </p:txBody>
      </p:sp>
      <p:sp>
        <p:nvSpPr>
          <p:cNvPr id="4" name="TextBox 3">
            <a:extLst>
              <a:ext uri="{FF2B5EF4-FFF2-40B4-BE49-F238E27FC236}">
                <a16:creationId xmlns:a16="http://schemas.microsoft.com/office/drawing/2014/main" id="{C2708EA7-F808-13C3-7CAD-08542E05D022}"/>
              </a:ext>
            </a:extLst>
          </p:cNvPr>
          <p:cNvSpPr txBox="1"/>
          <p:nvPr/>
        </p:nvSpPr>
        <p:spPr>
          <a:xfrm>
            <a:off x="7215186" y="4603298"/>
            <a:ext cx="4714875" cy="1015663"/>
          </a:xfrm>
          <a:prstGeom prst="rect">
            <a:avLst/>
          </a:prstGeom>
          <a:noFill/>
          <a:ln>
            <a:solidFill>
              <a:srgbClr val="00B0F0"/>
            </a:solidFill>
          </a:ln>
        </p:spPr>
        <p:txBody>
          <a:bodyPr wrap="square" rtlCol="0">
            <a:spAutoFit/>
          </a:bodyPr>
          <a:lstStyle/>
          <a:p>
            <a:r>
              <a:rPr lang="en-US" sz="2000" dirty="0">
                <a:solidFill>
                  <a:srgbClr val="00B0F0"/>
                </a:solidFill>
                <a:cs typeface="Calibri"/>
              </a:rPr>
              <a:t>Have the </a:t>
            </a:r>
            <a:r>
              <a:rPr lang="en-US" sz="2000" b="1" u="sng" dirty="0">
                <a:solidFill>
                  <a:srgbClr val="00B0F0"/>
                </a:solidFill>
                <a:cs typeface="Calibri"/>
              </a:rPr>
              <a:t>pre-design meeting immediately after contracting </a:t>
            </a:r>
            <a:r>
              <a:rPr lang="en-US" sz="2000" dirty="0">
                <a:solidFill>
                  <a:srgbClr val="00B0F0"/>
                </a:solidFill>
                <a:cs typeface="Calibri"/>
              </a:rPr>
              <a:t>so the engineer’s assessment and design can begin</a:t>
            </a:r>
            <a:endParaRPr lang="en-US" sz="1200" dirty="0">
              <a:solidFill>
                <a:srgbClr val="00B0F0"/>
              </a:solidFill>
            </a:endParaRPr>
          </a:p>
        </p:txBody>
      </p:sp>
      <p:sp>
        <p:nvSpPr>
          <p:cNvPr id="5" name="Right Brace 4">
            <a:extLst>
              <a:ext uri="{FF2B5EF4-FFF2-40B4-BE49-F238E27FC236}">
                <a16:creationId xmlns:a16="http://schemas.microsoft.com/office/drawing/2014/main" id="{EECE8BAC-5D2D-2964-A614-637DF17E491A}"/>
              </a:ext>
            </a:extLst>
          </p:cNvPr>
          <p:cNvSpPr/>
          <p:nvPr/>
        </p:nvSpPr>
        <p:spPr>
          <a:xfrm>
            <a:off x="7600949" y="1771649"/>
            <a:ext cx="423709" cy="1362075"/>
          </a:xfrm>
          <a:prstGeom prst="rightBrace">
            <a:avLst>
              <a:gd name="adj1" fmla="val 22851"/>
              <a:gd name="adj2" fmla="val 50022"/>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92F14ED-2789-2C0C-BC97-34882B296716}"/>
              </a:ext>
            </a:extLst>
          </p:cNvPr>
          <p:cNvCxnSpPr>
            <a:cxnSpLocks/>
          </p:cNvCxnSpPr>
          <p:nvPr/>
        </p:nvCxnSpPr>
        <p:spPr>
          <a:xfrm>
            <a:off x="4779092" y="4962525"/>
            <a:ext cx="232655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52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219770" cy="4727559"/>
          </a:xfrm>
        </p:spPr>
        <p:txBody>
          <a:bodyPr vert="horz" lIns="91440" tIns="45720" rIns="91440" bIns="45720" rtlCol="0" anchor="t">
            <a:normAutofit/>
          </a:bodyPr>
          <a:lstStyle/>
          <a:p>
            <a:r>
              <a:rPr lang="en-US" sz="3200" b="1" u="sng" dirty="0">
                <a:cs typeface="Calibri"/>
              </a:rPr>
              <a:t>Sample Timeline </a:t>
            </a:r>
            <a:r>
              <a:rPr lang="en-US" sz="3200" b="1" u="sng" dirty="0">
                <a:solidFill>
                  <a:srgbClr val="00B0F0"/>
                </a:solidFill>
                <a:cs typeface="Calibri"/>
              </a:rPr>
              <a:t>– stream crossing </a:t>
            </a:r>
            <a:r>
              <a:rPr lang="en-US" sz="2400" u="sng" dirty="0">
                <a:solidFill>
                  <a:srgbClr val="00B0F0"/>
                </a:solidFill>
                <a:cs typeface="Calibri"/>
              </a:rPr>
              <a:t>(continued)</a:t>
            </a:r>
          </a:p>
          <a:p>
            <a:pPr lvl="1"/>
            <a:r>
              <a:rPr lang="en-US" sz="2800" b="1" dirty="0">
                <a:cs typeface="Calibri"/>
              </a:rPr>
              <a:t>Late summer/early fall 2024 </a:t>
            </a:r>
            <a:r>
              <a:rPr lang="en-US" sz="2800" dirty="0">
                <a:cs typeface="Calibri"/>
              </a:rPr>
              <a:t>- </a:t>
            </a:r>
            <a:r>
              <a:rPr lang="en-US" dirty="0">
                <a:cs typeface="Calibri"/>
              </a:rPr>
              <a:t>Review and revise the draft design </a:t>
            </a:r>
            <a:endParaRPr lang="en-US" sz="2800" dirty="0">
              <a:cs typeface="Calibri"/>
            </a:endParaRPr>
          </a:p>
          <a:p>
            <a:pPr lvl="1"/>
            <a:r>
              <a:rPr lang="en-US" sz="2800" b="1" dirty="0">
                <a:cs typeface="Calibri"/>
              </a:rPr>
              <a:t>Oct/Nov 2024 </a:t>
            </a:r>
            <a:r>
              <a:rPr lang="en-US" sz="3600" dirty="0">
                <a:cs typeface="Calibri"/>
              </a:rPr>
              <a:t>- </a:t>
            </a:r>
            <a:r>
              <a:rPr lang="en-US" dirty="0">
                <a:cs typeface="Calibri"/>
              </a:rPr>
              <a:t>Submit the permit application w/GP-7 or GP-11 cover letter </a:t>
            </a:r>
          </a:p>
          <a:p>
            <a:pPr lvl="1"/>
            <a:endParaRPr lang="en-US" dirty="0">
              <a:cs typeface="Calibri"/>
            </a:endParaRPr>
          </a:p>
          <a:p>
            <a:pPr lvl="1"/>
            <a:endParaRPr lang="en-US" sz="20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Calibri Light"/>
              </a:rPr>
              <a:t>Expedite the Project Timeline</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8" name="Picture 7">
            <a:extLst>
              <a:ext uri="{FF2B5EF4-FFF2-40B4-BE49-F238E27FC236}">
                <a16:creationId xmlns:a16="http://schemas.microsoft.com/office/drawing/2014/main" id="{269CE06A-81FB-025D-D34F-F0CF97E51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9594" y="2896867"/>
            <a:ext cx="3376534" cy="4897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FA3C73B-67FC-279F-CBCB-9245035890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4366" y="2896867"/>
            <a:ext cx="3580386" cy="4727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B6BD9CCF-A02E-B5FF-7929-76EF5ECC24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487" y="2911182"/>
            <a:ext cx="3745869" cy="4868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85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29" y="1325274"/>
            <a:ext cx="10991295" cy="4727559"/>
          </a:xfrm>
        </p:spPr>
        <p:txBody>
          <a:bodyPr vert="horz" lIns="91440" tIns="45720" rIns="91440" bIns="45720" rtlCol="0" anchor="t">
            <a:normAutofit/>
          </a:bodyPr>
          <a:lstStyle/>
          <a:p>
            <a:r>
              <a:rPr lang="en-US" sz="3200" b="1" u="sng" dirty="0">
                <a:cs typeface="Calibri"/>
              </a:rPr>
              <a:t>Sample Timeline </a:t>
            </a:r>
            <a:r>
              <a:rPr lang="en-US" sz="3200" b="1" u="sng" dirty="0">
                <a:solidFill>
                  <a:srgbClr val="00B0F0"/>
                </a:solidFill>
                <a:cs typeface="Calibri"/>
              </a:rPr>
              <a:t>– stream crossing </a:t>
            </a:r>
            <a:r>
              <a:rPr lang="en-US" sz="2400" u="sng" dirty="0">
                <a:solidFill>
                  <a:srgbClr val="00B0F0"/>
                </a:solidFill>
                <a:cs typeface="Calibri"/>
              </a:rPr>
              <a:t>(continued)</a:t>
            </a:r>
          </a:p>
          <a:p>
            <a:pPr lvl="1"/>
            <a:r>
              <a:rPr lang="en-US" sz="2800" b="1" dirty="0">
                <a:cs typeface="Calibri"/>
              </a:rPr>
              <a:t>Winter 2024/25 – </a:t>
            </a:r>
            <a:r>
              <a:rPr lang="en-US" dirty="0">
                <a:cs typeface="Calibri"/>
              </a:rPr>
              <a:t>review revised permit application before it’s resubmitted (if applicable)</a:t>
            </a:r>
          </a:p>
          <a:p>
            <a:pPr lvl="1"/>
            <a:r>
              <a:rPr lang="en-US" sz="2800" b="1" dirty="0">
                <a:cs typeface="Calibri"/>
              </a:rPr>
              <a:t>January/February 2025 –</a:t>
            </a:r>
            <a:r>
              <a:rPr lang="en-US" dirty="0">
                <a:cs typeface="Calibri"/>
              </a:rPr>
              <a:t> Receive permit authorization </a:t>
            </a:r>
          </a:p>
          <a:p>
            <a:pPr lvl="1"/>
            <a:r>
              <a:rPr lang="en-US" sz="2800" b="1" dirty="0">
                <a:cs typeface="Calibri"/>
              </a:rPr>
              <a:t>February/March 2025 </a:t>
            </a:r>
            <a:r>
              <a:rPr lang="en-US" sz="3600" dirty="0">
                <a:cs typeface="Calibri"/>
              </a:rPr>
              <a:t>– </a:t>
            </a:r>
            <a:r>
              <a:rPr lang="en-US" dirty="0">
                <a:cs typeface="Calibri"/>
              </a:rPr>
              <a:t>Review bid documents &amp; bid project construction (if applicable), order structure</a:t>
            </a:r>
            <a:endParaRPr lang="en-US" sz="3600" dirty="0">
              <a:cs typeface="Calibri"/>
            </a:endParaRPr>
          </a:p>
          <a:p>
            <a:pPr lvl="1"/>
            <a:r>
              <a:rPr lang="en-US" sz="2800" b="1" dirty="0">
                <a:cs typeface="Calibri"/>
              </a:rPr>
              <a:t>Summer 2025 </a:t>
            </a:r>
            <a:r>
              <a:rPr lang="en-US" sz="3600" dirty="0">
                <a:cs typeface="Calibri"/>
              </a:rPr>
              <a:t>– </a:t>
            </a:r>
            <a:r>
              <a:rPr lang="en-US" dirty="0">
                <a:cs typeface="Calibri"/>
              </a:rPr>
              <a:t>Construct the project</a:t>
            </a:r>
            <a:r>
              <a:rPr lang="en-US" sz="2000" dirty="0">
                <a:cs typeface="Calibri"/>
              </a:rPr>
              <a:t> </a:t>
            </a:r>
            <a:endParaRPr lang="en-US" sz="32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Calibri Light"/>
              </a:rPr>
              <a:t>Expedite the Project Timeline</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8" name="Picture 17" descr="A picture containing tree, outdoor, ground, plant&#10;&#10;Description automatically generated">
            <a:extLst>
              <a:ext uri="{FF2B5EF4-FFF2-40B4-BE49-F238E27FC236}">
                <a16:creationId xmlns:a16="http://schemas.microsoft.com/office/drawing/2014/main" id="{3ACDF3F6-DFC6-D84D-1AD9-2C8CBB4ED2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60029" y="3663738"/>
            <a:ext cx="4624708" cy="3041859"/>
          </a:xfrm>
          <a:prstGeom prst="rect">
            <a:avLst/>
          </a:prstGeom>
        </p:spPr>
      </p:pic>
      <p:pic>
        <p:nvPicPr>
          <p:cNvPr id="20" name="Picture 19" descr="A picture containing outdoor, building, rock, stone&#10;&#10;Description automatically generated">
            <a:extLst>
              <a:ext uri="{FF2B5EF4-FFF2-40B4-BE49-F238E27FC236}">
                <a16:creationId xmlns:a16="http://schemas.microsoft.com/office/drawing/2014/main" id="{11379B8F-E5AA-CE11-D80C-4CB284129A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8273" y="4561113"/>
            <a:ext cx="2859312" cy="2144484"/>
          </a:xfrm>
          <a:prstGeom prst="rect">
            <a:avLst/>
          </a:prstGeom>
        </p:spPr>
      </p:pic>
    </p:spTree>
    <p:extLst>
      <p:ext uri="{BB962C8B-B14F-4D97-AF65-F5344CB8AC3E}">
        <p14:creationId xmlns:p14="http://schemas.microsoft.com/office/powerpoint/2010/main" val="963549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408463" cy="4727559"/>
          </a:xfrm>
        </p:spPr>
        <p:txBody>
          <a:bodyPr vert="horz" lIns="91440" tIns="45720" rIns="91440" bIns="45720" rtlCol="0" anchor="t">
            <a:normAutofit/>
          </a:bodyPr>
          <a:lstStyle/>
          <a:p>
            <a:r>
              <a:rPr lang="en-US" sz="3200" dirty="0">
                <a:cs typeface="Calibri"/>
              </a:rPr>
              <a:t>How to stay on track with spending requirements</a:t>
            </a:r>
          </a:p>
          <a:p>
            <a:pPr marL="971550" lvl="1" indent="-514350">
              <a:buFont typeface="+mj-lt"/>
              <a:buAutoNum type="arabicPeriod"/>
            </a:pPr>
            <a:r>
              <a:rPr lang="en-US" sz="2800" dirty="0">
                <a:cs typeface="Calibri"/>
              </a:rPr>
              <a:t> </a:t>
            </a:r>
            <a:r>
              <a:rPr lang="en-US" sz="2800" dirty="0">
                <a:solidFill>
                  <a:schemeClr val="bg1">
                    <a:lumMod val="65000"/>
                  </a:schemeClr>
                </a:solidFill>
                <a:cs typeface="Calibri"/>
              </a:rPr>
              <a:t>Run an </a:t>
            </a:r>
            <a:r>
              <a:rPr lang="en-US" sz="2800" u="sng" dirty="0">
                <a:solidFill>
                  <a:schemeClr val="bg1">
                    <a:lumMod val="65000"/>
                  </a:schemeClr>
                </a:solidFill>
                <a:cs typeface="Calibri"/>
              </a:rPr>
              <a:t>annual</a:t>
            </a:r>
            <a:r>
              <a:rPr lang="en-US" sz="2800" dirty="0">
                <a:solidFill>
                  <a:schemeClr val="bg1">
                    <a:lumMod val="65000"/>
                  </a:schemeClr>
                </a:solidFill>
                <a:cs typeface="Calibri"/>
              </a:rPr>
              <a:t> grant program</a:t>
            </a:r>
          </a:p>
          <a:p>
            <a:pPr marL="971550" lvl="1" indent="-514350">
              <a:buFont typeface="+mj-lt"/>
              <a:buAutoNum type="arabicPeriod"/>
            </a:pPr>
            <a:r>
              <a:rPr lang="en-US" sz="2800" dirty="0">
                <a:cs typeface="Calibri"/>
              </a:rPr>
              <a:t> Be up front with program participants about the required timelines</a:t>
            </a:r>
          </a:p>
          <a:p>
            <a:pPr marL="971550" lvl="1" indent="-514350">
              <a:buFont typeface="+mj-lt"/>
              <a:buAutoNum type="arabicPeriod"/>
            </a:pPr>
            <a:r>
              <a:rPr lang="en-US" sz="2800" dirty="0">
                <a:cs typeface="Calibri"/>
              </a:rPr>
              <a:t>Fund projects that can be completed in the allotted time</a:t>
            </a:r>
          </a:p>
          <a:p>
            <a:pPr marL="971550" lvl="1" indent="-514350">
              <a:buFont typeface="+mj-lt"/>
              <a:buAutoNum type="arabicPeriod"/>
            </a:pPr>
            <a:r>
              <a:rPr lang="en-US" sz="2800" dirty="0">
                <a:cs typeface="Calibri"/>
              </a:rPr>
              <a:t>Fund a variety of project types</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5791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270654" cy="804315"/>
          </a:xfrm>
        </p:spPr>
        <p:txBody>
          <a:bodyPr vert="horz" lIns="91440" tIns="45720" rIns="91440" bIns="45720" rtlCol="0" anchor="t">
            <a:normAutofit fontScale="85000" lnSpcReduction="20000"/>
          </a:bodyPr>
          <a:lstStyle/>
          <a:p>
            <a:pPr marL="0" indent="0">
              <a:buNone/>
            </a:pPr>
            <a:r>
              <a:rPr lang="en-US" sz="3200" dirty="0">
                <a:cs typeface="Calibri"/>
              </a:rPr>
              <a:t>Projects that can typically be done quickly:</a:t>
            </a:r>
          </a:p>
          <a:p>
            <a:r>
              <a:rPr lang="en-US" sz="3200" dirty="0">
                <a:cs typeface="Calibri"/>
              </a:rPr>
              <a:t>“traditional” drainage and road base improvements</a:t>
            </a:r>
          </a:p>
          <a:p>
            <a:endParaRPr lang="en-US" sz="3200" dirty="0">
              <a:cs typeface="Calibri"/>
            </a:endParaRPr>
          </a:p>
          <a:p>
            <a:pPr lvl="2"/>
            <a:endParaRPr lang="en-US" sz="2400"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23" name="Picture 22" descr="A picture containing text, tree, grass, dirt&#10;&#10;Description automatically generated">
            <a:extLst>
              <a:ext uri="{FF2B5EF4-FFF2-40B4-BE49-F238E27FC236}">
                <a16:creationId xmlns:a16="http://schemas.microsoft.com/office/drawing/2014/main" id="{955124AB-FD1C-DE81-49D3-6285903FC0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4416" y="2349941"/>
            <a:ext cx="3395868" cy="2190760"/>
          </a:xfrm>
          <a:prstGeom prst="rect">
            <a:avLst/>
          </a:prstGeom>
        </p:spPr>
      </p:pic>
      <p:sp>
        <p:nvSpPr>
          <p:cNvPr id="24" name="Content Placeholder 5">
            <a:extLst>
              <a:ext uri="{FF2B5EF4-FFF2-40B4-BE49-F238E27FC236}">
                <a16:creationId xmlns:a16="http://schemas.microsoft.com/office/drawing/2014/main" id="{7F1F7370-8924-A33F-AA72-CE10C045CF1E}"/>
              </a:ext>
            </a:extLst>
          </p:cNvPr>
          <p:cNvSpPr txBox="1">
            <a:spLocks/>
          </p:cNvSpPr>
          <p:nvPr/>
        </p:nvSpPr>
        <p:spPr>
          <a:xfrm>
            <a:off x="-399168" y="2256821"/>
            <a:ext cx="5753221" cy="3928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400" dirty="0">
                <a:cs typeface="Calibri"/>
              </a:rPr>
              <a:t>New cross pipes</a:t>
            </a:r>
          </a:p>
          <a:p>
            <a:pPr lvl="2"/>
            <a:r>
              <a:rPr lang="en-US" sz="2400" dirty="0">
                <a:cs typeface="Calibri"/>
              </a:rPr>
              <a:t>New turnouts</a:t>
            </a:r>
          </a:p>
          <a:p>
            <a:pPr lvl="2"/>
            <a:r>
              <a:rPr lang="en-US" sz="2400" dirty="0">
                <a:cs typeface="Calibri"/>
              </a:rPr>
              <a:t>Raise an entrenched road to achieve sheet flow</a:t>
            </a:r>
          </a:p>
          <a:p>
            <a:pPr lvl="2"/>
            <a:r>
              <a:rPr lang="en-US" sz="2400" dirty="0">
                <a:cs typeface="Calibri"/>
              </a:rPr>
              <a:t>Good crown and cross slope</a:t>
            </a:r>
          </a:p>
          <a:p>
            <a:pPr lvl="2"/>
            <a:r>
              <a:rPr lang="en-US" sz="2400" dirty="0">
                <a:cs typeface="Calibri"/>
              </a:rPr>
              <a:t>Grade breaks</a:t>
            </a:r>
          </a:p>
          <a:p>
            <a:pPr lvl="2"/>
            <a:r>
              <a:rPr lang="en-US" sz="2400" dirty="0">
                <a:cs typeface="Calibri"/>
              </a:rPr>
              <a:t>Address groundwater saturation with underdrain and French mattress</a:t>
            </a:r>
          </a:p>
          <a:p>
            <a:pPr lvl="2"/>
            <a:r>
              <a:rPr lang="en-US" sz="2400" dirty="0">
                <a:cs typeface="Calibri"/>
              </a:rPr>
              <a:t>Driving Surface Aggregate</a:t>
            </a:r>
          </a:p>
          <a:p>
            <a:endParaRPr lang="en-US" dirty="0">
              <a:cs typeface="Calibri"/>
            </a:endParaRPr>
          </a:p>
          <a:p>
            <a:endParaRPr lang="en-US" sz="3200" dirty="0">
              <a:cs typeface="Calibri"/>
            </a:endParaRPr>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pic>
        <p:nvPicPr>
          <p:cNvPr id="27" name="Picture 26" descr="A picture containing ground, outdoor, dirt&#10;&#10;Description automatically generated">
            <a:extLst>
              <a:ext uri="{FF2B5EF4-FFF2-40B4-BE49-F238E27FC236}">
                <a16:creationId xmlns:a16="http://schemas.microsoft.com/office/drawing/2014/main" id="{DB318330-EDE3-0B43-FB42-014FDDC70F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3011" y="3942485"/>
            <a:ext cx="3296229" cy="2110349"/>
          </a:xfrm>
          <a:prstGeom prst="rect">
            <a:avLst/>
          </a:prstGeom>
        </p:spPr>
      </p:pic>
      <p:pic>
        <p:nvPicPr>
          <p:cNvPr id="28" name="Picture 2">
            <a:extLst>
              <a:ext uri="{FF2B5EF4-FFF2-40B4-BE49-F238E27FC236}">
                <a16:creationId xmlns:a16="http://schemas.microsoft.com/office/drawing/2014/main" id="{B69FB3FD-0E8E-40F7-5DB9-CE530CB56FA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46729" y="1415952"/>
            <a:ext cx="2872519" cy="227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120585"/>
            <a:ext cx="10761191" cy="5065059"/>
          </a:xfrm>
        </p:spPr>
        <p:txBody>
          <a:bodyPr vert="horz" lIns="91440" tIns="45720" rIns="91440" bIns="45720" rtlCol="0" anchor="t">
            <a:normAutofit/>
          </a:bodyPr>
          <a:lstStyle/>
          <a:p>
            <a:pPr marL="0" indent="0">
              <a:buNone/>
            </a:pPr>
            <a:r>
              <a:rPr lang="en-US" sz="3200" dirty="0">
                <a:cs typeface="Calibri"/>
              </a:rPr>
              <a:t>What might make a project take longer to complete?</a:t>
            </a:r>
          </a:p>
          <a:p>
            <a:r>
              <a:rPr lang="en-US" sz="3200" dirty="0">
                <a:cs typeface="Calibri"/>
              </a:rPr>
              <a:t>Any project with additional steps, typically:</a:t>
            </a:r>
          </a:p>
          <a:p>
            <a:pPr lvl="1"/>
            <a:r>
              <a:rPr lang="en-US" sz="2800" dirty="0">
                <a:cs typeface="Calibri"/>
              </a:rPr>
              <a:t>Engineering </a:t>
            </a:r>
          </a:p>
          <a:p>
            <a:pPr lvl="1"/>
            <a:r>
              <a:rPr lang="en-US" sz="2800" dirty="0">
                <a:cs typeface="Calibri"/>
              </a:rPr>
              <a:t>Permitting</a:t>
            </a:r>
          </a:p>
          <a:p>
            <a:pPr lvl="1"/>
            <a:r>
              <a:rPr lang="en-US" sz="2800" dirty="0">
                <a:cs typeface="Calibri"/>
              </a:rPr>
              <a:t>Formal, competitive bidding </a:t>
            </a:r>
            <a:r>
              <a:rPr lang="en-US" dirty="0">
                <a:cs typeface="Calibri"/>
              </a:rPr>
              <a:t>(materials or hiring a construction contractor)</a:t>
            </a:r>
            <a:endParaRPr lang="en-US" sz="2800" dirty="0">
              <a:cs typeface="Calibri"/>
            </a:endParaRPr>
          </a:p>
          <a:p>
            <a:r>
              <a:rPr lang="en-US" sz="3200" dirty="0">
                <a:cs typeface="Calibri"/>
              </a:rPr>
              <a:t>Keep in mind, each of these steps may have some “back and forth”</a:t>
            </a:r>
          </a:p>
          <a:p>
            <a:pPr lvl="1"/>
            <a:r>
              <a:rPr lang="en-US" sz="2800" dirty="0">
                <a:cs typeface="Calibri"/>
              </a:rPr>
              <a:t>Asking the engineer to update the design to meet DGLVR policy</a:t>
            </a:r>
          </a:p>
          <a:p>
            <a:pPr lvl="1"/>
            <a:r>
              <a:rPr lang="en-US" sz="2800" dirty="0">
                <a:cs typeface="Calibri"/>
              </a:rPr>
              <a:t>Permit reviewers requiring changes to the permit application</a:t>
            </a:r>
          </a:p>
          <a:p>
            <a:pPr lvl="1"/>
            <a:r>
              <a:rPr lang="en-US" sz="2800" dirty="0">
                <a:cs typeface="Calibri"/>
              </a:rPr>
              <a:t>No bidders or bids coming in to too high </a:t>
            </a:r>
          </a:p>
          <a:p>
            <a:endParaRPr lang="en-US" sz="3200" dirty="0">
              <a:cs typeface="Calibri"/>
            </a:endParaRPr>
          </a:p>
          <a:p>
            <a:pPr lvl="2"/>
            <a:endParaRPr lang="en-US" sz="2400"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24" name="Content Placeholder 5">
            <a:extLst>
              <a:ext uri="{FF2B5EF4-FFF2-40B4-BE49-F238E27FC236}">
                <a16:creationId xmlns:a16="http://schemas.microsoft.com/office/drawing/2014/main" id="{7F1F7370-8924-A33F-AA72-CE10C045CF1E}"/>
              </a:ext>
            </a:extLst>
          </p:cNvPr>
          <p:cNvSpPr txBox="1">
            <a:spLocks/>
          </p:cNvSpPr>
          <p:nvPr/>
        </p:nvSpPr>
        <p:spPr>
          <a:xfrm>
            <a:off x="-399168" y="2256821"/>
            <a:ext cx="5753221" cy="3928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a:p>
            <a:endParaRPr lang="en-US" sz="3200" dirty="0">
              <a:cs typeface="Calibri"/>
            </a:endParaRPr>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23126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62294" cy="4438216"/>
          </a:xfrm>
        </p:spPr>
        <p:txBody>
          <a:bodyPr vert="horz" lIns="91440" tIns="45720" rIns="91440" bIns="45720" rtlCol="0" anchor="t">
            <a:normAutofit fontScale="92500" lnSpcReduction="10000"/>
          </a:bodyPr>
          <a:lstStyle/>
          <a:p>
            <a:r>
              <a:rPr lang="en-US" sz="3200" b="1" dirty="0">
                <a:cs typeface="Calibri"/>
              </a:rPr>
              <a:t>Quick review of spending basics</a:t>
            </a:r>
          </a:p>
          <a:p>
            <a:r>
              <a:rPr lang="en-US" sz="3200" dirty="0">
                <a:cs typeface="Calibri"/>
              </a:rPr>
              <a:t>Explain the 3 spending requirements</a:t>
            </a:r>
          </a:p>
          <a:p>
            <a:pPr lvl="1"/>
            <a:r>
              <a:rPr lang="en-US" sz="2800" dirty="0">
                <a:cs typeface="Calibri"/>
              </a:rPr>
              <a:t>2-year (total allocation)</a:t>
            </a:r>
          </a:p>
          <a:p>
            <a:pPr lvl="1"/>
            <a:r>
              <a:rPr lang="en-US" sz="2800" dirty="0">
                <a:cs typeface="Calibri"/>
              </a:rPr>
              <a:t>1-year (admin &amp; </a:t>
            </a:r>
            <a:r>
              <a:rPr lang="en-US" sz="2800" dirty="0" err="1">
                <a:cs typeface="Calibri"/>
              </a:rPr>
              <a:t>edu</a:t>
            </a:r>
            <a:r>
              <a:rPr lang="en-US" sz="2800" dirty="0">
                <a:cs typeface="Calibri"/>
              </a:rPr>
              <a:t>)</a:t>
            </a:r>
          </a:p>
          <a:p>
            <a:pPr lvl="1"/>
            <a:r>
              <a:rPr lang="en-US" sz="2800" dirty="0">
                <a:cs typeface="Calibri"/>
              </a:rPr>
              <a:t>End of Five-year agreement</a:t>
            </a:r>
          </a:p>
          <a:p>
            <a:r>
              <a:rPr lang="en-US" sz="3200" dirty="0">
                <a:cs typeface="Calibri"/>
              </a:rPr>
              <a:t>Tips for keeping up with spending requirements</a:t>
            </a:r>
          </a:p>
          <a:p>
            <a:r>
              <a:rPr lang="en-US" sz="3200" dirty="0">
                <a:cs typeface="Calibri"/>
              </a:rPr>
              <a:t>Budgeting and determining how much funding is available for new projects/expenses</a:t>
            </a:r>
          </a:p>
          <a:p>
            <a:r>
              <a:rPr lang="en-US" sz="3200" dirty="0">
                <a:cs typeface="Calibri"/>
              </a:rPr>
              <a:t>Update on 5-year spending</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descr="A picture containing tree, outdoor, grass, nature&#10;&#10;Description automatically generated">
            <a:extLst>
              <a:ext uri="{FF2B5EF4-FFF2-40B4-BE49-F238E27FC236}">
                <a16:creationId xmlns:a16="http://schemas.microsoft.com/office/drawing/2014/main" id="{1942F187-DF1D-A3CD-B896-5227C4087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68835" y="2085802"/>
            <a:ext cx="4581809" cy="3436357"/>
          </a:xfrm>
          <a:prstGeom prst="rect">
            <a:avLst/>
          </a:prstGeom>
        </p:spPr>
      </p:pic>
    </p:spTree>
    <p:extLst>
      <p:ext uri="{BB962C8B-B14F-4D97-AF65-F5344CB8AC3E}">
        <p14:creationId xmlns:p14="http://schemas.microsoft.com/office/powerpoint/2010/main" val="3595587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233695"/>
            <a:ext cx="9798664" cy="5015192"/>
          </a:xfrm>
        </p:spPr>
        <p:txBody>
          <a:bodyPr vert="horz" lIns="91440" tIns="45720" rIns="91440" bIns="45720" rtlCol="0" anchor="t">
            <a:normAutofit/>
          </a:bodyPr>
          <a:lstStyle/>
          <a:p>
            <a:pPr marL="0" indent="0">
              <a:buNone/>
            </a:pPr>
            <a:r>
              <a:rPr lang="en-US" sz="3200" dirty="0">
                <a:cs typeface="Calibri"/>
              </a:rPr>
              <a:t>What kind of projects often require additional steps?</a:t>
            </a:r>
          </a:p>
          <a:p>
            <a:r>
              <a:rPr lang="en-US" dirty="0">
                <a:cs typeface="Calibri"/>
              </a:rPr>
              <a:t>In-stream work</a:t>
            </a:r>
          </a:p>
          <a:p>
            <a:pPr lvl="1"/>
            <a:r>
              <a:rPr lang="en-US" sz="2800" dirty="0">
                <a:cs typeface="Calibri"/>
              </a:rPr>
              <a:t>Stream crossing replacement</a:t>
            </a:r>
          </a:p>
          <a:p>
            <a:pPr lvl="1"/>
            <a:r>
              <a:rPr lang="en-US" sz="2800" dirty="0">
                <a:cs typeface="Calibri"/>
              </a:rPr>
              <a:t>Stream bank stabilization</a:t>
            </a:r>
          </a:p>
          <a:p>
            <a:r>
              <a:rPr lang="en-US" dirty="0">
                <a:cs typeface="Calibri"/>
              </a:rPr>
              <a:t>Slide repairs</a:t>
            </a:r>
          </a:p>
          <a:p>
            <a:r>
              <a:rPr lang="en-US" dirty="0">
                <a:cs typeface="Calibri"/>
              </a:rPr>
              <a:t>Some storm water management practices</a:t>
            </a:r>
          </a:p>
          <a:p>
            <a:pPr lvl="1"/>
            <a:r>
              <a:rPr lang="en-US" sz="2800" dirty="0">
                <a:cs typeface="Calibri"/>
              </a:rPr>
              <a:t>Storm sewer, infiltration, detention</a:t>
            </a:r>
          </a:p>
          <a:p>
            <a:r>
              <a:rPr lang="en-US" dirty="0">
                <a:cs typeface="Calibri"/>
              </a:rPr>
              <a:t>Sometimes, traditional drainage practices </a:t>
            </a:r>
          </a:p>
          <a:p>
            <a:pPr lvl="1"/>
            <a:r>
              <a:rPr lang="en-US" dirty="0">
                <a:cs typeface="Calibri"/>
              </a:rPr>
              <a:t>Depends on site conditions and road owner </a:t>
            </a:r>
          </a:p>
          <a:p>
            <a:pPr marL="457200" lvl="1" indent="0">
              <a:buNone/>
            </a:pPr>
            <a:r>
              <a:rPr lang="en-US" dirty="0">
                <a:cs typeface="Calibri"/>
              </a:rPr>
              <a:t>preferences</a:t>
            </a:r>
            <a:endParaRPr lang="en-US" sz="2400"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24" name="Content Placeholder 5">
            <a:extLst>
              <a:ext uri="{FF2B5EF4-FFF2-40B4-BE49-F238E27FC236}">
                <a16:creationId xmlns:a16="http://schemas.microsoft.com/office/drawing/2014/main" id="{7F1F7370-8924-A33F-AA72-CE10C045CF1E}"/>
              </a:ext>
            </a:extLst>
          </p:cNvPr>
          <p:cNvSpPr txBox="1">
            <a:spLocks/>
          </p:cNvSpPr>
          <p:nvPr/>
        </p:nvSpPr>
        <p:spPr>
          <a:xfrm>
            <a:off x="-399168" y="2256821"/>
            <a:ext cx="5753221" cy="3928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a:p>
            <a:endParaRPr lang="en-US" sz="3200" dirty="0">
              <a:cs typeface="Calibri"/>
            </a:endParaRPr>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pic>
        <p:nvPicPr>
          <p:cNvPr id="3" name="Picture 2">
            <a:extLst>
              <a:ext uri="{FF2B5EF4-FFF2-40B4-BE49-F238E27FC236}">
                <a16:creationId xmlns:a16="http://schemas.microsoft.com/office/drawing/2014/main" id="{54CF5587-2067-3106-C142-B2EDE26CE0D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7454" y="1748128"/>
            <a:ext cx="2998547" cy="2250379"/>
          </a:xfrm>
          <a:prstGeom prst="rect">
            <a:avLst/>
          </a:prstGeom>
          <a:noFill/>
          <a:ln>
            <a:noFill/>
          </a:ln>
        </p:spPr>
      </p:pic>
      <p:pic>
        <p:nvPicPr>
          <p:cNvPr id="5" name="Picture 4" descr="A grassy field with houses in the background&#10;&#10;Description automatically generated with medium confidence">
            <a:extLst>
              <a:ext uri="{FF2B5EF4-FFF2-40B4-BE49-F238E27FC236}">
                <a16:creationId xmlns:a16="http://schemas.microsoft.com/office/drawing/2014/main" id="{0720E04A-AB9C-BBDD-74C0-1DD1B45975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95646" y="4061747"/>
            <a:ext cx="4617296" cy="2643851"/>
          </a:xfrm>
          <a:prstGeom prst="rect">
            <a:avLst/>
          </a:prstGeom>
        </p:spPr>
      </p:pic>
    </p:spTree>
    <p:extLst>
      <p:ext uri="{BB962C8B-B14F-4D97-AF65-F5344CB8AC3E}">
        <p14:creationId xmlns:p14="http://schemas.microsoft.com/office/powerpoint/2010/main" val="30852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39" y="1233694"/>
            <a:ext cx="9933839" cy="4819139"/>
          </a:xfrm>
        </p:spPr>
        <p:txBody>
          <a:bodyPr vert="horz" lIns="91440" tIns="45720" rIns="91440" bIns="45720" rtlCol="0" anchor="t">
            <a:normAutofit fontScale="92500" lnSpcReduction="10000"/>
          </a:bodyPr>
          <a:lstStyle/>
          <a:p>
            <a:pPr marL="0" indent="0">
              <a:buNone/>
            </a:pPr>
            <a:r>
              <a:rPr lang="en-US" sz="3200" dirty="0">
                <a:cs typeface="Calibri"/>
              </a:rPr>
              <a:t>Does this mean I should never fund these types of projects? </a:t>
            </a:r>
            <a:r>
              <a:rPr lang="en-US" sz="2400" dirty="0">
                <a:cs typeface="Calibri"/>
              </a:rPr>
              <a:t>(stream projects, landslides, engineered stormwater management, etc.)</a:t>
            </a:r>
            <a:endParaRPr lang="en-US" sz="3200" dirty="0">
              <a:cs typeface="Calibri"/>
            </a:endParaRPr>
          </a:p>
          <a:p>
            <a:pPr marL="0" indent="0">
              <a:buNone/>
            </a:pPr>
            <a:r>
              <a:rPr lang="en-US" sz="1900" dirty="0">
                <a:cs typeface="Calibri"/>
              </a:rPr>
              <a:t>   </a:t>
            </a:r>
          </a:p>
          <a:p>
            <a:pPr marL="457200" lvl="1" indent="0" algn="ctr">
              <a:buNone/>
            </a:pPr>
            <a:r>
              <a:rPr lang="en-US" sz="4800" dirty="0">
                <a:cs typeface="Calibri"/>
              </a:rPr>
              <a:t>No!</a:t>
            </a:r>
          </a:p>
          <a:p>
            <a:pPr marL="457200" lvl="1" indent="0">
              <a:buNone/>
            </a:pPr>
            <a:r>
              <a:rPr lang="en-US" sz="1700" dirty="0">
                <a:cs typeface="Calibri"/>
              </a:rPr>
              <a:t> </a:t>
            </a:r>
          </a:p>
          <a:p>
            <a:pPr lvl="1"/>
            <a:r>
              <a:rPr lang="en-US" sz="2800" dirty="0">
                <a:cs typeface="Calibri"/>
              </a:rPr>
              <a:t>It means, don’t </a:t>
            </a:r>
            <a:r>
              <a:rPr lang="en-US" sz="2800" u="sng" dirty="0">
                <a:cs typeface="Calibri"/>
              </a:rPr>
              <a:t>only</a:t>
            </a:r>
            <a:r>
              <a:rPr lang="en-US" sz="2800" dirty="0">
                <a:cs typeface="Calibri"/>
              </a:rPr>
              <a:t> fund these projects.</a:t>
            </a:r>
          </a:p>
          <a:p>
            <a:pPr lvl="1"/>
            <a:r>
              <a:rPr lang="en-US" sz="2800" dirty="0">
                <a:cs typeface="Calibri"/>
              </a:rPr>
              <a:t>Have discussions with Center and SCC to see what kind of projects are right for your situation.</a:t>
            </a:r>
          </a:p>
          <a:p>
            <a:pPr lvl="1"/>
            <a:r>
              <a:rPr lang="en-US" sz="2800" dirty="0">
                <a:cs typeface="Calibri"/>
              </a:rPr>
              <a:t>In general, fund a variety of types of projects: </a:t>
            </a:r>
          </a:p>
          <a:p>
            <a:pPr lvl="2"/>
            <a:r>
              <a:rPr lang="en-US" sz="2400" dirty="0">
                <a:cs typeface="Calibri"/>
              </a:rPr>
              <a:t>Some might be done in less than 2 years</a:t>
            </a:r>
          </a:p>
          <a:p>
            <a:pPr lvl="2"/>
            <a:r>
              <a:rPr lang="en-US" sz="2400" dirty="0">
                <a:cs typeface="Calibri"/>
              </a:rPr>
              <a:t>Some might be done in more than 2 years</a:t>
            </a:r>
          </a:p>
          <a:p>
            <a:pPr lvl="2"/>
            <a:r>
              <a:rPr lang="en-US" sz="2400" dirty="0">
                <a:cs typeface="Calibri"/>
              </a:rPr>
              <a:t>If you budget correctly, you can complete a project that takes more than 2 years and still meet the 2-year spending requirement</a:t>
            </a:r>
          </a:p>
          <a:p>
            <a:endParaRPr lang="en-US" sz="3200" dirty="0">
              <a:cs typeface="Calibri"/>
            </a:endParaRPr>
          </a:p>
          <a:p>
            <a:pPr lvl="2"/>
            <a:endParaRPr lang="en-US" sz="2400"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24" name="Content Placeholder 5">
            <a:extLst>
              <a:ext uri="{FF2B5EF4-FFF2-40B4-BE49-F238E27FC236}">
                <a16:creationId xmlns:a16="http://schemas.microsoft.com/office/drawing/2014/main" id="{7F1F7370-8924-A33F-AA72-CE10C045CF1E}"/>
              </a:ext>
            </a:extLst>
          </p:cNvPr>
          <p:cNvSpPr txBox="1">
            <a:spLocks/>
          </p:cNvSpPr>
          <p:nvPr/>
        </p:nvSpPr>
        <p:spPr>
          <a:xfrm>
            <a:off x="-399168" y="2256821"/>
            <a:ext cx="5753221" cy="3928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a:p>
            <a:endParaRPr lang="en-US" sz="3200" dirty="0">
              <a:cs typeface="Calibri"/>
            </a:endParaRPr>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10394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57388" y="1151355"/>
            <a:ext cx="11549125" cy="4819139"/>
          </a:xfrm>
        </p:spPr>
        <p:txBody>
          <a:bodyPr vert="horz" lIns="91440" tIns="45720" rIns="91440" bIns="45720" rtlCol="0" anchor="t">
            <a:normAutofit/>
          </a:bodyPr>
          <a:lstStyle/>
          <a:p>
            <a:r>
              <a:rPr lang="en-US" sz="3200" dirty="0">
                <a:cs typeface="Calibri"/>
              </a:rPr>
              <a:t>If the only applications you receive are for complex projects, consider additional outreach and education</a:t>
            </a:r>
          </a:p>
          <a:p>
            <a:pPr lvl="1"/>
            <a:r>
              <a:rPr lang="en-US" dirty="0">
                <a:cs typeface="Calibri"/>
              </a:rPr>
              <a:t>Highlight the benefits of drainage projects</a:t>
            </a:r>
          </a:p>
          <a:p>
            <a:pPr lvl="1"/>
            <a:r>
              <a:rPr lang="en-US" dirty="0">
                <a:cs typeface="Calibri"/>
              </a:rPr>
              <a:t>Share example pictures of drainage projects</a:t>
            </a:r>
          </a:p>
          <a:p>
            <a:pPr lvl="1"/>
            <a:r>
              <a:rPr lang="en-US" dirty="0">
                <a:cs typeface="Calibri"/>
              </a:rPr>
              <a:t>Consider local policy to limit the number of complex projects </a:t>
            </a:r>
            <a:r>
              <a:rPr lang="en-US" sz="2000" dirty="0">
                <a:cs typeface="Calibri"/>
              </a:rPr>
              <a:t>(stream crossings, large slide repairs, etc.)</a:t>
            </a:r>
            <a:endParaRPr lang="en-US" dirty="0">
              <a:cs typeface="Calibri"/>
            </a:endParaRPr>
          </a:p>
          <a:p>
            <a:pPr lvl="1"/>
            <a:r>
              <a:rPr lang="en-US" dirty="0">
                <a:cs typeface="Calibri"/>
              </a:rPr>
              <a:t>Reach out to Center and SCC for assistance</a:t>
            </a:r>
          </a:p>
          <a:p>
            <a:pPr lvl="1"/>
            <a:endParaRPr lang="en-US" sz="2000" dirty="0">
              <a:cs typeface="Calibri"/>
            </a:endParaRPr>
          </a:p>
          <a:p>
            <a:endParaRPr lang="en-US" sz="3200" dirty="0">
              <a:cs typeface="Calibri"/>
            </a:endParaRPr>
          </a:p>
          <a:p>
            <a:pPr lvl="2"/>
            <a:endParaRPr lang="en-US" sz="2400"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4" name="Content Placeholder 5">
            <a:extLst>
              <a:ext uri="{FF2B5EF4-FFF2-40B4-BE49-F238E27FC236}">
                <a16:creationId xmlns:a16="http://schemas.microsoft.com/office/drawing/2014/main" id="{7F1F7370-8924-A33F-AA72-CE10C045CF1E}"/>
              </a:ext>
            </a:extLst>
          </p:cNvPr>
          <p:cNvSpPr txBox="1">
            <a:spLocks/>
          </p:cNvSpPr>
          <p:nvPr/>
        </p:nvSpPr>
        <p:spPr>
          <a:xfrm>
            <a:off x="-399168" y="2256821"/>
            <a:ext cx="5753221" cy="3928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a:p>
            <a:endParaRPr lang="en-US" sz="3200" dirty="0">
              <a:cs typeface="Calibri"/>
            </a:endParaRPr>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pic>
        <p:nvPicPr>
          <p:cNvPr id="3" name="Picture 2">
            <a:extLst>
              <a:ext uri="{FF2B5EF4-FFF2-40B4-BE49-F238E27FC236}">
                <a16:creationId xmlns:a16="http://schemas.microsoft.com/office/drawing/2014/main" id="{784355B4-8D37-38F8-5082-46C1600D4B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37519" y="4080061"/>
            <a:ext cx="5880767" cy="2777939"/>
          </a:xfrm>
          <a:prstGeom prst="rect">
            <a:avLst/>
          </a:prstGeom>
          <a:noFill/>
          <a:ln>
            <a:noFill/>
          </a:ln>
        </p:spPr>
      </p:pic>
      <p:pic>
        <p:nvPicPr>
          <p:cNvPr id="5" name="Picture 4" descr="A group of people on a bridge over a stream&#10;&#10;Description automatically generated with medium confidence">
            <a:extLst>
              <a:ext uri="{FF2B5EF4-FFF2-40B4-BE49-F238E27FC236}">
                <a16:creationId xmlns:a16="http://schemas.microsoft.com/office/drawing/2014/main" id="{8E0FD44F-E459-2941-2B63-F991ABD1CA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94126" y="4072800"/>
            <a:ext cx="4853180" cy="2785200"/>
          </a:xfrm>
          <a:prstGeom prst="rect">
            <a:avLst/>
          </a:prstGeom>
        </p:spPr>
      </p:pic>
    </p:spTree>
    <p:extLst>
      <p:ext uri="{BB962C8B-B14F-4D97-AF65-F5344CB8AC3E}">
        <p14:creationId xmlns:p14="http://schemas.microsoft.com/office/powerpoint/2010/main" val="8040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120585"/>
            <a:ext cx="11282088" cy="5065059"/>
          </a:xfrm>
        </p:spPr>
        <p:txBody>
          <a:bodyPr vert="horz" lIns="91440" tIns="45720" rIns="91440" bIns="45720" rtlCol="0" anchor="t">
            <a:normAutofit/>
          </a:bodyPr>
          <a:lstStyle/>
          <a:p>
            <a:r>
              <a:rPr lang="en-US" sz="3200" dirty="0">
                <a:cs typeface="Calibri"/>
              </a:rPr>
              <a:t>Tips to speed up projects:</a:t>
            </a:r>
          </a:p>
          <a:p>
            <a:pPr lvl="1"/>
            <a:r>
              <a:rPr lang="en-US" sz="2800" b="1" u="sng" dirty="0">
                <a:cs typeface="Calibri"/>
              </a:rPr>
              <a:t>Clear communication</a:t>
            </a:r>
          </a:p>
          <a:p>
            <a:pPr lvl="1"/>
            <a:r>
              <a:rPr lang="en-US" sz="2800" dirty="0">
                <a:cs typeface="Calibri"/>
              </a:rPr>
              <a:t>Discuss DGLVR requirements </a:t>
            </a:r>
            <a:r>
              <a:rPr lang="en-US" sz="2800" b="1" dirty="0">
                <a:cs typeface="Calibri"/>
              </a:rPr>
              <a:t>frequently</a:t>
            </a:r>
            <a:r>
              <a:rPr lang="en-US" sz="2800" dirty="0">
                <a:cs typeface="Calibri"/>
              </a:rPr>
              <a:t> with grant recipients and other project participants (engineer, permit reviewer, contractor)</a:t>
            </a:r>
          </a:p>
          <a:p>
            <a:pPr lvl="1"/>
            <a:r>
              <a:rPr lang="en-US" sz="2800" dirty="0">
                <a:cs typeface="Calibri"/>
              </a:rPr>
              <a:t>In person, on the phone, in writing </a:t>
            </a:r>
          </a:p>
          <a:p>
            <a:pPr lvl="2"/>
            <a:r>
              <a:rPr lang="en-US" sz="2800" dirty="0">
                <a:cs typeface="Calibri"/>
              </a:rPr>
              <a:t>pre-application meeting</a:t>
            </a:r>
          </a:p>
          <a:p>
            <a:pPr lvl="2"/>
            <a:r>
              <a:rPr lang="en-US" sz="2800" dirty="0">
                <a:cs typeface="Calibri"/>
              </a:rPr>
              <a:t>pre-design meetings</a:t>
            </a:r>
          </a:p>
          <a:p>
            <a:pPr lvl="2"/>
            <a:r>
              <a:rPr lang="en-US" sz="2800" dirty="0">
                <a:cs typeface="Calibri"/>
              </a:rPr>
              <a:t>Pre-bid site showing</a:t>
            </a:r>
          </a:p>
          <a:p>
            <a:pPr lvl="2"/>
            <a:r>
              <a:rPr lang="en-US" sz="2800" dirty="0">
                <a:cs typeface="Calibri"/>
              </a:rPr>
              <a:t>Pre-construction meeting</a:t>
            </a:r>
          </a:p>
          <a:p>
            <a:pPr lvl="2"/>
            <a:r>
              <a:rPr lang="en-US" sz="2800" dirty="0">
                <a:cs typeface="Calibri"/>
              </a:rPr>
              <a:t>Frequent construction inspections</a:t>
            </a:r>
          </a:p>
          <a:p>
            <a:pPr lvl="2"/>
            <a:r>
              <a:rPr lang="en-US" sz="2800" dirty="0">
                <a:cs typeface="Calibri"/>
              </a:rPr>
              <a:t>Provide key info in writing (emails, tech bulletins, etc.)</a:t>
            </a:r>
            <a:endParaRPr lang="en-US" sz="3600" dirty="0">
              <a:cs typeface="Calibri"/>
            </a:endParaRPr>
          </a:p>
          <a:p>
            <a:pPr lvl="2"/>
            <a:endParaRPr lang="en-US" sz="2800" dirty="0">
              <a:cs typeface="Calibri"/>
            </a:endParaRPr>
          </a:p>
          <a:p>
            <a:endParaRPr lang="en-US" sz="3200" dirty="0">
              <a:cs typeface="Calibri"/>
            </a:endParaRPr>
          </a:p>
          <a:p>
            <a:pPr lvl="2"/>
            <a:endParaRPr lang="en-US" sz="2400" dirty="0">
              <a:cs typeface="Calibri"/>
            </a:endParaRP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24" name="Content Placeholder 5">
            <a:extLst>
              <a:ext uri="{FF2B5EF4-FFF2-40B4-BE49-F238E27FC236}">
                <a16:creationId xmlns:a16="http://schemas.microsoft.com/office/drawing/2014/main" id="{7F1F7370-8924-A33F-AA72-CE10C045CF1E}"/>
              </a:ext>
            </a:extLst>
          </p:cNvPr>
          <p:cNvSpPr txBox="1">
            <a:spLocks/>
          </p:cNvSpPr>
          <p:nvPr/>
        </p:nvSpPr>
        <p:spPr>
          <a:xfrm>
            <a:off x="-399168" y="2256821"/>
            <a:ext cx="5753221" cy="3928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a:p>
            <a:endParaRPr lang="en-US" sz="3200" dirty="0">
              <a:cs typeface="Calibri"/>
            </a:endParaRPr>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3" name="TextBox 2">
            <a:extLst>
              <a:ext uri="{FF2B5EF4-FFF2-40B4-BE49-F238E27FC236}">
                <a16:creationId xmlns:a16="http://schemas.microsoft.com/office/drawing/2014/main" id="{A29847CF-06F8-0151-B471-347846380F19}"/>
              </a:ext>
            </a:extLst>
          </p:cNvPr>
          <p:cNvSpPr txBox="1"/>
          <p:nvPr/>
        </p:nvSpPr>
        <p:spPr>
          <a:xfrm>
            <a:off x="7700913" y="3020905"/>
            <a:ext cx="3741822" cy="2400657"/>
          </a:xfrm>
          <a:prstGeom prst="rect">
            <a:avLst/>
          </a:prstGeom>
          <a:noFill/>
          <a:ln w="38100">
            <a:solidFill>
              <a:srgbClr val="FF0000"/>
            </a:solidFill>
          </a:ln>
        </p:spPr>
        <p:txBody>
          <a:bodyPr wrap="square" rtlCol="0">
            <a:spAutoFit/>
          </a:bodyPr>
          <a:lstStyle/>
          <a:p>
            <a:pPr algn="ctr"/>
            <a:r>
              <a:rPr lang="en-US" sz="2400" b="1" dirty="0"/>
              <a:t>Check out checklists for each of these meetings on the “Blank Forms” webpage!</a:t>
            </a:r>
          </a:p>
          <a:p>
            <a:pPr algn="ctr"/>
            <a:r>
              <a:rPr lang="en-US" dirty="0">
                <a:hlinkClick r:id="rId3"/>
              </a:rPr>
              <a:t>https://dirtandgravel.psu.edu/pa-program-resources/program-specific-resources/blank-forms/</a:t>
            </a:r>
            <a:r>
              <a:rPr lang="en-US" dirty="0"/>
              <a:t> </a:t>
            </a:r>
          </a:p>
        </p:txBody>
      </p:sp>
    </p:spTree>
    <p:extLst>
      <p:ext uri="{BB962C8B-B14F-4D97-AF65-F5344CB8AC3E}">
        <p14:creationId xmlns:p14="http://schemas.microsoft.com/office/powerpoint/2010/main" val="1862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408463" cy="4727559"/>
          </a:xfrm>
        </p:spPr>
        <p:txBody>
          <a:bodyPr vert="horz" lIns="91440" tIns="45720" rIns="91440" bIns="45720" rtlCol="0" anchor="t">
            <a:normAutofit lnSpcReduction="10000"/>
          </a:bodyPr>
          <a:lstStyle/>
          <a:p>
            <a:r>
              <a:rPr lang="en-US" sz="3200" dirty="0">
                <a:cs typeface="Calibri"/>
              </a:rPr>
              <a:t>How to stay on track with spending requirements</a:t>
            </a:r>
          </a:p>
          <a:p>
            <a:pPr marL="971550" lvl="1" indent="-514350">
              <a:buFont typeface="+mj-lt"/>
              <a:buAutoNum type="arabicPeriod"/>
            </a:pPr>
            <a:r>
              <a:rPr lang="en-US" sz="2800" dirty="0">
                <a:solidFill>
                  <a:schemeClr val="bg1">
                    <a:lumMod val="65000"/>
                  </a:schemeClr>
                </a:solidFill>
                <a:cs typeface="Calibri"/>
              </a:rPr>
              <a:t> Run an </a:t>
            </a:r>
            <a:r>
              <a:rPr lang="en-US" sz="2800" u="sng" dirty="0">
                <a:solidFill>
                  <a:schemeClr val="bg1">
                    <a:lumMod val="65000"/>
                  </a:schemeClr>
                </a:solidFill>
                <a:cs typeface="Calibri"/>
              </a:rPr>
              <a:t>annual</a:t>
            </a:r>
            <a:r>
              <a:rPr lang="en-US" sz="2800" dirty="0">
                <a:solidFill>
                  <a:schemeClr val="bg1">
                    <a:lumMod val="65000"/>
                  </a:schemeClr>
                </a:solidFill>
                <a:cs typeface="Calibri"/>
              </a:rPr>
              <a:t> grant program</a:t>
            </a:r>
          </a:p>
          <a:p>
            <a:pPr marL="971550" lvl="1" indent="-514350">
              <a:buFont typeface="+mj-lt"/>
              <a:buAutoNum type="arabicPeriod"/>
            </a:pPr>
            <a:r>
              <a:rPr lang="en-US" sz="2800" dirty="0">
                <a:solidFill>
                  <a:schemeClr val="bg1">
                    <a:lumMod val="65000"/>
                  </a:schemeClr>
                </a:solidFill>
                <a:cs typeface="Calibri"/>
              </a:rPr>
              <a:t> Be up front with program participants about the required timelines</a:t>
            </a:r>
          </a:p>
          <a:p>
            <a:pPr marL="971550" lvl="1" indent="-514350">
              <a:buFont typeface="+mj-lt"/>
              <a:buAutoNum type="arabicPeriod"/>
            </a:pPr>
            <a:r>
              <a:rPr lang="en-US" sz="2800" dirty="0">
                <a:solidFill>
                  <a:schemeClr val="bg1">
                    <a:lumMod val="65000"/>
                  </a:schemeClr>
                </a:solidFill>
                <a:cs typeface="Calibri"/>
              </a:rPr>
              <a:t>Fund projects that can be completed in the allotted time</a:t>
            </a:r>
          </a:p>
          <a:p>
            <a:pPr marL="971550" lvl="1" indent="-514350">
              <a:buFont typeface="+mj-lt"/>
              <a:buAutoNum type="arabicPeriod"/>
            </a:pPr>
            <a:r>
              <a:rPr lang="en-US" sz="2800" dirty="0">
                <a:solidFill>
                  <a:schemeClr val="bg1">
                    <a:lumMod val="65000"/>
                  </a:schemeClr>
                </a:solidFill>
                <a:cs typeface="Calibri"/>
              </a:rPr>
              <a:t>Fund a variety of project types</a:t>
            </a:r>
          </a:p>
          <a:p>
            <a:pPr marL="971550" lvl="1" indent="-514350">
              <a:buFont typeface="+mj-lt"/>
              <a:buAutoNum type="arabicPeriod"/>
            </a:pPr>
            <a:r>
              <a:rPr lang="en-US" sz="2800" dirty="0">
                <a:cs typeface="Calibri"/>
              </a:rPr>
              <a:t>Make sure you know how much money you need to spend (use GIS)</a:t>
            </a:r>
          </a:p>
          <a:p>
            <a:pPr marL="971550" lvl="1" indent="-514350">
              <a:buFont typeface="+mj-lt"/>
              <a:buAutoNum type="arabicPeriod"/>
            </a:pPr>
            <a:r>
              <a:rPr lang="en-US" sz="2800" dirty="0">
                <a:cs typeface="Calibri"/>
              </a:rPr>
              <a:t>Budget well so you don’t have extra money leftover</a:t>
            </a:r>
          </a:p>
          <a:p>
            <a:pPr marL="971550" lvl="1" indent="-514350">
              <a:buFont typeface="+mj-lt"/>
              <a:buAutoNum type="arabicPeriod"/>
            </a:pPr>
            <a:r>
              <a:rPr lang="en-US" sz="2800" dirty="0">
                <a:cs typeface="Calibri"/>
              </a:rPr>
              <a:t>If anything comes in underbudget, reallocate that funding ASAP</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8942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F60060-D790-23F9-B5B1-7049088EE8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8725" y="2828982"/>
            <a:ext cx="3404801" cy="3404801"/>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26546" cy="3944557"/>
          </a:xfrm>
        </p:spPr>
        <p:txBody>
          <a:bodyPr vert="horz" lIns="91440" tIns="45720" rIns="91440" bIns="45720" rtlCol="0" anchor="t">
            <a:normAutofit fontScale="92500" lnSpcReduction="10000"/>
          </a:bodyPr>
          <a:lstStyle/>
          <a:p>
            <a:pPr marL="0" indent="0">
              <a:buNone/>
            </a:pPr>
            <a:r>
              <a:rPr lang="en-US" sz="3200" dirty="0">
                <a:cs typeface="Calibri"/>
              </a:rPr>
              <a:t>How to figure out spending requirements?</a:t>
            </a:r>
          </a:p>
          <a:p>
            <a:r>
              <a:rPr lang="en-US" sz="3600" dirty="0">
                <a:cs typeface="Calibri"/>
              </a:rPr>
              <a:t>GIS</a:t>
            </a:r>
          </a:p>
          <a:p>
            <a:pPr lvl="1"/>
            <a:r>
              <a:rPr lang="en-US" sz="3200" dirty="0">
                <a:cs typeface="Calibri"/>
              </a:rPr>
              <a:t>2-year spending is tracked in Annual Summary Report (ASR)</a:t>
            </a:r>
          </a:p>
          <a:p>
            <a:pPr lvl="1"/>
            <a:r>
              <a:rPr lang="en-US" sz="3200" dirty="0">
                <a:cs typeface="Calibri"/>
              </a:rPr>
              <a:t>At the end of the 5-year agreement, don’t look at the ASR for spending</a:t>
            </a:r>
          </a:p>
          <a:p>
            <a:pPr lvl="1"/>
            <a:r>
              <a:rPr lang="en-US" sz="3200" dirty="0">
                <a:cs typeface="Calibri"/>
              </a:rPr>
              <a:t>Additional webinars will be held to provide </a:t>
            </a:r>
            <a:r>
              <a:rPr lang="en-US" sz="3200">
                <a:cs typeface="Calibri"/>
              </a:rPr>
              <a:t>more  detail</a:t>
            </a:r>
            <a:endParaRPr lang="en-US" sz="3200" dirty="0">
              <a:cs typeface="Calibri"/>
            </a:endParaRPr>
          </a:p>
          <a:p>
            <a:r>
              <a:rPr lang="en-US" sz="3600" dirty="0">
                <a:cs typeface="Calibri"/>
              </a:rPr>
              <a:t>Call Ken or Sherri for assistance!</a:t>
            </a:r>
          </a:p>
          <a:p>
            <a:pPr lvl="2"/>
            <a:endParaRPr lang="en-US" sz="2400" dirty="0">
              <a:cs typeface="Calibri"/>
            </a:endParaRPr>
          </a:p>
          <a:p>
            <a:pPr marL="914400" lvl="2" indent="0">
              <a:buNone/>
            </a:pPr>
            <a:endParaRPr lang="en-US" sz="2400" dirty="0">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8" name="TextBox 7">
            <a:extLst>
              <a:ext uri="{FF2B5EF4-FFF2-40B4-BE49-F238E27FC236}">
                <a16:creationId xmlns:a16="http://schemas.microsoft.com/office/drawing/2014/main" id="{B6B3B5FF-5257-6DB8-A46A-8078C24CF92E}"/>
              </a:ext>
            </a:extLst>
          </p:cNvPr>
          <p:cNvSpPr txBox="1"/>
          <p:nvPr/>
        </p:nvSpPr>
        <p:spPr>
          <a:xfrm>
            <a:off x="600075" y="6281921"/>
            <a:ext cx="9677400" cy="369332"/>
          </a:xfrm>
          <a:prstGeom prst="rect">
            <a:avLst/>
          </a:prstGeom>
          <a:noFill/>
        </p:spPr>
        <p:txBody>
          <a:bodyPr wrap="square" rtlCol="0">
            <a:spAutoFit/>
          </a:bodyPr>
          <a:lstStyle/>
          <a:p>
            <a:r>
              <a:rPr lang="en-US" dirty="0"/>
              <a:t>Photo from: https://www.iconfinder.com/icons/5399714/call_customer_handphone_happy_icon</a:t>
            </a:r>
          </a:p>
        </p:txBody>
      </p:sp>
    </p:spTree>
    <p:extLst>
      <p:ext uri="{BB962C8B-B14F-4D97-AF65-F5344CB8AC3E}">
        <p14:creationId xmlns:p14="http://schemas.microsoft.com/office/powerpoint/2010/main" val="35246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62294" cy="4438216"/>
          </a:xfrm>
        </p:spPr>
        <p:txBody>
          <a:bodyPr vert="horz" lIns="91440" tIns="45720" rIns="91440" bIns="45720" rtlCol="0" anchor="t">
            <a:normAutofit fontScale="92500" lnSpcReduction="20000"/>
          </a:bodyPr>
          <a:lstStyle/>
          <a:p>
            <a:r>
              <a:rPr lang="en-US" sz="3200" dirty="0">
                <a:cs typeface="Calibri"/>
              </a:rPr>
              <a:t>Quick review of spending basics</a:t>
            </a:r>
          </a:p>
          <a:p>
            <a:r>
              <a:rPr lang="en-US" sz="3200" dirty="0">
                <a:cs typeface="Calibri"/>
              </a:rPr>
              <a:t>Explain the 3 spending requirements</a:t>
            </a:r>
          </a:p>
          <a:p>
            <a:pPr lvl="1"/>
            <a:r>
              <a:rPr lang="en-US" sz="2800" dirty="0">
                <a:cs typeface="Calibri"/>
              </a:rPr>
              <a:t>2-year (total allocation)</a:t>
            </a:r>
          </a:p>
          <a:p>
            <a:pPr lvl="1"/>
            <a:r>
              <a:rPr lang="en-US" sz="2800" dirty="0">
                <a:cs typeface="Calibri"/>
              </a:rPr>
              <a:t>1-year (admin &amp; </a:t>
            </a:r>
            <a:r>
              <a:rPr lang="en-US" sz="2800" dirty="0" err="1">
                <a:cs typeface="Calibri"/>
              </a:rPr>
              <a:t>edu</a:t>
            </a:r>
            <a:r>
              <a:rPr lang="en-US" sz="2800" dirty="0">
                <a:cs typeface="Calibri"/>
              </a:rPr>
              <a:t>)</a:t>
            </a:r>
          </a:p>
          <a:p>
            <a:pPr lvl="1"/>
            <a:r>
              <a:rPr lang="en-US" sz="2800" dirty="0">
                <a:cs typeface="Calibri"/>
              </a:rPr>
              <a:t>End of Five-year agreement</a:t>
            </a:r>
          </a:p>
          <a:p>
            <a:r>
              <a:rPr lang="en-US" sz="3200" dirty="0">
                <a:cs typeface="Calibri"/>
              </a:rPr>
              <a:t>Tips for keeping up with spending requirements</a:t>
            </a:r>
          </a:p>
          <a:p>
            <a:r>
              <a:rPr lang="en-US" sz="3200" b="1" dirty="0">
                <a:cs typeface="Calibri"/>
              </a:rPr>
              <a:t>Budgeting and determining how much funding is available for new projects/expenses</a:t>
            </a:r>
          </a:p>
          <a:p>
            <a:r>
              <a:rPr lang="en-US" sz="3200" dirty="0">
                <a:cs typeface="Calibri"/>
              </a:rPr>
              <a:t>Update on 5-year spending</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descr="A picture containing tree, outdoor, grass, nature&#10;&#10;Description automatically generated">
            <a:extLst>
              <a:ext uri="{FF2B5EF4-FFF2-40B4-BE49-F238E27FC236}">
                <a16:creationId xmlns:a16="http://schemas.microsoft.com/office/drawing/2014/main" id="{1942F187-DF1D-A3CD-B896-5227C4087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68835" y="2085802"/>
            <a:ext cx="4581809" cy="3436357"/>
          </a:xfrm>
          <a:prstGeom prst="rect">
            <a:avLst/>
          </a:prstGeom>
        </p:spPr>
      </p:pic>
    </p:spTree>
    <p:extLst>
      <p:ext uri="{BB962C8B-B14F-4D97-AF65-F5344CB8AC3E}">
        <p14:creationId xmlns:p14="http://schemas.microsoft.com/office/powerpoint/2010/main" val="3837163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6"/>
            <a:ext cx="12136801" cy="4438216"/>
          </a:xfrm>
        </p:spPr>
        <p:txBody>
          <a:bodyPr vert="horz" lIns="91440" tIns="45720" rIns="91440" bIns="45720" rtlCol="0" anchor="t">
            <a:normAutofit/>
          </a:bodyPr>
          <a:lstStyle/>
          <a:p>
            <a:r>
              <a:rPr lang="en-US" sz="3200" dirty="0">
                <a:cs typeface="Calibri"/>
              </a:rPr>
              <a:t>How to budget DGLVR funds</a:t>
            </a:r>
          </a:p>
          <a:p>
            <a:pPr lvl="1"/>
            <a:r>
              <a:rPr lang="en-US" sz="2800" b="1" dirty="0">
                <a:solidFill>
                  <a:prstClr val="black"/>
                </a:solidFill>
                <a:ea typeface="Times New Roman"/>
              </a:rPr>
              <a:t>annually</a:t>
            </a:r>
          </a:p>
          <a:p>
            <a:pPr lvl="2"/>
            <a:r>
              <a:rPr lang="en-US" sz="2400" dirty="0">
                <a:solidFill>
                  <a:prstClr val="black"/>
                </a:solidFill>
                <a:ea typeface="Times New Roman"/>
              </a:rPr>
              <a:t>Because CDs receive new DGLVR funds every year</a:t>
            </a:r>
          </a:p>
          <a:p>
            <a:pPr lvl="2"/>
            <a:r>
              <a:rPr lang="en-US" sz="2400" dirty="0">
                <a:solidFill>
                  <a:prstClr val="black"/>
                </a:solidFill>
                <a:ea typeface="Times New Roman"/>
              </a:rPr>
              <a:t>Because CDs have 1 year to spend admin/</a:t>
            </a:r>
            <a:r>
              <a:rPr lang="en-US" sz="2400" dirty="0" err="1">
                <a:solidFill>
                  <a:prstClr val="black"/>
                </a:solidFill>
                <a:ea typeface="Times New Roman"/>
              </a:rPr>
              <a:t>edu</a:t>
            </a:r>
            <a:r>
              <a:rPr lang="en-US" sz="2400" dirty="0">
                <a:solidFill>
                  <a:prstClr val="black"/>
                </a:solidFill>
                <a:ea typeface="Times New Roman"/>
              </a:rPr>
              <a:t> funds</a:t>
            </a:r>
          </a:p>
          <a:p>
            <a:pPr lvl="2"/>
            <a:r>
              <a:rPr lang="en-US" sz="2400" dirty="0">
                <a:solidFill>
                  <a:prstClr val="black"/>
                </a:solidFill>
                <a:ea typeface="Times New Roman"/>
              </a:rPr>
              <a:t>Helps CDs stay on track to meet spending requirements  </a:t>
            </a:r>
          </a:p>
          <a:p>
            <a:pPr lvl="2"/>
            <a:endParaRPr lang="en-US" sz="2400" dirty="0">
              <a:solidFill>
                <a:prstClr val="black"/>
              </a:solidFill>
              <a:ea typeface="Times New Roman"/>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5719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7"/>
            <a:ext cx="12136801" cy="654422"/>
          </a:xfrm>
        </p:spPr>
        <p:txBody>
          <a:bodyPr vert="horz" lIns="91440" tIns="45720" rIns="91440" bIns="45720" rtlCol="0" anchor="t">
            <a:normAutofit/>
          </a:bodyPr>
          <a:lstStyle/>
          <a:p>
            <a:r>
              <a:rPr lang="en-US" sz="3200" dirty="0">
                <a:cs typeface="Calibri"/>
              </a:rPr>
              <a:t>How to budget DGLVR funds</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8" name="Content Placeholder 5">
            <a:extLst>
              <a:ext uri="{FF2B5EF4-FFF2-40B4-BE49-F238E27FC236}">
                <a16:creationId xmlns:a16="http://schemas.microsoft.com/office/drawing/2014/main" id="{4DBC9C0B-309B-79A2-FBE1-AD989FB3D274}"/>
              </a:ext>
            </a:extLst>
          </p:cNvPr>
          <p:cNvSpPr txBox="1">
            <a:spLocks/>
          </p:cNvSpPr>
          <p:nvPr/>
        </p:nvSpPr>
        <p:spPr>
          <a:xfrm>
            <a:off x="395032" y="4667297"/>
            <a:ext cx="9886893" cy="51995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b="1" dirty="0">
                <a:solidFill>
                  <a:prstClr val="black"/>
                </a:solidFill>
                <a:ea typeface="Times New Roman"/>
              </a:rPr>
              <a:t>Total allocation = admin funds + </a:t>
            </a:r>
            <a:r>
              <a:rPr lang="en-US" sz="3200" b="1" dirty="0" err="1">
                <a:solidFill>
                  <a:prstClr val="black"/>
                </a:solidFill>
                <a:ea typeface="Times New Roman"/>
              </a:rPr>
              <a:t>edu</a:t>
            </a:r>
            <a:r>
              <a:rPr lang="en-US" sz="3200" b="1" dirty="0">
                <a:solidFill>
                  <a:prstClr val="black"/>
                </a:solidFill>
                <a:ea typeface="Times New Roman"/>
              </a:rPr>
              <a:t> funds + project funds</a:t>
            </a:r>
            <a:endParaRPr lang="en-US" sz="2800" dirty="0">
              <a:cs typeface="Calibri"/>
            </a:endParaRPr>
          </a:p>
          <a:p>
            <a:pPr marL="0" indent="0">
              <a:buFont typeface="Arial" panose="020B0604020202020204" pitchFamily="34" charset="0"/>
              <a:buNone/>
            </a:pPr>
            <a:endParaRPr lang="en-US" dirty="0">
              <a:solidFill>
                <a:srgbClr val="FF0000"/>
              </a:solidFill>
              <a:cs typeface="Calibri"/>
            </a:endParaRPr>
          </a:p>
        </p:txBody>
      </p:sp>
      <p:pic>
        <p:nvPicPr>
          <p:cNvPr id="15" name="Picture 14">
            <a:extLst>
              <a:ext uri="{FF2B5EF4-FFF2-40B4-BE49-F238E27FC236}">
                <a16:creationId xmlns:a16="http://schemas.microsoft.com/office/drawing/2014/main" id="{1F348A0C-39A0-2F57-0335-B4113A6FF9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204"/>
          <a:stretch/>
        </p:blipFill>
        <p:spPr>
          <a:xfrm>
            <a:off x="3637465" y="1514086"/>
            <a:ext cx="4277787" cy="3019686"/>
          </a:xfrm>
          <a:prstGeom prst="rect">
            <a:avLst/>
          </a:prstGeom>
        </p:spPr>
      </p:pic>
      <p:sp>
        <p:nvSpPr>
          <p:cNvPr id="17" name="Content Placeholder 5">
            <a:extLst>
              <a:ext uri="{FF2B5EF4-FFF2-40B4-BE49-F238E27FC236}">
                <a16:creationId xmlns:a16="http://schemas.microsoft.com/office/drawing/2014/main" id="{D9681E81-550A-2ECF-8773-3FF3ABF87111}"/>
              </a:ext>
            </a:extLst>
          </p:cNvPr>
          <p:cNvSpPr txBox="1">
            <a:spLocks/>
          </p:cNvSpPr>
          <p:nvPr/>
        </p:nvSpPr>
        <p:spPr>
          <a:xfrm>
            <a:off x="623517" y="5510469"/>
            <a:ext cx="9886893" cy="51995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b="1" dirty="0">
                <a:solidFill>
                  <a:prstClr val="black"/>
                </a:solidFill>
                <a:ea typeface="Times New Roman"/>
              </a:rPr>
              <a:t>Project funds = total allocation – admin funds – </a:t>
            </a:r>
            <a:r>
              <a:rPr lang="en-US" sz="3200" b="1" dirty="0" err="1">
                <a:solidFill>
                  <a:prstClr val="black"/>
                </a:solidFill>
                <a:ea typeface="Times New Roman"/>
              </a:rPr>
              <a:t>edu</a:t>
            </a:r>
            <a:r>
              <a:rPr lang="en-US" sz="3200" b="1" dirty="0">
                <a:solidFill>
                  <a:prstClr val="black"/>
                </a:solidFill>
                <a:ea typeface="Times New Roman"/>
              </a:rPr>
              <a:t> funds</a:t>
            </a:r>
            <a:endParaRPr lang="en-US" sz="2800"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38904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8" name="Content Placeholder 5">
            <a:extLst>
              <a:ext uri="{FF2B5EF4-FFF2-40B4-BE49-F238E27FC236}">
                <a16:creationId xmlns:a16="http://schemas.microsoft.com/office/drawing/2014/main" id="{4DBC9C0B-309B-79A2-FBE1-AD989FB3D274}"/>
              </a:ext>
            </a:extLst>
          </p:cNvPr>
          <p:cNvSpPr txBox="1">
            <a:spLocks/>
          </p:cNvSpPr>
          <p:nvPr/>
        </p:nvSpPr>
        <p:spPr>
          <a:xfrm>
            <a:off x="-182599" y="1201268"/>
            <a:ext cx="9886893" cy="51995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b="1" dirty="0">
                <a:solidFill>
                  <a:prstClr val="black"/>
                </a:solidFill>
                <a:ea typeface="Times New Roman"/>
              </a:rPr>
              <a:t>Project funds = total allocation – admin funds – </a:t>
            </a:r>
            <a:r>
              <a:rPr lang="en-US" sz="3200" b="1" dirty="0" err="1">
                <a:solidFill>
                  <a:prstClr val="black"/>
                </a:solidFill>
                <a:ea typeface="Times New Roman"/>
              </a:rPr>
              <a:t>edu</a:t>
            </a:r>
            <a:r>
              <a:rPr lang="en-US" sz="3200" b="1" dirty="0">
                <a:solidFill>
                  <a:prstClr val="black"/>
                </a:solidFill>
                <a:ea typeface="Times New Roman"/>
              </a:rPr>
              <a:t> funds</a:t>
            </a:r>
            <a:endParaRPr lang="en-US" sz="2800"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5" name="TextBox 4">
            <a:extLst>
              <a:ext uri="{FF2B5EF4-FFF2-40B4-BE49-F238E27FC236}">
                <a16:creationId xmlns:a16="http://schemas.microsoft.com/office/drawing/2014/main" id="{E9B97EC9-EDC2-A427-D7B8-25E128505861}"/>
              </a:ext>
            </a:extLst>
          </p:cNvPr>
          <p:cNvSpPr txBox="1"/>
          <p:nvPr/>
        </p:nvSpPr>
        <p:spPr>
          <a:xfrm>
            <a:off x="268940" y="1678820"/>
            <a:ext cx="10085293" cy="4154984"/>
          </a:xfrm>
          <a:prstGeom prst="rect">
            <a:avLst/>
          </a:prstGeom>
          <a:noFill/>
        </p:spPr>
        <p:txBody>
          <a:bodyPr wrap="square" rtlCol="0">
            <a:spAutoFit/>
          </a:bodyPr>
          <a:lstStyle/>
          <a:p>
            <a:pPr marL="457200" indent="-457200">
              <a:buFont typeface="+mj-lt"/>
              <a:buAutoNum type="arabicPeriod"/>
            </a:pPr>
            <a:r>
              <a:rPr lang="en-US" sz="2800" dirty="0"/>
              <a:t>Figure out how much of your allocation you need for admin/</a:t>
            </a:r>
            <a:r>
              <a:rPr lang="en-US" sz="2800" dirty="0" err="1"/>
              <a:t>edu</a:t>
            </a:r>
            <a:r>
              <a:rPr lang="en-US" sz="2800" dirty="0"/>
              <a:t> expenses for the fiscal year</a:t>
            </a:r>
          </a:p>
          <a:p>
            <a:pPr marL="457200" indent="-457200">
              <a:buFont typeface="+mj-lt"/>
              <a:buAutoNum type="arabicPeriod"/>
            </a:pPr>
            <a:r>
              <a:rPr lang="en-US" sz="2800" dirty="0"/>
              <a:t>Subtract this from your allocation</a:t>
            </a:r>
          </a:p>
          <a:p>
            <a:pPr marL="457200" indent="-457200">
              <a:buFont typeface="+mj-lt"/>
              <a:buAutoNum type="arabicPeriod"/>
            </a:pPr>
            <a:r>
              <a:rPr lang="en-US" sz="2800" dirty="0"/>
              <a:t>The remaining amount should be allocated to projects </a:t>
            </a:r>
          </a:p>
          <a:p>
            <a:pPr marL="457200" indent="-457200">
              <a:buFont typeface="+mj-lt"/>
              <a:buAutoNum type="arabicPeriod"/>
            </a:pPr>
            <a:r>
              <a:rPr lang="en-US" sz="2800" dirty="0"/>
              <a:t>Don’t forget to check the GIS and your DGR &amp; LVR bank accounts to see if you have any other funds available for projects.</a:t>
            </a:r>
          </a:p>
          <a:p>
            <a:pPr marL="742950" lvl="1" indent="-285750">
              <a:buFont typeface="Arial" panose="020B0604020202020204" pitchFamily="34" charset="0"/>
              <a:buChar char="•"/>
            </a:pPr>
            <a:r>
              <a:rPr lang="en-US" sz="2400" dirty="0"/>
              <a:t>Unspent admin/</a:t>
            </a:r>
            <a:r>
              <a:rPr lang="en-US" sz="2400" dirty="0" err="1"/>
              <a:t>edu</a:t>
            </a:r>
            <a:endParaRPr lang="en-US" sz="2400" dirty="0"/>
          </a:p>
          <a:p>
            <a:pPr marL="742950" lvl="1" indent="-285750">
              <a:buFont typeface="Arial" panose="020B0604020202020204" pitchFamily="34" charset="0"/>
              <a:buChar char="•"/>
            </a:pPr>
            <a:r>
              <a:rPr lang="en-US" sz="2400" dirty="0"/>
              <a:t>Projects that came in under budget</a:t>
            </a:r>
          </a:p>
          <a:p>
            <a:pPr marL="742950" lvl="1" indent="-285750">
              <a:buFont typeface="Arial" panose="020B0604020202020204" pitchFamily="34" charset="0"/>
              <a:buChar char="•"/>
            </a:pPr>
            <a:r>
              <a:rPr lang="en-US" sz="2400" dirty="0"/>
              <a:t>Interest </a:t>
            </a:r>
          </a:p>
          <a:p>
            <a:pPr marL="742950" lvl="1" indent="-285750">
              <a:buFont typeface="Arial" panose="020B0604020202020204" pitchFamily="34" charset="0"/>
              <a:buChar char="•"/>
            </a:pPr>
            <a:r>
              <a:rPr lang="en-US" sz="2400" dirty="0"/>
              <a:t>Other?</a:t>
            </a:r>
          </a:p>
        </p:txBody>
      </p:sp>
      <p:grpSp>
        <p:nvGrpSpPr>
          <p:cNvPr id="19" name="Group 18">
            <a:extLst>
              <a:ext uri="{FF2B5EF4-FFF2-40B4-BE49-F238E27FC236}">
                <a16:creationId xmlns:a16="http://schemas.microsoft.com/office/drawing/2014/main" id="{3B4C41E6-0965-87DB-956D-0615BF9038F2}"/>
              </a:ext>
            </a:extLst>
          </p:cNvPr>
          <p:cNvGrpSpPr/>
          <p:nvPr/>
        </p:nvGrpSpPr>
        <p:grpSpPr>
          <a:xfrm>
            <a:off x="4477781" y="1479867"/>
            <a:ext cx="7561201" cy="2419456"/>
            <a:chOff x="4449206" y="1923157"/>
            <a:chExt cx="7561201" cy="2419456"/>
          </a:xfrm>
        </p:grpSpPr>
        <p:sp>
          <p:nvSpPr>
            <p:cNvPr id="9" name="TextBox 8">
              <a:extLst>
                <a:ext uri="{FF2B5EF4-FFF2-40B4-BE49-F238E27FC236}">
                  <a16:creationId xmlns:a16="http://schemas.microsoft.com/office/drawing/2014/main" id="{0B21967C-ECEB-D91D-6BB0-5AD8CFCFD3C4}"/>
                </a:ext>
              </a:extLst>
            </p:cNvPr>
            <p:cNvSpPr txBox="1"/>
            <p:nvPr/>
          </p:nvSpPr>
          <p:spPr>
            <a:xfrm>
              <a:off x="10136783" y="1923157"/>
              <a:ext cx="1873624" cy="2308324"/>
            </a:xfrm>
            <a:prstGeom prst="rect">
              <a:avLst/>
            </a:prstGeom>
            <a:noFill/>
          </p:spPr>
          <p:txBody>
            <a:bodyPr wrap="square" rtlCol="0">
              <a:spAutoFit/>
            </a:bodyPr>
            <a:lstStyle/>
            <a:p>
              <a:pPr algn="ctr"/>
              <a:r>
                <a:rPr lang="en-US" sz="2400" b="1" dirty="0">
                  <a:solidFill>
                    <a:srgbClr val="FF0000"/>
                  </a:solidFill>
                </a:rPr>
                <a:t>Should show the same balance at the end of each quarter!</a:t>
              </a:r>
            </a:p>
          </p:txBody>
        </p:sp>
        <p:sp>
          <p:nvSpPr>
            <p:cNvPr id="13" name="Rectangle: Rounded Corners 12">
              <a:extLst>
                <a:ext uri="{FF2B5EF4-FFF2-40B4-BE49-F238E27FC236}">
                  <a16:creationId xmlns:a16="http://schemas.microsoft.com/office/drawing/2014/main" id="{D0560B93-40F1-F150-4070-6DF3B65512B8}"/>
                </a:ext>
              </a:extLst>
            </p:cNvPr>
            <p:cNvSpPr/>
            <p:nvPr/>
          </p:nvSpPr>
          <p:spPr>
            <a:xfrm>
              <a:off x="4449206" y="3850706"/>
              <a:ext cx="5905027" cy="49190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17456F6-C3D0-0C69-8026-10A928F78D78}"/>
                </a:ext>
              </a:extLst>
            </p:cNvPr>
            <p:cNvCxnSpPr>
              <a:cxnSpLocks/>
              <a:endCxn id="9" idx="1"/>
            </p:cNvCxnSpPr>
            <p:nvPr/>
          </p:nvCxnSpPr>
          <p:spPr>
            <a:xfrm flipV="1">
              <a:off x="8791575" y="3077319"/>
              <a:ext cx="1345208" cy="7733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4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170265" cy="4860371"/>
          </a:xfrm>
        </p:spPr>
        <p:txBody>
          <a:bodyPr vert="horz" lIns="91440" tIns="45720" rIns="91440" bIns="45720" rtlCol="0" anchor="t">
            <a:normAutofit/>
          </a:bodyPr>
          <a:lstStyle/>
          <a:p>
            <a:r>
              <a:rPr lang="en-US" sz="3200" dirty="0">
                <a:cs typeface="Calibri"/>
              </a:rPr>
              <a:t>The DGLVR Program follows the state fiscal year</a:t>
            </a:r>
          </a:p>
          <a:p>
            <a:pPr lvl="1"/>
            <a:r>
              <a:rPr lang="en-US" sz="2800" dirty="0">
                <a:cs typeface="Calibri"/>
              </a:rPr>
              <a:t>July 1 – June 30</a:t>
            </a:r>
          </a:p>
          <a:p>
            <a:pPr lvl="1"/>
            <a:endParaRPr lang="en-US" sz="2800" dirty="0">
              <a:cs typeface="Calibri"/>
            </a:endParaRPr>
          </a:p>
          <a:p>
            <a:pPr lvl="1"/>
            <a:endParaRPr lang="en-US" sz="2800" dirty="0">
              <a:cs typeface="Calibri"/>
            </a:endParaRPr>
          </a:p>
          <a:p>
            <a:pPr lvl="1"/>
            <a:endParaRPr lang="en-US" sz="28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Basics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8" name="Picture 7">
            <a:extLst>
              <a:ext uri="{FF2B5EF4-FFF2-40B4-BE49-F238E27FC236}">
                <a16:creationId xmlns:a16="http://schemas.microsoft.com/office/drawing/2014/main" id="{402CBD56-DC8C-56D3-0294-034142561A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0025" y="2149721"/>
            <a:ext cx="3057557" cy="3921929"/>
          </a:xfrm>
          <a:prstGeom prst="rect">
            <a:avLst/>
          </a:prstGeom>
        </p:spPr>
      </p:pic>
      <p:sp>
        <p:nvSpPr>
          <p:cNvPr id="9" name="TextBox 8">
            <a:extLst>
              <a:ext uri="{FF2B5EF4-FFF2-40B4-BE49-F238E27FC236}">
                <a16:creationId xmlns:a16="http://schemas.microsoft.com/office/drawing/2014/main" id="{C02C7651-DA4F-9B00-6688-04802D07BE14}"/>
              </a:ext>
            </a:extLst>
          </p:cNvPr>
          <p:cNvSpPr txBox="1"/>
          <p:nvPr/>
        </p:nvSpPr>
        <p:spPr>
          <a:xfrm>
            <a:off x="6142639" y="2754868"/>
            <a:ext cx="1854053"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July = month 1</a:t>
            </a:r>
          </a:p>
        </p:txBody>
      </p:sp>
      <p:cxnSp>
        <p:nvCxnSpPr>
          <p:cNvPr id="13" name="Straight Connector 12">
            <a:extLst>
              <a:ext uri="{FF2B5EF4-FFF2-40B4-BE49-F238E27FC236}">
                <a16:creationId xmlns:a16="http://schemas.microsoft.com/office/drawing/2014/main" id="{DB016E5B-707E-B05B-6D8F-F52376D2E583}"/>
              </a:ext>
            </a:extLst>
          </p:cNvPr>
          <p:cNvCxnSpPr/>
          <p:nvPr/>
        </p:nvCxnSpPr>
        <p:spPr>
          <a:xfrm flipV="1">
            <a:off x="4486275" y="2971800"/>
            <a:ext cx="1533525"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22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TextBox 4">
            <a:extLst>
              <a:ext uri="{FF2B5EF4-FFF2-40B4-BE49-F238E27FC236}">
                <a16:creationId xmlns:a16="http://schemas.microsoft.com/office/drawing/2014/main" id="{E9B97EC9-EDC2-A427-D7B8-25E128505861}"/>
              </a:ext>
            </a:extLst>
          </p:cNvPr>
          <p:cNvSpPr txBox="1"/>
          <p:nvPr/>
        </p:nvSpPr>
        <p:spPr>
          <a:xfrm>
            <a:off x="38431" y="1165818"/>
            <a:ext cx="11055388" cy="1200329"/>
          </a:xfrm>
          <a:prstGeom prst="rect">
            <a:avLst/>
          </a:prstGeom>
          <a:noFill/>
        </p:spPr>
        <p:txBody>
          <a:bodyPr wrap="square" rtlCol="0">
            <a:spAutoFit/>
          </a:bodyPr>
          <a:lstStyle/>
          <a:p>
            <a:pPr algn="ctr"/>
            <a:r>
              <a:rPr lang="en-US" sz="3600" dirty="0"/>
              <a:t>Why does it matter if bank account and GIS balances match?</a:t>
            </a:r>
            <a:endParaRPr lang="en-US" sz="3200" dirty="0"/>
          </a:p>
        </p:txBody>
      </p:sp>
      <p:grpSp>
        <p:nvGrpSpPr>
          <p:cNvPr id="23" name="Group 22">
            <a:extLst>
              <a:ext uri="{FF2B5EF4-FFF2-40B4-BE49-F238E27FC236}">
                <a16:creationId xmlns:a16="http://schemas.microsoft.com/office/drawing/2014/main" id="{E553846E-CAAE-0B43-5950-BEB6A0DDC1BA}"/>
              </a:ext>
            </a:extLst>
          </p:cNvPr>
          <p:cNvGrpSpPr/>
          <p:nvPr/>
        </p:nvGrpSpPr>
        <p:grpSpPr>
          <a:xfrm>
            <a:off x="840779" y="2304002"/>
            <a:ext cx="9711787" cy="1593747"/>
            <a:chOff x="849182" y="1789877"/>
            <a:chExt cx="9711787" cy="1593747"/>
          </a:xfrm>
        </p:grpSpPr>
        <p:pic>
          <p:nvPicPr>
            <p:cNvPr id="11" name="Picture 10">
              <a:extLst>
                <a:ext uri="{FF2B5EF4-FFF2-40B4-BE49-F238E27FC236}">
                  <a16:creationId xmlns:a16="http://schemas.microsoft.com/office/drawing/2014/main" id="{49153CFC-6C52-31E3-8D25-2237836E81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9182" y="1789877"/>
              <a:ext cx="9711787" cy="1593747"/>
            </a:xfrm>
            <a:prstGeom prst="rect">
              <a:avLst/>
            </a:prstGeom>
            <a:ln>
              <a:solidFill>
                <a:schemeClr val="tx1"/>
              </a:solidFill>
            </a:ln>
          </p:spPr>
        </p:pic>
        <p:sp>
          <p:nvSpPr>
            <p:cNvPr id="21" name="Rectangle 20">
              <a:extLst>
                <a:ext uri="{FF2B5EF4-FFF2-40B4-BE49-F238E27FC236}">
                  <a16:creationId xmlns:a16="http://schemas.microsoft.com/office/drawing/2014/main" id="{C90DC6F0-DA9E-9427-6D1C-0AB68D41962D}"/>
                </a:ext>
              </a:extLst>
            </p:cNvPr>
            <p:cNvSpPr/>
            <p:nvPr/>
          </p:nvSpPr>
          <p:spPr>
            <a:xfrm>
              <a:off x="9353550" y="2905125"/>
              <a:ext cx="1027576" cy="3143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68C812A-8EBF-E4A7-DE67-A528FF2B1B5E}"/>
              </a:ext>
            </a:extLst>
          </p:cNvPr>
          <p:cNvGrpSpPr/>
          <p:nvPr/>
        </p:nvGrpSpPr>
        <p:grpSpPr>
          <a:xfrm>
            <a:off x="5916706" y="4010089"/>
            <a:ext cx="4724400" cy="2286000"/>
            <a:chOff x="6096000" y="3597450"/>
            <a:chExt cx="4724400" cy="2286000"/>
          </a:xfrm>
        </p:grpSpPr>
        <p:pic>
          <p:nvPicPr>
            <p:cNvPr id="20" name="Picture 19">
              <a:extLst>
                <a:ext uri="{FF2B5EF4-FFF2-40B4-BE49-F238E27FC236}">
                  <a16:creationId xmlns:a16="http://schemas.microsoft.com/office/drawing/2014/main" id="{AA21B6F5-D5F8-F736-66E8-D85932C09414}"/>
                </a:ext>
              </a:extLst>
            </p:cNvPr>
            <p:cNvPicPr>
              <a:picLocks noChangeAspect="1"/>
            </p:cNvPicPr>
            <p:nvPr/>
          </p:nvPicPr>
          <p:blipFill>
            <a:blip r:embed="rId4"/>
            <a:stretch>
              <a:fillRect/>
            </a:stretch>
          </p:blipFill>
          <p:spPr>
            <a:xfrm>
              <a:off x="6096000" y="3597450"/>
              <a:ext cx="4724400" cy="2286000"/>
            </a:xfrm>
            <a:prstGeom prst="rect">
              <a:avLst/>
            </a:prstGeom>
          </p:spPr>
        </p:pic>
        <p:sp>
          <p:nvSpPr>
            <p:cNvPr id="22" name="Rectangle 21">
              <a:extLst>
                <a:ext uri="{FF2B5EF4-FFF2-40B4-BE49-F238E27FC236}">
                  <a16:creationId xmlns:a16="http://schemas.microsoft.com/office/drawing/2014/main" id="{6714DAB5-005E-57D5-A37C-4DC5BA81A300}"/>
                </a:ext>
              </a:extLst>
            </p:cNvPr>
            <p:cNvSpPr/>
            <p:nvPr/>
          </p:nvSpPr>
          <p:spPr>
            <a:xfrm>
              <a:off x="8325973" y="5281667"/>
              <a:ext cx="1456201" cy="3649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35A08018-015D-5707-156E-E00B04D117EE}"/>
              </a:ext>
            </a:extLst>
          </p:cNvPr>
          <p:cNvSpPr txBox="1"/>
          <p:nvPr/>
        </p:nvSpPr>
        <p:spPr>
          <a:xfrm>
            <a:off x="961187" y="4246654"/>
            <a:ext cx="4285692" cy="1938992"/>
          </a:xfrm>
          <a:prstGeom prst="rect">
            <a:avLst/>
          </a:prstGeom>
          <a:noFill/>
        </p:spPr>
        <p:txBody>
          <a:bodyPr wrap="square" rtlCol="0">
            <a:spAutoFit/>
          </a:bodyPr>
          <a:lstStyle/>
          <a:p>
            <a:pPr algn="ctr"/>
            <a:r>
              <a:rPr lang="en-US" sz="3200" b="1" dirty="0"/>
              <a:t>If they don’t match, you don’t know how much money you have </a:t>
            </a:r>
            <a:r>
              <a:rPr lang="en-US" sz="3200" b="1" dirty="0">
                <a:sym typeface="Wingdings" panose="05000000000000000000" pitchFamily="2" charset="2"/>
              </a:rPr>
              <a:t></a:t>
            </a:r>
            <a:endParaRPr lang="en-US" sz="3200" b="1" dirty="0"/>
          </a:p>
          <a:p>
            <a:pPr algn="ctr"/>
            <a:endParaRPr lang="en-US" sz="2400" dirty="0"/>
          </a:p>
        </p:txBody>
      </p:sp>
    </p:spTree>
    <p:extLst>
      <p:ext uri="{BB962C8B-B14F-4D97-AF65-F5344CB8AC3E}">
        <p14:creationId xmlns:p14="http://schemas.microsoft.com/office/powerpoint/2010/main" val="31178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TextBox 4">
            <a:extLst>
              <a:ext uri="{FF2B5EF4-FFF2-40B4-BE49-F238E27FC236}">
                <a16:creationId xmlns:a16="http://schemas.microsoft.com/office/drawing/2014/main" id="{E9B97EC9-EDC2-A427-D7B8-25E128505861}"/>
              </a:ext>
            </a:extLst>
          </p:cNvPr>
          <p:cNvSpPr txBox="1"/>
          <p:nvPr/>
        </p:nvSpPr>
        <p:spPr>
          <a:xfrm>
            <a:off x="0" y="1392681"/>
            <a:ext cx="11972925" cy="646331"/>
          </a:xfrm>
          <a:prstGeom prst="rect">
            <a:avLst/>
          </a:prstGeom>
          <a:noFill/>
        </p:spPr>
        <p:txBody>
          <a:bodyPr wrap="square" rtlCol="0">
            <a:spAutoFit/>
          </a:bodyPr>
          <a:lstStyle/>
          <a:p>
            <a:pPr algn="ctr"/>
            <a:r>
              <a:rPr lang="en-US" sz="3600" dirty="0"/>
              <a:t>What to do when bank account and GIS balances don’t match?</a:t>
            </a:r>
            <a:endParaRPr lang="en-US" sz="3200" dirty="0"/>
          </a:p>
        </p:txBody>
      </p:sp>
      <p:sp>
        <p:nvSpPr>
          <p:cNvPr id="25" name="TextBox 24">
            <a:extLst>
              <a:ext uri="{FF2B5EF4-FFF2-40B4-BE49-F238E27FC236}">
                <a16:creationId xmlns:a16="http://schemas.microsoft.com/office/drawing/2014/main" id="{35A08018-015D-5707-156E-E00B04D117EE}"/>
              </a:ext>
            </a:extLst>
          </p:cNvPr>
          <p:cNvSpPr txBox="1"/>
          <p:nvPr/>
        </p:nvSpPr>
        <p:spPr>
          <a:xfrm>
            <a:off x="686784" y="2039013"/>
            <a:ext cx="10818431" cy="2492990"/>
          </a:xfrm>
          <a:prstGeom prst="rect">
            <a:avLst/>
          </a:prstGeom>
          <a:noFill/>
        </p:spPr>
        <p:txBody>
          <a:bodyPr wrap="square" rtlCol="0">
            <a:spAutoFit/>
          </a:bodyPr>
          <a:lstStyle/>
          <a:p>
            <a:pPr marL="457200" indent="-457200">
              <a:buFont typeface="Arial" panose="020B0604020202020204" pitchFamily="34" charset="0"/>
              <a:buChar char="•"/>
            </a:pPr>
            <a:r>
              <a:rPr lang="en-US" sz="2800" dirty="0"/>
              <a:t>Update the GIS quarterly report income and expenses and click “save”</a:t>
            </a:r>
          </a:p>
          <a:p>
            <a:pPr marL="457200" indent="-457200">
              <a:buFont typeface="Arial" panose="020B0604020202020204" pitchFamily="34" charset="0"/>
              <a:buChar char="•"/>
            </a:pPr>
            <a:r>
              <a:rPr lang="en-US" sz="2800" dirty="0"/>
              <a:t>View the Quarterly Report Quick Guide section on account balances</a:t>
            </a:r>
          </a:p>
          <a:p>
            <a:pPr marL="914400" lvl="1" indent="-457200">
              <a:buFont typeface="Arial" panose="020B0604020202020204" pitchFamily="34" charset="0"/>
              <a:buChar char="•"/>
            </a:pPr>
            <a:r>
              <a:rPr lang="en-US" sz="2000" dirty="0">
                <a:hlinkClick r:id="rId4"/>
              </a:rPr>
              <a:t>https://dirtandgravel.psu.edu/education-training/program-administration/</a:t>
            </a:r>
            <a:r>
              <a:rPr lang="en-US" sz="2000" dirty="0"/>
              <a:t> </a:t>
            </a:r>
          </a:p>
          <a:p>
            <a:pPr marL="457200" indent="-457200">
              <a:buFont typeface="Arial" panose="020B0604020202020204" pitchFamily="34" charset="0"/>
              <a:buChar char="•"/>
            </a:pPr>
            <a:r>
              <a:rPr lang="en-US" sz="2800" dirty="0"/>
              <a:t>Attend Financial Training</a:t>
            </a:r>
          </a:p>
          <a:p>
            <a:pPr marL="457200" indent="-457200">
              <a:buFont typeface="Arial" panose="020B0604020202020204" pitchFamily="34" charset="0"/>
              <a:buChar char="•"/>
            </a:pPr>
            <a:r>
              <a:rPr lang="en-US" sz="2800" dirty="0"/>
              <a:t>Call Ken and the SCC</a:t>
            </a:r>
          </a:p>
          <a:p>
            <a:pPr algn="ctr"/>
            <a:endParaRPr lang="en-US" sz="2400" dirty="0"/>
          </a:p>
        </p:txBody>
      </p:sp>
      <p:pic>
        <p:nvPicPr>
          <p:cNvPr id="4" name="Picture 3">
            <a:extLst>
              <a:ext uri="{FF2B5EF4-FFF2-40B4-BE49-F238E27FC236}">
                <a16:creationId xmlns:a16="http://schemas.microsoft.com/office/drawing/2014/main" id="{D2D3E395-8FF4-E391-D6D1-E82F76169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9401" y="3429000"/>
            <a:ext cx="5818004"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930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6A0A05-3C79-0EA6-A663-E7F19760553C}"/>
              </a:ext>
            </a:extLst>
          </p:cNvPr>
          <p:cNvGrpSpPr/>
          <p:nvPr/>
        </p:nvGrpSpPr>
        <p:grpSpPr>
          <a:xfrm>
            <a:off x="3506561" y="1449293"/>
            <a:ext cx="8577890" cy="5016943"/>
            <a:chOff x="3506561" y="1449293"/>
            <a:chExt cx="8577890" cy="5016943"/>
          </a:xfrm>
        </p:grpSpPr>
        <p:pic>
          <p:nvPicPr>
            <p:cNvPr id="6" name="Picture 5">
              <a:extLst>
                <a:ext uri="{FF2B5EF4-FFF2-40B4-BE49-F238E27FC236}">
                  <a16:creationId xmlns:a16="http://schemas.microsoft.com/office/drawing/2014/main" id="{5C4A7328-487E-D348-D796-E2F844B308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6561" y="1449293"/>
              <a:ext cx="8577890" cy="5016943"/>
            </a:xfrm>
            <a:prstGeom prst="rect">
              <a:avLst/>
            </a:prstGeom>
          </p:spPr>
        </p:pic>
        <p:sp>
          <p:nvSpPr>
            <p:cNvPr id="10" name="Rectangle 9">
              <a:extLst>
                <a:ext uri="{FF2B5EF4-FFF2-40B4-BE49-F238E27FC236}">
                  <a16:creationId xmlns:a16="http://schemas.microsoft.com/office/drawing/2014/main" id="{35B4E0E8-656F-0A2A-E5D1-3E8634E43C25}"/>
                </a:ext>
              </a:extLst>
            </p:cNvPr>
            <p:cNvSpPr/>
            <p:nvPr/>
          </p:nvSpPr>
          <p:spPr>
            <a:xfrm>
              <a:off x="10753725" y="2181225"/>
              <a:ext cx="1057275" cy="23812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F364B928-BFA8-9788-71DB-8AC34BB071D5}"/>
              </a:ext>
            </a:extLst>
          </p:cNvPr>
          <p:cNvSpPr txBox="1"/>
          <p:nvPr/>
        </p:nvSpPr>
        <p:spPr>
          <a:xfrm>
            <a:off x="107549" y="1267040"/>
            <a:ext cx="3017817" cy="5262979"/>
          </a:xfrm>
          <a:prstGeom prst="rect">
            <a:avLst/>
          </a:prstGeom>
          <a:noFill/>
        </p:spPr>
        <p:txBody>
          <a:bodyPr wrap="square" rtlCol="0">
            <a:spAutoFit/>
          </a:bodyPr>
          <a:lstStyle/>
          <a:p>
            <a:pPr algn="ctr"/>
            <a:r>
              <a:rPr lang="en-US" sz="2400" b="1" dirty="0">
                <a:solidFill>
                  <a:srgbClr val="FF0000"/>
                </a:solidFill>
              </a:rPr>
              <a:t>The “Uncommitted Balance” in GIS is </a:t>
            </a:r>
            <a:r>
              <a:rPr lang="en-US" sz="2400" b="1" u="sng" dirty="0">
                <a:solidFill>
                  <a:srgbClr val="FF0000"/>
                </a:solidFill>
              </a:rPr>
              <a:t>NOT</a:t>
            </a:r>
            <a:r>
              <a:rPr lang="en-US" sz="2400" b="1" dirty="0">
                <a:solidFill>
                  <a:srgbClr val="FF0000"/>
                </a:solidFill>
              </a:rPr>
              <a:t> automatically all available for new projects!</a:t>
            </a:r>
          </a:p>
          <a:p>
            <a:pPr algn="ctr"/>
            <a:endParaRPr lang="en-US" sz="2400" b="1" dirty="0">
              <a:solidFill>
                <a:srgbClr val="FF0000"/>
              </a:solidFill>
            </a:endParaRPr>
          </a:p>
          <a:p>
            <a:r>
              <a:rPr lang="en-US" sz="2400" dirty="0"/>
              <a:t>This number shows all funds available for any future expense, including:</a:t>
            </a:r>
          </a:p>
          <a:p>
            <a:pPr marL="342900" indent="-342900">
              <a:buFont typeface="Arial" panose="020B0604020202020204" pitchFamily="34" charset="0"/>
              <a:buChar char="•"/>
            </a:pPr>
            <a:r>
              <a:rPr lang="en-US" sz="2400" dirty="0"/>
              <a:t>Admin</a:t>
            </a:r>
          </a:p>
          <a:p>
            <a:pPr marL="342900" indent="-342900">
              <a:buFont typeface="Arial" panose="020B0604020202020204" pitchFamily="34" charset="0"/>
              <a:buChar char="•"/>
            </a:pPr>
            <a:r>
              <a:rPr lang="en-US" sz="2400" dirty="0"/>
              <a:t>Edu</a:t>
            </a:r>
          </a:p>
          <a:p>
            <a:pPr marL="342900" indent="-342900">
              <a:buFont typeface="Arial" panose="020B0604020202020204" pitchFamily="34" charset="0"/>
              <a:buChar char="•"/>
            </a:pPr>
            <a:r>
              <a:rPr lang="en-US" sz="2400" dirty="0"/>
              <a:t>Amendments</a:t>
            </a:r>
          </a:p>
          <a:p>
            <a:pPr marL="342900" indent="-342900">
              <a:buFont typeface="Arial" panose="020B0604020202020204" pitchFamily="34" charset="0"/>
              <a:buChar char="•"/>
            </a:pPr>
            <a:r>
              <a:rPr lang="en-US" sz="2400" dirty="0"/>
              <a:t>New projects </a:t>
            </a:r>
          </a:p>
        </p:txBody>
      </p:sp>
      <p:sp>
        <p:nvSpPr>
          <p:cNvPr id="15" name="Rectangle: Rounded Corners 14">
            <a:extLst>
              <a:ext uri="{FF2B5EF4-FFF2-40B4-BE49-F238E27FC236}">
                <a16:creationId xmlns:a16="http://schemas.microsoft.com/office/drawing/2014/main" id="{8C529CF6-4440-E141-E653-5994B46D3AA4}"/>
              </a:ext>
            </a:extLst>
          </p:cNvPr>
          <p:cNvSpPr/>
          <p:nvPr/>
        </p:nvSpPr>
        <p:spPr>
          <a:xfrm>
            <a:off x="4149710" y="5991016"/>
            <a:ext cx="3279665" cy="35811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EA19F36-B106-0988-E3FD-1C37BE8DB695}"/>
              </a:ext>
            </a:extLst>
          </p:cNvPr>
          <p:cNvCxnSpPr>
            <a:cxnSpLocks/>
          </p:cNvCxnSpPr>
          <p:nvPr/>
        </p:nvCxnSpPr>
        <p:spPr>
          <a:xfrm flipH="1" flipV="1">
            <a:off x="2923674" y="2790534"/>
            <a:ext cx="1226036" cy="33795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6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Slide from “FY 2022-23 Updates” webinar</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5234143" cy="5978225"/>
          </a:xfrm>
        </p:spPr>
        <p:txBody>
          <a:bodyPr>
            <a:normAutofit/>
          </a:bodyPr>
          <a:lstStyle/>
          <a:p>
            <a:pPr marL="114300" lvl="1" indent="0">
              <a:spcBef>
                <a:spcPts val="0"/>
              </a:spcBef>
              <a:spcAft>
                <a:spcPts val="600"/>
              </a:spcAft>
              <a:buNone/>
            </a:pPr>
            <a:r>
              <a:rPr kumimoji="0" lang="en-US" b="1" i="0" u="none" kern="1200" cap="none" spc="0" normalizeH="0" baseline="0" noProof="0" dirty="0">
                <a:ln>
                  <a:noFill/>
                </a:ln>
                <a:effectLst/>
                <a:uLnTx/>
                <a:uFillTx/>
                <a:latin typeface="Calibri" panose="020F0502020204030204"/>
                <a:ea typeface="+mn-ea"/>
                <a:cs typeface="+mn-cs"/>
              </a:rPr>
              <a:t>Quarterly Reports: Budget Tool</a:t>
            </a:r>
          </a:p>
          <a:p>
            <a:pPr marL="400050" lvl="1" indent="-342900">
              <a:spcBef>
                <a:spcPts val="0"/>
              </a:spcBef>
              <a:spcAft>
                <a:spcPts val="600"/>
              </a:spcAft>
              <a:buFont typeface="Arial" panose="020B0604020202020204" pitchFamily="34" charset="0"/>
              <a:buChar char="•"/>
            </a:pPr>
            <a:r>
              <a:rPr kumimoji="0" lang="en-US" i="0" u="none" kern="1200" cap="none" spc="0" normalizeH="0" baseline="0" noProof="0" dirty="0">
                <a:ln>
                  <a:noFill/>
                </a:ln>
                <a:effectLst/>
                <a:uLnTx/>
                <a:uFillTx/>
                <a:latin typeface="Calibri" panose="020F0502020204030204"/>
                <a:ea typeface="+mn-ea"/>
                <a:cs typeface="+mn-cs"/>
              </a:rPr>
              <a:t>Helps </a:t>
            </a:r>
            <a:r>
              <a:rPr lang="en-US" dirty="0">
                <a:latin typeface="Calibri" panose="020F0502020204030204"/>
              </a:rPr>
              <a:t>with simple budgeting</a:t>
            </a:r>
          </a:p>
          <a:p>
            <a:pPr marL="57150" lvl="1" indent="0">
              <a:spcBef>
                <a:spcPts val="0"/>
              </a:spcBef>
              <a:spcAft>
                <a:spcPts val="600"/>
              </a:spcAft>
              <a:buNone/>
            </a:pPr>
            <a:endParaRPr lang="en-US" dirty="0">
              <a:latin typeface="Calibri" panose="020F0502020204030204"/>
            </a:endParaRPr>
          </a:p>
          <a:p>
            <a:pPr marL="400050" lvl="1" indent="-342900">
              <a:spcBef>
                <a:spcPts val="0"/>
              </a:spcBef>
              <a:spcAft>
                <a:spcPts val="600"/>
              </a:spcAft>
              <a:buFont typeface="Arial" panose="020B0604020202020204" pitchFamily="34" charset="0"/>
              <a:buChar char="•"/>
            </a:pPr>
            <a:r>
              <a:rPr kumimoji="0" lang="en-US" i="0" u="none" kern="1200" cap="none" spc="0" normalizeH="0" baseline="0" noProof="0" dirty="0">
                <a:ln>
                  <a:noFill/>
                </a:ln>
                <a:effectLst/>
                <a:uLnTx/>
                <a:uFillTx/>
                <a:latin typeface="Calibri" panose="020F0502020204030204"/>
                <a:ea typeface="+mn-ea"/>
                <a:cs typeface="+mn-cs"/>
              </a:rPr>
              <a:t>Resets after each quarter but has a tool </a:t>
            </a:r>
            <a:r>
              <a:rPr lang="en-US" dirty="0">
                <a:latin typeface="Calibri" panose="020F0502020204030204"/>
              </a:rPr>
              <a:t>to import the previous quarter’s values</a:t>
            </a:r>
          </a:p>
          <a:p>
            <a:pPr marL="57150" lvl="1" indent="0">
              <a:spcBef>
                <a:spcPts val="0"/>
              </a:spcBef>
              <a:spcAft>
                <a:spcPts val="600"/>
              </a:spcAft>
              <a:buNone/>
            </a:pPr>
            <a:endParaRPr lang="en-US" dirty="0">
              <a:latin typeface="Calibri" panose="020F0502020204030204"/>
            </a:endParaRPr>
          </a:p>
          <a:p>
            <a:pPr marL="400050" lvl="1" indent="-342900">
              <a:spcBef>
                <a:spcPts val="0"/>
              </a:spcBef>
              <a:spcAft>
                <a:spcPts val="600"/>
              </a:spcAft>
              <a:buFont typeface="Arial" panose="020B0604020202020204" pitchFamily="34" charset="0"/>
              <a:buChar char="•"/>
            </a:pPr>
            <a:r>
              <a:rPr kumimoji="0" lang="en-US" i="0" u="none" kern="1200" cap="none" spc="0" normalizeH="0" baseline="0" noProof="0" dirty="0">
                <a:ln>
                  <a:noFill/>
                </a:ln>
                <a:effectLst/>
                <a:uLnTx/>
                <a:uFillTx/>
                <a:latin typeface="Calibri" panose="020F0502020204030204"/>
                <a:ea typeface="+mn-ea"/>
                <a:cs typeface="+mn-cs"/>
              </a:rPr>
              <a:t>Important to </a:t>
            </a:r>
            <a:r>
              <a:rPr kumimoji="0" lang="en-US" i="1" u="sng" kern="1200" cap="none" spc="0" normalizeH="0" baseline="0" noProof="0" dirty="0">
                <a:ln>
                  <a:noFill/>
                </a:ln>
                <a:effectLst/>
                <a:uLnTx/>
                <a:uFillTx/>
                <a:latin typeface="Calibri" panose="020F0502020204030204"/>
                <a:ea typeface="+mn-ea"/>
                <a:cs typeface="+mn-cs"/>
              </a:rPr>
              <a:t>have the income and expenses current in the QR </a:t>
            </a:r>
            <a:r>
              <a:rPr kumimoji="0" lang="en-US" i="0" u="none" kern="1200" cap="none" spc="0" normalizeH="0" baseline="0" noProof="0" dirty="0">
                <a:ln>
                  <a:noFill/>
                </a:ln>
                <a:effectLst/>
                <a:uLnTx/>
                <a:uFillTx/>
                <a:latin typeface="Calibri" panose="020F0502020204030204"/>
                <a:ea typeface="+mn-ea"/>
                <a:cs typeface="+mn-cs"/>
              </a:rPr>
              <a:t>in order </a:t>
            </a:r>
            <a:r>
              <a:rPr kumimoji="0" lang="en-US" i="0" u="none" kern="1200" cap="none" spc="0" normalizeH="0" baseline="0" noProof="0" dirty="0" err="1">
                <a:ln>
                  <a:noFill/>
                </a:ln>
                <a:effectLst/>
                <a:uLnTx/>
                <a:uFillTx/>
                <a:latin typeface="Calibri" panose="020F0502020204030204"/>
                <a:ea typeface="+mn-ea"/>
                <a:cs typeface="+mn-cs"/>
              </a:rPr>
              <a:t>fo</a:t>
            </a:r>
            <a:r>
              <a:rPr lang="en-US" dirty="0">
                <a:latin typeface="Calibri" panose="020F0502020204030204"/>
              </a:rPr>
              <a:t>r the budget to be accurate</a:t>
            </a:r>
          </a:p>
          <a:p>
            <a:pPr marL="0" indent="0">
              <a:buNone/>
            </a:pPr>
            <a:endParaRPr lang="en-US" b="1" u="sng" dirty="0"/>
          </a:p>
          <a:p>
            <a:pPr marL="0" indent="0">
              <a:buNone/>
            </a:pPr>
            <a:endParaRPr lang="en-US" sz="2000" b="1" dirty="0"/>
          </a:p>
        </p:txBody>
      </p:sp>
      <p:pic>
        <p:nvPicPr>
          <p:cNvPr id="2" name="Picture 1">
            <a:extLst>
              <a:ext uri="{FF2B5EF4-FFF2-40B4-BE49-F238E27FC236}">
                <a16:creationId xmlns:a16="http://schemas.microsoft.com/office/drawing/2014/main" id="{F62918B5-0DBA-416D-9E3D-2074677D01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4235" y="892619"/>
            <a:ext cx="6497540" cy="4722395"/>
          </a:xfrm>
          <a:prstGeom prst="rect">
            <a:avLst/>
          </a:prstGeom>
        </p:spPr>
      </p:pic>
    </p:spTree>
    <p:extLst>
      <p:ext uri="{BB962C8B-B14F-4D97-AF65-F5344CB8AC3E}">
        <p14:creationId xmlns:p14="http://schemas.microsoft.com/office/powerpoint/2010/main" val="4264345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3" y="1301194"/>
            <a:ext cx="12136801" cy="4751639"/>
          </a:xfrm>
        </p:spPr>
        <p:txBody>
          <a:bodyPr vert="horz" lIns="91440" tIns="45720" rIns="91440" bIns="45720" rtlCol="0" anchor="t">
            <a:normAutofit lnSpcReduction="10000"/>
          </a:bodyPr>
          <a:lstStyle/>
          <a:p>
            <a:r>
              <a:rPr lang="en-US" sz="3200" dirty="0">
                <a:cs typeface="Calibri"/>
              </a:rPr>
              <a:t>How to budget DGLVR funds</a:t>
            </a:r>
          </a:p>
          <a:p>
            <a:pPr lvl="1"/>
            <a:r>
              <a:rPr lang="en-US" sz="2800" dirty="0">
                <a:solidFill>
                  <a:prstClr val="black"/>
                </a:solidFill>
                <a:ea typeface="Times New Roman"/>
              </a:rPr>
              <a:t>Use budgeting tool in quarterly report</a:t>
            </a:r>
          </a:p>
          <a:p>
            <a:pPr lvl="1"/>
            <a:r>
              <a:rPr lang="en-US" sz="2800" dirty="0">
                <a:solidFill>
                  <a:prstClr val="black"/>
                </a:solidFill>
                <a:ea typeface="Times New Roman"/>
              </a:rPr>
              <a:t>Revisit regularly or at least once a year</a:t>
            </a:r>
          </a:p>
          <a:p>
            <a:pPr lvl="1"/>
            <a:r>
              <a:rPr lang="en-US" sz="2800" dirty="0">
                <a:solidFill>
                  <a:prstClr val="black"/>
                </a:solidFill>
                <a:ea typeface="Times New Roman"/>
              </a:rPr>
              <a:t>Reach out to SCC for assistance</a:t>
            </a:r>
          </a:p>
          <a:p>
            <a:pPr lvl="1"/>
            <a:r>
              <a:rPr lang="en-US" sz="2800" dirty="0">
                <a:solidFill>
                  <a:prstClr val="black"/>
                </a:solidFill>
                <a:ea typeface="Times New Roman"/>
              </a:rPr>
              <a:t>More detail in the DGLVR Financial Training</a:t>
            </a:r>
          </a:p>
          <a:p>
            <a:pPr marL="0" indent="0">
              <a:buNone/>
            </a:pPr>
            <a:r>
              <a:rPr lang="en-US" sz="2600" dirty="0">
                <a:solidFill>
                  <a:prstClr val="black"/>
                </a:solidFill>
                <a:ea typeface="Times New Roman"/>
              </a:rPr>
              <a:t>Register online here: </a:t>
            </a:r>
            <a:r>
              <a:rPr lang="en-US" sz="2600" dirty="0">
                <a:solidFill>
                  <a:prstClr val="black"/>
                </a:solidFill>
                <a:ea typeface="Times New Roman"/>
                <a:hlinkClick r:id="rId2"/>
              </a:rPr>
              <a:t>https://dirtandgravel.psu.edu/education-training/program-administration/financial-training-registration/</a:t>
            </a:r>
            <a:r>
              <a:rPr lang="en-US" sz="2600" dirty="0">
                <a:solidFill>
                  <a:prstClr val="black"/>
                </a:solidFill>
                <a:ea typeface="Times New Roman"/>
              </a:rPr>
              <a:t> </a:t>
            </a:r>
          </a:p>
          <a:p>
            <a:r>
              <a:rPr lang="en-US" sz="2400" dirty="0"/>
              <a:t>May 22 (Westmoreland County)</a:t>
            </a:r>
          </a:p>
          <a:p>
            <a:r>
              <a:rPr lang="en-US" sz="2400" dirty="0"/>
              <a:t>July 24 (Centre County)</a:t>
            </a:r>
          </a:p>
          <a:p>
            <a:r>
              <a:rPr lang="en-US" sz="2400" dirty="0"/>
              <a:t>October 17 (Luzerne County)</a:t>
            </a:r>
          </a:p>
          <a:p>
            <a:r>
              <a:rPr lang="en-US" sz="2400" dirty="0"/>
              <a:t>December 4 (Venango County)</a:t>
            </a:r>
          </a:p>
          <a:p>
            <a:pPr marL="0" indent="0">
              <a:buNone/>
            </a:pPr>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9719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62294" cy="4438216"/>
          </a:xfrm>
        </p:spPr>
        <p:txBody>
          <a:bodyPr vert="horz" lIns="91440" tIns="45720" rIns="91440" bIns="45720" rtlCol="0" anchor="t">
            <a:normAutofit fontScale="92500" lnSpcReduction="10000"/>
          </a:bodyPr>
          <a:lstStyle/>
          <a:p>
            <a:r>
              <a:rPr lang="en-US" sz="3200" dirty="0">
                <a:cs typeface="Calibri"/>
              </a:rPr>
              <a:t>Quick review of spending basics</a:t>
            </a:r>
          </a:p>
          <a:p>
            <a:r>
              <a:rPr lang="en-US" sz="3200" dirty="0">
                <a:cs typeface="Calibri"/>
              </a:rPr>
              <a:t>Explain the 3 spending requirements</a:t>
            </a:r>
          </a:p>
          <a:p>
            <a:pPr lvl="1"/>
            <a:r>
              <a:rPr lang="en-US" sz="2800" dirty="0">
                <a:cs typeface="Calibri"/>
              </a:rPr>
              <a:t>2-year (total allocation)</a:t>
            </a:r>
          </a:p>
          <a:p>
            <a:pPr lvl="1"/>
            <a:r>
              <a:rPr lang="en-US" sz="2800" dirty="0">
                <a:cs typeface="Calibri"/>
              </a:rPr>
              <a:t>1-year (admin &amp; </a:t>
            </a:r>
            <a:r>
              <a:rPr lang="en-US" sz="2800" dirty="0" err="1">
                <a:cs typeface="Calibri"/>
              </a:rPr>
              <a:t>edu</a:t>
            </a:r>
            <a:r>
              <a:rPr lang="en-US" sz="2800" dirty="0">
                <a:cs typeface="Calibri"/>
              </a:rPr>
              <a:t>)</a:t>
            </a:r>
          </a:p>
          <a:p>
            <a:pPr lvl="1"/>
            <a:r>
              <a:rPr lang="en-US" sz="2800" dirty="0">
                <a:cs typeface="Calibri"/>
              </a:rPr>
              <a:t>End of Five-year agreement</a:t>
            </a:r>
          </a:p>
          <a:p>
            <a:r>
              <a:rPr lang="en-US" sz="3200" dirty="0">
                <a:cs typeface="Calibri"/>
              </a:rPr>
              <a:t>Tips for keeping up with spending requirements</a:t>
            </a:r>
          </a:p>
          <a:p>
            <a:r>
              <a:rPr lang="en-US" sz="3200" dirty="0">
                <a:cs typeface="Calibri"/>
              </a:rPr>
              <a:t>Budgeting and determining how much funding is available for new projects/expenses</a:t>
            </a:r>
          </a:p>
          <a:p>
            <a:r>
              <a:rPr lang="en-US" sz="3200" b="1" dirty="0">
                <a:cs typeface="Calibri"/>
              </a:rPr>
              <a:t>Update on 5-year spending</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descr="A picture containing tree, outdoor, grass, nature&#10;&#10;Description automatically generated">
            <a:extLst>
              <a:ext uri="{FF2B5EF4-FFF2-40B4-BE49-F238E27FC236}">
                <a16:creationId xmlns:a16="http://schemas.microsoft.com/office/drawing/2014/main" id="{1942F187-DF1D-A3CD-B896-5227C4087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68835" y="2085802"/>
            <a:ext cx="4581809" cy="3436357"/>
          </a:xfrm>
          <a:prstGeom prst="rect">
            <a:avLst/>
          </a:prstGeom>
        </p:spPr>
      </p:pic>
    </p:spTree>
    <p:extLst>
      <p:ext uri="{BB962C8B-B14F-4D97-AF65-F5344CB8AC3E}">
        <p14:creationId xmlns:p14="http://schemas.microsoft.com/office/powerpoint/2010/main" val="1201633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lvl="1" indent="-285750">
              <a:lnSpc>
                <a:spcPct val="100000"/>
              </a:lnSpc>
              <a:spcBef>
                <a:spcPts val="0"/>
              </a:spcBef>
              <a:spcAft>
                <a:spcPts val="600"/>
              </a:spcAft>
              <a:defRPr/>
            </a:pPr>
            <a:r>
              <a:rPr lang="en-US" sz="3600" dirty="0">
                <a:ea typeface="Times New Roman"/>
              </a:rPr>
              <a:t>All funding from agreement must be spent out by 6/30/2024</a:t>
            </a:r>
          </a:p>
          <a:p>
            <a:pPr lvl="1" indent="-285750">
              <a:lnSpc>
                <a:spcPct val="100000"/>
              </a:lnSpc>
              <a:spcBef>
                <a:spcPts val="0"/>
              </a:spcBef>
              <a:spcAft>
                <a:spcPts val="600"/>
              </a:spcAft>
              <a:defRPr/>
            </a:pPr>
            <a:r>
              <a:rPr lang="en-US" sz="3600" dirty="0">
                <a:solidFill>
                  <a:prstClr val="black"/>
                </a:solidFill>
              </a:rPr>
              <a:t>Current CD Status as of 4/25/2024</a:t>
            </a:r>
          </a:p>
          <a:p>
            <a:pPr lvl="2" indent="-285750">
              <a:lnSpc>
                <a:spcPct val="100000"/>
              </a:lnSpc>
              <a:spcBef>
                <a:spcPts val="0"/>
              </a:spcBef>
              <a:spcAft>
                <a:spcPts val="600"/>
              </a:spcAft>
              <a:defRPr/>
            </a:pPr>
            <a:r>
              <a:rPr lang="en-US" sz="3200" b="1" u="sng" dirty="0">
                <a:solidFill>
                  <a:srgbClr val="00B050"/>
                </a:solidFill>
              </a:rPr>
              <a:t>Spent everything</a:t>
            </a:r>
            <a:r>
              <a:rPr lang="en-US" sz="3200" b="1" dirty="0">
                <a:solidFill>
                  <a:srgbClr val="00B050"/>
                </a:solidFill>
              </a:rPr>
              <a:t>: 30 DGR, 32 LVR</a:t>
            </a:r>
          </a:p>
          <a:p>
            <a:pPr lvl="2" indent="-285750">
              <a:lnSpc>
                <a:spcPct val="100000"/>
              </a:lnSpc>
              <a:spcBef>
                <a:spcPts val="0"/>
              </a:spcBef>
              <a:spcAft>
                <a:spcPts val="600"/>
              </a:spcAft>
              <a:defRPr/>
            </a:pPr>
            <a:r>
              <a:rPr lang="en-US" sz="3200" b="1" u="sng" dirty="0">
                <a:solidFill>
                  <a:srgbClr val="FFC000"/>
                </a:solidFill>
              </a:rPr>
              <a:t>Committed everything</a:t>
            </a:r>
            <a:r>
              <a:rPr lang="en-US" sz="3200" b="1" dirty="0">
                <a:solidFill>
                  <a:srgbClr val="FFC000"/>
                </a:solidFill>
              </a:rPr>
              <a:t>: 26 DGR, 24 LVR</a:t>
            </a:r>
          </a:p>
          <a:p>
            <a:pPr lvl="2" indent="-285750">
              <a:lnSpc>
                <a:spcPct val="100000"/>
              </a:lnSpc>
              <a:spcBef>
                <a:spcPts val="0"/>
              </a:spcBef>
              <a:spcAft>
                <a:spcPts val="600"/>
              </a:spcAft>
              <a:defRPr/>
            </a:pPr>
            <a:r>
              <a:rPr lang="en-US" sz="3200" b="1" u="sng" dirty="0">
                <a:solidFill>
                  <a:srgbClr val="FF0000"/>
                </a:solidFill>
              </a:rPr>
              <a:t>Not committed</a:t>
            </a:r>
            <a:r>
              <a:rPr lang="en-US" sz="3200" b="1" dirty="0">
                <a:solidFill>
                  <a:srgbClr val="FF0000"/>
                </a:solidFill>
              </a:rPr>
              <a:t>: 8 DGR, 10 LVR</a:t>
            </a:r>
          </a:p>
          <a:p>
            <a:pPr lvl="3" indent="-285750">
              <a:lnSpc>
                <a:spcPct val="100000"/>
              </a:lnSpc>
              <a:spcBef>
                <a:spcPts val="0"/>
              </a:spcBef>
              <a:spcAft>
                <a:spcPts val="600"/>
              </a:spcAft>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354958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fontScale="92500" lnSpcReduction="10000"/>
          </a:bodyPr>
          <a:lstStyle/>
          <a:p>
            <a:pPr lvl="2" indent="-285750">
              <a:lnSpc>
                <a:spcPct val="100000"/>
              </a:lnSpc>
              <a:spcBef>
                <a:spcPts val="0"/>
              </a:spcBef>
              <a:spcAft>
                <a:spcPts val="600"/>
              </a:spcAft>
              <a:defRPr/>
            </a:pPr>
            <a:r>
              <a:rPr lang="en-US" sz="3200" b="1" dirty="0">
                <a:solidFill>
                  <a:schemeClr val="tx1"/>
                </a:solidFill>
                <a:latin typeface="Calibri" panose="020F0502020204030204"/>
              </a:rPr>
              <a:t>Dirt and Gravel</a:t>
            </a:r>
          </a:p>
          <a:p>
            <a:pPr lvl="3" indent="-285750">
              <a:lnSpc>
                <a:spcPct val="100000"/>
              </a:lnSpc>
              <a:spcBef>
                <a:spcPts val="0"/>
              </a:spcBef>
              <a:spcAft>
                <a:spcPts val="600"/>
              </a:spcAft>
              <a:defRPr/>
            </a:pPr>
            <a:r>
              <a:rPr lang="en-US" sz="2600" b="1" dirty="0">
                <a:solidFill>
                  <a:srgbClr val="FFC000"/>
                </a:solidFill>
                <a:latin typeface="Calibri" panose="020F0502020204030204"/>
              </a:rPr>
              <a:t>Committed: $3,236,708.49 </a:t>
            </a:r>
            <a:r>
              <a:rPr lang="en-US" sz="2600" b="1" dirty="0">
                <a:solidFill>
                  <a:schemeClr val="tx1"/>
                </a:solidFill>
                <a:latin typeface="Calibri" panose="020F0502020204030204"/>
              </a:rPr>
              <a:t> </a:t>
            </a:r>
          </a:p>
          <a:p>
            <a:pPr lvl="3" indent="-285750">
              <a:lnSpc>
                <a:spcPct val="100000"/>
              </a:lnSpc>
              <a:spcBef>
                <a:spcPts val="0"/>
              </a:spcBef>
              <a:spcAft>
                <a:spcPts val="600"/>
              </a:spcAft>
              <a:defRPr/>
            </a:pPr>
            <a:r>
              <a:rPr lang="en-US" sz="2600" b="1" dirty="0">
                <a:solidFill>
                  <a:srgbClr val="FF0000"/>
                </a:solidFill>
                <a:latin typeface="Calibri" panose="020F0502020204030204"/>
              </a:rPr>
              <a:t>Not Committed: $183,916.76  </a:t>
            </a:r>
          </a:p>
          <a:p>
            <a:pPr lvl="2" indent="-285750">
              <a:lnSpc>
                <a:spcPct val="100000"/>
              </a:lnSpc>
              <a:spcBef>
                <a:spcPts val="0"/>
              </a:spcBef>
              <a:spcAft>
                <a:spcPts val="600"/>
              </a:spcAft>
              <a:defRPr/>
            </a:pPr>
            <a:r>
              <a:rPr lang="en-US" sz="3200" b="1" dirty="0">
                <a:solidFill>
                  <a:schemeClr val="tx1"/>
                </a:solidFill>
                <a:latin typeface="Calibri" panose="020F0502020204030204"/>
              </a:rPr>
              <a:t> Low Volume</a:t>
            </a:r>
          </a:p>
          <a:p>
            <a:pPr lvl="3" indent="-285750">
              <a:lnSpc>
                <a:spcPct val="100000"/>
              </a:lnSpc>
              <a:spcBef>
                <a:spcPts val="0"/>
              </a:spcBef>
              <a:spcAft>
                <a:spcPts val="600"/>
              </a:spcAft>
              <a:defRPr/>
            </a:pPr>
            <a:r>
              <a:rPr lang="en-US" sz="2600" b="1" dirty="0">
                <a:solidFill>
                  <a:srgbClr val="FFC000"/>
                </a:solidFill>
                <a:latin typeface="Calibri" panose="020F0502020204030204"/>
              </a:rPr>
              <a:t>Committed: $1,917,259.79  </a:t>
            </a:r>
          </a:p>
          <a:p>
            <a:pPr lvl="3" indent="-285750">
              <a:lnSpc>
                <a:spcPct val="100000"/>
              </a:lnSpc>
              <a:spcBef>
                <a:spcPts val="0"/>
              </a:spcBef>
              <a:spcAft>
                <a:spcPts val="600"/>
              </a:spcAft>
              <a:defRPr/>
            </a:pPr>
            <a:r>
              <a:rPr lang="en-US" sz="2600" b="1" dirty="0">
                <a:solidFill>
                  <a:srgbClr val="FF0000"/>
                </a:solidFill>
                <a:latin typeface="Calibri" panose="020F0502020204030204"/>
              </a:rPr>
              <a:t>Not Committed: $486,087.44  </a:t>
            </a:r>
          </a:p>
          <a:p>
            <a:pPr lvl="2" indent="-285750">
              <a:lnSpc>
                <a:spcPct val="100000"/>
              </a:lnSpc>
              <a:spcBef>
                <a:spcPts val="0"/>
              </a:spcBef>
              <a:spcAft>
                <a:spcPts val="600"/>
              </a:spcAft>
              <a:defRPr/>
            </a:pPr>
            <a:r>
              <a:rPr lang="en-US" sz="3200" b="1" dirty="0">
                <a:solidFill>
                  <a:schemeClr val="tx1"/>
                </a:solidFill>
                <a:latin typeface="Calibri" panose="020F0502020204030204"/>
              </a:rPr>
              <a:t>Total that still needs to be spent</a:t>
            </a:r>
          </a:p>
          <a:p>
            <a:pPr lvl="3" indent="-285750">
              <a:lnSpc>
                <a:spcPct val="100000"/>
              </a:lnSpc>
              <a:spcBef>
                <a:spcPts val="0"/>
              </a:spcBef>
              <a:spcAft>
                <a:spcPts val="600"/>
              </a:spcAft>
              <a:defRPr/>
            </a:pPr>
            <a:r>
              <a:rPr lang="en-US" sz="2600" b="1" dirty="0">
                <a:solidFill>
                  <a:schemeClr val="tx1"/>
                </a:solidFill>
                <a:latin typeface="Calibri" panose="020F0502020204030204"/>
              </a:rPr>
              <a:t>DGR: $3,420,625.25  </a:t>
            </a:r>
          </a:p>
          <a:p>
            <a:pPr lvl="3" indent="-285750">
              <a:lnSpc>
                <a:spcPct val="100000"/>
              </a:lnSpc>
              <a:spcBef>
                <a:spcPts val="0"/>
              </a:spcBef>
              <a:spcAft>
                <a:spcPts val="600"/>
              </a:spcAft>
              <a:defRPr/>
            </a:pPr>
            <a:r>
              <a:rPr lang="en-US" sz="2600" b="1" dirty="0">
                <a:solidFill>
                  <a:schemeClr val="tx1"/>
                </a:solidFill>
                <a:latin typeface="Calibri" panose="020F0502020204030204"/>
              </a:rPr>
              <a:t>LVR: $2,403,347.23  </a:t>
            </a:r>
          </a:p>
          <a:p>
            <a:pPr lvl="3" indent="-285750">
              <a:lnSpc>
                <a:spcPct val="100000"/>
              </a:lnSpc>
              <a:spcBef>
                <a:spcPts val="0"/>
              </a:spcBef>
              <a:spcAft>
                <a:spcPts val="600"/>
              </a:spcAft>
              <a:defRPr/>
            </a:pPr>
            <a:r>
              <a:rPr lang="en-US" sz="2600" b="1" dirty="0">
                <a:solidFill>
                  <a:schemeClr val="tx1"/>
                </a:solidFill>
                <a:latin typeface="Calibri" panose="020F0502020204030204"/>
              </a:rPr>
              <a:t>Total: $5,823,972.48  </a:t>
            </a:r>
          </a:p>
          <a:p>
            <a:pPr lvl="3" indent="-285750">
              <a:lnSpc>
                <a:spcPct val="100000"/>
              </a:lnSpc>
              <a:spcBef>
                <a:spcPts val="0"/>
              </a:spcBef>
              <a:spcAft>
                <a:spcPts val="600"/>
              </a:spcAft>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078829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9924494" cy="4438216"/>
          </a:xfrm>
        </p:spPr>
        <p:txBody>
          <a:bodyPr vert="horz" lIns="91440" tIns="45720" rIns="91440" bIns="45720" rtlCol="0" anchor="t">
            <a:normAutofit/>
          </a:bodyPr>
          <a:lstStyle/>
          <a:p>
            <a:pPr lvl="1" indent="-285750">
              <a:lnSpc>
                <a:spcPct val="100000"/>
              </a:lnSpc>
              <a:spcBef>
                <a:spcPts val="0"/>
              </a:spcBef>
              <a:spcAft>
                <a:spcPts val="600"/>
              </a:spcAft>
              <a:defRPr/>
            </a:pPr>
            <a:r>
              <a:rPr lang="en-US" sz="3200" b="1" dirty="0">
                <a:solidFill>
                  <a:schemeClr val="tx1"/>
                </a:solidFill>
                <a:ea typeface="Times New Roman"/>
              </a:rPr>
              <a:t>If you are </a:t>
            </a:r>
            <a:r>
              <a:rPr lang="en-US" sz="3200" b="1" dirty="0">
                <a:solidFill>
                  <a:srgbClr val="00B050"/>
                </a:solidFill>
                <a:ea typeface="Times New Roman"/>
              </a:rPr>
              <a:t>Green</a:t>
            </a:r>
            <a:r>
              <a:rPr lang="en-US" sz="3200" b="1" dirty="0">
                <a:solidFill>
                  <a:schemeClr val="tx1"/>
                </a:solidFill>
                <a:ea typeface="Times New Roman"/>
              </a:rPr>
              <a:t> in both DGR and LVR, great job!</a:t>
            </a:r>
          </a:p>
          <a:p>
            <a:pPr lvl="2" indent="-285750">
              <a:lnSpc>
                <a:spcPct val="100000"/>
              </a:lnSpc>
              <a:spcBef>
                <a:spcPts val="0"/>
              </a:spcBef>
              <a:spcAft>
                <a:spcPts val="600"/>
              </a:spcAft>
              <a:defRPr/>
            </a:pPr>
            <a:r>
              <a:rPr lang="en-US" sz="2800" dirty="0"/>
              <a:t>You have a “balance remaining” of $0 </a:t>
            </a:r>
          </a:p>
          <a:p>
            <a:pPr lvl="2" indent="-285750">
              <a:lnSpc>
                <a:spcPct val="100000"/>
              </a:lnSpc>
              <a:spcBef>
                <a:spcPts val="0"/>
              </a:spcBef>
              <a:spcAft>
                <a:spcPts val="600"/>
              </a:spcAft>
              <a:defRPr/>
            </a:pPr>
            <a:r>
              <a:rPr lang="en-US" sz="2800" dirty="0"/>
              <a:t>You have spent all DGR and/or LVR funds from the previous 5-Year Agreement.</a:t>
            </a:r>
          </a:p>
          <a:p>
            <a:pPr lvl="1" indent="-285750">
              <a:lnSpc>
                <a:spcPct val="100000"/>
              </a:lnSpc>
              <a:spcBef>
                <a:spcPts val="0"/>
              </a:spcBef>
              <a:spcAft>
                <a:spcPts val="600"/>
              </a:spcAft>
              <a:defRPr/>
            </a:pPr>
            <a:endParaRPr lang="en-US" sz="3200" b="1" dirty="0">
              <a:ea typeface="Times New Roman"/>
            </a:endParaRPr>
          </a:p>
          <a:p>
            <a:pPr lvl="1" indent="-285750">
              <a:lnSpc>
                <a:spcPct val="100000"/>
              </a:lnSpc>
              <a:spcBef>
                <a:spcPts val="0"/>
              </a:spcBef>
              <a:spcAft>
                <a:spcPts val="600"/>
              </a:spcAft>
              <a:defRPr/>
            </a:pPr>
            <a:endParaRPr lang="en-US" sz="3200" b="1" dirty="0">
              <a:solidFill>
                <a:schemeClr val="tx1"/>
              </a:solidFill>
              <a:ea typeface="Times New Roman"/>
            </a:endParaRPr>
          </a:p>
          <a:p>
            <a:pPr lvl="1" indent="-285750">
              <a:lnSpc>
                <a:spcPct val="100000"/>
              </a:lnSpc>
              <a:spcBef>
                <a:spcPts val="0"/>
              </a:spcBef>
              <a:spcAft>
                <a:spcPts val="600"/>
              </a:spcAft>
              <a:defRPr/>
            </a:pPr>
            <a:endParaRPr lang="en-US" sz="3200" b="1" dirty="0">
              <a:solidFill>
                <a:schemeClr val="tx1"/>
              </a:solidFill>
              <a:ea typeface="Times New Roman"/>
            </a:endParaRPr>
          </a:p>
          <a:p>
            <a:pPr lvl="3" indent="-285750">
              <a:lnSpc>
                <a:spcPct val="100000"/>
              </a:lnSpc>
              <a:spcBef>
                <a:spcPts val="0"/>
              </a:spcBef>
              <a:spcAft>
                <a:spcPts val="600"/>
              </a:spcAft>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5A32C53A-3D49-D5F8-0022-D46CE09CED28}"/>
              </a:ext>
            </a:extLst>
          </p:cNvPr>
          <p:cNvPicPr>
            <a:picLocks noChangeAspect="1"/>
          </p:cNvPicPr>
          <p:nvPr/>
        </p:nvPicPr>
        <p:blipFill>
          <a:blip r:embed="rId3"/>
          <a:stretch>
            <a:fillRect/>
          </a:stretch>
        </p:blipFill>
        <p:spPr>
          <a:xfrm>
            <a:off x="2543175" y="3429000"/>
            <a:ext cx="4810126" cy="2664383"/>
          </a:xfrm>
          <a:prstGeom prst="rect">
            <a:avLst/>
          </a:prstGeom>
        </p:spPr>
      </p:pic>
      <p:sp>
        <p:nvSpPr>
          <p:cNvPr id="4" name="Oval 3">
            <a:extLst>
              <a:ext uri="{FF2B5EF4-FFF2-40B4-BE49-F238E27FC236}">
                <a16:creationId xmlns:a16="http://schemas.microsoft.com/office/drawing/2014/main" id="{6A34BD8B-4E98-A360-86B2-78EC9E61CF16}"/>
              </a:ext>
            </a:extLst>
          </p:cNvPr>
          <p:cNvSpPr/>
          <p:nvPr/>
        </p:nvSpPr>
        <p:spPr>
          <a:xfrm>
            <a:off x="3119020" y="4761191"/>
            <a:ext cx="4075904" cy="552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208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9924494" cy="4438216"/>
          </a:xfrm>
        </p:spPr>
        <p:txBody>
          <a:bodyPr vert="horz" lIns="91440" tIns="45720" rIns="91440" bIns="45720" rtlCol="0" anchor="t">
            <a:normAutofit/>
          </a:bodyPr>
          <a:lstStyle/>
          <a:p>
            <a:pPr lvl="1" indent="-285750">
              <a:lnSpc>
                <a:spcPct val="100000"/>
              </a:lnSpc>
              <a:spcBef>
                <a:spcPts val="0"/>
              </a:spcBef>
              <a:spcAft>
                <a:spcPts val="600"/>
              </a:spcAft>
              <a:defRPr/>
            </a:pPr>
            <a:r>
              <a:rPr lang="en-US" sz="3200" dirty="0">
                <a:solidFill>
                  <a:schemeClr val="tx1"/>
                </a:solidFill>
                <a:ea typeface="Times New Roman"/>
              </a:rPr>
              <a:t>If you are </a:t>
            </a:r>
            <a:r>
              <a:rPr lang="en-US" sz="3200" b="1" dirty="0">
                <a:solidFill>
                  <a:srgbClr val="FFC000"/>
                </a:solidFill>
                <a:ea typeface="Times New Roman"/>
              </a:rPr>
              <a:t>Yellow</a:t>
            </a:r>
            <a:r>
              <a:rPr lang="en-US" sz="3200" b="1" dirty="0">
                <a:solidFill>
                  <a:schemeClr val="tx1"/>
                </a:solidFill>
                <a:ea typeface="Times New Roman"/>
              </a:rPr>
              <a:t> </a:t>
            </a:r>
            <a:r>
              <a:rPr lang="en-US" sz="3200" dirty="0">
                <a:solidFill>
                  <a:schemeClr val="tx1"/>
                </a:solidFill>
                <a:ea typeface="Times New Roman"/>
              </a:rPr>
              <a:t>in DGR and/or LVR</a:t>
            </a:r>
            <a:r>
              <a:rPr lang="en-US" sz="3200" b="1" dirty="0">
                <a:solidFill>
                  <a:schemeClr val="tx1"/>
                </a:solidFill>
                <a:ea typeface="Times New Roman"/>
              </a:rPr>
              <a:t>:</a:t>
            </a:r>
            <a:endParaRPr lang="en-US" b="1" dirty="0">
              <a:solidFill>
                <a:srgbClr val="FF0000"/>
              </a:solidFill>
              <a:latin typeface="Calibri" panose="020F0502020204030204"/>
            </a:endParaRPr>
          </a:p>
          <a:p>
            <a:pPr lvl="2" indent="-285750">
              <a:lnSpc>
                <a:spcPct val="100000"/>
              </a:lnSpc>
              <a:spcBef>
                <a:spcPts val="0"/>
              </a:spcBef>
              <a:spcAft>
                <a:spcPts val="600"/>
              </a:spcAft>
              <a:defRPr/>
            </a:pPr>
            <a:r>
              <a:rPr lang="en-US" sz="3200" dirty="0"/>
              <a:t>You have a “balance remaining” and it is </a:t>
            </a:r>
            <a:r>
              <a:rPr lang="en-US" sz="3200" b="1" u="sng" dirty="0"/>
              <a:t>greater than </a:t>
            </a:r>
            <a:r>
              <a:rPr lang="en-US" sz="3200" dirty="0"/>
              <a:t>the committed remaining</a:t>
            </a:r>
          </a:p>
          <a:p>
            <a:pPr lvl="3" indent="-285750">
              <a:lnSpc>
                <a:spcPct val="100000"/>
              </a:lnSpc>
              <a:spcBef>
                <a:spcPts val="0"/>
              </a:spcBef>
              <a:spcAft>
                <a:spcPts val="600"/>
              </a:spcAft>
              <a:defRPr/>
            </a:pPr>
            <a:endParaRPr lang="en-US" sz="3200"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22" name="Group 21">
            <a:extLst>
              <a:ext uri="{FF2B5EF4-FFF2-40B4-BE49-F238E27FC236}">
                <a16:creationId xmlns:a16="http://schemas.microsoft.com/office/drawing/2014/main" id="{78058CC0-553A-A538-7389-06864CB473EC}"/>
              </a:ext>
            </a:extLst>
          </p:cNvPr>
          <p:cNvGrpSpPr/>
          <p:nvPr/>
        </p:nvGrpSpPr>
        <p:grpSpPr>
          <a:xfrm>
            <a:off x="945554" y="3412405"/>
            <a:ext cx="9144000" cy="2555776"/>
            <a:chOff x="-32535" y="3962400"/>
            <a:chExt cx="9144000" cy="2555776"/>
          </a:xfrm>
        </p:grpSpPr>
        <p:sp>
          <p:nvSpPr>
            <p:cNvPr id="5" name="Oval 4">
              <a:extLst>
                <a:ext uri="{FF2B5EF4-FFF2-40B4-BE49-F238E27FC236}">
                  <a16:creationId xmlns:a16="http://schemas.microsoft.com/office/drawing/2014/main" id="{2DFC9338-A3F5-FEFB-953F-509E2626E36A}"/>
                </a:ext>
              </a:extLst>
            </p:cNvPr>
            <p:cNvSpPr/>
            <p:nvPr/>
          </p:nvSpPr>
          <p:spPr>
            <a:xfrm>
              <a:off x="442953" y="5612222"/>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E25BABF-DFDF-9A23-76EC-E8934332FD20}"/>
                </a:ext>
              </a:extLst>
            </p:cNvPr>
            <p:cNvSpPr/>
            <p:nvPr/>
          </p:nvSpPr>
          <p:spPr>
            <a:xfrm>
              <a:off x="5395953" y="5240288"/>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53434D63-30B0-50D0-D131-0CDC130656EF}"/>
                </a:ext>
              </a:extLst>
            </p:cNvPr>
            <p:cNvCxnSpPr/>
            <p:nvPr/>
          </p:nvCxnSpPr>
          <p:spPr>
            <a:xfrm flipV="1">
              <a:off x="4710153" y="5459822"/>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grpSp>
          <p:nvGrpSpPr>
            <p:cNvPr id="17" name="Group 16">
              <a:extLst>
                <a:ext uri="{FF2B5EF4-FFF2-40B4-BE49-F238E27FC236}">
                  <a16:creationId xmlns:a16="http://schemas.microsoft.com/office/drawing/2014/main" id="{62F608D6-BF36-3786-CE79-1D41B7588E0A}"/>
                </a:ext>
              </a:extLst>
            </p:cNvPr>
            <p:cNvGrpSpPr/>
            <p:nvPr/>
          </p:nvGrpSpPr>
          <p:grpSpPr>
            <a:xfrm>
              <a:off x="-32535" y="3962400"/>
              <a:ext cx="9144000" cy="2555776"/>
              <a:chOff x="-152400" y="4193194"/>
              <a:chExt cx="9144000" cy="2555776"/>
            </a:xfrm>
          </p:grpSpPr>
          <p:pic>
            <p:nvPicPr>
              <p:cNvPr id="18" name="Picture 17">
                <a:extLst>
                  <a:ext uri="{FF2B5EF4-FFF2-40B4-BE49-F238E27FC236}">
                    <a16:creationId xmlns:a16="http://schemas.microsoft.com/office/drawing/2014/main" id="{A08EBCC6-EA6C-D576-6587-1A7F561024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193194"/>
                <a:ext cx="9144000" cy="2555776"/>
              </a:xfrm>
              <a:prstGeom prst="rect">
                <a:avLst/>
              </a:prstGeom>
            </p:spPr>
          </p:pic>
          <p:sp>
            <p:nvSpPr>
              <p:cNvPr id="19" name="Oval 18">
                <a:extLst>
                  <a:ext uri="{FF2B5EF4-FFF2-40B4-BE49-F238E27FC236}">
                    <a16:creationId xmlns:a16="http://schemas.microsoft.com/office/drawing/2014/main" id="{FF8507C5-D299-6E42-8FA4-F5E0CAE927CE}"/>
                  </a:ext>
                </a:extLst>
              </p:cNvPr>
              <p:cNvSpPr/>
              <p:nvPr/>
            </p:nvSpPr>
            <p:spPr>
              <a:xfrm>
                <a:off x="381000" y="5843016"/>
                <a:ext cx="4020605" cy="3719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31D81622-4A6B-7023-FA51-6F1DF9DF045E}"/>
                  </a:ext>
                </a:extLst>
              </p:cNvPr>
              <p:cNvSpPr/>
              <p:nvPr/>
            </p:nvSpPr>
            <p:spPr>
              <a:xfrm>
                <a:off x="5145317" y="5456025"/>
                <a:ext cx="3657600" cy="4436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3CEF38CA-C91B-27F2-C2AE-BC3AAA0F0A5A}"/>
                  </a:ext>
                </a:extLst>
              </p:cNvPr>
              <p:cNvCxnSpPr/>
              <p:nvPr/>
            </p:nvCxnSpPr>
            <p:spPr>
              <a:xfrm flipV="1">
                <a:off x="4470332" y="5702881"/>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7529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6171645" cy="4860371"/>
          </a:xfrm>
        </p:spPr>
        <p:txBody>
          <a:bodyPr vert="horz" lIns="91440" tIns="45720" rIns="91440" bIns="45720" rtlCol="0" anchor="t">
            <a:normAutofit/>
          </a:bodyPr>
          <a:lstStyle/>
          <a:p>
            <a:r>
              <a:rPr lang="en-US" sz="3200" dirty="0">
                <a:cs typeface="Calibri"/>
              </a:rPr>
              <a:t>Conservation districts enter into a 5-year agreement with the State Conservation Commission (SCC).</a:t>
            </a:r>
          </a:p>
          <a:p>
            <a:pPr lvl="1"/>
            <a:r>
              <a:rPr lang="en-US" sz="2800" dirty="0">
                <a:cs typeface="Calibri"/>
              </a:rPr>
              <a:t>Allows the CD to run the DGLVR Program locally and receive annual allocations with limited annual paperwork.</a:t>
            </a:r>
          </a:p>
          <a:p>
            <a:pPr lvl="1"/>
            <a:r>
              <a:rPr lang="en-US" sz="2800" dirty="0">
                <a:cs typeface="Calibri"/>
              </a:rPr>
              <a:t>Currently, we’re in year 1 of the new Five-Year Agreement (2023-2028)</a:t>
            </a: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Basics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FF00B432-04DF-F48C-A883-E58B2E1511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687" y="1667662"/>
            <a:ext cx="4357687" cy="41755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7027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9924494" cy="4438216"/>
          </a:xfrm>
        </p:spPr>
        <p:txBody>
          <a:bodyPr vert="horz" lIns="91440" tIns="45720" rIns="91440" bIns="45720" rtlCol="0" anchor="t">
            <a:normAutofit/>
          </a:bodyPr>
          <a:lstStyle/>
          <a:p>
            <a:pPr lvl="1" indent="-285750">
              <a:lnSpc>
                <a:spcPct val="100000"/>
              </a:lnSpc>
              <a:spcBef>
                <a:spcPts val="0"/>
              </a:spcBef>
              <a:spcAft>
                <a:spcPts val="600"/>
              </a:spcAft>
              <a:defRPr/>
            </a:pPr>
            <a:r>
              <a:rPr lang="en-US" sz="3200" dirty="0">
                <a:solidFill>
                  <a:schemeClr val="tx1"/>
                </a:solidFill>
                <a:ea typeface="Times New Roman"/>
              </a:rPr>
              <a:t>If you are </a:t>
            </a:r>
            <a:r>
              <a:rPr lang="en-US" sz="3200" b="1" dirty="0">
                <a:solidFill>
                  <a:srgbClr val="FF0000"/>
                </a:solidFill>
                <a:ea typeface="Times New Roman"/>
              </a:rPr>
              <a:t>Red</a:t>
            </a:r>
            <a:r>
              <a:rPr lang="en-US" sz="3200" dirty="0">
                <a:solidFill>
                  <a:schemeClr val="tx1"/>
                </a:solidFill>
                <a:ea typeface="Times New Roman"/>
              </a:rPr>
              <a:t> in DGR and/or LVR</a:t>
            </a:r>
            <a:endParaRPr lang="en-US" sz="3200" dirty="0">
              <a:ea typeface="Times New Roman"/>
            </a:endParaRPr>
          </a:p>
          <a:p>
            <a:pPr lvl="2" indent="-285750">
              <a:lnSpc>
                <a:spcPct val="100000"/>
              </a:lnSpc>
              <a:spcBef>
                <a:spcPts val="0"/>
              </a:spcBef>
              <a:spcAft>
                <a:spcPts val="600"/>
              </a:spcAft>
              <a:defRPr/>
            </a:pPr>
            <a:r>
              <a:rPr lang="en-US" sz="3200" dirty="0"/>
              <a:t>You have a “balance remaining” and it is </a:t>
            </a:r>
            <a:r>
              <a:rPr lang="en-US" sz="3200" b="1" u="sng" dirty="0"/>
              <a:t>greater than </a:t>
            </a:r>
            <a:r>
              <a:rPr lang="en-US" sz="3200" dirty="0"/>
              <a:t>the committed remaining</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29CD858C-8E48-2DF9-4898-D1124A032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078" y="3372093"/>
            <a:ext cx="8586216" cy="2368933"/>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F3F3B947-8DE4-E3E4-55C0-0371095769F8}"/>
              </a:ext>
            </a:extLst>
          </p:cNvPr>
          <p:cNvCxnSpPr/>
          <p:nvPr/>
        </p:nvCxnSpPr>
        <p:spPr>
          <a:xfrm flipV="1">
            <a:off x="5461479" y="4795509"/>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8AC79483-91A4-65FC-8809-2A2F00E5E440}"/>
              </a:ext>
            </a:extLst>
          </p:cNvPr>
          <p:cNvSpPr/>
          <p:nvPr/>
        </p:nvSpPr>
        <p:spPr>
          <a:xfrm>
            <a:off x="1440874" y="4947909"/>
            <a:ext cx="4020605" cy="3719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285F4BCA-649A-EE1B-2B1D-8FD8F3FE2109}"/>
              </a:ext>
            </a:extLst>
          </p:cNvPr>
          <p:cNvSpPr/>
          <p:nvPr/>
        </p:nvSpPr>
        <p:spPr>
          <a:xfrm>
            <a:off x="6120923" y="4573668"/>
            <a:ext cx="3657600" cy="4436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426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301195"/>
            <a:ext cx="9924494" cy="4438216"/>
          </a:xfrm>
        </p:spPr>
        <p:txBody>
          <a:bodyPr vert="horz" lIns="91440" tIns="45720" rIns="91440" bIns="45720" rtlCol="0" anchor="t">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lang="en-US" sz="3200" b="1" u="sng" dirty="0">
                <a:solidFill>
                  <a:schemeClr val="tx1"/>
                </a:solidFill>
                <a:latin typeface="Calibri" panose="020F0502020204030204"/>
              </a:rPr>
              <a:t>5-Year Spending Status – </a:t>
            </a:r>
            <a:r>
              <a:rPr lang="en-US" sz="3200" b="1" u="sng" dirty="0">
                <a:solidFill>
                  <a:srgbClr val="FF0000"/>
                </a:solidFill>
                <a:latin typeface="Calibri" panose="020F0502020204030204"/>
              </a:rPr>
              <a:t>DGR</a:t>
            </a:r>
          </a:p>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3200" b="1" i="0" strike="noStrike" kern="1200" cap="none" spc="0" normalizeH="0" baseline="0" noProof="0" dirty="0">
                <a:ln>
                  <a:noFill/>
                </a:ln>
                <a:solidFill>
                  <a:schemeClr val="tx1"/>
                </a:solidFill>
                <a:effectLst/>
                <a:uLnTx/>
                <a:uFillTx/>
                <a:latin typeface="Calibri" panose="020F0502020204030204"/>
                <a:ea typeface="+mn-ea"/>
                <a:cs typeface="+mn-cs"/>
              </a:rPr>
              <a:t>As of 4/25/2024</a:t>
            </a:r>
            <a:endParaRPr kumimoji="0" lang="en-US" sz="1400" b="1" i="0" strike="noStrike" kern="1200" cap="none" spc="0" normalizeH="0" baseline="0" noProof="0" dirty="0">
              <a:ln>
                <a:noFill/>
              </a:ln>
              <a:solidFill>
                <a:schemeClr val="tx1"/>
              </a:solidFill>
              <a:effectLst/>
              <a:uLnTx/>
              <a:uFillTx/>
              <a:latin typeface="Calibri" panose="020F0502020204030204"/>
              <a:ea typeface="+mn-ea"/>
              <a:cs typeface="+mn-cs"/>
            </a:endParaRPr>
          </a:p>
          <a:p>
            <a:pPr marL="1314450" lvl="3" indent="0">
              <a:lnSpc>
                <a:spcPct val="100000"/>
              </a:lnSpc>
              <a:spcBef>
                <a:spcPts val="0"/>
              </a:spcBef>
              <a:spcAft>
                <a:spcPts val="600"/>
              </a:spcAft>
              <a:buNone/>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descr="Map&#10;&#10;Description automatically generated">
            <a:extLst>
              <a:ext uri="{FF2B5EF4-FFF2-40B4-BE49-F238E27FC236}">
                <a16:creationId xmlns:a16="http://schemas.microsoft.com/office/drawing/2014/main" id="{BBF39A3F-1151-83B0-B5B1-2860DEC23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8169" y="1884425"/>
            <a:ext cx="7366707" cy="4250748"/>
          </a:xfrm>
          <a:prstGeom prst="rect">
            <a:avLst/>
          </a:prstGeom>
        </p:spPr>
      </p:pic>
    </p:spTree>
    <p:extLst>
      <p:ext uri="{BB962C8B-B14F-4D97-AF65-F5344CB8AC3E}">
        <p14:creationId xmlns:p14="http://schemas.microsoft.com/office/powerpoint/2010/main" val="559887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301195"/>
            <a:ext cx="9924494" cy="665570"/>
          </a:xfrm>
        </p:spPr>
        <p:txBody>
          <a:bodyPr vert="horz" lIns="91440" tIns="45720" rIns="91440" bIns="45720" rtlCol="0" anchor="t">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lang="en-US" sz="3200" b="1" u="sng" dirty="0">
                <a:solidFill>
                  <a:schemeClr val="tx1"/>
                </a:solidFill>
                <a:latin typeface="Calibri" panose="020F0502020204030204"/>
              </a:rPr>
              <a:t>5-Year Spending Status – </a:t>
            </a:r>
            <a:r>
              <a:rPr lang="en-US" sz="3200" b="1" u="sng" dirty="0">
                <a:solidFill>
                  <a:srgbClr val="FF0000"/>
                </a:solidFill>
                <a:latin typeface="Calibri" panose="020F0502020204030204"/>
              </a:rPr>
              <a:t>DGR</a:t>
            </a:r>
          </a:p>
          <a:p>
            <a:pPr marL="1314450" lvl="3" indent="0">
              <a:lnSpc>
                <a:spcPct val="100000"/>
              </a:lnSpc>
              <a:spcBef>
                <a:spcPts val="0"/>
              </a:spcBef>
              <a:spcAft>
                <a:spcPts val="600"/>
              </a:spcAft>
              <a:buNone/>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descr="Map&#10;&#10;Description automatically generated">
            <a:extLst>
              <a:ext uri="{FF2B5EF4-FFF2-40B4-BE49-F238E27FC236}">
                <a16:creationId xmlns:a16="http://schemas.microsoft.com/office/drawing/2014/main" id="{BBF39A3F-1151-83B0-B5B1-2860DEC23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316" y="2759539"/>
            <a:ext cx="5817324" cy="3356721"/>
          </a:xfrm>
          <a:prstGeom prst="rect">
            <a:avLst/>
          </a:prstGeom>
        </p:spPr>
      </p:pic>
      <p:pic>
        <p:nvPicPr>
          <p:cNvPr id="5" name="Picture 4" descr="A close-up of a flag&#10;&#10;Description automatically generated with low confidence">
            <a:extLst>
              <a:ext uri="{FF2B5EF4-FFF2-40B4-BE49-F238E27FC236}">
                <a16:creationId xmlns:a16="http://schemas.microsoft.com/office/drawing/2014/main" id="{3E54B21B-233B-C16D-CBF3-BDD6DF5108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833" y="2759539"/>
            <a:ext cx="5614853" cy="3234799"/>
          </a:xfrm>
          <a:prstGeom prst="rect">
            <a:avLst/>
          </a:prstGeom>
        </p:spPr>
      </p:pic>
      <p:sp>
        <p:nvSpPr>
          <p:cNvPr id="8" name="TextBox 7">
            <a:extLst>
              <a:ext uri="{FF2B5EF4-FFF2-40B4-BE49-F238E27FC236}">
                <a16:creationId xmlns:a16="http://schemas.microsoft.com/office/drawing/2014/main" id="{9A41075F-FE8E-8D54-A789-9C015F2B8B65}"/>
              </a:ext>
            </a:extLst>
          </p:cNvPr>
          <p:cNvSpPr txBox="1"/>
          <p:nvPr/>
        </p:nvSpPr>
        <p:spPr>
          <a:xfrm>
            <a:off x="1838325" y="2238224"/>
            <a:ext cx="2905125" cy="707886"/>
          </a:xfrm>
          <a:prstGeom prst="rect">
            <a:avLst/>
          </a:prstGeom>
          <a:noFill/>
        </p:spPr>
        <p:txBody>
          <a:bodyPr wrap="square" rtlCol="0">
            <a:spAutoFit/>
          </a:bodyPr>
          <a:lstStyle/>
          <a:p>
            <a:r>
              <a:rPr lang="en-US" sz="4000" b="1" dirty="0"/>
              <a:t>3/19/2024</a:t>
            </a:r>
          </a:p>
        </p:txBody>
      </p:sp>
      <p:sp>
        <p:nvSpPr>
          <p:cNvPr id="9" name="TextBox 8">
            <a:extLst>
              <a:ext uri="{FF2B5EF4-FFF2-40B4-BE49-F238E27FC236}">
                <a16:creationId xmlns:a16="http://schemas.microsoft.com/office/drawing/2014/main" id="{4DA99F0D-464E-7471-9F37-2F55BC7FF653}"/>
              </a:ext>
            </a:extLst>
          </p:cNvPr>
          <p:cNvSpPr txBox="1"/>
          <p:nvPr/>
        </p:nvSpPr>
        <p:spPr>
          <a:xfrm>
            <a:off x="8105775" y="2362527"/>
            <a:ext cx="2905125" cy="707886"/>
          </a:xfrm>
          <a:prstGeom prst="rect">
            <a:avLst/>
          </a:prstGeom>
          <a:noFill/>
        </p:spPr>
        <p:txBody>
          <a:bodyPr wrap="square" rtlCol="0">
            <a:spAutoFit/>
          </a:bodyPr>
          <a:lstStyle/>
          <a:p>
            <a:r>
              <a:rPr lang="en-US" sz="4000" b="1" dirty="0"/>
              <a:t>4/25/2024</a:t>
            </a:r>
          </a:p>
        </p:txBody>
      </p:sp>
    </p:spTree>
    <p:extLst>
      <p:ext uri="{BB962C8B-B14F-4D97-AF65-F5344CB8AC3E}">
        <p14:creationId xmlns:p14="http://schemas.microsoft.com/office/powerpoint/2010/main" val="3467567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301195"/>
            <a:ext cx="9924494" cy="4438216"/>
          </a:xfrm>
        </p:spPr>
        <p:txBody>
          <a:bodyPr vert="horz" lIns="91440" tIns="45720" rIns="91440" bIns="45720" rtlCol="0" anchor="t">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lang="en-US" sz="3200" b="1" u="sng" dirty="0">
                <a:solidFill>
                  <a:schemeClr val="tx1"/>
                </a:solidFill>
                <a:latin typeface="Calibri" panose="020F0502020204030204"/>
              </a:rPr>
              <a:t>5-Year Spending Status – </a:t>
            </a:r>
            <a:r>
              <a:rPr lang="en-US" sz="3200" b="1" u="sng" dirty="0">
                <a:solidFill>
                  <a:srgbClr val="FF0000"/>
                </a:solidFill>
                <a:latin typeface="Calibri" panose="020F0502020204030204"/>
              </a:rPr>
              <a:t>LVR</a:t>
            </a:r>
          </a:p>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3200" b="1" i="0" strike="noStrike" kern="1200" cap="none" spc="0" normalizeH="0" baseline="0" noProof="0" dirty="0">
                <a:ln>
                  <a:noFill/>
                </a:ln>
                <a:solidFill>
                  <a:schemeClr val="tx1"/>
                </a:solidFill>
                <a:effectLst/>
                <a:uLnTx/>
                <a:uFillTx/>
                <a:latin typeface="Calibri" panose="020F0502020204030204"/>
                <a:ea typeface="+mn-ea"/>
                <a:cs typeface="+mn-cs"/>
              </a:rPr>
              <a:t>As of 4/25/2024</a:t>
            </a:r>
            <a:endParaRPr kumimoji="0" lang="en-US" sz="1400" b="1" i="0" strike="noStrike" kern="1200" cap="none" spc="0" normalizeH="0" baseline="0" noProof="0" dirty="0">
              <a:ln>
                <a:noFill/>
              </a:ln>
              <a:solidFill>
                <a:schemeClr val="tx1"/>
              </a:solidFill>
              <a:effectLst/>
              <a:uLnTx/>
              <a:uFillTx/>
              <a:latin typeface="Calibri" panose="020F0502020204030204"/>
              <a:ea typeface="+mn-ea"/>
              <a:cs typeface="+mn-cs"/>
            </a:endParaRPr>
          </a:p>
          <a:p>
            <a:pPr marL="1314450" lvl="3" indent="0">
              <a:lnSpc>
                <a:spcPct val="100000"/>
              </a:lnSpc>
              <a:spcBef>
                <a:spcPts val="0"/>
              </a:spcBef>
              <a:spcAft>
                <a:spcPts val="600"/>
              </a:spcAft>
              <a:buNone/>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5" name="Picture 4" descr="Map&#10;&#10;Description automatically generated">
            <a:extLst>
              <a:ext uri="{FF2B5EF4-FFF2-40B4-BE49-F238E27FC236}">
                <a16:creationId xmlns:a16="http://schemas.microsoft.com/office/drawing/2014/main" id="{DAFEAB2D-A230-A996-FFBA-F3ACB494D6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1468" y="1828155"/>
            <a:ext cx="7376754" cy="4256545"/>
          </a:xfrm>
          <a:prstGeom prst="rect">
            <a:avLst/>
          </a:prstGeom>
        </p:spPr>
      </p:pic>
    </p:spTree>
    <p:extLst>
      <p:ext uri="{BB962C8B-B14F-4D97-AF65-F5344CB8AC3E}">
        <p14:creationId xmlns:p14="http://schemas.microsoft.com/office/powerpoint/2010/main" val="996590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301195"/>
            <a:ext cx="9924494" cy="665570"/>
          </a:xfrm>
        </p:spPr>
        <p:txBody>
          <a:bodyPr vert="horz" lIns="91440" tIns="45720" rIns="91440" bIns="45720" rtlCol="0" anchor="t">
            <a:normAutofit/>
          </a:bodyPr>
          <a:lstStyle/>
          <a:p>
            <a:pPr marL="457200" marR="0" lvl="1" indent="0" algn="l" defTabSz="914400" rtl="0" eaLnBrk="1" fontAlgn="auto" latinLnBrk="0" hangingPunct="1">
              <a:lnSpc>
                <a:spcPct val="100000"/>
              </a:lnSpc>
              <a:spcBef>
                <a:spcPts val="0"/>
              </a:spcBef>
              <a:spcAft>
                <a:spcPts val="600"/>
              </a:spcAft>
              <a:buClrTx/>
              <a:buSzTx/>
              <a:buNone/>
              <a:tabLst/>
              <a:defRPr/>
            </a:pPr>
            <a:r>
              <a:rPr lang="en-US" sz="3200" b="1" u="sng" dirty="0">
                <a:solidFill>
                  <a:schemeClr val="tx1"/>
                </a:solidFill>
                <a:latin typeface="Calibri" panose="020F0502020204030204"/>
              </a:rPr>
              <a:t>5-Year Spending Status – </a:t>
            </a:r>
            <a:r>
              <a:rPr lang="en-US" sz="3200" b="1" u="sng" dirty="0">
                <a:solidFill>
                  <a:srgbClr val="FF0000"/>
                </a:solidFill>
                <a:latin typeface="Calibri" panose="020F0502020204030204"/>
              </a:rPr>
              <a:t>LVR</a:t>
            </a:r>
          </a:p>
          <a:p>
            <a:pPr marL="1314450" lvl="3" indent="0">
              <a:lnSpc>
                <a:spcPct val="100000"/>
              </a:lnSpc>
              <a:spcBef>
                <a:spcPts val="0"/>
              </a:spcBef>
              <a:spcAft>
                <a:spcPts val="600"/>
              </a:spcAft>
              <a:buNone/>
              <a:defRPr/>
            </a:pPr>
            <a:endParaRPr lang="en-US" sz="3200" b="1" dirty="0"/>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8" name="TextBox 7">
            <a:extLst>
              <a:ext uri="{FF2B5EF4-FFF2-40B4-BE49-F238E27FC236}">
                <a16:creationId xmlns:a16="http://schemas.microsoft.com/office/drawing/2014/main" id="{9A41075F-FE8E-8D54-A789-9C015F2B8B65}"/>
              </a:ext>
            </a:extLst>
          </p:cNvPr>
          <p:cNvSpPr txBox="1"/>
          <p:nvPr/>
        </p:nvSpPr>
        <p:spPr>
          <a:xfrm>
            <a:off x="1962709" y="2035384"/>
            <a:ext cx="2905125" cy="707886"/>
          </a:xfrm>
          <a:prstGeom prst="rect">
            <a:avLst/>
          </a:prstGeom>
          <a:noFill/>
        </p:spPr>
        <p:txBody>
          <a:bodyPr wrap="square" rtlCol="0">
            <a:spAutoFit/>
          </a:bodyPr>
          <a:lstStyle/>
          <a:p>
            <a:r>
              <a:rPr lang="en-US" sz="4000" b="1" dirty="0"/>
              <a:t>3/19/2024</a:t>
            </a:r>
          </a:p>
        </p:txBody>
      </p:sp>
      <p:sp>
        <p:nvSpPr>
          <p:cNvPr id="9" name="TextBox 8">
            <a:extLst>
              <a:ext uri="{FF2B5EF4-FFF2-40B4-BE49-F238E27FC236}">
                <a16:creationId xmlns:a16="http://schemas.microsoft.com/office/drawing/2014/main" id="{4DA99F0D-464E-7471-9F37-2F55BC7FF653}"/>
              </a:ext>
            </a:extLst>
          </p:cNvPr>
          <p:cNvSpPr txBox="1"/>
          <p:nvPr/>
        </p:nvSpPr>
        <p:spPr>
          <a:xfrm>
            <a:off x="8188694" y="2109782"/>
            <a:ext cx="2905125" cy="707886"/>
          </a:xfrm>
          <a:prstGeom prst="rect">
            <a:avLst/>
          </a:prstGeom>
          <a:noFill/>
        </p:spPr>
        <p:txBody>
          <a:bodyPr wrap="square" rtlCol="0">
            <a:spAutoFit/>
          </a:bodyPr>
          <a:lstStyle/>
          <a:p>
            <a:r>
              <a:rPr lang="en-US" sz="4000" b="1" dirty="0"/>
              <a:t>4/25/2024</a:t>
            </a:r>
          </a:p>
        </p:txBody>
      </p:sp>
      <p:pic>
        <p:nvPicPr>
          <p:cNvPr id="11" name="Picture 10" descr="Map&#10;&#10;Description automatically generated with low confidence">
            <a:extLst>
              <a:ext uri="{FF2B5EF4-FFF2-40B4-BE49-F238E27FC236}">
                <a16:creationId xmlns:a16="http://schemas.microsoft.com/office/drawing/2014/main" id="{5534F213-6400-4980-888B-F73A8E6E0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940" y="2703074"/>
            <a:ext cx="5810958" cy="3347780"/>
          </a:xfrm>
          <a:prstGeom prst="rect">
            <a:avLst/>
          </a:prstGeom>
        </p:spPr>
      </p:pic>
      <p:pic>
        <p:nvPicPr>
          <p:cNvPr id="13" name="Picture 12" descr="Map&#10;&#10;Description automatically generated">
            <a:extLst>
              <a:ext uri="{FF2B5EF4-FFF2-40B4-BE49-F238E27FC236}">
                <a16:creationId xmlns:a16="http://schemas.microsoft.com/office/drawing/2014/main" id="{9C7BFF8B-81CC-5161-8DAB-79338CF448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3325" y="2703074"/>
            <a:ext cx="5871491" cy="3387976"/>
          </a:xfrm>
          <a:prstGeom prst="rect">
            <a:avLst/>
          </a:prstGeom>
        </p:spPr>
      </p:pic>
    </p:spTree>
    <p:extLst>
      <p:ext uri="{BB962C8B-B14F-4D97-AF65-F5344CB8AC3E}">
        <p14:creationId xmlns:p14="http://schemas.microsoft.com/office/powerpoint/2010/main" val="797390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What do you consider “spent”?</a:t>
            </a:r>
          </a:p>
          <a:p>
            <a:pPr lvl="1"/>
            <a:r>
              <a:rPr lang="en-US" sz="2800" dirty="0">
                <a:solidFill>
                  <a:prstClr val="black"/>
                </a:solidFill>
                <a:ea typeface="Times New Roman"/>
              </a:rPr>
              <a:t>For DGLVR Program: </a:t>
            </a:r>
            <a:r>
              <a:rPr lang="en-US" sz="2800" b="1" u="sng" dirty="0">
                <a:solidFill>
                  <a:prstClr val="black"/>
                </a:solidFill>
                <a:ea typeface="Times New Roman"/>
              </a:rPr>
              <a:t>when DGLVR Funds leave your Program account</a:t>
            </a:r>
          </a:p>
          <a:p>
            <a:pPr lvl="2">
              <a:spcBef>
                <a:spcPts val="0"/>
              </a:spcBef>
            </a:pPr>
            <a:r>
              <a:rPr lang="en-US" sz="2800" dirty="0">
                <a:solidFill>
                  <a:prstClr val="black"/>
                </a:solidFill>
                <a:ea typeface="Times New Roman"/>
              </a:rPr>
              <a:t>An admin/</a:t>
            </a:r>
            <a:r>
              <a:rPr lang="en-US" sz="2800" dirty="0" err="1">
                <a:solidFill>
                  <a:prstClr val="black"/>
                </a:solidFill>
                <a:ea typeface="Times New Roman"/>
              </a:rPr>
              <a:t>edu</a:t>
            </a:r>
            <a:r>
              <a:rPr lang="en-US" sz="2800" dirty="0">
                <a:solidFill>
                  <a:prstClr val="black"/>
                </a:solidFill>
                <a:ea typeface="Times New Roman"/>
              </a:rPr>
              <a:t> expense has been paid with Program funds and reported in quarterly report</a:t>
            </a:r>
          </a:p>
          <a:p>
            <a:pPr lvl="2">
              <a:spcBef>
                <a:spcPts val="0"/>
              </a:spcBef>
            </a:pPr>
            <a:r>
              <a:rPr lang="en-US" sz="2800" dirty="0">
                <a:solidFill>
                  <a:prstClr val="black"/>
                </a:solidFill>
                <a:ea typeface="Times New Roman"/>
              </a:rPr>
              <a:t>A check has been written to the grant recipient and entered in GIS</a:t>
            </a:r>
          </a:p>
          <a:p>
            <a:pPr lvl="2">
              <a:spcBef>
                <a:spcPts val="0"/>
              </a:spcBef>
            </a:pPr>
            <a:r>
              <a:rPr lang="en-US" sz="2800" dirty="0">
                <a:solidFill>
                  <a:prstClr val="black"/>
                </a:solidFill>
                <a:ea typeface="Times New Roman"/>
              </a:rPr>
              <a:t>Advances, partial payments, final payments</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26530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0" y="1120585"/>
            <a:ext cx="10010219" cy="4438216"/>
          </a:xfrm>
        </p:spPr>
        <p:txBody>
          <a:bodyPr vert="horz" lIns="91440" tIns="45720" rIns="91440" bIns="45720" rtlCol="0" anchor="t">
            <a:normAutofit/>
          </a:bodyPr>
          <a:lstStyle/>
          <a:p>
            <a:pPr marL="457200" lvl="1" indent="0">
              <a:lnSpc>
                <a:spcPct val="100000"/>
              </a:lnSpc>
              <a:spcBef>
                <a:spcPts val="0"/>
              </a:spcBef>
              <a:buNone/>
              <a:defRPr/>
            </a:pPr>
            <a:r>
              <a:rPr lang="en-US" sz="3200" b="1" u="sng" dirty="0">
                <a:solidFill>
                  <a:srgbClr val="FF0000"/>
                </a:solidFill>
                <a:ea typeface="Times New Roman"/>
              </a:rPr>
              <a:t>Question</a:t>
            </a:r>
            <a:r>
              <a:rPr lang="en-US" sz="3200" b="1" dirty="0">
                <a:solidFill>
                  <a:srgbClr val="FF0000"/>
                </a:solidFill>
                <a:ea typeface="Times New Roman"/>
              </a:rPr>
              <a:t>: </a:t>
            </a:r>
            <a:r>
              <a:rPr lang="en-US" sz="3200" dirty="0">
                <a:solidFill>
                  <a:prstClr val="black"/>
                </a:solidFill>
                <a:ea typeface="Times New Roman"/>
              </a:rPr>
              <a:t>How do I make sure my spending is counted towards the spending requirement?</a:t>
            </a:r>
          </a:p>
          <a:p>
            <a:pPr marL="914400" lvl="2" indent="0">
              <a:lnSpc>
                <a:spcPct val="100000"/>
              </a:lnSpc>
              <a:spcBef>
                <a:spcPts val="0"/>
              </a:spcBef>
              <a:buNone/>
              <a:defRPr/>
            </a:pPr>
            <a:endParaRPr lang="en-US" sz="3200" b="1" dirty="0">
              <a:solidFill>
                <a:prstClr val="black"/>
              </a:solidFill>
              <a:ea typeface="Times New Roman"/>
            </a:endParaRPr>
          </a:p>
          <a:p>
            <a:pPr marL="396875" lvl="2" indent="0">
              <a:lnSpc>
                <a:spcPct val="100000"/>
              </a:lnSpc>
              <a:spcBef>
                <a:spcPts val="0"/>
              </a:spcBef>
              <a:buNone/>
              <a:defRPr/>
            </a:pPr>
            <a:r>
              <a:rPr lang="en-US" sz="3200" b="1" u="sng" dirty="0">
                <a:solidFill>
                  <a:srgbClr val="FF0000"/>
                </a:solidFill>
                <a:ea typeface="Times New Roman"/>
              </a:rPr>
              <a:t>Answer:</a:t>
            </a:r>
            <a:r>
              <a:rPr lang="en-US" sz="3200" b="1" dirty="0">
                <a:solidFill>
                  <a:srgbClr val="FF0000"/>
                </a:solidFill>
                <a:ea typeface="Times New Roman"/>
              </a:rPr>
              <a:t> </a:t>
            </a:r>
            <a:r>
              <a:rPr lang="en-US" sz="3200" dirty="0">
                <a:solidFill>
                  <a:prstClr val="black"/>
                </a:solidFill>
                <a:ea typeface="Times New Roman"/>
              </a:rPr>
              <a:t>Enter admin, </a:t>
            </a:r>
            <a:r>
              <a:rPr lang="en-US" sz="3200" dirty="0" err="1">
                <a:solidFill>
                  <a:prstClr val="black"/>
                </a:solidFill>
                <a:ea typeface="Times New Roman"/>
              </a:rPr>
              <a:t>edu</a:t>
            </a:r>
            <a:r>
              <a:rPr lang="en-US" sz="3200" dirty="0">
                <a:solidFill>
                  <a:prstClr val="black"/>
                </a:solidFill>
                <a:ea typeface="Times New Roman"/>
              </a:rPr>
              <a:t>, and project expenses in the GIS by </a:t>
            </a:r>
            <a:r>
              <a:rPr lang="en-US" sz="3200" b="1" u="sng" dirty="0">
                <a:solidFill>
                  <a:srgbClr val="FF0000"/>
                </a:solidFill>
                <a:ea typeface="Times New Roman"/>
              </a:rPr>
              <a:t>6/24/2024</a:t>
            </a:r>
            <a:r>
              <a:rPr lang="en-US" sz="3200" dirty="0">
                <a:solidFill>
                  <a:prstClr val="black"/>
                </a:solidFill>
                <a:ea typeface="Times New Roman"/>
              </a:rPr>
              <a:t> (and don’t forget to click save!)</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219AA48B-F52B-4A33-C628-10213AB796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7450" y="3841035"/>
            <a:ext cx="5947349" cy="4314406"/>
          </a:xfrm>
          <a:prstGeom prst="rect">
            <a:avLst/>
          </a:prstGeom>
        </p:spPr>
      </p:pic>
      <p:sp>
        <p:nvSpPr>
          <p:cNvPr id="4" name="Oval 3">
            <a:extLst>
              <a:ext uri="{FF2B5EF4-FFF2-40B4-BE49-F238E27FC236}">
                <a16:creationId xmlns:a16="http://schemas.microsoft.com/office/drawing/2014/main" id="{186929D3-8619-ECC1-DB55-44E57736CFE6}"/>
              </a:ext>
            </a:extLst>
          </p:cNvPr>
          <p:cNvSpPr/>
          <p:nvPr/>
        </p:nvSpPr>
        <p:spPr>
          <a:xfrm>
            <a:off x="5759647" y="4699363"/>
            <a:ext cx="2286001" cy="14862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197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0" y="1120585"/>
            <a:ext cx="10010219" cy="4438216"/>
          </a:xfrm>
        </p:spPr>
        <p:txBody>
          <a:bodyPr vert="horz" lIns="91440" tIns="45720" rIns="91440" bIns="45720" rtlCol="0" anchor="t">
            <a:normAutofit/>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What if my expenses won’t be ready to enter in GIS by 6/24/2024?</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Contact</a:t>
            </a:r>
            <a:r>
              <a:rPr lang="en-US" sz="3200" b="1" dirty="0">
                <a:solidFill>
                  <a:prstClr val="black"/>
                </a:solidFill>
                <a:latin typeface="Calibri"/>
                <a:ea typeface="Times New Roman"/>
              </a:rPr>
              <a:t> </a:t>
            </a:r>
            <a:r>
              <a:rPr lang="en-US" sz="3200" dirty="0">
                <a:solidFill>
                  <a:prstClr val="black"/>
                </a:solidFill>
                <a:latin typeface="Calibri"/>
                <a:ea typeface="Times New Roman"/>
              </a:rPr>
              <a:t>Ken or the SCC to discuss a plan</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3270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0" y="1120585"/>
            <a:ext cx="10010219" cy="4438216"/>
          </a:xfrm>
        </p:spPr>
        <p:txBody>
          <a:bodyPr vert="horz" lIns="91440" tIns="45720" rIns="91440" bIns="45720" rtlCol="0" anchor="t">
            <a:normAutofit/>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What if I know I’m not going to meet my spending requirements?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lang="en-US" sz="10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Reach out to Ken or the SCC to let us know.</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Update on 5-year spending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510561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0" y="1120585"/>
            <a:ext cx="10010219" cy="4438216"/>
          </a:xfrm>
        </p:spPr>
        <p:txBody>
          <a:bodyPr vert="horz" lIns="91440" tIns="45720" rIns="91440" bIns="45720" rtlCol="0" anchor="t">
            <a:normAutofit fontScale="92500" lnSpcReduction="10000"/>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effectLst/>
                <a:uLnTx/>
                <a:uFillTx/>
                <a:latin typeface="Calibri"/>
                <a:ea typeface="Times New Roman"/>
              </a:rPr>
              <a:t>Take Home: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200" b="1" u="sng" dirty="0">
              <a:latin typeface="Calibri"/>
              <a:ea typeface="Times New Roman"/>
            </a:endParaRPr>
          </a:p>
          <a:p>
            <a:pPr marL="457200" lvl="1" indent="0" algn="ctr">
              <a:lnSpc>
                <a:spcPct val="100000"/>
              </a:lnSpc>
              <a:spcBef>
                <a:spcPts val="0"/>
              </a:spcBef>
              <a:buNone/>
              <a:defRPr/>
            </a:pPr>
            <a:r>
              <a:rPr lang="en-US" sz="4400" b="1" u="sng" dirty="0">
                <a:solidFill>
                  <a:srgbClr val="FF0000"/>
                </a:solidFill>
                <a:latin typeface="Calibri"/>
                <a:ea typeface="Times New Roman"/>
              </a:rPr>
              <a:t>Think about Timing </a:t>
            </a:r>
          </a:p>
          <a:p>
            <a:pPr marL="457200" lvl="1" indent="0" algn="ctr">
              <a:lnSpc>
                <a:spcPct val="100000"/>
              </a:lnSpc>
              <a:spcBef>
                <a:spcPts val="0"/>
              </a:spcBef>
              <a:buNone/>
              <a:defRPr/>
            </a:pPr>
            <a:r>
              <a:rPr lang="en-US" sz="3900" b="1" dirty="0">
                <a:solidFill>
                  <a:srgbClr val="FF0000"/>
                </a:solidFill>
                <a:latin typeface="Calibri"/>
                <a:ea typeface="Times New Roman"/>
              </a:rPr>
              <a:t>(Run an annual program)</a:t>
            </a:r>
          </a:p>
          <a:p>
            <a:pPr lvl="1"/>
            <a:endParaRPr lang="en-US" sz="3200" dirty="0">
              <a:solidFill>
                <a:srgbClr val="00B0F0"/>
              </a:solidFill>
              <a:cs typeface="Calibri"/>
            </a:endParaRPr>
          </a:p>
          <a:p>
            <a:pPr marL="457200" lvl="1" indent="0" algn="ctr">
              <a:lnSpc>
                <a:spcPct val="100000"/>
              </a:lnSpc>
              <a:spcBef>
                <a:spcPts val="0"/>
              </a:spcBef>
              <a:buNone/>
              <a:defRPr/>
            </a:pPr>
            <a:r>
              <a:rPr lang="en-US" sz="4400" b="1" u="sng" dirty="0">
                <a:solidFill>
                  <a:srgbClr val="FF0000"/>
                </a:solidFill>
                <a:latin typeface="Calibri"/>
              </a:rPr>
              <a:t>When funding complex projects:</a:t>
            </a:r>
          </a:p>
          <a:p>
            <a:pPr lvl="1" algn="ctr">
              <a:lnSpc>
                <a:spcPct val="100000"/>
              </a:lnSpc>
              <a:spcBef>
                <a:spcPts val="0"/>
              </a:spcBef>
              <a:defRPr/>
            </a:pPr>
            <a:r>
              <a:rPr lang="en-US" sz="3300" b="1" dirty="0">
                <a:solidFill>
                  <a:srgbClr val="FF0000"/>
                </a:solidFill>
                <a:latin typeface="Calibri"/>
              </a:rPr>
              <a:t>Consider limiting the number of them funded at once</a:t>
            </a:r>
          </a:p>
          <a:p>
            <a:pPr lvl="1" algn="ctr">
              <a:lnSpc>
                <a:spcPct val="100000"/>
              </a:lnSpc>
              <a:spcBef>
                <a:spcPts val="0"/>
              </a:spcBef>
              <a:defRPr/>
            </a:pPr>
            <a:r>
              <a:rPr lang="en-US" sz="3300" b="1" dirty="0">
                <a:solidFill>
                  <a:srgbClr val="FF0000"/>
                </a:solidFill>
                <a:latin typeface="Calibri"/>
              </a:rPr>
              <a:t>Consider spending deadlines and how long money may be “tied up” in a project</a:t>
            </a:r>
          </a:p>
          <a:p>
            <a:pPr lvl="1" algn="ctr">
              <a:lnSpc>
                <a:spcPct val="100000"/>
              </a:lnSpc>
              <a:spcBef>
                <a:spcPts val="0"/>
              </a:spcBef>
              <a:defRPr/>
            </a:pPr>
            <a:endParaRPr lang="en-US" sz="4400" b="1" dirty="0">
              <a:solidFill>
                <a:srgbClr val="FF0000"/>
              </a:solidFill>
              <a:latin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Keeping up with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72528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170265" cy="4860371"/>
          </a:xfrm>
        </p:spPr>
        <p:txBody>
          <a:bodyPr vert="horz" lIns="91440" tIns="45720" rIns="91440" bIns="45720" rtlCol="0" anchor="t">
            <a:normAutofit/>
          </a:bodyPr>
          <a:lstStyle/>
          <a:p>
            <a:r>
              <a:rPr lang="en-US" sz="3200" dirty="0">
                <a:cs typeface="Calibri"/>
              </a:rPr>
              <a:t>Annual allocations are typically determined in May each year, pending approval of the state budget 7/1</a:t>
            </a:r>
          </a:p>
          <a:p>
            <a:pPr lvl="1"/>
            <a:r>
              <a:rPr lang="en-US" sz="2800" dirty="0">
                <a:cs typeface="Calibri"/>
              </a:rPr>
              <a:t>Could be June or July some years as needed</a:t>
            </a: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Basics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5" name="Picture 4">
            <a:extLst>
              <a:ext uri="{FF2B5EF4-FFF2-40B4-BE49-F238E27FC236}">
                <a16:creationId xmlns:a16="http://schemas.microsoft.com/office/drawing/2014/main" id="{F749C83E-DA23-8677-3176-FBE329C3A9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3705" y="2892085"/>
            <a:ext cx="6943170" cy="37134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Oval 7">
            <a:extLst>
              <a:ext uri="{FF2B5EF4-FFF2-40B4-BE49-F238E27FC236}">
                <a16:creationId xmlns:a16="http://schemas.microsoft.com/office/drawing/2014/main" id="{84E1C591-CDB8-CDD9-5057-62F06C52B260}"/>
              </a:ext>
            </a:extLst>
          </p:cNvPr>
          <p:cNvSpPr/>
          <p:nvPr/>
        </p:nvSpPr>
        <p:spPr>
          <a:xfrm>
            <a:off x="4345980" y="3412559"/>
            <a:ext cx="2369146" cy="685800"/>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2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773223" cy="4860371"/>
          </a:xfrm>
        </p:spPr>
        <p:txBody>
          <a:bodyPr vert="horz" lIns="91440" tIns="45720" rIns="91440" bIns="45720" rtlCol="0" anchor="t">
            <a:normAutofit/>
          </a:bodyPr>
          <a:lstStyle/>
          <a:p>
            <a:r>
              <a:rPr lang="en-US" sz="3200" dirty="0">
                <a:cs typeface="Calibri"/>
              </a:rPr>
              <a:t>CDs receive 2 separate allocations each year:</a:t>
            </a:r>
          </a:p>
          <a:p>
            <a:pPr lvl="1"/>
            <a:r>
              <a:rPr lang="en-US" sz="2800" dirty="0">
                <a:cs typeface="Calibri"/>
              </a:rPr>
              <a:t>Dirt and Gravel Road funds (DGR) and Low Volume Road Funds (LVR)</a:t>
            </a:r>
          </a:p>
          <a:p>
            <a:pPr lvl="1"/>
            <a:r>
              <a:rPr lang="en-US" sz="2800" dirty="0">
                <a:cs typeface="Calibri"/>
              </a:rPr>
              <a:t>Spending requirements are calculated and tracked separately for each allocation</a:t>
            </a:r>
          </a:p>
          <a:p>
            <a:pPr marL="457200" lvl="1" indent="0">
              <a:buNone/>
            </a:pPr>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Spending Basics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5" name="Picture 4">
            <a:extLst>
              <a:ext uri="{FF2B5EF4-FFF2-40B4-BE49-F238E27FC236}">
                <a16:creationId xmlns:a16="http://schemas.microsoft.com/office/drawing/2014/main" id="{930FEDC5-94FE-492D-3C04-EDB0FDE7A5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186" y="3491751"/>
            <a:ext cx="5244699" cy="28050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957D4939-96D4-87B7-9AAF-013CB6EBD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9104" y="3491751"/>
            <a:ext cx="4811481" cy="28259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Oval 10">
            <a:extLst>
              <a:ext uri="{FF2B5EF4-FFF2-40B4-BE49-F238E27FC236}">
                <a16:creationId xmlns:a16="http://schemas.microsoft.com/office/drawing/2014/main" id="{8DDB49BE-0359-41BC-483F-83139FD1301F}"/>
              </a:ext>
            </a:extLst>
          </p:cNvPr>
          <p:cNvSpPr/>
          <p:nvPr/>
        </p:nvSpPr>
        <p:spPr>
          <a:xfrm>
            <a:off x="1028701" y="3491751"/>
            <a:ext cx="1200150" cy="685800"/>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CE67014-D145-CC3A-30DB-65659D8EBA87}"/>
              </a:ext>
            </a:extLst>
          </p:cNvPr>
          <p:cNvSpPr/>
          <p:nvPr/>
        </p:nvSpPr>
        <p:spPr>
          <a:xfrm>
            <a:off x="6772276" y="3400425"/>
            <a:ext cx="1400174" cy="685800"/>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7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562294" cy="4438216"/>
          </a:xfrm>
        </p:spPr>
        <p:txBody>
          <a:bodyPr vert="horz" lIns="91440" tIns="45720" rIns="91440" bIns="45720" rtlCol="0" anchor="t">
            <a:normAutofit fontScale="92500" lnSpcReduction="10000"/>
          </a:bodyPr>
          <a:lstStyle/>
          <a:p>
            <a:r>
              <a:rPr lang="en-US" sz="3200" dirty="0">
                <a:cs typeface="Calibri"/>
              </a:rPr>
              <a:t>Quick review of spending basics</a:t>
            </a:r>
          </a:p>
          <a:p>
            <a:r>
              <a:rPr lang="en-US" sz="3200" b="1" dirty="0">
                <a:cs typeface="Calibri"/>
              </a:rPr>
              <a:t>Explain the 3 spending requirements</a:t>
            </a:r>
          </a:p>
          <a:p>
            <a:pPr lvl="1"/>
            <a:r>
              <a:rPr lang="en-US" sz="2800" dirty="0">
                <a:cs typeface="Calibri"/>
              </a:rPr>
              <a:t>2-year (total allocation)</a:t>
            </a:r>
          </a:p>
          <a:p>
            <a:pPr lvl="1"/>
            <a:r>
              <a:rPr lang="en-US" sz="2800" dirty="0">
                <a:cs typeface="Calibri"/>
              </a:rPr>
              <a:t>1-year (admin &amp; </a:t>
            </a:r>
            <a:r>
              <a:rPr lang="en-US" sz="2800" dirty="0" err="1">
                <a:cs typeface="Calibri"/>
              </a:rPr>
              <a:t>edu</a:t>
            </a:r>
            <a:r>
              <a:rPr lang="en-US" sz="2800" dirty="0">
                <a:cs typeface="Calibri"/>
              </a:rPr>
              <a:t>)</a:t>
            </a:r>
          </a:p>
          <a:p>
            <a:pPr lvl="1"/>
            <a:r>
              <a:rPr lang="en-US" sz="2800" dirty="0">
                <a:cs typeface="Calibri"/>
              </a:rPr>
              <a:t>End of Five-year agreement</a:t>
            </a:r>
          </a:p>
          <a:p>
            <a:r>
              <a:rPr lang="en-US" sz="3200" dirty="0">
                <a:cs typeface="Calibri"/>
              </a:rPr>
              <a:t>Tips for keeping up with spending requirements</a:t>
            </a:r>
          </a:p>
          <a:p>
            <a:r>
              <a:rPr lang="en-US" sz="3200" dirty="0">
                <a:cs typeface="Calibri"/>
              </a:rPr>
              <a:t>Budgeting and determining how much funding is available for new projects/expenses</a:t>
            </a:r>
          </a:p>
          <a:p>
            <a:r>
              <a:rPr lang="en-US" sz="3200" dirty="0">
                <a:cs typeface="Calibri"/>
              </a:rPr>
              <a:t>Update on 5-year spending</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descr="A picture containing tree, outdoor, grass, nature&#10;&#10;Description automatically generated">
            <a:extLst>
              <a:ext uri="{FF2B5EF4-FFF2-40B4-BE49-F238E27FC236}">
                <a16:creationId xmlns:a16="http://schemas.microsoft.com/office/drawing/2014/main" id="{1942F187-DF1D-A3CD-B896-5227C4087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68835" y="2085802"/>
            <a:ext cx="4581809" cy="3436357"/>
          </a:xfrm>
          <a:prstGeom prst="rect">
            <a:avLst/>
          </a:prstGeom>
        </p:spPr>
      </p:pic>
    </p:spTree>
    <p:extLst>
      <p:ext uri="{BB962C8B-B14F-4D97-AF65-F5344CB8AC3E}">
        <p14:creationId xmlns:p14="http://schemas.microsoft.com/office/powerpoint/2010/main" val="3645901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Props1.xml><?xml version="1.0" encoding="utf-8"?>
<ds:datastoreItem xmlns:ds="http://schemas.openxmlformats.org/officeDocument/2006/customXml" ds:itemID="{B8E4C861-3912-4647-B786-8E1C39BE5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69B34B-9780-4CED-84FD-475252F16F3F}">
  <ds:schemaRefs>
    <ds:schemaRef ds:uri="http://schemas.microsoft.com/sharepoint/v3/contenttype/forms"/>
  </ds:schemaRefs>
</ds:datastoreItem>
</file>

<file path=customXml/itemProps3.xml><?xml version="1.0" encoding="utf-8"?>
<ds:datastoreItem xmlns:ds="http://schemas.openxmlformats.org/officeDocument/2006/customXml" ds:itemID="{D0C7FA4C-1670-4521-B2FB-1BA0C5760520}">
  <ds:schemaRefs>
    <ds:schemaRef ds:uri="http://schemas.microsoft.com/office/2006/metadata/properties"/>
    <ds:schemaRef ds:uri="http://schemas.microsoft.com/office/infopath/2007/PartnerControls"/>
    <ds:schemaRef ds:uri="4ce192a9-dbef-4c03-a9bc-6926f8c61758"/>
  </ds:schemaRefs>
</ds:datastoreItem>
</file>

<file path=docProps/app.xml><?xml version="1.0" encoding="utf-8"?>
<Properties xmlns="http://schemas.openxmlformats.org/officeDocument/2006/extended-properties" xmlns:vt="http://schemas.openxmlformats.org/officeDocument/2006/docPropsVTypes">
  <TotalTime>41168</TotalTime>
  <Words>3396</Words>
  <Application>Microsoft Office PowerPoint</Application>
  <PresentationFormat>Widescreen</PresentationFormat>
  <Paragraphs>957</Paragraphs>
  <Slides>69</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69</vt:i4>
      </vt:variant>
    </vt:vector>
  </HeadingPairs>
  <TitlesOfParts>
    <vt:vector size="79" baseType="lpstr">
      <vt:lpstr>Arial</vt:lpstr>
      <vt:lpstr>Arial Black</vt:lpstr>
      <vt:lpstr>Calibri</vt:lpstr>
      <vt:lpstr>Calibri Light</vt:lpstr>
      <vt:lpstr>Gill Sans MT</vt:lpstr>
      <vt:lpstr>Times New Roman</vt:lpstr>
      <vt:lpstr>Wingdings</vt:lpstr>
      <vt:lpstr>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3.4.2-7 CD Spending Categories</vt:lpstr>
      <vt:lpstr>3.4.2-7 CD Spending Categories</vt:lpstr>
      <vt:lpstr>3.4.2-7 CD Spending Categories</vt:lpstr>
      <vt:lpstr>3.4.2-7 CD Spending Categories</vt:lpstr>
      <vt:lpstr>3.4.2-7 CD Spending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from “FY 2022-23 Updates”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82</cp:revision>
  <dcterms:created xsi:type="dcterms:W3CDTF">2023-05-20T23:06:41Z</dcterms:created>
  <dcterms:modified xsi:type="dcterms:W3CDTF">2024-04-25T14:12:55Z</dcterms:modified>
</cp:coreProperties>
</file>