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 id="2147483730" r:id="rId3"/>
  </p:sldMasterIdLst>
  <p:notesMasterIdLst>
    <p:notesMasterId r:id="rId61"/>
  </p:notesMasterIdLst>
  <p:handoutMasterIdLst>
    <p:handoutMasterId r:id="rId62"/>
  </p:handoutMasterIdLst>
  <p:sldIdLst>
    <p:sldId id="342" r:id="rId4"/>
    <p:sldId id="581" r:id="rId5"/>
    <p:sldId id="320" r:id="rId6"/>
    <p:sldId id="585" r:id="rId7"/>
    <p:sldId id="557" r:id="rId8"/>
    <p:sldId id="571" r:id="rId9"/>
    <p:sldId id="594" r:id="rId10"/>
    <p:sldId id="519" r:id="rId11"/>
    <p:sldId id="513" r:id="rId12"/>
    <p:sldId id="514" r:id="rId13"/>
    <p:sldId id="515" r:id="rId14"/>
    <p:sldId id="554" r:id="rId15"/>
    <p:sldId id="555" r:id="rId16"/>
    <p:sldId id="559" r:id="rId17"/>
    <p:sldId id="572" r:id="rId18"/>
    <p:sldId id="512" r:id="rId19"/>
    <p:sldId id="556" r:id="rId20"/>
    <p:sldId id="573" r:id="rId21"/>
    <p:sldId id="457" r:id="rId22"/>
    <p:sldId id="496" r:id="rId23"/>
    <p:sldId id="497" r:id="rId24"/>
    <p:sldId id="574" r:id="rId25"/>
    <p:sldId id="595" r:id="rId26"/>
    <p:sldId id="502" r:id="rId27"/>
    <p:sldId id="592" r:id="rId28"/>
    <p:sldId id="505" r:id="rId29"/>
    <p:sldId id="506" r:id="rId30"/>
    <p:sldId id="575" r:id="rId31"/>
    <p:sldId id="498" r:id="rId32"/>
    <p:sldId id="548" r:id="rId33"/>
    <p:sldId id="503" r:id="rId34"/>
    <p:sldId id="504" r:id="rId35"/>
    <p:sldId id="586" r:id="rId36"/>
    <p:sldId id="549" r:id="rId37"/>
    <p:sldId id="561" r:id="rId38"/>
    <p:sldId id="553" r:id="rId39"/>
    <p:sldId id="565" r:id="rId40"/>
    <p:sldId id="566" r:id="rId41"/>
    <p:sldId id="567" r:id="rId42"/>
    <p:sldId id="587" r:id="rId43"/>
    <p:sldId id="593" r:id="rId44"/>
    <p:sldId id="576" r:id="rId45"/>
    <p:sldId id="569" r:id="rId46"/>
    <p:sldId id="577" r:id="rId47"/>
    <p:sldId id="507" r:id="rId48"/>
    <p:sldId id="562" r:id="rId49"/>
    <p:sldId id="563" r:id="rId50"/>
    <p:sldId id="564" r:id="rId51"/>
    <p:sldId id="578" r:id="rId52"/>
    <p:sldId id="568" r:id="rId53"/>
    <p:sldId id="590" r:id="rId54"/>
    <p:sldId id="589" r:id="rId55"/>
    <p:sldId id="580" r:id="rId56"/>
    <p:sldId id="591" r:id="rId57"/>
    <p:sldId id="579" r:id="rId58"/>
    <p:sldId id="570" r:id="rId59"/>
    <p:sldId id="596" r:id="rId60"/>
  </p:sldIdLst>
  <p:sldSz cx="9144000" cy="6858000" type="screen4x3"/>
  <p:notesSz cx="7315200" cy="9601200"/>
  <p:defaultTextStyle>
    <a:defPPr>
      <a:defRPr lang="en-US"/>
    </a:defPPr>
    <a:lvl1pPr algn="l" rtl="0" fontAlgn="base">
      <a:spcBef>
        <a:spcPct val="0"/>
      </a:spcBef>
      <a:spcAft>
        <a:spcPct val="0"/>
      </a:spcAft>
      <a:defRPr sz="3200" kern="1200">
        <a:solidFill>
          <a:schemeClr val="tx1"/>
        </a:solidFill>
        <a:latin typeface="Times New Roman" pitchFamily="18" charset="0"/>
        <a:ea typeface="+mn-ea"/>
        <a:cs typeface="+mn-cs"/>
      </a:defRPr>
    </a:lvl1pPr>
    <a:lvl2pPr marL="457200" algn="l" rtl="0" fontAlgn="base">
      <a:spcBef>
        <a:spcPct val="0"/>
      </a:spcBef>
      <a:spcAft>
        <a:spcPct val="0"/>
      </a:spcAft>
      <a:defRPr sz="3200" kern="1200">
        <a:solidFill>
          <a:schemeClr val="tx1"/>
        </a:solidFill>
        <a:latin typeface="Times New Roman" pitchFamily="18" charset="0"/>
        <a:ea typeface="+mn-ea"/>
        <a:cs typeface="+mn-cs"/>
      </a:defRPr>
    </a:lvl2pPr>
    <a:lvl3pPr marL="914400" algn="l" rtl="0" fontAlgn="base">
      <a:spcBef>
        <a:spcPct val="0"/>
      </a:spcBef>
      <a:spcAft>
        <a:spcPct val="0"/>
      </a:spcAft>
      <a:defRPr sz="3200" kern="1200">
        <a:solidFill>
          <a:schemeClr val="tx1"/>
        </a:solidFill>
        <a:latin typeface="Times New Roman" pitchFamily="18" charset="0"/>
        <a:ea typeface="+mn-ea"/>
        <a:cs typeface="+mn-cs"/>
      </a:defRPr>
    </a:lvl3pPr>
    <a:lvl4pPr marL="1371600" algn="l" rtl="0" fontAlgn="base">
      <a:spcBef>
        <a:spcPct val="0"/>
      </a:spcBef>
      <a:spcAft>
        <a:spcPct val="0"/>
      </a:spcAft>
      <a:defRPr sz="3200" kern="1200">
        <a:solidFill>
          <a:schemeClr val="tx1"/>
        </a:solidFill>
        <a:latin typeface="Times New Roman" pitchFamily="18" charset="0"/>
        <a:ea typeface="+mn-ea"/>
        <a:cs typeface="+mn-cs"/>
      </a:defRPr>
    </a:lvl4pPr>
    <a:lvl5pPr marL="1828800" algn="l"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99"/>
    <a:srgbClr val="FFFF00"/>
    <a:srgbClr val="FF0000"/>
    <a:srgbClr val="FFFF99"/>
    <a:srgbClr val="006600"/>
    <a:srgbClr val="00006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94033" autoAdjust="0"/>
  </p:normalViewPr>
  <p:slideViewPr>
    <p:cSldViewPr snapToGrid="0">
      <p:cViewPr varScale="1">
        <p:scale>
          <a:sx n="82" d="100"/>
          <a:sy n="82" d="100"/>
        </p:scale>
        <p:origin x="1373" y="24"/>
      </p:cViewPr>
      <p:guideLst>
        <p:guide orient="horz" pos="2160"/>
        <p:guide pos="2880"/>
      </p:guideLst>
    </p:cSldViewPr>
  </p:slideViewPr>
  <p:outlineViewPr>
    <p:cViewPr>
      <p:scale>
        <a:sx n="33" d="100"/>
        <a:sy n="33" d="100"/>
      </p:scale>
      <p:origin x="0" y="-4422"/>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1" d="100"/>
          <a:sy n="51" d="100"/>
        </p:scale>
        <p:origin x="2820" y="84"/>
      </p:cViewPr>
      <p:guideLst/>
    </p:cSldViewPr>
  </p:notesViewPr>
  <p:gridSpacing cx="914400" cy="9144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defTabSz="965200">
              <a:defRPr sz="1200"/>
            </a:lvl1pPr>
          </a:lstStyle>
          <a:p>
            <a:pPr>
              <a:defRPr/>
            </a:pPr>
            <a:endParaRPr lang="en-US" dirty="0"/>
          </a:p>
        </p:txBody>
      </p:sp>
      <p:sp>
        <p:nvSpPr>
          <p:cNvPr id="9011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r" defTabSz="965200">
              <a:defRPr sz="1200"/>
            </a:lvl1pPr>
          </a:lstStyle>
          <a:p>
            <a:pPr>
              <a:defRPr/>
            </a:pPr>
            <a:endParaRPr lang="en-US" dirty="0"/>
          </a:p>
        </p:txBody>
      </p:sp>
      <p:sp>
        <p:nvSpPr>
          <p:cNvPr id="90116" name="Rectangle 4"/>
          <p:cNvSpPr>
            <a:spLocks noGrp="1" noChangeArrowheads="1"/>
          </p:cNvSpPr>
          <p:nvPr>
            <p:ph type="ftr" sz="quarter" idx="2"/>
          </p:nvPr>
        </p:nvSpPr>
        <p:spPr bwMode="auto">
          <a:xfrm>
            <a:off x="0" y="9121775"/>
            <a:ext cx="3168650"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defTabSz="965200">
              <a:defRPr sz="1200"/>
            </a:lvl1pPr>
          </a:lstStyle>
          <a:p>
            <a:pPr>
              <a:defRPr/>
            </a:pPr>
            <a:endParaRPr lang="en-US" dirty="0"/>
          </a:p>
        </p:txBody>
      </p:sp>
      <p:sp>
        <p:nvSpPr>
          <p:cNvPr id="9011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r" defTabSz="965200">
              <a:defRPr sz="1200"/>
            </a:lvl1pPr>
          </a:lstStyle>
          <a:p>
            <a:pPr>
              <a:defRPr/>
            </a:pPr>
            <a:fld id="{1C1EAB3C-519F-44C0-8EEC-598153238B30}" type="slidenum">
              <a:rPr lang="en-US"/>
              <a:pPr>
                <a:defRPr/>
              </a:pPr>
              <a:t>‹#›</a:t>
            </a:fld>
            <a:endParaRPr lang="en-US" dirty="0"/>
          </a:p>
        </p:txBody>
      </p:sp>
    </p:spTree>
    <p:extLst>
      <p:ext uri="{BB962C8B-B14F-4D97-AF65-F5344CB8AC3E}">
        <p14:creationId xmlns:p14="http://schemas.microsoft.com/office/powerpoint/2010/main" val="160980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defTabSz="965200">
              <a:defRPr sz="1200"/>
            </a:lvl1pPr>
          </a:lstStyle>
          <a:p>
            <a:pPr>
              <a:defRPr/>
            </a:pPr>
            <a:endParaRPr lang="en-US" dirty="0"/>
          </a:p>
        </p:txBody>
      </p:sp>
      <p:sp>
        <p:nvSpPr>
          <p:cNvPr id="4099"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lvl1pPr algn="r" defTabSz="965200">
              <a:defRPr sz="1200"/>
            </a:lvl1pPr>
          </a:lstStyle>
          <a:p>
            <a:pPr>
              <a:defRPr/>
            </a:pPr>
            <a:endParaRPr lang="en-US" dirty="0"/>
          </a:p>
        </p:txBody>
      </p:sp>
      <p:sp>
        <p:nvSpPr>
          <p:cNvPr id="317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51" tIns="48326" rIns="96651" bIns="483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defTabSz="965200">
              <a:defRPr sz="1200"/>
            </a:lvl1pPr>
          </a:lstStyle>
          <a:p>
            <a:pPr>
              <a:defRPr/>
            </a:pPr>
            <a:endParaRPr lang="en-US" dirty="0"/>
          </a:p>
        </p:txBody>
      </p:sp>
      <p:sp>
        <p:nvSpPr>
          <p:cNvPr id="4103"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96651" tIns="48326" rIns="96651" bIns="48326" numCol="1" anchor="b" anchorCtr="0" compatLnSpc="1">
            <a:prstTxWarp prst="textNoShape">
              <a:avLst/>
            </a:prstTxWarp>
          </a:bodyPr>
          <a:lstStyle>
            <a:lvl1pPr algn="r" defTabSz="965200">
              <a:defRPr sz="1200"/>
            </a:lvl1pPr>
          </a:lstStyle>
          <a:p>
            <a:pPr>
              <a:defRPr/>
            </a:pPr>
            <a:fld id="{E6A57FF7-1B74-447F-A7D0-3D758179C8C2}" type="slidenum">
              <a:rPr lang="en-US"/>
              <a:pPr>
                <a:defRPr/>
              </a:pPr>
              <a:t>‹#›</a:t>
            </a:fld>
            <a:endParaRPr lang="en-US" dirty="0"/>
          </a:p>
        </p:txBody>
      </p:sp>
    </p:spTree>
    <p:extLst>
      <p:ext uri="{BB962C8B-B14F-4D97-AF65-F5344CB8AC3E}">
        <p14:creationId xmlns:p14="http://schemas.microsoft.com/office/powerpoint/2010/main" val="1659349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8568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15</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6151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87871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18</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0578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19</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8248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20</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559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21</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53748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22</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8876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5200" rtl="0" eaLnBrk="1" fontAlgn="base" latinLnBrk="0" hangingPunct="1">
              <a:lnSpc>
                <a:spcPct val="100000"/>
              </a:lnSpc>
              <a:spcBef>
                <a:spcPct val="0"/>
              </a:spcBef>
              <a:spcAft>
                <a:spcPct val="0"/>
              </a:spcAft>
              <a:buClrTx/>
              <a:buSzTx/>
              <a:buFontTx/>
              <a:buNone/>
              <a:tabLst/>
              <a:defRPr/>
            </a:pPr>
            <a:fld id="{B579CD3B-D0EC-4B8B-8B8B-A9AF1742AF71}"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6578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24</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08411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25</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4583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903274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70671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27</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43969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28</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920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29</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08058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30</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30911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31</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8077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32</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06692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33</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54511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34</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02094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35</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141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7DE21F3-4D9A-483D-A5B0-AC302C3E9DF4}" type="slidenum">
              <a:rPr lang="en-US" smtClean="0"/>
              <a:pPr/>
              <a:t>3</a:t>
            </a:fld>
            <a:endParaRPr lang="en-US" dirty="0"/>
          </a:p>
        </p:txBody>
      </p:sp>
      <p:sp>
        <p:nvSpPr>
          <p:cNvPr id="32772" name="Rectangle 3"/>
          <p:cNvSpPr>
            <a:spLocks noGrp="1" noRot="1" noChangeAspect="1" noChangeArrowheads="1" noTextEdit="1"/>
          </p:cNvSpPr>
          <p:nvPr>
            <p:ph type="sldImg"/>
          </p:nvPr>
        </p:nvSpPr>
        <p:spPr>
          <a:xfrm>
            <a:off x="1265238" y="727075"/>
            <a:ext cx="4784725" cy="3587750"/>
          </a:xfrm>
          <a:ln w="12700" cap="flat">
            <a:solidFill>
              <a:schemeClr val="tx1"/>
            </a:solidFill>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69542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51741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37</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10728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38</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60157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39</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76947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40</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1465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41</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68065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42</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61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43</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8642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44</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47873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45</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77960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68224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67947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47</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31156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48</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67950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49</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46784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50</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70228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51</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5447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52</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13540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53</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54705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54</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5160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55</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855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5200" rtl="0" eaLnBrk="1" fontAlgn="base" latinLnBrk="0" hangingPunct="1">
              <a:lnSpc>
                <a:spcPct val="100000"/>
              </a:lnSpc>
              <a:spcBef>
                <a:spcPct val="0"/>
              </a:spcBef>
              <a:spcAft>
                <a:spcPct val="0"/>
              </a:spcAft>
              <a:buClrTx/>
              <a:buSzTx/>
              <a:buFontTx/>
              <a:buNone/>
              <a:tabLst/>
              <a:defRPr/>
            </a:pPr>
            <a:fld id="{B579CD3B-D0EC-4B8B-8B8B-A9AF1742AF71}"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3424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56</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70846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5200" rtl="0" eaLnBrk="1" fontAlgn="base" latinLnBrk="0" hangingPunct="1">
              <a:lnSpc>
                <a:spcPct val="100000"/>
              </a:lnSpc>
              <a:spcBef>
                <a:spcPct val="0"/>
              </a:spcBef>
              <a:spcAft>
                <a:spcPct val="0"/>
              </a:spcAft>
              <a:buClrTx/>
              <a:buSzTx/>
              <a:buFontTx/>
              <a:buNone/>
              <a:tabLst/>
              <a:defRPr/>
            </a:pPr>
            <a:fld id="{B579CD3B-D0EC-4B8B-8B8B-A9AF1742AF71}"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3091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8</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514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9</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7916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10</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9161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CD3B-D0EC-4B8B-8B8B-A9AF1742AF71}" type="slidenum">
              <a:rPr lang="en-US"/>
              <a:pPr/>
              <a:t>11</a:t>
            </a:fld>
            <a:endParaRPr lang="en-US" dirty="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5029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7D3511A-948E-4CC6-8FD3-6C8A57DCDE12}" type="slidenum">
              <a:rPr lang="en-US"/>
              <a:pPr>
                <a:defRPr/>
              </a:pPr>
              <a:t>‹#›</a:t>
            </a:fld>
            <a:endParaRPr lang="en-US" dirty="0"/>
          </a:p>
        </p:txBody>
      </p:sp>
    </p:spTree>
    <p:extLst>
      <p:ext uri="{BB962C8B-B14F-4D97-AF65-F5344CB8AC3E}">
        <p14:creationId xmlns:p14="http://schemas.microsoft.com/office/powerpoint/2010/main" val="233732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F9459FE-EA5F-4F38-A745-962CD0990A9D}" type="slidenum">
              <a:rPr lang="en-US"/>
              <a:pPr>
                <a:defRPr/>
              </a:pPr>
              <a:t>‹#›</a:t>
            </a:fld>
            <a:endParaRPr lang="en-US" dirty="0"/>
          </a:p>
        </p:txBody>
      </p:sp>
    </p:spTree>
    <p:extLst>
      <p:ext uri="{BB962C8B-B14F-4D97-AF65-F5344CB8AC3E}">
        <p14:creationId xmlns:p14="http://schemas.microsoft.com/office/powerpoint/2010/main" val="3089047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FB7FD21-AAB5-41CB-A5B4-3849F81E927A}" type="slidenum">
              <a:rPr lang="en-US"/>
              <a:pPr>
                <a:defRPr/>
              </a:pPr>
              <a:t>‹#›</a:t>
            </a:fld>
            <a:endParaRPr lang="en-US" dirty="0"/>
          </a:p>
        </p:txBody>
      </p:sp>
    </p:spTree>
    <p:extLst>
      <p:ext uri="{BB962C8B-B14F-4D97-AF65-F5344CB8AC3E}">
        <p14:creationId xmlns:p14="http://schemas.microsoft.com/office/powerpoint/2010/main" val="629971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7D9BF44-AB1D-4454-A23A-CA84D0B68E46}" type="slidenum">
              <a:rPr lang="en-US"/>
              <a:pPr>
                <a:defRPr/>
              </a:pPr>
              <a:t>‹#›</a:t>
            </a:fld>
            <a:endParaRPr lang="en-US" dirty="0"/>
          </a:p>
        </p:txBody>
      </p:sp>
    </p:spTree>
    <p:extLst>
      <p:ext uri="{BB962C8B-B14F-4D97-AF65-F5344CB8AC3E}">
        <p14:creationId xmlns:p14="http://schemas.microsoft.com/office/powerpoint/2010/main" val="291191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31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p>
            <a:pPr>
              <a:defRPr/>
            </a:pPr>
            <a:fld id="{75E82D03-3852-4F89-9D56-D127E48CF56F}" type="slidenum">
              <a:rPr lang="en-US" smtClean="0"/>
              <a:pPr>
                <a:defRPr/>
              </a:pPr>
              <a:t>‹#›</a:t>
            </a:fld>
            <a:endParaRPr lang="en-US" dirty="0"/>
          </a:p>
        </p:txBody>
      </p:sp>
    </p:spTree>
    <p:extLst>
      <p:ext uri="{BB962C8B-B14F-4D97-AF65-F5344CB8AC3E}">
        <p14:creationId xmlns:p14="http://schemas.microsoft.com/office/powerpoint/2010/main" val="26515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p>
            <a:pPr>
              <a:defRPr/>
            </a:pPr>
            <a:fld id="{75E82D03-3852-4F89-9D56-D127E48CF56F}" type="slidenum">
              <a:rPr lang="en-US" smtClean="0"/>
              <a:pPr>
                <a:defRPr/>
              </a:pPr>
              <a:t>‹#›</a:t>
            </a:fld>
            <a:endParaRPr lang="en-US" dirty="0"/>
          </a:p>
        </p:txBody>
      </p:sp>
    </p:spTree>
    <p:extLst>
      <p:ext uri="{BB962C8B-B14F-4D97-AF65-F5344CB8AC3E}">
        <p14:creationId xmlns:p14="http://schemas.microsoft.com/office/powerpoint/2010/main" val="193316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3511A-948E-4CC6-8FD3-6C8A57DCDE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1114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3521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C616A-0269-42AA-AE19-AB3D8B89C2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2612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2D0FD5-7909-4ACC-9EED-1784D2B5E0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28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858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6C7F57-C701-4F76-91B6-0FADA07FF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228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99E625-BB56-4D66-9015-601F3D922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0380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DA5594-CE75-4EFF-944F-206BD3E01A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5006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00F7F-716A-4F7B-BA65-34996CE61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95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4E984-8819-4229-B1A2-060315B8F2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4197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9459FE-EA5F-4F38-A745-962CD0990A9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26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7FD21-AAB5-41CB-A5B4-3849F81E92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4012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6368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75E82D03-3852-4F89-9D56-D127E48CF5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579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75E82D03-3852-4F89-9D56-D127E48CF5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608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BAC616A-0269-42AA-AE19-AB3D8B89C25D}" type="slidenum">
              <a:rPr lang="en-US"/>
              <a:pPr>
                <a:defRPr/>
              </a:pPr>
              <a:t>‹#›</a:t>
            </a:fld>
            <a:endParaRPr lang="en-US" dirty="0"/>
          </a:p>
        </p:txBody>
      </p:sp>
    </p:spTree>
    <p:extLst>
      <p:ext uri="{BB962C8B-B14F-4D97-AF65-F5344CB8AC3E}">
        <p14:creationId xmlns:p14="http://schemas.microsoft.com/office/powerpoint/2010/main" val="2282278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4056C9-724F-4CE3-AF9C-111AEE16F6A3}"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116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FAE20-EF24-493D-B363-1A55B4136C71}"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1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C68A5-A349-426D-BD96-8F218753A44F}"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25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4FCD2A-6E2E-41D5-9507-18C1E9AC6D7A}" type="datetime1">
              <a:rPr lang="en-US" smtClean="0">
                <a:solidFill>
                  <a:prstClr val="black">
                    <a:tint val="75000"/>
                  </a:prstClr>
                </a:solidFill>
              </a:r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993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EC95DB-7D31-4642-A0E7-AE5DC9A72850}" type="datetime1">
              <a:rPr lang="en-US" smtClean="0">
                <a:solidFill>
                  <a:prstClr val="black">
                    <a:tint val="75000"/>
                  </a:prstClr>
                </a:solidFill>
              </a:rPr>
              <a:t>4/14/2020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43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65F9E-492E-43BB-B248-D2FDEA021399}" type="datetime1">
              <a:rPr lang="en-US" smtClean="0">
                <a:solidFill>
                  <a:prstClr val="black">
                    <a:tint val="75000"/>
                  </a:prstClr>
                </a:solidFill>
              </a:rPr>
              <a:t>4/14/2020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332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5B10-4F82-40E1-BC77-1D7E7D8E4993}" type="datetime1">
              <a:rPr lang="en-US" smtClean="0">
                <a:solidFill>
                  <a:prstClr val="black">
                    <a:tint val="75000"/>
                  </a:prstClr>
                </a:solidFill>
              </a:rPr>
              <a:t>4/14/2020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57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0057A-A753-49F9-B3B4-EA32F519EE5D}" type="datetime1">
              <a:rPr lang="en-US" smtClean="0">
                <a:solidFill>
                  <a:prstClr val="black">
                    <a:tint val="75000"/>
                  </a:prstClr>
                </a:solidFill>
              </a:r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033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A5D666-E81B-4460-9809-E4011841E5BC}" type="datetime1">
              <a:rPr lang="en-US" smtClean="0">
                <a:solidFill>
                  <a:prstClr val="black">
                    <a:tint val="75000"/>
                  </a:prstClr>
                </a:solidFill>
              </a:rPr>
              <a:t>4/14/2020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156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10EF9B-89A4-403C-9A06-811CCA4FE0D7}"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78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B2D0FD5-7909-4ACC-9EED-1784D2B5E049}" type="slidenum">
              <a:rPr lang="en-US"/>
              <a:pPr>
                <a:defRPr/>
              </a:pPr>
              <a:t>‹#›</a:t>
            </a:fld>
            <a:endParaRPr lang="en-US" dirty="0"/>
          </a:p>
        </p:txBody>
      </p:sp>
    </p:spTree>
    <p:extLst>
      <p:ext uri="{BB962C8B-B14F-4D97-AF65-F5344CB8AC3E}">
        <p14:creationId xmlns:p14="http://schemas.microsoft.com/office/powerpoint/2010/main" val="3755929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D01E5-436A-4993-A279-893E51652C6C}"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98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9C4DB2-B96F-41D8-98BD-6FA2B851A3FF}" type="datetime1">
              <a:rPr lang="en-US" smtClean="0">
                <a:solidFill>
                  <a:prstClr val="black"/>
                </a:solidFill>
              </a:rPr>
              <a:t>4/14/2020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8414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7C896B-3B15-4084-B660-5C5D1539418C}" type="datetime1">
              <a:rPr lang="en-US" smtClean="0">
                <a:solidFill>
                  <a:prstClr val="black"/>
                </a:solidFill>
              </a:rPr>
              <a:t>4/14/2020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189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E6C7F57-C701-4F76-91B6-0FADA07FF08E}" type="slidenum">
              <a:rPr lang="en-US"/>
              <a:pPr>
                <a:defRPr/>
              </a:pPr>
              <a:t>‹#›</a:t>
            </a:fld>
            <a:endParaRPr lang="en-US" dirty="0"/>
          </a:p>
        </p:txBody>
      </p:sp>
    </p:spTree>
    <p:extLst>
      <p:ext uri="{BB962C8B-B14F-4D97-AF65-F5344CB8AC3E}">
        <p14:creationId xmlns:p14="http://schemas.microsoft.com/office/powerpoint/2010/main" val="941363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F99E625-BB56-4D66-9015-601F3D9229E2}" type="slidenum">
              <a:rPr lang="en-US"/>
              <a:pPr>
                <a:defRPr/>
              </a:pPr>
              <a:t>‹#›</a:t>
            </a:fld>
            <a:endParaRPr lang="en-US" dirty="0"/>
          </a:p>
        </p:txBody>
      </p:sp>
    </p:spTree>
    <p:extLst>
      <p:ext uri="{BB962C8B-B14F-4D97-AF65-F5344CB8AC3E}">
        <p14:creationId xmlns:p14="http://schemas.microsoft.com/office/powerpoint/2010/main" val="102718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ADA5594-CE75-4EFF-944F-206BD3E01A83}" type="slidenum">
              <a:rPr lang="en-US"/>
              <a:pPr>
                <a:defRPr/>
              </a:pPr>
              <a:t>‹#›</a:t>
            </a:fld>
            <a:endParaRPr lang="en-US" dirty="0"/>
          </a:p>
        </p:txBody>
      </p:sp>
    </p:spTree>
    <p:extLst>
      <p:ext uri="{BB962C8B-B14F-4D97-AF65-F5344CB8AC3E}">
        <p14:creationId xmlns:p14="http://schemas.microsoft.com/office/powerpoint/2010/main" val="54920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BC00F7F-716A-4F7B-BA65-34996CE61E51}" type="slidenum">
              <a:rPr lang="en-US"/>
              <a:pPr>
                <a:defRPr/>
              </a:pPr>
              <a:t>‹#›</a:t>
            </a:fld>
            <a:endParaRPr lang="en-US" dirty="0"/>
          </a:p>
        </p:txBody>
      </p:sp>
    </p:spTree>
    <p:extLst>
      <p:ext uri="{BB962C8B-B14F-4D97-AF65-F5344CB8AC3E}">
        <p14:creationId xmlns:p14="http://schemas.microsoft.com/office/powerpoint/2010/main" val="313962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2B4E984-8819-4229-B1A2-060315B8F216}" type="slidenum">
              <a:rPr lang="en-US"/>
              <a:pPr>
                <a:defRPr/>
              </a:pPr>
              <a:t>‹#›</a:t>
            </a:fld>
            <a:endParaRPr lang="en-US" dirty="0"/>
          </a:p>
        </p:txBody>
      </p:sp>
    </p:spTree>
    <p:extLst>
      <p:ext uri="{BB962C8B-B14F-4D97-AF65-F5344CB8AC3E}">
        <p14:creationId xmlns:p14="http://schemas.microsoft.com/office/powerpoint/2010/main" val="425582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825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685" r:id="rId14"/>
    <p:sldLayoutId id="214748368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CC"/>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FFFFCC"/>
              </a:gs>
              <a:gs pos="100000">
                <a:schemeClr val="bg1"/>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163CA67-2C29-4B5B-BACB-C3C24B00C951}" type="slidenum">
              <a:rPr lang="en-US">
                <a:solidFill>
                  <a:srgbClr val="000000"/>
                </a:solidFill>
                <a:latin typeface="Times New Roman"/>
              </a:rPr>
              <a:pPr>
                <a:defRPr/>
              </a:pPr>
              <a:t>‹#›</a:t>
            </a:fld>
            <a:endParaRPr lang="en-US" dirty="0">
              <a:solidFill>
                <a:srgbClr val="000000"/>
              </a:solidFill>
              <a:latin typeface="Times New Roman"/>
            </a:endParaRPr>
          </a:p>
        </p:txBody>
      </p:sp>
      <p:sp>
        <p:nvSpPr>
          <p:cNvPr id="10" name="Rectangle 9"/>
          <p:cNvSpPr/>
          <p:nvPr userDrawn="1"/>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6193270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5" r:id="rId13"/>
    <p:sldLayoutId id="21474837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95446-2C64-4C4F-B6B5-1C5C78EABC20}" type="datetime1">
              <a:rPr lang="en-US" smtClean="0">
                <a:solidFill>
                  <a:prstClr val="black">
                    <a:tint val="75000"/>
                  </a:prstClr>
                </a:solidFill>
              </a:rPr>
              <a:t>4/14/2020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19573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dced.pa.gov/local-government/municipal-statistics/municipalities/"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dced.pa.gov/local-government/local-government-laws/" TargetMode="External"/><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09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74" y="5986984"/>
            <a:ext cx="2867025" cy="871016"/>
          </a:xfrm>
          <a:prstGeom prst="rect">
            <a:avLst/>
          </a:prstGeom>
          <a:effectLst>
            <a:softEdge rad="12700"/>
          </a:effectLst>
        </p:spPr>
      </p:pic>
      <p:sp>
        <p:nvSpPr>
          <p:cNvPr id="5" name="Rectangle 4"/>
          <p:cNvSpPr/>
          <p:nvPr/>
        </p:nvSpPr>
        <p:spPr>
          <a:xfrm>
            <a:off x="39998" y="4279237"/>
            <a:ext cx="9108055" cy="11922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ubtitle 2"/>
          <p:cNvSpPr txBox="1">
            <a:spLocks/>
          </p:cNvSpPr>
          <p:nvPr/>
        </p:nvSpPr>
        <p:spPr>
          <a:xfrm>
            <a:off x="218231" y="4199253"/>
            <a:ext cx="8794933"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If you are reading this, then you are successfully seeing the webinar video. Webinar audio should be automatic through your computer, and options can be accessed in the “audio options” button on the bottom left.  If your computer audio is not working, you can listen on your phone by dialing </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646-876-9923</a:t>
            </a:r>
            <a:r>
              <a:rPr kumimoji="0" lang="en-US" sz="2200" b="1" i="0" u="none" strike="noStrike" kern="1200" cap="none" spc="0" normalizeH="0" baseline="0" noProof="0" dirty="0">
                <a:ln>
                  <a:noFill/>
                </a:ln>
                <a:solidFill>
                  <a:prstClr val="white"/>
                </a:solidFill>
                <a:effectLst/>
                <a:uLnTx/>
                <a:uFillTx/>
                <a:latin typeface="Calibri"/>
                <a:ea typeface="+mn-ea"/>
                <a:cs typeface="+mn-cs"/>
              </a:rPr>
              <a:t>.</a:t>
            </a: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56330" y="2363465"/>
            <a:ext cx="4572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4/14/20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Starts at 9am</a:t>
            </a:r>
          </a:p>
        </p:txBody>
      </p:sp>
      <p:sp>
        <p:nvSpPr>
          <p:cNvPr id="16" name="TextBox 15"/>
          <p:cNvSpPr txBox="1"/>
          <p:nvPr/>
        </p:nvSpPr>
        <p:spPr>
          <a:xfrm>
            <a:off x="115356" y="41153"/>
            <a:ext cx="507687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Webinar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lvl="0" algn="ctr" fontAlgn="auto">
              <a:spcBef>
                <a:spcPts val="0"/>
              </a:spcBef>
              <a:spcAft>
                <a:spcPts val="0"/>
              </a:spcAft>
              <a:defRPr/>
            </a:pPr>
            <a:r>
              <a:rPr lang="en-US"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DGLVR </a:t>
            </a:r>
          </a:p>
          <a:p>
            <a:pPr lvl="0" algn="ctr" fontAlgn="auto">
              <a:spcBef>
                <a:spcPts val="0"/>
              </a:spcBef>
              <a:spcAft>
                <a:spcPts val="0"/>
              </a:spcAft>
              <a:defRPr/>
            </a:pPr>
            <a:r>
              <a:rPr lang="en-US"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Municipal Bidding</a:t>
            </a:r>
          </a:p>
        </p:txBody>
      </p:sp>
      <p:pic>
        <p:nvPicPr>
          <p:cNvPr id="11" name="Picture 10">
            <a:extLst>
              <a:ext uri="{FF2B5EF4-FFF2-40B4-BE49-F238E27FC236}">
                <a16:creationId xmlns:a16="http://schemas.microsoft.com/office/drawing/2014/main" id="{80E1A1B6-2448-4875-8EE2-04C228C5A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9929" y="1"/>
            <a:ext cx="4170644" cy="3127983"/>
          </a:xfrm>
          <a:prstGeom prst="rect">
            <a:avLst/>
          </a:prstGeom>
        </p:spPr>
      </p:pic>
    </p:spTree>
    <p:extLst>
      <p:ext uri="{BB962C8B-B14F-4D97-AF65-F5344CB8AC3E}">
        <p14:creationId xmlns:p14="http://schemas.microsoft.com/office/powerpoint/2010/main" val="367189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5836" y="131657"/>
            <a:ext cx="9144000" cy="5600700"/>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endParaRPr lang="en-US" sz="2800" b="1"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Boroughs</a:t>
            </a:r>
          </a:p>
          <a:p>
            <a:pPr marR="0" lvl="0" algn="l" defTabSz="914400" rtl="0" eaLnBrk="1" fontAlgn="base" latinLnBrk="0" hangingPunct="1">
              <a:lnSpc>
                <a:spcPct val="90000"/>
              </a:lnSpc>
              <a:spcBef>
                <a:spcPct val="20000"/>
              </a:spcBef>
              <a:spcAft>
                <a:spcPct val="0"/>
              </a:spcAft>
              <a:buClrTx/>
              <a:buSzTx/>
              <a:tabLst/>
              <a:defRPr/>
            </a:pPr>
            <a:endParaRPr lang="en-US" sz="1800" b="1" u="sng" kern="0" dirty="0">
              <a:solidFill>
                <a:schemeClr val="bg1"/>
              </a:solidFill>
              <a:latin typeface="Calibri" panose="020F0502020204030204" pitchFamily="34" charset="0"/>
              <a:cs typeface="Calibri" panose="020F0502020204030204" pitchFamily="34" charset="0"/>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Typically smaller than cities</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Governed by Borough Council</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Weak Mayor System </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Vote to break tie</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b="1" i="1"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b="1" i="1"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Follow Municipal Borough Code </a:t>
            </a:r>
          </a:p>
          <a:p>
            <a:pPr marR="0" lvl="0" algn="l" defTabSz="914400" rtl="0" eaLnBrk="1" fontAlgn="base" latinLnBrk="0" hangingPunct="1">
              <a:lnSpc>
                <a:spcPct val="90000"/>
              </a:lnSpc>
              <a:spcBef>
                <a:spcPct val="20000"/>
              </a:spcBef>
              <a:spcAft>
                <a:spcPct val="0"/>
              </a:spcAft>
              <a:buClrTx/>
              <a:buSzTx/>
              <a:tabLst/>
              <a:defRPr/>
            </a:pPr>
            <a:endParaRPr kumimoji="0" lang="en-US" sz="1800" i="0"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16349" t="26110" r="62699" b="41102"/>
          <a:stretch/>
        </p:blipFill>
        <p:spPr>
          <a:xfrm>
            <a:off x="5660571" y="975507"/>
            <a:ext cx="3483429" cy="3087585"/>
          </a:xfrm>
          <a:prstGeom prst="rect">
            <a:avLst/>
          </a:prstGeom>
          <a:effectLst>
            <a:glow rad="63500">
              <a:schemeClr val="accent3">
                <a:satMod val="175000"/>
                <a:alpha val="40000"/>
              </a:schemeClr>
            </a:glow>
          </a:effectLst>
        </p:spPr>
      </p:pic>
      <p:sp>
        <p:nvSpPr>
          <p:cNvPr id="12" name="Rectangle 11">
            <a:extLst>
              <a:ext uri="{FF2B5EF4-FFF2-40B4-BE49-F238E27FC236}">
                <a16:creationId xmlns:a16="http://schemas.microsoft.com/office/drawing/2014/main" id="{7A98DB5A-1C70-4DFC-B407-2A37666EC76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4A904CB-BCF3-410F-87C8-92D5FB478A2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181963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189214"/>
            <a:ext cx="9144000" cy="5265420"/>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endParaRPr lang="en-US" sz="2800" b="1"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Cities</a:t>
            </a:r>
          </a:p>
          <a:p>
            <a:pPr marR="0" lvl="0" algn="l" defTabSz="914400" rtl="0" eaLnBrk="1" fontAlgn="base" latinLnBrk="0" hangingPunct="1">
              <a:lnSpc>
                <a:spcPct val="90000"/>
              </a:lnSpc>
              <a:spcBef>
                <a:spcPct val="20000"/>
              </a:spcBef>
              <a:spcAft>
                <a:spcPct val="0"/>
              </a:spcAft>
              <a:buClrTx/>
              <a:buSzTx/>
              <a:tabLst/>
              <a:defRPr/>
            </a:pPr>
            <a:endParaRPr lang="en-US" sz="1800" b="1" u="sng" kern="0" dirty="0">
              <a:solidFill>
                <a:schemeClr val="bg1"/>
              </a:solidFill>
              <a:latin typeface="Calibri" panose="020F0502020204030204" pitchFamily="34" charset="0"/>
              <a:cs typeface="Calibri" panose="020F0502020204030204" pitchFamily="34" charset="0"/>
            </a:endParaRP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4 Classes depending on population</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Governed by City Council</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Strong Mayor System </a:t>
            </a:r>
          </a:p>
          <a:p>
            <a:pPr marL="1371600" lvl="2"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Vote to break tie</a:t>
            </a:r>
          </a:p>
          <a:p>
            <a:pPr marL="914400" lvl="1" indent="-457200">
              <a:lnSpc>
                <a:spcPct val="90000"/>
              </a:lnSpc>
              <a:spcBef>
                <a:spcPct val="20000"/>
              </a:spcBef>
              <a:buFont typeface="Arial" panose="020B0604020202020204" pitchFamily="34" charset="0"/>
              <a:buChar char="•"/>
              <a:defRPr/>
            </a:pPr>
            <a:endParaRPr kumimoji="0" lang="en-US" b="1" i="1"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endParaRPr>
          </a:p>
          <a:p>
            <a:pPr marL="914400" lvl="1" indent="-457200">
              <a:lnSpc>
                <a:spcPct val="90000"/>
              </a:lnSpc>
              <a:spcBef>
                <a:spcPct val="20000"/>
              </a:spcBef>
              <a:buFont typeface="Arial" panose="020B0604020202020204" pitchFamily="34" charset="0"/>
              <a:buChar char="•"/>
              <a:defRPr/>
            </a:pPr>
            <a:r>
              <a:rPr kumimoji="0" lang="en-US" b="1" i="1"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Follow Municipal City Code </a:t>
            </a:r>
          </a:p>
          <a:p>
            <a:pPr marR="0" lvl="0" algn="l" defTabSz="914400" rtl="0" eaLnBrk="1" fontAlgn="base" latinLnBrk="0" hangingPunct="1">
              <a:lnSpc>
                <a:spcPct val="90000"/>
              </a:lnSpc>
              <a:spcBef>
                <a:spcPct val="20000"/>
              </a:spcBef>
              <a:spcAft>
                <a:spcPct val="0"/>
              </a:spcAft>
              <a:buClrTx/>
              <a:buSzTx/>
              <a:tabLst/>
              <a:defRPr/>
            </a:pPr>
            <a:endParaRPr kumimoji="0" lang="en-US" sz="1800" i="0"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732680E4-55E2-45B3-A2B2-E328F72F35F0}"/>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1E52CBB-2351-41BD-B945-E3DD6257590E}"/>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254783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990159-8FC4-4E63-80CE-79A037BCE5D6}"/>
              </a:ext>
            </a:extLst>
          </p:cNvPr>
          <p:cNvSpPr>
            <a:spLocks noGrp="1"/>
          </p:cNvSpPr>
          <p:nvPr>
            <p:ph/>
          </p:nvPr>
        </p:nvSpPr>
        <p:spPr>
          <a:xfrm>
            <a:off x="476" y="816388"/>
            <a:ext cx="5000497" cy="2925763"/>
          </a:xfrm>
        </p:spPr>
        <p:txBody>
          <a:bodyPr/>
          <a:lstStyle/>
          <a:p>
            <a:pPr marL="0" indent="0">
              <a:buNone/>
            </a:pPr>
            <a:r>
              <a:rPr lang="en-US" b="1" dirty="0">
                <a:solidFill>
                  <a:srgbClr val="FFFF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https://dced.pa.gov/local-government/municipal-statistics/municipalities/</a:t>
            </a:r>
            <a:endParaRPr lang="en-US" b="1" dirty="0">
              <a:solidFill>
                <a:srgbClr val="FFFF00"/>
              </a:solidFill>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CE4CD29-8833-4A78-8AC4-3E0F30986C4B}"/>
              </a:ext>
            </a:extLst>
          </p:cNvPr>
          <p:cNvPicPr>
            <a:picLocks noChangeAspect="1"/>
          </p:cNvPicPr>
          <p:nvPr/>
        </p:nvPicPr>
        <p:blipFill>
          <a:blip r:embed="rId3"/>
          <a:stretch>
            <a:fillRect/>
          </a:stretch>
        </p:blipFill>
        <p:spPr>
          <a:xfrm>
            <a:off x="4780081" y="816388"/>
            <a:ext cx="4222573" cy="5340572"/>
          </a:xfrm>
          <a:prstGeom prst="rect">
            <a:avLst/>
          </a:prstGeom>
          <a:effectLst>
            <a:glow rad="63500">
              <a:schemeClr val="accent3">
                <a:satMod val="175000"/>
                <a:alpha val="40000"/>
              </a:schemeClr>
            </a:glow>
          </a:effectLst>
        </p:spPr>
      </p:pic>
      <p:sp>
        <p:nvSpPr>
          <p:cNvPr id="10" name="Rectangle 9">
            <a:extLst>
              <a:ext uri="{FF2B5EF4-FFF2-40B4-BE49-F238E27FC236}">
                <a16:creationId xmlns:a16="http://schemas.microsoft.com/office/drawing/2014/main" id="{55F0D938-8036-40F4-9264-0B78E4ED2350}"/>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A054C34-9371-4673-8927-AE792F31147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298097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F0CC288-8A84-40EA-8377-474D8439E409}"/>
              </a:ext>
            </a:extLst>
          </p:cNvPr>
          <p:cNvPicPr>
            <a:picLocks noGrp="1" noChangeAspect="1"/>
          </p:cNvPicPr>
          <p:nvPr>
            <p:ph/>
          </p:nvPr>
        </p:nvPicPr>
        <p:blipFill>
          <a:blip r:embed="rId2"/>
          <a:stretch>
            <a:fillRect/>
          </a:stretch>
        </p:blipFill>
        <p:spPr>
          <a:xfrm>
            <a:off x="5159613" y="671854"/>
            <a:ext cx="3294262" cy="5851525"/>
          </a:xfrm>
          <a:prstGeom prst="rect">
            <a:avLst/>
          </a:prstGeom>
          <a:effectLst>
            <a:glow rad="63500">
              <a:schemeClr val="accent3">
                <a:satMod val="175000"/>
                <a:alpha val="40000"/>
              </a:schemeClr>
            </a:glow>
          </a:effectLst>
        </p:spPr>
      </p:pic>
      <p:sp>
        <p:nvSpPr>
          <p:cNvPr id="4" name="Rectangle 3">
            <a:extLst>
              <a:ext uri="{FF2B5EF4-FFF2-40B4-BE49-F238E27FC236}">
                <a16:creationId xmlns:a16="http://schemas.microsoft.com/office/drawing/2014/main" id="{DCCD96D7-0392-4B4A-8640-D39521CF24F2}"/>
              </a:ext>
            </a:extLst>
          </p:cNvPr>
          <p:cNvSpPr/>
          <p:nvPr/>
        </p:nvSpPr>
        <p:spPr>
          <a:xfrm>
            <a:off x="364812" y="576342"/>
            <a:ext cx="4572000" cy="1569660"/>
          </a:xfrm>
          <a:prstGeom prst="rect">
            <a:avLst/>
          </a:prstGeom>
        </p:spPr>
        <p:txBody>
          <a:bodyPr>
            <a:spAutoFit/>
          </a:bodyPr>
          <a:lstStyle/>
          <a:p>
            <a:r>
              <a:rPr lang="en-US" b="1" dirty="0">
                <a:solidFill>
                  <a:srgbClr val="FFFF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https://dced.pa.gov/local-government/local-government-laws/</a:t>
            </a:r>
            <a:endParaRPr lang="en-US" b="1" dirty="0">
              <a:solidFill>
                <a:srgbClr val="FFFF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83911AF-052E-4C53-885B-8A9FE0836940}"/>
              </a:ext>
            </a:extLst>
          </p:cNvPr>
          <p:cNvGrpSpPr/>
          <p:nvPr/>
        </p:nvGrpSpPr>
        <p:grpSpPr>
          <a:xfrm>
            <a:off x="161566" y="2323858"/>
            <a:ext cx="4809865" cy="4490313"/>
            <a:chOff x="161566" y="2323858"/>
            <a:chExt cx="4809865" cy="4490313"/>
          </a:xfrm>
          <a:effectLst>
            <a:glow rad="63500">
              <a:schemeClr val="accent3">
                <a:satMod val="175000"/>
                <a:alpha val="40000"/>
              </a:schemeClr>
            </a:glow>
          </a:effectLst>
        </p:grpSpPr>
        <p:pic>
          <p:nvPicPr>
            <p:cNvPr id="6" name="Picture 5">
              <a:extLst>
                <a:ext uri="{FF2B5EF4-FFF2-40B4-BE49-F238E27FC236}">
                  <a16:creationId xmlns:a16="http://schemas.microsoft.com/office/drawing/2014/main" id="{487D2456-6737-46A3-8CCD-169A2FBFA42E}"/>
                </a:ext>
              </a:extLst>
            </p:cNvPr>
            <p:cNvPicPr>
              <a:picLocks noChangeAspect="1"/>
            </p:cNvPicPr>
            <p:nvPr/>
          </p:nvPicPr>
          <p:blipFill>
            <a:blip r:embed="rId4"/>
            <a:stretch>
              <a:fillRect/>
            </a:stretch>
          </p:blipFill>
          <p:spPr>
            <a:xfrm>
              <a:off x="161566" y="2323858"/>
              <a:ext cx="4805726" cy="1152987"/>
            </a:xfrm>
            <a:prstGeom prst="rect">
              <a:avLst/>
            </a:prstGeom>
          </p:spPr>
        </p:pic>
        <p:pic>
          <p:nvPicPr>
            <p:cNvPr id="7" name="Picture 6">
              <a:extLst>
                <a:ext uri="{FF2B5EF4-FFF2-40B4-BE49-F238E27FC236}">
                  <a16:creationId xmlns:a16="http://schemas.microsoft.com/office/drawing/2014/main" id="{448F1EAC-623B-43C8-A9E7-6A6A914CC08D}"/>
                </a:ext>
              </a:extLst>
            </p:cNvPr>
            <p:cNvPicPr>
              <a:picLocks noChangeAspect="1"/>
            </p:cNvPicPr>
            <p:nvPr/>
          </p:nvPicPr>
          <p:blipFill>
            <a:blip r:embed="rId5"/>
            <a:stretch>
              <a:fillRect/>
            </a:stretch>
          </p:blipFill>
          <p:spPr>
            <a:xfrm>
              <a:off x="161566" y="3476845"/>
              <a:ext cx="4809865" cy="3337326"/>
            </a:xfrm>
            <a:prstGeom prst="rect">
              <a:avLst/>
            </a:prstGeom>
            <a:effectLst/>
          </p:spPr>
        </p:pic>
      </p:grpSp>
      <p:cxnSp>
        <p:nvCxnSpPr>
          <p:cNvPr id="5" name="Straight Arrow Connector 4">
            <a:extLst>
              <a:ext uri="{FF2B5EF4-FFF2-40B4-BE49-F238E27FC236}">
                <a16:creationId xmlns:a16="http://schemas.microsoft.com/office/drawing/2014/main" id="{7A900544-60D7-4AAF-9701-DDD5E614D9BB}"/>
              </a:ext>
            </a:extLst>
          </p:cNvPr>
          <p:cNvCxnSpPr/>
          <p:nvPr/>
        </p:nvCxnSpPr>
        <p:spPr>
          <a:xfrm flipV="1">
            <a:off x="4200651" y="6047506"/>
            <a:ext cx="1040982" cy="1778"/>
          </a:xfrm>
          <a:prstGeom prst="straightConnector1">
            <a:avLst/>
          </a:prstGeom>
          <a:ln w="57150">
            <a:solidFill>
              <a:schemeClr val="tx1"/>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D1D5BF2-60C5-410E-9662-C6AA77639A09}"/>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352599E-34A4-4ECF-982E-9C7A0F617DDB}"/>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3979684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A5393B2-2DC3-41D8-9094-438308786575}"/>
              </a:ext>
            </a:extLst>
          </p:cNvPr>
          <p:cNvSpPr>
            <a:spLocks noGrp="1"/>
          </p:cNvSpPr>
          <p:nvPr>
            <p:ph/>
          </p:nvPr>
        </p:nvSpPr>
        <p:spPr>
          <a:xfrm>
            <a:off x="420296" y="677327"/>
            <a:ext cx="8229600" cy="5807942"/>
          </a:xfrm>
        </p:spPr>
        <p:txBody>
          <a:bodyPr/>
          <a:lstStyle/>
          <a:p>
            <a:pPr marL="0" indent="0">
              <a:buNone/>
            </a:pPr>
            <a:r>
              <a:rPr lang="en-US" sz="3600" b="1" u="sng" dirty="0">
                <a:solidFill>
                  <a:srgbClr val="FFFF00"/>
                </a:solidFill>
                <a:latin typeface="Calibri" panose="020F0502020204030204" pitchFamily="34" charset="0"/>
                <a:cs typeface="Calibri" panose="020F0502020204030204" pitchFamily="34" charset="0"/>
              </a:rPr>
              <a:t>Municipal Code Contract Sections</a:t>
            </a:r>
          </a:p>
          <a:p>
            <a:r>
              <a:rPr lang="en-US" dirty="0">
                <a:solidFill>
                  <a:schemeClr val="bg1"/>
                </a:solidFill>
                <a:latin typeface="Calibri" panose="020F0502020204030204" pitchFamily="34" charset="0"/>
                <a:cs typeface="Calibri" panose="020F0502020204030204" pitchFamily="34" charset="0"/>
              </a:rPr>
              <a:t>First Class Township Code – Article XVIII</a:t>
            </a:r>
          </a:p>
          <a:p>
            <a:r>
              <a:rPr lang="en-US" dirty="0">
                <a:solidFill>
                  <a:schemeClr val="bg1"/>
                </a:solidFill>
                <a:latin typeface="Calibri" panose="020F0502020204030204" pitchFamily="34" charset="0"/>
                <a:cs typeface="Calibri" panose="020F0502020204030204" pitchFamily="34" charset="0"/>
              </a:rPr>
              <a:t>Second Class Township Code – Article XXXI</a:t>
            </a:r>
          </a:p>
          <a:p>
            <a:r>
              <a:rPr lang="en-US" dirty="0">
                <a:solidFill>
                  <a:schemeClr val="bg1"/>
                </a:solidFill>
                <a:latin typeface="Calibri" panose="020F0502020204030204" pitchFamily="34" charset="0"/>
                <a:cs typeface="Calibri" panose="020F0502020204030204" pitchFamily="34" charset="0"/>
              </a:rPr>
              <a:t>Borough Code – Chapter 14</a:t>
            </a:r>
          </a:p>
          <a:p>
            <a:r>
              <a:rPr lang="en-US" dirty="0">
                <a:solidFill>
                  <a:schemeClr val="bg1"/>
                </a:solidFill>
                <a:latin typeface="Calibri" panose="020F0502020204030204" pitchFamily="34" charset="0"/>
                <a:cs typeface="Calibri" panose="020F0502020204030204" pitchFamily="34" charset="0"/>
              </a:rPr>
              <a:t>3</a:t>
            </a:r>
            <a:r>
              <a:rPr lang="en-US" baseline="30000" dirty="0">
                <a:solidFill>
                  <a:schemeClr val="bg1"/>
                </a:solidFill>
                <a:latin typeface="Calibri" panose="020F0502020204030204" pitchFamily="34" charset="0"/>
                <a:cs typeface="Calibri" panose="020F0502020204030204" pitchFamily="34" charset="0"/>
              </a:rPr>
              <a:t>rd</a:t>
            </a:r>
            <a:r>
              <a:rPr lang="en-US" dirty="0">
                <a:solidFill>
                  <a:schemeClr val="bg1"/>
                </a:solidFill>
                <a:latin typeface="Calibri" panose="020F0502020204030204" pitchFamily="34" charset="0"/>
                <a:cs typeface="Calibri" panose="020F0502020204030204" pitchFamily="34" charset="0"/>
              </a:rPr>
              <a:t> Class Cities Code – Chapter 119</a:t>
            </a:r>
          </a:p>
          <a:p>
            <a:r>
              <a:rPr lang="en-US" dirty="0">
                <a:solidFill>
                  <a:schemeClr val="bg1"/>
                </a:solidFill>
                <a:latin typeface="Calibri" panose="020F0502020204030204" pitchFamily="34" charset="0"/>
                <a:cs typeface="Calibri" panose="020F0502020204030204" pitchFamily="34" charset="0"/>
              </a:rPr>
              <a:t>County Code – Article XVIII</a:t>
            </a:r>
          </a:p>
          <a:p>
            <a:r>
              <a:rPr lang="en-US" dirty="0">
                <a:solidFill>
                  <a:schemeClr val="bg1"/>
                </a:solidFill>
                <a:latin typeface="Calibri" panose="020F0502020204030204" pitchFamily="34" charset="0"/>
                <a:cs typeface="Calibri" panose="020F0502020204030204" pitchFamily="34" charset="0"/>
              </a:rPr>
              <a:t>2</a:t>
            </a:r>
            <a:r>
              <a:rPr lang="en-US" baseline="30000" dirty="0">
                <a:solidFill>
                  <a:schemeClr val="bg1"/>
                </a:solidFill>
                <a:latin typeface="Calibri" panose="020F0502020204030204" pitchFamily="34" charset="0"/>
                <a:cs typeface="Calibri" panose="020F0502020204030204" pitchFamily="34" charset="0"/>
              </a:rPr>
              <a:t>nd</a:t>
            </a:r>
            <a:r>
              <a:rPr lang="en-US" dirty="0">
                <a:solidFill>
                  <a:schemeClr val="bg1"/>
                </a:solidFill>
                <a:latin typeface="Calibri" panose="020F0502020204030204" pitchFamily="34" charset="0"/>
                <a:cs typeface="Calibri" panose="020F0502020204030204" pitchFamily="34" charset="0"/>
              </a:rPr>
              <a:t> Class County Code – Article XX</a:t>
            </a:r>
          </a:p>
          <a:p>
            <a:r>
              <a:rPr lang="en-US" dirty="0">
                <a:solidFill>
                  <a:schemeClr val="bg1"/>
                </a:solidFill>
                <a:latin typeface="Calibri" panose="020F0502020204030204" pitchFamily="34" charset="0"/>
                <a:cs typeface="Calibri" panose="020F0502020204030204" pitchFamily="34" charset="0"/>
              </a:rPr>
              <a:t>Home Rule Charter – Specific to Charter</a:t>
            </a:r>
          </a:p>
        </p:txBody>
      </p:sp>
      <p:sp>
        <p:nvSpPr>
          <p:cNvPr id="10" name="Rectangle 9">
            <a:extLst>
              <a:ext uri="{FF2B5EF4-FFF2-40B4-BE49-F238E27FC236}">
                <a16:creationId xmlns:a16="http://schemas.microsoft.com/office/drawing/2014/main" id="{E01C67B0-3F8F-4A89-AB58-99E01EC2E9D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B1E7C3-DA68-4782-A5A2-864F0A7BCF45}"/>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1959015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3">
            <a:extLst>
              <a:ext uri="{FF2B5EF4-FFF2-40B4-BE49-F238E27FC236}">
                <a16:creationId xmlns:a16="http://schemas.microsoft.com/office/drawing/2014/main" id="{5A50AFC5-FD75-4C51-8958-281BFC0BAF43}"/>
              </a:ext>
            </a:extLst>
          </p:cNvPr>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rgbClr val="FFFF00"/>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a:t>
            </a:r>
          </a:p>
          <a:p>
            <a:pPr>
              <a:buFontTx/>
              <a:buChar char="•"/>
            </a:pPr>
            <a:r>
              <a:rPr lang="en-US" sz="4000" b="1" dirty="0">
                <a:solidFill>
                  <a:schemeClr val="bg1"/>
                </a:solidFill>
                <a:latin typeface="Calibri" panose="020F0502020204030204" pitchFamily="34" charset="0"/>
                <a:cs typeface="Calibri" panose="020F0502020204030204" pitchFamily="34" charset="0"/>
              </a:rPr>
              <a:t> Bid Bonds </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352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5295900"/>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endParaRPr lang="en-US" sz="2800" b="1"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Bidding Requirements as of January 1, 2020 (PA Bulletin):</a:t>
            </a:r>
          </a:p>
          <a:p>
            <a:pPr marR="0" lvl="0" algn="l" defTabSz="914400" rtl="0" eaLnBrk="1" fontAlgn="base" latinLnBrk="0" hangingPunct="1">
              <a:lnSpc>
                <a:spcPct val="90000"/>
              </a:lnSpc>
              <a:spcBef>
                <a:spcPct val="20000"/>
              </a:spcBef>
              <a:spcAft>
                <a:spcPct val="0"/>
              </a:spcAft>
              <a:buClrTx/>
              <a:buSzTx/>
              <a:tabLst/>
              <a:defRPr/>
            </a:pPr>
            <a:endParaRPr lang="en-US" sz="1800" b="1" kern="0" dirty="0">
              <a:solidFill>
                <a:schemeClr val="bg1"/>
              </a:solidFill>
              <a:latin typeface="Calibri" panose="020F0502020204030204" pitchFamily="34" charset="0"/>
              <a:cs typeface="Calibri" panose="020F0502020204030204" pitchFamily="34" charset="0"/>
            </a:endParaRPr>
          </a:p>
          <a:p>
            <a:pPr marL="800100" lvl="1" indent="-342900">
              <a:lnSpc>
                <a:spcPct val="90000"/>
              </a:lnSpc>
              <a:spcBef>
                <a:spcPct val="20000"/>
              </a:spcBef>
              <a:buFontTx/>
              <a:buChar char="•"/>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Purchases</a:t>
            </a:r>
            <a:r>
              <a:rPr kumimoji="0" lang="en-US" b="1" i="0" u="none"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 &amp; Contracts below $11,300</a:t>
            </a:r>
          </a:p>
          <a:p>
            <a:pPr marL="1257300" lvl="2" indent="-342900">
              <a:lnSpc>
                <a:spcPct val="90000"/>
              </a:lnSpc>
              <a:spcBef>
                <a:spcPct val="20000"/>
              </a:spcBef>
              <a:buFontTx/>
              <a:buChar char="•"/>
              <a:defRPr/>
            </a:pPr>
            <a:r>
              <a:rPr lang="en-US" sz="2800" kern="0" noProof="0" dirty="0">
                <a:solidFill>
                  <a:schemeClr val="bg1"/>
                </a:solidFill>
                <a:latin typeface="Calibri" panose="020F0502020204030204" pitchFamily="34" charset="0"/>
                <a:cs typeface="Calibri" panose="020F0502020204030204" pitchFamily="34" charset="0"/>
              </a:rPr>
              <a:t>No formal bidding or written/telephone quotes</a:t>
            </a:r>
            <a:endParaRPr kumimoji="0" lang="en-US" sz="28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800100" lvl="1" indent="-342900">
              <a:lnSpc>
                <a:spcPct val="90000"/>
              </a:lnSpc>
              <a:spcBef>
                <a:spcPct val="20000"/>
              </a:spcBef>
              <a:buFontTx/>
              <a:buChar char="•"/>
            </a:pPr>
            <a:endParaRPr kumimoji="0" lang="en-US" sz="10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800100" lvl="1" indent="-342900">
              <a:lnSpc>
                <a:spcPct val="90000"/>
              </a:lnSpc>
              <a:spcBef>
                <a:spcPct val="20000"/>
              </a:spcBef>
              <a:buFontTx/>
              <a:buChar char="•"/>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Purchases</a:t>
            </a:r>
            <a:r>
              <a:rPr kumimoji="0" lang="en-US" b="1" i="0" u="none"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 &amp; Contracts from $11,300 </a:t>
            </a:r>
            <a:r>
              <a:rPr lang="en-US" b="1" kern="0" dirty="0">
                <a:solidFill>
                  <a:schemeClr val="bg1"/>
                </a:solidFill>
                <a:latin typeface="Calibri" panose="020F0502020204030204" pitchFamily="34" charset="0"/>
                <a:cs typeface="Calibri" panose="020F0502020204030204" pitchFamily="34" charset="0"/>
              </a:rPr>
              <a:t>&amp; $21,000:</a:t>
            </a:r>
          </a:p>
          <a:p>
            <a:pPr marL="1257300" lvl="2" indent="-342900">
              <a:lnSpc>
                <a:spcPct val="90000"/>
              </a:lnSpc>
              <a:spcBef>
                <a:spcPct val="20000"/>
              </a:spcBef>
              <a:buFontTx/>
              <a:buChar char="•"/>
              <a:defRPr/>
            </a:pPr>
            <a:r>
              <a:rPr lang="en-US" sz="2800" kern="0" dirty="0">
                <a:solidFill>
                  <a:schemeClr val="bg1"/>
                </a:solidFill>
                <a:latin typeface="Calibri" panose="020F0502020204030204" pitchFamily="34" charset="0"/>
                <a:cs typeface="Calibri" panose="020F0502020204030204" pitchFamily="34" charset="0"/>
              </a:rPr>
              <a:t>3 written or telephone quotes</a:t>
            </a:r>
          </a:p>
          <a:p>
            <a:pPr marR="0" lvl="0" algn="l" defTabSz="914400" rtl="0" eaLnBrk="1" fontAlgn="base" latinLnBrk="0" hangingPunct="1">
              <a:lnSpc>
                <a:spcPct val="90000"/>
              </a:lnSpc>
              <a:spcBef>
                <a:spcPct val="20000"/>
              </a:spcBef>
              <a:spcAft>
                <a:spcPct val="0"/>
              </a:spcAft>
              <a:buClrTx/>
              <a:buSzTx/>
              <a:tabLst/>
              <a:defRPr/>
            </a:pPr>
            <a:endParaRPr lang="en-US" sz="1000" b="1" kern="0" dirty="0">
              <a:solidFill>
                <a:schemeClr val="bg1"/>
              </a:solidFill>
              <a:latin typeface="Calibri" panose="020F0502020204030204" pitchFamily="34" charset="0"/>
              <a:cs typeface="Calibri" panose="020F0502020204030204" pitchFamily="34" charset="0"/>
            </a:endParaRPr>
          </a:p>
          <a:p>
            <a:pPr marL="800100" lvl="1" indent="-342900">
              <a:lnSpc>
                <a:spcPct val="90000"/>
              </a:lnSpc>
              <a:spcBef>
                <a:spcPct val="20000"/>
              </a:spcBef>
              <a:buFontTx/>
              <a:buChar char="•"/>
              <a:defRPr/>
            </a:pPr>
            <a:r>
              <a:rPr lang="en-US" b="1" kern="0" dirty="0">
                <a:solidFill>
                  <a:schemeClr val="bg1"/>
                </a:solidFill>
                <a:latin typeface="Calibri" panose="020F0502020204030204" pitchFamily="34" charset="0"/>
                <a:cs typeface="Calibri" panose="020F0502020204030204" pitchFamily="34" charset="0"/>
              </a:rPr>
              <a:t>Purchases &amp; Contracts greater than &gt;$21,000:</a:t>
            </a:r>
          </a:p>
          <a:p>
            <a:pPr marL="1257300" lvl="2" indent="-342900">
              <a:lnSpc>
                <a:spcPct val="90000"/>
              </a:lnSpc>
              <a:spcBef>
                <a:spcPct val="20000"/>
              </a:spcBef>
              <a:buFontTx/>
              <a:buChar char="•"/>
              <a:defRPr/>
            </a:pPr>
            <a:r>
              <a:rPr lang="en-US" sz="2800" kern="0" dirty="0">
                <a:solidFill>
                  <a:schemeClr val="bg1"/>
                </a:solidFill>
                <a:latin typeface="Calibri" panose="020F0502020204030204" pitchFamily="34" charset="0"/>
                <a:cs typeface="Calibri" panose="020F0502020204030204" pitchFamily="34" charset="0"/>
              </a:rPr>
              <a:t>Formal Competitive Bidding Required</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10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kumimoji="0" lang="en-US" sz="1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457200"/>
            <a:endParaRPr kumimoji="0" lang="en-US" sz="1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B3FA14D-AC58-4C03-A333-A402F8DEEDE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0F550F2-467C-4115-978B-A024BF11E4A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Bidding Thresholds</a:t>
            </a:r>
          </a:p>
        </p:txBody>
      </p:sp>
    </p:spTree>
    <p:extLst>
      <p:ext uri="{BB962C8B-B14F-4D97-AF65-F5344CB8AC3E}">
        <p14:creationId xmlns:p14="http://schemas.microsoft.com/office/powerpoint/2010/main" val="336843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47E76-21B7-4E02-8014-7F348A770831}"/>
              </a:ext>
            </a:extLst>
          </p:cNvPr>
          <p:cNvSpPr>
            <a:spLocks noGrp="1"/>
          </p:cNvSpPr>
          <p:nvPr>
            <p:ph/>
          </p:nvPr>
        </p:nvSpPr>
        <p:spPr>
          <a:xfrm>
            <a:off x="58877" y="604723"/>
            <a:ext cx="8229600" cy="5851525"/>
          </a:xfrm>
        </p:spPr>
        <p:txBody>
          <a:bodyPr/>
          <a:lstStyle/>
          <a:p>
            <a:r>
              <a:rPr lang="en-US" dirty="0">
                <a:solidFill>
                  <a:schemeClr val="bg1"/>
                </a:solidFill>
                <a:latin typeface="Calibri" panose="020F0502020204030204" pitchFamily="34" charset="0"/>
                <a:cs typeface="Calibri" panose="020F0502020204030204" pitchFamily="34" charset="0"/>
              </a:rPr>
              <a:t>PA Department of Labor &amp; Industry publishes the thresholds for bidding.</a:t>
            </a:r>
          </a:p>
          <a:p>
            <a:r>
              <a:rPr lang="en-US" dirty="0">
                <a:solidFill>
                  <a:schemeClr val="bg1"/>
                </a:solidFill>
                <a:latin typeface="Calibri" panose="020F0502020204030204" pitchFamily="34" charset="0"/>
                <a:cs typeface="Calibri" panose="020F0502020204030204" pitchFamily="34" charset="0"/>
              </a:rPr>
              <a:t>Bidding thresholds provide for annual inflation adjustment (since 2011).</a:t>
            </a:r>
          </a:p>
          <a:p>
            <a:r>
              <a:rPr lang="en-US" dirty="0">
                <a:solidFill>
                  <a:schemeClr val="bg1"/>
                </a:solidFill>
                <a:latin typeface="Calibri" panose="020F0502020204030204" pitchFamily="34" charset="0"/>
                <a:cs typeface="Calibri" panose="020F0502020204030204" pitchFamily="34" charset="0"/>
              </a:rPr>
              <a:t>Last year there was a 1.7% increase.</a:t>
            </a:r>
          </a:p>
        </p:txBody>
      </p:sp>
      <p:sp>
        <p:nvSpPr>
          <p:cNvPr id="3" name="Rectangle 2">
            <a:extLst>
              <a:ext uri="{FF2B5EF4-FFF2-40B4-BE49-F238E27FC236}">
                <a16:creationId xmlns:a16="http://schemas.microsoft.com/office/drawing/2014/main" id="{0EE143EA-C6C9-463C-958F-D22597FF8619}"/>
              </a:ext>
            </a:extLst>
          </p:cNvPr>
          <p:cNvSpPr/>
          <p:nvPr/>
        </p:nvSpPr>
        <p:spPr>
          <a:xfrm>
            <a:off x="58877" y="-123106"/>
            <a:ext cx="3825086" cy="584775"/>
          </a:xfrm>
          <a:prstGeom prst="rect">
            <a:avLst/>
          </a:prstGeom>
        </p:spPr>
        <p:txBody>
          <a:bodyPr wrap="none">
            <a:spAutoFit/>
          </a:bodyPr>
          <a:lstStyle/>
          <a:p>
            <a:r>
              <a:rPr lang="en-US" altLang="en-US" b="1" kern="0" dirty="0">
                <a:solidFill>
                  <a:srgbClr val="FCFEB9"/>
                </a:solidFill>
                <a:latin typeface="Arial" panose="020B0604020202020204" pitchFamily="34" charset="0"/>
                <a:cs typeface="Arial" panose="020B0604020202020204" pitchFamily="34" charset="0"/>
              </a:rPr>
              <a:t>Municipal Bidding </a:t>
            </a:r>
            <a:endParaRPr lang="en-US" altLang="en-US" b="1" kern="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798E2CB-3FEB-49B0-851F-FE88347C952B}"/>
              </a:ext>
            </a:extLst>
          </p:cNvPr>
          <p:cNvPicPr>
            <a:picLocks noChangeAspect="1"/>
          </p:cNvPicPr>
          <p:nvPr/>
        </p:nvPicPr>
        <p:blipFill>
          <a:blip r:embed="rId2"/>
          <a:stretch>
            <a:fillRect/>
          </a:stretch>
        </p:blipFill>
        <p:spPr>
          <a:xfrm>
            <a:off x="4173677" y="3530485"/>
            <a:ext cx="4740118" cy="3155714"/>
          </a:xfrm>
          <a:prstGeom prst="rect">
            <a:avLst/>
          </a:prstGeom>
          <a:effectLst>
            <a:glow rad="63500">
              <a:schemeClr val="accent3">
                <a:satMod val="175000"/>
                <a:alpha val="40000"/>
              </a:schemeClr>
            </a:glow>
          </a:effectLst>
        </p:spPr>
      </p:pic>
      <p:sp>
        <p:nvSpPr>
          <p:cNvPr id="6" name="Rectangle 5">
            <a:extLst>
              <a:ext uri="{FF2B5EF4-FFF2-40B4-BE49-F238E27FC236}">
                <a16:creationId xmlns:a16="http://schemas.microsoft.com/office/drawing/2014/main" id="{6AE75D25-4E8A-4AF2-82C5-B4EED0BDFB7A}"/>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426A67B-E55D-4397-A676-7C66A935DF8A}"/>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Bidding Thresholds</a:t>
            </a:r>
          </a:p>
        </p:txBody>
      </p:sp>
    </p:spTree>
    <p:extLst>
      <p:ext uri="{BB962C8B-B14F-4D97-AF65-F5344CB8AC3E}">
        <p14:creationId xmlns:p14="http://schemas.microsoft.com/office/powerpoint/2010/main" val="403430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rgbClr val="FFFF00"/>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8340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4777740"/>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endParaRPr lang="en-US" sz="2800" b="1"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Bidding requirements apply to:</a:t>
            </a:r>
          </a:p>
          <a:p>
            <a:pPr marR="0" lvl="0" algn="l" defTabSz="914400" rtl="0" eaLnBrk="1" fontAlgn="base" latinLnBrk="0" hangingPunct="1">
              <a:lnSpc>
                <a:spcPct val="90000"/>
              </a:lnSpc>
              <a:spcBef>
                <a:spcPct val="20000"/>
              </a:spcBef>
              <a:spcAft>
                <a:spcPct val="0"/>
              </a:spcAft>
              <a:buClrTx/>
              <a:buSzTx/>
              <a:tabLst/>
              <a:defRPr/>
            </a:pPr>
            <a:endParaRPr lang="en-US" sz="1800" b="1" kern="0" dirty="0">
              <a:solidFill>
                <a:schemeClr val="bg1"/>
              </a:solidFill>
              <a:latin typeface="Calibri" panose="020F0502020204030204" pitchFamily="34" charset="0"/>
              <a:cs typeface="Calibri" panose="020F0502020204030204" pitchFamily="34" charset="0"/>
            </a:endParaRPr>
          </a:p>
          <a:p>
            <a:pPr marL="800100" lvl="1" indent="-342900">
              <a:lnSpc>
                <a:spcPct val="90000"/>
              </a:lnSpc>
              <a:spcBef>
                <a:spcPct val="20000"/>
              </a:spcBef>
              <a:buFontTx/>
              <a:buChar char="•"/>
              <a:defRPr/>
            </a:pPr>
            <a:r>
              <a:rPr kumimoji="0" lang="en-US"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County</a:t>
            </a:r>
          </a:p>
          <a:p>
            <a:pPr marL="800100" lvl="1" indent="-342900">
              <a:lnSpc>
                <a:spcPct val="90000"/>
              </a:lnSpc>
              <a:spcBef>
                <a:spcPct val="20000"/>
              </a:spcBef>
              <a:buFontTx/>
              <a:buChar char="•"/>
              <a:defRPr/>
            </a:pPr>
            <a:r>
              <a:rPr kumimoji="0" lang="en-US"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First</a:t>
            </a:r>
            <a:r>
              <a:rPr kumimoji="0" lang="en-US" i="0" u="none"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 Class Township</a:t>
            </a:r>
          </a:p>
          <a:p>
            <a:pPr marL="800100" lvl="1" indent="-342900">
              <a:lnSpc>
                <a:spcPct val="90000"/>
              </a:lnSpc>
              <a:spcBef>
                <a:spcPct val="20000"/>
              </a:spcBef>
              <a:buFontTx/>
              <a:buChar char="•"/>
              <a:defRPr/>
            </a:pPr>
            <a:r>
              <a:rPr lang="en-US" kern="0" dirty="0">
                <a:solidFill>
                  <a:schemeClr val="bg1"/>
                </a:solidFill>
                <a:latin typeface="Calibri" panose="020F0502020204030204" pitchFamily="34" charset="0"/>
                <a:cs typeface="Calibri" panose="020F0502020204030204" pitchFamily="34" charset="0"/>
              </a:rPr>
              <a:t>Second Class Township</a:t>
            </a:r>
          </a:p>
          <a:p>
            <a:pPr marL="800100" lvl="1" indent="-342900">
              <a:lnSpc>
                <a:spcPct val="90000"/>
              </a:lnSpc>
              <a:spcBef>
                <a:spcPct val="20000"/>
              </a:spcBef>
              <a:buFontTx/>
              <a:buChar char="•"/>
              <a:defRPr/>
            </a:pPr>
            <a:r>
              <a:rPr kumimoji="0" lang="en-US" i="0" u="none"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Boroughs</a:t>
            </a:r>
          </a:p>
          <a:p>
            <a:pPr marL="800100" lvl="1" indent="-342900">
              <a:lnSpc>
                <a:spcPct val="90000"/>
              </a:lnSpc>
              <a:spcBef>
                <a:spcPct val="20000"/>
              </a:spcBef>
              <a:buFontTx/>
              <a:buChar char="•"/>
              <a:defRPr/>
            </a:pPr>
            <a:r>
              <a:rPr lang="en-US" kern="0" dirty="0">
                <a:solidFill>
                  <a:schemeClr val="bg1"/>
                </a:solidFill>
                <a:latin typeface="Calibri" panose="020F0502020204030204" pitchFamily="34" charset="0"/>
                <a:cs typeface="Calibri" panose="020F0502020204030204" pitchFamily="34" charset="0"/>
              </a:rPr>
              <a:t>Town</a:t>
            </a:r>
          </a:p>
          <a:p>
            <a:pPr marL="800100" lvl="1" indent="-342900">
              <a:lnSpc>
                <a:spcPct val="90000"/>
              </a:lnSpc>
              <a:spcBef>
                <a:spcPct val="20000"/>
              </a:spcBef>
              <a:buFontTx/>
              <a:buChar char="•"/>
              <a:defRPr/>
            </a:pPr>
            <a:r>
              <a:rPr kumimoji="0" lang="en-US" i="0" u="none"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Cities</a:t>
            </a:r>
          </a:p>
          <a:p>
            <a:pPr marR="0" lvl="0" algn="l" defTabSz="914400" rtl="0" eaLnBrk="1" fontAlgn="base" latinLnBrk="0" hangingPunct="1">
              <a:lnSpc>
                <a:spcPct val="90000"/>
              </a:lnSpc>
              <a:spcBef>
                <a:spcPct val="20000"/>
              </a:spcBef>
              <a:spcAft>
                <a:spcPct val="0"/>
              </a:spcAft>
              <a:buClrTx/>
              <a:buSzTx/>
              <a:tabLst/>
              <a:defRPr/>
            </a:pPr>
            <a:endParaRPr kumimoji="0" lang="en-US" sz="1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457200"/>
            <a:endParaRPr kumimoji="0" lang="en-US" sz="1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48ECE8C-E92C-47C5-9F19-B4175C1B8886}"/>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71F071D-4449-4FD8-91D4-2D6A73654A0B}"/>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Requirements</a:t>
            </a:r>
          </a:p>
        </p:txBody>
      </p:sp>
    </p:spTree>
    <p:extLst>
      <p:ext uri="{BB962C8B-B14F-4D97-AF65-F5344CB8AC3E}">
        <p14:creationId xmlns:p14="http://schemas.microsoft.com/office/powerpoint/2010/main" val="285333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 y="1162161"/>
            <a:ext cx="8878888" cy="5013960"/>
          </a:xfrm>
          <a:prstGeom prst="rect">
            <a:avLst/>
          </a:prstGeom>
        </p:spPr>
      </p:pic>
      <p:pic>
        <p:nvPicPr>
          <p:cNvPr id="8" name="Picture 7"/>
          <p:cNvPicPr>
            <a:picLocks noChangeAspect="1"/>
          </p:cNvPicPr>
          <p:nvPr/>
        </p:nvPicPr>
        <p:blipFill rotWithShape="1">
          <a:blip r:embed="rId4"/>
          <a:srcRect l="30745" t="8086" r="30353" b="13026"/>
          <a:stretch/>
        </p:blipFill>
        <p:spPr>
          <a:xfrm>
            <a:off x="3041204" y="106630"/>
            <a:ext cx="4724400" cy="5410200"/>
          </a:xfrm>
          <a:prstGeom prst="rect">
            <a:avLst/>
          </a:prstGeom>
          <a:ln w="76200">
            <a:solidFill>
              <a:srgbClr val="FF0000"/>
            </a:solidFill>
          </a:ln>
          <a:effectLst>
            <a:outerShdw blurRad="50800" dist="38100" dir="2700000" algn="tl" rotWithShape="0">
              <a:prstClr val="black">
                <a:alpha val="40000"/>
              </a:prstClr>
            </a:outerShdw>
          </a:effectLst>
        </p:spPr>
      </p:pic>
      <p:sp>
        <p:nvSpPr>
          <p:cNvPr id="4" name="TextBox 3"/>
          <p:cNvSpPr txBox="1"/>
          <p:nvPr/>
        </p:nvSpPr>
        <p:spPr>
          <a:xfrm>
            <a:off x="4963989" y="45387"/>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0" name="TextBox 9"/>
          <p:cNvSpPr txBox="1"/>
          <p:nvPr/>
        </p:nvSpPr>
        <p:spPr>
          <a:xfrm>
            <a:off x="3337251" y="3165099"/>
            <a:ext cx="30380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Note you can ask a question anonymously</a:t>
            </a:r>
          </a:p>
        </p:txBody>
      </p:sp>
      <p:sp>
        <p:nvSpPr>
          <p:cNvPr id="11" name="TextBox 10"/>
          <p:cNvSpPr txBox="1"/>
          <p:nvPr/>
        </p:nvSpPr>
        <p:spPr>
          <a:xfrm>
            <a:off x="4672904" y="4694706"/>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2" name="Right Arrow 11"/>
          <p:cNvSpPr/>
          <p:nvPr/>
        </p:nvSpPr>
        <p:spPr>
          <a:xfrm rot="6927166">
            <a:off x="3161263" y="4322139"/>
            <a:ext cx="1190615" cy="17824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4946204" y="5774201"/>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rot="5400000">
            <a:off x="4818190" y="5212030"/>
            <a:ext cx="685800" cy="609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6433787"/>
            <a:ext cx="3810000" cy="369332"/>
          </a:xfrm>
          <a:prstGeom prst="rect">
            <a:avLst/>
          </a:prstGeom>
          <a:solidFill>
            <a:schemeClr val="bg1"/>
          </a:solidFill>
          <a:ln>
            <a:solidFill>
              <a:schemeClr val="tx1"/>
            </a:solidFill>
          </a:ln>
        </p:spPr>
        <p:txBody>
          <a:bodyPr wrap="square">
            <a:spAutoFit/>
          </a:bodyPr>
          <a:lstStyle/>
          <a:p>
            <a:pPr lvl="0" fontAlgn="auto">
              <a:spcBef>
                <a:spcPts val="0"/>
              </a:spcBef>
              <a:spcAft>
                <a:spcPts val="0"/>
              </a:spcAf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sz="1800" dirty="0">
                <a:solidFill>
                  <a:srgbClr val="FF0000"/>
                </a:solidFill>
                <a:latin typeface="Calibri" panose="020F0502020204030204" pitchFamily="34" charset="0"/>
                <a:ea typeface="Times New Roman" panose="02020603050405020304" pitchFamily="18" charset="0"/>
              </a:rPr>
              <a:t>646-876-9923 </a:t>
            </a:r>
            <a:endPar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Oval 13"/>
          <p:cNvSpPr/>
          <p:nvPr/>
        </p:nvSpPr>
        <p:spPr>
          <a:xfrm>
            <a:off x="8311488" y="6321449"/>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00569" y="6321449"/>
            <a:ext cx="961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Slide #</a:t>
            </a:r>
          </a:p>
        </p:txBody>
      </p:sp>
      <p:sp>
        <p:nvSpPr>
          <p:cNvPr id="16" name="Right Arrow 15"/>
          <p:cNvSpPr/>
          <p:nvPr/>
        </p:nvSpPr>
        <p:spPr>
          <a:xfrm>
            <a:off x="7982492" y="6411464"/>
            <a:ext cx="308105" cy="24674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10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1022914"/>
            <a:ext cx="9144000" cy="2963826"/>
          </a:xfrm>
          <a:prstGeom prst="rect">
            <a:avLst/>
          </a:prstGeom>
          <a:noFill/>
        </p:spPr>
        <p:txBody>
          <a:bodyPr lIns="90488" tIns="44450" rIns="90488" bIns="44450"/>
          <a:lstStyle/>
          <a:p>
            <a:pPr marR="0" lvl="0" defTabSz="914400" rtl="0" eaLnBrk="1" fontAlgn="base" latinLnBrk="0" hangingPunct="1">
              <a:lnSpc>
                <a:spcPct val="90000"/>
              </a:lnSpc>
              <a:spcBef>
                <a:spcPct val="20000"/>
              </a:spcBef>
              <a:spcAft>
                <a:spcPct val="0"/>
              </a:spcAft>
              <a:buClrTx/>
              <a:buSzTx/>
              <a:tabLst/>
              <a:defRPr/>
            </a:pPr>
            <a:r>
              <a:rPr lang="en-US" sz="2800" b="1" kern="0" dirty="0">
                <a:solidFill>
                  <a:schemeClr val="bg1"/>
                </a:solidFill>
                <a:latin typeface="Calibri" panose="020F0502020204030204" pitchFamily="34" charset="0"/>
                <a:cs typeface="Calibri" panose="020F0502020204030204" pitchFamily="34" charset="0"/>
              </a:rPr>
              <a:t>Piecemeal purchases cannot be used to avoid bidding requirements when “in the exercise of reasonable discretion and prudence” the purchases could have been made together.  </a:t>
            </a:r>
          </a:p>
          <a:p>
            <a:pPr marR="0" lvl="0" defTabSz="914400" rtl="0" eaLnBrk="1" fontAlgn="base" latinLnBrk="0" hangingPunct="1">
              <a:lnSpc>
                <a:spcPct val="90000"/>
              </a:lnSpc>
              <a:spcBef>
                <a:spcPct val="20000"/>
              </a:spcBef>
              <a:spcAft>
                <a:spcPct val="0"/>
              </a:spcAft>
              <a:buClrTx/>
              <a:buSzTx/>
              <a:tabLst/>
              <a:defRPr/>
            </a:pPr>
            <a:endParaRPr lang="en-US" sz="100" b="1" kern="0" dirty="0">
              <a:solidFill>
                <a:schemeClr val="bg1"/>
              </a:solidFill>
              <a:latin typeface="Calibri" panose="020F0502020204030204" pitchFamily="34" charset="0"/>
              <a:cs typeface="Calibri" panose="020F0502020204030204" pitchFamily="34" charset="0"/>
            </a:endParaRPr>
          </a:p>
          <a:p>
            <a:pPr marL="914400" lvl="1" indent="-457200">
              <a:lnSpc>
                <a:spcPct val="90000"/>
              </a:lnSpc>
              <a:spcBef>
                <a:spcPct val="20000"/>
              </a:spcBef>
              <a:buFont typeface="Arial" panose="020B0604020202020204" pitchFamily="34" charset="0"/>
              <a:buChar char="•"/>
              <a:defRPr/>
            </a:pPr>
            <a:endParaRPr lang="en-US" sz="1050" b="1" u="sng" kern="0" dirty="0">
              <a:solidFill>
                <a:schemeClr val="bg1"/>
              </a:solidFill>
              <a:latin typeface="Calibri" panose="020F0502020204030204" pitchFamily="34" charset="0"/>
              <a:cs typeface="Calibri" panose="020F0502020204030204" pitchFamily="34" charset="0"/>
            </a:endParaRPr>
          </a:p>
          <a:p>
            <a:pPr lvl="3">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3">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2">
              <a:lnSpc>
                <a:spcPct val="90000"/>
              </a:lnSpc>
              <a:spcBef>
                <a:spcPct val="20000"/>
              </a:spcBef>
              <a:defRPr/>
            </a:pPr>
            <a:endParaRPr kumimoji="0" lang="en-US" sz="28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kumimoji="0" lang="en-US" sz="1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457200"/>
            <a:endParaRPr kumimoji="0" lang="en-US" sz="1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1026" name="Picture 2" descr="Arcadia Culverts - HDPE Corrugated Plastic Pipe - 850-994-4001">
            <a:extLst>
              <a:ext uri="{FF2B5EF4-FFF2-40B4-BE49-F238E27FC236}">
                <a16:creationId xmlns:a16="http://schemas.microsoft.com/office/drawing/2014/main" id="{C616F17D-7A7E-4CE2-BDFD-0B5A866AE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404" y="3429000"/>
            <a:ext cx="3704783" cy="2963826"/>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3F21DC7A-BFBC-4E35-8B2D-90CD28FBEF02}"/>
              </a:ext>
            </a:extLst>
          </p:cNvPr>
          <p:cNvSpPr txBox="1">
            <a:spLocks noChangeArrowheads="1"/>
          </p:cNvSpPr>
          <p:nvPr/>
        </p:nvSpPr>
        <p:spPr>
          <a:xfrm>
            <a:off x="-891273" y="2786278"/>
            <a:ext cx="5960677" cy="3606548"/>
          </a:xfrm>
          <a:prstGeom prst="rect">
            <a:avLst/>
          </a:prstGeom>
          <a:noFill/>
        </p:spPr>
        <p:txBody>
          <a:bodyPr lIns="90488" tIns="44450" rIns="90488" bIns="44450"/>
          <a:lstStyle/>
          <a:p>
            <a:pPr lvl="1">
              <a:lnSpc>
                <a:spcPct val="90000"/>
              </a:lnSpc>
              <a:spcBef>
                <a:spcPct val="20000"/>
              </a:spcBef>
              <a:defRPr/>
            </a:pPr>
            <a:endParaRPr lang="en-US" sz="1050" b="1" u="sng" kern="0" dirty="0">
              <a:solidFill>
                <a:schemeClr val="bg1"/>
              </a:solidFill>
              <a:latin typeface="Calibri" panose="020F0502020204030204" pitchFamily="34" charset="0"/>
              <a:cs typeface="Calibri" panose="020F0502020204030204" pitchFamily="34" charset="0"/>
            </a:endParaRPr>
          </a:p>
          <a:p>
            <a:pPr lvl="2">
              <a:lnSpc>
                <a:spcPct val="90000"/>
              </a:lnSpc>
              <a:spcBef>
                <a:spcPct val="20000"/>
              </a:spcBef>
              <a:defRPr/>
            </a:pPr>
            <a:r>
              <a:rPr lang="en-US" sz="2800" b="1" u="sng" kern="0" dirty="0">
                <a:solidFill>
                  <a:schemeClr val="bg1"/>
                </a:solidFill>
                <a:latin typeface="Calibri" panose="020F0502020204030204" pitchFamily="34" charset="0"/>
                <a:cs typeface="Calibri" panose="020F0502020204030204" pitchFamily="34" charset="0"/>
              </a:rPr>
              <a:t>Example</a:t>
            </a:r>
            <a:r>
              <a:rPr lang="en-US" sz="2800" kern="0" dirty="0">
                <a:solidFill>
                  <a:schemeClr val="bg1"/>
                </a:solidFill>
                <a:latin typeface="Calibri" panose="020F0502020204030204" pitchFamily="34" charset="0"/>
                <a:cs typeface="Calibri" panose="020F0502020204030204" pitchFamily="34" charset="0"/>
              </a:rPr>
              <a:t>:  </a:t>
            </a:r>
          </a:p>
          <a:p>
            <a:pPr lvl="3">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DGLVR Project is contracted to install 40 cross pipes at one time.  Cannot pay the contractor to install 10 cross pipes, then 10 more, etc. to avoid bidding requirements.  </a:t>
            </a:r>
          </a:p>
          <a:p>
            <a:pPr lvl="3">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3">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2">
              <a:lnSpc>
                <a:spcPct val="90000"/>
              </a:lnSpc>
              <a:spcBef>
                <a:spcPct val="20000"/>
              </a:spcBef>
              <a:defRPr/>
            </a:pPr>
            <a:endParaRPr kumimoji="0" lang="en-US" sz="28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kumimoji="0" lang="en-US" sz="1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457200"/>
            <a:endParaRPr kumimoji="0" lang="en-US" sz="1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3F9B0B7-11A7-401C-A5E6-9E9D72ACA426}"/>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75C6003-6922-4191-A194-BBF9BDDC5B3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Requirements - Avoidance</a:t>
            </a:r>
          </a:p>
        </p:txBody>
      </p:sp>
    </p:spTree>
    <p:extLst>
      <p:ext uri="{BB962C8B-B14F-4D97-AF65-F5344CB8AC3E}">
        <p14:creationId xmlns:p14="http://schemas.microsoft.com/office/powerpoint/2010/main" val="323034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3464" y="937260"/>
            <a:ext cx="9144000" cy="5417820"/>
          </a:xfrm>
          <a:prstGeom prst="rect">
            <a:avLst/>
          </a:prstGeom>
          <a:noFill/>
        </p:spPr>
        <p:txBody>
          <a:bodyPr lIns="90488" tIns="44450" rIns="90488" bIns="44450"/>
          <a:lstStyle/>
          <a:p>
            <a:pPr marR="0" lvl="0"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What happens if bidding required but not performed?</a:t>
            </a:r>
          </a:p>
          <a:p>
            <a:pPr marR="0" lvl="0" defTabSz="914400" rtl="0" eaLnBrk="1" fontAlgn="base" latinLnBrk="0" hangingPunct="1">
              <a:lnSpc>
                <a:spcPct val="90000"/>
              </a:lnSpc>
              <a:spcBef>
                <a:spcPct val="20000"/>
              </a:spcBef>
              <a:spcAft>
                <a:spcPct val="0"/>
              </a:spcAft>
              <a:buClrTx/>
              <a:buSzTx/>
              <a:tabLst/>
              <a:defRPr/>
            </a:pPr>
            <a:endParaRPr kumimoji="0" lang="en-US" sz="2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171450" marR="0" lvl="0" indent="-171450"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b="1" kern="0" noProof="0" dirty="0">
                <a:solidFill>
                  <a:schemeClr val="bg1"/>
                </a:solidFill>
                <a:latin typeface="Calibri" panose="020F0502020204030204" pitchFamily="34" charset="0"/>
                <a:cs typeface="Calibri" panose="020F0502020204030204" pitchFamily="34" charset="0"/>
              </a:rPr>
              <a:t>Municipalities may be subject to a surcharge</a:t>
            </a:r>
          </a:p>
          <a:p>
            <a:pPr marL="628650" lvl="1" indent="-171450">
              <a:lnSpc>
                <a:spcPct val="90000"/>
              </a:lnSpc>
              <a:spcBef>
                <a:spcPct val="20000"/>
              </a:spcBef>
              <a:buFont typeface="Arial" panose="020B0604020202020204" pitchFamily="34" charset="0"/>
              <a:buChar char="•"/>
              <a:defRPr/>
            </a:pPr>
            <a:r>
              <a:rPr kumimoji="0" lang="en-US" sz="2800" i="0" u="none" strike="noStrike" kern="0" cap="none" spc="0" normalizeH="0" dirty="0">
                <a:ln>
                  <a:noFill/>
                </a:ln>
                <a:solidFill>
                  <a:schemeClr val="bg1"/>
                </a:solidFill>
                <a:effectLst/>
                <a:uLnTx/>
                <a:uFillTx/>
                <a:latin typeface="Calibri" panose="020F0502020204030204" pitchFamily="34" charset="0"/>
                <a:cs typeface="Calibri" panose="020F0502020204030204" pitchFamily="34" charset="0"/>
              </a:rPr>
              <a:t>Could be 10% of the full amount of contract to purchase.</a:t>
            </a:r>
          </a:p>
          <a:p>
            <a:pPr lvl="1">
              <a:lnSpc>
                <a:spcPct val="90000"/>
              </a:lnSpc>
              <a:spcBef>
                <a:spcPct val="20000"/>
              </a:spcBef>
              <a:defRPr/>
            </a:pPr>
            <a:endParaRPr kumimoji="0" lang="en-US" sz="1600" i="0" u="none" strike="noStrike" kern="0" cap="none" spc="0" normalizeH="0" dirty="0">
              <a:ln>
                <a:noFill/>
              </a:ln>
              <a:solidFill>
                <a:schemeClr val="bg1"/>
              </a:solidFill>
              <a:effectLst/>
              <a:uLnTx/>
              <a:uFillTx/>
              <a:latin typeface="Calibri" panose="020F0502020204030204" pitchFamily="34" charset="0"/>
              <a:cs typeface="Calibri" panose="020F0502020204030204" pitchFamily="34" charset="0"/>
            </a:endParaRPr>
          </a:p>
          <a:p>
            <a:pPr marL="628650" lvl="1" indent="-17145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Lawsuits</a:t>
            </a:r>
          </a:p>
          <a:p>
            <a:pPr lvl="1">
              <a:lnSpc>
                <a:spcPct val="90000"/>
              </a:lnSpc>
              <a:spcBef>
                <a:spcPct val="20000"/>
              </a:spcBef>
              <a:defRPr/>
            </a:pPr>
            <a:endParaRPr kumimoji="0" lang="en-US" sz="1600" i="0" u="none" strike="noStrike" kern="0" cap="none" spc="0" normalizeH="0" dirty="0">
              <a:ln>
                <a:noFill/>
              </a:ln>
              <a:solidFill>
                <a:schemeClr val="bg1"/>
              </a:solidFill>
              <a:effectLst/>
              <a:uLnTx/>
              <a:uFillTx/>
              <a:latin typeface="Calibri" panose="020F0502020204030204" pitchFamily="34" charset="0"/>
              <a:cs typeface="Calibri" panose="020F0502020204030204" pitchFamily="34" charset="0"/>
            </a:endParaRPr>
          </a:p>
          <a:p>
            <a:pPr marL="628650" lvl="1" indent="-17145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Evasion of bidding requirements is a misdemeanor of the 3</a:t>
            </a:r>
            <a:r>
              <a:rPr lang="en-US" sz="2800" kern="0" baseline="30000" dirty="0">
                <a:solidFill>
                  <a:schemeClr val="bg1"/>
                </a:solidFill>
                <a:latin typeface="Calibri" panose="020F0502020204030204" pitchFamily="34" charset="0"/>
                <a:cs typeface="Calibri" panose="020F0502020204030204" pitchFamily="34" charset="0"/>
              </a:rPr>
              <a:t>rd</a:t>
            </a:r>
            <a:r>
              <a:rPr lang="en-US" sz="2800" kern="0" dirty="0">
                <a:solidFill>
                  <a:schemeClr val="bg1"/>
                </a:solidFill>
                <a:latin typeface="Calibri" panose="020F0502020204030204" pitchFamily="34" charset="0"/>
                <a:cs typeface="Calibri" panose="020F0502020204030204" pitchFamily="34" charset="0"/>
              </a:rPr>
              <a:t> degree.</a:t>
            </a:r>
            <a:endParaRPr kumimoji="0" lang="en-US" sz="2800" i="0" u="none" strike="noStrike" kern="0" cap="none" spc="0" normalizeH="0" dirty="0">
              <a:ln>
                <a:noFill/>
              </a:ln>
              <a:solidFill>
                <a:schemeClr val="bg1"/>
              </a:solidFill>
              <a:effectLst/>
              <a:uLnTx/>
              <a:uFillTx/>
              <a:latin typeface="Calibri" panose="020F0502020204030204" pitchFamily="34" charset="0"/>
              <a:cs typeface="Calibri" panose="020F0502020204030204" pitchFamily="34" charset="0"/>
            </a:endParaRPr>
          </a:p>
          <a:p>
            <a:pPr marL="628650" lvl="1" indent="-171450">
              <a:lnSpc>
                <a:spcPct val="90000"/>
              </a:lnSpc>
              <a:spcBef>
                <a:spcPct val="20000"/>
              </a:spcBef>
              <a:buFont typeface="Arial" panose="020B0604020202020204" pitchFamily="34" charset="0"/>
              <a:buChar char="•"/>
              <a:defRPr/>
            </a:pPr>
            <a:endParaRPr kumimoji="0" lang="en-US" sz="1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457200"/>
            <a:endParaRPr kumimoji="0" lang="en-US" sz="1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F48775C-10DF-48FD-B160-DA16705B781F}"/>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CF340A4-29E7-4EFA-A668-351598724B85}"/>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Requirements - Avoidance</a:t>
            </a:r>
          </a:p>
        </p:txBody>
      </p:sp>
    </p:spTree>
    <p:extLst>
      <p:ext uri="{BB962C8B-B14F-4D97-AF65-F5344CB8AC3E}">
        <p14:creationId xmlns:p14="http://schemas.microsoft.com/office/powerpoint/2010/main" val="2155495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rgbClr val="FFFF00"/>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7826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323850" y="693420"/>
            <a:ext cx="8458200" cy="5295900"/>
          </a:xfrm>
          <a:prstGeom prst="rect">
            <a:avLst/>
          </a:prstGeom>
          <a:noFill/>
        </p:spPr>
        <p:txBody>
          <a:bodyPr lIns="90488" tIns="44450" rIns="90488" bIns="44450"/>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2400" b="1" i="0" u="sng"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9 Exemptions from Public Bidding:</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a:tabLst/>
              <a:defRPr/>
            </a:pPr>
            <a:r>
              <a:rPr kumimoji="0" lang="en-US" sz="1700" b="0" i="0" u="none"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Maintenance, repairs or replacements for water, electric light, or other public works if they are not new additions.</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a:tabLst/>
              <a:defRPr/>
            </a:pPr>
            <a:r>
              <a:rPr kumimoji="0" lang="en-US" sz="1700" b="0" i="0" u="none"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Improvements, repairs, &amp; maintenance of any kind made or provided by the municipality through its own employees. However, all materials used for street improvement, maintenance, and/or construction projects that cost in excess of $21,000 are subject to the bidding requirements.</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3"/>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Purchases where particular types, models, or pieces of equipment, articles, apparatus, appliances, vehicles, or parts thereof are patented and manufactured or copyrighted products.</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3"/>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Purchases of any insurance policies or surety company bonds and contracts made for public utility service, electricity, natural gas, or tele-communications service.</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3"/>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Purchases of any public utility service under tariffs on file with the Pennsylvania Public Utility Commission.</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6"/>
              <a:tabLst/>
              <a:defRPr/>
            </a:pPr>
            <a:r>
              <a:rPr kumimoji="0" lang="en-US" sz="1700" b="0" i="0" u="none"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Intergovernmental contracts made with another political subdivision or county, the state or federal government or any of their agencies, or any municipal authority. (Example: COSTARS)</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6"/>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Contracts for purchase of personal or professional services, including, but not limited to, those provided by lawyers, engineers, auditors, and accountants.</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6"/>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Purchases of real estate are negotiable.</a:t>
            </a:r>
          </a:p>
          <a:p>
            <a:pPr marL="225425" marR="0" lvl="0" indent="-225425" algn="l" defTabSz="914400" rtl="0" eaLnBrk="1" fontAlgn="base" latinLnBrk="0" hangingPunct="1">
              <a:lnSpc>
                <a:spcPct val="90000"/>
              </a:lnSpc>
              <a:spcBef>
                <a:spcPct val="20000"/>
              </a:spcBef>
              <a:spcAft>
                <a:spcPct val="0"/>
              </a:spcAft>
              <a:buClrTx/>
              <a:buSzTx/>
              <a:buFont typeface="+mj-lt"/>
              <a:buAutoNum type="arabicPeriod" startAt="6"/>
              <a:tabLst/>
              <a:defRPr/>
            </a:pPr>
            <a:r>
              <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County contracts with non-profit cooperative hospital service associations for county homes or hospitals.</a:t>
            </a:r>
          </a:p>
          <a:p>
            <a:pPr marL="514350" marR="0" lvl="0" indent="-514350" algn="l" defTabSz="914400" rtl="0" eaLnBrk="1" fontAlgn="base" latinLnBrk="0" hangingPunct="1">
              <a:lnSpc>
                <a:spcPct val="90000"/>
              </a:lnSpc>
              <a:spcBef>
                <a:spcPct val="20000"/>
              </a:spcBef>
              <a:spcAft>
                <a:spcPct val="0"/>
              </a:spcAft>
              <a:buClrTx/>
              <a:buSzTx/>
              <a:buFont typeface="+mj-lt"/>
              <a:buAutoNum type="arabicPeriod" startAt="3"/>
              <a:tabLst/>
              <a:defRPr/>
            </a:pPr>
            <a:endPar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514350" marR="0" lvl="0" indent="-514350" algn="l" defTabSz="914400" rtl="0" eaLnBrk="1" fontAlgn="base" latinLnBrk="0" hangingPunct="1">
              <a:lnSpc>
                <a:spcPct val="90000"/>
              </a:lnSpc>
              <a:spcBef>
                <a:spcPct val="20000"/>
              </a:spcBef>
              <a:spcAft>
                <a:spcPct val="0"/>
              </a:spcAft>
              <a:buClrTx/>
              <a:buSzTx/>
              <a:buFont typeface="+mj-lt"/>
              <a:buAutoNum type="arabicPeriod"/>
              <a:tabLst/>
              <a:defRPr/>
            </a:pPr>
            <a:endParaRPr kumimoji="0" lang="en-US" sz="17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E207220A-FADA-42FC-A7CE-8D1AEA0E359D}"/>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C779742-C478-4EB3-BB8A-088058C75503}"/>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Exemptions</a:t>
            </a:r>
          </a:p>
        </p:txBody>
      </p:sp>
    </p:spTree>
    <p:extLst>
      <p:ext uri="{BB962C8B-B14F-4D97-AF65-F5344CB8AC3E}">
        <p14:creationId xmlns:p14="http://schemas.microsoft.com/office/powerpoint/2010/main" val="21346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61436" y="532219"/>
            <a:ext cx="9082564" cy="6261100"/>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9 Exemptions from Public Bidding:</a:t>
            </a:r>
          </a:p>
          <a:p>
            <a:pPr marL="514350" marR="0" lvl="0" indent="-514350" algn="l" defTabSz="914400" rtl="0" eaLnBrk="1" fontAlgn="base" latinLnBrk="0" hangingPunct="1">
              <a:lnSpc>
                <a:spcPct val="90000"/>
              </a:lnSpc>
              <a:spcBef>
                <a:spcPct val="20000"/>
              </a:spcBef>
              <a:spcAft>
                <a:spcPct val="0"/>
              </a:spcAft>
              <a:buClrTx/>
              <a:buSzTx/>
              <a:buFont typeface="+mj-lt"/>
              <a:buAutoNum type="arabicPeriod"/>
              <a:tabLst/>
              <a:defRPr/>
            </a:pPr>
            <a:endParaRPr lang="en-US" sz="1000" kern="0" noProof="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kern="0" noProof="0" dirty="0">
                <a:solidFill>
                  <a:schemeClr val="bg1"/>
                </a:solidFill>
                <a:latin typeface="Calibri" panose="020F0502020204030204" pitchFamily="34" charset="0"/>
                <a:cs typeface="Calibri" panose="020F0502020204030204" pitchFamily="34" charset="0"/>
              </a:rPr>
              <a:t>Only Exemptions #1, #2 and #6 </a:t>
            </a:r>
            <a:r>
              <a:rPr lang="en-US" b="1" i="1" u="sng" kern="0" noProof="0" dirty="0">
                <a:solidFill>
                  <a:schemeClr val="bg1"/>
                </a:solidFill>
                <a:latin typeface="Calibri" panose="020F0502020204030204" pitchFamily="34" charset="0"/>
                <a:cs typeface="Calibri" panose="020F0502020204030204" pitchFamily="34" charset="0"/>
              </a:rPr>
              <a:t>may</a:t>
            </a:r>
            <a:r>
              <a:rPr lang="en-US" kern="0" noProof="0" dirty="0">
                <a:solidFill>
                  <a:schemeClr val="bg1"/>
                </a:solidFill>
                <a:latin typeface="Calibri" panose="020F0502020204030204" pitchFamily="34" charset="0"/>
                <a:cs typeface="Calibri" panose="020F0502020204030204" pitchFamily="34" charset="0"/>
              </a:rPr>
              <a:t> apply to DGLVR Projects.</a:t>
            </a:r>
          </a:p>
          <a:p>
            <a:pPr marR="0" lvl="0" algn="l" defTabSz="914400" rtl="0" eaLnBrk="1" fontAlgn="base" latinLnBrk="0" hangingPunct="1">
              <a:lnSpc>
                <a:spcPct val="90000"/>
              </a:lnSpc>
              <a:spcBef>
                <a:spcPct val="20000"/>
              </a:spcBef>
              <a:spcAft>
                <a:spcPct val="0"/>
              </a:spcAft>
              <a:buClrTx/>
              <a:buSzTx/>
              <a:tabLst/>
              <a:defRPr/>
            </a:pPr>
            <a:endParaRPr lang="en-US" sz="1200" kern="0" noProof="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lang="en-US" sz="2800" kern="0" noProof="0" dirty="0">
              <a:solidFill>
                <a:schemeClr val="bg1"/>
              </a:solidFill>
              <a:latin typeface="Calibri" panose="020F0502020204030204" pitchFamily="34" charset="0"/>
              <a:cs typeface="Calibri" panose="020F0502020204030204" pitchFamily="34" charset="0"/>
            </a:endParaRPr>
          </a:p>
          <a:p>
            <a:pPr marL="457200"/>
            <a:endParaRPr kumimoji="0" lang="en-US" sz="18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68D7028-821C-4BF2-8D35-A7EE47CE132D}"/>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920ABEB-7507-4C31-B0E5-AF9C36B4677E}"/>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Exemptions</a:t>
            </a:r>
          </a:p>
        </p:txBody>
      </p:sp>
      <p:sp>
        <p:nvSpPr>
          <p:cNvPr id="2" name="Rectangle 1">
            <a:extLst>
              <a:ext uri="{FF2B5EF4-FFF2-40B4-BE49-F238E27FC236}">
                <a16:creationId xmlns:a16="http://schemas.microsoft.com/office/drawing/2014/main" id="{472662C4-05A2-431B-A650-A9717D78EFEC}"/>
              </a:ext>
            </a:extLst>
          </p:cNvPr>
          <p:cNvSpPr/>
          <p:nvPr/>
        </p:nvSpPr>
        <p:spPr>
          <a:xfrm>
            <a:off x="582108" y="2221504"/>
            <a:ext cx="8500456" cy="4748992"/>
          </a:xfrm>
          <a:prstGeom prst="rect">
            <a:avLst/>
          </a:prstGeom>
        </p:spPr>
        <p:txBody>
          <a:bodyPr wrap="square">
            <a:spAutoFit/>
          </a:bodyPr>
          <a:lstStyle/>
          <a:p>
            <a:pPr lvl="0">
              <a:lnSpc>
                <a:spcPct val="90000"/>
              </a:lnSpc>
              <a:spcBef>
                <a:spcPct val="20000"/>
              </a:spcBef>
              <a:defRPr/>
            </a:pPr>
            <a:r>
              <a:rPr lang="en-US" sz="2400" kern="0" dirty="0">
                <a:solidFill>
                  <a:schemeClr val="bg1"/>
                </a:solidFill>
                <a:latin typeface="Calibri" panose="020F0502020204030204" pitchFamily="34" charset="0"/>
                <a:cs typeface="Calibri" panose="020F0502020204030204" pitchFamily="34" charset="0"/>
              </a:rPr>
              <a:t>Maintenance, repairs or replacements for water, electric light, or other public works if they are not new additions.</a:t>
            </a:r>
          </a:p>
          <a:p>
            <a:pPr marL="514350" lvl="0" indent="-514350">
              <a:lnSpc>
                <a:spcPct val="90000"/>
              </a:lnSpc>
              <a:spcBef>
                <a:spcPct val="20000"/>
              </a:spcBef>
              <a:buFont typeface="+mj-lt"/>
              <a:buAutoNum type="arabicPeriod"/>
              <a:defRPr/>
            </a:pPr>
            <a:endParaRPr lang="en-US" sz="14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400" kern="0" dirty="0">
                <a:solidFill>
                  <a:schemeClr val="bg1"/>
                </a:solidFill>
                <a:latin typeface="Calibri" panose="020F0502020204030204" pitchFamily="34" charset="0"/>
                <a:cs typeface="Calibri" panose="020F0502020204030204" pitchFamily="34" charset="0"/>
              </a:rPr>
              <a:t>Improvements, repairs, &amp; maintenance of any kind made or provided by the municipality through its own employees. However, all materials used for street improvement, maintenance, and/or construction projects that cost in excess of $20,100 are subject to the bidding requirements.</a:t>
            </a:r>
          </a:p>
          <a:p>
            <a:pPr marL="514350" lvl="0" indent="-514350">
              <a:lnSpc>
                <a:spcPct val="90000"/>
              </a:lnSpc>
              <a:spcBef>
                <a:spcPct val="20000"/>
              </a:spcBef>
              <a:buFont typeface="+mj-lt"/>
              <a:buAutoNum type="arabicPeriod"/>
              <a:defRPr/>
            </a:pPr>
            <a:endParaRPr lang="en-US" sz="14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400" kern="0" dirty="0">
                <a:solidFill>
                  <a:schemeClr val="bg1"/>
                </a:solidFill>
                <a:latin typeface="Calibri" panose="020F0502020204030204" pitchFamily="34" charset="0"/>
                <a:cs typeface="Calibri" panose="020F0502020204030204" pitchFamily="34" charset="0"/>
              </a:rPr>
              <a:t>Intergovernmental contracts made with another political subdivision or county, the state or federal government or any of their agencies, or any municipal authority. (Example: COSTARS)</a:t>
            </a:r>
          </a:p>
          <a:p>
            <a:pPr lvl="0">
              <a:lnSpc>
                <a:spcPct val="90000"/>
              </a:lnSpc>
              <a:spcBef>
                <a:spcPct val="20000"/>
              </a:spcBef>
              <a:defRPr/>
            </a:pPr>
            <a:endParaRPr lang="en-US" sz="1050" kern="0" dirty="0">
              <a:solidFill>
                <a:schemeClr val="bg1"/>
              </a:solidFill>
              <a:latin typeface="Calibri" panose="020F0502020204030204" pitchFamily="34" charset="0"/>
              <a:cs typeface="Calibri" panose="020F0502020204030204" pitchFamily="34" charset="0"/>
            </a:endParaRPr>
          </a:p>
          <a:p>
            <a:pPr lvl="0" algn="ctr">
              <a:lnSpc>
                <a:spcPct val="90000"/>
              </a:lnSpc>
              <a:spcBef>
                <a:spcPct val="20000"/>
              </a:spcBef>
              <a:defRPr/>
            </a:pPr>
            <a:r>
              <a:rPr lang="en-US" sz="2400" b="1" u="sng" kern="0" dirty="0">
                <a:solidFill>
                  <a:srgbClr val="FFFF00"/>
                </a:solidFill>
                <a:latin typeface="Calibri" panose="020F0502020204030204" pitchFamily="34" charset="0"/>
                <a:cs typeface="Calibri" panose="020F0502020204030204" pitchFamily="34" charset="0"/>
              </a:rPr>
              <a:t>COSTARS – Pipe (Structural Plate &amp; Plastic)</a:t>
            </a:r>
          </a:p>
        </p:txBody>
      </p:sp>
      <p:sp>
        <p:nvSpPr>
          <p:cNvPr id="9" name="Rectangle 8">
            <a:extLst>
              <a:ext uri="{FF2B5EF4-FFF2-40B4-BE49-F238E27FC236}">
                <a16:creationId xmlns:a16="http://schemas.microsoft.com/office/drawing/2014/main" id="{396A519E-C2EF-4A1F-B118-DD45FFD7D159}"/>
              </a:ext>
            </a:extLst>
          </p:cNvPr>
          <p:cNvSpPr/>
          <p:nvPr/>
        </p:nvSpPr>
        <p:spPr>
          <a:xfrm>
            <a:off x="236668" y="2186033"/>
            <a:ext cx="2526852" cy="3471720"/>
          </a:xfrm>
          <a:prstGeom prst="rect">
            <a:avLst/>
          </a:prstGeom>
        </p:spPr>
        <p:txBody>
          <a:bodyPr wrap="square">
            <a:spAutoFit/>
          </a:bodyPr>
          <a:lstStyle/>
          <a:p>
            <a:pPr lvl="0">
              <a:lnSpc>
                <a:spcPct val="90000"/>
              </a:lnSpc>
              <a:spcBef>
                <a:spcPct val="20000"/>
              </a:spcBef>
              <a:defRPr/>
            </a:pPr>
            <a:r>
              <a:rPr lang="en-US" sz="2400" b="1" u="sng" kern="0" dirty="0">
                <a:solidFill>
                  <a:schemeClr val="bg1"/>
                </a:solidFill>
                <a:latin typeface="Calibri" panose="020F0502020204030204" pitchFamily="34" charset="0"/>
                <a:cs typeface="Calibri" panose="020F0502020204030204" pitchFamily="34" charset="0"/>
              </a:rPr>
              <a:t>1 </a:t>
            </a:r>
            <a:r>
              <a:rPr lang="en-US" sz="2400" b="1" kern="0" dirty="0">
                <a:solidFill>
                  <a:schemeClr val="bg1"/>
                </a:solidFill>
                <a:latin typeface="Calibri" panose="020F0502020204030204" pitchFamily="34" charset="0"/>
                <a:cs typeface="Calibri" panose="020F0502020204030204" pitchFamily="34" charset="0"/>
              </a:rPr>
              <a:t>-</a:t>
            </a:r>
          </a:p>
          <a:p>
            <a:pPr lvl="0">
              <a:lnSpc>
                <a:spcPct val="90000"/>
              </a:lnSpc>
              <a:spcBef>
                <a:spcPct val="20000"/>
              </a:spcBef>
              <a:defRPr/>
            </a:pPr>
            <a:endParaRPr lang="en-US" sz="24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12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400" b="1" u="sng" kern="0" dirty="0">
                <a:solidFill>
                  <a:schemeClr val="bg1"/>
                </a:solidFill>
                <a:latin typeface="Calibri" panose="020F0502020204030204" pitchFamily="34" charset="0"/>
                <a:cs typeface="Calibri" panose="020F0502020204030204" pitchFamily="34" charset="0"/>
              </a:rPr>
              <a:t>2 </a:t>
            </a:r>
            <a:r>
              <a:rPr lang="en-US" sz="2400" b="1" kern="0" dirty="0">
                <a:solidFill>
                  <a:schemeClr val="bg1"/>
                </a:solidFill>
                <a:latin typeface="Calibri" panose="020F0502020204030204" pitchFamily="34" charset="0"/>
                <a:cs typeface="Calibri" panose="020F0502020204030204" pitchFamily="34" charset="0"/>
              </a:rPr>
              <a:t>-</a:t>
            </a:r>
          </a:p>
          <a:p>
            <a:pPr lvl="0">
              <a:lnSpc>
                <a:spcPct val="90000"/>
              </a:lnSpc>
              <a:spcBef>
                <a:spcPct val="20000"/>
              </a:spcBef>
              <a:defRPr/>
            </a:pPr>
            <a:endParaRPr lang="en-US" sz="24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4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4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0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400" b="1" u="sng" kern="0" dirty="0">
                <a:solidFill>
                  <a:schemeClr val="bg1"/>
                </a:solidFill>
                <a:latin typeface="Calibri" panose="020F0502020204030204" pitchFamily="34" charset="0"/>
                <a:cs typeface="Calibri" panose="020F0502020204030204" pitchFamily="34" charset="0"/>
              </a:rPr>
              <a:t>6 </a:t>
            </a:r>
            <a:r>
              <a:rPr lang="en-US" sz="2400" b="1" kern="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2730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61436" y="733979"/>
            <a:ext cx="9082564" cy="6059339"/>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WHAT IS COSTARS?</a:t>
            </a:r>
          </a:p>
          <a:p>
            <a:pPr marL="514350" marR="0" lvl="0" indent="-514350" algn="l" defTabSz="914400" rtl="0" eaLnBrk="1" fontAlgn="base" latinLnBrk="0" hangingPunct="1">
              <a:lnSpc>
                <a:spcPct val="90000"/>
              </a:lnSpc>
              <a:spcBef>
                <a:spcPct val="20000"/>
              </a:spcBef>
              <a:spcAft>
                <a:spcPct val="0"/>
              </a:spcAft>
              <a:buClrTx/>
              <a:buSzTx/>
              <a:buFont typeface="+mj-lt"/>
              <a:buAutoNum type="arabicPeriod"/>
              <a:tabLst/>
              <a:defRPr/>
            </a:pPr>
            <a:endParaRPr lang="en-US" sz="1000" kern="0" noProof="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kern="0" dirty="0">
                <a:solidFill>
                  <a:schemeClr val="bg1"/>
                </a:solidFill>
                <a:latin typeface="Calibri" panose="020F0502020204030204" pitchFamily="34" charset="0"/>
                <a:cs typeface="Calibri" panose="020F0502020204030204" pitchFamily="34" charset="0"/>
              </a:rPr>
              <a:t>COSTARS is Commonwealth’s cooperative purchasing program.  </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noProof="0" dirty="0">
                <a:solidFill>
                  <a:schemeClr val="bg1"/>
                </a:solidFill>
                <a:latin typeface="Calibri" panose="020F0502020204030204" pitchFamily="34" charset="0"/>
                <a:cs typeface="Calibri" panose="020F0502020204030204" pitchFamily="34" charset="0"/>
              </a:rPr>
              <a:t>Municipalities purchase items through negotiated contracts for competitive pricing.</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Buying Power of the State vs. Buying Power of One</a:t>
            </a:r>
            <a:endParaRPr lang="en-US" kern="0" noProof="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lang="en-US" sz="1200" kern="0" noProof="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endParaRPr lang="en-US" sz="2800" kern="0" noProof="0" dirty="0">
              <a:solidFill>
                <a:schemeClr val="bg1"/>
              </a:solidFill>
              <a:latin typeface="Calibri" panose="020F0502020204030204" pitchFamily="34" charset="0"/>
              <a:cs typeface="Calibri" panose="020F0502020204030204" pitchFamily="34" charset="0"/>
            </a:endParaRPr>
          </a:p>
          <a:p>
            <a:pPr marL="457200"/>
            <a:endParaRPr kumimoji="0" lang="en-US" sz="180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68D7028-821C-4BF2-8D35-A7EE47CE132D}"/>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920ABEB-7507-4C31-B0E5-AF9C36B4677E}"/>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COSTARS</a:t>
            </a:r>
          </a:p>
        </p:txBody>
      </p:sp>
      <p:pic>
        <p:nvPicPr>
          <p:cNvPr id="1026" name="Picture 2" descr="COSTARS logo">
            <a:extLst>
              <a:ext uri="{FF2B5EF4-FFF2-40B4-BE49-F238E27FC236}">
                <a16:creationId xmlns:a16="http://schemas.microsoft.com/office/drawing/2014/main" id="{56109A90-9ABE-4873-A337-152EDAC5A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61" y="4125336"/>
            <a:ext cx="7143750" cy="2533650"/>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46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8674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Maintenance is defined as: </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“the repair of existing facilities when the size, type or extent of such facilities is not thereby changed or increased.” </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Maintenance work also occurs when a facility, once in usable condition, was restored to that condition by being partially overhauled or patched. </a:t>
            </a:r>
          </a:p>
        </p:txBody>
      </p:sp>
      <p:sp>
        <p:nvSpPr>
          <p:cNvPr id="7" name="Rectangle 6">
            <a:extLst>
              <a:ext uri="{FF2B5EF4-FFF2-40B4-BE49-F238E27FC236}">
                <a16:creationId xmlns:a16="http://schemas.microsoft.com/office/drawing/2014/main" id="{9277F7A6-AA18-4E33-B335-53349F8E1E58}"/>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9A025979-0F80-4472-95A6-2F59A33C5ACF}"/>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Exemptions</a:t>
            </a:r>
          </a:p>
        </p:txBody>
      </p:sp>
    </p:spTree>
    <p:extLst>
      <p:ext uri="{BB962C8B-B14F-4D97-AF65-F5344CB8AC3E}">
        <p14:creationId xmlns:p14="http://schemas.microsoft.com/office/powerpoint/2010/main" val="691607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61340"/>
            <a:ext cx="9144000" cy="6261100"/>
          </a:xfrm>
          <a:prstGeom prst="rect">
            <a:avLst/>
          </a:prstGeom>
          <a:noFill/>
        </p:spPr>
        <p:txBody>
          <a:bodyPr lIns="90488" tIns="44450" rIns="90488" bIns="44450"/>
          <a:lstStyle/>
          <a:p>
            <a:pPr lvl="0">
              <a:lnSpc>
                <a:spcPct val="90000"/>
              </a:lnSpc>
              <a:spcBef>
                <a:spcPct val="20000"/>
              </a:spcBef>
              <a:defRPr/>
            </a:pPr>
            <a:r>
              <a:rPr lang="en-US" b="1" kern="0" dirty="0">
                <a:solidFill>
                  <a:srgbClr val="FFFF00"/>
                </a:solidFill>
                <a:latin typeface="Calibri" panose="020F0502020204030204" pitchFamily="34" charset="0"/>
                <a:cs typeface="Calibri" panose="020F0502020204030204" pitchFamily="34" charset="0"/>
              </a:rPr>
              <a:t>Maintenance or Construction?</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b="1" u="sng" kern="0" dirty="0">
                <a:solidFill>
                  <a:schemeClr val="bg1"/>
                </a:solidFill>
                <a:latin typeface="Calibri" panose="020F0502020204030204" pitchFamily="34" charset="0"/>
                <a:cs typeface="Calibri" panose="020F0502020204030204" pitchFamily="34" charset="0"/>
              </a:rPr>
              <a:t>L&amp;I Determination                                                  </a:t>
            </a:r>
            <a:r>
              <a:rPr lang="en-US" sz="500" b="1" u="sng" kern="0" dirty="0">
                <a:solidFill>
                  <a:schemeClr val="bg1"/>
                </a:solidFill>
                <a:latin typeface="Calibri" panose="020F0502020204030204" pitchFamily="34" charset="0"/>
                <a:cs typeface="Calibri" panose="020F0502020204030204" pitchFamily="34" charset="0"/>
              </a:rPr>
              <a:t>.</a:t>
            </a:r>
            <a:r>
              <a:rPr lang="en-US" b="1" u="sng" kern="0" dirty="0">
                <a:solidFill>
                  <a:schemeClr val="bg1"/>
                </a:solidFill>
                <a:latin typeface="Calibri" panose="020F0502020204030204" pitchFamily="34" charset="0"/>
                <a:cs typeface="Calibri" panose="020F0502020204030204" pitchFamily="34" charset="0"/>
              </a:rPr>
              <a:t> </a:t>
            </a: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	Repaving				Construction</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	Widening 				Construction</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    Shoulder Upgrades	 		Construction</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     Cleaning Drainage 			Maintenance</a:t>
            </a: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     Features</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Repair or Replacement of 		Construction</a:t>
            </a:r>
          </a:p>
          <a:p>
            <a:pPr lvl="0">
              <a:lnSpc>
                <a:spcPct val="90000"/>
              </a:lnSpc>
              <a:spcBef>
                <a:spcPct val="20000"/>
              </a:spcBef>
              <a:defRPr/>
            </a:pPr>
            <a:r>
              <a:rPr lang="en-US" sz="2800" kern="0" dirty="0">
                <a:solidFill>
                  <a:schemeClr val="bg1"/>
                </a:solidFill>
                <a:latin typeface="Calibri" panose="020F0502020204030204" pitchFamily="34" charset="0"/>
                <a:cs typeface="Calibri" panose="020F0502020204030204" pitchFamily="34" charset="0"/>
              </a:rPr>
              <a:t>Drainage Features</a:t>
            </a:r>
          </a:p>
        </p:txBody>
      </p:sp>
      <p:sp>
        <p:nvSpPr>
          <p:cNvPr id="11" name="Right Arrow 10"/>
          <p:cNvSpPr/>
          <p:nvPr/>
        </p:nvSpPr>
        <p:spPr>
          <a:xfrm>
            <a:off x="4315272" y="2066563"/>
            <a:ext cx="1046522" cy="1596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306034" y="2853074"/>
            <a:ext cx="1046522" cy="1596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315272" y="3612061"/>
            <a:ext cx="1046522" cy="1596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315272" y="4308929"/>
            <a:ext cx="1046522" cy="1596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306034" y="5582375"/>
            <a:ext cx="1046522" cy="1596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A60741-DADD-4A45-9332-EAD1DC0B7127}"/>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0483E82-A14F-4619-9171-F632F4D770FF}"/>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Exemptions</a:t>
            </a:r>
          </a:p>
        </p:txBody>
      </p:sp>
    </p:spTree>
    <p:extLst>
      <p:ext uri="{BB962C8B-B14F-4D97-AF65-F5344CB8AC3E}">
        <p14:creationId xmlns:p14="http://schemas.microsoft.com/office/powerpoint/2010/main" val="14359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8279190"/>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rgbClr val="FFFF00"/>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0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5153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68854"/>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Applies when:</a:t>
            </a:r>
          </a:p>
          <a:p>
            <a:pPr lvl="0">
              <a:lnSpc>
                <a:spcPct val="90000"/>
              </a:lnSpc>
              <a:spcBef>
                <a:spcPct val="20000"/>
              </a:spcBef>
              <a:defRPr/>
            </a:pPr>
            <a:endParaRPr lang="en-US" sz="14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Construction projects (construction, reconstruction,  demolition, alteration and or repair work other than maintenance work) financed by a public body where the total </a:t>
            </a:r>
            <a:r>
              <a:rPr lang="en-US" b="1" i="1" u="sng" kern="0" dirty="0">
                <a:solidFill>
                  <a:schemeClr val="bg1"/>
                </a:solidFill>
                <a:latin typeface="Calibri" panose="020F0502020204030204" pitchFamily="34" charset="0"/>
                <a:cs typeface="Calibri" panose="020F0502020204030204" pitchFamily="34" charset="0"/>
              </a:rPr>
              <a:t>estimated</a:t>
            </a:r>
            <a:r>
              <a:rPr lang="en-US" b="1" i="1" kern="0" dirty="0">
                <a:solidFill>
                  <a:schemeClr val="bg1"/>
                </a:solidFill>
                <a:latin typeface="Calibri" panose="020F0502020204030204" pitchFamily="34" charset="0"/>
                <a:cs typeface="Calibri" panose="020F0502020204030204" pitchFamily="34" charset="0"/>
              </a:rPr>
              <a:t> </a:t>
            </a:r>
            <a:r>
              <a:rPr lang="en-US" kern="0" dirty="0">
                <a:solidFill>
                  <a:schemeClr val="bg1"/>
                </a:solidFill>
                <a:latin typeface="Calibri" panose="020F0502020204030204" pitchFamily="34" charset="0"/>
                <a:cs typeface="Calibri" panose="020F0502020204030204" pitchFamily="34" charset="0"/>
              </a:rPr>
              <a:t>cost is at least </a:t>
            </a:r>
            <a:r>
              <a:rPr lang="en-US" b="1" i="1" u="sng" dirty="0">
                <a:solidFill>
                  <a:schemeClr val="bg1"/>
                </a:solidFill>
                <a:latin typeface="Calibri" panose="020F0502020204030204" pitchFamily="34" charset="0"/>
                <a:cs typeface="Calibri" panose="020F0502020204030204" pitchFamily="34" charset="0"/>
              </a:rPr>
              <a:t>$25,000</a:t>
            </a:r>
            <a:r>
              <a:rPr lang="en-US" b="1" i="1" dirty="0">
                <a:solidFill>
                  <a:schemeClr val="bg1"/>
                </a:solidFill>
                <a:latin typeface="Calibri" panose="020F0502020204030204" pitchFamily="34" charset="0"/>
                <a:cs typeface="Calibri" panose="020F0502020204030204" pitchFamily="34" charset="0"/>
              </a:rPr>
              <a:t> </a:t>
            </a:r>
            <a:r>
              <a:rPr lang="en-US" kern="0" dirty="0">
                <a:solidFill>
                  <a:schemeClr val="bg1"/>
                </a:solidFill>
                <a:latin typeface="Calibri" panose="020F0502020204030204" pitchFamily="34" charset="0"/>
                <a:cs typeface="Calibri" panose="020F0502020204030204" pitchFamily="34" charset="0"/>
              </a:rPr>
              <a:t>&amp; work is contracted.</a:t>
            </a:r>
          </a:p>
          <a:p>
            <a:pPr lvl="0">
              <a:lnSpc>
                <a:spcPct val="90000"/>
              </a:lnSpc>
              <a:spcBef>
                <a:spcPct val="20000"/>
              </a:spcBef>
              <a:defRPr/>
            </a:pPr>
            <a:endParaRPr lang="en-US" sz="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772C772-E9A5-461A-A3E9-2DF59409CFDB}"/>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82133B6-7CC4-4D38-A09C-F2D72A15F9C1}"/>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spTree>
    <p:extLst>
      <p:ext uri="{BB962C8B-B14F-4D97-AF65-F5344CB8AC3E}">
        <p14:creationId xmlns:p14="http://schemas.microsoft.com/office/powerpoint/2010/main" val="1569245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park&#10;&#10;Description automatically generated">
            <a:extLst>
              <a:ext uri="{FF2B5EF4-FFF2-40B4-BE49-F238E27FC236}">
                <a16:creationId xmlns:a16="http://schemas.microsoft.com/office/drawing/2014/main" id="{61D62F83-1CEC-4E95-AF22-6930C319DA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6" t="21737" r="2496" b="24810"/>
          <a:stretch/>
        </p:blipFill>
        <p:spPr>
          <a:xfrm>
            <a:off x="0" y="0"/>
            <a:ext cx="9136605" cy="6858001"/>
          </a:xfrm>
          <a:prstGeom prst="rect">
            <a:avLst/>
          </a:prstGeom>
        </p:spPr>
      </p:pic>
      <p:sp>
        <p:nvSpPr>
          <p:cNvPr id="4" name="Rectangle 3">
            <a:extLst>
              <a:ext uri="{FF2B5EF4-FFF2-40B4-BE49-F238E27FC236}">
                <a16:creationId xmlns:a16="http://schemas.microsoft.com/office/drawing/2014/main" id="{223976E0-A8AA-4B08-B758-84A74798AC60}"/>
              </a:ext>
            </a:extLst>
          </p:cNvPr>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5E811D-095D-40D9-87F9-D71EE253A639}"/>
              </a:ext>
            </a:extLst>
          </p:cNvPr>
          <p:cNvSpPr txBox="1"/>
          <p:nvPr/>
        </p:nvSpPr>
        <p:spPr>
          <a:xfrm>
            <a:off x="64900" y="54929"/>
            <a:ext cx="9079100" cy="523220"/>
          </a:xfrm>
          <a:prstGeom prst="rect">
            <a:avLst/>
          </a:prstGeom>
          <a:noFill/>
        </p:spPr>
        <p:txBody>
          <a:bodyPr wrap="square" rtlCol="0">
            <a:spAutoFit/>
          </a:bodyPr>
          <a:lstStyle/>
          <a:p>
            <a:pPr lvl="0" algn="ctr" fontAlgn="auto">
              <a:spcBef>
                <a:spcPts val="0"/>
              </a:spcBef>
              <a:spcAft>
                <a:spcPts val="0"/>
              </a:spcAf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DGLVR Municipal Bidding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68854"/>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Applies when Estimated Cost Exceeds $25,000:</a:t>
            </a:r>
          </a:p>
          <a:p>
            <a:pPr lvl="0">
              <a:lnSpc>
                <a:spcPct val="90000"/>
              </a:lnSpc>
              <a:spcBef>
                <a:spcPct val="20000"/>
              </a:spcBef>
              <a:defRPr/>
            </a:pPr>
            <a:endParaRPr lang="en-US" sz="18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Prevailing Wage applies when the entire project is contracted, </a:t>
            </a:r>
            <a:r>
              <a:rPr lang="en-US" b="1" u="sng" kern="0" dirty="0">
                <a:solidFill>
                  <a:schemeClr val="bg1"/>
                </a:solidFill>
                <a:latin typeface="Calibri" panose="020F0502020204030204" pitchFamily="34" charset="0"/>
                <a:cs typeface="Calibri" panose="020F0502020204030204" pitchFamily="34" charset="0"/>
              </a:rPr>
              <a:t>or</a:t>
            </a:r>
            <a:r>
              <a:rPr lang="en-US" kern="0" dirty="0">
                <a:solidFill>
                  <a:schemeClr val="bg1"/>
                </a:solidFill>
                <a:latin typeface="Calibri" panose="020F0502020204030204" pitchFamily="34" charset="0"/>
                <a:cs typeface="Calibri" panose="020F0502020204030204" pitchFamily="34" charset="0"/>
              </a:rPr>
              <a:t> if part of the work is contracted (e.g. DSA placement, etc.).  </a:t>
            </a:r>
          </a:p>
          <a:p>
            <a:pPr lvl="0">
              <a:lnSpc>
                <a:spcPct val="90000"/>
              </a:lnSpc>
              <a:spcBef>
                <a:spcPct val="20000"/>
              </a:spcBef>
              <a:defRPr/>
            </a:pPr>
            <a:endParaRPr lang="en-US" sz="16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Prevailing Wage does not apply if a municipality does all the work. </a:t>
            </a:r>
          </a:p>
          <a:p>
            <a:pPr marL="457200" lvl="0" indent="-457200">
              <a:lnSpc>
                <a:spcPct val="90000"/>
              </a:lnSpc>
              <a:spcBef>
                <a:spcPct val="20000"/>
              </a:spcBef>
              <a:buFont typeface="Arial" panose="020B0604020202020204" pitchFamily="34" charset="0"/>
              <a:buChar char="•"/>
              <a:defRPr/>
            </a:pPr>
            <a:endParaRPr lang="en-US" sz="16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If any portion is contracted out, then Prevailing applies to that part of the contract. </a:t>
            </a:r>
          </a:p>
          <a:p>
            <a:pPr lvl="0">
              <a:lnSpc>
                <a:spcPct val="90000"/>
              </a:lnSpc>
              <a:spcBef>
                <a:spcPct val="20000"/>
              </a:spcBef>
              <a:defRPr/>
            </a:pPr>
            <a:endParaRPr lang="en-US" sz="16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Material Delivery is exempt.</a:t>
            </a:r>
          </a:p>
        </p:txBody>
      </p:sp>
      <p:sp>
        <p:nvSpPr>
          <p:cNvPr id="5" name="Rectangle 4">
            <a:extLst>
              <a:ext uri="{FF2B5EF4-FFF2-40B4-BE49-F238E27FC236}">
                <a16:creationId xmlns:a16="http://schemas.microsoft.com/office/drawing/2014/main" id="{3B8EACDD-22CB-433E-9A18-F73485D52526}"/>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16D6536-E629-4B65-8840-1ECCF941A5A5}"/>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spTree>
    <p:extLst>
      <p:ext uri="{BB962C8B-B14F-4D97-AF65-F5344CB8AC3E}">
        <p14:creationId xmlns:p14="http://schemas.microsoft.com/office/powerpoint/2010/main" val="2967468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6294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Rates:</a:t>
            </a:r>
          </a:p>
          <a:p>
            <a:pPr lvl="0">
              <a:lnSpc>
                <a:spcPct val="90000"/>
              </a:lnSpc>
              <a:spcBef>
                <a:spcPct val="20000"/>
              </a:spcBef>
              <a:defRPr/>
            </a:pPr>
            <a:endParaRPr lang="en-US" sz="1800" b="1" i="1" u="sng"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Municipality is responsible for obtaining prevailing wage rates from the Commonwealth, Department of Labor &amp; Industry.  </a:t>
            </a:r>
          </a:p>
          <a:p>
            <a:pPr marL="457200" lvl="0" indent="-457200">
              <a:lnSpc>
                <a:spcPct val="90000"/>
              </a:lnSpc>
              <a:spcBef>
                <a:spcPct val="20000"/>
              </a:spcBef>
              <a:buFont typeface="Arial" panose="020B0604020202020204" pitchFamily="34" charset="0"/>
              <a:buChar char="•"/>
              <a:defRPr/>
            </a:pPr>
            <a:endParaRPr lang="en-US"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The public body </a:t>
            </a:r>
            <a:r>
              <a:rPr lang="en-US" b="1" u="sng" kern="0" dirty="0">
                <a:solidFill>
                  <a:schemeClr val="bg1"/>
                </a:solidFill>
                <a:latin typeface="Calibri" panose="020F0502020204030204" pitchFamily="34" charset="0"/>
                <a:cs typeface="Calibri" panose="020F0502020204030204" pitchFamily="34" charset="0"/>
              </a:rPr>
              <a:t>must</a:t>
            </a:r>
            <a:r>
              <a:rPr lang="en-US" kern="0" dirty="0">
                <a:solidFill>
                  <a:schemeClr val="bg1"/>
                </a:solidFill>
                <a:latin typeface="Calibri" panose="020F0502020204030204" pitchFamily="34" charset="0"/>
                <a:cs typeface="Calibri" panose="020F0502020204030204" pitchFamily="34" charset="0"/>
              </a:rPr>
              <a:t> include Pennsylvania prevailing wage rates in the contracts, notice for bids and advertisements. </a:t>
            </a:r>
          </a:p>
        </p:txBody>
      </p:sp>
      <p:sp>
        <p:nvSpPr>
          <p:cNvPr id="5" name="Rectangle 4">
            <a:extLst>
              <a:ext uri="{FF2B5EF4-FFF2-40B4-BE49-F238E27FC236}">
                <a16:creationId xmlns:a16="http://schemas.microsoft.com/office/drawing/2014/main" id="{F5E423F6-DAED-4D97-98B4-0C2D847C9FCD}"/>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8F99437-2F5A-4DFF-8AE3-62F0DB47FA4C}"/>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spTree>
    <p:extLst>
      <p:ext uri="{BB962C8B-B14F-4D97-AF65-F5344CB8AC3E}">
        <p14:creationId xmlns:p14="http://schemas.microsoft.com/office/powerpoint/2010/main" val="341930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4770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Rates:</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Wage Rate Form can be obtained online at the PA Department of Labor &amp; Industry website.</a:t>
            </a:r>
          </a:p>
          <a:p>
            <a:pPr lvl="0">
              <a:lnSpc>
                <a:spcPct val="90000"/>
              </a:lnSpc>
              <a:spcBef>
                <a:spcPct val="20000"/>
              </a:spcBef>
              <a:defRPr/>
            </a:pPr>
            <a:endParaRPr lang="en-US" sz="2800" kern="0" dirty="0">
              <a:solidFill>
                <a:schemeClr val="bg1"/>
              </a:solidFill>
              <a:latin typeface="Arial" pitchFamily="34" charset="0"/>
              <a:cs typeface="Arial" pitchFamily="34" charset="0"/>
            </a:endParaRPr>
          </a:p>
        </p:txBody>
      </p:sp>
      <p:pic>
        <p:nvPicPr>
          <p:cNvPr id="2" name="Picture 1"/>
          <p:cNvPicPr>
            <a:picLocks noChangeAspect="1"/>
          </p:cNvPicPr>
          <p:nvPr/>
        </p:nvPicPr>
        <p:blipFill rotWithShape="1">
          <a:blip r:embed="rId3"/>
          <a:srcRect l="8358" t="42116" r="38137" b="1"/>
          <a:stretch/>
        </p:blipFill>
        <p:spPr>
          <a:xfrm>
            <a:off x="4175979" y="2348074"/>
            <a:ext cx="5373452" cy="4454997"/>
          </a:xfrm>
          <a:prstGeom prst="rect">
            <a:avLst/>
          </a:prstGeom>
          <a:effectLst>
            <a:glow rad="63500">
              <a:schemeClr val="accent3">
                <a:satMod val="175000"/>
                <a:alpha val="40000"/>
              </a:schemeClr>
            </a:glow>
          </a:effectLst>
        </p:spPr>
      </p:pic>
      <p:sp>
        <p:nvSpPr>
          <p:cNvPr id="7" name="Rectangle 3"/>
          <p:cNvSpPr txBox="1">
            <a:spLocks noChangeArrowheads="1"/>
          </p:cNvSpPr>
          <p:nvPr/>
        </p:nvSpPr>
        <p:spPr>
          <a:xfrm>
            <a:off x="-1" y="2360386"/>
            <a:ext cx="4175979" cy="2683327"/>
          </a:xfrm>
          <a:prstGeom prst="rect">
            <a:avLst/>
          </a:prstGeom>
          <a:noFill/>
        </p:spPr>
        <p:txBody>
          <a:bodyPr lIns="90488" tIns="44450" rIns="90488" bIns="44450"/>
          <a:lstStyle/>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Site will also list all prevailing jobs (easy way to confirm prevailing wage is being followed).</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gn="ctr">
              <a:lnSpc>
                <a:spcPct val="90000"/>
              </a:lnSpc>
              <a:spcBef>
                <a:spcPct val="20000"/>
              </a:spcBef>
              <a:defRPr/>
            </a:pPr>
            <a:r>
              <a:rPr lang="en-US" b="1" u="sng" kern="0" dirty="0">
                <a:solidFill>
                  <a:schemeClr val="bg1"/>
                </a:solidFill>
                <a:latin typeface="Calibri" panose="020F0502020204030204" pitchFamily="34" charset="0"/>
                <a:cs typeface="Calibri" panose="020F0502020204030204" pitchFamily="34" charset="0"/>
              </a:rPr>
              <a:t>http://www.dli.pa.gov</a:t>
            </a:r>
            <a:endParaRPr kumimoji="0" lang="en-US" b="1" i="0" u="sng"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0C0720DF-C2EF-4BFB-ACDF-DEEF5E559C9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410FA7C-43FA-438A-92A1-BEF2A9F0CF88}"/>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spTree>
    <p:extLst>
      <p:ext uri="{BB962C8B-B14F-4D97-AF65-F5344CB8AC3E}">
        <p14:creationId xmlns:p14="http://schemas.microsoft.com/office/powerpoint/2010/main" val="77770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47700"/>
            <a:ext cx="9144000" cy="5753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Rates:</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Prevailing Wage Rate Form must be in the bid package.</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Lists hourly rate for each applicable job </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Contractors use these rates when calculating their costs</a:t>
            </a:r>
          </a:p>
          <a:p>
            <a:pPr lvl="0">
              <a:lnSpc>
                <a:spcPct val="90000"/>
              </a:lnSpc>
              <a:spcBef>
                <a:spcPct val="20000"/>
              </a:spcBef>
              <a:defRPr/>
            </a:pPr>
            <a:endParaRPr lang="en-US" sz="2800" kern="0" dirty="0">
              <a:solidFill>
                <a:schemeClr val="bg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0C0720DF-C2EF-4BFB-ACDF-DEEF5E559C9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410FA7C-43FA-438A-92A1-BEF2A9F0CF88}"/>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pic>
        <p:nvPicPr>
          <p:cNvPr id="4" name="Picture 3">
            <a:extLst>
              <a:ext uri="{FF2B5EF4-FFF2-40B4-BE49-F238E27FC236}">
                <a16:creationId xmlns:a16="http://schemas.microsoft.com/office/drawing/2014/main" id="{EAAC6E6A-6A51-464C-8BED-FF7A8153D10B}"/>
              </a:ext>
            </a:extLst>
          </p:cNvPr>
          <p:cNvPicPr>
            <a:picLocks noChangeAspect="1"/>
          </p:cNvPicPr>
          <p:nvPr/>
        </p:nvPicPr>
        <p:blipFill>
          <a:blip r:embed="rId3"/>
          <a:stretch>
            <a:fillRect/>
          </a:stretch>
        </p:blipFill>
        <p:spPr>
          <a:xfrm>
            <a:off x="737324" y="2626360"/>
            <a:ext cx="7727324" cy="5486400"/>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287600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8107"/>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Prevailing Wage – Program Forms:</a:t>
            </a:r>
          </a:p>
          <a:p>
            <a:pPr lvl="0">
              <a:lnSpc>
                <a:spcPct val="90000"/>
              </a:lnSpc>
              <a:spcBef>
                <a:spcPct val="20000"/>
              </a:spcBef>
              <a:defRPr/>
            </a:pPr>
            <a:r>
              <a:rPr lang="en-US" sz="2800" b="1" i="1" kern="0" dirty="0">
                <a:solidFill>
                  <a:schemeClr val="bg1"/>
                </a:solidFill>
                <a:latin typeface="Calibri" panose="020F0502020204030204" pitchFamily="34" charset="0"/>
                <a:cs typeface="Calibri" panose="020F0502020204030204" pitchFamily="34" charset="0"/>
              </a:rPr>
              <a:t>Districts must use the DGLVR Prevailing Wage Notification Forms &amp; keep them in the project files.</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E37FB18-949C-4960-BFE1-5AB9824C7037}"/>
              </a:ext>
            </a:extLst>
          </p:cNvPr>
          <p:cNvPicPr>
            <a:picLocks noChangeAspect="1"/>
          </p:cNvPicPr>
          <p:nvPr/>
        </p:nvPicPr>
        <p:blipFill>
          <a:blip r:embed="rId3"/>
          <a:stretch>
            <a:fillRect/>
          </a:stretch>
        </p:blipFill>
        <p:spPr>
          <a:xfrm>
            <a:off x="0" y="1920240"/>
            <a:ext cx="4477888" cy="5700100"/>
          </a:xfrm>
          <a:prstGeom prst="rect">
            <a:avLst/>
          </a:prstGeom>
          <a:effectLst>
            <a:glow rad="63500">
              <a:schemeClr val="accent3">
                <a:satMod val="175000"/>
                <a:alpha val="40000"/>
              </a:schemeClr>
            </a:glow>
          </a:effectLst>
        </p:spPr>
      </p:pic>
      <p:pic>
        <p:nvPicPr>
          <p:cNvPr id="3" name="Picture 2">
            <a:extLst>
              <a:ext uri="{FF2B5EF4-FFF2-40B4-BE49-F238E27FC236}">
                <a16:creationId xmlns:a16="http://schemas.microsoft.com/office/drawing/2014/main" id="{B08A6BD8-DF09-400C-B064-36E93406CD95}"/>
              </a:ext>
            </a:extLst>
          </p:cNvPr>
          <p:cNvPicPr>
            <a:picLocks noChangeAspect="1"/>
          </p:cNvPicPr>
          <p:nvPr/>
        </p:nvPicPr>
        <p:blipFill>
          <a:blip r:embed="rId4"/>
          <a:stretch>
            <a:fillRect/>
          </a:stretch>
        </p:blipFill>
        <p:spPr>
          <a:xfrm>
            <a:off x="4592401" y="1920240"/>
            <a:ext cx="4567587" cy="6126820"/>
          </a:xfrm>
          <a:prstGeom prst="rect">
            <a:avLst/>
          </a:prstGeom>
          <a:effectLst>
            <a:glow rad="63500">
              <a:schemeClr val="accent3">
                <a:satMod val="175000"/>
                <a:alpha val="40000"/>
              </a:schemeClr>
            </a:glow>
          </a:effectLst>
        </p:spPr>
      </p:pic>
      <p:sp>
        <p:nvSpPr>
          <p:cNvPr id="10" name="Rectangle 9">
            <a:extLst>
              <a:ext uri="{FF2B5EF4-FFF2-40B4-BE49-F238E27FC236}">
                <a16:creationId xmlns:a16="http://schemas.microsoft.com/office/drawing/2014/main" id="{CAA929FD-C222-4090-903C-B3F232B72ADF}"/>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336DF07-0DC3-45E4-B78C-54ADEC702FB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Prevailing Wage</a:t>
            </a:r>
          </a:p>
        </p:txBody>
      </p:sp>
    </p:spTree>
    <p:extLst>
      <p:ext uri="{BB962C8B-B14F-4D97-AF65-F5344CB8AC3E}">
        <p14:creationId xmlns:p14="http://schemas.microsoft.com/office/powerpoint/2010/main" val="3299529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a:t>
            </a:r>
            <a:r>
              <a:rPr lang="en-US" sz="4000" b="1" dirty="0">
                <a:solidFill>
                  <a:srgbClr val="FFFF00"/>
                </a:solidFill>
                <a:latin typeface="Calibri" panose="020F0502020204030204" pitchFamily="34" charset="0"/>
                <a:cs typeface="Calibri" panose="020F0502020204030204" pitchFamily="34" charset="0"/>
              </a:rPr>
              <a:t>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8778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70358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Bid Documents</a:t>
            </a:r>
            <a:endParaRPr lang="en-US" sz="3600"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0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b="1" u="sng" kern="0" dirty="0">
                <a:solidFill>
                  <a:schemeClr val="bg1"/>
                </a:solidFill>
                <a:latin typeface="Calibri" panose="020F0502020204030204" pitchFamily="34" charset="0"/>
                <a:cs typeface="Calibri" panose="020F0502020204030204" pitchFamily="34" charset="0"/>
              </a:rPr>
              <a:t>PennDOT MS-944</a:t>
            </a:r>
          </a:p>
          <a:p>
            <a:pPr marL="342900" lvl="0" indent="-3429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Standardized PennDOT Bidding Forms</a:t>
            </a:r>
          </a:p>
          <a:p>
            <a:pPr marL="342900" lvl="0" indent="-3429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Used for Liquid Fuels Funds</a:t>
            </a:r>
          </a:p>
          <a:p>
            <a:pPr marL="342900" lvl="0" indent="-3429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Completed by Municipality or Penn DOT Field Rep.</a:t>
            </a:r>
          </a:p>
          <a:p>
            <a:pPr marL="342900" lvl="0" indent="-3429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Advertisement, Bidding &amp; Completion of Contract</a:t>
            </a:r>
          </a:p>
          <a:p>
            <a:pPr lvl="0">
              <a:lnSpc>
                <a:spcPct val="90000"/>
              </a:lnSpc>
              <a:spcBef>
                <a:spcPct val="20000"/>
              </a:spcBef>
              <a:defRPr/>
            </a:pPr>
            <a:endParaRPr lang="en-US" sz="14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b="1" u="sng" kern="0" dirty="0">
                <a:solidFill>
                  <a:schemeClr val="bg1"/>
                </a:solidFill>
                <a:latin typeface="Calibri" panose="020F0502020204030204" pitchFamily="34" charset="0"/>
                <a:cs typeface="Calibri" panose="020F0502020204030204" pitchFamily="34" charset="0"/>
              </a:rPr>
              <a:t>MasterSpec ($)</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Guide for preparing construction bidding documents.</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Industry standard for Engineers, Architects, Landscape Architects.</a:t>
            </a:r>
          </a:p>
          <a:p>
            <a:pPr marL="457200" lvl="0" indent="-457200">
              <a:lnSpc>
                <a:spcPct val="90000"/>
              </a:lnSpc>
              <a:spcBef>
                <a:spcPct val="20000"/>
              </a:spcBef>
              <a:buFont typeface="Arial" panose="020B0604020202020204" pitchFamily="34" charset="0"/>
              <a:buChar char="•"/>
              <a:defRPr/>
            </a:pPr>
            <a:r>
              <a:rPr lang="en-US" sz="2800" kern="0" dirty="0">
                <a:solidFill>
                  <a:schemeClr val="bg1"/>
                </a:solidFill>
                <a:latin typeface="Calibri" panose="020F0502020204030204" pitchFamily="34" charset="0"/>
                <a:cs typeface="Calibri" panose="020F0502020204030204" pitchFamily="34" charset="0"/>
              </a:rPr>
              <a:t>Template Forms that are modified as needed to fit the project.</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7EED736-D8DB-4057-8D8E-08ABD74EABC9}"/>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06FD76EB-40EE-4F8B-879B-D1404996678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Templates</a:t>
            </a:r>
          </a:p>
        </p:txBody>
      </p:sp>
    </p:spTree>
    <p:extLst>
      <p:ext uri="{BB962C8B-B14F-4D97-AF65-F5344CB8AC3E}">
        <p14:creationId xmlns:p14="http://schemas.microsoft.com/office/powerpoint/2010/main" val="1142804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6261100"/>
          </a:xfrm>
          <a:prstGeom prst="rect">
            <a:avLst/>
          </a:prstGeom>
          <a:noFill/>
        </p:spPr>
        <p:txBody>
          <a:bodyPr lIns="90488" tIns="44450" rIns="90488" bIns="44450"/>
          <a:lstStyle/>
          <a:p>
            <a:pPr lvl="0">
              <a:lnSpc>
                <a:spcPct val="90000"/>
              </a:lnSpc>
              <a:spcBef>
                <a:spcPct val="20000"/>
              </a:spcBef>
              <a:defRPr/>
            </a:pPr>
            <a:r>
              <a:rPr lang="en-US" b="1" u="sng" kern="0" dirty="0">
                <a:solidFill>
                  <a:srgbClr val="FFFF00"/>
                </a:solidFill>
                <a:latin typeface="Calibri" panose="020F0502020204030204" pitchFamily="34" charset="0"/>
                <a:cs typeface="Calibri" panose="020F0502020204030204" pitchFamily="34" charset="0"/>
              </a:rPr>
              <a:t>PennDOT MS-944</a:t>
            </a: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grpSp>
        <p:nvGrpSpPr>
          <p:cNvPr id="5" name="Group 4">
            <a:extLst>
              <a:ext uri="{FF2B5EF4-FFF2-40B4-BE49-F238E27FC236}">
                <a16:creationId xmlns:a16="http://schemas.microsoft.com/office/drawing/2014/main" id="{A914694D-714F-4B87-B2C5-A17176E5EEB3}"/>
              </a:ext>
            </a:extLst>
          </p:cNvPr>
          <p:cNvGrpSpPr/>
          <p:nvPr/>
        </p:nvGrpSpPr>
        <p:grpSpPr>
          <a:xfrm>
            <a:off x="342916" y="1127622"/>
            <a:ext cx="4093967" cy="5566359"/>
            <a:chOff x="342916" y="1127622"/>
            <a:chExt cx="4093967" cy="5566359"/>
          </a:xfrm>
          <a:effectLst>
            <a:glow rad="63500">
              <a:schemeClr val="accent3">
                <a:satMod val="175000"/>
                <a:alpha val="40000"/>
              </a:schemeClr>
            </a:glow>
          </a:effectLst>
        </p:grpSpPr>
        <p:pic>
          <p:nvPicPr>
            <p:cNvPr id="2" name="Picture 1">
              <a:extLst>
                <a:ext uri="{FF2B5EF4-FFF2-40B4-BE49-F238E27FC236}">
                  <a16:creationId xmlns:a16="http://schemas.microsoft.com/office/drawing/2014/main" id="{9659560E-532A-41C8-AA12-C6B7B3815F47}"/>
                </a:ext>
              </a:extLst>
            </p:cNvPr>
            <p:cNvPicPr>
              <a:picLocks noChangeAspect="1"/>
            </p:cNvPicPr>
            <p:nvPr/>
          </p:nvPicPr>
          <p:blipFill>
            <a:blip r:embed="rId3"/>
            <a:stretch>
              <a:fillRect/>
            </a:stretch>
          </p:blipFill>
          <p:spPr>
            <a:xfrm>
              <a:off x="342916" y="1127622"/>
              <a:ext cx="4093967" cy="5566359"/>
            </a:xfrm>
            <a:prstGeom prst="rect">
              <a:avLst/>
            </a:prstGeom>
          </p:spPr>
        </p:pic>
        <p:sp>
          <p:nvSpPr>
            <p:cNvPr id="3" name="Rectangle 2">
              <a:extLst>
                <a:ext uri="{FF2B5EF4-FFF2-40B4-BE49-F238E27FC236}">
                  <a16:creationId xmlns:a16="http://schemas.microsoft.com/office/drawing/2014/main" id="{76A6A216-8BCC-4FCE-A5E6-42B33EEE7E07}"/>
                </a:ext>
              </a:extLst>
            </p:cNvPr>
            <p:cNvSpPr/>
            <p:nvPr/>
          </p:nvSpPr>
          <p:spPr>
            <a:xfrm>
              <a:off x="3038432" y="2058425"/>
              <a:ext cx="19682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5FEDD8-B584-4956-9F98-A2D0471E47EB}"/>
                </a:ext>
              </a:extLst>
            </p:cNvPr>
            <p:cNvSpPr/>
            <p:nvPr/>
          </p:nvSpPr>
          <p:spPr>
            <a:xfrm>
              <a:off x="3038432" y="2333597"/>
              <a:ext cx="51255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47CDC8-C22A-4D33-8622-E4A89E6380E1}"/>
                </a:ext>
              </a:extLst>
            </p:cNvPr>
            <p:cNvSpPr/>
            <p:nvPr/>
          </p:nvSpPr>
          <p:spPr>
            <a:xfrm>
              <a:off x="2648890" y="2605794"/>
              <a:ext cx="1316244" cy="544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719ECCF-D1AE-4B65-8BFC-0644EE74035D}"/>
              </a:ext>
            </a:extLst>
          </p:cNvPr>
          <p:cNvGrpSpPr/>
          <p:nvPr/>
        </p:nvGrpSpPr>
        <p:grpSpPr>
          <a:xfrm>
            <a:off x="4692006" y="1105406"/>
            <a:ext cx="4196870" cy="5610789"/>
            <a:chOff x="4692006" y="1105406"/>
            <a:chExt cx="4196870" cy="5610789"/>
          </a:xfrm>
          <a:effectLst>
            <a:glow rad="63500">
              <a:schemeClr val="accent3">
                <a:satMod val="175000"/>
                <a:alpha val="40000"/>
              </a:schemeClr>
            </a:glow>
          </a:effectLst>
        </p:grpSpPr>
        <p:pic>
          <p:nvPicPr>
            <p:cNvPr id="10" name="Picture 9">
              <a:extLst>
                <a:ext uri="{FF2B5EF4-FFF2-40B4-BE49-F238E27FC236}">
                  <a16:creationId xmlns:a16="http://schemas.microsoft.com/office/drawing/2014/main" id="{D2136875-B6B2-4C83-B957-825C70445A34}"/>
                </a:ext>
              </a:extLst>
            </p:cNvPr>
            <p:cNvPicPr>
              <a:picLocks noChangeAspect="1"/>
            </p:cNvPicPr>
            <p:nvPr/>
          </p:nvPicPr>
          <p:blipFill>
            <a:blip r:embed="rId4"/>
            <a:stretch>
              <a:fillRect/>
            </a:stretch>
          </p:blipFill>
          <p:spPr>
            <a:xfrm>
              <a:off x="4692006" y="1105406"/>
              <a:ext cx="4196870" cy="5610789"/>
            </a:xfrm>
            <a:prstGeom prst="rect">
              <a:avLst/>
            </a:prstGeom>
          </p:spPr>
        </p:pic>
        <p:sp>
          <p:nvSpPr>
            <p:cNvPr id="11" name="Rectangle: Rounded Corners 10">
              <a:extLst>
                <a:ext uri="{FF2B5EF4-FFF2-40B4-BE49-F238E27FC236}">
                  <a16:creationId xmlns:a16="http://schemas.microsoft.com/office/drawing/2014/main" id="{6AFFC26C-9336-49A5-B40E-151BA1BA5F51}"/>
                </a:ext>
              </a:extLst>
            </p:cNvPr>
            <p:cNvSpPr/>
            <p:nvPr/>
          </p:nvSpPr>
          <p:spPr>
            <a:xfrm>
              <a:off x="5925148" y="1426956"/>
              <a:ext cx="237826" cy="738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BCDE1F0-2243-40C2-9EEA-ADAC59E2A512}"/>
                </a:ext>
              </a:extLst>
            </p:cNvPr>
            <p:cNvSpPr/>
            <p:nvPr/>
          </p:nvSpPr>
          <p:spPr>
            <a:xfrm>
              <a:off x="7324084" y="1426956"/>
              <a:ext cx="204339" cy="738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A236859-66C3-4C65-9A05-071B2ADC3296}"/>
                </a:ext>
              </a:extLst>
            </p:cNvPr>
            <p:cNvSpPr/>
            <p:nvPr/>
          </p:nvSpPr>
          <p:spPr>
            <a:xfrm>
              <a:off x="6301832" y="2596126"/>
              <a:ext cx="237826" cy="7380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1319D357-BE4B-4397-BD95-0A3268C4317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B5E65EA-FE75-4414-899D-410F2C75DC5F}"/>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Templates</a:t>
            </a:r>
          </a:p>
        </p:txBody>
      </p:sp>
    </p:spTree>
    <p:extLst>
      <p:ext uri="{BB962C8B-B14F-4D97-AF65-F5344CB8AC3E}">
        <p14:creationId xmlns:p14="http://schemas.microsoft.com/office/powerpoint/2010/main" val="364492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2C2843F-301C-4D3A-8C12-43895269BE4C}"/>
              </a:ext>
            </a:extLst>
          </p:cNvPr>
          <p:cNvPicPr>
            <a:picLocks noChangeAspect="1"/>
          </p:cNvPicPr>
          <p:nvPr/>
        </p:nvPicPr>
        <p:blipFill>
          <a:blip r:embed="rId3"/>
          <a:stretch>
            <a:fillRect/>
          </a:stretch>
        </p:blipFill>
        <p:spPr>
          <a:xfrm>
            <a:off x="543573" y="1074400"/>
            <a:ext cx="3908422" cy="5693473"/>
          </a:xfrm>
          <a:prstGeom prst="rect">
            <a:avLst/>
          </a:prstGeom>
          <a:effectLst>
            <a:glow rad="63500">
              <a:schemeClr val="accent3">
                <a:satMod val="175000"/>
                <a:alpha val="40000"/>
              </a:schemeClr>
            </a:glow>
          </a:effectLst>
        </p:spPr>
      </p:pic>
      <p:sp>
        <p:nvSpPr>
          <p:cNvPr id="16" name="Rectangle: Rounded Corners 15">
            <a:extLst>
              <a:ext uri="{FF2B5EF4-FFF2-40B4-BE49-F238E27FC236}">
                <a16:creationId xmlns:a16="http://schemas.microsoft.com/office/drawing/2014/main" id="{F7DF339D-ABE2-445C-AD5C-6E3E1DBFCB2C}"/>
              </a:ext>
            </a:extLst>
          </p:cNvPr>
          <p:cNvSpPr/>
          <p:nvPr/>
        </p:nvSpPr>
        <p:spPr>
          <a:xfrm>
            <a:off x="3112240" y="6519713"/>
            <a:ext cx="270630"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B2FFA2C-D486-4CA8-90B5-109DB7DEEDBB}"/>
              </a:ext>
            </a:extLst>
          </p:cNvPr>
          <p:cNvGrpSpPr/>
          <p:nvPr/>
        </p:nvGrpSpPr>
        <p:grpSpPr>
          <a:xfrm>
            <a:off x="4883529" y="1038663"/>
            <a:ext cx="4098954" cy="5793937"/>
            <a:chOff x="4883529" y="1038663"/>
            <a:chExt cx="4098954" cy="5793937"/>
          </a:xfrm>
          <a:effectLst>
            <a:glow rad="63500">
              <a:schemeClr val="accent3">
                <a:satMod val="175000"/>
                <a:alpha val="40000"/>
              </a:schemeClr>
            </a:glow>
          </a:effectLst>
        </p:grpSpPr>
        <p:pic>
          <p:nvPicPr>
            <p:cNvPr id="17" name="Picture 16">
              <a:extLst>
                <a:ext uri="{FF2B5EF4-FFF2-40B4-BE49-F238E27FC236}">
                  <a16:creationId xmlns:a16="http://schemas.microsoft.com/office/drawing/2014/main" id="{052BB62C-B4AA-4399-B6EB-A6CD2DE9A1D2}"/>
                </a:ext>
              </a:extLst>
            </p:cNvPr>
            <p:cNvPicPr>
              <a:picLocks noChangeAspect="1"/>
            </p:cNvPicPr>
            <p:nvPr/>
          </p:nvPicPr>
          <p:blipFill>
            <a:blip r:embed="rId4"/>
            <a:stretch>
              <a:fillRect/>
            </a:stretch>
          </p:blipFill>
          <p:spPr>
            <a:xfrm>
              <a:off x="4883529" y="1038663"/>
              <a:ext cx="4098954" cy="5793937"/>
            </a:xfrm>
            <a:prstGeom prst="rect">
              <a:avLst/>
            </a:prstGeom>
          </p:spPr>
        </p:pic>
        <p:sp>
          <p:nvSpPr>
            <p:cNvPr id="18" name="Rectangle: Rounded Corners 17">
              <a:extLst>
                <a:ext uri="{FF2B5EF4-FFF2-40B4-BE49-F238E27FC236}">
                  <a16:creationId xmlns:a16="http://schemas.microsoft.com/office/drawing/2014/main" id="{C301B28E-C325-48EB-ACF2-F337A9C1FFC8}"/>
                </a:ext>
              </a:extLst>
            </p:cNvPr>
            <p:cNvSpPr/>
            <p:nvPr/>
          </p:nvSpPr>
          <p:spPr>
            <a:xfrm>
              <a:off x="5183650" y="1570471"/>
              <a:ext cx="302750" cy="5740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64BF48D-095F-4140-9C10-0C67B6DEC5B5}"/>
                </a:ext>
              </a:extLst>
            </p:cNvPr>
            <p:cNvSpPr/>
            <p:nvPr/>
          </p:nvSpPr>
          <p:spPr>
            <a:xfrm>
              <a:off x="6499894" y="1549969"/>
              <a:ext cx="270630"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A9F0A9F-A0D5-4938-8C3C-37172605F0F9}"/>
                </a:ext>
              </a:extLst>
            </p:cNvPr>
            <p:cNvSpPr/>
            <p:nvPr/>
          </p:nvSpPr>
          <p:spPr>
            <a:xfrm>
              <a:off x="7119061" y="2284633"/>
              <a:ext cx="261746"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C3E5F2A-79D8-424A-9DD2-DE35E00D2C30}"/>
                </a:ext>
              </a:extLst>
            </p:cNvPr>
            <p:cNvSpPr/>
            <p:nvPr/>
          </p:nvSpPr>
          <p:spPr>
            <a:xfrm>
              <a:off x="7069173" y="2400640"/>
              <a:ext cx="221424"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50BF9F2-EF01-461B-9ED6-28F9B6F61A86}"/>
                </a:ext>
              </a:extLst>
            </p:cNvPr>
            <p:cNvSpPr/>
            <p:nvPr/>
          </p:nvSpPr>
          <p:spPr>
            <a:xfrm>
              <a:off x="7664421" y="2400639"/>
              <a:ext cx="1053131"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FE06ED-D2E7-4A9E-A9EE-17526790831A}"/>
                </a:ext>
              </a:extLst>
            </p:cNvPr>
            <p:cNvSpPr/>
            <p:nvPr/>
          </p:nvSpPr>
          <p:spPr>
            <a:xfrm>
              <a:off x="5335025" y="2491533"/>
              <a:ext cx="1668541"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55A6FB6-37FA-41FC-875A-46EB3FE383BB}"/>
                </a:ext>
              </a:extLst>
            </p:cNvPr>
            <p:cNvSpPr/>
            <p:nvPr/>
          </p:nvSpPr>
          <p:spPr>
            <a:xfrm>
              <a:off x="6082331" y="3146410"/>
              <a:ext cx="338414"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513CABE-DCBB-42A4-AD1D-D716AA6296A7}"/>
                </a:ext>
              </a:extLst>
            </p:cNvPr>
            <p:cNvSpPr/>
            <p:nvPr/>
          </p:nvSpPr>
          <p:spPr>
            <a:xfrm>
              <a:off x="6172666" y="3801287"/>
              <a:ext cx="203531"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8E0FA34-5B10-44F7-A278-89C4E7C2F745}"/>
                </a:ext>
              </a:extLst>
            </p:cNvPr>
            <p:cNvSpPr/>
            <p:nvPr/>
          </p:nvSpPr>
          <p:spPr>
            <a:xfrm>
              <a:off x="5912457" y="4134619"/>
              <a:ext cx="203532"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B4F93B5-2A4C-4425-86CD-15DEB692E092}"/>
                </a:ext>
              </a:extLst>
            </p:cNvPr>
            <p:cNvSpPr/>
            <p:nvPr/>
          </p:nvSpPr>
          <p:spPr>
            <a:xfrm>
              <a:off x="7028850" y="4134618"/>
              <a:ext cx="1381169"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A749131-141D-4E5C-9D78-2578953FEDBF}"/>
                </a:ext>
              </a:extLst>
            </p:cNvPr>
            <p:cNvSpPr/>
            <p:nvPr/>
          </p:nvSpPr>
          <p:spPr>
            <a:xfrm>
              <a:off x="5282744" y="4763354"/>
              <a:ext cx="244661" cy="779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D2B555E-E29F-42BB-863E-89FC57EACA3F}"/>
                </a:ext>
              </a:extLst>
            </p:cNvPr>
            <p:cNvSpPr/>
            <p:nvPr/>
          </p:nvSpPr>
          <p:spPr>
            <a:xfrm>
              <a:off x="5912457" y="4763354"/>
              <a:ext cx="244661" cy="961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A72368C3-C3E5-4294-807C-7F3F70A09359}"/>
                </a:ext>
              </a:extLst>
            </p:cNvPr>
            <p:cNvSpPr/>
            <p:nvPr/>
          </p:nvSpPr>
          <p:spPr>
            <a:xfrm>
              <a:off x="6728312" y="6191841"/>
              <a:ext cx="221948" cy="862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2" name="Rectangle 3">
            <a:extLst>
              <a:ext uri="{FF2B5EF4-FFF2-40B4-BE49-F238E27FC236}">
                <a16:creationId xmlns:a16="http://schemas.microsoft.com/office/drawing/2014/main" id="{F56A6661-307D-4A46-A47F-5A3636E10084}"/>
              </a:ext>
            </a:extLst>
          </p:cNvPr>
          <p:cNvSpPr txBox="1">
            <a:spLocks noChangeArrowheads="1"/>
          </p:cNvSpPr>
          <p:nvPr/>
        </p:nvSpPr>
        <p:spPr>
          <a:xfrm>
            <a:off x="0" y="551180"/>
            <a:ext cx="9144000" cy="5793937"/>
          </a:xfrm>
          <a:prstGeom prst="rect">
            <a:avLst/>
          </a:prstGeom>
          <a:noFill/>
        </p:spPr>
        <p:txBody>
          <a:bodyPr lIns="90488" tIns="44450" rIns="90488" bIns="44450"/>
          <a:lstStyle/>
          <a:p>
            <a:pPr lvl="0">
              <a:lnSpc>
                <a:spcPct val="90000"/>
              </a:lnSpc>
              <a:spcBef>
                <a:spcPct val="20000"/>
              </a:spcBef>
              <a:defRPr/>
            </a:pPr>
            <a:r>
              <a:rPr lang="en-US" b="1" u="sng" kern="0" dirty="0">
                <a:solidFill>
                  <a:srgbClr val="FFFF00"/>
                </a:solidFill>
                <a:latin typeface="Calibri" panose="020F0502020204030204" pitchFamily="34" charset="0"/>
                <a:cs typeface="Calibri" panose="020F0502020204030204" pitchFamily="34" charset="0"/>
              </a:rPr>
              <a:t>PennDOT</a:t>
            </a:r>
            <a:r>
              <a:rPr lang="en-US" sz="2800" b="1" u="sng" kern="0" dirty="0">
                <a:solidFill>
                  <a:srgbClr val="FFFF00"/>
                </a:solidFill>
                <a:latin typeface="Calibri" panose="020F0502020204030204" pitchFamily="34" charset="0"/>
                <a:cs typeface="Calibri" panose="020F0502020204030204" pitchFamily="34" charset="0"/>
              </a:rPr>
              <a:t> MS-944</a:t>
            </a: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sp>
        <p:nvSpPr>
          <p:cNvPr id="33" name="Rectangle 32">
            <a:extLst>
              <a:ext uri="{FF2B5EF4-FFF2-40B4-BE49-F238E27FC236}">
                <a16:creationId xmlns:a16="http://schemas.microsoft.com/office/drawing/2014/main" id="{37A59F5D-6C04-493D-B171-DB6B0C3061E6}"/>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81D8C3C9-82CD-417D-B6F6-772CD46C585D}"/>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Templates</a:t>
            </a:r>
          </a:p>
        </p:txBody>
      </p:sp>
    </p:spTree>
    <p:extLst>
      <p:ext uri="{BB962C8B-B14F-4D97-AF65-F5344CB8AC3E}">
        <p14:creationId xmlns:p14="http://schemas.microsoft.com/office/powerpoint/2010/main" val="1733772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6261100"/>
          </a:xfrm>
          <a:prstGeom prst="rect">
            <a:avLst/>
          </a:prstGeom>
          <a:noFill/>
        </p:spPr>
        <p:txBody>
          <a:bodyPr lIns="90488" tIns="44450" rIns="90488" bIns="44450"/>
          <a:lstStyle/>
          <a:p>
            <a:pPr lvl="0">
              <a:lnSpc>
                <a:spcPct val="90000"/>
              </a:lnSpc>
              <a:spcBef>
                <a:spcPct val="20000"/>
              </a:spcBef>
              <a:defRPr/>
            </a:pPr>
            <a:r>
              <a:rPr lang="en-US" b="1" u="sng" kern="0" dirty="0">
                <a:solidFill>
                  <a:srgbClr val="FFFF00"/>
                </a:solidFill>
                <a:latin typeface="Calibri" panose="020F0502020204030204" pitchFamily="34" charset="0"/>
                <a:cs typeface="Calibri" panose="020F0502020204030204" pitchFamily="34" charset="0"/>
              </a:rPr>
              <a:t>MasterSpec</a:t>
            </a:r>
            <a:endParaRPr lang="en-US" sz="2800" b="1" u="sng"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pic>
        <p:nvPicPr>
          <p:cNvPr id="2" name="Picture 1">
            <a:extLst>
              <a:ext uri="{FF2B5EF4-FFF2-40B4-BE49-F238E27FC236}">
                <a16:creationId xmlns:a16="http://schemas.microsoft.com/office/drawing/2014/main" id="{997735E5-F321-4125-8E58-4D4FDE10072C}"/>
              </a:ext>
            </a:extLst>
          </p:cNvPr>
          <p:cNvPicPr>
            <a:picLocks noChangeAspect="1"/>
          </p:cNvPicPr>
          <p:nvPr/>
        </p:nvPicPr>
        <p:blipFill>
          <a:blip r:embed="rId3"/>
          <a:stretch>
            <a:fillRect/>
          </a:stretch>
        </p:blipFill>
        <p:spPr>
          <a:xfrm>
            <a:off x="50185" y="1051790"/>
            <a:ext cx="4508974" cy="5819337"/>
          </a:xfrm>
          <a:prstGeom prst="rect">
            <a:avLst/>
          </a:prstGeom>
          <a:effectLst>
            <a:glow rad="63500">
              <a:schemeClr val="accent3">
                <a:satMod val="175000"/>
                <a:alpha val="40000"/>
              </a:schemeClr>
            </a:glow>
          </a:effectLst>
        </p:spPr>
      </p:pic>
      <p:pic>
        <p:nvPicPr>
          <p:cNvPr id="5" name="Picture 4">
            <a:extLst>
              <a:ext uri="{FF2B5EF4-FFF2-40B4-BE49-F238E27FC236}">
                <a16:creationId xmlns:a16="http://schemas.microsoft.com/office/drawing/2014/main" id="{B64653A5-B059-4781-BD72-21A9786DEA66}"/>
              </a:ext>
            </a:extLst>
          </p:cNvPr>
          <p:cNvPicPr>
            <a:picLocks noChangeAspect="1"/>
          </p:cNvPicPr>
          <p:nvPr/>
        </p:nvPicPr>
        <p:blipFill>
          <a:blip r:embed="rId4"/>
          <a:stretch>
            <a:fillRect/>
          </a:stretch>
        </p:blipFill>
        <p:spPr>
          <a:xfrm>
            <a:off x="72284" y="3329014"/>
            <a:ext cx="4508974" cy="5835576"/>
          </a:xfrm>
          <a:prstGeom prst="rect">
            <a:avLst/>
          </a:prstGeom>
          <a:effectLst>
            <a:glow rad="63500">
              <a:schemeClr val="accent4">
                <a:satMod val="175000"/>
                <a:alpha val="40000"/>
              </a:schemeClr>
            </a:glow>
          </a:effectLst>
        </p:spPr>
      </p:pic>
      <p:pic>
        <p:nvPicPr>
          <p:cNvPr id="7" name="Picture 6">
            <a:extLst>
              <a:ext uri="{FF2B5EF4-FFF2-40B4-BE49-F238E27FC236}">
                <a16:creationId xmlns:a16="http://schemas.microsoft.com/office/drawing/2014/main" id="{3F7056DA-EC03-4C08-8C90-61D066710771}"/>
              </a:ext>
            </a:extLst>
          </p:cNvPr>
          <p:cNvPicPr>
            <a:picLocks noChangeAspect="1"/>
          </p:cNvPicPr>
          <p:nvPr/>
        </p:nvPicPr>
        <p:blipFill>
          <a:blip r:embed="rId5"/>
          <a:stretch>
            <a:fillRect/>
          </a:stretch>
        </p:blipFill>
        <p:spPr>
          <a:xfrm>
            <a:off x="4633270" y="1013262"/>
            <a:ext cx="4513481" cy="5819338"/>
          </a:xfrm>
          <a:prstGeom prst="rect">
            <a:avLst/>
          </a:prstGeom>
          <a:effectLst>
            <a:glow rad="63500">
              <a:schemeClr val="accent3">
                <a:satMod val="175000"/>
                <a:alpha val="40000"/>
              </a:schemeClr>
            </a:glow>
          </a:effectLst>
        </p:spPr>
      </p:pic>
      <p:pic>
        <p:nvPicPr>
          <p:cNvPr id="9" name="Picture 8">
            <a:extLst>
              <a:ext uri="{FF2B5EF4-FFF2-40B4-BE49-F238E27FC236}">
                <a16:creationId xmlns:a16="http://schemas.microsoft.com/office/drawing/2014/main" id="{51A321D0-4B2F-45EA-8669-C7F210DBF6AC}"/>
              </a:ext>
            </a:extLst>
          </p:cNvPr>
          <p:cNvPicPr>
            <a:picLocks noChangeAspect="1"/>
          </p:cNvPicPr>
          <p:nvPr/>
        </p:nvPicPr>
        <p:blipFill>
          <a:blip r:embed="rId6"/>
          <a:stretch>
            <a:fillRect/>
          </a:stretch>
        </p:blipFill>
        <p:spPr>
          <a:xfrm>
            <a:off x="4650391" y="3837871"/>
            <a:ext cx="4479238" cy="5819338"/>
          </a:xfrm>
          <a:prstGeom prst="rect">
            <a:avLst/>
          </a:prstGeom>
          <a:effectLst>
            <a:glow rad="63500">
              <a:schemeClr val="accent4">
                <a:satMod val="175000"/>
                <a:alpha val="40000"/>
              </a:schemeClr>
            </a:glow>
          </a:effectLst>
        </p:spPr>
      </p:pic>
      <p:sp>
        <p:nvSpPr>
          <p:cNvPr id="16" name="Rectangle: Rounded Corners 15">
            <a:extLst>
              <a:ext uri="{FF2B5EF4-FFF2-40B4-BE49-F238E27FC236}">
                <a16:creationId xmlns:a16="http://schemas.microsoft.com/office/drawing/2014/main" id="{F7DF339D-ABE2-445C-AD5C-6E3E1DBFCB2C}"/>
              </a:ext>
            </a:extLst>
          </p:cNvPr>
          <p:cNvSpPr/>
          <p:nvPr/>
        </p:nvSpPr>
        <p:spPr>
          <a:xfrm>
            <a:off x="3218760" y="1513704"/>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1E5CF7B0-0D69-419D-A393-9E1C47557F5A}"/>
              </a:ext>
            </a:extLst>
          </p:cNvPr>
          <p:cNvSpPr/>
          <p:nvPr/>
        </p:nvSpPr>
        <p:spPr>
          <a:xfrm>
            <a:off x="1744379" y="1769033"/>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77F9A45-FE51-48B8-BB87-37A62AFEF4F8}"/>
              </a:ext>
            </a:extLst>
          </p:cNvPr>
          <p:cNvSpPr/>
          <p:nvPr/>
        </p:nvSpPr>
        <p:spPr>
          <a:xfrm>
            <a:off x="1850704" y="1641677"/>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4381428-88C7-4234-A968-4FFCEDE3A443}"/>
              </a:ext>
            </a:extLst>
          </p:cNvPr>
          <p:cNvSpPr/>
          <p:nvPr/>
        </p:nvSpPr>
        <p:spPr>
          <a:xfrm>
            <a:off x="3268945" y="1421892"/>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CBD4E536-84CC-46F5-A24B-FA547B65B131}"/>
              </a:ext>
            </a:extLst>
          </p:cNvPr>
          <p:cNvSpPr/>
          <p:nvPr/>
        </p:nvSpPr>
        <p:spPr>
          <a:xfrm>
            <a:off x="430619" y="1330080"/>
            <a:ext cx="24809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9861F1F5-0183-4749-B1B5-0A9DD0C31441}"/>
              </a:ext>
            </a:extLst>
          </p:cNvPr>
          <p:cNvSpPr/>
          <p:nvPr/>
        </p:nvSpPr>
        <p:spPr>
          <a:xfrm>
            <a:off x="3938852" y="2214063"/>
            <a:ext cx="229111" cy="956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5AFAF911-6928-4A0A-BA9A-550943773344}"/>
              </a:ext>
            </a:extLst>
          </p:cNvPr>
          <p:cNvSpPr/>
          <p:nvPr/>
        </p:nvSpPr>
        <p:spPr>
          <a:xfrm>
            <a:off x="867192" y="2329547"/>
            <a:ext cx="1036035" cy="720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D8FF863-ED87-47F5-BFF6-C1736F5B72FC}"/>
              </a:ext>
            </a:extLst>
          </p:cNvPr>
          <p:cNvSpPr/>
          <p:nvPr/>
        </p:nvSpPr>
        <p:spPr>
          <a:xfrm>
            <a:off x="1647233" y="2440027"/>
            <a:ext cx="255994" cy="720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353C1A8C-B296-4DE7-94EE-22488C6E29E4}"/>
              </a:ext>
            </a:extLst>
          </p:cNvPr>
          <p:cNvSpPr/>
          <p:nvPr/>
        </p:nvSpPr>
        <p:spPr>
          <a:xfrm>
            <a:off x="678711" y="2525436"/>
            <a:ext cx="24809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26AE6A99-9ACB-474E-9104-D3F965F28776}"/>
              </a:ext>
            </a:extLst>
          </p:cNvPr>
          <p:cNvSpPr/>
          <p:nvPr/>
        </p:nvSpPr>
        <p:spPr>
          <a:xfrm>
            <a:off x="3341601" y="3693798"/>
            <a:ext cx="395743" cy="97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FBC1E236-73F1-44AF-8BAF-08E571E610B4}"/>
              </a:ext>
            </a:extLst>
          </p:cNvPr>
          <p:cNvSpPr/>
          <p:nvPr/>
        </p:nvSpPr>
        <p:spPr>
          <a:xfrm>
            <a:off x="3267490" y="3790928"/>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288EDD9C-164E-4BC7-BFAF-D60F02D3E87E}"/>
              </a:ext>
            </a:extLst>
          </p:cNvPr>
          <p:cNvSpPr/>
          <p:nvPr/>
        </p:nvSpPr>
        <p:spPr>
          <a:xfrm>
            <a:off x="583149" y="3590600"/>
            <a:ext cx="24809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1C572C1-5D34-4974-9FFD-97FA0442405C}"/>
              </a:ext>
            </a:extLst>
          </p:cNvPr>
          <p:cNvSpPr/>
          <p:nvPr/>
        </p:nvSpPr>
        <p:spPr>
          <a:xfrm>
            <a:off x="1705071" y="4678793"/>
            <a:ext cx="1287993" cy="1403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D7DC483-149A-443F-9EAD-94B45CE70F8A}"/>
              </a:ext>
            </a:extLst>
          </p:cNvPr>
          <p:cNvSpPr/>
          <p:nvPr/>
        </p:nvSpPr>
        <p:spPr>
          <a:xfrm>
            <a:off x="867192" y="5186124"/>
            <a:ext cx="616050" cy="1035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E60AA0CA-EB48-4B03-B2AA-64CB5904EB21}"/>
              </a:ext>
            </a:extLst>
          </p:cNvPr>
          <p:cNvSpPr/>
          <p:nvPr/>
        </p:nvSpPr>
        <p:spPr>
          <a:xfrm>
            <a:off x="5187935" y="1374550"/>
            <a:ext cx="24809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13B75D8E-7469-4F6D-B8F8-26360111FBFB}"/>
              </a:ext>
            </a:extLst>
          </p:cNvPr>
          <p:cNvSpPr/>
          <p:nvPr/>
        </p:nvSpPr>
        <p:spPr>
          <a:xfrm>
            <a:off x="5149703" y="4098090"/>
            <a:ext cx="24809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03BA3F-BD0B-485B-88B8-AD3F6DB0F778}"/>
              </a:ext>
            </a:extLst>
          </p:cNvPr>
          <p:cNvSpPr/>
          <p:nvPr/>
        </p:nvSpPr>
        <p:spPr>
          <a:xfrm>
            <a:off x="7950815" y="1482783"/>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2795B48D-362F-4766-97E0-92112557B076}"/>
              </a:ext>
            </a:extLst>
          </p:cNvPr>
          <p:cNvSpPr/>
          <p:nvPr/>
        </p:nvSpPr>
        <p:spPr>
          <a:xfrm>
            <a:off x="7993345" y="4189902"/>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2A6A2753-0B82-4977-B773-C36507D073DB}"/>
              </a:ext>
            </a:extLst>
          </p:cNvPr>
          <p:cNvSpPr/>
          <p:nvPr/>
        </p:nvSpPr>
        <p:spPr>
          <a:xfrm>
            <a:off x="7930433" y="4282096"/>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66974EB-D9AC-4518-B39C-C222D12FCAB6}"/>
              </a:ext>
            </a:extLst>
          </p:cNvPr>
          <p:cNvSpPr/>
          <p:nvPr/>
        </p:nvSpPr>
        <p:spPr>
          <a:xfrm>
            <a:off x="7852030" y="1590926"/>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BCD45CA7-7977-4CDE-B2E9-C30B51A3F1C8}"/>
              </a:ext>
            </a:extLst>
          </p:cNvPr>
          <p:cNvSpPr/>
          <p:nvPr/>
        </p:nvSpPr>
        <p:spPr>
          <a:xfrm>
            <a:off x="5684537" y="2362564"/>
            <a:ext cx="406942" cy="9181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5A0D4C82-D477-44B0-B659-99D7440D322B}"/>
              </a:ext>
            </a:extLst>
          </p:cNvPr>
          <p:cNvSpPr/>
          <p:nvPr/>
        </p:nvSpPr>
        <p:spPr>
          <a:xfrm>
            <a:off x="5784750" y="5961658"/>
            <a:ext cx="217329" cy="98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95269239-A62E-40A8-8AA4-A721C384C447}"/>
              </a:ext>
            </a:extLst>
          </p:cNvPr>
          <p:cNvSpPr/>
          <p:nvPr/>
        </p:nvSpPr>
        <p:spPr>
          <a:xfrm>
            <a:off x="6494584" y="5763941"/>
            <a:ext cx="661128" cy="12118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F5713DC-71BE-4F86-B097-21B583D218D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53BD21AE-08EF-45AA-8868-BDE1816CE18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Templates</a:t>
            </a:r>
          </a:p>
        </p:txBody>
      </p:sp>
    </p:spTree>
    <p:extLst>
      <p:ext uri="{BB962C8B-B14F-4D97-AF65-F5344CB8AC3E}">
        <p14:creationId xmlns:p14="http://schemas.microsoft.com/office/powerpoint/2010/main" val="254190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BB4C55-9909-41EA-B5A0-B071A08AFF85}"/>
              </a:ext>
            </a:extLst>
          </p:cNvPr>
          <p:cNvSpPr/>
          <p:nvPr/>
        </p:nvSpPr>
        <p:spPr>
          <a:xfrm>
            <a:off x="0"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092E731-90BB-4057-844B-DC24E4F2D5E4}"/>
              </a:ext>
            </a:extLst>
          </p:cNvPr>
          <p:cNvSpPr txBox="1"/>
          <p:nvPr/>
        </p:nvSpPr>
        <p:spPr>
          <a:xfrm>
            <a:off x="64900" y="54929"/>
            <a:ext cx="9079100" cy="523220"/>
          </a:xfrm>
          <a:prstGeom prst="rect">
            <a:avLst/>
          </a:prstGeom>
          <a:noFill/>
        </p:spPr>
        <p:txBody>
          <a:bodyPr wrap="square" rtlCol="0">
            <a:spAutoFit/>
          </a:bodyPr>
          <a:lstStyle/>
          <a:p>
            <a:pPr lvl="0" algn="ctr" fontAlgn="auto">
              <a:spcBef>
                <a:spcPts val="0"/>
              </a:spcBef>
              <a:spcAft>
                <a:spcPts val="0"/>
              </a:spcAf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DGLVR Municipal Bidding</a:t>
            </a:r>
          </a:p>
        </p:txBody>
      </p:sp>
      <p:sp>
        <p:nvSpPr>
          <p:cNvPr id="8" name="Subtitle 2">
            <a:extLst>
              <a:ext uri="{FF2B5EF4-FFF2-40B4-BE49-F238E27FC236}">
                <a16:creationId xmlns:a16="http://schemas.microsoft.com/office/drawing/2014/main" id="{EB3B9496-91C7-4401-B4F4-6033BC5FAF56}"/>
              </a:ext>
            </a:extLst>
          </p:cNvPr>
          <p:cNvSpPr txBox="1">
            <a:spLocks/>
          </p:cNvSpPr>
          <p:nvPr/>
        </p:nvSpPr>
        <p:spPr>
          <a:xfrm>
            <a:off x="273989" y="666497"/>
            <a:ext cx="8660921" cy="50703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600" b="1" i="0" u="sng" strike="noStrike" kern="1200" cap="none" spc="0" normalizeH="0" baseline="0" noProof="0" dirty="0">
                <a:ln>
                  <a:noFill/>
                </a:ln>
                <a:solidFill>
                  <a:srgbClr val="FFFF00"/>
                </a:solidFill>
                <a:effectLst/>
                <a:uLnTx/>
                <a:uFillTx/>
                <a:latin typeface="Calibri"/>
                <a:ea typeface="Times New Roman"/>
                <a:cs typeface="+mn-cs"/>
              </a:rPr>
              <a:t>Why is </a:t>
            </a:r>
            <a:r>
              <a:rPr lang="en-US" sz="3600" b="1" u="sng" dirty="0">
                <a:solidFill>
                  <a:srgbClr val="FFFF00"/>
                </a:solidFill>
                <a:latin typeface="Calibri"/>
                <a:ea typeface="Times New Roman"/>
              </a:rPr>
              <a:t>Project Bidding Important?</a:t>
            </a:r>
            <a:endParaRPr kumimoji="0" lang="en-US" sz="3600" b="1" i="0" u="sng" strike="noStrike" kern="1200" cap="none" spc="0" normalizeH="0" baseline="0" noProof="0" dirty="0">
              <a:ln>
                <a:noFill/>
              </a:ln>
              <a:solidFill>
                <a:srgbClr val="FFFF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Calibri"/>
              </a:rPr>
              <a:t>Quality bidding documents are vital to successful projects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Calibri"/>
              </a:rPr>
              <a:t>Clear and concise plans and information is required for contractor to understand the project scope and goals.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Contractual agreement – needs to be well planned to avoid conflict, confusion, &amp; delay during the construction process.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6000" b="1" i="0" u="none" strike="noStrike" kern="1200" cap="none" spc="0" normalizeH="0" baseline="0" noProof="0" dirty="0">
              <a:ln>
                <a:noFill/>
              </a:ln>
              <a:solidFill>
                <a:prstClr val="white"/>
              </a:solidFill>
              <a:effectLst/>
              <a:uLnTx/>
              <a:uFillTx/>
              <a:latin typeface="Calibri"/>
              <a:ea typeface="Times New Roman"/>
              <a:cs typeface="+mn-cs"/>
            </a:endParaRPr>
          </a:p>
        </p:txBody>
      </p:sp>
      <p:sp>
        <p:nvSpPr>
          <p:cNvPr id="9" name="Rectangle 8">
            <a:extLst>
              <a:ext uri="{FF2B5EF4-FFF2-40B4-BE49-F238E27FC236}">
                <a16:creationId xmlns:a16="http://schemas.microsoft.com/office/drawing/2014/main" id="{8703EEF7-4114-4320-B3A5-240DEF789B88}"/>
              </a:ext>
            </a:extLst>
          </p:cNvPr>
          <p:cNvSpPr/>
          <p:nvPr/>
        </p:nvSpPr>
        <p:spPr>
          <a:xfrm>
            <a:off x="64900" y="6414013"/>
            <a:ext cx="3810000" cy="369332"/>
          </a:xfrm>
          <a:prstGeom prst="rect">
            <a:avLst/>
          </a:prstGeom>
          <a:solidFill>
            <a:schemeClr val="bg1"/>
          </a:solidFill>
          <a:ln>
            <a:solidFill>
              <a:schemeClr val="tx1"/>
            </a:solidFill>
          </a:ln>
        </p:spPr>
        <p:txBody>
          <a:bodyPr wrap="square">
            <a:spAutoFit/>
          </a:bodyPr>
          <a:lstStyle/>
          <a:p>
            <a:pPr lvl="0" fontAlgn="auto">
              <a:spcBef>
                <a:spcPts val="0"/>
              </a:spcBef>
              <a:spcAft>
                <a:spcPts val="0"/>
              </a:spcAf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sz="1800" dirty="0">
                <a:solidFill>
                  <a:srgbClr val="FF0000"/>
                </a:solidFill>
                <a:latin typeface="Calibri" panose="020F0502020204030204" pitchFamily="34" charset="0"/>
                <a:ea typeface="Times New Roman" panose="02020603050405020304" pitchFamily="18" charset="0"/>
              </a:rPr>
              <a:t>646-876-9923 </a:t>
            </a:r>
            <a:endPar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981886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5835576"/>
          </a:xfrm>
          <a:prstGeom prst="rect">
            <a:avLst/>
          </a:prstGeom>
          <a:noFill/>
        </p:spPr>
        <p:txBody>
          <a:bodyPr lIns="90488" tIns="44450" rIns="90488" bIns="44450"/>
          <a:lstStyle/>
          <a:p>
            <a:pPr lvl="0">
              <a:lnSpc>
                <a:spcPct val="90000"/>
              </a:lnSpc>
              <a:spcBef>
                <a:spcPct val="20000"/>
              </a:spcBef>
              <a:defRPr/>
            </a:pPr>
            <a:r>
              <a:rPr lang="en-US" sz="2800" b="1" u="sng" kern="0" dirty="0">
                <a:solidFill>
                  <a:srgbClr val="FFFF00"/>
                </a:solidFill>
                <a:latin typeface="Calibri" panose="020F0502020204030204" pitchFamily="34" charset="0"/>
                <a:cs typeface="Calibri" panose="020F0502020204030204" pitchFamily="34" charset="0"/>
              </a:rPr>
              <a:t>“Front End” Forms </a:t>
            </a:r>
          </a:p>
          <a:p>
            <a:pPr marL="457200" lvl="0"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Instructions to Bidders &amp; Contract Forms</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Request for Bid</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Prevailing Wage Forms</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Bid Agreement Forms</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Non-Collusion Form</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Notice of Award</a:t>
            </a:r>
          </a:p>
          <a:p>
            <a:pPr lvl="0">
              <a:lnSpc>
                <a:spcPct val="90000"/>
              </a:lnSpc>
              <a:spcBef>
                <a:spcPct val="20000"/>
              </a:spcBef>
              <a:defRPr/>
            </a:pPr>
            <a:endParaRPr lang="en-US" sz="1200" b="1"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2800" b="1" u="sng" kern="0" dirty="0">
                <a:solidFill>
                  <a:srgbClr val="FFFF00"/>
                </a:solidFill>
                <a:latin typeface="Calibri" panose="020F0502020204030204" pitchFamily="34" charset="0"/>
                <a:cs typeface="Calibri" panose="020F0502020204030204" pitchFamily="34" charset="0"/>
              </a:rPr>
              <a:t>Construction Specifications </a:t>
            </a:r>
          </a:p>
          <a:p>
            <a:pPr marL="457200" lvl="0"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What &amp; how to install improvements</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Selective Demolition</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Storm Sewer</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DSA Specification</a:t>
            </a:r>
          </a:p>
          <a:p>
            <a:pPr marL="914400" lvl="1" indent="-457200">
              <a:lnSpc>
                <a:spcPct val="90000"/>
              </a:lnSpc>
              <a:spcBef>
                <a:spcPct val="20000"/>
              </a:spcBef>
              <a:buFont typeface="Arial" panose="020B0604020202020204" pitchFamily="34" charset="0"/>
              <a:buChar char="•"/>
              <a:defRPr/>
            </a:pPr>
            <a:r>
              <a:rPr lang="en-US" sz="2800" b="1" kern="0" dirty="0">
                <a:solidFill>
                  <a:schemeClr val="bg1"/>
                </a:solidFill>
                <a:latin typeface="Calibri" panose="020F0502020204030204" pitchFamily="34" charset="0"/>
                <a:cs typeface="Calibri" panose="020F0502020204030204" pitchFamily="34" charset="0"/>
              </a:rPr>
              <a:t>Turf &amp; Grasses</a:t>
            </a:r>
          </a:p>
          <a:p>
            <a:pPr lvl="0">
              <a:lnSpc>
                <a:spcPct val="90000"/>
              </a:lnSpc>
              <a:spcBef>
                <a:spcPct val="20000"/>
              </a:spcBef>
              <a:defRPr/>
            </a:pPr>
            <a:endParaRPr lang="en-US" sz="2800" b="1" u="sng"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b="1" u="sng"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sp>
        <p:nvSpPr>
          <p:cNvPr id="55" name="Rectangle 54">
            <a:extLst>
              <a:ext uri="{FF2B5EF4-FFF2-40B4-BE49-F238E27FC236}">
                <a16:creationId xmlns:a16="http://schemas.microsoft.com/office/drawing/2014/main" id="{EF5713DC-71BE-4F86-B097-21B583D218D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53BD21AE-08EF-45AA-8868-BDE1816CE18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Templates</a:t>
            </a:r>
          </a:p>
        </p:txBody>
      </p:sp>
      <p:sp>
        <p:nvSpPr>
          <p:cNvPr id="42" name="Rectangle 3">
            <a:extLst>
              <a:ext uri="{FF2B5EF4-FFF2-40B4-BE49-F238E27FC236}">
                <a16:creationId xmlns:a16="http://schemas.microsoft.com/office/drawing/2014/main" id="{A9653B1A-1C88-42C1-9F4D-D2B4002E66BD}"/>
              </a:ext>
            </a:extLst>
          </p:cNvPr>
          <p:cNvSpPr txBox="1">
            <a:spLocks noChangeArrowheads="1"/>
          </p:cNvSpPr>
          <p:nvPr/>
        </p:nvSpPr>
        <p:spPr>
          <a:xfrm>
            <a:off x="5013768" y="5498260"/>
            <a:ext cx="4037635" cy="1122459"/>
          </a:xfrm>
          <a:prstGeom prst="rect">
            <a:avLst/>
          </a:prstGeom>
          <a:noFill/>
        </p:spPr>
        <p:txBody>
          <a:bodyPr lIns="90488" tIns="44450" rIns="90488" bIns="44450"/>
          <a:lstStyle/>
          <a:p>
            <a:pPr lvl="0">
              <a:lnSpc>
                <a:spcPct val="90000"/>
              </a:lnSpc>
              <a:spcBef>
                <a:spcPct val="20000"/>
              </a:spcBef>
              <a:defRPr/>
            </a:pPr>
            <a:r>
              <a:rPr lang="en-US" sz="2400" b="1" kern="0" dirty="0">
                <a:solidFill>
                  <a:srgbClr val="FFFF00"/>
                </a:solidFill>
                <a:latin typeface="Calibri" panose="020F0502020204030204" pitchFamily="34" charset="0"/>
                <a:cs typeface="Calibri" panose="020F0502020204030204" pitchFamily="34" charset="0"/>
              </a:rPr>
              <a:t>What is being constructed &amp; how should be it installed?</a:t>
            </a:r>
            <a:endParaRPr lang="en-US" sz="2400" b="1"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b="1" u="sng"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b="1" u="sng"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spTree>
    <p:extLst>
      <p:ext uri="{BB962C8B-B14F-4D97-AF65-F5344CB8AC3E}">
        <p14:creationId xmlns:p14="http://schemas.microsoft.com/office/powerpoint/2010/main" val="2150139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61436" y="578149"/>
            <a:ext cx="9021128" cy="5835576"/>
          </a:xfrm>
          <a:prstGeom prst="rect">
            <a:avLst/>
          </a:prstGeom>
          <a:noFill/>
        </p:spPr>
        <p:txBody>
          <a:bodyPr lIns="90488" tIns="44450" rIns="90488" bIns="44450"/>
          <a:lstStyle/>
          <a:p>
            <a:pPr lvl="1">
              <a:lnSpc>
                <a:spcPct val="90000"/>
              </a:lnSpc>
              <a:spcBef>
                <a:spcPct val="20000"/>
              </a:spcBef>
              <a:defRPr/>
            </a:pPr>
            <a:r>
              <a:rPr lang="en-US" b="1" i="1" kern="0" dirty="0">
                <a:solidFill>
                  <a:schemeClr val="bg1"/>
                </a:solidFill>
                <a:latin typeface="Calibri" panose="020F0502020204030204" pitchFamily="34" charset="0"/>
                <a:cs typeface="Calibri" panose="020F0502020204030204" pitchFamily="34" charset="0"/>
              </a:rPr>
              <a:t>Purchases &amp; Contracts from $11,300 &amp; $21,000:</a:t>
            </a:r>
          </a:p>
          <a:p>
            <a:pPr marL="1257300" lvl="2" indent="-342900">
              <a:lnSpc>
                <a:spcPct val="90000"/>
              </a:lnSpc>
              <a:spcBef>
                <a:spcPct val="20000"/>
              </a:spcBef>
              <a:buFontTx/>
              <a:buChar char="•"/>
              <a:defRPr/>
            </a:pPr>
            <a:r>
              <a:rPr lang="en-US" sz="2800" i="1" kern="0" dirty="0">
                <a:solidFill>
                  <a:schemeClr val="bg1"/>
                </a:solidFill>
                <a:latin typeface="Calibri" panose="020F0502020204030204" pitchFamily="34" charset="0"/>
                <a:cs typeface="Calibri" panose="020F0502020204030204" pitchFamily="34" charset="0"/>
              </a:rPr>
              <a:t>3 written or telephone quotes</a:t>
            </a:r>
          </a:p>
        </p:txBody>
      </p:sp>
      <p:sp>
        <p:nvSpPr>
          <p:cNvPr id="55" name="Rectangle 54">
            <a:extLst>
              <a:ext uri="{FF2B5EF4-FFF2-40B4-BE49-F238E27FC236}">
                <a16:creationId xmlns:a16="http://schemas.microsoft.com/office/drawing/2014/main" id="{EF5713DC-71BE-4F86-B097-21B583D218D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53BD21AE-08EF-45AA-8868-BDE1816CE18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Estimate</a:t>
            </a:r>
          </a:p>
        </p:txBody>
      </p:sp>
      <p:pic>
        <p:nvPicPr>
          <p:cNvPr id="2" name="Picture 1">
            <a:extLst>
              <a:ext uri="{FF2B5EF4-FFF2-40B4-BE49-F238E27FC236}">
                <a16:creationId xmlns:a16="http://schemas.microsoft.com/office/drawing/2014/main" id="{C5BCB4C1-DA06-4B4E-AD80-CB2AAC4C98DD}"/>
              </a:ext>
            </a:extLst>
          </p:cNvPr>
          <p:cNvPicPr>
            <a:picLocks noChangeAspect="1"/>
          </p:cNvPicPr>
          <p:nvPr/>
        </p:nvPicPr>
        <p:blipFill>
          <a:blip r:embed="rId3"/>
          <a:stretch>
            <a:fillRect/>
          </a:stretch>
        </p:blipFill>
        <p:spPr>
          <a:xfrm>
            <a:off x="336698" y="1626255"/>
            <a:ext cx="3995090" cy="5176816"/>
          </a:xfrm>
          <a:prstGeom prst="rect">
            <a:avLst/>
          </a:prstGeom>
          <a:effectLst>
            <a:glow rad="63500">
              <a:schemeClr val="accent3">
                <a:satMod val="175000"/>
                <a:alpha val="40000"/>
              </a:schemeClr>
            </a:glow>
          </a:effectLst>
        </p:spPr>
      </p:pic>
      <p:pic>
        <p:nvPicPr>
          <p:cNvPr id="3" name="Picture 2">
            <a:extLst>
              <a:ext uri="{FF2B5EF4-FFF2-40B4-BE49-F238E27FC236}">
                <a16:creationId xmlns:a16="http://schemas.microsoft.com/office/drawing/2014/main" id="{FADECA11-F62A-404A-83BB-93691B60F0FD}"/>
              </a:ext>
            </a:extLst>
          </p:cNvPr>
          <p:cNvPicPr>
            <a:picLocks noChangeAspect="1"/>
          </p:cNvPicPr>
          <p:nvPr/>
        </p:nvPicPr>
        <p:blipFill rotWithShape="1">
          <a:blip r:embed="rId4"/>
          <a:srcRect t="1050"/>
          <a:stretch/>
        </p:blipFill>
        <p:spPr>
          <a:xfrm>
            <a:off x="4812213" y="1626255"/>
            <a:ext cx="4050939" cy="5176816"/>
          </a:xfrm>
          <a:prstGeom prst="rect">
            <a:avLst/>
          </a:prstGeom>
          <a:effectLst>
            <a:glow rad="63500">
              <a:schemeClr val="accent3">
                <a:satMod val="175000"/>
                <a:alpha val="40000"/>
              </a:schemeClr>
            </a:glow>
          </a:effectLst>
        </p:spPr>
      </p:pic>
      <p:pic>
        <p:nvPicPr>
          <p:cNvPr id="4" name="Picture 3">
            <a:extLst>
              <a:ext uri="{FF2B5EF4-FFF2-40B4-BE49-F238E27FC236}">
                <a16:creationId xmlns:a16="http://schemas.microsoft.com/office/drawing/2014/main" id="{EAC6D769-3D11-4844-8479-9AE6D55CF877}"/>
              </a:ext>
            </a:extLst>
          </p:cNvPr>
          <p:cNvPicPr>
            <a:picLocks noChangeAspect="1"/>
          </p:cNvPicPr>
          <p:nvPr/>
        </p:nvPicPr>
        <p:blipFill>
          <a:blip r:embed="rId5"/>
          <a:stretch>
            <a:fillRect/>
          </a:stretch>
        </p:blipFill>
        <p:spPr>
          <a:xfrm>
            <a:off x="1410644" y="1778887"/>
            <a:ext cx="6380683" cy="4935598"/>
          </a:xfrm>
          <a:prstGeom prst="rect">
            <a:avLst/>
          </a:prstGeom>
        </p:spPr>
      </p:pic>
    </p:spTree>
    <p:extLst>
      <p:ext uri="{BB962C8B-B14F-4D97-AF65-F5344CB8AC3E}">
        <p14:creationId xmlns:p14="http://schemas.microsoft.com/office/powerpoint/2010/main" val="28067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a:t>
            </a:r>
          </a:p>
          <a:p>
            <a:pPr>
              <a:buFontTx/>
              <a:buChar char="•"/>
            </a:pPr>
            <a:r>
              <a:rPr lang="en-US" sz="4000" b="1" dirty="0">
                <a:solidFill>
                  <a:srgbClr val="FFFF00"/>
                </a:solidFill>
                <a:latin typeface="Calibri" panose="020F0502020204030204" pitchFamily="34" charset="0"/>
                <a:cs typeface="Calibri" panose="020F0502020204030204" pitchFamily="34" charset="0"/>
              </a:rPr>
              <a:t> Bid Bonds </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5749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230418"/>
            <a:ext cx="9144000" cy="6261100"/>
          </a:xfrm>
          <a:prstGeom prst="rect">
            <a:avLst/>
          </a:prstGeom>
          <a:noFill/>
        </p:spPr>
        <p:txBody>
          <a:bodyPr lIns="90488" tIns="44450" rIns="90488" bIns="44450"/>
          <a:lstStyle/>
          <a:p>
            <a:pPr lvl="0">
              <a:lnSpc>
                <a:spcPct val="90000"/>
              </a:lnSpc>
              <a:spcBef>
                <a:spcPct val="20000"/>
              </a:spcBef>
              <a:defRPr/>
            </a:pPr>
            <a:endParaRPr lang="en-US" sz="2700" b="1"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b="1" u="sng" kern="0" dirty="0">
                <a:solidFill>
                  <a:schemeClr val="bg1"/>
                </a:solidFill>
                <a:latin typeface="Calibri" panose="020F0502020204030204" pitchFamily="34" charset="0"/>
                <a:cs typeface="Calibri" panose="020F0502020204030204" pitchFamily="34" charset="0"/>
              </a:rPr>
              <a:t>Bid bond:</a:t>
            </a:r>
            <a:r>
              <a:rPr lang="en-US" kern="0"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issued by the contractor to the owner, to guarantee that the winning bidder will undertake the contract under the terms at which they bid.</a:t>
            </a:r>
          </a:p>
          <a:p>
            <a:pPr lvl="0">
              <a:lnSpc>
                <a:spcPct val="90000"/>
              </a:lnSpc>
              <a:spcBef>
                <a:spcPct val="20000"/>
              </a:spcBef>
              <a:defRPr/>
            </a:pPr>
            <a:endParaRPr lang="en-US" sz="1800" u="sng" kern="0" dirty="0">
              <a:solidFill>
                <a:schemeClr val="bg1"/>
              </a:solidFill>
              <a:latin typeface="Calibri" panose="020F0502020204030204" pitchFamily="34" charset="0"/>
              <a:cs typeface="Calibri" panose="020F0502020204030204" pitchFamily="34" charset="0"/>
            </a:endParaRPr>
          </a:p>
          <a:p>
            <a:pPr>
              <a:lnSpc>
                <a:spcPct val="90000"/>
              </a:lnSpc>
              <a:spcBef>
                <a:spcPct val="20000"/>
              </a:spcBef>
              <a:defRPr/>
            </a:pPr>
            <a:r>
              <a:rPr lang="en-US" b="1" u="sng" kern="0" dirty="0">
                <a:solidFill>
                  <a:schemeClr val="bg1"/>
                </a:solidFill>
                <a:latin typeface="Calibri" panose="020F0502020204030204" pitchFamily="34" charset="0"/>
                <a:cs typeface="Calibri" panose="020F0502020204030204" pitchFamily="34" charset="0"/>
              </a:rPr>
              <a:t>Payment Bond:</a:t>
            </a:r>
            <a:r>
              <a:rPr lang="en-US" kern="0" dirty="0">
                <a:solidFill>
                  <a:schemeClr val="bg1"/>
                </a:solidFill>
                <a:latin typeface="Calibri" panose="020F0502020204030204" pitchFamily="34" charset="0"/>
                <a:cs typeface="Calibri" panose="020F0502020204030204" pitchFamily="34" charset="0"/>
              </a:rPr>
              <a:t> Bond posted by a contractor to guarantee that all contractors, sub-contractors and material suppliers will be paid.  </a:t>
            </a:r>
            <a:r>
              <a:rPr lang="en-US" b="1" u="sng" kern="0" dirty="0">
                <a:solidFill>
                  <a:schemeClr val="bg1"/>
                </a:solidFill>
                <a:latin typeface="Calibri" panose="020F0502020204030204" pitchFamily="34" charset="0"/>
                <a:cs typeface="Calibri" panose="020F0502020204030204" pitchFamily="34" charset="0"/>
              </a:rPr>
              <a:t> </a:t>
            </a:r>
          </a:p>
          <a:p>
            <a:pPr lvl="0">
              <a:lnSpc>
                <a:spcPct val="90000"/>
              </a:lnSpc>
              <a:spcBef>
                <a:spcPct val="20000"/>
              </a:spcBef>
              <a:defRPr/>
            </a:pPr>
            <a:endParaRPr lang="en-US" sz="1800" u="sng"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b="1" u="sng" kern="0" dirty="0">
                <a:solidFill>
                  <a:schemeClr val="bg1"/>
                </a:solidFill>
                <a:latin typeface="Calibri" panose="020F0502020204030204" pitchFamily="34" charset="0"/>
                <a:cs typeface="Calibri" panose="020F0502020204030204" pitchFamily="34" charset="0"/>
              </a:rPr>
              <a:t>Performance Bond:</a:t>
            </a:r>
            <a:r>
              <a:rPr lang="en-US" b="1" kern="0" dirty="0">
                <a:solidFill>
                  <a:schemeClr val="bg1"/>
                </a:solidFill>
                <a:latin typeface="Calibri" panose="020F0502020204030204" pitchFamily="34" charset="0"/>
                <a:cs typeface="Calibri" panose="020F0502020204030204" pitchFamily="34" charset="0"/>
              </a:rPr>
              <a:t>  </a:t>
            </a:r>
            <a:r>
              <a:rPr lang="en-US" kern="0" dirty="0">
                <a:solidFill>
                  <a:schemeClr val="bg1"/>
                </a:solidFill>
                <a:latin typeface="Calibri" panose="020F0502020204030204" pitchFamily="34" charset="0"/>
                <a:cs typeface="Calibri" panose="020F0502020204030204" pitchFamily="34" charset="0"/>
              </a:rPr>
              <a:t>Bond issued by financial institution guaranteeing fulfillment of a contract.</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The municipal codes includes </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requirements on each bond type.</a:t>
            </a:r>
          </a:p>
        </p:txBody>
      </p:sp>
      <p:pic>
        <p:nvPicPr>
          <p:cNvPr id="3078" name="Picture 6" descr="Surety Bond, Surety Bonds, Alamo Surety Bonds, Texas San Antonio ...">
            <a:extLst>
              <a:ext uri="{FF2B5EF4-FFF2-40B4-BE49-F238E27FC236}">
                <a16:creationId xmlns:a16="http://schemas.microsoft.com/office/drawing/2014/main" id="{91B853D4-D4D1-489F-842D-C26D0B4FF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961" y="5068056"/>
            <a:ext cx="2619375" cy="1744224"/>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5983467-2E22-4943-AB06-5337C387268D}"/>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B3E4089-1352-49C2-BCBA-72B1C0EA3ECB}"/>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Bid Bonds</a:t>
            </a:r>
          </a:p>
        </p:txBody>
      </p:sp>
    </p:spTree>
    <p:extLst>
      <p:ext uri="{BB962C8B-B14F-4D97-AF65-F5344CB8AC3E}">
        <p14:creationId xmlns:p14="http://schemas.microsoft.com/office/powerpoint/2010/main" val="1737858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3">
            <a:extLst>
              <a:ext uri="{FF2B5EF4-FFF2-40B4-BE49-F238E27FC236}">
                <a16:creationId xmlns:a16="http://schemas.microsoft.com/office/drawing/2014/main" id="{E13DED2A-A3DD-468C-9A35-4FEB8A8D5696}"/>
              </a:ext>
            </a:extLst>
          </p:cNvPr>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a:t>
            </a:r>
          </a:p>
          <a:p>
            <a:pPr>
              <a:buFontTx/>
              <a:buChar char="•"/>
            </a:pPr>
            <a:r>
              <a:rPr lang="en-US" sz="4000" b="1" dirty="0">
                <a:solidFill>
                  <a:schemeClr val="bg1"/>
                </a:solidFill>
                <a:latin typeface="Calibri" panose="020F0502020204030204" pitchFamily="34" charset="0"/>
                <a:cs typeface="Calibri" panose="020F0502020204030204" pitchFamily="34" charset="0"/>
              </a:rPr>
              <a:t> Bid Bonds </a:t>
            </a:r>
          </a:p>
          <a:p>
            <a:pPr>
              <a:buFontTx/>
              <a:buChar char="•"/>
            </a:pPr>
            <a:r>
              <a:rPr lang="en-US" sz="4000" b="1" dirty="0">
                <a:solidFill>
                  <a:srgbClr val="FFFF00"/>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2164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3246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Advertising</a:t>
            </a:r>
            <a:endParaRPr lang="en-US" sz="2800"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Refer to municipal code.  Varies depending upon municipality class. Advertisement must be in a publicly viewed publication.    </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Where to Advertise?</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	Local newspapers </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	Municipal website</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	Contractor websites</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gn="ctr">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More Advertising = More Bidders</a:t>
            </a:r>
          </a:p>
          <a:p>
            <a:pPr lvl="0">
              <a:lnSpc>
                <a:spcPct val="90000"/>
              </a:lnSpc>
              <a:spcBef>
                <a:spcPct val="20000"/>
              </a:spcBef>
              <a:defRPr/>
            </a:pPr>
            <a:endParaRPr lang="en-US" sz="2800" kern="0" dirty="0">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Calibri" panose="020F0502020204030204" pitchFamily="34" charset="0"/>
              <a:cs typeface="Calibri" panose="020F0502020204030204" pitchFamily="34" charset="0"/>
            </a:endParaRPr>
          </a:p>
        </p:txBody>
      </p:sp>
      <p:pic>
        <p:nvPicPr>
          <p:cNvPr id="4098" name="Picture 2" descr="Legal Notices - Sound Publishing, Inc.">
            <a:extLst>
              <a:ext uri="{FF2B5EF4-FFF2-40B4-BE49-F238E27FC236}">
                <a16:creationId xmlns:a16="http://schemas.microsoft.com/office/drawing/2014/main" id="{E03FE4F6-808C-4E90-B9E8-AF370B846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712" y="2662485"/>
            <a:ext cx="4181731" cy="2776205"/>
          </a:xfrm>
          <a:prstGeom prst="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DE4CDBA-2919-49CF-A7B9-C8E8B1BDF81E}"/>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89FA43D-B2DE-4E85-89A1-45863336955D}"/>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Process - Advertising</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336672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1" y="662940"/>
            <a:ext cx="9140535" cy="244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Site Showing</a:t>
            </a:r>
            <a:endParaRPr lang="en-US" sz="3600"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A gathering of potential bidders to review the proposed work site and bid packet details.</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B26D740-3563-4B95-BC8D-D0C81BC1A52F}"/>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BE77414-514D-4B43-8C4A-F56B845935DD}"/>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Process – Site Showing</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3" name="Picture 2" descr="A group of people standing on top of a grass covered field&#10;&#10;Description automatically generated">
            <a:extLst>
              <a:ext uri="{FF2B5EF4-FFF2-40B4-BE49-F238E27FC236}">
                <a16:creationId xmlns:a16="http://schemas.microsoft.com/office/drawing/2014/main" id="{CEDF3B68-F674-49AA-B70C-6BEF00116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624" y="2702197"/>
            <a:ext cx="4827595" cy="3620696"/>
          </a:xfrm>
          <a:prstGeom prst="rect">
            <a:avLst/>
          </a:prstGeom>
          <a:effectLst>
            <a:glow rad="63500">
              <a:schemeClr val="accent3">
                <a:satMod val="175000"/>
                <a:alpha val="40000"/>
              </a:schemeClr>
            </a:glow>
          </a:effectLst>
        </p:spPr>
      </p:pic>
      <p:sp>
        <p:nvSpPr>
          <p:cNvPr id="8" name="Rectangle 3">
            <a:extLst>
              <a:ext uri="{FF2B5EF4-FFF2-40B4-BE49-F238E27FC236}">
                <a16:creationId xmlns:a16="http://schemas.microsoft.com/office/drawing/2014/main" id="{8878E492-FDC0-4D3F-ADC6-D2B210CA0ECE}"/>
              </a:ext>
            </a:extLst>
          </p:cNvPr>
          <p:cNvSpPr txBox="1">
            <a:spLocks noChangeArrowheads="1"/>
          </p:cNvSpPr>
          <p:nvPr/>
        </p:nvSpPr>
        <p:spPr>
          <a:xfrm>
            <a:off x="-41100" y="2468469"/>
            <a:ext cx="4214625" cy="5842205"/>
          </a:xfrm>
          <a:prstGeom prst="rect">
            <a:avLst/>
          </a:prstGeom>
          <a:noFill/>
        </p:spPr>
        <p:txBody>
          <a:bodyPr lIns="90488" tIns="44450" rIns="90488" bIns="44450"/>
          <a:lstStyle/>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Often require attendance to submit a bid.</a:t>
            </a: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Helps obtain accurate, competitive bids.</a:t>
            </a: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District attendance is recommended.</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7014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1722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Addendums</a:t>
            </a:r>
            <a:endParaRPr lang="en-US" sz="2800" kern="0" dirty="0">
              <a:solidFill>
                <a:srgbClr val="FFFF00"/>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Written information adding to, clarifying or modifying the bidding documents during the bidding process.</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Site Showings often produce questions </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or revisions that need to be </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addressed in an addendum.</a:t>
            </a:r>
          </a:p>
          <a:p>
            <a:pPr lvl="0">
              <a:lnSpc>
                <a:spcPct val="90000"/>
              </a:lnSpc>
              <a:spcBef>
                <a:spcPct val="20000"/>
              </a:spcBef>
              <a:defRPr/>
            </a:pPr>
            <a:endParaRPr lang="en-US"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Provide any clarifications to ALL</a:t>
            </a:r>
          </a:p>
          <a:p>
            <a:pPr lvl="0">
              <a:lnSpc>
                <a:spcPct val="90000"/>
              </a:lnSpc>
              <a:spcBef>
                <a:spcPct val="20000"/>
              </a:spcBef>
              <a:defRPr/>
            </a:pPr>
            <a:r>
              <a:rPr lang="en-US" kern="0" dirty="0">
                <a:solidFill>
                  <a:schemeClr val="bg1"/>
                </a:solidFill>
                <a:latin typeface="Calibri" panose="020F0502020204030204" pitchFamily="34" charset="0"/>
                <a:cs typeface="Calibri" panose="020F0502020204030204" pitchFamily="34" charset="0"/>
              </a:rPr>
              <a:t>bidders in written form. </a:t>
            </a:r>
          </a:p>
          <a:p>
            <a:pPr lvl="0">
              <a:lnSpc>
                <a:spcPct val="90000"/>
              </a:lnSpc>
              <a:spcBef>
                <a:spcPct val="20000"/>
              </a:spcBef>
              <a:defRPr/>
            </a:pPr>
            <a:endParaRPr lang="en-US" sz="2800" kern="0" dirty="0">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1FCE886-8E02-4AEE-A318-60995B592B9E}"/>
              </a:ext>
            </a:extLst>
          </p:cNvPr>
          <p:cNvPicPr>
            <a:picLocks noChangeAspect="1"/>
          </p:cNvPicPr>
          <p:nvPr/>
        </p:nvPicPr>
        <p:blipFill rotWithShape="1">
          <a:blip r:embed="rId3"/>
          <a:srcRect l="4485" r="3562"/>
          <a:stretch/>
        </p:blipFill>
        <p:spPr>
          <a:xfrm rot="21241365">
            <a:off x="5781818" y="3087229"/>
            <a:ext cx="3179135" cy="3615070"/>
          </a:xfrm>
          <a:prstGeom prst="rect">
            <a:avLst/>
          </a:prstGeom>
          <a:effectLst>
            <a:glow rad="63500">
              <a:schemeClr val="accent3">
                <a:satMod val="175000"/>
                <a:alpha val="40000"/>
              </a:schemeClr>
            </a:glow>
          </a:effectLst>
        </p:spPr>
      </p:pic>
      <p:sp>
        <p:nvSpPr>
          <p:cNvPr id="7" name="Rectangle 6">
            <a:extLst>
              <a:ext uri="{FF2B5EF4-FFF2-40B4-BE49-F238E27FC236}">
                <a16:creationId xmlns:a16="http://schemas.microsoft.com/office/drawing/2014/main" id="{2F91E109-C064-4011-8C7D-EE3359D673C2}"/>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C3FFAE3-D27E-4AB2-8287-F3843CFB765F}"/>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Process - Addendums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40556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4770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Submittal</a:t>
            </a:r>
            <a:r>
              <a:rPr lang="en-US" sz="2800" b="1" u="sng" kern="0" dirty="0">
                <a:solidFill>
                  <a:schemeClr val="bg1"/>
                </a:solidFill>
                <a:latin typeface="Calibri" panose="020F0502020204030204" pitchFamily="34" charset="0"/>
                <a:cs typeface="Calibri" panose="020F0502020204030204" pitchFamily="34" charset="0"/>
              </a:rPr>
              <a:t> </a:t>
            </a:r>
            <a:endParaRPr lang="en-US" sz="28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Bids submitted in writing by a specified date, time &amp; location. Submitted in sealed envelope.</a:t>
            </a:r>
          </a:p>
          <a:p>
            <a:pPr lvl="0">
              <a:lnSpc>
                <a:spcPct val="90000"/>
              </a:lnSpc>
              <a:spcBef>
                <a:spcPct val="20000"/>
              </a:spcBef>
              <a:defRPr/>
            </a:pPr>
            <a:endParaRPr lang="en-US" sz="1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Bid Opening  </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Bid opening date, time and location included in advertisement.</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Public proceeding - May have an audience for opening.</a:t>
            </a:r>
          </a:p>
          <a:p>
            <a:pPr lvl="0">
              <a:lnSpc>
                <a:spcPct val="90000"/>
              </a:lnSpc>
              <a:spcBef>
                <a:spcPct val="20000"/>
              </a:spcBef>
              <a:defRPr/>
            </a:pPr>
            <a:endParaRPr lang="en-US" sz="1800" b="1"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Award</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Bid Opening &amp; Award may be held at the same time or at separate meetings.</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Lowest qualified bidder.</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F9E00A3-8AA1-4AA1-8B3E-EACE3E5D79F9}"/>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3600E6-763C-4081-8A85-1DCE74F6203C}"/>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Process – Submittal, Opening &amp; Award</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890201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rgbClr val="FFFF00"/>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2986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9548E6-0486-43FC-8B9C-AE0E738FF10E}"/>
              </a:ext>
            </a:extLst>
          </p:cNvPr>
          <p:cNvSpPr>
            <a:spLocks noGrp="1"/>
          </p:cNvSpPr>
          <p:nvPr>
            <p:ph idx="4294967295"/>
          </p:nvPr>
        </p:nvSpPr>
        <p:spPr>
          <a:xfrm>
            <a:off x="61435" y="654278"/>
            <a:ext cx="5057420" cy="5612613"/>
          </a:xfrm>
          <a:prstGeom prst="rect">
            <a:avLst/>
          </a:prstGeom>
        </p:spPr>
        <p:txBody>
          <a:bodyPr/>
          <a:lstStyle/>
          <a:p>
            <a:pPr marL="0" indent="0" algn="just">
              <a:buNone/>
            </a:pPr>
            <a:r>
              <a:rPr lang="en-US" sz="3600" b="1" u="sng" kern="1200" dirty="0">
                <a:solidFill>
                  <a:srgbClr val="FFFF00"/>
                </a:solidFill>
                <a:latin typeface="Calibri"/>
              </a:rPr>
              <a:t>DISCLAIMER</a:t>
            </a:r>
          </a:p>
          <a:p>
            <a:pPr marL="0" indent="0" algn="just">
              <a:buNone/>
            </a:pPr>
            <a:endParaRPr lang="en-US" sz="1800" kern="1200" dirty="0">
              <a:solidFill>
                <a:prstClr val="white"/>
              </a:solidFill>
              <a:latin typeface="Calibri"/>
            </a:endParaRPr>
          </a:p>
          <a:p>
            <a:r>
              <a:rPr lang="en-US" kern="1200" dirty="0">
                <a:solidFill>
                  <a:prstClr val="white"/>
                </a:solidFill>
                <a:latin typeface="Calibri"/>
              </a:rPr>
              <a:t>CD’s are responsible for ensuring program policy is met.</a:t>
            </a:r>
          </a:p>
          <a:p>
            <a:pPr marL="0" indent="0">
              <a:buNone/>
            </a:pPr>
            <a:endParaRPr lang="en-US" sz="1800" kern="1200" dirty="0">
              <a:solidFill>
                <a:prstClr val="white"/>
              </a:solidFill>
              <a:latin typeface="Calibri"/>
            </a:endParaRPr>
          </a:p>
          <a:p>
            <a:r>
              <a:rPr lang="en-US" kern="1200" dirty="0">
                <a:solidFill>
                  <a:prstClr val="white"/>
                </a:solidFill>
                <a:latin typeface="Calibri"/>
              </a:rPr>
              <a:t>CD’s going above &amp; beyond, involved in bidding process – HELPS  produce </a:t>
            </a:r>
            <a:r>
              <a:rPr lang="en-US" b="1" u="sng" kern="1200" dirty="0">
                <a:solidFill>
                  <a:prstClr val="white"/>
                </a:solidFill>
                <a:latin typeface="Calibri"/>
              </a:rPr>
              <a:t>BETTER PROJECTS</a:t>
            </a:r>
          </a:p>
          <a:p>
            <a:endParaRPr lang="en-US"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B7DED14-E156-406C-8FF7-7941B750C944}"/>
              </a:ext>
            </a:extLst>
          </p:cNvPr>
          <p:cNvPicPr>
            <a:picLocks noChangeAspect="1"/>
          </p:cNvPicPr>
          <p:nvPr/>
        </p:nvPicPr>
        <p:blipFill>
          <a:blip r:embed="rId2"/>
          <a:stretch>
            <a:fillRect/>
          </a:stretch>
        </p:blipFill>
        <p:spPr>
          <a:xfrm>
            <a:off x="5118855" y="1010781"/>
            <a:ext cx="3736584" cy="4827181"/>
          </a:xfrm>
          <a:prstGeom prst="rect">
            <a:avLst/>
          </a:prstGeom>
          <a:effectLst>
            <a:glow rad="63500">
              <a:schemeClr val="accent3">
                <a:satMod val="175000"/>
                <a:alpha val="40000"/>
              </a:schemeClr>
            </a:glow>
          </a:effectLst>
        </p:spPr>
      </p:pic>
      <p:sp>
        <p:nvSpPr>
          <p:cNvPr id="10" name="Rectangle 9">
            <a:extLst>
              <a:ext uri="{FF2B5EF4-FFF2-40B4-BE49-F238E27FC236}">
                <a16:creationId xmlns:a16="http://schemas.microsoft.com/office/drawing/2014/main" id="{A6840578-ED65-470F-8A49-CBD5E53F5C4A}"/>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78F8311-2AE3-4010-9ED3-90CEC4559E56}"/>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Municipal Bidding</a:t>
            </a:r>
          </a:p>
        </p:txBody>
      </p:sp>
    </p:spTree>
    <p:extLst>
      <p:ext uri="{BB962C8B-B14F-4D97-AF65-F5344CB8AC3E}">
        <p14:creationId xmlns:p14="http://schemas.microsoft.com/office/powerpoint/2010/main" val="2983581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Oversights &amp; Issues</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No indication of a DGLVR funded project &amp; program specific requirements (e.g. – stream crossings &amp; stream substrate replacement for AOP)</a:t>
            </a:r>
          </a:p>
          <a:p>
            <a:pPr marL="457200" lvl="0" indent="-457200">
              <a:lnSpc>
                <a:spcPct val="90000"/>
              </a:lnSpc>
              <a:spcBef>
                <a:spcPct val="20000"/>
              </a:spcBef>
              <a:buFont typeface="Arial" panose="020B0604020202020204" pitchFamily="34" charset="0"/>
              <a:buChar char="•"/>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Construction Deadlines</a:t>
            </a:r>
          </a:p>
          <a:p>
            <a:pPr marL="457200" lvl="0" indent="-457200">
              <a:lnSpc>
                <a:spcPct val="90000"/>
              </a:lnSpc>
              <a:spcBef>
                <a:spcPct val="20000"/>
              </a:spcBef>
              <a:buFont typeface="Arial" panose="020B0604020202020204" pitchFamily="34" charset="0"/>
              <a:buChar char="•"/>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Project Scheduling</a:t>
            </a:r>
          </a:p>
          <a:p>
            <a:pPr marL="457200" lvl="0" indent="-457200">
              <a:lnSpc>
                <a:spcPct val="90000"/>
              </a:lnSpc>
              <a:spcBef>
                <a:spcPct val="20000"/>
              </a:spcBef>
              <a:buFont typeface="Arial" panose="020B0604020202020204" pitchFamily="34" charset="0"/>
              <a:buChar char="•"/>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Indication of CD Inspection Role</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Recommend the Project Owner use the terms “Owner or Owner’s Designee” in the bid package.</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6715C67-2D82-4021-8155-7C9F3FE4289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8EB3A88-4D8F-46D5-BF15-ADB0631960BA}"/>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Common Oversights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92835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079100" cy="6037644"/>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Oversights &amp; Issues</a:t>
            </a: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DSA Specifications</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DSA Request for Quote Form</a:t>
            </a:r>
          </a:p>
          <a:p>
            <a:pPr marL="457200" lvl="0" indent="-457200">
              <a:lnSpc>
                <a:spcPct val="90000"/>
              </a:lnSpc>
              <a:spcBef>
                <a:spcPct val="20000"/>
              </a:spcBef>
              <a:buFont typeface="Arial" panose="020B0604020202020204" pitchFamily="34" charset="0"/>
              <a:buChar char="•"/>
              <a:defRPr/>
            </a:pPr>
            <a:endParaRPr lang="en-US"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Limitations imposed by MS944 bid form – </a:t>
            </a:r>
            <a:r>
              <a:rPr lang="en-US" u="sng" kern="0" dirty="0">
                <a:solidFill>
                  <a:schemeClr val="bg1"/>
                </a:solidFill>
                <a:latin typeface="Calibri" panose="020F0502020204030204" pitchFamily="34" charset="0"/>
                <a:cs typeface="Calibri" panose="020F0502020204030204" pitchFamily="34" charset="0"/>
              </a:rPr>
              <a:t>Only State Approved Materials</a:t>
            </a:r>
            <a:r>
              <a:rPr lang="en-US" kern="0" dirty="0">
                <a:solidFill>
                  <a:schemeClr val="bg1"/>
                </a:solidFill>
                <a:latin typeface="Calibri" panose="020F0502020204030204" pitchFamily="34" charset="0"/>
                <a:cs typeface="Calibri" panose="020F0502020204030204" pitchFamily="34" charset="0"/>
              </a:rPr>
              <a:t> as written.  Important for large fill projects.</a:t>
            </a:r>
          </a:p>
          <a:p>
            <a:pPr marL="457200" lvl="0" indent="-457200">
              <a:lnSpc>
                <a:spcPct val="90000"/>
              </a:lnSpc>
              <a:spcBef>
                <a:spcPct val="20000"/>
              </a:spcBef>
              <a:buFont typeface="Arial" panose="020B0604020202020204" pitchFamily="34" charset="0"/>
              <a:buChar char="•"/>
              <a:defRPr/>
            </a:pPr>
            <a:endParaRPr lang="en-US"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Over complicated bid packets</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MasterSpec can become large very easily.</a:t>
            </a:r>
          </a:p>
          <a:p>
            <a:pPr marL="914400" lvl="1" indent="-457200">
              <a:lnSpc>
                <a:spcPct val="90000"/>
              </a:lnSpc>
              <a:spcBef>
                <a:spcPct val="20000"/>
              </a:spcBef>
              <a:buFont typeface="Arial" panose="020B0604020202020204" pitchFamily="34" charset="0"/>
              <a:buChar char="•"/>
              <a:defRPr/>
            </a:pPr>
            <a:r>
              <a:rPr lang="en-US" kern="0" dirty="0">
                <a:solidFill>
                  <a:schemeClr val="bg1"/>
                </a:solidFill>
                <a:latin typeface="Calibri" panose="020F0502020204030204" pitchFamily="34" charset="0"/>
                <a:cs typeface="Calibri" panose="020F0502020204030204" pitchFamily="34" charset="0"/>
              </a:rPr>
              <a:t>Keep clear &amp; concise.</a:t>
            </a: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6715C67-2D82-4021-8155-7C9F3FE4289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8EB3A88-4D8F-46D5-BF15-ADB0631960BA}"/>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Common Oversights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731939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Oversights &amp; Issues</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No Pre-Bid Site Showing</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HIGHLY Recommended</a:t>
            </a:r>
          </a:p>
          <a:p>
            <a:pPr marL="1371600" lvl="2"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Provides Contractors the chance to review the site and ask questions </a:t>
            </a:r>
          </a:p>
          <a:p>
            <a:pPr marL="1371600" lvl="2"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Contractors may bring up issues that were missed from a design stand point.</a:t>
            </a:r>
          </a:p>
          <a:p>
            <a:pPr marL="457200" lvl="0" indent="-457200">
              <a:lnSpc>
                <a:spcPct val="90000"/>
              </a:lnSpc>
              <a:spcBef>
                <a:spcPct val="20000"/>
              </a:spcBef>
              <a:buFont typeface="Arial" panose="020B0604020202020204" pitchFamily="34" charset="0"/>
              <a:buChar char="•"/>
              <a:defRPr/>
            </a:pPr>
            <a:endParaRPr lang="en-US" sz="30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No Pre-Construction Meeting</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Pre-Construction meetings set expectations.</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Define inspectors (CD, Township, Engineer)</a:t>
            </a:r>
          </a:p>
          <a:p>
            <a:pPr marL="914400" lvl="1" indent="-457200">
              <a:lnSpc>
                <a:spcPct val="90000"/>
              </a:lnSpc>
              <a:spcBef>
                <a:spcPct val="20000"/>
              </a:spcBef>
              <a:buFont typeface="Arial" panose="020B0604020202020204" pitchFamily="34" charset="0"/>
              <a:buChar char="•"/>
              <a:defRPr/>
            </a:pPr>
            <a:endParaRPr lang="en-US" sz="30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6715C67-2D82-4021-8155-7C9F3FE42895}"/>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8EB3A88-4D8F-46D5-BF15-ADB0631960BA}"/>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Common Oversights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049976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144000" cy="626110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Oversights &amp; Issues </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Use of Roads – Large fill and DSA projects.  Road bonding issues.</a:t>
            </a:r>
          </a:p>
          <a:p>
            <a:pPr lvl="0">
              <a:lnSpc>
                <a:spcPct val="90000"/>
              </a:lnSpc>
              <a:spcBef>
                <a:spcPct val="20000"/>
              </a:spcBef>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Disposal of Waste Products</a:t>
            </a:r>
          </a:p>
          <a:p>
            <a:pPr lvl="0">
              <a:lnSpc>
                <a:spcPct val="90000"/>
              </a:lnSpc>
              <a:spcBef>
                <a:spcPct val="20000"/>
              </a:spcBef>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Road Closure Notifications &amp; Traffic Control</a:t>
            </a:r>
          </a:p>
          <a:p>
            <a:pPr lvl="0">
              <a:lnSpc>
                <a:spcPct val="90000"/>
              </a:lnSpc>
              <a:spcBef>
                <a:spcPct val="20000"/>
              </a:spcBef>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PA One Call</a:t>
            </a:r>
          </a:p>
          <a:p>
            <a:pPr lvl="0">
              <a:lnSpc>
                <a:spcPct val="90000"/>
              </a:lnSpc>
              <a:spcBef>
                <a:spcPct val="20000"/>
              </a:spcBef>
              <a:defRPr/>
            </a:pPr>
            <a:endParaRPr lang="en-US" sz="20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Prevailing Wage</a:t>
            </a:r>
          </a:p>
          <a:p>
            <a:pPr marL="457200" lvl="0" indent="-457200">
              <a:lnSpc>
                <a:spcPct val="90000"/>
              </a:lnSpc>
              <a:spcBef>
                <a:spcPct val="20000"/>
              </a:spcBef>
              <a:buFont typeface="Arial" panose="020B0604020202020204" pitchFamily="34" charset="0"/>
              <a:buChar char="•"/>
              <a:defRPr/>
            </a:pPr>
            <a:endParaRPr lang="en-US" sz="28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31F385E-78F0-4C29-B2C7-69D885FDAE19}"/>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9FBAD98-E801-426A-B375-311E15E3660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Common Oversights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890382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571500"/>
            <a:ext cx="9079100" cy="6026070"/>
          </a:xfrm>
          <a:prstGeom prst="rect">
            <a:avLst/>
          </a:prstGeom>
          <a:noFill/>
        </p:spPr>
        <p:txBody>
          <a:bodyPr lIns="90488" tIns="44450" rIns="90488" bIns="44450"/>
          <a:lstStyle/>
          <a:p>
            <a:pPr lvl="0">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Oversights &amp; Issues </a:t>
            </a: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Borrow Sites</a:t>
            </a:r>
          </a:p>
          <a:p>
            <a:pPr lvl="0">
              <a:lnSpc>
                <a:spcPct val="90000"/>
              </a:lnSpc>
              <a:spcBef>
                <a:spcPct val="20000"/>
              </a:spcBef>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Clear delineation of </a:t>
            </a:r>
            <a:r>
              <a:rPr lang="en-US" sz="3000" u="sng" kern="0" dirty="0">
                <a:solidFill>
                  <a:schemeClr val="bg1"/>
                </a:solidFill>
                <a:latin typeface="Calibri" panose="020F0502020204030204" pitchFamily="34" charset="0"/>
                <a:cs typeface="Calibri" panose="020F0502020204030204" pitchFamily="34" charset="0"/>
              </a:rPr>
              <a:t>who</a:t>
            </a:r>
            <a:r>
              <a:rPr lang="en-US" sz="3000" kern="0" dirty="0">
                <a:solidFill>
                  <a:schemeClr val="bg1"/>
                </a:solidFill>
                <a:latin typeface="Calibri" panose="020F0502020204030204" pitchFamily="34" charset="0"/>
                <a:cs typeface="Calibri" panose="020F0502020204030204" pitchFamily="34" charset="0"/>
              </a:rPr>
              <a:t> is providing </a:t>
            </a:r>
            <a:r>
              <a:rPr lang="en-US" sz="3000" u="sng" kern="0" dirty="0">
                <a:solidFill>
                  <a:schemeClr val="bg1"/>
                </a:solidFill>
                <a:latin typeface="Calibri" panose="020F0502020204030204" pitchFamily="34" charset="0"/>
                <a:cs typeface="Calibri" panose="020F0502020204030204" pitchFamily="34" charset="0"/>
              </a:rPr>
              <a:t>what</a:t>
            </a:r>
            <a:r>
              <a:rPr lang="en-US" sz="3000" kern="0" dirty="0">
                <a:solidFill>
                  <a:schemeClr val="bg1"/>
                </a:solidFill>
                <a:latin typeface="Calibri" panose="020F0502020204030204" pitchFamily="34" charset="0"/>
                <a:cs typeface="Calibri" panose="020F0502020204030204" pitchFamily="34" charset="0"/>
              </a:rPr>
              <a:t> to the job when mixing municipal and contracted equipment and labor.</a:t>
            </a:r>
          </a:p>
          <a:p>
            <a:pPr lvl="0">
              <a:lnSpc>
                <a:spcPct val="90000"/>
              </a:lnSpc>
              <a:spcBef>
                <a:spcPct val="20000"/>
              </a:spcBef>
              <a:defRPr/>
            </a:pPr>
            <a:endParaRPr lang="en-US" sz="24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Clear specifications of materials (e.g. fill, woven or non- woven geofabric, etc.)</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These are to be covered in the specification within the bid package.</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Product Submittals </a:t>
            </a:r>
          </a:p>
          <a:p>
            <a:pPr marL="457200" lvl="0" indent="-457200">
              <a:lnSpc>
                <a:spcPct val="90000"/>
              </a:lnSpc>
              <a:spcBef>
                <a:spcPct val="20000"/>
              </a:spcBef>
              <a:buFont typeface="Arial" panose="020B0604020202020204" pitchFamily="34" charset="0"/>
              <a:buChar char="•"/>
              <a:defRPr/>
            </a:pPr>
            <a:endParaRPr lang="en-US" sz="2800" kern="0" dirty="0">
              <a:solidFill>
                <a:schemeClr val="bg1"/>
              </a:solidFill>
              <a:latin typeface="Calibri" panose="020F0502020204030204" pitchFamily="34" charset="0"/>
              <a:cs typeface="Calibri" panose="020F0502020204030204" pitchFamily="34" charset="0"/>
            </a:endParaRPr>
          </a:p>
          <a:p>
            <a:pPr marL="457200" lvl="0" indent="-457200">
              <a:lnSpc>
                <a:spcPct val="90000"/>
              </a:lnSpc>
              <a:spcBef>
                <a:spcPct val="20000"/>
              </a:spcBef>
              <a:buFont typeface="Arial" panose="020B0604020202020204" pitchFamily="34" charset="0"/>
              <a:buChar char="•"/>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a:p>
            <a:pPr lvl="0">
              <a:lnSpc>
                <a:spcPct val="90000"/>
              </a:lnSpc>
              <a:spcBef>
                <a:spcPct val="20000"/>
              </a:spcBef>
              <a:defRPr/>
            </a:pPr>
            <a:endParaRPr lang="en-US" sz="2800" kern="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31F385E-78F0-4C29-B2C7-69D885FDAE19}"/>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9FBAD98-E801-426A-B375-311E15E36609}"/>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Common Oversights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158269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3326130" y="-120059"/>
            <a:ext cx="5895530" cy="8279190"/>
          </a:xfrm>
          <a:prstGeom prst="rect">
            <a:avLst/>
          </a:prstGeom>
          <a:noFill/>
          <a:ln w="9525">
            <a:noFill/>
            <a:miter lim="800000"/>
            <a:headEnd/>
            <a:tailEnd/>
          </a:ln>
          <a:effectLst/>
        </p:spPr>
        <p:txBody>
          <a:bodyPr wrap="square">
            <a:spAutoFit/>
          </a:bodyPr>
          <a:lstStyle/>
          <a:p>
            <a:pPr>
              <a:buFontTx/>
              <a:buChar char="•"/>
            </a:pPr>
            <a:r>
              <a:rPr lang="en-US" sz="4400" b="1" dirty="0">
                <a:solidFill>
                  <a:schemeClr val="bg1"/>
                </a:solidFill>
                <a:latin typeface="Calibri" panose="020F0502020204030204" pitchFamily="34" charset="0"/>
                <a:cs typeface="Calibri" panose="020F0502020204030204" pitchFamily="34" charset="0"/>
              </a:rPr>
              <a:t> </a:t>
            </a:r>
            <a:r>
              <a:rPr lang="en-US" sz="4000" b="1" dirty="0">
                <a:solidFill>
                  <a:schemeClr val="bg1"/>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 </a:t>
            </a:r>
          </a:p>
          <a:p>
            <a:pPr>
              <a:buFontTx/>
              <a:buChar char="•"/>
            </a:pPr>
            <a:r>
              <a:rPr lang="en-US" sz="4000" b="1" dirty="0">
                <a:solidFill>
                  <a:schemeClr val="bg1"/>
                </a:solidFill>
                <a:latin typeface="Calibri" panose="020F0502020204030204" pitchFamily="34" charset="0"/>
                <a:cs typeface="Calibri" panose="020F0502020204030204" pitchFamily="34" charset="0"/>
              </a:rPr>
              <a:t> Bid Bonds</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rgbClr val="FFFF00"/>
                </a:solidFill>
                <a:latin typeface="Calibri" panose="020F0502020204030204" pitchFamily="34" charset="0"/>
                <a:cs typeface="Calibri" panose="020F0502020204030204" pitchFamily="34" charset="0"/>
              </a:rPr>
              <a:t> DGLVR Resources</a:t>
            </a:r>
          </a:p>
          <a:p>
            <a:pPr>
              <a:buFontTx/>
              <a:buChar char="•"/>
            </a:pPr>
            <a:endParaRPr lang="en-US" sz="40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2221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43957" y="628710"/>
            <a:ext cx="9144000" cy="6261100"/>
          </a:xfrm>
          <a:prstGeom prst="rect">
            <a:avLst/>
          </a:prstGeom>
          <a:noFill/>
        </p:spPr>
        <p:txBody>
          <a:bodyPr lIns="90488" tIns="44450" rIns="90488" bIns="44450"/>
          <a:lstStyle/>
          <a:p>
            <a:pPr lvl="0" algn="ctr">
              <a:lnSpc>
                <a:spcPct val="90000"/>
              </a:lnSpc>
              <a:spcBef>
                <a:spcPct val="20000"/>
              </a:spcBef>
              <a:defRPr/>
            </a:pPr>
            <a:r>
              <a:rPr lang="en-US" sz="3600" b="1" u="sng" kern="0" dirty="0">
                <a:solidFill>
                  <a:srgbClr val="FFFF00"/>
                </a:solidFill>
                <a:latin typeface="Calibri" panose="020F0502020204030204" pitchFamily="34" charset="0"/>
                <a:cs typeface="Calibri" panose="020F0502020204030204" pitchFamily="34" charset="0"/>
              </a:rPr>
              <a:t>DSA RFQ &amp; Stream Crossing RFP</a:t>
            </a:r>
          </a:p>
          <a:p>
            <a:pPr lvl="0">
              <a:lnSpc>
                <a:spcPct val="90000"/>
              </a:lnSpc>
              <a:spcBef>
                <a:spcPct val="20000"/>
              </a:spcBef>
              <a:defRPr/>
            </a:pPr>
            <a:endParaRPr lang="en-US" sz="2800" kern="0" dirty="0">
              <a:latin typeface="Arial" pitchFamily="34" charset="0"/>
              <a:cs typeface="Arial" pitchFamily="34" charset="0"/>
            </a:endParaRPr>
          </a:p>
          <a:p>
            <a:pPr lvl="0">
              <a:lnSpc>
                <a:spcPct val="90000"/>
              </a:lnSpc>
              <a:spcBef>
                <a:spcPct val="20000"/>
              </a:spcBef>
              <a:defRPr/>
            </a:pPr>
            <a:endParaRPr lang="en-US" sz="2800" kern="0" dirty="0">
              <a:latin typeface="Arial" pitchFamily="34" charset="0"/>
              <a:cs typeface="Arial" pitchFamily="34" charset="0"/>
            </a:endParaRPr>
          </a:p>
        </p:txBody>
      </p:sp>
      <p:grpSp>
        <p:nvGrpSpPr>
          <p:cNvPr id="15" name="Group 14">
            <a:extLst>
              <a:ext uri="{FF2B5EF4-FFF2-40B4-BE49-F238E27FC236}">
                <a16:creationId xmlns:a16="http://schemas.microsoft.com/office/drawing/2014/main" id="{CE91CAF8-CEF8-4498-A876-B60B05DBED0C}"/>
              </a:ext>
            </a:extLst>
          </p:cNvPr>
          <p:cNvGrpSpPr/>
          <p:nvPr/>
        </p:nvGrpSpPr>
        <p:grpSpPr>
          <a:xfrm>
            <a:off x="198800" y="1349342"/>
            <a:ext cx="3717223" cy="4518836"/>
            <a:chOff x="340242" y="1190847"/>
            <a:chExt cx="3717223" cy="4518836"/>
          </a:xfrm>
          <a:effectLst>
            <a:glow rad="63500">
              <a:schemeClr val="accent3">
                <a:satMod val="175000"/>
                <a:alpha val="40000"/>
              </a:schemeClr>
            </a:glow>
          </a:effectLst>
        </p:grpSpPr>
        <p:pic>
          <p:nvPicPr>
            <p:cNvPr id="2" name="Picture 1">
              <a:extLst>
                <a:ext uri="{FF2B5EF4-FFF2-40B4-BE49-F238E27FC236}">
                  <a16:creationId xmlns:a16="http://schemas.microsoft.com/office/drawing/2014/main" id="{14DED631-9038-4873-B5FF-84564A2929B2}"/>
                </a:ext>
              </a:extLst>
            </p:cNvPr>
            <p:cNvPicPr>
              <a:picLocks noChangeAspect="1"/>
            </p:cNvPicPr>
            <p:nvPr/>
          </p:nvPicPr>
          <p:blipFill rotWithShape="1">
            <a:blip r:embed="rId3"/>
            <a:srcRect l="1701" b="30902"/>
            <a:stretch/>
          </p:blipFill>
          <p:spPr>
            <a:xfrm>
              <a:off x="738963" y="1190847"/>
              <a:ext cx="3318502" cy="2769781"/>
            </a:xfrm>
            <a:prstGeom prst="rect">
              <a:avLst/>
            </a:prstGeom>
          </p:spPr>
        </p:pic>
        <p:pic>
          <p:nvPicPr>
            <p:cNvPr id="3" name="Picture 2">
              <a:extLst>
                <a:ext uri="{FF2B5EF4-FFF2-40B4-BE49-F238E27FC236}">
                  <a16:creationId xmlns:a16="http://schemas.microsoft.com/office/drawing/2014/main" id="{84D35AC7-CDAB-4BD2-879F-17A5326427F1}"/>
                </a:ext>
              </a:extLst>
            </p:cNvPr>
            <p:cNvPicPr>
              <a:picLocks noChangeAspect="1"/>
            </p:cNvPicPr>
            <p:nvPr/>
          </p:nvPicPr>
          <p:blipFill rotWithShape="1">
            <a:blip r:embed="rId4"/>
            <a:srcRect l="4366" r="-1"/>
            <a:stretch/>
          </p:blipFill>
          <p:spPr>
            <a:xfrm>
              <a:off x="738963" y="3182000"/>
              <a:ext cx="3318502" cy="2527683"/>
            </a:xfrm>
            <a:prstGeom prst="rect">
              <a:avLst/>
            </a:prstGeom>
          </p:spPr>
        </p:pic>
        <p:cxnSp>
          <p:nvCxnSpPr>
            <p:cNvPr id="9" name="Straight Arrow Connector 8">
              <a:extLst>
                <a:ext uri="{FF2B5EF4-FFF2-40B4-BE49-F238E27FC236}">
                  <a16:creationId xmlns:a16="http://schemas.microsoft.com/office/drawing/2014/main" id="{661DF59B-4100-4B67-BEFB-6CA8C04621B3}"/>
                </a:ext>
              </a:extLst>
            </p:cNvPr>
            <p:cNvCxnSpPr>
              <a:cxnSpLocks/>
            </p:cNvCxnSpPr>
            <p:nvPr/>
          </p:nvCxnSpPr>
          <p:spPr>
            <a:xfrm>
              <a:off x="340242" y="4531603"/>
              <a:ext cx="1302668" cy="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B13925A-B255-4A02-8CF2-40157B565BCC}"/>
              </a:ext>
            </a:extLst>
          </p:cNvPr>
          <p:cNvGrpSpPr/>
          <p:nvPr/>
        </p:nvGrpSpPr>
        <p:grpSpPr>
          <a:xfrm>
            <a:off x="4434437" y="1312767"/>
            <a:ext cx="4238983" cy="4293817"/>
            <a:chOff x="4210493" y="1190847"/>
            <a:chExt cx="4238983" cy="4293817"/>
          </a:xfrm>
          <a:effectLst>
            <a:glow rad="63500">
              <a:schemeClr val="accent3">
                <a:satMod val="175000"/>
                <a:alpha val="40000"/>
              </a:schemeClr>
            </a:glow>
          </a:effectLst>
        </p:grpSpPr>
        <p:pic>
          <p:nvPicPr>
            <p:cNvPr id="10" name="Picture 9">
              <a:extLst>
                <a:ext uri="{FF2B5EF4-FFF2-40B4-BE49-F238E27FC236}">
                  <a16:creationId xmlns:a16="http://schemas.microsoft.com/office/drawing/2014/main" id="{AF452535-C457-4D96-BA0F-1D5CCE76E4F9}"/>
                </a:ext>
              </a:extLst>
            </p:cNvPr>
            <p:cNvPicPr>
              <a:picLocks noChangeAspect="1"/>
            </p:cNvPicPr>
            <p:nvPr/>
          </p:nvPicPr>
          <p:blipFill>
            <a:blip r:embed="rId5"/>
            <a:stretch>
              <a:fillRect/>
            </a:stretch>
          </p:blipFill>
          <p:spPr>
            <a:xfrm>
              <a:off x="4392013" y="1190847"/>
              <a:ext cx="4057463" cy="1592828"/>
            </a:xfrm>
            <a:prstGeom prst="rect">
              <a:avLst/>
            </a:prstGeom>
          </p:spPr>
        </p:pic>
        <p:pic>
          <p:nvPicPr>
            <p:cNvPr id="11" name="Picture 10">
              <a:extLst>
                <a:ext uri="{FF2B5EF4-FFF2-40B4-BE49-F238E27FC236}">
                  <a16:creationId xmlns:a16="http://schemas.microsoft.com/office/drawing/2014/main" id="{C36E2557-DB74-479D-B5CE-7B12ECBECC92}"/>
                </a:ext>
              </a:extLst>
            </p:cNvPr>
            <p:cNvPicPr>
              <a:picLocks noChangeAspect="1"/>
            </p:cNvPicPr>
            <p:nvPr/>
          </p:nvPicPr>
          <p:blipFill rotWithShape="1">
            <a:blip r:embed="rId6"/>
            <a:srcRect l="6398" t="916"/>
            <a:stretch/>
          </p:blipFill>
          <p:spPr>
            <a:xfrm>
              <a:off x="4392013" y="2764909"/>
              <a:ext cx="4057463" cy="2719755"/>
            </a:xfrm>
            <a:prstGeom prst="rect">
              <a:avLst/>
            </a:prstGeom>
          </p:spPr>
        </p:pic>
        <p:cxnSp>
          <p:nvCxnSpPr>
            <p:cNvPr id="12" name="Straight Arrow Connector 11">
              <a:extLst>
                <a:ext uri="{FF2B5EF4-FFF2-40B4-BE49-F238E27FC236}">
                  <a16:creationId xmlns:a16="http://schemas.microsoft.com/office/drawing/2014/main" id="{D2F8365F-2288-4D2D-9CAF-2A8EE31AC16B}"/>
                </a:ext>
              </a:extLst>
            </p:cNvPr>
            <p:cNvCxnSpPr>
              <a:cxnSpLocks/>
            </p:cNvCxnSpPr>
            <p:nvPr/>
          </p:nvCxnSpPr>
          <p:spPr>
            <a:xfrm>
              <a:off x="4210493" y="5157152"/>
              <a:ext cx="1082929" cy="0"/>
            </a:xfrm>
            <a:prstGeom prst="straightConnector1">
              <a:avLst/>
            </a:prstGeom>
            <a:ln w="57150">
              <a:solidFill>
                <a:schemeClr val="bg1"/>
              </a:solidFill>
              <a:tailEnd type="triangle"/>
            </a:ln>
            <a:effectLst>
              <a:glow rad="50800">
                <a:schemeClr val="tx1"/>
              </a:glow>
            </a:effectLst>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8ADADBE5-ECA0-4498-8A21-9EB1CB3E9761}"/>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2252640-CDB8-4FF6-BB82-A1BD2FAD6AF0}"/>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DGLVR Resources</a:t>
            </a:r>
            <a:endPar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775498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0" y="668854"/>
            <a:ext cx="9144000" cy="6261100"/>
          </a:xfrm>
          <a:prstGeom prst="rect">
            <a:avLst/>
          </a:prstGeom>
          <a:noFill/>
        </p:spPr>
        <p:txBody>
          <a:bodyPr lIns="90488" tIns="44450" rIns="90488" bIns="44450"/>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3600" b="1" i="0" u="sng"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Summary</a:t>
            </a: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QUESTIONS?</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18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Thresholds</a:t>
            </a:r>
            <a:r>
              <a:rPr kumimoji="0" lang="en-US"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&lt; $11,300 no bids, $11,300 to $21,000 three written/phone bids, &gt;$21,000 formal bids.</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sz="2400" b="1" u="sng" kern="0" dirty="0">
                <a:solidFill>
                  <a:srgbClr val="FFFFFF"/>
                </a:solidFill>
                <a:latin typeface="Calibri" panose="020F0502020204030204" pitchFamily="34" charset="0"/>
                <a:cs typeface="Calibri" panose="020F0502020204030204" pitchFamily="34" charset="0"/>
              </a:rPr>
              <a:t>Review of Bid Packet</a:t>
            </a:r>
            <a:r>
              <a:rPr lang="en-US" sz="2400" kern="0" dirty="0">
                <a:solidFill>
                  <a:srgbClr val="FFFFFF"/>
                </a:solidFill>
                <a:latin typeface="Calibri" panose="020F0502020204030204" pitchFamily="34" charset="0"/>
                <a:cs typeface="Calibri" panose="020F0502020204030204" pitchFamily="34" charset="0"/>
              </a:rPr>
              <a:t>: Suggest CD review packet prior to advertisement.</a:t>
            </a:r>
            <a:endParaRPr kumimoji="0" lang="en-US" sz="2400" b="0"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Site Showing</a:t>
            </a:r>
            <a:r>
              <a:rPr kumimoji="0" lang="en-US" sz="2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Strongly recommended.  Can make attendance a condition of submitting bid.</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Pre-Construction Meeting</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Strongly recommended.  An hour on site before the project can save you headaches.</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Bonding</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Consider how you get equipment and materials to the project site.</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sz="24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Construction</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L&amp;I will consider almost all DGLVR projects as “construction” and bidding exemptions do not apply.</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sz="2400" b="1" u="sng" kern="0" dirty="0">
                <a:solidFill>
                  <a:srgbClr val="FFFFFF"/>
                </a:solidFill>
                <a:latin typeface="Calibri" panose="020F0502020204030204" pitchFamily="34" charset="0"/>
                <a:cs typeface="Calibri" panose="020F0502020204030204" pitchFamily="34" charset="0"/>
              </a:rPr>
              <a:t>Keep Bidding Simple:</a:t>
            </a:r>
            <a:r>
              <a:rPr lang="en-US" sz="2400" b="1" kern="0" dirty="0">
                <a:solidFill>
                  <a:srgbClr val="FFFFFF"/>
                </a:solidFill>
                <a:latin typeface="Calibri" panose="020F0502020204030204" pitchFamily="34" charset="0"/>
                <a:cs typeface="Calibri" panose="020F0502020204030204" pitchFamily="34" charset="0"/>
              </a:rPr>
              <a:t> </a:t>
            </a:r>
            <a:r>
              <a:rPr lang="en-US" sz="2400" kern="0" dirty="0">
                <a:solidFill>
                  <a:srgbClr val="FFFFFF"/>
                </a:solidFill>
                <a:latin typeface="Calibri" panose="020F0502020204030204" pitchFamily="34" charset="0"/>
                <a:cs typeface="Calibri" panose="020F0502020204030204" pitchFamily="34" charset="0"/>
              </a:rPr>
              <a:t>Don’t over complicate the packet, be clear, concise and provide specifications for materials.</a:t>
            </a:r>
            <a:endPar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3B8EACDD-22CB-433E-9A18-F73485D52526}"/>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16D6536-E629-4B65-8840-1ECCF941A5A5}"/>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 Bidding</a:t>
            </a:r>
          </a:p>
        </p:txBody>
      </p:sp>
    </p:spTree>
    <p:extLst>
      <p:ext uri="{BB962C8B-B14F-4D97-AF65-F5344CB8AC3E}">
        <p14:creationId xmlns:p14="http://schemas.microsoft.com/office/powerpoint/2010/main" val="383604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5442"/>
            <a:ext cx="9163173" cy="6863442"/>
          </a:xfrm>
          <a:prstGeom prst="rect">
            <a:avLst/>
          </a:prstGeom>
          <a:solidFill>
            <a:schemeClr val="tx1"/>
          </a:solidFill>
        </p:spPr>
        <p:txBody>
          <a:bodyPr wrap="square" rtlCol="0">
            <a:spAutoFit/>
          </a:bodyPr>
          <a:lstStyle/>
          <a:p>
            <a:endParaRPr lang="en-US" dirty="0"/>
          </a:p>
        </p:txBody>
      </p:sp>
      <p:pic>
        <p:nvPicPr>
          <p:cNvPr id="7" name="Picture 2" descr="C:\Users\web127\Desktop\IMG_3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53" t="-682" r="27492" b="682"/>
          <a:stretch/>
        </p:blipFill>
        <p:spPr bwMode="auto">
          <a:xfrm>
            <a:off x="15240" y="-43542"/>
            <a:ext cx="331089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3">
            <a:extLst>
              <a:ext uri="{FF2B5EF4-FFF2-40B4-BE49-F238E27FC236}">
                <a16:creationId xmlns:a16="http://schemas.microsoft.com/office/drawing/2014/main" id="{3A57A3AF-F299-4E1D-BDC9-3A71873A8010}"/>
              </a:ext>
            </a:extLst>
          </p:cNvPr>
          <p:cNvSpPr txBox="1">
            <a:spLocks noChangeArrowheads="1"/>
          </p:cNvSpPr>
          <p:nvPr/>
        </p:nvSpPr>
        <p:spPr bwMode="auto">
          <a:xfrm>
            <a:off x="3326130" y="-120059"/>
            <a:ext cx="5895530" cy="7663636"/>
          </a:xfrm>
          <a:prstGeom prst="rect">
            <a:avLst/>
          </a:prstGeom>
          <a:noFill/>
          <a:ln w="9525">
            <a:noFill/>
            <a:miter lim="800000"/>
            <a:headEnd/>
            <a:tailEnd/>
          </a:ln>
          <a:effectLst/>
        </p:spPr>
        <p:txBody>
          <a:bodyPr wrap="square">
            <a:spAutoFit/>
          </a:bodyPr>
          <a:lstStyle/>
          <a:p>
            <a:pPr>
              <a:buFontTx/>
              <a:buChar char="•"/>
            </a:pPr>
            <a:r>
              <a:rPr lang="en-US" sz="4400" b="1" dirty="0">
                <a:solidFill>
                  <a:srgbClr val="FFFF00"/>
                </a:solidFill>
                <a:latin typeface="Calibri" panose="020F0502020204030204" pitchFamily="34" charset="0"/>
                <a:cs typeface="Calibri" panose="020F0502020204030204" pitchFamily="34" charset="0"/>
              </a:rPr>
              <a:t> </a:t>
            </a:r>
            <a:r>
              <a:rPr lang="en-US" sz="4000" b="1" dirty="0">
                <a:solidFill>
                  <a:srgbClr val="FFFF00"/>
                </a:solidFill>
                <a:latin typeface="Calibri" panose="020F0502020204030204" pitchFamily="34" charset="0"/>
                <a:cs typeface="Calibri" panose="020F0502020204030204" pitchFamily="34" charset="0"/>
              </a:rPr>
              <a:t>Municipalities</a:t>
            </a:r>
          </a:p>
          <a:p>
            <a:pPr>
              <a:buFontTx/>
              <a:buChar char="•"/>
            </a:pPr>
            <a:r>
              <a:rPr lang="en-US" sz="4000" b="1" dirty="0">
                <a:solidFill>
                  <a:schemeClr val="bg1"/>
                </a:solidFill>
                <a:latin typeface="Calibri" panose="020F0502020204030204" pitchFamily="34" charset="0"/>
                <a:cs typeface="Calibri" panose="020F0502020204030204" pitchFamily="34" charset="0"/>
              </a:rPr>
              <a:t> Bidding Thresholds</a:t>
            </a:r>
          </a:p>
          <a:p>
            <a:pPr>
              <a:buFontTx/>
              <a:buChar char="•"/>
            </a:pPr>
            <a:r>
              <a:rPr lang="en-US" sz="4000" b="1" dirty="0">
                <a:solidFill>
                  <a:schemeClr val="bg1"/>
                </a:solidFill>
                <a:latin typeface="Calibri" panose="020F0502020204030204" pitchFamily="34" charset="0"/>
                <a:cs typeface="Calibri" panose="020F0502020204030204" pitchFamily="34" charset="0"/>
              </a:rPr>
              <a:t> Requirements</a:t>
            </a:r>
          </a:p>
          <a:p>
            <a:pPr>
              <a:buFontTx/>
              <a:buChar char="•"/>
            </a:pPr>
            <a:r>
              <a:rPr lang="en-US" sz="4000" b="1" dirty="0">
                <a:solidFill>
                  <a:schemeClr val="bg1"/>
                </a:solidFill>
                <a:latin typeface="Calibri" panose="020F0502020204030204" pitchFamily="34" charset="0"/>
                <a:cs typeface="Calibri" panose="020F0502020204030204" pitchFamily="34" charset="0"/>
              </a:rPr>
              <a:t> Exemptions</a:t>
            </a:r>
          </a:p>
          <a:p>
            <a:pPr>
              <a:buFontTx/>
              <a:buChar char="•"/>
            </a:pPr>
            <a:r>
              <a:rPr lang="en-US" sz="4000" b="1" dirty="0">
                <a:solidFill>
                  <a:schemeClr val="bg1"/>
                </a:solidFill>
                <a:latin typeface="Calibri" panose="020F0502020204030204" pitchFamily="34" charset="0"/>
                <a:cs typeface="Calibri" panose="020F0502020204030204" pitchFamily="34" charset="0"/>
              </a:rPr>
              <a:t> Prevailing Wages</a:t>
            </a:r>
          </a:p>
          <a:p>
            <a:pPr>
              <a:buFontTx/>
              <a:buChar char="•"/>
            </a:pPr>
            <a:r>
              <a:rPr lang="en-US" sz="4000" b="1" dirty="0">
                <a:solidFill>
                  <a:schemeClr val="bg1"/>
                </a:solidFill>
                <a:latin typeface="Calibri" panose="020F0502020204030204" pitchFamily="34" charset="0"/>
                <a:cs typeface="Calibri" panose="020F0502020204030204" pitchFamily="34" charset="0"/>
              </a:rPr>
              <a:t> Bid Templates</a:t>
            </a:r>
          </a:p>
          <a:p>
            <a:pPr>
              <a:buFontTx/>
              <a:buChar char="•"/>
            </a:pPr>
            <a:r>
              <a:rPr lang="en-US" sz="4000" b="1" dirty="0">
                <a:solidFill>
                  <a:schemeClr val="bg1"/>
                </a:solidFill>
                <a:latin typeface="Calibri" panose="020F0502020204030204" pitchFamily="34" charset="0"/>
                <a:cs typeface="Calibri" panose="020F0502020204030204" pitchFamily="34" charset="0"/>
              </a:rPr>
              <a:t> Bid Bonds </a:t>
            </a:r>
          </a:p>
          <a:p>
            <a:pPr>
              <a:buFontTx/>
              <a:buChar char="•"/>
            </a:pPr>
            <a:r>
              <a:rPr lang="en-US" sz="4000" b="1" dirty="0">
                <a:solidFill>
                  <a:schemeClr val="bg1"/>
                </a:solidFill>
                <a:latin typeface="Calibri" panose="020F0502020204030204" pitchFamily="34" charset="0"/>
                <a:cs typeface="Calibri" panose="020F0502020204030204" pitchFamily="34" charset="0"/>
              </a:rPr>
              <a:t> Process of Bidding</a:t>
            </a:r>
          </a:p>
          <a:p>
            <a:pPr>
              <a:buFontTx/>
              <a:buChar char="•"/>
            </a:pPr>
            <a:r>
              <a:rPr lang="en-US" sz="4000" b="1" dirty="0">
                <a:solidFill>
                  <a:schemeClr val="bg1"/>
                </a:solidFill>
                <a:latin typeface="Calibri" panose="020F0502020204030204" pitchFamily="34" charset="0"/>
                <a:cs typeface="Calibri" panose="020F0502020204030204" pitchFamily="34" charset="0"/>
              </a:rPr>
              <a:t> Common Oversights</a:t>
            </a:r>
          </a:p>
          <a:p>
            <a:pPr>
              <a:buFontTx/>
              <a:buChar char="•"/>
            </a:pPr>
            <a:r>
              <a:rPr lang="en-US" sz="4000" b="1" dirty="0">
                <a:solidFill>
                  <a:schemeClr val="bg1"/>
                </a:solidFill>
                <a:latin typeface="Calibri" panose="020F0502020204030204" pitchFamily="34" charset="0"/>
                <a:cs typeface="Calibri" panose="020F0502020204030204" pitchFamily="34" charset="0"/>
              </a:rPr>
              <a:t> DGLVR Resources</a:t>
            </a:r>
          </a:p>
          <a:p>
            <a:pPr>
              <a:buFontTx/>
              <a:buChar char="•"/>
            </a:pPr>
            <a:endParaRPr lang="en-US" sz="4400" b="1" dirty="0">
              <a:solidFill>
                <a:schemeClr val="bg1"/>
              </a:solidFill>
              <a:latin typeface="Calibri" panose="020F0502020204030204" pitchFamily="34" charset="0"/>
              <a:cs typeface="Calibri" panose="020F0502020204030204" pitchFamily="34" charset="0"/>
            </a:endParaRPr>
          </a:p>
          <a:p>
            <a:pPr>
              <a:buFontTx/>
              <a:buChar char="•"/>
            </a:pP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12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437606" y="811368"/>
            <a:ext cx="9144000" cy="6239934"/>
          </a:xfrm>
          <a:prstGeom prst="rect">
            <a:avLst/>
          </a:prstGeom>
          <a:noFill/>
        </p:spPr>
        <p:txBody>
          <a:bodyPr lIns="90488" tIns="44450" rIns="90488" bIns="44450"/>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3600" b="1" i="0" u="sng"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PA consist of over 2,500 municipalities!</a:t>
            </a: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n-US" sz="1600" b="1" i="0" u="sng"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Townships, Boroughs, Cities &amp; 1 Town</a:t>
            </a:r>
            <a:endParaRPr kumimoji="0" lang="en-US" sz="20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5CADD58E-B38A-463E-A034-8618A0847B48}"/>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18083BD-98BF-4950-8FCB-2BCBCA9303A3}"/>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pic>
        <p:nvPicPr>
          <p:cNvPr id="2" name="Picture 1">
            <a:extLst>
              <a:ext uri="{FF2B5EF4-FFF2-40B4-BE49-F238E27FC236}">
                <a16:creationId xmlns:a16="http://schemas.microsoft.com/office/drawing/2014/main" id="{534E083C-85FD-4F36-87EE-2B9E2512D3C3}"/>
              </a:ext>
            </a:extLst>
          </p:cNvPr>
          <p:cNvPicPr>
            <a:picLocks noChangeAspect="1"/>
          </p:cNvPicPr>
          <p:nvPr/>
        </p:nvPicPr>
        <p:blipFill>
          <a:blip r:embed="rId3"/>
          <a:stretch>
            <a:fillRect/>
          </a:stretch>
        </p:blipFill>
        <p:spPr>
          <a:xfrm>
            <a:off x="437606" y="2355611"/>
            <a:ext cx="7866700" cy="4447460"/>
          </a:xfrm>
          <a:prstGeom prst="rect">
            <a:avLst/>
          </a:prstGeom>
        </p:spPr>
      </p:pic>
    </p:spTree>
    <p:extLst>
      <p:ext uri="{BB962C8B-B14F-4D97-AF65-F5344CB8AC3E}">
        <p14:creationId xmlns:p14="http://schemas.microsoft.com/office/powerpoint/2010/main" val="149246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a:xfrm>
            <a:off x="72574" y="494446"/>
            <a:ext cx="9144000" cy="5757581"/>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endParaRPr lang="en-US" sz="2800" b="1"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PA consist of over 2,500 municipalities!</a:t>
            </a:r>
          </a:p>
          <a:p>
            <a:pPr marR="0" lvl="0" algn="l" defTabSz="914400" rtl="0" eaLnBrk="1" fontAlgn="base" latinLnBrk="0" hangingPunct="1">
              <a:lnSpc>
                <a:spcPct val="90000"/>
              </a:lnSpc>
              <a:spcBef>
                <a:spcPct val="20000"/>
              </a:spcBef>
              <a:spcAft>
                <a:spcPct val="0"/>
              </a:spcAft>
              <a:buClrTx/>
              <a:buSzTx/>
              <a:tabLst/>
              <a:defRPr/>
            </a:pPr>
            <a:endParaRPr kumimoji="0" lang="en-US" sz="1800" b="1" i="0" u="sng"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kern="0" dirty="0">
                <a:solidFill>
                  <a:schemeClr val="bg1"/>
                </a:solidFill>
                <a:latin typeface="Calibri" panose="020F0502020204030204" pitchFamily="34" charset="0"/>
                <a:cs typeface="Calibri" panose="020F0502020204030204" pitchFamily="34" charset="0"/>
              </a:rPr>
              <a:t>Each level of municipal government is different and governed in differing ways.</a:t>
            </a:r>
          </a:p>
          <a:p>
            <a:pPr marR="0" lvl="0" algn="just" defTabSz="914400" rtl="0" eaLnBrk="1" fontAlgn="base" latinLnBrk="0" hangingPunct="1">
              <a:lnSpc>
                <a:spcPct val="90000"/>
              </a:lnSpc>
              <a:spcBef>
                <a:spcPct val="20000"/>
              </a:spcBef>
              <a:spcAft>
                <a:spcPct val="0"/>
              </a:spcAft>
              <a:buClrTx/>
              <a:buSzTx/>
              <a:tabLst/>
              <a:defRPr/>
            </a:pPr>
            <a:endParaRPr lang="en-US"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kern="0" dirty="0">
                <a:solidFill>
                  <a:schemeClr val="bg1"/>
                </a:solidFill>
                <a:latin typeface="Calibri" panose="020F0502020204030204" pitchFamily="34" charset="0"/>
                <a:cs typeface="Calibri" panose="020F0502020204030204" pitchFamily="34" charset="0"/>
              </a:rPr>
              <a:t>Different levels of municipalities have different requirements for </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Bidding</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Contracting</a:t>
            </a:r>
          </a:p>
          <a:p>
            <a:pPr marL="457200" marR="0" lvl="0" indent="-4572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lang="en-US" kern="0" dirty="0">
                <a:solidFill>
                  <a:schemeClr val="bg1"/>
                </a:solidFill>
                <a:latin typeface="Calibri" panose="020F0502020204030204" pitchFamily="34" charset="0"/>
                <a:cs typeface="Calibri" panose="020F0502020204030204" pitchFamily="34" charset="0"/>
              </a:rPr>
              <a:t>Bonding  </a:t>
            </a:r>
          </a:p>
          <a:p>
            <a:pPr marR="0" lvl="0" algn="l" defTabSz="914400" rtl="0" eaLnBrk="1" fontAlgn="base" latinLnBrk="0" hangingPunct="1">
              <a:lnSpc>
                <a:spcPct val="90000"/>
              </a:lnSpc>
              <a:spcBef>
                <a:spcPct val="20000"/>
              </a:spcBef>
              <a:spcAft>
                <a:spcPct val="0"/>
              </a:spcAft>
              <a:buClrTx/>
              <a:buSzTx/>
              <a:tabLst/>
              <a:defRPr/>
            </a:pPr>
            <a:endParaRPr kumimoji="0" lang="en-US" sz="1800" i="0"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11" name="Rectangle 10">
            <a:extLst>
              <a:ext uri="{FF2B5EF4-FFF2-40B4-BE49-F238E27FC236}">
                <a16:creationId xmlns:a16="http://schemas.microsoft.com/office/drawing/2014/main" id="{6B067B7C-F119-4CBD-ABB0-EB52C3E78388}"/>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A4AC7-4E8E-4426-9B3F-58DF8ECF2DCD}"/>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398734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753" t="23891" r="17237" b="14361"/>
          <a:stretch/>
        </p:blipFill>
        <p:spPr>
          <a:xfrm>
            <a:off x="5128952" y="3360710"/>
            <a:ext cx="3965864" cy="3474720"/>
          </a:xfrm>
          <a:prstGeom prst="rect">
            <a:avLst/>
          </a:prstGeom>
          <a:effectLst>
            <a:glow rad="63500">
              <a:schemeClr val="accent3">
                <a:satMod val="175000"/>
                <a:alpha val="40000"/>
              </a:schemeClr>
            </a:glow>
          </a:effectLst>
        </p:spPr>
      </p:pic>
      <p:sp>
        <p:nvSpPr>
          <p:cNvPr id="6" name="Rectangle 3"/>
          <p:cNvSpPr txBox="1">
            <a:spLocks noChangeArrowheads="1"/>
          </p:cNvSpPr>
          <p:nvPr/>
        </p:nvSpPr>
        <p:spPr>
          <a:xfrm>
            <a:off x="0" y="578149"/>
            <a:ext cx="9144000" cy="5334971"/>
          </a:xfrm>
          <a:prstGeom prst="rect">
            <a:avLst/>
          </a:prstGeom>
          <a:noFill/>
        </p:spPr>
        <p:txBody>
          <a:bodyPr lIns="90488" tIns="44450" rIns="90488" bIns="44450"/>
          <a:lstStyle/>
          <a:p>
            <a:pPr marR="0" lvl="0" algn="l" defTabSz="914400" rtl="0" eaLnBrk="1" fontAlgn="base" latinLnBrk="0" hangingPunct="1">
              <a:lnSpc>
                <a:spcPct val="90000"/>
              </a:lnSpc>
              <a:spcBef>
                <a:spcPct val="20000"/>
              </a:spcBef>
              <a:spcAft>
                <a:spcPct val="0"/>
              </a:spcAft>
              <a:buClrTx/>
              <a:buSzTx/>
              <a:tabLst/>
              <a:defRPr/>
            </a:pPr>
            <a:r>
              <a:rPr lang="en-US" sz="3600" b="1" u="sng" kern="0" dirty="0">
                <a:solidFill>
                  <a:srgbClr val="FFFF00"/>
                </a:solidFill>
                <a:latin typeface="Calibri" panose="020F0502020204030204" pitchFamily="34" charset="0"/>
                <a:cs typeface="Calibri" panose="020F0502020204030204" pitchFamily="34" charset="0"/>
              </a:rPr>
              <a:t>Townships</a:t>
            </a:r>
          </a:p>
          <a:p>
            <a:pPr marR="0" lvl="0" algn="l" defTabSz="914400" rtl="0" eaLnBrk="1" fontAlgn="base" latinLnBrk="0" hangingPunct="1">
              <a:lnSpc>
                <a:spcPct val="90000"/>
              </a:lnSpc>
              <a:spcBef>
                <a:spcPct val="20000"/>
              </a:spcBef>
              <a:spcAft>
                <a:spcPct val="0"/>
              </a:spcAft>
              <a:buClrTx/>
              <a:buSzTx/>
              <a:tabLst/>
              <a:defRPr/>
            </a:pPr>
            <a:endParaRPr lang="en-US" sz="1400" b="1" u="sng" kern="0" dirty="0">
              <a:solidFill>
                <a:schemeClr val="bg1"/>
              </a:solidFill>
              <a:latin typeface="Calibri" panose="020F0502020204030204" pitchFamily="34" charset="0"/>
              <a:cs typeface="Calibri" panose="020F0502020204030204" pitchFamily="34" charset="0"/>
            </a:endParaRPr>
          </a:p>
          <a:p>
            <a:pPr marR="0" lvl="0" algn="l" defTabSz="914400" rtl="0" eaLnBrk="1" fontAlgn="base" latinLnBrk="0" hangingPunct="1">
              <a:lnSpc>
                <a:spcPct val="90000"/>
              </a:lnSpc>
              <a:spcBef>
                <a:spcPct val="20000"/>
              </a:spcBef>
              <a:spcAft>
                <a:spcPct val="0"/>
              </a:spcAft>
              <a:buClrTx/>
              <a:buSzTx/>
              <a:tabLst/>
              <a:defRPr/>
            </a:pPr>
            <a:r>
              <a:rPr lang="en-US" b="1" kern="0" dirty="0">
                <a:solidFill>
                  <a:schemeClr val="bg1"/>
                </a:solidFill>
                <a:latin typeface="Calibri" panose="020F0502020204030204" pitchFamily="34" charset="0"/>
                <a:cs typeface="Calibri" panose="020F0502020204030204" pitchFamily="34" charset="0"/>
              </a:rPr>
              <a:t>  1</a:t>
            </a:r>
            <a:r>
              <a:rPr lang="en-US" b="1" kern="0" baseline="30000" dirty="0">
                <a:solidFill>
                  <a:schemeClr val="bg1"/>
                </a:solidFill>
                <a:latin typeface="Calibri" panose="020F0502020204030204" pitchFamily="34" charset="0"/>
                <a:cs typeface="Calibri" panose="020F0502020204030204" pitchFamily="34" charset="0"/>
              </a:rPr>
              <a:t>st</a:t>
            </a:r>
            <a:r>
              <a:rPr lang="en-US" b="1" kern="0" dirty="0">
                <a:solidFill>
                  <a:schemeClr val="bg1"/>
                </a:solidFill>
                <a:latin typeface="Calibri" panose="020F0502020204030204" pitchFamily="34" charset="0"/>
                <a:cs typeface="Calibri" panose="020F0502020204030204" pitchFamily="34" charset="0"/>
              </a:rPr>
              <a:t> &amp; 2</a:t>
            </a:r>
            <a:r>
              <a:rPr lang="en-US" b="1" kern="0" baseline="30000" dirty="0">
                <a:solidFill>
                  <a:schemeClr val="bg1"/>
                </a:solidFill>
                <a:latin typeface="Calibri" panose="020F0502020204030204" pitchFamily="34" charset="0"/>
                <a:cs typeface="Calibri" panose="020F0502020204030204" pitchFamily="34" charset="0"/>
              </a:rPr>
              <a:t>nd</a:t>
            </a:r>
            <a:r>
              <a:rPr lang="en-US" b="1" kern="0" dirty="0">
                <a:solidFill>
                  <a:schemeClr val="bg1"/>
                </a:solidFill>
                <a:latin typeface="Calibri" panose="020F0502020204030204" pitchFamily="34" charset="0"/>
                <a:cs typeface="Calibri" panose="020F0502020204030204" pitchFamily="34" charset="0"/>
              </a:rPr>
              <a:t> Class Townships</a:t>
            </a:r>
          </a:p>
          <a:p>
            <a:pPr marL="914400" lvl="1" indent="-457200">
              <a:lnSpc>
                <a:spcPct val="90000"/>
              </a:lnSpc>
              <a:spcBef>
                <a:spcPct val="20000"/>
              </a:spcBef>
              <a:buFont typeface="Arial" panose="020B0604020202020204" pitchFamily="34" charset="0"/>
              <a:buChar char="•"/>
              <a:defRPr/>
            </a:pPr>
            <a:r>
              <a:rPr kumimoji="0" lang="en-US" sz="3000" i="0"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Class is dependent on</a:t>
            </a:r>
            <a:r>
              <a:rPr kumimoji="0" lang="en-US" sz="3000" i="0"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 population</a:t>
            </a:r>
          </a:p>
          <a:p>
            <a:pPr marL="914400" lvl="1" indent="-457200">
              <a:lnSpc>
                <a:spcPct val="90000"/>
              </a:lnSpc>
              <a:spcBef>
                <a:spcPct val="20000"/>
              </a:spcBef>
              <a:buFont typeface="Arial" panose="020B0604020202020204" pitchFamily="34" charset="0"/>
              <a:buChar char="•"/>
              <a:defRPr/>
            </a:pPr>
            <a:r>
              <a:rPr lang="en-US" sz="3000" kern="0" dirty="0">
                <a:solidFill>
                  <a:schemeClr val="bg1"/>
                </a:solidFill>
                <a:latin typeface="Calibri" panose="020F0502020204030204" pitchFamily="34" charset="0"/>
                <a:cs typeface="Calibri" panose="020F0502020204030204" pitchFamily="34" charset="0"/>
              </a:rPr>
              <a:t>Governed by Board of Supervisors/Commissioners</a:t>
            </a:r>
          </a:p>
          <a:p>
            <a:pPr marL="914400" lvl="1" indent="-457200">
              <a:lnSpc>
                <a:spcPct val="90000"/>
              </a:lnSpc>
              <a:spcBef>
                <a:spcPct val="20000"/>
              </a:spcBef>
              <a:buFont typeface="Arial" panose="020B0604020202020204" pitchFamily="34" charset="0"/>
              <a:buChar char="•"/>
              <a:defRPr/>
            </a:pPr>
            <a:r>
              <a:rPr kumimoji="0" lang="en-US" sz="3000" b="1" i="1" strike="noStrike" kern="0" cap="none" spc="0" normalizeH="0" noProof="0" dirty="0">
                <a:ln>
                  <a:noFill/>
                </a:ln>
                <a:solidFill>
                  <a:schemeClr val="bg1"/>
                </a:solidFill>
                <a:effectLst/>
                <a:uLnTx/>
                <a:uFillTx/>
                <a:latin typeface="Calibri" panose="020F0502020204030204" pitchFamily="34" charset="0"/>
                <a:cs typeface="Calibri" panose="020F0502020204030204" pitchFamily="34" charset="0"/>
              </a:rPr>
              <a:t>Follow Municipal Township Code </a:t>
            </a:r>
          </a:p>
          <a:p>
            <a:pPr marR="0" lvl="0" algn="l" defTabSz="914400" rtl="0" eaLnBrk="1" fontAlgn="base" latinLnBrk="0" hangingPunct="1">
              <a:lnSpc>
                <a:spcPct val="90000"/>
              </a:lnSpc>
              <a:spcBef>
                <a:spcPct val="20000"/>
              </a:spcBef>
              <a:spcAft>
                <a:spcPct val="0"/>
              </a:spcAft>
              <a:buClrTx/>
              <a:buSzTx/>
              <a:tabLst/>
              <a:defRPr/>
            </a:pPr>
            <a:endParaRPr kumimoji="0" lang="en-US" sz="1800" i="0"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0702AAD-51AF-43E3-9703-8F32ACA9C713}"/>
              </a:ext>
            </a:extLst>
          </p:cNvPr>
          <p:cNvSpPr/>
          <p:nvPr/>
        </p:nvSpPr>
        <p:spPr>
          <a:xfrm>
            <a:off x="-3464" y="0"/>
            <a:ext cx="9144000" cy="63970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4A0D551-532E-4F09-B3D7-BC1287222F5E}"/>
              </a:ext>
            </a:extLst>
          </p:cNvPr>
          <p:cNvSpPr txBox="1"/>
          <p:nvPr/>
        </p:nvSpPr>
        <p:spPr>
          <a:xfrm>
            <a:off x="61436" y="54929"/>
            <a:ext cx="9079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Municipalities</a:t>
            </a:r>
          </a:p>
        </p:txBody>
      </p:sp>
    </p:spTree>
    <p:extLst>
      <p:ext uri="{BB962C8B-B14F-4D97-AF65-F5344CB8AC3E}">
        <p14:creationId xmlns:p14="http://schemas.microsoft.com/office/powerpoint/2010/main" val="1775943387"/>
      </p:ext>
    </p:extLst>
  </p:cSld>
  <p:clrMapOvr>
    <a:masterClrMapping/>
  </p:clrMapOvr>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13658</TotalTime>
  <Words>2558</Words>
  <Application>Microsoft Office PowerPoint</Application>
  <PresentationFormat>On-screen Show (4:3)</PresentationFormat>
  <Paragraphs>550</Paragraphs>
  <Slides>57</Slides>
  <Notes>51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57</vt:i4>
      </vt:variant>
    </vt:vector>
  </HeadingPairs>
  <TitlesOfParts>
    <vt:vector size="64" baseType="lpstr">
      <vt:lpstr>Arial</vt:lpstr>
      <vt:lpstr>Arial Black</vt:lpstr>
      <vt:lpstr>Calibri</vt:lpstr>
      <vt:lpstr>Times New Roman</vt:lpstr>
      <vt:lpstr>1_Default Design</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Environmentally Sensitive Maintenance for Dirt &amp; Gravel Roads</dc:title>
  <dc:creator>Steve Bloser</dc:creator>
  <cp:lastModifiedBy>Corradini, Kenneth Joseph</cp:lastModifiedBy>
  <cp:revision>495</cp:revision>
  <cp:lastPrinted>2018-01-23T14:18:15Z</cp:lastPrinted>
  <dcterms:created xsi:type="dcterms:W3CDTF">2003-03-17T20:32:56Z</dcterms:created>
  <dcterms:modified xsi:type="dcterms:W3CDTF">2020-04-14T14:29:04Z</dcterms:modified>
</cp:coreProperties>
</file>