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305" r:id="rId6"/>
    <p:sldId id="776" r:id="rId7"/>
    <p:sldId id="770" r:id="rId8"/>
    <p:sldId id="771" r:id="rId9"/>
    <p:sldId id="772" r:id="rId10"/>
    <p:sldId id="773" r:id="rId11"/>
    <p:sldId id="774" r:id="rId12"/>
    <p:sldId id="775" r:id="rId13"/>
    <p:sldId id="777" r:id="rId14"/>
    <p:sldId id="778" r:id="rId15"/>
    <p:sldId id="779" r:id="rId16"/>
    <p:sldId id="780" r:id="rId17"/>
    <p:sldId id="781" r:id="rId18"/>
    <p:sldId id="782" r:id="rId19"/>
    <p:sldId id="758" r:id="rId20"/>
    <p:sldId id="548" r:id="rId21"/>
    <p:sldId id="759" r:id="rId22"/>
    <p:sldId id="558" r:id="rId23"/>
    <p:sldId id="760" r:id="rId24"/>
    <p:sldId id="761" r:id="rId25"/>
    <p:sldId id="762" r:id="rId26"/>
    <p:sldId id="764" r:id="rId27"/>
    <p:sldId id="765" r:id="rId28"/>
    <p:sldId id="766" r:id="rId29"/>
    <p:sldId id="767" r:id="rId30"/>
    <p:sldId id="76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79F08-1F93-4008-B9C1-6965DFF24631}" v="11" dt="2022-03-10T00:05:24.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53" autoAdjust="0"/>
    <p:restoredTop sz="94660"/>
  </p:normalViewPr>
  <p:slideViewPr>
    <p:cSldViewPr snapToGrid="0">
      <p:cViewPr varScale="1">
        <p:scale>
          <a:sx n="82" d="100"/>
          <a:sy n="82" d="100"/>
        </p:scale>
        <p:origin x="41" y="221"/>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E788E-B322-446F-AA16-F07641C7724D}"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1DC7E-0E27-44BB-8E4B-194FBB5E191C}" type="slidenum">
              <a:rPr lang="en-US" smtClean="0"/>
              <a:t>‹#›</a:t>
            </a:fld>
            <a:endParaRPr lang="en-US"/>
          </a:p>
        </p:txBody>
      </p:sp>
    </p:spTree>
    <p:extLst>
      <p:ext uri="{BB962C8B-B14F-4D97-AF65-F5344CB8AC3E}">
        <p14:creationId xmlns:p14="http://schemas.microsoft.com/office/powerpoint/2010/main" val="159590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4A5973-D9D5-42CF-80C5-72F7A9C6BC53}" type="slidenum">
              <a:rPr lang="en-US" smtClean="0"/>
              <a:t>1</a:t>
            </a:fld>
            <a:endParaRPr lang="en-US"/>
          </a:p>
        </p:txBody>
      </p:sp>
    </p:spTree>
    <p:extLst>
      <p:ext uri="{BB962C8B-B14F-4D97-AF65-F5344CB8AC3E}">
        <p14:creationId xmlns:p14="http://schemas.microsoft.com/office/powerpoint/2010/main" val="902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106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35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68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810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910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580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547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85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8920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7215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206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0047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53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046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A5973-D9D5-42CF-80C5-72F7A9C6BC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88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58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288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63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49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18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8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474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0FE4-27BA-4D2C-88BE-A49CD2168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73E81-12A9-45FA-9CE8-8FCE77704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23A07-AA5A-4DB4-B36B-165BEBFA9FDA}"/>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5" name="Footer Placeholder 4">
            <a:extLst>
              <a:ext uri="{FF2B5EF4-FFF2-40B4-BE49-F238E27FC236}">
                <a16:creationId xmlns:a16="http://schemas.microsoft.com/office/drawing/2014/main" id="{6F73ADC5-7529-4C48-96C7-66822BB4B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8ADA5-3739-43A3-84B9-A69947D298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518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F0FC-E2DC-4713-B69B-848A54814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3B5BCB-1B6E-4C2C-9C9B-0918A4B814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F7E2B-B997-4E96-B390-D4B2247B3A40}"/>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5" name="Footer Placeholder 4">
            <a:extLst>
              <a:ext uri="{FF2B5EF4-FFF2-40B4-BE49-F238E27FC236}">
                <a16:creationId xmlns:a16="http://schemas.microsoft.com/office/drawing/2014/main" id="{23DF5BC4-6C82-4708-8E5F-55C53AA3E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6D8E-7A53-498B-8375-25C49AA68AC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853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4C075-B774-49A8-A1FD-C60A1CB13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27149-6F1B-48EC-9B95-F560B1AF4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233F8-5A23-4BA0-937B-56BD1611A2D0}"/>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5" name="Footer Placeholder 4">
            <a:extLst>
              <a:ext uri="{FF2B5EF4-FFF2-40B4-BE49-F238E27FC236}">
                <a16:creationId xmlns:a16="http://schemas.microsoft.com/office/drawing/2014/main" id="{567EF20E-0D5D-4296-ACB6-453F13660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7DBAD-69AC-418D-8EC6-20327FC867A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02337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9500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749128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90169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87178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3054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00463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05095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29117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DE61-4D32-4825-8643-A9116FF0D7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D424C-600F-4AC1-A34F-FE9CBC3BC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99AF7-F6A1-4955-9B0E-5900BE4C5BF1}"/>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5" name="Footer Placeholder 4">
            <a:extLst>
              <a:ext uri="{FF2B5EF4-FFF2-40B4-BE49-F238E27FC236}">
                <a16:creationId xmlns:a16="http://schemas.microsoft.com/office/drawing/2014/main" id="{421D106C-0AED-403A-854A-CE005C6B6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6416C-3512-4015-AFE7-0D1EEC83345A}"/>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199270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20462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0433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76492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7/26/2022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6998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FC5-247B-469B-A613-9F8042F78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95C8D-F5DF-4A59-9B2A-45EC5C23C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37D2F-900A-4549-894B-A86D74DAFFA3}"/>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5" name="Footer Placeholder 4">
            <a:extLst>
              <a:ext uri="{FF2B5EF4-FFF2-40B4-BE49-F238E27FC236}">
                <a16:creationId xmlns:a16="http://schemas.microsoft.com/office/drawing/2014/main" id="{C00D8443-53F5-4270-BA3A-48B1317AD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4E828-12B3-4CF5-8B50-CE251B009D99}"/>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14973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6301-9E5F-4755-8ABC-A7315859B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BEADB-9166-42DA-A6DA-0DC324B1B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7189CA-C579-46AA-8EFF-6CA55D7CB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2DD49-8FDF-4741-8237-38F09A714E8E}"/>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6" name="Footer Placeholder 5">
            <a:extLst>
              <a:ext uri="{FF2B5EF4-FFF2-40B4-BE49-F238E27FC236}">
                <a16:creationId xmlns:a16="http://schemas.microsoft.com/office/drawing/2014/main" id="{579891B1-084F-4D10-8175-4C3CF479C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2C836-80EF-4E9C-A709-2310B391F93F}"/>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8032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C038-557F-4DCC-B629-2B8800036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012B7-DA25-4DC3-92A5-5780F66B5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B603C-CC70-4A7E-8ED9-7C18620C3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D56CC-0AE7-4C7F-B8AE-40E49C60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E77E4-6F78-48F6-9A5F-E972CC742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A237BE-84D6-4513-B385-43CEE77FA7E4}"/>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8" name="Footer Placeholder 7">
            <a:extLst>
              <a:ext uri="{FF2B5EF4-FFF2-40B4-BE49-F238E27FC236}">
                <a16:creationId xmlns:a16="http://schemas.microsoft.com/office/drawing/2014/main" id="{DC56012E-8B6D-48DB-90C1-378DD8194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64A50-273B-4A7E-9B8F-2A6350F047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70393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E89-53DA-4F1E-A6F3-35ABF50B1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7D6AE0-4C62-4B1D-BC01-ED4ED558D358}"/>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4" name="Footer Placeholder 3">
            <a:extLst>
              <a:ext uri="{FF2B5EF4-FFF2-40B4-BE49-F238E27FC236}">
                <a16:creationId xmlns:a16="http://schemas.microsoft.com/office/drawing/2014/main" id="{8CB050DE-3D1D-4682-98B2-1EA82726E4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A4125-1426-41B0-A4C3-43F750855BB5}"/>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341514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25B80-489F-4659-A3CD-CF6C9B23FEFE}"/>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3" name="Footer Placeholder 2">
            <a:extLst>
              <a:ext uri="{FF2B5EF4-FFF2-40B4-BE49-F238E27FC236}">
                <a16:creationId xmlns:a16="http://schemas.microsoft.com/office/drawing/2014/main" id="{868C607E-28E4-4E8C-9DE3-00E4C5D64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6E34E-4807-4AE3-879B-DD1241D6EEC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44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5785-B872-447F-88AD-122213AC7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D82FA-2D7F-40FC-A4AC-353AC7416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F695A-A314-4322-BE2C-54FB1FAA2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E5FCE-5B91-4C97-9CC5-BA288C151228}"/>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6" name="Footer Placeholder 5">
            <a:extLst>
              <a:ext uri="{FF2B5EF4-FFF2-40B4-BE49-F238E27FC236}">
                <a16:creationId xmlns:a16="http://schemas.microsoft.com/office/drawing/2014/main" id="{676D23C1-E6B3-4270-9A84-7E9F9EE84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47BB9-5510-4206-95F4-B5311763B63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61768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9E8-F8AC-4CE8-B26F-F7DD588D1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62E04-8612-4CA1-8EBE-B15B2FD6D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AC0F2-9F7E-4C2C-801B-6061A83F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F1921-239A-4181-90AA-BC7F5F2869C5}"/>
              </a:ext>
            </a:extLst>
          </p:cNvPr>
          <p:cNvSpPr>
            <a:spLocks noGrp="1"/>
          </p:cNvSpPr>
          <p:nvPr>
            <p:ph type="dt" sz="half" idx="10"/>
          </p:nvPr>
        </p:nvSpPr>
        <p:spPr/>
        <p:txBody>
          <a:bodyPr/>
          <a:lstStyle/>
          <a:p>
            <a:fld id="{F3308393-FC93-412B-B391-6727D153EF0A}" type="datetimeFigureOut">
              <a:rPr lang="en-US" smtClean="0"/>
              <a:t>7/26/2022</a:t>
            </a:fld>
            <a:endParaRPr lang="en-US"/>
          </a:p>
        </p:txBody>
      </p:sp>
      <p:sp>
        <p:nvSpPr>
          <p:cNvPr id="6" name="Footer Placeholder 5">
            <a:extLst>
              <a:ext uri="{FF2B5EF4-FFF2-40B4-BE49-F238E27FC236}">
                <a16:creationId xmlns:a16="http://schemas.microsoft.com/office/drawing/2014/main" id="{67AD9046-930B-4CC7-BA6C-3092DE0FB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F51CA-E318-454F-96B2-270CE8EAE081}"/>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196730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CE650-2C34-42B1-A51F-3E3FA5D10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86838-997A-4F04-8233-037EAC0AA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91820-0124-48FB-887D-312D26586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08393-FC93-412B-B391-6727D153EF0A}" type="datetimeFigureOut">
              <a:rPr lang="en-US" smtClean="0"/>
              <a:t>7/26/2022</a:t>
            </a:fld>
            <a:endParaRPr lang="en-US"/>
          </a:p>
        </p:txBody>
      </p:sp>
      <p:sp>
        <p:nvSpPr>
          <p:cNvPr id="5" name="Footer Placeholder 4">
            <a:extLst>
              <a:ext uri="{FF2B5EF4-FFF2-40B4-BE49-F238E27FC236}">
                <a16:creationId xmlns:a16="http://schemas.microsoft.com/office/drawing/2014/main" id="{84FD9353-6F5A-47EE-9B04-F0EFFC57F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7D3C2D-1DC2-4741-88A8-118AF6F4A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1D4E1-EB0F-4FE6-B0A6-9C9D5B5FDAA0}" type="slidenum">
              <a:rPr lang="en-US" smtClean="0"/>
              <a:t>‹#›</a:t>
            </a:fld>
            <a:endParaRPr lang="en-US"/>
          </a:p>
        </p:txBody>
      </p:sp>
    </p:spTree>
    <p:extLst>
      <p:ext uri="{BB962C8B-B14F-4D97-AF65-F5344CB8AC3E}">
        <p14:creationId xmlns:p14="http://schemas.microsoft.com/office/powerpoint/2010/main" val="274880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9480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smb201@p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smb201@ps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1DC2D-3A47-48BB-A8B8-36B46797DE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574" y="0"/>
            <a:ext cx="12236574" cy="6858000"/>
          </a:xfrm>
          <a:prstGeom prst="rect">
            <a:avLst/>
          </a:prstGeom>
        </p:spPr>
      </p:pic>
      <p:sp>
        <p:nvSpPr>
          <p:cNvPr id="11" name="Rectangle 10">
            <a:extLst>
              <a:ext uri="{FF2B5EF4-FFF2-40B4-BE49-F238E27FC236}">
                <a16:creationId xmlns:a16="http://schemas.microsoft.com/office/drawing/2014/main" id="{CCF9BB63-A70F-4BC2-B991-6D08FEE0F603}"/>
              </a:ext>
            </a:extLst>
          </p:cNvPr>
          <p:cNvSpPr/>
          <p:nvPr/>
        </p:nvSpPr>
        <p:spPr>
          <a:xfrm>
            <a:off x="9190614" y="3080551"/>
            <a:ext cx="2956068" cy="3513092"/>
          </a:xfrm>
          <a:prstGeom prst="rect">
            <a:avLst/>
          </a:prstGeom>
          <a:solidFill>
            <a:srgbClr val="003D78">
              <a:lumMod val="75000"/>
              <a:alpha val="64000"/>
            </a:srgbClr>
          </a:solidFill>
          <a:ln w="25400" cap="flat" cmpd="sng" algn="ctr">
            <a:noFill/>
            <a:prstDash val="solid"/>
          </a:ln>
          <a:effectLst/>
        </p:spPr>
        <p:txBody>
          <a:bodyPr tIns="0" rtlCol="0" anchor="ctr" anchorCtr="0"/>
          <a:lstStyle/>
          <a:p>
            <a:pPr algn="ctr" defTabSz="1219170">
              <a:spcBef>
                <a:spcPct val="20000"/>
              </a:spcBef>
              <a:defRPr/>
            </a:pPr>
            <a:r>
              <a:rPr lang="en-US" sz="1867" dirty="0">
                <a:solidFill>
                  <a:srgbClr val="FFFFFF"/>
                </a:solidFill>
                <a:latin typeface="Gill Sans MT"/>
              </a:rPr>
              <a:t>Ken Corradini</a:t>
            </a:r>
          </a:p>
          <a:p>
            <a:pPr algn="ctr" defTabSz="1219170">
              <a:spcBef>
                <a:spcPct val="20000"/>
              </a:spcBef>
              <a:defRPr/>
            </a:pPr>
            <a:r>
              <a:rPr lang="en-US" sz="1867" u="sng" dirty="0">
                <a:solidFill>
                  <a:srgbClr val="FFFFFF"/>
                </a:solidFill>
                <a:latin typeface="Gill Sans MT"/>
              </a:rPr>
              <a:t>kjc139@psu.edu </a:t>
            </a:r>
          </a:p>
          <a:p>
            <a:pPr algn="ctr" defTabSz="1219170">
              <a:spcBef>
                <a:spcPct val="20000"/>
              </a:spcBef>
              <a:defRPr/>
            </a:pPr>
            <a:endParaRPr lang="en-US" sz="1867" dirty="0">
              <a:solidFill>
                <a:srgbClr val="FFFFFF"/>
              </a:solidFill>
              <a:latin typeface="Gill Sans MT"/>
            </a:endParaRPr>
          </a:p>
          <a:p>
            <a:pPr algn="ctr" defTabSz="1219170">
              <a:spcBef>
                <a:spcPct val="20000"/>
              </a:spcBef>
              <a:defRPr/>
            </a:pPr>
            <a:r>
              <a:rPr lang="en-US" sz="1867" dirty="0">
                <a:solidFill>
                  <a:srgbClr val="FFFFFF"/>
                </a:solidFill>
                <a:latin typeface="Gill Sans MT"/>
              </a:rPr>
              <a:t>Roy Richardson: SCC </a:t>
            </a:r>
          </a:p>
          <a:p>
            <a:pPr algn="ctr" defTabSz="1219170">
              <a:spcBef>
                <a:spcPct val="20000"/>
              </a:spcBef>
              <a:defRPr/>
            </a:pPr>
            <a:r>
              <a:rPr lang="en-US" sz="1867" u="sng" dirty="0">
                <a:solidFill>
                  <a:srgbClr val="FFFFFF"/>
                </a:solidFill>
                <a:latin typeface="Gill Sans MT"/>
              </a:rPr>
              <a:t>rrichardso@pa.gov</a:t>
            </a:r>
          </a:p>
          <a:p>
            <a:pPr algn="ctr" defTabSz="1219170">
              <a:spcBef>
                <a:spcPct val="20000"/>
              </a:spcBef>
              <a:defRPr/>
            </a:pPr>
            <a:endParaRPr lang="en-US" sz="533" dirty="0">
              <a:solidFill>
                <a:srgbClr val="FFFFFF"/>
              </a:solidFill>
              <a:latin typeface="Gill Sans MT"/>
            </a:endParaRPr>
          </a:p>
          <a:p>
            <a:pPr algn="ctr" defTabSz="1219170">
              <a:spcBef>
                <a:spcPct val="20000"/>
              </a:spcBef>
              <a:defRPr/>
            </a:pPr>
            <a:endParaRPr lang="en-US" sz="533" dirty="0">
              <a:solidFill>
                <a:srgbClr val="FFFFFF"/>
              </a:solidFill>
              <a:latin typeface="Gill Sans MT"/>
            </a:endParaRPr>
          </a:p>
          <a:p>
            <a:pPr algn="ctr" defTabSz="1219170">
              <a:spcBef>
                <a:spcPct val="20000"/>
              </a:spcBef>
              <a:defRPr/>
            </a:pPr>
            <a:r>
              <a:rPr lang="en-US" sz="1867" dirty="0">
                <a:solidFill>
                  <a:srgbClr val="FFFFFF"/>
                </a:solidFill>
                <a:latin typeface="Gill Sans MT"/>
              </a:rPr>
              <a:t>Steve Bloser: CDGRS</a:t>
            </a:r>
          </a:p>
          <a:p>
            <a:pPr algn="ctr" defTabSz="1219170">
              <a:spcBef>
                <a:spcPct val="20000"/>
              </a:spcBef>
              <a:defRPr/>
            </a:pPr>
            <a:r>
              <a:rPr lang="en-US" sz="1867" dirty="0">
                <a:solidFill>
                  <a:srgbClr val="FFFFFF"/>
                </a:solidFill>
                <a:latin typeface="Gill Sans MT"/>
                <a:hlinkClick r:id="rId4">
                  <a:extLst>
                    <a:ext uri="{A12FA001-AC4F-418D-AE19-62706E023703}">
                      <ahyp:hlinkClr xmlns:ahyp="http://schemas.microsoft.com/office/drawing/2018/hyperlinkcolor" val="tx"/>
                    </a:ext>
                  </a:extLst>
                </a:hlinkClick>
              </a:rPr>
              <a:t>smb201@psu.edu</a:t>
            </a:r>
            <a:endParaRPr lang="en-US" sz="1867" dirty="0">
              <a:solidFill>
                <a:srgbClr val="FFFFFF"/>
              </a:solidFill>
              <a:latin typeface="Gill Sans MT"/>
            </a:endParaRPr>
          </a:p>
        </p:txBody>
      </p:sp>
      <p:sp>
        <p:nvSpPr>
          <p:cNvPr id="12" name="TextBox 11">
            <a:extLst>
              <a:ext uri="{FF2B5EF4-FFF2-40B4-BE49-F238E27FC236}">
                <a16:creationId xmlns:a16="http://schemas.microsoft.com/office/drawing/2014/main" id="{4F526BC3-D6C4-4E91-931F-61AE800C45A4}"/>
              </a:ext>
            </a:extLst>
          </p:cNvPr>
          <p:cNvSpPr txBox="1"/>
          <p:nvPr/>
        </p:nvSpPr>
        <p:spPr>
          <a:xfrm>
            <a:off x="6457950" y="105409"/>
            <a:ext cx="5658089" cy="1169357"/>
          </a:xfrm>
          <a:prstGeom prst="rect">
            <a:avLst/>
          </a:prstGeom>
          <a:solidFill>
            <a:srgbClr val="003D78">
              <a:alpha val="65000"/>
            </a:srgbClr>
          </a:solidFill>
        </p:spPr>
        <p:txBody>
          <a:bodyPr wrap="square" lIns="121727" tIns="60864" rIns="121727" bIns="60864" rtlCol="0" anchor="t">
            <a:spAutoFit/>
          </a:bodyPr>
          <a:lstStyle/>
          <a:p>
            <a:pPr algn="ctr" defTabSz="1217288">
              <a:defRPr/>
            </a:pPr>
            <a:r>
              <a:rPr lang="en-US" sz="3600" kern="0" dirty="0">
                <a:solidFill>
                  <a:srgbClr val="FFFFFF"/>
                </a:solidFill>
                <a:latin typeface="Gill Sans MT"/>
              </a:rPr>
              <a:t>FY 2022-23 DGLVR Updates</a:t>
            </a:r>
          </a:p>
          <a:p>
            <a:pPr algn="ctr" defTabSz="1217288">
              <a:defRPr/>
            </a:pPr>
            <a:r>
              <a:rPr lang="en-US" sz="3200" kern="0" dirty="0">
                <a:solidFill>
                  <a:srgbClr val="FFFFFF"/>
                </a:solidFill>
                <a:latin typeface="Gill Sans MT"/>
              </a:rPr>
              <a:t>7/7/2022</a:t>
            </a:r>
          </a:p>
        </p:txBody>
      </p:sp>
      <p:pic>
        <p:nvPicPr>
          <p:cNvPr id="13" name="Picture 12">
            <a:extLst>
              <a:ext uri="{FF2B5EF4-FFF2-40B4-BE49-F238E27FC236}">
                <a16:creationId xmlns:a16="http://schemas.microsoft.com/office/drawing/2014/main" id="{B9532026-D6CC-42B9-9481-B9C947ED6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90614" y="2168809"/>
            <a:ext cx="1073527" cy="691665"/>
          </a:xfrm>
          <a:prstGeom prst="rect">
            <a:avLst/>
          </a:prstGeom>
        </p:spPr>
      </p:pic>
      <p:pic>
        <p:nvPicPr>
          <p:cNvPr id="14" name="Picture 13">
            <a:extLst>
              <a:ext uri="{FF2B5EF4-FFF2-40B4-BE49-F238E27FC236}">
                <a16:creationId xmlns:a16="http://schemas.microsoft.com/office/drawing/2014/main" id="{9A7F9058-5CAD-4BF1-8B43-4F9E210AF9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27257" y="2168808"/>
            <a:ext cx="1801627" cy="691665"/>
          </a:xfrm>
          <a:prstGeom prst="rect">
            <a:avLst/>
          </a:prstGeom>
        </p:spPr>
      </p:pic>
      <p:sp>
        <p:nvSpPr>
          <p:cNvPr id="15" name="TextBox 14">
            <a:extLst>
              <a:ext uri="{FF2B5EF4-FFF2-40B4-BE49-F238E27FC236}">
                <a16:creationId xmlns:a16="http://schemas.microsoft.com/office/drawing/2014/main" id="{E0FD8E9E-716E-473F-9384-D9840E292D83}"/>
              </a:ext>
            </a:extLst>
          </p:cNvPr>
          <p:cNvSpPr txBox="1"/>
          <p:nvPr/>
        </p:nvSpPr>
        <p:spPr>
          <a:xfrm>
            <a:off x="45319" y="76159"/>
            <a:ext cx="3587028" cy="1148903"/>
          </a:xfrm>
          <a:prstGeom prst="rect">
            <a:avLst/>
          </a:prstGeom>
          <a:solidFill>
            <a:srgbClr val="003D78">
              <a:alpha val="65000"/>
            </a:srgbClr>
          </a:solidFill>
        </p:spPr>
        <p:txBody>
          <a:bodyPr wrap="square" lIns="121727" tIns="60864" rIns="121727" bIns="60864" rtlCol="0" anchor="ctr" anchorCtr="0">
            <a:spAutoFit/>
          </a:bodyPr>
          <a:lstStyle/>
          <a:p>
            <a:pPr algn="ctr" defTabSz="1217288">
              <a:defRPr/>
            </a:pPr>
            <a:r>
              <a:rPr lang="en-US" sz="2667" kern="0" dirty="0">
                <a:solidFill>
                  <a:srgbClr val="FFFFFF"/>
                </a:solidFill>
                <a:latin typeface="Gill Sans MT"/>
              </a:rPr>
              <a:t>Dirt Gravel and Low Volume Road Program</a:t>
            </a:r>
            <a:r>
              <a:rPr lang="en-US" sz="4000" kern="0" dirty="0">
                <a:solidFill>
                  <a:srgbClr val="FFFFFF"/>
                </a:solidFill>
                <a:latin typeface="Gill Sans MT"/>
              </a:rPr>
              <a:t> </a:t>
            </a:r>
          </a:p>
        </p:txBody>
      </p:sp>
      <p:sp>
        <p:nvSpPr>
          <p:cNvPr id="8" name="Subtitle 2">
            <a:extLst>
              <a:ext uri="{FF2B5EF4-FFF2-40B4-BE49-F238E27FC236}">
                <a16:creationId xmlns:a16="http://schemas.microsoft.com/office/drawing/2014/main" id="{5147A4C5-D12B-4F29-8FF8-A6A7C9C363D3}"/>
              </a:ext>
            </a:extLst>
          </p:cNvPr>
          <p:cNvSpPr txBox="1">
            <a:spLocks/>
          </p:cNvSpPr>
          <p:nvPr/>
        </p:nvSpPr>
        <p:spPr>
          <a:xfrm>
            <a:off x="768816" y="5099565"/>
            <a:ext cx="7974363" cy="5080000"/>
          </a:xfrm>
          <a:prstGeom prst="rect">
            <a:avLst/>
          </a:prstGeom>
        </p:spPr>
        <p:txBody>
          <a:bodyPr vert="horz" lIns="121920" tIns="60960" rIns="121920" bIns="609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spcBef>
                <a:spcPct val="20000"/>
              </a:spcBef>
              <a:defRPr/>
            </a:pPr>
            <a:r>
              <a:rPr lang="en-US" sz="2133" b="1" i="1" dirty="0">
                <a:solidFill>
                  <a:srgbClr val="FFFFFF"/>
                </a:solidFill>
                <a:latin typeface="Calibri"/>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lang="en-US" sz="2133" b="1" i="1" dirty="0">
                <a:solidFill>
                  <a:srgbClr val="FFFFFF"/>
                </a:solidFill>
                <a:latin typeface="Calibri" panose="020F0502020204030204" pitchFamily="34" charset="0"/>
                <a:ea typeface="Times New Roman" panose="02020603050405020304" pitchFamily="18" charset="0"/>
              </a:rPr>
              <a:t>646-876-9923</a:t>
            </a:r>
            <a:r>
              <a:rPr lang="en-US" sz="2133" b="1" i="1" dirty="0">
                <a:solidFill>
                  <a:srgbClr val="FFFFFF"/>
                </a:solidFill>
                <a:latin typeface="Calibri"/>
              </a:rPr>
              <a:t>.</a:t>
            </a:r>
          </a:p>
        </p:txBody>
      </p:sp>
    </p:spTree>
    <p:extLst>
      <p:ext uri="{BB962C8B-B14F-4D97-AF65-F5344CB8AC3E}">
        <p14:creationId xmlns:p14="http://schemas.microsoft.com/office/powerpoint/2010/main" val="339561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6079795"/>
          </a:xfrm>
        </p:spPr>
        <p:txBody>
          <a:bodyPr>
            <a:normAutofit/>
          </a:bodyPr>
          <a:lstStyle/>
          <a:p>
            <a:pPr marL="0" indent="0">
              <a:buNone/>
            </a:pPr>
            <a:r>
              <a:rPr lang="en-US" b="1" u="sng" dirty="0"/>
              <a:t>GIS Updates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342900" lvl="1" indent="-2286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Amendments</a:t>
            </a:r>
          </a:p>
          <a:p>
            <a:pPr marL="742950" lvl="2">
              <a:spcBef>
                <a:spcPts val="0"/>
              </a:spcBef>
              <a:spcAft>
                <a:spcPts val="600"/>
              </a:spcAft>
            </a:pPr>
            <a:r>
              <a:rPr kumimoji="0" lang="en-US" sz="2000" b="1" i="0" u="none" kern="1200" cap="none" spc="0" normalizeH="0" baseline="0" noProof="0" dirty="0">
                <a:ln>
                  <a:noFill/>
                </a:ln>
                <a:effectLst/>
                <a:uLnTx/>
                <a:uFillTx/>
                <a:latin typeface="Calibri" panose="020F0502020204030204"/>
                <a:ea typeface="+mn-ea"/>
                <a:cs typeface="+mn-cs"/>
              </a:rPr>
              <a:t>Increased to 40% or greater with SCC Approval </a:t>
            </a:r>
            <a:endParaRPr lang="en-US" sz="2000" b="1" dirty="0">
              <a:latin typeface="Calibri" panose="020F0502020204030204"/>
            </a:endParaRPr>
          </a:p>
          <a:p>
            <a:pPr marL="742950" lvl="2">
              <a:spcBef>
                <a:spcPts val="0"/>
              </a:spcBef>
              <a:spcAft>
                <a:spcPts val="600"/>
              </a:spcAft>
            </a:pPr>
            <a:r>
              <a:rPr kumimoji="0" lang="en-US" sz="2000" b="1" i="0" u="none" kern="1200" cap="none" spc="0" normalizeH="0" baseline="0" noProof="0" dirty="0">
                <a:ln>
                  <a:noFill/>
                </a:ln>
                <a:effectLst/>
                <a:uLnTx/>
                <a:uFillTx/>
                <a:latin typeface="Calibri" panose="020F0502020204030204"/>
                <a:ea typeface="+mn-ea"/>
                <a:cs typeface="+mn-cs"/>
              </a:rPr>
              <a:t>If &gt;40% the following steps must be followed to create</a:t>
            </a:r>
            <a:br>
              <a:rPr kumimoji="0" lang="en-US" sz="2000" b="1" i="0" u="none" kern="1200" cap="none" spc="0" normalizeH="0" baseline="0" noProof="0" dirty="0">
                <a:ln>
                  <a:noFill/>
                </a:ln>
                <a:effectLst/>
                <a:uLnTx/>
                <a:uFillTx/>
                <a:latin typeface="Calibri" panose="020F0502020204030204"/>
                <a:ea typeface="+mn-ea"/>
                <a:cs typeface="+mn-cs"/>
              </a:rPr>
            </a:br>
            <a:r>
              <a:rPr kumimoji="0" lang="en-US" sz="2000" b="1" i="0" u="none" kern="1200" cap="none" spc="0" normalizeH="0" baseline="0" noProof="0" dirty="0">
                <a:ln>
                  <a:noFill/>
                </a:ln>
                <a:effectLst/>
                <a:uLnTx/>
                <a:uFillTx/>
                <a:latin typeface="Calibri" panose="020F0502020204030204"/>
                <a:ea typeface="+mn-ea"/>
                <a:cs typeface="+mn-cs"/>
              </a:rPr>
              <a:t>the amendment</a:t>
            </a:r>
          </a:p>
          <a:p>
            <a:pPr marL="1314450" lvl="3" indent="-342900">
              <a:spcBef>
                <a:spcPts val="0"/>
              </a:spcBef>
              <a:spcAft>
                <a:spcPts val="600"/>
              </a:spcAft>
              <a:buFont typeface="+mj-lt"/>
              <a:buAutoNum type="arabicPeriod"/>
            </a:pPr>
            <a:r>
              <a:rPr lang="en-US" sz="1600" b="1" dirty="0">
                <a:latin typeface="Calibri" panose="020F0502020204030204"/>
              </a:rPr>
              <a:t>Complete and submit the Approval Request form</a:t>
            </a:r>
          </a:p>
          <a:p>
            <a:pPr marL="1714500" lvl="4" indent="-285750">
              <a:spcBef>
                <a:spcPts val="0"/>
              </a:spcBef>
              <a:spcAft>
                <a:spcPts val="600"/>
              </a:spcAft>
            </a:pPr>
            <a:r>
              <a:rPr lang="en-US" sz="1600" b="1" dirty="0">
                <a:latin typeface="Calibri" panose="020F0502020204030204"/>
              </a:rPr>
              <a:t>An email confirmation of the request will be sent</a:t>
            </a:r>
          </a:p>
          <a:p>
            <a:pPr marL="1714500" lvl="4" indent="-285750">
              <a:spcBef>
                <a:spcPts val="0"/>
              </a:spcBef>
              <a:spcAft>
                <a:spcPts val="600"/>
              </a:spcAft>
            </a:pPr>
            <a:r>
              <a:rPr lang="en-US" sz="1600" b="1" dirty="0">
                <a:latin typeface="Calibri" panose="020F0502020204030204"/>
              </a:rPr>
              <a:t>Check the status by opening up the approval request</a:t>
            </a:r>
          </a:p>
          <a:p>
            <a:pPr marL="1714500" lvl="4" indent="-285750">
              <a:spcBef>
                <a:spcPts val="0"/>
              </a:spcBef>
              <a:spcAft>
                <a:spcPts val="600"/>
              </a:spcAft>
            </a:pPr>
            <a:r>
              <a:rPr lang="en-US" sz="1600" b="1" dirty="0">
                <a:latin typeface="Calibri" panose="020F0502020204030204"/>
              </a:rPr>
              <a:t>Another amendment cannot be created while a request</a:t>
            </a:r>
            <a:br>
              <a:rPr lang="en-US" sz="1600" b="1" dirty="0">
                <a:latin typeface="Calibri" panose="020F0502020204030204"/>
              </a:rPr>
            </a:br>
            <a:r>
              <a:rPr lang="en-US" sz="1600" b="1" dirty="0">
                <a:latin typeface="Calibri" panose="020F0502020204030204"/>
              </a:rPr>
              <a:t>is pending. Withdraw the request if needed.</a:t>
            </a:r>
          </a:p>
          <a:p>
            <a:pPr marL="1314450" lvl="3" indent="-342900">
              <a:spcBef>
                <a:spcPts val="0"/>
              </a:spcBef>
              <a:spcAft>
                <a:spcPts val="600"/>
              </a:spcAft>
              <a:buFont typeface="+mj-lt"/>
              <a:buAutoNum type="arabicPeriod"/>
            </a:pPr>
            <a:r>
              <a:rPr lang="en-US" sz="1600" b="1" dirty="0">
                <a:latin typeface="Calibri" panose="020F0502020204030204"/>
              </a:rPr>
              <a:t>A representative from the SCC will approve or reject the request</a:t>
            </a:r>
          </a:p>
          <a:p>
            <a:pPr marL="1314450" lvl="3" indent="-342900">
              <a:spcBef>
                <a:spcPts val="0"/>
              </a:spcBef>
              <a:spcAft>
                <a:spcPts val="600"/>
              </a:spcAft>
              <a:buFont typeface="+mj-lt"/>
              <a:buAutoNum type="arabicPeriod"/>
            </a:pPr>
            <a:r>
              <a:rPr lang="en-US" sz="1600" b="1" dirty="0">
                <a:latin typeface="Calibri" panose="020F0502020204030204"/>
              </a:rPr>
              <a:t>Once approved, the amendment can be created</a:t>
            </a:r>
          </a:p>
          <a:p>
            <a:pPr marL="1771650" lvl="4" indent="-342900">
              <a:spcBef>
                <a:spcPts val="0"/>
              </a:spcBef>
              <a:spcAft>
                <a:spcPts val="600"/>
              </a:spcAft>
            </a:pPr>
            <a:r>
              <a:rPr lang="en-US" sz="1600" b="1" dirty="0">
                <a:latin typeface="Calibri" panose="020F0502020204030204"/>
              </a:rPr>
              <a:t>The amount is fixed and cannot be changed</a:t>
            </a:r>
          </a:p>
          <a:p>
            <a:pPr marL="1771650" lvl="4" indent="-342900">
              <a:spcBef>
                <a:spcPts val="0"/>
              </a:spcBef>
              <a:spcAft>
                <a:spcPts val="600"/>
              </a:spcAft>
            </a:pPr>
            <a:r>
              <a:rPr lang="en-US" sz="1600" b="1" dirty="0">
                <a:latin typeface="Calibri" panose="020F0502020204030204"/>
              </a:rPr>
              <a:t>The SCC Approval checkbox will automatically be checked</a:t>
            </a:r>
          </a:p>
          <a:p>
            <a:pPr marL="1771650" lvl="4" indent="-342900">
              <a:spcBef>
                <a:spcPts val="0"/>
              </a:spcBef>
              <a:spcAft>
                <a:spcPts val="600"/>
              </a:spcAft>
            </a:pPr>
            <a:r>
              <a:rPr lang="en-US" sz="1600" b="1" dirty="0">
                <a:latin typeface="Calibri" panose="020F0502020204030204"/>
              </a:rPr>
              <a:t>An attachment document will be included with the printed</a:t>
            </a:r>
            <a:br>
              <a:rPr lang="en-US" sz="1600" b="1" dirty="0">
                <a:latin typeface="Calibri" panose="020F0502020204030204"/>
              </a:rPr>
            </a:br>
            <a:r>
              <a:rPr lang="en-US" sz="1600" b="1" dirty="0">
                <a:latin typeface="Calibri" panose="020F0502020204030204"/>
              </a:rPr>
              <a:t>amendment. This document must be signed by the </a:t>
            </a:r>
            <a:br>
              <a:rPr lang="en-US" sz="1600" b="1" dirty="0">
                <a:latin typeface="Calibri" panose="020F0502020204030204"/>
              </a:rPr>
            </a:br>
            <a:r>
              <a:rPr lang="en-US" sz="1600" b="1" dirty="0">
                <a:latin typeface="Calibri" panose="020F0502020204030204"/>
              </a:rPr>
              <a:t>Conservation District representative.</a:t>
            </a:r>
          </a:p>
          <a:p>
            <a:pPr marL="1714500" lvl="4" indent="-285750">
              <a:spcBef>
                <a:spcPts val="0"/>
              </a:spcBef>
              <a:spcAft>
                <a:spcPts val="600"/>
              </a:spcAft>
            </a:pPr>
            <a:endParaRPr lang="en-US" sz="1600" b="1" dirty="0">
              <a:latin typeface="Calibri" panose="020F0502020204030204"/>
            </a:endParaRPr>
          </a:p>
          <a:p>
            <a:pPr marL="0" indent="0">
              <a:buNone/>
            </a:pPr>
            <a:endParaRPr lang="en-US" b="1" u="sng" dirty="0"/>
          </a:p>
          <a:p>
            <a:pPr marL="0" indent="0">
              <a:buNone/>
            </a:pPr>
            <a:endParaRPr lang="en-US" sz="2000" b="1" dirty="0"/>
          </a:p>
        </p:txBody>
      </p:sp>
      <p:pic>
        <p:nvPicPr>
          <p:cNvPr id="3" name="Picture 2">
            <a:extLst>
              <a:ext uri="{FF2B5EF4-FFF2-40B4-BE49-F238E27FC236}">
                <a16:creationId xmlns:a16="http://schemas.microsoft.com/office/drawing/2014/main" id="{82DA3939-1491-D47F-4241-47CC6C6B01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0431" y="687961"/>
            <a:ext cx="4774453" cy="2131068"/>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7D12583F-C56A-6E3C-FF5E-0779304E8C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3492" y="3211040"/>
            <a:ext cx="3087029" cy="3284638"/>
          </a:xfrm>
          <a:prstGeom prst="rect">
            <a:avLst/>
          </a:prstGeom>
          <a:ln>
            <a:noFill/>
          </a:ln>
          <a:effectLst>
            <a:outerShdw blurRad="190500" algn="tl" rotWithShape="0">
              <a:srgbClr val="000000">
                <a:alpha val="70000"/>
              </a:srgbClr>
            </a:outerShdw>
          </a:effectLst>
        </p:spPr>
      </p:pic>
      <p:sp>
        <p:nvSpPr>
          <p:cNvPr id="14" name="Oval 13">
            <a:extLst>
              <a:ext uri="{FF2B5EF4-FFF2-40B4-BE49-F238E27FC236}">
                <a16:creationId xmlns:a16="http://schemas.microsoft.com/office/drawing/2014/main" id="{830A695A-4549-8A70-1E1E-EDC12520AEC5}"/>
              </a:ext>
            </a:extLst>
          </p:cNvPr>
          <p:cNvSpPr/>
          <p:nvPr/>
        </p:nvSpPr>
        <p:spPr>
          <a:xfrm>
            <a:off x="8143266" y="3429000"/>
            <a:ext cx="541576" cy="330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5D697CD8-9D60-592E-67C5-DBE8655A1750}"/>
              </a:ext>
            </a:extLst>
          </p:cNvPr>
          <p:cNvCxnSpPr>
            <a:endCxn id="14" idx="2"/>
          </p:cNvCxnSpPr>
          <p:nvPr/>
        </p:nvCxnSpPr>
        <p:spPr>
          <a:xfrm>
            <a:off x="5817587" y="3036989"/>
            <a:ext cx="2278581" cy="5578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78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6079795"/>
          </a:xfrm>
        </p:spPr>
        <p:txBody>
          <a:bodyPr>
            <a:normAutofit/>
          </a:bodyPr>
          <a:lstStyle/>
          <a:p>
            <a:pPr marL="0" indent="0">
              <a:buNone/>
            </a:pPr>
            <a:r>
              <a:rPr lang="en-US" b="1" u="sng" dirty="0"/>
              <a:t>GIS Updates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342900" lvl="1" indent="-2286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Amendments Approval Attachment</a:t>
            </a:r>
          </a:p>
          <a:p>
            <a:pPr marL="1714500" lvl="4" indent="-285750">
              <a:spcBef>
                <a:spcPts val="0"/>
              </a:spcBef>
              <a:spcAft>
                <a:spcPts val="600"/>
              </a:spcAft>
            </a:pPr>
            <a:endParaRPr lang="en-US" sz="1600" b="1" dirty="0">
              <a:latin typeface="Calibri" panose="020F0502020204030204"/>
            </a:endParaRPr>
          </a:p>
          <a:p>
            <a:pPr marL="0" indent="0">
              <a:buNone/>
            </a:pPr>
            <a:endParaRPr lang="en-US" b="1" u="sng" dirty="0"/>
          </a:p>
          <a:p>
            <a:pPr marL="0" indent="0">
              <a:buNone/>
            </a:pPr>
            <a:endParaRPr lang="en-US" sz="2000" b="1" dirty="0"/>
          </a:p>
        </p:txBody>
      </p:sp>
      <p:pic>
        <p:nvPicPr>
          <p:cNvPr id="13" name="Picture 12">
            <a:extLst>
              <a:ext uri="{FF2B5EF4-FFF2-40B4-BE49-F238E27FC236}">
                <a16:creationId xmlns:a16="http://schemas.microsoft.com/office/drawing/2014/main" id="{10CBDA21-3D25-44A1-6993-E82428E985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1646" y="1954382"/>
            <a:ext cx="5388707" cy="45528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956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6079795"/>
          </a:xfrm>
        </p:spPr>
        <p:txBody>
          <a:bodyPr>
            <a:normAutofit/>
          </a:bodyPr>
          <a:lstStyle/>
          <a:p>
            <a:pPr marL="0" indent="0">
              <a:buNone/>
            </a:pPr>
            <a:r>
              <a:rPr lang="en-US" b="1" u="sng" dirty="0"/>
              <a:t>GIS Updates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342900" lvl="1" indent="-228600">
              <a:spcBef>
                <a:spcPts val="0"/>
              </a:spcBef>
              <a:spcAft>
                <a:spcPts val="600"/>
              </a:spcAft>
              <a:buFont typeface="Arial" panose="020B0604020202020204" pitchFamily="34" charset="0"/>
              <a:buChar char="•"/>
            </a:pPr>
            <a:r>
              <a:rPr lang="en-US" sz="2400" b="1" dirty="0">
                <a:latin typeface="Calibri" panose="020F0502020204030204"/>
              </a:rPr>
              <a:t>Contract File Manager</a:t>
            </a:r>
            <a:endParaRPr kumimoji="0" lang="en-US" sz="2400" b="1" i="0" u="none" kern="1200" cap="none" spc="0" normalizeH="0" baseline="0" noProof="0" dirty="0">
              <a:ln>
                <a:noFill/>
              </a:ln>
              <a:effectLst/>
              <a:uLnTx/>
              <a:uFillTx/>
              <a:latin typeface="Calibri" panose="020F0502020204030204"/>
              <a:ea typeface="+mn-ea"/>
              <a:cs typeface="+mn-cs"/>
            </a:endParaRPr>
          </a:p>
          <a:p>
            <a:pPr marL="742950" lvl="2">
              <a:spcBef>
                <a:spcPts val="0"/>
              </a:spcBef>
              <a:spcAft>
                <a:spcPts val="600"/>
              </a:spcAft>
            </a:pPr>
            <a:r>
              <a:rPr lang="en-US" sz="2000" b="1" dirty="0">
                <a:latin typeface="Calibri" panose="020F0502020204030204"/>
              </a:rPr>
              <a:t>Can upload any supporting documents</a:t>
            </a:r>
            <a:r>
              <a:rPr kumimoji="0" lang="en-US" sz="2000" b="1" i="0" u="none" kern="1200" cap="none" spc="0" normalizeH="0" baseline="0" noProof="0" dirty="0">
                <a:ln>
                  <a:noFill/>
                </a:ln>
                <a:effectLst/>
                <a:uLnTx/>
                <a:uFillTx/>
                <a:latin typeface="Calibri" panose="020F0502020204030204"/>
                <a:ea typeface="+mn-ea"/>
                <a:cs typeface="+mn-cs"/>
              </a:rPr>
              <a:t> </a:t>
            </a:r>
            <a:endParaRPr lang="en-US" sz="2000" b="1" dirty="0">
              <a:latin typeface="Calibri" panose="020F0502020204030204"/>
            </a:endParaRPr>
          </a:p>
          <a:p>
            <a:pPr marL="742950" lvl="2">
              <a:spcBef>
                <a:spcPts val="0"/>
              </a:spcBef>
              <a:spcAft>
                <a:spcPts val="600"/>
              </a:spcAft>
            </a:pPr>
            <a:r>
              <a:rPr lang="en-US" sz="2000" b="1" dirty="0">
                <a:latin typeface="Calibri" panose="020F0502020204030204"/>
              </a:rPr>
              <a:t>Documents cannot be edited once uploaded</a:t>
            </a:r>
          </a:p>
          <a:p>
            <a:pPr marL="742950" lvl="2">
              <a:spcBef>
                <a:spcPts val="0"/>
              </a:spcBef>
              <a:spcAft>
                <a:spcPts val="600"/>
              </a:spcAft>
            </a:pPr>
            <a:r>
              <a:rPr lang="en-US" sz="2000" b="1" dirty="0">
                <a:latin typeface="Calibri" panose="020F0502020204030204"/>
              </a:rPr>
              <a:t>Comments are auto-saved after entering</a:t>
            </a:r>
          </a:p>
          <a:p>
            <a:pPr marL="742950" lvl="2">
              <a:spcBef>
                <a:spcPts val="0"/>
              </a:spcBef>
              <a:spcAft>
                <a:spcPts val="600"/>
              </a:spcAft>
            </a:pPr>
            <a:r>
              <a:rPr lang="en-US" sz="2000" b="1" dirty="0">
                <a:latin typeface="Calibri" panose="020F0502020204030204"/>
              </a:rPr>
              <a:t>Select one or more file(s) to delete or to download</a:t>
            </a:r>
          </a:p>
          <a:p>
            <a:pPr marL="1200150" lvl="3">
              <a:spcBef>
                <a:spcPts val="0"/>
              </a:spcBef>
              <a:spcAft>
                <a:spcPts val="600"/>
              </a:spcAft>
            </a:pPr>
            <a:r>
              <a:rPr lang="en-US" sz="1600" b="1" dirty="0">
                <a:latin typeface="Calibri" panose="020F0502020204030204"/>
              </a:rPr>
              <a:t>Downloaded files are in zipped in a single zip file</a:t>
            </a:r>
          </a:p>
          <a:p>
            <a:pPr marL="742950" lvl="2">
              <a:spcBef>
                <a:spcPts val="0"/>
              </a:spcBef>
              <a:spcAft>
                <a:spcPts val="600"/>
              </a:spcAft>
            </a:pPr>
            <a:r>
              <a:rPr lang="en-US" sz="2000" b="1" dirty="0">
                <a:latin typeface="Calibri" panose="020F0502020204030204"/>
              </a:rPr>
              <a:t>Can also download all files associated with a Contract</a:t>
            </a:r>
            <a:br>
              <a:rPr lang="en-US" sz="2000" b="1" dirty="0">
                <a:latin typeface="Calibri" panose="020F0502020204030204"/>
              </a:rPr>
            </a:br>
            <a:r>
              <a:rPr lang="en-US" sz="2000" b="1" dirty="0">
                <a:latin typeface="Calibri" panose="020F0502020204030204"/>
              </a:rPr>
              <a:t>with the Download Contract button.</a:t>
            </a:r>
          </a:p>
          <a:p>
            <a:pPr marL="1200150" lvl="3">
              <a:spcBef>
                <a:spcPts val="0"/>
              </a:spcBef>
              <a:spcAft>
                <a:spcPts val="600"/>
              </a:spcAft>
            </a:pPr>
            <a:r>
              <a:rPr lang="en-US" sz="1600" b="1" dirty="0">
                <a:latin typeface="Calibri" panose="020F0502020204030204"/>
              </a:rPr>
              <a:t>Contains all uploaded documents, picture, and all created</a:t>
            </a:r>
            <a:br>
              <a:rPr lang="en-US" sz="1600" b="1" dirty="0">
                <a:latin typeface="Calibri" panose="020F0502020204030204"/>
              </a:rPr>
            </a:br>
            <a:r>
              <a:rPr lang="en-US" sz="1600" b="1" dirty="0">
                <a:latin typeface="Calibri" panose="020F0502020204030204"/>
              </a:rPr>
              <a:t>contract pdfs. </a:t>
            </a:r>
          </a:p>
          <a:p>
            <a:pPr marL="1200150" lvl="3">
              <a:spcBef>
                <a:spcPts val="0"/>
              </a:spcBef>
              <a:spcAft>
                <a:spcPts val="600"/>
              </a:spcAft>
            </a:pPr>
            <a:r>
              <a:rPr lang="en-US" sz="1600" b="1" dirty="0">
                <a:latin typeface="Calibri" panose="020F0502020204030204"/>
              </a:rPr>
              <a:t>Note that depending on the number of files, the download could</a:t>
            </a:r>
            <a:br>
              <a:rPr lang="en-US" sz="1600" b="1" dirty="0">
                <a:latin typeface="Calibri" panose="020F0502020204030204"/>
              </a:rPr>
            </a:br>
            <a:r>
              <a:rPr lang="en-US" sz="1600" b="1" dirty="0">
                <a:latin typeface="Calibri" panose="020F0502020204030204"/>
              </a:rPr>
              <a:t>have a large file size</a:t>
            </a:r>
          </a:p>
          <a:p>
            <a:pPr marL="0" indent="0">
              <a:buNone/>
            </a:pPr>
            <a:endParaRPr lang="en-US" b="1" u="sng" dirty="0"/>
          </a:p>
          <a:p>
            <a:pPr marL="0" indent="0">
              <a:buNone/>
            </a:pPr>
            <a:endParaRPr lang="en-US" sz="2000" b="1" dirty="0"/>
          </a:p>
        </p:txBody>
      </p:sp>
      <p:pic>
        <p:nvPicPr>
          <p:cNvPr id="4" name="Picture 3">
            <a:extLst>
              <a:ext uri="{FF2B5EF4-FFF2-40B4-BE49-F238E27FC236}">
                <a16:creationId xmlns:a16="http://schemas.microsoft.com/office/drawing/2014/main" id="{FF4695F7-252C-2763-A1A3-36B7E58D1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7667" y="728457"/>
            <a:ext cx="4885351" cy="21756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2463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6079795"/>
          </a:xfrm>
        </p:spPr>
        <p:txBody>
          <a:bodyPr>
            <a:normAutofit/>
          </a:bodyPr>
          <a:lstStyle/>
          <a:p>
            <a:pPr marL="0" indent="0">
              <a:buNone/>
            </a:pPr>
            <a:r>
              <a:rPr lang="en-US" b="1" u="sng" dirty="0"/>
              <a:t>GIS Updates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342900" lvl="1" indent="-228600">
              <a:spcBef>
                <a:spcPts val="0"/>
              </a:spcBef>
              <a:spcAft>
                <a:spcPts val="600"/>
              </a:spcAft>
              <a:buFont typeface="Arial" panose="020B0604020202020204" pitchFamily="34" charset="0"/>
              <a:buChar char="•"/>
            </a:pPr>
            <a:r>
              <a:rPr lang="en-US" sz="2400" b="1" dirty="0">
                <a:latin typeface="Calibri" panose="020F0502020204030204"/>
              </a:rPr>
              <a:t>Contract Photos</a:t>
            </a:r>
            <a:endParaRPr kumimoji="0" lang="en-US" sz="2400" b="1" i="0" u="none" kern="1200" cap="none" spc="0" normalizeH="0" baseline="0" noProof="0" dirty="0">
              <a:ln>
                <a:noFill/>
              </a:ln>
              <a:effectLst/>
              <a:uLnTx/>
              <a:uFillTx/>
              <a:latin typeface="Calibri" panose="020F0502020204030204"/>
              <a:ea typeface="+mn-ea"/>
              <a:cs typeface="+mn-cs"/>
            </a:endParaRPr>
          </a:p>
          <a:p>
            <a:pPr marL="742950" lvl="2">
              <a:spcBef>
                <a:spcPts val="0"/>
              </a:spcBef>
              <a:spcAft>
                <a:spcPts val="600"/>
              </a:spcAft>
            </a:pPr>
            <a:r>
              <a:rPr lang="en-US" sz="2000" b="1" dirty="0">
                <a:latin typeface="Calibri" panose="020F0502020204030204"/>
              </a:rPr>
              <a:t>Can upload any images</a:t>
            </a:r>
            <a:r>
              <a:rPr kumimoji="0" lang="en-US" sz="2000" b="1" i="0" u="none" kern="1200" cap="none" spc="0" normalizeH="0" baseline="0" noProof="0" dirty="0">
                <a:ln>
                  <a:noFill/>
                </a:ln>
                <a:effectLst/>
                <a:uLnTx/>
                <a:uFillTx/>
                <a:latin typeface="Calibri" panose="020F0502020204030204"/>
                <a:ea typeface="+mn-ea"/>
                <a:cs typeface="+mn-cs"/>
              </a:rPr>
              <a:t> </a:t>
            </a:r>
            <a:endParaRPr lang="en-US" sz="2000" b="1" dirty="0">
              <a:latin typeface="Calibri" panose="020F0502020204030204"/>
            </a:endParaRPr>
          </a:p>
          <a:p>
            <a:pPr marL="742950" lvl="2">
              <a:spcBef>
                <a:spcPts val="0"/>
              </a:spcBef>
              <a:spcAft>
                <a:spcPts val="600"/>
              </a:spcAft>
            </a:pPr>
            <a:r>
              <a:rPr lang="en-US" sz="2000" b="1" dirty="0">
                <a:latin typeface="Calibri" panose="020F0502020204030204"/>
              </a:rPr>
              <a:t>Must provide a title at the minimum</a:t>
            </a:r>
          </a:p>
          <a:p>
            <a:pPr marL="742950" lvl="2">
              <a:spcBef>
                <a:spcPts val="0"/>
              </a:spcBef>
              <a:spcAft>
                <a:spcPts val="600"/>
              </a:spcAft>
            </a:pPr>
            <a:r>
              <a:rPr lang="en-US" sz="2000" b="1" dirty="0">
                <a:latin typeface="Calibri" panose="020F0502020204030204"/>
              </a:rPr>
              <a:t>Will soon be able to read photo metadata</a:t>
            </a:r>
          </a:p>
          <a:p>
            <a:pPr marL="742950" lvl="2">
              <a:spcBef>
                <a:spcPts val="0"/>
              </a:spcBef>
              <a:spcAft>
                <a:spcPts val="600"/>
              </a:spcAft>
            </a:pPr>
            <a:r>
              <a:rPr lang="en-US" sz="2000" b="1" dirty="0">
                <a:latin typeface="Calibri" panose="020F0502020204030204"/>
              </a:rPr>
              <a:t>Photo can be marked as public </a:t>
            </a:r>
          </a:p>
          <a:p>
            <a:pPr marL="1200150" lvl="3">
              <a:spcBef>
                <a:spcPts val="0"/>
              </a:spcBef>
              <a:spcAft>
                <a:spcPts val="600"/>
              </a:spcAft>
            </a:pPr>
            <a:r>
              <a:rPr lang="en-US" sz="1600" b="1" dirty="0">
                <a:latin typeface="Calibri" panose="020F0502020204030204"/>
              </a:rPr>
              <a:t>Public photos will be viewable with the Public Viewer</a:t>
            </a:r>
          </a:p>
          <a:p>
            <a:pPr marL="1200150" lvl="3">
              <a:spcBef>
                <a:spcPts val="0"/>
              </a:spcBef>
              <a:spcAft>
                <a:spcPts val="600"/>
              </a:spcAft>
            </a:pPr>
            <a:r>
              <a:rPr lang="en-US" sz="1600" b="1" dirty="0">
                <a:latin typeface="Calibri" panose="020F0502020204030204"/>
              </a:rPr>
              <a:t>For public photos, the Public Description will also be provided</a:t>
            </a:r>
          </a:p>
          <a:p>
            <a:pPr marL="742950" lvl="2">
              <a:spcBef>
                <a:spcPts val="0"/>
              </a:spcBef>
              <a:spcAft>
                <a:spcPts val="600"/>
              </a:spcAft>
            </a:pPr>
            <a:r>
              <a:rPr lang="en-US" sz="2000" b="1" dirty="0">
                <a:latin typeface="Calibri" panose="020F0502020204030204"/>
              </a:rPr>
              <a:t>Photos are saved by their uploaded filename.</a:t>
            </a:r>
          </a:p>
          <a:p>
            <a:pPr marL="1200150" lvl="3">
              <a:spcBef>
                <a:spcPts val="0"/>
              </a:spcBef>
              <a:spcAft>
                <a:spcPts val="600"/>
              </a:spcAft>
            </a:pPr>
            <a:r>
              <a:rPr lang="en-US" sz="1600" b="1" dirty="0">
                <a:latin typeface="Calibri" panose="020F0502020204030204"/>
              </a:rPr>
              <a:t>Prior to July 6, 2022, any uploaded photos have a custom</a:t>
            </a:r>
            <a:br>
              <a:rPr lang="en-US" sz="1600" b="1" dirty="0">
                <a:latin typeface="Calibri" panose="020F0502020204030204"/>
              </a:rPr>
            </a:br>
            <a:r>
              <a:rPr lang="en-US" sz="1600" b="1" dirty="0">
                <a:latin typeface="Calibri" panose="020F0502020204030204"/>
              </a:rPr>
              <a:t>filename, which cannot be changed. Delete and upload the</a:t>
            </a:r>
            <a:br>
              <a:rPr lang="en-US" sz="1600" b="1" dirty="0">
                <a:latin typeface="Calibri" panose="020F0502020204030204"/>
              </a:rPr>
            </a:br>
            <a:r>
              <a:rPr lang="en-US" sz="1600" b="1" dirty="0">
                <a:latin typeface="Calibri" panose="020F0502020204030204"/>
              </a:rPr>
              <a:t>photo to change its name</a:t>
            </a:r>
          </a:p>
          <a:p>
            <a:pPr marL="742950" lvl="2">
              <a:spcBef>
                <a:spcPts val="0"/>
              </a:spcBef>
              <a:spcAft>
                <a:spcPts val="600"/>
              </a:spcAft>
            </a:pPr>
            <a:r>
              <a:rPr lang="en-US" sz="2000" b="1" dirty="0">
                <a:latin typeface="Calibri" panose="020F0502020204030204"/>
              </a:rPr>
              <a:t>A Grant Application’s Site Sketch will also soon be able</a:t>
            </a:r>
            <a:br>
              <a:rPr lang="en-US" sz="2000" b="1" dirty="0">
                <a:latin typeface="Calibri" panose="020F0502020204030204"/>
              </a:rPr>
            </a:br>
            <a:r>
              <a:rPr lang="en-US" sz="2000" b="1" dirty="0">
                <a:latin typeface="Calibri" panose="020F0502020204030204"/>
              </a:rPr>
              <a:t>to be uploaded </a:t>
            </a:r>
            <a:endParaRPr lang="en-US" sz="2000" b="1" dirty="0"/>
          </a:p>
          <a:p>
            <a:pPr marL="0" indent="0">
              <a:buNone/>
            </a:pPr>
            <a:endParaRPr lang="en-US" sz="2000" b="1" dirty="0"/>
          </a:p>
        </p:txBody>
      </p:sp>
      <p:pic>
        <p:nvPicPr>
          <p:cNvPr id="3" name="Picture 2">
            <a:extLst>
              <a:ext uri="{FF2B5EF4-FFF2-40B4-BE49-F238E27FC236}">
                <a16:creationId xmlns:a16="http://schemas.microsoft.com/office/drawing/2014/main" id="{923F3C8B-BB01-97B0-06E1-15A880895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7784" y="728457"/>
            <a:ext cx="5075234" cy="22541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161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2420" y="1239379"/>
            <a:ext cx="11567159" cy="5978225"/>
          </a:xfrm>
        </p:spPr>
        <p:txBody>
          <a:bodyPr>
            <a:normAutofit/>
          </a:bodyPr>
          <a:lstStyle/>
          <a:p>
            <a:pPr marL="0" indent="0" algn="ctr">
              <a:buNone/>
            </a:pPr>
            <a:r>
              <a:rPr lang="en-US" sz="3600" b="1" u="sng" dirty="0"/>
              <a:t>GIS Demo</a:t>
            </a:r>
            <a:endParaRPr lang="en-US" sz="2400" b="1" dirty="0"/>
          </a:p>
        </p:txBody>
      </p:sp>
    </p:spTree>
    <p:extLst>
      <p:ext uri="{BB962C8B-B14F-4D97-AF65-F5344CB8AC3E}">
        <p14:creationId xmlns:p14="http://schemas.microsoft.com/office/powerpoint/2010/main" val="412734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0" y="708180"/>
            <a:ext cx="6989689" cy="5978225"/>
          </a:xfrm>
        </p:spPr>
        <p:txBody>
          <a:bodyPr>
            <a:normAutofit/>
          </a:bodyPr>
          <a:lstStyle/>
          <a:p>
            <a:r>
              <a:rPr lang="en-US" b="1" u="sng" dirty="0"/>
              <a:t>Website Update</a:t>
            </a:r>
          </a:p>
          <a:p>
            <a:pPr lvl="1">
              <a:buFont typeface="Arial" panose="020B0604020202020204" pitchFamily="34" charset="0"/>
              <a:buChar char="•"/>
            </a:pPr>
            <a:r>
              <a:rPr lang="en-US" sz="2000" dirty="0"/>
              <a:t>Website Update</a:t>
            </a:r>
          </a:p>
          <a:p>
            <a:pPr lvl="1">
              <a:buFont typeface="Arial" panose="020B0604020202020204" pitchFamily="34" charset="0"/>
              <a:buChar char="•"/>
            </a:pPr>
            <a:r>
              <a:rPr lang="en-US" sz="2000" dirty="0"/>
              <a:t>Login Changes: must reset password</a:t>
            </a:r>
          </a:p>
          <a:p>
            <a:pPr lvl="1">
              <a:buFont typeface="Arial" panose="020B0604020202020204" pitchFamily="34" charset="0"/>
              <a:buChar char="•"/>
            </a:pPr>
            <a:r>
              <a:rPr lang="en-US" sz="2000" dirty="0"/>
              <a:t>GIS Updates</a:t>
            </a:r>
          </a:p>
          <a:p>
            <a:pPr marL="0" indent="0">
              <a:buNone/>
            </a:pPr>
            <a:endParaRPr lang="en-US" sz="1800" b="1" dirty="0"/>
          </a:p>
          <a:p>
            <a:r>
              <a:rPr lang="en-US" b="1" u="sng" dirty="0">
                <a:solidFill>
                  <a:srgbClr val="FF0000"/>
                </a:solidFill>
              </a:rPr>
              <a:t>Policies Update</a:t>
            </a:r>
          </a:p>
          <a:p>
            <a:pPr lvl="1">
              <a:buFont typeface="Arial" panose="020B0604020202020204" pitchFamily="34" charset="0"/>
              <a:buChar char="•"/>
            </a:pPr>
            <a:r>
              <a:rPr lang="en-US" sz="1800" dirty="0"/>
              <a:t>Stream Crossing Policy and Standard</a:t>
            </a:r>
          </a:p>
          <a:p>
            <a:pPr lvl="1">
              <a:buFont typeface="Arial" panose="020B0604020202020204" pitchFamily="34" charset="0"/>
              <a:buChar char="•"/>
            </a:pPr>
            <a:r>
              <a:rPr lang="en-US" sz="1800" dirty="0"/>
              <a:t>DSA Spec Update</a:t>
            </a:r>
          </a:p>
          <a:p>
            <a:pPr lvl="1">
              <a:buFont typeface="Arial" panose="020B0604020202020204" pitchFamily="34" charset="0"/>
              <a:buChar char="•"/>
            </a:pPr>
            <a:r>
              <a:rPr lang="en-US" sz="1800" dirty="0"/>
              <a:t>Other Policy Changes</a:t>
            </a:r>
            <a:endParaRPr lang="en-US" b="1" u="sng" dirty="0"/>
          </a:p>
          <a:p>
            <a:endParaRPr lang="en-US" sz="1800" b="1" u="sng" dirty="0"/>
          </a:p>
          <a:p>
            <a:r>
              <a:rPr lang="en-US" b="1" u="sng" dirty="0"/>
              <a:t>Miscellaneous Update</a:t>
            </a:r>
          </a:p>
          <a:p>
            <a:pPr lvl="1">
              <a:buFont typeface="Arial" panose="020B0604020202020204" pitchFamily="34" charset="0"/>
              <a:buChar char="•"/>
            </a:pPr>
            <a:r>
              <a:rPr lang="en-US" sz="1800" dirty="0"/>
              <a:t>Workshop</a:t>
            </a:r>
          </a:p>
          <a:p>
            <a:pPr lvl="1">
              <a:buFont typeface="Arial" panose="020B0604020202020204" pitchFamily="34" charset="0"/>
              <a:buChar char="•"/>
            </a:pPr>
            <a:r>
              <a:rPr lang="en-US" sz="1800" dirty="0"/>
              <a:t>ESM Trainings</a:t>
            </a:r>
          </a:p>
          <a:p>
            <a:pPr lvl="1">
              <a:buFont typeface="Arial" panose="020B0604020202020204" pitchFamily="34" charset="0"/>
              <a:buChar char="•"/>
            </a:pPr>
            <a:r>
              <a:rPr lang="en-US" sz="1800" dirty="0"/>
              <a:t>Stream Trainings</a:t>
            </a:r>
          </a:p>
          <a:p>
            <a:pPr lvl="1">
              <a:buFont typeface="Arial" panose="020B0604020202020204" pitchFamily="34" charset="0"/>
              <a:buChar char="•"/>
            </a:pPr>
            <a:r>
              <a:rPr lang="en-US" sz="1800" dirty="0"/>
              <a:t>CD Allocations</a:t>
            </a:r>
          </a:p>
          <a:p>
            <a:pPr lvl="1"/>
            <a:endParaRPr lang="en-US" b="1" u="sng" dirty="0"/>
          </a:p>
        </p:txBody>
      </p:sp>
      <p:sp>
        <p:nvSpPr>
          <p:cNvPr id="7" name="Title 1"/>
          <p:cNvSpPr>
            <a:spLocks noGrp="1"/>
          </p:cNvSpPr>
          <p:nvPr>
            <p:ph type="ctrTitle"/>
          </p:nvPr>
        </p:nvSpPr>
        <p:spPr/>
        <p:txBody>
          <a:bodyPr/>
          <a:lstStyle/>
          <a:p>
            <a:r>
              <a:rPr lang="en-US" dirty="0"/>
              <a:t>FY 2022-23 Updates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5" name="Picture 4" descr="A picture containing grass, sky, outdoor, road&#10;&#10;Description automatically generated">
            <a:extLst>
              <a:ext uri="{FF2B5EF4-FFF2-40B4-BE49-F238E27FC236}">
                <a16:creationId xmlns:a16="http://schemas.microsoft.com/office/drawing/2014/main" id="{A2DE4E9C-FBF3-E1DB-E51C-548736BDC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3966210" cy="6858000"/>
          </a:xfrm>
          <a:prstGeom prst="rect">
            <a:avLst/>
          </a:prstGeom>
        </p:spPr>
      </p:pic>
    </p:spTree>
    <p:extLst>
      <p:ext uri="{BB962C8B-B14F-4D97-AF65-F5344CB8AC3E}">
        <p14:creationId xmlns:p14="http://schemas.microsoft.com/office/powerpoint/2010/main" val="251665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312420" y="1239379"/>
            <a:ext cx="11567159" cy="5978225"/>
          </a:xfrm>
        </p:spPr>
        <p:txBody>
          <a:bodyPr>
            <a:normAutofit/>
          </a:bodyPr>
          <a:lstStyle/>
          <a:p>
            <a:pPr marL="0" indent="0" algn="ctr">
              <a:buNone/>
            </a:pPr>
            <a:r>
              <a:rPr lang="en-US" sz="3600" b="1" u="sng" dirty="0"/>
              <a:t>All Policy Changes: Stream Crossing, DSA, and others</a:t>
            </a:r>
          </a:p>
          <a:p>
            <a:pPr marL="0" indent="0" algn="ctr">
              <a:buNone/>
            </a:pPr>
            <a:endParaRPr lang="en-US" sz="3600" b="1" u="sng" dirty="0"/>
          </a:p>
          <a:p>
            <a:pPr marL="0" indent="0" algn="ctr">
              <a:buNone/>
            </a:pPr>
            <a:r>
              <a:rPr lang="en-US" sz="3600" b="1" dirty="0"/>
              <a:t>Effective on any contracts signed on or after July 1, 2022.</a:t>
            </a:r>
            <a:endParaRPr lang="en-US" sz="2400" b="1" dirty="0"/>
          </a:p>
        </p:txBody>
      </p:sp>
    </p:spTree>
    <p:extLst>
      <p:ext uri="{BB962C8B-B14F-4D97-AF65-F5344CB8AC3E}">
        <p14:creationId xmlns:p14="http://schemas.microsoft.com/office/powerpoint/2010/main" val="137688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fontScale="92500" lnSpcReduction="10000"/>
          </a:bodyPr>
          <a:lstStyle/>
          <a:p>
            <a:pPr marL="0" indent="0">
              <a:buNone/>
            </a:pPr>
            <a:r>
              <a:rPr lang="en-US" b="1" u="sng" dirty="0"/>
              <a:t>Stream Crossing Changes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342900" lvl="1" indent="-2286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POLICY</a:t>
            </a:r>
          </a:p>
          <a:p>
            <a:pPr marL="742950" lvl="2">
              <a:spcBef>
                <a:spcPts val="0"/>
              </a:spcBef>
              <a:spcAft>
                <a:spcPts val="600"/>
              </a:spcAft>
            </a:pPr>
            <a:r>
              <a:rPr kumimoji="0" lang="en-US" sz="2000" b="1" i="0" u="none" kern="1200" cap="none" spc="0" normalizeH="0" baseline="0" noProof="0" dirty="0">
                <a:ln>
                  <a:noFill/>
                </a:ln>
                <a:effectLst/>
                <a:uLnTx/>
                <a:uFillTx/>
                <a:latin typeface="Calibri" panose="020F0502020204030204"/>
                <a:ea typeface="+mn-ea"/>
                <a:cs typeface="+mn-cs"/>
              </a:rPr>
              <a:t>Must follow (NEW) DGLVR Stream Crossing Replacement Standard</a:t>
            </a:r>
          </a:p>
          <a:p>
            <a:pPr marL="742950" lvl="2">
              <a:spcBef>
                <a:spcPts val="0"/>
              </a:spcBef>
              <a:spcAft>
                <a:spcPts val="600"/>
              </a:spcAft>
            </a:pPr>
            <a:r>
              <a:rPr lang="en-US" sz="2000" b="1" dirty="0">
                <a:latin typeface="Calibri" panose="020F0502020204030204"/>
              </a:rPr>
              <a:t>More CD involvement: </a:t>
            </a:r>
            <a:r>
              <a:rPr lang="en-US" sz="2000" dirty="0">
                <a:latin typeface="Calibri" panose="020F0502020204030204"/>
              </a:rPr>
              <a:t>initial site assessment, site meetings, plan review, inspection during installation, CD training requirement</a:t>
            </a:r>
          </a:p>
          <a:p>
            <a:pPr marL="742950" lvl="2">
              <a:spcBef>
                <a:spcPts val="0"/>
              </a:spcBef>
              <a:spcAft>
                <a:spcPts val="600"/>
              </a:spcAft>
            </a:pPr>
            <a:r>
              <a:rPr lang="en-US" sz="2000" b="1" dirty="0">
                <a:latin typeface="Calibri" panose="020F0502020204030204"/>
              </a:rPr>
              <a:t>Exemptions</a:t>
            </a:r>
            <a:r>
              <a:rPr lang="en-US" sz="2000" dirty="0">
                <a:latin typeface="Calibri" panose="020F0502020204030204"/>
              </a:rPr>
              <a:t> for smaller channels or special circumstances.</a:t>
            </a:r>
          </a:p>
          <a:p>
            <a:pPr marL="342900" lvl="1" indent="-228600" defTabSz="1219170" fontAlgn="base">
              <a:spcBef>
                <a:spcPts val="0"/>
              </a:spcBef>
              <a:spcAft>
                <a:spcPts val="600"/>
              </a:spcAft>
              <a:buFont typeface="Arial" panose="020B0604020202020204" pitchFamily="34" charset="0"/>
              <a:buChar char="•"/>
              <a:defRPr/>
            </a:pPr>
            <a:r>
              <a:rPr lang="en-US" sz="2400" b="1" dirty="0">
                <a:latin typeface="Calibri" panose="020F0502020204030204"/>
              </a:rPr>
              <a:t>STANDARD</a:t>
            </a:r>
          </a:p>
          <a:p>
            <a:pPr marL="742950" lvl="2" defTabSz="1219170" fontAlgn="base">
              <a:spcBef>
                <a:spcPts val="0"/>
              </a:spcBef>
              <a:spcAft>
                <a:spcPts val="600"/>
              </a:spcAft>
              <a:defRPr/>
            </a:pPr>
            <a:r>
              <a:rPr lang="en-US" sz="2000" dirty="0">
                <a:latin typeface="Calibri" panose="020F0502020204030204"/>
              </a:rPr>
              <a:t>Increase minimum structure width from 100% to width needed to construct low flow channels with stable bank margins and 100 year hydraulic capacity (125% bankfull channel minimum)</a:t>
            </a:r>
          </a:p>
          <a:p>
            <a:pPr marL="742950" lvl="2" defTabSz="1219170" fontAlgn="base">
              <a:spcBef>
                <a:spcPts val="0"/>
              </a:spcBef>
              <a:spcAft>
                <a:spcPts val="600"/>
              </a:spcAft>
              <a:defRPr/>
            </a:pPr>
            <a:r>
              <a:rPr lang="en-US" sz="2000" dirty="0">
                <a:latin typeface="Calibri" panose="020F0502020204030204"/>
              </a:rPr>
              <a:t>Require added streambed depth in structures, and low-flow channels, bottomless structures over (4%)</a:t>
            </a:r>
          </a:p>
          <a:p>
            <a:pPr marL="742950" lvl="2" defTabSz="1219170" fontAlgn="base">
              <a:spcBef>
                <a:spcPts val="0"/>
              </a:spcBef>
              <a:spcAft>
                <a:spcPts val="600"/>
              </a:spcAft>
              <a:defRPr/>
            </a:pPr>
            <a:r>
              <a:rPr lang="en-US" sz="2000" dirty="0">
                <a:latin typeface="Calibri" panose="020F0502020204030204"/>
              </a:rPr>
              <a:t>Require longitudinal profile survey with goal of stream continuity</a:t>
            </a:r>
          </a:p>
          <a:p>
            <a:pPr marL="742950" lvl="2" defTabSz="1219170" fontAlgn="base">
              <a:spcBef>
                <a:spcPts val="0"/>
              </a:spcBef>
              <a:spcAft>
                <a:spcPts val="600"/>
              </a:spcAft>
              <a:defRPr/>
            </a:pPr>
            <a:r>
              <a:rPr lang="en-US" sz="2000" dirty="0">
                <a:latin typeface="Calibri" panose="020F0502020204030204"/>
              </a:rPr>
              <a:t>Require CDs to review permit plan and bid package</a:t>
            </a:r>
          </a:p>
          <a:p>
            <a:pPr marL="742950" lvl="2" defTabSz="1219170" fontAlgn="base">
              <a:spcBef>
                <a:spcPts val="0"/>
              </a:spcBef>
              <a:spcAft>
                <a:spcPts val="600"/>
              </a:spcAft>
              <a:defRPr/>
            </a:pPr>
            <a:r>
              <a:rPr lang="en-US" sz="2000" dirty="0">
                <a:latin typeface="Calibri" panose="020F0502020204030204"/>
              </a:rPr>
              <a:t>Construction design plan requirements for engineers</a:t>
            </a:r>
          </a:p>
          <a:p>
            <a:pPr marL="742950" lvl="2" defTabSz="1219170" fontAlgn="base">
              <a:spcBef>
                <a:spcPts val="0"/>
              </a:spcBef>
              <a:spcAft>
                <a:spcPts val="600"/>
              </a:spcAft>
              <a:defRPr/>
            </a:pPr>
            <a:r>
              <a:rPr lang="en-US" sz="2000" dirty="0">
                <a:latin typeface="Calibri" panose="020F0502020204030204"/>
              </a:rPr>
              <a:t>Increased oversight and inspection from engineers</a:t>
            </a:r>
          </a:p>
          <a:p>
            <a:pPr marL="742950" lvl="2" defTabSz="1219170" fontAlgn="base">
              <a:spcBef>
                <a:spcPts val="0"/>
              </a:spcBef>
              <a:spcAft>
                <a:spcPts val="600"/>
              </a:spcAft>
              <a:defRPr/>
            </a:pPr>
            <a:r>
              <a:rPr lang="en-US" sz="2000" dirty="0">
                <a:latin typeface="Calibri" panose="020F0502020204030204"/>
              </a:rPr>
              <a:t>Engineer certification</a:t>
            </a:r>
          </a:p>
          <a:p>
            <a:pPr marL="342900" marR="0" lvl="1" indent="-228600" algn="l" defTabSz="121917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TECHNICAL MANUAL</a:t>
            </a:r>
          </a:p>
          <a:p>
            <a:pPr marL="1257300" lvl="2" indent="-342900">
              <a:buFont typeface="Arial" panose="020B0604020202020204" pitchFamily="34" charset="0"/>
              <a:buChar char="•"/>
            </a:pPr>
            <a:endParaRPr kumimoji="0" lang="en-US" sz="2400" b="1" i="0" u="none" kern="1200" cap="none" spc="0" normalizeH="0" baseline="0" noProof="0" dirty="0">
              <a:ln>
                <a:noFill/>
              </a:ln>
              <a:solidFill>
                <a:srgbClr val="FF0000"/>
              </a:solidFill>
              <a:effectLst/>
              <a:uLnTx/>
              <a:uFillTx/>
              <a:latin typeface="Calibri" panose="020F0502020204030204"/>
              <a:ea typeface="+mn-ea"/>
              <a:cs typeface="+mn-cs"/>
            </a:endParaRPr>
          </a:p>
          <a:p>
            <a:pPr marL="0" indent="0">
              <a:buNone/>
            </a:pPr>
            <a:endParaRPr lang="en-US" b="1" u="sng" dirty="0"/>
          </a:p>
          <a:p>
            <a:pPr marL="0" indent="0">
              <a:buNone/>
            </a:pPr>
            <a:endParaRPr lang="en-US" sz="2000" b="1" dirty="0"/>
          </a:p>
        </p:txBody>
      </p:sp>
      <p:sp>
        <p:nvSpPr>
          <p:cNvPr id="2" name="Rectangle 1">
            <a:extLst>
              <a:ext uri="{FF2B5EF4-FFF2-40B4-BE49-F238E27FC236}">
                <a16:creationId xmlns:a16="http://schemas.microsoft.com/office/drawing/2014/main" id="{C470D236-D36C-51D6-B23F-9F57EE2121DA}"/>
              </a:ext>
            </a:extLst>
          </p:cNvPr>
          <p:cNvSpPr/>
          <p:nvPr/>
        </p:nvSpPr>
        <p:spPr>
          <a:xfrm>
            <a:off x="7360920" y="5360671"/>
            <a:ext cx="4316730" cy="909460"/>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Detailed webinars recorded in June</a:t>
            </a:r>
          </a:p>
          <a:p>
            <a:pPr marL="285750" indent="-285750">
              <a:buFont typeface="Arial" panose="020B0604020202020204" pitchFamily="34" charset="0"/>
              <a:buChar char="•"/>
            </a:pPr>
            <a:r>
              <a:rPr lang="en-US" dirty="0">
                <a:solidFill>
                  <a:schemeClr val="tx1"/>
                </a:solidFill>
              </a:rPr>
              <a:t>Documents printed, will be sent to CDS</a:t>
            </a:r>
          </a:p>
          <a:p>
            <a:pPr marL="285750" indent="-285750">
              <a:buFont typeface="Arial" panose="020B0604020202020204" pitchFamily="34" charset="0"/>
              <a:buChar char="•"/>
            </a:pPr>
            <a:r>
              <a:rPr lang="en-US" b="1" dirty="0">
                <a:solidFill>
                  <a:schemeClr val="tx1"/>
                </a:solidFill>
              </a:rPr>
              <a:t>Website had been updated</a:t>
            </a:r>
          </a:p>
        </p:txBody>
      </p:sp>
    </p:spTree>
    <p:extLst>
      <p:ext uri="{BB962C8B-B14F-4D97-AF65-F5344CB8AC3E}">
        <p14:creationId xmlns:p14="http://schemas.microsoft.com/office/powerpoint/2010/main" val="287915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2" name="Rectangle 1">
            <a:extLst>
              <a:ext uri="{FF2B5EF4-FFF2-40B4-BE49-F238E27FC236}">
                <a16:creationId xmlns:a16="http://schemas.microsoft.com/office/drawing/2014/main" id="{C470D236-D36C-51D6-B23F-9F57EE2121DA}"/>
              </a:ext>
            </a:extLst>
          </p:cNvPr>
          <p:cNvSpPr/>
          <p:nvPr/>
        </p:nvSpPr>
        <p:spPr>
          <a:xfrm>
            <a:off x="7360920" y="5360671"/>
            <a:ext cx="4316730" cy="909460"/>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Documents printed, will be sent to CDS</a:t>
            </a:r>
          </a:p>
          <a:p>
            <a:pPr marL="285750" indent="-285750">
              <a:buFont typeface="Arial" panose="020B0604020202020204" pitchFamily="34" charset="0"/>
              <a:buChar char="•"/>
            </a:pPr>
            <a:r>
              <a:rPr lang="en-US" b="1" dirty="0">
                <a:solidFill>
                  <a:schemeClr val="tx1"/>
                </a:solidFill>
              </a:rPr>
              <a:t>Website had been updated</a:t>
            </a:r>
          </a:p>
        </p:txBody>
      </p:sp>
      <p:pic>
        <p:nvPicPr>
          <p:cNvPr id="10" name="Picture 9">
            <a:extLst>
              <a:ext uri="{FF2B5EF4-FFF2-40B4-BE49-F238E27FC236}">
                <a16:creationId xmlns:a16="http://schemas.microsoft.com/office/drawing/2014/main" id="{4FA4B77C-A312-01F4-7EC8-FA4FB558D2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42" y="928536"/>
            <a:ext cx="11621748" cy="5929463"/>
          </a:xfrm>
          <a:prstGeom prst="rect">
            <a:avLst/>
          </a:prstGeom>
          <a:ln>
            <a:solidFill>
              <a:schemeClr val="tx1"/>
            </a:solidFill>
          </a:ln>
          <a:effectLst>
            <a:outerShdw blurRad="50800" dist="38100" dir="13500000" algn="br" rotWithShape="0">
              <a:prstClr val="black">
                <a:alpha val="40000"/>
              </a:prstClr>
            </a:outerShdw>
          </a:effectLst>
        </p:spPr>
      </p:pic>
      <p:sp>
        <p:nvSpPr>
          <p:cNvPr id="11" name="Rectangle 10">
            <a:extLst>
              <a:ext uri="{FF2B5EF4-FFF2-40B4-BE49-F238E27FC236}">
                <a16:creationId xmlns:a16="http://schemas.microsoft.com/office/drawing/2014/main" id="{B1BA0C2D-A1C4-9753-ECBA-09230A2AF5A5}"/>
              </a:ext>
            </a:extLst>
          </p:cNvPr>
          <p:cNvSpPr/>
          <p:nvPr/>
        </p:nvSpPr>
        <p:spPr>
          <a:xfrm>
            <a:off x="4240635" y="3459958"/>
            <a:ext cx="1272330" cy="2968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01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6465375" cy="5978225"/>
          </a:xfrm>
        </p:spPr>
        <p:txBody>
          <a:bodyPr>
            <a:normAutofit/>
          </a:bodyPr>
          <a:lstStyle/>
          <a:p>
            <a:pPr marL="0" indent="0">
              <a:buNone/>
            </a:pPr>
            <a:r>
              <a:rPr lang="en-US" b="1" u="sng" dirty="0"/>
              <a:t>DSA Changes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342900" lvl="1" indent="-2286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Abrasion Resistance: </a:t>
            </a:r>
            <a:r>
              <a:rPr kumimoji="0" lang="en-US" sz="2400" i="0" u="none" kern="1200" cap="none" spc="0" normalizeH="0" baseline="0" noProof="0" dirty="0">
                <a:ln>
                  <a:noFill/>
                </a:ln>
                <a:effectLst/>
                <a:uLnTx/>
                <a:uFillTx/>
                <a:latin typeface="Calibri" panose="020F0502020204030204"/>
                <a:ea typeface="+mn-ea"/>
                <a:cs typeface="+mn-cs"/>
              </a:rPr>
              <a:t>increased from 40 to 45 (loosening of spec)</a:t>
            </a:r>
            <a:endParaRPr lang="en-US" sz="2000" dirty="0">
              <a:latin typeface="Calibri" panose="020F0502020204030204"/>
            </a:endParaRPr>
          </a:p>
          <a:p>
            <a:pPr marL="342900" lvl="1" indent="-228600" defTabSz="1219170" fontAlgn="base">
              <a:spcBef>
                <a:spcPts val="0"/>
              </a:spcBef>
              <a:spcAft>
                <a:spcPts val="600"/>
              </a:spcAft>
              <a:buFont typeface="Arial" panose="020B0604020202020204" pitchFamily="34" charset="0"/>
              <a:buChar char="•"/>
              <a:defRPr/>
            </a:pPr>
            <a:endParaRPr lang="en-US" sz="2400" b="1" dirty="0">
              <a:latin typeface="Calibri" panose="020F0502020204030204"/>
            </a:endParaRPr>
          </a:p>
          <a:p>
            <a:pPr marL="342900" lvl="1" indent="-228600" defTabSz="1219170" fontAlgn="base">
              <a:spcBef>
                <a:spcPts val="0"/>
              </a:spcBef>
              <a:spcAft>
                <a:spcPts val="600"/>
              </a:spcAft>
              <a:buFont typeface="Arial" panose="020B0604020202020204" pitchFamily="34" charset="0"/>
              <a:buChar char="•"/>
              <a:defRPr/>
            </a:pPr>
            <a:r>
              <a:rPr lang="en-US" sz="2400" b="1" dirty="0">
                <a:latin typeface="Calibri" panose="020F0502020204030204"/>
              </a:rPr>
              <a:t>Placement:</a:t>
            </a:r>
          </a:p>
          <a:p>
            <a:pPr marL="742950" lvl="2" defTabSz="1219170" fontAlgn="base">
              <a:spcBef>
                <a:spcPts val="0"/>
              </a:spcBef>
              <a:spcAft>
                <a:spcPts val="600"/>
              </a:spcAft>
              <a:defRPr/>
            </a:pPr>
            <a:r>
              <a:rPr lang="en-US" dirty="0">
                <a:latin typeface="Calibri" panose="020F0502020204030204"/>
              </a:rPr>
              <a:t>Paver placement required over 500 tons (formerly 1,000)</a:t>
            </a:r>
          </a:p>
          <a:p>
            <a:pPr marL="742950" lvl="2" defTabSz="1219170" fontAlgn="base">
              <a:spcBef>
                <a:spcPts val="0"/>
              </a:spcBef>
              <a:spcAft>
                <a:spcPts val="600"/>
              </a:spcAft>
              <a:defRPr/>
            </a:pPr>
            <a:r>
              <a:rPr lang="en-US" dirty="0">
                <a:latin typeface="Calibri" panose="020F0502020204030204"/>
              </a:rPr>
              <a:t>Grader and carbide blade required if not using paver</a:t>
            </a:r>
            <a:endParaRPr lang="en-US" sz="2000" dirty="0"/>
          </a:p>
        </p:txBody>
      </p:sp>
      <p:pic>
        <p:nvPicPr>
          <p:cNvPr id="5" name="Picture 4" descr="A picture containing sky, outdoor, ground, grass&#10;&#10;Description automatically generated">
            <a:extLst>
              <a:ext uri="{FF2B5EF4-FFF2-40B4-BE49-F238E27FC236}">
                <a16:creationId xmlns:a16="http://schemas.microsoft.com/office/drawing/2014/main" id="{811AA95C-CF3F-A376-B472-1F38D7134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7"/>
          <a:stretch/>
        </p:blipFill>
        <p:spPr>
          <a:xfrm>
            <a:off x="7267020" y="445625"/>
            <a:ext cx="4924979" cy="6412375"/>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63342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0" y="708180"/>
            <a:ext cx="6989689" cy="5978225"/>
          </a:xfrm>
        </p:spPr>
        <p:txBody>
          <a:bodyPr>
            <a:normAutofit/>
          </a:bodyPr>
          <a:lstStyle/>
          <a:p>
            <a:r>
              <a:rPr lang="en-US" b="1" u="sng" dirty="0">
                <a:solidFill>
                  <a:srgbClr val="FF0000"/>
                </a:solidFill>
              </a:rPr>
              <a:t>Website Update</a:t>
            </a:r>
          </a:p>
          <a:p>
            <a:pPr lvl="1">
              <a:buFont typeface="Arial" panose="020B0604020202020204" pitchFamily="34" charset="0"/>
              <a:buChar char="•"/>
            </a:pPr>
            <a:r>
              <a:rPr lang="en-US" sz="2000" dirty="0"/>
              <a:t>Website Update</a:t>
            </a:r>
          </a:p>
          <a:p>
            <a:pPr lvl="1">
              <a:buFont typeface="Arial" panose="020B0604020202020204" pitchFamily="34" charset="0"/>
              <a:buChar char="•"/>
            </a:pPr>
            <a:r>
              <a:rPr lang="en-US" sz="2000" dirty="0"/>
              <a:t>Login Changes: must reset password</a:t>
            </a:r>
          </a:p>
          <a:p>
            <a:pPr lvl="1">
              <a:buFont typeface="Arial" panose="020B0604020202020204" pitchFamily="34" charset="0"/>
              <a:buChar char="•"/>
            </a:pPr>
            <a:r>
              <a:rPr lang="en-US" sz="2000" dirty="0"/>
              <a:t>GIS Updates</a:t>
            </a:r>
          </a:p>
          <a:p>
            <a:pPr marL="0" indent="0">
              <a:buNone/>
            </a:pPr>
            <a:endParaRPr lang="en-US" sz="1800" b="1" dirty="0"/>
          </a:p>
          <a:p>
            <a:r>
              <a:rPr lang="en-US" b="1" u="sng" dirty="0"/>
              <a:t>Policies Update</a:t>
            </a:r>
          </a:p>
          <a:p>
            <a:pPr lvl="1">
              <a:buFont typeface="Arial" panose="020B0604020202020204" pitchFamily="34" charset="0"/>
              <a:buChar char="•"/>
            </a:pPr>
            <a:r>
              <a:rPr lang="en-US" sz="1800" dirty="0"/>
              <a:t>Stream Crossing Policy and Standard</a:t>
            </a:r>
          </a:p>
          <a:p>
            <a:pPr lvl="1">
              <a:buFont typeface="Arial" panose="020B0604020202020204" pitchFamily="34" charset="0"/>
              <a:buChar char="•"/>
            </a:pPr>
            <a:r>
              <a:rPr lang="en-US" sz="1800" dirty="0"/>
              <a:t>DSA Spec Update</a:t>
            </a:r>
          </a:p>
          <a:p>
            <a:pPr lvl="1">
              <a:buFont typeface="Arial" panose="020B0604020202020204" pitchFamily="34" charset="0"/>
              <a:buChar char="•"/>
            </a:pPr>
            <a:r>
              <a:rPr lang="en-US" sz="1800" dirty="0"/>
              <a:t>Other Policy Changes</a:t>
            </a:r>
            <a:endParaRPr lang="en-US" b="1" u="sng" dirty="0"/>
          </a:p>
          <a:p>
            <a:endParaRPr lang="en-US" sz="1800" b="1" u="sng" dirty="0"/>
          </a:p>
          <a:p>
            <a:r>
              <a:rPr lang="en-US" b="1" u="sng" dirty="0"/>
              <a:t>Miscellaneous Update</a:t>
            </a:r>
          </a:p>
          <a:p>
            <a:pPr lvl="1">
              <a:buFont typeface="Arial" panose="020B0604020202020204" pitchFamily="34" charset="0"/>
              <a:buChar char="•"/>
            </a:pPr>
            <a:r>
              <a:rPr lang="en-US" sz="1800" dirty="0"/>
              <a:t>Workshop</a:t>
            </a:r>
          </a:p>
          <a:p>
            <a:pPr lvl="1">
              <a:buFont typeface="Arial" panose="020B0604020202020204" pitchFamily="34" charset="0"/>
              <a:buChar char="•"/>
            </a:pPr>
            <a:r>
              <a:rPr lang="en-US" sz="1800" dirty="0"/>
              <a:t>ESM Trainings</a:t>
            </a:r>
          </a:p>
          <a:p>
            <a:pPr lvl="1">
              <a:buFont typeface="Arial" panose="020B0604020202020204" pitchFamily="34" charset="0"/>
              <a:buChar char="•"/>
            </a:pPr>
            <a:r>
              <a:rPr lang="en-US" sz="1800" dirty="0"/>
              <a:t>Stream Trainings</a:t>
            </a:r>
          </a:p>
          <a:p>
            <a:pPr lvl="1">
              <a:buFont typeface="Arial" panose="020B0604020202020204" pitchFamily="34" charset="0"/>
              <a:buChar char="•"/>
            </a:pPr>
            <a:r>
              <a:rPr lang="en-US" sz="1800" dirty="0"/>
              <a:t>CD Allocations</a:t>
            </a:r>
          </a:p>
          <a:p>
            <a:pPr lvl="1"/>
            <a:endParaRPr lang="en-US" b="1" u="sng" dirty="0"/>
          </a:p>
        </p:txBody>
      </p:sp>
      <p:sp>
        <p:nvSpPr>
          <p:cNvPr id="7" name="Title 1"/>
          <p:cNvSpPr>
            <a:spLocks noGrp="1"/>
          </p:cNvSpPr>
          <p:nvPr>
            <p:ph type="ctrTitle"/>
          </p:nvPr>
        </p:nvSpPr>
        <p:spPr/>
        <p:txBody>
          <a:bodyPr/>
          <a:lstStyle/>
          <a:p>
            <a:r>
              <a:rPr lang="en-US" dirty="0"/>
              <a:t>FY 2022-23 Updates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5" name="Picture 4" descr="A picture containing grass, sky, outdoor, road&#10;&#10;Description automatically generated">
            <a:extLst>
              <a:ext uri="{FF2B5EF4-FFF2-40B4-BE49-F238E27FC236}">
                <a16:creationId xmlns:a16="http://schemas.microsoft.com/office/drawing/2014/main" id="{A2DE4E9C-FBF3-E1DB-E51C-548736BDC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3966210" cy="6858000"/>
          </a:xfrm>
          <a:prstGeom prst="rect">
            <a:avLst/>
          </a:prstGeom>
        </p:spPr>
      </p:pic>
    </p:spTree>
    <p:extLst>
      <p:ext uri="{BB962C8B-B14F-4D97-AF65-F5344CB8AC3E}">
        <p14:creationId xmlns:p14="http://schemas.microsoft.com/office/powerpoint/2010/main" val="228545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Other Policy Changes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3.4.2 – Clarification on Cost Allocation Methodology, administrative and education expenses</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3.5.3 – Increased threshold for amendments from 20% to 40% of original contract amount</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3.7.4 – Clarification on when headwalls and end walls must be used</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3.7.4 – Increased maximum allowed for engineering costs from 10% to 20% of contract amount </a:t>
            </a:r>
            <a:b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with a $25,000 cap</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7.2.3 – Fill exemption for DSA: changed from requiring a minimum of 12 inches of road fill </a:t>
            </a:r>
            <a:b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including</a:t>
            </a: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thickness of the driving surface to a minimum of 12 inches </a:t>
            </a:r>
            <a:r>
              <a:rPr lang="en-US" sz="22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 including</a:t>
            </a:r>
            <a:r>
              <a:rPr lang="en-US" sz="2200" u="sng" dirty="0">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driving surface</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Appendices added or updated:</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E – New appendix to show examples of cost allocation methods</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F – The DSA Standard and Specification with the new changes</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G – The new Stream Crossing Replacement Standard</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H – Stream Crossing Replacement evaluation</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I – Exemptions from Stream Crossing Standard</a:t>
            </a:r>
            <a:endParaRPr lang="en-US" sz="2200" dirty="0">
              <a:solidFill>
                <a:schemeClr val="tx1"/>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D9359F59-599B-84FA-E700-A69EF41F1FA7}"/>
              </a:ext>
            </a:extLst>
          </p:cNvPr>
          <p:cNvSpPr txBox="1"/>
          <p:nvPr/>
        </p:nvSpPr>
        <p:spPr>
          <a:xfrm>
            <a:off x="5086350" y="714375"/>
            <a:ext cx="6725752" cy="369332"/>
          </a:xfrm>
          <a:prstGeom prst="rect">
            <a:avLst/>
          </a:prstGeom>
          <a:noFill/>
        </p:spPr>
        <p:txBody>
          <a:bodyPr wrap="none" rtlCol="0">
            <a:spAutoFit/>
          </a:bodyPr>
          <a:lstStyle/>
          <a:p>
            <a:r>
              <a:rPr lang="en-US" dirty="0">
                <a:solidFill>
                  <a:srgbClr val="FF0000"/>
                </a:solidFill>
              </a:rPr>
              <a:t>Not all inclusive: 6/2/22 recorded webinar goes over changes in detail</a:t>
            </a:r>
          </a:p>
        </p:txBody>
      </p:sp>
    </p:spTree>
    <p:extLst>
      <p:ext uri="{BB962C8B-B14F-4D97-AF65-F5344CB8AC3E}">
        <p14:creationId xmlns:p14="http://schemas.microsoft.com/office/powerpoint/2010/main" val="58392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0" y="708180"/>
            <a:ext cx="6989689" cy="5978225"/>
          </a:xfrm>
        </p:spPr>
        <p:txBody>
          <a:bodyPr>
            <a:normAutofit/>
          </a:bodyPr>
          <a:lstStyle/>
          <a:p>
            <a:r>
              <a:rPr lang="en-US" b="1" u="sng" dirty="0"/>
              <a:t>Website Update</a:t>
            </a:r>
          </a:p>
          <a:p>
            <a:pPr lvl="1">
              <a:buFont typeface="Arial" panose="020B0604020202020204" pitchFamily="34" charset="0"/>
              <a:buChar char="•"/>
            </a:pPr>
            <a:r>
              <a:rPr lang="en-US" sz="2000" dirty="0"/>
              <a:t>Website Update</a:t>
            </a:r>
          </a:p>
          <a:p>
            <a:pPr lvl="1">
              <a:buFont typeface="Arial" panose="020B0604020202020204" pitchFamily="34" charset="0"/>
              <a:buChar char="•"/>
            </a:pPr>
            <a:r>
              <a:rPr lang="en-US" sz="2000" dirty="0"/>
              <a:t>Login Changes: must reset password</a:t>
            </a:r>
          </a:p>
          <a:p>
            <a:pPr lvl="1">
              <a:buFont typeface="Arial" panose="020B0604020202020204" pitchFamily="34" charset="0"/>
              <a:buChar char="•"/>
            </a:pPr>
            <a:r>
              <a:rPr lang="en-US" sz="2000" dirty="0"/>
              <a:t>GIS Updates</a:t>
            </a:r>
          </a:p>
          <a:p>
            <a:pPr marL="0" indent="0">
              <a:buNone/>
            </a:pPr>
            <a:endParaRPr lang="en-US" sz="1800" b="1" dirty="0"/>
          </a:p>
          <a:p>
            <a:r>
              <a:rPr lang="en-US" b="1" u="sng" dirty="0"/>
              <a:t>Policies Update</a:t>
            </a:r>
          </a:p>
          <a:p>
            <a:pPr lvl="1">
              <a:buFont typeface="Arial" panose="020B0604020202020204" pitchFamily="34" charset="0"/>
              <a:buChar char="•"/>
            </a:pPr>
            <a:r>
              <a:rPr lang="en-US" sz="1800" dirty="0"/>
              <a:t>Stream Crossing Policy and Standard</a:t>
            </a:r>
          </a:p>
          <a:p>
            <a:pPr lvl="1">
              <a:buFont typeface="Arial" panose="020B0604020202020204" pitchFamily="34" charset="0"/>
              <a:buChar char="•"/>
            </a:pPr>
            <a:r>
              <a:rPr lang="en-US" sz="1800" dirty="0"/>
              <a:t>DSA Spec Update</a:t>
            </a:r>
          </a:p>
          <a:p>
            <a:pPr lvl="1">
              <a:buFont typeface="Arial" panose="020B0604020202020204" pitchFamily="34" charset="0"/>
              <a:buChar char="•"/>
            </a:pPr>
            <a:r>
              <a:rPr lang="en-US" sz="1800" dirty="0"/>
              <a:t>Other Policy Changes</a:t>
            </a:r>
            <a:endParaRPr lang="en-US" b="1" u="sng" dirty="0"/>
          </a:p>
          <a:p>
            <a:endParaRPr lang="en-US" sz="1800" b="1" u="sng" dirty="0"/>
          </a:p>
          <a:p>
            <a:r>
              <a:rPr lang="en-US" b="1" u="sng" dirty="0">
                <a:solidFill>
                  <a:srgbClr val="FF0000"/>
                </a:solidFill>
              </a:rPr>
              <a:t>Miscellaneous Update</a:t>
            </a:r>
          </a:p>
          <a:p>
            <a:pPr lvl="1">
              <a:buFont typeface="Arial" panose="020B0604020202020204" pitchFamily="34" charset="0"/>
              <a:buChar char="•"/>
            </a:pPr>
            <a:r>
              <a:rPr lang="en-US" sz="1800" dirty="0"/>
              <a:t>Workshop</a:t>
            </a:r>
          </a:p>
          <a:p>
            <a:pPr lvl="1">
              <a:buFont typeface="Arial" panose="020B0604020202020204" pitchFamily="34" charset="0"/>
              <a:buChar char="•"/>
            </a:pPr>
            <a:r>
              <a:rPr lang="en-US" sz="1800" dirty="0"/>
              <a:t>ESM Trainings</a:t>
            </a:r>
          </a:p>
          <a:p>
            <a:pPr lvl="1">
              <a:buFont typeface="Arial" panose="020B0604020202020204" pitchFamily="34" charset="0"/>
              <a:buChar char="•"/>
            </a:pPr>
            <a:r>
              <a:rPr lang="en-US" sz="1800" dirty="0"/>
              <a:t>Stream Trainings</a:t>
            </a:r>
          </a:p>
          <a:p>
            <a:pPr lvl="1">
              <a:buFont typeface="Arial" panose="020B0604020202020204" pitchFamily="34" charset="0"/>
              <a:buChar char="•"/>
            </a:pPr>
            <a:r>
              <a:rPr lang="en-US" sz="1800" dirty="0"/>
              <a:t>CD Allocations</a:t>
            </a:r>
          </a:p>
          <a:p>
            <a:pPr lvl="1"/>
            <a:endParaRPr lang="en-US" b="1" u="sng" dirty="0"/>
          </a:p>
        </p:txBody>
      </p:sp>
      <p:sp>
        <p:nvSpPr>
          <p:cNvPr id="7" name="Title 1"/>
          <p:cNvSpPr>
            <a:spLocks noGrp="1"/>
          </p:cNvSpPr>
          <p:nvPr>
            <p:ph type="ctrTitle"/>
          </p:nvPr>
        </p:nvSpPr>
        <p:spPr/>
        <p:txBody>
          <a:bodyPr/>
          <a:lstStyle/>
          <a:p>
            <a:r>
              <a:rPr lang="en-US" dirty="0"/>
              <a:t>FY 2022-23 Updates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5" name="Picture 4" descr="A picture containing grass, sky, outdoor, road&#10;&#10;Description automatically generated">
            <a:extLst>
              <a:ext uri="{FF2B5EF4-FFF2-40B4-BE49-F238E27FC236}">
                <a16:creationId xmlns:a16="http://schemas.microsoft.com/office/drawing/2014/main" id="{A2DE4E9C-FBF3-E1DB-E51C-548736BDC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3966210" cy="6858000"/>
          </a:xfrm>
          <a:prstGeom prst="rect">
            <a:avLst/>
          </a:prstGeom>
        </p:spPr>
      </p:pic>
    </p:spTree>
    <p:extLst>
      <p:ext uri="{BB962C8B-B14F-4D97-AF65-F5344CB8AC3E}">
        <p14:creationId xmlns:p14="http://schemas.microsoft.com/office/powerpoint/2010/main" val="27723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2022 DGLVR Workshop</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342900" lvl="1" indent="-2286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September 27-28, State College, PA</a:t>
            </a:r>
          </a:p>
          <a:p>
            <a:pPr marL="342900" lvl="1" indent="-228600">
              <a:spcBef>
                <a:spcPts val="0"/>
              </a:spcBef>
              <a:spcAft>
                <a:spcPts val="600"/>
              </a:spcAft>
              <a:buFont typeface="Arial" panose="020B0604020202020204" pitchFamily="34" charset="0"/>
              <a:buChar char="•"/>
            </a:pPr>
            <a:r>
              <a:rPr lang="en-US" sz="2400" b="1" dirty="0">
                <a:latin typeface="Calibri" panose="020F0502020204030204"/>
              </a:rPr>
              <a:t>Tue AM: Optional “Surveying 101” class</a:t>
            </a:r>
          </a:p>
          <a:p>
            <a:pPr marL="342900" lvl="1" indent="-2286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Tue PM:</a:t>
            </a:r>
          </a:p>
          <a:p>
            <a:pPr marL="742950" lvl="2">
              <a:spcBef>
                <a:spcPts val="0"/>
              </a:spcBef>
              <a:spcAft>
                <a:spcPts val="600"/>
              </a:spcAft>
            </a:pPr>
            <a:r>
              <a:rPr kumimoji="0" lang="en-US" sz="2000" b="1" i="0" u="none" kern="1200" cap="none" spc="0" normalizeH="0" baseline="0" noProof="0" dirty="0">
                <a:ln>
                  <a:noFill/>
                </a:ln>
                <a:effectLst/>
                <a:uLnTx/>
                <a:uFillTx/>
                <a:latin typeface="Calibri" panose="020F0502020204030204"/>
                <a:ea typeface="+mn-ea"/>
                <a:cs typeface="+mn-cs"/>
              </a:rPr>
              <a:t>Lunch 11:30, workshop starts at 12:30</a:t>
            </a:r>
          </a:p>
          <a:p>
            <a:pPr marL="742950" lvl="2">
              <a:spcBef>
                <a:spcPts val="0"/>
              </a:spcBef>
              <a:spcAft>
                <a:spcPts val="600"/>
              </a:spcAft>
            </a:pPr>
            <a:r>
              <a:rPr lang="en-US" sz="2000" b="1" dirty="0">
                <a:latin typeface="Calibri" panose="020F0502020204030204"/>
              </a:rPr>
              <a:t>Concurrent Classes in afternoon</a:t>
            </a:r>
          </a:p>
          <a:p>
            <a:pPr marL="742950" lvl="2">
              <a:spcBef>
                <a:spcPts val="0"/>
              </a:spcBef>
              <a:spcAft>
                <a:spcPts val="600"/>
              </a:spcAft>
            </a:pPr>
            <a:r>
              <a:rPr kumimoji="0" lang="en-US" sz="2000" b="1" i="0" u="none" kern="1200" cap="none" spc="0" normalizeH="0" baseline="0" noProof="0" dirty="0">
                <a:ln>
                  <a:noFill/>
                </a:ln>
                <a:effectLst/>
                <a:uLnTx/>
                <a:uFillTx/>
                <a:latin typeface="Calibri" panose="020F0502020204030204"/>
                <a:ea typeface="+mn-ea"/>
                <a:cs typeface="+mn-cs"/>
              </a:rPr>
              <a:t>Vendor Reception and </a:t>
            </a:r>
            <a:r>
              <a:rPr lang="en-US" sz="2000" b="1" dirty="0">
                <a:latin typeface="Calibri" panose="020F0502020204030204"/>
              </a:rPr>
              <a:t>Dinner</a:t>
            </a:r>
          </a:p>
          <a:p>
            <a:pPr marL="342900" lvl="1" indent="-2286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Wed:</a:t>
            </a:r>
          </a:p>
          <a:p>
            <a:pPr marL="742950" lvl="2">
              <a:spcBef>
                <a:spcPts val="0"/>
              </a:spcBef>
              <a:spcAft>
                <a:spcPts val="600"/>
              </a:spcAft>
            </a:pPr>
            <a:r>
              <a:rPr kumimoji="0" lang="en-US" sz="2000" b="1" i="0" u="none" kern="1200" cap="none" spc="0" normalizeH="0" baseline="0" noProof="0" dirty="0">
                <a:ln>
                  <a:noFill/>
                </a:ln>
                <a:effectLst/>
                <a:uLnTx/>
                <a:uFillTx/>
                <a:latin typeface="Calibri" panose="020F0502020204030204"/>
                <a:ea typeface="+mn-ea"/>
                <a:cs typeface="+mn-cs"/>
              </a:rPr>
              <a:t>2-3 repeated field trips, AM and PM</a:t>
            </a:r>
          </a:p>
          <a:p>
            <a:pPr marL="342900" lvl="1" indent="-228600">
              <a:spcBef>
                <a:spcPts val="0"/>
              </a:spcBef>
              <a:spcAft>
                <a:spcPts val="600"/>
              </a:spcAft>
              <a:buFont typeface="Arial" panose="020B0604020202020204" pitchFamily="34" charset="0"/>
              <a:buChar char="•"/>
            </a:pPr>
            <a:r>
              <a:rPr lang="en-US" sz="2400" b="1" dirty="0">
                <a:latin typeface="Calibri" panose="020F0502020204030204"/>
              </a:rPr>
              <a:t>2022 Theme: “Back to Basics”</a:t>
            </a:r>
            <a:endParaRPr kumimoji="0" lang="en-US" sz="2400" b="1" i="0" u="none" kern="1200" cap="none" spc="0" normalizeH="0" baseline="0" noProof="0" dirty="0">
              <a:ln>
                <a:noFill/>
              </a:ln>
              <a:effectLst/>
              <a:uLnTx/>
              <a:uFillTx/>
              <a:latin typeface="Calibri" panose="020F0502020204030204"/>
              <a:ea typeface="+mn-ea"/>
              <a:cs typeface="+mn-cs"/>
            </a:endParaRPr>
          </a:p>
          <a:p>
            <a:pPr marL="514350" lvl="2" indent="0">
              <a:spcBef>
                <a:spcPts val="0"/>
              </a:spcBef>
              <a:spcAft>
                <a:spcPts val="600"/>
              </a:spcAft>
              <a:buNone/>
            </a:pPr>
            <a:endParaRPr kumimoji="0" lang="en-US" sz="2000" b="1" i="0" u="none" kern="1200" cap="none" spc="0" normalizeH="0" baseline="0" noProof="0" dirty="0">
              <a:ln>
                <a:noFill/>
              </a:ln>
              <a:effectLst/>
              <a:uLnTx/>
              <a:uFillTx/>
              <a:latin typeface="Calibri" panose="020F0502020204030204"/>
              <a:ea typeface="+mn-ea"/>
              <a:cs typeface="+mn-cs"/>
            </a:endParaRPr>
          </a:p>
          <a:p>
            <a:pPr marL="342900" lvl="1">
              <a:spcBef>
                <a:spcPts val="0"/>
              </a:spcBef>
              <a:spcAft>
                <a:spcPts val="600"/>
              </a:spcAft>
            </a:pPr>
            <a:endParaRPr kumimoji="0" lang="en-US" sz="2400" b="1" i="0" u="none" kern="1200" cap="none" spc="0" normalizeH="0" baseline="0" noProof="0" dirty="0">
              <a:ln>
                <a:noFill/>
              </a:ln>
              <a:effectLst/>
              <a:uLnTx/>
              <a:uFillTx/>
              <a:latin typeface="Calibri" panose="020F0502020204030204"/>
              <a:ea typeface="+mn-ea"/>
              <a:cs typeface="+mn-cs"/>
            </a:endParaRPr>
          </a:p>
          <a:p>
            <a:pPr marL="342900" lvl="1">
              <a:spcBef>
                <a:spcPts val="0"/>
              </a:spcBef>
              <a:spcAft>
                <a:spcPts val="600"/>
              </a:spcAft>
            </a:pPr>
            <a:endParaRPr kumimoji="0" lang="en-US" sz="2400" b="1" i="0" u="none" kern="1200" cap="none" spc="0" normalizeH="0" baseline="0" noProof="0" dirty="0">
              <a:ln>
                <a:noFill/>
              </a:ln>
              <a:effectLst/>
              <a:uLnTx/>
              <a:uFillTx/>
              <a:latin typeface="Calibri" panose="020F0502020204030204"/>
              <a:ea typeface="+mn-ea"/>
              <a:cs typeface="+mn-cs"/>
            </a:endParaRPr>
          </a:p>
          <a:p>
            <a:pPr marL="1257300" lvl="2" indent="-342900">
              <a:buFont typeface="Arial" panose="020B0604020202020204" pitchFamily="34" charset="0"/>
              <a:buChar char="•"/>
            </a:pPr>
            <a:endParaRPr kumimoji="0" lang="en-US" sz="2400" b="1" i="0" u="none" kern="1200" cap="none" spc="0" normalizeH="0" baseline="0" noProof="0" dirty="0">
              <a:ln>
                <a:noFill/>
              </a:ln>
              <a:solidFill>
                <a:srgbClr val="FF0000"/>
              </a:solidFill>
              <a:effectLst/>
              <a:uLnTx/>
              <a:uFillTx/>
              <a:latin typeface="Calibri" panose="020F0502020204030204"/>
              <a:ea typeface="+mn-ea"/>
              <a:cs typeface="+mn-cs"/>
            </a:endParaRPr>
          </a:p>
          <a:p>
            <a:pPr marL="0" indent="0">
              <a:buNone/>
            </a:pPr>
            <a:endParaRPr lang="en-US" b="1" u="sng" dirty="0"/>
          </a:p>
          <a:p>
            <a:pPr marL="0" indent="0">
              <a:buNone/>
            </a:pPr>
            <a:endParaRPr lang="en-US" sz="2000" b="1" dirty="0"/>
          </a:p>
        </p:txBody>
      </p:sp>
      <p:pic>
        <p:nvPicPr>
          <p:cNvPr id="12" name="Picture 11" descr="A picture containing tree, outdoor, person, ground&#10;&#10;Description automatically generated">
            <a:extLst>
              <a:ext uri="{FF2B5EF4-FFF2-40B4-BE49-F238E27FC236}">
                <a16:creationId xmlns:a16="http://schemas.microsoft.com/office/drawing/2014/main" id="{796A3A29-2E0D-00C4-3709-A00B444D2B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80"/>
          <a:stretch/>
        </p:blipFill>
        <p:spPr>
          <a:xfrm>
            <a:off x="6096000" y="445625"/>
            <a:ext cx="7678057" cy="6435527"/>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01383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6" y="587869"/>
            <a:ext cx="6427274" cy="5978225"/>
          </a:xfrm>
        </p:spPr>
        <p:txBody>
          <a:bodyPr>
            <a:normAutofit/>
          </a:bodyPr>
          <a:lstStyle/>
          <a:p>
            <a:pPr marL="0" indent="0">
              <a:buNone/>
            </a:pPr>
            <a:r>
              <a:rPr lang="en-US" b="1" u="sng" dirty="0"/>
              <a:t>2022 ESM Trainings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r>
              <a:rPr kumimoji="0" lang="en-US" sz="2400" b="1" i="0" u="none" kern="1200" cap="none" spc="0" normalizeH="0" baseline="0" noProof="0" dirty="0">
                <a:ln>
                  <a:noFill/>
                </a:ln>
                <a:effectLst/>
                <a:uLnTx/>
                <a:uFillTx/>
                <a:latin typeface="Calibri" panose="020F0502020204030204"/>
                <a:ea typeface="+mn-ea"/>
                <a:cs typeface="+mn-cs"/>
              </a:rPr>
              <a:t>Virtual</a:t>
            </a:r>
          </a:p>
          <a:p>
            <a:pPr marL="628650" marR="0" lvl="2">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1/18-19	38 sites attending, ~90 attendees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628650" marR="0" lvl="2">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2/15-16	51 sites attending, ~90 attendees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628650" marR="0" lvl="2">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3/15-16	68 sites attending, ~210 attendees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114300" lvl="1" indent="0">
              <a:spcBef>
                <a:spcPts val="0"/>
              </a:spcBef>
              <a:spcAft>
                <a:spcPts val="600"/>
              </a:spcAft>
              <a:buNone/>
            </a:pPr>
            <a:endParaRPr lang="en-US" sz="2400" b="1" dirty="0">
              <a:latin typeface="Calibri" panose="020F0502020204030204"/>
            </a:endParaRPr>
          </a:p>
          <a:p>
            <a:pPr marL="114300" lvl="1" indent="0">
              <a:spcBef>
                <a:spcPts val="0"/>
              </a:spcBef>
              <a:spcAft>
                <a:spcPts val="600"/>
              </a:spcAft>
              <a:buNone/>
            </a:pPr>
            <a:r>
              <a:rPr kumimoji="0" lang="en-US" sz="2400" b="1" i="0" u="none" kern="1200" cap="none" spc="0" normalizeH="0" baseline="0" noProof="0" dirty="0">
                <a:ln>
                  <a:noFill/>
                </a:ln>
                <a:effectLst/>
                <a:uLnTx/>
                <a:uFillTx/>
                <a:latin typeface="Calibri" panose="020F0502020204030204"/>
                <a:ea typeface="+mn-ea"/>
                <a:cs typeface="+mn-cs"/>
              </a:rPr>
              <a:t>In-Person</a:t>
            </a:r>
          </a:p>
          <a:p>
            <a:pPr marL="628650" lvl="2">
              <a:lnSpc>
                <a:spcPct val="115000"/>
              </a:lnSpc>
              <a:spcBef>
                <a:spcPts val="0"/>
              </a:spcBef>
            </a:pPr>
            <a:r>
              <a:rPr lang="en-US" sz="1800" dirty="0">
                <a:latin typeface="Arial" panose="020B0604020202020204" pitchFamily="34" charset="0"/>
                <a:cs typeface="Arial" panose="020B0604020202020204" pitchFamily="34" charset="0"/>
              </a:rPr>
              <a:t>5/11-12	Bedford		32 attendees</a:t>
            </a:r>
          </a:p>
          <a:p>
            <a:pPr marL="628650" lvl="2">
              <a:lnSpc>
                <a:spcPct val="115000"/>
              </a:lnSpc>
              <a:spcBef>
                <a:spcPts val="0"/>
              </a:spcBef>
            </a:pPr>
            <a:r>
              <a:rPr lang="en-US" sz="1800" dirty="0">
                <a:latin typeface="Arial" panose="020B0604020202020204" pitchFamily="34" charset="0"/>
                <a:cs typeface="Arial" panose="020B0604020202020204" pitchFamily="34" charset="0"/>
              </a:rPr>
              <a:t>6/12-16	Venango		53 attendees</a:t>
            </a:r>
          </a:p>
          <a:p>
            <a:pPr marL="628650" lvl="2">
              <a:lnSpc>
                <a:spcPct val="115000"/>
              </a:lnSpc>
              <a:spcBef>
                <a:spcPts val="0"/>
              </a:spcBef>
            </a:pPr>
            <a:r>
              <a:rPr lang="en-US" sz="1800" dirty="0">
                <a:latin typeface="Arial" panose="020B0604020202020204" pitchFamily="34" charset="0"/>
                <a:cs typeface="Arial" panose="020B0604020202020204" pitchFamily="34" charset="0"/>
              </a:rPr>
              <a:t>7/6-7	Lebanon 	42 attendees</a:t>
            </a:r>
          </a:p>
          <a:p>
            <a:pPr marL="400050" lvl="2" indent="0">
              <a:lnSpc>
                <a:spcPct val="115000"/>
              </a:lnSpc>
              <a:spcBef>
                <a:spcPts val="0"/>
              </a:spcBef>
              <a:buNone/>
            </a:pPr>
            <a:endParaRPr lang="en-US" sz="1800" dirty="0">
              <a:latin typeface="Arial" panose="020B0604020202020204" pitchFamily="34" charset="0"/>
              <a:cs typeface="Arial" panose="020B0604020202020204" pitchFamily="34" charset="0"/>
            </a:endParaRPr>
          </a:p>
          <a:p>
            <a:pPr marL="114300" lvl="1" indent="0">
              <a:spcBef>
                <a:spcPts val="0"/>
              </a:spcBef>
              <a:spcAft>
                <a:spcPts val="600"/>
              </a:spcAft>
              <a:buNone/>
            </a:pPr>
            <a:r>
              <a:rPr kumimoji="0" lang="en-US" sz="2400" b="1" i="0" u="none" kern="1200" cap="none" spc="0" normalizeH="0" baseline="0" noProof="0" dirty="0">
                <a:ln>
                  <a:noFill/>
                </a:ln>
                <a:effectLst/>
                <a:uLnTx/>
                <a:uFillTx/>
                <a:latin typeface="Calibri" panose="020F0502020204030204"/>
                <a:ea typeface="+mn-ea"/>
                <a:cs typeface="+mn-cs"/>
              </a:rPr>
              <a:t>Future</a:t>
            </a:r>
          </a:p>
          <a:p>
            <a:pPr marL="114300" lvl="1" indent="0">
              <a:spcBef>
                <a:spcPts val="0"/>
              </a:spcBef>
              <a:spcAft>
                <a:spcPts val="600"/>
              </a:spcAft>
              <a:buNone/>
            </a:pPr>
            <a:r>
              <a:rPr lang="en-US" sz="1800" dirty="0">
                <a:latin typeface="Arial" panose="020B0604020202020204" pitchFamily="34" charset="0"/>
                <a:cs typeface="Arial" panose="020B0604020202020204" pitchFamily="34" charset="0"/>
              </a:rPr>
              <a:t>??? TBD.  Would like to keep old model of 2-day in-person.  “Effectiveness over convenience”.  Will be topic of discussion this fall/winter.</a:t>
            </a:r>
          </a:p>
          <a:p>
            <a:pPr marL="114300" lvl="1" indent="0">
              <a:spcBef>
                <a:spcPts val="0"/>
              </a:spcBef>
              <a:spcAft>
                <a:spcPts val="600"/>
              </a:spcAft>
              <a:buNone/>
            </a:pPr>
            <a:endParaRPr kumimoji="0" lang="en-US" sz="2400" b="1" i="0" u="none" kern="1200" cap="none" spc="0" normalizeH="0" baseline="0" noProof="0" dirty="0">
              <a:ln>
                <a:noFill/>
              </a:ln>
              <a:effectLst/>
              <a:uLnTx/>
              <a:uFillTx/>
              <a:latin typeface="Calibri" panose="020F0502020204030204"/>
              <a:ea typeface="+mn-ea"/>
              <a:cs typeface="+mn-cs"/>
            </a:endParaRPr>
          </a:p>
          <a:p>
            <a:pPr marL="1257300" lvl="2" indent="-342900">
              <a:buFont typeface="Arial" panose="020B0604020202020204" pitchFamily="34" charset="0"/>
              <a:buChar char="•"/>
            </a:pPr>
            <a:endParaRPr kumimoji="0" lang="en-US" sz="2400" b="1" i="0" u="none" kern="1200" cap="none" spc="0" normalizeH="0" baseline="0" noProof="0" dirty="0">
              <a:ln>
                <a:noFill/>
              </a:ln>
              <a:solidFill>
                <a:srgbClr val="FF0000"/>
              </a:solidFill>
              <a:effectLst/>
              <a:uLnTx/>
              <a:uFillTx/>
              <a:latin typeface="Calibri" panose="020F0502020204030204"/>
              <a:ea typeface="+mn-ea"/>
              <a:cs typeface="+mn-cs"/>
            </a:endParaRPr>
          </a:p>
          <a:p>
            <a:pPr marL="0" indent="0">
              <a:buNone/>
            </a:pPr>
            <a:endParaRPr lang="en-US" b="1" u="sng" dirty="0"/>
          </a:p>
          <a:p>
            <a:pPr marL="0" indent="0">
              <a:buNone/>
            </a:pPr>
            <a:endParaRPr lang="en-US" sz="2000" b="1" dirty="0"/>
          </a:p>
        </p:txBody>
      </p:sp>
      <p:pic>
        <p:nvPicPr>
          <p:cNvPr id="10" name="Picture 9" descr="A group of people in a room&#10;&#10;Description automatically generated with low confidence">
            <a:extLst>
              <a:ext uri="{FF2B5EF4-FFF2-40B4-BE49-F238E27FC236}">
                <a16:creationId xmlns:a16="http://schemas.microsoft.com/office/drawing/2014/main" id="{30CE5F8E-96EE-7C8C-2880-16080F44E6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7500" y="445625"/>
            <a:ext cx="8064500" cy="6435528"/>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076507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2022 Stream Crossing Replacement Certification Trainings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r>
              <a:rPr kumimoji="0" lang="en-US" sz="2400" b="1" i="0" u="sng" kern="1200" cap="none" spc="0" normalizeH="0" baseline="0" noProof="0" dirty="0">
                <a:ln>
                  <a:noFill/>
                </a:ln>
                <a:effectLst/>
                <a:uLnTx/>
                <a:uFillTx/>
                <a:latin typeface="Calibri" panose="020F0502020204030204"/>
                <a:ea typeface="+mn-ea"/>
                <a:cs typeface="+mn-cs"/>
              </a:rPr>
              <a:t>One Completed</a:t>
            </a:r>
            <a:r>
              <a:rPr kumimoji="0" lang="en-US" sz="2400" b="1" i="0" u="none" kern="1200" cap="none" spc="0" normalizeH="0" baseline="0" noProof="0" dirty="0">
                <a:ln>
                  <a:noFill/>
                </a:ln>
                <a:effectLst/>
                <a:uLnTx/>
                <a:uFillTx/>
                <a:latin typeface="Calibri" panose="020F0502020204030204"/>
                <a:ea typeface="+mn-ea"/>
                <a:cs typeface="+mn-cs"/>
              </a:rPr>
              <a:t>:</a:t>
            </a:r>
          </a:p>
          <a:p>
            <a:pPr marL="457200" lvl="1" indent="-342900">
              <a:spcBef>
                <a:spcPts val="0"/>
              </a:spcBef>
              <a:spcAft>
                <a:spcPts val="600"/>
              </a:spcAft>
              <a:buFont typeface="Arial" panose="020B0604020202020204" pitchFamily="34" charset="0"/>
              <a:buChar char="•"/>
            </a:pPr>
            <a:r>
              <a:rPr lang="en-US" sz="2400" b="1" dirty="0">
                <a:latin typeface="Calibri" panose="020F0502020204030204"/>
              </a:rPr>
              <a:t>Indiana in June</a:t>
            </a:r>
            <a:endParaRPr kumimoji="0" lang="en-US" sz="2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endParaRPr lang="en-US" sz="2400" b="1" dirty="0">
              <a:latin typeface="Calibri" panose="020F0502020204030204"/>
            </a:endParaRPr>
          </a:p>
          <a:p>
            <a:pPr marL="114300" lvl="1" indent="0">
              <a:spcBef>
                <a:spcPts val="0"/>
              </a:spcBef>
              <a:spcAft>
                <a:spcPts val="600"/>
              </a:spcAft>
              <a:buNone/>
            </a:pPr>
            <a:r>
              <a:rPr kumimoji="0" lang="en-US" sz="2400" b="1" i="0" u="sng" kern="1200" cap="none" spc="0" normalizeH="0" baseline="0" noProof="0" dirty="0">
                <a:ln>
                  <a:noFill/>
                </a:ln>
                <a:effectLst/>
                <a:uLnTx/>
                <a:uFillTx/>
                <a:latin typeface="Calibri" panose="020F0502020204030204"/>
                <a:ea typeface="+mn-ea"/>
                <a:cs typeface="+mn-cs"/>
              </a:rPr>
              <a:t>Remaining Schedule and </a:t>
            </a:r>
            <a:r>
              <a:rPr lang="en-US" sz="2400" b="1" u="sng" dirty="0">
                <a:latin typeface="Calibri" panose="020F0502020204030204"/>
              </a:rPr>
              <a:t>Openings</a:t>
            </a:r>
            <a:r>
              <a:rPr kumimoji="0" lang="en-US" sz="2400" b="1" i="0" u="none" kern="1200" cap="none" spc="0" normalizeH="0" baseline="0" noProof="0" dirty="0">
                <a:ln>
                  <a:noFill/>
                </a:ln>
                <a:effectLst/>
                <a:uLnTx/>
                <a:uFillTx/>
                <a:latin typeface="Calibri" panose="020F0502020204030204"/>
                <a:ea typeface="+mn-ea"/>
                <a:cs typeface="+mn-cs"/>
              </a:rPr>
              <a:t>:</a:t>
            </a:r>
          </a:p>
          <a:p>
            <a:pPr marL="457200" lvl="1" indent="-342900">
              <a:spcBef>
                <a:spcPts val="0"/>
              </a:spcBef>
              <a:spcAft>
                <a:spcPts val="600"/>
              </a:spcAft>
              <a:buFont typeface="Arial" panose="020B0604020202020204" pitchFamily="34" charset="0"/>
              <a:buChar char="•"/>
            </a:pPr>
            <a:r>
              <a:rPr lang="en-US" sz="2400" b="1" dirty="0">
                <a:latin typeface="Calibri" panose="020F0502020204030204"/>
              </a:rPr>
              <a:t>NW in July		</a:t>
            </a:r>
            <a:r>
              <a:rPr lang="en-US" sz="2400" b="1" dirty="0">
                <a:solidFill>
                  <a:srgbClr val="FF0000"/>
                </a:solidFill>
                <a:latin typeface="Calibri" panose="020F0502020204030204"/>
              </a:rPr>
              <a:t>full</a:t>
            </a:r>
          </a:p>
          <a:p>
            <a:pPr marL="457200" lvl="1" indent="-3429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NC in August	</a:t>
            </a:r>
            <a:r>
              <a:rPr kumimoji="0" lang="en-US" sz="2400" b="1" i="0" u="none" kern="1200" cap="none" spc="0" normalizeH="0" baseline="0" noProof="0" dirty="0">
                <a:ln>
                  <a:noFill/>
                </a:ln>
                <a:solidFill>
                  <a:srgbClr val="FF0000"/>
                </a:solidFill>
                <a:effectLst/>
                <a:uLnTx/>
                <a:uFillTx/>
                <a:latin typeface="Calibri" panose="020F0502020204030204"/>
                <a:ea typeface="+mn-ea"/>
                <a:cs typeface="+mn-cs"/>
              </a:rPr>
              <a:t>5 left</a:t>
            </a:r>
          </a:p>
          <a:p>
            <a:pPr marL="457200" lvl="1" indent="-3429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NE in October	</a:t>
            </a:r>
            <a:r>
              <a:rPr kumimoji="0" lang="en-US" sz="2400" b="1" i="0" u="none" kern="1200" cap="none" spc="0" normalizeH="0" baseline="0" noProof="0" dirty="0">
                <a:ln>
                  <a:noFill/>
                </a:ln>
                <a:solidFill>
                  <a:srgbClr val="FF0000"/>
                </a:solidFill>
                <a:effectLst/>
                <a:uLnTx/>
                <a:uFillTx/>
                <a:latin typeface="Calibri" panose="020F0502020204030204"/>
                <a:ea typeface="+mn-ea"/>
                <a:cs typeface="+mn-cs"/>
              </a:rPr>
              <a:t>8 left</a:t>
            </a:r>
          </a:p>
          <a:p>
            <a:pPr marL="457200" lvl="1" indent="-342900">
              <a:spcBef>
                <a:spcPts val="0"/>
              </a:spcBef>
              <a:spcAft>
                <a:spcPts val="600"/>
              </a:spcAft>
              <a:buFont typeface="Arial" panose="020B0604020202020204" pitchFamily="34" charset="0"/>
              <a:buChar char="•"/>
            </a:pPr>
            <a:r>
              <a:rPr lang="en-US" sz="2400" b="1" dirty="0">
                <a:latin typeface="Calibri" panose="020F0502020204030204"/>
              </a:rPr>
              <a:t>SC in November	</a:t>
            </a:r>
            <a:r>
              <a:rPr lang="en-US" sz="2400" b="1" dirty="0">
                <a:solidFill>
                  <a:srgbClr val="FF0000"/>
                </a:solidFill>
                <a:latin typeface="Calibri" panose="020F0502020204030204"/>
              </a:rPr>
              <a:t>full</a:t>
            </a:r>
          </a:p>
          <a:p>
            <a:pPr marL="457200" lvl="1" indent="-342900">
              <a:spcBef>
                <a:spcPts val="0"/>
              </a:spcBef>
              <a:spcAft>
                <a:spcPts val="600"/>
              </a:spcAft>
              <a:buFont typeface="Arial" panose="020B0604020202020204" pitchFamily="34" charset="0"/>
              <a:buChar char="•"/>
            </a:pPr>
            <a:r>
              <a:rPr lang="en-US" sz="2400" b="1" dirty="0">
                <a:latin typeface="Calibri" panose="020F0502020204030204"/>
              </a:rPr>
              <a:t>SE in December	</a:t>
            </a:r>
            <a:r>
              <a:rPr lang="en-US" sz="2400" b="1" dirty="0">
                <a:solidFill>
                  <a:srgbClr val="FF0000"/>
                </a:solidFill>
                <a:latin typeface="Calibri" panose="020F0502020204030204"/>
              </a:rPr>
              <a:t>6 left</a:t>
            </a:r>
          </a:p>
          <a:p>
            <a:pPr marL="457200" lvl="1" indent="-342900">
              <a:spcBef>
                <a:spcPts val="0"/>
              </a:spcBef>
              <a:spcAft>
                <a:spcPts val="600"/>
              </a:spcAft>
              <a:buFont typeface="Arial" panose="020B0604020202020204" pitchFamily="34" charset="0"/>
              <a:buChar char="•"/>
            </a:pPr>
            <a:endParaRPr lang="en-US" sz="2400" b="1" dirty="0">
              <a:latin typeface="Calibri" panose="020F0502020204030204"/>
            </a:endParaRPr>
          </a:p>
          <a:p>
            <a:pPr marL="114300" lvl="1" indent="0">
              <a:spcBef>
                <a:spcPts val="0"/>
              </a:spcBef>
              <a:spcAft>
                <a:spcPts val="600"/>
              </a:spcAft>
              <a:buNone/>
            </a:pPr>
            <a:r>
              <a:rPr kumimoji="0" lang="en-US" sz="2400" b="1" i="0" u="none" kern="1200" cap="none" spc="0" normalizeH="0" baseline="0" noProof="0" dirty="0">
                <a:ln>
                  <a:noFill/>
                </a:ln>
                <a:effectLst/>
                <a:uLnTx/>
                <a:uFillTx/>
                <a:latin typeface="Calibri" panose="020F0502020204030204"/>
                <a:ea typeface="+mn-ea"/>
                <a:cs typeface="+mn-cs"/>
              </a:rPr>
              <a:t>Required by July 2023</a:t>
            </a:r>
          </a:p>
          <a:p>
            <a:pPr marL="1257300" lvl="2" indent="-342900">
              <a:buFont typeface="Arial" panose="020B0604020202020204" pitchFamily="34" charset="0"/>
              <a:buChar char="•"/>
            </a:pPr>
            <a:endParaRPr kumimoji="0" lang="en-US" sz="2400" b="1" i="0" u="none" kern="1200" cap="none" spc="0" normalizeH="0" baseline="0" noProof="0" dirty="0">
              <a:ln>
                <a:noFill/>
              </a:ln>
              <a:solidFill>
                <a:srgbClr val="FF0000"/>
              </a:solidFill>
              <a:effectLst/>
              <a:uLnTx/>
              <a:uFillTx/>
              <a:latin typeface="Calibri" panose="020F0502020204030204"/>
              <a:ea typeface="+mn-ea"/>
              <a:cs typeface="+mn-cs"/>
            </a:endParaRPr>
          </a:p>
          <a:p>
            <a:pPr marL="0" indent="0">
              <a:buNone/>
            </a:pPr>
            <a:endParaRPr lang="en-US" b="1" u="sng" dirty="0"/>
          </a:p>
          <a:p>
            <a:pPr marL="0" indent="0">
              <a:buNone/>
            </a:pPr>
            <a:endParaRPr lang="en-US" sz="2000" b="1" dirty="0"/>
          </a:p>
        </p:txBody>
      </p:sp>
      <p:pic>
        <p:nvPicPr>
          <p:cNvPr id="3" name="Picture 2" descr="A group of people walking on a path in the woods&#10;&#10;Description automatically generated with low confidence">
            <a:extLst>
              <a:ext uri="{FF2B5EF4-FFF2-40B4-BE49-F238E27FC236}">
                <a16:creationId xmlns:a16="http://schemas.microsoft.com/office/drawing/2014/main" id="{0F9C14BA-0BBD-EC5B-0F98-E795429188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05998" y="1847850"/>
            <a:ext cx="6186002" cy="5010150"/>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969301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2022-23 CD Allocations</a:t>
            </a:r>
          </a:p>
          <a:p>
            <a:pPr marL="400050" lvl="1">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457200" lvl="1" indent="-3429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Approved in May and on CDGRS website</a:t>
            </a:r>
          </a:p>
          <a:p>
            <a:pPr marL="457200" lvl="1" indent="-342900">
              <a:spcBef>
                <a:spcPts val="0"/>
              </a:spcBef>
              <a:spcAft>
                <a:spcPts val="600"/>
              </a:spcAft>
              <a:buFont typeface="Arial" panose="020B0604020202020204" pitchFamily="34" charset="0"/>
              <a:buChar char="•"/>
            </a:pPr>
            <a:endParaRPr lang="en-US" sz="2400" b="1" dirty="0">
              <a:latin typeface="Calibri" panose="020F0502020204030204"/>
            </a:endParaRPr>
          </a:p>
          <a:p>
            <a:pPr marL="457200" lvl="1" indent="-3429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“Paperwork” is done and pending State Budget Approval</a:t>
            </a:r>
          </a:p>
          <a:p>
            <a:pPr marL="457200" lvl="1" indent="-342900">
              <a:spcBef>
                <a:spcPts val="0"/>
              </a:spcBef>
              <a:spcAft>
                <a:spcPts val="600"/>
              </a:spcAft>
              <a:buFont typeface="Arial" panose="020B0604020202020204" pitchFamily="34" charset="0"/>
              <a:buChar char="•"/>
            </a:pPr>
            <a:endParaRPr lang="en-US" sz="2400" b="1" dirty="0">
              <a:latin typeface="Calibri" panose="020F0502020204030204"/>
            </a:endParaRPr>
          </a:p>
          <a:p>
            <a:pPr marL="457200" lvl="1" indent="-3429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“Rumors” are state budget will be approved soon, but further delay might slow allocation advances</a:t>
            </a:r>
          </a:p>
          <a:p>
            <a:pPr marL="1257300" lvl="2" indent="-342900">
              <a:buFont typeface="Arial" panose="020B0604020202020204" pitchFamily="34" charset="0"/>
              <a:buChar char="•"/>
            </a:pPr>
            <a:endParaRPr kumimoji="0" lang="en-US" sz="2400" b="1" i="0" u="none" kern="1200" cap="none" spc="0" normalizeH="0" baseline="0" noProof="0" dirty="0">
              <a:ln>
                <a:noFill/>
              </a:ln>
              <a:solidFill>
                <a:srgbClr val="FF0000"/>
              </a:solidFill>
              <a:effectLst/>
              <a:uLnTx/>
              <a:uFillTx/>
              <a:latin typeface="Calibri" panose="020F0502020204030204"/>
              <a:ea typeface="+mn-ea"/>
              <a:cs typeface="+mn-cs"/>
            </a:endParaRPr>
          </a:p>
          <a:p>
            <a:pPr marL="0" indent="0">
              <a:buNone/>
            </a:pPr>
            <a:endParaRPr lang="en-US" b="1" u="sng" dirty="0"/>
          </a:p>
          <a:p>
            <a:pPr marL="0" indent="0">
              <a:buNone/>
            </a:pPr>
            <a:endParaRPr lang="en-US" sz="2000" b="1" dirty="0"/>
          </a:p>
        </p:txBody>
      </p:sp>
      <p:pic>
        <p:nvPicPr>
          <p:cNvPr id="3" name="Picture 2">
            <a:extLst>
              <a:ext uri="{FF2B5EF4-FFF2-40B4-BE49-F238E27FC236}">
                <a16:creationId xmlns:a16="http://schemas.microsoft.com/office/drawing/2014/main" id="{0BE438CE-8707-E874-38E9-196DE24AA7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6923" y="3752849"/>
            <a:ext cx="8545077" cy="3657601"/>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210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1DC2D-3A47-48BB-A8B8-36B46797DE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574" y="0"/>
            <a:ext cx="12236574" cy="6858000"/>
          </a:xfrm>
          <a:prstGeom prst="rect">
            <a:avLst/>
          </a:prstGeom>
        </p:spPr>
      </p:pic>
      <p:sp>
        <p:nvSpPr>
          <p:cNvPr id="11" name="Rectangle 10">
            <a:extLst>
              <a:ext uri="{FF2B5EF4-FFF2-40B4-BE49-F238E27FC236}">
                <a16:creationId xmlns:a16="http://schemas.microsoft.com/office/drawing/2014/main" id="{CCF9BB63-A70F-4BC2-B991-6D08FEE0F603}"/>
              </a:ext>
            </a:extLst>
          </p:cNvPr>
          <p:cNvSpPr/>
          <p:nvPr/>
        </p:nvSpPr>
        <p:spPr>
          <a:xfrm>
            <a:off x="9190614" y="3080551"/>
            <a:ext cx="2956068" cy="3513092"/>
          </a:xfrm>
          <a:prstGeom prst="rect">
            <a:avLst/>
          </a:prstGeom>
          <a:solidFill>
            <a:srgbClr val="003D78">
              <a:lumMod val="75000"/>
              <a:alpha val="64000"/>
            </a:srgbClr>
          </a:solidFill>
          <a:ln w="25400" cap="flat" cmpd="sng" algn="ctr">
            <a:noFill/>
            <a:prstDash val="solid"/>
          </a:ln>
          <a:effectLst/>
        </p:spPr>
        <p:txBody>
          <a:bodyPr tIns="0" rtlCol="0" anchor="ctr" anchorCtr="0"/>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rPr>
              <a:t>Ken Corradini</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sng" strike="noStrike" kern="1200" cap="none" spc="0" normalizeH="0" baseline="0" noProof="0" dirty="0">
                <a:ln>
                  <a:noFill/>
                </a:ln>
                <a:solidFill>
                  <a:srgbClr val="FFFFFF"/>
                </a:solidFill>
                <a:effectLst/>
                <a:uLnTx/>
                <a:uFillTx/>
                <a:latin typeface="Gill Sans MT"/>
                <a:ea typeface="+mn-ea"/>
                <a:cs typeface="+mn-cs"/>
              </a:rPr>
              <a:t>kjc139@psu.edu </a:t>
            </a:r>
          </a:p>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US" sz="1867"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rPr>
              <a:t>Roy Richardson: SCC </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sng" strike="noStrike" kern="1200" cap="none" spc="0" normalizeH="0" baseline="0" noProof="0" dirty="0">
                <a:ln>
                  <a:noFill/>
                </a:ln>
                <a:solidFill>
                  <a:srgbClr val="FFFFFF"/>
                </a:solidFill>
                <a:effectLst/>
                <a:uLnTx/>
                <a:uFillTx/>
                <a:latin typeface="Gill Sans MT"/>
                <a:ea typeface="+mn-ea"/>
                <a:cs typeface="+mn-cs"/>
              </a:rPr>
              <a:t>rrichardso@pa.gov</a:t>
            </a:r>
          </a:p>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US" sz="533"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US" sz="533"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rPr>
              <a:t>Steve Bloser: CDGRS</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hlinkClick r:id="rId4">
                  <a:extLst>
                    <a:ext uri="{A12FA001-AC4F-418D-AE19-62706E023703}">
                      <ahyp:hlinkClr xmlns:ahyp="http://schemas.microsoft.com/office/drawing/2018/hyperlinkcolor" val="tx"/>
                    </a:ext>
                  </a:extLst>
                </a:hlinkClick>
              </a:rPr>
              <a:t>smb201@psu.edu</a:t>
            </a:r>
            <a:endParaRPr kumimoji="0" lang="en-US" sz="1867"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4F526BC3-D6C4-4E91-931F-61AE800C45A4}"/>
              </a:ext>
            </a:extLst>
          </p:cNvPr>
          <p:cNvSpPr txBox="1"/>
          <p:nvPr/>
        </p:nvSpPr>
        <p:spPr>
          <a:xfrm>
            <a:off x="6457950" y="105409"/>
            <a:ext cx="5658089" cy="1169357"/>
          </a:xfrm>
          <a:prstGeom prst="rect">
            <a:avLst/>
          </a:prstGeom>
          <a:solidFill>
            <a:srgbClr val="003D78">
              <a:alpha val="65000"/>
            </a:srgbClr>
          </a:solidFill>
        </p:spPr>
        <p:txBody>
          <a:bodyPr wrap="square" lIns="121727" tIns="60864" rIns="121727" bIns="60864" rtlCol="0" anchor="t">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Gill Sans MT"/>
                <a:ea typeface="+mn-ea"/>
                <a:cs typeface="+mn-cs"/>
              </a:rPr>
              <a:t>FY 2022-23 DGLVR Updates</a:t>
            </a:r>
          </a:p>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Gill Sans MT"/>
                <a:ea typeface="+mn-ea"/>
                <a:cs typeface="+mn-cs"/>
              </a:rPr>
              <a:t>7/7/2022</a:t>
            </a:r>
          </a:p>
        </p:txBody>
      </p:sp>
      <p:pic>
        <p:nvPicPr>
          <p:cNvPr id="13" name="Picture 12">
            <a:extLst>
              <a:ext uri="{FF2B5EF4-FFF2-40B4-BE49-F238E27FC236}">
                <a16:creationId xmlns:a16="http://schemas.microsoft.com/office/drawing/2014/main" id="{B9532026-D6CC-42B9-9481-B9C947ED6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90614" y="2168809"/>
            <a:ext cx="1073527" cy="691665"/>
          </a:xfrm>
          <a:prstGeom prst="rect">
            <a:avLst/>
          </a:prstGeom>
        </p:spPr>
      </p:pic>
      <p:pic>
        <p:nvPicPr>
          <p:cNvPr id="14" name="Picture 13">
            <a:extLst>
              <a:ext uri="{FF2B5EF4-FFF2-40B4-BE49-F238E27FC236}">
                <a16:creationId xmlns:a16="http://schemas.microsoft.com/office/drawing/2014/main" id="{9A7F9058-5CAD-4BF1-8B43-4F9E210AF9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27257" y="2168808"/>
            <a:ext cx="1801627" cy="691665"/>
          </a:xfrm>
          <a:prstGeom prst="rect">
            <a:avLst/>
          </a:prstGeom>
        </p:spPr>
      </p:pic>
      <p:sp>
        <p:nvSpPr>
          <p:cNvPr id="15" name="TextBox 14">
            <a:extLst>
              <a:ext uri="{FF2B5EF4-FFF2-40B4-BE49-F238E27FC236}">
                <a16:creationId xmlns:a16="http://schemas.microsoft.com/office/drawing/2014/main" id="{E0FD8E9E-716E-473F-9384-D9840E292D83}"/>
              </a:ext>
            </a:extLst>
          </p:cNvPr>
          <p:cNvSpPr txBox="1"/>
          <p:nvPr/>
        </p:nvSpPr>
        <p:spPr>
          <a:xfrm>
            <a:off x="45319" y="76159"/>
            <a:ext cx="3587028" cy="1148903"/>
          </a:xfrm>
          <a:prstGeom prst="rect">
            <a:avLst/>
          </a:prstGeom>
          <a:solidFill>
            <a:srgbClr val="003D78">
              <a:alpha val="65000"/>
            </a:srgbClr>
          </a:solidFill>
        </p:spPr>
        <p:txBody>
          <a:bodyPr wrap="square" lIns="121727" tIns="60864" rIns="121727" bIns="60864" rtlCol="0" anchor="ctr" anchorCtr="0">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Gill Sans MT"/>
                <a:ea typeface="+mn-ea"/>
                <a:cs typeface="+mn-cs"/>
              </a:rPr>
              <a:t>Dirt Gravel and Low Volume Road Program</a:t>
            </a:r>
            <a:r>
              <a:rPr kumimoji="0" lang="en-US" sz="4000" b="0" i="0" u="none" strike="noStrike" kern="0" cap="none" spc="0" normalizeH="0" baseline="0" noProof="0" dirty="0">
                <a:ln>
                  <a:noFill/>
                </a:ln>
                <a:solidFill>
                  <a:srgbClr val="FFFFFF"/>
                </a:solidFill>
                <a:effectLst/>
                <a:uLnTx/>
                <a:uFillTx/>
                <a:latin typeface="Gill Sans MT"/>
                <a:ea typeface="+mn-ea"/>
                <a:cs typeface="+mn-cs"/>
              </a:rPr>
              <a:t> </a:t>
            </a:r>
          </a:p>
        </p:txBody>
      </p:sp>
      <p:sp>
        <p:nvSpPr>
          <p:cNvPr id="9" name="Subtitle 2">
            <a:extLst>
              <a:ext uri="{FF2B5EF4-FFF2-40B4-BE49-F238E27FC236}">
                <a16:creationId xmlns:a16="http://schemas.microsoft.com/office/drawing/2014/main" id="{BDA85AAA-EA7D-74FE-B9E4-D3F478D4193B}"/>
              </a:ext>
            </a:extLst>
          </p:cNvPr>
          <p:cNvSpPr txBox="1">
            <a:spLocks/>
          </p:cNvSpPr>
          <p:nvPr/>
        </p:nvSpPr>
        <p:spPr>
          <a:xfrm>
            <a:off x="696245" y="3429000"/>
            <a:ext cx="6726572" cy="1354216"/>
          </a:xfrm>
          <a:prstGeom prst="rect">
            <a:avLst/>
          </a:prstGeom>
          <a:solidFill>
            <a:srgbClr val="003D78">
              <a:alpha val="65000"/>
            </a:srgbClr>
          </a:solidFill>
        </p:spPr>
        <p:txBody>
          <a:bodyPr wrap="square" lIns="121727" tIns="60864" rIns="121727" bIns="60864" rtlCol="0" anchor="ctr" anchorCtr="0">
            <a:spAutoFit/>
          </a:bodyPr>
          <a:lstStyle>
            <a:defPPr>
              <a:defRPr lang="en-US"/>
            </a:defPPr>
            <a:lvl1pPr marR="0" lvl="0" indent="0" algn="ctr" defTabSz="1217288" fontAlgn="auto">
              <a:lnSpc>
                <a:spcPct val="100000"/>
              </a:lnSpc>
              <a:spcBef>
                <a:spcPts val="0"/>
              </a:spcBef>
              <a:spcAft>
                <a:spcPts val="0"/>
              </a:spcAft>
              <a:buClrTx/>
              <a:buSzTx/>
              <a:buFontTx/>
              <a:buNone/>
              <a:tabLst/>
              <a:defRPr kumimoji="0" sz="2667" b="0" i="0" u="none" strike="noStrike" kern="0" cap="none" spc="0" normalizeH="0" baseline="0">
                <a:ln>
                  <a:noFill/>
                </a:ln>
                <a:solidFill>
                  <a:srgbClr val="FFFFFF"/>
                </a:solidFill>
                <a:effectLst/>
                <a:uLnTx/>
                <a:uFillTx/>
                <a:latin typeface="Gill Sans M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You will need to reset your password to log into the CDGRS website and GIS system</a:t>
            </a:r>
          </a:p>
        </p:txBody>
      </p:sp>
      <p:sp>
        <p:nvSpPr>
          <p:cNvPr id="10" name="Subtitle 2">
            <a:extLst>
              <a:ext uri="{FF2B5EF4-FFF2-40B4-BE49-F238E27FC236}">
                <a16:creationId xmlns:a16="http://schemas.microsoft.com/office/drawing/2014/main" id="{9616D6E9-724D-479B-A28C-41AA4C1260F6}"/>
              </a:ext>
            </a:extLst>
          </p:cNvPr>
          <p:cNvSpPr txBox="1">
            <a:spLocks/>
          </p:cNvSpPr>
          <p:nvPr/>
        </p:nvSpPr>
        <p:spPr>
          <a:xfrm>
            <a:off x="696245" y="5143500"/>
            <a:ext cx="6726572" cy="1354216"/>
          </a:xfrm>
          <a:prstGeom prst="rect">
            <a:avLst/>
          </a:prstGeom>
          <a:solidFill>
            <a:srgbClr val="003D78">
              <a:alpha val="65000"/>
            </a:srgbClr>
          </a:solidFill>
        </p:spPr>
        <p:txBody>
          <a:bodyPr wrap="square" lIns="121727" tIns="60864" rIns="121727" bIns="60864" rtlCol="0" anchor="ctr" anchorCtr="0">
            <a:spAutoFit/>
          </a:bodyPr>
          <a:lstStyle>
            <a:defPPr>
              <a:defRPr lang="en-US"/>
            </a:defPPr>
            <a:lvl1pPr marR="0" lvl="0" indent="0" algn="ctr" defTabSz="1217288" fontAlgn="auto">
              <a:lnSpc>
                <a:spcPct val="100000"/>
              </a:lnSpc>
              <a:spcBef>
                <a:spcPts val="0"/>
              </a:spcBef>
              <a:spcAft>
                <a:spcPts val="0"/>
              </a:spcAft>
              <a:buClrTx/>
              <a:buSzTx/>
              <a:buFontTx/>
              <a:buNone/>
              <a:tabLst/>
              <a:defRPr kumimoji="0" sz="2667" b="0" i="0" u="none" strike="noStrike" kern="0" cap="none" spc="0" normalizeH="0" baseline="0">
                <a:ln>
                  <a:noFill/>
                </a:ln>
                <a:solidFill>
                  <a:srgbClr val="FFFFFF"/>
                </a:solidFill>
                <a:effectLst/>
                <a:uLnTx/>
                <a:uFillTx/>
                <a:latin typeface="Gill Sans M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All Policy Changes: Stream Crossing, DSA, and others are effective on any contracts signed on or after July 1, 2022.</a:t>
            </a:r>
          </a:p>
        </p:txBody>
      </p:sp>
    </p:spTree>
    <p:extLst>
      <p:ext uri="{BB962C8B-B14F-4D97-AF65-F5344CB8AC3E}">
        <p14:creationId xmlns:p14="http://schemas.microsoft.com/office/powerpoint/2010/main" val="113877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Website Updates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342900" lvl="1" indent="-2286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Redesigned </a:t>
            </a:r>
          </a:p>
          <a:p>
            <a:pPr marL="742950" lvl="2">
              <a:spcBef>
                <a:spcPts val="0"/>
              </a:spcBef>
              <a:spcAft>
                <a:spcPts val="600"/>
              </a:spcAft>
            </a:pPr>
            <a:r>
              <a:rPr lang="en-US" sz="2000" b="1" dirty="0">
                <a:latin typeface="Calibri" panose="020F0502020204030204"/>
              </a:rPr>
              <a:t>Necessitated due to Penn State IT requirements</a:t>
            </a:r>
            <a:endParaRPr kumimoji="0" lang="en-US" sz="2000" b="1" i="0" u="none" kern="1200" cap="none" spc="0" normalizeH="0" baseline="0" noProof="0" dirty="0">
              <a:ln>
                <a:noFill/>
              </a:ln>
              <a:effectLst/>
              <a:uLnTx/>
              <a:uFillTx/>
              <a:latin typeface="Calibri" panose="020F0502020204030204"/>
              <a:ea typeface="+mn-ea"/>
              <a:cs typeface="+mn-cs"/>
            </a:endParaRPr>
          </a:p>
          <a:p>
            <a:pPr marL="742950" lvl="2">
              <a:spcBef>
                <a:spcPts val="0"/>
              </a:spcBef>
              <a:spcAft>
                <a:spcPts val="600"/>
              </a:spcAft>
            </a:pPr>
            <a:r>
              <a:rPr lang="en-US" sz="2000" b="1" dirty="0">
                <a:latin typeface="Calibri" panose="020F0502020204030204"/>
              </a:rPr>
              <a:t>Flexibility:</a:t>
            </a:r>
          </a:p>
          <a:p>
            <a:pPr marL="1200150" lvl="3">
              <a:spcBef>
                <a:spcPts val="0"/>
              </a:spcBef>
              <a:spcAft>
                <a:spcPts val="600"/>
              </a:spcAft>
            </a:pPr>
            <a:r>
              <a:rPr lang="en-US" sz="1600" dirty="0">
                <a:latin typeface="Calibri" panose="020F0502020204030204"/>
              </a:rPr>
              <a:t>Accommodates various devices much better than the old site</a:t>
            </a:r>
          </a:p>
          <a:p>
            <a:pPr marL="1200150" lvl="3">
              <a:spcBef>
                <a:spcPts val="0"/>
              </a:spcBef>
              <a:spcAft>
                <a:spcPts val="600"/>
              </a:spcAft>
            </a:pPr>
            <a:r>
              <a:rPr lang="en-US" sz="1600" dirty="0">
                <a:latin typeface="Calibri" panose="020F0502020204030204"/>
              </a:rPr>
              <a:t>Will allow for greater usage of various media tools</a:t>
            </a:r>
          </a:p>
          <a:p>
            <a:pPr marL="742950" lvl="2">
              <a:spcBef>
                <a:spcPts val="0"/>
              </a:spcBef>
              <a:spcAft>
                <a:spcPts val="600"/>
              </a:spcAft>
            </a:pPr>
            <a:r>
              <a:rPr lang="en-US" sz="2000" b="1" dirty="0">
                <a:latin typeface="Calibri" panose="020F0502020204030204"/>
              </a:rPr>
              <a:t>All forms and buttons are active</a:t>
            </a:r>
          </a:p>
          <a:p>
            <a:pPr marL="742950" lvl="2">
              <a:spcBef>
                <a:spcPts val="0"/>
              </a:spcBef>
              <a:spcAft>
                <a:spcPts val="600"/>
              </a:spcAft>
            </a:pPr>
            <a:r>
              <a:rPr lang="en-US" sz="2000" b="1" dirty="0">
                <a:latin typeface="Calibri" panose="020F0502020204030204"/>
              </a:rPr>
              <a:t>Will be small formatting changes over the next few weeks</a:t>
            </a:r>
            <a:endParaRPr lang="en-US" sz="2000" dirty="0">
              <a:latin typeface="Calibri" panose="020F0502020204030204"/>
            </a:endParaRPr>
          </a:p>
          <a:p>
            <a:pPr marL="342900" lvl="1" indent="-228600" defTabSz="1219170" fontAlgn="base">
              <a:spcBef>
                <a:spcPts val="0"/>
              </a:spcBef>
              <a:spcAft>
                <a:spcPts val="600"/>
              </a:spcAft>
              <a:buFont typeface="Arial" panose="020B0604020202020204" pitchFamily="34" charset="0"/>
              <a:buChar char="•"/>
              <a:defRPr/>
            </a:pPr>
            <a:r>
              <a:rPr lang="en-US" sz="2400" b="1" dirty="0">
                <a:latin typeface="Calibri" panose="020F0502020204030204"/>
              </a:rPr>
              <a:t>Security Requirements</a:t>
            </a:r>
          </a:p>
          <a:p>
            <a:pPr marL="742950" lvl="2" defTabSz="1219170" fontAlgn="base">
              <a:spcBef>
                <a:spcPts val="0"/>
              </a:spcBef>
              <a:spcAft>
                <a:spcPts val="600"/>
              </a:spcAft>
              <a:defRPr/>
            </a:pPr>
            <a:r>
              <a:rPr lang="en-US" sz="2000" dirty="0">
                <a:latin typeface="Calibri" panose="020F0502020204030204"/>
              </a:rPr>
              <a:t>Migration to new database resulted in all passwords to be reset</a:t>
            </a:r>
          </a:p>
          <a:p>
            <a:pPr marL="742950" lvl="2" defTabSz="1219170" fontAlgn="base">
              <a:spcBef>
                <a:spcPts val="0"/>
              </a:spcBef>
              <a:spcAft>
                <a:spcPts val="600"/>
              </a:spcAft>
              <a:defRPr/>
            </a:pPr>
            <a:r>
              <a:rPr lang="en-US" sz="2000" dirty="0">
                <a:latin typeface="Calibri" panose="020F0502020204030204"/>
              </a:rPr>
              <a:t>First time login requires the password to be reset</a:t>
            </a:r>
          </a:p>
          <a:p>
            <a:pPr marL="742950" lvl="2" defTabSz="1219170" fontAlgn="base">
              <a:spcBef>
                <a:spcPts val="0"/>
              </a:spcBef>
              <a:spcAft>
                <a:spcPts val="600"/>
              </a:spcAft>
              <a:defRPr/>
            </a:pPr>
            <a:r>
              <a:rPr lang="en-US" sz="2000" dirty="0">
                <a:latin typeface="Calibri" panose="020F0502020204030204"/>
              </a:rPr>
              <a:t>You are allowed to use your old password</a:t>
            </a:r>
          </a:p>
          <a:p>
            <a:pPr marL="1200150" lvl="3" defTabSz="1219170" fontAlgn="base">
              <a:spcBef>
                <a:spcPts val="0"/>
              </a:spcBef>
              <a:spcAft>
                <a:spcPts val="600"/>
              </a:spcAft>
              <a:defRPr/>
            </a:pPr>
            <a:r>
              <a:rPr lang="en-US" sz="1600" dirty="0">
                <a:latin typeface="Calibri" panose="020F0502020204030204"/>
              </a:rPr>
              <a:t>For weak passwords, you are required to perform an extra step to allow it.</a:t>
            </a:r>
          </a:p>
          <a:p>
            <a:pPr marL="1200150" lvl="3" defTabSz="1219170" fontAlgn="base">
              <a:spcBef>
                <a:spcPts val="0"/>
              </a:spcBef>
              <a:spcAft>
                <a:spcPts val="600"/>
              </a:spcAft>
              <a:defRPr/>
            </a:pPr>
            <a:r>
              <a:rPr lang="en-US" sz="1600" dirty="0">
                <a:latin typeface="Calibri" panose="020F0502020204030204"/>
              </a:rPr>
              <a:t>Strongly recommended to create a stronger password</a:t>
            </a:r>
          </a:p>
          <a:p>
            <a:pPr marL="0" indent="0">
              <a:buNone/>
            </a:pPr>
            <a:endParaRPr lang="en-US" b="1" u="sng" dirty="0"/>
          </a:p>
          <a:p>
            <a:pPr marL="0" indent="0">
              <a:buNone/>
            </a:pPr>
            <a:endParaRPr lang="en-US" sz="2000" b="1" dirty="0"/>
          </a:p>
        </p:txBody>
      </p:sp>
    </p:spTree>
    <p:extLst>
      <p:ext uri="{BB962C8B-B14F-4D97-AF65-F5344CB8AC3E}">
        <p14:creationId xmlns:p14="http://schemas.microsoft.com/office/powerpoint/2010/main" val="90954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Website Updates: Resetting Your Password</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r>
              <a:rPr lang="en-US" sz="2400" b="1" dirty="0">
                <a:latin typeface="Calibri" panose="020F0502020204030204"/>
              </a:rPr>
              <a:t>Step</a:t>
            </a:r>
            <a:r>
              <a:rPr kumimoji="0" lang="en-US" sz="2400" b="1" i="0" u="none" kern="1200" cap="none" spc="0" normalizeH="0" baseline="0" noProof="0" dirty="0">
                <a:ln>
                  <a:noFill/>
                </a:ln>
                <a:effectLst/>
                <a:uLnTx/>
                <a:uFillTx/>
                <a:latin typeface="Calibri" panose="020F0502020204030204"/>
                <a:ea typeface="+mn-ea"/>
                <a:cs typeface="+mn-cs"/>
              </a:rPr>
              <a:t> 1: Click the Account Login link in the</a:t>
            </a:r>
            <a:br>
              <a:rPr kumimoji="0" lang="en-US" sz="2400" b="1" i="0" u="none" kern="1200" cap="none" spc="0" normalizeH="0" baseline="0" noProof="0" dirty="0">
                <a:ln>
                  <a:noFill/>
                </a:ln>
                <a:effectLst/>
                <a:uLnTx/>
                <a:uFillTx/>
                <a:latin typeface="Calibri" panose="020F0502020204030204"/>
                <a:ea typeface="+mn-ea"/>
                <a:cs typeface="+mn-cs"/>
              </a:rPr>
            </a:br>
            <a:r>
              <a:rPr kumimoji="0" lang="en-US" sz="2400" b="1" i="0" u="none" kern="1200" cap="none" spc="0" normalizeH="0" baseline="0" noProof="0" dirty="0">
                <a:ln>
                  <a:noFill/>
                </a:ln>
                <a:effectLst/>
                <a:uLnTx/>
                <a:uFillTx/>
                <a:latin typeface="Calibri" panose="020F0502020204030204"/>
                <a:ea typeface="+mn-ea"/>
                <a:cs typeface="+mn-cs"/>
              </a:rPr>
              <a:t>upper right corner. Note: you may have to</a:t>
            </a:r>
            <a:br>
              <a:rPr kumimoji="0" lang="en-US" sz="2400" b="1" i="0" u="none" kern="1200" cap="none" spc="0" normalizeH="0" baseline="0" noProof="0" dirty="0">
                <a:ln>
                  <a:noFill/>
                </a:ln>
                <a:effectLst/>
                <a:uLnTx/>
                <a:uFillTx/>
                <a:latin typeface="Calibri" panose="020F0502020204030204"/>
                <a:ea typeface="+mn-ea"/>
                <a:cs typeface="+mn-cs"/>
              </a:rPr>
            </a:br>
            <a:r>
              <a:rPr kumimoji="0" lang="en-US" sz="2400" b="1" i="0" u="none" kern="1200" cap="none" spc="0" normalizeH="0" baseline="0" noProof="0" dirty="0">
                <a:ln>
                  <a:noFill/>
                </a:ln>
                <a:effectLst/>
                <a:uLnTx/>
                <a:uFillTx/>
                <a:latin typeface="Calibri" panose="020F0502020204030204"/>
                <a:ea typeface="+mn-ea"/>
                <a:cs typeface="+mn-cs"/>
              </a:rPr>
              <a:t>scroll to the top of the page to see the link.</a:t>
            </a:r>
          </a:p>
          <a:p>
            <a:pPr marL="114300" lvl="1" indent="0">
              <a:spcBef>
                <a:spcPts val="0"/>
              </a:spcBef>
              <a:spcAft>
                <a:spcPts val="600"/>
              </a:spcAft>
              <a:buNone/>
            </a:pPr>
            <a:endParaRPr lang="en-US" sz="2400" b="1" dirty="0">
              <a:latin typeface="Calibri" panose="020F0502020204030204"/>
            </a:endParaRPr>
          </a:p>
          <a:p>
            <a:pPr marL="114300" lvl="1" indent="0">
              <a:spcBef>
                <a:spcPts val="0"/>
              </a:spcBef>
              <a:spcAft>
                <a:spcPts val="600"/>
              </a:spcAft>
              <a:buNone/>
            </a:pPr>
            <a:r>
              <a:rPr lang="en-US" sz="2400" b="1" dirty="0">
                <a:latin typeface="Calibri" panose="020F0502020204030204"/>
              </a:rPr>
              <a:t>Step 2: Click the First time here… link at the</a:t>
            </a:r>
            <a:br>
              <a:rPr lang="en-US" sz="2400" b="1" dirty="0">
                <a:latin typeface="Calibri" panose="020F0502020204030204"/>
              </a:rPr>
            </a:br>
            <a:r>
              <a:rPr lang="en-US" sz="2400" b="1" dirty="0">
                <a:latin typeface="Calibri" panose="020F0502020204030204"/>
              </a:rPr>
              <a:t>bottom of the User Login page.</a:t>
            </a:r>
          </a:p>
          <a:p>
            <a:pPr marL="342900" lvl="1" indent="-228600">
              <a:spcBef>
                <a:spcPts val="0"/>
              </a:spcBef>
              <a:spcAft>
                <a:spcPts val="600"/>
              </a:spcAft>
              <a:buFont typeface="Arial" panose="020B0604020202020204" pitchFamily="34" charset="0"/>
              <a:buChar char="•"/>
            </a:pPr>
            <a:endParaRPr lang="en-US" sz="2400" b="1" dirty="0">
              <a:latin typeface="Calibri" panose="020F0502020204030204"/>
            </a:endParaRPr>
          </a:p>
          <a:p>
            <a:pPr marL="342900" lvl="1" indent="-228600">
              <a:spcBef>
                <a:spcPts val="0"/>
              </a:spcBef>
              <a:spcAft>
                <a:spcPts val="600"/>
              </a:spcAft>
              <a:buFont typeface="Arial" panose="020B0604020202020204" pitchFamily="34" charset="0"/>
              <a:buChar char="•"/>
            </a:pPr>
            <a:endParaRPr kumimoji="0" lang="en-US" sz="2400" b="1" i="0" u="none" kern="1200" cap="none" spc="0" normalizeH="0" baseline="0" noProof="0" dirty="0">
              <a:ln>
                <a:noFill/>
              </a:ln>
              <a:effectLst/>
              <a:uLnTx/>
              <a:uFillTx/>
              <a:latin typeface="Calibri" panose="020F0502020204030204"/>
              <a:ea typeface="+mn-ea"/>
              <a:cs typeface="+mn-cs"/>
            </a:endParaRPr>
          </a:p>
          <a:p>
            <a:pPr marL="0" indent="0">
              <a:buNone/>
            </a:pPr>
            <a:endParaRPr lang="en-US" b="1" u="sng" dirty="0"/>
          </a:p>
          <a:p>
            <a:pPr marL="0" indent="0">
              <a:buNone/>
            </a:pPr>
            <a:endParaRPr lang="en-US" sz="2000" b="1" dirty="0"/>
          </a:p>
        </p:txBody>
      </p:sp>
      <p:pic>
        <p:nvPicPr>
          <p:cNvPr id="8" name="Picture 7">
            <a:extLst>
              <a:ext uri="{FF2B5EF4-FFF2-40B4-BE49-F238E27FC236}">
                <a16:creationId xmlns:a16="http://schemas.microsoft.com/office/drawing/2014/main" id="{93BB1328-EE1A-E527-F088-EC742A5D51EB}"/>
              </a:ext>
            </a:extLst>
          </p:cNvPr>
          <p:cNvPicPr>
            <a:picLocks noChangeAspect="1"/>
          </p:cNvPicPr>
          <p:nvPr/>
        </p:nvPicPr>
        <p:blipFill>
          <a:blip r:embed="rId3"/>
          <a:stretch>
            <a:fillRect/>
          </a:stretch>
        </p:blipFill>
        <p:spPr>
          <a:xfrm>
            <a:off x="6154560" y="1245425"/>
            <a:ext cx="5942857" cy="1200000"/>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D5618F1E-B3CC-5CEC-EE32-EE2F40060391}"/>
              </a:ext>
            </a:extLst>
          </p:cNvPr>
          <p:cNvPicPr>
            <a:picLocks noChangeAspect="1"/>
          </p:cNvPicPr>
          <p:nvPr/>
        </p:nvPicPr>
        <p:blipFill>
          <a:blip r:embed="rId4"/>
          <a:stretch>
            <a:fillRect/>
          </a:stretch>
        </p:blipFill>
        <p:spPr>
          <a:xfrm>
            <a:off x="6883243" y="2829569"/>
            <a:ext cx="4876190" cy="33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2951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Website Updates: Resetting Your Password</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r>
              <a:rPr lang="en-US" sz="2400" b="1" dirty="0">
                <a:latin typeface="Calibri" panose="020F0502020204030204"/>
              </a:rPr>
              <a:t>Step 3: Enter either your username or email and</a:t>
            </a:r>
            <a:br>
              <a:rPr lang="en-US" sz="2400" b="1" dirty="0">
                <a:latin typeface="Calibri" panose="020F0502020204030204"/>
              </a:rPr>
            </a:br>
            <a:r>
              <a:rPr lang="en-US" sz="2400" b="1" dirty="0">
                <a:latin typeface="Calibri" panose="020F0502020204030204"/>
              </a:rPr>
              <a:t>click the Reset Password button. Note: If you are</a:t>
            </a:r>
            <a:br>
              <a:rPr lang="en-US" sz="2400" b="1" dirty="0">
                <a:latin typeface="Calibri" panose="020F0502020204030204"/>
              </a:rPr>
            </a:br>
            <a:r>
              <a:rPr lang="en-US" sz="2400" b="1" dirty="0">
                <a:latin typeface="Calibri" panose="020F0502020204030204"/>
              </a:rPr>
              <a:t>unsure what email is associated with your</a:t>
            </a:r>
            <a:br>
              <a:rPr lang="en-US" sz="2400" b="1" dirty="0">
                <a:latin typeface="Calibri" panose="020F0502020204030204"/>
              </a:rPr>
            </a:br>
            <a:r>
              <a:rPr lang="en-US" sz="2400" b="1" dirty="0">
                <a:latin typeface="Calibri" panose="020F0502020204030204"/>
              </a:rPr>
              <a:t>username, then enter your username.</a:t>
            </a:r>
            <a:endParaRPr kumimoji="0" lang="en-US" sz="2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endParaRPr lang="en-US" sz="2400" b="1" dirty="0">
              <a:latin typeface="Calibri" panose="020F0502020204030204"/>
            </a:endParaRPr>
          </a:p>
          <a:p>
            <a:pPr marL="114300" lvl="1" indent="0">
              <a:spcBef>
                <a:spcPts val="0"/>
              </a:spcBef>
              <a:spcAft>
                <a:spcPts val="600"/>
              </a:spcAft>
              <a:buNone/>
            </a:pPr>
            <a:r>
              <a:rPr lang="en-US" sz="2400" b="1" dirty="0">
                <a:latin typeface="Calibri" panose="020F0502020204030204"/>
              </a:rPr>
              <a:t>Step 4: You will be notified than an email has been</a:t>
            </a:r>
            <a:br>
              <a:rPr lang="en-US" sz="2400" b="1" dirty="0">
                <a:latin typeface="Calibri" panose="020F0502020204030204"/>
              </a:rPr>
            </a:br>
            <a:r>
              <a:rPr lang="en-US" sz="2400" b="1" dirty="0">
                <a:latin typeface="Calibri" panose="020F0502020204030204"/>
              </a:rPr>
              <a:t>sent. Open that email and click the link that is</a:t>
            </a:r>
            <a:br>
              <a:rPr lang="en-US" sz="2400" b="1" dirty="0">
                <a:latin typeface="Calibri" panose="020F0502020204030204"/>
              </a:rPr>
            </a:br>
            <a:r>
              <a:rPr lang="en-US" sz="2400" b="1" dirty="0">
                <a:latin typeface="Calibri" panose="020F0502020204030204"/>
              </a:rPr>
              <a:t>provided.</a:t>
            </a:r>
          </a:p>
          <a:p>
            <a:pPr marL="342900" lvl="1" indent="-228600">
              <a:spcBef>
                <a:spcPts val="0"/>
              </a:spcBef>
              <a:spcAft>
                <a:spcPts val="600"/>
              </a:spcAft>
              <a:buFont typeface="Arial" panose="020B0604020202020204" pitchFamily="34" charset="0"/>
              <a:buChar char="•"/>
            </a:pPr>
            <a:endParaRPr kumimoji="0" lang="en-US" sz="2400" b="1" i="0" u="none" kern="1200" cap="none" spc="0" normalizeH="0" baseline="0" noProof="0" dirty="0">
              <a:ln>
                <a:noFill/>
              </a:ln>
              <a:effectLst/>
              <a:uLnTx/>
              <a:uFillTx/>
              <a:latin typeface="Calibri" panose="020F0502020204030204"/>
              <a:ea typeface="+mn-ea"/>
              <a:cs typeface="+mn-cs"/>
            </a:endParaRPr>
          </a:p>
          <a:p>
            <a:pPr marL="0" indent="0">
              <a:buNone/>
            </a:pPr>
            <a:endParaRPr lang="en-US" b="1" u="sng" dirty="0"/>
          </a:p>
          <a:p>
            <a:pPr marL="0" indent="0">
              <a:buNone/>
            </a:pPr>
            <a:endParaRPr lang="en-US" sz="2000" b="1" dirty="0"/>
          </a:p>
        </p:txBody>
      </p:sp>
      <p:pic>
        <p:nvPicPr>
          <p:cNvPr id="2" name="Picture 1">
            <a:extLst>
              <a:ext uri="{FF2B5EF4-FFF2-40B4-BE49-F238E27FC236}">
                <a16:creationId xmlns:a16="http://schemas.microsoft.com/office/drawing/2014/main" id="{740F960D-60D3-AAA4-1A08-43DDB16746F1}"/>
              </a:ext>
            </a:extLst>
          </p:cNvPr>
          <p:cNvPicPr>
            <a:picLocks noChangeAspect="1"/>
          </p:cNvPicPr>
          <p:nvPr/>
        </p:nvPicPr>
        <p:blipFill>
          <a:blip r:embed="rId3"/>
          <a:stretch>
            <a:fillRect/>
          </a:stretch>
        </p:blipFill>
        <p:spPr>
          <a:xfrm>
            <a:off x="6999015" y="1257044"/>
            <a:ext cx="4885714" cy="2847619"/>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3EF0392E-B199-5086-C7B3-371D847A79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5870" y="4247431"/>
            <a:ext cx="4225013" cy="24195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649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Website Updates: Resetting Your Password</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r>
              <a:rPr lang="en-US" sz="2400" b="1" dirty="0">
                <a:latin typeface="Calibri" panose="020F0502020204030204"/>
              </a:rPr>
              <a:t>Step 5: Upon completing Step 4, the New Password page</a:t>
            </a:r>
            <a:br>
              <a:rPr lang="en-US" sz="2400" b="1" dirty="0">
                <a:latin typeface="Calibri" panose="020F0502020204030204"/>
              </a:rPr>
            </a:br>
            <a:r>
              <a:rPr lang="en-US" sz="2400" b="1" dirty="0">
                <a:latin typeface="Calibri" panose="020F0502020204030204"/>
              </a:rPr>
              <a:t>will open. Enter your password and click Log in. Note: you</a:t>
            </a:r>
            <a:br>
              <a:rPr lang="en-US" sz="2400" b="1" dirty="0">
                <a:latin typeface="Calibri" panose="020F0502020204030204"/>
              </a:rPr>
            </a:br>
            <a:r>
              <a:rPr lang="en-US" sz="2400" b="1" dirty="0">
                <a:latin typeface="Calibri" panose="020F0502020204030204"/>
              </a:rPr>
              <a:t>can use your previous password. But if it is too weak, you</a:t>
            </a:r>
            <a:br>
              <a:rPr lang="en-US" sz="2400" b="1" dirty="0">
                <a:latin typeface="Calibri" panose="020F0502020204030204"/>
              </a:rPr>
            </a:br>
            <a:r>
              <a:rPr lang="en-US" sz="2400" b="1" dirty="0">
                <a:latin typeface="Calibri" panose="020F0502020204030204"/>
              </a:rPr>
              <a:t>will have to confirm you want to use that password. Please</a:t>
            </a:r>
            <a:br>
              <a:rPr lang="en-US" sz="2400" b="1" dirty="0">
                <a:latin typeface="Calibri" panose="020F0502020204030204"/>
              </a:rPr>
            </a:br>
            <a:r>
              <a:rPr lang="en-US" sz="2400" b="1" dirty="0">
                <a:latin typeface="Calibri" panose="020F0502020204030204"/>
              </a:rPr>
              <a:t>try to avoid weak passwords for obvious reasons.</a:t>
            </a:r>
            <a:endParaRPr kumimoji="0" lang="en-US" sz="2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endParaRPr lang="en-US" sz="2400" b="1" dirty="0">
              <a:latin typeface="Calibri" panose="020F0502020204030204"/>
            </a:endParaRPr>
          </a:p>
          <a:p>
            <a:pPr marL="342900" lvl="1" indent="-228600">
              <a:spcBef>
                <a:spcPts val="0"/>
              </a:spcBef>
              <a:spcAft>
                <a:spcPts val="600"/>
              </a:spcAft>
              <a:buFont typeface="Arial" panose="020B0604020202020204" pitchFamily="34" charset="0"/>
              <a:buChar char="•"/>
            </a:pPr>
            <a:endParaRPr lang="en-US" sz="2400" b="1" dirty="0">
              <a:latin typeface="Calibri" panose="020F0502020204030204"/>
            </a:endParaRPr>
          </a:p>
          <a:p>
            <a:pPr marL="342900" lvl="1" indent="-228600">
              <a:spcBef>
                <a:spcPts val="0"/>
              </a:spcBef>
              <a:spcAft>
                <a:spcPts val="600"/>
              </a:spcAft>
              <a:buFont typeface="Arial" panose="020B0604020202020204" pitchFamily="34" charset="0"/>
              <a:buChar char="•"/>
            </a:pPr>
            <a:endParaRPr kumimoji="0" lang="en-US" sz="2400" b="1" i="0" u="none" kern="1200" cap="none" spc="0" normalizeH="0" baseline="0" noProof="0" dirty="0">
              <a:ln>
                <a:noFill/>
              </a:ln>
              <a:effectLst/>
              <a:uLnTx/>
              <a:uFillTx/>
              <a:latin typeface="Calibri" panose="020F0502020204030204"/>
              <a:ea typeface="+mn-ea"/>
              <a:cs typeface="+mn-cs"/>
            </a:endParaRPr>
          </a:p>
          <a:p>
            <a:pPr marL="0" indent="0">
              <a:buNone/>
            </a:pPr>
            <a:endParaRPr lang="en-US" b="1" u="sng" dirty="0"/>
          </a:p>
          <a:p>
            <a:pPr marL="0" indent="0">
              <a:buNone/>
            </a:pPr>
            <a:endParaRPr lang="en-US" sz="2000" b="1" dirty="0"/>
          </a:p>
        </p:txBody>
      </p:sp>
      <p:pic>
        <p:nvPicPr>
          <p:cNvPr id="2" name="Picture 1">
            <a:extLst>
              <a:ext uri="{FF2B5EF4-FFF2-40B4-BE49-F238E27FC236}">
                <a16:creationId xmlns:a16="http://schemas.microsoft.com/office/drawing/2014/main" id="{38BCFE06-BF74-1445-81D6-8A03246DF2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128" y="1304048"/>
            <a:ext cx="2926272" cy="51191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2943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Website Updates: Resetting Your Password</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r>
              <a:rPr lang="en-US" sz="2400" b="1" dirty="0">
                <a:latin typeface="Calibri" panose="020F0502020204030204"/>
              </a:rPr>
              <a:t>Step 6: Your password is now reset. Click Log in to be taken to</a:t>
            </a:r>
            <a:br>
              <a:rPr lang="en-US" sz="2400" b="1" dirty="0">
                <a:latin typeface="Calibri" panose="020F0502020204030204"/>
              </a:rPr>
            </a:br>
            <a:r>
              <a:rPr lang="en-US" sz="2400" b="1" dirty="0">
                <a:latin typeface="Calibri" panose="020F0502020204030204"/>
              </a:rPr>
              <a:t>the Sign In page.</a:t>
            </a:r>
            <a:endParaRPr kumimoji="0" lang="en-US" sz="2400" b="1" i="0" u="none" kern="1200" cap="none" spc="0" normalizeH="0" baseline="0" noProof="0" dirty="0">
              <a:ln>
                <a:noFill/>
              </a:ln>
              <a:effectLst/>
              <a:uLnTx/>
              <a:uFillTx/>
              <a:latin typeface="Calibri" panose="020F0502020204030204"/>
              <a:ea typeface="+mn-ea"/>
              <a:cs typeface="+mn-cs"/>
            </a:endParaRPr>
          </a:p>
          <a:p>
            <a:pPr marL="114300" lvl="1" indent="0">
              <a:spcBef>
                <a:spcPts val="0"/>
              </a:spcBef>
              <a:spcAft>
                <a:spcPts val="600"/>
              </a:spcAft>
              <a:buNone/>
            </a:pPr>
            <a:endParaRPr lang="en-US" sz="2400" b="1" dirty="0">
              <a:latin typeface="Calibri" panose="020F0502020204030204"/>
            </a:endParaRPr>
          </a:p>
          <a:p>
            <a:pPr marL="114300" lvl="1" indent="0">
              <a:spcBef>
                <a:spcPts val="0"/>
              </a:spcBef>
              <a:spcAft>
                <a:spcPts val="600"/>
              </a:spcAft>
              <a:buNone/>
            </a:pPr>
            <a:r>
              <a:rPr lang="en-US" sz="2400" b="1" dirty="0">
                <a:latin typeface="Calibri" panose="020F0502020204030204"/>
              </a:rPr>
              <a:t>Step 7: Enter your username and new password and click the</a:t>
            </a:r>
            <a:br>
              <a:rPr lang="en-US" sz="2400" b="1" dirty="0">
                <a:latin typeface="Calibri" panose="020F0502020204030204"/>
              </a:rPr>
            </a:br>
            <a:r>
              <a:rPr lang="en-US" sz="2400" b="1" dirty="0">
                <a:latin typeface="Calibri" panose="020F0502020204030204"/>
              </a:rPr>
              <a:t>Log In button. You’ll then be taken to your User Page where</a:t>
            </a:r>
            <a:br>
              <a:rPr lang="en-US" sz="2400" b="1" dirty="0">
                <a:latin typeface="Calibri" panose="020F0502020204030204"/>
              </a:rPr>
            </a:br>
            <a:r>
              <a:rPr lang="en-US" sz="2400" b="1" dirty="0">
                <a:latin typeface="Calibri" panose="020F0502020204030204"/>
              </a:rPr>
              <a:t>you can access the GIS, Stream Crossing Notification Form and</a:t>
            </a:r>
            <a:br>
              <a:rPr lang="en-US" sz="2400" b="1" dirty="0">
                <a:latin typeface="Calibri" panose="020F0502020204030204"/>
              </a:rPr>
            </a:br>
            <a:r>
              <a:rPr lang="en-US" sz="2400" b="1" dirty="0">
                <a:latin typeface="Calibri" panose="020F0502020204030204"/>
              </a:rPr>
              <a:t>any other authorized tools.</a:t>
            </a:r>
          </a:p>
          <a:p>
            <a:pPr marL="342900" lvl="1" indent="-228600">
              <a:spcBef>
                <a:spcPts val="0"/>
              </a:spcBef>
              <a:spcAft>
                <a:spcPts val="600"/>
              </a:spcAft>
              <a:buFont typeface="Arial" panose="020B0604020202020204" pitchFamily="34" charset="0"/>
              <a:buChar char="•"/>
            </a:pPr>
            <a:endParaRPr lang="en-US" sz="2400" b="1" dirty="0">
              <a:latin typeface="Calibri" panose="020F0502020204030204"/>
            </a:endParaRPr>
          </a:p>
          <a:p>
            <a:pPr marL="342900" lvl="1" indent="-228600">
              <a:spcBef>
                <a:spcPts val="0"/>
              </a:spcBef>
              <a:spcAft>
                <a:spcPts val="600"/>
              </a:spcAft>
              <a:buFont typeface="Arial" panose="020B0604020202020204" pitchFamily="34" charset="0"/>
              <a:buChar char="•"/>
            </a:pPr>
            <a:endParaRPr kumimoji="0" lang="en-US" sz="2400" b="1" i="0" u="none" kern="1200" cap="none" spc="0" normalizeH="0" baseline="0" noProof="0" dirty="0">
              <a:ln>
                <a:noFill/>
              </a:ln>
              <a:effectLst/>
              <a:uLnTx/>
              <a:uFillTx/>
              <a:latin typeface="Calibri" panose="020F0502020204030204"/>
              <a:ea typeface="+mn-ea"/>
              <a:cs typeface="+mn-cs"/>
            </a:endParaRPr>
          </a:p>
          <a:p>
            <a:pPr marL="0" indent="0">
              <a:buNone/>
            </a:pPr>
            <a:endParaRPr lang="en-US" b="1" u="sng" dirty="0"/>
          </a:p>
          <a:p>
            <a:pPr marL="0" indent="0">
              <a:buNone/>
            </a:pPr>
            <a:endParaRPr lang="en-US" sz="2000" b="1" dirty="0"/>
          </a:p>
        </p:txBody>
      </p:sp>
      <p:pic>
        <p:nvPicPr>
          <p:cNvPr id="2" name="Picture 1">
            <a:extLst>
              <a:ext uri="{FF2B5EF4-FFF2-40B4-BE49-F238E27FC236}">
                <a16:creationId xmlns:a16="http://schemas.microsoft.com/office/drawing/2014/main" id="{E0B49F59-859E-AF7E-968F-B40CC98423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2434" y="1040362"/>
            <a:ext cx="1899348" cy="1483053"/>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D87070F3-40DE-F760-C7C8-1389B411A6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6935" y="2737474"/>
            <a:ext cx="2993395" cy="38286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5599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GIS Updates</a:t>
            </a:r>
          </a:p>
          <a:p>
            <a:pPr marL="342900" lvl="1" indent="-228600">
              <a:spcBef>
                <a:spcPts val="0"/>
              </a:spcBef>
              <a:spcAft>
                <a:spcPts val="600"/>
              </a:spcAft>
              <a:buFont typeface="Arial" panose="020B0604020202020204" pitchFamily="34" charset="0"/>
              <a:buChar char="•"/>
            </a:pPr>
            <a:endParaRPr kumimoji="0" lang="en-US" sz="1400" b="1" i="0" u="none" kern="1200" cap="none" spc="0" normalizeH="0" baseline="0" noProof="0" dirty="0">
              <a:ln>
                <a:noFill/>
              </a:ln>
              <a:effectLst/>
              <a:uLnTx/>
              <a:uFillTx/>
              <a:latin typeface="Calibri" panose="020F0502020204030204"/>
              <a:ea typeface="+mn-ea"/>
              <a:cs typeface="+mn-cs"/>
            </a:endParaRPr>
          </a:p>
          <a:p>
            <a:pPr marL="342900" lvl="1" indent="-228600">
              <a:spcBef>
                <a:spcPts val="0"/>
              </a:spcBef>
              <a:spcAft>
                <a:spcPts val="600"/>
              </a:spcAft>
              <a:buFont typeface="Arial" panose="020B0604020202020204" pitchFamily="34" charset="0"/>
              <a:buChar char="•"/>
            </a:pPr>
            <a:r>
              <a:rPr kumimoji="0" lang="en-US" sz="2400" b="1" i="0" u="none" kern="1200" cap="none" spc="0" normalizeH="0" baseline="0" noProof="0" dirty="0">
                <a:ln>
                  <a:noFill/>
                </a:ln>
                <a:effectLst/>
                <a:uLnTx/>
                <a:uFillTx/>
                <a:latin typeface="Calibri" panose="020F0502020204030204"/>
                <a:ea typeface="+mn-ea"/>
                <a:cs typeface="+mn-cs"/>
              </a:rPr>
              <a:t>Quarterly Reports: Budget Tool</a:t>
            </a:r>
          </a:p>
          <a:p>
            <a:pPr marL="742950" lvl="2">
              <a:spcBef>
                <a:spcPts val="0"/>
              </a:spcBef>
              <a:spcAft>
                <a:spcPts val="600"/>
              </a:spcAft>
            </a:pPr>
            <a:r>
              <a:rPr kumimoji="0" lang="en-US" sz="2000" b="1" i="0" u="none" kern="1200" cap="none" spc="0" normalizeH="0" baseline="0" noProof="0" dirty="0">
                <a:ln>
                  <a:noFill/>
                </a:ln>
                <a:effectLst/>
                <a:uLnTx/>
                <a:uFillTx/>
                <a:latin typeface="Calibri" panose="020F0502020204030204"/>
                <a:ea typeface="+mn-ea"/>
                <a:cs typeface="+mn-cs"/>
              </a:rPr>
              <a:t>Helps </a:t>
            </a:r>
            <a:r>
              <a:rPr lang="en-US" sz="2000" b="1" dirty="0">
                <a:latin typeface="Calibri" panose="020F0502020204030204"/>
              </a:rPr>
              <a:t>with simple budgeting</a:t>
            </a:r>
          </a:p>
          <a:p>
            <a:pPr marL="742950" lvl="2">
              <a:spcBef>
                <a:spcPts val="0"/>
              </a:spcBef>
              <a:spcAft>
                <a:spcPts val="600"/>
              </a:spcAft>
            </a:pPr>
            <a:r>
              <a:rPr kumimoji="0" lang="en-US" sz="2000" b="1" i="0" u="none" kern="1200" cap="none" spc="0" normalizeH="0" baseline="0" noProof="0" dirty="0">
                <a:ln>
                  <a:noFill/>
                </a:ln>
                <a:effectLst/>
                <a:uLnTx/>
                <a:uFillTx/>
                <a:latin typeface="Calibri" panose="020F0502020204030204"/>
                <a:ea typeface="+mn-ea"/>
                <a:cs typeface="+mn-cs"/>
              </a:rPr>
              <a:t>Resets after each quarter but has a tool </a:t>
            </a:r>
            <a:r>
              <a:rPr lang="en-US" sz="2000" b="1" dirty="0">
                <a:latin typeface="Calibri" panose="020F0502020204030204"/>
              </a:rPr>
              <a:t>to</a:t>
            </a:r>
            <a:br>
              <a:rPr lang="en-US" sz="2000" b="1" dirty="0">
                <a:latin typeface="Calibri" panose="020F0502020204030204"/>
              </a:rPr>
            </a:br>
            <a:r>
              <a:rPr lang="en-US" sz="2000" b="1" dirty="0">
                <a:latin typeface="Calibri" panose="020F0502020204030204"/>
              </a:rPr>
              <a:t>import the previous quarter’s values</a:t>
            </a:r>
          </a:p>
          <a:p>
            <a:pPr marL="742950" lvl="2">
              <a:spcBef>
                <a:spcPts val="0"/>
              </a:spcBef>
              <a:spcAft>
                <a:spcPts val="600"/>
              </a:spcAft>
            </a:pPr>
            <a:r>
              <a:rPr kumimoji="0" lang="en-US" sz="2000" b="1" i="0" u="none" kern="1200" cap="none" spc="0" normalizeH="0" baseline="0" noProof="0" dirty="0">
                <a:ln>
                  <a:noFill/>
                </a:ln>
                <a:effectLst/>
                <a:uLnTx/>
                <a:uFillTx/>
                <a:latin typeface="Calibri" panose="020F0502020204030204"/>
                <a:ea typeface="+mn-ea"/>
                <a:cs typeface="+mn-cs"/>
              </a:rPr>
              <a:t>Important to have the income and expenses</a:t>
            </a:r>
            <a:br>
              <a:rPr kumimoji="0" lang="en-US" sz="2000" b="1" i="0" u="none" kern="1200" cap="none" spc="0" normalizeH="0" baseline="0" noProof="0" dirty="0">
                <a:ln>
                  <a:noFill/>
                </a:ln>
                <a:effectLst/>
                <a:uLnTx/>
                <a:uFillTx/>
                <a:latin typeface="Calibri" panose="020F0502020204030204"/>
                <a:ea typeface="+mn-ea"/>
                <a:cs typeface="+mn-cs"/>
              </a:rPr>
            </a:br>
            <a:r>
              <a:rPr kumimoji="0" lang="en-US" sz="2000" b="1" i="0" u="none" kern="1200" cap="none" spc="0" normalizeH="0" baseline="0" noProof="0" dirty="0">
                <a:ln>
                  <a:noFill/>
                </a:ln>
                <a:effectLst/>
                <a:uLnTx/>
                <a:uFillTx/>
                <a:latin typeface="Calibri" panose="020F0502020204030204"/>
                <a:ea typeface="+mn-ea"/>
                <a:cs typeface="+mn-cs"/>
              </a:rPr>
              <a:t>current in order </a:t>
            </a:r>
            <a:r>
              <a:rPr kumimoji="0" lang="en-US" sz="2000" b="1" i="0" u="none" kern="1200" cap="none" spc="0" normalizeH="0" baseline="0" noProof="0" dirty="0" err="1">
                <a:ln>
                  <a:noFill/>
                </a:ln>
                <a:effectLst/>
                <a:uLnTx/>
                <a:uFillTx/>
                <a:latin typeface="Calibri" panose="020F0502020204030204"/>
                <a:ea typeface="+mn-ea"/>
                <a:cs typeface="+mn-cs"/>
              </a:rPr>
              <a:t>fo</a:t>
            </a:r>
            <a:r>
              <a:rPr lang="en-US" sz="2000" b="1" dirty="0">
                <a:latin typeface="Calibri" panose="020F0502020204030204"/>
              </a:rPr>
              <a:t>r the budget to be</a:t>
            </a:r>
            <a:br>
              <a:rPr lang="en-US" sz="2000" b="1" dirty="0">
                <a:latin typeface="Calibri" panose="020F0502020204030204"/>
              </a:rPr>
            </a:br>
            <a:r>
              <a:rPr lang="en-US" sz="2000" b="1" dirty="0">
                <a:latin typeface="Calibri" panose="020F0502020204030204"/>
              </a:rPr>
              <a:t>accurate</a:t>
            </a:r>
          </a:p>
          <a:p>
            <a:pPr marL="0" indent="0">
              <a:buNone/>
            </a:pPr>
            <a:endParaRPr lang="en-US" b="1" u="sng" dirty="0"/>
          </a:p>
          <a:p>
            <a:pPr marL="0" indent="0">
              <a:buNone/>
            </a:pPr>
            <a:endParaRPr lang="en-US" sz="2000" b="1" dirty="0"/>
          </a:p>
        </p:txBody>
      </p:sp>
      <p:pic>
        <p:nvPicPr>
          <p:cNvPr id="4" name="Picture 3">
            <a:extLst>
              <a:ext uri="{FF2B5EF4-FFF2-40B4-BE49-F238E27FC236}">
                <a16:creationId xmlns:a16="http://schemas.microsoft.com/office/drawing/2014/main" id="{941AE6FD-CCB5-E469-12B9-6E277D12B2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4544" y="914154"/>
            <a:ext cx="5707402" cy="35049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434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t>FY 2022-23 Updates</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endParaRPr lang="en-US" dirty="0">
              <a:solidFill>
                <a:srgbClr val="FFFFCC"/>
              </a:solidFill>
              <a:latin typeface="Calibri"/>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5" y="587869"/>
            <a:ext cx="11951775" cy="5978225"/>
          </a:xfrm>
        </p:spPr>
        <p:txBody>
          <a:bodyPr>
            <a:normAutofit/>
          </a:bodyPr>
          <a:lstStyle/>
          <a:p>
            <a:pPr marL="0" indent="0">
              <a:buNone/>
            </a:pPr>
            <a:r>
              <a:rPr lang="en-US" b="1" u="sng" dirty="0"/>
              <a:t>GIS Updates</a:t>
            </a:r>
            <a:endParaRPr kumimoji="0" lang="en-US" sz="1400" b="1" i="0" u="none" kern="1200" cap="none" spc="0" normalizeH="0" baseline="0" noProof="0" dirty="0">
              <a:ln>
                <a:noFill/>
              </a:ln>
              <a:effectLst/>
              <a:uLnTx/>
              <a:uFillTx/>
              <a:latin typeface="Calibri" panose="020F0502020204030204"/>
              <a:ea typeface="+mn-ea"/>
              <a:cs typeface="+mn-cs"/>
            </a:endParaRPr>
          </a:p>
          <a:p>
            <a:pPr marL="0" lvl="0" indent="0" algn="ctr">
              <a:buNone/>
              <a:defRPr/>
            </a:pPr>
            <a:r>
              <a:rPr lang="en-US" sz="4400" b="1" dirty="0">
                <a:solidFill>
                  <a:srgbClr val="FF0000"/>
                </a:solidFill>
                <a:ea typeface="Times New Roman"/>
              </a:rPr>
              <a:t>Quarterly Report &amp; Expired Contracts</a:t>
            </a:r>
          </a:p>
          <a:p>
            <a:pPr>
              <a:defRPr/>
            </a:pPr>
            <a:r>
              <a:rPr lang="en-US" sz="2400" dirty="0">
                <a:ea typeface="Times New Roman"/>
              </a:rPr>
              <a:t>“All Contracts Valid” must be </a:t>
            </a:r>
            <a:r>
              <a:rPr lang="en-US" sz="2400" b="1" u="sng" dirty="0">
                <a:ea typeface="Times New Roman"/>
              </a:rPr>
              <a:t>checked</a:t>
            </a:r>
            <a:r>
              <a:rPr lang="en-US" sz="2400" dirty="0">
                <a:ea typeface="Times New Roman"/>
              </a:rPr>
              <a:t> in order to be able to submit the Quarterly Report</a:t>
            </a:r>
          </a:p>
          <a:p>
            <a:pPr>
              <a:defRPr/>
            </a:pPr>
            <a:r>
              <a:rPr lang="en-US" sz="2400" dirty="0">
                <a:ea typeface="Times New Roman"/>
              </a:rPr>
              <a:t>If it is unchecked, then there are expired contracts</a:t>
            </a:r>
          </a:p>
          <a:p>
            <a:pPr>
              <a:defRPr/>
            </a:pPr>
            <a:r>
              <a:rPr lang="en-US" sz="2400" dirty="0"/>
              <a:t>Refer to the March 4, 2022 webinar for details</a:t>
            </a:r>
            <a:endParaRPr lang="en-US" dirty="0"/>
          </a:p>
          <a:p>
            <a:pPr marL="0" indent="0">
              <a:buNone/>
            </a:pPr>
            <a:endParaRPr lang="en-US" sz="2000" b="1" dirty="0"/>
          </a:p>
        </p:txBody>
      </p:sp>
      <p:sp>
        <p:nvSpPr>
          <p:cNvPr id="8" name="Subtitle 2">
            <a:extLst>
              <a:ext uri="{FF2B5EF4-FFF2-40B4-BE49-F238E27FC236}">
                <a16:creationId xmlns:a16="http://schemas.microsoft.com/office/drawing/2014/main" id="{9001453F-895A-8300-3A6A-EA3CE2E4DB12}"/>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sz="2800" dirty="0">
              <a:ea typeface="Times New Roman"/>
            </a:endParaRPr>
          </a:p>
        </p:txBody>
      </p:sp>
      <p:pic>
        <p:nvPicPr>
          <p:cNvPr id="2" name="Picture 1">
            <a:extLst>
              <a:ext uri="{FF2B5EF4-FFF2-40B4-BE49-F238E27FC236}">
                <a16:creationId xmlns:a16="http://schemas.microsoft.com/office/drawing/2014/main" id="{C7E19257-9B3E-6485-4987-1F19EF8209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5900" y="3182157"/>
            <a:ext cx="4700423" cy="3511600"/>
          </a:xfrm>
          <a:prstGeom prst="rect">
            <a:avLst/>
          </a:prstGeom>
        </p:spPr>
      </p:pic>
    </p:spTree>
    <p:extLst>
      <p:ext uri="{BB962C8B-B14F-4D97-AF65-F5344CB8AC3E}">
        <p14:creationId xmlns:p14="http://schemas.microsoft.com/office/powerpoint/2010/main" val="183003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F6664E307E7642A768C89DDE8C7918" ma:contentTypeVersion="12" ma:contentTypeDescription="Create a new document." ma:contentTypeScope="" ma:versionID="82cea01fc8e9f5da3cd196053c3eac1f">
  <xsd:schema xmlns:xsd="http://www.w3.org/2001/XMLSchema" xmlns:xs="http://www.w3.org/2001/XMLSchema" xmlns:p="http://schemas.microsoft.com/office/2006/metadata/properties" xmlns:ns2="59a34191-2f14-4c62-bb13-b8886858bebe" xmlns:ns3="584ed971-4273-4a84-aafc-a85829c512ff" targetNamespace="http://schemas.microsoft.com/office/2006/metadata/properties" ma:root="true" ma:fieldsID="e4090288f722e99aa1f458b4797d0ce0" ns2:_="" ns3:_="">
    <xsd:import namespace="59a34191-2f14-4c62-bb13-b8886858bebe"/>
    <xsd:import namespace="584ed971-4273-4a84-aafc-a85829c512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34191-2f14-4c62-bb13-b8886858b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4ed971-4273-4a84-aafc-a85829c512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018F3F-2127-4169-8760-691B416779B8}">
  <ds:schemaRefs>
    <ds:schemaRef ds:uri="http://schemas.microsoft.com/sharepoint/v3/contenttype/forms"/>
  </ds:schemaRefs>
</ds:datastoreItem>
</file>

<file path=customXml/itemProps2.xml><?xml version="1.0" encoding="utf-8"?>
<ds:datastoreItem xmlns:ds="http://schemas.openxmlformats.org/officeDocument/2006/customXml" ds:itemID="{49F9DE2A-682E-45D8-A153-8005FBC7D85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ce192a9-dbef-4c03-a9bc-6926f8c61758"/>
    <ds:schemaRef ds:uri="http://www.w3.org/XML/1998/namespace"/>
    <ds:schemaRef ds:uri="http://purl.org/dc/dcmitype/"/>
  </ds:schemaRefs>
</ds:datastoreItem>
</file>

<file path=customXml/itemProps3.xml><?xml version="1.0" encoding="utf-8"?>
<ds:datastoreItem xmlns:ds="http://schemas.openxmlformats.org/officeDocument/2006/customXml" ds:itemID="{704FF87A-23BA-4542-BEB4-400F923082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34191-2f14-4c62-bb13-b8886858bebe"/>
    <ds:schemaRef ds:uri="584ed971-4273-4a84-aafc-a85829c512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693</TotalTime>
  <Words>1781</Words>
  <Application>Microsoft Office PowerPoint</Application>
  <PresentationFormat>Widescreen</PresentationFormat>
  <Paragraphs>315</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Courier New</vt:lpstr>
      <vt:lpstr>Gill Sans MT</vt:lpstr>
      <vt:lpstr>Symbol</vt:lpstr>
      <vt:lpstr>Times New Roman</vt:lpstr>
      <vt:lpstr>Office Theme</vt:lpstr>
      <vt:lpstr>1_Office Theme</vt:lpstr>
      <vt:lpstr>PowerPoint Presentation</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FY 2022-23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Sherri</dc:creator>
  <cp:lastModifiedBy>Corradini, Kenneth Joseph</cp:lastModifiedBy>
  <cp:revision>44</cp:revision>
  <dcterms:created xsi:type="dcterms:W3CDTF">2022-03-02T21:09:50Z</dcterms:created>
  <dcterms:modified xsi:type="dcterms:W3CDTF">2022-07-26T20:14:18Z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0x0101009BF6664E307E7642A768C89DDE8C7918</vt:lpwstr>
  </property>
</Properties>
</file>