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notesMasterIdLst>
    <p:notesMasterId r:id="rId83"/>
  </p:notesMasterIdLst>
  <p:sldIdLst>
    <p:sldId id="282" r:id="rId4"/>
    <p:sldId id="314" r:id="rId5"/>
    <p:sldId id="283" r:id="rId6"/>
    <p:sldId id="284" r:id="rId7"/>
    <p:sldId id="468" r:id="rId8"/>
    <p:sldId id="469" r:id="rId9"/>
    <p:sldId id="472" r:id="rId10"/>
    <p:sldId id="473" r:id="rId11"/>
    <p:sldId id="470" r:id="rId12"/>
    <p:sldId id="398" r:id="rId13"/>
    <p:sldId id="481" r:id="rId14"/>
    <p:sldId id="400" r:id="rId15"/>
    <p:sldId id="401" r:id="rId16"/>
    <p:sldId id="402" r:id="rId17"/>
    <p:sldId id="403" r:id="rId18"/>
    <p:sldId id="404" r:id="rId19"/>
    <p:sldId id="405" r:id="rId20"/>
    <p:sldId id="406" r:id="rId21"/>
    <p:sldId id="407" r:id="rId22"/>
    <p:sldId id="408" r:id="rId23"/>
    <p:sldId id="471" r:id="rId24"/>
    <p:sldId id="411" r:id="rId25"/>
    <p:sldId id="410" r:id="rId26"/>
    <p:sldId id="413" r:id="rId27"/>
    <p:sldId id="425" r:id="rId28"/>
    <p:sldId id="412" r:id="rId29"/>
    <p:sldId id="443" r:id="rId30"/>
    <p:sldId id="430" r:id="rId31"/>
    <p:sldId id="428" r:id="rId32"/>
    <p:sldId id="429" r:id="rId33"/>
    <p:sldId id="432" r:id="rId34"/>
    <p:sldId id="434" r:id="rId35"/>
    <p:sldId id="433" r:id="rId36"/>
    <p:sldId id="435" r:id="rId37"/>
    <p:sldId id="431" r:id="rId38"/>
    <p:sldId id="436" r:id="rId39"/>
    <p:sldId id="437" r:id="rId40"/>
    <p:sldId id="414" r:id="rId41"/>
    <p:sldId id="444" r:id="rId42"/>
    <p:sldId id="440" r:id="rId43"/>
    <p:sldId id="441" r:id="rId44"/>
    <p:sldId id="479" r:id="rId45"/>
    <p:sldId id="415" r:id="rId46"/>
    <p:sldId id="445" r:id="rId47"/>
    <p:sldId id="416" r:id="rId48"/>
    <p:sldId id="446" r:id="rId49"/>
    <p:sldId id="447" r:id="rId50"/>
    <p:sldId id="448" r:id="rId51"/>
    <p:sldId id="417" r:id="rId52"/>
    <p:sldId id="449" r:id="rId53"/>
    <p:sldId id="418" r:id="rId54"/>
    <p:sldId id="450" r:id="rId55"/>
    <p:sldId id="451" r:id="rId56"/>
    <p:sldId id="452" r:id="rId57"/>
    <p:sldId id="453" r:id="rId58"/>
    <p:sldId id="454" r:id="rId59"/>
    <p:sldId id="455" r:id="rId60"/>
    <p:sldId id="456" r:id="rId61"/>
    <p:sldId id="458" r:id="rId62"/>
    <p:sldId id="419" r:id="rId63"/>
    <p:sldId id="457" r:id="rId64"/>
    <p:sldId id="459" r:id="rId65"/>
    <p:sldId id="460" r:id="rId66"/>
    <p:sldId id="461" r:id="rId67"/>
    <p:sldId id="420" r:id="rId68"/>
    <p:sldId id="462" r:id="rId69"/>
    <p:sldId id="463" r:id="rId70"/>
    <p:sldId id="421" r:id="rId71"/>
    <p:sldId id="464" r:id="rId72"/>
    <p:sldId id="465" r:id="rId73"/>
    <p:sldId id="422" r:id="rId74"/>
    <p:sldId id="466" r:id="rId75"/>
    <p:sldId id="467" r:id="rId76"/>
    <p:sldId id="423" r:id="rId77"/>
    <p:sldId id="476" r:id="rId78"/>
    <p:sldId id="478" r:id="rId79"/>
    <p:sldId id="475" r:id="rId80"/>
    <p:sldId id="480" r:id="rId81"/>
    <p:sldId id="474" r:id="rId8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FFCC"/>
    <a:srgbClr val="F3FFF3"/>
    <a:srgbClr val="7F7F7F"/>
    <a:srgbClr val="003300"/>
    <a:srgbClr val="F7FF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0867" autoAdjust="0"/>
    <p:restoredTop sz="94660"/>
  </p:normalViewPr>
  <p:slideViewPr>
    <p:cSldViewPr>
      <p:cViewPr varScale="1">
        <p:scale>
          <a:sx n="70" d="100"/>
          <a:sy n="70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94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presProps" Target="presProps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tableStyles" Target="tableStyles.xml"/><Relationship Id="rId61" Type="http://schemas.openxmlformats.org/officeDocument/2006/relationships/slide" Target="slides/slide58.xml"/><Relationship Id="rId82" Type="http://schemas.openxmlformats.org/officeDocument/2006/relationships/slide" Target="slides/slide7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48D6AD-199A-4E66-B26C-336D6DEFD1C3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477BF-A8E4-4833-AF49-6E93FC1B5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3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477BF-A8E4-4833-AF49-6E93FC1B588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356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477BF-A8E4-4833-AF49-6E93FC1B588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3569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477BF-A8E4-4833-AF49-6E93FC1B588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3569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477BF-A8E4-4833-AF49-6E93FC1B588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3569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477BF-A8E4-4833-AF49-6E93FC1B588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3569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477BF-A8E4-4833-AF49-6E93FC1B588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3569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477BF-A8E4-4833-AF49-6E93FC1B588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3569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477BF-A8E4-4833-AF49-6E93FC1B588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3569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477BF-A8E4-4833-AF49-6E93FC1B588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356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477BF-A8E4-4833-AF49-6E93FC1B588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3569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477BF-A8E4-4833-AF49-6E93FC1B588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3569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477BF-A8E4-4833-AF49-6E93FC1B588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3569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477BF-A8E4-4833-AF49-6E93FC1B588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3569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477BF-A8E4-4833-AF49-6E93FC1B588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214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477BF-A8E4-4833-AF49-6E93FC1B588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3569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477BF-A8E4-4833-AF49-6E93FC1B588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214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477BF-A8E4-4833-AF49-6E93FC1B588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214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477BF-A8E4-4833-AF49-6E93FC1B588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21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477BF-A8E4-4833-AF49-6E93FC1B588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214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477BF-A8E4-4833-AF49-6E93FC1B588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214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477BF-A8E4-4833-AF49-6E93FC1B588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214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477BF-A8E4-4833-AF49-6E93FC1B588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214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477BF-A8E4-4833-AF49-6E93FC1B588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214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477BF-A8E4-4833-AF49-6E93FC1B588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214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477BF-A8E4-4833-AF49-6E93FC1B588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214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477BF-A8E4-4833-AF49-6E93FC1B588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214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477BF-A8E4-4833-AF49-6E93FC1B588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35693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477BF-A8E4-4833-AF49-6E93FC1B588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21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477BF-A8E4-4833-AF49-6E93FC1B588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2149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477BF-A8E4-4833-AF49-6E93FC1B588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2149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477BF-A8E4-4833-AF49-6E93FC1B588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2149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477BF-A8E4-4833-AF49-6E93FC1B588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3569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477BF-A8E4-4833-AF49-6E93FC1B588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2149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477BF-A8E4-4833-AF49-6E93FC1B588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35693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477BF-A8E4-4833-AF49-6E93FC1B588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2149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477BF-A8E4-4833-AF49-6E93FC1B588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2149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477BF-A8E4-4833-AF49-6E93FC1B5881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2149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477BF-A8E4-4833-AF49-6E93FC1B5881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356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477BF-A8E4-4833-AF49-6E93FC1B5881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82149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477BF-A8E4-4833-AF49-6E93FC1B5881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2149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477BF-A8E4-4833-AF49-6E93FC1B5881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35693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477BF-A8E4-4833-AF49-6E93FC1B5881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2149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477BF-A8E4-4833-AF49-6E93FC1B5881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2149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477BF-A8E4-4833-AF49-6E93FC1B5881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2149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477BF-A8E4-4833-AF49-6E93FC1B5881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2149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477BF-A8E4-4833-AF49-6E93FC1B5881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2149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477BF-A8E4-4833-AF49-6E93FC1B5881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2149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477BF-A8E4-4833-AF49-6E93FC1B5881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2149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477BF-A8E4-4833-AF49-6E93FC1B5881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21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477BF-A8E4-4833-AF49-6E93FC1B5881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82149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477BF-A8E4-4833-AF49-6E93FC1B5881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35693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477BF-A8E4-4833-AF49-6E93FC1B5881}" type="slidenum">
              <a:rPr lang="en-US" smtClean="0">
                <a:solidFill>
                  <a:prstClr val="black"/>
                </a:solidFill>
              </a:rPr>
              <a:pPr/>
              <a:t>61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82149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477BF-A8E4-4833-AF49-6E93FC1B5881}" type="slidenum">
              <a:rPr lang="en-US" smtClean="0">
                <a:solidFill>
                  <a:prstClr val="black"/>
                </a:solidFill>
              </a:rPr>
              <a:pPr/>
              <a:t>62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82149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477BF-A8E4-4833-AF49-6E93FC1B5881}" type="slidenum">
              <a:rPr lang="en-US" smtClean="0">
                <a:solidFill>
                  <a:prstClr val="black"/>
                </a:solidFill>
              </a:rPr>
              <a:pPr/>
              <a:t>63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82149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477BF-A8E4-4833-AF49-6E93FC1B5881}" type="slidenum">
              <a:rPr lang="en-US" smtClean="0">
                <a:solidFill>
                  <a:prstClr val="black"/>
                </a:solidFill>
              </a:rPr>
              <a:pPr/>
              <a:t>64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82149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477BF-A8E4-4833-AF49-6E93FC1B5881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35693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477BF-A8E4-4833-AF49-6E93FC1B5881}" type="slidenum">
              <a:rPr lang="en-US" smtClean="0">
                <a:solidFill>
                  <a:prstClr val="black"/>
                </a:solidFill>
              </a:rPr>
              <a:pPr/>
              <a:t>66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82149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477BF-A8E4-4833-AF49-6E93FC1B5881}" type="slidenum">
              <a:rPr lang="en-US" smtClean="0">
                <a:solidFill>
                  <a:prstClr val="black"/>
                </a:solidFill>
              </a:rPr>
              <a:pPr/>
              <a:t>67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82149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477BF-A8E4-4833-AF49-6E93FC1B5881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35693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477BF-A8E4-4833-AF49-6E93FC1B5881}" type="slidenum">
              <a:rPr lang="en-US" smtClean="0">
                <a:solidFill>
                  <a:prstClr val="black"/>
                </a:solidFill>
              </a:rPr>
              <a:pPr/>
              <a:t>69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821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477BF-A8E4-4833-AF49-6E93FC1B5881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82149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477BF-A8E4-4833-AF49-6E93FC1B5881}" type="slidenum">
              <a:rPr lang="en-US" smtClean="0">
                <a:solidFill>
                  <a:prstClr val="black"/>
                </a:solidFill>
              </a:rPr>
              <a:pPr/>
              <a:t>70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82149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477BF-A8E4-4833-AF49-6E93FC1B5881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35693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477BF-A8E4-4833-AF49-6E93FC1B5881}" type="slidenum">
              <a:rPr lang="en-US" smtClean="0">
                <a:solidFill>
                  <a:prstClr val="black"/>
                </a:solidFill>
              </a:rPr>
              <a:pPr/>
              <a:t>72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82149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477BF-A8E4-4833-AF49-6E93FC1B5881}" type="slidenum">
              <a:rPr lang="en-US" smtClean="0">
                <a:solidFill>
                  <a:prstClr val="black"/>
                </a:solidFill>
              </a:rPr>
              <a:pPr/>
              <a:t>73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82149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477BF-A8E4-4833-AF49-6E93FC1B5881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35693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477BF-A8E4-4833-AF49-6E93FC1B5881}" type="slidenum">
              <a:rPr lang="en-US" smtClean="0">
                <a:solidFill>
                  <a:prstClr val="black"/>
                </a:solidFill>
              </a:rPr>
              <a:pPr/>
              <a:t>75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82149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477BF-A8E4-4833-AF49-6E93FC1B5881}" type="slidenum">
              <a:rPr lang="en-US" smtClean="0">
                <a:solidFill>
                  <a:prstClr val="black"/>
                </a:solidFill>
              </a:rPr>
              <a:pPr/>
              <a:t>76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82149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77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78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79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477BF-A8E4-4833-AF49-6E93FC1B5881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821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0" y="8389"/>
            <a:ext cx="5787705" cy="37261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685800"/>
            <a:ext cx="8229600" cy="49530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»"/>
              <a:tabLst/>
              <a:defRPr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»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3162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BDCD26-1652-4F5E-A640-339501CFDF18}" type="datetimeFigureOut">
              <a:rPr lang="en-US">
                <a:solidFill>
                  <a:prstClr val="black"/>
                </a:solidFill>
              </a:rPr>
              <a:pPr/>
              <a:t>12/17/2014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756706-769E-4FD4-8BF0-D4A6E73368F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909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BDCD26-1652-4F5E-A640-339501CFDF18}" type="datetimeFigureOut">
              <a:rPr lang="en-US">
                <a:solidFill>
                  <a:prstClr val="black"/>
                </a:solidFill>
              </a:rPr>
              <a:pPr/>
              <a:t>12/17/2014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756706-769E-4FD4-8BF0-D4A6E73368F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710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BDCD26-1652-4F5E-A640-339501CFDF18}" type="datetimeFigureOut">
              <a:rPr lang="en-US">
                <a:solidFill>
                  <a:prstClr val="black"/>
                </a:solidFill>
              </a:rPr>
              <a:pPr/>
              <a:t>12/17/2014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756706-769E-4FD4-8BF0-D4A6E73368F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152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85DA0-F5BB-4D85-8A5D-EF8AB93C3D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427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B559-8EF7-4CCC-825C-D420762526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625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46BE-EE92-4E83-8B42-77901C4DAB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37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970A-1D8C-4A33-B1B1-5F54C6646E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52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42EE-0E0E-41BB-B63A-17A33A50FF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0771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8371-D093-4564-AB29-14FB2C779F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783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250A-64BF-4AAB-B2DB-F7DDC11327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249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1"/>
            <a:ext cx="5943600" cy="457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762000"/>
            <a:ext cx="8229600" cy="57912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»"/>
              <a:tabLst/>
              <a:defRPr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»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8937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59AAA-771C-40DF-99C7-EB8B06EA05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3019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0990-0828-4309-946A-FE210B472AB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7781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37D0-BDAB-4D48-A5F5-4FE04C6F2F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1214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7A6C-D57B-47B5-AE72-FE77079848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5354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85DA0-F5BB-4D85-8A5D-EF8AB93C3D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4561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B559-8EF7-4CCC-825C-D420762526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8637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46BE-EE92-4E83-8B42-77901C4DAB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4521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970A-1D8C-4A33-B1B1-5F54C6646E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0067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42EE-0E0E-41BB-B63A-17A33A50FF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5073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8371-D093-4564-AB29-14FB2C779F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382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BDCD26-1652-4F5E-A640-339501CFDF18}" type="datetimeFigureOut">
              <a:rPr lang="en-US">
                <a:solidFill>
                  <a:prstClr val="black"/>
                </a:solidFill>
              </a:rPr>
              <a:pPr/>
              <a:t>12/17/2014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756706-769E-4FD4-8BF0-D4A6E73368F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3361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250A-64BF-4AAB-B2DB-F7DDC11327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968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59AAA-771C-40DF-99C7-EB8B06EA05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3440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0990-0828-4309-946A-FE210B472AB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6249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37D0-BDAB-4D48-A5F5-4FE04C6F2F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3522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7A6C-D57B-47B5-AE72-FE77079848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53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BDCD26-1652-4F5E-A640-339501CFDF18}" type="datetimeFigureOut">
              <a:rPr lang="en-US">
                <a:solidFill>
                  <a:prstClr val="black"/>
                </a:solidFill>
              </a:rPr>
              <a:pPr/>
              <a:t>12/17/2014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756706-769E-4FD4-8BF0-D4A6E73368F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603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BDCD26-1652-4F5E-A640-339501CFDF18}" type="datetimeFigureOut">
              <a:rPr lang="en-US">
                <a:solidFill>
                  <a:prstClr val="black"/>
                </a:solidFill>
              </a:rPr>
              <a:pPr/>
              <a:t>12/17/2014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756706-769E-4FD4-8BF0-D4A6E73368F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312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BDCD26-1652-4F5E-A640-339501CFDF18}" type="datetimeFigureOut">
              <a:rPr lang="en-US">
                <a:solidFill>
                  <a:prstClr val="black"/>
                </a:solidFill>
              </a:rPr>
              <a:pPr/>
              <a:t>12/17/2014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756706-769E-4FD4-8BF0-D4A6E73368F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033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BDCD26-1652-4F5E-A640-339501CFDF18}" type="datetimeFigureOut">
              <a:rPr lang="en-US">
                <a:solidFill>
                  <a:prstClr val="black"/>
                </a:solidFill>
              </a:rPr>
              <a:pPr/>
              <a:t>12/17/2014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756706-769E-4FD4-8BF0-D4A6E73368F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555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BDCD26-1652-4F5E-A640-339501CFDF18}" type="datetimeFigureOut">
              <a:rPr lang="en-US">
                <a:solidFill>
                  <a:prstClr val="black"/>
                </a:solidFill>
              </a:rPr>
              <a:pPr/>
              <a:t>12/17/2014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756706-769E-4FD4-8BF0-D4A6E73368F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610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BDCD26-1652-4F5E-A640-339501CFDF18}" type="datetimeFigureOut">
              <a:rPr lang="en-US">
                <a:solidFill>
                  <a:prstClr val="black"/>
                </a:solidFill>
              </a:rPr>
              <a:pPr/>
              <a:t>12/17/2014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756706-769E-4FD4-8BF0-D4A6E73368F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116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85800"/>
            <a:ext cx="8229600" cy="5440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721" y="-1"/>
            <a:ext cx="9144000" cy="420125"/>
          </a:xfrm>
          <a:prstGeom prst="rect">
            <a:avLst/>
          </a:prstGeom>
          <a:gradFill>
            <a:gsLst>
              <a:gs pos="38000">
                <a:srgbClr val="FFFFCC"/>
              </a:gs>
              <a:gs pos="28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0400" y="-1"/>
            <a:ext cx="5943600" cy="420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743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478EB-3AEF-4AAF-B76E-BB1CDFCC00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220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478EB-3AEF-4AAF-B76E-BB1CDFCC00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825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hyperlink" Target="http://www.dirtandgravelroads.org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968" y="141998"/>
            <a:ext cx="6977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DGLVR Forms Update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34711" y="4056744"/>
            <a:ext cx="18968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solidFill>
                  <a:prstClr val="black"/>
                </a:solidFill>
              </a:rPr>
              <a:t>http://</a:t>
            </a:r>
            <a:r>
              <a:rPr lang="en-US" sz="1400" i="1" dirty="0" smtClean="0">
                <a:solidFill>
                  <a:prstClr val="black"/>
                </a:solidFill>
              </a:rPr>
              <a:t>metrocount.com</a:t>
            </a:r>
            <a:endParaRPr lang="en-US" sz="1400" i="1" dirty="0">
              <a:solidFill>
                <a:prstClr val="black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16200000">
            <a:off x="7921935" y="196342"/>
            <a:ext cx="849884" cy="457200"/>
          </a:xfrm>
          <a:prstGeom prst="rightArrow">
            <a:avLst>
              <a:gd name="adj1" fmla="val 30952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Audio also available via phone: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304800" y="4210632"/>
            <a:ext cx="8686800" cy="381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prstClr val="white"/>
                </a:solidFill>
              </a:rPr>
              <a:t>If you are reading this, then you are successfully seeing the webinar video. </a:t>
            </a:r>
            <a:r>
              <a:rPr lang="en-US" sz="2400" dirty="0" smtClean="0">
                <a:solidFill>
                  <a:prstClr val="white"/>
                </a:solidFill>
              </a:rPr>
              <a:t>In addition to audio on the webinar, we have opened a phone conference line to allow attendees to listen and ask questions directly: </a:t>
            </a:r>
            <a:r>
              <a:rPr lang="en-US" sz="2400" b="1" dirty="0" smtClean="0">
                <a:solidFill>
                  <a:prstClr val="white"/>
                </a:solidFill>
              </a:rPr>
              <a:t>866-823-7699.  </a:t>
            </a:r>
            <a:r>
              <a:rPr lang="en-US" sz="2400" dirty="0" smtClean="0">
                <a:solidFill>
                  <a:prstClr val="white"/>
                </a:solidFill>
              </a:rPr>
              <a:t>Please use either the webinar audio or conference line, but not both (will produce feedback)</a:t>
            </a: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7"/>
          <a:stretch/>
        </p:blipFill>
        <p:spPr bwMode="auto">
          <a:xfrm>
            <a:off x="7861760" y="896980"/>
            <a:ext cx="1002149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27219" y="712314"/>
            <a:ext cx="1954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12/17/2014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94">
            <a:off x="140958" y="1288206"/>
            <a:ext cx="1786861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9239">
            <a:off x="2157894" y="1378662"/>
            <a:ext cx="1771578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8288">
            <a:off x="1228477" y="1783623"/>
            <a:ext cx="1754038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8018">
            <a:off x="3474305" y="1678154"/>
            <a:ext cx="1731175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6944">
            <a:off x="4684417" y="1908758"/>
            <a:ext cx="1739123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5257800" y="867483"/>
            <a:ext cx="3642064" cy="1066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smtClean="0">
                <a:solidFill>
                  <a:prstClr val="black"/>
                </a:solidFill>
              </a:rPr>
              <a:t>Toggle </a:t>
            </a:r>
            <a:r>
              <a:rPr lang="en-US" sz="2000" b="1" dirty="0" err="1" smtClean="0">
                <a:solidFill>
                  <a:prstClr val="black"/>
                </a:solidFill>
              </a:rPr>
              <a:t>Fullscreen</a:t>
            </a:r>
            <a:r>
              <a:rPr lang="en-US" sz="2000" b="1" dirty="0" smtClean="0">
                <a:solidFill>
                  <a:prstClr val="black"/>
                </a:solidFill>
              </a:rPr>
              <a:t> </a:t>
            </a:r>
          </a:p>
          <a:p>
            <a:pPr algn="l"/>
            <a:r>
              <a:rPr lang="en-US" sz="2000" b="1" dirty="0">
                <a:solidFill>
                  <a:prstClr val="black"/>
                </a:solidFill>
              </a:rPr>
              <a:t>m</a:t>
            </a:r>
            <a:r>
              <a:rPr lang="en-US" sz="2000" b="1" dirty="0" smtClean="0">
                <a:solidFill>
                  <a:prstClr val="black"/>
                </a:solidFill>
              </a:rPr>
              <a:t>ode with this button</a:t>
            </a:r>
          </a:p>
          <a:p>
            <a:pPr algn="l"/>
            <a:r>
              <a:rPr lang="en-US" sz="2000" b="1" dirty="0" smtClean="0">
                <a:solidFill>
                  <a:prstClr val="black"/>
                </a:solidFill>
              </a:rPr>
              <a:t>above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605901" y="3210757"/>
            <a:ext cx="2667000" cy="1066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 smtClean="0">
                <a:solidFill>
                  <a:prstClr val="black"/>
                </a:solidFill>
              </a:rPr>
              <a:t>Use Chat box to ask Questions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10800000">
            <a:off x="12701" y="3410593"/>
            <a:ext cx="593200" cy="830413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92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Background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00" y="440872"/>
            <a:ext cx="5003800" cy="5791200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sz="2000" b="1" u="sng" kern="1200" dirty="0" smtClean="0">
                <a:solidFill>
                  <a:srgbClr val="FF0000"/>
                </a:solidFill>
                <a:effectLst/>
              </a:rPr>
              <a:t>DG&amp;LVR Administrative Manual</a:t>
            </a:r>
          </a:p>
          <a:p>
            <a:pPr marL="0" lvl="0" indent="0">
              <a:buNone/>
            </a:pPr>
            <a:r>
              <a:rPr lang="en-US" sz="2000" b="1" kern="1200" dirty="0" smtClean="0">
                <a:solidFill>
                  <a:srgbClr val="FF0000"/>
                </a:solidFill>
                <a:effectLst/>
              </a:rPr>
              <a:t>Approved by SCC 11/12/14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/>
              <a:t>Introduction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/>
              <a:t>SCC Role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/>
              <a:t>Conservation District Role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/>
              <a:t>Quality Assurance </a:t>
            </a:r>
            <a:r>
              <a:rPr lang="en-US" sz="2400" dirty="0" smtClean="0"/>
              <a:t>Board Role</a:t>
            </a:r>
            <a:endParaRPr lang="en-US" sz="2400" dirty="0"/>
          </a:p>
          <a:p>
            <a:pPr marL="514350" indent="-514350">
              <a:buFont typeface="+mj-lt"/>
              <a:buAutoNum type="arabicParenR"/>
            </a:pPr>
            <a:r>
              <a:rPr lang="en-US" sz="2400" dirty="0"/>
              <a:t>Applicant Role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/>
              <a:t>Center for Dirt and Gravel Roads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/>
              <a:t>Additional Policies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/>
              <a:t>Permits and Other Requirements</a:t>
            </a:r>
          </a:p>
          <a:p>
            <a:pPr marL="0" indent="0">
              <a:buFont typeface="+mj-lt"/>
              <a:buNone/>
            </a:pPr>
            <a:r>
              <a:rPr lang="en-US" sz="2400" dirty="0" smtClean="0"/>
              <a:t>Appendices</a:t>
            </a:r>
          </a:p>
          <a:p>
            <a:pPr marL="0" indent="0">
              <a:buFont typeface="+mj-lt"/>
              <a:buNone/>
            </a:pPr>
            <a:endParaRPr lang="en-US" sz="2000" b="1" dirty="0"/>
          </a:p>
          <a:p>
            <a:pPr marL="0" indent="0" algn="ctr">
              <a:buFont typeface="+mj-lt"/>
              <a:buNone/>
            </a:pPr>
            <a:r>
              <a:rPr lang="en-US" sz="2000" b="1" dirty="0" smtClean="0"/>
              <a:t>Available online.</a:t>
            </a:r>
          </a:p>
          <a:p>
            <a:pPr marL="0" indent="0" algn="ctr">
              <a:buFont typeface="+mj-lt"/>
              <a:buNone/>
            </a:pPr>
            <a:r>
              <a:rPr lang="en-US" sz="2000" b="1" dirty="0" smtClean="0"/>
              <a:t>Hard Copies being printed for CDs.</a:t>
            </a:r>
            <a:endParaRPr lang="en-US" sz="2000" b="1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Forms Update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09600"/>
            <a:ext cx="4038600" cy="526342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48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43544" y="76200"/>
            <a:ext cx="9111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Poll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34711" y="4056744"/>
            <a:ext cx="18968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solidFill>
                  <a:prstClr val="black"/>
                </a:solidFill>
              </a:rPr>
              <a:t>http://</a:t>
            </a:r>
            <a:r>
              <a:rPr lang="en-US" sz="1400" i="1" dirty="0" smtClean="0">
                <a:solidFill>
                  <a:prstClr val="black"/>
                </a:solidFill>
              </a:rPr>
              <a:t>metrocount.com</a:t>
            </a:r>
            <a:endParaRPr lang="en-US" sz="1400" i="1" dirty="0">
              <a:solidFill>
                <a:prstClr val="black"/>
              </a:solidFill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838200" y="784086"/>
            <a:ext cx="7959163" cy="56929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prstClr val="white"/>
                </a:solidFill>
              </a:rPr>
              <a:t>How familiar are you with the NEW </a:t>
            </a:r>
          </a:p>
          <a:p>
            <a:r>
              <a:rPr lang="en-US" sz="2800" b="1" dirty="0" smtClean="0">
                <a:solidFill>
                  <a:prstClr val="white"/>
                </a:solidFill>
              </a:rPr>
              <a:t>Program Admin Manual?</a:t>
            </a:r>
            <a:endParaRPr lang="en-US" sz="10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08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Admin Manual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00" y="440872"/>
            <a:ext cx="5003800" cy="57912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1800" b="1" u="sng" kern="1200" dirty="0" smtClean="0">
                <a:effectLst/>
              </a:rPr>
              <a:t>DG&amp;LVR Administrative Manual</a:t>
            </a:r>
          </a:p>
          <a:p>
            <a:pPr marL="0" lvl="0" indent="0">
              <a:buNone/>
            </a:pPr>
            <a:r>
              <a:rPr lang="en-US" sz="1800" b="1" kern="1200" dirty="0" smtClean="0">
                <a:effectLst/>
              </a:rPr>
              <a:t>Approved by SCC 11/12/14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000" b="1" dirty="0">
                <a:solidFill>
                  <a:srgbClr val="FF0000"/>
                </a:solidFill>
              </a:rPr>
              <a:t>Introduction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000" dirty="0"/>
              <a:t>SCC Role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000" dirty="0"/>
              <a:t>Conservation District Role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000" dirty="0"/>
              <a:t>Quality Assurance </a:t>
            </a:r>
            <a:r>
              <a:rPr lang="en-US" sz="2000" dirty="0" smtClean="0"/>
              <a:t>Board Role</a:t>
            </a:r>
            <a:endParaRPr lang="en-US" sz="2000" dirty="0"/>
          </a:p>
          <a:p>
            <a:pPr marL="514350" indent="-514350">
              <a:buFont typeface="+mj-lt"/>
              <a:buAutoNum type="arabicParenR"/>
            </a:pPr>
            <a:r>
              <a:rPr lang="en-US" sz="2000" dirty="0"/>
              <a:t>Applicant Role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000" dirty="0"/>
              <a:t>Center for Dirt and Gravel Roads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000" dirty="0"/>
              <a:t>Additional Policies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000" dirty="0"/>
              <a:t>Permits and Other Requirements</a:t>
            </a:r>
          </a:p>
          <a:p>
            <a:pPr marL="0" indent="0">
              <a:buFont typeface="+mj-lt"/>
              <a:buNone/>
            </a:pPr>
            <a:r>
              <a:rPr lang="en-US" sz="2000" dirty="0" smtClean="0"/>
              <a:t>Appendices</a:t>
            </a:r>
          </a:p>
          <a:p>
            <a:pPr marL="0" indent="0">
              <a:buFont typeface="+mj-lt"/>
              <a:buNone/>
            </a:pPr>
            <a:endParaRPr lang="en-US" sz="1800" b="1" dirty="0"/>
          </a:p>
          <a:p>
            <a:pPr marL="0" indent="0" algn="ctr">
              <a:buFont typeface="+mj-lt"/>
              <a:buNone/>
            </a:pPr>
            <a:r>
              <a:rPr lang="en-US" sz="1800" b="1" dirty="0" smtClean="0"/>
              <a:t>Available online.</a:t>
            </a:r>
          </a:p>
          <a:p>
            <a:pPr marL="0" indent="0" algn="ctr">
              <a:buFont typeface="+mj-lt"/>
              <a:buNone/>
            </a:pPr>
            <a:r>
              <a:rPr lang="en-US" sz="1800" b="1" dirty="0" smtClean="0"/>
              <a:t>Hard Copies being printed for CDs.</a:t>
            </a:r>
            <a:endParaRPr lang="en-US" sz="1800" b="1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Forms Update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3400" y="685800"/>
            <a:ext cx="4648200" cy="5943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>
              <a:buAutoNum type="arabicParenR"/>
            </a:pPr>
            <a:r>
              <a:rPr lang="en-US" sz="2400" b="1" dirty="0" smtClean="0">
                <a:solidFill>
                  <a:srgbClr val="FF0000"/>
                </a:solidFill>
              </a:rPr>
              <a:t>Introduction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3-page “Abstract” of the Program and the rest of the manual.</a:t>
            </a:r>
          </a:p>
          <a:p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Program Structure</a:t>
            </a:r>
          </a:p>
          <a:p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Program History</a:t>
            </a:r>
          </a:p>
          <a:p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ESM Overview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97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Admin Manual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00" y="440872"/>
            <a:ext cx="5003800" cy="57912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1800" b="1" u="sng" kern="1200" dirty="0" smtClean="0">
                <a:effectLst/>
              </a:rPr>
              <a:t>DG&amp;LVR Administrative Manual</a:t>
            </a:r>
          </a:p>
          <a:p>
            <a:pPr marL="0" lvl="0" indent="0">
              <a:buNone/>
            </a:pPr>
            <a:r>
              <a:rPr lang="en-US" sz="1800" b="1" kern="1200" dirty="0" smtClean="0">
                <a:effectLst/>
              </a:rPr>
              <a:t>Approved by SCC 11/12/14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000" dirty="0"/>
              <a:t>Introduction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000" b="1" dirty="0">
                <a:solidFill>
                  <a:srgbClr val="FF0000"/>
                </a:solidFill>
              </a:rPr>
              <a:t>SCC Role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000" dirty="0"/>
              <a:t>Conservation District Role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000" dirty="0"/>
              <a:t>Quality Assurance </a:t>
            </a:r>
            <a:r>
              <a:rPr lang="en-US" sz="2000" dirty="0" smtClean="0"/>
              <a:t>Board Role</a:t>
            </a:r>
            <a:endParaRPr lang="en-US" sz="2000" dirty="0"/>
          </a:p>
          <a:p>
            <a:pPr marL="514350" indent="-514350">
              <a:buFont typeface="+mj-lt"/>
              <a:buAutoNum type="arabicParenR"/>
            </a:pPr>
            <a:r>
              <a:rPr lang="en-US" sz="2000" dirty="0"/>
              <a:t>Applicant Role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000" dirty="0"/>
              <a:t>Center for Dirt and Gravel Roads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000" dirty="0"/>
              <a:t>Additional Policies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000" dirty="0"/>
              <a:t>Permits and Other Requirements</a:t>
            </a:r>
          </a:p>
          <a:p>
            <a:pPr marL="0" indent="0">
              <a:buFont typeface="+mj-lt"/>
              <a:buNone/>
            </a:pPr>
            <a:r>
              <a:rPr lang="en-US" sz="2000" dirty="0" smtClean="0"/>
              <a:t>Appendices</a:t>
            </a:r>
          </a:p>
          <a:p>
            <a:pPr marL="0" indent="0">
              <a:buFont typeface="+mj-lt"/>
              <a:buNone/>
            </a:pPr>
            <a:endParaRPr lang="en-US" sz="1800" b="1" dirty="0"/>
          </a:p>
          <a:p>
            <a:pPr marL="0" indent="0" algn="ctr">
              <a:buFont typeface="+mj-lt"/>
              <a:buNone/>
            </a:pPr>
            <a:r>
              <a:rPr lang="en-US" sz="1800" b="1" dirty="0" smtClean="0"/>
              <a:t>Available online.</a:t>
            </a:r>
          </a:p>
          <a:p>
            <a:pPr marL="0" indent="0" algn="ctr">
              <a:buFont typeface="+mj-lt"/>
              <a:buNone/>
            </a:pPr>
            <a:r>
              <a:rPr lang="en-US" sz="1800" b="1" dirty="0" smtClean="0"/>
              <a:t>Hard Copies being printed for CDs.</a:t>
            </a:r>
            <a:endParaRPr lang="en-US" sz="1800" b="1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Forms Update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3400" y="685800"/>
            <a:ext cx="4648200" cy="5943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>
              <a:buAutoNum type="arabicParenR"/>
            </a:pPr>
            <a:r>
              <a:rPr lang="en-US" sz="2400" b="1" dirty="0" smtClean="0">
                <a:solidFill>
                  <a:srgbClr val="FF0000"/>
                </a:solidFill>
              </a:rPr>
              <a:t>SCC Role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3-page summary of SCC role</a:t>
            </a:r>
          </a:p>
          <a:p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SCC Structure</a:t>
            </a:r>
          </a:p>
          <a:p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Program Administration</a:t>
            </a:r>
          </a:p>
          <a:p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QAQC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05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Admin Manual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00" y="440872"/>
            <a:ext cx="5003800" cy="57912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1800" b="1" u="sng" kern="1200" dirty="0" smtClean="0">
                <a:effectLst/>
              </a:rPr>
              <a:t>DG&amp;LVR Administrative Manual</a:t>
            </a:r>
          </a:p>
          <a:p>
            <a:pPr marL="0" lvl="0" indent="0">
              <a:buNone/>
            </a:pPr>
            <a:r>
              <a:rPr lang="en-US" sz="1800" b="1" kern="1200" dirty="0" smtClean="0">
                <a:effectLst/>
              </a:rPr>
              <a:t>Approved by SCC 11/12/14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000" dirty="0"/>
              <a:t>Introduction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000" dirty="0"/>
              <a:t>SCC Role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000" b="1" dirty="0">
                <a:solidFill>
                  <a:srgbClr val="FF0000"/>
                </a:solidFill>
              </a:rPr>
              <a:t>Conservation District Role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000" dirty="0"/>
              <a:t>Quality Assurance </a:t>
            </a:r>
            <a:r>
              <a:rPr lang="en-US" sz="2000" dirty="0" smtClean="0"/>
              <a:t>Board Role</a:t>
            </a:r>
            <a:endParaRPr lang="en-US" sz="2000" dirty="0"/>
          </a:p>
          <a:p>
            <a:pPr marL="514350" indent="-514350">
              <a:buFont typeface="+mj-lt"/>
              <a:buAutoNum type="arabicParenR"/>
            </a:pPr>
            <a:r>
              <a:rPr lang="en-US" sz="2000" dirty="0"/>
              <a:t>Applicant Role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000" dirty="0"/>
              <a:t>Center for Dirt and Gravel Roads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000" dirty="0"/>
              <a:t>Additional Policies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000" dirty="0"/>
              <a:t>Permits and Other Requirements</a:t>
            </a:r>
          </a:p>
          <a:p>
            <a:pPr marL="0" indent="0">
              <a:buFont typeface="+mj-lt"/>
              <a:buNone/>
            </a:pPr>
            <a:r>
              <a:rPr lang="en-US" sz="2000" dirty="0" smtClean="0"/>
              <a:t>Appendices</a:t>
            </a:r>
          </a:p>
          <a:p>
            <a:pPr marL="0" indent="0">
              <a:buFont typeface="+mj-lt"/>
              <a:buNone/>
            </a:pPr>
            <a:endParaRPr lang="en-US" sz="1800" b="1" dirty="0"/>
          </a:p>
          <a:p>
            <a:pPr marL="0" indent="0" algn="ctr">
              <a:buFont typeface="+mj-lt"/>
              <a:buNone/>
            </a:pPr>
            <a:r>
              <a:rPr lang="en-US" sz="1800" b="1" dirty="0" smtClean="0"/>
              <a:t>Available online.</a:t>
            </a:r>
          </a:p>
          <a:p>
            <a:pPr marL="0" indent="0" algn="ctr">
              <a:buFont typeface="+mj-lt"/>
              <a:buNone/>
            </a:pPr>
            <a:r>
              <a:rPr lang="en-US" sz="1800" b="1" dirty="0" smtClean="0"/>
              <a:t>Hard Copies being printed for CDs.</a:t>
            </a:r>
            <a:endParaRPr lang="en-US" sz="1800" b="1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Forms Update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3400" y="685800"/>
            <a:ext cx="4648200" cy="5943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3) District Role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Over ½ of manual </a:t>
            </a:r>
          </a:p>
          <a:p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Receiving Funds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Accounting for Funds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Dispersing Funds to Grantees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CD Educational Opportunities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Program Eligibility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3.8 Administering Projects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GIS system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Annual Reports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21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Admin Manual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00" y="440872"/>
            <a:ext cx="5003800" cy="57912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1800" b="1" u="sng" kern="1200" dirty="0" smtClean="0">
                <a:effectLst/>
              </a:rPr>
              <a:t>DG&amp;LVR Administrative Manual</a:t>
            </a:r>
          </a:p>
          <a:p>
            <a:pPr marL="0" lvl="0" indent="0">
              <a:buNone/>
            </a:pPr>
            <a:r>
              <a:rPr lang="en-US" sz="1800" b="1" kern="1200" dirty="0" smtClean="0">
                <a:effectLst/>
              </a:rPr>
              <a:t>Approved by SCC 11/12/14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000" dirty="0"/>
              <a:t>Introduction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000" dirty="0"/>
              <a:t>SCC Role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000" dirty="0"/>
              <a:t>Conservation District Role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000" b="1" dirty="0">
                <a:solidFill>
                  <a:srgbClr val="FF0000"/>
                </a:solidFill>
              </a:rPr>
              <a:t>Quality Assurance </a:t>
            </a:r>
            <a:r>
              <a:rPr lang="en-US" sz="2000" b="1" dirty="0" smtClean="0">
                <a:solidFill>
                  <a:srgbClr val="FF0000"/>
                </a:solidFill>
              </a:rPr>
              <a:t>Board Role</a:t>
            </a:r>
            <a:endParaRPr lang="en-US" sz="2000" b="1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000" dirty="0"/>
              <a:t>Applicant Role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000" dirty="0"/>
              <a:t>Center for Dirt and Gravel Roads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000" dirty="0"/>
              <a:t>Additional Policies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000" dirty="0"/>
              <a:t>Permits and Other Requirements</a:t>
            </a:r>
          </a:p>
          <a:p>
            <a:pPr marL="0" indent="0">
              <a:buFont typeface="+mj-lt"/>
              <a:buNone/>
            </a:pPr>
            <a:r>
              <a:rPr lang="en-US" sz="2000" dirty="0" smtClean="0"/>
              <a:t>Appendices</a:t>
            </a:r>
          </a:p>
          <a:p>
            <a:pPr marL="0" indent="0">
              <a:buFont typeface="+mj-lt"/>
              <a:buNone/>
            </a:pPr>
            <a:endParaRPr lang="en-US" sz="1800" b="1" dirty="0"/>
          </a:p>
          <a:p>
            <a:pPr marL="0" indent="0" algn="ctr">
              <a:buFont typeface="+mj-lt"/>
              <a:buNone/>
            </a:pPr>
            <a:r>
              <a:rPr lang="en-US" sz="1800" b="1" dirty="0" smtClean="0"/>
              <a:t>Available online.</a:t>
            </a:r>
          </a:p>
          <a:p>
            <a:pPr marL="0" indent="0" algn="ctr">
              <a:buFont typeface="+mj-lt"/>
              <a:buNone/>
            </a:pPr>
            <a:r>
              <a:rPr lang="en-US" sz="1800" b="1" dirty="0" smtClean="0"/>
              <a:t>Hard Copies being printed for CDs.</a:t>
            </a:r>
            <a:endParaRPr lang="en-US" sz="1800" b="1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Forms Update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3400" y="685800"/>
            <a:ext cx="4648200" cy="5943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4) QAB Role</a:t>
            </a:r>
          </a:p>
          <a:p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Defines composition and function of QAB</a:t>
            </a:r>
          </a:p>
          <a:p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Composition</a:t>
            </a:r>
          </a:p>
          <a:p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Meeting Requirements</a:t>
            </a:r>
          </a:p>
          <a:p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QAB Role in Projects</a:t>
            </a:r>
          </a:p>
          <a:p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QAB Role in Policy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92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Admin Manual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00" y="440872"/>
            <a:ext cx="5003800" cy="57912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1800" b="1" u="sng" kern="1200" dirty="0" smtClean="0">
                <a:effectLst/>
              </a:rPr>
              <a:t>DG&amp;LVR Administrative Manual</a:t>
            </a:r>
          </a:p>
          <a:p>
            <a:pPr marL="0" lvl="0" indent="0">
              <a:buNone/>
            </a:pPr>
            <a:r>
              <a:rPr lang="en-US" sz="1800" b="1" kern="1200" dirty="0" smtClean="0">
                <a:effectLst/>
              </a:rPr>
              <a:t>Approved by SCC 11/12/14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000" dirty="0"/>
              <a:t>Introduction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000" dirty="0"/>
              <a:t>SCC Role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000" dirty="0"/>
              <a:t>Conservation District Role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000" dirty="0"/>
              <a:t>Quality Assurance </a:t>
            </a:r>
            <a:r>
              <a:rPr lang="en-US" sz="2000" dirty="0" smtClean="0"/>
              <a:t>Board Role</a:t>
            </a:r>
            <a:endParaRPr lang="en-US" sz="2000" dirty="0"/>
          </a:p>
          <a:p>
            <a:pPr marL="514350" indent="-514350">
              <a:buFont typeface="+mj-lt"/>
              <a:buAutoNum type="arabicParenR"/>
            </a:pPr>
            <a:r>
              <a:rPr lang="en-US" sz="2000" b="1" dirty="0">
                <a:solidFill>
                  <a:srgbClr val="FF0000"/>
                </a:solidFill>
              </a:rPr>
              <a:t>Applicant Role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000" dirty="0"/>
              <a:t>Center for Dirt and Gravel Roads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000" dirty="0"/>
              <a:t>Additional Policies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000" dirty="0"/>
              <a:t>Permits and Other Requirements</a:t>
            </a:r>
          </a:p>
          <a:p>
            <a:pPr marL="0" indent="0">
              <a:buFont typeface="+mj-lt"/>
              <a:buNone/>
            </a:pPr>
            <a:r>
              <a:rPr lang="en-US" sz="2000" dirty="0" smtClean="0"/>
              <a:t>Appendices</a:t>
            </a:r>
          </a:p>
          <a:p>
            <a:pPr marL="0" indent="0">
              <a:buFont typeface="+mj-lt"/>
              <a:buNone/>
            </a:pPr>
            <a:endParaRPr lang="en-US" sz="1800" b="1" dirty="0"/>
          </a:p>
          <a:p>
            <a:pPr marL="0" indent="0" algn="ctr">
              <a:buFont typeface="+mj-lt"/>
              <a:buNone/>
            </a:pPr>
            <a:r>
              <a:rPr lang="en-US" sz="1800" b="1" dirty="0" smtClean="0"/>
              <a:t>Available online.</a:t>
            </a:r>
          </a:p>
          <a:p>
            <a:pPr marL="0" indent="0" algn="ctr">
              <a:buFont typeface="+mj-lt"/>
              <a:buNone/>
            </a:pPr>
            <a:r>
              <a:rPr lang="en-US" sz="1800" b="1" dirty="0" smtClean="0"/>
              <a:t>Hard Copies being printed for CDs.</a:t>
            </a:r>
            <a:endParaRPr lang="en-US" sz="1800" b="1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Forms Update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3400" y="685800"/>
            <a:ext cx="4648200" cy="5943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b="1" dirty="0">
                <a:solidFill>
                  <a:srgbClr val="FF0000"/>
                </a:solidFill>
              </a:rPr>
              <a:t>5</a:t>
            </a:r>
            <a:r>
              <a:rPr lang="en-US" sz="2400" b="1" dirty="0" smtClean="0">
                <a:solidFill>
                  <a:srgbClr val="FF0000"/>
                </a:solidFill>
              </a:rPr>
              <a:t>) Applicant Role</a:t>
            </a:r>
          </a:p>
          <a:p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Intentionally repeats previous material</a:t>
            </a:r>
          </a:p>
          <a:p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Written “to” the applicant audience</a:t>
            </a:r>
          </a:p>
          <a:p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Intended to be standalone to give to applicants.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28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Admin Manual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00" y="440872"/>
            <a:ext cx="5003800" cy="57912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1800" b="1" u="sng" kern="1200" dirty="0" smtClean="0">
                <a:effectLst/>
              </a:rPr>
              <a:t>DG&amp;LVR Administrative Manual</a:t>
            </a:r>
          </a:p>
          <a:p>
            <a:pPr marL="0" lvl="0" indent="0">
              <a:buNone/>
            </a:pPr>
            <a:r>
              <a:rPr lang="en-US" sz="1800" b="1" kern="1200" dirty="0" smtClean="0">
                <a:effectLst/>
              </a:rPr>
              <a:t>Approved by SCC 11/12/14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000" dirty="0"/>
              <a:t>Introduction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000" dirty="0"/>
              <a:t>SCC Role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000" dirty="0"/>
              <a:t>Conservation District Role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000" dirty="0"/>
              <a:t>Quality Assurance </a:t>
            </a:r>
            <a:r>
              <a:rPr lang="en-US" sz="2000" dirty="0" smtClean="0"/>
              <a:t>Board Role</a:t>
            </a:r>
            <a:endParaRPr lang="en-US" sz="2000" dirty="0"/>
          </a:p>
          <a:p>
            <a:pPr marL="514350" indent="-514350">
              <a:buFont typeface="+mj-lt"/>
              <a:buAutoNum type="arabicParenR"/>
            </a:pPr>
            <a:r>
              <a:rPr lang="en-US" sz="2000" dirty="0"/>
              <a:t>Applicant Role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000" b="1" dirty="0">
                <a:solidFill>
                  <a:srgbClr val="FF0000"/>
                </a:solidFill>
              </a:rPr>
              <a:t>Center for Dirt and Gravel Roads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000" dirty="0"/>
              <a:t>Additional Policies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000" dirty="0"/>
              <a:t>Permits and Other Requirements</a:t>
            </a:r>
          </a:p>
          <a:p>
            <a:pPr marL="0" indent="0">
              <a:buFont typeface="+mj-lt"/>
              <a:buNone/>
            </a:pPr>
            <a:r>
              <a:rPr lang="en-US" sz="2000" dirty="0" smtClean="0"/>
              <a:t>Appendices</a:t>
            </a:r>
          </a:p>
          <a:p>
            <a:pPr marL="0" indent="0">
              <a:buFont typeface="+mj-lt"/>
              <a:buNone/>
            </a:pPr>
            <a:endParaRPr lang="en-US" sz="1800" b="1" dirty="0"/>
          </a:p>
          <a:p>
            <a:pPr marL="0" indent="0" algn="ctr">
              <a:buFont typeface="+mj-lt"/>
              <a:buNone/>
            </a:pPr>
            <a:r>
              <a:rPr lang="en-US" sz="1800" b="1" dirty="0" smtClean="0"/>
              <a:t>Available online.</a:t>
            </a:r>
          </a:p>
          <a:p>
            <a:pPr marL="0" indent="0" algn="ctr">
              <a:buFont typeface="+mj-lt"/>
              <a:buNone/>
            </a:pPr>
            <a:r>
              <a:rPr lang="en-US" sz="1800" b="1" dirty="0" smtClean="0"/>
              <a:t>Hard Copies being printed for CDs.</a:t>
            </a:r>
            <a:endParaRPr lang="en-US" sz="1800" b="1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Forms Update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3400" y="685800"/>
            <a:ext cx="4648200" cy="5943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6) Center Role</a:t>
            </a:r>
          </a:p>
          <a:p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3-page overview of Center role and available services</a:t>
            </a:r>
          </a:p>
          <a:p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Education</a:t>
            </a:r>
          </a:p>
          <a:p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Outreach </a:t>
            </a:r>
          </a:p>
          <a:p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Technical Assistance</a:t>
            </a:r>
          </a:p>
          <a:p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Documentation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34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Admin Manual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00" y="440872"/>
            <a:ext cx="5003800" cy="57912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1800" b="1" u="sng" kern="1200" dirty="0" smtClean="0">
                <a:effectLst/>
              </a:rPr>
              <a:t>DG&amp;LVR Administrative Manual</a:t>
            </a:r>
          </a:p>
          <a:p>
            <a:pPr marL="0" lvl="0" indent="0">
              <a:buNone/>
            </a:pPr>
            <a:r>
              <a:rPr lang="en-US" sz="1800" b="1" kern="1200" dirty="0" smtClean="0">
                <a:effectLst/>
              </a:rPr>
              <a:t>Approved by SCC 11/12/14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000" dirty="0"/>
              <a:t>Introduction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000" dirty="0"/>
              <a:t>SCC Role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000" dirty="0"/>
              <a:t>Conservation District Role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000" dirty="0"/>
              <a:t>Quality Assurance </a:t>
            </a:r>
            <a:r>
              <a:rPr lang="en-US" sz="2000" dirty="0" smtClean="0"/>
              <a:t>Board Role</a:t>
            </a:r>
            <a:endParaRPr lang="en-US" sz="2000" dirty="0"/>
          </a:p>
          <a:p>
            <a:pPr marL="514350" indent="-514350">
              <a:buFont typeface="+mj-lt"/>
              <a:buAutoNum type="arabicParenR"/>
            </a:pPr>
            <a:r>
              <a:rPr lang="en-US" sz="2000" dirty="0"/>
              <a:t>Applicant Role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000" dirty="0"/>
              <a:t>Center for Dirt and Gravel Roads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000" b="1" dirty="0">
                <a:solidFill>
                  <a:srgbClr val="FF0000"/>
                </a:solidFill>
              </a:rPr>
              <a:t>Additional Policies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000" dirty="0"/>
              <a:t>Permits and Other Requirements</a:t>
            </a:r>
          </a:p>
          <a:p>
            <a:pPr marL="0" indent="0">
              <a:buFont typeface="+mj-lt"/>
              <a:buNone/>
            </a:pPr>
            <a:r>
              <a:rPr lang="en-US" sz="2000" dirty="0" smtClean="0"/>
              <a:t>Appendices</a:t>
            </a:r>
          </a:p>
          <a:p>
            <a:pPr marL="0" indent="0">
              <a:buFont typeface="+mj-lt"/>
              <a:buNone/>
            </a:pPr>
            <a:endParaRPr lang="en-US" sz="1800" b="1" dirty="0"/>
          </a:p>
          <a:p>
            <a:pPr marL="0" indent="0" algn="ctr">
              <a:buFont typeface="+mj-lt"/>
              <a:buNone/>
            </a:pPr>
            <a:r>
              <a:rPr lang="en-US" sz="1800" b="1" dirty="0" smtClean="0"/>
              <a:t>Available online.</a:t>
            </a:r>
          </a:p>
          <a:p>
            <a:pPr marL="0" indent="0" algn="ctr">
              <a:buFont typeface="+mj-lt"/>
              <a:buNone/>
            </a:pPr>
            <a:r>
              <a:rPr lang="en-US" sz="1800" b="1" dirty="0" smtClean="0"/>
              <a:t>Hard Copies being printed for CDs.</a:t>
            </a:r>
            <a:endParaRPr lang="en-US" sz="1800" b="1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Forms Update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3400" y="685800"/>
            <a:ext cx="4648200" cy="5943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7) Additional Policies</a:t>
            </a:r>
          </a:p>
          <a:p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Policies that apply to certain circumstances:</a:t>
            </a:r>
          </a:p>
          <a:p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Stream Crossing Replacement</a:t>
            </a:r>
          </a:p>
          <a:p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Driving Surface Aggregate</a:t>
            </a:r>
          </a:p>
          <a:p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Paved LVR-Specific Policies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10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Admin Manual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00" y="440872"/>
            <a:ext cx="5003800" cy="57912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1800" b="1" u="sng" kern="1200" dirty="0" smtClean="0">
                <a:effectLst/>
              </a:rPr>
              <a:t>DG&amp;LVR Administrative Manual</a:t>
            </a:r>
          </a:p>
          <a:p>
            <a:pPr marL="0" lvl="0" indent="0">
              <a:buNone/>
            </a:pPr>
            <a:r>
              <a:rPr lang="en-US" sz="1800" b="1" kern="1200" dirty="0" smtClean="0">
                <a:effectLst/>
              </a:rPr>
              <a:t>Approved by SCC 11/12/14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000" dirty="0"/>
              <a:t>Introduction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000" dirty="0"/>
              <a:t>SCC Role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000" dirty="0"/>
              <a:t>Conservation District Role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000" dirty="0"/>
              <a:t>Quality Assurance </a:t>
            </a:r>
            <a:r>
              <a:rPr lang="en-US" sz="2000" dirty="0" smtClean="0"/>
              <a:t>Board Role</a:t>
            </a:r>
            <a:endParaRPr lang="en-US" sz="2000" dirty="0"/>
          </a:p>
          <a:p>
            <a:pPr marL="514350" indent="-514350">
              <a:buFont typeface="+mj-lt"/>
              <a:buAutoNum type="arabicParenR"/>
            </a:pPr>
            <a:r>
              <a:rPr lang="en-US" sz="2000" dirty="0"/>
              <a:t>Applicant Role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000" dirty="0"/>
              <a:t>Center for Dirt and Gravel Roads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000" dirty="0"/>
              <a:t>Additional Policies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000" b="1" dirty="0">
                <a:solidFill>
                  <a:srgbClr val="FF0000"/>
                </a:solidFill>
              </a:rPr>
              <a:t>Permits and Other Requirements</a:t>
            </a:r>
          </a:p>
          <a:p>
            <a:pPr marL="0" indent="0">
              <a:buFont typeface="+mj-lt"/>
              <a:buNone/>
            </a:pPr>
            <a:r>
              <a:rPr lang="en-US" sz="2000" dirty="0" smtClean="0"/>
              <a:t>Appendices</a:t>
            </a:r>
          </a:p>
          <a:p>
            <a:pPr marL="0" indent="0">
              <a:buFont typeface="+mj-lt"/>
              <a:buNone/>
            </a:pPr>
            <a:endParaRPr lang="en-US" sz="1800" b="1" dirty="0"/>
          </a:p>
          <a:p>
            <a:pPr marL="0" indent="0" algn="ctr">
              <a:buFont typeface="+mj-lt"/>
              <a:buNone/>
            </a:pPr>
            <a:r>
              <a:rPr lang="en-US" sz="1800" b="1" dirty="0" smtClean="0"/>
              <a:t>Available online.</a:t>
            </a:r>
          </a:p>
          <a:p>
            <a:pPr marL="0" indent="0" algn="ctr">
              <a:buFont typeface="+mj-lt"/>
              <a:buNone/>
            </a:pPr>
            <a:r>
              <a:rPr lang="en-US" sz="1800" b="1" dirty="0" smtClean="0"/>
              <a:t>Hard Copies being printed for CDs.</a:t>
            </a:r>
            <a:endParaRPr lang="en-US" sz="1800" b="1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Forms Update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3400" y="685800"/>
            <a:ext cx="4648200" cy="5943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8) Permits</a:t>
            </a:r>
          </a:p>
          <a:p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Brief overview of permit issues related to Program projects.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55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34711" y="4056744"/>
            <a:ext cx="18968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solidFill>
                  <a:prstClr val="black"/>
                </a:solidFill>
              </a:rPr>
              <a:t>http://</a:t>
            </a:r>
            <a:r>
              <a:rPr lang="en-US" sz="1400" i="1" dirty="0" smtClean="0">
                <a:solidFill>
                  <a:prstClr val="black"/>
                </a:solidFill>
              </a:rPr>
              <a:t>metrocount.com</a:t>
            </a:r>
            <a:endParaRPr lang="en-US" sz="1400" i="1" dirty="0">
              <a:solidFill>
                <a:prstClr val="black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10800000">
            <a:off x="72501" y="3515557"/>
            <a:ext cx="533400" cy="457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5257800" y="867483"/>
            <a:ext cx="3642064" cy="1066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smtClean="0">
                <a:solidFill>
                  <a:prstClr val="black"/>
                </a:solidFill>
              </a:rPr>
              <a:t>Toggle </a:t>
            </a:r>
            <a:r>
              <a:rPr lang="en-US" sz="2000" b="1" dirty="0" err="1" smtClean="0">
                <a:solidFill>
                  <a:prstClr val="black"/>
                </a:solidFill>
              </a:rPr>
              <a:t>Fullscreen</a:t>
            </a:r>
            <a:r>
              <a:rPr lang="en-US" sz="2000" b="1" dirty="0" smtClean="0">
                <a:solidFill>
                  <a:prstClr val="black"/>
                </a:solidFill>
              </a:rPr>
              <a:t> </a:t>
            </a:r>
          </a:p>
          <a:p>
            <a:pPr algn="l"/>
            <a:r>
              <a:rPr lang="en-US" sz="2000" b="1" dirty="0">
                <a:solidFill>
                  <a:prstClr val="black"/>
                </a:solidFill>
              </a:rPr>
              <a:t>m</a:t>
            </a:r>
            <a:r>
              <a:rPr lang="en-US" sz="2000" b="1" dirty="0" smtClean="0">
                <a:solidFill>
                  <a:prstClr val="black"/>
                </a:solidFill>
              </a:rPr>
              <a:t>ode with this button</a:t>
            </a:r>
          </a:p>
          <a:p>
            <a:pPr algn="l"/>
            <a:r>
              <a:rPr lang="en-US" sz="2000" b="1" dirty="0" smtClean="0">
                <a:solidFill>
                  <a:prstClr val="black"/>
                </a:solidFill>
              </a:rPr>
              <a:t>above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16200000">
            <a:off x="7921935" y="196342"/>
            <a:ext cx="849884" cy="457200"/>
          </a:xfrm>
          <a:prstGeom prst="rightArrow">
            <a:avLst>
              <a:gd name="adj1" fmla="val 30952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Audio also available via phone: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7"/>
          <a:stretch/>
        </p:blipFill>
        <p:spPr bwMode="auto">
          <a:xfrm>
            <a:off x="7861760" y="896980"/>
            <a:ext cx="1002149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605901" y="3210757"/>
            <a:ext cx="2667000" cy="1066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 smtClean="0">
                <a:solidFill>
                  <a:prstClr val="black"/>
                </a:solidFill>
              </a:rPr>
              <a:t>Use Chat box to ask Questions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27203" y="3431126"/>
            <a:ext cx="3702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Participant phone lines will be muted until after initial presentation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97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Admin Manual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00" y="440872"/>
            <a:ext cx="5003800" cy="57912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1800" b="1" u="sng" kern="1200" dirty="0" smtClean="0">
                <a:effectLst/>
              </a:rPr>
              <a:t>DG&amp;LVR Administrative Manual</a:t>
            </a:r>
          </a:p>
          <a:p>
            <a:pPr marL="0" lvl="0" indent="0">
              <a:buNone/>
            </a:pPr>
            <a:r>
              <a:rPr lang="en-US" sz="1800" b="1" kern="1200" dirty="0" smtClean="0">
                <a:effectLst/>
              </a:rPr>
              <a:t>Approved by SCC 11/12/14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000" dirty="0"/>
              <a:t>Introduction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000" dirty="0"/>
              <a:t>SCC Role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000" dirty="0"/>
              <a:t>Conservation District Role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000" dirty="0"/>
              <a:t>Quality Assurance </a:t>
            </a:r>
            <a:r>
              <a:rPr lang="en-US" sz="2000" dirty="0" smtClean="0"/>
              <a:t>Board Role</a:t>
            </a:r>
            <a:endParaRPr lang="en-US" sz="2000" dirty="0"/>
          </a:p>
          <a:p>
            <a:pPr marL="514350" indent="-514350">
              <a:buFont typeface="+mj-lt"/>
              <a:buAutoNum type="arabicParenR"/>
            </a:pPr>
            <a:r>
              <a:rPr lang="en-US" sz="2000" dirty="0"/>
              <a:t>Applicant Role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000" dirty="0"/>
              <a:t>Center for Dirt and Gravel Roads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000" dirty="0"/>
              <a:t>Additional Policies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000" dirty="0"/>
              <a:t>Permits and Other Requirements</a:t>
            </a:r>
          </a:p>
          <a:p>
            <a:pPr marL="0" indent="0">
              <a:buFont typeface="+mj-lt"/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Appendices</a:t>
            </a:r>
          </a:p>
          <a:p>
            <a:pPr marL="0" indent="0">
              <a:buFont typeface="+mj-lt"/>
              <a:buNone/>
            </a:pPr>
            <a:endParaRPr lang="en-US" sz="1800" b="1" dirty="0"/>
          </a:p>
          <a:p>
            <a:pPr marL="0" indent="0" algn="ctr">
              <a:buFont typeface="+mj-lt"/>
              <a:buNone/>
            </a:pPr>
            <a:r>
              <a:rPr lang="en-US" sz="1800" b="1" dirty="0" smtClean="0"/>
              <a:t>Available online.</a:t>
            </a:r>
          </a:p>
          <a:p>
            <a:pPr marL="0" indent="0" algn="ctr">
              <a:buFont typeface="+mj-lt"/>
              <a:buNone/>
            </a:pPr>
            <a:r>
              <a:rPr lang="en-US" sz="1800" b="1" dirty="0" smtClean="0"/>
              <a:t>Hard Copies being printed for CDs.</a:t>
            </a:r>
            <a:endParaRPr lang="en-US" sz="1800" b="1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Forms Update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3400" y="685800"/>
            <a:ext cx="4648200" cy="5943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Appendices</a:t>
            </a:r>
          </a:p>
          <a:p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Program forms and policies</a:t>
            </a:r>
          </a:p>
          <a:p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Will be focus of the rest of this webinar.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39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43814"/>
            <a:ext cx="2514600" cy="6901815"/>
          </a:xfrm>
          <a:prstGeom prst="rect">
            <a:avLst/>
          </a:prstGeom>
          <a:solidFill>
            <a:srgbClr val="0033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591195" y="-55244"/>
            <a:ext cx="45604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003300"/>
                </a:solidFill>
                <a:latin typeface="Arial" pitchFamily="34" charset="0"/>
              </a:rPr>
              <a:t>Introduction</a:t>
            </a:r>
            <a:endParaRPr lang="en-US" sz="2200" b="1" dirty="0">
              <a:solidFill>
                <a:srgbClr val="003300"/>
              </a:solidFill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95524" y="382"/>
            <a:ext cx="6848475" cy="761618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4860925" algn="l"/>
              </a:tabLst>
            </a:pPr>
            <a:r>
              <a:rPr lang="en-US" sz="3200" b="1" dirty="0" smtClean="0">
                <a:solidFill>
                  <a:srgbClr val="FFFFCC"/>
                </a:solidFill>
                <a:latin typeface="Arial" pitchFamily="34" charset="0"/>
              </a:rPr>
              <a:t>Program Forms Update</a:t>
            </a:r>
            <a:endParaRPr lang="en-US" sz="3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4600" y="990600"/>
            <a:ext cx="663702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prstClr val="white">
                    <a:lumMod val="50000"/>
                  </a:prstClr>
                </a:solidFill>
              </a:rPr>
              <a:t>Background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b="1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Overview of Admin Manual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b="1" dirty="0" smtClean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Walkthrough of forms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b="1" dirty="0" smtClean="0">
              <a:solidFill>
                <a:srgbClr val="FF0000"/>
              </a:solidFill>
            </a:endParaRPr>
          </a:p>
          <a:p>
            <a:pPr marL="236538" indent="-236538">
              <a:buFont typeface="Arial" panose="020B0604020202020204" pitchFamily="34" charset="0"/>
              <a:buChar char="•"/>
            </a:pPr>
            <a:endParaRPr lang="en-US" sz="4800" b="1" dirty="0" smtClean="0">
              <a:solidFill>
                <a:prstClr val="black"/>
              </a:solidFill>
            </a:endParaRPr>
          </a:p>
          <a:p>
            <a:pPr marL="236538" indent="-236538">
              <a:buFont typeface="Arial" panose="020B0604020202020204" pitchFamily="34" charset="0"/>
              <a:buChar char="•"/>
            </a:pPr>
            <a:endParaRPr lang="en-US" sz="4800" b="1" dirty="0" smtClean="0">
              <a:solidFill>
                <a:prstClr val="black"/>
              </a:solidFill>
            </a:endParaRPr>
          </a:p>
          <a:p>
            <a:pPr marL="236538" indent="-236538">
              <a:buFont typeface="Arial" panose="020B0604020202020204" pitchFamily="34" charset="0"/>
              <a:buChar char="•"/>
            </a:pPr>
            <a:endParaRPr lang="en-US" sz="2800" b="1" dirty="0">
              <a:solidFill>
                <a:prstClr val="black"/>
              </a:solidFill>
            </a:endParaRPr>
          </a:p>
          <a:p>
            <a:pPr marL="236538" indent="-236538"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94">
            <a:off x="-314156" y="627141"/>
            <a:ext cx="2501605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9239">
            <a:off x="-281104" y="2149895"/>
            <a:ext cx="2480209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69103">
            <a:off x="-109637" y="1382572"/>
            <a:ext cx="2455653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8018">
            <a:off x="-514001" y="2473221"/>
            <a:ext cx="2423645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6944">
            <a:off x="-288787" y="3280107"/>
            <a:ext cx="2434772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29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3F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00" y="0"/>
            <a:ext cx="9118600" cy="6858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1850" b="1" dirty="0" smtClean="0">
                <a:ea typeface="Times New Roman" pitchFamily="18" charset="0"/>
              </a:rPr>
              <a:t>A.	Dirt Gravel, And Low Volume Road Program Law 9106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1850" b="1" dirty="0" smtClean="0">
                <a:ea typeface="Times New Roman" pitchFamily="18" charset="0"/>
              </a:rPr>
              <a:t>B.	Commission Statement Of Policy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1850" b="1" dirty="0" smtClean="0">
                <a:ea typeface="Times New Roman" pitchFamily="18" charset="0"/>
              </a:rPr>
              <a:t>C.	5 Year Agreement Between Districts And Commission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1850" b="1" dirty="0" smtClean="0">
                <a:ea typeface="Times New Roman" pitchFamily="18" charset="0"/>
              </a:rPr>
              <a:t>D.	New-hire Program Guide </a:t>
            </a:r>
            <a:r>
              <a:rPr lang="en-US" altLang="en-US" sz="1850" b="1" dirty="0">
                <a:solidFill>
                  <a:srgbClr val="FF0000"/>
                </a:solidFill>
                <a:ea typeface="Times New Roman" pitchFamily="18" charset="0"/>
              </a:rPr>
              <a:t>revised </a:t>
            </a:r>
            <a:r>
              <a:rPr lang="en-US" altLang="en-US" sz="1850" b="1" dirty="0" smtClean="0">
                <a:ea typeface="Times New Roman" pitchFamily="18" charset="0"/>
              </a:rPr>
              <a:t>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1850" b="1" dirty="0" smtClean="0">
                <a:ea typeface="Times New Roman" pitchFamily="18" charset="0"/>
              </a:rPr>
              <a:t>E.	Grant Application, Work Plan &amp; Instructions </a:t>
            </a:r>
            <a:r>
              <a:rPr lang="en-US" altLang="en-US" sz="1850" b="1" dirty="0" smtClean="0">
                <a:solidFill>
                  <a:srgbClr val="FF0000"/>
                </a:solidFill>
                <a:ea typeface="Times New Roman" pitchFamily="18" charset="0"/>
              </a:rPr>
              <a:t>revised</a:t>
            </a:r>
            <a:r>
              <a:rPr lang="en-US" altLang="en-US" sz="1850" b="1" dirty="0" smtClean="0">
                <a:ea typeface="Times New Roman" pitchFamily="18" charset="0"/>
              </a:rPr>
              <a:t>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1850" b="1" dirty="0" smtClean="0">
                <a:ea typeface="Times New Roman" pitchFamily="18" charset="0"/>
              </a:rPr>
              <a:t>F.	Contract &amp; Instructions	</a:t>
            </a:r>
            <a:r>
              <a:rPr lang="en-US" altLang="en-US" sz="1850" b="1" dirty="0" smtClean="0">
                <a:solidFill>
                  <a:srgbClr val="FF0000"/>
                </a:solidFill>
                <a:ea typeface="Times New Roman" pitchFamily="18" charset="0"/>
              </a:rPr>
              <a:t>revised</a:t>
            </a:r>
            <a:endParaRPr lang="en-US" altLang="en-US" sz="1850" b="1" dirty="0" smtClean="0">
              <a:ea typeface="Times New Roman" pitchFamily="18" charset="0"/>
            </a:endParaRP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1850" b="1" dirty="0" smtClean="0">
                <a:ea typeface="Times New Roman" pitchFamily="18" charset="0"/>
              </a:rPr>
              <a:t>G.	General Contract Provisions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1850" b="1" dirty="0" smtClean="0">
                <a:ea typeface="Times New Roman" pitchFamily="18" charset="0"/>
              </a:rPr>
              <a:t>H.	Contract Amendment &amp; Instructions </a:t>
            </a:r>
            <a:r>
              <a:rPr lang="en-US" altLang="en-US" sz="1850" b="1" dirty="0" smtClean="0">
                <a:solidFill>
                  <a:srgbClr val="FF0000"/>
                </a:solidFill>
                <a:ea typeface="Times New Roman" pitchFamily="18" charset="0"/>
              </a:rPr>
              <a:t>revised</a:t>
            </a:r>
            <a:endParaRPr lang="en-US" altLang="en-US" sz="1850" b="1" dirty="0" smtClean="0">
              <a:ea typeface="Times New Roman" pitchFamily="18" charset="0"/>
            </a:endParaRP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1850" b="1" dirty="0" smtClean="0">
                <a:ea typeface="Times New Roman" pitchFamily="18" charset="0"/>
              </a:rPr>
              <a:t>I.	Schedule Of Payments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1850" b="1" dirty="0" smtClean="0">
                <a:ea typeface="Times New Roman" pitchFamily="18" charset="0"/>
              </a:rPr>
              <a:t>J.	Project Completion Report And Instructions </a:t>
            </a:r>
            <a:r>
              <a:rPr lang="en-US" altLang="en-US" sz="1850" b="1" dirty="0">
                <a:solidFill>
                  <a:srgbClr val="FF0000"/>
                </a:solidFill>
                <a:ea typeface="Times New Roman" pitchFamily="18" charset="0"/>
              </a:rPr>
              <a:t>revised </a:t>
            </a:r>
            <a:r>
              <a:rPr lang="en-US" altLang="en-US" sz="1850" b="1" dirty="0" smtClean="0">
                <a:ea typeface="Times New Roman" pitchFamily="18" charset="0"/>
              </a:rPr>
              <a:t>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1850" b="1" dirty="0" smtClean="0">
                <a:ea typeface="Times New Roman" pitchFamily="18" charset="0"/>
              </a:rPr>
              <a:t>K.	Replenishment Request Form </a:t>
            </a:r>
            <a:r>
              <a:rPr lang="en-US" altLang="en-US" sz="1850" b="1" dirty="0">
                <a:solidFill>
                  <a:srgbClr val="FF0000"/>
                </a:solidFill>
                <a:ea typeface="Times New Roman" pitchFamily="18" charset="0"/>
              </a:rPr>
              <a:t>revised </a:t>
            </a:r>
            <a:r>
              <a:rPr lang="en-US" altLang="en-US" sz="1850" b="1" dirty="0" smtClean="0">
                <a:ea typeface="Times New Roman" pitchFamily="18" charset="0"/>
              </a:rPr>
              <a:t>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1850" b="1" dirty="0" smtClean="0">
                <a:ea typeface="Times New Roman" pitchFamily="18" charset="0"/>
              </a:rPr>
              <a:t>L.	Traffic Count Validation/Instructions </a:t>
            </a:r>
            <a:r>
              <a:rPr lang="en-US" altLang="en-US" sz="1850" b="1" dirty="0" smtClean="0">
                <a:solidFill>
                  <a:srgbClr val="FF0000"/>
                </a:solidFill>
                <a:ea typeface="Times New Roman" pitchFamily="18" charset="0"/>
              </a:rPr>
              <a:t>new</a:t>
            </a:r>
            <a:r>
              <a:rPr lang="en-US" altLang="en-US" sz="1850" b="1" dirty="0" smtClean="0">
                <a:ea typeface="Times New Roman" pitchFamily="18" charset="0"/>
              </a:rPr>
              <a:t>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1850" b="1" dirty="0" smtClean="0">
                <a:ea typeface="Times New Roman" pitchFamily="18" charset="0"/>
              </a:rPr>
              <a:t>M.	Stream Crossing Evaluation/Instructions </a:t>
            </a:r>
            <a:r>
              <a:rPr lang="en-US" altLang="en-US" sz="1850" b="1" dirty="0">
                <a:solidFill>
                  <a:srgbClr val="FF0000"/>
                </a:solidFill>
                <a:ea typeface="Times New Roman" pitchFamily="18" charset="0"/>
              </a:rPr>
              <a:t>new</a:t>
            </a:r>
            <a:endParaRPr lang="en-US" altLang="en-US" sz="1850" b="1" dirty="0" smtClean="0">
              <a:ea typeface="Times New Roman" pitchFamily="18" charset="0"/>
            </a:endParaRP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1850" b="1" dirty="0" smtClean="0">
                <a:ea typeface="Times New Roman" pitchFamily="18" charset="0"/>
              </a:rPr>
              <a:t>N.	DSA Specification And Certification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1850" b="1" dirty="0" smtClean="0">
                <a:ea typeface="Times New Roman" pitchFamily="18" charset="0"/>
              </a:rPr>
              <a:t>O.	Off Row Consent Form </a:t>
            </a:r>
            <a:r>
              <a:rPr lang="en-US" altLang="en-US" sz="1850" b="1" dirty="0">
                <a:solidFill>
                  <a:srgbClr val="FF0000"/>
                </a:solidFill>
                <a:ea typeface="Times New Roman" pitchFamily="18" charset="0"/>
              </a:rPr>
              <a:t>new </a:t>
            </a:r>
            <a:r>
              <a:rPr lang="en-US" altLang="en-US" sz="1850" b="1" dirty="0" smtClean="0">
                <a:ea typeface="Times New Roman" pitchFamily="18" charset="0"/>
              </a:rPr>
              <a:t>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1850" b="1" dirty="0" smtClean="0">
                <a:ea typeface="Times New Roman" pitchFamily="18" charset="0"/>
              </a:rPr>
              <a:t>P.	QAQC Documents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1850" b="1" dirty="0" smtClean="0">
                <a:ea typeface="Times New Roman" pitchFamily="18" charset="0"/>
              </a:rPr>
              <a:t>Q.	Project Ranking Criteria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1850" b="1" dirty="0" smtClean="0">
                <a:ea typeface="Times New Roman" pitchFamily="18" charset="0"/>
              </a:rPr>
              <a:t>R.	Allocation Formula Details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1850" b="1" dirty="0" smtClean="0">
                <a:ea typeface="Times New Roman" pitchFamily="18" charset="0"/>
              </a:rPr>
              <a:t>S.	Definitions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1850" b="1" dirty="0" smtClean="0">
                <a:ea typeface="Times New Roman" pitchFamily="18" charset="0"/>
              </a:rPr>
              <a:t>T.	Contact Information	</a:t>
            </a:r>
            <a:endParaRPr lang="en-US" altLang="en-US" sz="1850" b="1" dirty="0">
              <a:ea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15200" y="152400"/>
            <a:ext cx="1672211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Manual Appendices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19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00" y="0"/>
            <a:ext cx="9118600" cy="6858000"/>
          </a:xfrm>
        </p:spPr>
        <p:txBody>
          <a:bodyPr>
            <a:normAutofit/>
          </a:bodyPr>
          <a:lstStyle/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1850" b="1" strike="sngStrike" dirty="0" smtClean="0">
                <a:ea typeface="Times New Roman" pitchFamily="18" charset="0"/>
              </a:rPr>
              <a:t>A.	Dirt Gravel, And Low Volume Road Program Law 9106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1850" b="1" strike="sngStrike" dirty="0" smtClean="0">
                <a:ea typeface="Times New Roman" pitchFamily="18" charset="0"/>
              </a:rPr>
              <a:t>B.	Commission Statement Of Policy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1850" b="1" strike="sngStrike" dirty="0" smtClean="0">
                <a:ea typeface="Times New Roman" pitchFamily="18" charset="0"/>
              </a:rPr>
              <a:t>C.	5 Year Agreement Between Districts And Commission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1850" b="1" dirty="0" smtClean="0">
                <a:ea typeface="Times New Roman" pitchFamily="18" charset="0"/>
              </a:rPr>
              <a:t>D.	New-hire Program Guide </a:t>
            </a:r>
            <a:r>
              <a:rPr lang="en-US" altLang="en-US" sz="1850" b="1" dirty="0">
                <a:solidFill>
                  <a:srgbClr val="FF0000"/>
                </a:solidFill>
                <a:ea typeface="Times New Roman" pitchFamily="18" charset="0"/>
              </a:rPr>
              <a:t>revised </a:t>
            </a:r>
            <a:r>
              <a:rPr lang="en-US" altLang="en-US" sz="1850" b="1" dirty="0" smtClean="0">
                <a:ea typeface="Times New Roman" pitchFamily="18" charset="0"/>
              </a:rPr>
              <a:t>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1850" b="1" dirty="0" smtClean="0">
                <a:ea typeface="Times New Roman" pitchFamily="18" charset="0"/>
              </a:rPr>
              <a:t>E.	Grant Application, Work Plan &amp; Instructions </a:t>
            </a:r>
            <a:r>
              <a:rPr lang="en-US" altLang="en-US" sz="1850" b="1" dirty="0" smtClean="0">
                <a:solidFill>
                  <a:srgbClr val="FF0000"/>
                </a:solidFill>
                <a:ea typeface="Times New Roman" pitchFamily="18" charset="0"/>
              </a:rPr>
              <a:t>revised</a:t>
            </a:r>
            <a:r>
              <a:rPr lang="en-US" altLang="en-US" sz="1850" b="1" dirty="0" smtClean="0">
                <a:ea typeface="Times New Roman" pitchFamily="18" charset="0"/>
              </a:rPr>
              <a:t>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1850" b="1" dirty="0" smtClean="0">
                <a:ea typeface="Times New Roman" pitchFamily="18" charset="0"/>
              </a:rPr>
              <a:t>F.	Contract &amp; Instructions	</a:t>
            </a:r>
            <a:r>
              <a:rPr lang="en-US" altLang="en-US" sz="1850" b="1" dirty="0" smtClean="0">
                <a:solidFill>
                  <a:srgbClr val="FF0000"/>
                </a:solidFill>
                <a:ea typeface="Times New Roman" pitchFamily="18" charset="0"/>
              </a:rPr>
              <a:t>revised</a:t>
            </a:r>
            <a:endParaRPr lang="en-US" altLang="en-US" sz="1850" b="1" dirty="0" smtClean="0">
              <a:ea typeface="Times New Roman" pitchFamily="18" charset="0"/>
            </a:endParaRP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1850" b="1" dirty="0" smtClean="0">
                <a:ea typeface="Times New Roman" pitchFamily="18" charset="0"/>
              </a:rPr>
              <a:t>G.	General Contract Provisions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1850" b="1" dirty="0" smtClean="0">
                <a:ea typeface="Times New Roman" pitchFamily="18" charset="0"/>
              </a:rPr>
              <a:t>H.	Contract Amendment &amp; Instructions </a:t>
            </a:r>
            <a:r>
              <a:rPr lang="en-US" altLang="en-US" sz="1850" b="1" dirty="0" smtClean="0">
                <a:solidFill>
                  <a:srgbClr val="FF0000"/>
                </a:solidFill>
                <a:ea typeface="Times New Roman" pitchFamily="18" charset="0"/>
              </a:rPr>
              <a:t>revised</a:t>
            </a:r>
            <a:endParaRPr lang="en-US" altLang="en-US" sz="1850" b="1" dirty="0" smtClean="0">
              <a:ea typeface="Times New Roman" pitchFamily="18" charset="0"/>
            </a:endParaRP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1850" b="1" dirty="0" smtClean="0">
                <a:ea typeface="Times New Roman" pitchFamily="18" charset="0"/>
              </a:rPr>
              <a:t>I.	Schedule Of Payments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1850" b="1" dirty="0" smtClean="0">
                <a:ea typeface="Times New Roman" pitchFamily="18" charset="0"/>
              </a:rPr>
              <a:t>J.	Project Completion Report And Instructions </a:t>
            </a:r>
            <a:r>
              <a:rPr lang="en-US" altLang="en-US" sz="1850" b="1" dirty="0">
                <a:solidFill>
                  <a:srgbClr val="FF0000"/>
                </a:solidFill>
                <a:ea typeface="Times New Roman" pitchFamily="18" charset="0"/>
              </a:rPr>
              <a:t>revised </a:t>
            </a:r>
            <a:r>
              <a:rPr lang="en-US" altLang="en-US" sz="1850" b="1" dirty="0" smtClean="0">
                <a:ea typeface="Times New Roman" pitchFamily="18" charset="0"/>
              </a:rPr>
              <a:t>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1850" b="1" dirty="0" smtClean="0">
                <a:ea typeface="Times New Roman" pitchFamily="18" charset="0"/>
              </a:rPr>
              <a:t>K.	Replenishment Request Form </a:t>
            </a:r>
            <a:r>
              <a:rPr lang="en-US" altLang="en-US" sz="1850" b="1" dirty="0">
                <a:solidFill>
                  <a:srgbClr val="FF0000"/>
                </a:solidFill>
                <a:ea typeface="Times New Roman" pitchFamily="18" charset="0"/>
              </a:rPr>
              <a:t>revised </a:t>
            </a:r>
            <a:r>
              <a:rPr lang="en-US" altLang="en-US" sz="1850" b="1" dirty="0" smtClean="0">
                <a:ea typeface="Times New Roman" pitchFamily="18" charset="0"/>
              </a:rPr>
              <a:t>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1850" b="1" dirty="0" smtClean="0">
                <a:ea typeface="Times New Roman" pitchFamily="18" charset="0"/>
              </a:rPr>
              <a:t>L.	Traffic Count Validation/Instructions </a:t>
            </a:r>
            <a:r>
              <a:rPr lang="en-US" altLang="en-US" sz="1850" b="1" dirty="0" smtClean="0">
                <a:solidFill>
                  <a:srgbClr val="FF0000"/>
                </a:solidFill>
                <a:ea typeface="Times New Roman" pitchFamily="18" charset="0"/>
              </a:rPr>
              <a:t>new</a:t>
            </a:r>
            <a:r>
              <a:rPr lang="en-US" altLang="en-US" sz="1850" b="1" dirty="0" smtClean="0">
                <a:ea typeface="Times New Roman" pitchFamily="18" charset="0"/>
              </a:rPr>
              <a:t>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1850" b="1" dirty="0" smtClean="0">
                <a:ea typeface="Times New Roman" pitchFamily="18" charset="0"/>
              </a:rPr>
              <a:t>M.	Stream Crossing Evaluation/Instructions </a:t>
            </a:r>
            <a:r>
              <a:rPr lang="en-US" altLang="en-US" sz="1850" b="1" dirty="0">
                <a:solidFill>
                  <a:srgbClr val="FF0000"/>
                </a:solidFill>
                <a:ea typeface="Times New Roman" pitchFamily="18" charset="0"/>
              </a:rPr>
              <a:t>new</a:t>
            </a:r>
            <a:endParaRPr lang="en-US" altLang="en-US" sz="1850" b="1" dirty="0" smtClean="0">
              <a:ea typeface="Times New Roman" pitchFamily="18" charset="0"/>
            </a:endParaRP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1850" b="1" strike="sngStrike" dirty="0" smtClean="0">
                <a:ea typeface="Times New Roman" pitchFamily="18" charset="0"/>
              </a:rPr>
              <a:t>N.	DSA Specification And Certification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1850" b="1" dirty="0" smtClean="0">
                <a:ea typeface="Times New Roman" pitchFamily="18" charset="0"/>
              </a:rPr>
              <a:t>O.	Off Row Consent Form </a:t>
            </a:r>
            <a:r>
              <a:rPr lang="en-US" altLang="en-US" sz="1850" b="1" dirty="0">
                <a:solidFill>
                  <a:srgbClr val="FF0000"/>
                </a:solidFill>
                <a:ea typeface="Times New Roman" pitchFamily="18" charset="0"/>
              </a:rPr>
              <a:t>new </a:t>
            </a:r>
            <a:r>
              <a:rPr lang="en-US" altLang="en-US" sz="1850" b="1" dirty="0" smtClean="0">
                <a:ea typeface="Times New Roman" pitchFamily="18" charset="0"/>
              </a:rPr>
              <a:t>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1850" b="1" strike="sngStrike" dirty="0" smtClean="0">
                <a:ea typeface="Times New Roman" pitchFamily="18" charset="0"/>
              </a:rPr>
              <a:t>P.	QAQC Documents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1850" b="1" strike="sngStrike" dirty="0" smtClean="0">
                <a:ea typeface="Times New Roman" pitchFamily="18" charset="0"/>
              </a:rPr>
              <a:t>Q.	Project Ranking Criteria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1850" b="1" strike="sngStrike" dirty="0" smtClean="0">
                <a:ea typeface="Times New Roman" pitchFamily="18" charset="0"/>
              </a:rPr>
              <a:t>R.	Allocation Formula Details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1850" b="1" strike="sngStrike" dirty="0" smtClean="0">
                <a:ea typeface="Times New Roman" pitchFamily="18" charset="0"/>
              </a:rPr>
              <a:t>S.	Definitions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1850" b="1" strike="sngStrike" dirty="0" smtClean="0">
                <a:ea typeface="Times New Roman" pitchFamily="18" charset="0"/>
              </a:rPr>
              <a:t>T.	Contact Information</a:t>
            </a:r>
            <a:r>
              <a:rPr lang="en-US" altLang="en-US" sz="1850" b="1" dirty="0" smtClean="0">
                <a:ea typeface="Times New Roman" pitchFamily="18" charset="0"/>
              </a:rPr>
              <a:t>	</a:t>
            </a:r>
            <a:endParaRPr lang="en-US" altLang="en-US" sz="1850" b="1" dirty="0">
              <a:ea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15200" y="152400"/>
            <a:ext cx="1672211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Manual Appendices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62800" y="2362200"/>
            <a:ext cx="1672211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Not reviewing unchanged forms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5867400" y="990600"/>
            <a:ext cx="1295400" cy="18794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505200" y="2870031"/>
            <a:ext cx="3657600" cy="256556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6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800" y="914400"/>
            <a:ext cx="9118600" cy="6858000"/>
          </a:xfrm>
        </p:spPr>
        <p:txBody>
          <a:bodyPr>
            <a:normAutofit/>
          </a:bodyPr>
          <a:lstStyle/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ea typeface="Times New Roman" pitchFamily="18" charset="0"/>
              </a:rPr>
              <a:t>D.	New-hire Program Guide </a:t>
            </a:r>
            <a:r>
              <a:rPr lang="en-US" altLang="en-US" sz="2400" b="1" dirty="0">
                <a:solidFill>
                  <a:srgbClr val="FF0000"/>
                </a:solidFill>
                <a:ea typeface="Times New Roman" pitchFamily="18" charset="0"/>
              </a:rPr>
              <a:t>revised</a:t>
            </a:r>
            <a:r>
              <a:rPr lang="en-US" altLang="en-US" sz="2400" b="1" dirty="0">
                <a:ea typeface="Times New Roman" pitchFamily="18" charset="0"/>
              </a:rPr>
              <a:t> </a:t>
            </a:r>
            <a:r>
              <a:rPr lang="en-US" altLang="en-US" sz="2400" b="1" dirty="0" smtClean="0">
                <a:ea typeface="Times New Roman" pitchFamily="18" charset="0"/>
              </a:rPr>
              <a:t>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ea typeface="Times New Roman" pitchFamily="18" charset="0"/>
              </a:rPr>
              <a:t>E.	Grant Application, Work Plan &amp; Instructions </a:t>
            </a:r>
            <a:r>
              <a:rPr lang="en-US" altLang="en-US" sz="2400" b="1" dirty="0" smtClean="0">
                <a:solidFill>
                  <a:srgbClr val="FF0000"/>
                </a:solidFill>
                <a:ea typeface="Times New Roman" pitchFamily="18" charset="0"/>
              </a:rPr>
              <a:t>revised</a:t>
            </a:r>
            <a:r>
              <a:rPr lang="en-US" altLang="en-US" sz="2400" b="1" dirty="0" smtClean="0">
                <a:ea typeface="Times New Roman" pitchFamily="18" charset="0"/>
              </a:rPr>
              <a:t>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ea typeface="Times New Roman" pitchFamily="18" charset="0"/>
              </a:rPr>
              <a:t>F.	Contract &amp; Instructions	</a:t>
            </a:r>
            <a:r>
              <a:rPr lang="en-US" altLang="en-US" sz="2400" b="1" dirty="0" smtClean="0">
                <a:solidFill>
                  <a:srgbClr val="FF0000"/>
                </a:solidFill>
                <a:ea typeface="Times New Roman" pitchFamily="18" charset="0"/>
              </a:rPr>
              <a:t>revised</a:t>
            </a:r>
            <a:endParaRPr lang="en-US" altLang="en-US" sz="2400" b="1" dirty="0" smtClean="0">
              <a:ea typeface="Times New Roman" pitchFamily="18" charset="0"/>
            </a:endParaRP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ea typeface="Times New Roman" pitchFamily="18" charset="0"/>
              </a:rPr>
              <a:t>G.	General Contract Provisions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ea typeface="Times New Roman" pitchFamily="18" charset="0"/>
              </a:rPr>
              <a:t>H.	Contract Amendment &amp; Instructions </a:t>
            </a:r>
            <a:r>
              <a:rPr lang="en-US" altLang="en-US" sz="2400" b="1" dirty="0" smtClean="0">
                <a:solidFill>
                  <a:srgbClr val="FF0000"/>
                </a:solidFill>
                <a:ea typeface="Times New Roman" pitchFamily="18" charset="0"/>
              </a:rPr>
              <a:t>revised</a:t>
            </a:r>
            <a:endParaRPr lang="en-US" altLang="en-US" sz="2400" b="1" dirty="0" smtClean="0">
              <a:ea typeface="Times New Roman" pitchFamily="18" charset="0"/>
            </a:endParaRP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ea typeface="Times New Roman" pitchFamily="18" charset="0"/>
              </a:rPr>
              <a:t>I.	Schedule Of Payments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ea typeface="Times New Roman" pitchFamily="18" charset="0"/>
              </a:rPr>
              <a:t>J.	Project Completion Report And Instructions </a:t>
            </a:r>
            <a:r>
              <a:rPr lang="en-US" altLang="en-US" sz="2400" b="1" dirty="0">
                <a:solidFill>
                  <a:srgbClr val="FF0000"/>
                </a:solidFill>
                <a:ea typeface="Times New Roman" pitchFamily="18" charset="0"/>
              </a:rPr>
              <a:t>revised </a:t>
            </a:r>
            <a:r>
              <a:rPr lang="en-US" altLang="en-US" sz="2400" b="1" dirty="0" smtClean="0">
                <a:ea typeface="Times New Roman" pitchFamily="18" charset="0"/>
              </a:rPr>
              <a:t>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ea typeface="Times New Roman" pitchFamily="18" charset="0"/>
              </a:rPr>
              <a:t>K.	Replenishment Request Form </a:t>
            </a:r>
            <a:r>
              <a:rPr lang="en-US" altLang="en-US" sz="2400" b="1" dirty="0">
                <a:solidFill>
                  <a:srgbClr val="FF0000"/>
                </a:solidFill>
                <a:ea typeface="Times New Roman" pitchFamily="18" charset="0"/>
              </a:rPr>
              <a:t>revised </a:t>
            </a:r>
            <a:r>
              <a:rPr lang="en-US" altLang="en-US" sz="2400" b="1" dirty="0" smtClean="0">
                <a:ea typeface="Times New Roman" pitchFamily="18" charset="0"/>
              </a:rPr>
              <a:t>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ea typeface="Times New Roman" pitchFamily="18" charset="0"/>
              </a:rPr>
              <a:t>L.	Traffic Count Validation/Instructions </a:t>
            </a:r>
            <a:r>
              <a:rPr lang="en-US" altLang="en-US" sz="2400" b="1" dirty="0" smtClean="0">
                <a:solidFill>
                  <a:srgbClr val="FF0000"/>
                </a:solidFill>
                <a:ea typeface="Times New Roman" pitchFamily="18" charset="0"/>
              </a:rPr>
              <a:t>new</a:t>
            </a:r>
            <a:r>
              <a:rPr lang="en-US" altLang="en-US" sz="2400" b="1" dirty="0" smtClean="0">
                <a:ea typeface="Times New Roman" pitchFamily="18" charset="0"/>
              </a:rPr>
              <a:t>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err="1" smtClean="0">
                <a:ea typeface="Times New Roman" pitchFamily="18" charset="0"/>
              </a:rPr>
              <a:t>M.Stream</a:t>
            </a:r>
            <a:r>
              <a:rPr lang="en-US" altLang="en-US" sz="2400" b="1" dirty="0" smtClean="0">
                <a:ea typeface="Times New Roman" pitchFamily="18" charset="0"/>
              </a:rPr>
              <a:t> Crossing Evaluation/Instructions </a:t>
            </a:r>
            <a:r>
              <a:rPr lang="en-US" altLang="en-US" sz="2400" b="1" dirty="0">
                <a:solidFill>
                  <a:srgbClr val="FF0000"/>
                </a:solidFill>
                <a:ea typeface="Times New Roman" pitchFamily="18" charset="0"/>
              </a:rPr>
              <a:t>new</a:t>
            </a:r>
            <a:endParaRPr lang="en-US" altLang="en-US" sz="2400" b="1" dirty="0" smtClean="0">
              <a:ea typeface="Times New Roman" pitchFamily="18" charset="0"/>
            </a:endParaRP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ea typeface="Times New Roman" pitchFamily="18" charset="0"/>
              </a:rPr>
              <a:t>O.	Off Row Consent Form </a:t>
            </a:r>
            <a:r>
              <a:rPr lang="en-US" altLang="en-US" sz="2400" b="1" dirty="0">
                <a:solidFill>
                  <a:srgbClr val="FF0000"/>
                </a:solidFill>
                <a:ea typeface="Times New Roman" pitchFamily="18" charset="0"/>
              </a:rPr>
              <a:t>new </a:t>
            </a:r>
            <a:r>
              <a:rPr lang="en-US" altLang="en-US" sz="2400" b="1" dirty="0" smtClean="0">
                <a:ea typeface="Times New Roman" pitchFamily="18" charset="0"/>
              </a:rPr>
              <a:t>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ea typeface="Times New Roman" pitchFamily="18" charset="0"/>
              </a:rPr>
              <a:t>	</a:t>
            </a:r>
            <a:endParaRPr lang="en-US" altLang="en-US" sz="2400" b="1" dirty="0">
              <a:ea typeface="Times New Roman" pitchFamily="18" charset="0"/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6896100" y="1304925"/>
            <a:ext cx="685800" cy="2743200"/>
          </a:xfrm>
          <a:prstGeom prst="rightBrace">
            <a:avLst>
              <a:gd name="adj1" fmla="val 0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1304925"/>
            <a:ext cx="7086600" cy="2743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200400" y="1"/>
            <a:ext cx="5943600" cy="457200"/>
          </a:xfrm>
        </p:spPr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Appendices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Forms Update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05700" y="2277159"/>
            <a:ext cx="10881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Project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Forms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rot="10800000">
            <a:off x="4876800" y="1009649"/>
            <a:ext cx="457200" cy="282575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315200" y="571638"/>
            <a:ext cx="1672211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Manual Appendices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32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D. New Hire Guide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7200"/>
            <a:ext cx="8229600" cy="5791200"/>
          </a:xfrm>
        </p:spPr>
        <p:txBody>
          <a:bodyPr/>
          <a:lstStyle/>
          <a:p>
            <a:r>
              <a:rPr lang="en-US" b="1" dirty="0" smtClean="0">
                <a:ea typeface="Times New Roman"/>
              </a:rPr>
              <a:t>2 page “cheat sheet” for new CD hires.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>
              <a:ea typeface="Times New Roman"/>
            </a:endParaRPr>
          </a:p>
          <a:p>
            <a:endParaRPr lang="en-US" dirty="0" smtClean="0">
              <a:ea typeface="Times New Roman"/>
            </a:endParaRPr>
          </a:p>
          <a:p>
            <a:pPr marL="0" indent="0">
              <a:buNone/>
            </a:pPr>
            <a:endParaRPr lang="en-US" i="1" dirty="0" smtClean="0">
              <a:ea typeface="Times New Roman"/>
            </a:endParaRPr>
          </a:p>
          <a:p>
            <a:pPr marL="0" indent="0">
              <a:buNone/>
            </a:pPr>
            <a:endParaRPr lang="en-US" sz="3600" dirty="0">
              <a:ea typeface="Times New Roman"/>
            </a:endParaRPr>
          </a:p>
          <a:p>
            <a:pPr marL="0" lvl="0" indent="0">
              <a:buNone/>
            </a:pPr>
            <a:endParaRPr lang="en-US" sz="3200" b="1" u="sng" kern="12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Forms Update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4246759" cy="57418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920" y="990600"/>
            <a:ext cx="4325880" cy="57217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162800" y="1038086"/>
            <a:ext cx="1672211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Minor Changes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23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800" y="914400"/>
            <a:ext cx="9118600" cy="6858000"/>
          </a:xfrm>
        </p:spPr>
        <p:txBody>
          <a:bodyPr>
            <a:normAutofit/>
          </a:bodyPr>
          <a:lstStyle/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solidFill>
                  <a:schemeClr val="bg1">
                    <a:lumMod val="65000"/>
                  </a:schemeClr>
                </a:solidFill>
                <a:ea typeface="Times New Roman" pitchFamily="18" charset="0"/>
              </a:rPr>
              <a:t>D.	New-hire Program Guide </a:t>
            </a:r>
            <a:r>
              <a:rPr lang="en-US" altLang="en-US" sz="2400" b="1" dirty="0">
                <a:solidFill>
                  <a:schemeClr val="bg1">
                    <a:lumMod val="65000"/>
                  </a:schemeClr>
                </a:solidFill>
                <a:ea typeface="Times New Roman" pitchFamily="18" charset="0"/>
              </a:rPr>
              <a:t>revised </a:t>
            </a:r>
            <a:r>
              <a:rPr lang="en-US" altLang="en-US" sz="2400" b="1" dirty="0" smtClean="0">
                <a:solidFill>
                  <a:schemeClr val="bg1">
                    <a:lumMod val="65000"/>
                  </a:schemeClr>
                </a:solidFill>
                <a:ea typeface="Times New Roman" pitchFamily="18" charset="0"/>
              </a:rPr>
              <a:t>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ea typeface="Times New Roman" pitchFamily="18" charset="0"/>
              </a:rPr>
              <a:t>E.	Grant Application, Work Plan &amp; Instructions </a:t>
            </a:r>
            <a:r>
              <a:rPr lang="en-US" altLang="en-US" sz="2400" b="1" dirty="0" smtClean="0">
                <a:solidFill>
                  <a:srgbClr val="FF0000"/>
                </a:solidFill>
                <a:ea typeface="Times New Roman" pitchFamily="18" charset="0"/>
              </a:rPr>
              <a:t>revised</a:t>
            </a:r>
            <a:r>
              <a:rPr lang="en-US" altLang="en-US" sz="2400" b="1" dirty="0" smtClean="0">
                <a:ea typeface="Times New Roman" pitchFamily="18" charset="0"/>
              </a:rPr>
              <a:t>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ea typeface="Times New Roman" pitchFamily="18" charset="0"/>
              </a:rPr>
              <a:t>F.	Contract &amp; Instructions	</a:t>
            </a:r>
            <a:r>
              <a:rPr lang="en-US" altLang="en-US" sz="2400" b="1" dirty="0" smtClean="0">
                <a:solidFill>
                  <a:srgbClr val="FF0000"/>
                </a:solidFill>
                <a:ea typeface="Times New Roman" pitchFamily="18" charset="0"/>
              </a:rPr>
              <a:t>revised</a:t>
            </a:r>
            <a:endParaRPr lang="en-US" altLang="en-US" sz="2400" b="1" dirty="0" smtClean="0">
              <a:ea typeface="Times New Roman" pitchFamily="18" charset="0"/>
            </a:endParaRP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ea typeface="Times New Roman" pitchFamily="18" charset="0"/>
              </a:rPr>
              <a:t>G.	General Contract Provisions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ea typeface="Times New Roman" pitchFamily="18" charset="0"/>
              </a:rPr>
              <a:t>H.	Contract Amendment &amp; Instructions </a:t>
            </a:r>
            <a:r>
              <a:rPr lang="en-US" altLang="en-US" sz="2400" b="1" dirty="0" smtClean="0">
                <a:solidFill>
                  <a:srgbClr val="FF0000"/>
                </a:solidFill>
                <a:ea typeface="Times New Roman" pitchFamily="18" charset="0"/>
              </a:rPr>
              <a:t>revised</a:t>
            </a:r>
            <a:endParaRPr lang="en-US" altLang="en-US" sz="2400" b="1" dirty="0" smtClean="0">
              <a:ea typeface="Times New Roman" pitchFamily="18" charset="0"/>
            </a:endParaRP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ea typeface="Times New Roman" pitchFamily="18" charset="0"/>
              </a:rPr>
              <a:t>I.	Schedule Of Payments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ea typeface="Times New Roman" pitchFamily="18" charset="0"/>
              </a:rPr>
              <a:t>J.	Project Completion Report And Instructions </a:t>
            </a:r>
            <a:r>
              <a:rPr lang="en-US" altLang="en-US" sz="2400" b="1" dirty="0">
                <a:solidFill>
                  <a:srgbClr val="FF0000"/>
                </a:solidFill>
                <a:ea typeface="Times New Roman" pitchFamily="18" charset="0"/>
              </a:rPr>
              <a:t>revised </a:t>
            </a:r>
            <a:r>
              <a:rPr lang="en-US" altLang="en-US" sz="2400" b="1" dirty="0" smtClean="0">
                <a:ea typeface="Times New Roman" pitchFamily="18" charset="0"/>
              </a:rPr>
              <a:t>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ea typeface="Times New Roman" pitchFamily="18" charset="0"/>
              </a:rPr>
              <a:t>K.	Replenishment Request Form </a:t>
            </a:r>
            <a:r>
              <a:rPr lang="en-US" altLang="en-US" sz="2400" b="1" dirty="0">
                <a:solidFill>
                  <a:srgbClr val="FF0000"/>
                </a:solidFill>
                <a:ea typeface="Times New Roman" pitchFamily="18" charset="0"/>
              </a:rPr>
              <a:t>revised </a:t>
            </a:r>
            <a:r>
              <a:rPr lang="en-US" altLang="en-US" sz="2400" b="1" dirty="0" smtClean="0">
                <a:ea typeface="Times New Roman" pitchFamily="18" charset="0"/>
              </a:rPr>
              <a:t>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ea typeface="Times New Roman" pitchFamily="18" charset="0"/>
              </a:rPr>
              <a:t>L.	Traffic Count Validation/Instructions </a:t>
            </a:r>
            <a:r>
              <a:rPr lang="en-US" altLang="en-US" sz="2400" b="1" dirty="0" smtClean="0">
                <a:solidFill>
                  <a:srgbClr val="FF0000"/>
                </a:solidFill>
                <a:ea typeface="Times New Roman" pitchFamily="18" charset="0"/>
              </a:rPr>
              <a:t>new</a:t>
            </a:r>
            <a:r>
              <a:rPr lang="en-US" altLang="en-US" sz="2400" b="1" dirty="0" smtClean="0">
                <a:ea typeface="Times New Roman" pitchFamily="18" charset="0"/>
              </a:rPr>
              <a:t>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err="1" smtClean="0">
                <a:ea typeface="Times New Roman" pitchFamily="18" charset="0"/>
              </a:rPr>
              <a:t>M.Stream</a:t>
            </a:r>
            <a:r>
              <a:rPr lang="en-US" altLang="en-US" sz="2400" b="1" dirty="0" smtClean="0">
                <a:ea typeface="Times New Roman" pitchFamily="18" charset="0"/>
              </a:rPr>
              <a:t> Crossing Evaluation/Instructions </a:t>
            </a:r>
            <a:r>
              <a:rPr lang="en-US" altLang="en-US" sz="2400" b="1" dirty="0">
                <a:solidFill>
                  <a:srgbClr val="FF0000"/>
                </a:solidFill>
                <a:ea typeface="Times New Roman" pitchFamily="18" charset="0"/>
              </a:rPr>
              <a:t>new</a:t>
            </a:r>
            <a:endParaRPr lang="en-US" altLang="en-US" sz="2400" b="1" dirty="0" smtClean="0">
              <a:ea typeface="Times New Roman" pitchFamily="18" charset="0"/>
            </a:endParaRP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ea typeface="Times New Roman" pitchFamily="18" charset="0"/>
              </a:rPr>
              <a:t>O.	Off Row Consent Form </a:t>
            </a:r>
            <a:r>
              <a:rPr lang="en-US" altLang="en-US" sz="2400" b="1" dirty="0">
                <a:solidFill>
                  <a:srgbClr val="FF0000"/>
                </a:solidFill>
                <a:ea typeface="Times New Roman" pitchFamily="18" charset="0"/>
              </a:rPr>
              <a:t>new </a:t>
            </a:r>
            <a:r>
              <a:rPr lang="en-US" altLang="en-US" sz="2400" b="1" dirty="0" smtClean="0">
                <a:ea typeface="Times New Roman" pitchFamily="18" charset="0"/>
              </a:rPr>
              <a:t>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ea typeface="Times New Roman" pitchFamily="18" charset="0"/>
              </a:rPr>
              <a:t>	</a:t>
            </a:r>
            <a:endParaRPr lang="en-US" altLang="en-US" sz="2400" b="1" dirty="0">
              <a:ea typeface="Times New Roman" pitchFamily="18" charset="0"/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6896100" y="1304925"/>
            <a:ext cx="685800" cy="2743200"/>
          </a:xfrm>
          <a:prstGeom prst="rightBrace">
            <a:avLst>
              <a:gd name="adj1" fmla="val 0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1304925"/>
            <a:ext cx="7086600" cy="2743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200400" y="1"/>
            <a:ext cx="5943600" cy="457200"/>
          </a:xfrm>
        </p:spPr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Appendices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Forms Update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05700" y="2277159"/>
            <a:ext cx="10881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Project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Forms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10800000">
            <a:off x="7131050" y="1444624"/>
            <a:ext cx="457200" cy="282575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34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E. Grant App, Work plan, Instructions</a:t>
            </a:r>
            <a:endParaRPr lang="en-US" sz="2600" b="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685800"/>
            <a:ext cx="8229600" cy="579120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>
                <a:ea typeface="Times New Roman"/>
              </a:rPr>
              <a:t>Grant app and forms used to apply to CD</a:t>
            </a:r>
          </a:p>
          <a:p>
            <a:r>
              <a:rPr lang="en-US" b="1" dirty="0" smtClean="0">
                <a:solidFill>
                  <a:srgbClr val="FF0000"/>
                </a:solidFill>
                <a:ea typeface="Times New Roman"/>
              </a:rPr>
              <a:t>Revised</a:t>
            </a:r>
            <a:r>
              <a:rPr lang="en-US" b="1" dirty="0" smtClean="0">
                <a:ea typeface="Times New Roman"/>
              </a:rPr>
              <a:t> project-specific Grant Application</a:t>
            </a:r>
          </a:p>
          <a:p>
            <a:r>
              <a:rPr lang="en-US" b="1" dirty="0" smtClean="0">
                <a:solidFill>
                  <a:srgbClr val="FF0000"/>
                </a:solidFill>
                <a:ea typeface="Times New Roman"/>
              </a:rPr>
              <a:t>NEW</a:t>
            </a:r>
            <a:r>
              <a:rPr lang="en-US" b="1" dirty="0" smtClean="0">
                <a:ea typeface="Times New Roman"/>
              </a:rPr>
              <a:t> </a:t>
            </a:r>
            <a:r>
              <a:rPr lang="en-US" b="1" u="sng" dirty="0" smtClean="0">
                <a:ea typeface="Times New Roman"/>
              </a:rPr>
              <a:t>optional</a:t>
            </a:r>
            <a:r>
              <a:rPr lang="en-US" b="1" dirty="0" smtClean="0">
                <a:ea typeface="Times New Roman"/>
              </a:rPr>
              <a:t> cost summary forms</a:t>
            </a:r>
          </a:p>
          <a:p>
            <a:r>
              <a:rPr lang="en-US" b="1" dirty="0" smtClean="0">
                <a:solidFill>
                  <a:srgbClr val="FF0000"/>
                </a:solidFill>
                <a:ea typeface="Times New Roman"/>
              </a:rPr>
              <a:t>Revised</a:t>
            </a:r>
            <a:r>
              <a:rPr lang="en-US" b="1" dirty="0" smtClean="0">
                <a:ea typeface="Times New Roman"/>
              </a:rPr>
              <a:t> Project Sketch (back of grant app)</a:t>
            </a:r>
          </a:p>
          <a:p>
            <a:r>
              <a:rPr lang="en-US" b="1" dirty="0" smtClean="0">
                <a:solidFill>
                  <a:srgbClr val="FF0000"/>
                </a:solidFill>
                <a:ea typeface="Times New Roman"/>
              </a:rPr>
              <a:t>New</a:t>
            </a:r>
            <a:r>
              <a:rPr lang="en-US" b="1" dirty="0" smtClean="0">
                <a:ea typeface="Times New Roman"/>
              </a:rPr>
              <a:t> Instructions for all forms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>
              <a:ea typeface="Times New Roman"/>
            </a:endParaRPr>
          </a:p>
          <a:p>
            <a:endParaRPr lang="en-US" dirty="0" smtClean="0">
              <a:ea typeface="Times New Roman"/>
            </a:endParaRPr>
          </a:p>
          <a:p>
            <a:pPr marL="0" indent="0">
              <a:buNone/>
            </a:pPr>
            <a:endParaRPr lang="en-US" i="1" dirty="0" smtClean="0">
              <a:ea typeface="Times New Roman"/>
            </a:endParaRPr>
          </a:p>
          <a:p>
            <a:pPr marL="0" indent="0">
              <a:buNone/>
            </a:pPr>
            <a:endParaRPr lang="en-US" sz="3600" dirty="0">
              <a:ea typeface="Times New Roman"/>
            </a:endParaRPr>
          </a:p>
          <a:p>
            <a:pPr marL="0" lvl="0" indent="0">
              <a:buNone/>
            </a:pPr>
            <a:endParaRPr lang="en-US" sz="3200" b="1" u="sng" kern="12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Forms Update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82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</a:t>
            </a:r>
            <a:r>
              <a:rPr lang="en-US" sz="26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. Grant App, Work plan, Instructions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0896600" y="2343150"/>
            <a:ext cx="8229600" cy="5791200"/>
          </a:xfrm>
        </p:spPr>
        <p:txBody>
          <a:bodyPr/>
          <a:lstStyle/>
          <a:p>
            <a:r>
              <a:rPr lang="en-US" b="1" dirty="0" smtClean="0">
                <a:ea typeface="Times New Roman"/>
              </a:rPr>
              <a:t>2 page “cheat sheet” for new CD hires.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>
              <a:ea typeface="Times New Roman"/>
            </a:endParaRPr>
          </a:p>
          <a:p>
            <a:endParaRPr lang="en-US" dirty="0" smtClean="0">
              <a:ea typeface="Times New Roman"/>
            </a:endParaRPr>
          </a:p>
          <a:p>
            <a:pPr marL="0" indent="0">
              <a:buNone/>
            </a:pPr>
            <a:endParaRPr lang="en-US" i="1" dirty="0" smtClean="0">
              <a:ea typeface="Times New Roman"/>
            </a:endParaRPr>
          </a:p>
          <a:p>
            <a:pPr marL="0" indent="0">
              <a:buNone/>
            </a:pPr>
            <a:endParaRPr lang="en-US" sz="3600" dirty="0">
              <a:ea typeface="Times New Roman"/>
            </a:endParaRPr>
          </a:p>
          <a:p>
            <a:pPr marL="0" lvl="0" indent="0">
              <a:buNone/>
            </a:pPr>
            <a:endParaRPr lang="en-US" sz="3200" b="1" u="sng" kern="12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Forms Update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0" y="647700"/>
            <a:ext cx="4438520" cy="5829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47700"/>
            <a:ext cx="4497265" cy="5829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440434" y="1037414"/>
            <a:ext cx="1672211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Grant Application (front)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43600" y="1691048"/>
            <a:ext cx="1672211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Project Sketch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(back)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87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</a:t>
            </a:r>
            <a:r>
              <a:rPr lang="en-US" sz="26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. Grant App, Work plan, Instructions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0896600" y="2343150"/>
            <a:ext cx="8229600" cy="5791200"/>
          </a:xfrm>
        </p:spPr>
        <p:txBody>
          <a:bodyPr/>
          <a:lstStyle/>
          <a:p>
            <a:r>
              <a:rPr lang="en-US" b="1" dirty="0" smtClean="0">
                <a:ea typeface="Times New Roman"/>
              </a:rPr>
              <a:t>2 page “cheat sheet” for new CD hires.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>
              <a:ea typeface="Times New Roman"/>
            </a:endParaRPr>
          </a:p>
          <a:p>
            <a:endParaRPr lang="en-US" dirty="0" smtClean="0">
              <a:ea typeface="Times New Roman"/>
            </a:endParaRPr>
          </a:p>
          <a:p>
            <a:pPr marL="0" indent="0">
              <a:buNone/>
            </a:pPr>
            <a:endParaRPr lang="en-US" i="1" dirty="0" smtClean="0">
              <a:ea typeface="Times New Roman"/>
            </a:endParaRPr>
          </a:p>
          <a:p>
            <a:pPr marL="0" indent="0">
              <a:buNone/>
            </a:pPr>
            <a:endParaRPr lang="en-US" sz="3600" dirty="0">
              <a:ea typeface="Times New Roman"/>
            </a:endParaRPr>
          </a:p>
          <a:p>
            <a:pPr marL="0" lvl="0" indent="0">
              <a:buNone/>
            </a:pPr>
            <a:endParaRPr lang="en-US" sz="3200" b="1" u="sng" kern="12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Forms Update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0" y="647699"/>
            <a:ext cx="8172320" cy="107330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295400" y="3429000"/>
            <a:ext cx="1672211" cy="40011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Applicant Info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6703505" y="1241286"/>
            <a:ext cx="383095" cy="282714"/>
          </a:xfrm>
          <a:prstGeom prst="downArrow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67400" y="587514"/>
            <a:ext cx="1672211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NEW District Use Only Box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0" y="4876800"/>
            <a:ext cx="1672211" cy="40011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Project Info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929499" y="5181600"/>
            <a:ext cx="3200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428172"/>
            <a:ext cx="2360105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Grant App - Top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50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9144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38150" y="695742"/>
            <a:ext cx="8305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Webinar, including Q&amp;A, will be recorded and available later.  </a:t>
            </a:r>
            <a:r>
              <a:rPr lang="en-US" sz="3200" b="1" dirty="0" smtClean="0">
                <a:solidFill>
                  <a:srgbClr val="FF0000"/>
                </a:solidFill>
                <a:hlinkClick r:id="rId4"/>
              </a:rPr>
              <a:t>www.dirtandgravelroads.org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Forms Update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Audio also available via phone: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19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</a:t>
            </a:r>
            <a:r>
              <a:rPr lang="en-US" sz="26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. Grant App, Work plan, Instructions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0896600" y="2343150"/>
            <a:ext cx="8229600" cy="5791200"/>
          </a:xfrm>
        </p:spPr>
        <p:txBody>
          <a:bodyPr/>
          <a:lstStyle/>
          <a:p>
            <a:r>
              <a:rPr lang="en-US" b="1" dirty="0" smtClean="0">
                <a:ea typeface="Times New Roman"/>
              </a:rPr>
              <a:t>2 page “cheat sheet” for new CD hires.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>
              <a:ea typeface="Times New Roman"/>
            </a:endParaRPr>
          </a:p>
          <a:p>
            <a:endParaRPr lang="en-US" dirty="0" smtClean="0">
              <a:ea typeface="Times New Roman"/>
            </a:endParaRPr>
          </a:p>
          <a:p>
            <a:pPr marL="0" indent="0">
              <a:buNone/>
            </a:pPr>
            <a:endParaRPr lang="en-US" i="1" dirty="0" smtClean="0">
              <a:ea typeface="Times New Roman"/>
            </a:endParaRPr>
          </a:p>
          <a:p>
            <a:pPr marL="0" indent="0">
              <a:buNone/>
            </a:pPr>
            <a:endParaRPr lang="en-US" sz="3600" dirty="0">
              <a:ea typeface="Times New Roman"/>
            </a:endParaRPr>
          </a:p>
          <a:p>
            <a:pPr marL="0" lvl="0" indent="0">
              <a:buNone/>
            </a:pPr>
            <a:endParaRPr lang="en-US" sz="3200" b="1" u="sng" kern="12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Forms Update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4425074"/>
            <a:ext cx="8172320" cy="107330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183511" y="3770243"/>
            <a:ext cx="1672211" cy="70788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Cost Summary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55099" y="968512"/>
            <a:ext cx="1672211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Questions changed slightly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8704" y="5118100"/>
            <a:ext cx="3568896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943600" y="3579742"/>
            <a:ext cx="1672211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Additional Cost Sheets Available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428172"/>
            <a:ext cx="2360105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Grant App - Bottom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6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36449" y="-473146"/>
            <a:ext cx="6150475" cy="8105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</a:t>
            </a:r>
            <a:r>
              <a:rPr lang="en-US" sz="26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. Grant App, Work plan, Instructions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0896600" y="2343150"/>
            <a:ext cx="8229600" cy="5791200"/>
          </a:xfrm>
        </p:spPr>
        <p:txBody>
          <a:bodyPr/>
          <a:lstStyle/>
          <a:p>
            <a:r>
              <a:rPr lang="en-US" b="1" dirty="0" smtClean="0">
                <a:ea typeface="Times New Roman"/>
              </a:rPr>
              <a:t>2 page “cheat sheet” for new CD hires.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>
              <a:ea typeface="Times New Roman"/>
            </a:endParaRPr>
          </a:p>
          <a:p>
            <a:endParaRPr lang="en-US" dirty="0" smtClean="0">
              <a:ea typeface="Times New Roman"/>
            </a:endParaRPr>
          </a:p>
          <a:p>
            <a:pPr marL="0" indent="0">
              <a:buNone/>
            </a:pPr>
            <a:endParaRPr lang="en-US" i="1" dirty="0" smtClean="0">
              <a:ea typeface="Times New Roman"/>
            </a:endParaRPr>
          </a:p>
          <a:p>
            <a:pPr marL="0" indent="0">
              <a:buNone/>
            </a:pPr>
            <a:endParaRPr lang="en-US" sz="3600" dirty="0">
              <a:ea typeface="Times New Roman"/>
            </a:endParaRPr>
          </a:p>
          <a:p>
            <a:pPr marL="0" lvl="0" indent="0">
              <a:buNone/>
            </a:pPr>
            <a:endParaRPr lang="en-US" sz="3200" b="1" u="sng" kern="12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Forms Update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5541" y="520516"/>
            <a:ext cx="1672211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NEW </a:t>
            </a:r>
            <a:r>
              <a:rPr lang="en-US" sz="2000" b="1" u="sng" dirty="0" smtClean="0">
                <a:solidFill>
                  <a:srgbClr val="FF0000"/>
                </a:solidFill>
              </a:rPr>
              <a:t>OPTIONAL</a:t>
            </a:r>
            <a:r>
              <a:rPr lang="en-US" sz="2000" b="1" dirty="0" smtClean="0">
                <a:solidFill>
                  <a:srgbClr val="FF0000"/>
                </a:solidFill>
              </a:rPr>
              <a:t> Form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009704" y="977900"/>
            <a:ext cx="3086296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3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36449" y="-473146"/>
            <a:ext cx="6150475" cy="8105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</a:t>
            </a:r>
            <a:r>
              <a:rPr lang="en-US" sz="26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. Grant App, Work plan, Instructions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0896600" y="2343150"/>
            <a:ext cx="8229600" cy="5791200"/>
          </a:xfrm>
        </p:spPr>
        <p:txBody>
          <a:bodyPr/>
          <a:lstStyle/>
          <a:p>
            <a:r>
              <a:rPr lang="en-US" b="1" dirty="0" smtClean="0">
                <a:ea typeface="Times New Roman"/>
              </a:rPr>
              <a:t>2 page “cheat sheet” for new CD hires.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>
              <a:ea typeface="Times New Roman"/>
            </a:endParaRPr>
          </a:p>
          <a:p>
            <a:endParaRPr lang="en-US" dirty="0" smtClean="0">
              <a:ea typeface="Times New Roman"/>
            </a:endParaRPr>
          </a:p>
          <a:p>
            <a:pPr marL="0" indent="0">
              <a:buNone/>
            </a:pPr>
            <a:endParaRPr lang="en-US" i="1" dirty="0" smtClean="0">
              <a:ea typeface="Times New Roman"/>
            </a:endParaRPr>
          </a:p>
          <a:p>
            <a:pPr marL="0" indent="0">
              <a:buNone/>
            </a:pPr>
            <a:endParaRPr lang="en-US" sz="3600" dirty="0">
              <a:ea typeface="Times New Roman"/>
            </a:endParaRPr>
          </a:p>
          <a:p>
            <a:pPr marL="0" lvl="0" indent="0">
              <a:buNone/>
            </a:pPr>
            <a:endParaRPr lang="en-US" sz="3200" b="1" u="sng" kern="12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Forms Update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5541" y="520516"/>
            <a:ext cx="1672211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NEW </a:t>
            </a:r>
            <a:r>
              <a:rPr lang="en-US" sz="2000" b="1" u="sng" dirty="0" smtClean="0">
                <a:solidFill>
                  <a:srgbClr val="FF0000"/>
                </a:solidFill>
              </a:rPr>
              <a:t>OPTIONAL</a:t>
            </a:r>
            <a:r>
              <a:rPr lang="en-US" sz="2000" b="1" dirty="0" smtClean="0">
                <a:solidFill>
                  <a:srgbClr val="FF0000"/>
                </a:solidFill>
              </a:rPr>
              <a:t> Form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009704" y="977900"/>
            <a:ext cx="3086296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30"/>
          <a:stretch/>
        </p:blipFill>
        <p:spPr bwMode="auto">
          <a:xfrm>
            <a:off x="643345" y="939800"/>
            <a:ext cx="8172320" cy="374258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75541" y="628237"/>
            <a:ext cx="3731705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Bottom of Grant Application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1447800" y="3124200"/>
            <a:ext cx="1561904" cy="2286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2667000" y="3124200"/>
            <a:ext cx="2895600" cy="2286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3907246" y="3111500"/>
            <a:ext cx="4398554" cy="2286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9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85888" y="-528638"/>
            <a:ext cx="6372225" cy="855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</a:t>
            </a:r>
            <a:r>
              <a:rPr lang="en-US" sz="26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. Grant App, Work plan, Instructions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0896600" y="2343150"/>
            <a:ext cx="8229600" cy="5791200"/>
          </a:xfrm>
        </p:spPr>
        <p:txBody>
          <a:bodyPr/>
          <a:lstStyle/>
          <a:p>
            <a:r>
              <a:rPr lang="en-US" b="1" dirty="0" smtClean="0">
                <a:ea typeface="Times New Roman"/>
              </a:rPr>
              <a:t>2 page “cheat sheet” for new CD hires.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>
              <a:ea typeface="Times New Roman"/>
            </a:endParaRPr>
          </a:p>
          <a:p>
            <a:endParaRPr lang="en-US" dirty="0" smtClean="0">
              <a:ea typeface="Times New Roman"/>
            </a:endParaRPr>
          </a:p>
          <a:p>
            <a:pPr marL="0" indent="0">
              <a:buNone/>
            </a:pPr>
            <a:endParaRPr lang="en-US" i="1" dirty="0" smtClean="0">
              <a:ea typeface="Times New Roman"/>
            </a:endParaRPr>
          </a:p>
          <a:p>
            <a:pPr marL="0" indent="0">
              <a:buNone/>
            </a:pPr>
            <a:endParaRPr lang="en-US" sz="3600" dirty="0">
              <a:ea typeface="Times New Roman"/>
            </a:endParaRPr>
          </a:p>
          <a:p>
            <a:pPr marL="0" lvl="0" indent="0">
              <a:buNone/>
            </a:pPr>
            <a:endParaRPr lang="en-US" sz="3200" b="1" u="sng" kern="12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Forms Update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5541" y="520516"/>
            <a:ext cx="1672211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NEW </a:t>
            </a:r>
            <a:r>
              <a:rPr lang="en-US" sz="2000" b="1" u="sng" dirty="0" smtClean="0">
                <a:solidFill>
                  <a:srgbClr val="FF0000"/>
                </a:solidFill>
              </a:rPr>
              <a:t>OPTIONAL</a:t>
            </a:r>
            <a:r>
              <a:rPr lang="en-US" sz="2000" b="1" dirty="0" smtClean="0">
                <a:solidFill>
                  <a:srgbClr val="FF0000"/>
                </a:solidFill>
              </a:rPr>
              <a:t> Form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009704" y="1219200"/>
            <a:ext cx="3086296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2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36449" y="-473146"/>
            <a:ext cx="6150475" cy="8105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</a:t>
            </a:r>
            <a:r>
              <a:rPr lang="en-US" sz="26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. Grant App, Work plan, Instructions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0896600" y="2343150"/>
            <a:ext cx="8229600" cy="5791200"/>
          </a:xfrm>
        </p:spPr>
        <p:txBody>
          <a:bodyPr/>
          <a:lstStyle/>
          <a:p>
            <a:r>
              <a:rPr lang="en-US" b="1" dirty="0" smtClean="0">
                <a:ea typeface="Times New Roman"/>
              </a:rPr>
              <a:t>2 page “cheat sheet” for new CD hires.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>
              <a:ea typeface="Times New Roman"/>
            </a:endParaRPr>
          </a:p>
          <a:p>
            <a:endParaRPr lang="en-US" dirty="0" smtClean="0">
              <a:ea typeface="Times New Roman"/>
            </a:endParaRPr>
          </a:p>
          <a:p>
            <a:pPr marL="0" indent="0">
              <a:buNone/>
            </a:pPr>
            <a:endParaRPr lang="en-US" i="1" dirty="0" smtClean="0">
              <a:ea typeface="Times New Roman"/>
            </a:endParaRPr>
          </a:p>
          <a:p>
            <a:pPr marL="0" indent="0">
              <a:buNone/>
            </a:pPr>
            <a:endParaRPr lang="en-US" sz="3600" dirty="0">
              <a:ea typeface="Times New Roman"/>
            </a:endParaRPr>
          </a:p>
          <a:p>
            <a:pPr marL="0" lvl="0" indent="0">
              <a:buNone/>
            </a:pPr>
            <a:endParaRPr lang="en-US" sz="3200" b="1" u="sng" kern="12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Forms Update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5541" y="520516"/>
            <a:ext cx="1672211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NEW </a:t>
            </a:r>
            <a:r>
              <a:rPr lang="en-US" sz="2000" b="1" u="sng" dirty="0" smtClean="0">
                <a:solidFill>
                  <a:srgbClr val="FF0000"/>
                </a:solidFill>
              </a:rPr>
              <a:t>OPTIONAL</a:t>
            </a:r>
            <a:r>
              <a:rPr lang="en-US" sz="2000" b="1" dirty="0" smtClean="0">
                <a:solidFill>
                  <a:srgbClr val="FF0000"/>
                </a:solidFill>
              </a:rPr>
              <a:t> Form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009704" y="977900"/>
            <a:ext cx="3086296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30"/>
          <a:stretch/>
        </p:blipFill>
        <p:spPr bwMode="auto">
          <a:xfrm>
            <a:off x="643345" y="939800"/>
            <a:ext cx="8172320" cy="374258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75541" y="628237"/>
            <a:ext cx="3731705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Bottom of Grant Application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009704" y="3111500"/>
            <a:ext cx="2324296" cy="22987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562600" y="3111500"/>
            <a:ext cx="990600" cy="22987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8305800" y="3111500"/>
            <a:ext cx="0" cy="2286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29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</a:t>
            </a:r>
            <a:r>
              <a:rPr lang="en-US" sz="26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. Grant App, Work plan, Instructions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0896600" y="2343150"/>
            <a:ext cx="8229600" cy="5791200"/>
          </a:xfrm>
        </p:spPr>
        <p:txBody>
          <a:bodyPr/>
          <a:lstStyle/>
          <a:p>
            <a:r>
              <a:rPr lang="en-US" b="1" dirty="0" smtClean="0">
                <a:ea typeface="Times New Roman"/>
              </a:rPr>
              <a:t>2 page “cheat sheet” for new CD hires.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>
              <a:ea typeface="Times New Roman"/>
            </a:endParaRPr>
          </a:p>
          <a:p>
            <a:endParaRPr lang="en-US" dirty="0" smtClean="0">
              <a:ea typeface="Times New Roman"/>
            </a:endParaRPr>
          </a:p>
          <a:p>
            <a:pPr marL="0" indent="0">
              <a:buNone/>
            </a:pPr>
            <a:endParaRPr lang="en-US" i="1" dirty="0" smtClean="0">
              <a:ea typeface="Times New Roman"/>
            </a:endParaRPr>
          </a:p>
          <a:p>
            <a:pPr marL="0" indent="0">
              <a:buNone/>
            </a:pPr>
            <a:endParaRPr lang="en-US" sz="3600" dirty="0">
              <a:ea typeface="Times New Roman"/>
            </a:endParaRPr>
          </a:p>
          <a:p>
            <a:pPr marL="0" lvl="0" indent="0">
              <a:buNone/>
            </a:pPr>
            <a:endParaRPr lang="en-US" sz="3200" b="1" u="sng" kern="12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Forms Update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47700"/>
            <a:ext cx="4497265" cy="5829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057451" y="829273"/>
            <a:ext cx="2281811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Project Sketch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(back of grant app)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3429000"/>
            <a:ext cx="4396719" cy="29450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Down Arrow 11"/>
          <p:cNvSpPr/>
          <p:nvPr/>
        </p:nvSpPr>
        <p:spPr>
          <a:xfrm rot="17777661">
            <a:off x="4380452" y="4890902"/>
            <a:ext cx="383095" cy="798032"/>
          </a:xfrm>
          <a:prstGeom prst="downArrow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83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</a:t>
            </a:r>
            <a:r>
              <a:rPr lang="en-US" sz="26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. Grant App, Work plan, Instructions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0896600" y="2343150"/>
            <a:ext cx="8229600" cy="5791200"/>
          </a:xfrm>
        </p:spPr>
        <p:txBody>
          <a:bodyPr/>
          <a:lstStyle/>
          <a:p>
            <a:r>
              <a:rPr lang="en-US" b="1" dirty="0" smtClean="0">
                <a:ea typeface="Times New Roman"/>
              </a:rPr>
              <a:t>2 page “cheat sheet” for new CD hires.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>
              <a:ea typeface="Times New Roman"/>
            </a:endParaRPr>
          </a:p>
          <a:p>
            <a:endParaRPr lang="en-US" dirty="0" smtClean="0">
              <a:ea typeface="Times New Roman"/>
            </a:endParaRPr>
          </a:p>
          <a:p>
            <a:pPr marL="0" indent="0">
              <a:buNone/>
            </a:pPr>
            <a:endParaRPr lang="en-US" i="1" dirty="0" smtClean="0">
              <a:ea typeface="Times New Roman"/>
            </a:endParaRPr>
          </a:p>
          <a:p>
            <a:pPr marL="0" indent="0">
              <a:buNone/>
            </a:pPr>
            <a:endParaRPr lang="en-US" sz="3600" dirty="0">
              <a:ea typeface="Times New Roman"/>
            </a:endParaRPr>
          </a:p>
          <a:p>
            <a:pPr marL="0" lvl="0" indent="0">
              <a:buNone/>
            </a:pPr>
            <a:endParaRPr lang="en-US" sz="3200" b="1" u="sng" kern="12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Forms Update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2" name="Down Arrow 11"/>
          <p:cNvSpPr/>
          <p:nvPr/>
        </p:nvSpPr>
        <p:spPr>
          <a:xfrm rot="17777661">
            <a:off x="4380452" y="4890902"/>
            <a:ext cx="383095" cy="798032"/>
          </a:xfrm>
          <a:prstGeom prst="downArrow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6264">
            <a:off x="2622173" y="994930"/>
            <a:ext cx="4493515" cy="58220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6929">
            <a:off x="4343402" y="1249555"/>
            <a:ext cx="4501916" cy="59400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0272">
            <a:off x="-161813" y="872198"/>
            <a:ext cx="4470675" cy="5793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04800" y="466271"/>
            <a:ext cx="4581349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Grant App Instructions, Sample Sketch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75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</a:t>
            </a:r>
            <a:r>
              <a:rPr lang="en-US" sz="26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. Grant App, Work plan, Instructions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609600"/>
            <a:ext cx="8229600" cy="5791200"/>
          </a:xfrm>
        </p:spPr>
        <p:txBody>
          <a:bodyPr/>
          <a:lstStyle/>
          <a:p>
            <a:r>
              <a:rPr lang="en-US" b="1" dirty="0" smtClean="0">
                <a:ea typeface="Times New Roman"/>
              </a:rPr>
              <a:t>New forms and instructions available online</a:t>
            </a:r>
          </a:p>
          <a:p>
            <a:r>
              <a:rPr lang="en-US" b="1" dirty="0" smtClean="0">
                <a:ea typeface="Times New Roman"/>
              </a:rPr>
              <a:t>Will provide link at end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>
              <a:ea typeface="Times New Roman"/>
            </a:endParaRPr>
          </a:p>
          <a:p>
            <a:endParaRPr lang="en-US" dirty="0" smtClean="0">
              <a:ea typeface="Times New Roman"/>
            </a:endParaRPr>
          </a:p>
          <a:p>
            <a:pPr marL="0" indent="0">
              <a:buNone/>
            </a:pPr>
            <a:endParaRPr lang="en-US" i="1" dirty="0" smtClean="0">
              <a:ea typeface="Times New Roman"/>
            </a:endParaRPr>
          </a:p>
          <a:p>
            <a:pPr marL="0" indent="0">
              <a:buNone/>
            </a:pPr>
            <a:endParaRPr lang="en-US" sz="3600" dirty="0">
              <a:ea typeface="Times New Roman"/>
            </a:endParaRPr>
          </a:p>
          <a:p>
            <a:pPr marL="0" lvl="0" indent="0">
              <a:buNone/>
            </a:pPr>
            <a:endParaRPr lang="en-US" sz="3200" b="1" u="sng" kern="12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Forms Update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8610600" cy="379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039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800" y="914400"/>
            <a:ext cx="9118600" cy="6858000"/>
          </a:xfrm>
        </p:spPr>
        <p:txBody>
          <a:bodyPr>
            <a:normAutofit/>
          </a:bodyPr>
          <a:lstStyle/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solidFill>
                  <a:schemeClr val="bg1">
                    <a:lumMod val="65000"/>
                  </a:schemeClr>
                </a:solidFill>
                <a:ea typeface="Times New Roman" pitchFamily="18" charset="0"/>
              </a:rPr>
              <a:t>D.	New-hire Program Guide </a:t>
            </a:r>
            <a:r>
              <a:rPr lang="en-US" altLang="en-US" sz="2400" b="1" dirty="0">
                <a:solidFill>
                  <a:schemeClr val="bg1">
                    <a:lumMod val="65000"/>
                  </a:schemeClr>
                </a:solidFill>
                <a:ea typeface="Times New Roman" pitchFamily="18" charset="0"/>
              </a:rPr>
              <a:t>revised </a:t>
            </a:r>
            <a:r>
              <a:rPr lang="en-US" altLang="en-US" sz="2400" b="1" dirty="0" smtClean="0">
                <a:solidFill>
                  <a:schemeClr val="bg1">
                    <a:lumMod val="65000"/>
                  </a:schemeClr>
                </a:solidFill>
                <a:ea typeface="Times New Roman" pitchFamily="18" charset="0"/>
              </a:rPr>
              <a:t>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solidFill>
                  <a:schemeClr val="bg1">
                    <a:lumMod val="65000"/>
                  </a:schemeClr>
                </a:solidFill>
                <a:ea typeface="Times New Roman" pitchFamily="18" charset="0"/>
              </a:rPr>
              <a:t>E.	Grant Application, Work Plan &amp; Instructions revised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ea typeface="Times New Roman" pitchFamily="18" charset="0"/>
              </a:rPr>
              <a:t>F.	Contract &amp; Instructions	</a:t>
            </a:r>
            <a:r>
              <a:rPr lang="en-US" altLang="en-US" sz="2400" b="1" dirty="0" smtClean="0">
                <a:solidFill>
                  <a:srgbClr val="FF0000"/>
                </a:solidFill>
                <a:ea typeface="Times New Roman" pitchFamily="18" charset="0"/>
              </a:rPr>
              <a:t>revised</a:t>
            </a:r>
            <a:endParaRPr lang="en-US" altLang="en-US" sz="2400" b="1" dirty="0" smtClean="0">
              <a:ea typeface="Times New Roman" pitchFamily="18" charset="0"/>
            </a:endParaRP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ea typeface="Times New Roman" pitchFamily="18" charset="0"/>
              </a:rPr>
              <a:t>G.	General Contract Provisions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ea typeface="Times New Roman" pitchFamily="18" charset="0"/>
              </a:rPr>
              <a:t>H.	Contract Amendment &amp; Instructions </a:t>
            </a:r>
            <a:r>
              <a:rPr lang="en-US" altLang="en-US" sz="2400" b="1" dirty="0" smtClean="0">
                <a:solidFill>
                  <a:srgbClr val="FF0000"/>
                </a:solidFill>
                <a:ea typeface="Times New Roman" pitchFamily="18" charset="0"/>
              </a:rPr>
              <a:t>revised</a:t>
            </a:r>
            <a:endParaRPr lang="en-US" altLang="en-US" sz="2400" b="1" dirty="0" smtClean="0">
              <a:ea typeface="Times New Roman" pitchFamily="18" charset="0"/>
            </a:endParaRP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ea typeface="Times New Roman" pitchFamily="18" charset="0"/>
              </a:rPr>
              <a:t>I.	Schedule Of Payments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ea typeface="Times New Roman" pitchFamily="18" charset="0"/>
              </a:rPr>
              <a:t>J.	Project Completion Report And Instructions </a:t>
            </a:r>
            <a:r>
              <a:rPr lang="en-US" altLang="en-US" sz="2400" b="1" dirty="0">
                <a:solidFill>
                  <a:srgbClr val="FF0000"/>
                </a:solidFill>
                <a:ea typeface="Times New Roman" pitchFamily="18" charset="0"/>
              </a:rPr>
              <a:t>revised </a:t>
            </a:r>
            <a:r>
              <a:rPr lang="en-US" altLang="en-US" sz="2400" b="1" dirty="0" smtClean="0">
                <a:ea typeface="Times New Roman" pitchFamily="18" charset="0"/>
              </a:rPr>
              <a:t>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ea typeface="Times New Roman" pitchFamily="18" charset="0"/>
              </a:rPr>
              <a:t>K.	Replenishment Request Form </a:t>
            </a:r>
            <a:r>
              <a:rPr lang="en-US" altLang="en-US" sz="2400" b="1" dirty="0">
                <a:solidFill>
                  <a:srgbClr val="FF0000"/>
                </a:solidFill>
                <a:ea typeface="Times New Roman" pitchFamily="18" charset="0"/>
              </a:rPr>
              <a:t>revised </a:t>
            </a:r>
            <a:r>
              <a:rPr lang="en-US" altLang="en-US" sz="2400" b="1" dirty="0" smtClean="0">
                <a:ea typeface="Times New Roman" pitchFamily="18" charset="0"/>
              </a:rPr>
              <a:t>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ea typeface="Times New Roman" pitchFamily="18" charset="0"/>
              </a:rPr>
              <a:t>L.	Traffic Count Validation/Instructions </a:t>
            </a:r>
            <a:r>
              <a:rPr lang="en-US" altLang="en-US" sz="2400" b="1" dirty="0" smtClean="0">
                <a:solidFill>
                  <a:srgbClr val="FF0000"/>
                </a:solidFill>
                <a:ea typeface="Times New Roman" pitchFamily="18" charset="0"/>
              </a:rPr>
              <a:t>new</a:t>
            </a:r>
            <a:r>
              <a:rPr lang="en-US" altLang="en-US" sz="2400" b="1" dirty="0" smtClean="0">
                <a:ea typeface="Times New Roman" pitchFamily="18" charset="0"/>
              </a:rPr>
              <a:t>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err="1" smtClean="0">
                <a:ea typeface="Times New Roman" pitchFamily="18" charset="0"/>
              </a:rPr>
              <a:t>M.Stream</a:t>
            </a:r>
            <a:r>
              <a:rPr lang="en-US" altLang="en-US" sz="2400" b="1" dirty="0" smtClean="0">
                <a:ea typeface="Times New Roman" pitchFamily="18" charset="0"/>
              </a:rPr>
              <a:t> Crossing Evaluation/Instructions </a:t>
            </a:r>
            <a:r>
              <a:rPr lang="en-US" altLang="en-US" sz="2400" b="1" dirty="0">
                <a:solidFill>
                  <a:srgbClr val="FF0000"/>
                </a:solidFill>
                <a:ea typeface="Times New Roman" pitchFamily="18" charset="0"/>
              </a:rPr>
              <a:t>new</a:t>
            </a:r>
            <a:endParaRPr lang="en-US" altLang="en-US" sz="2400" b="1" dirty="0" smtClean="0">
              <a:ea typeface="Times New Roman" pitchFamily="18" charset="0"/>
            </a:endParaRP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ea typeface="Times New Roman" pitchFamily="18" charset="0"/>
              </a:rPr>
              <a:t>O.	Off Row Consent Form </a:t>
            </a:r>
            <a:r>
              <a:rPr lang="en-US" altLang="en-US" sz="2400" b="1" dirty="0">
                <a:solidFill>
                  <a:srgbClr val="FF0000"/>
                </a:solidFill>
                <a:ea typeface="Times New Roman" pitchFamily="18" charset="0"/>
              </a:rPr>
              <a:t>new </a:t>
            </a:r>
            <a:r>
              <a:rPr lang="en-US" altLang="en-US" sz="2400" b="1" dirty="0" smtClean="0">
                <a:ea typeface="Times New Roman" pitchFamily="18" charset="0"/>
              </a:rPr>
              <a:t>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ea typeface="Times New Roman" pitchFamily="18" charset="0"/>
              </a:rPr>
              <a:t>	</a:t>
            </a:r>
            <a:endParaRPr lang="en-US" altLang="en-US" sz="2400" b="1" dirty="0">
              <a:ea typeface="Times New Roman" pitchFamily="18" charset="0"/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6896100" y="1304925"/>
            <a:ext cx="685800" cy="2743200"/>
          </a:xfrm>
          <a:prstGeom prst="rightBrace">
            <a:avLst>
              <a:gd name="adj1" fmla="val 0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1304925"/>
            <a:ext cx="7086600" cy="2743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200400" y="1"/>
            <a:ext cx="5943600" cy="457200"/>
          </a:xfrm>
        </p:spPr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Appendices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Forms Update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05700" y="2277159"/>
            <a:ext cx="10881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Project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Forms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10800000">
            <a:off x="4876800" y="1876426"/>
            <a:ext cx="457200" cy="282575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32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E. Contract</a:t>
            </a:r>
            <a:endParaRPr lang="en-US" sz="2600" b="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685800"/>
            <a:ext cx="8229600" cy="5791200"/>
          </a:xfrm>
        </p:spPr>
        <p:txBody>
          <a:bodyPr/>
          <a:lstStyle/>
          <a:p>
            <a:r>
              <a:rPr lang="en-US" b="1" dirty="0" smtClean="0">
                <a:ea typeface="Times New Roman"/>
              </a:rPr>
              <a:t>2-page contract between CD and grantee</a:t>
            </a:r>
          </a:p>
          <a:p>
            <a:r>
              <a:rPr lang="en-US" b="1" dirty="0" smtClean="0">
                <a:solidFill>
                  <a:srgbClr val="FF0000"/>
                </a:solidFill>
                <a:ea typeface="Times New Roman"/>
              </a:rPr>
              <a:t>Minor changes</a:t>
            </a:r>
          </a:p>
          <a:p>
            <a:r>
              <a:rPr lang="en-US" b="1" dirty="0"/>
              <a:t>CDs can </a:t>
            </a:r>
            <a:r>
              <a:rPr lang="en-US" b="1" u="sng" dirty="0"/>
              <a:t>add</a:t>
            </a:r>
            <a:r>
              <a:rPr lang="en-US" b="1" dirty="0"/>
              <a:t> provisions</a:t>
            </a:r>
          </a:p>
          <a:p>
            <a:endParaRPr lang="en-US" sz="3200" b="1" u="sng" kern="12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Forms Update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6094"/>
            <a:ext cx="9120139" cy="4199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39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43814"/>
            <a:ext cx="2514600" cy="6901815"/>
          </a:xfrm>
          <a:prstGeom prst="rect">
            <a:avLst/>
          </a:prstGeom>
          <a:solidFill>
            <a:srgbClr val="0033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591195" y="-55244"/>
            <a:ext cx="45604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003300"/>
                </a:solidFill>
                <a:latin typeface="Arial" pitchFamily="34" charset="0"/>
              </a:rPr>
              <a:t>Introduction</a:t>
            </a:r>
            <a:endParaRPr lang="en-US" sz="2200" b="1" dirty="0">
              <a:solidFill>
                <a:srgbClr val="003300"/>
              </a:solidFill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95524" y="382"/>
            <a:ext cx="6848475" cy="761618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4860925" algn="l"/>
              </a:tabLst>
            </a:pPr>
            <a:r>
              <a:rPr lang="en-US" sz="3200" b="1" dirty="0" smtClean="0">
                <a:solidFill>
                  <a:srgbClr val="FFFFCC"/>
                </a:solidFill>
                <a:latin typeface="Arial" pitchFamily="34" charset="0"/>
              </a:rPr>
              <a:t>Program Forms Update</a:t>
            </a:r>
            <a:endParaRPr lang="en-US" sz="3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4600" y="990600"/>
            <a:ext cx="663702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Background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b="1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/>
              <a:t>Overview of Admin Manual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/>
              <a:t>Walkthrough of forms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b="1" dirty="0"/>
          </a:p>
          <a:p>
            <a:endParaRPr lang="en-US" sz="4800" b="1" dirty="0" smtClean="0">
              <a:solidFill>
                <a:prstClr val="black"/>
              </a:solidFill>
            </a:endParaRPr>
          </a:p>
          <a:p>
            <a:pPr marL="236538" indent="-236538">
              <a:buFont typeface="Arial" panose="020B0604020202020204" pitchFamily="34" charset="0"/>
              <a:buChar char="•"/>
            </a:pPr>
            <a:endParaRPr lang="en-US" sz="4800" b="1" dirty="0" smtClean="0">
              <a:solidFill>
                <a:prstClr val="black"/>
              </a:solidFill>
            </a:endParaRPr>
          </a:p>
          <a:p>
            <a:pPr marL="236538" indent="-236538">
              <a:buFont typeface="Arial" panose="020B0604020202020204" pitchFamily="34" charset="0"/>
              <a:buChar char="•"/>
            </a:pPr>
            <a:endParaRPr lang="en-US" sz="2800" b="1" dirty="0">
              <a:solidFill>
                <a:prstClr val="black"/>
              </a:solidFill>
            </a:endParaRPr>
          </a:p>
          <a:p>
            <a:pPr marL="236538" indent="-236538"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94">
            <a:off x="-314156" y="627141"/>
            <a:ext cx="2501605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9239">
            <a:off x="-281104" y="2149895"/>
            <a:ext cx="2480209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69103">
            <a:off x="-109637" y="1382572"/>
            <a:ext cx="2455653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8018">
            <a:off x="-514001" y="2473221"/>
            <a:ext cx="2423645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6944">
            <a:off x="-288787" y="3280107"/>
            <a:ext cx="2434772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12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</a:t>
            </a:r>
            <a:r>
              <a:rPr lang="en-US" sz="26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. Contract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0896600" y="2343150"/>
            <a:ext cx="8229600" cy="5791200"/>
          </a:xfrm>
        </p:spPr>
        <p:txBody>
          <a:bodyPr/>
          <a:lstStyle/>
          <a:p>
            <a:r>
              <a:rPr lang="en-US" b="1" dirty="0" smtClean="0">
                <a:ea typeface="Times New Roman"/>
              </a:rPr>
              <a:t>2 page “cheat sheet” for new CD hires.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>
              <a:ea typeface="Times New Roman"/>
            </a:endParaRPr>
          </a:p>
          <a:p>
            <a:endParaRPr lang="en-US" dirty="0" smtClean="0">
              <a:ea typeface="Times New Roman"/>
            </a:endParaRPr>
          </a:p>
          <a:p>
            <a:pPr marL="0" indent="0">
              <a:buNone/>
            </a:pPr>
            <a:endParaRPr lang="en-US" i="1" dirty="0" smtClean="0">
              <a:ea typeface="Times New Roman"/>
            </a:endParaRPr>
          </a:p>
          <a:p>
            <a:pPr marL="0" indent="0">
              <a:buNone/>
            </a:pPr>
            <a:endParaRPr lang="en-US" sz="3600" dirty="0">
              <a:ea typeface="Times New Roman"/>
            </a:endParaRPr>
          </a:p>
          <a:p>
            <a:pPr marL="0" lvl="0" indent="0">
              <a:buNone/>
            </a:pPr>
            <a:endParaRPr lang="en-US" sz="3200" b="1" u="sng" kern="12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Forms Update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2" name="Down Arrow 11"/>
          <p:cNvSpPr/>
          <p:nvPr/>
        </p:nvSpPr>
        <p:spPr>
          <a:xfrm rot="17777661">
            <a:off x="4380452" y="4890902"/>
            <a:ext cx="383095" cy="798032"/>
          </a:xfrm>
          <a:prstGeom prst="downArrow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24200" y="-1524000"/>
            <a:ext cx="4581349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Grant App Instructions, Sample Sketch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0456">
            <a:off x="761691" y="932222"/>
            <a:ext cx="4342133" cy="60194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7238">
            <a:off x="4484991" y="764248"/>
            <a:ext cx="4105364" cy="61762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20937814">
            <a:off x="4550232" y="2291794"/>
            <a:ext cx="3653399" cy="16982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8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</a:t>
            </a:r>
            <a:r>
              <a:rPr lang="en-US" sz="26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. Contract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0896600" y="2343150"/>
            <a:ext cx="8229600" cy="5791200"/>
          </a:xfrm>
        </p:spPr>
        <p:txBody>
          <a:bodyPr/>
          <a:lstStyle/>
          <a:p>
            <a:r>
              <a:rPr lang="en-US" b="1" dirty="0" smtClean="0">
                <a:ea typeface="Times New Roman"/>
              </a:rPr>
              <a:t>2 page “cheat sheet” for new CD hires.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>
              <a:ea typeface="Times New Roman"/>
            </a:endParaRPr>
          </a:p>
          <a:p>
            <a:endParaRPr lang="en-US" dirty="0" smtClean="0">
              <a:ea typeface="Times New Roman"/>
            </a:endParaRPr>
          </a:p>
          <a:p>
            <a:pPr marL="0" indent="0">
              <a:buNone/>
            </a:pPr>
            <a:endParaRPr lang="en-US" i="1" dirty="0" smtClean="0">
              <a:ea typeface="Times New Roman"/>
            </a:endParaRPr>
          </a:p>
          <a:p>
            <a:pPr marL="0" indent="0">
              <a:buNone/>
            </a:pPr>
            <a:endParaRPr lang="en-US" sz="3600" dirty="0">
              <a:ea typeface="Times New Roman"/>
            </a:endParaRPr>
          </a:p>
          <a:p>
            <a:pPr marL="0" lvl="0" indent="0">
              <a:buNone/>
            </a:pPr>
            <a:endParaRPr lang="en-US" sz="3200" b="1" u="sng" kern="12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Forms Update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2" name="Down Arrow 11"/>
          <p:cNvSpPr/>
          <p:nvPr/>
        </p:nvSpPr>
        <p:spPr>
          <a:xfrm rot="17777661">
            <a:off x="4380452" y="4890902"/>
            <a:ext cx="383095" cy="798032"/>
          </a:xfrm>
          <a:prstGeom prst="downArrow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24200" y="-1524000"/>
            <a:ext cx="4581349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Grant App Instructions, Sample Sketch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0456">
            <a:off x="761691" y="932222"/>
            <a:ext cx="4342133" cy="60194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7238">
            <a:off x="4484991" y="764248"/>
            <a:ext cx="4105364" cy="61762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80314"/>
            <a:ext cx="9049409" cy="330857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sp>
        <p:nvSpPr>
          <p:cNvPr id="11" name="Down Arrow 10"/>
          <p:cNvSpPr/>
          <p:nvPr/>
        </p:nvSpPr>
        <p:spPr>
          <a:xfrm rot="17777661">
            <a:off x="632035" y="940069"/>
            <a:ext cx="383095" cy="798032"/>
          </a:xfrm>
          <a:prstGeom prst="downArrow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17777661">
            <a:off x="432670" y="1930669"/>
            <a:ext cx="383095" cy="798032"/>
          </a:xfrm>
          <a:prstGeom prst="downArrow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17777661">
            <a:off x="432670" y="3654808"/>
            <a:ext cx="383095" cy="798032"/>
          </a:xfrm>
          <a:prstGeom prst="downArrow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4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E. Contract</a:t>
            </a:r>
            <a:endParaRPr lang="en-US" sz="2600" b="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685800"/>
            <a:ext cx="8229600" cy="5791200"/>
          </a:xfrm>
        </p:spPr>
        <p:txBody>
          <a:bodyPr/>
          <a:lstStyle/>
          <a:p>
            <a:r>
              <a:rPr lang="en-US" b="1" dirty="0" smtClean="0">
                <a:ea typeface="Times New Roman"/>
              </a:rPr>
              <a:t>2-page contract between CD and grantee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CDs </a:t>
            </a:r>
            <a:r>
              <a:rPr lang="en-US" b="1" dirty="0">
                <a:solidFill>
                  <a:srgbClr val="FF0000"/>
                </a:solidFill>
              </a:rPr>
              <a:t>can </a:t>
            </a:r>
            <a:r>
              <a:rPr lang="en-US" b="1" u="sng" dirty="0">
                <a:solidFill>
                  <a:srgbClr val="FF0000"/>
                </a:solidFill>
              </a:rPr>
              <a:t>add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provisions to contract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Need to be approved by your solicitor.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Need to notify SCC.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sz="3200" b="1" u="sng" kern="12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Forms Update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94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800" y="914400"/>
            <a:ext cx="9118600" cy="6858000"/>
          </a:xfrm>
        </p:spPr>
        <p:txBody>
          <a:bodyPr>
            <a:normAutofit/>
          </a:bodyPr>
          <a:lstStyle/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solidFill>
                  <a:schemeClr val="bg1">
                    <a:lumMod val="65000"/>
                  </a:schemeClr>
                </a:solidFill>
                <a:ea typeface="Times New Roman" pitchFamily="18" charset="0"/>
              </a:rPr>
              <a:t>D.	New-hire Program Guide </a:t>
            </a:r>
            <a:r>
              <a:rPr lang="en-US" altLang="en-US" sz="2400" b="1" dirty="0">
                <a:solidFill>
                  <a:schemeClr val="bg1">
                    <a:lumMod val="65000"/>
                  </a:schemeClr>
                </a:solidFill>
                <a:ea typeface="Times New Roman" pitchFamily="18" charset="0"/>
              </a:rPr>
              <a:t>revised </a:t>
            </a:r>
            <a:r>
              <a:rPr lang="en-US" altLang="en-US" sz="2400" b="1" dirty="0" smtClean="0">
                <a:solidFill>
                  <a:schemeClr val="bg1">
                    <a:lumMod val="65000"/>
                  </a:schemeClr>
                </a:solidFill>
                <a:ea typeface="Times New Roman" pitchFamily="18" charset="0"/>
              </a:rPr>
              <a:t>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solidFill>
                  <a:schemeClr val="bg1">
                    <a:lumMod val="65000"/>
                  </a:schemeClr>
                </a:solidFill>
                <a:ea typeface="Times New Roman" pitchFamily="18" charset="0"/>
              </a:rPr>
              <a:t>E.	Grant Application, Work Plan &amp; Instructions revised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solidFill>
                  <a:schemeClr val="bg1">
                    <a:lumMod val="65000"/>
                  </a:schemeClr>
                </a:solidFill>
                <a:ea typeface="Times New Roman" pitchFamily="18" charset="0"/>
              </a:rPr>
              <a:t>F.	Contract &amp; Instructions	revised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ea typeface="Times New Roman" pitchFamily="18" charset="0"/>
              </a:rPr>
              <a:t>G.	General Contract Provisions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ea typeface="Times New Roman" pitchFamily="18" charset="0"/>
              </a:rPr>
              <a:t>H.	Contract Amendment &amp; Instructions </a:t>
            </a:r>
            <a:r>
              <a:rPr lang="en-US" altLang="en-US" sz="2400" b="1" dirty="0" smtClean="0">
                <a:solidFill>
                  <a:srgbClr val="FF0000"/>
                </a:solidFill>
                <a:ea typeface="Times New Roman" pitchFamily="18" charset="0"/>
              </a:rPr>
              <a:t>revised</a:t>
            </a:r>
            <a:endParaRPr lang="en-US" altLang="en-US" sz="2400" b="1" dirty="0" smtClean="0">
              <a:ea typeface="Times New Roman" pitchFamily="18" charset="0"/>
            </a:endParaRP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ea typeface="Times New Roman" pitchFamily="18" charset="0"/>
              </a:rPr>
              <a:t>I.	Schedule Of Payments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ea typeface="Times New Roman" pitchFamily="18" charset="0"/>
              </a:rPr>
              <a:t>J.	Project Completion Report And Instructions </a:t>
            </a:r>
            <a:r>
              <a:rPr lang="en-US" altLang="en-US" sz="2400" b="1" dirty="0">
                <a:solidFill>
                  <a:srgbClr val="FF0000"/>
                </a:solidFill>
                <a:ea typeface="Times New Roman" pitchFamily="18" charset="0"/>
              </a:rPr>
              <a:t>revised </a:t>
            </a:r>
            <a:r>
              <a:rPr lang="en-US" altLang="en-US" sz="2400" b="1" dirty="0" smtClean="0">
                <a:ea typeface="Times New Roman" pitchFamily="18" charset="0"/>
              </a:rPr>
              <a:t>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ea typeface="Times New Roman" pitchFamily="18" charset="0"/>
              </a:rPr>
              <a:t>K.	Replenishment Request Form </a:t>
            </a:r>
            <a:r>
              <a:rPr lang="en-US" altLang="en-US" sz="2400" b="1" dirty="0">
                <a:solidFill>
                  <a:srgbClr val="FF0000"/>
                </a:solidFill>
                <a:ea typeface="Times New Roman" pitchFamily="18" charset="0"/>
              </a:rPr>
              <a:t>revised </a:t>
            </a:r>
            <a:r>
              <a:rPr lang="en-US" altLang="en-US" sz="2400" b="1" dirty="0" smtClean="0">
                <a:ea typeface="Times New Roman" pitchFamily="18" charset="0"/>
              </a:rPr>
              <a:t>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ea typeface="Times New Roman" pitchFamily="18" charset="0"/>
              </a:rPr>
              <a:t>L.	Traffic Count Validation/Instructions </a:t>
            </a:r>
            <a:r>
              <a:rPr lang="en-US" altLang="en-US" sz="2400" b="1" dirty="0" smtClean="0">
                <a:solidFill>
                  <a:srgbClr val="FF0000"/>
                </a:solidFill>
                <a:ea typeface="Times New Roman" pitchFamily="18" charset="0"/>
              </a:rPr>
              <a:t>new</a:t>
            </a:r>
            <a:r>
              <a:rPr lang="en-US" altLang="en-US" sz="2400" b="1" dirty="0" smtClean="0">
                <a:ea typeface="Times New Roman" pitchFamily="18" charset="0"/>
              </a:rPr>
              <a:t>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err="1" smtClean="0">
                <a:ea typeface="Times New Roman" pitchFamily="18" charset="0"/>
              </a:rPr>
              <a:t>M.Stream</a:t>
            </a:r>
            <a:r>
              <a:rPr lang="en-US" altLang="en-US" sz="2400" b="1" dirty="0" smtClean="0">
                <a:ea typeface="Times New Roman" pitchFamily="18" charset="0"/>
              </a:rPr>
              <a:t> Crossing Evaluation/Instructions </a:t>
            </a:r>
            <a:r>
              <a:rPr lang="en-US" altLang="en-US" sz="2400" b="1" dirty="0">
                <a:solidFill>
                  <a:srgbClr val="FF0000"/>
                </a:solidFill>
                <a:ea typeface="Times New Roman" pitchFamily="18" charset="0"/>
              </a:rPr>
              <a:t>new</a:t>
            </a:r>
            <a:endParaRPr lang="en-US" altLang="en-US" sz="2400" b="1" dirty="0" smtClean="0">
              <a:ea typeface="Times New Roman" pitchFamily="18" charset="0"/>
            </a:endParaRP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ea typeface="Times New Roman" pitchFamily="18" charset="0"/>
              </a:rPr>
              <a:t>O.	Off Row Consent Form </a:t>
            </a:r>
            <a:r>
              <a:rPr lang="en-US" altLang="en-US" sz="2400" b="1" dirty="0">
                <a:solidFill>
                  <a:srgbClr val="FF0000"/>
                </a:solidFill>
                <a:ea typeface="Times New Roman" pitchFamily="18" charset="0"/>
              </a:rPr>
              <a:t>new </a:t>
            </a:r>
            <a:r>
              <a:rPr lang="en-US" altLang="en-US" sz="2400" b="1" dirty="0" smtClean="0">
                <a:ea typeface="Times New Roman" pitchFamily="18" charset="0"/>
              </a:rPr>
              <a:t>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ea typeface="Times New Roman" pitchFamily="18" charset="0"/>
              </a:rPr>
              <a:t>	</a:t>
            </a:r>
            <a:endParaRPr lang="en-US" altLang="en-US" sz="2400" b="1" dirty="0">
              <a:ea typeface="Times New Roman" pitchFamily="18" charset="0"/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6896100" y="1304925"/>
            <a:ext cx="685800" cy="2743200"/>
          </a:xfrm>
          <a:prstGeom prst="rightBrace">
            <a:avLst>
              <a:gd name="adj1" fmla="val 0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1304925"/>
            <a:ext cx="7086600" cy="2743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200400" y="1"/>
            <a:ext cx="5943600" cy="457200"/>
          </a:xfrm>
        </p:spPr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Appendices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Forms Update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05700" y="2277159"/>
            <a:ext cx="10881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Project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Forms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10800000">
            <a:off x="4191000" y="2322139"/>
            <a:ext cx="457200" cy="282575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8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F. General Contract Provisions</a:t>
            </a:r>
            <a:endParaRPr lang="en-US" sz="2600" b="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685800"/>
            <a:ext cx="8229600" cy="5791200"/>
          </a:xfrm>
        </p:spPr>
        <p:txBody>
          <a:bodyPr/>
          <a:lstStyle/>
          <a:p>
            <a:r>
              <a:rPr lang="en-US" b="1" dirty="0" smtClean="0">
                <a:ea typeface="Times New Roman"/>
              </a:rPr>
              <a:t>2 pages of legal provisions that attach to contract</a:t>
            </a:r>
          </a:p>
          <a:p>
            <a:r>
              <a:rPr lang="en-US" b="1" dirty="0" smtClean="0">
                <a:solidFill>
                  <a:srgbClr val="FF0000"/>
                </a:solidFill>
                <a:ea typeface="Times New Roman"/>
              </a:rPr>
              <a:t>NO changes</a:t>
            </a:r>
            <a:endParaRPr lang="en-US" sz="3200" b="1" u="sng" kern="12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Forms Update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0105">
            <a:off x="1993259" y="2630848"/>
            <a:ext cx="7943850" cy="4895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35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800" y="914400"/>
            <a:ext cx="9118600" cy="6858000"/>
          </a:xfrm>
        </p:spPr>
        <p:txBody>
          <a:bodyPr>
            <a:normAutofit/>
          </a:bodyPr>
          <a:lstStyle/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solidFill>
                  <a:schemeClr val="bg1">
                    <a:lumMod val="65000"/>
                  </a:schemeClr>
                </a:solidFill>
                <a:ea typeface="Times New Roman" pitchFamily="18" charset="0"/>
              </a:rPr>
              <a:t>D.	New-hire Program Guide </a:t>
            </a:r>
            <a:r>
              <a:rPr lang="en-US" altLang="en-US" sz="2400" b="1" dirty="0">
                <a:solidFill>
                  <a:schemeClr val="bg1">
                    <a:lumMod val="65000"/>
                  </a:schemeClr>
                </a:solidFill>
                <a:ea typeface="Times New Roman" pitchFamily="18" charset="0"/>
              </a:rPr>
              <a:t>revised </a:t>
            </a:r>
            <a:r>
              <a:rPr lang="en-US" altLang="en-US" sz="2400" b="1" dirty="0" smtClean="0">
                <a:solidFill>
                  <a:schemeClr val="bg1">
                    <a:lumMod val="65000"/>
                  </a:schemeClr>
                </a:solidFill>
                <a:ea typeface="Times New Roman" pitchFamily="18" charset="0"/>
              </a:rPr>
              <a:t>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solidFill>
                  <a:schemeClr val="bg1">
                    <a:lumMod val="65000"/>
                  </a:schemeClr>
                </a:solidFill>
                <a:ea typeface="Times New Roman" pitchFamily="18" charset="0"/>
              </a:rPr>
              <a:t>E.	Grant Application, Work Plan &amp; Instructions revised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solidFill>
                  <a:schemeClr val="bg1">
                    <a:lumMod val="65000"/>
                  </a:schemeClr>
                </a:solidFill>
                <a:ea typeface="Times New Roman" pitchFamily="18" charset="0"/>
              </a:rPr>
              <a:t>F.	Contract &amp; Instructions	revised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solidFill>
                  <a:schemeClr val="bg1">
                    <a:lumMod val="65000"/>
                  </a:schemeClr>
                </a:solidFill>
                <a:ea typeface="Times New Roman" pitchFamily="18" charset="0"/>
              </a:rPr>
              <a:t>G.	General Contract Provisions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ea typeface="Times New Roman" pitchFamily="18" charset="0"/>
              </a:rPr>
              <a:t>H.	Contract Amendment &amp; Instructions </a:t>
            </a:r>
            <a:r>
              <a:rPr lang="en-US" altLang="en-US" sz="2400" b="1" dirty="0" smtClean="0">
                <a:solidFill>
                  <a:srgbClr val="FF0000"/>
                </a:solidFill>
                <a:ea typeface="Times New Roman" pitchFamily="18" charset="0"/>
              </a:rPr>
              <a:t>revised</a:t>
            </a:r>
            <a:endParaRPr lang="en-US" altLang="en-US" sz="2400" b="1" dirty="0" smtClean="0">
              <a:ea typeface="Times New Roman" pitchFamily="18" charset="0"/>
            </a:endParaRP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ea typeface="Times New Roman" pitchFamily="18" charset="0"/>
              </a:rPr>
              <a:t>I.	Schedule Of Payments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ea typeface="Times New Roman" pitchFamily="18" charset="0"/>
              </a:rPr>
              <a:t>J.	Project Completion Report And Instructions </a:t>
            </a:r>
            <a:r>
              <a:rPr lang="en-US" altLang="en-US" sz="2400" b="1" dirty="0">
                <a:solidFill>
                  <a:srgbClr val="FF0000"/>
                </a:solidFill>
                <a:ea typeface="Times New Roman" pitchFamily="18" charset="0"/>
              </a:rPr>
              <a:t>revised </a:t>
            </a:r>
            <a:r>
              <a:rPr lang="en-US" altLang="en-US" sz="2400" b="1" dirty="0" smtClean="0">
                <a:ea typeface="Times New Roman" pitchFamily="18" charset="0"/>
              </a:rPr>
              <a:t>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ea typeface="Times New Roman" pitchFamily="18" charset="0"/>
              </a:rPr>
              <a:t>K.	Replenishment Request Form </a:t>
            </a:r>
            <a:r>
              <a:rPr lang="en-US" altLang="en-US" sz="2400" b="1" dirty="0">
                <a:solidFill>
                  <a:srgbClr val="FF0000"/>
                </a:solidFill>
                <a:ea typeface="Times New Roman" pitchFamily="18" charset="0"/>
              </a:rPr>
              <a:t>revised </a:t>
            </a:r>
            <a:r>
              <a:rPr lang="en-US" altLang="en-US" sz="2400" b="1" dirty="0" smtClean="0">
                <a:ea typeface="Times New Roman" pitchFamily="18" charset="0"/>
              </a:rPr>
              <a:t>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ea typeface="Times New Roman" pitchFamily="18" charset="0"/>
              </a:rPr>
              <a:t>L.	Traffic Count Validation/Instructions </a:t>
            </a:r>
            <a:r>
              <a:rPr lang="en-US" altLang="en-US" sz="2400" b="1" dirty="0" smtClean="0">
                <a:solidFill>
                  <a:srgbClr val="FF0000"/>
                </a:solidFill>
                <a:ea typeface="Times New Roman" pitchFamily="18" charset="0"/>
              </a:rPr>
              <a:t>new</a:t>
            </a:r>
            <a:r>
              <a:rPr lang="en-US" altLang="en-US" sz="2400" b="1" dirty="0" smtClean="0">
                <a:ea typeface="Times New Roman" pitchFamily="18" charset="0"/>
              </a:rPr>
              <a:t>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err="1" smtClean="0">
                <a:ea typeface="Times New Roman" pitchFamily="18" charset="0"/>
              </a:rPr>
              <a:t>M.Stream</a:t>
            </a:r>
            <a:r>
              <a:rPr lang="en-US" altLang="en-US" sz="2400" b="1" dirty="0" smtClean="0">
                <a:ea typeface="Times New Roman" pitchFamily="18" charset="0"/>
              </a:rPr>
              <a:t> Crossing Evaluation/Instructions </a:t>
            </a:r>
            <a:r>
              <a:rPr lang="en-US" altLang="en-US" sz="2400" b="1" dirty="0">
                <a:solidFill>
                  <a:srgbClr val="FF0000"/>
                </a:solidFill>
                <a:ea typeface="Times New Roman" pitchFamily="18" charset="0"/>
              </a:rPr>
              <a:t>new</a:t>
            </a:r>
            <a:endParaRPr lang="en-US" altLang="en-US" sz="2400" b="1" dirty="0" smtClean="0">
              <a:ea typeface="Times New Roman" pitchFamily="18" charset="0"/>
            </a:endParaRP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ea typeface="Times New Roman" pitchFamily="18" charset="0"/>
              </a:rPr>
              <a:t>O.	Off Row Consent Form </a:t>
            </a:r>
            <a:r>
              <a:rPr lang="en-US" altLang="en-US" sz="2400" b="1" dirty="0">
                <a:solidFill>
                  <a:srgbClr val="FF0000"/>
                </a:solidFill>
                <a:ea typeface="Times New Roman" pitchFamily="18" charset="0"/>
              </a:rPr>
              <a:t>new </a:t>
            </a:r>
            <a:r>
              <a:rPr lang="en-US" altLang="en-US" sz="2400" b="1" dirty="0" smtClean="0">
                <a:ea typeface="Times New Roman" pitchFamily="18" charset="0"/>
              </a:rPr>
              <a:t>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ea typeface="Times New Roman" pitchFamily="18" charset="0"/>
              </a:rPr>
              <a:t>	</a:t>
            </a:r>
            <a:endParaRPr lang="en-US" altLang="en-US" sz="2400" b="1" dirty="0">
              <a:ea typeface="Times New Roman" pitchFamily="18" charset="0"/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6896100" y="1304925"/>
            <a:ext cx="685800" cy="2743200"/>
          </a:xfrm>
          <a:prstGeom prst="rightBrace">
            <a:avLst>
              <a:gd name="adj1" fmla="val 0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1304925"/>
            <a:ext cx="7086600" cy="2743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200400" y="1"/>
            <a:ext cx="5943600" cy="457200"/>
          </a:xfrm>
        </p:spPr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Appendices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Forms Update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05700" y="2277159"/>
            <a:ext cx="10881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Project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Forms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10800000">
            <a:off x="6197601" y="2774407"/>
            <a:ext cx="457200" cy="282575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9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H. Contract Amendment</a:t>
            </a:r>
            <a:endParaRPr lang="en-US" sz="2600" b="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685800"/>
            <a:ext cx="4419600" cy="5791200"/>
          </a:xfrm>
        </p:spPr>
        <p:txBody>
          <a:bodyPr/>
          <a:lstStyle/>
          <a:p>
            <a:r>
              <a:rPr lang="en-US" b="1" dirty="0" smtClean="0">
                <a:ea typeface="Times New Roman"/>
              </a:rPr>
              <a:t>One-page amendment to contract between CD and grantee.</a:t>
            </a:r>
          </a:p>
          <a:p>
            <a:r>
              <a:rPr lang="en-US" b="1" dirty="0" smtClean="0">
                <a:solidFill>
                  <a:srgbClr val="FF0000"/>
                </a:solidFill>
                <a:ea typeface="Times New Roman"/>
              </a:rPr>
              <a:t>Minor changes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Forms Update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8172"/>
            <a:ext cx="4140200" cy="64060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37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H. Contract Amendment</a:t>
            </a:r>
            <a:endParaRPr lang="en-US" sz="2600" b="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Forms Update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8172"/>
            <a:ext cx="4140200" cy="64060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35554"/>
            <a:ext cx="8549638" cy="439125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sp>
        <p:nvSpPr>
          <p:cNvPr id="8" name="Down Arrow 7"/>
          <p:cNvSpPr/>
          <p:nvPr/>
        </p:nvSpPr>
        <p:spPr>
          <a:xfrm>
            <a:off x="6703505" y="1241286"/>
            <a:ext cx="383095" cy="282714"/>
          </a:xfrm>
          <a:prstGeom prst="downArrow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20043752">
            <a:off x="7976293" y="1518760"/>
            <a:ext cx="383095" cy="555965"/>
          </a:xfrm>
          <a:prstGeom prst="downArrow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56794" y="641379"/>
            <a:ext cx="2510411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Limit increased from 10% to 20% of contract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 rot="13589844">
            <a:off x="6561561" y="4548115"/>
            <a:ext cx="383095" cy="555965"/>
          </a:xfrm>
          <a:prstGeom prst="downArrow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90165" y="4953000"/>
            <a:ext cx="2510411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Can now be used to extend completion date.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0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H. Contract Amendment</a:t>
            </a:r>
            <a:endParaRPr lang="en-US" sz="2600" b="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Forms Update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1" name="Down Arrow 10"/>
          <p:cNvSpPr/>
          <p:nvPr/>
        </p:nvSpPr>
        <p:spPr>
          <a:xfrm rot="13589844">
            <a:off x="6561561" y="4548115"/>
            <a:ext cx="383095" cy="555965"/>
          </a:xfrm>
          <a:prstGeom prst="downArrow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90165" y="4953000"/>
            <a:ext cx="2510411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Can now be used to extend completion date.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8401">
            <a:off x="2420128" y="1337316"/>
            <a:ext cx="6669199" cy="72369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81000" y="685800"/>
            <a:ext cx="4419600" cy="57912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a typeface="Times New Roman"/>
              </a:rPr>
              <a:t>NEW</a:t>
            </a:r>
            <a:r>
              <a:rPr lang="en-US" b="1" dirty="0" smtClean="0">
                <a:ea typeface="Times New Roman"/>
              </a:rPr>
              <a:t> Amendment Instructions</a:t>
            </a:r>
            <a:endParaRPr lang="en-US" sz="3200" b="1" u="sng" kern="1200" dirty="0" smtClean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6109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800" y="914400"/>
            <a:ext cx="9118600" cy="6858000"/>
          </a:xfrm>
        </p:spPr>
        <p:txBody>
          <a:bodyPr>
            <a:normAutofit/>
          </a:bodyPr>
          <a:lstStyle/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solidFill>
                  <a:schemeClr val="bg1">
                    <a:lumMod val="65000"/>
                  </a:schemeClr>
                </a:solidFill>
                <a:ea typeface="Times New Roman" pitchFamily="18" charset="0"/>
              </a:rPr>
              <a:t>D.	New-hire Program Guide </a:t>
            </a:r>
            <a:r>
              <a:rPr lang="en-US" altLang="en-US" sz="2400" b="1" dirty="0">
                <a:solidFill>
                  <a:schemeClr val="bg1">
                    <a:lumMod val="65000"/>
                  </a:schemeClr>
                </a:solidFill>
                <a:ea typeface="Times New Roman" pitchFamily="18" charset="0"/>
              </a:rPr>
              <a:t>revised </a:t>
            </a:r>
            <a:r>
              <a:rPr lang="en-US" altLang="en-US" sz="2400" b="1" dirty="0" smtClean="0">
                <a:solidFill>
                  <a:schemeClr val="bg1">
                    <a:lumMod val="65000"/>
                  </a:schemeClr>
                </a:solidFill>
                <a:ea typeface="Times New Roman" pitchFamily="18" charset="0"/>
              </a:rPr>
              <a:t>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solidFill>
                  <a:schemeClr val="bg1">
                    <a:lumMod val="65000"/>
                  </a:schemeClr>
                </a:solidFill>
                <a:ea typeface="Times New Roman" pitchFamily="18" charset="0"/>
              </a:rPr>
              <a:t>E.	Grant Application, Work Plan &amp; Instructions revised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solidFill>
                  <a:schemeClr val="bg1">
                    <a:lumMod val="65000"/>
                  </a:schemeClr>
                </a:solidFill>
                <a:ea typeface="Times New Roman" pitchFamily="18" charset="0"/>
              </a:rPr>
              <a:t>F.	Contract &amp; Instructions	revised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solidFill>
                  <a:schemeClr val="bg1">
                    <a:lumMod val="65000"/>
                  </a:schemeClr>
                </a:solidFill>
                <a:ea typeface="Times New Roman" pitchFamily="18" charset="0"/>
              </a:rPr>
              <a:t>G.	General Contract Provisions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solidFill>
                  <a:schemeClr val="bg1">
                    <a:lumMod val="65000"/>
                  </a:schemeClr>
                </a:solidFill>
                <a:ea typeface="Times New Roman" pitchFamily="18" charset="0"/>
              </a:rPr>
              <a:t>H.	Contract Amendment &amp; Instructions revised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ea typeface="Times New Roman" pitchFamily="18" charset="0"/>
              </a:rPr>
              <a:t>I.	Schedule Of Payments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ea typeface="Times New Roman" pitchFamily="18" charset="0"/>
              </a:rPr>
              <a:t>J.	Project Completion Report And Instructions </a:t>
            </a:r>
            <a:r>
              <a:rPr lang="en-US" altLang="en-US" sz="2400" b="1" dirty="0">
                <a:solidFill>
                  <a:srgbClr val="FF0000"/>
                </a:solidFill>
                <a:ea typeface="Times New Roman" pitchFamily="18" charset="0"/>
              </a:rPr>
              <a:t>revised </a:t>
            </a:r>
            <a:r>
              <a:rPr lang="en-US" altLang="en-US" sz="2400" b="1" dirty="0" smtClean="0">
                <a:ea typeface="Times New Roman" pitchFamily="18" charset="0"/>
              </a:rPr>
              <a:t>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ea typeface="Times New Roman" pitchFamily="18" charset="0"/>
              </a:rPr>
              <a:t>K.	Replenishment Request Form </a:t>
            </a:r>
            <a:r>
              <a:rPr lang="en-US" altLang="en-US" sz="2400" b="1" dirty="0">
                <a:solidFill>
                  <a:srgbClr val="FF0000"/>
                </a:solidFill>
                <a:ea typeface="Times New Roman" pitchFamily="18" charset="0"/>
              </a:rPr>
              <a:t>revised </a:t>
            </a:r>
            <a:r>
              <a:rPr lang="en-US" altLang="en-US" sz="2400" b="1" dirty="0" smtClean="0">
                <a:ea typeface="Times New Roman" pitchFamily="18" charset="0"/>
              </a:rPr>
              <a:t>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ea typeface="Times New Roman" pitchFamily="18" charset="0"/>
              </a:rPr>
              <a:t>L.	Traffic Count Validation/Instructions </a:t>
            </a:r>
            <a:r>
              <a:rPr lang="en-US" altLang="en-US" sz="2400" b="1" dirty="0" smtClean="0">
                <a:solidFill>
                  <a:srgbClr val="FF0000"/>
                </a:solidFill>
                <a:ea typeface="Times New Roman" pitchFamily="18" charset="0"/>
              </a:rPr>
              <a:t>new</a:t>
            </a:r>
            <a:r>
              <a:rPr lang="en-US" altLang="en-US" sz="2400" b="1" dirty="0" smtClean="0">
                <a:ea typeface="Times New Roman" pitchFamily="18" charset="0"/>
              </a:rPr>
              <a:t>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err="1" smtClean="0">
                <a:ea typeface="Times New Roman" pitchFamily="18" charset="0"/>
              </a:rPr>
              <a:t>M.Stream</a:t>
            </a:r>
            <a:r>
              <a:rPr lang="en-US" altLang="en-US" sz="2400" b="1" dirty="0" smtClean="0">
                <a:ea typeface="Times New Roman" pitchFamily="18" charset="0"/>
              </a:rPr>
              <a:t> Crossing Evaluation/Instructions </a:t>
            </a:r>
            <a:r>
              <a:rPr lang="en-US" altLang="en-US" sz="2400" b="1" dirty="0">
                <a:solidFill>
                  <a:srgbClr val="FF0000"/>
                </a:solidFill>
                <a:ea typeface="Times New Roman" pitchFamily="18" charset="0"/>
              </a:rPr>
              <a:t>new</a:t>
            </a:r>
            <a:endParaRPr lang="en-US" altLang="en-US" sz="2400" b="1" dirty="0" smtClean="0">
              <a:ea typeface="Times New Roman" pitchFamily="18" charset="0"/>
            </a:endParaRP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ea typeface="Times New Roman" pitchFamily="18" charset="0"/>
              </a:rPr>
              <a:t>O.	Off Row Consent Form </a:t>
            </a:r>
            <a:r>
              <a:rPr lang="en-US" altLang="en-US" sz="2400" b="1" dirty="0">
                <a:solidFill>
                  <a:srgbClr val="FF0000"/>
                </a:solidFill>
                <a:ea typeface="Times New Roman" pitchFamily="18" charset="0"/>
              </a:rPr>
              <a:t>new </a:t>
            </a:r>
            <a:r>
              <a:rPr lang="en-US" altLang="en-US" sz="2400" b="1" dirty="0" smtClean="0">
                <a:ea typeface="Times New Roman" pitchFamily="18" charset="0"/>
              </a:rPr>
              <a:t>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ea typeface="Times New Roman" pitchFamily="18" charset="0"/>
              </a:rPr>
              <a:t>	</a:t>
            </a:r>
            <a:endParaRPr lang="en-US" altLang="en-US" sz="2400" b="1" dirty="0">
              <a:ea typeface="Times New Roman" pitchFamily="18" charset="0"/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6896100" y="1304925"/>
            <a:ext cx="685800" cy="2743200"/>
          </a:xfrm>
          <a:prstGeom prst="rightBrace">
            <a:avLst>
              <a:gd name="adj1" fmla="val 0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1304925"/>
            <a:ext cx="7086600" cy="2743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200400" y="1"/>
            <a:ext cx="5943600" cy="457200"/>
          </a:xfrm>
        </p:spPr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Appendices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Forms Update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05700" y="2277159"/>
            <a:ext cx="10881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Project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Forms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10800000">
            <a:off x="3462868" y="3217334"/>
            <a:ext cx="457200" cy="282575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8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Background</a:t>
            </a:r>
            <a:endParaRPr lang="en-US" sz="2600" b="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685800"/>
            <a:ext cx="8229600" cy="5791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ea typeface="Times New Roman"/>
              </a:rPr>
              <a:t>Program Administrative Manual approved in November</a:t>
            </a:r>
          </a:p>
          <a:p>
            <a:r>
              <a:rPr lang="en-US" b="1" dirty="0" smtClean="0">
                <a:ea typeface="Times New Roman"/>
              </a:rPr>
              <a:t>As part of manual:</a:t>
            </a:r>
            <a:endParaRPr lang="en-US" b="1" dirty="0">
              <a:ea typeface="Times New Roman"/>
            </a:endParaRPr>
          </a:p>
          <a:p>
            <a:pPr lvl="1"/>
            <a:r>
              <a:rPr lang="en-US" b="1" dirty="0" smtClean="0">
                <a:ea typeface="Times New Roman"/>
              </a:rPr>
              <a:t>Many </a:t>
            </a:r>
            <a:r>
              <a:rPr lang="en-US" b="1" dirty="0" smtClean="0">
                <a:solidFill>
                  <a:srgbClr val="FF0000"/>
                </a:solidFill>
                <a:ea typeface="Times New Roman"/>
              </a:rPr>
              <a:t>REVISED </a:t>
            </a:r>
            <a:r>
              <a:rPr lang="en-US" b="1" dirty="0" smtClean="0">
                <a:ea typeface="Times New Roman"/>
              </a:rPr>
              <a:t>forms</a:t>
            </a:r>
          </a:p>
          <a:p>
            <a:pPr lvl="1"/>
            <a:r>
              <a:rPr lang="en-US" b="1" dirty="0" smtClean="0">
                <a:ea typeface="Times New Roman"/>
              </a:rPr>
              <a:t>Several </a:t>
            </a:r>
            <a:r>
              <a:rPr lang="en-US" b="1" dirty="0" smtClean="0">
                <a:solidFill>
                  <a:srgbClr val="FF0000"/>
                </a:solidFill>
                <a:ea typeface="Times New Roman"/>
              </a:rPr>
              <a:t>NEW</a:t>
            </a:r>
            <a:r>
              <a:rPr lang="en-US" b="1" dirty="0" smtClean="0">
                <a:ea typeface="Times New Roman"/>
              </a:rPr>
              <a:t> forms</a:t>
            </a:r>
            <a:endParaRPr lang="en-US" i="1" dirty="0">
              <a:ea typeface="Times New Roman"/>
            </a:endParaRPr>
          </a:p>
          <a:p>
            <a:pPr marL="0" indent="0">
              <a:buNone/>
            </a:pPr>
            <a:endParaRPr lang="en-US" sz="3600" dirty="0">
              <a:ea typeface="Times New Roman"/>
            </a:endParaRPr>
          </a:p>
          <a:p>
            <a:pPr marL="0" lvl="0" indent="0">
              <a:buNone/>
            </a:pPr>
            <a:endParaRPr lang="en-US" b="1" u="sng" dirty="0"/>
          </a:p>
          <a:p>
            <a:endParaRPr lang="en-US" dirty="0" smtClean="0">
              <a:ea typeface="Times New Roman"/>
            </a:endParaRPr>
          </a:p>
          <a:p>
            <a:endParaRPr lang="en-US" dirty="0" smtClean="0">
              <a:ea typeface="Times New Roman"/>
            </a:endParaRPr>
          </a:p>
          <a:p>
            <a:pPr marL="0" indent="0">
              <a:buNone/>
            </a:pPr>
            <a:endParaRPr lang="en-US" i="1" dirty="0" smtClean="0">
              <a:ea typeface="Times New Roman"/>
            </a:endParaRPr>
          </a:p>
          <a:p>
            <a:pPr marL="0" indent="0">
              <a:buNone/>
            </a:pPr>
            <a:endParaRPr lang="en-US" sz="3600" dirty="0">
              <a:ea typeface="Times New Roman"/>
            </a:endParaRPr>
          </a:p>
          <a:p>
            <a:pPr marL="0" lvl="0" indent="0">
              <a:buNone/>
            </a:pPr>
            <a:endParaRPr lang="en-US" sz="3200" b="1" u="sng" kern="12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Forms Update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02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I. Schedule of Payments</a:t>
            </a:r>
            <a:endParaRPr lang="en-US" sz="2600" b="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Forms Update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1" name="Down Arrow 10"/>
          <p:cNvSpPr/>
          <p:nvPr/>
        </p:nvSpPr>
        <p:spPr>
          <a:xfrm rot="13589844">
            <a:off x="6561561" y="4548115"/>
            <a:ext cx="383095" cy="555965"/>
          </a:xfrm>
          <a:prstGeom prst="downArrow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90165" y="4953000"/>
            <a:ext cx="2510411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Can now be used to extend completion date.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81000" y="685800"/>
            <a:ext cx="8382000" cy="5791200"/>
          </a:xfrm>
        </p:spPr>
        <p:txBody>
          <a:bodyPr/>
          <a:lstStyle/>
          <a:p>
            <a:r>
              <a:rPr lang="en-US" b="1" dirty="0" smtClean="0">
                <a:ea typeface="Times New Roman"/>
              </a:rPr>
              <a:t>Schedule of payments</a:t>
            </a:r>
          </a:p>
          <a:p>
            <a:r>
              <a:rPr lang="en-US" sz="3200" b="1" kern="1200" dirty="0" smtClean="0">
                <a:solidFill>
                  <a:schemeClr val="tx1"/>
                </a:solidFill>
                <a:effectLst/>
              </a:rPr>
              <a:t>Outlines payment plan with grantee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NO Change</a:t>
            </a:r>
            <a:endParaRPr lang="en-US" sz="3200" b="1" kern="1200" dirty="0" smtClean="0">
              <a:solidFill>
                <a:srgbClr val="FF0000"/>
              </a:solidFill>
              <a:effectLst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2868">
            <a:off x="2611896" y="2176715"/>
            <a:ext cx="7191375" cy="8505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85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800" y="914400"/>
            <a:ext cx="9118600" cy="6858000"/>
          </a:xfrm>
        </p:spPr>
        <p:txBody>
          <a:bodyPr>
            <a:normAutofit/>
          </a:bodyPr>
          <a:lstStyle/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solidFill>
                  <a:schemeClr val="bg1">
                    <a:lumMod val="65000"/>
                  </a:schemeClr>
                </a:solidFill>
                <a:ea typeface="Times New Roman" pitchFamily="18" charset="0"/>
              </a:rPr>
              <a:t>D.	New-hire Program Guide </a:t>
            </a:r>
            <a:r>
              <a:rPr lang="en-US" altLang="en-US" sz="2400" b="1" dirty="0">
                <a:solidFill>
                  <a:schemeClr val="bg1">
                    <a:lumMod val="65000"/>
                  </a:schemeClr>
                </a:solidFill>
                <a:ea typeface="Times New Roman" pitchFamily="18" charset="0"/>
              </a:rPr>
              <a:t>revised </a:t>
            </a:r>
            <a:r>
              <a:rPr lang="en-US" altLang="en-US" sz="2400" b="1" dirty="0" smtClean="0">
                <a:solidFill>
                  <a:schemeClr val="bg1">
                    <a:lumMod val="65000"/>
                  </a:schemeClr>
                </a:solidFill>
                <a:ea typeface="Times New Roman" pitchFamily="18" charset="0"/>
              </a:rPr>
              <a:t>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solidFill>
                  <a:schemeClr val="bg1">
                    <a:lumMod val="65000"/>
                  </a:schemeClr>
                </a:solidFill>
                <a:ea typeface="Times New Roman" pitchFamily="18" charset="0"/>
              </a:rPr>
              <a:t>E.	Grant Application, Work Plan &amp; Instructions revised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solidFill>
                  <a:schemeClr val="bg1">
                    <a:lumMod val="65000"/>
                  </a:schemeClr>
                </a:solidFill>
                <a:ea typeface="Times New Roman" pitchFamily="18" charset="0"/>
              </a:rPr>
              <a:t>F.	Contract &amp; Instructions	revised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solidFill>
                  <a:schemeClr val="bg1">
                    <a:lumMod val="65000"/>
                  </a:schemeClr>
                </a:solidFill>
                <a:ea typeface="Times New Roman" pitchFamily="18" charset="0"/>
              </a:rPr>
              <a:t>G.	General Contract Provisions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solidFill>
                  <a:schemeClr val="bg1">
                    <a:lumMod val="65000"/>
                  </a:schemeClr>
                </a:solidFill>
                <a:ea typeface="Times New Roman" pitchFamily="18" charset="0"/>
              </a:rPr>
              <a:t>H.	Contract Amendment &amp; Instructions revised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solidFill>
                  <a:schemeClr val="bg1">
                    <a:lumMod val="65000"/>
                  </a:schemeClr>
                </a:solidFill>
                <a:ea typeface="Times New Roman" pitchFamily="18" charset="0"/>
              </a:rPr>
              <a:t>I.	Schedule Of Payments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ea typeface="Times New Roman" pitchFamily="18" charset="0"/>
              </a:rPr>
              <a:t>J.	Project Completion Report And Instructions </a:t>
            </a:r>
            <a:r>
              <a:rPr lang="en-US" altLang="en-US" sz="2400" b="1" dirty="0">
                <a:solidFill>
                  <a:srgbClr val="FF0000"/>
                </a:solidFill>
                <a:ea typeface="Times New Roman" pitchFamily="18" charset="0"/>
              </a:rPr>
              <a:t>revised </a:t>
            </a:r>
            <a:r>
              <a:rPr lang="en-US" altLang="en-US" sz="2400" b="1" dirty="0" smtClean="0">
                <a:ea typeface="Times New Roman" pitchFamily="18" charset="0"/>
              </a:rPr>
              <a:t>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ea typeface="Times New Roman" pitchFamily="18" charset="0"/>
              </a:rPr>
              <a:t>K.	Replenishment Request Form </a:t>
            </a:r>
            <a:r>
              <a:rPr lang="en-US" altLang="en-US" sz="2400" b="1" dirty="0">
                <a:solidFill>
                  <a:srgbClr val="FF0000"/>
                </a:solidFill>
                <a:ea typeface="Times New Roman" pitchFamily="18" charset="0"/>
              </a:rPr>
              <a:t>revised </a:t>
            </a:r>
            <a:r>
              <a:rPr lang="en-US" altLang="en-US" sz="2400" b="1" dirty="0" smtClean="0">
                <a:ea typeface="Times New Roman" pitchFamily="18" charset="0"/>
              </a:rPr>
              <a:t>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ea typeface="Times New Roman" pitchFamily="18" charset="0"/>
              </a:rPr>
              <a:t>L.	Traffic Count Validation/Instructions </a:t>
            </a:r>
            <a:r>
              <a:rPr lang="en-US" altLang="en-US" sz="2400" b="1" dirty="0" smtClean="0">
                <a:solidFill>
                  <a:srgbClr val="FF0000"/>
                </a:solidFill>
                <a:ea typeface="Times New Roman" pitchFamily="18" charset="0"/>
              </a:rPr>
              <a:t>new</a:t>
            </a:r>
            <a:r>
              <a:rPr lang="en-US" altLang="en-US" sz="2400" b="1" dirty="0" smtClean="0">
                <a:ea typeface="Times New Roman" pitchFamily="18" charset="0"/>
              </a:rPr>
              <a:t>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err="1" smtClean="0">
                <a:ea typeface="Times New Roman" pitchFamily="18" charset="0"/>
              </a:rPr>
              <a:t>M.Stream</a:t>
            </a:r>
            <a:r>
              <a:rPr lang="en-US" altLang="en-US" sz="2400" b="1" dirty="0" smtClean="0">
                <a:ea typeface="Times New Roman" pitchFamily="18" charset="0"/>
              </a:rPr>
              <a:t> Crossing Evaluation/Instructions </a:t>
            </a:r>
            <a:r>
              <a:rPr lang="en-US" altLang="en-US" sz="2400" b="1" dirty="0">
                <a:solidFill>
                  <a:srgbClr val="FF0000"/>
                </a:solidFill>
                <a:ea typeface="Times New Roman" pitchFamily="18" charset="0"/>
              </a:rPr>
              <a:t>new</a:t>
            </a:r>
            <a:endParaRPr lang="en-US" altLang="en-US" sz="2400" b="1" dirty="0" smtClean="0">
              <a:ea typeface="Times New Roman" pitchFamily="18" charset="0"/>
            </a:endParaRP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ea typeface="Times New Roman" pitchFamily="18" charset="0"/>
              </a:rPr>
              <a:t>O.	Off Row Consent Form </a:t>
            </a:r>
            <a:r>
              <a:rPr lang="en-US" altLang="en-US" sz="2400" b="1" dirty="0">
                <a:solidFill>
                  <a:srgbClr val="FF0000"/>
                </a:solidFill>
                <a:ea typeface="Times New Roman" pitchFamily="18" charset="0"/>
              </a:rPr>
              <a:t>new </a:t>
            </a:r>
            <a:r>
              <a:rPr lang="en-US" altLang="en-US" sz="2400" b="1" dirty="0" smtClean="0">
                <a:ea typeface="Times New Roman" pitchFamily="18" charset="0"/>
              </a:rPr>
              <a:t>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ea typeface="Times New Roman" pitchFamily="18" charset="0"/>
              </a:rPr>
              <a:t>	</a:t>
            </a:r>
            <a:endParaRPr lang="en-US" altLang="en-US" sz="2400" b="1" dirty="0">
              <a:ea typeface="Times New Roman" pitchFamily="18" charset="0"/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6896100" y="1304925"/>
            <a:ext cx="685800" cy="2743200"/>
          </a:xfrm>
          <a:prstGeom prst="rightBrace">
            <a:avLst>
              <a:gd name="adj1" fmla="val 0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1304925"/>
            <a:ext cx="7086600" cy="2743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200400" y="1"/>
            <a:ext cx="5943600" cy="457200"/>
          </a:xfrm>
        </p:spPr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Appendices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Forms Update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05700" y="2277159"/>
            <a:ext cx="10881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Project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Forms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10800000">
            <a:off x="7141633" y="3657600"/>
            <a:ext cx="457200" cy="282575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J. Project Completion Report</a:t>
            </a:r>
            <a:endParaRPr lang="en-US" sz="2600" b="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Forms Update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81000" y="685800"/>
            <a:ext cx="8382000" cy="5791200"/>
          </a:xfrm>
        </p:spPr>
        <p:txBody>
          <a:bodyPr/>
          <a:lstStyle/>
          <a:p>
            <a:r>
              <a:rPr lang="en-US" b="1" dirty="0" smtClean="0">
                <a:ea typeface="Times New Roman"/>
              </a:rPr>
              <a:t>Project Completion Report</a:t>
            </a:r>
          </a:p>
          <a:p>
            <a:r>
              <a:rPr lang="en-US" sz="3200" b="1" kern="1200" dirty="0" smtClean="0">
                <a:effectLst/>
              </a:rPr>
              <a:t>Closeout summary of individual project</a:t>
            </a:r>
          </a:p>
          <a:p>
            <a:r>
              <a:rPr lang="en-US" b="1" dirty="0" smtClean="0"/>
              <a:t>Encourage joint CD/grantee completion at final inspection.</a:t>
            </a:r>
            <a:endParaRPr lang="en-US" sz="3200" b="1" kern="1200" dirty="0" smtClean="0">
              <a:effectLst/>
            </a:endParaRPr>
          </a:p>
          <a:p>
            <a:pPr lvl="1"/>
            <a:r>
              <a:rPr lang="en-US" sz="2800" b="1" dirty="0" smtClean="0"/>
              <a:t>Summarizes funding</a:t>
            </a:r>
          </a:p>
          <a:p>
            <a:pPr lvl="1"/>
            <a:r>
              <a:rPr lang="en-US" b="1" kern="1200" dirty="0" smtClean="0">
                <a:effectLst/>
              </a:rPr>
              <a:t>Summarizes work</a:t>
            </a:r>
          </a:p>
          <a:p>
            <a:pPr lvl="1"/>
            <a:r>
              <a:rPr lang="en-US" sz="2800" b="1" dirty="0" smtClean="0"/>
              <a:t>Signed by CD and grantee</a:t>
            </a:r>
          </a:p>
          <a:p>
            <a:r>
              <a:rPr lang="en-US" sz="3200" b="1" kern="1200" dirty="0" smtClean="0">
                <a:solidFill>
                  <a:srgbClr val="FF0000"/>
                </a:solidFill>
                <a:effectLst/>
              </a:rPr>
              <a:t>Significant Changes</a:t>
            </a:r>
          </a:p>
        </p:txBody>
      </p:sp>
    </p:spTree>
    <p:extLst>
      <p:ext uri="{BB962C8B-B14F-4D97-AF65-F5344CB8AC3E}">
        <p14:creationId xmlns:p14="http://schemas.microsoft.com/office/powerpoint/2010/main" val="322454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J. Project Completion Report</a:t>
            </a:r>
            <a:endParaRPr lang="en-US" sz="2600" b="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Forms Update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81000" y="685800"/>
            <a:ext cx="8382000" cy="5791200"/>
          </a:xfrm>
        </p:spPr>
        <p:txBody>
          <a:bodyPr/>
          <a:lstStyle/>
          <a:p>
            <a:r>
              <a:rPr lang="en-US" sz="3200" b="1" kern="1200" dirty="0" smtClean="0">
                <a:solidFill>
                  <a:srgbClr val="FF0000"/>
                </a:solidFill>
                <a:effectLst/>
              </a:rPr>
              <a:t>Significant Changes  - Why?</a:t>
            </a:r>
          </a:p>
          <a:p>
            <a:endParaRPr lang="en-US" b="1" dirty="0"/>
          </a:p>
          <a:p>
            <a:r>
              <a:rPr lang="en-US" sz="3200" b="1" kern="1200" dirty="0" smtClean="0">
                <a:effectLst/>
              </a:rPr>
              <a:t>Old Form: ineffective summaries</a:t>
            </a:r>
          </a:p>
          <a:p>
            <a:pPr lvl="1"/>
            <a:r>
              <a:rPr lang="en-US" sz="2800" b="1" dirty="0" smtClean="0"/>
              <a:t>Vegetation Management ______</a:t>
            </a:r>
            <a:r>
              <a:rPr lang="en-US" sz="2800" b="1" dirty="0" err="1" smtClean="0"/>
              <a:t>Sq</a:t>
            </a:r>
            <a:r>
              <a:rPr lang="en-US" sz="2800" b="1" dirty="0" smtClean="0"/>
              <a:t> Ft</a:t>
            </a:r>
          </a:p>
          <a:p>
            <a:pPr lvl="1"/>
            <a:r>
              <a:rPr lang="en-US" b="1" kern="1200" dirty="0" smtClean="0">
                <a:effectLst/>
              </a:rPr>
              <a:t>Road Surface Stabilized _______</a:t>
            </a:r>
            <a:r>
              <a:rPr lang="en-US" b="1" kern="1200" dirty="0" err="1" smtClean="0">
                <a:effectLst/>
              </a:rPr>
              <a:t>Sq</a:t>
            </a:r>
            <a:r>
              <a:rPr lang="en-US" b="1" kern="1200" dirty="0" smtClean="0">
                <a:effectLst/>
              </a:rPr>
              <a:t> Ft</a:t>
            </a:r>
          </a:p>
          <a:p>
            <a:pPr lvl="1"/>
            <a:r>
              <a:rPr lang="en-US" sz="2800" b="1" dirty="0" smtClean="0"/>
              <a:t>Ditch Stabilized	________ </a:t>
            </a:r>
            <a:r>
              <a:rPr lang="en-US" b="1" dirty="0" err="1" smtClean="0"/>
              <a:t>S</a:t>
            </a:r>
            <a:r>
              <a:rPr lang="en-US" sz="2800" b="1" dirty="0" err="1" smtClean="0"/>
              <a:t>q</a:t>
            </a:r>
            <a:r>
              <a:rPr lang="en-US" sz="2800" b="1" dirty="0" smtClean="0"/>
              <a:t> Ft</a:t>
            </a:r>
          </a:p>
          <a:p>
            <a:pPr lvl="1"/>
            <a:endParaRPr lang="en-US" b="1" kern="1200" dirty="0">
              <a:effectLst/>
            </a:endParaRPr>
          </a:p>
          <a:p>
            <a:r>
              <a:rPr lang="en-US" b="1" dirty="0" smtClean="0"/>
              <a:t>New form allows for better ESMP tracking.</a:t>
            </a:r>
            <a:endParaRPr lang="en-US" sz="3200" b="1" kern="12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0289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J. Project Completion Report</a:t>
            </a:r>
            <a:endParaRPr lang="en-US" sz="2600" b="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Forms Update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8340"/>
            <a:ext cx="4550204" cy="5852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229" y="701040"/>
            <a:ext cx="4412771" cy="5852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743200" y="500985"/>
            <a:ext cx="3817001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Expanded to front and back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2895600"/>
            <a:ext cx="3817001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Financial Summary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0200" y="1447800"/>
            <a:ext cx="3817001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Project Info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29113" y="2495490"/>
            <a:ext cx="3817001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ESM Practice Summary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5600" y="5657910"/>
            <a:ext cx="3817001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Notes and Signatures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84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J. Project Completion Report</a:t>
            </a:r>
            <a:endParaRPr lang="en-US" sz="2600" b="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Forms Update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08705"/>
            <a:ext cx="7010400" cy="90162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56396" y="428172"/>
            <a:ext cx="2209800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Front Top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76600" y="3973443"/>
            <a:ext cx="2209800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No changes to financial data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50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J. Project Completion Report</a:t>
            </a:r>
            <a:endParaRPr lang="en-US" sz="2600" b="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Forms Update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20"/>
          <a:stretch/>
        </p:blipFill>
        <p:spPr bwMode="auto">
          <a:xfrm>
            <a:off x="1048504" y="2014329"/>
            <a:ext cx="7010400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56396" y="428172"/>
            <a:ext cx="2209800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Front Back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57600" y="2920662"/>
            <a:ext cx="2209800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Space for notes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71800" y="4544774"/>
            <a:ext cx="3733800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CD and Grantee Signatures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75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04" y="572050"/>
            <a:ext cx="8946396" cy="118645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J. Project Completion Report</a:t>
            </a:r>
            <a:endParaRPr lang="en-US" sz="2600" b="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Forms Update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56396" y="428172"/>
            <a:ext cx="2209800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Back Top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69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81"/>
          <a:stretch/>
        </p:blipFill>
        <p:spPr bwMode="auto">
          <a:xfrm>
            <a:off x="96004" y="914400"/>
            <a:ext cx="8946396" cy="55786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J. Project Completion Report</a:t>
            </a:r>
            <a:endParaRPr lang="en-US" sz="2600" b="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Forms Update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56396" y="428172"/>
            <a:ext cx="2209800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Back Bottom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23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J. Project Completion Report</a:t>
            </a:r>
            <a:endParaRPr lang="en-US" sz="2600" b="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Forms Update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5760">
            <a:off x="6091237" y="1776864"/>
            <a:ext cx="6105525" cy="78200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81000" y="533400"/>
            <a:ext cx="8382000" cy="57912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a typeface="Times New Roman"/>
              </a:rPr>
              <a:t>NEW </a:t>
            </a:r>
            <a:r>
              <a:rPr lang="en-US" b="1" dirty="0" smtClean="0">
                <a:ea typeface="Times New Roman"/>
              </a:rPr>
              <a:t>Project Completion Report Instructions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2388">
            <a:off x="-19718" y="1417447"/>
            <a:ext cx="6038850" cy="807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77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Background</a:t>
            </a:r>
            <a:endParaRPr lang="en-US" sz="2600" b="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685800"/>
            <a:ext cx="8229600" cy="5791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ea typeface="Times New Roman"/>
              </a:rPr>
              <a:t>Program Administrative Manual approved in November</a:t>
            </a:r>
          </a:p>
          <a:p>
            <a:r>
              <a:rPr lang="en-US" b="1" dirty="0" smtClean="0">
                <a:ea typeface="Times New Roman"/>
              </a:rPr>
              <a:t>As part of manual:</a:t>
            </a:r>
            <a:endParaRPr lang="en-US" b="1" dirty="0">
              <a:ea typeface="Times New Roman"/>
            </a:endParaRPr>
          </a:p>
          <a:p>
            <a:pPr lvl="1"/>
            <a:r>
              <a:rPr lang="en-US" b="1" dirty="0" smtClean="0">
                <a:ea typeface="Times New Roman"/>
              </a:rPr>
              <a:t>Many </a:t>
            </a:r>
            <a:r>
              <a:rPr lang="en-US" b="1" dirty="0" smtClean="0">
                <a:solidFill>
                  <a:srgbClr val="FF0000"/>
                </a:solidFill>
                <a:ea typeface="Times New Roman"/>
              </a:rPr>
              <a:t>REVISED </a:t>
            </a:r>
            <a:r>
              <a:rPr lang="en-US" b="1" dirty="0" smtClean="0">
                <a:ea typeface="Times New Roman"/>
              </a:rPr>
              <a:t>forms</a:t>
            </a:r>
          </a:p>
          <a:p>
            <a:pPr lvl="1"/>
            <a:r>
              <a:rPr lang="en-US" b="1" dirty="0" smtClean="0">
                <a:ea typeface="Times New Roman"/>
              </a:rPr>
              <a:t>Several </a:t>
            </a:r>
            <a:r>
              <a:rPr lang="en-US" b="1" dirty="0" smtClean="0">
                <a:solidFill>
                  <a:srgbClr val="FF0000"/>
                </a:solidFill>
                <a:ea typeface="Times New Roman"/>
              </a:rPr>
              <a:t>NEW</a:t>
            </a:r>
            <a:r>
              <a:rPr lang="en-US" b="1" dirty="0" smtClean="0">
                <a:ea typeface="Times New Roman"/>
              </a:rPr>
              <a:t> forms</a:t>
            </a:r>
            <a:endParaRPr lang="en-US" dirty="0"/>
          </a:p>
          <a:p>
            <a:r>
              <a:rPr lang="en-US" b="1" u="sng" dirty="0" smtClean="0">
                <a:solidFill>
                  <a:srgbClr val="FF0000"/>
                </a:solidFill>
                <a:ea typeface="Times New Roman"/>
              </a:rPr>
              <a:t>Purpose</a:t>
            </a:r>
            <a:r>
              <a:rPr lang="en-US" b="1" dirty="0" smtClean="0">
                <a:solidFill>
                  <a:srgbClr val="FF0000"/>
                </a:solidFill>
                <a:ea typeface="Times New Roman"/>
              </a:rPr>
              <a:t>: Provide OVERVIEW </a:t>
            </a:r>
            <a:r>
              <a:rPr lang="en-US" b="1" dirty="0">
                <a:solidFill>
                  <a:srgbClr val="FF0000"/>
                </a:solidFill>
                <a:ea typeface="Times New Roman"/>
              </a:rPr>
              <a:t>of manual structure and forms with focus on what is new and revised.</a:t>
            </a:r>
          </a:p>
          <a:p>
            <a:pPr lvl="1"/>
            <a:r>
              <a:rPr lang="en-US" b="1" dirty="0" smtClean="0">
                <a:ea typeface="Times New Roman"/>
              </a:rPr>
              <a:t>Will </a:t>
            </a:r>
            <a:r>
              <a:rPr lang="en-US" b="1" dirty="0">
                <a:ea typeface="Times New Roman"/>
              </a:rPr>
              <a:t>not have time to go over every blank in every form.</a:t>
            </a:r>
          </a:p>
          <a:p>
            <a:pPr lvl="1"/>
            <a:r>
              <a:rPr lang="en-US" b="1" dirty="0">
                <a:ea typeface="Times New Roman"/>
              </a:rPr>
              <a:t>Will not have time to get into policy details</a:t>
            </a:r>
          </a:p>
          <a:p>
            <a:pPr marL="0" indent="0">
              <a:buNone/>
            </a:pPr>
            <a:endParaRPr lang="en-US" dirty="0"/>
          </a:p>
          <a:p>
            <a:endParaRPr lang="en-US" dirty="0">
              <a:ea typeface="Times New Roman"/>
            </a:endParaRPr>
          </a:p>
          <a:p>
            <a:endParaRPr lang="en-US" dirty="0">
              <a:ea typeface="Times New Roman"/>
            </a:endParaRPr>
          </a:p>
          <a:p>
            <a:pPr marL="0" indent="0">
              <a:buNone/>
            </a:pPr>
            <a:endParaRPr lang="en-US" i="1" dirty="0">
              <a:ea typeface="Times New Roman"/>
            </a:endParaRPr>
          </a:p>
          <a:p>
            <a:pPr marL="0" indent="0">
              <a:buNone/>
            </a:pPr>
            <a:endParaRPr lang="en-US" sz="3600" dirty="0">
              <a:ea typeface="Times New Roman"/>
            </a:endParaRPr>
          </a:p>
          <a:p>
            <a:pPr marL="0" lvl="0" indent="0">
              <a:buNone/>
            </a:pPr>
            <a:endParaRPr lang="en-US" b="1" u="sng" dirty="0"/>
          </a:p>
          <a:p>
            <a:endParaRPr lang="en-US" dirty="0" smtClean="0">
              <a:ea typeface="Times New Roman"/>
            </a:endParaRPr>
          </a:p>
          <a:p>
            <a:endParaRPr lang="en-US" dirty="0" smtClean="0">
              <a:ea typeface="Times New Roman"/>
            </a:endParaRPr>
          </a:p>
          <a:p>
            <a:pPr marL="0" indent="0">
              <a:buNone/>
            </a:pPr>
            <a:endParaRPr lang="en-US" i="1" dirty="0" smtClean="0">
              <a:ea typeface="Times New Roman"/>
            </a:endParaRPr>
          </a:p>
          <a:p>
            <a:pPr marL="0" indent="0">
              <a:buNone/>
            </a:pPr>
            <a:endParaRPr lang="en-US" sz="3600" dirty="0">
              <a:ea typeface="Times New Roman"/>
            </a:endParaRPr>
          </a:p>
          <a:p>
            <a:pPr marL="0" lvl="0" indent="0">
              <a:buNone/>
            </a:pPr>
            <a:endParaRPr lang="en-US" sz="3200" b="1" u="sng" kern="12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Forms Update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08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800" y="914400"/>
            <a:ext cx="9118600" cy="6858000"/>
          </a:xfrm>
        </p:spPr>
        <p:txBody>
          <a:bodyPr>
            <a:normAutofit/>
          </a:bodyPr>
          <a:lstStyle/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solidFill>
                  <a:schemeClr val="bg1">
                    <a:lumMod val="65000"/>
                  </a:schemeClr>
                </a:solidFill>
                <a:ea typeface="Times New Roman" pitchFamily="18" charset="0"/>
              </a:rPr>
              <a:t>D.	New-hire Program Guide </a:t>
            </a:r>
            <a:r>
              <a:rPr lang="en-US" altLang="en-US" sz="2400" b="1" dirty="0">
                <a:solidFill>
                  <a:schemeClr val="bg1">
                    <a:lumMod val="65000"/>
                  </a:schemeClr>
                </a:solidFill>
                <a:ea typeface="Times New Roman" pitchFamily="18" charset="0"/>
              </a:rPr>
              <a:t>revised </a:t>
            </a:r>
            <a:r>
              <a:rPr lang="en-US" altLang="en-US" sz="2400" b="1" dirty="0" smtClean="0">
                <a:solidFill>
                  <a:schemeClr val="bg1">
                    <a:lumMod val="65000"/>
                  </a:schemeClr>
                </a:solidFill>
                <a:ea typeface="Times New Roman" pitchFamily="18" charset="0"/>
              </a:rPr>
              <a:t>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solidFill>
                  <a:schemeClr val="bg1">
                    <a:lumMod val="65000"/>
                  </a:schemeClr>
                </a:solidFill>
                <a:ea typeface="Times New Roman" pitchFamily="18" charset="0"/>
              </a:rPr>
              <a:t>E.	Grant Application, Work Plan &amp; Instructions revised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solidFill>
                  <a:schemeClr val="bg1">
                    <a:lumMod val="65000"/>
                  </a:schemeClr>
                </a:solidFill>
                <a:ea typeface="Times New Roman" pitchFamily="18" charset="0"/>
              </a:rPr>
              <a:t>F.	Contract &amp; Instructions	revised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solidFill>
                  <a:schemeClr val="bg1">
                    <a:lumMod val="65000"/>
                  </a:schemeClr>
                </a:solidFill>
                <a:ea typeface="Times New Roman" pitchFamily="18" charset="0"/>
              </a:rPr>
              <a:t>G.	General Contract Provisions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solidFill>
                  <a:schemeClr val="bg1">
                    <a:lumMod val="65000"/>
                  </a:schemeClr>
                </a:solidFill>
                <a:ea typeface="Times New Roman" pitchFamily="18" charset="0"/>
              </a:rPr>
              <a:t>H.	Contract Amendment &amp; Instructions revised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solidFill>
                  <a:schemeClr val="bg1">
                    <a:lumMod val="65000"/>
                  </a:schemeClr>
                </a:solidFill>
                <a:ea typeface="Times New Roman" pitchFamily="18" charset="0"/>
              </a:rPr>
              <a:t>I.	Schedule Of Payments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solidFill>
                  <a:schemeClr val="bg1">
                    <a:lumMod val="65000"/>
                  </a:schemeClr>
                </a:solidFill>
                <a:ea typeface="Times New Roman" pitchFamily="18" charset="0"/>
              </a:rPr>
              <a:t>J.	Project Completion Report And Instructions </a:t>
            </a:r>
            <a:r>
              <a:rPr lang="en-US" altLang="en-US" sz="2400" b="1" dirty="0">
                <a:solidFill>
                  <a:schemeClr val="bg1">
                    <a:lumMod val="65000"/>
                  </a:schemeClr>
                </a:solidFill>
                <a:ea typeface="Times New Roman" pitchFamily="18" charset="0"/>
              </a:rPr>
              <a:t>revised </a:t>
            </a:r>
            <a:r>
              <a:rPr lang="en-US" altLang="en-US" sz="2400" b="1" dirty="0" smtClean="0">
                <a:solidFill>
                  <a:schemeClr val="bg1">
                    <a:lumMod val="65000"/>
                  </a:schemeClr>
                </a:solidFill>
                <a:ea typeface="Times New Roman" pitchFamily="18" charset="0"/>
              </a:rPr>
              <a:t>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ea typeface="Times New Roman" pitchFamily="18" charset="0"/>
              </a:rPr>
              <a:t>K.	Replenishment Request Form </a:t>
            </a:r>
            <a:r>
              <a:rPr lang="en-US" altLang="en-US" sz="2400" b="1" dirty="0">
                <a:solidFill>
                  <a:srgbClr val="FF0000"/>
                </a:solidFill>
                <a:ea typeface="Times New Roman" pitchFamily="18" charset="0"/>
              </a:rPr>
              <a:t>revised </a:t>
            </a:r>
            <a:r>
              <a:rPr lang="en-US" altLang="en-US" sz="2400" b="1" dirty="0" smtClean="0">
                <a:ea typeface="Times New Roman" pitchFamily="18" charset="0"/>
              </a:rPr>
              <a:t>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ea typeface="Times New Roman" pitchFamily="18" charset="0"/>
              </a:rPr>
              <a:t>L.	Traffic Count Validation/Instructions </a:t>
            </a:r>
            <a:r>
              <a:rPr lang="en-US" altLang="en-US" sz="2400" b="1" dirty="0" smtClean="0">
                <a:solidFill>
                  <a:srgbClr val="FF0000"/>
                </a:solidFill>
                <a:ea typeface="Times New Roman" pitchFamily="18" charset="0"/>
              </a:rPr>
              <a:t>new</a:t>
            </a:r>
            <a:r>
              <a:rPr lang="en-US" altLang="en-US" sz="2400" b="1" dirty="0" smtClean="0">
                <a:ea typeface="Times New Roman" pitchFamily="18" charset="0"/>
              </a:rPr>
              <a:t>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err="1" smtClean="0">
                <a:ea typeface="Times New Roman" pitchFamily="18" charset="0"/>
              </a:rPr>
              <a:t>M.Stream</a:t>
            </a:r>
            <a:r>
              <a:rPr lang="en-US" altLang="en-US" sz="2400" b="1" dirty="0" smtClean="0">
                <a:ea typeface="Times New Roman" pitchFamily="18" charset="0"/>
              </a:rPr>
              <a:t> Crossing Evaluation/Instructions </a:t>
            </a:r>
            <a:r>
              <a:rPr lang="en-US" altLang="en-US" sz="2400" b="1" dirty="0">
                <a:solidFill>
                  <a:srgbClr val="FF0000"/>
                </a:solidFill>
                <a:ea typeface="Times New Roman" pitchFamily="18" charset="0"/>
              </a:rPr>
              <a:t>new</a:t>
            </a:r>
            <a:endParaRPr lang="en-US" altLang="en-US" sz="2400" b="1" dirty="0" smtClean="0">
              <a:ea typeface="Times New Roman" pitchFamily="18" charset="0"/>
            </a:endParaRP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ea typeface="Times New Roman" pitchFamily="18" charset="0"/>
              </a:rPr>
              <a:t>O.	Off Row Consent Form </a:t>
            </a:r>
            <a:r>
              <a:rPr lang="en-US" altLang="en-US" sz="2400" b="1" dirty="0">
                <a:solidFill>
                  <a:srgbClr val="FF0000"/>
                </a:solidFill>
                <a:ea typeface="Times New Roman" pitchFamily="18" charset="0"/>
              </a:rPr>
              <a:t>new </a:t>
            </a:r>
            <a:r>
              <a:rPr lang="en-US" altLang="en-US" sz="2400" b="1" dirty="0" smtClean="0">
                <a:ea typeface="Times New Roman" pitchFamily="18" charset="0"/>
              </a:rPr>
              <a:t>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ea typeface="Times New Roman" pitchFamily="18" charset="0"/>
              </a:rPr>
              <a:t>	</a:t>
            </a:r>
            <a:endParaRPr lang="en-US" altLang="en-US" sz="2400" b="1" dirty="0">
              <a:ea typeface="Times New Roman" pitchFamily="18" charset="0"/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6896100" y="1304925"/>
            <a:ext cx="685800" cy="2743200"/>
          </a:xfrm>
          <a:prstGeom prst="rightBrace">
            <a:avLst>
              <a:gd name="adj1" fmla="val 0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1304925"/>
            <a:ext cx="7086600" cy="2743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200400" y="1"/>
            <a:ext cx="5943600" cy="457200"/>
          </a:xfrm>
        </p:spPr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Appendices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Forms Update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05700" y="2277159"/>
            <a:ext cx="10881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Project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Forms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10800000">
            <a:off x="5384799" y="4070879"/>
            <a:ext cx="457200" cy="282575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2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</a:t>
            </a:r>
            <a:r>
              <a:rPr lang="en-US" dirty="0" smtClean="0"/>
              <a:t>. Replenishment</a:t>
            </a:r>
            <a:endParaRPr lang="en-US" sz="2600" b="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Forms Update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752600"/>
            <a:ext cx="4600840" cy="5998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81000" y="685800"/>
            <a:ext cx="8382000" cy="5791200"/>
          </a:xfrm>
        </p:spPr>
        <p:txBody>
          <a:bodyPr/>
          <a:lstStyle/>
          <a:p>
            <a:r>
              <a:rPr lang="en-US" b="1" dirty="0" smtClean="0"/>
              <a:t>Replenishment used by Districts to request remaining funds from SCC </a:t>
            </a:r>
          </a:p>
          <a:p>
            <a:pPr lvl="1"/>
            <a:r>
              <a:rPr lang="en-US" b="1" dirty="0" smtClean="0"/>
              <a:t>Districts get 50% of allocation up front</a:t>
            </a:r>
          </a:p>
          <a:p>
            <a:pPr lvl="1"/>
            <a:r>
              <a:rPr lang="en-US" b="1" dirty="0" smtClean="0"/>
              <a:t>Must request replenishment for reminder after funds </a:t>
            </a:r>
            <a:r>
              <a:rPr lang="en-US" b="1" u="sng" dirty="0" smtClean="0"/>
              <a:t>are spent</a:t>
            </a:r>
          </a:p>
          <a:p>
            <a:pPr lvl="1"/>
            <a:r>
              <a:rPr lang="en-US" b="1" dirty="0" smtClean="0"/>
              <a:t>Can be all at once, or in several requests</a:t>
            </a:r>
          </a:p>
        </p:txBody>
      </p:sp>
    </p:spTree>
    <p:extLst>
      <p:ext uri="{BB962C8B-B14F-4D97-AF65-F5344CB8AC3E}">
        <p14:creationId xmlns:p14="http://schemas.microsoft.com/office/powerpoint/2010/main" val="23729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</a:t>
            </a:r>
            <a:r>
              <a:rPr lang="en-US" dirty="0" smtClean="0"/>
              <a:t>. Replenishment</a:t>
            </a:r>
            <a:endParaRPr lang="en-US" sz="2600" b="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Forms Update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26268"/>
            <a:ext cx="4953000" cy="6457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0" y="759234"/>
            <a:ext cx="4267200" cy="57912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NEW</a:t>
            </a:r>
            <a:r>
              <a:rPr lang="en-US" sz="2800" b="1" dirty="0" smtClean="0"/>
              <a:t> form includes D&amp;G and LVR funds</a:t>
            </a:r>
          </a:p>
          <a:p>
            <a:pPr lvl="1"/>
            <a:r>
              <a:rPr lang="en-US" sz="2400" b="1" dirty="0" smtClean="0"/>
              <a:t>D&amp;G/LVR funds , must be tracked separately</a:t>
            </a:r>
          </a:p>
          <a:p>
            <a:pPr lvl="1"/>
            <a:r>
              <a:rPr lang="en-US" sz="2400" b="1" dirty="0" smtClean="0"/>
              <a:t>Can request D&amp;G, LVR, or both using one form.</a:t>
            </a:r>
          </a:p>
        </p:txBody>
      </p:sp>
    </p:spTree>
    <p:extLst>
      <p:ext uri="{BB962C8B-B14F-4D97-AF65-F5344CB8AC3E}">
        <p14:creationId xmlns:p14="http://schemas.microsoft.com/office/powerpoint/2010/main" val="180709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</a:t>
            </a:r>
            <a:r>
              <a:rPr lang="en-US" dirty="0" smtClean="0"/>
              <a:t>. Replenishment</a:t>
            </a:r>
            <a:endParaRPr lang="en-US" sz="2600" b="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Forms Update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8167"/>
            <a:ext cx="7651437" cy="997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-56396" y="428172"/>
            <a:ext cx="1656596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Top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96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</a:t>
            </a:r>
            <a:r>
              <a:rPr lang="en-US" dirty="0" smtClean="0"/>
              <a:t>. Replenishment</a:t>
            </a:r>
            <a:endParaRPr lang="en-US" sz="2600" b="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Forms Update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78"/>
          <a:stretch/>
        </p:blipFill>
        <p:spPr bwMode="auto">
          <a:xfrm>
            <a:off x="749299" y="1066800"/>
            <a:ext cx="7651437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-56396" y="428172"/>
            <a:ext cx="1656596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Bottom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04800" y="4749800"/>
            <a:ext cx="8610600" cy="1800634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This form goes to Roy Richardson at SCC.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7150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800" y="914400"/>
            <a:ext cx="9118600" cy="6858000"/>
          </a:xfrm>
        </p:spPr>
        <p:txBody>
          <a:bodyPr>
            <a:normAutofit/>
          </a:bodyPr>
          <a:lstStyle/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solidFill>
                  <a:schemeClr val="bg1">
                    <a:lumMod val="65000"/>
                  </a:schemeClr>
                </a:solidFill>
                <a:ea typeface="Times New Roman" pitchFamily="18" charset="0"/>
              </a:rPr>
              <a:t>D.	New-hire Program Guide </a:t>
            </a:r>
            <a:r>
              <a:rPr lang="en-US" altLang="en-US" sz="2400" b="1" dirty="0">
                <a:solidFill>
                  <a:schemeClr val="bg1">
                    <a:lumMod val="65000"/>
                  </a:schemeClr>
                </a:solidFill>
                <a:ea typeface="Times New Roman" pitchFamily="18" charset="0"/>
              </a:rPr>
              <a:t>revised </a:t>
            </a:r>
            <a:r>
              <a:rPr lang="en-US" altLang="en-US" sz="2400" b="1" dirty="0" smtClean="0">
                <a:solidFill>
                  <a:schemeClr val="bg1">
                    <a:lumMod val="65000"/>
                  </a:schemeClr>
                </a:solidFill>
                <a:ea typeface="Times New Roman" pitchFamily="18" charset="0"/>
              </a:rPr>
              <a:t>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solidFill>
                  <a:schemeClr val="bg1">
                    <a:lumMod val="65000"/>
                  </a:schemeClr>
                </a:solidFill>
                <a:ea typeface="Times New Roman" pitchFamily="18" charset="0"/>
              </a:rPr>
              <a:t>E.	Grant Application, Work Plan &amp; Instructions revised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solidFill>
                  <a:schemeClr val="bg1">
                    <a:lumMod val="65000"/>
                  </a:schemeClr>
                </a:solidFill>
                <a:ea typeface="Times New Roman" pitchFamily="18" charset="0"/>
              </a:rPr>
              <a:t>F.	Contract &amp; Instructions	revised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solidFill>
                  <a:schemeClr val="bg1">
                    <a:lumMod val="65000"/>
                  </a:schemeClr>
                </a:solidFill>
                <a:ea typeface="Times New Roman" pitchFamily="18" charset="0"/>
              </a:rPr>
              <a:t>G.	General Contract Provisions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solidFill>
                  <a:schemeClr val="bg1">
                    <a:lumMod val="65000"/>
                  </a:schemeClr>
                </a:solidFill>
                <a:ea typeface="Times New Roman" pitchFamily="18" charset="0"/>
              </a:rPr>
              <a:t>H.	Contract Amendment &amp; Instructions revised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solidFill>
                  <a:schemeClr val="bg1">
                    <a:lumMod val="65000"/>
                  </a:schemeClr>
                </a:solidFill>
                <a:ea typeface="Times New Roman" pitchFamily="18" charset="0"/>
              </a:rPr>
              <a:t>I.	Schedule Of Payments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solidFill>
                  <a:schemeClr val="bg1">
                    <a:lumMod val="65000"/>
                  </a:schemeClr>
                </a:solidFill>
                <a:ea typeface="Times New Roman" pitchFamily="18" charset="0"/>
              </a:rPr>
              <a:t>J.	Project Completion Report And Instructions </a:t>
            </a:r>
            <a:r>
              <a:rPr lang="en-US" altLang="en-US" sz="2400" b="1" dirty="0">
                <a:solidFill>
                  <a:schemeClr val="bg1">
                    <a:lumMod val="65000"/>
                  </a:schemeClr>
                </a:solidFill>
                <a:ea typeface="Times New Roman" pitchFamily="18" charset="0"/>
              </a:rPr>
              <a:t>revised </a:t>
            </a:r>
            <a:r>
              <a:rPr lang="en-US" altLang="en-US" sz="2400" b="1" dirty="0" smtClean="0">
                <a:solidFill>
                  <a:schemeClr val="bg1">
                    <a:lumMod val="65000"/>
                  </a:schemeClr>
                </a:solidFill>
                <a:ea typeface="Times New Roman" pitchFamily="18" charset="0"/>
              </a:rPr>
              <a:t>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solidFill>
                  <a:schemeClr val="bg1">
                    <a:lumMod val="65000"/>
                  </a:schemeClr>
                </a:solidFill>
                <a:ea typeface="Times New Roman" pitchFamily="18" charset="0"/>
              </a:rPr>
              <a:t>K.	Replenishment Request Form </a:t>
            </a:r>
            <a:r>
              <a:rPr lang="en-US" altLang="en-US" sz="2400" b="1" dirty="0">
                <a:solidFill>
                  <a:schemeClr val="bg1">
                    <a:lumMod val="65000"/>
                  </a:schemeClr>
                </a:solidFill>
                <a:ea typeface="Times New Roman" pitchFamily="18" charset="0"/>
              </a:rPr>
              <a:t>revised </a:t>
            </a:r>
            <a:r>
              <a:rPr lang="en-US" altLang="en-US" sz="2400" b="1" dirty="0" smtClean="0">
                <a:solidFill>
                  <a:schemeClr val="bg1">
                    <a:lumMod val="65000"/>
                  </a:schemeClr>
                </a:solidFill>
                <a:ea typeface="Times New Roman" pitchFamily="18" charset="0"/>
              </a:rPr>
              <a:t>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ea typeface="Times New Roman" pitchFamily="18" charset="0"/>
              </a:rPr>
              <a:t>L.	Traffic Count Validation/Instructions </a:t>
            </a:r>
            <a:r>
              <a:rPr lang="en-US" altLang="en-US" sz="2400" b="1" dirty="0" smtClean="0">
                <a:solidFill>
                  <a:srgbClr val="FF0000"/>
                </a:solidFill>
                <a:ea typeface="Times New Roman" pitchFamily="18" charset="0"/>
              </a:rPr>
              <a:t>new</a:t>
            </a:r>
            <a:r>
              <a:rPr lang="en-US" altLang="en-US" sz="2400" b="1" dirty="0" smtClean="0">
                <a:ea typeface="Times New Roman" pitchFamily="18" charset="0"/>
              </a:rPr>
              <a:t>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err="1" smtClean="0">
                <a:ea typeface="Times New Roman" pitchFamily="18" charset="0"/>
              </a:rPr>
              <a:t>M.Stream</a:t>
            </a:r>
            <a:r>
              <a:rPr lang="en-US" altLang="en-US" sz="2400" b="1" dirty="0" smtClean="0">
                <a:ea typeface="Times New Roman" pitchFamily="18" charset="0"/>
              </a:rPr>
              <a:t> Crossing Evaluation/Instructions </a:t>
            </a:r>
            <a:r>
              <a:rPr lang="en-US" altLang="en-US" sz="2400" b="1" dirty="0">
                <a:solidFill>
                  <a:srgbClr val="FF0000"/>
                </a:solidFill>
                <a:ea typeface="Times New Roman" pitchFamily="18" charset="0"/>
              </a:rPr>
              <a:t>new</a:t>
            </a:r>
            <a:endParaRPr lang="en-US" altLang="en-US" sz="2400" b="1" dirty="0" smtClean="0">
              <a:ea typeface="Times New Roman" pitchFamily="18" charset="0"/>
            </a:endParaRP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ea typeface="Times New Roman" pitchFamily="18" charset="0"/>
              </a:rPr>
              <a:t>O.	Off Row Consent Form </a:t>
            </a:r>
            <a:r>
              <a:rPr lang="en-US" altLang="en-US" sz="2400" b="1" dirty="0">
                <a:solidFill>
                  <a:srgbClr val="FF0000"/>
                </a:solidFill>
                <a:ea typeface="Times New Roman" pitchFamily="18" charset="0"/>
              </a:rPr>
              <a:t>new </a:t>
            </a:r>
            <a:r>
              <a:rPr lang="en-US" altLang="en-US" sz="2400" b="1" dirty="0" smtClean="0">
                <a:ea typeface="Times New Roman" pitchFamily="18" charset="0"/>
              </a:rPr>
              <a:t>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ea typeface="Times New Roman" pitchFamily="18" charset="0"/>
              </a:rPr>
              <a:t>	</a:t>
            </a:r>
            <a:endParaRPr lang="en-US" altLang="en-US" sz="2400" b="1" dirty="0">
              <a:ea typeface="Times New Roman" pitchFamily="18" charset="0"/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6896100" y="1304925"/>
            <a:ext cx="685800" cy="2743200"/>
          </a:xfrm>
          <a:prstGeom prst="rightBrace">
            <a:avLst>
              <a:gd name="adj1" fmla="val 0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1304925"/>
            <a:ext cx="7086600" cy="2743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200400" y="1"/>
            <a:ext cx="5943600" cy="457200"/>
          </a:xfrm>
        </p:spPr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Appendices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Forms Update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05700" y="2277159"/>
            <a:ext cx="10881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Project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Forms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10800000">
            <a:off x="5841999" y="4495800"/>
            <a:ext cx="457200" cy="282575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2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L. Traffic Count Form</a:t>
            </a:r>
            <a:endParaRPr lang="en-US" sz="2600" b="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Forms Update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752600"/>
            <a:ext cx="4600840" cy="5998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81000" y="685800"/>
            <a:ext cx="8382000" cy="5791200"/>
          </a:xfrm>
        </p:spPr>
        <p:txBody>
          <a:bodyPr/>
          <a:lstStyle/>
          <a:p>
            <a:r>
              <a:rPr lang="en-US" dirty="0" smtClean="0"/>
              <a:t>LVRs must have less than 500 vehicles per day</a:t>
            </a:r>
          </a:p>
          <a:p>
            <a:r>
              <a:rPr lang="en-US" dirty="0" smtClean="0"/>
              <a:t>Traffic must be validated before a contract can be signed.</a:t>
            </a:r>
          </a:p>
          <a:p>
            <a:r>
              <a:rPr lang="en-US" b="1" dirty="0" smtClean="0"/>
              <a:t>More Info: </a:t>
            </a:r>
          </a:p>
          <a:p>
            <a:pPr lvl="1"/>
            <a:r>
              <a:rPr lang="en-US" dirty="0" smtClean="0"/>
              <a:t>Details in Manual.</a:t>
            </a:r>
          </a:p>
          <a:p>
            <a:pPr lvl="1"/>
            <a:r>
              <a:rPr lang="en-US" dirty="0" smtClean="0"/>
              <a:t>10/23 LVR webinar and presentation on Center website.</a:t>
            </a:r>
          </a:p>
        </p:txBody>
      </p:sp>
    </p:spTree>
    <p:extLst>
      <p:ext uri="{BB962C8B-B14F-4D97-AF65-F5344CB8AC3E}">
        <p14:creationId xmlns:p14="http://schemas.microsoft.com/office/powerpoint/2010/main" val="383816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L. Traffic Count Form</a:t>
            </a:r>
            <a:endParaRPr lang="en-US" sz="2600" b="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Forms Update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3354"/>
            <a:ext cx="4724400" cy="62617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56396" y="428172"/>
            <a:ext cx="1656596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Front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95852" y="1171304"/>
            <a:ext cx="1656596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Road location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62050" y="3187459"/>
            <a:ext cx="3124200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Level 1 count: 2-hours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62050" y="4101859"/>
            <a:ext cx="3124200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Level 2 count: 24-hours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62050" y="5778259"/>
            <a:ext cx="3124200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Signatures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0274">
            <a:off x="6043043" y="839829"/>
            <a:ext cx="5333134" cy="71675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Down Arrow 14"/>
          <p:cNvSpPr/>
          <p:nvPr/>
        </p:nvSpPr>
        <p:spPr>
          <a:xfrm rot="15845369">
            <a:off x="4788513" y="1795999"/>
            <a:ext cx="383095" cy="1406449"/>
          </a:xfrm>
          <a:prstGeom prst="downArrow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62050" y="2323859"/>
            <a:ext cx="3124200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Use Existing counts (back)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20953201">
            <a:off x="5509201" y="971249"/>
            <a:ext cx="1656596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Back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25" y="4314614"/>
            <a:ext cx="6115214" cy="64457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410726" y="4253252"/>
            <a:ext cx="1656596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I</a:t>
            </a:r>
            <a:r>
              <a:rPr lang="en-US" sz="2000" b="1" dirty="0" smtClean="0">
                <a:solidFill>
                  <a:srgbClr val="FF0000"/>
                </a:solidFill>
              </a:rPr>
              <a:t>nstructions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23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800" y="914400"/>
            <a:ext cx="9118600" cy="6858000"/>
          </a:xfrm>
        </p:spPr>
        <p:txBody>
          <a:bodyPr>
            <a:normAutofit/>
          </a:bodyPr>
          <a:lstStyle/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solidFill>
                  <a:schemeClr val="bg1">
                    <a:lumMod val="65000"/>
                  </a:schemeClr>
                </a:solidFill>
                <a:ea typeface="Times New Roman" pitchFamily="18" charset="0"/>
              </a:rPr>
              <a:t>D.	New-hire Program Guide </a:t>
            </a:r>
            <a:r>
              <a:rPr lang="en-US" altLang="en-US" sz="2400" b="1" dirty="0">
                <a:solidFill>
                  <a:schemeClr val="bg1">
                    <a:lumMod val="65000"/>
                  </a:schemeClr>
                </a:solidFill>
                <a:ea typeface="Times New Roman" pitchFamily="18" charset="0"/>
              </a:rPr>
              <a:t>revised </a:t>
            </a:r>
            <a:r>
              <a:rPr lang="en-US" altLang="en-US" sz="2400" b="1" dirty="0" smtClean="0">
                <a:solidFill>
                  <a:schemeClr val="bg1">
                    <a:lumMod val="65000"/>
                  </a:schemeClr>
                </a:solidFill>
                <a:ea typeface="Times New Roman" pitchFamily="18" charset="0"/>
              </a:rPr>
              <a:t>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solidFill>
                  <a:schemeClr val="bg1">
                    <a:lumMod val="65000"/>
                  </a:schemeClr>
                </a:solidFill>
                <a:ea typeface="Times New Roman" pitchFamily="18" charset="0"/>
              </a:rPr>
              <a:t>E.	Grant Application, Work Plan &amp; Instructions revised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solidFill>
                  <a:schemeClr val="bg1">
                    <a:lumMod val="65000"/>
                  </a:schemeClr>
                </a:solidFill>
                <a:ea typeface="Times New Roman" pitchFamily="18" charset="0"/>
              </a:rPr>
              <a:t>F.	Contract &amp; Instructions	revised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solidFill>
                  <a:schemeClr val="bg1">
                    <a:lumMod val="65000"/>
                  </a:schemeClr>
                </a:solidFill>
                <a:ea typeface="Times New Roman" pitchFamily="18" charset="0"/>
              </a:rPr>
              <a:t>G.	General Contract Provisions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solidFill>
                  <a:schemeClr val="bg1">
                    <a:lumMod val="65000"/>
                  </a:schemeClr>
                </a:solidFill>
                <a:ea typeface="Times New Roman" pitchFamily="18" charset="0"/>
              </a:rPr>
              <a:t>H.	Contract Amendment &amp; Instructions revised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solidFill>
                  <a:schemeClr val="bg1">
                    <a:lumMod val="65000"/>
                  </a:schemeClr>
                </a:solidFill>
                <a:ea typeface="Times New Roman" pitchFamily="18" charset="0"/>
              </a:rPr>
              <a:t>I.	Schedule Of Payments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solidFill>
                  <a:schemeClr val="bg1">
                    <a:lumMod val="65000"/>
                  </a:schemeClr>
                </a:solidFill>
                <a:ea typeface="Times New Roman" pitchFamily="18" charset="0"/>
              </a:rPr>
              <a:t>J.	Project Completion Report And Instructions </a:t>
            </a:r>
            <a:r>
              <a:rPr lang="en-US" altLang="en-US" sz="2400" b="1" dirty="0">
                <a:solidFill>
                  <a:schemeClr val="bg1">
                    <a:lumMod val="65000"/>
                  </a:schemeClr>
                </a:solidFill>
                <a:ea typeface="Times New Roman" pitchFamily="18" charset="0"/>
              </a:rPr>
              <a:t>revised </a:t>
            </a:r>
            <a:r>
              <a:rPr lang="en-US" altLang="en-US" sz="2400" b="1" dirty="0" smtClean="0">
                <a:solidFill>
                  <a:schemeClr val="bg1">
                    <a:lumMod val="65000"/>
                  </a:schemeClr>
                </a:solidFill>
                <a:ea typeface="Times New Roman" pitchFamily="18" charset="0"/>
              </a:rPr>
              <a:t>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solidFill>
                  <a:schemeClr val="bg1">
                    <a:lumMod val="65000"/>
                  </a:schemeClr>
                </a:solidFill>
                <a:ea typeface="Times New Roman" pitchFamily="18" charset="0"/>
              </a:rPr>
              <a:t>K.	Replenishment Request Form </a:t>
            </a:r>
            <a:r>
              <a:rPr lang="en-US" altLang="en-US" sz="2400" b="1" dirty="0">
                <a:solidFill>
                  <a:schemeClr val="bg1">
                    <a:lumMod val="65000"/>
                  </a:schemeClr>
                </a:solidFill>
                <a:ea typeface="Times New Roman" pitchFamily="18" charset="0"/>
              </a:rPr>
              <a:t>revised </a:t>
            </a:r>
            <a:r>
              <a:rPr lang="en-US" altLang="en-US" sz="2400" b="1" dirty="0" smtClean="0">
                <a:solidFill>
                  <a:schemeClr val="bg1">
                    <a:lumMod val="65000"/>
                  </a:schemeClr>
                </a:solidFill>
                <a:ea typeface="Times New Roman" pitchFamily="18" charset="0"/>
              </a:rPr>
              <a:t>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solidFill>
                  <a:schemeClr val="bg1">
                    <a:lumMod val="65000"/>
                  </a:schemeClr>
                </a:solidFill>
                <a:ea typeface="Times New Roman" pitchFamily="18" charset="0"/>
              </a:rPr>
              <a:t>L.	Traffic Count Validation/Instructions new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ea typeface="Times New Roman" pitchFamily="18" charset="0"/>
              </a:rPr>
              <a:t>M. Stream Crossing Evaluation/Instructions </a:t>
            </a:r>
            <a:r>
              <a:rPr lang="en-US" altLang="en-US" sz="2400" b="1" dirty="0">
                <a:solidFill>
                  <a:srgbClr val="FF0000"/>
                </a:solidFill>
                <a:ea typeface="Times New Roman" pitchFamily="18" charset="0"/>
              </a:rPr>
              <a:t>new</a:t>
            </a:r>
            <a:endParaRPr lang="en-US" altLang="en-US" sz="2400" b="1" dirty="0" smtClean="0">
              <a:ea typeface="Times New Roman" pitchFamily="18" charset="0"/>
            </a:endParaRP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ea typeface="Times New Roman" pitchFamily="18" charset="0"/>
              </a:rPr>
              <a:t>O.	Off Row Consent Form </a:t>
            </a:r>
            <a:r>
              <a:rPr lang="en-US" altLang="en-US" sz="2400" b="1" dirty="0">
                <a:solidFill>
                  <a:srgbClr val="FF0000"/>
                </a:solidFill>
                <a:ea typeface="Times New Roman" pitchFamily="18" charset="0"/>
              </a:rPr>
              <a:t>new </a:t>
            </a:r>
            <a:r>
              <a:rPr lang="en-US" altLang="en-US" sz="2400" b="1" dirty="0" smtClean="0">
                <a:ea typeface="Times New Roman" pitchFamily="18" charset="0"/>
              </a:rPr>
              <a:t>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ea typeface="Times New Roman" pitchFamily="18" charset="0"/>
              </a:rPr>
              <a:t>	</a:t>
            </a:r>
            <a:endParaRPr lang="en-US" altLang="en-US" sz="2400" b="1" dirty="0">
              <a:ea typeface="Times New Roman" pitchFamily="18" charset="0"/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6896100" y="1304925"/>
            <a:ext cx="685800" cy="2743200"/>
          </a:xfrm>
          <a:prstGeom prst="rightBrace">
            <a:avLst>
              <a:gd name="adj1" fmla="val 0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1304925"/>
            <a:ext cx="7086600" cy="2743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200400" y="1"/>
            <a:ext cx="5943600" cy="457200"/>
          </a:xfrm>
        </p:spPr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Appendices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Forms Update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05700" y="2277159"/>
            <a:ext cx="10881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Project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Forms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10800000">
            <a:off x="6400800" y="4975224"/>
            <a:ext cx="457200" cy="282575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5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M. Stream Crossing Replacement Form</a:t>
            </a:r>
            <a:endParaRPr lang="en-US" sz="2600" b="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Forms Update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81000" y="685800"/>
            <a:ext cx="8382000" cy="57912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NEW</a:t>
            </a:r>
            <a:r>
              <a:rPr lang="en-US" dirty="0" smtClean="0"/>
              <a:t> policy for replacing culverts and bridges.</a:t>
            </a:r>
          </a:p>
          <a:p>
            <a:r>
              <a:rPr lang="en-US" dirty="0" smtClean="0"/>
              <a:t>Applies to both D&amp;G and LVR projects.</a:t>
            </a:r>
          </a:p>
          <a:p>
            <a:r>
              <a:rPr lang="en-US" dirty="0" smtClean="0"/>
              <a:t>Limits replacements to areas where structure is causing problem with stream.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9319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</a:t>
            </a:r>
            <a:r>
              <a:rPr lang="en-US" sz="26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. Grant App, Work plan, Instructions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609600"/>
            <a:ext cx="8229600" cy="5791200"/>
          </a:xfrm>
        </p:spPr>
        <p:txBody>
          <a:bodyPr/>
          <a:lstStyle/>
          <a:p>
            <a:r>
              <a:rPr lang="en-US" b="1" dirty="0" smtClean="0">
                <a:ea typeface="Times New Roman"/>
              </a:rPr>
              <a:t>When do I start using the new forms…?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>
              <a:ea typeface="Times New Roman"/>
            </a:endParaRPr>
          </a:p>
          <a:p>
            <a:endParaRPr lang="en-US" dirty="0" smtClean="0">
              <a:ea typeface="Times New Roman"/>
            </a:endParaRPr>
          </a:p>
          <a:p>
            <a:pPr marL="0" indent="0">
              <a:buNone/>
            </a:pPr>
            <a:endParaRPr lang="en-US" i="1" dirty="0" smtClean="0">
              <a:ea typeface="Times New Roman"/>
            </a:endParaRPr>
          </a:p>
          <a:p>
            <a:pPr marL="0" indent="0">
              <a:buNone/>
            </a:pPr>
            <a:endParaRPr lang="en-US" sz="3600" dirty="0">
              <a:ea typeface="Times New Roman"/>
            </a:endParaRPr>
          </a:p>
          <a:p>
            <a:pPr marL="0" lvl="0" indent="0">
              <a:buNone/>
            </a:pPr>
            <a:endParaRPr lang="en-US" sz="3200" b="1" u="sng" kern="12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Forms Update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06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M. Stream Crossing Replacement Form</a:t>
            </a:r>
            <a:endParaRPr lang="en-US" sz="2600" b="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Forms Update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53572"/>
            <a:ext cx="4844195" cy="63085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860999" y="1164653"/>
            <a:ext cx="1656596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Site Info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74797" y="2755900"/>
            <a:ext cx="3429000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Site Evaluation: width considerations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74797" y="4648200"/>
            <a:ext cx="3429000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Site Evaluation: erosion considerations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74797" y="5867400"/>
            <a:ext cx="3429000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Eligibility Determination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137596"/>
            <a:ext cx="4038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Details in manual, and </a:t>
            </a:r>
            <a:r>
              <a:rPr lang="en-US" sz="3600" u="sng" dirty="0"/>
              <a:t>likely future Webinar </a:t>
            </a:r>
            <a:r>
              <a:rPr lang="en-US" sz="3600" u="sng" dirty="0" smtClean="0"/>
              <a:t>topic.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264906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800" y="914400"/>
            <a:ext cx="9118600" cy="6858000"/>
          </a:xfrm>
        </p:spPr>
        <p:txBody>
          <a:bodyPr>
            <a:normAutofit/>
          </a:bodyPr>
          <a:lstStyle/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solidFill>
                  <a:schemeClr val="bg1">
                    <a:lumMod val="65000"/>
                  </a:schemeClr>
                </a:solidFill>
                <a:ea typeface="Times New Roman" pitchFamily="18" charset="0"/>
              </a:rPr>
              <a:t>D.	New-hire Program Guide </a:t>
            </a:r>
            <a:r>
              <a:rPr lang="en-US" altLang="en-US" sz="2400" b="1" dirty="0">
                <a:solidFill>
                  <a:schemeClr val="bg1">
                    <a:lumMod val="65000"/>
                  </a:schemeClr>
                </a:solidFill>
                <a:ea typeface="Times New Roman" pitchFamily="18" charset="0"/>
              </a:rPr>
              <a:t>revised </a:t>
            </a:r>
            <a:r>
              <a:rPr lang="en-US" altLang="en-US" sz="2400" b="1" dirty="0" smtClean="0">
                <a:solidFill>
                  <a:schemeClr val="bg1">
                    <a:lumMod val="65000"/>
                  </a:schemeClr>
                </a:solidFill>
                <a:ea typeface="Times New Roman" pitchFamily="18" charset="0"/>
              </a:rPr>
              <a:t>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solidFill>
                  <a:schemeClr val="bg1">
                    <a:lumMod val="65000"/>
                  </a:schemeClr>
                </a:solidFill>
                <a:ea typeface="Times New Roman" pitchFamily="18" charset="0"/>
              </a:rPr>
              <a:t>E.	Grant Application, Work Plan &amp; Instructions revised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solidFill>
                  <a:schemeClr val="bg1">
                    <a:lumMod val="65000"/>
                  </a:schemeClr>
                </a:solidFill>
                <a:ea typeface="Times New Roman" pitchFamily="18" charset="0"/>
              </a:rPr>
              <a:t>F.	Contract &amp; Instructions	revised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solidFill>
                  <a:schemeClr val="bg1">
                    <a:lumMod val="65000"/>
                  </a:schemeClr>
                </a:solidFill>
                <a:ea typeface="Times New Roman" pitchFamily="18" charset="0"/>
              </a:rPr>
              <a:t>G.	General Contract Provisions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solidFill>
                  <a:schemeClr val="bg1">
                    <a:lumMod val="65000"/>
                  </a:schemeClr>
                </a:solidFill>
                <a:ea typeface="Times New Roman" pitchFamily="18" charset="0"/>
              </a:rPr>
              <a:t>H.	Contract Amendment &amp; Instructions revised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solidFill>
                  <a:schemeClr val="bg1">
                    <a:lumMod val="65000"/>
                  </a:schemeClr>
                </a:solidFill>
                <a:ea typeface="Times New Roman" pitchFamily="18" charset="0"/>
              </a:rPr>
              <a:t>I.	Schedule Of Payments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solidFill>
                  <a:schemeClr val="bg1">
                    <a:lumMod val="65000"/>
                  </a:schemeClr>
                </a:solidFill>
                <a:ea typeface="Times New Roman" pitchFamily="18" charset="0"/>
              </a:rPr>
              <a:t>J.	Project Completion Report And Instructions </a:t>
            </a:r>
            <a:r>
              <a:rPr lang="en-US" altLang="en-US" sz="2400" b="1" dirty="0">
                <a:solidFill>
                  <a:schemeClr val="bg1">
                    <a:lumMod val="65000"/>
                  </a:schemeClr>
                </a:solidFill>
                <a:ea typeface="Times New Roman" pitchFamily="18" charset="0"/>
              </a:rPr>
              <a:t>revised </a:t>
            </a:r>
            <a:r>
              <a:rPr lang="en-US" altLang="en-US" sz="2400" b="1" dirty="0" smtClean="0">
                <a:solidFill>
                  <a:schemeClr val="bg1">
                    <a:lumMod val="65000"/>
                  </a:schemeClr>
                </a:solidFill>
                <a:ea typeface="Times New Roman" pitchFamily="18" charset="0"/>
              </a:rPr>
              <a:t>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solidFill>
                  <a:schemeClr val="bg1">
                    <a:lumMod val="65000"/>
                  </a:schemeClr>
                </a:solidFill>
                <a:ea typeface="Times New Roman" pitchFamily="18" charset="0"/>
              </a:rPr>
              <a:t>K.	Replenishment Request Form </a:t>
            </a:r>
            <a:r>
              <a:rPr lang="en-US" altLang="en-US" sz="2400" b="1" dirty="0">
                <a:solidFill>
                  <a:schemeClr val="bg1">
                    <a:lumMod val="65000"/>
                  </a:schemeClr>
                </a:solidFill>
                <a:ea typeface="Times New Roman" pitchFamily="18" charset="0"/>
              </a:rPr>
              <a:t>revised </a:t>
            </a:r>
            <a:r>
              <a:rPr lang="en-US" altLang="en-US" sz="2400" b="1" dirty="0" smtClean="0">
                <a:solidFill>
                  <a:schemeClr val="bg1">
                    <a:lumMod val="65000"/>
                  </a:schemeClr>
                </a:solidFill>
                <a:ea typeface="Times New Roman" pitchFamily="18" charset="0"/>
              </a:rPr>
              <a:t>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solidFill>
                  <a:schemeClr val="bg1">
                    <a:lumMod val="65000"/>
                  </a:schemeClr>
                </a:solidFill>
                <a:ea typeface="Times New Roman" pitchFamily="18" charset="0"/>
              </a:rPr>
              <a:t>L.	Traffic Count Validation/Instructions new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err="1" smtClean="0">
                <a:solidFill>
                  <a:schemeClr val="bg1">
                    <a:lumMod val="65000"/>
                  </a:schemeClr>
                </a:solidFill>
                <a:ea typeface="Times New Roman" pitchFamily="18" charset="0"/>
              </a:rPr>
              <a:t>M.Stream</a:t>
            </a:r>
            <a:r>
              <a:rPr lang="en-US" altLang="en-US" sz="2400" b="1" dirty="0" smtClean="0">
                <a:solidFill>
                  <a:schemeClr val="bg1">
                    <a:lumMod val="65000"/>
                  </a:schemeClr>
                </a:solidFill>
                <a:ea typeface="Times New Roman" pitchFamily="18" charset="0"/>
              </a:rPr>
              <a:t> Crossing Evaluation/Instructions </a:t>
            </a:r>
            <a:r>
              <a:rPr lang="en-US" altLang="en-US" sz="2400" b="1" dirty="0">
                <a:solidFill>
                  <a:schemeClr val="bg1">
                    <a:lumMod val="65000"/>
                  </a:schemeClr>
                </a:solidFill>
                <a:ea typeface="Times New Roman" pitchFamily="18" charset="0"/>
              </a:rPr>
              <a:t>new</a:t>
            </a:r>
            <a:endParaRPr lang="en-US" altLang="en-US" sz="2400" b="1" dirty="0" smtClean="0">
              <a:solidFill>
                <a:schemeClr val="bg1">
                  <a:lumMod val="65000"/>
                </a:schemeClr>
              </a:solidFill>
              <a:ea typeface="Times New Roman" pitchFamily="18" charset="0"/>
            </a:endParaRP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ea typeface="Times New Roman" pitchFamily="18" charset="0"/>
              </a:rPr>
              <a:t>O.	Off Row Consent Form </a:t>
            </a:r>
            <a:r>
              <a:rPr lang="en-US" altLang="en-US" sz="2400" b="1" dirty="0">
                <a:solidFill>
                  <a:srgbClr val="FF0000"/>
                </a:solidFill>
                <a:ea typeface="Times New Roman" pitchFamily="18" charset="0"/>
              </a:rPr>
              <a:t>new </a:t>
            </a:r>
            <a:r>
              <a:rPr lang="en-US" altLang="en-US" sz="2400" b="1" dirty="0" smtClean="0">
                <a:ea typeface="Times New Roman" pitchFamily="18" charset="0"/>
              </a:rPr>
              <a:t>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2400" b="1" dirty="0" smtClean="0">
                <a:ea typeface="Times New Roman" pitchFamily="18" charset="0"/>
              </a:rPr>
              <a:t>	</a:t>
            </a:r>
            <a:endParaRPr lang="en-US" altLang="en-US" sz="2400" b="1" dirty="0">
              <a:ea typeface="Times New Roman" pitchFamily="18" charset="0"/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6896100" y="1304925"/>
            <a:ext cx="685800" cy="2743200"/>
          </a:xfrm>
          <a:prstGeom prst="rightBrace">
            <a:avLst>
              <a:gd name="adj1" fmla="val 0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1304925"/>
            <a:ext cx="7086600" cy="2743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200400" y="1"/>
            <a:ext cx="5943600" cy="457200"/>
          </a:xfrm>
        </p:spPr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Appendices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Forms Update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05700" y="2277159"/>
            <a:ext cx="10881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Project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Forms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10800000">
            <a:off x="4114800" y="5410200"/>
            <a:ext cx="457200" cy="282575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7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</a:t>
            </a:r>
            <a:r>
              <a:rPr lang="en-US" dirty="0" smtClean="0"/>
              <a:t>. Off Right-of-way Consent Form</a:t>
            </a:r>
            <a:endParaRPr lang="en-US" sz="2600" b="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Forms Update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81000" y="685800"/>
            <a:ext cx="8382000" cy="5791200"/>
          </a:xfrm>
        </p:spPr>
        <p:txBody>
          <a:bodyPr/>
          <a:lstStyle/>
          <a:p>
            <a:r>
              <a:rPr lang="en-US" b="1" dirty="0" smtClean="0"/>
              <a:t>Written permission needed when:</a:t>
            </a:r>
          </a:p>
          <a:p>
            <a:pPr lvl="1"/>
            <a:r>
              <a:rPr lang="en-US" dirty="0" smtClean="0"/>
              <a:t>Working outside the right-of-way</a:t>
            </a:r>
          </a:p>
          <a:p>
            <a:pPr lvl="1"/>
            <a:r>
              <a:rPr lang="en-US" dirty="0" smtClean="0"/>
              <a:t>Impacting landowners (discharging pipe, etc.)</a:t>
            </a:r>
          </a:p>
          <a:p>
            <a:r>
              <a:rPr lang="en-US" dirty="0" smtClean="0"/>
              <a:t>Districts can use their own form, or the example provided here, </a:t>
            </a:r>
            <a:r>
              <a:rPr lang="en-US" u="sng" dirty="0" smtClean="0"/>
              <a:t>but must use something</a:t>
            </a:r>
            <a:r>
              <a:rPr lang="en-US" dirty="0" smtClean="0"/>
              <a:t>!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3226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</a:t>
            </a:r>
            <a:r>
              <a:rPr lang="en-US" dirty="0" smtClean="0"/>
              <a:t>. Off Right-of-way Consent Form</a:t>
            </a:r>
            <a:endParaRPr lang="en-US" sz="2600" b="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Forms Update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9213">
            <a:off x="4290589" y="857504"/>
            <a:ext cx="5810250" cy="76676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4944">
            <a:off x="-347148" y="919163"/>
            <a:ext cx="5543550" cy="7505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17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3F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00" y="0"/>
            <a:ext cx="9118600" cy="6858000"/>
          </a:xfrm>
        </p:spPr>
        <p:txBody>
          <a:bodyPr>
            <a:normAutofit/>
          </a:bodyPr>
          <a:lstStyle/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1850" b="1" dirty="0" smtClean="0">
                <a:ea typeface="Times New Roman" pitchFamily="18" charset="0"/>
              </a:rPr>
              <a:t>A.	Dirt Gravel, And Low Volume Road Program Law 9106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1850" b="1" dirty="0" smtClean="0">
                <a:ea typeface="Times New Roman" pitchFamily="18" charset="0"/>
              </a:rPr>
              <a:t>B.	Commission Statement Of Policy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1850" b="1" dirty="0" smtClean="0">
                <a:ea typeface="Times New Roman" pitchFamily="18" charset="0"/>
              </a:rPr>
              <a:t>C.	5 Year Agreement Between Districts And Commission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1850" b="1" dirty="0" smtClean="0">
                <a:ea typeface="Times New Roman" pitchFamily="18" charset="0"/>
              </a:rPr>
              <a:t>D.	New-hire Program Guide </a:t>
            </a:r>
            <a:r>
              <a:rPr lang="en-US" altLang="en-US" sz="1850" b="1" dirty="0">
                <a:solidFill>
                  <a:srgbClr val="FF0000"/>
                </a:solidFill>
                <a:ea typeface="Times New Roman" pitchFamily="18" charset="0"/>
              </a:rPr>
              <a:t>revised </a:t>
            </a:r>
            <a:r>
              <a:rPr lang="en-US" altLang="en-US" sz="1850" b="1" dirty="0" smtClean="0">
                <a:ea typeface="Times New Roman" pitchFamily="18" charset="0"/>
              </a:rPr>
              <a:t>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1850" b="1" dirty="0" smtClean="0">
                <a:ea typeface="Times New Roman" pitchFamily="18" charset="0"/>
              </a:rPr>
              <a:t>E.	Grant Application, Work Plan &amp; Instructions </a:t>
            </a:r>
            <a:r>
              <a:rPr lang="en-US" altLang="en-US" sz="1850" b="1" dirty="0" smtClean="0">
                <a:solidFill>
                  <a:srgbClr val="FF0000"/>
                </a:solidFill>
                <a:ea typeface="Times New Roman" pitchFamily="18" charset="0"/>
              </a:rPr>
              <a:t>revised</a:t>
            </a:r>
            <a:r>
              <a:rPr lang="en-US" altLang="en-US" sz="1850" b="1" dirty="0" smtClean="0">
                <a:ea typeface="Times New Roman" pitchFamily="18" charset="0"/>
              </a:rPr>
              <a:t>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1850" b="1" dirty="0" smtClean="0">
                <a:ea typeface="Times New Roman" pitchFamily="18" charset="0"/>
              </a:rPr>
              <a:t>F.	Contract &amp; Instructions	</a:t>
            </a:r>
            <a:r>
              <a:rPr lang="en-US" altLang="en-US" sz="1850" b="1" dirty="0" smtClean="0">
                <a:solidFill>
                  <a:srgbClr val="FF0000"/>
                </a:solidFill>
                <a:ea typeface="Times New Roman" pitchFamily="18" charset="0"/>
              </a:rPr>
              <a:t>revised</a:t>
            </a:r>
            <a:endParaRPr lang="en-US" altLang="en-US" sz="1850" b="1" dirty="0" smtClean="0">
              <a:ea typeface="Times New Roman" pitchFamily="18" charset="0"/>
            </a:endParaRP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1850" b="1" dirty="0" smtClean="0">
                <a:ea typeface="Times New Roman" pitchFamily="18" charset="0"/>
              </a:rPr>
              <a:t>G.	General Contract Provisions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1850" b="1" dirty="0" smtClean="0">
                <a:ea typeface="Times New Roman" pitchFamily="18" charset="0"/>
              </a:rPr>
              <a:t>H.	Contract Amendment &amp; Instructions </a:t>
            </a:r>
            <a:r>
              <a:rPr lang="en-US" altLang="en-US" sz="1850" b="1" dirty="0" smtClean="0">
                <a:solidFill>
                  <a:srgbClr val="FF0000"/>
                </a:solidFill>
                <a:ea typeface="Times New Roman" pitchFamily="18" charset="0"/>
              </a:rPr>
              <a:t>revised</a:t>
            </a:r>
            <a:endParaRPr lang="en-US" altLang="en-US" sz="1850" b="1" dirty="0" smtClean="0">
              <a:ea typeface="Times New Roman" pitchFamily="18" charset="0"/>
            </a:endParaRP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1850" b="1" dirty="0" smtClean="0">
                <a:ea typeface="Times New Roman" pitchFamily="18" charset="0"/>
              </a:rPr>
              <a:t>I.	Schedule Of Payments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1850" b="1" dirty="0" smtClean="0">
                <a:ea typeface="Times New Roman" pitchFamily="18" charset="0"/>
              </a:rPr>
              <a:t>J.	Project Completion Report And Instructions </a:t>
            </a:r>
            <a:r>
              <a:rPr lang="en-US" altLang="en-US" sz="1850" b="1" dirty="0">
                <a:solidFill>
                  <a:srgbClr val="FF0000"/>
                </a:solidFill>
                <a:ea typeface="Times New Roman" pitchFamily="18" charset="0"/>
              </a:rPr>
              <a:t>revised </a:t>
            </a:r>
            <a:r>
              <a:rPr lang="en-US" altLang="en-US" sz="1850" b="1" dirty="0" smtClean="0">
                <a:ea typeface="Times New Roman" pitchFamily="18" charset="0"/>
              </a:rPr>
              <a:t>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1850" b="1" dirty="0" smtClean="0">
                <a:ea typeface="Times New Roman" pitchFamily="18" charset="0"/>
              </a:rPr>
              <a:t>K.	Replenishment Request Form </a:t>
            </a:r>
            <a:r>
              <a:rPr lang="en-US" altLang="en-US" sz="1850" b="1" dirty="0">
                <a:solidFill>
                  <a:srgbClr val="FF0000"/>
                </a:solidFill>
                <a:ea typeface="Times New Roman" pitchFamily="18" charset="0"/>
              </a:rPr>
              <a:t>revised </a:t>
            </a:r>
            <a:r>
              <a:rPr lang="en-US" altLang="en-US" sz="1850" b="1" dirty="0" smtClean="0">
                <a:ea typeface="Times New Roman" pitchFamily="18" charset="0"/>
              </a:rPr>
              <a:t>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1850" b="1" dirty="0" smtClean="0">
                <a:ea typeface="Times New Roman" pitchFamily="18" charset="0"/>
              </a:rPr>
              <a:t>L.	Traffic Count Validation/Instructions </a:t>
            </a:r>
            <a:r>
              <a:rPr lang="en-US" altLang="en-US" sz="1850" b="1" dirty="0" smtClean="0">
                <a:solidFill>
                  <a:srgbClr val="FF0000"/>
                </a:solidFill>
                <a:ea typeface="Times New Roman" pitchFamily="18" charset="0"/>
              </a:rPr>
              <a:t>new</a:t>
            </a:r>
            <a:r>
              <a:rPr lang="en-US" altLang="en-US" sz="1850" b="1" dirty="0" smtClean="0">
                <a:ea typeface="Times New Roman" pitchFamily="18" charset="0"/>
              </a:rPr>
              <a:t>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1850" b="1" dirty="0" smtClean="0">
                <a:ea typeface="Times New Roman" pitchFamily="18" charset="0"/>
              </a:rPr>
              <a:t>M.	Stream Crossing Evaluation/Instructions </a:t>
            </a:r>
            <a:r>
              <a:rPr lang="en-US" altLang="en-US" sz="1850" b="1" dirty="0">
                <a:solidFill>
                  <a:srgbClr val="FF0000"/>
                </a:solidFill>
                <a:ea typeface="Times New Roman" pitchFamily="18" charset="0"/>
              </a:rPr>
              <a:t>new</a:t>
            </a:r>
            <a:endParaRPr lang="en-US" altLang="en-US" sz="1850" b="1" dirty="0" smtClean="0">
              <a:ea typeface="Times New Roman" pitchFamily="18" charset="0"/>
            </a:endParaRP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1850" b="1" dirty="0" smtClean="0">
                <a:ea typeface="Times New Roman" pitchFamily="18" charset="0"/>
              </a:rPr>
              <a:t>N.	DSA Specification And Certification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1850" b="1" dirty="0" smtClean="0">
                <a:ea typeface="Times New Roman" pitchFamily="18" charset="0"/>
              </a:rPr>
              <a:t>O.	Off Row Consent Form </a:t>
            </a:r>
            <a:r>
              <a:rPr lang="en-US" altLang="en-US" sz="1850" b="1" dirty="0">
                <a:solidFill>
                  <a:srgbClr val="FF0000"/>
                </a:solidFill>
                <a:ea typeface="Times New Roman" pitchFamily="18" charset="0"/>
              </a:rPr>
              <a:t>new </a:t>
            </a:r>
            <a:r>
              <a:rPr lang="en-US" altLang="en-US" sz="1850" b="1" dirty="0" smtClean="0">
                <a:ea typeface="Times New Roman" pitchFamily="18" charset="0"/>
              </a:rPr>
              <a:t>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1850" b="1" dirty="0" smtClean="0">
                <a:ea typeface="Times New Roman" pitchFamily="18" charset="0"/>
              </a:rPr>
              <a:t>P.	QAQC Documents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1850" b="1" dirty="0" smtClean="0">
                <a:ea typeface="Times New Roman" pitchFamily="18" charset="0"/>
              </a:rPr>
              <a:t>Q.	Project Ranking Criteria	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1850" b="1" dirty="0" smtClean="0">
                <a:ea typeface="Times New Roman" pitchFamily="18" charset="0"/>
              </a:rPr>
              <a:t>R.	Allocation Formula Details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1850" b="1" dirty="0" smtClean="0">
                <a:ea typeface="Times New Roman" pitchFamily="18" charset="0"/>
              </a:rPr>
              <a:t>S.	Definitions</a:t>
            </a:r>
          </a:p>
          <a:p>
            <a:pPr marL="0" lvl="0" indent="0" algn="just">
              <a:buNone/>
              <a:tabLst>
                <a:tab pos="342900" algn="l"/>
              </a:tabLst>
            </a:pPr>
            <a:r>
              <a:rPr lang="en-US" altLang="en-US" sz="1850" b="1" dirty="0" smtClean="0">
                <a:ea typeface="Times New Roman" pitchFamily="18" charset="0"/>
              </a:rPr>
              <a:t>T.	Contact Information	</a:t>
            </a:r>
            <a:endParaRPr lang="en-US" altLang="en-US" sz="1850" b="1" dirty="0">
              <a:ea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6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</a:t>
            </a:r>
            <a:r>
              <a:rPr lang="en-US" sz="26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. Grant App, Work plan, Instructions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609600"/>
            <a:ext cx="8229600" cy="5791200"/>
          </a:xfrm>
        </p:spPr>
        <p:txBody>
          <a:bodyPr/>
          <a:lstStyle/>
          <a:p>
            <a:r>
              <a:rPr lang="en-US" b="1" dirty="0" smtClean="0">
                <a:ea typeface="Times New Roman"/>
              </a:rPr>
              <a:t>When do I start using the new forms…?</a:t>
            </a:r>
          </a:p>
          <a:p>
            <a:endParaRPr lang="en-US" b="1" dirty="0">
              <a:ea typeface="Times New Roman"/>
            </a:endParaRPr>
          </a:p>
          <a:p>
            <a:pPr marL="0" indent="0">
              <a:buNone/>
            </a:pPr>
            <a:r>
              <a:rPr lang="en-US" sz="4400" b="1" dirty="0" smtClean="0">
                <a:solidFill>
                  <a:srgbClr val="FF0000"/>
                </a:solidFill>
                <a:ea typeface="Times New Roman"/>
              </a:rPr>
              <a:t>NOW!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 smtClean="0">
                <a:ea typeface="Times New Roman"/>
              </a:rPr>
              <a:t>Finish out current contracts with old forms, use new forms for 2015 projects.</a:t>
            </a:r>
            <a:endParaRPr lang="en-US" b="1" dirty="0">
              <a:ea typeface="Times New Roman"/>
            </a:endParaRPr>
          </a:p>
          <a:p>
            <a:endParaRPr lang="en-US" dirty="0" smtClean="0">
              <a:ea typeface="Times New Roman"/>
            </a:endParaRPr>
          </a:p>
          <a:p>
            <a:endParaRPr lang="en-US" dirty="0" smtClean="0">
              <a:ea typeface="Times New Roman"/>
            </a:endParaRPr>
          </a:p>
          <a:p>
            <a:pPr marL="0" indent="0">
              <a:buNone/>
            </a:pPr>
            <a:endParaRPr lang="en-US" i="1" dirty="0" smtClean="0">
              <a:ea typeface="Times New Roman"/>
            </a:endParaRPr>
          </a:p>
          <a:p>
            <a:pPr marL="0" indent="0">
              <a:buNone/>
            </a:pPr>
            <a:endParaRPr lang="en-US" sz="3600" dirty="0">
              <a:ea typeface="Times New Roman"/>
            </a:endParaRPr>
          </a:p>
          <a:p>
            <a:pPr marL="0" lvl="0" indent="0">
              <a:buNone/>
            </a:pPr>
            <a:endParaRPr lang="en-US" sz="3200" b="1" u="sng" kern="12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Forms Update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10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GIS Update</a:t>
            </a:r>
            <a:endParaRPr lang="en-US" sz="2600" b="1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609600"/>
            <a:ext cx="8229600" cy="5791200"/>
          </a:xfrm>
        </p:spPr>
        <p:txBody>
          <a:bodyPr>
            <a:normAutofit/>
          </a:bodyPr>
          <a:lstStyle/>
          <a:p>
            <a:endParaRPr lang="en-US" b="1" dirty="0" smtClean="0">
              <a:ea typeface="Times New Roman"/>
            </a:endParaRPr>
          </a:p>
          <a:p>
            <a:r>
              <a:rPr lang="en-US" b="1" dirty="0" smtClean="0">
                <a:ea typeface="Times New Roman"/>
              </a:rPr>
              <a:t>2014 Summary Report due 1/15/15 using old DGRoads GIS system</a:t>
            </a:r>
          </a:p>
          <a:p>
            <a:endParaRPr lang="en-US" b="1" dirty="0">
              <a:ea typeface="Times New Roman"/>
            </a:endParaRPr>
          </a:p>
          <a:p>
            <a:r>
              <a:rPr lang="en-US" b="1" dirty="0" smtClean="0">
                <a:ea typeface="Times New Roman"/>
              </a:rPr>
              <a:t>New GIS system under development</a:t>
            </a:r>
          </a:p>
          <a:p>
            <a:pPr lvl="1"/>
            <a:r>
              <a:rPr lang="en-US" dirty="0" smtClean="0">
                <a:ea typeface="Times New Roman"/>
              </a:rPr>
              <a:t>Web-based</a:t>
            </a:r>
          </a:p>
          <a:p>
            <a:pPr lvl="1"/>
            <a:r>
              <a:rPr lang="en-US" dirty="0" smtClean="0">
                <a:ea typeface="Times New Roman"/>
              </a:rPr>
              <a:t>Will include new forms</a:t>
            </a:r>
          </a:p>
          <a:p>
            <a:pPr lvl="1"/>
            <a:r>
              <a:rPr lang="en-US" dirty="0" smtClean="0">
                <a:ea typeface="Times New Roman"/>
              </a:rPr>
              <a:t>Expected transition late spring 2015</a:t>
            </a:r>
          </a:p>
          <a:p>
            <a:endParaRPr lang="en-US" dirty="0" smtClean="0">
              <a:ea typeface="Times New Roman"/>
            </a:endParaRPr>
          </a:p>
          <a:p>
            <a:pPr marL="0" indent="0">
              <a:buNone/>
            </a:pPr>
            <a:endParaRPr lang="en-US" i="1" dirty="0" smtClean="0">
              <a:ea typeface="Times New Roman"/>
            </a:endParaRPr>
          </a:p>
          <a:p>
            <a:pPr marL="0" indent="0">
              <a:buNone/>
            </a:pPr>
            <a:endParaRPr lang="en-US" sz="3600" dirty="0">
              <a:ea typeface="Times New Roman"/>
            </a:endParaRPr>
          </a:p>
          <a:p>
            <a:pPr marL="0" lvl="0" indent="0">
              <a:buNone/>
            </a:pPr>
            <a:endParaRPr lang="en-US" sz="3200" b="1" u="sng" kern="12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Forms Update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70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43544" y="76200"/>
            <a:ext cx="9111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Poll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34711" y="4056744"/>
            <a:ext cx="18968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solidFill>
                  <a:prstClr val="black"/>
                </a:solidFill>
              </a:rPr>
              <a:t>http://</a:t>
            </a:r>
            <a:r>
              <a:rPr lang="en-US" sz="1400" i="1" dirty="0" smtClean="0">
                <a:solidFill>
                  <a:prstClr val="black"/>
                </a:solidFill>
              </a:rPr>
              <a:t>metrocount.com</a:t>
            </a:r>
            <a:endParaRPr lang="en-US" sz="1400" i="1" dirty="0">
              <a:solidFill>
                <a:prstClr val="black"/>
              </a:solidFill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4512127" y="784086"/>
            <a:ext cx="4285236" cy="56929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 smtClean="0">
                <a:solidFill>
                  <a:prstClr val="white"/>
                </a:solidFill>
              </a:rPr>
              <a:t>Future Webinar </a:t>
            </a:r>
            <a:r>
              <a:rPr lang="en-US" sz="2800" b="1" dirty="0" smtClean="0">
                <a:solidFill>
                  <a:prstClr val="white"/>
                </a:solidFill>
              </a:rPr>
              <a:t>Topics?</a:t>
            </a:r>
            <a:endParaRPr lang="en-US" sz="2800" b="1" dirty="0" smtClean="0">
              <a:solidFill>
                <a:prstClr val="white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en-US" sz="1800" b="1" dirty="0" smtClean="0">
                <a:solidFill>
                  <a:prstClr val="white"/>
                </a:solidFill>
              </a:rPr>
              <a:t>Stream Crossing Replacement Policy</a:t>
            </a:r>
          </a:p>
          <a:p>
            <a:pPr marL="457200" indent="-457200" algn="l">
              <a:buFontTx/>
              <a:buChar char="-"/>
            </a:pPr>
            <a:r>
              <a:rPr lang="en-US" sz="1800" b="1" dirty="0" smtClean="0">
                <a:solidFill>
                  <a:prstClr val="white"/>
                </a:solidFill>
              </a:rPr>
              <a:t>DSA Clearinghouse</a:t>
            </a:r>
          </a:p>
          <a:p>
            <a:pPr marL="457200" indent="-457200" algn="l">
              <a:buFontTx/>
              <a:buChar char="-"/>
            </a:pPr>
            <a:r>
              <a:rPr lang="en-US" sz="1800" b="1" dirty="0" smtClean="0">
                <a:solidFill>
                  <a:prstClr val="white"/>
                </a:solidFill>
              </a:rPr>
              <a:t>New and updated policies in manual</a:t>
            </a:r>
          </a:p>
          <a:p>
            <a:pPr marL="457200" indent="-457200" algn="l">
              <a:buFontTx/>
              <a:buChar char="-"/>
            </a:pPr>
            <a:r>
              <a:rPr lang="en-US" sz="1800" b="1" dirty="0" smtClean="0">
                <a:solidFill>
                  <a:prstClr val="white"/>
                </a:solidFill>
              </a:rPr>
              <a:t>QAQC process restart</a:t>
            </a:r>
          </a:p>
          <a:p>
            <a:pPr marL="457200" indent="-457200" algn="l">
              <a:buFontTx/>
              <a:buChar char="-"/>
            </a:pPr>
            <a:r>
              <a:rPr lang="en-US" sz="1800" b="1" dirty="0" smtClean="0">
                <a:solidFill>
                  <a:prstClr val="white"/>
                </a:solidFill>
              </a:rPr>
              <a:t>Administrative Issues</a:t>
            </a:r>
          </a:p>
          <a:p>
            <a:pPr marL="457200" indent="-457200" algn="l">
              <a:buFontTx/>
              <a:buChar char="-"/>
            </a:pPr>
            <a:r>
              <a:rPr lang="en-US" sz="1800" b="1" dirty="0" smtClean="0">
                <a:solidFill>
                  <a:prstClr val="white"/>
                </a:solidFill>
              </a:rPr>
              <a:t>GIS Update / Demo</a:t>
            </a:r>
          </a:p>
          <a:p>
            <a:pPr marL="457200" indent="-457200" algn="l">
              <a:buFontTx/>
              <a:buChar char="-"/>
            </a:pPr>
            <a:r>
              <a:rPr lang="en-US" sz="1800" b="1" dirty="0" smtClean="0">
                <a:solidFill>
                  <a:prstClr val="white"/>
                </a:solidFill>
              </a:rPr>
              <a:t>Prevailing Wage</a:t>
            </a:r>
          </a:p>
          <a:p>
            <a:pPr marL="457200" indent="-457200" algn="l">
              <a:buFontTx/>
              <a:buChar char="-"/>
            </a:pPr>
            <a:r>
              <a:rPr lang="en-US" sz="1800" b="1" dirty="0" smtClean="0">
                <a:solidFill>
                  <a:prstClr val="white"/>
                </a:solidFill>
              </a:rPr>
              <a:t>Permit Issues</a:t>
            </a:r>
          </a:p>
          <a:p>
            <a:pPr marL="457200" indent="-457200" algn="l">
              <a:buFontTx/>
              <a:buChar char="-"/>
            </a:pPr>
            <a:r>
              <a:rPr lang="en-US" sz="1800" b="1" dirty="0" smtClean="0">
                <a:solidFill>
                  <a:prstClr val="white"/>
                </a:solidFill>
              </a:rPr>
              <a:t>Project oversight</a:t>
            </a:r>
          </a:p>
          <a:p>
            <a:pPr marL="457200" indent="-457200" algn="l">
              <a:buFontTx/>
              <a:buChar char="-"/>
            </a:pPr>
            <a:r>
              <a:rPr lang="en-US" sz="1800" b="1" dirty="0" smtClean="0">
                <a:solidFill>
                  <a:prstClr val="white"/>
                </a:solidFill>
              </a:rPr>
              <a:t>ESM specifics</a:t>
            </a:r>
          </a:p>
          <a:p>
            <a:pPr marL="457200" indent="-457200" algn="l">
              <a:buFontTx/>
              <a:buChar char="-"/>
            </a:pPr>
            <a:r>
              <a:rPr lang="en-US" sz="1800" b="1" dirty="0" smtClean="0">
                <a:solidFill>
                  <a:prstClr val="white"/>
                </a:solidFill>
              </a:rPr>
              <a:t>Urban LVR BMPs</a:t>
            </a:r>
          </a:p>
          <a:p>
            <a:pPr marL="457200" indent="-457200" algn="l">
              <a:buFontTx/>
              <a:buChar char="-"/>
            </a:pPr>
            <a:endParaRPr lang="en-US" sz="1800" b="1" dirty="0" smtClean="0">
              <a:solidFill>
                <a:prstClr val="white"/>
              </a:solidFill>
            </a:endParaRPr>
          </a:p>
          <a:p>
            <a:pPr algn="l"/>
            <a:endParaRPr lang="en-US" sz="10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52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43544" y="76200"/>
            <a:ext cx="9111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Poll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34711" y="4056744"/>
            <a:ext cx="18968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solidFill>
                  <a:prstClr val="black"/>
                </a:solidFill>
              </a:rPr>
              <a:t>http://</a:t>
            </a:r>
            <a:r>
              <a:rPr lang="en-US" sz="1400" i="1" dirty="0" smtClean="0">
                <a:solidFill>
                  <a:prstClr val="black"/>
                </a:solidFill>
              </a:rPr>
              <a:t>metrocount.com</a:t>
            </a:r>
            <a:endParaRPr lang="en-US" sz="1400" i="1" dirty="0">
              <a:solidFill>
                <a:prstClr val="black"/>
              </a:solidFill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4512127" y="784086"/>
            <a:ext cx="4285236" cy="56929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 smtClean="0">
                <a:solidFill>
                  <a:prstClr val="white"/>
                </a:solidFill>
              </a:rPr>
              <a:t>Future Webinar Topics</a:t>
            </a:r>
            <a:r>
              <a:rPr lang="en-US" sz="2800" b="1" dirty="0" smtClean="0">
                <a:solidFill>
                  <a:prstClr val="white"/>
                </a:solidFill>
              </a:rPr>
              <a:t>?</a:t>
            </a:r>
            <a:endParaRPr lang="en-US" sz="10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80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43544" y="76200"/>
            <a:ext cx="9111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Links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34711" y="4056744"/>
            <a:ext cx="18968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solidFill>
                  <a:prstClr val="black"/>
                </a:solidFill>
              </a:rPr>
              <a:t>http://</a:t>
            </a:r>
            <a:r>
              <a:rPr lang="en-US" sz="1400" i="1" dirty="0" smtClean="0">
                <a:solidFill>
                  <a:prstClr val="black"/>
                </a:solidFill>
              </a:rPr>
              <a:t>metrocount.com</a:t>
            </a:r>
            <a:endParaRPr lang="en-US" sz="1400" i="1" dirty="0">
              <a:solidFill>
                <a:prstClr val="black"/>
              </a:solidFill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110563" y="784086"/>
            <a:ext cx="8686800" cy="381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prstClr val="white"/>
                </a:solidFill>
              </a:rPr>
              <a:t>Admin Manual (w/forms)</a:t>
            </a:r>
          </a:p>
          <a:p>
            <a:r>
              <a:rPr lang="en-US" sz="2800" b="1" dirty="0" smtClean="0">
                <a:solidFill>
                  <a:prstClr val="white"/>
                </a:solidFill>
              </a:rPr>
              <a:t>Individual Forms</a:t>
            </a:r>
          </a:p>
          <a:p>
            <a:r>
              <a:rPr lang="en-US" sz="2800" b="1" dirty="0" smtClean="0">
                <a:solidFill>
                  <a:prstClr val="white"/>
                </a:solidFill>
              </a:rPr>
              <a:t>Webinar recordings and presentations</a:t>
            </a:r>
          </a:p>
          <a:p>
            <a:endParaRPr lang="en-US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52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</a:t>
            </a:r>
            <a:r>
              <a:rPr lang="en-US" sz="26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. Grant App, Work plan, Instructions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609600"/>
            <a:ext cx="8229600" cy="5791200"/>
          </a:xfrm>
        </p:spPr>
        <p:txBody>
          <a:bodyPr/>
          <a:lstStyle/>
          <a:p>
            <a:r>
              <a:rPr lang="en-US" b="1" dirty="0" smtClean="0">
                <a:ea typeface="Times New Roman"/>
              </a:rPr>
              <a:t>When do I start using the new forms…?</a:t>
            </a:r>
          </a:p>
          <a:p>
            <a:endParaRPr lang="en-US" b="1" dirty="0">
              <a:ea typeface="Times New Roman"/>
            </a:endParaRPr>
          </a:p>
          <a:p>
            <a:pPr marL="0" indent="0">
              <a:buNone/>
            </a:pPr>
            <a:r>
              <a:rPr lang="en-US" sz="4400" b="1" dirty="0" smtClean="0">
                <a:solidFill>
                  <a:srgbClr val="FF0000"/>
                </a:solidFill>
                <a:ea typeface="Times New Roman"/>
              </a:rPr>
              <a:t>NOW!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 smtClean="0">
                <a:ea typeface="Times New Roman"/>
              </a:rPr>
              <a:t>Finish out current contracts with old forms, use new forms for 2015 projects.</a:t>
            </a:r>
            <a:endParaRPr lang="en-US" b="1" dirty="0">
              <a:ea typeface="Times New Roman"/>
            </a:endParaRPr>
          </a:p>
          <a:p>
            <a:endParaRPr lang="en-US" dirty="0" smtClean="0">
              <a:ea typeface="Times New Roman"/>
            </a:endParaRPr>
          </a:p>
          <a:p>
            <a:endParaRPr lang="en-US" dirty="0" smtClean="0">
              <a:ea typeface="Times New Roman"/>
            </a:endParaRPr>
          </a:p>
          <a:p>
            <a:pPr marL="0" indent="0">
              <a:buNone/>
            </a:pPr>
            <a:endParaRPr lang="en-US" i="1" dirty="0" smtClean="0">
              <a:ea typeface="Times New Roman"/>
            </a:endParaRPr>
          </a:p>
          <a:p>
            <a:pPr marL="0" indent="0">
              <a:buNone/>
            </a:pPr>
            <a:endParaRPr lang="en-US" sz="3600" dirty="0">
              <a:ea typeface="Times New Roman"/>
            </a:endParaRPr>
          </a:p>
          <a:p>
            <a:pPr marL="0" lvl="0" indent="0">
              <a:buNone/>
            </a:pPr>
            <a:endParaRPr lang="en-US" sz="3200" b="1" u="sng" kern="12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-2715"/>
            <a:ext cx="365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Forms Update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54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43814"/>
            <a:ext cx="2514600" cy="6901815"/>
          </a:xfrm>
          <a:prstGeom prst="rect">
            <a:avLst/>
          </a:prstGeom>
          <a:solidFill>
            <a:srgbClr val="0033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591195" y="-55244"/>
            <a:ext cx="45604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003300"/>
                </a:solidFill>
                <a:latin typeface="Arial" pitchFamily="34" charset="0"/>
              </a:rPr>
              <a:t>Introduction</a:t>
            </a:r>
            <a:endParaRPr lang="en-US" sz="2200" b="1" dirty="0">
              <a:solidFill>
                <a:srgbClr val="003300"/>
              </a:solidFill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95524" y="382"/>
            <a:ext cx="6848475" cy="761618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4860925" algn="l"/>
              </a:tabLst>
            </a:pPr>
            <a:r>
              <a:rPr lang="en-US" sz="3200" b="1" dirty="0" smtClean="0">
                <a:solidFill>
                  <a:srgbClr val="FFFFCC"/>
                </a:solidFill>
                <a:latin typeface="Arial" pitchFamily="34" charset="0"/>
              </a:rPr>
              <a:t>Program Forms Update</a:t>
            </a:r>
            <a:endParaRPr lang="en-US" sz="3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4600" y="990600"/>
            <a:ext cx="663702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Background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b="1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Overview of Admin Manual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b="1" dirty="0" smtClean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prstClr val="black"/>
                </a:solidFill>
              </a:rPr>
              <a:t>Walkthrough of forms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b="1" dirty="0" smtClean="0">
              <a:solidFill>
                <a:prstClr val="black"/>
              </a:solidFill>
            </a:endParaRPr>
          </a:p>
          <a:p>
            <a:endParaRPr lang="en-US" sz="4800" b="1" dirty="0" smtClean="0">
              <a:solidFill>
                <a:prstClr val="black"/>
              </a:solidFill>
            </a:endParaRPr>
          </a:p>
          <a:p>
            <a:pPr marL="236538" indent="-236538">
              <a:buFont typeface="Arial" panose="020B0604020202020204" pitchFamily="34" charset="0"/>
              <a:buChar char="•"/>
            </a:pPr>
            <a:endParaRPr lang="en-US" sz="4800" b="1" dirty="0" smtClean="0">
              <a:solidFill>
                <a:prstClr val="black"/>
              </a:solidFill>
            </a:endParaRPr>
          </a:p>
          <a:p>
            <a:pPr marL="236538" indent="-236538">
              <a:buFont typeface="Arial" panose="020B0604020202020204" pitchFamily="34" charset="0"/>
              <a:buChar char="•"/>
            </a:pPr>
            <a:endParaRPr lang="en-US" sz="2800" b="1" dirty="0">
              <a:solidFill>
                <a:prstClr val="black"/>
              </a:solidFill>
            </a:endParaRPr>
          </a:p>
          <a:p>
            <a:pPr marL="236538" indent="-236538"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94">
            <a:off x="-314156" y="627141"/>
            <a:ext cx="2501605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9239">
            <a:off x="-281104" y="2149895"/>
            <a:ext cx="2480209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69103">
            <a:off x="-109637" y="1382572"/>
            <a:ext cx="2455653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8018">
            <a:off x="-514001" y="2473221"/>
            <a:ext cx="2423645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6944">
            <a:off x="-288787" y="3280107"/>
            <a:ext cx="2434772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97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2575</TotalTime>
  <Words>2368</Words>
  <Application>Microsoft Office PowerPoint</Application>
  <PresentationFormat>On-screen Show (4:3)</PresentationFormat>
  <Paragraphs>977</Paragraphs>
  <Slides>79</Slides>
  <Notes>79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79</vt:i4>
      </vt:variant>
    </vt:vector>
  </HeadingPairs>
  <TitlesOfParts>
    <vt:vector size="82" baseType="lpstr">
      <vt:lpstr>1_Office Theme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Background</vt:lpstr>
      <vt:lpstr>Background</vt:lpstr>
      <vt:lpstr>E. Grant App, Work plan, Instructions</vt:lpstr>
      <vt:lpstr>E. Grant App, Work plan, Instructions</vt:lpstr>
      <vt:lpstr>PowerPoint Presentation</vt:lpstr>
      <vt:lpstr>Background</vt:lpstr>
      <vt:lpstr>PowerPoint Presentation</vt:lpstr>
      <vt:lpstr>Admin Manual</vt:lpstr>
      <vt:lpstr>Admin Manual</vt:lpstr>
      <vt:lpstr>Admin Manual</vt:lpstr>
      <vt:lpstr>Admin Manual</vt:lpstr>
      <vt:lpstr>Admin Manual</vt:lpstr>
      <vt:lpstr>Admin Manual</vt:lpstr>
      <vt:lpstr>Admin Manual</vt:lpstr>
      <vt:lpstr>Admin Manual</vt:lpstr>
      <vt:lpstr>Admin Manual</vt:lpstr>
      <vt:lpstr>PowerPoint Presentation</vt:lpstr>
      <vt:lpstr>PowerPoint Presentation</vt:lpstr>
      <vt:lpstr>PowerPoint Presentation</vt:lpstr>
      <vt:lpstr>Appendices</vt:lpstr>
      <vt:lpstr>D. New Hire Guide</vt:lpstr>
      <vt:lpstr>Appendices</vt:lpstr>
      <vt:lpstr>E. Grant App, Work plan, Instructions</vt:lpstr>
      <vt:lpstr>E. Grant App, Work plan, Instructions</vt:lpstr>
      <vt:lpstr>E. Grant App, Work plan, Instructions</vt:lpstr>
      <vt:lpstr>E. Grant App, Work plan, Instructions</vt:lpstr>
      <vt:lpstr>E. Grant App, Work plan, Instructions</vt:lpstr>
      <vt:lpstr>E. Grant App, Work plan, Instructions</vt:lpstr>
      <vt:lpstr>E. Grant App, Work plan, Instructions</vt:lpstr>
      <vt:lpstr>E. Grant App, Work plan, Instructions</vt:lpstr>
      <vt:lpstr>E. Grant App, Work plan, Instructions</vt:lpstr>
      <vt:lpstr>E. Grant App, Work plan, Instructions</vt:lpstr>
      <vt:lpstr>E. Grant App, Work plan, Instructions</vt:lpstr>
      <vt:lpstr>Appendices</vt:lpstr>
      <vt:lpstr>E. Contract</vt:lpstr>
      <vt:lpstr>E. Contract</vt:lpstr>
      <vt:lpstr>E. Contract</vt:lpstr>
      <vt:lpstr>E. Contract</vt:lpstr>
      <vt:lpstr>Appendices</vt:lpstr>
      <vt:lpstr>F. General Contract Provisions</vt:lpstr>
      <vt:lpstr>Appendices</vt:lpstr>
      <vt:lpstr>H. Contract Amendment</vt:lpstr>
      <vt:lpstr>H. Contract Amendment</vt:lpstr>
      <vt:lpstr>H. Contract Amendment</vt:lpstr>
      <vt:lpstr>Appendices</vt:lpstr>
      <vt:lpstr>I. Schedule of Payments</vt:lpstr>
      <vt:lpstr>Appendices</vt:lpstr>
      <vt:lpstr>J. Project Completion Report</vt:lpstr>
      <vt:lpstr>J. Project Completion Report</vt:lpstr>
      <vt:lpstr>J. Project Completion Report</vt:lpstr>
      <vt:lpstr>J. Project Completion Report</vt:lpstr>
      <vt:lpstr>J. Project Completion Report</vt:lpstr>
      <vt:lpstr>J. Project Completion Report</vt:lpstr>
      <vt:lpstr>J. Project Completion Report</vt:lpstr>
      <vt:lpstr>J. Project Completion Report</vt:lpstr>
      <vt:lpstr>Appendices</vt:lpstr>
      <vt:lpstr>K. Replenishment</vt:lpstr>
      <vt:lpstr>K. Replenishment</vt:lpstr>
      <vt:lpstr>K. Replenishment</vt:lpstr>
      <vt:lpstr>K. Replenishment</vt:lpstr>
      <vt:lpstr>Appendices</vt:lpstr>
      <vt:lpstr>L. Traffic Count Form</vt:lpstr>
      <vt:lpstr>L. Traffic Count Form</vt:lpstr>
      <vt:lpstr>Appendices</vt:lpstr>
      <vt:lpstr>M. Stream Crossing Replacement Form</vt:lpstr>
      <vt:lpstr>M. Stream Crossing Replacement Form</vt:lpstr>
      <vt:lpstr>Appendices</vt:lpstr>
      <vt:lpstr>O. Off Right-of-way Consent Form</vt:lpstr>
      <vt:lpstr>O. Off Right-of-way Consent Form</vt:lpstr>
      <vt:lpstr>PowerPoint Presentation</vt:lpstr>
      <vt:lpstr>E. Grant App, Work plan, Instructions</vt:lpstr>
      <vt:lpstr>GIS Update</vt:lpstr>
      <vt:lpstr>PowerPoint Presentation</vt:lpstr>
      <vt:lpstr>PowerPoint Presentation</vt:lpstr>
      <vt:lpstr>PowerPoint Presentation</vt:lpstr>
    </vt:vector>
  </TitlesOfParts>
  <Company>Penn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Administrative Manual</dc:title>
  <dc:creator>Steve Bloser</dc:creator>
  <cp:lastModifiedBy>Steve Bloser</cp:lastModifiedBy>
  <cp:revision>119</cp:revision>
  <dcterms:created xsi:type="dcterms:W3CDTF">2014-11-06T15:11:44Z</dcterms:created>
  <dcterms:modified xsi:type="dcterms:W3CDTF">2014-12-17T14:14:23Z</dcterms:modified>
</cp:coreProperties>
</file>