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372" r:id="rId4"/>
    <p:sldId id="377" r:id="rId5"/>
    <p:sldId id="374" r:id="rId6"/>
    <p:sldId id="373" r:id="rId7"/>
    <p:sldId id="375" r:id="rId8"/>
    <p:sldId id="376"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E79"/>
    <a:srgbClr val="44C04F"/>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4" d="100"/>
          <a:sy n="164" d="100"/>
        </p:scale>
        <p:origin x="80" y="21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2/29/2024</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2/29/2024</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smb201@psu.edu" TargetMode="External"/><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mailto:shlaw@pa.gov" TargetMode="External"/><Relationship Id="rId4" Type="http://schemas.openxmlformats.org/officeDocument/2006/relationships/hyperlink" Target="mailto:tmz115@psu.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hyperlink" Target="mailto:smb201@psu.edu" TargetMode="External"/><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picture containing tree, grass, outdoor, forest&#10;&#10;Description automatically generated">
            <a:extLst>
              <a:ext uri="{FF2B5EF4-FFF2-40B4-BE49-F238E27FC236}">
                <a16:creationId xmlns:a16="http://schemas.microsoft.com/office/drawing/2014/main" id="{84A4B630-5EC9-7765-11DE-AACB8828F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12230705" cy="6858001"/>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2672079"/>
            <a:ext cx="2387719" cy="4013655"/>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algn="ctr">
              <a:spcBef>
                <a:spcPct val="20000"/>
              </a:spcBef>
              <a:defRPr/>
            </a:pPr>
            <a:r>
              <a:rPr kumimoji="0" lang="en-US" sz="2000" b="1" i="0" u="sng" strike="noStrike" kern="1200" cap="none" spc="0" normalizeH="0" baseline="0" noProof="0" dirty="0">
                <a:ln>
                  <a:noFill/>
                </a:ln>
                <a:solidFill>
                  <a:schemeClr val="bg1"/>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latin typeface="Gill Sans MT"/>
                <a:ea typeface="+mn-ea"/>
                <a:cs typeface="+mn-cs"/>
                <a:hlinkClick r:id="rId3">
                  <a:extLst>
                    <a:ext uri="{A12FA001-AC4F-418D-AE19-62706E023703}">
                      <ahyp:hlinkClr xmlns:ahyp="http://schemas.microsoft.com/office/drawing/2018/hyperlinkcolor" val="tx"/>
                    </a:ext>
                  </a:extLst>
                </a:hlinkClick>
              </a:rPr>
              <a:t>smb201@psu.edu</a:t>
            </a: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Tim Ziegler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latin typeface="Gill Sans MT"/>
                <a:ea typeface="+mn-ea"/>
                <a:cs typeface="+mn-cs"/>
                <a:hlinkClick r:id="rId4">
                  <a:extLst>
                    <a:ext uri="{A12FA001-AC4F-418D-AE19-62706E023703}">
                      <ahyp:hlinkClr xmlns:ahyp="http://schemas.microsoft.com/office/drawing/2018/hyperlinkcolor" val="tx"/>
                    </a:ext>
                  </a:extLst>
                </a:hlinkClick>
              </a:rPr>
              <a:t>tmz115@psu.edu</a:t>
            </a: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schemeClr val="bg1"/>
                </a:solidFill>
                <a:effectLst/>
                <a:uLnTx/>
                <a:uFillTx/>
                <a:latin typeface="Gill Sans MT"/>
                <a:ea typeface="+mn-ea"/>
                <a:cs typeface="+mn-cs"/>
              </a:rPr>
              <a:t>SCC</a:t>
            </a:r>
            <a:endParaRPr lang="en-US" sz="2000" b="1" u="sng"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solidFill>
                <a:latin typeface="Gill Sans MT"/>
                <a:hlinkClick r:id="rId5">
                  <a:extLst>
                    <a:ext uri="{A12FA001-AC4F-418D-AE19-62706E023703}">
                      <ahyp:hlinkClr xmlns:ahyp="http://schemas.microsoft.com/office/drawing/2018/hyperlinkcolor" val="tx"/>
                    </a:ext>
                  </a:extLst>
                </a:hlinkClick>
              </a:rPr>
              <a:t>shlaw@pa.gov</a:t>
            </a:r>
            <a:r>
              <a:rPr lang="en-US" sz="1600" dirty="0">
                <a:solidFill>
                  <a:schemeClr val="bg1"/>
                </a:solidFill>
                <a:latin typeface="Gill Sans MT"/>
              </a:rPr>
              <a:t> </a:t>
            </a: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DGLVR New Hire Guide</a:t>
            </a: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2/29/24</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
        <p:nvSpPr>
          <p:cNvPr id="3" name="AutoShape 4" descr="&quot;Now Hiring&quot; Sign - Vinyl, Adhesive-Back - ULINE - S-24760V">
            <a:extLst>
              <a:ext uri="{FF2B5EF4-FFF2-40B4-BE49-F238E27FC236}">
                <a16:creationId xmlns:a16="http://schemas.microsoft.com/office/drawing/2014/main" id="{FC9BA6E6-8EC9-3740-6697-F9D955EF76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04A9CDF-EC94-73C1-DBC8-FE7B5B144A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26830" y="2410624"/>
            <a:ext cx="778283" cy="522909"/>
          </a:xfrm>
          <a:prstGeom prst="rect">
            <a:avLst/>
          </a:prstGeom>
          <a:effectLst>
            <a:glow rad="101600">
              <a:schemeClr val="tx1">
                <a:alpha val="60000"/>
              </a:schemeClr>
            </a:glow>
          </a:effectLst>
        </p:spPr>
      </p:pic>
      <p:sp>
        <p:nvSpPr>
          <p:cNvPr id="8" name="TextBox 7">
            <a:extLst>
              <a:ext uri="{FF2B5EF4-FFF2-40B4-BE49-F238E27FC236}">
                <a16:creationId xmlns:a16="http://schemas.microsoft.com/office/drawing/2014/main" id="{E055D967-A9EA-D1B2-CDDF-7B7793E75D98}"/>
              </a:ext>
            </a:extLst>
          </p:cNvPr>
          <p:cNvSpPr txBox="1"/>
          <p:nvPr/>
        </p:nvSpPr>
        <p:spPr>
          <a:xfrm>
            <a:off x="7674984" y="2719388"/>
            <a:ext cx="881973" cy="261610"/>
          </a:xfrm>
          <a:prstGeom prst="rect">
            <a:avLst/>
          </a:prstGeom>
          <a:noFill/>
        </p:spPr>
        <p:txBody>
          <a:bodyPr wrap="none" rtlCol="0">
            <a:spAutoFit/>
          </a:bodyPr>
          <a:lstStyle/>
          <a:p>
            <a:r>
              <a:rPr lang="en-US" sz="1050" dirty="0"/>
              <a:t>DGLVR Tech</a:t>
            </a:r>
          </a:p>
        </p:txBody>
      </p:sp>
    </p:spTree>
    <p:extLst>
      <p:ext uri="{BB962C8B-B14F-4D97-AF65-F5344CB8AC3E}">
        <p14:creationId xmlns:p14="http://schemas.microsoft.com/office/powerpoint/2010/main" val="179703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ree, grass, outdoor, forest&#10;&#10;Description automatically generated">
            <a:extLst>
              <a:ext uri="{FF2B5EF4-FFF2-40B4-BE49-F238E27FC236}">
                <a16:creationId xmlns:a16="http://schemas.microsoft.com/office/drawing/2014/main" id="{0B1BA675-EFB5-F479-386B-5744512D59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04841" y="-8984"/>
            <a:ext cx="10487160" cy="6858001"/>
          </a:xfrm>
          <a:prstGeom prst="rect">
            <a:avLst/>
          </a:prstGeom>
        </p:spPr>
      </p:pic>
      <p:pic>
        <p:nvPicPr>
          <p:cNvPr id="7" name="Picture 6">
            <a:extLst>
              <a:ext uri="{FF2B5EF4-FFF2-40B4-BE49-F238E27FC236}">
                <a16:creationId xmlns:a16="http://schemas.microsoft.com/office/drawing/2014/main" id="{0E89E8D5-EB2D-A2FC-6816-A38F2B1D5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1671" y="2401641"/>
            <a:ext cx="778283" cy="522909"/>
          </a:xfrm>
          <a:prstGeom prst="rect">
            <a:avLst/>
          </a:prstGeom>
          <a:effectLst>
            <a:glow rad="101600">
              <a:schemeClr val="tx1">
                <a:alpha val="60000"/>
              </a:schemeClr>
            </a:glow>
          </a:effectLst>
        </p:spPr>
      </p:pic>
      <p:sp>
        <p:nvSpPr>
          <p:cNvPr id="9" name="TextBox 8">
            <a:extLst>
              <a:ext uri="{FF2B5EF4-FFF2-40B4-BE49-F238E27FC236}">
                <a16:creationId xmlns:a16="http://schemas.microsoft.com/office/drawing/2014/main" id="{69459C1A-45EB-2CA3-9E00-CFEA27E2B2C0}"/>
              </a:ext>
            </a:extLst>
          </p:cNvPr>
          <p:cNvSpPr txBox="1"/>
          <p:nvPr/>
        </p:nvSpPr>
        <p:spPr>
          <a:xfrm>
            <a:off x="9379825" y="2710405"/>
            <a:ext cx="881973" cy="261610"/>
          </a:xfrm>
          <a:prstGeom prst="rect">
            <a:avLst/>
          </a:prstGeom>
          <a:noFill/>
        </p:spPr>
        <p:txBody>
          <a:bodyPr wrap="none" rtlCol="0">
            <a:spAutoFit/>
          </a:bodyPr>
          <a:lstStyle/>
          <a:p>
            <a:r>
              <a:rPr lang="en-US" sz="1050" dirty="0"/>
              <a:t>DGLVR Tech</a:t>
            </a:r>
          </a:p>
        </p:txBody>
      </p:sp>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0840" y="1015229"/>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54115" y="1835661"/>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Provide an overview of the “new” New-hire Guide for DGLVR technicians.</a:t>
            </a:r>
            <a:endParaRPr lang="en-US" i="1" dirty="0">
              <a:solidFill>
                <a:schemeClr val="bg1"/>
              </a:solidFill>
            </a:endParaRPr>
          </a:p>
          <a:p>
            <a:pPr marL="0" marR="0" lvl="0" indent="0" defTabSz="914400" rtl="0" eaLnBrk="1" fontAlgn="auto" latinLnBrk="0" hangingPunct="1">
              <a:lnSpc>
                <a:spcPct val="90000"/>
              </a:lnSpc>
              <a:spcBef>
                <a:spcPts val="1000"/>
              </a:spcBef>
              <a:spcAft>
                <a:spcPts val="0"/>
              </a:spcAft>
              <a:buClr>
                <a:schemeClr val="bg1"/>
              </a:buClr>
              <a:buSzTx/>
              <a:buNone/>
              <a:tabLst/>
              <a:defRPr/>
            </a:pPr>
            <a:endParaRPr kumimoji="0" lang="en-US" sz="3600" b="1" i="0" u="none" strike="noStrike" kern="1200" cap="none" spc="0" normalizeH="0" baseline="0" noProof="0" dirty="0">
              <a:ln>
                <a:noFill/>
              </a:ln>
              <a:solidFill>
                <a:schemeClr val="bg1"/>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Ask for feedback to improve the guide.</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DGLVR New Hire Guide</a:t>
            </a:r>
            <a:endParaRPr kumimoji="0" lang="en-US" sz="3600" b="1" i="0" u="none" strike="noStrike" kern="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356157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9D05510-1091-6693-788B-5FE8F9772952}"/>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BDE9C01E-1BAF-6499-8149-E628F65E23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0E84DB0D-7906-9937-32C1-1C9C0846A077}"/>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Training</a:t>
            </a:r>
          </a:p>
        </p:txBody>
      </p:sp>
      <p:sp>
        <p:nvSpPr>
          <p:cNvPr id="16" name="Footer Placeholder 4">
            <a:extLst>
              <a:ext uri="{FF2B5EF4-FFF2-40B4-BE49-F238E27FC236}">
                <a16:creationId xmlns:a16="http://schemas.microsoft.com/office/drawing/2014/main" id="{90E724C9-C173-6216-8AE9-30CA0A07F79F}"/>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3810A8E1-7F76-E467-3631-0BF8CB9E77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4D07B5A6-7DAF-99F5-1FBB-8505AFA0BB6A}"/>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444E6DFE-06F3-E7F0-7C52-529A0BF6D64A}"/>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C82D1EBF-6B99-3146-E913-7E5C1DB541F6}"/>
              </a:ext>
            </a:extLst>
          </p:cNvPr>
          <p:cNvSpPr txBox="1"/>
          <p:nvPr/>
        </p:nvSpPr>
        <p:spPr>
          <a:xfrm>
            <a:off x="387634" y="745238"/>
            <a:ext cx="6937092" cy="5878532"/>
          </a:xfrm>
          <a:prstGeom prst="rect">
            <a:avLst/>
          </a:prstGeom>
          <a:noFill/>
        </p:spPr>
        <p:txBody>
          <a:bodyPr wrap="square" rtlCol="0">
            <a:spAutoFit/>
          </a:bodyPr>
          <a:lstStyle/>
          <a:p>
            <a:r>
              <a:rPr lang="en-US" sz="2800" b="1" u="sng" dirty="0"/>
              <a:t>New Hire Guide</a:t>
            </a:r>
          </a:p>
          <a:p>
            <a:pPr marL="342900" indent="-342900">
              <a:buFont typeface="Arial" panose="020B0604020202020204" pitchFamily="34" charset="0"/>
              <a:buChar char="•"/>
            </a:pPr>
            <a:r>
              <a:rPr lang="en-US" sz="2800" b="1" dirty="0">
                <a:solidFill>
                  <a:prstClr val="black"/>
                </a:solidFill>
                <a:latin typeface="Calibri" panose="020F0502020204030204"/>
              </a:rPr>
              <a:t>Audience: </a:t>
            </a:r>
            <a:r>
              <a:rPr lang="en-US" sz="2800" dirty="0">
                <a:solidFill>
                  <a:prstClr val="black"/>
                </a:solidFill>
                <a:latin typeface="Calibri" panose="020F0502020204030204"/>
              </a:rPr>
              <a:t>new DGLVR tech at CD</a:t>
            </a:r>
          </a:p>
          <a:p>
            <a:pPr marL="342900" indent="-342900">
              <a:buFont typeface="Arial" panose="020B0604020202020204" pitchFamily="34" charset="0"/>
              <a:buChar char="•"/>
            </a:pPr>
            <a:r>
              <a:rPr lang="en-US" sz="2800" b="1" dirty="0">
                <a:solidFill>
                  <a:prstClr val="black"/>
                </a:solidFill>
                <a:latin typeface="Calibri" panose="020F0502020204030204"/>
              </a:rPr>
              <a:t>Why: </a:t>
            </a:r>
          </a:p>
          <a:p>
            <a:pPr marL="800100" lvl="1" indent="-342900">
              <a:buFont typeface="Arial" panose="020B0604020202020204" pitchFamily="34" charset="0"/>
              <a:buChar char="•"/>
            </a:pPr>
            <a:r>
              <a:rPr lang="en-US" sz="2800" dirty="0">
                <a:solidFill>
                  <a:prstClr val="black"/>
                </a:solidFill>
                <a:latin typeface="Calibri" panose="020F0502020204030204"/>
              </a:rPr>
              <a:t>Turnover is a constant issue.</a:t>
            </a:r>
          </a:p>
          <a:p>
            <a:pPr marL="800100" lvl="1" indent="-342900">
              <a:buFont typeface="Arial" panose="020B0604020202020204" pitchFamily="34" charset="0"/>
              <a:buChar char="•"/>
            </a:pPr>
            <a:r>
              <a:rPr lang="en-US" sz="2800" dirty="0">
                <a:solidFill>
                  <a:prstClr val="black"/>
                </a:solidFill>
                <a:latin typeface="Calibri" panose="020F0502020204030204"/>
              </a:rPr>
              <a:t>Trainings not always convenient.</a:t>
            </a:r>
          </a:p>
          <a:p>
            <a:pPr marL="800100" lvl="1" indent="-342900">
              <a:buFont typeface="Arial" panose="020B0604020202020204" pitchFamily="34" charset="0"/>
              <a:buChar char="•"/>
            </a:pPr>
            <a:r>
              <a:rPr lang="en-US" sz="2800" dirty="0">
                <a:solidFill>
                  <a:prstClr val="black"/>
                </a:solidFill>
                <a:latin typeface="Calibri" panose="020F0502020204030204"/>
              </a:rPr>
              <a:t>Admin manual and website can be overwhelming.</a:t>
            </a:r>
          </a:p>
          <a:p>
            <a:pPr marL="800100" lvl="1" indent="-342900">
              <a:buFont typeface="Arial" panose="020B0604020202020204" pitchFamily="34" charset="0"/>
              <a:buChar char="•"/>
            </a:pPr>
            <a:r>
              <a:rPr lang="en-US" sz="2800" dirty="0">
                <a:solidFill>
                  <a:prstClr val="black"/>
                </a:solidFill>
                <a:latin typeface="Calibri" panose="020F0502020204030204"/>
              </a:rPr>
              <a:t>Goal is to create an “orientation” document with task lists.</a:t>
            </a:r>
          </a:p>
          <a:p>
            <a:pPr marL="800100" lvl="1" indent="-342900">
              <a:buFont typeface="Arial" panose="020B0604020202020204" pitchFamily="34" charset="0"/>
              <a:buChar char="•"/>
            </a:pPr>
            <a:endParaRPr lang="en-US" sz="2800" dirty="0">
              <a:solidFill>
                <a:prstClr val="black"/>
              </a:solidFill>
              <a:latin typeface="Calibri" panose="020F0502020204030204"/>
            </a:endParaRP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2180830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21992B-6E5F-C58D-BA24-1207F8F03A7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1A0A84D-429A-10BA-0842-155824A569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42030">
            <a:off x="7095931" y="982377"/>
            <a:ext cx="3874800" cy="4558186"/>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797D283C-60AD-0469-D247-605454D7A2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B7B1C13E-198C-64D7-7C86-32397F87EBE3}"/>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Training</a:t>
            </a:r>
          </a:p>
        </p:txBody>
      </p:sp>
      <p:sp>
        <p:nvSpPr>
          <p:cNvPr id="16" name="Footer Placeholder 4">
            <a:extLst>
              <a:ext uri="{FF2B5EF4-FFF2-40B4-BE49-F238E27FC236}">
                <a16:creationId xmlns:a16="http://schemas.microsoft.com/office/drawing/2014/main" id="{5E6215C4-6B8F-79FC-1B92-8E1BAE4FADDE}"/>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DCF7AE6F-9FC1-4690-8700-DDE4036015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8C8FFE24-894E-A415-A95D-BBCD52AEC1CD}"/>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CD99E110-A0C2-2E52-AB61-CD9C183BE5D5}"/>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C8C02676-0221-E708-F040-BAE7B152A523}"/>
              </a:ext>
            </a:extLst>
          </p:cNvPr>
          <p:cNvSpPr txBox="1"/>
          <p:nvPr/>
        </p:nvSpPr>
        <p:spPr>
          <a:xfrm>
            <a:off x="387634" y="745238"/>
            <a:ext cx="6937092"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Hire Guide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Audience: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new DGLVR tech at CD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Why: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Turnover is a constant issue.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Trainings not always convenient.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Admin manual and website can be overwhelming.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Goal is to create an “orientation” document with task lists.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57A8D60-58D3-D789-4705-1D387187D8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105955">
            <a:off x="8133146" y="4188831"/>
            <a:ext cx="3752349" cy="3465545"/>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6F5383B-9B20-DD82-C17A-B8D127DA1A29}"/>
              </a:ext>
            </a:extLst>
          </p:cNvPr>
          <p:cNvSpPr txBox="1"/>
          <p:nvPr/>
        </p:nvSpPr>
        <p:spPr>
          <a:xfrm rot="21214652">
            <a:off x="6789494" y="692065"/>
            <a:ext cx="32025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French Mattress Standard Detail</a:t>
            </a:r>
          </a:p>
        </p:txBody>
      </p:sp>
      <p:cxnSp>
        <p:nvCxnSpPr>
          <p:cNvPr id="11" name="Straight Arrow Connector 10">
            <a:extLst>
              <a:ext uri="{FF2B5EF4-FFF2-40B4-BE49-F238E27FC236}">
                <a16:creationId xmlns:a16="http://schemas.microsoft.com/office/drawing/2014/main" id="{DD529AD9-B9A8-8DC5-D70E-4154D0CD7AF9}"/>
              </a:ext>
            </a:extLst>
          </p:cNvPr>
          <p:cNvCxnSpPr>
            <a:cxnSpLocks/>
          </p:cNvCxnSpPr>
          <p:nvPr/>
        </p:nvCxnSpPr>
        <p:spPr>
          <a:xfrm>
            <a:off x="3733800" y="3600450"/>
            <a:ext cx="30765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0846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171A68E-0942-5A5C-FF08-7E51B4A305C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5CBF86B-77FB-5DE3-2CAE-222913983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44201">
            <a:off x="8429232" y="1788544"/>
            <a:ext cx="3301708" cy="4200506"/>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A7CBF423-8F78-7154-5E26-C056C9608C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DF1CE6E2-B50A-3BBD-8400-D5F43555B996}"/>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Training</a:t>
            </a:r>
          </a:p>
        </p:txBody>
      </p:sp>
      <p:sp>
        <p:nvSpPr>
          <p:cNvPr id="16" name="Footer Placeholder 4">
            <a:extLst>
              <a:ext uri="{FF2B5EF4-FFF2-40B4-BE49-F238E27FC236}">
                <a16:creationId xmlns:a16="http://schemas.microsoft.com/office/drawing/2014/main" id="{EAE5E434-209F-42CA-FB64-C49E1737D57F}"/>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BBE25ABB-029D-C10F-2928-12F3DBCA02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4FC50897-AF1D-71B8-17A1-478323B062EB}"/>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1541A8CF-4DD0-1711-02FE-8BEC68E7EDB0}"/>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CE1F8E08-5BC9-C248-EE48-D2AA2C08EA71}"/>
              </a:ext>
            </a:extLst>
          </p:cNvPr>
          <p:cNvSpPr txBox="1"/>
          <p:nvPr/>
        </p:nvSpPr>
        <p:spPr>
          <a:xfrm>
            <a:off x="387634" y="745238"/>
            <a:ext cx="6937092" cy="7602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Hire Guide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Audience: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new DGLVR tech at CD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Why: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Turnover is a constant issue.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Trainings not always convenient.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Admin manual and website can be overwhelming.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Goal is to create an “orientation” document with task lists.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Built off:</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Old 2-page quick guide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Documents Sherri made when leaving Huntingdon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A3004FE-0424-B740-4E89-AFAE49A0C8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54666">
            <a:off x="7743826" y="781112"/>
            <a:ext cx="3258092" cy="4339977"/>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857D0932-17C3-4070-F202-CDC18F31EE2A}"/>
              </a:ext>
            </a:extLst>
          </p:cNvPr>
          <p:cNvCxnSpPr/>
          <p:nvPr/>
        </p:nvCxnSpPr>
        <p:spPr>
          <a:xfrm>
            <a:off x="4733925" y="5305425"/>
            <a:ext cx="27241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54038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2F156DB-EAE2-3FA7-C712-BB30EB441428}"/>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916935E4-32CD-7198-25AB-688ED094DD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BCC3BDF5-F1A1-162A-864B-F9E284D0E553}"/>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Training</a:t>
            </a:r>
          </a:p>
        </p:txBody>
      </p:sp>
      <p:sp>
        <p:nvSpPr>
          <p:cNvPr id="16" name="Footer Placeholder 4">
            <a:extLst>
              <a:ext uri="{FF2B5EF4-FFF2-40B4-BE49-F238E27FC236}">
                <a16:creationId xmlns:a16="http://schemas.microsoft.com/office/drawing/2014/main" id="{7EEE644B-9474-7461-EF49-F14CD3DB29E1}"/>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94BB724E-9611-A095-3C83-16FC247584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57613189-7AC4-5A0C-35A4-6D0489C2B5D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39121235-715D-5646-740C-BEF7F585775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26C1F760-083C-3A90-7DB4-107F5DB9E1AE}"/>
              </a:ext>
            </a:extLst>
          </p:cNvPr>
          <p:cNvSpPr txBox="1"/>
          <p:nvPr/>
        </p:nvSpPr>
        <p:spPr>
          <a:xfrm>
            <a:off x="387634" y="745238"/>
            <a:ext cx="7532248" cy="8094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Hire Guide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Size: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goal was~10 pages, currently 12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Major components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Program basics and role of entities.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“To-Do” Lists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Educational opportunities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Where to find resources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Lots of links!</a:t>
            </a:r>
          </a:p>
          <a:p>
            <a:pPr marL="342900" indent="-342900">
              <a:buFont typeface="Arial" panose="020B0604020202020204" pitchFamily="34" charset="0"/>
              <a:buChar char="•"/>
            </a:pPr>
            <a:endParaRPr lang="en-US" sz="1400" b="1" dirty="0">
              <a:solidFill>
                <a:prstClr val="black"/>
              </a:solidFill>
              <a:latin typeface="Calibri" panose="020F0502020204030204"/>
            </a:endParaRPr>
          </a:p>
          <a:p>
            <a:pPr marL="342900" indent="-342900">
              <a:buFont typeface="Arial" panose="020B0604020202020204" pitchFamily="34" charset="0"/>
              <a:buChar char="•"/>
            </a:pPr>
            <a:r>
              <a:rPr lang="en-US" sz="2800" b="1" dirty="0">
                <a:solidFill>
                  <a:prstClr val="black"/>
                </a:solidFill>
                <a:latin typeface="Calibri" panose="020F0502020204030204"/>
              </a:rPr>
              <a:t>Status:</a:t>
            </a:r>
          </a:p>
          <a:p>
            <a:pPr marL="800100" lvl="1" indent="-3429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Initial draft complete.</a:t>
            </a:r>
          </a:p>
          <a:p>
            <a:pPr marL="800100" lvl="1" indent="-342900">
              <a:buFont typeface="Arial" panose="020B0604020202020204" pitchFamily="34" charset="0"/>
              <a:buChar char="•"/>
            </a:pPr>
            <a:r>
              <a:rPr lang="en-US" sz="2800" dirty="0">
                <a:solidFill>
                  <a:prstClr val="black"/>
                </a:solidFill>
                <a:latin typeface="Calibri" panose="020F0502020204030204"/>
              </a:rPr>
              <a:t>LOOKING FOR FEEBACK!</a:t>
            </a:r>
          </a:p>
          <a:p>
            <a:pPr marL="800100" lvl="1" indent="-342900">
              <a:buFont typeface="Arial" panose="020B0604020202020204" pitchFamily="34" charset="0"/>
              <a:buChar cha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A7C1915-11F8-A352-E5B7-63A59D2BB0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0505" y="1523579"/>
            <a:ext cx="3829912" cy="494495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832457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B4F9674-F2A5-7D56-3682-68C0BCEA11FF}"/>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62176930-2213-101C-830F-66EDB64C68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0C0431ED-C615-AFD8-9D43-08AC52633149}"/>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Training</a:t>
            </a:r>
          </a:p>
        </p:txBody>
      </p:sp>
      <p:sp>
        <p:nvSpPr>
          <p:cNvPr id="16" name="Footer Placeholder 4">
            <a:extLst>
              <a:ext uri="{FF2B5EF4-FFF2-40B4-BE49-F238E27FC236}">
                <a16:creationId xmlns:a16="http://schemas.microsoft.com/office/drawing/2014/main" id="{3F6F49E5-6526-E646-A625-31C7F2AF1795}"/>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95A3831D-CC43-78F3-CE90-4DF55456FD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EB0862EC-6C45-3A53-6940-F032D907248B}"/>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F66956E8-BC92-E108-6DAA-FA3FAE704CA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74836BAD-DB0C-5D49-44BE-84CF718D0964}"/>
              </a:ext>
            </a:extLst>
          </p:cNvPr>
          <p:cNvSpPr txBox="1"/>
          <p:nvPr/>
        </p:nvSpPr>
        <p:spPr>
          <a:xfrm>
            <a:off x="387634" y="745238"/>
            <a:ext cx="6937092" cy="69249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Hire Guide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PROVIDING FEEBACK!</a:t>
            </a:r>
          </a:p>
          <a:p>
            <a:pPr marL="800100" lvl="1" indent="-342900">
              <a:buFont typeface="Arial" panose="020B0604020202020204" pitchFamily="34" charset="0"/>
              <a:buChar char="•"/>
            </a:pPr>
            <a:r>
              <a:rPr lang="en-US" sz="2800" dirty="0">
                <a:solidFill>
                  <a:prstClr val="black"/>
                </a:solidFill>
                <a:latin typeface="Calibri" panose="020F0502020204030204"/>
              </a:rPr>
              <a:t>PDF sent has line numbers.</a:t>
            </a:r>
          </a:p>
          <a:p>
            <a:pPr marL="800100" lvl="1" indent="-3429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Please reference line numbers with comments and suggestions.</a:t>
            </a:r>
          </a:p>
          <a:p>
            <a:pPr marL="800100" lvl="1" indent="-342900">
              <a:buFont typeface="Arial" panose="020B0604020202020204" pitchFamily="34" charset="0"/>
              <a:buChar char="•"/>
            </a:pPr>
            <a:r>
              <a:rPr lang="en-US" sz="2800" dirty="0">
                <a:solidFill>
                  <a:prstClr val="black"/>
                </a:solidFill>
                <a:latin typeface="Calibri" panose="020F0502020204030204"/>
              </a:rPr>
              <a:t>Word, excel, or just e-mail is fine.</a:t>
            </a:r>
          </a:p>
          <a:p>
            <a:pPr marL="800100" lvl="1" indent="-3429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Looking for content suggestions, not proofreading.</a:t>
            </a:r>
          </a:p>
          <a:p>
            <a:pPr marL="800100" lvl="1" indent="-342900">
              <a:buFont typeface="Arial" panose="020B0604020202020204" pitchFamily="34" charset="0"/>
              <a:buChar char="•"/>
            </a:pPr>
            <a:r>
              <a:rPr lang="en-US" sz="2800" dirty="0">
                <a:solidFill>
                  <a:prstClr val="black"/>
                </a:solidFill>
                <a:latin typeface="Calibri" panose="020F0502020204030204"/>
              </a:rPr>
              <a:t>Send comments to </a:t>
            </a:r>
            <a:r>
              <a:rPr lang="en-US" sz="2800" dirty="0">
                <a:solidFill>
                  <a:prstClr val="black"/>
                </a:solidFill>
                <a:latin typeface="Calibri" panose="020F0502020204030204"/>
                <a:hlinkClick r:id="rId7"/>
              </a:rPr>
              <a:t>smb201@psu.edu</a:t>
            </a:r>
            <a:r>
              <a:rPr lang="en-US" sz="2800" dirty="0">
                <a:solidFill>
                  <a:prstClr val="black"/>
                </a:solidFill>
                <a:latin typeface="Calibri" panose="020F0502020204030204"/>
              </a:rPr>
              <a:t> by 3/15.</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8480AD0-42B8-EC7A-3F0A-51E153F0D8D8}"/>
              </a:ext>
            </a:extLst>
          </p:cNvPr>
          <p:cNvSpPr txBox="1"/>
          <p:nvPr/>
        </p:nvSpPr>
        <p:spPr>
          <a:xfrm>
            <a:off x="5772150" y="655500"/>
            <a:ext cx="6032216" cy="830997"/>
          </a:xfrm>
          <a:prstGeom prst="rect">
            <a:avLst/>
          </a:prstGeom>
          <a:noFill/>
        </p:spPr>
        <p:txBody>
          <a:bodyPr wrap="square">
            <a:spAutoFit/>
          </a:bodyPr>
          <a:lstStyle/>
          <a:p>
            <a:pPr lvl="1"/>
            <a:r>
              <a:rPr lang="en-US" sz="2400" dirty="0">
                <a:solidFill>
                  <a:srgbClr val="FF0000"/>
                </a:solidFill>
                <a:latin typeface="Calibri" panose="020F0502020204030204"/>
              </a:rPr>
              <a:t>What do you wish you knew sooner about administering the DGLVR Program?</a:t>
            </a:r>
          </a:p>
        </p:txBody>
      </p:sp>
      <p:pic>
        <p:nvPicPr>
          <p:cNvPr id="6" name="Picture 5">
            <a:extLst>
              <a:ext uri="{FF2B5EF4-FFF2-40B4-BE49-F238E27FC236}">
                <a16:creationId xmlns:a16="http://schemas.microsoft.com/office/drawing/2014/main" id="{B8175A0E-320A-7885-C7CD-D0C4602BB0E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40985" y="1523579"/>
            <a:ext cx="3829912" cy="494495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681911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6EBF47C-DF0C-B89C-CEFE-A5A791FD05B2}"/>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82C25FEF-7F01-2F5C-4A9B-E97A049EC3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516B8820-7E9B-8EB8-688E-0B7F0E9780D5}"/>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Training</a:t>
            </a:r>
          </a:p>
        </p:txBody>
      </p:sp>
      <p:sp>
        <p:nvSpPr>
          <p:cNvPr id="16" name="Footer Placeholder 4">
            <a:extLst>
              <a:ext uri="{FF2B5EF4-FFF2-40B4-BE49-F238E27FC236}">
                <a16:creationId xmlns:a16="http://schemas.microsoft.com/office/drawing/2014/main" id="{52D66B46-7DB8-2F74-128F-BECF38669E4D}"/>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3C2A7E53-C6FB-30DB-A108-83338B7304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F89879EE-F583-C305-87D6-6871811FD2A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1A5CDBBE-792D-5CC6-ABF0-4D85FD70E22B}"/>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B9ECEA7E-DCD1-4D30-23A8-6B9196CF51B6}"/>
              </a:ext>
            </a:extLst>
          </p:cNvPr>
          <p:cNvSpPr txBox="1"/>
          <p:nvPr/>
        </p:nvSpPr>
        <p:spPr>
          <a:xfrm>
            <a:off x="387634" y="745238"/>
            <a:ext cx="6937092"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Hire Guide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51F3464-518C-5686-2922-1C705DB658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26130" y="600339"/>
            <a:ext cx="4537710" cy="5858816"/>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513937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10501</TotalTime>
  <Words>437</Words>
  <Application>Microsoft Office PowerPoint</Application>
  <PresentationFormat>Widescreen</PresentationFormat>
  <Paragraphs>107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143</cp:revision>
  <cp:lastPrinted>2023-12-06T14:05:53Z</cp:lastPrinted>
  <dcterms:created xsi:type="dcterms:W3CDTF">2021-03-01T14:22:30Z</dcterms:created>
  <dcterms:modified xsi:type="dcterms:W3CDTF">2024-02-29T16:07:30Z</dcterms:modified>
</cp:coreProperties>
</file>