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07" r:id="rId6"/>
    <p:sldId id="258" r:id="rId7"/>
    <p:sldId id="259" r:id="rId8"/>
    <p:sldId id="261" r:id="rId9"/>
    <p:sldId id="262" r:id="rId10"/>
    <p:sldId id="266" r:id="rId11"/>
    <p:sldId id="267" r:id="rId12"/>
    <p:sldId id="268" r:id="rId13"/>
    <p:sldId id="269" r:id="rId14"/>
    <p:sldId id="270" r:id="rId15"/>
    <p:sldId id="283" r:id="rId16"/>
    <p:sldId id="272" r:id="rId17"/>
    <p:sldId id="273" r:id="rId18"/>
    <p:sldId id="274" r:id="rId19"/>
    <p:sldId id="276" r:id="rId20"/>
    <p:sldId id="297" r:id="rId21"/>
    <p:sldId id="298" r:id="rId22"/>
    <p:sldId id="300" r:id="rId23"/>
    <p:sldId id="301" r:id="rId24"/>
    <p:sldId id="302" r:id="rId25"/>
    <p:sldId id="296" r:id="rId26"/>
    <p:sldId id="280" r:id="rId27"/>
    <p:sldId id="281" r:id="rId28"/>
    <p:sldId id="260" r:id="rId29"/>
    <p:sldId id="303" r:id="rId30"/>
    <p:sldId id="263" r:id="rId31"/>
    <p:sldId id="264" r:id="rId32"/>
    <p:sldId id="304" r:id="rId33"/>
    <p:sldId id="305" r:id="rId34"/>
    <p:sldId id="265" r:id="rId35"/>
    <p:sldId id="306"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8FB"/>
    <a:srgbClr val="C6EAFA"/>
    <a:srgbClr val="9AB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B4FAE-DADC-4624-9B66-6EE9FD90389A}" v="20" dt="2023-04-11T19:13:49.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72033" autoAdjust="0"/>
  </p:normalViewPr>
  <p:slideViewPr>
    <p:cSldViewPr>
      <p:cViewPr varScale="1">
        <p:scale>
          <a:sx n="65" d="100"/>
          <a:sy n="65" d="100"/>
        </p:scale>
        <p:origin x="1970" y="1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FC9CA5-8270-4D40-AA57-A2AB0C7887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A61AB68-F470-497A-9486-418B55309E7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C34C18D-C35F-4140-ACAA-3178ABA49359}" type="datetimeFigureOut">
              <a:rPr lang="en-US"/>
              <a:pPr>
                <a:defRPr/>
              </a:pPr>
              <a:t>4/13/2023</a:t>
            </a:fld>
            <a:endParaRPr lang="en-US"/>
          </a:p>
        </p:txBody>
      </p:sp>
      <p:sp>
        <p:nvSpPr>
          <p:cNvPr id="4" name="Slide Image Placeholder 3">
            <a:extLst>
              <a:ext uri="{FF2B5EF4-FFF2-40B4-BE49-F238E27FC236}">
                <a16:creationId xmlns:a16="http://schemas.microsoft.com/office/drawing/2014/main" id="{5544A33B-C7E9-474F-BF50-EC8CB301BDE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B1B7F37-F0DA-41C2-B406-884B9FCEF23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DB24246-18A7-45FD-9157-261807D512F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AA6CA061-B06D-4A30-87D0-41612D9B961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B81894-C944-4C57-9210-3CB7A13526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ra-pscsrmportal@pa.gov"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mailto:ra-pscpaymentinquire@pa.gov" TargetMode="External"/><Relationship Id="rId5" Type="http://schemas.openxmlformats.org/officeDocument/2006/relationships/hyperlink" Target="mailto:ra-auditconfirmation@pa.gov" TargetMode="External"/><Relationship Id="rId4" Type="http://schemas.openxmlformats.org/officeDocument/2006/relationships/hyperlink" Target="mailto:ra-psc_supplier_requests@pa.gov"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udget.pa.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a.pa.gov/Policies/md/Documents/310_15.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presentation is being recorded for future training purposes.  By remaining in this session after this point, you are consenting for this session and your participation in this session to be recorded. PAUSE</a:t>
            </a:r>
          </a:p>
          <a:p>
            <a:endParaRPr lang="en-US" dirty="0"/>
          </a:p>
          <a:p>
            <a:r>
              <a:rPr lang="en-US" dirty="0"/>
              <a:t>Welcome to the Payable Services Center presentation.  If you have questions during the presentation, please use the Q &amp;A chat feature to ask your question.  We will answer as many questions as time permits after the presentation.</a:t>
            </a:r>
          </a:p>
          <a:p>
            <a:endParaRPr lang="en-US" dirty="0"/>
          </a:p>
          <a:p>
            <a:r>
              <a:rPr lang="en-US" dirty="0"/>
              <a:t>My name is Ashley Jackson and I am the VDMU Supervisor and also presenting with me today is the Payable Services Call Center supervisor Christine Acri.</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a:t>
            </a:fld>
            <a:endParaRPr lang="en-US" altLang="en-US"/>
          </a:p>
        </p:txBody>
      </p:sp>
    </p:spTree>
    <p:extLst>
      <p:ext uri="{BB962C8B-B14F-4D97-AF65-F5344CB8AC3E}">
        <p14:creationId xmlns:p14="http://schemas.microsoft.com/office/powerpoint/2010/main" val="285045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EA53AD9-5CD0-45BE-A251-1B1D1455F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0EB0BAB-9021-4C59-9B7D-DBF106D347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let’s review the maintenance process for procurement vendors.  Vendors register and gain access to their account via the PA Supplier portal at www.pasupplierportal.state.pa.us.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main screen provides an overview of system compatibility which is only Internet Explorer.  This site also provides the latest news as well as additional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register, supplier registration should be selected on the left-hand side in the blue column.  It is recommended that the company have their tax id number, company name, address, contacts all available prior to registering.  Registration process takes about 15 mins to complete.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 vendor is already registered, the log on area to access the site is in the upper right-hand corner of the website.</a:t>
            </a:r>
          </a:p>
          <a:p>
            <a:endParaRPr lang="en-US" altLang="en-US" dirty="0"/>
          </a:p>
        </p:txBody>
      </p:sp>
      <p:sp>
        <p:nvSpPr>
          <p:cNvPr id="16388" name="Slide Number Placeholder 3">
            <a:extLst>
              <a:ext uri="{FF2B5EF4-FFF2-40B4-BE49-F238E27FC236}">
                <a16:creationId xmlns:a16="http://schemas.microsoft.com/office/drawing/2014/main" id="{366D5ADB-5E87-4C45-8157-EF7989635D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62D36-4D50-468D-BE8C-BCF34C64EBE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that register via the PA Supplier portal can bid on job opportunities with the Commonwealth of PA, apply for Invitations to Qualify, participate in COSTARs as well as register for Jaggaer, Small business and WBE.  Additional information of the various opportunities can be viewed by selecting </a:t>
            </a:r>
            <a:r>
              <a:rPr lang="en-US" b="1" dirty="0"/>
              <a:t>Supplier Service Center</a:t>
            </a:r>
            <a:r>
              <a:rPr lang="en-US" dirty="0"/>
              <a:t>. Vendors can obtain assistance with navigating the PA Supplier portal by selecting </a:t>
            </a:r>
            <a:r>
              <a:rPr lang="en-US" b="1" dirty="0"/>
              <a:t>OB Services for vendor</a:t>
            </a:r>
          </a:p>
          <a:p>
            <a:endParaRPr lang="en-US" dirty="0"/>
          </a:p>
          <a:p>
            <a:r>
              <a:rPr lang="en-US" dirty="0"/>
              <a:t>Chris will now provide details on the Multifactor Authentication feature.</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11</a:t>
            </a:fld>
            <a:endParaRPr lang="en-US" altLang="en-US"/>
          </a:p>
        </p:txBody>
      </p:sp>
    </p:spTree>
    <p:extLst>
      <p:ext uri="{BB962C8B-B14F-4D97-AF65-F5344CB8AC3E}">
        <p14:creationId xmlns:p14="http://schemas.microsoft.com/office/powerpoint/2010/main" val="270738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pPr marL="0" marR="0">
              <a:lnSpc>
                <a:spcPct val="107000"/>
              </a:lnSpc>
              <a:spcBef>
                <a:spcPts val="0"/>
              </a:spcBef>
              <a:spcAft>
                <a:spcPts val="800"/>
              </a:spcAft>
            </a:pP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Fraud prevention and personally identifiable information also known as PII should be removed from screen shots or vendor communications. PII consists of Tax identification numbers, bank account numbers and information. Pay close attention to the email address for email hacking. Hackers can possibly create a fraudulent email that is only one letter or digit off from the actual email. This can allow hackers to fool the email recipient into thinking they are really interacting with the vendor when actually, they are interacting with the email hacker.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Now I’ll turn it over to Ashley to talk about the replication process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12</a:t>
            </a:fld>
            <a:endParaRPr lang="en-US" altLang="en-US"/>
          </a:p>
        </p:txBody>
      </p:sp>
    </p:spTree>
    <p:extLst>
      <p:ext uri="{BB962C8B-B14F-4D97-AF65-F5344CB8AC3E}">
        <p14:creationId xmlns:p14="http://schemas.microsoft.com/office/powerpoint/2010/main" val="321613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Vendor Data Management Unit serves as the gatekeeper of any vendor related activity.  Due diligence is practiced on all vendors and consists of IRS verification of the name and tax id number, ensuring a valid W-9 is provided and completed correctly and accurately as potential fines may occur for incorrect/falsified information.  The address is also validated with the United States Postal Service website to ensure a valid address is on file and reduce the possibility of items being returned.</a:t>
            </a:r>
          </a:p>
          <a:p>
            <a:endParaRPr lang="en-US" dirty="0"/>
          </a:p>
          <a:p>
            <a:r>
              <a:rPr lang="en-US" dirty="0"/>
              <a:t>In addition, VDMU also adheres to several Management Directives.  A commonly used directive is the </a:t>
            </a:r>
            <a:r>
              <a:rPr lang="en-US" dirty="0" err="1"/>
              <a:t>Mgmt</a:t>
            </a:r>
            <a:r>
              <a:rPr lang="en-US" dirty="0"/>
              <a:t> Directive 305.4 which outlines the approved names for counties.  The names listed in this directive cannot be changed and  VDMU must adhere to the name as listed however, we work with the vendor/agency if any issues arise with the name.  </a:t>
            </a:r>
            <a:r>
              <a:rPr lang="en-US" dirty="0" err="1"/>
              <a:t>Mgmt</a:t>
            </a:r>
            <a:r>
              <a:rPr lang="en-US" dirty="0"/>
              <a:t> Directive 505.9 is another commonly used directive which outlines the approved abbreviations.  This directive is used to ensure the vendor records follow acceptable abbreviations.</a:t>
            </a:r>
          </a:p>
          <a:p>
            <a:endParaRPr lang="en-US" dirty="0"/>
          </a:p>
          <a:p>
            <a:r>
              <a:rPr lang="en-US" dirty="0"/>
              <a:t>Chris will now provide contact information for Payable Services.</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13</a:t>
            </a:fld>
            <a:endParaRPr lang="en-US" altLang="en-US"/>
          </a:p>
        </p:txBody>
      </p:sp>
    </p:spTree>
    <p:extLst>
      <p:ext uri="{BB962C8B-B14F-4D97-AF65-F5344CB8AC3E}">
        <p14:creationId xmlns:p14="http://schemas.microsoft.com/office/powerpoint/2010/main" val="79379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VDMU and PSCC contact information: For assistance, please call 877-435-7363 (local) 717-346-2676. Our fax number is: 717-214-0140. Our phone system is broken down into five sections, 1. SAP vendor number 2. Payment inquiry 3. Master data changes or updates 4. 1099 or B notice assistance and Option 5. PA Supplier Portal administrative help. We are open Monday through Friday 8 a.m. – 4:30 p.m. To reach us by email: For registration issues: email: </a:t>
            </a:r>
            <a:r>
              <a:rPr lang="en-US"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3"/>
              </a:rPr>
              <a:t>ra-pscsrmportal@pa.gov</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for VDMU or W9s email: </a:t>
            </a:r>
            <a:r>
              <a:rPr lang="en-US"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4"/>
              </a:rPr>
              <a:t>ra-psc_supplier_requests@pa.gov</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for audit confirmations email: </a:t>
            </a:r>
            <a:r>
              <a:rPr lang="en-US"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5"/>
              </a:rPr>
              <a:t>ra-auditconfirmation@pa.gov</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for payment inquiries: Email: </a:t>
            </a:r>
            <a:r>
              <a:rPr lang="en-US" sz="1800" u="sng" dirty="0">
                <a:solidFill>
                  <a:srgbClr val="0563C1"/>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hlinkClick r:id="rId6"/>
              </a:rPr>
              <a:t>ra-pscpaymentinquire@pa.gov</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14</a:t>
            </a:fld>
            <a:endParaRPr lang="en-US" altLang="en-US"/>
          </a:p>
        </p:txBody>
      </p:sp>
    </p:spTree>
    <p:extLst>
      <p:ext uri="{BB962C8B-B14F-4D97-AF65-F5344CB8AC3E}">
        <p14:creationId xmlns:p14="http://schemas.microsoft.com/office/powerpoint/2010/main" val="3267837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services for vendors section of the budget website has self-service tools and guides for vendors. Once at the budget website, hover over services and select for vendors. Vendors can choose from: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15</a:t>
            </a:fld>
            <a:endParaRPr lang="en-US" altLang="en-US"/>
          </a:p>
        </p:txBody>
      </p:sp>
    </p:spTree>
    <p:extLst>
      <p:ext uri="{BB962C8B-B14F-4D97-AF65-F5344CB8AC3E}">
        <p14:creationId xmlns:p14="http://schemas.microsoft.com/office/powerpoint/2010/main" val="374038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16</a:t>
            </a:fld>
            <a:endParaRPr lang="en-US" altLang="en-US"/>
          </a:p>
        </p:txBody>
      </p:sp>
    </p:spTree>
    <p:extLst>
      <p:ext uri="{BB962C8B-B14F-4D97-AF65-F5344CB8AC3E}">
        <p14:creationId xmlns:p14="http://schemas.microsoft.com/office/powerpoint/2010/main" val="296763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next option for vendors is: The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 Supplier Portal Admin Support option</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here vendors will be able to see the how </a:t>
            </a:r>
            <a:r>
              <a:rPr lang="en-US" sz="18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tos</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for procurement vendors. Examples include: how to create additional users, how to add banking and receive direct deposits, change my user information and how to add a new admin to an account – please note, due to security and fraud, specific information is required in order to add an admin to an account. For these requests, all emails should include the specific information outlined on the contact us box after clicking on the PA supplier portal admin support link. </a:t>
            </a:r>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17</a:t>
            </a:fld>
            <a:endParaRPr lang="en-US" altLang="en-US"/>
          </a:p>
        </p:txBody>
      </p:sp>
    </p:spTree>
    <p:extLst>
      <p:ext uri="{BB962C8B-B14F-4D97-AF65-F5344CB8AC3E}">
        <p14:creationId xmlns:p14="http://schemas.microsoft.com/office/powerpoint/2010/main" val="271261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next option on the services for vendors page is: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Non-procurement vendor help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this section, non-procurement vendors will fill out forms for any changes to their vendor record. Example of changes include: Change legal name, change payment address, or create new payment address, add a new bank account, change existing bank account, unblock or re-open a vendor record, and find a location code.</a:t>
            </a:r>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18</a:t>
            </a:fld>
            <a:endParaRPr lang="en-US" altLang="en-US"/>
          </a:p>
        </p:txBody>
      </p:sp>
    </p:spTree>
    <p:extLst>
      <p:ext uri="{BB962C8B-B14F-4D97-AF65-F5344CB8AC3E}">
        <p14:creationId xmlns:p14="http://schemas.microsoft.com/office/powerpoint/2010/main" val="373573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a:p>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also have a</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self-service payment-lookup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section vendors can register to be able to see their payment information for the last 60 days</a:t>
            </a:r>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19</a:t>
            </a:fld>
            <a:endParaRPr lang="en-US" altLang="en-US"/>
          </a:p>
        </p:txBody>
      </p:sp>
    </p:spTree>
    <p:extLst>
      <p:ext uri="{BB962C8B-B14F-4D97-AF65-F5344CB8AC3E}">
        <p14:creationId xmlns:p14="http://schemas.microsoft.com/office/powerpoint/2010/main" val="68917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presentation is being recorded for future training purposes.  By remaining in this session after this point, you are consenting for this session and your participation in this session to be recorded. PAUSE</a:t>
            </a:r>
          </a:p>
          <a:p>
            <a:endParaRPr lang="en-US" dirty="0"/>
          </a:p>
          <a:p>
            <a:r>
              <a:rPr lang="en-US" dirty="0"/>
              <a:t>Welcome to the Payable Services Center presentation.  If you have questions during the presentation, please use the Q &amp;A chat feature to ask your question.  We will answer as many questions as time permits after the presentation.</a:t>
            </a:r>
          </a:p>
          <a:p>
            <a:endParaRPr lang="en-US" dirty="0"/>
          </a:p>
          <a:p>
            <a:r>
              <a:rPr lang="en-US" dirty="0"/>
              <a:t>My name is Ashley Jackson and I am the VDMU Supervisor and also presenting with me today is the Payable Services Call Center supervisor Christine Acri.</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a:t>
            </a:fld>
            <a:endParaRPr lang="en-US" altLang="en-US"/>
          </a:p>
        </p:txBody>
      </p:sp>
    </p:spTree>
    <p:extLst>
      <p:ext uri="{BB962C8B-B14F-4D97-AF65-F5344CB8AC3E}">
        <p14:creationId xmlns:p14="http://schemas.microsoft.com/office/powerpoint/2010/main" val="1461863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The</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direct deposit and e-remittance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option allows vendors to complete the electronic addenda form, the e-remittance sign up form as well as see instructions on how to add or update banking.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20</a:t>
            </a:fld>
            <a:endParaRPr lang="en-US" altLang="en-US"/>
          </a:p>
        </p:txBody>
      </p:sp>
    </p:spTree>
    <p:extLst>
      <p:ext uri="{BB962C8B-B14F-4D97-AF65-F5344CB8AC3E}">
        <p14:creationId xmlns:p14="http://schemas.microsoft.com/office/powerpoint/2010/main" val="3681835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lastly, the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supplier/vendor number look up tool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gives vendors and agency personnel the ability to look up a company’s vendor number. In this example I used the City of Philadelphia to locate their vendor number of 177575.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21</a:t>
            </a:fld>
            <a:endParaRPr lang="en-US" altLang="en-US"/>
          </a:p>
        </p:txBody>
      </p:sp>
    </p:spTree>
    <p:extLst>
      <p:ext uri="{BB962C8B-B14F-4D97-AF65-F5344CB8AC3E}">
        <p14:creationId xmlns:p14="http://schemas.microsoft.com/office/powerpoint/2010/main" val="129629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a:p>
            <a:pPr marL="0" marR="0">
              <a:lnSpc>
                <a:spcPct val="107000"/>
              </a:lnSpc>
              <a:spcBef>
                <a:spcPts val="0"/>
              </a:spcBef>
              <a:spcAft>
                <a:spcPts val="800"/>
              </a:spcAf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Agency personnel also have a section on the budget website called the Bureau of Payable Services’ Customer Service Portal. Here you will find information on contracts, invoice processing and payable services center information. You can get answers to many of your questions by visiting this customer service portal. The Bureau of payable Services provides accounts payable services including: Registering suppliers, grantees, customers, and loan recipients to do business with the commonwealth, reviewing and processing purchase orders, contracts, grant agreements, and other procurement documents, advising agencies on financial and service contracting policies and procedures, reviewing and processing supplier and grantee invoices and distributing IRS 1099 forms and other tax-related documentation to entities receiving payments from the commonwealth. We also conduct payment issue resolution through our Payable Services Call Center.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Bureau is organized into three divisions: Contracts, invoice processing and Payable Services Center.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22</a:t>
            </a:fld>
            <a:endParaRPr lang="en-US" altLang="en-US"/>
          </a:p>
        </p:txBody>
      </p:sp>
    </p:spTree>
    <p:extLst>
      <p:ext uri="{BB962C8B-B14F-4D97-AF65-F5344CB8AC3E}">
        <p14:creationId xmlns:p14="http://schemas.microsoft.com/office/powerpoint/2010/main" val="1179818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Chris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Thank you for attending the Payable Service Center ’s presentation. At this time, please use the Q&amp;A chat feature to ask a question, if you have not already done so. We will now answer as many questions as time permits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pPr marL="0" marR="0">
              <a:spcBef>
                <a:spcPts val="0"/>
              </a:spcBef>
              <a:spcAft>
                <a:spcPts val="800"/>
              </a:spcAft>
            </a:pPr>
            <a:r>
              <a:rPr lang="en-US" sz="1800" b="1" dirty="0">
                <a:effectLst/>
                <a:latin typeface="Cambria" panose="02040503050406030204" pitchFamily="18" charset="0"/>
                <a:ea typeface="Calibri" panose="020F0502020204030204" pitchFamily="34" charset="0"/>
                <a:cs typeface="Times New Roman" panose="02020603050405020304" pitchFamily="18" charset="0"/>
              </a:rPr>
              <a:t>Replication – Add banking requests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800"/>
              </a:spcAft>
            </a:pPr>
            <a:r>
              <a:rPr lang="en-US" sz="1800" dirty="0">
                <a:effectLst/>
                <a:latin typeface="Cambria" panose="02040503050406030204" pitchFamily="18" charset="0"/>
                <a:ea typeface="Calibri" panose="020F0502020204030204" pitchFamily="34" charset="0"/>
                <a:cs typeface="Tahoma" panose="020B0604030504040204" pitchFamily="34" charset="0"/>
              </a:rPr>
              <a:t>As of January 1, 2020, in accordance with standard terms and conditions, all payments are to be made through Automated Clearing House (ACH).  As Administrative User on the account:  Log onto the PA Supplier Portal using </a:t>
            </a:r>
            <a:r>
              <a:rPr lang="en-US" sz="1800" u="sng" dirty="0">
                <a:effectLst/>
                <a:latin typeface="Cambria" panose="02040503050406030204" pitchFamily="18" charset="0"/>
                <a:ea typeface="Calibri" panose="020F0502020204030204" pitchFamily="34" charset="0"/>
                <a:cs typeface="Tahoma" panose="020B0604030504040204" pitchFamily="34" charset="0"/>
              </a:rPr>
              <a:t>Internet Explorer only</a:t>
            </a:r>
            <a:r>
              <a:rPr lang="en-US" sz="1800" dirty="0">
                <a:effectLst/>
                <a:latin typeface="Cambria" panose="02040503050406030204" pitchFamily="18" charset="0"/>
                <a:ea typeface="Calibri" panose="020F0502020204030204" pitchFamily="34" charset="0"/>
                <a:cs typeface="Tahoma" panose="020B0604030504040204" pitchFamily="34" charset="0"/>
              </a:rPr>
              <a:t> and click “Manage Company Data” along the left-hand margin.  Step by step instructions are located on the </a:t>
            </a:r>
            <a:r>
              <a:rPr lang="en-US" sz="1800" u="sng" dirty="0">
                <a:solidFill>
                  <a:srgbClr val="0563C1"/>
                </a:solidFill>
                <a:effectLst/>
                <a:latin typeface="Cambria" panose="02040503050406030204" pitchFamily="18" charset="0"/>
                <a:ea typeface="Calibri" panose="020F0502020204030204" pitchFamily="34" charset="0"/>
                <a:cs typeface="Tahoma" panose="020B0604030504040204" pitchFamily="34" charset="0"/>
                <a:hlinkClick r:id="rId3"/>
              </a:rPr>
              <a:t>www.budget.pa.gov</a:t>
            </a:r>
            <a:r>
              <a:rPr lang="en-US" sz="1800" dirty="0">
                <a:effectLst/>
                <a:latin typeface="Cambria" panose="02040503050406030204" pitchFamily="18" charset="0"/>
                <a:ea typeface="Calibri" panose="020F0502020204030204" pitchFamily="34" charset="0"/>
                <a:cs typeface="Tahoma" panose="020B0604030504040204" pitchFamily="34" charset="0"/>
              </a:rPr>
              <a:t> website.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62626"/>
                </a:solidFill>
                <a:effectLst/>
                <a:latin typeface="Cambria" panose="02040503050406030204" pitchFamily="18" charset="0"/>
                <a:ea typeface="Times New Roman" panose="02020603050405020304" pitchFamily="18" charset="0"/>
                <a:cs typeface="Segoe UI Semilight" panose="020B0402040204020203" pitchFamily="34" charset="0"/>
              </a:rPr>
              <a:t>Why can't procurement vendors have more than two addresses?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62626"/>
                </a:solidFill>
                <a:effectLst/>
                <a:latin typeface="Cambria" panose="02040503050406030204" pitchFamily="18" charset="0"/>
                <a:ea typeface="Times New Roman" panose="02020603050405020304" pitchFamily="18" charset="0"/>
                <a:cs typeface="Segoe UI Semilight" panose="020B04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500"/>
              </a:spcAft>
            </a:pPr>
            <a:r>
              <a:rPr lang="en-US" sz="1800" dirty="0">
                <a:solidFill>
                  <a:srgbClr val="444444"/>
                </a:solidFill>
                <a:effectLst/>
                <a:latin typeface="Cambria" panose="02040503050406030204" pitchFamily="18" charset="0"/>
                <a:ea typeface="Times New Roman" panose="02020603050405020304" pitchFamily="18" charset="0"/>
                <a:cs typeface="Helvetica" panose="020B0604020202020204" pitchFamily="34" charset="0"/>
              </a:rPr>
              <a:t>The PA Supplier </a:t>
            </a:r>
            <a:r>
              <a:rPr lang="en-US" sz="1800" dirty="0">
                <a:solidFill>
                  <a:srgbClr val="000000"/>
                </a:solidFill>
                <a:effectLst/>
                <a:latin typeface="Cambria" panose="02040503050406030204" pitchFamily="18" charset="0"/>
                <a:ea typeface="Times New Roman" panose="02020603050405020304" pitchFamily="18" charset="0"/>
                <a:cs typeface="Helvetica" panose="020B0604020202020204" pitchFamily="34" charset="0"/>
              </a:rPr>
              <a:t>Portal contains fields to set up multiple location addresses as ordering and delivery addresses.  There is no limit on the number of these addresses an Administrative User can list.  These addresses will not appear in the SAP payment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500"/>
              </a:spcAft>
            </a:pPr>
            <a:r>
              <a:rPr lang="en-US" sz="1800" dirty="0">
                <a:solidFill>
                  <a:srgbClr val="000000"/>
                </a:solidFill>
                <a:effectLst/>
                <a:latin typeface="Cambria" panose="02040503050406030204" pitchFamily="18" charset="0"/>
                <a:ea typeface="Times New Roman" panose="02020603050405020304" pitchFamily="18" charset="0"/>
                <a:cs typeface="Helvetica" panose="020B0604020202020204" pitchFamily="34" charset="0"/>
              </a:rPr>
              <a:t>The PA Supplier Portal terms and conditions allow for one default remit-to address (listed as default invoicing party under Maintain Addresses in the PA Supplier Portal) where the vendor is determining the payments would be sent if paid via check.  This address appears in the SAP payment system as the -901 vendor partner record.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mbria" panose="02040503050406030204" pitchFamily="18" charset="0"/>
                <a:ea typeface="Times New Roman" panose="02020603050405020304" pitchFamily="18" charset="0"/>
                <a:cs typeface="Helvetica" panose="020B0604020202020204" pitchFamily="34" charset="0"/>
              </a:rPr>
              <a:t>The address that appears in SAP under the main vendor record is controlled by the vendor through the PA Supplier Portal Manage Company Data and is known as the Standard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62626"/>
                </a:solidFill>
                <a:effectLst/>
                <a:latin typeface="Cambria" panose="02040503050406030204" pitchFamily="18" charset="0"/>
                <a:ea typeface="Times New Roman" panose="02020603050405020304" pitchFamily="18" charset="0"/>
              </a:rPr>
              <a:t>Does your office have an IRS W9 for my agency?</a:t>
            </a:r>
            <a:endParaRPr lang="en-US" sz="1800" b="1" dirty="0">
              <a:solidFill>
                <a:srgbClr val="262626"/>
              </a:solidFill>
              <a:effectLst/>
              <a:latin typeface="Segoe UI Semilight" panose="020B0402040204020203" pitchFamily="34" charset="0"/>
              <a:ea typeface="Times New Roman" panose="02020603050405020304" pitchFamily="18" charset="0"/>
            </a:endParaRPr>
          </a:p>
          <a:p>
            <a:pPr marL="0" marR="0">
              <a:spcBef>
                <a:spcPts val="0"/>
              </a:spcBef>
              <a:spcAft>
                <a:spcPts val="0"/>
              </a:spcAft>
            </a:pPr>
            <a:r>
              <a:rPr lang="en-US" sz="1800" dirty="0">
                <a:solidFill>
                  <a:srgbClr val="444444"/>
                </a:solidFill>
                <a:effectLst/>
                <a:latin typeface="Cambria" panose="02040503050406030204" pitchFamily="18" charset="0"/>
                <a:ea typeface="Calibri" panose="020F0502020204030204" pitchFamily="34" charset="0"/>
                <a:cs typeface="Helvetica" panose="020B0604020202020204" pitchFamily="34" charset="0"/>
              </a:rPr>
              <a:t>Each agency </a:t>
            </a:r>
            <a:r>
              <a:rPr lang="en-US" sz="1800" dirty="0">
                <a:solidFill>
                  <a:srgbClr val="000000"/>
                </a:solidFill>
                <a:effectLst/>
                <a:latin typeface="Cambria" panose="02040503050406030204" pitchFamily="18" charset="0"/>
                <a:ea typeface="Calibri" panose="020F0502020204030204" pitchFamily="34" charset="0"/>
                <a:cs typeface="Helvetica" panose="020B0604020202020204" pitchFamily="34" charset="0"/>
              </a:rPr>
              <a:t>is responsible for managing and maintaining the Employer Identification Number (EIN) and an IRS W9 specifically for their agency. Please refer to </a:t>
            </a:r>
            <a:r>
              <a:rPr lang="en-US" sz="1800" u="sng" dirty="0">
                <a:solidFill>
                  <a:srgbClr val="000000"/>
                </a:solidFill>
                <a:effectLst/>
                <a:latin typeface="Cambria" panose="02040503050406030204" pitchFamily="18" charset="0"/>
                <a:ea typeface="Calibri" panose="020F0502020204030204" pitchFamily="34" charset="0"/>
                <a:cs typeface="Helvetica" panose="020B0604020202020204" pitchFamily="34" charset="0"/>
                <a:hlinkClick r:id="rId4" tooltip="Management Directive 310.15"/>
              </a:rPr>
              <a:t>Management Directive 310.15 </a:t>
            </a:r>
            <a:r>
              <a:rPr lang="en-US" sz="1800" dirty="0">
                <a:solidFill>
                  <a:srgbClr val="000000"/>
                </a:solidFill>
                <a:effectLst/>
                <a:latin typeface="Cambria" panose="02040503050406030204" pitchFamily="18" charset="0"/>
                <a:ea typeface="Calibri" panose="020F0502020204030204" pitchFamily="34" charset="0"/>
                <a:cs typeface="Helvetica" panose="020B0604020202020204" pitchFamily="34" charset="0"/>
              </a:rPr>
              <a:t>for additional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62626"/>
                </a:solidFill>
                <a:effectLst/>
                <a:latin typeface="Cambria" panose="02040503050406030204" pitchFamily="18" charset="0"/>
                <a:ea typeface="Times New Roman" panose="02020603050405020304" pitchFamily="18" charset="0"/>
                <a:cs typeface="Segoe UI Semilight" panose="020B0402040204020203" pitchFamily="34" charset="0"/>
              </a:rPr>
              <a:t>Why can't a procurement vendor have more than one bank or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444444"/>
                </a:solidFill>
                <a:effectLst/>
                <a:latin typeface="Cambria" panose="02040503050406030204" pitchFamily="18" charset="0"/>
                <a:ea typeface="Times New Roman" panose="02020603050405020304" pitchFamily="18" charset="0"/>
                <a:cs typeface="Helvetica" panose="020B0604020202020204" pitchFamily="34" charset="0"/>
              </a:rPr>
              <a:t>Procurement </a:t>
            </a:r>
            <a:r>
              <a:rPr lang="en-US" sz="1800" dirty="0">
                <a:solidFill>
                  <a:srgbClr val="000000"/>
                </a:solidFill>
                <a:effectLst/>
                <a:latin typeface="Cambria" panose="02040503050406030204" pitchFamily="18" charset="0"/>
                <a:ea typeface="Times New Roman" panose="02020603050405020304" pitchFamily="18" charset="0"/>
                <a:cs typeface="Helvetica" panose="020B0604020202020204" pitchFamily="34" charset="0"/>
              </a:rPr>
              <a:t>vendors agree to Terms and Conditions upon registration for one bank account and one remittance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23</a:t>
            </a:fld>
            <a:endParaRPr lang="en-US" altLang="en-US"/>
          </a:p>
        </p:txBody>
      </p:sp>
    </p:spTree>
    <p:extLst>
      <p:ext uri="{BB962C8B-B14F-4D97-AF65-F5344CB8AC3E}">
        <p14:creationId xmlns:p14="http://schemas.microsoft.com/office/powerpoint/2010/main" val="1211606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24</a:t>
            </a:fld>
            <a:endParaRPr lang="en-US" altLang="en-US"/>
          </a:p>
        </p:txBody>
      </p:sp>
    </p:spTree>
    <p:extLst>
      <p:ext uri="{BB962C8B-B14F-4D97-AF65-F5344CB8AC3E}">
        <p14:creationId xmlns:p14="http://schemas.microsoft.com/office/powerpoint/2010/main" val="7514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discussing the following</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3</a:t>
            </a:fld>
            <a:endParaRPr lang="en-US" altLang="en-US"/>
          </a:p>
        </p:txBody>
      </p:sp>
    </p:spTree>
    <p:extLst>
      <p:ext uri="{BB962C8B-B14F-4D97-AF65-F5344CB8AC3E}">
        <p14:creationId xmlns:p14="http://schemas.microsoft.com/office/powerpoint/2010/main" val="338549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let's review the basic vendor categories: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Procurement numbers are created immediately when a vendor registers via the PA Supplier portal.  Their vendor numbers begin with either a 1,2,3,4 or 5.  Upon completion of the registration, the vendor can bid on job opportunities right away. New registrants are created as bidders and the vendor number is not visible in SAP until a replication request is received by the agency that wishes to utilize the procurement vendor.</a:t>
            </a:r>
          </a:p>
          <a:p>
            <a:pPr marL="171450" indent="-171450">
              <a:buFont typeface="Arial" panose="020B0604020202020204" pitchFamily="34" charset="0"/>
              <a:buChar char="•"/>
            </a:pPr>
            <a:r>
              <a:rPr lang="en-US" dirty="0"/>
              <a:t>Non procurement vendors are established upon successful completion and approval of the registration. Their vendor numbers begin with either a 6,7 or 8 and are assigned within 3-5 business days.</a:t>
            </a:r>
          </a:p>
          <a:p>
            <a:pPr marL="171450" indent="-171450">
              <a:buFont typeface="Arial" panose="020B0604020202020204" pitchFamily="34" charset="0"/>
              <a:buChar char="•"/>
            </a:pPr>
            <a:r>
              <a:rPr lang="en-US" dirty="0"/>
              <a:t>Our exception vendors consists of procurement vendors that are treated as non procurement vendors and those exception vendors are the counties, municipalities (</a:t>
            </a:r>
            <a:r>
              <a:rPr lang="en-US" b="1" dirty="0"/>
              <a:t>please note: </a:t>
            </a:r>
            <a:r>
              <a:rPr lang="en-US" dirty="0"/>
              <a:t>municipal authorities do not fall under the category of municipalities), school districts, and fire departments.  Exceptions vendors are to submit all requests for changes/updates in writing to the VDMU resource account ra-psc_supplier_requests@pa.gov.  </a:t>
            </a:r>
          </a:p>
          <a:p>
            <a:pPr marL="171450" indent="-171450">
              <a:buFont typeface="Arial" panose="020B0604020202020204" pitchFamily="34" charset="0"/>
              <a:buChar char="•"/>
            </a:pPr>
            <a:r>
              <a:rPr lang="en-US" dirty="0"/>
              <a:t>Last but not least, All vendor numbers procurement and non procurement can be used by all agencies.</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4</a:t>
            </a:fld>
            <a:endParaRPr lang="en-US" altLang="en-US"/>
          </a:p>
        </p:txBody>
      </p:sp>
    </p:spTree>
    <p:extLst>
      <p:ext uri="{BB962C8B-B14F-4D97-AF65-F5344CB8AC3E}">
        <p14:creationId xmlns:p14="http://schemas.microsoft.com/office/powerpoint/2010/main" val="315178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3 important points to remember.</a:t>
            </a:r>
          </a:p>
          <a:p>
            <a:endParaRPr lang="en-US" dirty="0"/>
          </a:p>
          <a:p>
            <a:r>
              <a:rPr lang="en-US" dirty="0"/>
              <a:t>Procurement- Example of a procurement number: a vendor provides an agency with a </a:t>
            </a:r>
            <a:r>
              <a:rPr lang="en-US" dirty="0" err="1"/>
              <a:t>vn</a:t>
            </a:r>
            <a:r>
              <a:rPr lang="en-US" dirty="0"/>
              <a:t># that begins with a 1,2,3,4, or 5 as the agency plans to remit a non procurement invoice. Advising the vendor to obtain a NP vendor number is not correct as the procurement number can be used for both purposes.  A vendor will not be issued a non procurement vendor number if a procurement number is established.</a:t>
            </a:r>
          </a:p>
          <a:p>
            <a:endParaRPr lang="en-US" dirty="0"/>
          </a:p>
          <a:p>
            <a:r>
              <a:rPr lang="en-US" dirty="0"/>
              <a:t>Non-Procurement- Example of the use of a NP number: An agency is provided a vendor number that begins with a 6,7 or 8 and plan to issue a purchase order via SRM.  This would not be possible as only non procurement payments can be issued, and the vendor will need to obtain a procurement number.  In this situation, the vendor should be advised to visit the www.budget.pa.gov website to obtain the form to request a procurement number and this is located under Services/ For Vendors/ Non procurement help section.  Non procurement vendors do NOT have log on credentials and should not be directed to the PA Supplier portal.</a:t>
            </a:r>
          </a:p>
          <a:p>
            <a:endParaRPr lang="en-US" dirty="0"/>
          </a:p>
          <a:p>
            <a:r>
              <a:rPr lang="en-US" dirty="0"/>
              <a:t>Note: All requests are to be submitted in writing or completed through the vendor managed PA Supplier portal.</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5</a:t>
            </a:fld>
            <a:endParaRPr lang="en-US" altLang="en-US"/>
          </a:p>
        </p:txBody>
      </p:sp>
    </p:spTree>
    <p:extLst>
      <p:ext uri="{BB962C8B-B14F-4D97-AF65-F5344CB8AC3E}">
        <p14:creationId xmlns:p14="http://schemas.microsoft.com/office/powerpoint/2010/main" val="182598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defTabSz="457200" eaLnBrk="1" fontAlgn="auto" hangingPunct="1">
              <a:spcBef>
                <a:spcPts val="1200"/>
              </a:spcBef>
              <a:spcAft>
                <a:spcPts val="1200"/>
              </a:spcAft>
              <a:buClr>
                <a:srgbClr val="30ACEC">
                  <a:lumMod val="75000"/>
                </a:srgbClr>
              </a:buClr>
              <a:buSzPct val="145000"/>
              <a:buFont typeface="Arial" panose="020B0604020202020204" pitchFamily="34" charset="0"/>
              <a:buNone/>
              <a:defRPr/>
            </a:pPr>
            <a:r>
              <a:rPr lang="en-US" dirty="0"/>
              <a:t>The Payable Services Call center staff can help with payment inquiries, registration, master data changes, and audit confirmation.  Their available </a:t>
            </a:r>
            <a:r>
              <a:rPr lang="en-US" altLang="en-US" sz="1200" kern="1200" dirty="0">
                <a:solidFill>
                  <a:prstClr val="black"/>
                </a:solidFill>
                <a:latin typeface="Cambria" panose="02040503050406030204" pitchFamily="18" charset="0"/>
                <a:ea typeface="Cambria" panose="02040503050406030204" pitchFamily="18" charset="0"/>
                <a:cs typeface="Calibri" panose="020F0502020204030204" pitchFamily="34" charset="0"/>
              </a:rPr>
              <a:t>Mon- Fri 8 a.m. -4:30 p.m. (except holidays). Can be reached Toll Free 877-435-7363 / Local 717-346-2676</a:t>
            </a:r>
          </a:p>
          <a:p>
            <a:endParaRPr lang="en-US" dirty="0"/>
          </a:p>
          <a:p>
            <a:r>
              <a:rPr lang="en-US" dirty="0"/>
              <a:t>Now, Chris will provide an overview of the registration process.</a:t>
            </a:r>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6</a:t>
            </a:fld>
            <a:endParaRPr lang="en-US" altLang="en-US"/>
          </a:p>
        </p:txBody>
      </p:sp>
    </p:spTree>
    <p:extLst>
      <p:ext uri="{BB962C8B-B14F-4D97-AF65-F5344CB8AC3E}">
        <p14:creationId xmlns:p14="http://schemas.microsoft.com/office/powerpoint/2010/main" val="402609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the non procurement vendor maintenance process.  </a:t>
            </a:r>
          </a:p>
          <a:p>
            <a:r>
              <a:rPr lang="en-US" b="1" dirty="0"/>
              <a:t>* All updates must be submitted in writing.</a:t>
            </a:r>
          </a:p>
          <a:p>
            <a:pPr marL="171450" indent="-171450">
              <a:buFont typeface="Arial" panose="020B0604020202020204" pitchFamily="34" charset="0"/>
              <a:buChar char="•"/>
            </a:pPr>
            <a:r>
              <a:rPr lang="en-US" dirty="0"/>
              <a:t>In cases where the vendor would like to update their name, [please direct the vendor to the form located on the budget website under services.&gt; for vendors&gt; Non-Procurement Help section.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To update an address, the vendor can obtain the update/add address form via the budget website under services.&gt; for vendors&gt;  Non-Procurement Help section.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Partner record requests are reviewed on a case-by-case basis. To submit a request to add an additional payment address, the vendor can obtain the form to request a new address via the budget website under services.&gt; for vendors&gt;  Non-Procurement Help section.  A detailed explanation on why an additional address is needed should accompany the form.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Please note that the submission of only a W-9 will not result in an address being updated.  A note should be provided along with the W9 if it is in fact an address change.  W9’s received are used to update name  and or tax classification unless additional details on why the W9 is being sent is provided.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Please keep in mind that SAP is a payment system, therefore the address visible in SAP should only be a payment address and a billing address is not something to be listed.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7</a:t>
            </a:fld>
            <a:endParaRPr lang="en-US" altLang="en-US"/>
          </a:p>
        </p:txBody>
      </p:sp>
    </p:spTree>
    <p:extLst>
      <p:ext uri="{BB962C8B-B14F-4D97-AF65-F5344CB8AC3E}">
        <p14:creationId xmlns:p14="http://schemas.microsoft.com/office/powerpoint/2010/main" val="142226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Signing up for direct deposit is a great benefit for the vendor and the Commonwealth.  For NP vendors to receive payments via ACH, the Pennsylvania Electronic payment program form is required to add/change/remove banking.  </a:t>
            </a:r>
          </a:p>
          <a:p>
            <a:endParaRPr lang="en-US" dirty="0"/>
          </a:p>
          <a:p>
            <a:r>
              <a:rPr lang="en-US" dirty="0"/>
              <a:t>The form should be fully completed and signed, and a voided check or a letter from the bank signed by a bank official outlining the account number, routing number, and account holder is required along with the form in order  for it to be processed. A starter check is not acceptable. Detailed instructions are provided with the form to provide clarity on what information is required in each section of the form.  This form is located on budget website: </a:t>
            </a:r>
            <a:r>
              <a:rPr lang="en-US" sz="1200" dirty="0">
                <a:latin typeface="Cambria" panose="02040503050406030204" pitchFamily="18" charset="0"/>
                <a:ea typeface="Cambria" panose="02040503050406030204" pitchFamily="18" charset="0"/>
                <a:cs typeface="Calibri" panose="020F0502020204030204" pitchFamily="34" charset="0"/>
              </a:rPr>
              <a:t>SERVICES&gt; FOR VENDORS &gt;  Non-Procurement help</a:t>
            </a:r>
            <a:endParaRPr lang="en-US" dirty="0"/>
          </a:p>
        </p:txBody>
      </p:sp>
      <p:sp>
        <p:nvSpPr>
          <p:cNvPr id="4" name="Slide Number Placeholder 3"/>
          <p:cNvSpPr>
            <a:spLocks noGrp="1"/>
          </p:cNvSpPr>
          <p:nvPr>
            <p:ph type="sldNum" sz="quarter" idx="5"/>
          </p:nvPr>
        </p:nvSpPr>
        <p:spPr/>
        <p:txBody>
          <a:bodyPr/>
          <a:lstStyle/>
          <a:p>
            <a:pPr>
              <a:defRPr/>
            </a:pPr>
            <a:fld id="{59B81894-C944-4C57-9210-3CB7A13526A7}" type="slidenum">
              <a:rPr lang="en-US" altLang="en-US" smtClean="0"/>
              <a:pPr>
                <a:defRPr/>
              </a:pPr>
              <a:t>8</a:t>
            </a:fld>
            <a:endParaRPr lang="en-US" altLang="en-US"/>
          </a:p>
        </p:txBody>
      </p:sp>
    </p:spTree>
    <p:extLst>
      <p:ext uri="{BB962C8B-B14F-4D97-AF65-F5344CB8AC3E}">
        <p14:creationId xmlns:p14="http://schemas.microsoft.com/office/powerpoint/2010/main" val="289362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5F396B7-9D0B-4B86-9670-B02C37AE4C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8A8ADFD-4944-41E6-BED6-E0A8680C5F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Another benefit for the vendor and the Commonwealth is the new email remittance.  This allows vendors to receive the remittance information via email.  Emails are sent 24- 48 hours prior to pay date and outline the payment amount and the invoice or invoices associated with the payment.  This reduces use of paper and provides a timely notification on when to expect payment.</a:t>
            </a:r>
          </a:p>
          <a:p>
            <a:endParaRPr lang="en-US" altLang="en-US" dirty="0"/>
          </a:p>
          <a:p>
            <a:r>
              <a:rPr lang="en-US" altLang="en-US" dirty="0"/>
              <a:t>In addition to the e-remittance, the electronic addenda is another item of paperless remittance.  The electronic addenda allow vendors to view the invoice number and amount which is displayed via the online banking aspect.  The vendor can log on to their banking website and see the remittance information listed in association with the ACH payment received.</a:t>
            </a:r>
          </a:p>
          <a:p>
            <a:endParaRPr lang="en-US" altLang="en-US" dirty="0"/>
          </a:p>
          <a:p>
            <a:r>
              <a:rPr lang="en-US" altLang="en-US" dirty="0"/>
              <a:t>Both forms can be accessed via www.budget.pa.gov &gt; Services&gt; For Vendors &gt; Direct deposit and E- remittance section.</a:t>
            </a:r>
          </a:p>
        </p:txBody>
      </p:sp>
      <p:sp>
        <p:nvSpPr>
          <p:cNvPr id="14340" name="Slide Number Placeholder 3">
            <a:extLst>
              <a:ext uri="{FF2B5EF4-FFF2-40B4-BE49-F238E27FC236}">
                <a16:creationId xmlns:a16="http://schemas.microsoft.com/office/drawing/2014/main" id="{A78E56E9-7E79-497B-AE15-6EE7DAFE5B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B4E72F-CDDB-4FAF-BFD0-3308D9399AC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22BFEFE-38BF-4B60-B8D6-7B1DD5F1E1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7D0483A-645A-4258-842B-C5BC2F41B6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DB7018-808B-4661-875C-C59282BED6C8}"/>
              </a:ext>
            </a:extLst>
          </p:cNvPr>
          <p:cNvSpPr>
            <a:spLocks noGrp="1" noChangeArrowheads="1"/>
          </p:cNvSpPr>
          <p:nvPr>
            <p:ph type="sldNum" sz="quarter" idx="12"/>
          </p:nvPr>
        </p:nvSpPr>
        <p:spPr>
          <a:ln/>
        </p:spPr>
        <p:txBody>
          <a:bodyPr/>
          <a:lstStyle>
            <a:lvl1pPr>
              <a:defRPr/>
            </a:lvl1pPr>
          </a:lstStyle>
          <a:p>
            <a:pPr>
              <a:defRPr/>
            </a:pPr>
            <a:fld id="{DA20D423-478B-40B6-8C6D-C4895A321C76}" type="slidenum">
              <a:rPr lang="en-US" altLang="en-US"/>
              <a:pPr>
                <a:defRPr/>
              </a:pPr>
              <a:t>‹#›</a:t>
            </a:fld>
            <a:endParaRPr lang="en-US" altLang="en-US"/>
          </a:p>
        </p:txBody>
      </p:sp>
    </p:spTree>
    <p:extLst>
      <p:ext uri="{BB962C8B-B14F-4D97-AF65-F5344CB8AC3E}">
        <p14:creationId xmlns:p14="http://schemas.microsoft.com/office/powerpoint/2010/main" val="73023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9DC55E-7AAD-4507-9BF8-A83BDC3387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57287B6-C826-428B-BD7F-0967A8326A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6DA445E-56AB-4CD9-8ECD-66A846920033}"/>
              </a:ext>
            </a:extLst>
          </p:cNvPr>
          <p:cNvSpPr>
            <a:spLocks noGrp="1" noChangeArrowheads="1"/>
          </p:cNvSpPr>
          <p:nvPr>
            <p:ph type="sldNum" sz="quarter" idx="12"/>
          </p:nvPr>
        </p:nvSpPr>
        <p:spPr>
          <a:ln/>
        </p:spPr>
        <p:txBody>
          <a:bodyPr/>
          <a:lstStyle>
            <a:lvl1pPr>
              <a:defRPr/>
            </a:lvl1pPr>
          </a:lstStyle>
          <a:p>
            <a:pPr>
              <a:defRPr/>
            </a:pPr>
            <a:fld id="{578946A6-722C-4C53-A730-97F2964B7EA5}" type="slidenum">
              <a:rPr lang="en-US" altLang="en-US"/>
              <a:pPr>
                <a:defRPr/>
              </a:pPr>
              <a:t>‹#›</a:t>
            </a:fld>
            <a:endParaRPr lang="en-US" altLang="en-US"/>
          </a:p>
        </p:txBody>
      </p:sp>
    </p:spTree>
    <p:extLst>
      <p:ext uri="{BB962C8B-B14F-4D97-AF65-F5344CB8AC3E}">
        <p14:creationId xmlns:p14="http://schemas.microsoft.com/office/powerpoint/2010/main" val="41083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244BCB-2CBC-49CC-932C-FAB529C60F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7BF9122-57E8-438A-9FA5-DD3B85D3C9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E2B1FE-B213-43EB-8082-B1B6DA6321A7}"/>
              </a:ext>
            </a:extLst>
          </p:cNvPr>
          <p:cNvSpPr>
            <a:spLocks noGrp="1" noChangeArrowheads="1"/>
          </p:cNvSpPr>
          <p:nvPr>
            <p:ph type="sldNum" sz="quarter" idx="12"/>
          </p:nvPr>
        </p:nvSpPr>
        <p:spPr>
          <a:ln/>
        </p:spPr>
        <p:txBody>
          <a:bodyPr/>
          <a:lstStyle>
            <a:lvl1pPr>
              <a:defRPr/>
            </a:lvl1pPr>
          </a:lstStyle>
          <a:p>
            <a:pPr>
              <a:defRPr/>
            </a:pPr>
            <a:fld id="{5E178F15-F06A-4B23-A5AF-7AA7EBF322F2}" type="slidenum">
              <a:rPr lang="en-US" altLang="en-US"/>
              <a:pPr>
                <a:defRPr/>
              </a:pPr>
              <a:t>‹#›</a:t>
            </a:fld>
            <a:endParaRPr lang="en-US" altLang="en-US"/>
          </a:p>
        </p:txBody>
      </p:sp>
    </p:spTree>
    <p:extLst>
      <p:ext uri="{BB962C8B-B14F-4D97-AF65-F5344CB8AC3E}">
        <p14:creationId xmlns:p14="http://schemas.microsoft.com/office/powerpoint/2010/main" val="225332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84DD13-8322-49D7-B2A9-27F2454534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A9161B9-3DD4-4706-99BB-D83427120B8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33D8AEF-FCD2-40F7-AF8C-AF18F58E3DF3}"/>
              </a:ext>
            </a:extLst>
          </p:cNvPr>
          <p:cNvSpPr>
            <a:spLocks noGrp="1" noChangeArrowheads="1"/>
          </p:cNvSpPr>
          <p:nvPr>
            <p:ph type="sldNum" sz="quarter" idx="12"/>
          </p:nvPr>
        </p:nvSpPr>
        <p:spPr>
          <a:ln/>
        </p:spPr>
        <p:txBody>
          <a:bodyPr/>
          <a:lstStyle>
            <a:lvl1pPr>
              <a:defRPr/>
            </a:lvl1pPr>
          </a:lstStyle>
          <a:p>
            <a:pPr>
              <a:defRPr/>
            </a:pPr>
            <a:fld id="{142C99A0-F270-476F-86AE-0BDE3CEC379D}" type="slidenum">
              <a:rPr lang="en-US" altLang="en-US"/>
              <a:pPr>
                <a:defRPr/>
              </a:pPr>
              <a:t>‹#›</a:t>
            </a:fld>
            <a:endParaRPr lang="en-US" altLang="en-US"/>
          </a:p>
        </p:txBody>
      </p:sp>
    </p:spTree>
    <p:extLst>
      <p:ext uri="{BB962C8B-B14F-4D97-AF65-F5344CB8AC3E}">
        <p14:creationId xmlns:p14="http://schemas.microsoft.com/office/powerpoint/2010/main" val="348457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ADE36EE-FC3C-42B4-8A29-375B9A8FF3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F69447-B311-43AE-92A3-0BDE99B845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CB7205-F0D3-41DA-9E85-21DAB89E4C01}"/>
              </a:ext>
            </a:extLst>
          </p:cNvPr>
          <p:cNvSpPr>
            <a:spLocks noGrp="1" noChangeArrowheads="1"/>
          </p:cNvSpPr>
          <p:nvPr>
            <p:ph type="sldNum" sz="quarter" idx="12"/>
          </p:nvPr>
        </p:nvSpPr>
        <p:spPr>
          <a:ln/>
        </p:spPr>
        <p:txBody>
          <a:bodyPr/>
          <a:lstStyle>
            <a:lvl1pPr>
              <a:defRPr/>
            </a:lvl1pPr>
          </a:lstStyle>
          <a:p>
            <a:pPr>
              <a:defRPr/>
            </a:pPr>
            <a:fld id="{F274DE67-FF0F-4832-AC73-086D1FCA86D1}" type="slidenum">
              <a:rPr lang="en-US" altLang="en-US"/>
              <a:pPr>
                <a:defRPr/>
              </a:pPr>
              <a:t>‹#›</a:t>
            </a:fld>
            <a:endParaRPr lang="en-US" altLang="en-US"/>
          </a:p>
        </p:txBody>
      </p:sp>
    </p:spTree>
    <p:extLst>
      <p:ext uri="{BB962C8B-B14F-4D97-AF65-F5344CB8AC3E}">
        <p14:creationId xmlns:p14="http://schemas.microsoft.com/office/powerpoint/2010/main" val="259431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21AA561-2C7A-4A30-AB8E-67323E5E2A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0082B87-5AE4-4553-9FFF-21CF0A8777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D1CA5AB-E1CC-4916-927D-6108A684C8F5}"/>
              </a:ext>
            </a:extLst>
          </p:cNvPr>
          <p:cNvSpPr>
            <a:spLocks noGrp="1" noChangeArrowheads="1"/>
          </p:cNvSpPr>
          <p:nvPr>
            <p:ph type="sldNum" sz="quarter" idx="12"/>
          </p:nvPr>
        </p:nvSpPr>
        <p:spPr>
          <a:ln/>
        </p:spPr>
        <p:txBody>
          <a:bodyPr/>
          <a:lstStyle>
            <a:lvl1pPr>
              <a:defRPr/>
            </a:lvl1pPr>
          </a:lstStyle>
          <a:p>
            <a:pPr>
              <a:defRPr/>
            </a:pPr>
            <a:fld id="{207AB98B-85B2-4DC2-A8A9-BB64700506B2}" type="slidenum">
              <a:rPr lang="en-US" altLang="en-US"/>
              <a:pPr>
                <a:defRPr/>
              </a:pPr>
              <a:t>‹#›</a:t>
            </a:fld>
            <a:endParaRPr lang="en-US" altLang="en-US"/>
          </a:p>
        </p:txBody>
      </p:sp>
    </p:spTree>
    <p:extLst>
      <p:ext uri="{BB962C8B-B14F-4D97-AF65-F5344CB8AC3E}">
        <p14:creationId xmlns:p14="http://schemas.microsoft.com/office/powerpoint/2010/main" val="160324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FFA350E-0648-4B1D-828B-0A6FD83C3C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AB7D22E-3849-4267-9835-F1C2976DE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8CEF6E0-4B36-46A8-A42F-9BE44B794B68}"/>
              </a:ext>
            </a:extLst>
          </p:cNvPr>
          <p:cNvSpPr>
            <a:spLocks noGrp="1" noChangeArrowheads="1"/>
          </p:cNvSpPr>
          <p:nvPr>
            <p:ph type="sldNum" sz="quarter" idx="12"/>
          </p:nvPr>
        </p:nvSpPr>
        <p:spPr>
          <a:ln/>
        </p:spPr>
        <p:txBody>
          <a:bodyPr/>
          <a:lstStyle>
            <a:lvl1pPr>
              <a:defRPr/>
            </a:lvl1pPr>
          </a:lstStyle>
          <a:p>
            <a:pPr>
              <a:defRPr/>
            </a:pPr>
            <a:fld id="{C2A974AA-2F8C-4C46-AA8F-EA6C6C6EE020}" type="slidenum">
              <a:rPr lang="en-US" altLang="en-US"/>
              <a:pPr>
                <a:defRPr/>
              </a:pPr>
              <a:t>‹#›</a:t>
            </a:fld>
            <a:endParaRPr lang="en-US" altLang="en-US"/>
          </a:p>
        </p:txBody>
      </p:sp>
    </p:spTree>
    <p:extLst>
      <p:ext uri="{BB962C8B-B14F-4D97-AF65-F5344CB8AC3E}">
        <p14:creationId xmlns:p14="http://schemas.microsoft.com/office/powerpoint/2010/main" val="333449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A30B017-EFB8-4A63-8092-AF28308EDC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0205797-75B8-4AD2-85EC-057A235E1D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CA4AA0A-5848-44F0-B9F3-853532429443}"/>
              </a:ext>
            </a:extLst>
          </p:cNvPr>
          <p:cNvSpPr>
            <a:spLocks noGrp="1" noChangeArrowheads="1"/>
          </p:cNvSpPr>
          <p:nvPr>
            <p:ph type="sldNum" sz="quarter" idx="12"/>
          </p:nvPr>
        </p:nvSpPr>
        <p:spPr>
          <a:ln/>
        </p:spPr>
        <p:txBody>
          <a:bodyPr/>
          <a:lstStyle>
            <a:lvl1pPr>
              <a:defRPr/>
            </a:lvl1pPr>
          </a:lstStyle>
          <a:p>
            <a:pPr>
              <a:defRPr/>
            </a:pPr>
            <a:fld id="{DD10826F-655D-4B8F-A6C5-08091C66A7D7}" type="slidenum">
              <a:rPr lang="en-US" altLang="en-US"/>
              <a:pPr>
                <a:defRPr/>
              </a:pPr>
              <a:t>‹#›</a:t>
            </a:fld>
            <a:endParaRPr lang="en-US" altLang="en-US"/>
          </a:p>
        </p:txBody>
      </p:sp>
    </p:spTree>
    <p:extLst>
      <p:ext uri="{BB962C8B-B14F-4D97-AF65-F5344CB8AC3E}">
        <p14:creationId xmlns:p14="http://schemas.microsoft.com/office/powerpoint/2010/main" val="215926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D51ABD-CFB7-4E32-8CDB-AE73B91A04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BD72208-ACFF-42B7-A794-3E4B6D8214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C6D54CC-D2AA-474A-B95A-6E5F44A204A0}"/>
              </a:ext>
            </a:extLst>
          </p:cNvPr>
          <p:cNvSpPr>
            <a:spLocks noGrp="1" noChangeArrowheads="1"/>
          </p:cNvSpPr>
          <p:nvPr>
            <p:ph type="sldNum" sz="quarter" idx="12"/>
          </p:nvPr>
        </p:nvSpPr>
        <p:spPr>
          <a:ln/>
        </p:spPr>
        <p:txBody>
          <a:bodyPr/>
          <a:lstStyle>
            <a:lvl1pPr>
              <a:defRPr/>
            </a:lvl1pPr>
          </a:lstStyle>
          <a:p>
            <a:pPr>
              <a:defRPr/>
            </a:pPr>
            <a:fld id="{6A821C6D-4D32-41C1-9809-460FDCAE479F}" type="slidenum">
              <a:rPr lang="en-US" altLang="en-US"/>
              <a:pPr>
                <a:defRPr/>
              </a:pPr>
              <a:t>‹#›</a:t>
            </a:fld>
            <a:endParaRPr lang="en-US" altLang="en-US"/>
          </a:p>
        </p:txBody>
      </p:sp>
    </p:spTree>
    <p:extLst>
      <p:ext uri="{BB962C8B-B14F-4D97-AF65-F5344CB8AC3E}">
        <p14:creationId xmlns:p14="http://schemas.microsoft.com/office/powerpoint/2010/main" val="341650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1782AC-BA2E-4BF0-8A2A-9C54B4AB8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F7C35F6-0334-4BAD-BF25-C8458E30DC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7D9F944-A4E3-4D03-AAC4-A2E4423A0689}"/>
              </a:ext>
            </a:extLst>
          </p:cNvPr>
          <p:cNvSpPr>
            <a:spLocks noGrp="1" noChangeArrowheads="1"/>
          </p:cNvSpPr>
          <p:nvPr>
            <p:ph type="sldNum" sz="quarter" idx="12"/>
          </p:nvPr>
        </p:nvSpPr>
        <p:spPr>
          <a:ln/>
        </p:spPr>
        <p:txBody>
          <a:bodyPr/>
          <a:lstStyle>
            <a:lvl1pPr>
              <a:defRPr/>
            </a:lvl1pPr>
          </a:lstStyle>
          <a:p>
            <a:pPr>
              <a:defRPr/>
            </a:pPr>
            <a:fld id="{943AE9A5-1BE3-499F-B78D-3F60BBF84498}" type="slidenum">
              <a:rPr lang="en-US" altLang="en-US"/>
              <a:pPr>
                <a:defRPr/>
              </a:pPr>
              <a:t>‹#›</a:t>
            </a:fld>
            <a:endParaRPr lang="en-US" altLang="en-US"/>
          </a:p>
        </p:txBody>
      </p:sp>
    </p:spTree>
    <p:extLst>
      <p:ext uri="{BB962C8B-B14F-4D97-AF65-F5344CB8AC3E}">
        <p14:creationId xmlns:p14="http://schemas.microsoft.com/office/powerpoint/2010/main" val="96338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937A05-E0D9-4A3B-80F6-29090C3D62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8ACF48-4FFE-4233-8B09-7B3511B6A0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FC2F98-101C-4A05-A7D1-C92916485845}"/>
              </a:ext>
            </a:extLst>
          </p:cNvPr>
          <p:cNvSpPr>
            <a:spLocks noGrp="1" noChangeArrowheads="1"/>
          </p:cNvSpPr>
          <p:nvPr>
            <p:ph type="sldNum" sz="quarter" idx="12"/>
          </p:nvPr>
        </p:nvSpPr>
        <p:spPr>
          <a:ln/>
        </p:spPr>
        <p:txBody>
          <a:bodyPr/>
          <a:lstStyle>
            <a:lvl1pPr>
              <a:defRPr/>
            </a:lvl1pPr>
          </a:lstStyle>
          <a:p>
            <a:pPr>
              <a:defRPr/>
            </a:pPr>
            <a:fld id="{7A34266A-8562-4813-B741-70609E9C8EB1}" type="slidenum">
              <a:rPr lang="en-US" altLang="en-US"/>
              <a:pPr>
                <a:defRPr/>
              </a:pPr>
              <a:t>‹#›</a:t>
            </a:fld>
            <a:endParaRPr lang="en-US" altLang="en-US"/>
          </a:p>
        </p:txBody>
      </p:sp>
    </p:spTree>
    <p:extLst>
      <p:ext uri="{BB962C8B-B14F-4D97-AF65-F5344CB8AC3E}">
        <p14:creationId xmlns:p14="http://schemas.microsoft.com/office/powerpoint/2010/main" val="31990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184BE1-CAA0-43EE-A21E-3359F1E7BAD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20505EB-9913-4E57-A86C-E36C02B4B7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5E227B-9D84-4F9C-AA8C-DED6DBC2272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5DBD52BA-D2FF-4446-936A-0D208116D23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609A84D0-7B72-44BF-AFB5-024012BE572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96A30F-A8F8-4998-91DF-B8764680A8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hyperlink" Target="http://www.pasupplierportal.state.pa.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oa.pa.gov/Policies/md/Documents/305_4.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a-pscpaymentinquire@pa.gov" TargetMode="External"/><Relationship Id="rId5" Type="http://schemas.openxmlformats.org/officeDocument/2006/relationships/hyperlink" Target="mailto:ra-auditconfirmation@pa.gov"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http://www.budget.p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hyperlink" Target="http://www.budget.pa.gov/servicesforvendo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www.budget.pa.gov/servicesforvendo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www.budget.pa.gov/servicesforvend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www.budget.pa.gov/servicesforvend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www.budget.pa.gov/servicesforvendor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www.budget.pa.gov/servicesforvendors" TargetMode="Externa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collab.pa.gov/ob/intranet/ComptrollerOperations/BPSPORTAL/Pages/Home.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hlaw@pa.gov" TargetMode="External"/><Relationship Id="rId2" Type="http://schemas.openxmlformats.org/officeDocument/2006/relationships/hyperlink" Target="mailto:rrichardso@pa.gov"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mailto:kjc139@p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jchallenge@p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jackerstet@pa.gov" TargetMode="External"/><Relationship Id="rId2" Type="http://schemas.openxmlformats.org/officeDocument/2006/relationships/hyperlink" Target="mailto:kbooks@pa.gov"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www.budget.pa.gov/Services/ForVendors/Pages/Non-Procurement-Help.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budget.pa.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udget.pa.gov/Services/ForVendors/Pages/Direct-Deposit-and-e-Remittance.aspx" TargetMode="External"/><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www.budget.p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66398C-5565-DEE6-08CC-28D2622A39C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 b="-13176"/>
          <a:stretch/>
        </p:blipFill>
        <p:spPr bwMode="auto">
          <a:xfrm>
            <a:off x="0" y="0"/>
            <a:ext cx="9144000" cy="7772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5D24EB-DCF6-278C-C59C-F106234023A0}"/>
              </a:ext>
            </a:extLst>
          </p:cNvPr>
          <p:cNvSpPr/>
          <p:nvPr/>
        </p:nvSpPr>
        <p:spPr>
          <a:xfrm>
            <a:off x="6610666" y="3581400"/>
            <a:ext cx="2387719" cy="301942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SCC</a:t>
            </a:r>
          </a:p>
          <a:p>
            <a:pPr algn="ctr">
              <a:spcBef>
                <a:spcPct val="20000"/>
              </a:spcBef>
              <a:defRPr/>
            </a:pPr>
            <a:r>
              <a:rPr lang="en-US" sz="1600" b="1" dirty="0">
                <a:solidFill>
                  <a:schemeClr val="bg1"/>
                </a:solidFill>
                <a:latin typeface="Gill Sans MT"/>
              </a:rPr>
              <a:t>Sherri Law</a:t>
            </a:r>
          </a:p>
          <a:p>
            <a:pPr algn="ctr">
              <a:spcBef>
                <a:spcPct val="20000"/>
              </a:spcBef>
              <a:defRPr/>
            </a:pPr>
            <a:r>
              <a:rPr lang="en-US" sz="1600" u="sng" dirty="0">
                <a:solidFill>
                  <a:schemeClr val="bg1"/>
                </a:solidFill>
                <a:latin typeface="Gill Sans MT"/>
              </a:rPr>
              <a:t>shlaw@pa.gov</a:t>
            </a:r>
          </a:p>
          <a:p>
            <a:pPr algn="ctr">
              <a:spcBef>
                <a:spcPct val="20000"/>
              </a:spcBef>
              <a:defRPr/>
            </a:pPr>
            <a:endParaRPr lang="en-US" sz="16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i="0" u="sng" strike="noStrike" kern="1200" cap="none" spc="0" normalizeH="0" baseline="0" noProof="0" dirty="0">
                <a:ln>
                  <a:noFill/>
                </a:ln>
                <a:solidFill>
                  <a:schemeClr val="bg1"/>
                </a:solidFill>
                <a:effectLst/>
                <a:uLnTx/>
                <a:uFillTx/>
                <a:latin typeface="Gill Sans MT"/>
                <a:ea typeface="+mn-ea"/>
                <a:cs typeface="+mn-cs"/>
              </a:rPr>
              <a:t>rrichardso@pa.gov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 name="TextBox 5">
            <a:extLst>
              <a:ext uri="{FF2B5EF4-FFF2-40B4-BE49-F238E27FC236}">
                <a16:creationId xmlns:a16="http://schemas.microsoft.com/office/drawing/2014/main" id="{FC9D2645-8EFA-7501-F2B2-EB5E6DCF7F00}"/>
              </a:ext>
            </a:extLst>
          </p:cNvPr>
          <p:cNvSpPr txBox="1"/>
          <p:nvPr/>
        </p:nvSpPr>
        <p:spPr>
          <a:xfrm>
            <a:off x="3014358" y="125622"/>
            <a:ext cx="5984027" cy="1200183"/>
          </a:xfrm>
          <a:prstGeom prst="rect">
            <a:avLst/>
          </a:prstGeom>
          <a:solidFill>
            <a:srgbClr val="003D78">
              <a:alpha val="65000"/>
            </a:srgbClr>
          </a:solidFill>
        </p:spPr>
        <p:txBody>
          <a:bodyPr wrap="square" lIns="91295" tIns="45648" rIns="91295" bIns="45648"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PA Direct Deposit of CD Funding</a:t>
            </a:r>
            <a:endParaRPr kumimoji="0" lang="en-US" sz="3600" b="0" i="0" u="none" strike="noStrike" kern="0" cap="none" spc="0" normalizeH="0" baseline="0" noProof="0" dirty="0">
              <a:ln>
                <a:noFill/>
              </a:ln>
              <a:solidFill>
                <a:srgbClr val="FFFFFF"/>
              </a:solidFill>
              <a:effectLst/>
              <a:uLnTx/>
              <a:uFillTx/>
              <a:latin typeface="Gill Sans MT"/>
            </a:endParaRPr>
          </a:p>
        </p:txBody>
      </p:sp>
      <p:sp>
        <p:nvSpPr>
          <p:cNvPr id="5" name="TextBox 8">
            <a:extLst>
              <a:ext uri="{FF2B5EF4-FFF2-40B4-BE49-F238E27FC236}">
                <a16:creationId xmlns:a16="http://schemas.microsoft.com/office/drawing/2014/main" id="{2DB44F2D-ADFE-47CF-003B-CB3DC0A13568}"/>
              </a:ext>
            </a:extLst>
          </p:cNvPr>
          <p:cNvSpPr txBox="1"/>
          <p:nvPr/>
        </p:nvSpPr>
        <p:spPr>
          <a:xfrm>
            <a:off x="145615" y="125622"/>
            <a:ext cx="2868743" cy="1938847"/>
          </a:xfrm>
          <a:prstGeom prst="rect">
            <a:avLst/>
          </a:prstGeom>
          <a:solidFill>
            <a:srgbClr val="003D78">
              <a:alpha val="65000"/>
            </a:srgbClr>
          </a:solidFill>
        </p:spPr>
        <p:txBody>
          <a:bodyPr wrap="square" lIns="91295" tIns="45648" rIns="91295" bIns="45648"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4/13/23, 1pm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6" name="Subtitle 2">
            <a:extLst>
              <a:ext uri="{FF2B5EF4-FFF2-40B4-BE49-F238E27FC236}">
                <a16:creationId xmlns:a16="http://schemas.microsoft.com/office/drawing/2014/main" id="{D711EF98-8695-99E6-6D3C-CF3776A70093}"/>
              </a:ext>
            </a:extLst>
          </p:cNvPr>
          <p:cNvSpPr txBox="1">
            <a:spLocks noChangeArrowheads="1"/>
          </p:cNvSpPr>
          <p:nvPr/>
        </p:nvSpPr>
        <p:spPr bwMode="auto">
          <a:xfrm>
            <a:off x="157338" y="3734715"/>
            <a:ext cx="5257800" cy="1628775"/>
          </a:xfrm>
          <a:prstGeom prst="rect">
            <a:avLst/>
          </a:prstGeom>
          <a:solidFill>
            <a:schemeClr val="bg1"/>
          </a:solid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F5CD06"/>
              </a:buClr>
              <a:buFontTx/>
              <a:buNone/>
            </a:pPr>
            <a:r>
              <a:rPr lang="en-US" altLang="en-US" sz="2000" dirty="0">
                <a:solidFill>
                  <a:srgbClr val="002060"/>
                </a:solidFill>
                <a:latin typeface="Cambria" panose="02040503050406030204" pitchFamily="18" charset="0"/>
                <a:ea typeface="Cambria" panose="02040503050406030204" pitchFamily="18" charset="0"/>
                <a:cs typeface="Calibri" panose="020F0502020204030204" pitchFamily="34" charset="0"/>
              </a:rPr>
              <a:t>Presenters:</a:t>
            </a:r>
            <a:br>
              <a:rPr lang="en-US" altLang="en-US" sz="100" dirty="0">
                <a:latin typeface="Cambria" panose="02040503050406030204" pitchFamily="18" charset="0"/>
                <a:ea typeface="Cambria" panose="02040503050406030204" pitchFamily="18" charset="0"/>
                <a:cs typeface="Calibri" panose="020F0502020204030204" pitchFamily="34" charset="0"/>
              </a:rPr>
            </a:br>
            <a:endParaRPr lang="en-US" altLang="en-US" sz="1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lvl="1" algn="r">
              <a:lnSpc>
                <a:spcPct val="90000"/>
              </a:lnSpc>
              <a:buClr>
                <a:srgbClr val="F5CD06"/>
              </a:buClr>
            </a:pPr>
            <a:r>
              <a:rPr lang="en-US" alt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Ashley Jackson</a:t>
            </a:r>
            <a:br>
              <a:rPr lang="en-US" altLang="en-US" sz="1600"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en-US" altLang="en-US" sz="1600" i="1" dirty="0">
                <a:solidFill>
                  <a:srgbClr val="002060"/>
                </a:solidFill>
                <a:latin typeface="Cambria" panose="02040503050406030204" pitchFamily="18" charset="0"/>
                <a:ea typeface="Cambria" panose="02040503050406030204" pitchFamily="18" charset="0"/>
                <a:cs typeface="Calibri" panose="020F0502020204030204" pitchFamily="34" charset="0"/>
              </a:rPr>
              <a:t>Supervisor, Vendor Data Management Unit</a:t>
            </a:r>
            <a:br>
              <a:rPr lang="en-US" altLang="en-US" sz="800" i="1" dirty="0">
                <a:solidFill>
                  <a:srgbClr val="002060"/>
                </a:solidFill>
                <a:latin typeface="Cambria" panose="02040503050406030204" pitchFamily="18" charset="0"/>
                <a:ea typeface="Cambria" panose="02040503050406030204" pitchFamily="18" charset="0"/>
                <a:cs typeface="Calibri" panose="020F0502020204030204" pitchFamily="34" charset="0"/>
              </a:rPr>
            </a:br>
            <a:endParaRPr lang="en-US" altLang="en-US" sz="800" i="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lvl="1" algn="r">
              <a:lnSpc>
                <a:spcPct val="90000"/>
              </a:lnSpc>
              <a:buClr>
                <a:srgbClr val="F5CD06"/>
              </a:buClr>
            </a:pPr>
            <a:r>
              <a:rPr lang="en-US" alt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Barbara Yessel</a:t>
            </a:r>
            <a:br>
              <a:rPr lang="en-US" altLang="en-US" sz="1600"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en-US" altLang="en-US" sz="1600" i="1" dirty="0">
                <a:solidFill>
                  <a:srgbClr val="002060"/>
                </a:solidFill>
                <a:latin typeface="Cambria" panose="02040503050406030204" pitchFamily="18" charset="0"/>
                <a:ea typeface="Cambria" panose="02040503050406030204" pitchFamily="18" charset="0"/>
                <a:cs typeface="Calibri" panose="020F0502020204030204" pitchFamily="34" charset="0"/>
              </a:rPr>
              <a:t>Assistant Director, Payable Services Call Center</a:t>
            </a:r>
          </a:p>
        </p:txBody>
      </p:sp>
      <p:sp>
        <p:nvSpPr>
          <p:cNvPr id="2" name="Rectangle 1">
            <a:extLst>
              <a:ext uri="{FF2B5EF4-FFF2-40B4-BE49-F238E27FC236}">
                <a16:creationId xmlns:a16="http://schemas.microsoft.com/office/drawing/2014/main" id="{E8CD497B-63E0-2D90-5AED-9FC9064A2EFD}"/>
              </a:ext>
            </a:extLst>
          </p:cNvPr>
          <p:cNvSpPr/>
          <p:nvPr/>
        </p:nvSpPr>
        <p:spPr>
          <a:xfrm>
            <a:off x="145615" y="5621984"/>
            <a:ext cx="5257800" cy="1127979"/>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Includes both the Bureau of Payable Services and SCC Presentations.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blue 50% banner">
            <a:extLst>
              <a:ext uri="{FF2B5EF4-FFF2-40B4-BE49-F238E27FC236}">
                <a16:creationId xmlns:a16="http://schemas.microsoft.com/office/drawing/2014/main" id="{2AED1D64-9A1F-4169-985B-D10667A87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31EF9A80-19B5-4D5C-8379-6963021AA0D4}"/>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16388" name="Content Placeholder 1">
            <a:extLst>
              <a:ext uri="{FF2B5EF4-FFF2-40B4-BE49-F238E27FC236}">
                <a16:creationId xmlns:a16="http://schemas.microsoft.com/office/drawing/2014/main" id="{0C0BBA37-3CE9-44CB-A274-CEC240F65714}"/>
              </a:ext>
            </a:extLst>
          </p:cNvPr>
          <p:cNvSpPr>
            <a:spLocks noGrp="1" noChangeArrowheads="1"/>
          </p:cNvSpPr>
          <p:nvPr>
            <p:ph idx="1"/>
          </p:nvPr>
        </p:nvSpPr>
        <p:spPr>
          <a:xfrm>
            <a:off x="441960" y="1177925"/>
            <a:ext cx="8229600" cy="990600"/>
          </a:xfrm>
        </p:spPr>
        <p:txBody>
          <a:bodyPr/>
          <a:lstStyle/>
          <a:p>
            <a:pPr marL="285750" indent="-285750" defTabSz="457200" eaLnBrk="1" fontAlgn="auto" hangingPunct="1">
              <a:spcAft>
                <a:spcPts val="0"/>
              </a:spcAft>
              <a:buClr>
                <a:srgbClr val="30ACEC">
                  <a:lumMod val="75000"/>
                </a:srgbClr>
              </a:buClr>
              <a:buSzPct val="145000"/>
              <a:buFont typeface="Arial" panose="020B0604020202020204" pitchFamily="34" charset="0"/>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Registration completed via the PA Supplier Portal</a:t>
            </a:r>
          </a:p>
          <a:p>
            <a:pPr marL="457200" lvl="1" indent="0" defTabSz="457200" eaLnBrk="1" fontAlgn="auto" hangingPunct="1">
              <a:spcAft>
                <a:spcPts val="0"/>
              </a:spcAft>
              <a:buClr>
                <a:srgbClr val="30ACEC">
                  <a:lumMod val="75000"/>
                </a:srgbClr>
              </a:buClr>
              <a:buSzPct val="145000"/>
              <a:buFontTx/>
              <a:buNone/>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hlinkClick r:id="rId4"/>
              </a:rPr>
              <a:t>www.pasupplierportal.state.pa.us</a:t>
            </a:r>
            <a:endPar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a:defRPr/>
            </a:pPr>
            <a:endParaRPr lang="en-US" altLang="en-US" sz="2400" dirty="0"/>
          </a:p>
        </p:txBody>
      </p:sp>
      <p:sp>
        <p:nvSpPr>
          <p:cNvPr id="15365" name="Slide Number Placeholder 1">
            <a:extLst>
              <a:ext uri="{FF2B5EF4-FFF2-40B4-BE49-F238E27FC236}">
                <a16:creationId xmlns:a16="http://schemas.microsoft.com/office/drawing/2014/main" id="{F31D6F71-7A40-472C-998E-E4287E2E9E7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8C1E1B-596F-4E56-BBEF-694025C14FB9}" type="slidenum">
              <a:rPr lang="en-US" altLang="en-US" sz="1400" smtClean="0"/>
              <a:pPr>
                <a:spcBef>
                  <a:spcPct val="0"/>
                </a:spcBef>
                <a:buFontTx/>
                <a:buNone/>
              </a:pPr>
              <a:t>10</a:t>
            </a:fld>
            <a:endParaRPr lang="en-US" altLang="en-US" sz="1400"/>
          </a:p>
        </p:txBody>
      </p:sp>
      <p:sp>
        <p:nvSpPr>
          <p:cNvPr id="15366" name="Title 1">
            <a:extLst>
              <a:ext uri="{FF2B5EF4-FFF2-40B4-BE49-F238E27FC236}">
                <a16:creationId xmlns:a16="http://schemas.microsoft.com/office/drawing/2014/main" id="{F5756DFB-12CC-464C-AE50-D82B0FCA889E}"/>
              </a:ext>
            </a:extLst>
          </p:cNvPr>
          <p:cNvSpPr txBox="1">
            <a:spLocks noChangeArrowheads="1"/>
          </p:cNvSpPr>
          <p:nvPr/>
        </p:nvSpPr>
        <p:spPr bwMode="auto">
          <a:xfrm>
            <a:off x="533400" y="187325"/>
            <a:ext cx="80851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00" dirty="0">
                <a:solidFill>
                  <a:schemeClr val="bg1"/>
                </a:solidFill>
                <a:latin typeface="Cambria" panose="02040503050406030204" pitchFamily="18" charset="0"/>
                <a:ea typeface="Cambria" panose="02040503050406030204" pitchFamily="18" charset="0"/>
                <a:cs typeface="Calibri" panose="020F0502020204030204" pitchFamily="34" charset="0"/>
              </a:rPr>
              <a:t>Procurement Vendor Maintenance</a:t>
            </a:r>
          </a:p>
        </p:txBody>
      </p:sp>
      <p:pic>
        <p:nvPicPr>
          <p:cNvPr id="15367" name="Picture 1">
            <a:extLst>
              <a:ext uri="{FF2B5EF4-FFF2-40B4-BE49-F238E27FC236}">
                <a16:creationId xmlns:a16="http://schemas.microsoft.com/office/drawing/2014/main" id="{0FF37806-46DB-4356-8A02-8FFC9E9C5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1981200"/>
            <a:ext cx="8428037"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a:extLst>
              <a:ext uri="{FF2B5EF4-FFF2-40B4-BE49-F238E27FC236}">
                <a16:creationId xmlns:a16="http://schemas.microsoft.com/office/drawing/2014/main" id="{12F94A97-AD7C-4678-A688-5D472FFCD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64897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Budget-rgb">
            <a:extLst>
              <a:ext uri="{FF2B5EF4-FFF2-40B4-BE49-F238E27FC236}">
                <a16:creationId xmlns:a16="http://schemas.microsoft.com/office/drawing/2014/main" id="{C733D2E4-2CE6-49EB-90B6-6965D0CAF1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blue 50% banner">
            <a:extLst>
              <a:ext uri="{FF2B5EF4-FFF2-40B4-BE49-F238E27FC236}">
                <a16:creationId xmlns:a16="http://schemas.microsoft.com/office/drawing/2014/main" id="{E6FDC9E2-8042-4A38-B646-D8504C9D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D382C5B0-9650-44B7-9553-946FF80A08AE}"/>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17412" name="Content Placeholder 1">
            <a:extLst>
              <a:ext uri="{FF2B5EF4-FFF2-40B4-BE49-F238E27FC236}">
                <a16:creationId xmlns:a16="http://schemas.microsoft.com/office/drawing/2014/main" id="{9C230DBF-B108-4D30-BBF4-734DC12A3783}"/>
              </a:ext>
            </a:extLst>
          </p:cNvPr>
          <p:cNvSpPr>
            <a:spLocks noGrp="1" noChangeArrowheads="1"/>
          </p:cNvSpPr>
          <p:nvPr>
            <p:ph idx="1"/>
          </p:nvPr>
        </p:nvSpPr>
        <p:spPr>
          <a:xfrm>
            <a:off x="304800" y="1189039"/>
            <a:ext cx="4267200" cy="5211762"/>
          </a:xfrm>
        </p:spPr>
        <p:txBody>
          <a:bodyPr/>
          <a:lstStyle/>
          <a:p>
            <a:pPr defTabSz="457200" eaLnBrk="1" fontAlgn="auto" hangingPunct="1">
              <a:spcBef>
                <a:spcPts val="1200"/>
              </a:spcBef>
              <a:spcAft>
                <a:spcPts val="1200"/>
              </a:spcAft>
              <a:buClr>
                <a:srgbClr val="30ACEC">
                  <a:lumMod val="75000"/>
                </a:srgbClr>
              </a:buClr>
              <a:buSzPct val="145000"/>
              <a:buFont typeface="Arial" panose="020B0604020202020204" pitchFamily="34" charset="0"/>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Registered Vendors can:</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Bid on job opportunities  with the Commonwealth of PA</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Apply for Invitations to Qualify (ITQ)</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Participate in COSTARS</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Register for Jaggaer/ Small Business/WBE opportunities</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Supplier Service Center</a:t>
            </a:r>
          </a:p>
          <a:p>
            <a:pPr lvl="1" defTabSz="457200" eaLnBrk="1" fontAlgn="auto" hangingPunct="1">
              <a:spcBef>
                <a:spcPts val="1200"/>
              </a:spcBef>
              <a:spcAft>
                <a:spcPts val="1200"/>
              </a:spcAft>
              <a:buClr>
                <a:srgbClr val="30ACEC">
                  <a:lumMod val="75000"/>
                </a:srgbClr>
              </a:buClr>
              <a:buSzPct val="145000"/>
              <a:buFontTx/>
              <a:buChar char="-"/>
              <a:defRPr/>
            </a:pPr>
            <a:r>
              <a:rPr lang="en-US" sz="2000" kern="1200" dirty="0">
                <a:solidFill>
                  <a:prstClr val="black"/>
                </a:solidFill>
                <a:latin typeface="Cambria" panose="02040503050406030204" pitchFamily="18" charset="0"/>
                <a:ea typeface="Cambria" panose="02040503050406030204" pitchFamily="18" charset="0"/>
                <a:cs typeface="Calibri" panose="020F0502020204030204" pitchFamily="34" charset="0"/>
              </a:rPr>
              <a:t>OB Services for Vendor</a:t>
            </a:r>
          </a:p>
          <a:p>
            <a:pPr>
              <a:defRPr/>
            </a:pPr>
            <a:endParaRPr lang="en-US" altLang="en-US" sz="2400" dirty="0"/>
          </a:p>
        </p:txBody>
      </p:sp>
      <p:pic>
        <p:nvPicPr>
          <p:cNvPr id="17413" name="Picture 10" descr="Budget-rgb">
            <a:extLst>
              <a:ext uri="{FF2B5EF4-FFF2-40B4-BE49-F238E27FC236}">
                <a16:creationId xmlns:a16="http://schemas.microsoft.com/office/drawing/2014/main" id="{DDE0F889-C4B5-4ED1-97A1-591E2743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1">
            <a:extLst>
              <a:ext uri="{FF2B5EF4-FFF2-40B4-BE49-F238E27FC236}">
                <a16:creationId xmlns:a16="http://schemas.microsoft.com/office/drawing/2014/main" id="{252539C6-FDA1-4842-AFCF-F82CD4B9EE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3DA175-EC86-4A2F-9658-7A78DC238D5D}" type="slidenum">
              <a:rPr lang="en-US" altLang="en-US" sz="1400" smtClean="0"/>
              <a:pPr>
                <a:spcBef>
                  <a:spcPct val="0"/>
                </a:spcBef>
                <a:buFontTx/>
                <a:buNone/>
              </a:pPr>
              <a:t>11</a:t>
            </a:fld>
            <a:endParaRPr lang="en-US" altLang="en-US" sz="1400"/>
          </a:p>
        </p:txBody>
      </p:sp>
      <p:sp>
        <p:nvSpPr>
          <p:cNvPr id="17415" name="Title 1">
            <a:extLst>
              <a:ext uri="{FF2B5EF4-FFF2-40B4-BE49-F238E27FC236}">
                <a16:creationId xmlns:a16="http://schemas.microsoft.com/office/drawing/2014/main" id="{6CE38998-3175-4100-974A-4DB7D52C82DD}"/>
              </a:ext>
            </a:extLst>
          </p:cNvPr>
          <p:cNvSpPr txBox="1">
            <a:spLocks noChangeArrowheads="1"/>
          </p:cNvSpPr>
          <p:nvPr/>
        </p:nvSpPr>
        <p:spPr bwMode="auto">
          <a:xfrm>
            <a:off x="592138" y="198438"/>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00" dirty="0">
                <a:solidFill>
                  <a:schemeClr val="bg1"/>
                </a:solidFill>
                <a:latin typeface="Cambria" panose="02040503050406030204" pitchFamily="18" charset="0"/>
                <a:ea typeface="Cambria" panose="02040503050406030204" pitchFamily="18" charset="0"/>
                <a:cs typeface="Calibri" panose="020F0502020204030204" pitchFamily="34" charset="0"/>
              </a:rPr>
              <a:t>Procurement Vendor Maintenance</a:t>
            </a:r>
          </a:p>
        </p:txBody>
      </p:sp>
      <p:pic>
        <p:nvPicPr>
          <p:cNvPr id="17416" name="Picture 1">
            <a:extLst>
              <a:ext uri="{FF2B5EF4-FFF2-40B4-BE49-F238E27FC236}">
                <a16:creationId xmlns:a16="http://schemas.microsoft.com/office/drawing/2014/main" id="{76F3152F-F9E2-4F84-9694-A55C41E04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4625"/>
            <a:ext cx="33289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a:extLst>
              <a:ext uri="{FF2B5EF4-FFF2-40B4-BE49-F238E27FC236}">
                <a16:creationId xmlns:a16="http://schemas.microsoft.com/office/drawing/2014/main" id="{5869A4F0-BC71-4176-909B-94C671C4F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11925"/>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blue 50% banner">
            <a:extLst>
              <a:ext uri="{FF2B5EF4-FFF2-40B4-BE49-F238E27FC236}">
                <a16:creationId xmlns:a16="http://schemas.microsoft.com/office/drawing/2014/main" id="{730724F8-1F2D-4F6C-9B63-246121F32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19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60973373-9FE8-4D15-A266-1C34E8D904FC}"/>
              </a:ext>
            </a:extLst>
          </p:cNvPr>
          <p:cNvSpPr>
            <a:spLocks noGrp="1" noChangeArrowheads="1"/>
          </p:cNvSpPr>
          <p:nvPr>
            <p:ph type="ctrTitle"/>
          </p:nvPr>
        </p:nvSpPr>
        <p:spPr>
          <a:xfrm>
            <a:off x="618014" y="1581150"/>
            <a:ext cx="7772400" cy="307975"/>
          </a:xfrm>
        </p:spPr>
        <p:txBody>
          <a:bodyPr/>
          <a:lstStyle/>
          <a:p>
            <a:pPr>
              <a:defRPr/>
            </a:pPr>
            <a:r>
              <a:rPr lang="en-US" sz="3200" dirty="0">
                <a:solidFill>
                  <a:srgbClr val="FFFF00"/>
                </a:solidFill>
                <a:highlight>
                  <a:srgbClr val="000080"/>
                </a:highlight>
                <a:latin typeface="Berlin Sans FB Demi" panose="020E0802020502020306" pitchFamily="34" charset="0"/>
              </a:rPr>
              <a:t>Fraud - </a:t>
            </a:r>
            <a:r>
              <a:rPr lang="en-US" sz="3200" dirty="0">
                <a:solidFill>
                  <a:srgbClr val="FF0000"/>
                </a:solidFill>
                <a:highlight>
                  <a:srgbClr val="000080"/>
                </a:highlight>
                <a:latin typeface="Berlin Sans FB Demi" panose="020E0802020502020306" pitchFamily="34" charset="0"/>
              </a:rPr>
              <a:t>Identity Theft - </a:t>
            </a:r>
            <a:r>
              <a:rPr lang="en-US" sz="3200" dirty="0">
                <a:solidFill>
                  <a:srgbClr val="FFFF00"/>
                </a:solidFill>
                <a:highlight>
                  <a:srgbClr val="000080"/>
                </a:highlight>
                <a:latin typeface="Berlin Sans FB Demi" panose="020E0802020502020306" pitchFamily="34" charset="0"/>
              </a:rPr>
              <a:t>Email Hacking</a:t>
            </a:r>
          </a:p>
        </p:txBody>
      </p:sp>
      <p:sp>
        <p:nvSpPr>
          <p:cNvPr id="20484" name="Subtitle 1">
            <a:extLst>
              <a:ext uri="{FF2B5EF4-FFF2-40B4-BE49-F238E27FC236}">
                <a16:creationId xmlns:a16="http://schemas.microsoft.com/office/drawing/2014/main" id="{497F0067-B827-4C91-8F14-550CCCC8C9FF}"/>
              </a:ext>
            </a:extLst>
          </p:cNvPr>
          <p:cNvSpPr>
            <a:spLocks noGrp="1" noChangeArrowheads="1"/>
          </p:cNvSpPr>
          <p:nvPr>
            <p:ph type="subTitle" idx="1"/>
          </p:nvPr>
        </p:nvSpPr>
        <p:spPr>
          <a:xfrm>
            <a:off x="342900" y="2286000"/>
            <a:ext cx="8191500" cy="3754438"/>
          </a:xfrm>
        </p:spPr>
        <p:txBody>
          <a:bodyPr/>
          <a:lstStyle/>
          <a:p>
            <a:pPr algn="l"/>
            <a:r>
              <a:rPr lang="en-US" altLang="en-US" sz="2000" b="1" dirty="0">
                <a:latin typeface="Calibri" panose="020F0502020204030204" pitchFamily="34" charset="0"/>
                <a:cs typeface="Calibri" panose="020F0502020204030204" pitchFamily="34" charset="0"/>
              </a:rPr>
              <a:t>PII =</a:t>
            </a:r>
            <a:r>
              <a:rPr lang="en-US" altLang="en-US" sz="2000" dirty="0">
                <a:latin typeface="Calibri" panose="020F0502020204030204" pitchFamily="34" charset="0"/>
                <a:cs typeface="Calibri" panose="020F0502020204030204" pitchFamily="34" charset="0"/>
              </a:rPr>
              <a:t> </a:t>
            </a:r>
          </a:p>
          <a:p>
            <a:pPr algn="l"/>
            <a:r>
              <a:rPr lang="en-US" altLang="en-US" sz="2000" dirty="0">
                <a:latin typeface="Calibri" panose="020F0502020204030204" pitchFamily="34" charset="0"/>
                <a:cs typeface="Calibri" panose="020F0502020204030204" pitchFamily="34" charset="0"/>
              </a:rPr>
              <a:t>-tax identification numbers</a:t>
            </a:r>
          </a:p>
          <a:p>
            <a:pPr algn="l"/>
            <a:r>
              <a:rPr lang="en-US" altLang="en-US" sz="2000" dirty="0">
                <a:latin typeface="Calibri" panose="020F0502020204030204" pitchFamily="34" charset="0"/>
                <a:cs typeface="Calibri" panose="020F0502020204030204" pitchFamily="34" charset="0"/>
              </a:rPr>
              <a:t>-bank account numbers and information</a:t>
            </a:r>
          </a:p>
          <a:p>
            <a:pPr algn="l"/>
            <a:endParaRPr lang="en-US" altLang="en-US" sz="2000" b="1" dirty="0">
              <a:latin typeface="Calibri" panose="020F0502020204030204" pitchFamily="34" charset="0"/>
              <a:cs typeface="Calibri" panose="020F0502020204030204" pitchFamily="34" charset="0"/>
            </a:endParaRPr>
          </a:p>
          <a:p>
            <a:pPr algn="l"/>
            <a:r>
              <a:rPr lang="en-US" altLang="en-US" sz="2000" b="1" dirty="0">
                <a:latin typeface="Calibri" panose="020F0502020204030204" pitchFamily="34" charset="0"/>
                <a:cs typeface="Calibri" panose="020F0502020204030204" pitchFamily="34" charset="0"/>
              </a:rPr>
              <a:t>Helpful Tips:</a:t>
            </a:r>
          </a:p>
          <a:p>
            <a:pPr algn="l">
              <a:buFontTx/>
              <a:buAutoNum type="arabicPeriod"/>
            </a:pPr>
            <a:r>
              <a:rPr lang="en-US" altLang="en-US" sz="2000" dirty="0">
                <a:latin typeface="Calibri" panose="020F0502020204030204" pitchFamily="34" charset="0"/>
                <a:cs typeface="Calibri" panose="020F0502020204030204" pitchFamily="34" charset="0"/>
              </a:rPr>
              <a:t>Minimize potential for fraud by removing PII from screen shots or vendor communications.</a:t>
            </a:r>
          </a:p>
          <a:p>
            <a:pPr algn="l">
              <a:buFontTx/>
              <a:buAutoNum type="arabicPeriod"/>
            </a:pPr>
            <a:r>
              <a:rPr lang="en-US" altLang="en-US" sz="2000" dirty="0">
                <a:latin typeface="Calibri" panose="020F0502020204030204" pitchFamily="34" charset="0"/>
                <a:cs typeface="Calibri" panose="020F0502020204030204" pitchFamily="34" charset="0"/>
              </a:rPr>
              <a:t>Pay close attention to email for email hacking.  </a:t>
            </a:r>
          </a:p>
          <a:p>
            <a:pPr algn="l"/>
            <a:r>
              <a:rPr lang="en-US" altLang="en-US" sz="2000" b="1" dirty="0">
                <a:latin typeface="Calibri" panose="020F0502020204030204" pitchFamily="34" charset="0"/>
                <a:cs typeface="Calibri" panose="020F0502020204030204" pitchFamily="34" charset="0"/>
              </a:rPr>
              <a:t>Note:  </a:t>
            </a:r>
            <a:r>
              <a:rPr lang="en-US" altLang="en-US" sz="2000" dirty="0">
                <a:latin typeface="Calibri" panose="020F0502020204030204" pitchFamily="34" charset="0"/>
                <a:cs typeface="Calibri" panose="020F0502020204030204" pitchFamily="34" charset="0"/>
              </a:rPr>
              <a:t>Hacker can possibly create an email that is only one letter or digit off from the actual.</a:t>
            </a:r>
          </a:p>
          <a:p>
            <a:endParaRPr lang="en-US" altLang="en-US" dirty="0"/>
          </a:p>
        </p:txBody>
      </p:sp>
      <p:sp>
        <p:nvSpPr>
          <p:cNvPr id="20485" name="Slide Number Placeholder 1">
            <a:extLst>
              <a:ext uri="{FF2B5EF4-FFF2-40B4-BE49-F238E27FC236}">
                <a16:creationId xmlns:a16="http://schemas.microsoft.com/office/drawing/2014/main" id="{733D3032-F664-45AE-930B-114E59278FF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4A937F-B3B8-49D1-8693-4F7F7A056EF0}" type="slidenum">
              <a:rPr lang="en-US" altLang="en-US" sz="1400" smtClean="0"/>
              <a:pPr>
                <a:spcBef>
                  <a:spcPct val="0"/>
                </a:spcBef>
                <a:buFontTx/>
                <a:buNone/>
              </a:pPr>
              <a:t>12</a:t>
            </a:fld>
            <a:endParaRPr lang="en-US" altLang="en-US" sz="1400"/>
          </a:p>
        </p:txBody>
      </p:sp>
      <p:pic>
        <p:nvPicPr>
          <p:cNvPr id="20486" name="Picture 10" descr="Budget-rgb">
            <a:extLst>
              <a:ext uri="{FF2B5EF4-FFF2-40B4-BE49-F238E27FC236}">
                <a16:creationId xmlns:a16="http://schemas.microsoft.com/office/drawing/2014/main" id="{FC3A7C8B-3B60-485A-AA7C-105864B42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8">
            <a:extLst>
              <a:ext uri="{FF2B5EF4-FFF2-40B4-BE49-F238E27FC236}">
                <a16:creationId xmlns:a16="http://schemas.microsoft.com/office/drawing/2014/main" id="{253AD65C-9CDF-4CA5-A2CA-1615FF88BF37}"/>
              </a:ext>
            </a:extLst>
          </p:cNvPr>
          <p:cNvSpPr txBox="1">
            <a:spLocks noChangeArrowheads="1"/>
          </p:cNvSpPr>
          <p:nvPr/>
        </p:nvSpPr>
        <p:spPr bwMode="auto">
          <a:xfrm>
            <a:off x="617538" y="498475"/>
            <a:ext cx="791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Fraud</a:t>
            </a:r>
            <a:r>
              <a:rPr lang="en-US" altLang="en-US" sz="2000"/>
              <a:t> </a:t>
            </a:r>
            <a:r>
              <a:rPr lang="en-US" altLang="en-US" sz="2000">
                <a:solidFill>
                  <a:schemeClr val="bg1"/>
                </a:solidFill>
              </a:rPr>
              <a:t>Prevention and Personally Identifiable Information (PII)</a:t>
            </a:r>
          </a:p>
        </p:txBody>
      </p:sp>
      <p:pic>
        <p:nvPicPr>
          <p:cNvPr id="20488" name="Picture 2">
            <a:extLst>
              <a:ext uri="{FF2B5EF4-FFF2-40B4-BE49-F238E27FC236}">
                <a16:creationId xmlns:a16="http://schemas.microsoft.com/office/drawing/2014/main" id="{AECC192A-2AB4-46B3-BE14-0D447C0CE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descr="blue 50% banner">
            <a:extLst>
              <a:ext uri="{FF2B5EF4-FFF2-40B4-BE49-F238E27FC236}">
                <a16:creationId xmlns:a16="http://schemas.microsoft.com/office/drawing/2014/main" id="{E71536A5-3553-49A4-BB7A-DC43D23F7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A3797EDF-489A-4C92-8116-665BBB97525F}"/>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2532" name="Slide Number Placeholder 1">
            <a:extLst>
              <a:ext uri="{FF2B5EF4-FFF2-40B4-BE49-F238E27FC236}">
                <a16:creationId xmlns:a16="http://schemas.microsoft.com/office/drawing/2014/main" id="{5B290946-CF71-4B74-9E70-6C1E9A720C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E73FF6-F632-436D-8948-49A61F8F7298}" type="slidenum">
              <a:rPr lang="en-US" altLang="en-US" sz="1400" smtClean="0"/>
              <a:pPr>
                <a:spcBef>
                  <a:spcPct val="0"/>
                </a:spcBef>
                <a:buFontTx/>
                <a:buNone/>
              </a:pPr>
              <a:t>13</a:t>
            </a:fld>
            <a:endParaRPr lang="en-US" altLang="en-US" sz="1400"/>
          </a:p>
        </p:txBody>
      </p:sp>
      <p:sp>
        <p:nvSpPr>
          <p:cNvPr id="22533" name="Title 1">
            <a:extLst>
              <a:ext uri="{FF2B5EF4-FFF2-40B4-BE49-F238E27FC236}">
                <a16:creationId xmlns:a16="http://schemas.microsoft.com/office/drawing/2014/main" id="{376C4743-05A4-467F-9B61-46DFA1FF0A11}"/>
              </a:ext>
            </a:extLst>
          </p:cNvPr>
          <p:cNvSpPr txBox="1">
            <a:spLocks noChangeArrowheads="1"/>
          </p:cNvSpPr>
          <p:nvPr/>
        </p:nvSpPr>
        <p:spPr bwMode="auto">
          <a:xfrm>
            <a:off x="566738" y="20161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chemeClr val="bg1"/>
                </a:solidFill>
                <a:latin typeface="Cambria" panose="02040503050406030204" pitchFamily="18" charset="0"/>
                <a:ea typeface="Cambria" panose="02040503050406030204" pitchFamily="18" charset="0"/>
                <a:cs typeface="Calibri" panose="020F0502020204030204" pitchFamily="34" charset="0"/>
              </a:rPr>
              <a:t>VDMU Processes</a:t>
            </a:r>
            <a:endParaRPr lang="en-US" altLang="en-US" sz="3700" i="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F34A3635-8355-4902-8BBF-AA95F0DF4E84}"/>
              </a:ext>
            </a:extLst>
          </p:cNvPr>
          <p:cNvGraphicFramePr>
            <a:graphicFrameLocks noGrp="1"/>
          </p:cNvGraphicFramePr>
          <p:nvPr>
            <p:extLst>
              <p:ext uri="{D42A27DB-BD31-4B8C-83A1-F6EECF244321}">
                <p14:modId xmlns:p14="http://schemas.microsoft.com/office/powerpoint/2010/main" val="2405751563"/>
              </p:ext>
            </p:extLst>
          </p:nvPr>
        </p:nvGraphicFramePr>
        <p:xfrm>
          <a:off x="304800" y="1211433"/>
          <a:ext cx="8610600" cy="4781379"/>
        </p:xfrm>
        <a:graphic>
          <a:graphicData uri="http://schemas.openxmlformats.org/drawingml/2006/table">
            <a:tbl>
              <a:tblPr bandRow="1"/>
              <a:tblGrid>
                <a:gridCol w="2748066">
                  <a:extLst>
                    <a:ext uri="{9D8B030D-6E8A-4147-A177-3AD203B41FA5}">
                      <a16:colId xmlns:a16="http://schemas.microsoft.com/office/drawing/2014/main" val="20000"/>
                    </a:ext>
                  </a:extLst>
                </a:gridCol>
                <a:gridCol w="5862534">
                  <a:extLst>
                    <a:ext uri="{9D8B030D-6E8A-4147-A177-3AD203B41FA5}">
                      <a16:colId xmlns:a16="http://schemas.microsoft.com/office/drawing/2014/main" val="20001"/>
                    </a:ext>
                  </a:extLst>
                </a:gridCol>
              </a:tblGrid>
              <a:tr h="1308225">
                <a:tc rowSpan="4">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latin typeface="Cambria" panose="02040503050406030204" pitchFamily="18" charset="0"/>
                          <a:ea typeface="Cambria" panose="02040503050406030204" pitchFamily="18" charset="0"/>
                          <a:cs typeface="Calibri" panose="020F0502020204030204" pitchFamily="34" charset="0"/>
                        </a:rPr>
                        <a:t>Due Diligence</a:t>
                      </a: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IRS Verification/</a:t>
                      </a:r>
                      <a:r>
                        <a:rPr lang="en-US" altLang="en-US" sz="2000" dirty="0">
                          <a:latin typeface="Cambria" panose="02040503050406030204" pitchFamily="18" charset="0"/>
                          <a:ea typeface="Cambria" panose="02040503050406030204" pitchFamily="18" charset="0"/>
                          <a:cs typeface="Calibri" panose="020F0502020204030204" pitchFamily="34" charset="0"/>
                        </a:rPr>
                        <a:t>(W-9) Review as potential for fines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0"/>
                  </a:ext>
                </a:extLst>
              </a:tr>
              <a:tr h="718574">
                <a:tc vMerge="1">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400" dirty="0">
                        <a:latin typeface="Calibri" panose="020F0502020204030204" pitchFamily="34" charset="0"/>
                        <a:cs typeface="Calibri" panose="020F0502020204030204" pitchFamily="34" charset="0"/>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r>
                        <a:rPr lang="en-US" sz="2000" dirty="0">
                          <a:latin typeface="Cambria" panose="02040503050406030204" pitchFamily="18" charset="0"/>
                          <a:ea typeface="Cambria" panose="02040503050406030204" pitchFamily="18" charset="0"/>
                          <a:cs typeface="Calibri" panose="020F0502020204030204" pitchFamily="34" charset="0"/>
                        </a:rPr>
                        <a:t>Bank Validation &lt; banking is required before approval of Replication&gt;</a:t>
                      </a: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1"/>
                  </a:ext>
                </a:extLst>
              </a:tr>
              <a:tr h="692595">
                <a:tc vMerge="1">
                  <a:txBody>
                    <a:bodyPr/>
                    <a:lstStyle/>
                    <a:p>
                      <a:endParaRPr lang="en-US" sz="2400" dirty="0"/>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latin typeface="Cambria" panose="02040503050406030204" pitchFamily="18" charset="0"/>
                          <a:ea typeface="Cambria" panose="02040503050406030204" pitchFamily="18" charset="0"/>
                          <a:cs typeface="Calibri" panose="020F0502020204030204" pitchFamily="34" charset="0"/>
                        </a:rPr>
                        <a:t>Validation of request by authorized official (fraud)</a:t>
                      </a:r>
                      <a:endParaRPr lang="en-US" sz="2000" dirty="0">
                        <a:latin typeface="Cambria" panose="02040503050406030204" pitchFamily="18" charset="0"/>
                        <a:ea typeface="Cambria" panose="02040503050406030204" pitchFamily="18" charset="0"/>
                      </a:endParaRP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2"/>
                  </a:ext>
                </a:extLst>
              </a:tr>
              <a:tr h="718574">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400" b="1"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dirty="0">
                          <a:latin typeface="Cambria" panose="02040503050406030204" pitchFamily="18" charset="0"/>
                          <a:ea typeface="Cambria" panose="02040503050406030204" pitchFamily="18" charset="0"/>
                          <a:cs typeface="Calibri" panose="020F0502020204030204" pitchFamily="34" charset="0"/>
                        </a:rPr>
                        <a:t>Address validation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sz="2000" i="1" dirty="0">
                        <a:latin typeface="Cambria" panose="02040503050406030204" pitchFamily="18" charset="0"/>
                        <a:ea typeface="Cambria" panose="02040503050406030204" pitchFamily="18" charset="0"/>
                        <a:cs typeface="Calibri" panose="020F0502020204030204" pitchFamily="34" charset="0"/>
                      </a:endParaRP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3"/>
                  </a:ext>
                </a:extLst>
              </a:tr>
              <a:tr h="1343411">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dirty="0">
                          <a:latin typeface="Cambria" panose="02040503050406030204" pitchFamily="18" charset="0"/>
                          <a:ea typeface="Cambria" panose="02040503050406030204" pitchFamily="18" charset="0"/>
                          <a:cs typeface="Calibri" panose="020F0502020204030204" pitchFamily="34" charset="0"/>
                        </a:rPr>
                        <a:t>Management Directives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2000" b="1" kern="1200" dirty="0">
                        <a:solidFill>
                          <a:schemeClr val="dk1"/>
                        </a:solidFill>
                        <a:latin typeface="Cambria" panose="02040503050406030204" pitchFamily="18" charset="0"/>
                        <a:ea typeface="Cambria" panose="02040503050406030204" pitchFamily="18" charset="0"/>
                        <a:cs typeface="Calibri" panose="020F0502020204030204" pitchFamily="34" charset="0"/>
                      </a:endParaRP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dirty="0">
                          <a:latin typeface="Cambria" panose="02040503050406030204" pitchFamily="18" charset="0"/>
                          <a:ea typeface="Cambria" panose="02040503050406030204" pitchFamily="18" charset="0"/>
                          <a:cs typeface="Calibri" panose="020F0502020204030204" pitchFamily="34" charset="0"/>
                        </a:rPr>
                        <a:t>County names cannot be changed due to Management Directive 305.4</a:t>
                      </a:r>
                      <a:br>
                        <a:rPr lang="en-US" altLang="en-US" sz="2000" dirty="0">
                          <a:latin typeface="Cambria" panose="02040503050406030204" pitchFamily="18" charset="0"/>
                          <a:ea typeface="Cambria" panose="02040503050406030204" pitchFamily="18" charset="0"/>
                          <a:cs typeface="Calibri" panose="020F0502020204030204" pitchFamily="34" charset="0"/>
                        </a:rPr>
                      </a:br>
                      <a:r>
                        <a:rPr lang="en-US" altLang="en-US" sz="2000" dirty="0">
                          <a:latin typeface="Cambria" panose="02040503050406030204" pitchFamily="18" charset="0"/>
                          <a:ea typeface="Cambria" panose="02040503050406030204" pitchFamily="18" charset="0"/>
                          <a:cs typeface="Calibri" panose="020F0502020204030204" pitchFamily="34" charset="0"/>
                          <a:hlinkClick r:id="rId4"/>
                        </a:rPr>
                        <a:t>http://www.oa.pa.gov/Policies/md/Documents/305_4.pdf</a:t>
                      </a:r>
                      <a:endParaRPr lang="en-US" altLang="en-US" sz="2000" dirty="0">
                        <a:latin typeface="Cambria" panose="02040503050406030204" pitchFamily="18" charset="0"/>
                        <a:ea typeface="Cambria" panose="02040503050406030204" pitchFamily="18" charset="0"/>
                        <a:cs typeface="Calibri" panose="020F0502020204030204" pitchFamily="34" charset="0"/>
                      </a:endParaRPr>
                    </a:p>
                  </a:txBody>
                  <a:tcPr marL="91447" marR="91447" marT="45726" marB="45726">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4"/>
                  </a:ext>
                </a:extLst>
              </a:tr>
            </a:tbl>
          </a:graphicData>
        </a:graphic>
      </p:graphicFrame>
      <p:pic>
        <p:nvPicPr>
          <p:cNvPr id="22551" name="Picture 10" descr="Budget-rgb">
            <a:extLst>
              <a:ext uri="{FF2B5EF4-FFF2-40B4-BE49-F238E27FC236}">
                <a16:creationId xmlns:a16="http://schemas.microsoft.com/office/drawing/2014/main" id="{9E166CD3-2AB5-4273-94FA-9259F054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
            <a:extLst>
              <a:ext uri="{FF2B5EF4-FFF2-40B4-BE49-F238E27FC236}">
                <a16:creationId xmlns:a16="http://schemas.microsoft.com/office/drawing/2014/main" id="{0A9456D3-95E9-4262-AD83-9AE89DECF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blue 50% banner">
            <a:extLst>
              <a:ext uri="{FF2B5EF4-FFF2-40B4-BE49-F238E27FC236}">
                <a16:creationId xmlns:a16="http://schemas.microsoft.com/office/drawing/2014/main" id="{FEB16EA3-A11E-4E92-8427-437D2A136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43EF9B2F-D138-4264-A0E7-083BC63CECDA}"/>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pic>
        <p:nvPicPr>
          <p:cNvPr id="23556" name="Picture 10" descr="Budget-rgb">
            <a:extLst>
              <a:ext uri="{FF2B5EF4-FFF2-40B4-BE49-F238E27FC236}">
                <a16:creationId xmlns:a16="http://schemas.microsoft.com/office/drawing/2014/main" id="{2EAF8CB4-15AE-4897-8B91-D6032A718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1">
            <a:extLst>
              <a:ext uri="{FF2B5EF4-FFF2-40B4-BE49-F238E27FC236}">
                <a16:creationId xmlns:a16="http://schemas.microsoft.com/office/drawing/2014/main" id="{78108814-9A2D-4D42-931B-979E0CAA259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3EB21B-477C-4187-8151-C39042C74612}" type="slidenum">
              <a:rPr lang="en-US" altLang="en-US" sz="1400" smtClean="0"/>
              <a:pPr>
                <a:spcBef>
                  <a:spcPct val="0"/>
                </a:spcBef>
                <a:buFontTx/>
                <a:buNone/>
              </a:pPr>
              <a:t>14</a:t>
            </a:fld>
            <a:endParaRPr lang="en-US" altLang="en-US" sz="1400"/>
          </a:p>
        </p:txBody>
      </p:sp>
      <p:sp>
        <p:nvSpPr>
          <p:cNvPr id="23558" name="Title 1">
            <a:extLst>
              <a:ext uri="{FF2B5EF4-FFF2-40B4-BE49-F238E27FC236}">
                <a16:creationId xmlns:a16="http://schemas.microsoft.com/office/drawing/2014/main" id="{00B5FCF4-B8A2-4294-A405-8223BB06969D}"/>
              </a:ext>
            </a:extLst>
          </p:cNvPr>
          <p:cNvSpPr txBox="1">
            <a:spLocks noChangeArrowheads="1"/>
          </p:cNvSpPr>
          <p:nvPr/>
        </p:nvSpPr>
        <p:spPr bwMode="auto">
          <a:xfrm>
            <a:off x="628650" y="252413"/>
            <a:ext cx="80851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chemeClr val="bg1"/>
                </a:solidFill>
                <a:latin typeface="Calibri" panose="020F0502020204030204" pitchFamily="34" charset="0"/>
                <a:cs typeface="Calibri" panose="020F0502020204030204" pitchFamily="34" charset="0"/>
              </a:rPr>
              <a:t>VDMU Contact Information for PSCC</a:t>
            </a:r>
            <a:endParaRPr lang="en-US" altLang="en-US" sz="3700" i="1" dirty="0">
              <a:solidFill>
                <a:schemeClr val="bg1"/>
              </a:solidFill>
              <a:latin typeface="Calibri" panose="020F0502020204030204" pitchFamily="34" charset="0"/>
              <a:cs typeface="Calibri" panose="020F0502020204030204" pitchFamily="34" charset="0"/>
            </a:endParaRPr>
          </a:p>
        </p:txBody>
      </p:sp>
      <p:sp>
        <p:nvSpPr>
          <p:cNvPr id="24584" name="Content Placeholder 2">
            <a:extLst>
              <a:ext uri="{FF2B5EF4-FFF2-40B4-BE49-F238E27FC236}">
                <a16:creationId xmlns:a16="http://schemas.microsoft.com/office/drawing/2014/main" id="{4167A546-50E2-4698-A5B7-93E8744E02F8}"/>
              </a:ext>
            </a:extLst>
          </p:cNvPr>
          <p:cNvSpPr txBox="1">
            <a:spLocks noChangeArrowheads="1"/>
          </p:cNvSpPr>
          <p:nvPr/>
        </p:nvSpPr>
        <p:spPr bwMode="auto">
          <a:xfrm>
            <a:off x="5080" y="1185006"/>
            <a:ext cx="9138920" cy="5672993"/>
          </a:xfrm>
          <a:prstGeom prst="rect">
            <a:avLst/>
          </a:prstGeom>
          <a:noFill/>
          <a:ln>
            <a:noFill/>
          </a:ln>
        </p:spPr>
        <p:txBody>
          <a:bodyPr numCol="2"/>
          <a:lstStyle>
            <a:lvl1pPr marL="285750" indent="-285750"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200150" indent="-285750" defTabSz="457200">
              <a:spcBef>
                <a:spcPct val="20000"/>
              </a:spcBef>
              <a:buChar char="•"/>
              <a:defRPr sz="2400">
                <a:solidFill>
                  <a:schemeClr val="tx1"/>
                </a:solidFill>
                <a:latin typeface="Arial" panose="020B0604020202020204" pitchFamily="34" charset="0"/>
              </a:defRPr>
            </a:lvl3pPr>
            <a:lvl4pPr marL="1543050" indent="-171450" defTabSz="457200">
              <a:spcBef>
                <a:spcPct val="20000"/>
              </a:spcBef>
              <a:buChar char="–"/>
              <a:defRPr sz="2000">
                <a:solidFill>
                  <a:schemeClr val="tx1"/>
                </a:solidFill>
                <a:latin typeface="Arial" panose="020B0604020202020204" pitchFamily="34" charset="0"/>
              </a:defRPr>
            </a:lvl4pPr>
            <a:lvl5pPr marL="2000250" indent="-171450" defTabSz="457200">
              <a:spcBef>
                <a:spcPct val="20000"/>
              </a:spcBef>
              <a:buChar char="»"/>
              <a:defRPr sz="2000">
                <a:solidFill>
                  <a:schemeClr val="tx1"/>
                </a:solidFill>
                <a:latin typeface="Arial" panose="020B0604020202020204" pitchFamily="34" charset="0"/>
              </a:defRPr>
            </a:lvl5pPr>
            <a:lvl6pPr marL="2457450" indent="-17145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14650" indent="-17145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371850" indent="-17145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29050" indent="-17145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lnSpc>
                <a:spcPct val="80000"/>
              </a:lnSpc>
              <a:spcBef>
                <a:spcPts val="1200"/>
              </a:spcBef>
              <a:spcAft>
                <a:spcPts val="1200"/>
              </a:spcAft>
              <a:buSzPct val="145000"/>
              <a:buNone/>
              <a:defRPr/>
            </a:pPr>
            <a:r>
              <a:rPr lang="en-US" altLang="en-US" sz="1400" b="1" dirty="0">
                <a:latin typeface="Cambria" panose="02040503050406030204" pitchFamily="18" charset="0"/>
                <a:ea typeface="Cambria" panose="02040503050406030204" pitchFamily="18" charset="0"/>
                <a:cs typeface="Calibri" panose="020F0502020204030204" pitchFamily="34" charset="0"/>
              </a:rPr>
              <a:t>	Phone :                                                                                </a:t>
            </a:r>
          </a:p>
          <a:p>
            <a:pPr lvl="1" eaLnBrk="1" hangingPunct="1">
              <a:lnSpc>
                <a:spcPct val="80000"/>
              </a:lnSpc>
              <a:spcBef>
                <a:spcPts val="1200"/>
              </a:spcBef>
              <a:spcAft>
                <a:spcPts val="1200"/>
              </a:spcAft>
              <a:buSzPct val="145000"/>
              <a:buFont typeface="Wingdings" panose="05000000000000000000" pitchFamily="2" charset="2"/>
              <a:buChar char="§"/>
              <a:defRPr/>
            </a:pPr>
            <a:r>
              <a:rPr lang="en-US" altLang="en-US" sz="1400" b="1" dirty="0">
                <a:latin typeface="Cambria" panose="02040503050406030204" pitchFamily="18" charset="0"/>
                <a:ea typeface="Cambria" panose="02040503050406030204" pitchFamily="18" charset="0"/>
                <a:cs typeface="Calibri" panose="020F0502020204030204" pitchFamily="34" charset="0"/>
              </a:rPr>
              <a:t>Toll free</a:t>
            </a:r>
            <a:r>
              <a:rPr lang="en-US" altLang="en-US" sz="1400" dirty="0">
                <a:latin typeface="Cambria" panose="02040503050406030204" pitchFamily="18" charset="0"/>
                <a:ea typeface="Cambria" panose="02040503050406030204" pitchFamily="18" charset="0"/>
                <a:cs typeface="Calibri" panose="020F0502020204030204" pitchFamily="34" charset="0"/>
              </a:rPr>
              <a:t>: 877-435-7363/</a:t>
            </a:r>
            <a:r>
              <a:rPr lang="en-US" altLang="en-US" sz="1400" b="1" dirty="0">
                <a:latin typeface="Cambria" panose="02040503050406030204" pitchFamily="18" charset="0"/>
                <a:ea typeface="Cambria" panose="02040503050406030204" pitchFamily="18" charset="0"/>
                <a:cs typeface="Calibri" panose="020F0502020204030204" pitchFamily="34" charset="0"/>
              </a:rPr>
              <a:t>Local</a:t>
            </a:r>
            <a:r>
              <a:rPr lang="en-US" altLang="en-US" sz="1400" dirty="0">
                <a:latin typeface="Cambria" panose="02040503050406030204" pitchFamily="18" charset="0"/>
                <a:ea typeface="Cambria" panose="02040503050406030204" pitchFamily="18" charset="0"/>
                <a:cs typeface="Calibri" panose="020F0502020204030204" pitchFamily="34" charset="0"/>
              </a:rPr>
              <a:t>:717-346-2676 </a:t>
            </a:r>
          </a:p>
          <a:p>
            <a:pPr lvl="1" eaLnBrk="1" hangingPunct="1">
              <a:lnSpc>
                <a:spcPct val="80000"/>
              </a:lnSpc>
              <a:spcBef>
                <a:spcPts val="1200"/>
              </a:spcBef>
              <a:spcAft>
                <a:spcPts val="1200"/>
              </a:spcAft>
              <a:buSzPct val="145000"/>
              <a:buFont typeface="Wingdings" panose="05000000000000000000" pitchFamily="2" charset="2"/>
              <a:buChar char="§"/>
              <a:defRPr/>
            </a:pPr>
            <a:r>
              <a:rPr lang="en-US" altLang="en-US" sz="1400" b="1" dirty="0">
                <a:latin typeface="Cambria" panose="02040503050406030204" pitchFamily="18" charset="0"/>
                <a:ea typeface="Cambria" panose="02040503050406030204" pitchFamily="18" charset="0"/>
                <a:cs typeface="Calibri" panose="020F0502020204030204" pitchFamily="34" charset="0"/>
              </a:rPr>
              <a:t>Fax:  </a:t>
            </a:r>
            <a:r>
              <a:rPr lang="en-US" altLang="en-US" sz="1400" dirty="0">
                <a:latin typeface="Cambria" panose="02040503050406030204" pitchFamily="18" charset="0"/>
                <a:ea typeface="Cambria" panose="02040503050406030204" pitchFamily="18" charset="0"/>
                <a:cs typeface="Calibri" panose="020F0502020204030204" pitchFamily="34" charset="0"/>
              </a:rPr>
              <a:t>717-214-0140</a:t>
            </a:r>
          </a:p>
          <a:p>
            <a:pPr marL="0" indent="0" eaLnBrk="1" hangingPunct="1">
              <a:lnSpc>
                <a:spcPct val="80000"/>
              </a:lnSpc>
              <a:spcBef>
                <a:spcPts val="1200"/>
              </a:spcBef>
              <a:spcAft>
                <a:spcPts val="1200"/>
              </a:spcAft>
              <a:buClr>
                <a:srgbClr val="F5CD06"/>
              </a:buClr>
              <a:buSzPct val="145000"/>
              <a:buNone/>
              <a:defRPr/>
            </a:pPr>
            <a:r>
              <a:rPr lang="en-US" altLang="en-US" sz="1500" b="1" dirty="0">
                <a:latin typeface="Cambria" panose="02040503050406030204" pitchFamily="18" charset="0"/>
                <a:ea typeface="Cambria" panose="02040503050406030204" pitchFamily="18" charset="0"/>
                <a:cs typeface="Calibri" panose="020F0502020204030204" pitchFamily="34" charset="0"/>
              </a:rPr>
              <a:t>	Phone Options: </a:t>
            </a:r>
          </a:p>
          <a:p>
            <a:pPr marL="685800" lvl="1" indent="-228600" eaLnBrk="1" hangingPunct="1">
              <a:lnSpc>
                <a:spcPct val="80000"/>
              </a:lnSpc>
              <a:spcBef>
                <a:spcPts val="1200"/>
              </a:spcBef>
              <a:spcAft>
                <a:spcPts val="1200"/>
              </a:spcAft>
              <a:buSzPct val="100000"/>
              <a:buFont typeface="+mj-lt"/>
              <a:buAutoNum type="arabicPeriod"/>
              <a:defRPr/>
            </a:pPr>
            <a:r>
              <a:rPr lang="en-US" altLang="en-US" sz="1400" dirty="0">
                <a:latin typeface="Cambria" panose="02040503050406030204" pitchFamily="18" charset="0"/>
                <a:ea typeface="Cambria" panose="02040503050406030204" pitchFamily="18" charset="0"/>
                <a:cs typeface="Calibri" panose="020F0502020204030204" pitchFamily="34" charset="0"/>
              </a:rPr>
              <a:t>Vendor Number</a:t>
            </a:r>
          </a:p>
          <a:p>
            <a:pPr marL="685800" lvl="1" indent="-228600" eaLnBrk="1" hangingPunct="1">
              <a:lnSpc>
                <a:spcPct val="80000"/>
              </a:lnSpc>
              <a:spcBef>
                <a:spcPts val="1200"/>
              </a:spcBef>
              <a:spcAft>
                <a:spcPts val="1200"/>
              </a:spcAft>
              <a:buSzPct val="100000"/>
              <a:buFont typeface="+mj-lt"/>
              <a:buAutoNum type="arabicPeriod"/>
              <a:defRPr/>
            </a:pPr>
            <a:r>
              <a:rPr lang="en-US" altLang="en-US" sz="1400" dirty="0">
                <a:latin typeface="Cambria" panose="02040503050406030204" pitchFamily="18" charset="0"/>
                <a:ea typeface="Cambria" panose="02040503050406030204" pitchFamily="18" charset="0"/>
                <a:cs typeface="Calibri" panose="020F0502020204030204" pitchFamily="34" charset="0"/>
              </a:rPr>
              <a:t>Payment Inquiry </a:t>
            </a:r>
          </a:p>
          <a:p>
            <a:pPr marL="685800" lvl="1" indent="-228600" eaLnBrk="1" hangingPunct="1">
              <a:lnSpc>
                <a:spcPct val="80000"/>
              </a:lnSpc>
              <a:spcBef>
                <a:spcPts val="1200"/>
              </a:spcBef>
              <a:spcAft>
                <a:spcPts val="1200"/>
              </a:spcAft>
              <a:buClr>
                <a:schemeClr val="tx1"/>
              </a:buClr>
              <a:buSzPct val="100000"/>
              <a:buFont typeface="+mj-lt"/>
              <a:buAutoNum type="arabicPeriod"/>
              <a:defRPr/>
            </a:pPr>
            <a:r>
              <a:rPr lang="en-US" altLang="en-US" sz="1400" dirty="0">
                <a:latin typeface="Cambria" panose="02040503050406030204" pitchFamily="18" charset="0"/>
                <a:ea typeface="Cambria" panose="02040503050406030204" pitchFamily="18" charset="0"/>
                <a:cs typeface="Calibri" panose="020F0502020204030204" pitchFamily="34" charset="0"/>
              </a:rPr>
              <a:t>Master Data Changes </a:t>
            </a:r>
          </a:p>
          <a:p>
            <a:pPr marL="685800" lvl="1" indent="-228600" eaLnBrk="1" hangingPunct="1">
              <a:lnSpc>
                <a:spcPct val="80000"/>
              </a:lnSpc>
              <a:spcBef>
                <a:spcPts val="1200"/>
              </a:spcBef>
              <a:spcAft>
                <a:spcPts val="1200"/>
              </a:spcAft>
              <a:buSzPct val="100000"/>
              <a:buFont typeface="+mj-lt"/>
              <a:buAutoNum type="arabicPeriod"/>
              <a:defRPr/>
            </a:pPr>
            <a:r>
              <a:rPr lang="en-US" altLang="en-US" sz="1400" dirty="0">
                <a:latin typeface="Cambria" panose="02040503050406030204" pitchFamily="18" charset="0"/>
                <a:ea typeface="Cambria" panose="02040503050406030204" pitchFamily="18" charset="0"/>
                <a:cs typeface="Calibri" panose="020F0502020204030204" pitchFamily="34" charset="0"/>
              </a:rPr>
              <a:t>1099/B notice</a:t>
            </a:r>
          </a:p>
          <a:p>
            <a:pPr marL="685800" lvl="1" indent="-228600" eaLnBrk="1" hangingPunct="1">
              <a:lnSpc>
                <a:spcPct val="80000"/>
              </a:lnSpc>
              <a:spcBef>
                <a:spcPts val="1200"/>
              </a:spcBef>
              <a:spcAft>
                <a:spcPts val="1200"/>
              </a:spcAft>
              <a:buSzPct val="100000"/>
              <a:buFont typeface="+mj-lt"/>
              <a:buAutoNum type="arabicPeriod"/>
              <a:defRPr/>
            </a:pPr>
            <a:r>
              <a:rPr lang="en-US" altLang="en-US" sz="1400" dirty="0">
                <a:latin typeface="Cambria" panose="02040503050406030204" pitchFamily="18" charset="0"/>
                <a:ea typeface="Cambria" panose="02040503050406030204" pitchFamily="18" charset="0"/>
                <a:cs typeface="Calibri" panose="020F0502020204030204" pitchFamily="34" charset="0"/>
              </a:rPr>
              <a:t>PA Supplier Portal Administrative Support</a:t>
            </a:r>
          </a:p>
          <a:p>
            <a:pPr marL="457200" lvl="1" indent="0" eaLnBrk="1" hangingPunct="1">
              <a:lnSpc>
                <a:spcPct val="80000"/>
              </a:lnSpc>
              <a:spcBef>
                <a:spcPts val="1200"/>
              </a:spcBef>
              <a:spcAft>
                <a:spcPts val="1200"/>
              </a:spcAft>
              <a:buSzPct val="145000"/>
              <a:buNone/>
              <a:defRPr/>
            </a:pPr>
            <a:r>
              <a:rPr lang="en-US" altLang="en-US" sz="1200" b="1" dirty="0">
                <a:highlight>
                  <a:srgbClr val="00FF00"/>
                </a:highlight>
                <a:latin typeface="Cambria" panose="02040503050406030204" pitchFamily="18" charset="0"/>
                <a:ea typeface="Cambria" panose="02040503050406030204" pitchFamily="18" charset="0"/>
                <a:cs typeface="Calibri" panose="020F0502020204030204" pitchFamily="34" charset="0"/>
              </a:rPr>
              <a:t>Open</a:t>
            </a:r>
            <a:r>
              <a:rPr lang="en-US" altLang="en-US" sz="1200" b="1" dirty="0">
                <a:latin typeface="Cambria" panose="02040503050406030204" pitchFamily="18" charset="0"/>
                <a:ea typeface="Cambria" panose="02040503050406030204" pitchFamily="18" charset="0"/>
                <a:cs typeface="Calibri" panose="020F0502020204030204" pitchFamily="34" charset="0"/>
              </a:rPr>
              <a:t>:</a:t>
            </a:r>
            <a:r>
              <a:rPr lang="en-US" altLang="en-US" sz="1200" dirty="0">
                <a:latin typeface="Cambria" panose="02040503050406030204" pitchFamily="18" charset="0"/>
                <a:ea typeface="Cambria" panose="02040503050406030204" pitchFamily="18" charset="0"/>
                <a:cs typeface="Calibri" panose="020F0502020204030204" pitchFamily="34" charset="0"/>
              </a:rPr>
              <a:t> Mon-Fri 8 a.m. – 4:30 p.m. EST except holidays</a:t>
            </a:r>
          </a:p>
          <a:p>
            <a:pPr marL="457200" lvl="1" indent="0" eaLnBrk="1" hangingPunct="1">
              <a:lnSpc>
                <a:spcPct val="80000"/>
              </a:lnSpc>
              <a:spcBef>
                <a:spcPts val="1200"/>
              </a:spcBef>
              <a:spcAft>
                <a:spcPts val="1200"/>
              </a:spcAft>
              <a:buSzPct val="145000"/>
              <a:buNone/>
              <a:defRPr/>
            </a:pPr>
            <a:endParaRPr lang="en-US" altLang="en-US" sz="1400" dirty="0">
              <a:latin typeface="Cambria" panose="02040503050406030204" pitchFamily="18" charset="0"/>
              <a:ea typeface="Cambria" panose="02040503050406030204" pitchFamily="18" charset="0"/>
              <a:cs typeface="Calibri" panose="020F0502020204030204" pitchFamily="34" charset="0"/>
            </a:endParaRPr>
          </a:p>
          <a:p>
            <a:pPr marL="0" indent="0" eaLnBrk="1" hangingPunct="1">
              <a:lnSpc>
                <a:spcPct val="80000"/>
              </a:lnSpc>
              <a:spcBef>
                <a:spcPts val="1200"/>
              </a:spcBef>
              <a:spcAft>
                <a:spcPts val="1200"/>
              </a:spcAft>
              <a:buClr>
                <a:srgbClr val="F5CD06"/>
              </a:buClr>
              <a:buSzPct val="145000"/>
              <a:buNone/>
              <a:defRPr/>
            </a:pPr>
            <a:endParaRPr lang="en-US" altLang="en-US" sz="1400" b="1" dirty="0">
              <a:latin typeface="Cambria" panose="02040503050406030204" pitchFamily="18" charset="0"/>
              <a:ea typeface="Cambria" panose="02040503050406030204" pitchFamily="18" charset="0"/>
              <a:cs typeface="Calibri" panose="020F0502020204030204" pitchFamily="34" charset="0"/>
            </a:endParaRPr>
          </a:p>
          <a:p>
            <a:pPr marL="0" indent="0" eaLnBrk="1" hangingPunct="1">
              <a:lnSpc>
                <a:spcPct val="80000"/>
              </a:lnSpc>
              <a:spcBef>
                <a:spcPts val="1200"/>
              </a:spcBef>
              <a:spcAft>
                <a:spcPts val="1200"/>
              </a:spcAft>
              <a:buClr>
                <a:srgbClr val="F5CD06"/>
              </a:buClr>
              <a:buSzPct val="145000"/>
              <a:buNone/>
              <a:defRPr/>
            </a:pPr>
            <a:r>
              <a:rPr lang="en-US" altLang="en-US" sz="1300" b="1" dirty="0">
                <a:latin typeface="Cambria" panose="02040503050406030204" pitchFamily="18" charset="0"/>
                <a:ea typeface="Cambria" panose="02040503050406030204" pitchFamily="18" charset="0"/>
                <a:cs typeface="Calibri" panose="020F0502020204030204" pitchFamily="34" charset="0"/>
              </a:rPr>
              <a:t>	 Email:</a:t>
            </a:r>
            <a:endParaRPr lang="en-US" altLang="en-US" sz="1300" b="1" dirty="0">
              <a:solidFill>
                <a:srgbClr val="FF0000"/>
              </a:solidFill>
              <a:highlight>
                <a:srgbClr val="FFFF00"/>
              </a:highlight>
              <a:latin typeface="Cambria" panose="02040503050406030204" pitchFamily="18" charset="0"/>
              <a:ea typeface="Cambria" panose="02040503050406030204" pitchFamily="18" charset="0"/>
              <a:cs typeface="Calibri" panose="020F0502020204030204" pitchFamily="34" charset="0"/>
            </a:endParaRPr>
          </a:p>
          <a:p>
            <a:pPr lvl="1" eaLnBrk="1" hangingPunct="1">
              <a:lnSpc>
                <a:spcPct val="80000"/>
              </a:lnSpc>
              <a:spcBef>
                <a:spcPts val="1200"/>
              </a:spcBef>
              <a:spcAft>
                <a:spcPts val="1200"/>
              </a:spcAft>
              <a:buSzPct val="145000"/>
              <a:buFont typeface="Arial" panose="020B0604020202020204" pitchFamily="34" charset="0"/>
              <a:buChar char="•"/>
              <a:defRPr/>
            </a:pPr>
            <a:r>
              <a:rPr lang="en-US" altLang="en-US" sz="1300" dirty="0">
                <a:latin typeface="Cambria" panose="02040503050406030204" pitchFamily="18" charset="0"/>
                <a:ea typeface="Cambria" panose="02040503050406030204" pitchFamily="18" charset="0"/>
                <a:cs typeface="Calibri" panose="020F0502020204030204" pitchFamily="34" charset="0"/>
              </a:rPr>
              <a:t>VDMU or W9s:	</a:t>
            </a:r>
            <a:r>
              <a:rPr lang="en-US" altLang="en-US" sz="1300" dirty="0">
                <a:solidFill>
                  <a:srgbClr val="FF0000"/>
                </a:solidFill>
                <a:latin typeface="Cambria" panose="02040503050406030204" pitchFamily="18" charset="0"/>
                <a:ea typeface="Cambria" panose="02040503050406030204" pitchFamily="18" charset="0"/>
                <a:cs typeface="Calibri" panose="020F0502020204030204" pitchFamily="34" charset="0"/>
              </a:rPr>
              <a:t>ra-psc_supplier_requests@pa.gov</a:t>
            </a:r>
          </a:p>
          <a:p>
            <a:pPr lvl="1" eaLnBrk="1" hangingPunct="1">
              <a:lnSpc>
                <a:spcPct val="80000"/>
              </a:lnSpc>
              <a:spcBef>
                <a:spcPts val="1200"/>
              </a:spcBef>
              <a:spcAft>
                <a:spcPts val="1200"/>
              </a:spcAft>
              <a:buSzPct val="145000"/>
              <a:buFont typeface="Arial" panose="020B0604020202020204" pitchFamily="34" charset="0"/>
              <a:buChar char="•"/>
              <a:defRPr/>
            </a:pPr>
            <a:r>
              <a:rPr lang="en-US" altLang="en-US" sz="1300" dirty="0">
                <a:latin typeface="Cambria" panose="02040503050406030204" pitchFamily="18" charset="0"/>
                <a:ea typeface="Cambria" panose="02040503050406030204" pitchFamily="18" charset="0"/>
                <a:cs typeface="Calibri" panose="020F0502020204030204" pitchFamily="34" charset="0"/>
              </a:rPr>
              <a:t>Audit Confirmations:	 </a:t>
            </a:r>
            <a:r>
              <a:rPr lang="en-US" altLang="en-US" sz="1300" dirty="0">
                <a:solidFill>
                  <a:srgbClr val="FF0000"/>
                </a:solidFill>
                <a:latin typeface="Cambria" panose="02040503050406030204" pitchFamily="18" charset="0"/>
                <a:ea typeface="Cambria" panose="020405030504060302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ra-auditconfirmation@pa.gov</a:t>
            </a:r>
            <a:r>
              <a:rPr lang="en-US" altLang="en-US" sz="130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1" eaLnBrk="1" hangingPunct="1">
              <a:lnSpc>
                <a:spcPct val="80000"/>
              </a:lnSpc>
              <a:spcBef>
                <a:spcPts val="1200"/>
              </a:spcBef>
              <a:spcAft>
                <a:spcPts val="1200"/>
              </a:spcAft>
              <a:buSzPct val="145000"/>
              <a:buFont typeface="Arial" panose="020B0604020202020204" pitchFamily="34" charset="0"/>
              <a:buChar char="•"/>
              <a:defRPr/>
            </a:pPr>
            <a:r>
              <a:rPr lang="en-US" altLang="en-US" sz="1300" dirty="0">
                <a:latin typeface="Cambria" panose="02040503050406030204" pitchFamily="18" charset="0"/>
                <a:ea typeface="Cambria" panose="02040503050406030204" pitchFamily="18" charset="0"/>
                <a:cs typeface="Calibri" panose="020F0502020204030204" pitchFamily="34" charset="0"/>
              </a:rPr>
              <a:t>Payment Inquiries: </a:t>
            </a:r>
            <a:r>
              <a:rPr lang="en-US" altLang="en-US" sz="1300" dirty="0">
                <a:solidFill>
                  <a:srgbClr val="FF0000"/>
                </a:solidFill>
                <a:latin typeface="Cambria" panose="02040503050406030204" pitchFamily="18" charset="0"/>
                <a:ea typeface="Cambria" panose="020405030504060302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ra-pscpaymentinquire@pa.gov</a:t>
            </a:r>
            <a:r>
              <a:rPr lang="en-US" altLang="en-US" sz="130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1" eaLnBrk="1" hangingPunct="1">
              <a:lnSpc>
                <a:spcPct val="80000"/>
              </a:lnSpc>
              <a:buClr>
                <a:srgbClr val="F5CD06"/>
              </a:buClr>
              <a:buSzPct val="145000"/>
              <a:buFont typeface="Arial" panose="020B0604020202020204" pitchFamily="34" charset="0"/>
              <a:buChar char="•"/>
              <a:defRPr/>
            </a:pPr>
            <a:endParaRPr lang="en-US" altLang="en-US" sz="2200" dirty="0">
              <a:latin typeface="Calibri" panose="020F0502020204030204" pitchFamily="34" charset="0"/>
              <a:cs typeface="Calibri" panose="020F0502020204030204" pitchFamily="34" charset="0"/>
            </a:endParaRPr>
          </a:p>
        </p:txBody>
      </p:sp>
      <p:pic>
        <p:nvPicPr>
          <p:cNvPr id="23561" name="Picture 2">
            <a:extLst>
              <a:ext uri="{FF2B5EF4-FFF2-40B4-BE49-F238E27FC236}">
                <a16:creationId xmlns:a16="http://schemas.microsoft.com/office/drawing/2014/main" id="{E2072568-B2D8-4706-B9E9-720C28095F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 y="645795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a:extLst>
              <a:ext uri="{FF2B5EF4-FFF2-40B4-BE49-F238E27FC236}">
                <a16:creationId xmlns:a16="http://schemas.microsoft.com/office/drawing/2014/main" id="{909B184D-53CC-46FA-916C-3FAE89D02E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5900" y="3886199"/>
            <a:ext cx="3162300" cy="138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blue 50% banner">
            <a:extLst>
              <a:ext uri="{FF2B5EF4-FFF2-40B4-BE49-F238E27FC236}">
                <a16:creationId xmlns:a16="http://schemas.microsoft.com/office/drawing/2014/main" id="{EFF908B6-18D6-4A9A-B47F-FE79F2EFD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9795FBEA-E19B-4CC7-8DEC-1EA0AE87D0CD}"/>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1508" name="Content Placeholder 1">
            <a:extLst>
              <a:ext uri="{FF2B5EF4-FFF2-40B4-BE49-F238E27FC236}">
                <a16:creationId xmlns:a16="http://schemas.microsoft.com/office/drawing/2014/main" id="{84C0248D-8C1A-4371-ACBB-9F99EE5AFE38}"/>
              </a:ext>
            </a:extLst>
          </p:cNvPr>
          <p:cNvSpPr>
            <a:spLocks noGrp="1" noChangeArrowheads="1"/>
          </p:cNvSpPr>
          <p:nvPr>
            <p:ph idx="1"/>
          </p:nvPr>
        </p:nvSpPr>
        <p:spPr>
          <a:xfrm>
            <a:off x="319088" y="1250950"/>
            <a:ext cx="8229600" cy="460375"/>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2000" kern="1200" dirty="0">
                <a:solidFill>
                  <a:prstClr val="black"/>
                </a:solidFill>
                <a:latin typeface="Calibri" panose="020F0502020204030204" pitchFamily="34" charset="0"/>
                <a:cs typeface="Calibri" panose="020F0502020204030204" pitchFamily="34" charset="0"/>
              </a:rPr>
              <a:t>The OB Website Homepage    </a:t>
            </a:r>
            <a:r>
              <a:rPr lang="en-US" altLang="en-US" sz="2000" kern="1200" dirty="0">
                <a:solidFill>
                  <a:prstClr val="black"/>
                </a:solidFill>
                <a:latin typeface="Calibri" panose="020F0502020204030204" pitchFamily="34" charset="0"/>
                <a:cs typeface="Calibri" panose="020F0502020204030204" pitchFamily="34" charset="0"/>
                <a:hlinkClick r:id="rId4"/>
              </a:rPr>
              <a:t>www.budget.pa.gov</a:t>
            </a:r>
            <a:endParaRPr lang="en-US" altLang="en-US" sz="2000" kern="1200" dirty="0">
              <a:solidFill>
                <a:prstClr val="black"/>
              </a:solidFill>
              <a:latin typeface="Calibri" panose="020F0502020204030204" pitchFamily="34" charset="0"/>
              <a:cs typeface="Calibri" panose="020F0502020204030204" pitchFamily="34" charset="0"/>
            </a:endParaRPr>
          </a:p>
          <a:p>
            <a:pPr>
              <a:defRPr/>
            </a:pPr>
            <a:endParaRPr lang="en-US" altLang="en-US" sz="2400" dirty="0"/>
          </a:p>
        </p:txBody>
      </p:sp>
      <p:sp>
        <p:nvSpPr>
          <p:cNvPr id="24581" name="Slide Number Placeholder 1">
            <a:extLst>
              <a:ext uri="{FF2B5EF4-FFF2-40B4-BE49-F238E27FC236}">
                <a16:creationId xmlns:a16="http://schemas.microsoft.com/office/drawing/2014/main" id="{5C6D46DE-C12B-48C1-8B8E-E33BEA13D8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7FCA44-BD78-44F1-9C4A-242B8AE7B008}" type="slidenum">
              <a:rPr lang="en-US" altLang="en-US" sz="1400" smtClean="0"/>
              <a:pPr>
                <a:spcBef>
                  <a:spcPct val="0"/>
                </a:spcBef>
                <a:buFontTx/>
                <a:buNone/>
              </a:pPr>
              <a:t>15</a:t>
            </a:fld>
            <a:endParaRPr lang="en-US" altLang="en-US" sz="1400"/>
          </a:p>
        </p:txBody>
      </p:sp>
      <p:sp>
        <p:nvSpPr>
          <p:cNvPr id="24582" name="Title 1">
            <a:extLst>
              <a:ext uri="{FF2B5EF4-FFF2-40B4-BE49-F238E27FC236}">
                <a16:creationId xmlns:a16="http://schemas.microsoft.com/office/drawing/2014/main" id="{7C294C03-FA76-40A7-8073-74A2C4DCB6EB}"/>
              </a:ext>
            </a:extLst>
          </p:cNvPr>
          <p:cNvSpPr txBox="1">
            <a:spLocks noChangeArrowheads="1"/>
          </p:cNvSpPr>
          <p:nvPr/>
        </p:nvSpPr>
        <p:spPr bwMode="auto">
          <a:xfrm>
            <a:off x="601663" y="22701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24583" name="Picture 1">
            <a:extLst>
              <a:ext uri="{FF2B5EF4-FFF2-40B4-BE49-F238E27FC236}">
                <a16:creationId xmlns:a16="http://schemas.microsoft.com/office/drawing/2014/main" id="{28416650-211F-44A4-BB07-7131C5645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1708150"/>
            <a:ext cx="89693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descr="Budget-rgb">
            <a:extLst>
              <a:ext uri="{FF2B5EF4-FFF2-40B4-BE49-F238E27FC236}">
                <a16:creationId xmlns:a16="http://schemas.microsoft.com/office/drawing/2014/main" id="{6FE2A77D-93D0-465A-9CB4-CACAD3B6E1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a:extLst>
              <a:ext uri="{FF2B5EF4-FFF2-40B4-BE49-F238E27FC236}">
                <a16:creationId xmlns:a16="http://schemas.microsoft.com/office/drawing/2014/main" id="{C31D3C68-38FF-4F53-8D34-577E7C0FA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511925"/>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descr="blue 50% banner">
            <a:extLst>
              <a:ext uri="{FF2B5EF4-FFF2-40B4-BE49-F238E27FC236}">
                <a16:creationId xmlns:a16="http://schemas.microsoft.com/office/drawing/2014/main" id="{DAB81628-403B-49A4-BFAA-E7BDC74A1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3D12B3F0-498C-4D89-B39F-1E2966737F3C}"/>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311C0F0B-70B8-47A6-986A-5CAB28E8E4F8}"/>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25605" name="Slide Number Placeholder 1">
            <a:extLst>
              <a:ext uri="{FF2B5EF4-FFF2-40B4-BE49-F238E27FC236}">
                <a16:creationId xmlns:a16="http://schemas.microsoft.com/office/drawing/2014/main" id="{E2BFED93-7517-4068-8C67-7DEA0AFAC7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14A1C9-85ED-4ED9-BA1A-9C616C0645E5}" type="slidenum">
              <a:rPr lang="en-US" altLang="en-US" sz="1400" smtClean="0"/>
              <a:pPr>
                <a:spcBef>
                  <a:spcPct val="0"/>
                </a:spcBef>
                <a:buFontTx/>
                <a:buNone/>
              </a:pPr>
              <a:t>16</a:t>
            </a:fld>
            <a:endParaRPr lang="en-US" altLang="en-US" sz="1400"/>
          </a:p>
        </p:txBody>
      </p:sp>
      <p:sp>
        <p:nvSpPr>
          <p:cNvPr id="25606" name="Title 1">
            <a:extLst>
              <a:ext uri="{FF2B5EF4-FFF2-40B4-BE49-F238E27FC236}">
                <a16:creationId xmlns:a16="http://schemas.microsoft.com/office/drawing/2014/main" id="{95EDF768-3596-4703-BEB1-028686DED85A}"/>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25607" name="Picture 2">
            <a:extLst>
              <a:ext uri="{FF2B5EF4-FFF2-40B4-BE49-F238E27FC236}">
                <a16:creationId xmlns:a16="http://schemas.microsoft.com/office/drawing/2014/main" id="{E738C7F1-B54F-43AC-A727-E0C834076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a:extLst>
              <a:ext uri="{FF2B5EF4-FFF2-40B4-BE49-F238E27FC236}">
                <a16:creationId xmlns:a16="http://schemas.microsoft.com/office/drawing/2014/main" id="{ECEE9B81-36BA-4BBB-BF9F-920425024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1573213"/>
            <a:ext cx="482917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udget-rgb">
            <a:extLst>
              <a:ext uri="{FF2B5EF4-FFF2-40B4-BE49-F238E27FC236}">
                <a16:creationId xmlns:a16="http://schemas.microsoft.com/office/drawing/2014/main" id="{3BB5E4B8-9395-42C2-ACE3-2920745022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6288" y="6130925"/>
            <a:ext cx="22621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3" descr="blue 50% banner">
            <a:extLst>
              <a:ext uri="{FF2B5EF4-FFF2-40B4-BE49-F238E27FC236}">
                <a16:creationId xmlns:a16="http://schemas.microsoft.com/office/drawing/2014/main" id="{E22A6601-89D6-4CFA-BDA0-06099F493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a:extLst>
              <a:ext uri="{FF2B5EF4-FFF2-40B4-BE49-F238E27FC236}">
                <a16:creationId xmlns:a16="http://schemas.microsoft.com/office/drawing/2014/main" id="{26DF0E18-B310-4EAB-95E6-B298DB5B69E9}"/>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DEF9564F-ED97-459D-AD01-BDA7094596E9}"/>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26630" name="Slide Number Placeholder 1">
            <a:extLst>
              <a:ext uri="{FF2B5EF4-FFF2-40B4-BE49-F238E27FC236}">
                <a16:creationId xmlns:a16="http://schemas.microsoft.com/office/drawing/2014/main" id="{4E608C88-3186-4F42-BCF5-C7F5D747C1A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F18806-D442-428D-821A-C6B291BE41F3}" type="slidenum">
              <a:rPr lang="en-US" altLang="en-US" sz="1400" smtClean="0"/>
              <a:pPr>
                <a:spcBef>
                  <a:spcPct val="0"/>
                </a:spcBef>
                <a:buFontTx/>
                <a:buNone/>
              </a:pPr>
              <a:t>17</a:t>
            </a:fld>
            <a:endParaRPr lang="en-US" altLang="en-US" sz="1400" dirty="0"/>
          </a:p>
        </p:txBody>
      </p:sp>
      <p:sp>
        <p:nvSpPr>
          <p:cNvPr id="26631" name="Title 1">
            <a:extLst>
              <a:ext uri="{FF2B5EF4-FFF2-40B4-BE49-F238E27FC236}">
                <a16:creationId xmlns:a16="http://schemas.microsoft.com/office/drawing/2014/main" id="{BE8EB4E7-0A11-48A8-8A98-765C0B8AA883}"/>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26632" name="Picture 2">
            <a:extLst>
              <a:ext uri="{FF2B5EF4-FFF2-40B4-BE49-F238E27FC236}">
                <a16:creationId xmlns:a16="http://schemas.microsoft.com/office/drawing/2014/main" id="{6735CEB5-BFFC-4281-BBC4-DD1F0B70D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Budget-rgb">
            <a:extLst>
              <a:ext uri="{FF2B5EF4-FFF2-40B4-BE49-F238E27FC236}">
                <a16:creationId xmlns:a16="http://schemas.microsoft.com/office/drawing/2014/main" id="{5DB186F0-CA77-444E-A649-24B37C5BF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1732"/>
            <a:ext cx="22621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960429-F942-CAD1-ACFC-1A4C3AFD1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1447800"/>
            <a:ext cx="8839200" cy="47939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13" descr="blue 50% banner">
            <a:extLst>
              <a:ext uri="{FF2B5EF4-FFF2-40B4-BE49-F238E27FC236}">
                <a16:creationId xmlns:a16="http://schemas.microsoft.com/office/drawing/2014/main" id="{1B2DDF7D-FC2E-45D8-96F2-8D18F7336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CFC7829E-DE92-446D-9755-C43659F50989}"/>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58D35E16-12FE-4BEB-B7BB-D44CA63B5610}"/>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27654" name="Slide Number Placeholder 1">
            <a:extLst>
              <a:ext uri="{FF2B5EF4-FFF2-40B4-BE49-F238E27FC236}">
                <a16:creationId xmlns:a16="http://schemas.microsoft.com/office/drawing/2014/main" id="{D43E8171-4F43-449C-898F-A4E4CE0C36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536229-A048-46A5-8DC4-9DBF668B1366}" type="slidenum">
              <a:rPr lang="en-US" altLang="en-US" sz="1400" smtClean="0"/>
              <a:pPr>
                <a:spcBef>
                  <a:spcPct val="0"/>
                </a:spcBef>
                <a:buFontTx/>
                <a:buNone/>
              </a:pPr>
              <a:t>18</a:t>
            </a:fld>
            <a:endParaRPr lang="en-US" altLang="en-US" sz="1400"/>
          </a:p>
        </p:txBody>
      </p:sp>
      <p:sp>
        <p:nvSpPr>
          <p:cNvPr id="27655" name="Title 1">
            <a:extLst>
              <a:ext uri="{FF2B5EF4-FFF2-40B4-BE49-F238E27FC236}">
                <a16:creationId xmlns:a16="http://schemas.microsoft.com/office/drawing/2014/main" id="{393D0D3F-64A4-4D1B-8720-3D3088678733}"/>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27656" name="Picture 2">
            <a:extLst>
              <a:ext uri="{FF2B5EF4-FFF2-40B4-BE49-F238E27FC236}">
                <a16:creationId xmlns:a16="http://schemas.microsoft.com/office/drawing/2014/main" id="{5F9DEDAD-9542-41DB-B270-BA4581EA82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descr="Budget-rgb">
            <a:extLst>
              <a:ext uri="{FF2B5EF4-FFF2-40B4-BE49-F238E27FC236}">
                <a16:creationId xmlns:a16="http://schemas.microsoft.com/office/drawing/2014/main" id="{7D8FD368-B0A6-4FCE-AC0D-5D2874AF11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6130925"/>
            <a:ext cx="22621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C3D25A7-0B92-1EC2-1BD6-4BC58CC4AE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075" y="1447800"/>
            <a:ext cx="8229600" cy="4679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3" descr="blue 50% banner">
            <a:extLst>
              <a:ext uri="{FF2B5EF4-FFF2-40B4-BE49-F238E27FC236}">
                <a16:creationId xmlns:a16="http://schemas.microsoft.com/office/drawing/2014/main" id="{F9A56311-393B-4B00-9CEE-6DDC8C442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5772C2D9-CCF5-4E09-A4D5-D247799B34D9}"/>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4AA1444A-F35A-4698-A876-D7324B83DC02}"/>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29701" name="Slide Number Placeholder 1">
            <a:extLst>
              <a:ext uri="{FF2B5EF4-FFF2-40B4-BE49-F238E27FC236}">
                <a16:creationId xmlns:a16="http://schemas.microsoft.com/office/drawing/2014/main" id="{EF96F886-BE9F-49CD-B6AA-8BAD8589330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29D3BD-A11A-4F2C-B0C2-7C8882A2FAC9}" type="slidenum">
              <a:rPr lang="en-US" altLang="en-US" sz="1400" smtClean="0"/>
              <a:pPr>
                <a:spcBef>
                  <a:spcPct val="0"/>
                </a:spcBef>
                <a:buFontTx/>
                <a:buNone/>
              </a:pPr>
              <a:t>19</a:t>
            </a:fld>
            <a:endParaRPr lang="en-US" altLang="en-US" sz="1400"/>
          </a:p>
        </p:txBody>
      </p:sp>
      <p:sp>
        <p:nvSpPr>
          <p:cNvPr id="29702" name="Title 1">
            <a:extLst>
              <a:ext uri="{FF2B5EF4-FFF2-40B4-BE49-F238E27FC236}">
                <a16:creationId xmlns:a16="http://schemas.microsoft.com/office/drawing/2014/main" id="{2B1F4E81-CFE9-4FFC-8200-20584AF48E1C}"/>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29703" name="Picture 2">
            <a:extLst>
              <a:ext uri="{FF2B5EF4-FFF2-40B4-BE49-F238E27FC236}">
                <a16:creationId xmlns:a16="http://schemas.microsoft.com/office/drawing/2014/main" id="{0C5503FE-B635-49D2-92E3-EBCC8C71A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descr="Budget-rgb">
            <a:extLst>
              <a:ext uri="{FF2B5EF4-FFF2-40B4-BE49-F238E27FC236}">
                <a16:creationId xmlns:a16="http://schemas.microsoft.com/office/drawing/2014/main" id="{D3F74B45-FB13-41AF-AFB1-CE7544003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6130925"/>
            <a:ext cx="22621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586E8F8-060F-7137-5DA7-4906F8832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1573212"/>
            <a:ext cx="7696200" cy="44878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3" descr="blue 50% banner">
            <a:extLst>
              <a:ext uri="{FF2B5EF4-FFF2-40B4-BE49-F238E27FC236}">
                <a16:creationId xmlns:a16="http://schemas.microsoft.com/office/drawing/2014/main" id="{66CF9D48-38FE-4762-941E-B68591D9E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043D5CB3-B2BE-4920-BDE3-B3D9DB7E48FE}"/>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pic>
        <p:nvPicPr>
          <p:cNvPr id="3076" name="Picture 10" descr="Budget-rgb">
            <a:extLst>
              <a:ext uri="{FF2B5EF4-FFF2-40B4-BE49-F238E27FC236}">
                <a16:creationId xmlns:a16="http://schemas.microsoft.com/office/drawing/2014/main" id="{CB4CD8D0-B528-45A6-BF52-F5451DF37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lide Number Placeholder 1">
            <a:extLst>
              <a:ext uri="{FF2B5EF4-FFF2-40B4-BE49-F238E27FC236}">
                <a16:creationId xmlns:a16="http://schemas.microsoft.com/office/drawing/2014/main" id="{3F0A1CAA-9BDE-4B9A-AA15-496CB2B936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A95CE5-8670-4E28-8022-AF744ABD86C4}" type="slidenum">
              <a:rPr lang="en-US" altLang="en-US" sz="1400" smtClean="0"/>
              <a:pPr>
                <a:spcBef>
                  <a:spcPct val="0"/>
                </a:spcBef>
                <a:buFontTx/>
                <a:buNone/>
              </a:pPr>
              <a:t>2</a:t>
            </a:fld>
            <a:endParaRPr lang="en-US" altLang="en-US" sz="1400"/>
          </a:p>
        </p:txBody>
      </p:sp>
      <p:pic>
        <p:nvPicPr>
          <p:cNvPr id="3078" name="Picture 6" descr="A close up of a sign&#10;&#10;Description generated with very high confidence">
            <a:extLst>
              <a:ext uri="{FF2B5EF4-FFF2-40B4-BE49-F238E27FC236}">
                <a16:creationId xmlns:a16="http://schemas.microsoft.com/office/drawing/2014/main" id="{62DD6E4F-518B-44A9-A3EE-1EF23F613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563" y="1027113"/>
            <a:ext cx="3944937"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CAA96D8D-2618-4693-9237-504DD792FABE}"/>
              </a:ext>
            </a:extLst>
          </p:cNvPr>
          <p:cNvSpPr txBox="1">
            <a:spLocks/>
          </p:cNvSpPr>
          <p:nvPr/>
        </p:nvSpPr>
        <p:spPr bwMode="auto">
          <a:xfrm>
            <a:off x="1371600" y="2235200"/>
            <a:ext cx="6667500" cy="1143000"/>
          </a:xfrm>
          <a:prstGeom prst="rect">
            <a:avLst/>
          </a:prstGeom>
          <a:noFill/>
          <a:ln>
            <a:noFill/>
          </a:ln>
          <a:effectLst/>
        </p:spPr>
        <p:txBody>
          <a:bodyPr>
            <a:normAutofit fontScale="250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fontAlgn="auto">
              <a:spcAft>
                <a:spcPts val="0"/>
              </a:spcAft>
              <a:defRPr/>
            </a:pPr>
            <a:r>
              <a:rPr lang="en-US" sz="11200" i="1" kern="0" dirty="0">
                <a:solidFill>
                  <a:srgbClr val="0070C0"/>
                </a:solidFill>
                <a:latin typeface="Cambria" panose="02040503050406030204" pitchFamily="18" charset="0"/>
                <a:ea typeface="Cambria" panose="02040503050406030204" pitchFamily="18" charset="0"/>
                <a:cs typeface="Calibri" panose="020F0502020204030204" pitchFamily="34" charset="0"/>
              </a:rPr>
              <a:t>Bureau of Payable Services</a:t>
            </a:r>
            <a:br>
              <a:rPr lang="en-US" sz="14400" kern="0" dirty="0">
                <a:solidFill>
                  <a:srgbClr val="0070C0"/>
                </a:solidFill>
                <a:latin typeface="Cambria" panose="02040503050406030204" pitchFamily="18" charset="0"/>
                <a:ea typeface="Cambria" panose="02040503050406030204" pitchFamily="18" charset="0"/>
                <a:cs typeface="Calibri" panose="020F0502020204030204" pitchFamily="34" charset="0"/>
              </a:rPr>
            </a:br>
            <a:br>
              <a:rPr lang="en-US" sz="5600" kern="0" dirty="0">
                <a:solidFill>
                  <a:srgbClr val="0070C0"/>
                </a:solidFill>
                <a:latin typeface="Cambria" panose="02040503050406030204" pitchFamily="18" charset="0"/>
                <a:ea typeface="Cambria" panose="02040503050406030204" pitchFamily="18" charset="0"/>
                <a:cs typeface="Calibri" panose="020F0502020204030204" pitchFamily="34" charset="0"/>
              </a:rPr>
            </a:br>
            <a:br>
              <a:rPr lang="en-US" sz="5600" kern="0" dirty="0">
                <a:solidFill>
                  <a:srgbClr val="0070C0"/>
                </a:solidFill>
                <a:latin typeface="Cambria" panose="02040503050406030204" pitchFamily="18" charset="0"/>
                <a:ea typeface="Cambria" panose="02040503050406030204" pitchFamily="18" charset="0"/>
                <a:cs typeface="Calibri" panose="020F0502020204030204" pitchFamily="34" charset="0"/>
              </a:rPr>
            </a:br>
            <a:r>
              <a:rPr lang="en-US" sz="11200" kern="0" dirty="0">
                <a:solidFill>
                  <a:srgbClr val="0070C0"/>
                </a:solidFill>
                <a:latin typeface="Cambria" panose="02040503050406030204" pitchFamily="18" charset="0"/>
                <a:ea typeface="Cambria" panose="02040503050406030204" pitchFamily="18" charset="0"/>
                <a:cs typeface="Calibri" panose="020F0502020204030204" pitchFamily="34" charset="0"/>
              </a:rPr>
              <a:t>April 13</a:t>
            </a:r>
            <a:r>
              <a:rPr lang="en-US" sz="11200" kern="0" baseline="30000" dirty="0">
                <a:solidFill>
                  <a:srgbClr val="0070C0"/>
                </a:solidFill>
                <a:latin typeface="Cambria" panose="02040503050406030204" pitchFamily="18" charset="0"/>
                <a:ea typeface="Cambria" panose="02040503050406030204" pitchFamily="18" charset="0"/>
                <a:cs typeface="Calibri" panose="020F0502020204030204" pitchFamily="34" charset="0"/>
              </a:rPr>
              <a:t>th</a:t>
            </a:r>
            <a:r>
              <a:rPr lang="en-US" sz="11200" kern="0" dirty="0">
                <a:solidFill>
                  <a:srgbClr val="0070C0"/>
                </a:solidFill>
                <a:latin typeface="Cambria" panose="02040503050406030204" pitchFamily="18" charset="0"/>
                <a:ea typeface="Cambria" panose="02040503050406030204" pitchFamily="18" charset="0"/>
                <a:cs typeface="Calibri" panose="020F0502020204030204" pitchFamily="34" charset="0"/>
              </a:rPr>
              <a:t>, 2023</a:t>
            </a:r>
            <a:br>
              <a:rPr lang="en-US" kern="0" dirty="0">
                <a:latin typeface="Calibri" panose="020F0502020204030204" pitchFamily="34" charset="0"/>
                <a:cs typeface="Calibri" panose="020F0502020204030204" pitchFamily="34" charset="0"/>
              </a:rPr>
            </a:br>
            <a:br>
              <a:rPr lang="en-US" kern="0" dirty="0">
                <a:latin typeface="Calibri" panose="020F0502020204030204" pitchFamily="34" charset="0"/>
                <a:cs typeface="Calibri" panose="020F0502020204030204" pitchFamily="34" charset="0"/>
              </a:rPr>
            </a:br>
            <a:endParaRPr lang="en-US" i="1" kern="0" dirty="0">
              <a:latin typeface="Calibri" panose="020F0502020204030204" pitchFamily="34" charset="0"/>
              <a:cs typeface="Calibri" panose="020F0502020204030204" pitchFamily="34" charset="0"/>
            </a:endParaRPr>
          </a:p>
        </p:txBody>
      </p:sp>
      <p:sp>
        <p:nvSpPr>
          <p:cNvPr id="3080" name="TextBox 9">
            <a:extLst>
              <a:ext uri="{FF2B5EF4-FFF2-40B4-BE49-F238E27FC236}">
                <a16:creationId xmlns:a16="http://schemas.microsoft.com/office/drawing/2014/main" id="{9CB221F9-120B-48A3-9442-71A5916C0554}"/>
              </a:ext>
            </a:extLst>
          </p:cNvPr>
          <p:cNvSpPr txBox="1">
            <a:spLocks noChangeArrowheads="1"/>
          </p:cNvSpPr>
          <p:nvPr/>
        </p:nvSpPr>
        <p:spPr bwMode="auto">
          <a:xfrm>
            <a:off x="757238" y="3378200"/>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i="1" dirty="0">
                <a:solidFill>
                  <a:srgbClr val="00588E"/>
                </a:solidFill>
                <a:latin typeface="Cambria" panose="02040503050406030204" pitchFamily="18" charset="0"/>
                <a:ea typeface="Cambria" panose="02040503050406030204" pitchFamily="18" charset="0"/>
                <a:cs typeface="Calibri" panose="020F0502020204030204" pitchFamily="34" charset="0"/>
              </a:rPr>
              <a:t>Welcome to </a:t>
            </a:r>
            <a:br>
              <a:rPr lang="en-US" altLang="en-US" sz="3600" i="1" dirty="0">
                <a:solidFill>
                  <a:srgbClr val="00588E"/>
                </a:solidFill>
                <a:latin typeface="Cambria" panose="02040503050406030204" pitchFamily="18" charset="0"/>
                <a:ea typeface="Cambria" panose="02040503050406030204" pitchFamily="18" charset="0"/>
                <a:cs typeface="Calibri" panose="020F0502020204030204" pitchFamily="34" charset="0"/>
              </a:rPr>
            </a:br>
            <a:r>
              <a:rPr lang="en-US" altLang="en-US" sz="4400" i="1" dirty="0">
                <a:solidFill>
                  <a:srgbClr val="00588E"/>
                </a:solidFill>
                <a:latin typeface="Cambria" panose="02040503050406030204" pitchFamily="18" charset="0"/>
                <a:ea typeface="Cambria" panose="02040503050406030204" pitchFamily="18" charset="0"/>
                <a:cs typeface="Calibri" panose="020F0502020204030204" pitchFamily="34" charset="0"/>
              </a:rPr>
              <a:t>The Payable Services Center</a:t>
            </a:r>
            <a:endParaRPr lang="en-US" altLang="en-US" i="1" dirty="0">
              <a:solidFill>
                <a:srgbClr val="00588E"/>
              </a:solidFill>
              <a:latin typeface="Cambria" panose="02040503050406030204" pitchFamily="18" charset="0"/>
              <a:ea typeface="Cambria" panose="02040503050406030204" pitchFamily="18" charset="0"/>
            </a:endParaRPr>
          </a:p>
        </p:txBody>
      </p:sp>
      <p:sp>
        <p:nvSpPr>
          <p:cNvPr id="3081" name="Subtitle 2">
            <a:extLst>
              <a:ext uri="{FF2B5EF4-FFF2-40B4-BE49-F238E27FC236}">
                <a16:creationId xmlns:a16="http://schemas.microsoft.com/office/drawing/2014/main" id="{934C90D4-D5A9-4797-9B89-FF0782AF8748}"/>
              </a:ext>
            </a:extLst>
          </p:cNvPr>
          <p:cNvSpPr txBox="1">
            <a:spLocks noChangeArrowheads="1"/>
          </p:cNvSpPr>
          <p:nvPr/>
        </p:nvSpPr>
        <p:spPr bwMode="auto">
          <a:xfrm>
            <a:off x="152400" y="4888865"/>
            <a:ext cx="5257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F5CD06"/>
              </a:buClr>
              <a:buFontTx/>
              <a:buNone/>
            </a:pPr>
            <a:r>
              <a:rPr lang="en-US" altLang="en-US" sz="2000" dirty="0">
                <a:solidFill>
                  <a:srgbClr val="002060"/>
                </a:solidFill>
                <a:latin typeface="Cambria" panose="02040503050406030204" pitchFamily="18" charset="0"/>
                <a:ea typeface="Cambria" panose="02040503050406030204" pitchFamily="18" charset="0"/>
                <a:cs typeface="Calibri" panose="020F0502020204030204" pitchFamily="34" charset="0"/>
              </a:rPr>
              <a:t>Presenters:</a:t>
            </a:r>
            <a:br>
              <a:rPr lang="en-US" altLang="en-US" sz="100" dirty="0">
                <a:latin typeface="Cambria" panose="02040503050406030204" pitchFamily="18" charset="0"/>
                <a:ea typeface="Cambria" panose="02040503050406030204" pitchFamily="18" charset="0"/>
                <a:cs typeface="Calibri" panose="020F0502020204030204" pitchFamily="34" charset="0"/>
              </a:rPr>
            </a:br>
            <a:endParaRPr lang="en-US" altLang="en-US" sz="1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lvl="1" algn="r">
              <a:lnSpc>
                <a:spcPct val="90000"/>
              </a:lnSpc>
              <a:buClr>
                <a:srgbClr val="F5CD06"/>
              </a:buClr>
            </a:pPr>
            <a:r>
              <a:rPr lang="en-US" alt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Ashley Jackson</a:t>
            </a:r>
            <a:br>
              <a:rPr lang="en-US" altLang="en-US" sz="1600"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en-US" altLang="en-US" sz="1600" i="1" dirty="0">
                <a:solidFill>
                  <a:srgbClr val="002060"/>
                </a:solidFill>
                <a:latin typeface="Cambria" panose="02040503050406030204" pitchFamily="18" charset="0"/>
                <a:ea typeface="Cambria" panose="02040503050406030204" pitchFamily="18" charset="0"/>
                <a:cs typeface="Calibri" panose="020F0502020204030204" pitchFamily="34" charset="0"/>
              </a:rPr>
              <a:t>Supervisor, Vendor Data Management Unit</a:t>
            </a:r>
            <a:br>
              <a:rPr lang="en-US" altLang="en-US" sz="800" i="1" dirty="0">
                <a:solidFill>
                  <a:srgbClr val="002060"/>
                </a:solidFill>
                <a:latin typeface="Cambria" panose="02040503050406030204" pitchFamily="18" charset="0"/>
                <a:ea typeface="Cambria" panose="02040503050406030204" pitchFamily="18" charset="0"/>
                <a:cs typeface="Calibri" panose="020F0502020204030204" pitchFamily="34" charset="0"/>
              </a:rPr>
            </a:br>
            <a:endParaRPr lang="en-US" altLang="en-US" sz="800" i="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lvl="1" algn="r">
              <a:lnSpc>
                <a:spcPct val="90000"/>
              </a:lnSpc>
              <a:buClr>
                <a:srgbClr val="F5CD06"/>
              </a:buClr>
            </a:pPr>
            <a:r>
              <a:rPr lang="en-US" alt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Barbara Yessel</a:t>
            </a:r>
            <a:br>
              <a:rPr lang="en-US" altLang="en-US" sz="1600"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en-US" altLang="en-US" sz="1600" i="1" dirty="0">
                <a:solidFill>
                  <a:srgbClr val="002060"/>
                </a:solidFill>
                <a:latin typeface="Cambria" panose="02040503050406030204" pitchFamily="18" charset="0"/>
                <a:ea typeface="Cambria" panose="02040503050406030204" pitchFamily="18" charset="0"/>
                <a:cs typeface="Calibri" panose="020F0502020204030204" pitchFamily="34" charset="0"/>
              </a:rPr>
              <a:t>Assistant Director, Payable Services Call Center</a:t>
            </a:r>
          </a:p>
        </p:txBody>
      </p:sp>
      <p:pic>
        <p:nvPicPr>
          <p:cNvPr id="3082" name="Picture 2">
            <a:extLst>
              <a:ext uri="{FF2B5EF4-FFF2-40B4-BE49-F238E27FC236}">
                <a16:creationId xmlns:a16="http://schemas.microsoft.com/office/drawing/2014/main" id="{0963D4EE-7F24-437A-BE8C-A0283B7CC6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13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3" descr="blue 50% banner">
            <a:extLst>
              <a:ext uri="{FF2B5EF4-FFF2-40B4-BE49-F238E27FC236}">
                <a16:creationId xmlns:a16="http://schemas.microsoft.com/office/drawing/2014/main" id="{EC4C9578-E1D7-46DD-A0C5-F88D726CC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a:extLst>
              <a:ext uri="{FF2B5EF4-FFF2-40B4-BE49-F238E27FC236}">
                <a16:creationId xmlns:a16="http://schemas.microsoft.com/office/drawing/2014/main" id="{A368DAE9-8BD8-41AE-AA17-0E3ABBE9DFC6}"/>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38756D3F-2F66-4772-9529-DF7E8D873328}"/>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30726" name="Slide Number Placeholder 1">
            <a:extLst>
              <a:ext uri="{FF2B5EF4-FFF2-40B4-BE49-F238E27FC236}">
                <a16:creationId xmlns:a16="http://schemas.microsoft.com/office/drawing/2014/main" id="{2AC0BD6C-5EBB-4393-B5A7-85CD792995A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AE4D7A-65B2-417D-8732-0C66C64779C6}" type="slidenum">
              <a:rPr lang="en-US" altLang="en-US" sz="1400" smtClean="0"/>
              <a:pPr>
                <a:spcBef>
                  <a:spcPct val="0"/>
                </a:spcBef>
                <a:buFontTx/>
                <a:buNone/>
              </a:pPr>
              <a:t>20</a:t>
            </a:fld>
            <a:endParaRPr lang="en-US" altLang="en-US" sz="1400"/>
          </a:p>
        </p:txBody>
      </p:sp>
      <p:sp>
        <p:nvSpPr>
          <p:cNvPr id="30727" name="Title 1">
            <a:extLst>
              <a:ext uri="{FF2B5EF4-FFF2-40B4-BE49-F238E27FC236}">
                <a16:creationId xmlns:a16="http://schemas.microsoft.com/office/drawing/2014/main" id="{6D5DEC42-D65F-4F07-B3A3-E9D0FE3FC0DB}"/>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30728" name="Picture 2">
            <a:extLst>
              <a:ext uri="{FF2B5EF4-FFF2-40B4-BE49-F238E27FC236}">
                <a16:creationId xmlns:a16="http://schemas.microsoft.com/office/drawing/2014/main" id="{C9DF81A0-D6AF-4BBA-B9B0-AC61D57D4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descr="Budget-rgb">
            <a:extLst>
              <a:ext uri="{FF2B5EF4-FFF2-40B4-BE49-F238E27FC236}">
                <a16:creationId xmlns:a16="http://schemas.microsoft.com/office/drawing/2014/main" id="{81CE7965-B891-4999-8AA1-63CDB2569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6268773"/>
            <a:ext cx="2133600" cy="51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A4A894-4BD0-0535-2480-F4C02FEE7B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76" y="1573213"/>
            <a:ext cx="7956360" cy="46450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blue 50% banner">
            <a:extLst>
              <a:ext uri="{FF2B5EF4-FFF2-40B4-BE49-F238E27FC236}">
                <a16:creationId xmlns:a16="http://schemas.microsoft.com/office/drawing/2014/main" id="{ACA953CF-76E0-4D4C-91C1-055882585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a:extLst>
              <a:ext uri="{FF2B5EF4-FFF2-40B4-BE49-F238E27FC236}">
                <a16:creationId xmlns:a16="http://schemas.microsoft.com/office/drawing/2014/main" id="{4FC82746-5510-4D0C-90D2-8CA7245C5848}"/>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3556" name="Content Placeholder 1">
            <a:extLst>
              <a:ext uri="{FF2B5EF4-FFF2-40B4-BE49-F238E27FC236}">
                <a16:creationId xmlns:a16="http://schemas.microsoft.com/office/drawing/2014/main" id="{97C60111-56A1-4818-87DA-B5E3770E0D8F}"/>
              </a:ext>
            </a:extLst>
          </p:cNvPr>
          <p:cNvSpPr>
            <a:spLocks noGrp="1" noChangeArrowheads="1"/>
          </p:cNvSpPr>
          <p:nvPr>
            <p:ph idx="1"/>
          </p:nvPr>
        </p:nvSpPr>
        <p:spPr>
          <a:xfrm>
            <a:off x="441325" y="1143000"/>
            <a:ext cx="8229600" cy="430213"/>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1800" kern="1200" dirty="0">
                <a:solidFill>
                  <a:prstClr val="black"/>
                </a:solidFill>
                <a:latin typeface="Calibri" panose="020F0502020204030204" pitchFamily="34" charset="0"/>
                <a:cs typeface="Calibri" panose="020F0502020204030204" pitchFamily="34" charset="0"/>
              </a:rPr>
              <a:t>The OB Website for VENDORS     </a:t>
            </a:r>
            <a:r>
              <a:rPr lang="en-US" altLang="en-US" sz="1800" kern="1200" dirty="0">
                <a:solidFill>
                  <a:prstClr val="black"/>
                </a:solidFill>
                <a:latin typeface="Calibri" panose="020F0502020204030204" pitchFamily="34" charset="0"/>
                <a:cs typeface="Calibri" panose="020F0502020204030204" pitchFamily="34" charset="0"/>
                <a:hlinkClick r:id="rId4"/>
              </a:rPr>
              <a:t>www.budget.pa.gov/services/forvendors</a:t>
            </a:r>
            <a:r>
              <a:rPr lang="en-US" altLang="en-US" sz="1800" kern="1200" dirty="0">
                <a:solidFill>
                  <a:prstClr val="black"/>
                </a:solidFill>
                <a:latin typeface="Calibri" panose="020F0502020204030204" pitchFamily="34" charset="0"/>
                <a:cs typeface="Calibri" panose="020F0502020204030204" pitchFamily="34" charset="0"/>
              </a:rPr>
              <a:t> </a:t>
            </a:r>
            <a:endParaRPr lang="en-US" altLang="en-US" sz="1800" dirty="0"/>
          </a:p>
        </p:txBody>
      </p:sp>
      <p:sp>
        <p:nvSpPr>
          <p:cNvPr id="33797" name="Slide Number Placeholder 1">
            <a:extLst>
              <a:ext uri="{FF2B5EF4-FFF2-40B4-BE49-F238E27FC236}">
                <a16:creationId xmlns:a16="http://schemas.microsoft.com/office/drawing/2014/main" id="{B93190A5-616D-484D-BB42-39DBD600C5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A359E0-8207-4D14-9073-47813F5D1B0C}" type="slidenum">
              <a:rPr lang="en-US" altLang="en-US" sz="1400" smtClean="0"/>
              <a:pPr>
                <a:spcBef>
                  <a:spcPct val="0"/>
                </a:spcBef>
                <a:buFontTx/>
                <a:buNone/>
              </a:pPr>
              <a:t>21</a:t>
            </a:fld>
            <a:endParaRPr lang="en-US" altLang="en-US" sz="1400"/>
          </a:p>
        </p:txBody>
      </p:sp>
      <p:sp>
        <p:nvSpPr>
          <p:cNvPr id="33798" name="Title 1">
            <a:extLst>
              <a:ext uri="{FF2B5EF4-FFF2-40B4-BE49-F238E27FC236}">
                <a16:creationId xmlns:a16="http://schemas.microsoft.com/office/drawing/2014/main" id="{F5BAEB58-22BF-44C9-AD84-3D0FC22BC2F3}"/>
              </a:ext>
            </a:extLst>
          </p:cNvPr>
          <p:cNvSpPr txBox="1">
            <a:spLocks noChangeArrowheads="1"/>
          </p:cNvSpPr>
          <p:nvPr/>
        </p:nvSpPr>
        <p:spPr bwMode="auto">
          <a:xfrm>
            <a:off x="58578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33799" name="Picture 2">
            <a:extLst>
              <a:ext uri="{FF2B5EF4-FFF2-40B4-BE49-F238E27FC236}">
                <a16:creationId xmlns:a16="http://schemas.microsoft.com/office/drawing/2014/main" id="{78328DCF-6427-40F0-B37A-94B586A26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descr="Budget-rgb">
            <a:extLst>
              <a:ext uri="{FF2B5EF4-FFF2-40B4-BE49-F238E27FC236}">
                <a16:creationId xmlns:a16="http://schemas.microsoft.com/office/drawing/2014/main" id="{44B2CF6D-A835-45B1-B812-CDACF5448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288" y="6130925"/>
            <a:ext cx="22621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1" name="Group 10">
            <a:extLst>
              <a:ext uri="{FF2B5EF4-FFF2-40B4-BE49-F238E27FC236}">
                <a16:creationId xmlns:a16="http://schemas.microsoft.com/office/drawing/2014/main" id="{FF36073F-8B57-49A9-88B3-82B5711202D4}"/>
              </a:ext>
            </a:extLst>
          </p:cNvPr>
          <p:cNvGrpSpPr>
            <a:grpSpLocks/>
          </p:cNvGrpSpPr>
          <p:nvPr/>
        </p:nvGrpSpPr>
        <p:grpSpPr bwMode="auto">
          <a:xfrm>
            <a:off x="425450" y="1439863"/>
            <a:ext cx="7924800" cy="4933950"/>
            <a:chOff x="425450" y="1439863"/>
            <a:chExt cx="7924800" cy="4934046"/>
          </a:xfrm>
        </p:grpSpPr>
        <p:pic>
          <p:nvPicPr>
            <p:cNvPr id="33802" name="Picture 9">
              <a:extLst>
                <a:ext uri="{FF2B5EF4-FFF2-40B4-BE49-F238E27FC236}">
                  <a16:creationId xmlns:a16="http://schemas.microsoft.com/office/drawing/2014/main" id="{0D814A13-1AF3-4E7A-87B7-496BC627C8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 y="4462365"/>
              <a:ext cx="7908497" cy="191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
              <a:extLst>
                <a:ext uri="{FF2B5EF4-FFF2-40B4-BE49-F238E27FC236}">
                  <a16:creationId xmlns:a16="http://schemas.microsoft.com/office/drawing/2014/main" id="{D53EC716-8207-4B36-8913-9BDFBA4A4F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 y="1439863"/>
              <a:ext cx="7908925" cy="148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7">
              <a:extLst>
                <a:ext uri="{FF2B5EF4-FFF2-40B4-BE49-F238E27FC236}">
                  <a16:creationId xmlns:a16="http://schemas.microsoft.com/office/drawing/2014/main" id="{6AFC48ED-C9C2-49DE-BD5D-E41BD95721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325" y="2656261"/>
              <a:ext cx="7908925" cy="1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3" descr="blue 50% banner">
            <a:extLst>
              <a:ext uri="{FF2B5EF4-FFF2-40B4-BE49-F238E27FC236}">
                <a16:creationId xmlns:a16="http://schemas.microsoft.com/office/drawing/2014/main" id="{73513EE1-A55A-4785-BDE1-91D27547E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a:extLst>
              <a:ext uri="{FF2B5EF4-FFF2-40B4-BE49-F238E27FC236}">
                <a16:creationId xmlns:a16="http://schemas.microsoft.com/office/drawing/2014/main" id="{EA1D4E41-5613-493C-BAEE-02D434A93715}"/>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2532" name="Content Placeholder 1">
            <a:extLst>
              <a:ext uri="{FF2B5EF4-FFF2-40B4-BE49-F238E27FC236}">
                <a16:creationId xmlns:a16="http://schemas.microsoft.com/office/drawing/2014/main" id="{78E14E55-7760-44D8-B885-E394809DE76D}"/>
              </a:ext>
            </a:extLst>
          </p:cNvPr>
          <p:cNvSpPr>
            <a:spLocks noGrp="1" noChangeArrowheads="1"/>
          </p:cNvSpPr>
          <p:nvPr>
            <p:ph idx="1"/>
          </p:nvPr>
        </p:nvSpPr>
        <p:spPr>
          <a:xfrm>
            <a:off x="457200" y="1325563"/>
            <a:ext cx="8229600" cy="1036637"/>
          </a:xfrm>
        </p:spPr>
        <p:txBody>
          <a:bodyPr/>
          <a:lstStyle/>
          <a:p>
            <a:pPr marL="285750" indent="-285750" defTabSz="457200" eaLnBrk="1" hangingPunct="1">
              <a:spcBef>
                <a:spcPts val="1200"/>
              </a:spcBef>
              <a:spcAft>
                <a:spcPts val="1200"/>
              </a:spcAft>
              <a:buClr>
                <a:srgbClr val="1287C3"/>
              </a:buClr>
              <a:buSzPct val="145000"/>
              <a:buFont typeface="Arial" panose="020B0604020202020204" pitchFamily="34" charset="0"/>
              <a:buChar char="•"/>
              <a:defRPr/>
            </a:pPr>
            <a:r>
              <a:rPr lang="en-US" altLang="en-US" sz="2000" kern="1200" dirty="0">
                <a:solidFill>
                  <a:prstClr val="black"/>
                </a:solidFill>
                <a:latin typeface="Calibri" panose="020F0502020204030204" pitchFamily="34" charset="0"/>
                <a:cs typeface="Calibri" panose="020F0502020204030204" pitchFamily="34" charset="0"/>
              </a:rPr>
              <a:t>The OB Website for AGENCIES: </a:t>
            </a:r>
            <a:r>
              <a:rPr lang="en-US" altLang="en-US" sz="2000" kern="1200" dirty="0">
                <a:solidFill>
                  <a:prstClr val="black"/>
                </a:solidFill>
                <a:latin typeface="Calibri" panose="020F0502020204030204" pitchFamily="34" charset="0"/>
                <a:cs typeface="Calibri" panose="020F0502020204030204" pitchFamily="34" charset="0"/>
                <a:hlinkClick r:id="rId4"/>
              </a:rPr>
              <a:t>https://collab.pa.gov/ob/intranet/ComptrollerOperations/BPSPORTAL/Pages/Home.aspx</a:t>
            </a:r>
            <a:r>
              <a:rPr lang="en-US" altLang="en-US" sz="2000" kern="1200" dirty="0">
                <a:solidFill>
                  <a:prstClr val="black"/>
                </a:solidFill>
                <a:latin typeface="Calibri" panose="020F0502020204030204" pitchFamily="34" charset="0"/>
                <a:cs typeface="Calibri" panose="020F0502020204030204" pitchFamily="34" charset="0"/>
              </a:rPr>
              <a:t> </a:t>
            </a:r>
          </a:p>
          <a:p>
            <a:pPr marL="0" indent="0" defTabSz="457200" eaLnBrk="1" hangingPunct="1">
              <a:spcBef>
                <a:spcPts val="1200"/>
              </a:spcBef>
              <a:spcAft>
                <a:spcPts val="1200"/>
              </a:spcAft>
              <a:buClr>
                <a:srgbClr val="1287C3"/>
              </a:buClr>
              <a:buSzPct val="145000"/>
              <a:buFontTx/>
              <a:buNone/>
              <a:defRPr/>
            </a:pPr>
            <a:br>
              <a:rPr lang="en-US" altLang="en-US" sz="2000" kern="1200" dirty="0">
                <a:solidFill>
                  <a:prstClr val="black"/>
                </a:solidFill>
                <a:latin typeface="Calibri" panose="020F0502020204030204" pitchFamily="34" charset="0"/>
                <a:cs typeface="Calibri" panose="020F0502020204030204" pitchFamily="34" charset="0"/>
              </a:rPr>
            </a:br>
            <a:endParaRPr lang="en-US" altLang="en-US" sz="2400" dirty="0"/>
          </a:p>
        </p:txBody>
      </p:sp>
      <p:pic>
        <p:nvPicPr>
          <p:cNvPr id="34821" name="Picture 10" descr="Budget-rgb">
            <a:extLst>
              <a:ext uri="{FF2B5EF4-FFF2-40B4-BE49-F238E27FC236}">
                <a16:creationId xmlns:a16="http://schemas.microsoft.com/office/drawing/2014/main" id="{A3FA52D5-9ABD-4AE7-AD8B-295DA44D4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Slide Number Placeholder 1">
            <a:extLst>
              <a:ext uri="{FF2B5EF4-FFF2-40B4-BE49-F238E27FC236}">
                <a16:creationId xmlns:a16="http://schemas.microsoft.com/office/drawing/2014/main" id="{65945B3F-4010-4051-8500-C48CDB3C4D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EE2835-7ABB-4E26-89FF-1C6ECA8ACD50}" type="slidenum">
              <a:rPr lang="en-US" altLang="en-US" sz="1400" smtClean="0"/>
              <a:pPr>
                <a:spcBef>
                  <a:spcPct val="0"/>
                </a:spcBef>
                <a:buFontTx/>
                <a:buNone/>
              </a:pPr>
              <a:t>22</a:t>
            </a:fld>
            <a:endParaRPr lang="en-US" altLang="en-US" sz="1400"/>
          </a:p>
        </p:txBody>
      </p:sp>
      <p:sp>
        <p:nvSpPr>
          <p:cNvPr id="34823" name="Title 1">
            <a:extLst>
              <a:ext uri="{FF2B5EF4-FFF2-40B4-BE49-F238E27FC236}">
                <a16:creationId xmlns:a16="http://schemas.microsoft.com/office/drawing/2014/main" id="{A191A914-1115-4EDD-8C64-AD81487D4AF5}"/>
              </a:ext>
            </a:extLst>
          </p:cNvPr>
          <p:cNvSpPr txBox="1">
            <a:spLocks noChangeArrowheads="1"/>
          </p:cNvSpPr>
          <p:nvPr/>
        </p:nvSpPr>
        <p:spPr bwMode="auto">
          <a:xfrm>
            <a:off x="528638" y="207963"/>
            <a:ext cx="8086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Other Resources And Information </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34825" name="Picture 2">
            <a:extLst>
              <a:ext uri="{FF2B5EF4-FFF2-40B4-BE49-F238E27FC236}">
                <a16:creationId xmlns:a16="http://schemas.microsoft.com/office/drawing/2014/main" id="{98C7BC33-2A2C-44F3-A0AD-F65B460DB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278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C27AEC-FA58-26DE-974D-27F7A8249C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28467"/>
            <a:ext cx="9144000" cy="37516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blue 50% banner">
            <a:extLst>
              <a:ext uri="{FF2B5EF4-FFF2-40B4-BE49-F238E27FC236}">
                <a16:creationId xmlns:a16="http://schemas.microsoft.com/office/drawing/2014/main" id="{509F6317-F27D-47C3-BF9A-972946C38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4016EAFA-BD26-4544-A991-9F4967ED8FB2}"/>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27652" name="Content Placeholder 1">
            <a:extLst>
              <a:ext uri="{FF2B5EF4-FFF2-40B4-BE49-F238E27FC236}">
                <a16:creationId xmlns:a16="http://schemas.microsoft.com/office/drawing/2014/main" id="{AF68D883-1CB4-45B8-8D10-E1EE4B696FE3}"/>
              </a:ext>
            </a:extLst>
          </p:cNvPr>
          <p:cNvSpPr>
            <a:spLocks noGrp="1" noChangeArrowheads="1"/>
          </p:cNvSpPr>
          <p:nvPr>
            <p:ph idx="1"/>
          </p:nvPr>
        </p:nvSpPr>
        <p:spPr>
          <a:xfrm>
            <a:off x="482600" y="2108200"/>
            <a:ext cx="8229600" cy="4525963"/>
          </a:xfrm>
        </p:spPr>
        <p:txBody>
          <a:bodyPr/>
          <a:lstStyle/>
          <a:p>
            <a:pPr marL="285750" indent="-285750" defTabSz="457200" eaLnBrk="1" fontAlgn="auto" hangingPunct="1">
              <a:spcBef>
                <a:spcPts val="1200"/>
              </a:spcBef>
              <a:spcAft>
                <a:spcPts val="1200"/>
              </a:spcAft>
              <a:buClr>
                <a:srgbClr val="30ACEC">
                  <a:lumMod val="75000"/>
                </a:srgbClr>
              </a:buClr>
              <a:buSzPct val="145000"/>
              <a:buFont typeface="Arial"/>
              <a:buChar char="•"/>
              <a:defRPr/>
            </a:pPr>
            <a:r>
              <a:rPr lang="en-US" altLang="en-US" sz="2400" kern="1200" dirty="0">
                <a:solidFill>
                  <a:prstClr val="black"/>
                </a:solidFill>
                <a:latin typeface="Calibri" panose="020F0502020204030204" pitchFamily="34" charset="0"/>
                <a:cs typeface="Calibri" panose="020F0502020204030204" pitchFamily="34" charset="0"/>
              </a:rPr>
              <a:t>Registration</a:t>
            </a:r>
          </a:p>
          <a:p>
            <a:pPr marL="285750" indent="-285750" defTabSz="457200" eaLnBrk="1" fontAlgn="auto" hangingPunct="1">
              <a:spcBef>
                <a:spcPts val="1200"/>
              </a:spcBef>
              <a:spcAft>
                <a:spcPts val="1200"/>
              </a:spcAft>
              <a:buClr>
                <a:srgbClr val="30ACEC">
                  <a:lumMod val="75000"/>
                </a:srgbClr>
              </a:buClr>
              <a:buSzPct val="145000"/>
              <a:buFont typeface="Arial"/>
              <a:buChar char="•"/>
              <a:defRPr/>
            </a:pPr>
            <a:r>
              <a:rPr lang="en-US" altLang="en-US" sz="2400" kern="1200" dirty="0">
                <a:solidFill>
                  <a:prstClr val="black"/>
                </a:solidFill>
                <a:latin typeface="Calibri" panose="020F0502020204030204" pitchFamily="34" charset="0"/>
                <a:cs typeface="Calibri" panose="020F0502020204030204" pitchFamily="34" charset="0"/>
              </a:rPr>
              <a:t>Payable Service Call Center</a:t>
            </a:r>
          </a:p>
          <a:p>
            <a:pPr marL="285750" indent="-285750" defTabSz="457200" eaLnBrk="1" fontAlgn="auto" hangingPunct="1">
              <a:spcBef>
                <a:spcPts val="1200"/>
              </a:spcBef>
              <a:spcAft>
                <a:spcPts val="1200"/>
              </a:spcAft>
              <a:buClr>
                <a:srgbClr val="30ACEC">
                  <a:lumMod val="75000"/>
                </a:srgbClr>
              </a:buClr>
              <a:buSzPct val="145000"/>
              <a:buFont typeface="Arial"/>
              <a:buChar char="•"/>
              <a:defRPr/>
            </a:pPr>
            <a:r>
              <a:rPr lang="en-US" altLang="en-US" sz="2400" kern="1200" dirty="0">
                <a:solidFill>
                  <a:prstClr val="black"/>
                </a:solidFill>
                <a:latin typeface="Calibri" panose="020F0502020204030204" pitchFamily="34" charset="0"/>
                <a:cs typeface="Calibri" panose="020F0502020204030204" pitchFamily="34" charset="0"/>
              </a:rPr>
              <a:t>Budget Website</a:t>
            </a:r>
          </a:p>
          <a:p>
            <a:pPr marL="285750" indent="-285750" defTabSz="457200" eaLnBrk="1" fontAlgn="auto" hangingPunct="1">
              <a:spcBef>
                <a:spcPts val="1200"/>
              </a:spcBef>
              <a:spcAft>
                <a:spcPts val="1200"/>
              </a:spcAft>
              <a:buClr>
                <a:srgbClr val="30ACEC">
                  <a:lumMod val="75000"/>
                </a:srgbClr>
              </a:buClr>
              <a:buSzPct val="145000"/>
              <a:buFont typeface="Arial"/>
              <a:buChar char="•"/>
              <a:defRPr/>
            </a:pPr>
            <a:r>
              <a:rPr lang="en-US" altLang="en-US" sz="2400" kern="1200" dirty="0">
                <a:solidFill>
                  <a:prstClr val="black"/>
                </a:solidFill>
                <a:latin typeface="Calibri" panose="020F0502020204030204" pitchFamily="34" charset="0"/>
                <a:cs typeface="Calibri" panose="020F0502020204030204" pitchFamily="34" charset="0"/>
              </a:rPr>
              <a:t>Bureau of Payable Services portal</a:t>
            </a:r>
          </a:p>
          <a:p>
            <a:pPr marL="285750" indent="-285750" defTabSz="457200" eaLnBrk="1" fontAlgn="auto" hangingPunct="1">
              <a:spcBef>
                <a:spcPts val="1200"/>
              </a:spcBef>
              <a:spcAft>
                <a:spcPts val="1200"/>
              </a:spcAft>
              <a:buClr>
                <a:srgbClr val="30ACEC">
                  <a:lumMod val="75000"/>
                </a:srgbClr>
              </a:buClr>
              <a:buSzPct val="145000"/>
              <a:buFont typeface="Arial"/>
              <a:buChar char="•"/>
              <a:defRPr/>
            </a:pPr>
            <a:r>
              <a:rPr lang="en-US" altLang="en-US" sz="2400" kern="1200" dirty="0">
                <a:solidFill>
                  <a:prstClr val="black"/>
                </a:solidFill>
                <a:latin typeface="Calibri" panose="020F0502020204030204" pitchFamily="34" charset="0"/>
                <a:cs typeface="Calibri" panose="020F0502020204030204" pitchFamily="34" charset="0"/>
              </a:rPr>
              <a:t>Other </a:t>
            </a:r>
          </a:p>
          <a:p>
            <a:pPr>
              <a:defRPr/>
            </a:pPr>
            <a:endParaRPr lang="en-US" altLang="en-US" sz="2400" dirty="0"/>
          </a:p>
        </p:txBody>
      </p:sp>
      <p:pic>
        <p:nvPicPr>
          <p:cNvPr id="35845" name="Picture 10" descr="Budget-rgb">
            <a:extLst>
              <a:ext uri="{FF2B5EF4-FFF2-40B4-BE49-F238E27FC236}">
                <a16:creationId xmlns:a16="http://schemas.microsoft.com/office/drawing/2014/main" id="{A333AB24-AE9F-4F8C-9833-AA382270A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1">
            <a:extLst>
              <a:ext uri="{FF2B5EF4-FFF2-40B4-BE49-F238E27FC236}">
                <a16:creationId xmlns:a16="http://schemas.microsoft.com/office/drawing/2014/main" id="{5B1C2D89-CA2E-45DC-8F9E-ABA2A09648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797524-236E-4C67-91A3-D7DE9E003929}" type="slidenum">
              <a:rPr lang="en-US" altLang="en-US" sz="1400" smtClean="0"/>
              <a:pPr>
                <a:spcBef>
                  <a:spcPct val="0"/>
                </a:spcBef>
                <a:buFontTx/>
                <a:buNone/>
              </a:pPr>
              <a:t>23</a:t>
            </a:fld>
            <a:endParaRPr lang="en-US" altLang="en-US" sz="1400"/>
          </a:p>
        </p:txBody>
      </p:sp>
      <p:sp>
        <p:nvSpPr>
          <p:cNvPr id="35847" name="Title 1">
            <a:extLst>
              <a:ext uri="{FF2B5EF4-FFF2-40B4-BE49-F238E27FC236}">
                <a16:creationId xmlns:a16="http://schemas.microsoft.com/office/drawing/2014/main" id="{1C26D580-6526-46D1-848C-9C8AE85087AB}"/>
              </a:ext>
            </a:extLst>
          </p:cNvPr>
          <p:cNvSpPr txBox="1">
            <a:spLocks noChangeArrowheads="1"/>
          </p:cNvSpPr>
          <p:nvPr/>
        </p:nvSpPr>
        <p:spPr bwMode="auto">
          <a:xfrm>
            <a:off x="554038" y="223838"/>
            <a:ext cx="8086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latin typeface="Calibri" panose="020F0502020204030204" pitchFamily="34" charset="0"/>
                <a:cs typeface="Calibri" panose="020F0502020204030204" pitchFamily="34" charset="0"/>
              </a:rPr>
              <a:t>Questions</a:t>
            </a:r>
            <a:endParaRPr lang="en-US" altLang="en-US" sz="3700" i="1">
              <a:solidFill>
                <a:schemeClr val="bg1"/>
              </a:solidFill>
              <a:latin typeface="Calibri" panose="020F0502020204030204" pitchFamily="34" charset="0"/>
              <a:cs typeface="Calibri" panose="020F0502020204030204" pitchFamily="34" charset="0"/>
            </a:endParaRPr>
          </a:p>
        </p:txBody>
      </p:sp>
      <p:pic>
        <p:nvPicPr>
          <p:cNvPr id="35848" name="Picture 2">
            <a:extLst>
              <a:ext uri="{FF2B5EF4-FFF2-40B4-BE49-F238E27FC236}">
                <a16:creationId xmlns:a16="http://schemas.microsoft.com/office/drawing/2014/main" id="{113B17B8-4EB3-4896-899A-B2AED3B8C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381125"/>
            <a:ext cx="4452937"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a:extLst>
              <a:ext uri="{FF2B5EF4-FFF2-40B4-BE49-F238E27FC236}">
                <a16:creationId xmlns:a16="http://schemas.microsoft.com/office/drawing/2014/main" id="{06C96283-D840-4D76-AAFF-6CF410C677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50875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descr="blue 50% banner">
            <a:extLst>
              <a:ext uri="{FF2B5EF4-FFF2-40B4-BE49-F238E27FC236}">
                <a16:creationId xmlns:a16="http://schemas.microsoft.com/office/drawing/2014/main" id="{8F5B5D21-4F14-49F8-A272-253812F08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63940586-E307-4508-948A-0B2388809FE0}"/>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pic>
        <p:nvPicPr>
          <p:cNvPr id="36868" name="Content Placeholder 1">
            <a:extLst>
              <a:ext uri="{FF2B5EF4-FFF2-40B4-BE49-F238E27FC236}">
                <a16:creationId xmlns:a16="http://schemas.microsoft.com/office/drawing/2014/main" id="{116CFBA4-1288-42F8-A0A3-C95097846FE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928938" y="1325563"/>
            <a:ext cx="3286125" cy="1066800"/>
          </a:xfrm>
        </p:spPr>
      </p:pic>
      <p:pic>
        <p:nvPicPr>
          <p:cNvPr id="36869" name="Picture 10" descr="Budget-rgb">
            <a:extLst>
              <a:ext uri="{FF2B5EF4-FFF2-40B4-BE49-F238E27FC236}">
                <a16:creationId xmlns:a16="http://schemas.microsoft.com/office/drawing/2014/main" id="{82DE2665-099E-4E64-8EF1-D53A2D8315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Slide Number Placeholder 1">
            <a:extLst>
              <a:ext uri="{FF2B5EF4-FFF2-40B4-BE49-F238E27FC236}">
                <a16:creationId xmlns:a16="http://schemas.microsoft.com/office/drawing/2014/main" id="{459A194C-075B-41D6-A68E-0A2B6B6CC1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E1D7CC-B81C-4912-9A04-6182434743E4}" type="slidenum">
              <a:rPr lang="en-US" altLang="en-US" sz="1400" smtClean="0"/>
              <a:pPr>
                <a:spcBef>
                  <a:spcPct val="0"/>
                </a:spcBef>
                <a:buFontTx/>
                <a:buNone/>
              </a:pPr>
              <a:t>24</a:t>
            </a:fld>
            <a:endParaRPr lang="en-US" altLang="en-US" sz="1400"/>
          </a:p>
        </p:txBody>
      </p:sp>
      <p:pic>
        <p:nvPicPr>
          <p:cNvPr id="36871" name="Picture 2">
            <a:extLst>
              <a:ext uri="{FF2B5EF4-FFF2-40B4-BE49-F238E27FC236}">
                <a16:creationId xmlns:a16="http://schemas.microsoft.com/office/drawing/2014/main" id="{C97825F1-7BDE-4461-B3BD-AB89776A7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536825"/>
            <a:ext cx="36877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2">
            <a:extLst>
              <a:ext uri="{FF2B5EF4-FFF2-40B4-BE49-F238E27FC236}">
                <a16:creationId xmlns:a16="http://schemas.microsoft.com/office/drawing/2014/main" id="{5E35072F-19DC-4EF9-AFF7-92D94CB88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8" y="6492875"/>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57C-961E-4395-8485-B8D431F1F601}"/>
              </a:ext>
            </a:extLst>
          </p:cNvPr>
          <p:cNvSpPr>
            <a:spLocks noGrp="1"/>
          </p:cNvSpPr>
          <p:nvPr>
            <p:ph type="ctrTitle"/>
          </p:nvPr>
        </p:nvSpPr>
        <p:spPr>
          <a:xfrm>
            <a:off x="1143000" y="1601225"/>
            <a:ext cx="6858000" cy="1537422"/>
          </a:xfrm>
        </p:spPr>
        <p:txBody>
          <a:bodyPr>
            <a:normAutofit/>
          </a:bodyPr>
          <a:lstStyle/>
          <a:p>
            <a:r>
              <a:rPr lang="en-US" b="1" dirty="0">
                <a:latin typeface="Calibri"/>
                <a:ea typeface="+mj-lt"/>
                <a:cs typeface="+mj-lt"/>
              </a:rPr>
              <a:t>Updating Vendor Info</a:t>
            </a:r>
            <a:br>
              <a:rPr lang="en-US" b="1" dirty="0">
                <a:latin typeface="Calibri"/>
                <a:ea typeface="+mj-lt"/>
                <a:cs typeface="+mj-lt"/>
              </a:rPr>
            </a:br>
            <a:r>
              <a:rPr lang="en-US" b="1" dirty="0">
                <a:latin typeface="Calibri"/>
                <a:ea typeface="+mj-lt"/>
                <a:cs typeface="+mj-lt"/>
              </a:rPr>
              <a:t>for the DGLVR Program</a:t>
            </a:r>
            <a:endParaRPr lang="en-US" dirty="0"/>
          </a:p>
        </p:txBody>
      </p:sp>
      <p:sp>
        <p:nvSpPr>
          <p:cNvPr id="3" name="Subtitle 2">
            <a:extLst>
              <a:ext uri="{FF2B5EF4-FFF2-40B4-BE49-F238E27FC236}">
                <a16:creationId xmlns:a16="http://schemas.microsoft.com/office/drawing/2014/main" id="{9A6A6EC0-7FC8-47A2-9A18-C5ABF78B28A9}"/>
              </a:ext>
            </a:extLst>
          </p:cNvPr>
          <p:cNvSpPr>
            <a:spLocks noGrp="1"/>
          </p:cNvSpPr>
          <p:nvPr>
            <p:ph type="subTitle" idx="1"/>
          </p:nvPr>
        </p:nvSpPr>
        <p:spPr/>
        <p:txBody>
          <a:bodyPr vert="horz" wrap="square" lIns="68580" tIns="34290" rIns="68580" bIns="34290" numCol="1" rtlCol="0" anchor="t" anchorCtr="0" compatLnSpc="1">
            <a:prstTxWarp prst="textNoShape">
              <a:avLst/>
            </a:prstTxWarp>
            <a:normAutofit lnSpcReduction="10000"/>
          </a:bodyPr>
          <a:lstStyle/>
          <a:p>
            <a:r>
              <a:rPr lang="en-US" dirty="0">
                <a:cs typeface="Calibri"/>
              </a:rPr>
              <a:t>PA State Conservation Commission</a:t>
            </a:r>
          </a:p>
          <a:p>
            <a:r>
              <a:rPr lang="en-US" dirty="0">
                <a:cs typeface="Calibri"/>
              </a:rPr>
              <a:t>Sherri Law</a:t>
            </a:r>
          </a:p>
          <a:p>
            <a:r>
              <a:rPr lang="en-US" sz="1500" dirty="0">
                <a:cs typeface="Calibri"/>
              </a:rPr>
              <a:t>Conservation Program Specialist 1</a:t>
            </a:r>
          </a:p>
          <a:p>
            <a:endParaRPr lang="en-US" dirty="0">
              <a:cs typeface="Calibri"/>
            </a:endParaRPr>
          </a:p>
        </p:txBody>
      </p:sp>
      <p:sp>
        <p:nvSpPr>
          <p:cNvPr id="9" name="Rectangle 8">
            <a:extLst>
              <a:ext uri="{FF2B5EF4-FFF2-40B4-BE49-F238E27FC236}">
                <a16:creationId xmlns:a16="http://schemas.microsoft.com/office/drawing/2014/main" id="{72C5F2AB-4A03-584D-2EE4-FB5968A78045}"/>
              </a:ext>
            </a:extLst>
          </p:cNvPr>
          <p:cNvSpPr/>
          <p:nvPr/>
        </p:nvSpPr>
        <p:spPr>
          <a:xfrm>
            <a:off x="221876" y="937932"/>
            <a:ext cx="6750424" cy="32272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0C82DD32-9AB5-1D3F-A628-6A94BABAC84D}"/>
              </a:ext>
            </a:extLst>
          </p:cNvPr>
          <p:cNvSpPr/>
          <p:nvPr/>
        </p:nvSpPr>
        <p:spPr>
          <a:xfrm>
            <a:off x="221876" y="1314449"/>
            <a:ext cx="6750424" cy="10085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D14D7CEA-B301-DE62-4FD6-B1744FB04F1A}"/>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68F7CB38-325B-3460-794E-97313E2765D4}"/>
              </a:ext>
            </a:extLst>
          </p:cNvPr>
          <p:cNvSpPr/>
          <p:nvPr/>
        </p:nvSpPr>
        <p:spPr>
          <a:xfrm>
            <a:off x="7785846" y="5496485"/>
            <a:ext cx="1069040" cy="389964"/>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4" name="Picture 4">
            <a:extLst>
              <a:ext uri="{FF2B5EF4-FFF2-40B4-BE49-F238E27FC236}">
                <a16:creationId xmlns:a16="http://schemas.microsoft.com/office/drawing/2014/main" id="{AE656782-5B12-A1BD-B049-F7F89271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115" y="858721"/>
            <a:ext cx="1674159" cy="1140059"/>
          </a:xfrm>
          <a:prstGeom prst="rect">
            <a:avLst/>
          </a:prstGeom>
        </p:spPr>
      </p:pic>
    </p:spTree>
    <p:extLst>
      <p:ext uri="{BB962C8B-B14F-4D97-AF65-F5344CB8AC3E}">
        <p14:creationId xmlns:p14="http://schemas.microsoft.com/office/powerpoint/2010/main" val="17461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01705" y="1045508"/>
            <a:ext cx="6898341"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26</a:t>
            </a:fld>
            <a:endParaRPr lang="en-US"/>
          </a:p>
        </p:txBody>
      </p:sp>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6898341" cy="10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221" y="979745"/>
            <a:ext cx="1405218" cy="951800"/>
          </a:xfrm>
          <a:prstGeom prst="rect">
            <a:avLst/>
          </a:prstGeom>
        </p:spPr>
      </p:pic>
      <p:pic>
        <p:nvPicPr>
          <p:cNvPr id="8" name="Picture 7">
            <a:extLst>
              <a:ext uri="{FF2B5EF4-FFF2-40B4-BE49-F238E27FC236}">
                <a16:creationId xmlns:a16="http://schemas.microsoft.com/office/drawing/2014/main" id="{61C1C8B8-74E5-4F72-8293-5B707F53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457" y="1815870"/>
            <a:ext cx="5691677" cy="4140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FD71C223-D678-4EF2-934D-6875E91C01BE}"/>
              </a:ext>
            </a:extLst>
          </p:cNvPr>
          <p:cNvSpPr/>
          <p:nvPr/>
        </p:nvSpPr>
        <p:spPr>
          <a:xfrm>
            <a:off x="1497457" y="1758201"/>
            <a:ext cx="1066800"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C14B54F-1E59-4969-BAAB-C833809B3825}"/>
              </a:ext>
            </a:extLst>
          </p:cNvPr>
          <p:cNvSpPr/>
          <p:nvPr/>
        </p:nvSpPr>
        <p:spPr>
          <a:xfrm>
            <a:off x="4029376" y="2305587"/>
            <a:ext cx="680303"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A834F6D-2282-40D5-9A56-9F1453B0F5CB}"/>
              </a:ext>
            </a:extLst>
          </p:cNvPr>
          <p:cNvSpPr/>
          <p:nvPr/>
        </p:nvSpPr>
        <p:spPr>
          <a:xfrm>
            <a:off x="1676041" y="2823907"/>
            <a:ext cx="2500238" cy="946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FF5D6F5-8708-4B3A-A3DD-F1BCB32C823C}"/>
              </a:ext>
            </a:extLst>
          </p:cNvPr>
          <p:cNvSpPr txBox="1">
            <a:spLocks/>
          </p:cNvSpPr>
          <p:nvPr/>
        </p:nvSpPr>
        <p:spPr>
          <a:xfrm>
            <a:off x="283115" y="1010987"/>
            <a:ext cx="6761922" cy="617502"/>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GIS hosts quarterly reporting and generates replenishment requests</a:t>
            </a:r>
          </a:p>
        </p:txBody>
      </p:sp>
    </p:spTree>
    <p:extLst>
      <p:ext uri="{BB962C8B-B14F-4D97-AF65-F5344CB8AC3E}">
        <p14:creationId xmlns:p14="http://schemas.microsoft.com/office/powerpoint/2010/main" val="24343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6898341" cy="10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3" name="Picture 2">
            <a:extLst>
              <a:ext uri="{FF2B5EF4-FFF2-40B4-BE49-F238E27FC236}">
                <a16:creationId xmlns:a16="http://schemas.microsoft.com/office/drawing/2014/main" id="{6F8A0E2C-DD0B-4E72-9F5D-9096C98E3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148" y="1795750"/>
            <a:ext cx="5726216" cy="4174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B9BFFF34-EC84-5CC9-B728-30CFA2D06881}"/>
              </a:ext>
            </a:extLst>
          </p:cNvPr>
          <p:cNvSpPr/>
          <p:nvPr/>
        </p:nvSpPr>
        <p:spPr>
          <a:xfrm>
            <a:off x="201705" y="1045508"/>
            <a:ext cx="6898341"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27</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283115" y="1010987"/>
            <a:ext cx="6761922" cy="617502"/>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GIS hosts quarterly reporting and generates replenishment requests</a:t>
            </a: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221" y="979745"/>
            <a:ext cx="1405218" cy="951800"/>
          </a:xfrm>
          <a:prstGeom prst="rect">
            <a:avLst/>
          </a:prstGeom>
        </p:spPr>
      </p:pic>
      <p:sp>
        <p:nvSpPr>
          <p:cNvPr id="9" name="Rectangle: Rounded Corners 8">
            <a:extLst>
              <a:ext uri="{FF2B5EF4-FFF2-40B4-BE49-F238E27FC236}">
                <a16:creationId xmlns:a16="http://schemas.microsoft.com/office/drawing/2014/main" id="{FD71C223-D678-4EF2-934D-6875E91C01BE}"/>
              </a:ext>
            </a:extLst>
          </p:cNvPr>
          <p:cNvSpPr/>
          <p:nvPr/>
        </p:nvSpPr>
        <p:spPr>
          <a:xfrm>
            <a:off x="1497457" y="1758201"/>
            <a:ext cx="1066800"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C14B54F-1E59-4969-BAAB-C833809B3825}"/>
              </a:ext>
            </a:extLst>
          </p:cNvPr>
          <p:cNvSpPr/>
          <p:nvPr/>
        </p:nvSpPr>
        <p:spPr>
          <a:xfrm>
            <a:off x="4029376" y="2305587"/>
            <a:ext cx="680303"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A834F6D-2282-40D5-9A56-9F1453B0F5CB}"/>
              </a:ext>
            </a:extLst>
          </p:cNvPr>
          <p:cNvSpPr/>
          <p:nvPr/>
        </p:nvSpPr>
        <p:spPr>
          <a:xfrm>
            <a:off x="1529137" y="3585179"/>
            <a:ext cx="5405063" cy="15146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8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6898341" cy="10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4" name="Rectangle 13">
            <a:extLst>
              <a:ext uri="{FF2B5EF4-FFF2-40B4-BE49-F238E27FC236}">
                <a16:creationId xmlns:a16="http://schemas.microsoft.com/office/drawing/2014/main" id="{B9BFFF34-EC84-5CC9-B728-30CFA2D06881}"/>
              </a:ext>
            </a:extLst>
          </p:cNvPr>
          <p:cNvSpPr/>
          <p:nvPr/>
        </p:nvSpPr>
        <p:spPr>
          <a:xfrm>
            <a:off x="201705" y="1045508"/>
            <a:ext cx="6898341"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28</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283115" y="1010987"/>
            <a:ext cx="6761922" cy="617502"/>
          </a:xfrm>
          <a:prstGeom prst="rect">
            <a:avLst/>
          </a:prstGeom>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GIS hosts quarterly reporting and generates replenishment requests</a:t>
            </a: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221" y="979745"/>
            <a:ext cx="1405218" cy="951800"/>
          </a:xfrm>
          <a:prstGeom prst="rect">
            <a:avLst/>
          </a:prstGeom>
        </p:spPr>
      </p:pic>
      <p:grpSp>
        <p:nvGrpSpPr>
          <p:cNvPr id="20" name="Group 19">
            <a:extLst>
              <a:ext uri="{FF2B5EF4-FFF2-40B4-BE49-F238E27FC236}">
                <a16:creationId xmlns:a16="http://schemas.microsoft.com/office/drawing/2014/main" id="{DE911D25-37FC-424B-B8F7-C47048A5AC42}"/>
              </a:ext>
            </a:extLst>
          </p:cNvPr>
          <p:cNvGrpSpPr/>
          <p:nvPr/>
        </p:nvGrpSpPr>
        <p:grpSpPr>
          <a:xfrm>
            <a:off x="920365" y="1688762"/>
            <a:ext cx="7186613" cy="4050506"/>
            <a:chOff x="1304925" y="728662"/>
            <a:chExt cx="9582150" cy="5400675"/>
          </a:xfrm>
        </p:grpSpPr>
        <p:pic>
          <p:nvPicPr>
            <p:cNvPr id="5" name="Picture 4">
              <a:extLst>
                <a:ext uri="{FF2B5EF4-FFF2-40B4-BE49-F238E27FC236}">
                  <a16:creationId xmlns:a16="http://schemas.microsoft.com/office/drawing/2014/main" id="{DF687D07-4226-44CC-AE02-9A876E39A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5" y="728662"/>
              <a:ext cx="9582150" cy="540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39015D95-65BD-4DD5-B97D-15A19A8F8E84}"/>
                </a:ext>
              </a:extLst>
            </p:cNvPr>
            <p:cNvSpPr/>
            <p:nvPr/>
          </p:nvSpPr>
          <p:spPr>
            <a:xfrm>
              <a:off x="2669310" y="4034397"/>
              <a:ext cx="7823200" cy="20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A2B89FF-6C4F-49C5-AD99-D87FBE41EC2F}"/>
                </a:ext>
              </a:extLst>
            </p:cNvPr>
            <p:cNvCxnSpPr>
              <a:cxnSpLocks/>
              <a:stCxn id="6" idx="1"/>
            </p:cNvCxnSpPr>
            <p:nvPr/>
          </p:nvCxnSpPr>
          <p:spPr>
            <a:xfrm>
              <a:off x="2669310" y="4138653"/>
              <a:ext cx="7711816"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7" name="Rectangle: Rounded Corners 16">
            <a:extLst>
              <a:ext uri="{FF2B5EF4-FFF2-40B4-BE49-F238E27FC236}">
                <a16:creationId xmlns:a16="http://schemas.microsoft.com/office/drawing/2014/main" id="{5A834F6D-2282-40D5-9A56-9F1453B0F5CB}"/>
              </a:ext>
            </a:extLst>
          </p:cNvPr>
          <p:cNvSpPr/>
          <p:nvPr/>
        </p:nvSpPr>
        <p:spPr>
          <a:xfrm>
            <a:off x="1332947" y="4097268"/>
            <a:ext cx="6546272"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C14B54F-1E59-4969-BAAB-C833809B3825}"/>
              </a:ext>
            </a:extLst>
          </p:cNvPr>
          <p:cNvSpPr/>
          <p:nvPr/>
        </p:nvSpPr>
        <p:spPr>
          <a:xfrm>
            <a:off x="3916725" y="4649419"/>
            <a:ext cx="3894329" cy="2572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5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01705" y="1045508"/>
            <a:ext cx="6898341"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628650" y="1851206"/>
            <a:ext cx="7880206" cy="3495892"/>
          </a:xfrm>
        </p:spPr>
        <p:txBody>
          <a:bodyPr vert="horz" wrap="square" lIns="68580" tIns="34290" rIns="68580" bIns="34290" numCol="1" rtlCol="0" anchor="t" anchorCtr="0" compatLnSpc="1">
            <a:prstTxWarp prst="textNoShape">
              <a:avLst/>
            </a:prstTxWarp>
            <a:normAutofit fontScale="62500" lnSpcReduction="20000"/>
          </a:bodyPr>
          <a:lstStyle/>
          <a:p>
            <a:r>
              <a:rPr lang="en-US" dirty="0">
                <a:cs typeface="Calibri"/>
              </a:rPr>
              <a:t>Roy Richardson and Sherri Law</a:t>
            </a:r>
          </a:p>
          <a:p>
            <a:pPr lvl="1"/>
            <a:r>
              <a:rPr lang="en-US" dirty="0">
                <a:cs typeface="Calibri"/>
              </a:rPr>
              <a:t>To verify that new information has been updated in state system</a:t>
            </a:r>
          </a:p>
          <a:p>
            <a:pPr lvl="1"/>
            <a:r>
              <a:rPr lang="en-US" dirty="0">
                <a:cs typeface="Calibri"/>
                <a:hlinkClick r:id="rId2"/>
              </a:rPr>
              <a:t>rrichardso@pa.gov</a:t>
            </a:r>
            <a:endParaRPr lang="en-US" dirty="0">
              <a:cs typeface="Calibri"/>
            </a:endParaRPr>
          </a:p>
          <a:p>
            <a:pPr lvl="1"/>
            <a:r>
              <a:rPr lang="en-US" dirty="0">
                <a:cs typeface="Calibri"/>
                <a:hlinkClick r:id="rId3"/>
              </a:rPr>
              <a:t>shlaw@pa.gov</a:t>
            </a:r>
            <a:r>
              <a:rPr lang="en-US" dirty="0">
                <a:cs typeface="Calibri"/>
              </a:rPr>
              <a:t> </a:t>
            </a:r>
          </a:p>
          <a:p>
            <a:r>
              <a:rPr lang="en-US" dirty="0">
                <a:cs typeface="Calibri"/>
              </a:rPr>
              <a:t>Ken Corradini</a:t>
            </a:r>
          </a:p>
          <a:p>
            <a:pPr lvl="1"/>
            <a:r>
              <a:rPr lang="en-US" dirty="0">
                <a:cs typeface="Calibri"/>
              </a:rPr>
              <a:t>will update GIS accordingly</a:t>
            </a:r>
          </a:p>
          <a:p>
            <a:pPr lvl="1"/>
            <a:r>
              <a:rPr lang="en-US" dirty="0">
                <a:cs typeface="Calibri"/>
                <a:hlinkClick r:id="rId4"/>
              </a:rPr>
              <a:t>kjc139@psu.edu</a:t>
            </a:r>
            <a:r>
              <a:rPr lang="en-US" dirty="0">
                <a:cs typeface="Calibri"/>
              </a:rPr>
              <a:t> </a:t>
            </a:r>
          </a:p>
          <a:p>
            <a:r>
              <a:rPr lang="en-US" dirty="0">
                <a:cs typeface="Calibri"/>
              </a:rPr>
              <a:t>Information to include</a:t>
            </a:r>
          </a:p>
          <a:p>
            <a:pPr lvl="1"/>
            <a:r>
              <a:rPr lang="en-US" dirty="0">
                <a:cs typeface="Calibri"/>
              </a:rPr>
              <a:t>Let us know you recently updated information with Vendor Services</a:t>
            </a:r>
          </a:p>
          <a:p>
            <a:pPr lvl="1"/>
            <a:r>
              <a:rPr lang="en-US" dirty="0">
                <a:cs typeface="Calibri"/>
              </a:rPr>
              <a:t>Let us know what the new info is</a:t>
            </a:r>
          </a:p>
          <a:p>
            <a:pPr marL="0" indent="0">
              <a:buNone/>
            </a:pPr>
            <a:endParaRPr lang="en-US" dirty="0">
              <a:solidFill>
                <a:srgbClr val="FF0000"/>
              </a:solidFill>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29</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630585" y="980578"/>
            <a:ext cx="4426564" cy="61750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Who to Contact</a:t>
            </a:r>
          </a:p>
        </p:txBody>
      </p:sp>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6898341" cy="10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221" y="979745"/>
            <a:ext cx="1405218" cy="951800"/>
          </a:xfrm>
          <a:prstGeom prst="rect">
            <a:avLst/>
          </a:prstGeom>
        </p:spPr>
      </p:pic>
    </p:spTree>
    <p:extLst>
      <p:ext uri="{BB962C8B-B14F-4D97-AF65-F5344CB8AC3E}">
        <p14:creationId xmlns:p14="http://schemas.microsoft.com/office/powerpoint/2010/main" val="339418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blue 50% banner">
            <a:extLst>
              <a:ext uri="{FF2B5EF4-FFF2-40B4-BE49-F238E27FC236}">
                <a16:creationId xmlns:a16="http://schemas.microsoft.com/office/drawing/2014/main" id="{904B9636-D222-4116-90D7-74A00F0B2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FD7900B9-4EFF-4B1B-AC6D-215802B9AF6E}"/>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5124" name="Content Placeholder 1">
            <a:extLst>
              <a:ext uri="{FF2B5EF4-FFF2-40B4-BE49-F238E27FC236}">
                <a16:creationId xmlns:a16="http://schemas.microsoft.com/office/drawing/2014/main" id="{403D8472-C74F-43FF-8A98-39AE6364E0C7}"/>
              </a:ext>
            </a:extLst>
          </p:cNvPr>
          <p:cNvSpPr>
            <a:spLocks noGrp="1" noChangeArrowheads="1"/>
          </p:cNvSpPr>
          <p:nvPr>
            <p:ph idx="1"/>
          </p:nvPr>
        </p:nvSpPr>
        <p:spPr>
          <a:xfrm>
            <a:off x="436563" y="1265238"/>
            <a:ext cx="8402637" cy="4449762"/>
          </a:xfrm>
        </p:spPr>
        <p:txBody>
          <a:bodyPr/>
          <a:lstStyle/>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Basic vendor number categories</a:t>
            </a:r>
          </a:p>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Non-Procurement vendors (NP)</a:t>
            </a:r>
          </a:p>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Procurement vendors</a:t>
            </a:r>
          </a:p>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Misconceptions</a:t>
            </a:r>
          </a:p>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Contact information</a:t>
            </a:r>
          </a:p>
          <a:p>
            <a:pPr marL="285750" indent="-285750" defTabSz="457200" eaLnBrk="1" hangingPunct="1">
              <a:spcAft>
                <a:spcPts val="600"/>
              </a:spcAft>
              <a:buClr>
                <a:srgbClr val="1287C3"/>
              </a:buClr>
              <a:buSzPct val="145000"/>
              <a:buFont typeface="Arial" panose="020B060402020202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Open questions</a:t>
            </a:r>
          </a:p>
          <a:p>
            <a:pPr>
              <a:defRPr/>
            </a:pPr>
            <a:endParaRPr lang="en-US" altLang="en-US" sz="2400" dirty="0"/>
          </a:p>
        </p:txBody>
      </p:sp>
      <p:pic>
        <p:nvPicPr>
          <p:cNvPr id="4101" name="Picture 10" descr="Budget-rgb">
            <a:extLst>
              <a:ext uri="{FF2B5EF4-FFF2-40B4-BE49-F238E27FC236}">
                <a16:creationId xmlns:a16="http://schemas.microsoft.com/office/drawing/2014/main" id="{F2E32707-C29E-448D-BEFD-A4EE7113E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Slide Number Placeholder 1">
            <a:extLst>
              <a:ext uri="{FF2B5EF4-FFF2-40B4-BE49-F238E27FC236}">
                <a16:creationId xmlns:a16="http://schemas.microsoft.com/office/drawing/2014/main" id="{7A8D73CA-4AEB-441E-ABC5-E5DF2346FFD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C79996-1AD8-4644-A107-1C45927F0785}" type="slidenum">
              <a:rPr lang="en-US" altLang="en-US" sz="1400" smtClean="0"/>
              <a:pPr>
                <a:spcBef>
                  <a:spcPct val="0"/>
                </a:spcBef>
                <a:buFontTx/>
                <a:buNone/>
              </a:pPr>
              <a:t>3</a:t>
            </a:fld>
            <a:endParaRPr lang="en-US" altLang="en-US" sz="1400"/>
          </a:p>
        </p:txBody>
      </p:sp>
      <p:sp>
        <p:nvSpPr>
          <p:cNvPr id="7" name="Title 1">
            <a:extLst>
              <a:ext uri="{FF2B5EF4-FFF2-40B4-BE49-F238E27FC236}">
                <a16:creationId xmlns:a16="http://schemas.microsoft.com/office/drawing/2014/main" id="{B1C7B9B0-DA77-4CC0-8BE1-A6DF4F842109}"/>
              </a:ext>
            </a:extLst>
          </p:cNvPr>
          <p:cNvSpPr txBox="1">
            <a:spLocks noChangeArrowheads="1"/>
          </p:cNvSpPr>
          <p:nvPr/>
        </p:nvSpPr>
        <p:spPr bwMode="auto">
          <a:xfrm>
            <a:off x="601663" y="217488"/>
            <a:ext cx="8085137" cy="990600"/>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altLang="en-US" kern="0" dirty="0">
                <a:solidFill>
                  <a:schemeClr val="bg1"/>
                </a:solidFill>
                <a:latin typeface="Cambria" panose="02040503050406030204" pitchFamily="18" charset="0"/>
                <a:ea typeface="Cambria" panose="02040503050406030204" pitchFamily="18" charset="0"/>
                <a:cs typeface="Calibri" panose="020F0502020204030204" pitchFamily="34" charset="0"/>
              </a:rPr>
              <a:t>Overview</a:t>
            </a:r>
          </a:p>
        </p:txBody>
      </p:sp>
      <p:pic>
        <p:nvPicPr>
          <p:cNvPr id="4104" name="Picture 2">
            <a:extLst>
              <a:ext uri="{FF2B5EF4-FFF2-40B4-BE49-F238E27FC236}">
                <a16:creationId xmlns:a16="http://schemas.microsoft.com/office/drawing/2014/main" id="{2EDF802D-EBFB-40A3-8703-51C1A25B9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642620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01705" y="1045508"/>
            <a:ext cx="6898341"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628650" y="1851206"/>
            <a:ext cx="7880206" cy="3495892"/>
          </a:xfrm>
        </p:spPr>
        <p:txBody>
          <a:bodyPr vert="horz" wrap="square" lIns="68580" tIns="34290" rIns="68580" bIns="34290" numCol="1" rtlCol="0" anchor="t" anchorCtr="0" compatLnSpc="1">
            <a:prstTxWarp prst="textNoShape">
              <a:avLst/>
            </a:prstTxWarp>
            <a:normAutofit fontScale="70000" lnSpcReduction="20000"/>
          </a:bodyPr>
          <a:lstStyle/>
          <a:p>
            <a:r>
              <a:rPr lang="en-US" dirty="0">
                <a:cs typeface="Calibri"/>
              </a:rPr>
              <a:t>Amy Ewing</a:t>
            </a:r>
          </a:p>
          <a:p>
            <a:pPr lvl="1"/>
            <a:r>
              <a:rPr lang="en-US" dirty="0">
                <a:cs typeface="Calibri"/>
              </a:rPr>
              <a:t>amewing@pa.gov</a:t>
            </a:r>
          </a:p>
          <a:p>
            <a:r>
              <a:rPr lang="en-US" dirty="0">
                <a:cs typeface="Calibri"/>
              </a:rPr>
              <a:t>Eric Cromer</a:t>
            </a:r>
          </a:p>
          <a:p>
            <a:pPr lvl="1"/>
            <a:r>
              <a:rPr lang="en-US" dirty="0">
                <a:cs typeface="Calibri"/>
              </a:rPr>
              <a:t>ecromer@pa.gov</a:t>
            </a:r>
          </a:p>
          <a:p>
            <a:r>
              <a:rPr lang="en-US" dirty="0">
                <a:cs typeface="Calibri"/>
              </a:rPr>
              <a:t>Justin Challenger</a:t>
            </a:r>
          </a:p>
          <a:p>
            <a:pPr lvl="1"/>
            <a:r>
              <a:rPr lang="en-US" dirty="0">
                <a:cs typeface="Calibri"/>
                <a:hlinkClick r:id="rId2"/>
              </a:rPr>
              <a:t>jchallenge@pa.gov</a:t>
            </a:r>
            <a:endParaRPr lang="en-US" dirty="0">
              <a:cs typeface="Calibri"/>
            </a:endParaRPr>
          </a:p>
          <a:p>
            <a:pPr marL="342900" lvl="1" indent="0">
              <a:buNone/>
            </a:pPr>
            <a:endParaRPr lang="en-US" dirty="0">
              <a:cs typeface="Calibri"/>
            </a:endParaRPr>
          </a:p>
          <a:p>
            <a:r>
              <a:rPr lang="en-US" dirty="0">
                <a:cs typeface="Calibri"/>
              </a:rPr>
              <a:t>Information to include</a:t>
            </a:r>
          </a:p>
          <a:p>
            <a:pPr lvl="1"/>
            <a:r>
              <a:rPr lang="en-US" dirty="0">
                <a:cs typeface="Calibri"/>
              </a:rPr>
              <a:t>Let us know you recently updated information with Vendor Services</a:t>
            </a:r>
          </a:p>
          <a:p>
            <a:pPr lvl="1"/>
            <a:r>
              <a:rPr lang="en-US" dirty="0">
                <a:cs typeface="Calibri"/>
              </a:rPr>
              <a:t>Let us know what the new info is</a:t>
            </a:r>
          </a:p>
          <a:p>
            <a:pPr lvl="1"/>
            <a:endParaRPr lang="en-US" dirty="0">
              <a:cs typeface="Calibri"/>
            </a:endParaRPr>
          </a:p>
          <a:p>
            <a:pPr marL="0" indent="0">
              <a:buNone/>
            </a:pPr>
            <a:endParaRPr lang="en-US" dirty="0">
              <a:solidFill>
                <a:srgbClr val="FF0000"/>
              </a:solidFill>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30</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630585" y="980578"/>
            <a:ext cx="4426564" cy="61750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Who to Contact - ACAP</a:t>
            </a:r>
          </a:p>
        </p:txBody>
      </p:sp>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6898341" cy="10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221" y="979745"/>
            <a:ext cx="1405218" cy="951800"/>
          </a:xfrm>
          <a:prstGeom prst="rect">
            <a:avLst/>
          </a:prstGeom>
        </p:spPr>
      </p:pic>
    </p:spTree>
    <p:extLst>
      <p:ext uri="{BB962C8B-B14F-4D97-AF65-F5344CB8AC3E}">
        <p14:creationId xmlns:p14="http://schemas.microsoft.com/office/powerpoint/2010/main" val="406112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957C-961E-4395-8485-B8D431F1F601}"/>
              </a:ext>
            </a:extLst>
          </p:cNvPr>
          <p:cNvSpPr>
            <a:spLocks noGrp="1"/>
          </p:cNvSpPr>
          <p:nvPr>
            <p:ph type="ctrTitle"/>
          </p:nvPr>
        </p:nvSpPr>
        <p:spPr>
          <a:xfrm>
            <a:off x="1143000" y="1601225"/>
            <a:ext cx="6858000" cy="1537422"/>
          </a:xfrm>
        </p:spPr>
        <p:txBody>
          <a:bodyPr>
            <a:normAutofit/>
          </a:bodyPr>
          <a:lstStyle/>
          <a:p>
            <a:r>
              <a:rPr lang="en-US" b="1" dirty="0">
                <a:latin typeface="Calibri"/>
                <a:ea typeface="+mj-lt"/>
                <a:cs typeface="+mj-lt"/>
              </a:rPr>
              <a:t>Updating Vendor Info</a:t>
            </a:r>
            <a:br>
              <a:rPr lang="en-US" b="1" dirty="0">
                <a:latin typeface="Calibri"/>
                <a:ea typeface="+mj-lt"/>
                <a:cs typeface="+mj-lt"/>
              </a:rPr>
            </a:br>
            <a:r>
              <a:rPr lang="en-US" b="1" dirty="0">
                <a:latin typeface="Calibri"/>
                <a:ea typeface="+mj-lt"/>
                <a:cs typeface="+mj-lt"/>
              </a:rPr>
              <a:t>for the CDFAP Program</a:t>
            </a:r>
            <a:endParaRPr lang="en-US" dirty="0"/>
          </a:p>
        </p:txBody>
      </p:sp>
      <p:sp>
        <p:nvSpPr>
          <p:cNvPr id="3" name="Subtitle 2">
            <a:extLst>
              <a:ext uri="{FF2B5EF4-FFF2-40B4-BE49-F238E27FC236}">
                <a16:creationId xmlns:a16="http://schemas.microsoft.com/office/drawing/2014/main" id="{9A6A6EC0-7FC8-47A2-9A18-C5ABF78B28A9}"/>
              </a:ext>
            </a:extLst>
          </p:cNvPr>
          <p:cNvSpPr>
            <a:spLocks noGrp="1"/>
          </p:cNvSpPr>
          <p:nvPr>
            <p:ph type="subTitle" idx="1"/>
          </p:nvPr>
        </p:nvSpPr>
        <p:spPr/>
        <p:txBody>
          <a:bodyPr vert="horz" wrap="square" lIns="68580" tIns="34290" rIns="68580" bIns="34290" numCol="1" rtlCol="0" anchor="t" anchorCtr="0" compatLnSpc="1">
            <a:prstTxWarp prst="textNoShape">
              <a:avLst/>
            </a:prstTxWarp>
            <a:normAutofit lnSpcReduction="10000"/>
          </a:bodyPr>
          <a:lstStyle/>
          <a:p>
            <a:r>
              <a:rPr lang="en-US" dirty="0">
                <a:cs typeface="Calibri"/>
              </a:rPr>
              <a:t>Department of Environmental Protection</a:t>
            </a:r>
          </a:p>
          <a:p>
            <a:r>
              <a:rPr lang="en-US" dirty="0">
                <a:cs typeface="Calibri"/>
              </a:rPr>
              <a:t>Karen Books</a:t>
            </a:r>
          </a:p>
          <a:p>
            <a:r>
              <a:rPr lang="en-US" sz="1500" dirty="0">
                <a:cs typeface="Calibri"/>
              </a:rPr>
              <a:t>Environmental Group Manager</a:t>
            </a:r>
          </a:p>
          <a:p>
            <a:endParaRPr lang="en-US" dirty="0">
              <a:cs typeface="Calibri"/>
            </a:endParaRPr>
          </a:p>
        </p:txBody>
      </p:sp>
      <p:sp>
        <p:nvSpPr>
          <p:cNvPr id="9" name="Rectangle 8">
            <a:extLst>
              <a:ext uri="{FF2B5EF4-FFF2-40B4-BE49-F238E27FC236}">
                <a16:creationId xmlns:a16="http://schemas.microsoft.com/office/drawing/2014/main" id="{72C5F2AB-4A03-584D-2EE4-FB5968A78045}"/>
              </a:ext>
            </a:extLst>
          </p:cNvPr>
          <p:cNvSpPr/>
          <p:nvPr/>
        </p:nvSpPr>
        <p:spPr>
          <a:xfrm>
            <a:off x="221876" y="937932"/>
            <a:ext cx="7404551" cy="32272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0C82DD32-9AB5-1D3F-A628-6A94BABAC84D}"/>
              </a:ext>
            </a:extLst>
          </p:cNvPr>
          <p:cNvSpPr/>
          <p:nvPr/>
        </p:nvSpPr>
        <p:spPr>
          <a:xfrm>
            <a:off x="221875" y="1319958"/>
            <a:ext cx="7404551" cy="11567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1" name="Rectangle 10">
            <a:extLst>
              <a:ext uri="{FF2B5EF4-FFF2-40B4-BE49-F238E27FC236}">
                <a16:creationId xmlns:a16="http://schemas.microsoft.com/office/drawing/2014/main" id="{D14D7CEA-B301-DE62-4FD6-B1744FB04F1A}"/>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68F7CB38-325B-3460-794E-97313E2765D4}"/>
              </a:ext>
            </a:extLst>
          </p:cNvPr>
          <p:cNvSpPr/>
          <p:nvPr/>
        </p:nvSpPr>
        <p:spPr>
          <a:xfrm>
            <a:off x="7785846" y="5496485"/>
            <a:ext cx="1069040" cy="389964"/>
          </a:xfrm>
          <a:prstGeom prst="rect">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5" name="Picture 4">
            <a:extLst>
              <a:ext uri="{FF2B5EF4-FFF2-40B4-BE49-F238E27FC236}">
                <a16:creationId xmlns:a16="http://schemas.microsoft.com/office/drawing/2014/main" id="{61A6DDCC-1BC6-4FD5-BAA5-602EAFD99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845" y="896859"/>
            <a:ext cx="994925" cy="994925"/>
          </a:xfrm>
          <a:prstGeom prst="rect">
            <a:avLst/>
          </a:prstGeom>
        </p:spPr>
      </p:pic>
    </p:spTree>
    <p:extLst>
      <p:ext uri="{BB962C8B-B14F-4D97-AF65-F5344CB8AC3E}">
        <p14:creationId xmlns:p14="http://schemas.microsoft.com/office/powerpoint/2010/main" val="337991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01705" y="1045508"/>
            <a:ext cx="7424722" cy="49081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6" name="Content Placeholder 5">
            <a:extLst>
              <a:ext uri="{FF2B5EF4-FFF2-40B4-BE49-F238E27FC236}">
                <a16:creationId xmlns:a16="http://schemas.microsoft.com/office/drawing/2014/main" id="{F13B8311-CA55-4833-86CA-2ECAF4406AA1}"/>
              </a:ext>
            </a:extLst>
          </p:cNvPr>
          <p:cNvSpPr>
            <a:spLocks noGrp="1"/>
          </p:cNvSpPr>
          <p:nvPr>
            <p:ph idx="1"/>
          </p:nvPr>
        </p:nvSpPr>
        <p:spPr>
          <a:xfrm>
            <a:off x="628650" y="1851206"/>
            <a:ext cx="7880206" cy="3495892"/>
          </a:xfrm>
        </p:spPr>
        <p:txBody>
          <a:bodyPr vert="horz" wrap="square" lIns="68580" tIns="34290" rIns="68580" bIns="34290" numCol="1" rtlCol="0" anchor="t" anchorCtr="0" compatLnSpc="1">
            <a:prstTxWarp prst="textNoShape">
              <a:avLst/>
            </a:prstTxWarp>
            <a:normAutofit fontScale="62500" lnSpcReduction="20000"/>
          </a:bodyPr>
          <a:lstStyle/>
          <a:p>
            <a:r>
              <a:rPr lang="en-US" dirty="0">
                <a:cs typeface="Calibri"/>
              </a:rPr>
              <a:t>Karen Books and Jaci Kerstetter</a:t>
            </a:r>
          </a:p>
          <a:p>
            <a:pPr lvl="1"/>
            <a:r>
              <a:rPr lang="en-US" dirty="0">
                <a:cs typeface="Calibri"/>
              </a:rPr>
              <a:t>To verify that new information has been updated in state system</a:t>
            </a:r>
          </a:p>
          <a:p>
            <a:pPr lvl="1"/>
            <a:r>
              <a:rPr lang="en-US" dirty="0">
                <a:cs typeface="Calibri"/>
                <a:hlinkClick r:id="rId2"/>
              </a:rPr>
              <a:t>kbooks@pa.gov</a:t>
            </a:r>
            <a:r>
              <a:rPr lang="en-US" dirty="0">
                <a:cs typeface="Calibri"/>
              </a:rPr>
              <a:t> </a:t>
            </a:r>
          </a:p>
          <a:p>
            <a:pPr lvl="1"/>
            <a:r>
              <a:rPr lang="en-US" dirty="0">
                <a:cs typeface="Calibri"/>
                <a:hlinkClick r:id="rId3"/>
              </a:rPr>
              <a:t>jackerstet@pa.gov</a:t>
            </a:r>
            <a:endParaRPr lang="en-US" dirty="0">
              <a:cs typeface="Calibri"/>
            </a:endParaRPr>
          </a:p>
          <a:p>
            <a:pPr lvl="1"/>
            <a:endParaRPr lang="en-US" dirty="0">
              <a:cs typeface="Calibri"/>
            </a:endParaRPr>
          </a:p>
          <a:p>
            <a:r>
              <a:rPr lang="en-US" dirty="0">
                <a:cs typeface="Calibri"/>
              </a:rPr>
              <a:t>Information to include</a:t>
            </a:r>
          </a:p>
          <a:p>
            <a:pPr lvl="1"/>
            <a:r>
              <a:rPr lang="en-US" dirty="0">
                <a:cs typeface="Calibri"/>
              </a:rPr>
              <a:t>Let us know you recently updated information with Vendor Services</a:t>
            </a:r>
          </a:p>
          <a:p>
            <a:pPr lvl="1"/>
            <a:r>
              <a:rPr lang="en-US" dirty="0">
                <a:cs typeface="Calibri"/>
              </a:rPr>
              <a:t>Exact address provided to Vendor Services</a:t>
            </a:r>
          </a:p>
          <a:p>
            <a:pPr lvl="1"/>
            <a:r>
              <a:rPr lang="en-US" dirty="0">
                <a:cs typeface="Calibri"/>
              </a:rPr>
              <a:t>Updated Bank Partner Number</a:t>
            </a:r>
          </a:p>
          <a:p>
            <a:pPr marL="0" indent="0">
              <a:buNone/>
            </a:pPr>
            <a:r>
              <a:rPr lang="en-US" dirty="0">
                <a:solidFill>
                  <a:srgbClr val="FF0000"/>
                </a:solidFill>
                <a:cs typeface="Calibri"/>
              </a:rPr>
              <a:t>Applies to CDFAP Manager/ Tech, ACT and </a:t>
            </a:r>
            <a:r>
              <a:rPr lang="en-US">
                <a:solidFill>
                  <a:srgbClr val="FF0000"/>
                </a:solidFill>
                <a:cs typeface="Calibri"/>
              </a:rPr>
              <a:t>Administrative Assistance</a:t>
            </a:r>
            <a:endParaRPr lang="en-US" dirty="0">
              <a:solidFill>
                <a:srgbClr val="FF0000"/>
              </a:solidFill>
              <a:cs typeface="Calibri"/>
            </a:endParaRPr>
          </a:p>
        </p:txBody>
      </p:sp>
      <p:sp>
        <p:nvSpPr>
          <p:cNvPr id="4" name="Slide Number Placeholder 3">
            <a:extLst>
              <a:ext uri="{FF2B5EF4-FFF2-40B4-BE49-F238E27FC236}">
                <a16:creationId xmlns:a16="http://schemas.microsoft.com/office/drawing/2014/main" id="{A87B8336-4111-4F92-BFC5-CE64881BB370}"/>
              </a:ext>
            </a:extLst>
          </p:cNvPr>
          <p:cNvSpPr>
            <a:spLocks noGrp="1"/>
          </p:cNvSpPr>
          <p:nvPr>
            <p:ph type="sldNum" sz="quarter" idx="12"/>
          </p:nvPr>
        </p:nvSpPr>
        <p:spPr/>
        <p:txBody>
          <a:bodyPr/>
          <a:lstStyle/>
          <a:p>
            <a:fld id="{330EA680-D336-4FF7-8B7A-9848BB0A1C32}" type="slidenum">
              <a:rPr lang="en-US" dirty="0" smtClean="0"/>
              <a:t>32</a:t>
            </a:fld>
            <a:endParaRPr lang="en-US"/>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630585" y="980578"/>
            <a:ext cx="4426564" cy="61750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bg1"/>
                </a:solidFill>
                <a:cs typeface="Calibri Light"/>
              </a:rPr>
              <a:t>Who to Contact</a:t>
            </a:r>
          </a:p>
        </p:txBody>
      </p:sp>
      <p:sp>
        <p:nvSpPr>
          <p:cNvPr id="10" name="Rectangle 9">
            <a:extLst>
              <a:ext uri="{FF2B5EF4-FFF2-40B4-BE49-F238E27FC236}">
                <a16:creationId xmlns:a16="http://schemas.microsoft.com/office/drawing/2014/main" id="{9D21AC42-1F62-8468-76EA-B73DF3F5176E}"/>
              </a:ext>
            </a:extLst>
          </p:cNvPr>
          <p:cNvSpPr/>
          <p:nvPr/>
        </p:nvSpPr>
        <p:spPr>
          <a:xfrm>
            <a:off x="221875" y="5496485"/>
            <a:ext cx="7563970" cy="389964"/>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7785846" y="5496485"/>
            <a:ext cx="1069040" cy="3899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01705" y="1596837"/>
            <a:ext cx="7424721" cy="1292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3" name="Picture 2">
            <a:extLst>
              <a:ext uri="{FF2B5EF4-FFF2-40B4-BE49-F238E27FC236}">
                <a16:creationId xmlns:a16="http://schemas.microsoft.com/office/drawing/2014/main" id="{D9D3D1E3-F4D9-4881-9F96-5BBA6D82D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646" y="980578"/>
            <a:ext cx="1069941" cy="1069941"/>
          </a:xfrm>
          <a:prstGeom prst="rect">
            <a:avLst/>
          </a:prstGeom>
        </p:spPr>
      </p:pic>
    </p:spTree>
    <p:extLst>
      <p:ext uri="{BB962C8B-B14F-4D97-AF65-F5344CB8AC3E}">
        <p14:creationId xmlns:p14="http://schemas.microsoft.com/office/powerpoint/2010/main" val="304600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blue 50% banner">
            <a:extLst>
              <a:ext uri="{FF2B5EF4-FFF2-40B4-BE49-F238E27FC236}">
                <a16:creationId xmlns:a16="http://schemas.microsoft.com/office/drawing/2014/main" id="{4A05674B-830D-4F44-89C4-536088EBF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C73BF9AA-3304-4FE3-A7B8-E5CF0981A617}"/>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pic>
        <p:nvPicPr>
          <p:cNvPr id="5124" name="Picture 10" descr="Budget-rgb">
            <a:extLst>
              <a:ext uri="{FF2B5EF4-FFF2-40B4-BE49-F238E27FC236}">
                <a16:creationId xmlns:a16="http://schemas.microsoft.com/office/drawing/2014/main" id="{0713ED5E-369F-4A1B-B29E-03F1614EE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1">
            <a:extLst>
              <a:ext uri="{FF2B5EF4-FFF2-40B4-BE49-F238E27FC236}">
                <a16:creationId xmlns:a16="http://schemas.microsoft.com/office/drawing/2014/main" id="{1F68184E-FB76-40DB-BBB8-9DD92A8A13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648A55-C94C-4DDD-907E-1DBF3ABAF576}" type="slidenum">
              <a:rPr lang="en-US" altLang="en-US" sz="1400" smtClean="0"/>
              <a:pPr>
                <a:spcBef>
                  <a:spcPct val="0"/>
                </a:spcBef>
                <a:buFontTx/>
                <a:buNone/>
              </a:pPr>
              <a:t>4</a:t>
            </a:fld>
            <a:endParaRPr lang="en-US" altLang="en-US" sz="1400"/>
          </a:p>
        </p:txBody>
      </p:sp>
      <p:sp>
        <p:nvSpPr>
          <p:cNvPr id="5126" name="Title 1">
            <a:extLst>
              <a:ext uri="{FF2B5EF4-FFF2-40B4-BE49-F238E27FC236}">
                <a16:creationId xmlns:a16="http://schemas.microsoft.com/office/drawing/2014/main" id="{6309FD2F-522A-41B7-8FF3-82CDDDA1DFBD}"/>
              </a:ext>
            </a:extLst>
          </p:cNvPr>
          <p:cNvSpPr txBox="1">
            <a:spLocks noChangeArrowheads="1"/>
          </p:cNvSpPr>
          <p:nvPr/>
        </p:nvSpPr>
        <p:spPr bwMode="auto">
          <a:xfrm>
            <a:off x="592138" y="182563"/>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t>Basic Vendor Categories</a:t>
            </a:r>
          </a:p>
        </p:txBody>
      </p:sp>
      <p:pic>
        <p:nvPicPr>
          <p:cNvPr id="5127" name="Picture 1">
            <a:extLst>
              <a:ext uri="{FF2B5EF4-FFF2-40B4-BE49-F238E27FC236}">
                <a16:creationId xmlns:a16="http://schemas.microsoft.com/office/drawing/2014/main" id="{4CC0E89E-18C7-451A-9A61-10305591E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 y="1292225"/>
            <a:ext cx="82200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a:extLst>
              <a:ext uri="{FF2B5EF4-FFF2-40B4-BE49-F238E27FC236}">
                <a16:creationId xmlns:a16="http://schemas.microsoft.com/office/drawing/2014/main" id="{394136DF-6AAB-4889-B00E-DE78A2B2D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8335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blue 50% banner">
            <a:extLst>
              <a:ext uri="{FF2B5EF4-FFF2-40B4-BE49-F238E27FC236}">
                <a16:creationId xmlns:a16="http://schemas.microsoft.com/office/drawing/2014/main" id="{F2607EAC-0130-4DF9-87FA-3BD1ABDE0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FCCD2D79-8A70-43D3-A2C0-20F1982E34C3}"/>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pic>
        <p:nvPicPr>
          <p:cNvPr id="6148" name="Picture 10" descr="Budget-rgb">
            <a:extLst>
              <a:ext uri="{FF2B5EF4-FFF2-40B4-BE49-F238E27FC236}">
                <a16:creationId xmlns:a16="http://schemas.microsoft.com/office/drawing/2014/main" id="{C0D9DBF9-D4A5-402C-89F4-C82EF6D0B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1">
            <a:extLst>
              <a:ext uri="{FF2B5EF4-FFF2-40B4-BE49-F238E27FC236}">
                <a16:creationId xmlns:a16="http://schemas.microsoft.com/office/drawing/2014/main" id="{9885CD8C-0EC1-404C-BD9D-D792254CB69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67461A-350E-4E20-B633-D29271F8ADFC}" type="slidenum">
              <a:rPr lang="en-US" altLang="en-US" sz="1400" smtClean="0"/>
              <a:pPr>
                <a:spcBef>
                  <a:spcPct val="0"/>
                </a:spcBef>
                <a:buFontTx/>
                <a:buNone/>
              </a:pPr>
              <a:t>5</a:t>
            </a:fld>
            <a:endParaRPr lang="en-US" altLang="en-US" sz="1400"/>
          </a:p>
        </p:txBody>
      </p:sp>
      <p:sp>
        <p:nvSpPr>
          <p:cNvPr id="6150" name="Title 1">
            <a:extLst>
              <a:ext uri="{FF2B5EF4-FFF2-40B4-BE49-F238E27FC236}">
                <a16:creationId xmlns:a16="http://schemas.microsoft.com/office/drawing/2014/main" id="{A32162A2-1A5D-476E-AF81-27084C7DFA8A}"/>
              </a:ext>
            </a:extLst>
          </p:cNvPr>
          <p:cNvSpPr txBox="1">
            <a:spLocks noChangeArrowheads="1"/>
          </p:cNvSpPr>
          <p:nvPr/>
        </p:nvSpPr>
        <p:spPr bwMode="auto">
          <a:xfrm>
            <a:off x="601663" y="196850"/>
            <a:ext cx="80851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4000" dirty="0">
                <a:solidFill>
                  <a:schemeClr val="bg1"/>
                </a:solidFill>
                <a:latin typeface="Cambria" panose="02040503050406030204" pitchFamily="18" charset="0"/>
                <a:ea typeface="Cambria" panose="02040503050406030204" pitchFamily="18" charset="0"/>
              </a:rPr>
              <a:t>3 Points to Remember</a:t>
            </a:r>
          </a:p>
        </p:txBody>
      </p:sp>
      <p:graphicFrame>
        <p:nvGraphicFramePr>
          <p:cNvPr id="8" name="Table 5">
            <a:extLst>
              <a:ext uri="{FF2B5EF4-FFF2-40B4-BE49-F238E27FC236}">
                <a16:creationId xmlns:a16="http://schemas.microsoft.com/office/drawing/2014/main" id="{F94A296D-3E98-437C-985E-B1B291AEC6DC}"/>
              </a:ext>
            </a:extLst>
          </p:cNvPr>
          <p:cNvGraphicFramePr>
            <a:graphicFrameLocks noGrp="1"/>
          </p:cNvGraphicFramePr>
          <p:nvPr>
            <p:extLst>
              <p:ext uri="{D42A27DB-BD31-4B8C-83A1-F6EECF244321}">
                <p14:modId xmlns:p14="http://schemas.microsoft.com/office/powerpoint/2010/main" val="1843071622"/>
              </p:ext>
            </p:extLst>
          </p:nvPr>
        </p:nvGraphicFramePr>
        <p:xfrm>
          <a:off x="457200" y="1225551"/>
          <a:ext cx="8229600" cy="483763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84127">
                <a:tc gridSpan="2">
                  <a:txBody>
                    <a:bodyPr/>
                    <a:lstStyle/>
                    <a:p>
                      <a:endParaRPr lang="en-US" sz="1800" dirty="0">
                        <a:latin typeface="Cambria" panose="02040503050406030204" pitchFamily="18" charset="0"/>
                        <a:ea typeface="Cambria" panose="02040503050406030204" pitchFamily="18" charset="0"/>
                      </a:endParaRPr>
                    </a:p>
                  </a:txBody>
                  <a:tcPr marT="45729" marB="45729">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1215396">
                <a:tc>
                  <a:txBody>
                    <a:bodyPr/>
                    <a:lstStyle/>
                    <a:p>
                      <a:pPr marL="285750" indent="-285750">
                        <a:buFont typeface="Arial" panose="020B0604020202020204" pitchFamily="34" charset="0"/>
                        <a:buChar char="•"/>
                      </a:pPr>
                      <a:r>
                        <a:rPr lang="en-US" sz="1800" dirty="0">
                          <a:latin typeface="Cambria" panose="02040503050406030204" pitchFamily="18" charset="0"/>
                          <a:ea typeface="Cambria" panose="02040503050406030204" pitchFamily="18" charset="0"/>
                        </a:rPr>
                        <a:t>Procurement Vendor Numbers</a:t>
                      </a:r>
                    </a:p>
                  </a:txBody>
                  <a:tcPr marT="45729" marB="45729">
                    <a:solidFill>
                      <a:srgbClr val="C6EAFA"/>
                    </a:solidFill>
                  </a:tcPr>
                </a:tc>
                <a:tc>
                  <a:txBody>
                    <a:bodyPr/>
                    <a:lstStyle/>
                    <a:p>
                      <a:pPr marL="0" indent="0">
                        <a:buFont typeface="Arial" panose="020B0604020202020204" pitchFamily="34" charset="0"/>
                        <a:buNone/>
                      </a:pPr>
                      <a:r>
                        <a:rPr lang="en-US" sz="1800" dirty="0">
                          <a:latin typeface="Cambria" panose="02040503050406030204" pitchFamily="18" charset="0"/>
                          <a:ea typeface="Cambria" panose="02040503050406030204" pitchFamily="18" charset="0"/>
                        </a:rPr>
                        <a:t>Can be used to pay both Procurement </a:t>
                      </a:r>
                      <a:r>
                        <a:rPr lang="en-US" sz="1800" u="sng" dirty="0">
                          <a:latin typeface="Cambria" panose="02040503050406030204" pitchFamily="18" charset="0"/>
                          <a:ea typeface="Cambria" panose="02040503050406030204" pitchFamily="18" charset="0"/>
                        </a:rPr>
                        <a:t>and</a:t>
                      </a:r>
                      <a:r>
                        <a:rPr lang="en-US" sz="1800" u="none" dirty="0">
                          <a:latin typeface="Cambria" panose="02040503050406030204" pitchFamily="18" charset="0"/>
                          <a:ea typeface="Cambria" panose="02040503050406030204" pitchFamily="18" charset="0"/>
                        </a:rPr>
                        <a:t> Non-Procurement invoices</a:t>
                      </a:r>
                    </a:p>
                    <a:p>
                      <a:pPr marL="0" indent="0">
                        <a:buFont typeface="Arial" panose="020B0604020202020204" pitchFamily="34" charset="0"/>
                        <a:buNone/>
                      </a:pPr>
                      <a:endParaRPr lang="en-US" sz="1800" u="none" dirty="0">
                        <a:latin typeface="Cambria" panose="02040503050406030204" pitchFamily="18" charset="0"/>
                        <a:ea typeface="Cambria" panose="02040503050406030204" pitchFamily="18" charset="0"/>
                      </a:endParaRPr>
                    </a:p>
                    <a:p>
                      <a:pPr marL="0" indent="0">
                        <a:buFont typeface="Arial" panose="020B0604020202020204" pitchFamily="34" charset="0"/>
                        <a:buNone/>
                      </a:pPr>
                      <a:r>
                        <a:rPr lang="en-US" sz="1800" u="none" dirty="0">
                          <a:latin typeface="Cambria" panose="02040503050406030204" pitchFamily="18" charset="0"/>
                          <a:ea typeface="Cambria" panose="02040503050406030204" pitchFamily="18" charset="0"/>
                        </a:rPr>
                        <a:t>Cannot register using a social security number (SSN)</a:t>
                      </a:r>
                      <a:endParaRPr lang="en-US" sz="1800" dirty="0">
                        <a:latin typeface="Cambria" panose="02040503050406030204" pitchFamily="18" charset="0"/>
                        <a:ea typeface="Cambria" panose="02040503050406030204" pitchFamily="18" charset="0"/>
                      </a:endParaRPr>
                    </a:p>
                  </a:txBody>
                  <a:tcPr marT="45729" marB="45729">
                    <a:solidFill>
                      <a:srgbClr val="C6EAFA"/>
                    </a:solidFill>
                  </a:tcPr>
                </a:tc>
                <a:extLst>
                  <a:ext uri="{0D108BD9-81ED-4DB2-BD59-A6C34878D82A}">
                    <a16:rowId xmlns:a16="http://schemas.microsoft.com/office/drawing/2014/main" val="10001"/>
                  </a:ext>
                </a:extLst>
              </a:tr>
              <a:tr h="984127">
                <a:tc>
                  <a:txBody>
                    <a:bodyPr/>
                    <a:lstStyle/>
                    <a:p>
                      <a:pPr marL="285750" indent="-285750">
                        <a:buFont typeface="Arial" panose="020B0604020202020204" pitchFamily="34" charset="0"/>
                        <a:buChar char="•"/>
                      </a:pPr>
                      <a:r>
                        <a:rPr lang="en-US" sz="1800" dirty="0">
                          <a:latin typeface="Cambria" panose="02040503050406030204" pitchFamily="18" charset="0"/>
                          <a:ea typeface="Cambria" panose="02040503050406030204" pitchFamily="18" charset="0"/>
                        </a:rPr>
                        <a:t>Non-Procurement Vendor Numbers</a:t>
                      </a:r>
                    </a:p>
                  </a:txBody>
                  <a:tcPr marT="45729" marB="45729">
                    <a:solidFill>
                      <a:srgbClr val="E9F8FB"/>
                    </a:solidFill>
                  </a:tcPr>
                </a:tc>
                <a:tc>
                  <a:txBody>
                    <a:bodyPr/>
                    <a:lstStyle/>
                    <a:p>
                      <a:pPr marL="0" indent="0">
                        <a:buFont typeface="Arial" panose="020B0604020202020204" pitchFamily="34" charset="0"/>
                        <a:buNone/>
                      </a:pPr>
                      <a:r>
                        <a:rPr lang="en-US" sz="1800" dirty="0">
                          <a:latin typeface="Cambria" panose="02040503050406030204" pitchFamily="18" charset="0"/>
                          <a:ea typeface="Cambria" panose="02040503050406030204" pitchFamily="18" charset="0"/>
                        </a:rPr>
                        <a:t>Can </a:t>
                      </a:r>
                      <a:r>
                        <a:rPr lang="en-US" sz="1800" u="sng" dirty="0">
                          <a:latin typeface="Cambria" panose="02040503050406030204" pitchFamily="18" charset="0"/>
                          <a:ea typeface="Cambria" panose="02040503050406030204" pitchFamily="18" charset="0"/>
                        </a:rPr>
                        <a:t>only</a:t>
                      </a:r>
                      <a:r>
                        <a:rPr lang="en-US" sz="1800" u="none" dirty="0">
                          <a:latin typeface="Cambria" panose="02040503050406030204" pitchFamily="18" charset="0"/>
                          <a:ea typeface="Cambria" panose="02040503050406030204" pitchFamily="18" charset="0"/>
                        </a:rPr>
                        <a:t> pay Non-Procurement invoices</a:t>
                      </a:r>
                      <a:endParaRPr lang="en-US" sz="1800" dirty="0">
                        <a:latin typeface="Cambria" panose="02040503050406030204" pitchFamily="18" charset="0"/>
                        <a:ea typeface="Cambria" panose="02040503050406030204" pitchFamily="18" charset="0"/>
                      </a:endParaRPr>
                    </a:p>
                  </a:txBody>
                  <a:tcPr marT="45729" marB="45729">
                    <a:solidFill>
                      <a:srgbClr val="E9F8FB"/>
                    </a:solidFill>
                  </a:tcPr>
                </a:tc>
                <a:extLst>
                  <a:ext uri="{0D108BD9-81ED-4DB2-BD59-A6C34878D82A}">
                    <a16:rowId xmlns:a16="http://schemas.microsoft.com/office/drawing/2014/main" val="10002"/>
                  </a:ext>
                </a:extLst>
              </a:tr>
              <a:tr h="1406322">
                <a:tc>
                  <a:txBody>
                    <a:bodyPr/>
                    <a:lstStyle/>
                    <a:p>
                      <a:pPr marL="285750" indent="-285750">
                        <a:buFont typeface="Arial" panose="020B0604020202020204" pitchFamily="34" charset="0"/>
                        <a:buChar char="•"/>
                      </a:pPr>
                      <a:r>
                        <a:rPr lang="en-US" sz="1800" dirty="0">
                          <a:latin typeface="Cambria" panose="02040503050406030204" pitchFamily="18" charset="0"/>
                          <a:ea typeface="Cambria" panose="02040503050406030204" pitchFamily="18" charset="0"/>
                        </a:rPr>
                        <a:t>Vendor Data Management Unit &amp; Payable Services Call Center</a:t>
                      </a:r>
                    </a:p>
                  </a:txBody>
                  <a:tcPr marT="45729" marB="45729">
                    <a:solidFill>
                      <a:srgbClr val="C6EAFA"/>
                    </a:solidFill>
                  </a:tcPr>
                </a:tc>
                <a:tc>
                  <a:txBody>
                    <a:bodyPr/>
                    <a:lstStyle/>
                    <a:p>
                      <a:r>
                        <a:rPr lang="en-US" sz="1800" dirty="0">
                          <a:latin typeface="Cambria" panose="02040503050406030204" pitchFamily="18" charset="0"/>
                          <a:ea typeface="Cambria" panose="02040503050406030204" pitchFamily="18" charset="0"/>
                        </a:rPr>
                        <a:t>Will </a:t>
                      </a:r>
                      <a:r>
                        <a:rPr lang="en-US" sz="1800" u="sng" dirty="0">
                          <a:latin typeface="Cambria" panose="02040503050406030204" pitchFamily="18" charset="0"/>
                          <a:ea typeface="Cambria" panose="02040503050406030204" pitchFamily="18" charset="0"/>
                        </a:rPr>
                        <a:t>not</a:t>
                      </a:r>
                      <a:r>
                        <a:rPr lang="en-US" sz="1800" u="none" dirty="0">
                          <a:latin typeface="Cambria" panose="02040503050406030204" pitchFamily="18" charset="0"/>
                          <a:ea typeface="Cambria" panose="02040503050406030204" pitchFamily="18" charset="0"/>
                        </a:rPr>
                        <a:t> update a vendor record by phone.</a:t>
                      </a:r>
                      <a:endParaRPr lang="en-US" sz="1800" dirty="0">
                        <a:latin typeface="Cambria" panose="02040503050406030204" pitchFamily="18" charset="0"/>
                        <a:ea typeface="Cambria" panose="02040503050406030204" pitchFamily="18" charset="0"/>
                      </a:endParaRPr>
                    </a:p>
                  </a:txBody>
                  <a:tcPr marT="45729" marB="45729">
                    <a:solidFill>
                      <a:srgbClr val="C6EAFA"/>
                    </a:solidFill>
                  </a:tcPr>
                </a:tc>
                <a:extLst>
                  <a:ext uri="{0D108BD9-81ED-4DB2-BD59-A6C34878D82A}">
                    <a16:rowId xmlns:a16="http://schemas.microsoft.com/office/drawing/2014/main" val="10003"/>
                  </a:ext>
                </a:extLst>
              </a:tr>
            </a:tbl>
          </a:graphicData>
        </a:graphic>
      </p:graphicFrame>
      <p:pic>
        <p:nvPicPr>
          <p:cNvPr id="6167" name="Picture 2">
            <a:extLst>
              <a:ext uri="{FF2B5EF4-FFF2-40B4-BE49-F238E27FC236}">
                <a16:creationId xmlns:a16="http://schemas.microsoft.com/office/drawing/2014/main" id="{2646EEB6-76F3-4874-9B69-3036BA4E9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6483350"/>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blue 50% banner">
            <a:extLst>
              <a:ext uri="{FF2B5EF4-FFF2-40B4-BE49-F238E27FC236}">
                <a16:creationId xmlns:a16="http://schemas.microsoft.com/office/drawing/2014/main" id="{C0325EDF-2E9F-48AC-9B67-2A9E84625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8560AA2A-F60D-4B14-BCDC-95789586302F}"/>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9220" name="Content Placeholder 1">
            <a:extLst>
              <a:ext uri="{FF2B5EF4-FFF2-40B4-BE49-F238E27FC236}">
                <a16:creationId xmlns:a16="http://schemas.microsoft.com/office/drawing/2014/main" id="{978890C9-CFFC-45B9-BDA3-859576913856}"/>
              </a:ext>
            </a:extLst>
          </p:cNvPr>
          <p:cNvSpPr>
            <a:spLocks noGrp="1" noChangeArrowheads="1"/>
          </p:cNvSpPr>
          <p:nvPr>
            <p:ph idx="1"/>
          </p:nvPr>
        </p:nvSpPr>
        <p:spPr>
          <a:xfrm>
            <a:off x="304800" y="1392237"/>
            <a:ext cx="8610599" cy="4600575"/>
          </a:xfrm>
        </p:spPr>
        <p:txBody>
          <a:bodyPr/>
          <a:lstStyle/>
          <a:p>
            <a:pPr marL="285750" indent="-285750" defTabSz="457200" eaLnBrk="1" fontAlgn="auto" hangingPunct="1">
              <a:spcBef>
                <a:spcPts val="1200"/>
              </a:spcBef>
              <a:spcAft>
                <a:spcPts val="1200"/>
              </a:spcAft>
              <a:buClr>
                <a:srgbClr val="30ACEC">
                  <a:lumMod val="75000"/>
                </a:srgbClr>
              </a:buClr>
              <a:buSzPct val="145000"/>
              <a:buFont typeface="Arial" panose="020B0604020202020204" pitchFamily="34" charset="0"/>
              <a:buChar char="•"/>
              <a:defRPr/>
            </a:pPr>
            <a:r>
              <a:rPr lang="en-US" altLang="en-US" sz="2400" kern="1200" dirty="0">
                <a:solidFill>
                  <a:prstClr val="black"/>
                </a:solidFill>
                <a:latin typeface="Cambria" panose="02040503050406030204" pitchFamily="18" charset="0"/>
                <a:ea typeface="Cambria" panose="02040503050406030204" pitchFamily="18" charset="0"/>
                <a:cs typeface="Calibri" panose="020F0502020204030204" pitchFamily="34" charset="0"/>
              </a:rPr>
              <a:t>Bureau of Payable Services Call Center staff can assist:</a:t>
            </a:r>
          </a:p>
          <a:p>
            <a:pPr marL="800100" lvl="2" indent="-342900"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Payment inquiries</a:t>
            </a:r>
          </a:p>
          <a:p>
            <a:pPr marL="800100" lvl="2" indent="-342900"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Registration</a:t>
            </a:r>
          </a:p>
          <a:p>
            <a:pPr marL="800100" lvl="2" indent="-342900"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Master Data Changes</a:t>
            </a:r>
          </a:p>
          <a:p>
            <a:pPr marL="800100" lvl="2" indent="-342900"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kern="1200" dirty="0">
                <a:solidFill>
                  <a:prstClr val="black"/>
                </a:solidFill>
                <a:latin typeface="Cambria" panose="02040503050406030204" pitchFamily="18" charset="0"/>
                <a:ea typeface="Cambria" panose="02040503050406030204" pitchFamily="18" charset="0"/>
                <a:cs typeface="Calibri" panose="020F0502020204030204" pitchFamily="34" charset="0"/>
              </a:rPr>
              <a:t>Audit Confirmation</a:t>
            </a:r>
          </a:p>
          <a:p>
            <a:pPr lvl="1"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sz="2400" kern="1200" dirty="0">
                <a:solidFill>
                  <a:prstClr val="black"/>
                </a:solidFill>
                <a:latin typeface="Cambria" panose="02040503050406030204" pitchFamily="18" charset="0"/>
                <a:ea typeface="Cambria" panose="02040503050406030204" pitchFamily="18" charset="0"/>
                <a:cs typeface="Calibri" panose="020F0502020204030204" pitchFamily="34" charset="0"/>
              </a:rPr>
              <a:t>Available Mon- Fri 8 a.m. -4:30 p.m. (except holidays)</a:t>
            </a:r>
          </a:p>
          <a:p>
            <a:pPr lvl="1" defTabSz="457200" eaLnBrk="1" fontAlgn="auto" hangingPunct="1">
              <a:spcBef>
                <a:spcPts val="1200"/>
              </a:spcBef>
              <a:spcAft>
                <a:spcPts val="1200"/>
              </a:spcAft>
              <a:buClr>
                <a:srgbClr val="30ACEC">
                  <a:lumMod val="75000"/>
                </a:srgbClr>
              </a:buClr>
              <a:buSzPct val="145000"/>
              <a:buFont typeface="Calibri" panose="020F0502020204030204" pitchFamily="34" charset="0"/>
              <a:buChar char="-"/>
              <a:defRPr/>
            </a:pPr>
            <a:r>
              <a:rPr lang="en-US" altLang="en-US" sz="2400" kern="1200" dirty="0">
                <a:solidFill>
                  <a:prstClr val="black"/>
                </a:solidFill>
                <a:latin typeface="Cambria" panose="02040503050406030204" pitchFamily="18" charset="0"/>
                <a:ea typeface="Cambria" panose="02040503050406030204" pitchFamily="18" charset="0"/>
                <a:cs typeface="Calibri" panose="020F0502020204030204" pitchFamily="34" charset="0"/>
              </a:rPr>
              <a:t>Toll Free 877-435-7363 / Local 717-346-2676</a:t>
            </a:r>
          </a:p>
          <a:p>
            <a:pPr marL="0" indent="0">
              <a:buFontTx/>
              <a:buNone/>
              <a:defRPr/>
            </a:pPr>
            <a:endParaRPr lang="en-US" altLang="en-US" sz="2400" dirty="0"/>
          </a:p>
        </p:txBody>
      </p:sp>
      <p:pic>
        <p:nvPicPr>
          <p:cNvPr id="7173" name="Picture 10" descr="Budget-rgb">
            <a:extLst>
              <a:ext uri="{FF2B5EF4-FFF2-40B4-BE49-F238E27FC236}">
                <a16:creationId xmlns:a16="http://schemas.microsoft.com/office/drawing/2014/main" id="{E8226484-A233-497C-8193-48DC3EB56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1">
            <a:extLst>
              <a:ext uri="{FF2B5EF4-FFF2-40B4-BE49-F238E27FC236}">
                <a16:creationId xmlns:a16="http://schemas.microsoft.com/office/drawing/2014/main" id="{917EC2C0-494A-4C9B-BF8D-53A525641C7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0CC6A5-51C3-49AB-A58A-FB0CD622222D}" type="slidenum">
              <a:rPr lang="en-US" altLang="en-US" sz="1400" smtClean="0"/>
              <a:pPr>
                <a:spcBef>
                  <a:spcPct val="0"/>
                </a:spcBef>
                <a:buFontTx/>
                <a:buNone/>
              </a:pPr>
              <a:t>6</a:t>
            </a:fld>
            <a:endParaRPr lang="en-US" altLang="en-US" sz="1400"/>
          </a:p>
        </p:txBody>
      </p:sp>
      <p:sp>
        <p:nvSpPr>
          <p:cNvPr id="7175" name="Title 1">
            <a:extLst>
              <a:ext uri="{FF2B5EF4-FFF2-40B4-BE49-F238E27FC236}">
                <a16:creationId xmlns:a16="http://schemas.microsoft.com/office/drawing/2014/main" id="{E2A5CB8A-E16D-4EE0-BFF7-6D943C145CC3}"/>
              </a:ext>
            </a:extLst>
          </p:cNvPr>
          <p:cNvSpPr txBox="1">
            <a:spLocks noChangeArrowheads="1"/>
          </p:cNvSpPr>
          <p:nvPr/>
        </p:nvSpPr>
        <p:spPr bwMode="auto">
          <a:xfrm>
            <a:off x="528637" y="218122"/>
            <a:ext cx="8086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a:solidFill>
                  <a:schemeClr val="bg1"/>
                </a:solidFill>
                <a:latin typeface="Cambria" panose="02040503050406030204" pitchFamily="18" charset="0"/>
                <a:ea typeface="Cambria" panose="02040503050406030204" pitchFamily="18" charset="0"/>
                <a:cs typeface="Calibri" panose="020F0502020204030204" pitchFamily="34" charset="0"/>
              </a:rPr>
              <a:t>Payables Services Call Center</a:t>
            </a:r>
          </a:p>
        </p:txBody>
      </p:sp>
      <p:pic>
        <p:nvPicPr>
          <p:cNvPr id="7176" name="Picture 2">
            <a:extLst>
              <a:ext uri="{FF2B5EF4-FFF2-40B4-BE49-F238E27FC236}">
                <a16:creationId xmlns:a16="http://schemas.microsoft.com/office/drawing/2014/main" id="{4295901F-FD47-40CC-A21D-45B76D67F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6478588"/>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blue 50% banner">
            <a:extLst>
              <a:ext uri="{FF2B5EF4-FFF2-40B4-BE49-F238E27FC236}">
                <a16:creationId xmlns:a16="http://schemas.microsoft.com/office/drawing/2014/main" id="{30980849-5044-420C-A6A7-82F90893B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0E586016-F8F5-435B-8F39-66ED7EA689FC}"/>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13316" name="Content Placeholder 1">
            <a:extLst>
              <a:ext uri="{FF2B5EF4-FFF2-40B4-BE49-F238E27FC236}">
                <a16:creationId xmlns:a16="http://schemas.microsoft.com/office/drawing/2014/main" id="{E8240CC9-9E3B-4D63-80ED-AAF53B885AC1}"/>
              </a:ext>
            </a:extLst>
          </p:cNvPr>
          <p:cNvSpPr>
            <a:spLocks noGrp="1" noChangeArrowheads="1"/>
          </p:cNvSpPr>
          <p:nvPr>
            <p:ph idx="1"/>
          </p:nvPr>
        </p:nvSpPr>
        <p:spPr>
          <a:xfrm>
            <a:off x="381000" y="1230313"/>
            <a:ext cx="8229600" cy="838200"/>
          </a:xfrm>
        </p:spPr>
        <p:txBody>
          <a:bodyPr/>
          <a:lstStyle/>
          <a:p>
            <a:pPr marL="285750" indent="-285750" defTabSz="457200" eaLnBrk="1" fontAlgn="auto" hangingPunct="1">
              <a:spcAft>
                <a:spcPts val="600"/>
              </a:spcAft>
              <a:buClr>
                <a:srgbClr val="30ACEC">
                  <a:lumMod val="75000"/>
                </a:srgbClr>
              </a:buClr>
              <a:buSzPct val="145000"/>
              <a:buFont typeface="Arial" panose="020B0604020202020204" pitchFamily="34" charset="0"/>
              <a:buChar char="•"/>
              <a:defRPr/>
            </a:pPr>
            <a:r>
              <a:rPr lang="en-US" altLang="en-US" sz="2400" kern="1200" dirty="0">
                <a:solidFill>
                  <a:prstClr val="black"/>
                </a:solidFill>
                <a:latin typeface="Cambria" panose="02040503050406030204" pitchFamily="18" charset="0"/>
                <a:ea typeface="Cambria" panose="02040503050406030204" pitchFamily="18" charset="0"/>
                <a:cs typeface="Calibri" panose="020F0502020204030204" pitchFamily="34" charset="0"/>
              </a:rPr>
              <a:t>Vendor record updates </a:t>
            </a:r>
            <a:r>
              <a:rPr lang="en-US" altLang="en-US" sz="2400" i="1" u="sng" kern="1200" dirty="0">
                <a:solidFill>
                  <a:prstClr val="black"/>
                </a:solidFill>
                <a:latin typeface="Cambria" panose="02040503050406030204" pitchFamily="18" charset="0"/>
                <a:ea typeface="Cambria" panose="02040503050406030204" pitchFamily="18" charset="0"/>
                <a:cs typeface="Calibri" panose="020F0502020204030204" pitchFamily="34" charset="0"/>
              </a:rPr>
              <a:t>must</a:t>
            </a:r>
            <a:r>
              <a:rPr lang="en-US" altLang="en-US" sz="2400" kern="1200" dirty="0">
                <a:solidFill>
                  <a:prstClr val="black"/>
                </a:solidFill>
                <a:latin typeface="Cambria" panose="02040503050406030204" pitchFamily="18" charset="0"/>
                <a:ea typeface="Cambria" panose="02040503050406030204" pitchFamily="18" charset="0"/>
                <a:cs typeface="Calibri" panose="020F0502020204030204" pitchFamily="34" charset="0"/>
              </a:rPr>
              <a:t> be submitted in writing for the following:</a:t>
            </a:r>
          </a:p>
          <a:p>
            <a:pPr marL="0" indent="0">
              <a:buFontTx/>
              <a:buNone/>
              <a:defRPr/>
            </a:pPr>
            <a:endParaRPr lang="en-US" altLang="en-US" sz="2400" dirty="0"/>
          </a:p>
        </p:txBody>
      </p:sp>
      <p:sp>
        <p:nvSpPr>
          <p:cNvPr id="11269" name="Title 1">
            <a:extLst>
              <a:ext uri="{FF2B5EF4-FFF2-40B4-BE49-F238E27FC236}">
                <a16:creationId xmlns:a16="http://schemas.microsoft.com/office/drawing/2014/main" id="{B681E657-E39A-4FE3-AA2D-25CC60D91592}"/>
              </a:ext>
            </a:extLst>
          </p:cNvPr>
          <p:cNvSpPr txBox="1">
            <a:spLocks noChangeArrowheads="1"/>
          </p:cNvSpPr>
          <p:nvPr/>
        </p:nvSpPr>
        <p:spPr bwMode="auto">
          <a:xfrm>
            <a:off x="528638" y="182563"/>
            <a:ext cx="8086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00">
                <a:solidFill>
                  <a:schemeClr val="bg1"/>
                </a:solidFill>
                <a:latin typeface="Calibri" panose="020F0502020204030204" pitchFamily="34" charset="0"/>
                <a:cs typeface="Calibri" panose="020F0502020204030204" pitchFamily="34" charset="0"/>
              </a:rPr>
              <a:t>Non-Procurement Vendor Maintenance</a:t>
            </a:r>
          </a:p>
        </p:txBody>
      </p:sp>
      <p:graphicFrame>
        <p:nvGraphicFramePr>
          <p:cNvPr id="9" name="Table 8">
            <a:extLst>
              <a:ext uri="{FF2B5EF4-FFF2-40B4-BE49-F238E27FC236}">
                <a16:creationId xmlns:a16="http://schemas.microsoft.com/office/drawing/2014/main" id="{D2B36AD4-A858-403F-B0B7-B92620FC82D2}"/>
              </a:ext>
            </a:extLst>
          </p:cNvPr>
          <p:cNvGraphicFramePr>
            <a:graphicFrameLocks noGrp="1"/>
          </p:cNvGraphicFramePr>
          <p:nvPr>
            <p:extLst>
              <p:ext uri="{D42A27DB-BD31-4B8C-83A1-F6EECF244321}">
                <p14:modId xmlns:p14="http://schemas.microsoft.com/office/powerpoint/2010/main" val="4045093646"/>
              </p:ext>
            </p:extLst>
          </p:nvPr>
        </p:nvGraphicFramePr>
        <p:xfrm>
          <a:off x="381000" y="2071688"/>
          <a:ext cx="8645525" cy="4329112"/>
        </p:xfrm>
        <a:graphic>
          <a:graphicData uri="http://schemas.openxmlformats.org/drawingml/2006/table">
            <a:tbl>
              <a:tblPr firstRow="1" bandRow="1">
                <a:tableStyleId>{5C22544A-7EE6-4342-B048-85BDC9FD1C3A}</a:tableStyleId>
              </a:tblPr>
              <a:tblGrid>
                <a:gridCol w="2809798">
                  <a:extLst>
                    <a:ext uri="{9D8B030D-6E8A-4147-A177-3AD203B41FA5}">
                      <a16:colId xmlns:a16="http://schemas.microsoft.com/office/drawing/2014/main" val="20000"/>
                    </a:ext>
                  </a:extLst>
                </a:gridCol>
                <a:gridCol w="5835727">
                  <a:extLst>
                    <a:ext uri="{9D8B030D-6E8A-4147-A177-3AD203B41FA5}">
                      <a16:colId xmlns:a16="http://schemas.microsoft.com/office/drawing/2014/main" val="20001"/>
                    </a:ext>
                  </a:extLst>
                </a:gridCol>
              </a:tblGrid>
              <a:tr h="396339">
                <a:tc>
                  <a:txBody>
                    <a:bodyPr/>
                    <a:lstStyle/>
                    <a:p>
                      <a:r>
                        <a:rPr lang="en-US" sz="2000" dirty="0">
                          <a:latin typeface="Cambria" panose="02040503050406030204" pitchFamily="18" charset="0"/>
                          <a:ea typeface="Cambria" panose="02040503050406030204" pitchFamily="18" charset="0"/>
                          <a:cs typeface="Calibri" panose="020F0502020204030204" pitchFamily="34" charset="0"/>
                        </a:rPr>
                        <a:t>Change</a:t>
                      </a: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2000" dirty="0">
                          <a:latin typeface="Cambria" panose="02040503050406030204" pitchFamily="18" charset="0"/>
                          <a:ea typeface="Cambria" panose="02040503050406030204" pitchFamily="18" charset="0"/>
                          <a:cs typeface="Calibri" panose="020F0502020204030204" pitchFamily="34" charset="0"/>
                        </a:rPr>
                        <a:t>Requirement</a:t>
                      </a: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14499">
                <a:tc>
                  <a:txBody>
                    <a:bodyPr/>
                    <a:lstStyle/>
                    <a:p>
                      <a:pPr marL="342900" indent="-342900">
                        <a:buFont typeface="Cambria" panose="02040503050406030204" pitchFamily="18" charset="0"/>
                        <a:buChar char="-"/>
                      </a:pPr>
                      <a:r>
                        <a:rPr lang="en-US" altLang="en-US" sz="2000" b="1" dirty="0">
                          <a:latin typeface="Cambria" panose="02040503050406030204" pitchFamily="18" charset="0"/>
                          <a:ea typeface="Cambria" panose="02040503050406030204" pitchFamily="18" charset="0"/>
                          <a:cs typeface="Calibri" panose="020F0502020204030204" pitchFamily="34" charset="0"/>
                        </a:rPr>
                        <a:t>Name</a:t>
                      </a:r>
                      <a:endParaRPr lang="en-US" sz="2000" b="1" dirty="0">
                        <a:latin typeface="Cambria" panose="02040503050406030204" pitchFamily="18" charset="0"/>
                        <a:ea typeface="Cambria" panose="02040503050406030204" pitchFamily="18" charset="0"/>
                        <a:cs typeface="Calibri" panose="020F0502020204030204" pitchFamily="34" charset="0"/>
                      </a:endParaRP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EAFA"/>
                    </a:solidFill>
                  </a:tcPr>
                </a:tc>
                <a:tc>
                  <a:txBody>
                    <a:bodyPr/>
                    <a:lstStyle/>
                    <a:p>
                      <a:r>
                        <a:rPr lang="en-US" altLang="en-US" sz="1800" dirty="0">
                          <a:latin typeface="Cambria" panose="02040503050406030204" pitchFamily="18" charset="0"/>
                          <a:ea typeface="Cambria" panose="02040503050406030204" pitchFamily="18" charset="0"/>
                          <a:cs typeface="Calibri" panose="020F0502020204030204" pitchFamily="34" charset="0"/>
                        </a:rPr>
                        <a:t>Complete the form located here: </a:t>
                      </a:r>
                      <a:r>
                        <a:rPr lang="en-US" altLang="en-US" sz="1800" dirty="0">
                          <a:latin typeface="Cambria" panose="02040503050406030204" pitchFamily="18" charset="0"/>
                          <a:ea typeface="Cambria" panose="02040503050406030204" pitchFamily="18" charset="0"/>
                          <a:cs typeface="Calibri" panose="020F0502020204030204" pitchFamily="34" charset="0"/>
                          <a:hlinkClick r:id="rId4"/>
                        </a:rPr>
                        <a:t>https://www.budget.pa.gov/Services/ForVendors/Pages/Non-Procurement-Help.aspx</a:t>
                      </a:r>
                      <a:r>
                        <a:rPr lang="en-US" altLang="en-US" sz="1800" dirty="0">
                          <a:latin typeface="Cambria" panose="02040503050406030204" pitchFamily="18" charset="0"/>
                          <a:ea typeface="Cambria" panose="02040503050406030204" pitchFamily="18" charset="0"/>
                          <a:cs typeface="Calibri" panose="020F0502020204030204" pitchFamily="34" charset="0"/>
                        </a:rPr>
                        <a:t> </a:t>
                      </a:r>
                      <a:endParaRPr lang="en-US" sz="1800" dirty="0">
                        <a:latin typeface="Cambria" panose="02040503050406030204" pitchFamily="18" charset="0"/>
                        <a:ea typeface="Cambria" panose="02040503050406030204" pitchFamily="18" charset="0"/>
                        <a:cs typeface="Calibri" panose="020F0502020204030204" pitchFamily="34" charset="0"/>
                      </a:endParaRP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EAFA"/>
                    </a:solidFill>
                  </a:tcPr>
                </a:tc>
                <a:extLst>
                  <a:ext uri="{0D108BD9-81ED-4DB2-BD59-A6C34878D82A}">
                    <a16:rowId xmlns:a16="http://schemas.microsoft.com/office/drawing/2014/main" val="10001"/>
                  </a:ext>
                </a:extLst>
              </a:tr>
              <a:tr h="914628">
                <a:tc>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altLang="en-US" sz="2000" b="1" kern="1200" dirty="0">
                          <a:solidFill>
                            <a:schemeClr val="dk1"/>
                          </a:solidFill>
                          <a:latin typeface="Cambria" panose="02040503050406030204" pitchFamily="18" charset="0"/>
                          <a:ea typeface="Cambria" panose="02040503050406030204" pitchFamily="18" charset="0"/>
                          <a:cs typeface="Calibri" panose="020F0502020204030204" pitchFamily="34" charset="0"/>
                        </a:rPr>
                        <a:t>Address</a:t>
                      </a: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8F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latin typeface="Cambria" panose="02040503050406030204" pitchFamily="18" charset="0"/>
                          <a:ea typeface="Cambria" panose="02040503050406030204" pitchFamily="18" charset="0"/>
                          <a:cs typeface="Calibri" panose="020F0502020204030204" pitchFamily="34" charset="0"/>
                        </a:rPr>
                        <a:t>Complete the form located here: </a:t>
                      </a:r>
                      <a:r>
                        <a:rPr lang="en-US" altLang="en-US" sz="1800" dirty="0">
                          <a:latin typeface="Cambria" panose="02040503050406030204" pitchFamily="18" charset="0"/>
                          <a:ea typeface="Cambria" panose="02040503050406030204" pitchFamily="18" charset="0"/>
                          <a:cs typeface="Calibri" panose="020F0502020204030204" pitchFamily="34" charset="0"/>
                          <a:hlinkClick r:id="rId4"/>
                        </a:rPr>
                        <a:t>https://www.budget.pa.gov/Services/ForVendors/Pages/Non-Procurement-Help.aspx</a:t>
                      </a:r>
                      <a:r>
                        <a:rPr lang="en-US" altLang="en-US" sz="1800" dirty="0">
                          <a:latin typeface="Cambria" panose="02040503050406030204" pitchFamily="18" charset="0"/>
                          <a:ea typeface="Cambria" panose="02040503050406030204" pitchFamily="18" charset="0"/>
                          <a:cs typeface="Calibri" panose="020F0502020204030204" pitchFamily="34" charset="0"/>
                        </a:rPr>
                        <a:t> </a:t>
                      </a:r>
                      <a:endParaRPr lang="en-US" altLang="en-US" sz="1800" i="1" dirty="0">
                        <a:latin typeface="Cambria" panose="02040503050406030204" pitchFamily="18" charset="0"/>
                        <a:ea typeface="Cambria" panose="02040503050406030204" pitchFamily="18" charset="0"/>
                        <a:cs typeface="Calibri" panose="020F0502020204030204" pitchFamily="34" charset="0"/>
                      </a:endParaRP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9F8FB"/>
                    </a:solidFill>
                  </a:tcPr>
                </a:tc>
                <a:extLst>
                  <a:ext uri="{0D108BD9-81ED-4DB2-BD59-A6C34878D82A}">
                    <a16:rowId xmlns:a16="http://schemas.microsoft.com/office/drawing/2014/main" val="10002"/>
                  </a:ext>
                </a:extLst>
              </a:tr>
              <a:tr h="2103646">
                <a:tc>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altLang="en-US" sz="2000" b="1" kern="1200" dirty="0">
                          <a:solidFill>
                            <a:schemeClr val="dk1"/>
                          </a:solidFill>
                          <a:latin typeface="Cambria" panose="02040503050406030204" pitchFamily="18" charset="0"/>
                          <a:ea typeface="Cambria" panose="02040503050406030204" pitchFamily="18" charset="0"/>
                          <a:cs typeface="Calibri" panose="020F0502020204030204" pitchFamily="34" charset="0"/>
                        </a:rPr>
                        <a:t>Partner Record/Add additional payment address</a:t>
                      </a: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EAFA"/>
                    </a:solidFill>
                  </a:tcPr>
                </a:tc>
                <a:tc>
                  <a:txBody>
                    <a:bodyPr/>
                    <a:lstStyle/>
                    <a:p>
                      <a:r>
                        <a:rPr lang="en-US" altLang="en-US" sz="1800" dirty="0">
                          <a:latin typeface="Cambria" panose="02040503050406030204" pitchFamily="18" charset="0"/>
                          <a:ea typeface="Cambria" panose="02040503050406030204" pitchFamily="18" charset="0"/>
                          <a:cs typeface="Calibri" panose="020F0502020204030204" pitchFamily="34" charset="0"/>
                        </a:rPr>
                        <a:t>Thorough explanation must be provided along with create new payment address form located here: </a:t>
                      </a:r>
                      <a:r>
                        <a:rPr lang="en-US" altLang="en-US" sz="1800" dirty="0">
                          <a:latin typeface="Cambria" panose="02040503050406030204" pitchFamily="18" charset="0"/>
                          <a:ea typeface="Cambria" panose="02040503050406030204" pitchFamily="18" charset="0"/>
                          <a:cs typeface="Calibri" panose="020F0502020204030204" pitchFamily="34" charset="0"/>
                          <a:hlinkClick r:id="rId4"/>
                        </a:rPr>
                        <a:t>https://www.budget.pa.gov/Services/ForVendors/Pages/Non-Procurement-Help.aspx</a:t>
                      </a:r>
                      <a:r>
                        <a:rPr lang="en-US" altLang="en-US" sz="1800" dirty="0">
                          <a:latin typeface="Cambria" panose="02040503050406030204" pitchFamily="18" charset="0"/>
                          <a:ea typeface="Cambria" panose="02040503050406030204" pitchFamily="18" charset="0"/>
                          <a:cs typeface="Calibri" panose="020F0502020204030204" pitchFamily="34" charset="0"/>
                        </a:rPr>
                        <a:t>   </a:t>
                      </a:r>
                    </a:p>
                    <a:p>
                      <a:endParaRPr lang="en-US" sz="2000" dirty="0">
                        <a:latin typeface="Cambria" panose="02040503050406030204" pitchFamily="18" charset="0"/>
                        <a:ea typeface="Cambria" panose="02040503050406030204" pitchFamily="18" charset="0"/>
                        <a:cs typeface="Calibri" panose="020F0502020204030204" pitchFamily="34" charset="0"/>
                      </a:endParaRPr>
                    </a:p>
                    <a:p>
                      <a:endParaRPr lang="en-US" sz="2000" dirty="0">
                        <a:latin typeface="Cambria" panose="02040503050406030204" pitchFamily="18" charset="0"/>
                        <a:ea typeface="Cambria" panose="02040503050406030204" pitchFamily="18" charset="0"/>
                        <a:cs typeface="Calibri" panose="020F0502020204030204" pitchFamily="34" charset="0"/>
                      </a:endParaRPr>
                    </a:p>
                    <a:p>
                      <a:endParaRPr lang="en-US" sz="2000" dirty="0">
                        <a:latin typeface="Cambria" panose="02040503050406030204" pitchFamily="18" charset="0"/>
                        <a:ea typeface="Cambria" panose="02040503050406030204" pitchFamily="18" charset="0"/>
                        <a:cs typeface="Calibri" panose="020F0502020204030204" pitchFamily="34" charset="0"/>
                      </a:endParaRPr>
                    </a:p>
                  </a:txBody>
                  <a:tcPr marL="91433" marR="91433" marT="45731" marB="4573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EAFA"/>
                    </a:solidFill>
                  </a:tcPr>
                </a:tc>
                <a:extLst>
                  <a:ext uri="{0D108BD9-81ED-4DB2-BD59-A6C34878D82A}">
                    <a16:rowId xmlns:a16="http://schemas.microsoft.com/office/drawing/2014/main" val="10003"/>
                  </a:ext>
                </a:extLst>
              </a:tr>
            </a:tbl>
          </a:graphicData>
        </a:graphic>
      </p:graphicFrame>
      <p:sp>
        <p:nvSpPr>
          <p:cNvPr id="11287" name="Slide Number Placeholder 1">
            <a:extLst>
              <a:ext uri="{FF2B5EF4-FFF2-40B4-BE49-F238E27FC236}">
                <a16:creationId xmlns:a16="http://schemas.microsoft.com/office/drawing/2014/main" id="{E90DAEED-C564-4A5D-B331-29085FFB02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481A79-765C-465A-B481-2879D41A301D}" type="slidenum">
              <a:rPr lang="en-US" altLang="en-US" sz="1400" smtClean="0"/>
              <a:pPr>
                <a:spcBef>
                  <a:spcPct val="0"/>
                </a:spcBef>
                <a:buFontTx/>
                <a:buNone/>
              </a:pPr>
              <a:t>7</a:t>
            </a:fld>
            <a:endParaRPr lang="en-US" altLang="en-US" sz="1400"/>
          </a:p>
        </p:txBody>
      </p:sp>
      <p:pic>
        <p:nvPicPr>
          <p:cNvPr id="11288" name="Picture 10" descr="Budget-rgb">
            <a:extLst>
              <a:ext uri="{FF2B5EF4-FFF2-40B4-BE49-F238E27FC236}">
                <a16:creationId xmlns:a16="http://schemas.microsoft.com/office/drawing/2014/main" id="{EB74ACA8-1FC0-42AA-B5E1-4399E8A87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
            <a:extLst>
              <a:ext uri="{FF2B5EF4-FFF2-40B4-BE49-F238E27FC236}">
                <a16:creationId xmlns:a16="http://schemas.microsoft.com/office/drawing/2014/main" id="{37D62C5D-84FC-4152-BB16-2A7701980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3" y="6527800"/>
            <a:ext cx="4752976"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blue 50% banner">
            <a:extLst>
              <a:ext uri="{FF2B5EF4-FFF2-40B4-BE49-F238E27FC236}">
                <a16:creationId xmlns:a16="http://schemas.microsoft.com/office/drawing/2014/main" id="{E2583BFC-950E-4C8E-ACB2-5D5493928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1E83313F-EC83-4F3D-BCD2-36C00CCFC4A4}"/>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12292" name="Slide Number Placeholder 1">
            <a:extLst>
              <a:ext uri="{FF2B5EF4-FFF2-40B4-BE49-F238E27FC236}">
                <a16:creationId xmlns:a16="http://schemas.microsoft.com/office/drawing/2014/main" id="{A6D8EDBE-8CBB-4EFE-A4F8-F34B564BEF7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B88664-4472-434C-8ADD-28C2DE1603B5}" type="slidenum">
              <a:rPr lang="en-US" altLang="en-US" sz="1400" smtClean="0"/>
              <a:pPr>
                <a:spcBef>
                  <a:spcPct val="0"/>
                </a:spcBef>
                <a:buFontTx/>
                <a:buNone/>
              </a:pPr>
              <a:t>8</a:t>
            </a:fld>
            <a:endParaRPr lang="en-US" altLang="en-US" sz="1400"/>
          </a:p>
        </p:txBody>
      </p:sp>
      <p:sp>
        <p:nvSpPr>
          <p:cNvPr id="12293" name="Title 1">
            <a:extLst>
              <a:ext uri="{FF2B5EF4-FFF2-40B4-BE49-F238E27FC236}">
                <a16:creationId xmlns:a16="http://schemas.microsoft.com/office/drawing/2014/main" id="{3C37E05B-6C52-4C4F-890E-930BC03F453F}"/>
              </a:ext>
            </a:extLst>
          </p:cNvPr>
          <p:cNvSpPr txBox="1">
            <a:spLocks noChangeArrowheads="1"/>
          </p:cNvSpPr>
          <p:nvPr/>
        </p:nvSpPr>
        <p:spPr bwMode="auto">
          <a:xfrm>
            <a:off x="528638" y="303213"/>
            <a:ext cx="80867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00" dirty="0">
                <a:solidFill>
                  <a:schemeClr val="bg1"/>
                </a:solidFill>
                <a:latin typeface="Cambria" panose="02040503050406030204" pitchFamily="18" charset="0"/>
                <a:ea typeface="Cambria" panose="02040503050406030204" pitchFamily="18" charset="0"/>
                <a:cs typeface="Calibri" panose="020F0502020204030204" pitchFamily="34" charset="0"/>
              </a:rPr>
              <a:t>Non-Procurement Vendor Maintenance</a:t>
            </a:r>
          </a:p>
        </p:txBody>
      </p:sp>
      <p:graphicFrame>
        <p:nvGraphicFramePr>
          <p:cNvPr id="8" name="Table 7">
            <a:extLst>
              <a:ext uri="{FF2B5EF4-FFF2-40B4-BE49-F238E27FC236}">
                <a16:creationId xmlns:a16="http://schemas.microsoft.com/office/drawing/2014/main" id="{DF842CAC-56C8-4288-8990-F3261B840BFE}"/>
              </a:ext>
            </a:extLst>
          </p:cNvPr>
          <p:cNvGraphicFramePr>
            <a:graphicFrameLocks noGrp="1"/>
          </p:cNvGraphicFramePr>
          <p:nvPr>
            <p:extLst>
              <p:ext uri="{D42A27DB-BD31-4B8C-83A1-F6EECF244321}">
                <p14:modId xmlns:p14="http://schemas.microsoft.com/office/powerpoint/2010/main" val="3532522173"/>
              </p:ext>
            </p:extLst>
          </p:nvPr>
        </p:nvGraphicFramePr>
        <p:xfrm>
          <a:off x="503238" y="1300163"/>
          <a:ext cx="7954962" cy="4696935"/>
        </p:xfrm>
        <a:graphic>
          <a:graphicData uri="http://schemas.openxmlformats.org/drawingml/2006/table">
            <a:tbl>
              <a:tblPr firstRow="1" bandRow="1"/>
              <a:tblGrid>
                <a:gridCol w="2417685">
                  <a:extLst>
                    <a:ext uri="{9D8B030D-6E8A-4147-A177-3AD203B41FA5}">
                      <a16:colId xmlns:a16="http://schemas.microsoft.com/office/drawing/2014/main" val="20000"/>
                    </a:ext>
                  </a:extLst>
                </a:gridCol>
                <a:gridCol w="5537277">
                  <a:extLst>
                    <a:ext uri="{9D8B030D-6E8A-4147-A177-3AD203B41FA5}">
                      <a16:colId xmlns:a16="http://schemas.microsoft.com/office/drawing/2014/main" val="20001"/>
                    </a:ext>
                  </a:extLst>
                </a:gridCol>
              </a:tblGrid>
              <a:tr h="634789">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l"/>
                      <a:r>
                        <a:rPr lang="en-US" sz="2000" dirty="0">
                          <a:latin typeface="Calibri" panose="020F0502020204030204" pitchFamily="34" charset="0"/>
                          <a:cs typeface="Calibri" panose="020F0502020204030204" pitchFamily="34" charset="0"/>
                        </a:rPr>
                        <a:t>Change</a:t>
                      </a: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pPr algn="l"/>
                      <a:r>
                        <a:rPr lang="en-US" sz="2000" dirty="0">
                          <a:latin typeface="Calibri" panose="020F0502020204030204" pitchFamily="34" charset="0"/>
                          <a:cs typeface="Calibri" panose="020F0502020204030204" pitchFamily="34" charset="0"/>
                        </a:rPr>
                        <a:t>Requirement</a:t>
                      </a: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solidFill>
                  </a:tcPr>
                </a:tc>
                <a:extLst>
                  <a:ext uri="{0D108BD9-81ED-4DB2-BD59-A6C34878D82A}">
                    <a16:rowId xmlns:a16="http://schemas.microsoft.com/office/drawing/2014/main" val="10000"/>
                  </a:ext>
                </a:extLst>
              </a:tr>
              <a:tr h="1179168">
                <a:tc rowSpan="4">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sz="2000" b="1" dirty="0">
                          <a:latin typeface="Cambria" panose="02040503050406030204" pitchFamily="18" charset="0"/>
                          <a:ea typeface="Cambria" panose="02040503050406030204" pitchFamily="18" charset="0"/>
                          <a:cs typeface="Calibri" panose="020F0502020204030204" pitchFamily="34" charset="0"/>
                        </a:rPr>
                        <a:t>Electronic Banking</a:t>
                      </a:r>
                      <a:endParaRPr lang="en-US" sz="2000" b="1" i="1" dirty="0">
                        <a:latin typeface="Cambria" panose="02040503050406030204" pitchFamily="18" charset="0"/>
                        <a:ea typeface="Cambria" panose="02040503050406030204" pitchFamily="18" charset="0"/>
                        <a:cs typeface="Calibri" panose="020F0502020204030204" pitchFamily="34" charset="0"/>
                      </a:endParaRP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l"/>
                      <a:r>
                        <a:rPr lang="en-US" sz="2000" dirty="0">
                          <a:latin typeface="Cambria" panose="02040503050406030204" pitchFamily="18" charset="0"/>
                          <a:ea typeface="Cambria" panose="02040503050406030204" pitchFamily="18" charset="0"/>
                          <a:cs typeface="Calibri" panose="020F0502020204030204" pitchFamily="34" charset="0"/>
                        </a:rPr>
                        <a:t>Pennsylvania Electronic Payment Program</a:t>
                      </a:r>
                      <a:br>
                        <a:rPr lang="en-US" sz="500" i="1" dirty="0">
                          <a:latin typeface="Cambria" panose="02040503050406030204" pitchFamily="18" charset="0"/>
                          <a:ea typeface="Cambria" panose="02040503050406030204" pitchFamily="18" charset="0"/>
                          <a:cs typeface="Calibri" panose="020F0502020204030204" pitchFamily="34" charset="0"/>
                        </a:rPr>
                      </a:br>
                      <a:br>
                        <a:rPr lang="en-US" sz="700" i="1" dirty="0">
                          <a:latin typeface="Cambria" panose="02040503050406030204" pitchFamily="18" charset="0"/>
                          <a:ea typeface="Cambria" panose="02040503050406030204" pitchFamily="18" charset="0"/>
                          <a:cs typeface="Calibri" panose="020F0502020204030204" pitchFamily="34" charset="0"/>
                        </a:rPr>
                      </a:br>
                      <a:r>
                        <a:rPr lang="en-US" sz="2000" dirty="0">
                          <a:latin typeface="Cambria" panose="02040503050406030204" pitchFamily="18" charset="0"/>
                          <a:ea typeface="Cambria" panose="02040503050406030204" pitchFamily="18" charset="0"/>
                          <a:cs typeface="Calibri" panose="020F0502020204030204" pitchFamily="34" charset="0"/>
                        </a:rPr>
                        <a:t>Allows vendors to add/change/remove banking to the vendor record</a:t>
                      </a: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1"/>
                  </a:ext>
                </a:extLst>
              </a:tr>
              <a:tr h="674541">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000" kern="1200" dirty="0">
                        <a:solidFill>
                          <a:schemeClr val="dk1"/>
                        </a:solidFill>
                        <a:latin typeface="Cambria" panose="02040503050406030204" pitchFamily="18" charset="0"/>
                        <a:ea typeface="+mn-ea"/>
                        <a:cs typeface="+mn-cs"/>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cs typeface="Calibri" panose="020F0502020204030204" pitchFamily="34" charset="0"/>
                        </a:rPr>
                        <a:t>Direct Deposit Enrollment Form must be fully completed and signed</a:t>
                      </a: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2"/>
                  </a:ext>
                </a:extLst>
              </a:tr>
              <a:tr h="779818">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000" kern="1200" dirty="0">
                        <a:solidFill>
                          <a:schemeClr val="dk1"/>
                        </a:solidFill>
                        <a:latin typeface="Cambria" panose="02040503050406030204" pitchFamily="18" charset="0"/>
                        <a:ea typeface="+mn-ea"/>
                        <a:cs typeface="+mn-cs"/>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algn="l"/>
                      <a:r>
                        <a:rPr lang="en-US" sz="2000" dirty="0">
                          <a:latin typeface="Cambria" panose="02040503050406030204" pitchFamily="18" charset="0"/>
                          <a:ea typeface="Cambria" panose="02040503050406030204" pitchFamily="18" charset="0"/>
                          <a:cs typeface="Calibri" panose="020F0502020204030204" pitchFamily="34" charset="0"/>
                        </a:rPr>
                        <a:t>Voided check to confirm account and routing numbers is required</a:t>
                      </a: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3"/>
                  </a:ext>
                </a:extLst>
              </a:tr>
              <a:tr h="1402110">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000" kern="1200" dirty="0">
                        <a:solidFill>
                          <a:schemeClr val="dk1"/>
                        </a:solidFill>
                        <a:latin typeface="Cambria" panose="02040503050406030204" pitchFamily="18" charset="0"/>
                        <a:ea typeface="+mn-ea"/>
                        <a:cs typeface="+mn-cs"/>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cs typeface="Calibri" panose="020F0502020204030204" pitchFamily="34" charset="0"/>
                        </a:rPr>
                        <a:t>Form located on website</a:t>
                      </a:r>
                      <a:br>
                        <a:rPr lang="en-US" sz="2000" dirty="0">
                          <a:latin typeface="Cambria" panose="02040503050406030204" pitchFamily="18" charset="0"/>
                          <a:ea typeface="Cambria" panose="02040503050406030204" pitchFamily="18" charset="0"/>
                          <a:cs typeface="Calibri" panose="020F0502020204030204" pitchFamily="34" charset="0"/>
                        </a:rPr>
                      </a:br>
                      <a:r>
                        <a:rPr lang="en-US" sz="1800" dirty="0">
                          <a:latin typeface="Cambria" panose="02040503050406030204" pitchFamily="18" charset="0"/>
                          <a:ea typeface="Cambria" panose="02040503050406030204" pitchFamily="18" charset="0"/>
                          <a:cs typeface="Calibri" panose="020F0502020204030204" pitchFamily="34" charset="0"/>
                        </a:rPr>
                        <a:t>  &gt;  </a:t>
                      </a:r>
                      <a:r>
                        <a:rPr lang="en-US" sz="1800" dirty="0">
                          <a:latin typeface="Cambria" panose="02040503050406030204" pitchFamily="18" charset="0"/>
                          <a:ea typeface="Cambria" panose="02040503050406030204" pitchFamily="18" charset="0"/>
                          <a:cs typeface="Calibri" panose="020F0502020204030204" pitchFamily="34" charset="0"/>
                          <a:hlinkClick r:id="rId4"/>
                        </a:rPr>
                        <a:t>www.budget.pa.gov</a:t>
                      </a:r>
                      <a:r>
                        <a:rPr lang="en-US" sz="1800" dirty="0">
                          <a:latin typeface="Cambria" panose="02040503050406030204" pitchFamily="18" charset="0"/>
                          <a:ea typeface="Cambria" panose="02040503050406030204" pitchFamily="18" charset="0"/>
                          <a:cs typeface="Calibri" panose="020F0502020204030204" pitchFamily="34" charset="0"/>
                        </a:rPr>
                        <a:t>&gt;  SERVICES&gt; FOR VENDORS &gt;  Non-Procurement help</a:t>
                      </a:r>
                      <a:endParaRPr lang="en-US" sz="2000" dirty="0">
                        <a:latin typeface="Cambria" panose="02040503050406030204" pitchFamily="18" charset="0"/>
                        <a:ea typeface="Cambria" panose="02040503050406030204" pitchFamily="18" charset="0"/>
                        <a:cs typeface="Calibri" panose="020F0502020204030204" pitchFamily="34" charset="0"/>
                      </a:endParaRPr>
                    </a:p>
                  </a:txBody>
                  <a:tcPr marL="91449" marR="91449" marT="45725" marB="45725">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4"/>
                  </a:ext>
                </a:extLst>
              </a:tr>
            </a:tbl>
          </a:graphicData>
        </a:graphic>
      </p:graphicFrame>
      <p:pic>
        <p:nvPicPr>
          <p:cNvPr id="12311" name="Picture 10" descr="Budget-rgb">
            <a:extLst>
              <a:ext uri="{FF2B5EF4-FFF2-40B4-BE49-F238E27FC236}">
                <a16:creationId xmlns:a16="http://schemas.microsoft.com/office/drawing/2014/main" id="{F1E240CA-37DC-418B-B82D-6026FED42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
            <a:extLst>
              <a:ext uri="{FF2B5EF4-FFF2-40B4-BE49-F238E27FC236}">
                <a16:creationId xmlns:a16="http://schemas.microsoft.com/office/drawing/2014/main" id="{0E560688-1A3A-4B42-A1C1-4F5319C83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37313"/>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A423DF1-584A-4CAB-8919-EB961C33B3A0}"/>
              </a:ext>
            </a:extLst>
          </p:cNvPr>
          <p:cNvGraphicFramePr>
            <a:graphicFrameLocks noGrp="1"/>
          </p:cNvGraphicFramePr>
          <p:nvPr>
            <p:extLst>
              <p:ext uri="{D42A27DB-BD31-4B8C-83A1-F6EECF244321}">
                <p14:modId xmlns:p14="http://schemas.microsoft.com/office/powerpoint/2010/main" val="606165466"/>
              </p:ext>
            </p:extLst>
          </p:nvPr>
        </p:nvGraphicFramePr>
        <p:xfrm>
          <a:off x="457199" y="1168400"/>
          <a:ext cx="8305801" cy="5448317"/>
        </p:xfrm>
        <a:graphic>
          <a:graphicData uri="http://schemas.openxmlformats.org/drawingml/2006/table">
            <a:tbl>
              <a:tblPr firstRow="1" bandRow="1"/>
              <a:tblGrid>
                <a:gridCol w="1929630">
                  <a:extLst>
                    <a:ext uri="{9D8B030D-6E8A-4147-A177-3AD203B41FA5}">
                      <a16:colId xmlns:a16="http://schemas.microsoft.com/office/drawing/2014/main" val="20000"/>
                    </a:ext>
                  </a:extLst>
                </a:gridCol>
                <a:gridCol w="6376171">
                  <a:extLst>
                    <a:ext uri="{9D8B030D-6E8A-4147-A177-3AD203B41FA5}">
                      <a16:colId xmlns:a16="http://schemas.microsoft.com/office/drawing/2014/main" val="20001"/>
                    </a:ext>
                  </a:extLst>
                </a:gridCol>
              </a:tblGrid>
              <a:tr h="373713">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2000" dirty="0">
                          <a:latin typeface="Cambria" panose="02040503050406030204" pitchFamily="18" charset="0"/>
                          <a:ea typeface="Cambria" panose="02040503050406030204" pitchFamily="18" charset="0"/>
                          <a:cs typeface="Calibri" panose="020F0502020204030204" pitchFamily="34" charset="0"/>
                        </a:rPr>
                        <a:t>Change</a:t>
                      </a: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solidFill>
                  </a:tcPr>
                </a:tc>
                <a:tc>
                  <a:txBody>
                    <a:bodyPr/>
                    <a:lstStyle>
                      <a:lvl1pPr marL="0" algn="l" defTabSz="914400" rtl="0" eaLnBrk="1" latinLnBrk="0" hangingPunct="1">
                        <a:defRPr sz="1800" b="1" kern="1200">
                          <a:solidFill>
                            <a:schemeClr val="lt1"/>
                          </a:solidFill>
                          <a:latin typeface="Corbel" panose="020B0503020204020204"/>
                        </a:defRPr>
                      </a:lvl1pPr>
                      <a:lvl2pPr marL="457200" algn="l" defTabSz="914400" rtl="0" eaLnBrk="1" latinLnBrk="0" hangingPunct="1">
                        <a:defRPr sz="1800" b="1" kern="1200">
                          <a:solidFill>
                            <a:schemeClr val="lt1"/>
                          </a:solidFill>
                          <a:latin typeface="Corbel" panose="020B0503020204020204"/>
                        </a:defRPr>
                      </a:lvl2pPr>
                      <a:lvl3pPr marL="914400" algn="l" defTabSz="914400" rtl="0" eaLnBrk="1" latinLnBrk="0" hangingPunct="1">
                        <a:defRPr sz="1800" b="1" kern="1200">
                          <a:solidFill>
                            <a:schemeClr val="lt1"/>
                          </a:solidFill>
                          <a:latin typeface="Corbel" panose="020B0503020204020204"/>
                        </a:defRPr>
                      </a:lvl3pPr>
                      <a:lvl4pPr marL="1371600" algn="l" defTabSz="914400" rtl="0" eaLnBrk="1" latinLnBrk="0" hangingPunct="1">
                        <a:defRPr sz="1800" b="1" kern="1200">
                          <a:solidFill>
                            <a:schemeClr val="lt1"/>
                          </a:solidFill>
                          <a:latin typeface="Corbel" panose="020B0503020204020204"/>
                        </a:defRPr>
                      </a:lvl4pPr>
                      <a:lvl5pPr marL="1828800" algn="l" defTabSz="914400" rtl="0" eaLnBrk="1" latinLnBrk="0" hangingPunct="1">
                        <a:defRPr sz="1800" b="1" kern="1200">
                          <a:solidFill>
                            <a:schemeClr val="lt1"/>
                          </a:solidFill>
                          <a:latin typeface="Corbel" panose="020B0503020204020204"/>
                        </a:defRPr>
                      </a:lvl5pPr>
                      <a:lvl6pPr marL="2286000" algn="l" defTabSz="914400" rtl="0" eaLnBrk="1" latinLnBrk="0" hangingPunct="1">
                        <a:defRPr sz="1800" b="1" kern="1200">
                          <a:solidFill>
                            <a:schemeClr val="lt1"/>
                          </a:solidFill>
                          <a:latin typeface="Corbel" panose="020B0503020204020204"/>
                        </a:defRPr>
                      </a:lvl6pPr>
                      <a:lvl7pPr marL="2743200" algn="l" defTabSz="914400" rtl="0" eaLnBrk="1" latinLnBrk="0" hangingPunct="1">
                        <a:defRPr sz="1800" b="1" kern="1200">
                          <a:solidFill>
                            <a:schemeClr val="lt1"/>
                          </a:solidFill>
                          <a:latin typeface="Corbel" panose="020B0503020204020204"/>
                        </a:defRPr>
                      </a:lvl7pPr>
                      <a:lvl8pPr marL="3200400" algn="l" defTabSz="914400" rtl="0" eaLnBrk="1" latinLnBrk="0" hangingPunct="1">
                        <a:defRPr sz="1800" b="1" kern="1200">
                          <a:solidFill>
                            <a:schemeClr val="lt1"/>
                          </a:solidFill>
                          <a:latin typeface="Corbel" panose="020B0503020204020204"/>
                        </a:defRPr>
                      </a:lvl8pPr>
                      <a:lvl9pPr marL="3657600" algn="l" defTabSz="914400" rtl="0" eaLnBrk="1" latinLnBrk="0" hangingPunct="1">
                        <a:defRPr sz="1800" b="1" kern="1200">
                          <a:solidFill>
                            <a:schemeClr val="lt1"/>
                          </a:solidFill>
                          <a:latin typeface="Corbel" panose="020B0503020204020204"/>
                        </a:defRPr>
                      </a:lvl9pPr>
                    </a:lstStyle>
                    <a:p>
                      <a:r>
                        <a:rPr lang="en-US" sz="2000" dirty="0">
                          <a:latin typeface="Cambria" panose="02040503050406030204" pitchFamily="18" charset="0"/>
                          <a:ea typeface="Cambria" panose="02040503050406030204" pitchFamily="18" charset="0"/>
                          <a:cs typeface="Calibri" panose="020F0502020204030204" pitchFamily="34" charset="0"/>
                        </a:rPr>
                        <a:t>Requirement</a:t>
                      </a: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solidFill>
                  </a:tcPr>
                </a:tc>
                <a:extLst>
                  <a:ext uri="{0D108BD9-81ED-4DB2-BD59-A6C34878D82A}">
                    <a16:rowId xmlns:a16="http://schemas.microsoft.com/office/drawing/2014/main" val="10000"/>
                  </a:ext>
                </a:extLst>
              </a:tr>
              <a:tr h="661238">
                <a:tc rowSpan="4">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sz="2000" b="1" dirty="0">
                          <a:latin typeface="Cambria" panose="02040503050406030204" pitchFamily="18" charset="0"/>
                          <a:ea typeface="Cambria" panose="02040503050406030204" pitchFamily="18" charset="0"/>
                          <a:cs typeface="Calibri" panose="020F0502020204030204" pitchFamily="34" charset="0"/>
                        </a:rPr>
                        <a:t>Email  Remittance</a:t>
                      </a:r>
                    </a:p>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sz="2000" b="1" i="1" dirty="0">
                        <a:latin typeface="Cambria" panose="02040503050406030204" pitchFamily="18" charset="0"/>
                        <a:ea typeface="Cambria" panose="02040503050406030204" pitchFamily="18"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sz="2000" b="1" i="1" dirty="0">
                        <a:latin typeface="Cambria" panose="02040503050406030204" pitchFamily="18" charset="0"/>
                        <a:ea typeface="Cambria" panose="02040503050406030204" pitchFamily="18"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sz="2000" b="1" i="1" dirty="0">
                        <a:latin typeface="Cambria" panose="02040503050406030204" pitchFamily="18" charset="0"/>
                        <a:ea typeface="Cambria" panose="02040503050406030204" pitchFamily="18"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r>
                        <a:rPr lang="en-US" sz="2000" b="1" i="0" dirty="0">
                          <a:latin typeface="Cambria" panose="02040503050406030204" pitchFamily="18" charset="0"/>
                          <a:ea typeface="Cambria" panose="02040503050406030204" pitchFamily="18" charset="0"/>
                          <a:cs typeface="Calibri" panose="020F0502020204030204" pitchFamily="34" charset="0"/>
                        </a:rPr>
                        <a:t>Electronic Addenda</a:t>
                      </a: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0" dirty="0">
                          <a:latin typeface="Cambria" panose="02040503050406030204" pitchFamily="18" charset="0"/>
                          <a:ea typeface="Cambria" panose="02040503050406030204" pitchFamily="18" charset="0"/>
                          <a:cs typeface="Calibri" panose="020F0502020204030204" pitchFamily="34" charset="0"/>
                        </a:rPr>
                        <a:t>Email Remittance- allows vendors to receive the remittance information via email.</a:t>
                      </a: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1"/>
                  </a:ext>
                </a:extLst>
              </a:tr>
              <a:tr h="1236289">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000" kern="1200" dirty="0">
                        <a:solidFill>
                          <a:schemeClr val="dk1"/>
                        </a:solidFill>
                        <a:latin typeface="Cambria" panose="02040503050406030204" pitchFamily="18" charset="0"/>
                        <a:ea typeface="+mn-ea"/>
                        <a:cs typeface="+mn-cs"/>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cs typeface="Calibri" panose="020F0502020204030204" pitchFamily="34" charset="0"/>
                        </a:rPr>
                        <a:t>No more paper remittance advice. Form located: </a:t>
                      </a:r>
                      <a:r>
                        <a:rPr lang="en-US" sz="2000" dirty="0">
                          <a:latin typeface="Cambria" panose="02040503050406030204" pitchFamily="18" charset="0"/>
                          <a:ea typeface="Cambria" panose="02040503050406030204" pitchFamily="18" charset="0"/>
                          <a:cs typeface="Calibri" panose="020F0502020204030204" pitchFamily="34" charset="0"/>
                          <a:hlinkClick r:id="rId3"/>
                        </a:rPr>
                        <a:t>https://www.budget.pa.gov/Services/ForVendors/Pages/Direct-Deposit-and-e-Remittance.aspx</a:t>
                      </a:r>
                      <a:r>
                        <a:rPr lang="en-US" sz="2000" dirty="0">
                          <a:latin typeface="Cambria" panose="02040503050406030204" pitchFamily="18" charset="0"/>
                          <a:ea typeface="Cambria" panose="02040503050406030204" pitchFamily="18"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latin typeface="Cambria" panose="02040503050406030204" pitchFamily="18" charset="0"/>
                        <a:ea typeface="Cambria" panose="02040503050406030204" pitchFamily="18" charset="0"/>
                        <a:cs typeface="Calibri" panose="020F0502020204030204" pitchFamily="34" charset="0"/>
                      </a:endParaRP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20000"/>
                      </a:srgbClr>
                    </a:solidFill>
                  </a:tcPr>
                </a:tc>
                <a:extLst>
                  <a:ext uri="{0D108BD9-81ED-4DB2-BD59-A6C34878D82A}">
                    <a16:rowId xmlns:a16="http://schemas.microsoft.com/office/drawing/2014/main" val="10002"/>
                  </a:ext>
                </a:extLst>
              </a:tr>
              <a:tr h="1322547">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altLang="en-US" sz="2000" kern="1200" dirty="0">
                        <a:solidFill>
                          <a:schemeClr val="dk1"/>
                        </a:solidFill>
                        <a:latin typeface="Cambria" panose="02040503050406030204" pitchFamily="18" charset="0"/>
                        <a:ea typeface="+mn-ea"/>
                        <a:cs typeface="+mn-cs"/>
                      </a:endParaRPr>
                    </a:p>
                  </a:txBody>
                  <a:tcPr/>
                </a:tc>
                <a:tc>
                  <a:txBody>
                    <a:bodyPr/>
                    <a:lstStyle>
                      <a:lvl1pPr marL="0" algn="l" defTabSz="914400" rtl="0" eaLnBrk="1" latinLnBrk="0" hangingPunct="1">
                        <a:defRPr sz="1800" kern="1200">
                          <a:solidFill>
                            <a:schemeClr val="dk1"/>
                          </a:solidFill>
                          <a:latin typeface="Corbel" panose="020B0503020204020204"/>
                        </a:defRPr>
                      </a:lvl1pPr>
                      <a:lvl2pPr marL="457200" algn="l" defTabSz="914400" rtl="0" eaLnBrk="1" latinLnBrk="0" hangingPunct="1">
                        <a:defRPr sz="1800" kern="1200">
                          <a:solidFill>
                            <a:schemeClr val="dk1"/>
                          </a:solidFill>
                          <a:latin typeface="Corbel" panose="020B0503020204020204"/>
                        </a:defRPr>
                      </a:lvl2pPr>
                      <a:lvl3pPr marL="914400" algn="l" defTabSz="914400" rtl="0" eaLnBrk="1" latinLnBrk="0" hangingPunct="1">
                        <a:defRPr sz="1800" kern="1200">
                          <a:solidFill>
                            <a:schemeClr val="dk1"/>
                          </a:solidFill>
                          <a:latin typeface="Corbel" panose="020B0503020204020204"/>
                        </a:defRPr>
                      </a:lvl3pPr>
                      <a:lvl4pPr marL="1371600" algn="l" defTabSz="914400" rtl="0" eaLnBrk="1" latinLnBrk="0" hangingPunct="1">
                        <a:defRPr sz="1800" kern="1200">
                          <a:solidFill>
                            <a:schemeClr val="dk1"/>
                          </a:solidFill>
                          <a:latin typeface="Corbel" panose="020B0503020204020204"/>
                        </a:defRPr>
                      </a:lvl4pPr>
                      <a:lvl5pPr marL="1828800" algn="l" defTabSz="914400" rtl="0" eaLnBrk="1" latinLnBrk="0" hangingPunct="1">
                        <a:defRPr sz="1800" kern="1200">
                          <a:solidFill>
                            <a:schemeClr val="dk1"/>
                          </a:solidFill>
                          <a:latin typeface="Corbel" panose="020B0503020204020204"/>
                        </a:defRPr>
                      </a:lvl5pPr>
                      <a:lvl6pPr marL="2286000" algn="l" defTabSz="914400" rtl="0" eaLnBrk="1" latinLnBrk="0" hangingPunct="1">
                        <a:defRPr sz="1800" kern="1200">
                          <a:solidFill>
                            <a:schemeClr val="dk1"/>
                          </a:solidFill>
                          <a:latin typeface="Corbel" panose="020B0503020204020204"/>
                        </a:defRPr>
                      </a:lvl6pPr>
                      <a:lvl7pPr marL="2743200" algn="l" defTabSz="914400" rtl="0" eaLnBrk="1" latinLnBrk="0" hangingPunct="1">
                        <a:defRPr sz="1800" kern="1200">
                          <a:solidFill>
                            <a:schemeClr val="dk1"/>
                          </a:solidFill>
                          <a:latin typeface="Corbel" panose="020B0503020204020204"/>
                        </a:defRPr>
                      </a:lvl7pPr>
                      <a:lvl8pPr marL="3200400" algn="l" defTabSz="914400" rtl="0" eaLnBrk="1" latinLnBrk="0" hangingPunct="1">
                        <a:defRPr sz="1800" kern="1200">
                          <a:solidFill>
                            <a:schemeClr val="dk1"/>
                          </a:solidFill>
                          <a:latin typeface="Corbel" panose="020B0503020204020204"/>
                        </a:defRPr>
                      </a:lvl8pPr>
                      <a:lvl9pPr marL="3657600" algn="l" defTabSz="914400" rtl="0" eaLnBrk="1" latinLnBrk="0" hangingPunct="1">
                        <a:defRPr sz="1800" kern="1200">
                          <a:solidFill>
                            <a:schemeClr val="dk1"/>
                          </a:solidFill>
                          <a:latin typeface="Corbel" panose="020B0503020204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cs typeface="Calibri" panose="020F0502020204030204" pitchFamily="34" charset="0"/>
                        </a:rPr>
                        <a:t>Electronic Addenda </a:t>
                      </a:r>
                      <a:r>
                        <a:rPr lang="en-US" sz="2000" i="1" dirty="0">
                          <a:latin typeface="Cambria" panose="02040503050406030204" pitchFamily="18" charset="0"/>
                          <a:ea typeface="Cambria" panose="02040503050406030204" pitchFamily="18" charset="0"/>
                          <a:cs typeface="Calibri" panose="020F0502020204030204" pitchFamily="34" charset="0"/>
                        </a:rPr>
                        <a:t>(EA)</a:t>
                      </a:r>
                      <a:br>
                        <a:rPr lang="en-US" sz="600" i="1" dirty="0">
                          <a:latin typeface="Cambria" panose="02040503050406030204" pitchFamily="18" charset="0"/>
                          <a:ea typeface="Cambria" panose="02040503050406030204" pitchFamily="18" charset="0"/>
                          <a:cs typeface="Calibri" panose="020F0502020204030204" pitchFamily="34" charset="0"/>
                        </a:rPr>
                      </a:br>
                      <a:br>
                        <a:rPr lang="en-US" sz="600" i="1" dirty="0">
                          <a:latin typeface="Cambria" panose="02040503050406030204" pitchFamily="18" charset="0"/>
                          <a:ea typeface="Cambria" panose="02040503050406030204" pitchFamily="18" charset="0"/>
                          <a:cs typeface="Calibri" panose="020F0502020204030204" pitchFamily="34" charset="0"/>
                        </a:rPr>
                      </a:br>
                      <a:r>
                        <a:rPr lang="en-US" sz="2000" i="0" dirty="0">
                          <a:latin typeface="Cambria" panose="02040503050406030204" pitchFamily="18" charset="0"/>
                          <a:ea typeface="Cambria" panose="02040503050406030204" pitchFamily="18" charset="0"/>
                          <a:cs typeface="Calibri" panose="020F0502020204030204" pitchFamily="34" charset="0"/>
                        </a:rPr>
                        <a:t>Vendors  receive remittance information with ACH deposit through on-line banking.</a:t>
                      </a:r>
                    </a:p>
                    <a:p>
                      <a:endParaRPr lang="en-US" sz="2000" dirty="0">
                        <a:latin typeface="Cambria" panose="02040503050406030204" pitchFamily="18" charset="0"/>
                        <a:ea typeface="Cambria" panose="02040503050406030204" pitchFamily="18" charset="0"/>
                        <a:cs typeface="Calibri" panose="020F0502020204030204" pitchFamily="34" charset="0"/>
                      </a:endParaRP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3"/>
                  </a:ext>
                </a:extLst>
              </a:tr>
              <a:tr h="1638613">
                <a:tc vMerge="1">
                  <a:txBody>
                    <a:bodyPr/>
                    <a:lstStyle/>
                    <a:p>
                      <a:pPr marL="342900" marR="0" lvl="0" indent="-342900" algn="l" defTabSz="457200" rtl="0" eaLnBrk="1" fontAlgn="auto" latinLnBrk="0" hangingPunct="1">
                        <a:lnSpc>
                          <a:spcPct val="100000"/>
                        </a:lnSpc>
                        <a:spcBef>
                          <a:spcPts val="0"/>
                        </a:spcBef>
                        <a:spcAft>
                          <a:spcPts val="0"/>
                        </a:spcAft>
                        <a:buClrTx/>
                        <a:buSzTx/>
                        <a:buFont typeface="Cambria" panose="02040503050406030204" pitchFamily="18" charset="0"/>
                        <a:buChar char="-"/>
                        <a:tabLst/>
                        <a:defRPr/>
                      </a:pPr>
                      <a:endParaRPr lang="en-US" sz="2000" b="1" i="1" dirty="0">
                        <a:latin typeface="Calibri" panose="020F0502020204030204" pitchFamily="34" charset="0"/>
                        <a:cs typeface="Calibri" panose="020F0502020204030204" pitchFamily="34" charset="0"/>
                      </a:endParaRPr>
                    </a:p>
                  </a:txBody>
                  <a:tcP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ea typeface="Cambria" panose="02040503050406030204" pitchFamily="18" charset="0"/>
                          <a:cs typeface="Calibri" panose="020F0502020204030204" pitchFamily="34" charset="0"/>
                        </a:rPr>
                        <a:t>Form located on website</a:t>
                      </a:r>
                      <a:br>
                        <a:rPr lang="en-US" sz="2400" dirty="0">
                          <a:latin typeface="Cambria" panose="02040503050406030204" pitchFamily="18" charset="0"/>
                          <a:ea typeface="Cambria" panose="02040503050406030204" pitchFamily="18" charset="0"/>
                          <a:cs typeface="Calibri" panose="020F0502020204030204" pitchFamily="34" charset="0"/>
                        </a:rPr>
                      </a:br>
                      <a:r>
                        <a:rPr lang="en-US" sz="2000" dirty="0">
                          <a:latin typeface="Cambria" panose="02040503050406030204" pitchFamily="18" charset="0"/>
                          <a:ea typeface="Cambria" panose="02040503050406030204" pitchFamily="18" charset="0"/>
                          <a:cs typeface="Calibri" panose="020F0502020204030204" pitchFamily="34" charset="0"/>
                        </a:rPr>
                        <a:t>  &gt;  </a:t>
                      </a:r>
                      <a:r>
                        <a:rPr lang="en-US" sz="2000" dirty="0">
                          <a:latin typeface="Cambria" panose="02040503050406030204" pitchFamily="18" charset="0"/>
                          <a:ea typeface="Cambria" panose="02040503050406030204" pitchFamily="18" charset="0"/>
                          <a:cs typeface="Calibri" panose="020F0502020204030204" pitchFamily="34" charset="0"/>
                          <a:hlinkClick r:id="rId4"/>
                        </a:rPr>
                        <a:t>www.budget.pa.gov</a:t>
                      </a:r>
                      <a:r>
                        <a:rPr lang="en-US" sz="2000" dirty="0">
                          <a:latin typeface="Cambria" panose="02040503050406030204" pitchFamily="18" charset="0"/>
                          <a:ea typeface="Cambria" panose="02040503050406030204" pitchFamily="18" charset="0"/>
                          <a:cs typeface="Calibri" panose="020F0502020204030204" pitchFamily="34" charset="0"/>
                        </a:rPr>
                        <a:t>&gt;  Services&gt;  For Vendors &gt; Direct Deposit &amp; E-Remittance</a:t>
                      </a:r>
                      <a:endParaRPr lang="en-US" sz="2400" dirty="0">
                        <a:latin typeface="Cambria" panose="02040503050406030204" pitchFamily="18" charset="0"/>
                        <a:ea typeface="Cambria" panose="02040503050406030204" pitchFamily="18" charset="0"/>
                        <a:cs typeface="Calibri" panose="020F0502020204030204" pitchFamily="34" charset="0"/>
                      </a:endParaRPr>
                    </a:p>
                    <a:p>
                      <a:endParaRPr lang="en-US" sz="2000" dirty="0">
                        <a:latin typeface="Cambria" panose="02040503050406030204" pitchFamily="18" charset="0"/>
                        <a:ea typeface="Cambria" panose="02040503050406030204" pitchFamily="18" charset="0"/>
                        <a:cs typeface="Calibri" panose="020F0502020204030204" pitchFamily="34" charset="0"/>
                      </a:endParaRPr>
                    </a:p>
                  </a:txBody>
                  <a:tcPr marT="45683" marB="45683">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0ACEC">
                        <a:tint val="40000"/>
                      </a:srgbClr>
                    </a:solidFill>
                  </a:tcPr>
                </a:tc>
                <a:extLst>
                  <a:ext uri="{0D108BD9-81ED-4DB2-BD59-A6C34878D82A}">
                    <a16:rowId xmlns:a16="http://schemas.microsoft.com/office/drawing/2014/main" val="10004"/>
                  </a:ext>
                </a:extLst>
              </a:tr>
            </a:tbl>
          </a:graphicData>
        </a:graphic>
      </p:graphicFrame>
      <p:pic>
        <p:nvPicPr>
          <p:cNvPr id="13331" name="Picture 13" descr="blue 50% banner">
            <a:extLst>
              <a:ext uri="{FF2B5EF4-FFF2-40B4-BE49-F238E27FC236}">
                <a16:creationId xmlns:a16="http://schemas.microsoft.com/office/drawing/2014/main" id="{7A9918FD-BC5A-42CD-87C6-4FC1036DE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Rectangle 2">
            <a:extLst>
              <a:ext uri="{FF2B5EF4-FFF2-40B4-BE49-F238E27FC236}">
                <a16:creationId xmlns:a16="http://schemas.microsoft.com/office/drawing/2014/main" id="{62235244-D926-4314-A9A5-E3EFBD4CE273}"/>
              </a:ext>
            </a:extLst>
          </p:cNvPr>
          <p:cNvSpPr>
            <a:spLocks noGrp="1" noChangeArrowheads="1"/>
          </p:cNvSpPr>
          <p:nvPr>
            <p:ph type="title"/>
          </p:nvPr>
        </p:nvSpPr>
        <p:spPr>
          <a:xfrm>
            <a:off x="457200" y="182563"/>
            <a:ext cx="8229600" cy="1143000"/>
          </a:xfrm>
        </p:spPr>
        <p:txBody>
          <a:bodyPr/>
          <a:lstStyle/>
          <a:p>
            <a:pPr algn="l" eaLnBrk="1" hangingPunct="1"/>
            <a:r>
              <a:rPr lang="en-US" altLang="en-US" sz="2000">
                <a:solidFill>
                  <a:schemeClr val="bg1"/>
                </a:solidFill>
                <a:latin typeface="Verdana" panose="020B0604030504040204" pitchFamily="34" charset="0"/>
              </a:rPr>
              <a:t>	</a:t>
            </a:r>
          </a:p>
        </p:txBody>
      </p:sp>
      <p:sp>
        <p:nvSpPr>
          <p:cNvPr id="13334" name="Slide Number Placeholder 1">
            <a:extLst>
              <a:ext uri="{FF2B5EF4-FFF2-40B4-BE49-F238E27FC236}">
                <a16:creationId xmlns:a16="http://schemas.microsoft.com/office/drawing/2014/main" id="{F582EEF1-D669-4B7A-84F7-3B6272ABE21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382F8C-C895-4C70-9DDF-85B8E6C208DB}" type="slidenum">
              <a:rPr lang="en-US" altLang="en-US" sz="1400" smtClean="0"/>
              <a:pPr>
                <a:spcBef>
                  <a:spcPct val="0"/>
                </a:spcBef>
                <a:buFontTx/>
                <a:buNone/>
              </a:pPr>
              <a:t>9</a:t>
            </a:fld>
            <a:endParaRPr lang="en-US" altLang="en-US" sz="1400"/>
          </a:p>
        </p:txBody>
      </p:sp>
      <p:sp>
        <p:nvSpPr>
          <p:cNvPr id="13335" name="Title 1">
            <a:extLst>
              <a:ext uri="{FF2B5EF4-FFF2-40B4-BE49-F238E27FC236}">
                <a16:creationId xmlns:a16="http://schemas.microsoft.com/office/drawing/2014/main" id="{99258B52-F830-4897-B3C4-BA095083D665}"/>
              </a:ext>
            </a:extLst>
          </p:cNvPr>
          <p:cNvSpPr txBox="1">
            <a:spLocks noChangeArrowheads="1"/>
          </p:cNvSpPr>
          <p:nvPr/>
        </p:nvSpPr>
        <p:spPr bwMode="auto">
          <a:xfrm>
            <a:off x="581025" y="203200"/>
            <a:ext cx="80851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700">
                <a:solidFill>
                  <a:schemeClr val="bg1"/>
                </a:solidFill>
                <a:latin typeface="Calibri" panose="020F0502020204030204" pitchFamily="34" charset="0"/>
                <a:cs typeface="Calibri" panose="020F0502020204030204" pitchFamily="34" charset="0"/>
              </a:rPr>
              <a:t>Non-Procurement Vendor Maintenance</a:t>
            </a:r>
          </a:p>
        </p:txBody>
      </p:sp>
      <p:pic>
        <p:nvPicPr>
          <p:cNvPr id="13336" name="Picture 2">
            <a:extLst>
              <a:ext uri="{FF2B5EF4-FFF2-40B4-BE49-F238E27FC236}">
                <a16:creationId xmlns:a16="http://schemas.microsoft.com/office/drawing/2014/main" id="{FFA9C95B-D448-48BB-98EA-21D6E8E89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6459538"/>
            <a:ext cx="4752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0" descr="Budget-rgb">
            <a:extLst>
              <a:ext uri="{FF2B5EF4-FFF2-40B4-BE49-F238E27FC236}">
                <a16:creationId xmlns:a16="http://schemas.microsoft.com/office/drawing/2014/main" id="{F1299755-BCE2-4087-B438-9088F41154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6126163"/>
            <a:ext cx="22621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89650-B366-4F55-B370-2492EE197F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ce192a9-dbef-4c03-a9bc-6926f8c61758"/>
    <ds:schemaRef ds:uri="http://www.w3.org/XML/1998/namespace"/>
    <ds:schemaRef ds:uri="http://purl.org/dc/dcmitype/"/>
  </ds:schemaRefs>
</ds:datastoreItem>
</file>

<file path=customXml/itemProps2.xml><?xml version="1.0" encoding="utf-8"?>
<ds:datastoreItem xmlns:ds="http://schemas.openxmlformats.org/officeDocument/2006/customXml" ds:itemID="{1C3E6C2F-A399-4CE3-90A9-FD7B79D3409D}">
  <ds:schemaRefs>
    <ds:schemaRef ds:uri="http://schemas.microsoft.com/sharepoint/v3/contenttype/forms"/>
  </ds:schemaRefs>
</ds:datastoreItem>
</file>

<file path=customXml/itemProps3.xml><?xml version="1.0" encoding="utf-8"?>
<ds:datastoreItem xmlns:ds="http://schemas.openxmlformats.org/officeDocument/2006/customXml" ds:itemID="{320EE9DC-F1C4-4038-807A-DB70D6318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2440</TotalTime>
  <Words>4024</Words>
  <Application>Microsoft Office PowerPoint</Application>
  <PresentationFormat>On-screen Show (4:3)</PresentationFormat>
  <Paragraphs>376</Paragraphs>
  <Slides>32</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Berlin Sans FB Demi</vt:lpstr>
      <vt:lpstr>Calibri</vt:lpstr>
      <vt:lpstr>Cambria</vt:lpstr>
      <vt:lpstr>Gill Sans MT</vt:lpstr>
      <vt:lpstr>Segoe UI Semilight</vt:lpstr>
      <vt:lpstr>Verdana</vt:lpstr>
      <vt:lpstr>Wingdings</vt:lpstr>
      <vt:lpstr>Default Design</vt:lpstr>
      <vt:lpstr>PowerPoint Presentation</vt:lpstr>
      <vt:lpstr> </vt:lpstr>
      <vt:lpstr> </vt:lpstr>
      <vt:lpstr> </vt:lpstr>
      <vt:lpstr> </vt:lpstr>
      <vt:lpstr> </vt:lpstr>
      <vt:lpstr> </vt:lpstr>
      <vt:lpstr> </vt:lpstr>
      <vt:lpstr> </vt:lpstr>
      <vt:lpstr> </vt:lpstr>
      <vt:lpstr> </vt:lpstr>
      <vt:lpstr>Fraud - Identity Theft - Email Hacking</vt:lpstr>
      <vt:lpstr> </vt:lpstr>
      <vt:lpstr> </vt:lpstr>
      <vt:lpstr> </vt:lpstr>
      <vt:lpstr> </vt:lpstr>
      <vt:lpstr> </vt:lpstr>
      <vt:lpstr> </vt:lpstr>
      <vt:lpstr> </vt:lpstr>
      <vt:lpstr> </vt:lpstr>
      <vt:lpstr> </vt:lpstr>
      <vt:lpstr> </vt:lpstr>
      <vt:lpstr> </vt:lpstr>
      <vt:lpstr> </vt:lpstr>
      <vt:lpstr>Updating Vendor Info for the DGLVR Program</vt:lpstr>
      <vt:lpstr>PowerPoint Presentation</vt:lpstr>
      <vt:lpstr>PowerPoint Presentation</vt:lpstr>
      <vt:lpstr>PowerPoint Presentation</vt:lpstr>
      <vt:lpstr>PowerPoint Presentation</vt:lpstr>
      <vt:lpstr>PowerPoint Presentation</vt:lpstr>
      <vt:lpstr>Updating Vendor Info for the CDFAP Program</vt:lpstr>
      <vt:lpstr>PowerPoint Presentation</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Corradini, Kenneth Joseph</cp:lastModifiedBy>
  <cp:revision>137</cp:revision>
  <dcterms:created xsi:type="dcterms:W3CDTF">2011-11-29T20:35:02Z</dcterms:created>
  <dcterms:modified xsi:type="dcterms:W3CDTF">2023-04-13T18:45:14Z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