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43"/>
  </p:notesMasterIdLst>
  <p:handoutMasterIdLst>
    <p:handoutMasterId r:id="rId44"/>
  </p:handoutMasterIdLst>
  <p:sldIdLst>
    <p:sldId id="619" r:id="rId5"/>
    <p:sldId id="694" r:id="rId6"/>
    <p:sldId id="695" r:id="rId7"/>
    <p:sldId id="418" r:id="rId8"/>
    <p:sldId id="698" r:id="rId9"/>
    <p:sldId id="600" r:id="rId10"/>
    <p:sldId id="703" r:id="rId11"/>
    <p:sldId id="666" r:id="rId12"/>
    <p:sldId id="668" r:id="rId13"/>
    <p:sldId id="685" r:id="rId14"/>
    <p:sldId id="670" r:id="rId15"/>
    <p:sldId id="669" r:id="rId16"/>
    <p:sldId id="671" r:id="rId17"/>
    <p:sldId id="672" r:id="rId18"/>
    <p:sldId id="673" r:id="rId19"/>
    <p:sldId id="674" r:id="rId20"/>
    <p:sldId id="692" r:id="rId21"/>
    <p:sldId id="675" r:id="rId22"/>
    <p:sldId id="704" r:id="rId23"/>
    <p:sldId id="676" r:id="rId24"/>
    <p:sldId id="677" r:id="rId25"/>
    <p:sldId id="678" r:id="rId26"/>
    <p:sldId id="686" r:id="rId27"/>
    <p:sldId id="705" r:id="rId28"/>
    <p:sldId id="679" r:id="rId29"/>
    <p:sldId id="683" r:id="rId30"/>
    <p:sldId id="706" r:id="rId31"/>
    <p:sldId id="707" r:id="rId32"/>
    <p:sldId id="680" r:id="rId33"/>
    <p:sldId id="701" r:id="rId34"/>
    <p:sldId id="702" r:id="rId35"/>
    <p:sldId id="699" r:id="rId36"/>
    <p:sldId id="700" r:id="rId37"/>
    <p:sldId id="708" r:id="rId38"/>
    <p:sldId id="693" r:id="rId39"/>
    <p:sldId id="687" r:id="rId40"/>
    <p:sldId id="710" r:id="rId41"/>
    <p:sldId id="709"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FFFFCC"/>
    <a:srgbClr val="7F7F7F"/>
    <a:srgbClr val="99FF33"/>
    <a:srgbClr val="FFFFFF"/>
    <a:srgbClr val="003300"/>
    <a:srgbClr val="CCFFCC"/>
    <a:srgbClr val="F7FFF8"/>
    <a:srgbClr val="F3F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F72023-CB46-44FA-B24A-57D82328B506}" v="12" dt="2022-01-27T13:37:19.9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343" autoAdjust="0"/>
  </p:normalViewPr>
  <p:slideViewPr>
    <p:cSldViewPr>
      <p:cViewPr varScale="1">
        <p:scale>
          <a:sx n="167" d="100"/>
          <a:sy n="167" d="100"/>
        </p:scale>
        <p:origin x="1596" y="80"/>
      </p:cViewPr>
      <p:guideLst>
        <p:guide orient="horz" pos="2160"/>
        <p:guide pos="2880"/>
      </p:guideLst>
    </p:cSldViewPr>
  </p:slid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 Sherri" userId="3da26e23-9ee6-4121-a54d-151d8db9998d" providerId="ADAL" clId="{FAF97C9C-5E07-4CEC-900F-0BA8751DE309}"/>
    <pc:docChg chg="undo custSel addSld modSld">
      <pc:chgData name="Law, Sherri" userId="3da26e23-9ee6-4121-a54d-151d8db9998d" providerId="ADAL" clId="{FAF97C9C-5E07-4CEC-900F-0BA8751DE309}" dt="2022-01-27T13:37:48.660" v="203" actId="1076"/>
      <pc:docMkLst>
        <pc:docMk/>
      </pc:docMkLst>
      <pc:sldChg chg="addSp delSp modSp add">
        <pc:chgData name="Law, Sherri" userId="3da26e23-9ee6-4121-a54d-151d8db9998d" providerId="ADAL" clId="{FAF97C9C-5E07-4CEC-900F-0BA8751DE309}" dt="2022-01-27T13:37:48.660" v="203" actId="1076"/>
        <pc:sldMkLst>
          <pc:docMk/>
          <pc:sldMk cId="3217302874" sldId="619"/>
        </pc:sldMkLst>
        <pc:spChg chg="del mod">
          <ac:chgData name="Law, Sherri" userId="3da26e23-9ee6-4121-a54d-151d8db9998d" providerId="ADAL" clId="{FAF97C9C-5E07-4CEC-900F-0BA8751DE309}" dt="2022-01-27T13:37:06.607" v="192" actId="478"/>
          <ac:spMkLst>
            <pc:docMk/>
            <pc:sldMk cId="3217302874" sldId="619"/>
            <ac:spMk id="9" creationId="{FF0E806F-0440-4B8D-A0B3-B7C16D16F287}"/>
          </ac:spMkLst>
        </pc:spChg>
        <pc:spChg chg="mod">
          <ac:chgData name="Law, Sherri" userId="3da26e23-9ee6-4121-a54d-151d8db9998d" providerId="ADAL" clId="{FAF97C9C-5E07-4CEC-900F-0BA8751DE309}" dt="2022-01-27T13:37:30.671" v="197" actId="1076"/>
          <ac:spMkLst>
            <pc:docMk/>
            <pc:sldMk cId="3217302874" sldId="619"/>
            <ac:spMk id="16" creationId="{5147A4C5-D12B-4F29-8FF8-A6A7C9C363D3}"/>
          </ac:spMkLst>
        </pc:spChg>
        <pc:spChg chg="mod">
          <ac:chgData name="Law, Sherri" userId="3da26e23-9ee6-4121-a54d-151d8db9998d" providerId="ADAL" clId="{FAF97C9C-5E07-4CEC-900F-0BA8751DE309}" dt="2022-01-27T13:37:48.660" v="203" actId="1076"/>
          <ac:spMkLst>
            <pc:docMk/>
            <pc:sldMk cId="3217302874" sldId="619"/>
            <ac:spMk id="18" creationId="{C734E792-2E94-447A-89B5-8A6E072007F8}"/>
          </ac:spMkLst>
        </pc:spChg>
        <pc:picChg chg="del">
          <ac:chgData name="Law, Sherri" userId="3da26e23-9ee6-4121-a54d-151d8db9998d" providerId="ADAL" clId="{FAF97C9C-5E07-4CEC-900F-0BA8751DE309}" dt="2022-01-27T13:36:49.557" v="186" actId="478"/>
          <ac:picMkLst>
            <pc:docMk/>
            <pc:sldMk cId="3217302874" sldId="619"/>
            <ac:picMk id="10" creationId="{8367201D-BBF1-448E-B146-109675F9C603}"/>
          </ac:picMkLst>
        </pc:picChg>
        <pc:picChg chg="add del mod ord">
          <ac:chgData name="Law, Sherri" userId="3da26e23-9ee6-4121-a54d-151d8db9998d" providerId="ADAL" clId="{FAF97C9C-5E07-4CEC-900F-0BA8751DE309}" dt="2022-01-27T13:37:44.890" v="202" actId="1076"/>
          <ac:picMkLst>
            <pc:docMk/>
            <pc:sldMk cId="3217302874" sldId="619"/>
            <ac:picMk id="15" creationId="{861CF307-B6A4-49F1-BD69-98C5F5C9B442}"/>
          </ac:picMkLst>
        </pc:picChg>
      </pc:sldChg>
      <pc:sldChg chg="modSp">
        <pc:chgData name="Law, Sherri" userId="3da26e23-9ee6-4121-a54d-151d8db9998d" providerId="ADAL" clId="{FAF97C9C-5E07-4CEC-900F-0BA8751DE309}" dt="2022-01-27T13:27:32.923" v="152" actId="20577"/>
        <pc:sldMkLst>
          <pc:docMk/>
          <pc:sldMk cId="836141377" sldId="670"/>
        </pc:sldMkLst>
        <pc:spChg chg="mod">
          <ac:chgData name="Law, Sherri" userId="3da26e23-9ee6-4121-a54d-151d8db9998d" providerId="ADAL" clId="{FAF97C9C-5E07-4CEC-900F-0BA8751DE309}" dt="2022-01-27T13:27:32.923" v="152" actId="20577"/>
          <ac:spMkLst>
            <pc:docMk/>
            <pc:sldMk cId="836141377" sldId="670"/>
            <ac:spMk id="7" creationId="{00000000-0000-0000-0000-000000000000}"/>
          </ac:spMkLst>
        </pc:spChg>
      </pc:sldChg>
      <pc:sldChg chg="modSp">
        <pc:chgData name="Law, Sherri" userId="3da26e23-9ee6-4121-a54d-151d8db9998d" providerId="ADAL" clId="{FAF97C9C-5E07-4CEC-900F-0BA8751DE309}" dt="2022-01-27T13:25:21.973" v="121" actId="14100"/>
        <pc:sldMkLst>
          <pc:docMk/>
          <pc:sldMk cId="2494138696" sldId="686"/>
        </pc:sldMkLst>
        <pc:spChg chg="mod">
          <ac:chgData name="Law, Sherri" userId="3da26e23-9ee6-4121-a54d-151d8db9998d" providerId="ADAL" clId="{FAF97C9C-5E07-4CEC-900F-0BA8751DE309}" dt="2022-01-27T13:25:21.973" v="121" actId="14100"/>
          <ac:spMkLst>
            <pc:docMk/>
            <pc:sldMk cId="2494138696" sldId="686"/>
            <ac:spMk id="7" creationId="{00000000-0000-0000-0000-000000000000}"/>
          </ac:spMkLst>
        </pc:spChg>
      </pc:sldChg>
      <pc:sldChg chg="modSp">
        <pc:chgData name="Law, Sherri" userId="3da26e23-9ee6-4121-a54d-151d8db9998d" providerId="ADAL" clId="{FAF97C9C-5E07-4CEC-900F-0BA8751DE309}" dt="2022-01-27T13:30:50.545" v="182" actId="6549"/>
        <pc:sldMkLst>
          <pc:docMk/>
          <pc:sldMk cId="2900141580" sldId="693"/>
        </pc:sldMkLst>
        <pc:spChg chg="mod">
          <ac:chgData name="Law, Sherri" userId="3da26e23-9ee6-4121-a54d-151d8db9998d" providerId="ADAL" clId="{FAF97C9C-5E07-4CEC-900F-0BA8751DE309}" dt="2022-01-27T13:30:50.545" v="182" actId="6549"/>
          <ac:spMkLst>
            <pc:docMk/>
            <pc:sldMk cId="2900141580" sldId="693"/>
            <ac:spMk id="8" creationId="{00000000-0000-0000-0000-000000000000}"/>
          </ac:spMkLst>
        </pc:spChg>
      </pc:sldChg>
      <pc:sldChg chg="addSp delSp modSp">
        <pc:chgData name="Law, Sherri" userId="3da26e23-9ee6-4121-a54d-151d8db9998d" providerId="ADAL" clId="{FAF97C9C-5E07-4CEC-900F-0BA8751DE309}" dt="2022-01-27T13:26:10.377" v="124" actId="167"/>
        <pc:sldMkLst>
          <pc:docMk/>
          <pc:sldMk cId="267921636" sldId="694"/>
        </pc:sldMkLst>
        <pc:picChg chg="add mod ord">
          <ac:chgData name="Law, Sherri" userId="3da26e23-9ee6-4121-a54d-151d8db9998d" providerId="ADAL" clId="{FAF97C9C-5E07-4CEC-900F-0BA8751DE309}" dt="2022-01-27T13:26:10.377" v="124" actId="167"/>
          <ac:picMkLst>
            <pc:docMk/>
            <pc:sldMk cId="267921636" sldId="694"/>
            <ac:picMk id="3" creationId="{837BE88B-B687-4EBD-AF75-57CD2ABC07BF}"/>
          </ac:picMkLst>
        </pc:picChg>
        <pc:picChg chg="del">
          <ac:chgData name="Law, Sherri" userId="3da26e23-9ee6-4121-a54d-151d8db9998d" providerId="ADAL" clId="{FAF97C9C-5E07-4CEC-900F-0BA8751DE309}" dt="2022-01-27T13:26:06.440" v="122" actId="478"/>
          <ac:picMkLst>
            <pc:docMk/>
            <pc:sldMk cId="267921636" sldId="694"/>
            <ac:picMk id="7" creationId="{00000000-0000-0000-0000-000000000000}"/>
          </ac:picMkLst>
        </pc:picChg>
      </pc:sldChg>
      <pc:sldChg chg="addSp delSp modSp add">
        <pc:chgData name="Law, Sherri" userId="3da26e23-9ee6-4121-a54d-151d8db9998d" providerId="ADAL" clId="{FAF97C9C-5E07-4CEC-900F-0BA8751DE309}" dt="2022-01-27T13:28:35.524" v="180" actId="1076"/>
        <pc:sldMkLst>
          <pc:docMk/>
          <pc:sldMk cId="2029462673" sldId="710"/>
        </pc:sldMkLst>
        <pc:spChg chg="del">
          <ac:chgData name="Law, Sherri" userId="3da26e23-9ee6-4121-a54d-151d8db9998d" providerId="ADAL" clId="{FAF97C9C-5E07-4CEC-900F-0BA8751DE309}" dt="2022-01-27T13:28:25.487" v="156" actId="478"/>
          <ac:spMkLst>
            <pc:docMk/>
            <pc:sldMk cId="2029462673" sldId="710"/>
            <ac:spMk id="2" creationId="{E934FF07-100D-459A-AA59-DF7A5A488796}"/>
          </ac:spMkLst>
        </pc:spChg>
        <pc:spChg chg="mod">
          <ac:chgData name="Law, Sherri" userId="3da26e23-9ee6-4121-a54d-151d8db9998d" providerId="ADAL" clId="{FAF97C9C-5E07-4CEC-900F-0BA8751DE309}" dt="2022-01-27T13:28:35.524" v="180" actId="1076"/>
          <ac:spMkLst>
            <pc:docMk/>
            <pc:sldMk cId="2029462673" sldId="710"/>
            <ac:spMk id="3" creationId="{F396AEC6-B3EE-4544-A9D1-D75CC735A3D6}"/>
          </ac:spMkLst>
        </pc:spChg>
        <pc:spChg chg="add">
          <ac:chgData name="Law, Sherri" userId="3da26e23-9ee6-4121-a54d-151d8db9998d" providerId="ADAL" clId="{FAF97C9C-5E07-4CEC-900F-0BA8751DE309}" dt="2022-01-27T13:28:22.462" v="155"/>
          <ac:spMkLst>
            <pc:docMk/>
            <pc:sldMk cId="2029462673" sldId="710"/>
            <ac:spMk id="5" creationId="{09A74F56-00D2-4270-B320-9A371C708345}"/>
          </ac:spMkLst>
        </pc:spChg>
        <pc:spChg chg="add mod">
          <ac:chgData name="Law, Sherri" userId="3da26e23-9ee6-4121-a54d-151d8db9998d" providerId="ADAL" clId="{FAF97C9C-5E07-4CEC-900F-0BA8751DE309}" dt="2022-01-27T13:28:32.810" v="179" actId="20577"/>
          <ac:spMkLst>
            <pc:docMk/>
            <pc:sldMk cId="2029462673" sldId="710"/>
            <ac:spMk id="6" creationId="{EAE92FB2-5316-43A2-BD22-779BF54F091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24F5857-3FA8-4C18-8214-2ADBBC6E27A9}" type="datetimeFigureOut">
              <a:rPr lang="en-US" smtClean="0"/>
              <a:t>1/28/2022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CDB9BA0-C508-42DF-84B2-CC93E6D760FD}" type="slidenum">
              <a:rPr lang="en-US" smtClean="0"/>
              <a:t>‹#›</a:t>
            </a:fld>
            <a:endParaRPr lang="en-US"/>
          </a:p>
        </p:txBody>
      </p:sp>
    </p:spTree>
    <p:extLst>
      <p:ext uri="{BB962C8B-B14F-4D97-AF65-F5344CB8AC3E}">
        <p14:creationId xmlns:p14="http://schemas.microsoft.com/office/powerpoint/2010/main" val="789628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248D6AD-199A-4E66-B26C-336D6DEFD1C3}" type="datetimeFigureOut">
              <a:rPr lang="en-US" smtClean="0"/>
              <a:t>1/28/2022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A477BF-A8E4-4833-AF49-6E93FC1B5881}" type="slidenum">
              <a:rPr lang="en-US" smtClean="0"/>
              <a:t>‹#›</a:t>
            </a:fld>
            <a:endParaRPr lang="en-US"/>
          </a:p>
        </p:txBody>
      </p:sp>
    </p:spTree>
    <p:extLst>
      <p:ext uri="{BB962C8B-B14F-4D97-AF65-F5344CB8AC3E}">
        <p14:creationId xmlns:p14="http://schemas.microsoft.com/office/powerpoint/2010/main" val="25398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7DE21F3-4D9A-483D-A5B0-AC302C3E9DF4}" type="slidenum">
              <a:rPr lang="en-US" smtClean="0"/>
              <a:pPr/>
              <a:t>2</a:t>
            </a:fld>
            <a:endParaRPr lang="en-US"/>
          </a:p>
        </p:txBody>
      </p:sp>
      <p:sp>
        <p:nvSpPr>
          <p:cNvPr id="32771" name="Rectangle 2"/>
          <p:cNvSpPr>
            <a:spLocks noGrp="1" noChangeArrowheads="1"/>
          </p:cNvSpPr>
          <p:nvPr>
            <p:ph type="body" idx="1"/>
          </p:nvPr>
        </p:nvSpPr>
        <p:spPr>
          <a:xfrm>
            <a:off x="163514" y="4400550"/>
            <a:ext cx="6908800" cy="4479925"/>
          </a:xfrm>
          <a:noFill/>
          <a:ln/>
        </p:spPr>
        <p:txBody>
          <a:bodyPr lIns="95631" tIns="46976" rIns="95631" bIns="46976"/>
          <a:lstStyle/>
          <a:p>
            <a:pPr eaLnBrk="1" hangingPunct="1"/>
            <a:r>
              <a:rPr lang="en-US" sz="900" dirty="0"/>
              <a:t>Good Morning!</a:t>
            </a:r>
          </a:p>
        </p:txBody>
      </p:sp>
      <p:sp>
        <p:nvSpPr>
          <p:cNvPr id="32772" name="Rectangle 3"/>
          <p:cNvSpPr>
            <a:spLocks noGrp="1" noRot="1" noChangeAspect="1" noChangeArrowheads="1" noTextEdit="1"/>
          </p:cNvSpPr>
          <p:nvPr>
            <p:ph type="sldImg"/>
          </p:nvPr>
        </p:nvSpPr>
        <p:spPr>
          <a:xfrm>
            <a:off x="1265238" y="727075"/>
            <a:ext cx="4784725" cy="3587750"/>
          </a:xfrm>
          <a:ln w="12700" cap="flat">
            <a:solidFill>
              <a:schemeClr val="tx1"/>
            </a:solidFill>
          </a:ln>
        </p:spPr>
      </p:sp>
    </p:spTree>
    <p:extLst>
      <p:ext uri="{BB962C8B-B14F-4D97-AF65-F5344CB8AC3E}">
        <p14:creationId xmlns:p14="http://schemas.microsoft.com/office/powerpoint/2010/main" val="2253308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060488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744231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358083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448565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834913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089662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280077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05532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549342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4190881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3222002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173540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087509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953315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581991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832587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464250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217076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732956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136204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32</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3112548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4</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631627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33</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541895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34</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2531798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478064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4012736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38</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345487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5</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425842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6</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3775337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7</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71044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07165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429789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57381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985DA0-F5BB-4D85-8A5D-EF8AB93C3DCC}" type="datetime1">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2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DA37D0-BDAB-4D48-A5F5-4FE04C6F2F7A}" type="datetime1">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12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C27A6C-D57B-47B5-AE72-FE77079848F6}" type="datetime1">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53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7B559-8EF7-4CCC-825C-D42076252684}" type="datetime1">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62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46BE-EE92-4E83-8B42-77901C4DAB75}" type="datetime1">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3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50970A-1D8C-4A33-B1B1-5F54C6646EE7}" type="datetime1">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5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7E42EE-0E0E-41BB-B63A-17A33A50FFFE}" type="datetime1">
              <a:rPr lang="en-US" smtClean="0">
                <a:solidFill>
                  <a:prstClr val="black">
                    <a:tint val="75000"/>
                  </a:prstClr>
                </a:solidFill>
              </a:rPr>
              <a:pPr/>
              <a:t>1/28/2022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07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8B8371-D093-4564-AB29-14FB2C779F27}" type="datetime1">
              <a:rPr lang="en-US" smtClean="0">
                <a:solidFill>
                  <a:prstClr val="black">
                    <a:tint val="75000"/>
                  </a:prstClr>
                </a:solidFill>
              </a:rPr>
              <a:pPr/>
              <a:t>1/28/2022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78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2250A-64BF-4AAB-B2DB-F7DDC113275C}" type="datetime1">
              <a:rPr lang="en-US" smtClean="0">
                <a:solidFill>
                  <a:prstClr val="black">
                    <a:tint val="75000"/>
                  </a:prstClr>
                </a:solidFill>
              </a:rPr>
              <a:pPr/>
              <a:t>1/28/2022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24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259AAA-771C-40DF-99C7-EB8B06EA05A0}" type="datetime1">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30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F0990-0828-4309-946A-FE210B472ABB}" type="datetime1">
              <a:rPr lang="en-US" smtClean="0">
                <a:solidFill>
                  <a:prstClr val="black">
                    <a:tint val="75000"/>
                  </a:prstClr>
                </a:solidFill>
              </a:rPr>
              <a:pPr/>
              <a:t>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77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478EB-3AEF-4AAF-B76E-BB1CDFCC0016}" type="datetime1">
              <a:rPr lang="en-US" smtClean="0">
                <a:solidFill>
                  <a:prstClr val="black">
                    <a:tint val="75000"/>
                  </a:prstClr>
                </a:solidFill>
              </a:rPr>
              <a:pPr/>
              <a:t>1/28/2022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2206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www.dlisecureweb.pa.gov/PrevWage/Pages/DetermRequest.aspx?ID=&amp;PageTyp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hyperlink" Target="https://www.dlisecureweb.pa.gov/PrevWage/Pages/DetermRequest.aspx?ID=&amp;PageTyp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s://www.dli.pa.gov/Individuals/Labor-Management-Relations/llc/prevailing-wage/Pages/Prevailing-Wage-App.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dgs.internet.state.pa.us/debarmentsearch/debarment/inde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mailto:jchallenge@p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dli.pa.gov/Individuals/Labor-Management-Relations/llc/prevailing-wage" TargetMode="External"/><Relationship Id="rId4" Type="http://schemas.openxmlformats.org/officeDocument/2006/relationships/hyperlink" Target="mailto:RA-LI-SLMR-LLC@pa.gov"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mailto:hfishel@psats.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jchallenge@pa.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61CF307-B6A4-49F1-BD69-98C5F5C9B4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 y="212866"/>
            <a:ext cx="9144000" cy="6858000"/>
          </a:xfrm>
          <a:prstGeom prst="rect">
            <a:avLst/>
          </a:prstGeom>
        </p:spPr>
      </p:pic>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1</a:t>
            </a:fld>
            <a:endParaRPr lang="en-US">
              <a:solidFill>
                <a:prstClr val="black">
                  <a:tint val="75000"/>
                </a:prstClr>
              </a:solidFill>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1681976"/>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1600200"/>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3019633" y="99421"/>
            <a:ext cx="608533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Prevailing Wage and the DGLVR Program</a:t>
            </a:r>
          </a:p>
        </p:txBody>
      </p:sp>
      <p:sp>
        <p:nvSpPr>
          <p:cNvPr id="14" name="TextBox 13">
            <a:extLst>
              <a:ext uri="{FF2B5EF4-FFF2-40B4-BE49-F238E27FC236}">
                <a16:creationId xmlns:a16="http://schemas.microsoft.com/office/drawing/2014/main" id="{FCDA24DA-0051-4BE6-8ECE-E5E3E9C7B18C}"/>
              </a:ext>
            </a:extLst>
          </p:cNvPr>
          <p:cNvSpPr txBox="1"/>
          <p:nvPr/>
        </p:nvSpPr>
        <p:spPr>
          <a:xfrm>
            <a:off x="170990" y="114719"/>
            <a:ext cx="3055625" cy="141577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Dirt Gravel and Low Volume Road Program</a:t>
            </a:r>
          </a:p>
          <a:p>
            <a:pPr algn="ctr"/>
            <a:r>
              <a:rPr lang="en-US" sz="1050" b="1" dirty="0">
                <a:solidFill>
                  <a:schemeClr val="bg1"/>
                </a:solidFill>
                <a:effectLst>
                  <a:outerShdw blurRad="38100" dist="38100" dir="2700000" algn="tl">
                    <a:srgbClr val="000000">
                      <a:alpha val="43137"/>
                    </a:srgbClr>
                  </a:outerShdw>
                </a:effectLst>
                <a:latin typeface="Arial Black" panose="020B0A04020102020204" pitchFamily="34" charset="0"/>
              </a:rPr>
              <a:t> </a:t>
            </a:r>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3600" b="1" dirty="0">
                <a:solidFill>
                  <a:schemeClr val="bg1"/>
                </a:solidFill>
                <a:effectLst>
                  <a:outerShdw blurRad="38100" dist="38100" dir="2700000" algn="tl">
                    <a:srgbClr val="000000">
                      <a:alpha val="43137"/>
                    </a:srgbClr>
                  </a:outerShdw>
                </a:effectLst>
                <a:latin typeface="Arial Black" panose="020B0A04020102020204" pitchFamily="34" charset="0"/>
              </a:rPr>
              <a:t>WEBINAR</a:t>
            </a:r>
            <a:endParaRPr lang="en-US" sz="24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6" name="Subtitle 2">
            <a:extLst>
              <a:ext uri="{FF2B5EF4-FFF2-40B4-BE49-F238E27FC236}">
                <a16:creationId xmlns:a16="http://schemas.microsoft.com/office/drawing/2014/main" id="{5147A4C5-D12B-4F29-8FF8-A6A7C9C363D3}"/>
              </a:ext>
            </a:extLst>
          </p:cNvPr>
          <p:cNvSpPr txBox="1">
            <a:spLocks/>
          </p:cNvSpPr>
          <p:nvPr/>
        </p:nvSpPr>
        <p:spPr>
          <a:xfrm>
            <a:off x="457200" y="4214627"/>
            <a:ext cx="8520187" cy="381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1" i="1" u="none" strike="noStrike" kern="1200" cap="none" spc="0" normalizeH="0" baseline="0" noProof="0" dirty="0">
                <a:ln>
                  <a:noFill/>
                </a:ln>
                <a:solidFill>
                  <a:schemeClr val="bg1"/>
                </a:solidFill>
                <a:effectLst/>
                <a:uLnTx/>
                <a:uFillTx/>
                <a:latin typeface="Calibri"/>
                <a:ea typeface="+mn-ea"/>
                <a:cs typeface="+mn-cs"/>
              </a:rPr>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a:t>
            </a:r>
            <a:r>
              <a:rPr kumimoji="0" lang="en-US" sz="2400" b="1" i="1"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mn-cs"/>
              </a:rPr>
              <a:t>312-626-6799</a:t>
            </a:r>
            <a:r>
              <a:rPr kumimoji="0" lang="en-US" sz="2200" b="1" i="1" u="none" strike="noStrike" kern="1200" cap="none" spc="0" normalizeH="0" baseline="0" noProof="0" dirty="0">
                <a:ln>
                  <a:noFill/>
                </a:ln>
                <a:solidFill>
                  <a:schemeClr val="bg1"/>
                </a:solidFill>
                <a:effectLst/>
                <a:uLnTx/>
                <a:uFillTx/>
                <a:latin typeface="Calibri"/>
                <a:ea typeface="+mn-ea"/>
                <a:cs typeface="+mn-cs"/>
              </a:rPr>
              <a:t>.</a:t>
            </a:r>
          </a:p>
        </p:txBody>
      </p:sp>
      <p:sp>
        <p:nvSpPr>
          <p:cNvPr id="18" name="TextBox 17">
            <a:extLst>
              <a:ext uri="{FF2B5EF4-FFF2-40B4-BE49-F238E27FC236}">
                <a16:creationId xmlns:a16="http://schemas.microsoft.com/office/drawing/2014/main" id="{C734E792-2E94-447A-89B5-8A6E072007F8}"/>
              </a:ext>
            </a:extLst>
          </p:cNvPr>
          <p:cNvSpPr txBox="1"/>
          <p:nvPr/>
        </p:nvSpPr>
        <p:spPr>
          <a:xfrm>
            <a:off x="1274879" y="1042735"/>
            <a:ext cx="9225851" cy="584775"/>
          </a:xfrm>
          <a:prstGeom prst="rect">
            <a:avLst/>
          </a:prstGeom>
          <a:noFill/>
        </p:spPr>
        <p:txBody>
          <a:bodyPr wrap="square">
            <a:spAutoFit/>
          </a:bodyPr>
          <a:lstStyle/>
          <a:p>
            <a:pPr algn="ctr">
              <a:defRPr/>
            </a:pPr>
            <a:r>
              <a:rPr lang="en-US" sz="3200" b="1" dirty="0">
                <a:solidFill>
                  <a:schemeClr val="bg1"/>
                </a:solidFill>
                <a:effectLst>
                  <a:outerShdw blurRad="38100" dist="38100" dir="2700000" algn="tl">
                    <a:srgbClr val="000000">
                      <a:alpha val="43137"/>
                    </a:srgbClr>
                  </a:outerShdw>
                </a:effectLst>
                <a:latin typeface="Calibri"/>
              </a:rPr>
              <a:t>1/27/22 Starts at 9am</a:t>
            </a:r>
          </a:p>
        </p:txBody>
      </p:sp>
      <p:pic>
        <p:nvPicPr>
          <p:cNvPr id="17" name="Picture 16">
            <a:extLst>
              <a:ext uri="{FF2B5EF4-FFF2-40B4-BE49-F238E27FC236}">
                <a16:creationId xmlns:a16="http://schemas.microsoft.com/office/drawing/2014/main" id="{FB6BB4F2-E926-498D-B4E9-E5E7850D69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200" y="5848672"/>
            <a:ext cx="4107004" cy="1397141"/>
          </a:xfrm>
          <a:prstGeom prst="rect">
            <a:avLst/>
          </a:prstGeom>
          <a:effectLst>
            <a:softEdge rad="228600"/>
          </a:effectLst>
        </p:spPr>
      </p:pic>
      <p:pic>
        <p:nvPicPr>
          <p:cNvPr id="19" name="Picture 18">
            <a:extLst>
              <a:ext uri="{FF2B5EF4-FFF2-40B4-BE49-F238E27FC236}">
                <a16:creationId xmlns:a16="http://schemas.microsoft.com/office/drawing/2014/main" id="{A7D8F307-FEF7-4140-9B47-26153AFCC2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059" y="6245365"/>
            <a:ext cx="1879965" cy="568690"/>
          </a:xfrm>
          <a:prstGeom prst="rect">
            <a:avLst/>
          </a:prstGeom>
        </p:spPr>
      </p:pic>
      <p:pic>
        <p:nvPicPr>
          <p:cNvPr id="3" name="Picture 2" descr="Diagram&#10;&#10;Description automatically generated">
            <a:extLst>
              <a:ext uri="{FF2B5EF4-FFF2-40B4-BE49-F238E27FC236}">
                <a16:creationId xmlns:a16="http://schemas.microsoft.com/office/drawing/2014/main" id="{6EBDB8E5-F6C4-46BA-B6C6-296DECD1555C}"/>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87805" y="6119627"/>
            <a:ext cx="1189691" cy="806541"/>
          </a:xfrm>
          <a:prstGeom prst="rect">
            <a:avLst/>
          </a:prstGeom>
        </p:spPr>
      </p:pic>
    </p:spTree>
    <p:extLst>
      <p:ext uri="{BB962C8B-B14F-4D97-AF65-F5344CB8AC3E}">
        <p14:creationId xmlns:p14="http://schemas.microsoft.com/office/powerpoint/2010/main" val="321730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a:t>(4) How do I get a prevailing wage rate determination?</a:t>
            </a:r>
            <a:endParaRPr lang="en-US" sz="2800" dirty="0"/>
          </a:p>
          <a:p>
            <a:pPr lvl="0"/>
            <a:r>
              <a:rPr lang="en-US" sz="2800" dirty="0"/>
              <a:t>Contact the Bureau of Labor Law Compliance for a prevailing wage rate determination at </a:t>
            </a:r>
            <a:r>
              <a:rPr lang="en-US" sz="2800" dirty="0">
                <a:solidFill>
                  <a:srgbClr val="FF0000"/>
                </a:solidFill>
              </a:rPr>
              <a:t>(717)-705-5969</a:t>
            </a:r>
          </a:p>
          <a:p>
            <a:pPr lvl="0"/>
            <a:r>
              <a:rPr lang="en-US" sz="2800" dirty="0"/>
              <a:t>This determination can also be initiated online at </a:t>
            </a:r>
            <a:r>
              <a:rPr lang="en-US" sz="2800" u="sng" dirty="0">
                <a:hlinkClick r:id="rId3"/>
              </a:rPr>
              <a:t>https://www.dlisecureweb.pa.gov/PrevWage/Pages/DetermRequest.aspx?ID=&amp;PageType=</a:t>
            </a:r>
            <a:r>
              <a:rPr lang="en-US" sz="2800" dirty="0"/>
              <a:t> </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pic>
        <p:nvPicPr>
          <p:cNvPr id="1027" name="Picture 2" descr="image00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1449" y="3332320"/>
            <a:ext cx="8801101" cy="391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227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a:t>(4) How do I get a prevailing wage rate determination?</a:t>
            </a:r>
            <a:endParaRPr lang="en-US" sz="2800" dirty="0"/>
          </a:p>
          <a:p>
            <a:pPr lvl="0"/>
            <a:r>
              <a:rPr lang="en-US" sz="2800" dirty="0"/>
              <a:t>Contact the Bureau of Labor Law Compliance for a prevailing wage rate determination at (717)-705-5969</a:t>
            </a:r>
          </a:p>
          <a:p>
            <a:pPr lvl="0"/>
            <a:r>
              <a:rPr lang="en-US" sz="2800" dirty="0"/>
              <a:t>This determination can also be initiated online at </a:t>
            </a:r>
            <a:r>
              <a:rPr lang="en-US" sz="2800" u="sng" dirty="0">
                <a:hlinkClick r:id="rId3"/>
              </a:rPr>
              <a:t>https://www.dlisecureweb.pa.gov/PrevWage/Pages/DetermRequest.aspx?ID=&amp;PageType=</a:t>
            </a:r>
            <a:r>
              <a:rPr lang="en-US" sz="2800" dirty="0"/>
              <a:t> </a:t>
            </a:r>
          </a:p>
          <a:p>
            <a:pPr lvl="0"/>
            <a:r>
              <a:rPr lang="en-US" sz="2800" dirty="0"/>
              <a:t>Solicitors and DGLVR program staff can give their opinion on the Prevailing Wage Act, but ONLY the Bureau of Labor Law Compliance can make determinations.</a:t>
            </a:r>
          </a:p>
          <a:p>
            <a:pPr lvl="1"/>
            <a:r>
              <a:rPr lang="en-US" dirty="0">
                <a:solidFill>
                  <a:srgbClr val="FF0000"/>
                </a:solidFill>
              </a:rPr>
              <a:t>If you have any doubt about whether or not prevailing wage applies to your project, contact the Bureau of Labor Law Compliance!</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spTree>
    <p:extLst>
      <p:ext uri="{BB962C8B-B14F-4D97-AF65-F5344CB8AC3E}">
        <p14:creationId xmlns:p14="http://schemas.microsoft.com/office/powerpoint/2010/main" val="836141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a:t>(5) Why is the prevailing wage threshold for DGLVR projects $25,000 instead of $100,000?</a:t>
            </a:r>
            <a:endParaRPr lang="en-US" sz="2800" dirty="0"/>
          </a:p>
          <a:p>
            <a:pPr marL="0" indent="0">
              <a:buNone/>
            </a:pPr>
            <a:r>
              <a:rPr lang="en-US" sz="2800" dirty="0"/>
              <a:t>In 2013, Act 89 raised the prevailing wage threshold to $100,000 for certain funding sources, but did not include the DGLVR program as one of those funding sources. </a:t>
            </a:r>
            <a:r>
              <a:rPr lang="en-US" sz="2800" dirty="0">
                <a:solidFill>
                  <a:srgbClr val="FF0000"/>
                </a:solidFill>
              </a:rPr>
              <a:t>The Penn State Center for Dirt and Gravel Road Studies provides a more detailed explanation of this.</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00" y="3886200"/>
            <a:ext cx="4712939" cy="5286909"/>
          </a:xfrm>
          <a:prstGeom prst="rect">
            <a:avLst/>
          </a:prstGeom>
          <a:ln w="57150">
            <a:solidFill>
              <a:schemeClr val="tx1"/>
            </a:solidFill>
          </a:ln>
        </p:spPr>
      </p:pic>
    </p:spTree>
    <p:extLst>
      <p:ext uri="{BB962C8B-B14F-4D97-AF65-F5344CB8AC3E}">
        <p14:creationId xmlns:p14="http://schemas.microsoft.com/office/powerpoint/2010/main" val="3223476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a:t>(6) Can I split my project into different phases to avoid paying prevailing wage?</a:t>
            </a:r>
            <a:endParaRPr lang="en-US" sz="2800" dirty="0"/>
          </a:p>
          <a:p>
            <a:pPr lvl="0"/>
            <a:endParaRPr lang="en-US" sz="2800" dirty="0"/>
          </a:p>
          <a:p>
            <a:pPr lvl="0"/>
            <a:r>
              <a:rPr lang="en-US" sz="2800" dirty="0"/>
              <a:t>If you complete work for your DGLVR-funded project in multiple phases </a:t>
            </a:r>
            <a:r>
              <a:rPr lang="en-US" sz="2800" dirty="0">
                <a:solidFill>
                  <a:srgbClr val="FF0000"/>
                </a:solidFill>
              </a:rPr>
              <a:t>over the life of one DGLVR grant</a:t>
            </a:r>
            <a:r>
              <a:rPr lang="en-US" sz="2800" dirty="0"/>
              <a:t>, the work is still considered one project and prevailing wage applies if the total project cost is $25,000 or more</a:t>
            </a:r>
          </a:p>
          <a:p>
            <a:pPr lvl="0"/>
            <a:r>
              <a:rPr lang="en-US" sz="2800" dirty="0"/>
              <a:t>If you receive </a:t>
            </a:r>
            <a:r>
              <a:rPr lang="en-US" sz="2800" dirty="0">
                <a:solidFill>
                  <a:srgbClr val="FF0000"/>
                </a:solidFill>
              </a:rPr>
              <a:t>two different DGLVR grants for the same road </a:t>
            </a:r>
            <a:r>
              <a:rPr lang="en-US" sz="2800" u="sng" dirty="0">
                <a:solidFill>
                  <a:srgbClr val="FF0000"/>
                </a:solidFill>
              </a:rPr>
              <a:t>in different years</a:t>
            </a:r>
            <a:r>
              <a:rPr lang="en-US" sz="2800" dirty="0"/>
              <a:t>, prevailing wage is determined for each project separately</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spTree>
    <p:extLst>
      <p:ext uri="{BB962C8B-B14F-4D97-AF65-F5344CB8AC3E}">
        <p14:creationId xmlns:p14="http://schemas.microsoft.com/office/powerpoint/2010/main" val="2756261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a:t>(7) My DGLVR grant is over $25,000. What if the municipal road crew completes part of the project and a contractor completes part of the project?</a:t>
            </a:r>
            <a:endParaRPr lang="en-US" sz="2800" dirty="0"/>
          </a:p>
          <a:p>
            <a:pPr lvl="0"/>
            <a:r>
              <a:rPr lang="en-US" sz="2600" dirty="0">
                <a:solidFill>
                  <a:srgbClr val="FF0000"/>
                </a:solidFill>
              </a:rPr>
              <a:t>The portion of work completed by municipal employees is not subject to prevailing wage </a:t>
            </a:r>
            <a:r>
              <a:rPr lang="en-US" sz="2600" dirty="0"/>
              <a:t>because it is not contracted labor, but it does count towards the total cost of the project if those costs are reimbursed as part of the grant.  Non-reimbursed labor and equipment provided by the municipality do not count toward the total cost of the project, as long as those costs are clearly identified in the grant application and final project paperwork.</a:t>
            </a:r>
          </a:p>
          <a:p>
            <a:pPr lvl="0"/>
            <a:r>
              <a:rPr lang="en-US" sz="2600" dirty="0"/>
              <a:t>Since the total cost of the project is over $25,000, </a:t>
            </a:r>
            <a:r>
              <a:rPr lang="en-US" sz="2600" dirty="0">
                <a:solidFill>
                  <a:srgbClr val="FF0000"/>
                </a:solidFill>
              </a:rPr>
              <a:t>prevailing wage must be paid to any contracted labor, regardless of how much of the project the contractor works on. </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spTree>
    <p:extLst>
      <p:ext uri="{BB962C8B-B14F-4D97-AF65-F5344CB8AC3E}">
        <p14:creationId xmlns:p14="http://schemas.microsoft.com/office/powerpoint/2010/main" val="2294537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a:t>(8) My DGLVR grant is over $25,000, but two contractors each complete part of the project and each part costs less than $25,000. Do the contractors still need to be paid prevailing wage? </a:t>
            </a:r>
            <a:endParaRPr lang="en-US" sz="2800" dirty="0"/>
          </a:p>
          <a:p>
            <a:pPr marL="0" lvl="0" indent="0">
              <a:buNone/>
            </a:pPr>
            <a:endParaRPr lang="en-US" sz="2800" dirty="0"/>
          </a:p>
          <a:p>
            <a:pPr marL="0" lvl="0" indent="0">
              <a:buNone/>
            </a:pPr>
            <a:r>
              <a:rPr lang="en-US" sz="2800" dirty="0"/>
              <a:t>Yes, the total cost of the project is still over the prevailing wage threshold of $25,000, so the contractors must be paid prevailing wage </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spTree>
    <p:extLst>
      <p:ext uri="{BB962C8B-B14F-4D97-AF65-F5344CB8AC3E}">
        <p14:creationId xmlns:p14="http://schemas.microsoft.com/office/powerpoint/2010/main" val="368066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400" b="1" dirty="0"/>
              <a:t>(9) Prevailing Wage applies to construction projects, but not maintenance projects. How do I know whether my project is construction or maintenance?</a:t>
            </a:r>
            <a:endParaRPr lang="en-US" sz="2400" dirty="0"/>
          </a:p>
          <a:p>
            <a:pPr lvl="0"/>
            <a:r>
              <a:rPr lang="en-US" sz="2400" dirty="0"/>
              <a:t>For the Prevailing Wage Act, maintenance work is defined as “the repair of existing facilities when the size, type or extent of such facilities is not thereby changed or increased” </a:t>
            </a:r>
            <a:r>
              <a:rPr lang="en-US" sz="1800" dirty="0"/>
              <a:t>43 P.S. § 165-2(3).</a:t>
            </a:r>
          </a:p>
          <a:p>
            <a:pPr lvl="0"/>
            <a:r>
              <a:rPr lang="en-US" sz="2400" dirty="0"/>
              <a:t>The Bureau of Labor Law Compliance provides guidance on which </a:t>
            </a:r>
            <a:r>
              <a:rPr lang="en-US" sz="2400" dirty="0" err="1"/>
              <a:t>PennDOT</a:t>
            </a:r>
            <a:r>
              <a:rPr lang="en-US" sz="2400" dirty="0"/>
              <a:t> Treatments are considered construction and maintenance (</a:t>
            </a:r>
            <a:r>
              <a:rPr lang="en-US" sz="2400" dirty="0">
                <a:solidFill>
                  <a:srgbClr val="FF0000"/>
                </a:solidFill>
              </a:rPr>
              <a:t>see attached pages </a:t>
            </a:r>
            <a:r>
              <a:rPr lang="en-US" sz="2400" dirty="0"/>
              <a:t>from the PA Department of Labor and Industry’s website). NOTE: This list is only guidance and the Bureau retains the authority to determine PA prevailing wage requirements.</a:t>
            </a:r>
          </a:p>
          <a:p>
            <a:pPr lvl="0"/>
            <a:r>
              <a:rPr lang="en-US" sz="2400" b="1" i="1" dirty="0">
                <a:solidFill>
                  <a:srgbClr val="FF0000"/>
                </a:solidFill>
              </a:rPr>
              <a:t>DGLVR projects are required to provide an improvement to the road and therefore are almost always considered construction for the purpose of prevailing wages.</a:t>
            </a:r>
            <a:endParaRPr lang="en-US" sz="2400" dirty="0">
              <a:solidFill>
                <a:srgbClr val="FF0000"/>
              </a:solidFill>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spTree>
    <p:extLst>
      <p:ext uri="{BB962C8B-B14F-4D97-AF65-F5344CB8AC3E}">
        <p14:creationId xmlns:p14="http://schemas.microsoft.com/office/powerpoint/2010/main" val="313584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16336">
            <a:off x="-316438" y="3206761"/>
            <a:ext cx="5035221" cy="3837706"/>
          </a:xfrm>
          <a:prstGeom prst="rect">
            <a:avLst/>
          </a:prstGeom>
          <a:ln w="57150">
            <a:solidFill>
              <a:schemeClr val="tx1"/>
            </a:solidFill>
          </a:ln>
        </p:spPr>
      </p:pic>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400" b="1" dirty="0"/>
              <a:t>(9) Prevailing Wage applies to construction projects, but not maintenance projects. How do I know whether my project is construction or maintenance?</a:t>
            </a:r>
            <a:endParaRPr lang="en-US" sz="2400" dirty="0"/>
          </a:p>
          <a:p>
            <a:pPr lvl="0"/>
            <a:r>
              <a:rPr lang="en-US" sz="2400" b="1" i="1" dirty="0">
                <a:solidFill>
                  <a:srgbClr val="FF0000"/>
                </a:solidFill>
              </a:rPr>
              <a:t>DGLVR projects are required to provide an improvement to the road and therefore are almost always considered construction for the purpose of prevailing wages.</a:t>
            </a:r>
            <a:endParaRPr lang="en-US" sz="2400" dirty="0">
              <a:solidFill>
                <a:srgbClr val="FF0000"/>
              </a:solidFill>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207213">
            <a:off x="4391897" y="3246958"/>
            <a:ext cx="5612611" cy="3845215"/>
          </a:xfrm>
          <a:prstGeom prst="rect">
            <a:avLst/>
          </a:prstGeom>
          <a:ln w="57150">
            <a:solidFill>
              <a:schemeClr val="tx1"/>
            </a:solidFill>
          </a:ln>
        </p:spPr>
      </p:pic>
    </p:spTree>
    <p:extLst>
      <p:ext uri="{BB962C8B-B14F-4D97-AF65-F5344CB8AC3E}">
        <p14:creationId xmlns:p14="http://schemas.microsoft.com/office/powerpoint/2010/main" val="3908684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400" b="1" dirty="0"/>
              <a:t>(10) How much more does prevailing wage cost than other labor rates?</a:t>
            </a:r>
            <a:endParaRPr lang="en-US" sz="2400" dirty="0"/>
          </a:p>
          <a:p>
            <a:pPr lvl="0"/>
            <a:r>
              <a:rPr lang="en-US" sz="2400" dirty="0"/>
              <a:t>Prevailing wage rates vary by location and project. The rates for your project are not set until you receive your rate determination from the Bureau of Labor Law Compliance.</a:t>
            </a:r>
          </a:p>
          <a:p>
            <a:pPr lvl="0"/>
            <a:r>
              <a:rPr lang="en-US" sz="2400" dirty="0"/>
              <a:t>To estimate how much prevailing wage might cost when planning your DGLVR project, you can use past prevailing wage rates from similar projects.</a:t>
            </a:r>
          </a:p>
          <a:p>
            <a:pPr lvl="1"/>
            <a:r>
              <a:rPr lang="en-US" sz="2400" dirty="0"/>
              <a:t>talk to your neighboring municipalities about how much their prevailing wage rates were</a:t>
            </a:r>
          </a:p>
          <a:p>
            <a:pPr lvl="1"/>
            <a:r>
              <a:rPr lang="en-US" sz="2400" dirty="0"/>
              <a:t>you can search for registered prevailing wage projects and view their rates on the Department of Labor and Industry’s website here: </a:t>
            </a:r>
            <a:r>
              <a:rPr lang="en-US" sz="2400" u="sng" dirty="0">
                <a:hlinkClick r:id="rId3"/>
              </a:rPr>
              <a:t>https://www.dli.pa.gov/Individuals/Labor-Management-Relations/llc/prevailing-wage/Pages/Prevailing-Wage-App.aspx</a:t>
            </a:r>
            <a:r>
              <a:rPr lang="en-US" sz="2400" dirty="0"/>
              <a:t> </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spTree>
    <p:extLst>
      <p:ext uri="{BB962C8B-B14F-4D97-AF65-F5344CB8AC3E}">
        <p14:creationId xmlns:p14="http://schemas.microsoft.com/office/powerpoint/2010/main" val="2693002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endParaRPr lang="en-US" sz="2400" dirty="0"/>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pic>
        <p:nvPicPr>
          <p:cNvPr id="3" name="Picture 2">
            <a:extLst>
              <a:ext uri="{FF2B5EF4-FFF2-40B4-BE49-F238E27FC236}">
                <a16:creationId xmlns:a16="http://schemas.microsoft.com/office/drawing/2014/main" id="{3A8F3BA5-912E-4893-8CA9-A4DA94B719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81492"/>
            <a:ext cx="9144000" cy="5495015"/>
          </a:xfrm>
          <a:prstGeom prst="rect">
            <a:avLst/>
          </a:prstGeom>
        </p:spPr>
      </p:pic>
    </p:spTree>
    <p:extLst>
      <p:ext uri="{BB962C8B-B14F-4D97-AF65-F5344CB8AC3E}">
        <p14:creationId xmlns:p14="http://schemas.microsoft.com/office/powerpoint/2010/main" val="3244681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7BE88B-B687-4EBD-AF75-57CD2ABC07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0" y="0"/>
            <a:ext cx="9144000" cy="2369880"/>
          </a:xfrm>
          <a:prstGeom prst="rect">
            <a:avLst/>
          </a:prstGeom>
          <a:noFill/>
        </p:spPr>
        <p:txBody>
          <a:bodyPr wrap="square">
            <a:spAutoFit/>
          </a:bodyPr>
          <a:lstStyle/>
          <a:p>
            <a:pPr algn="ctr">
              <a:defRPr/>
            </a:pPr>
            <a:r>
              <a:rPr lang="en-US" sz="5400" dirty="0">
                <a:ln w="18415" cmpd="sng">
                  <a:solidFill>
                    <a:srgbClr val="FFFFFF"/>
                  </a:solidFill>
                  <a:prstDash val="solid"/>
                </a:ln>
                <a:solidFill>
                  <a:srgbClr val="FFFF00"/>
                </a:solidFill>
                <a:effectLst>
                  <a:glow rad="228600">
                    <a:schemeClr val="accent4">
                      <a:satMod val="175000"/>
                      <a:alpha val="40000"/>
                    </a:schemeClr>
                  </a:glow>
                  <a:outerShdw blurRad="63500" dir="3600000" algn="tl" rotWithShape="0">
                    <a:srgbClr val="000000">
                      <a:alpha val="70000"/>
                    </a:srgbClr>
                  </a:outerShdw>
                </a:effectLst>
              </a:rPr>
              <a:t>Dirt, Gravel and Low Volume Roads Program</a:t>
            </a:r>
            <a:br>
              <a:rPr lang="en-US" sz="4000" dirty="0">
                <a:ln w="18415" cmpd="sng">
                  <a:solidFill>
                    <a:srgbClr val="FFFFFF"/>
                  </a:solidFill>
                  <a:prstDash val="solid"/>
                </a:ln>
                <a:solidFill>
                  <a:srgbClr val="FFFF00"/>
                </a:solidFill>
                <a:effectLst>
                  <a:glow rad="228600">
                    <a:schemeClr val="accent4">
                      <a:satMod val="175000"/>
                      <a:alpha val="40000"/>
                    </a:schemeClr>
                  </a:glow>
                  <a:outerShdw blurRad="63500" dir="3600000" algn="tl" rotWithShape="0">
                    <a:srgbClr val="000000">
                      <a:alpha val="70000"/>
                    </a:srgbClr>
                  </a:outerShdw>
                </a:effectLst>
              </a:rPr>
            </a:br>
            <a:endParaRPr lang="en-US" sz="4000" dirty="0">
              <a:ln w="18415" cmpd="sng">
                <a:solidFill>
                  <a:srgbClr val="FFFFFF"/>
                </a:solidFill>
                <a:prstDash val="solid"/>
              </a:ln>
              <a:solidFill>
                <a:srgbClr val="FFFF00"/>
              </a:solidFill>
              <a:effectLst>
                <a:glow rad="228600">
                  <a:schemeClr val="accent4">
                    <a:satMod val="175000"/>
                    <a:alpha val="40000"/>
                  </a:schemeClr>
                </a:glow>
                <a:outerShdw blurRad="63500" dir="3600000" algn="tl" rotWithShape="0">
                  <a:srgbClr val="000000">
                    <a:alpha val="70000"/>
                  </a:srgbClr>
                </a:outerShdw>
              </a:effectLst>
            </a:endParaRPr>
          </a:p>
        </p:txBody>
      </p:sp>
      <p:sp>
        <p:nvSpPr>
          <p:cNvPr id="6" name="TextBox 5">
            <a:extLst>
              <a:ext uri="{FF2B5EF4-FFF2-40B4-BE49-F238E27FC236}">
                <a16:creationId xmlns:a16="http://schemas.microsoft.com/office/drawing/2014/main" id="{EDC9020E-18C5-4F06-B547-C43A4EA76FA4}"/>
              </a:ext>
            </a:extLst>
          </p:cNvPr>
          <p:cNvSpPr txBox="1"/>
          <p:nvPr/>
        </p:nvSpPr>
        <p:spPr>
          <a:xfrm>
            <a:off x="762000" y="4026456"/>
            <a:ext cx="5445710" cy="2585323"/>
          </a:xfrm>
          <a:prstGeom prst="rect">
            <a:avLst/>
          </a:prstGeom>
          <a:noFill/>
        </p:spPr>
        <p:txBody>
          <a:bodyPr wrap="square">
            <a:spAutoFit/>
          </a:bodyPr>
          <a:lstStyle/>
          <a:p>
            <a:r>
              <a:rPr lang="en-US" sz="5400" dirty="0">
                <a:ln w="18415" cmpd="sng">
                  <a:solidFill>
                    <a:srgbClr val="FFFFFF"/>
                  </a:solidFill>
                  <a:prstDash val="solid"/>
                </a:ln>
                <a:solidFill>
                  <a:srgbClr val="FFFF00"/>
                </a:solidFill>
                <a:effectLst>
                  <a:glow rad="228600">
                    <a:schemeClr val="accent4">
                      <a:satMod val="175000"/>
                      <a:alpha val="40000"/>
                    </a:schemeClr>
                  </a:glow>
                  <a:outerShdw blurRad="63500" dir="3600000" algn="tl" rotWithShape="0">
                    <a:srgbClr val="000000">
                      <a:alpha val="70000"/>
                    </a:srgbClr>
                  </a:outerShdw>
                </a:effectLst>
              </a:rPr>
              <a:t>Prevailing</a:t>
            </a:r>
            <a:r>
              <a:rPr lang="en-US" sz="1800" dirty="0">
                <a:ln w="18415" cmpd="sng">
                  <a:solidFill>
                    <a:srgbClr val="FFFFFF"/>
                  </a:solidFill>
                  <a:prstDash val="solid"/>
                </a:ln>
                <a:solidFill>
                  <a:srgbClr val="FFFF00"/>
                </a:solidFill>
                <a:effectLst>
                  <a:glow rad="228600">
                    <a:schemeClr val="accent4">
                      <a:satMod val="175000"/>
                      <a:alpha val="40000"/>
                    </a:schemeClr>
                  </a:glow>
                  <a:outerShdw blurRad="63500" dir="3600000" algn="tl" rotWithShape="0">
                    <a:srgbClr val="000000">
                      <a:alpha val="70000"/>
                    </a:srgbClr>
                  </a:outerShdw>
                </a:effectLst>
              </a:rPr>
              <a:t> </a:t>
            </a:r>
            <a:r>
              <a:rPr lang="en-US" sz="5400" dirty="0">
                <a:ln w="18415" cmpd="sng">
                  <a:solidFill>
                    <a:srgbClr val="FFFFFF"/>
                  </a:solidFill>
                  <a:prstDash val="solid"/>
                </a:ln>
                <a:solidFill>
                  <a:srgbClr val="FFFF00"/>
                </a:solidFill>
                <a:effectLst>
                  <a:glow rad="228600">
                    <a:schemeClr val="accent4">
                      <a:satMod val="175000"/>
                      <a:alpha val="40000"/>
                    </a:schemeClr>
                  </a:glow>
                  <a:outerShdw blurRad="63500" dir="3600000" algn="tl" rotWithShape="0">
                    <a:srgbClr val="000000">
                      <a:alpha val="70000"/>
                    </a:srgbClr>
                  </a:outerShdw>
                </a:effectLst>
              </a:rPr>
              <a:t>Wage</a:t>
            </a:r>
          </a:p>
          <a:p>
            <a:r>
              <a:rPr lang="en-US" sz="5400" dirty="0">
                <a:ln w="18415" cmpd="sng">
                  <a:solidFill>
                    <a:srgbClr val="FFFFFF"/>
                  </a:solidFill>
                  <a:prstDash val="solid"/>
                </a:ln>
                <a:solidFill>
                  <a:srgbClr val="FFFF00"/>
                </a:solidFill>
                <a:effectLst>
                  <a:glow rad="228600">
                    <a:schemeClr val="accent4">
                      <a:satMod val="175000"/>
                      <a:alpha val="40000"/>
                    </a:schemeClr>
                  </a:glow>
                  <a:outerShdw blurRad="63500" dir="3600000" algn="tl" rotWithShape="0">
                    <a:srgbClr val="000000">
                      <a:alpha val="70000"/>
                    </a:srgbClr>
                  </a:outerShdw>
                </a:effectLst>
              </a:rPr>
              <a:t>January 27</a:t>
            </a:r>
            <a:r>
              <a:rPr lang="en-US" sz="5400" baseline="30000" dirty="0">
                <a:ln w="18415" cmpd="sng">
                  <a:solidFill>
                    <a:srgbClr val="FFFFFF"/>
                  </a:solidFill>
                  <a:prstDash val="solid"/>
                </a:ln>
                <a:solidFill>
                  <a:srgbClr val="FFFF00"/>
                </a:solidFill>
                <a:effectLst>
                  <a:glow rad="228600">
                    <a:schemeClr val="accent4">
                      <a:satMod val="175000"/>
                      <a:alpha val="40000"/>
                    </a:schemeClr>
                  </a:glow>
                  <a:outerShdw blurRad="63500" dir="3600000" algn="tl" rotWithShape="0">
                    <a:srgbClr val="000000">
                      <a:alpha val="70000"/>
                    </a:srgbClr>
                  </a:outerShdw>
                </a:effectLst>
              </a:rPr>
              <a:t>th</a:t>
            </a:r>
            <a:r>
              <a:rPr lang="en-US" sz="5400" dirty="0">
                <a:ln w="18415" cmpd="sng">
                  <a:solidFill>
                    <a:srgbClr val="FFFFFF"/>
                  </a:solidFill>
                  <a:prstDash val="solid"/>
                </a:ln>
                <a:solidFill>
                  <a:srgbClr val="FFFF00"/>
                </a:solidFill>
                <a:effectLst>
                  <a:glow rad="228600">
                    <a:schemeClr val="accent4">
                      <a:satMod val="175000"/>
                      <a:alpha val="40000"/>
                    </a:schemeClr>
                  </a:glow>
                  <a:outerShdw blurRad="63500" dir="3600000" algn="tl" rotWithShape="0">
                    <a:srgbClr val="000000">
                      <a:alpha val="70000"/>
                    </a:srgbClr>
                  </a:outerShdw>
                </a:effectLst>
              </a:rPr>
              <a:t>, 2022</a:t>
            </a:r>
          </a:p>
          <a:p>
            <a:r>
              <a:rPr lang="en-US" sz="5400" dirty="0">
                <a:ln w="18415" cmpd="sng">
                  <a:solidFill>
                    <a:srgbClr val="FFFFFF"/>
                  </a:solidFill>
                  <a:prstDash val="solid"/>
                </a:ln>
                <a:solidFill>
                  <a:srgbClr val="FFFF00"/>
                </a:solidFill>
                <a:effectLst>
                  <a:glow rad="228600">
                    <a:schemeClr val="accent4">
                      <a:satMod val="175000"/>
                      <a:alpha val="40000"/>
                    </a:schemeClr>
                  </a:glow>
                  <a:outerShdw blurRad="63500" dir="3600000" algn="tl" rotWithShape="0">
                    <a:srgbClr val="000000">
                      <a:alpha val="70000"/>
                    </a:srgbClr>
                  </a:outerShdw>
                </a:effectLst>
              </a:rPr>
              <a:t>9:00 AM</a:t>
            </a:r>
            <a:r>
              <a:rPr lang="en-US" sz="1800" dirty="0">
                <a:ln w="18415" cmpd="sng">
                  <a:solidFill>
                    <a:srgbClr val="FFFFFF"/>
                  </a:solidFill>
                  <a:prstDash val="solid"/>
                </a:ln>
                <a:solidFill>
                  <a:srgbClr val="FFFF00"/>
                </a:solidFill>
                <a:effectLst>
                  <a:glow rad="228600">
                    <a:schemeClr val="accent4">
                      <a:satMod val="175000"/>
                      <a:alpha val="40000"/>
                    </a:schemeClr>
                  </a:glow>
                  <a:outerShdw blurRad="63500" dir="3600000" algn="tl" rotWithShape="0">
                    <a:srgbClr val="000000">
                      <a:alpha val="70000"/>
                    </a:srgbClr>
                  </a:outerShdw>
                </a:effectLst>
              </a:rPr>
              <a:t> </a:t>
            </a:r>
            <a:endParaRPr lang="en-US" dirty="0"/>
          </a:p>
        </p:txBody>
      </p:sp>
    </p:spTree>
    <p:extLst>
      <p:ext uri="{BB962C8B-B14F-4D97-AF65-F5344CB8AC3E}">
        <p14:creationId xmlns:p14="http://schemas.microsoft.com/office/powerpoint/2010/main" val="26792163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400" b="1" dirty="0"/>
              <a:t>(11) If the Prevailing Wage Act applies to my project, who gets paid prevailing wage?</a:t>
            </a:r>
            <a:endParaRPr lang="en-US" sz="2400" dirty="0"/>
          </a:p>
          <a:p>
            <a:pPr lvl="0">
              <a:spcBef>
                <a:spcPts val="0"/>
              </a:spcBef>
            </a:pPr>
            <a:r>
              <a:rPr lang="en-US" sz="2100" dirty="0">
                <a:solidFill>
                  <a:srgbClr val="FF0000"/>
                </a:solidFill>
              </a:rPr>
              <a:t>Municipal employees are not contractors and therefore do not need to be paid prevailing wage</a:t>
            </a:r>
          </a:p>
          <a:p>
            <a:pPr lvl="0">
              <a:spcBef>
                <a:spcPts val="0"/>
              </a:spcBef>
            </a:pPr>
            <a:r>
              <a:rPr lang="en-US" sz="2100" dirty="0"/>
              <a:t>All contracted labor actively involved in construction, </a:t>
            </a:r>
            <a:r>
              <a:rPr lang="en-US" sz="2100" u="sng" dirty="0">
                <a:solidFill>
                  <a:srgbClr val="FF0000"/>
                </a:solidFill>
              </a:rPr>
              <a:t>including owner/operators</a:t>
            </a:r>
            <a:r>
              <a:rPr lang="en-US" sz="2100" dirty="0">
                <a:solidFill>
                  <a:srgbClr val="FF0000"/>
                </a:solidFill>
              </a:rPr>
              <a:t> </a:t>
            </a:r>
            <a:r>
              <a:rPr lang="en-US" sz="2100" dirty="0"/>
              <a:t>of a contracting business, must be paid prevailing wage</a:t>
            </a:r>
          </a:p>
          <a:p>
            <a:pPr lvl="0">
              <a:spcBef>
                <a:spcPts val="0"/>
              </a:spcBef>
            </a:pPr>
            <a:r>
              <a:rPr lang="en-US" sz="2100" dirty="0">
                <a:solidFill>
                  <a:srgbClr val="FF0000"/>
                </a:solidFill>
              </a:rPr>
              <a:t>Supervisory personnel do NOT need to be paid prevailing wage</a:t>
            </a:r>
          </a:p>
          <a:p>
            <a:pPr lvl="1">
              <a:spcBef>
                <a:spcPts val="0"/>
              </a:spcBef>
            </a:pPr>
            <a:r>
              <a:rPr lang="en-US" sz="2100" dirty="0"/>
              <a:t>Supervisory personnel inspect/provide guidance on site. If they actively participate in the construction, such as by picking up a shovel to help spread aggregate, they should be paid prevailing wage for the hours they spend actually doing road construction</a:t>
            </a:r>
          </a:p>
          <a:p>
            <a:pPr lvl="0">
              <a:spcBef>
                <a:spcPts val="0"/>
              </a:spcBef>
            </a:pPr>
            <a:r>
              <a:rPr lang="en-US" sz="2100" u="sng" dirty="0">
                <a:solidFill>
                  <a:srgbClr val="FF0000"/>
                </a:solidFill>
              </a:rPr>
              <a:t>Vendors whose sole involvement in the project is delivering materials on site, including truck drivers delivering aggregate, do NOT need to be paid prevailing wage</a:t>
            </a:r>
            <a:endParaRPr lang="en-US" sz="2100" dirty="0">
              <a:solidFill>
                <a:srgbClr val="FF0000"/>
              </a:solidFill>
            </a:endParaRPr>
          </a:p>
          <a:p>
            <a:pPr lvl="1">
              <a:spcBef>
                <a:spcPts val="0"/>
              </a:spcBef>
            </a:pPr>
            <a:r>
              <a:rPr lang="en-US" sz="2100" dirty="0"/>
              <a:t>Trucks delivering aggregate/pavement into a paver are vendors</a:t>
            </a:r>
          </a:p>
          <a:p>
            <a:pPr lvl="1">
              <a:spcBef>
                <a:spcPts val="0"/>
              </a:spcBef>
            </a:pPr>
            <a:r>
              <a:rPr lang="en-US" sz="2100" dirty="0"/>
              <a:t>If a truck delivers aggregate and then stays on site, is loaded with debris, and hauls it off site, the truck is no longer considered a vendor and the driver should be paid prevailing wage for the time spend participating in project work</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spTree>
    <p:extLst>
      <p:ext uri="{BB962C8B-B14F-4D97-AF65-F5344CB8AC3E}">
        <p14:creationId xmlns:p14="http://schemas.microsoft.com/office/powerpoint/2010/main" val="3594422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a:t>(12) As a DGLVR grant recipient, what are my responsibilities in regards to the Prevailing Wage Act? </a:t>
            </a:r>
            <a:endParaRPr lang="en-US" sz="2800" dirty="0"/>
          </a:p>
          <a:p>
            <a:pPr lvl="0"/>
            <a:r>
              <a:rPr lang="en-US" sz="2800" dirty="0">
                <a:solidFill>
                  <a:srgbClr val="FF0000"/>
                </a:solidFill>
              </a:rPr>
              <a:t>It is the grant recipient’s responsibility </a:t>
            </a:r>
            <a:r>
              <a:rPr lang="en-US" sz="2800" dirty="0"/>
              <a:t>to contact the Bureau of Labor Law Compliance for a prevailing wage rate determination on your DGLVR project</a:t>
            </a:r>
          </a:p>
          <a:p>
            <a:pPr lvl="0"/>
            <a:r>
              <a:rPr lang="en-US" sz="2800" dirty="0"/>
              <a:t>If prevailing wage applies to your project, </a:t>
            </a:r>
            <a:r>
              <a:rPr lang="en-US" sz="2800" dirty="0">
                <a:solidFill>
                  <a:srgbClr val="FF0000"/>
                </a:solidFill>
              </a:rPr>
              <a:t>you (grant recipient) must bid the project as a prevailing wage project</a:t>
            </a:r>
            <a:r>
              <a:rPr lang="en-US" sz="2800" dirty="0"/>
              <a:t> and include the prevailing wage rates in the contract with your contractor </a:t>
            </a:r>
          </a:p>
          <a:p>
            <a:pPr lvl="0"/>
            <a:r>
              <a:rPr lang="en-US" sz="2800" dirty="0"/>
              <a:t>The </a:t>
            </a:r>
            <a:r>
              <a:rPr lang="en-US" sz="2800" dirty="0">
                <a:solidFill>
                  <a:srgbClr val="FF0000"/>
                </a:solidFill>
              </a:rPr>
              <a:t>prevailing wage determination is valid for 120 days from the date of issue</a:t>
            </a:r>
            <a:r>
              <a:rPr lang="en-US" sz="2800" dirty="0"/>
              <a:t>. If there is no signed contract within 120 days, you will need to request a new project serial number</a:t>
            </a:r>
          </a:p>
          <a:p>
            <a:pPr lvl="0"/>
            <a:endParaRPr lang="en-US" sz="2800" dirty="0"/>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spTree>
    <p:extLst>
      <p:ext uri="{BB962C8B-B14F-4D97-AF65-F5344CB8AC3E}">
        <p14:creationId xmlns:p14="http://schemas.microsoft.com/office/powerpoint/2010/main" val="1771276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60960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a:t>(13) What if the Prevailing Wage Act applies to my DGLVR project and I (grant recipient) didn’t know?</a:t>
            </a:r>
            <a:endParaRPr lang="en-US" sz="2800" dirty="0"/>
          </a:p>
          <a:p>
            <a:pPr lvl="0"/>
            <a:r>
              <a:rPr lang="en-US" sz="2800" dirty="0"/>
              <a:t>You (grant recipient) are still required to pay prevailing wage and can do so without additional fees or consequences</a:t>
            </a:r>
          </a:p>
          <a:p>
            <a:pPr lvl="0"/>
            <a:r>
              <a:rPr lang="en-US" sz="2800" dirty="0"/>
              <a:t>Notify the contractor, contact the Bureau of Labor Law Compliance to obtain a rate determination, and provide a copy of the certified payroll to the Conservation District to verify that you have followed the provisions of the Prevailing Wage Act</a:t>
            </a:r>
            <a:endParaRPr lang="en-US" sz="2800" dirty="0">
              <a:solidFill>
                <a:srgbClr val="FF0000"/>
              </a:solidFill>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spTree>
    <p:extLst>
      <p:ext uri="{BB962C8B-B14F-4D97-AF65-F5344CB8AC3E}">
        <p14:creationId xmlns:p14="http://schemas.microsoft.com/office/powerpoint/2010/main" val="3491530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685800"/>
            <a:ext cx="8534400"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t>(14) What happens if I (a municipality/public entity) don’t pay prevailing wage when required?</a:t>
            </a:r>
          </a:p>
          <a:p>
            <a:pPr lvl="0"/>
            <a:r>
              <a:rPr lang="en-US" sz="2800" dirty="0"/>
              <a:t>If a municipality/public entity does not pay its contracted labor the prevailing wages legally required, that is a civil matter between the municipality/public entity and the contractor</a:t>
            </a:r>
          </a:p>
          <a:p>
            <a:pPr lvl="0"/>
            <a:r>
              <a:rPr lang="en-US" sz="2800" dirty="0"/>
              <a:t>You (grant recipient) can rectify the situation by paying the difference in wages due to the contractor</a:t>
            </a:r>
          </a:p>
          <a:p>
            <a:r>
              <a:rPr lang="en-US" sz="2800" dirty="0">
                <a:solidFill>
                  <a:srgbClr val="FF0000"/>
                </a:solidFill>
              </a:rPr>
              <a:t>If the municipality/public entity refuses to pay prevailing wages when required, it may be considered an administrative matter that could equal a “potential debarment proceeding and legal proceeding against a contractor.”</a:t>
            </a:r>
            <a:endParaRPr lang="en-US" dirty="0">
              <a:solidFill>
                <a:srgbClr val="FF0000"/>
              </a:solidFill>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spTree>
    <p:extLst>
      <p:ext uri="{BB962C8B-B14F-4D97-AF65-F5344CB8AC3E}">
        <p14:creationId xmlns:p14="http://schemas.microsoft.com/office/powerpoint/2010/main" val="2494138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68580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t>(14) What happens if I (a municipality/public entity) don’t pay prevailing wage when required?</a:t>
            </a:r>
          </a:p>
          <a:p>
            <a:pPr lvl="0"/>
            <a:r>
              <a:rPr lang="en-US" sz="2800" u="sng" dirty="0">
                <a:solidFill>
                  <a:srgbClr val="FF0000"/>
                </a:solidFill>
              </a:rPr>
              <a:t>If the municipality/public entity refuses to pay prevailing wages, the District can not use DGLVR funds to pay for the project</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spTree>
    <p:extLst>
      <p:ext uri="{BB962C8B-B14F-4D97-AF65-F5344CB8AC3E}">
        <p14:creationId xmlns:p14="http://schemas.microsoft.com/office/powerpoint/2010/main" val="2836813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a:t>(15) What if my contractor doesn’t want to pay prevailing wage to themselves and/or their employees?</a:t>
            </a:r>
            <a:endParaRPr lang="en-US" sz="2800" dirty="0"/>
          </a:p>
          <a:p>
            <a:pPr lvl="0"/>
            <a:r>
              <a:rPr lang="en-US" sz="2600" dirty="0"/>
              <a:t>If the contractor is working on a DGLVR project that totals $25,000 or more, they are </a:t>
            </a:r>
            <a:r>
              <a:rPr lang="en-US" sz="2600" dirty="0">
                <a:solidFill>
                  <a:srgbClr val="FF0000"/>
                </a:solidFill>
              </a:rPr>
              <a:t>required by law </a:t>
            </a:r>
            <a:r>
              <a:rPr lang="en-US" sz="2600" dirty="0"/>
              <a:t>to comply with the Pennsylvania Prevailing Wage Act. </a:t>
            </a:r>
          </a:p>
          <a:p>
            <a:pPr lvl="0"/>
            <a:r>
              <a:rPr lang="en-US" sz="2600" i="1" dirty="0">
                <a:solidFill>
                  <a:srgbClr val="FF0000"/>
                </a:solidFill>
              </a:rPr>
              <a:t>Small “owner/operator” contractors where the owner performs all the work are still required to pay themselves prevailing wage.</a:t>
            </a:r>
            <a:endParaRPr lang="en-US" sz="2600" dirty="0">
              <a:solidFill>
                <a:srgbClr val="FF0000"/>
              </a:solidFill>
            </a:endParaRPr>
          </a:p>
          <a:p>
            <a:pPr lvl="0"/>
            <a:r>
              <a:rPr lang="en-US" sz="2600" dirty="0"/>
              <a:t>If the contractor does not pay prevailing wage (even to themselves) when required by law, </a:t>
            </a:r>
            <a:r>
              <a:rPr lang="en-US" sz="2600" dirty="0">
                <a:solidFill>
                  <a:srgbClr val="FF0000"/>
                </a:solidFill>
              </a:rPr>
              <a:t>they can be debarred from working on publicly funded projects for up to 3 years</a:t>
            </a:r>
            <a:r>
              <a:rPr lang="en-US" sz="2600" dirty="0"/>
              <a:t>. The company’s name and owner’s name are published on a debarment list so that municipalities and other public entities know that the contractor is ineligible to work on their public projects.</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spTree>
    <p:extLst>
      <p:ext uri="{BB962C8B-B14F-4D97-AF65-F5344CB8AC3E}">
        <p14:creationId xmlns:p14="http://schemas.microsoft.com/office/powerpoint/2010/main" val="1684029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sp>
        <p:nvSpPr>
          <p:cNvPr id="8" name="Subtitle 2"/>
          <p:cNvSpPr txBox="1">
            <a:spLocks/>
          </p:cNvSpPr>
          <p:nvPr/>
        </p:nvSpPr>
        <p:spPr>
          <a:xfrm>
            <a:off x="304800" y="762000"/>
            <a:ext cx="37338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a:t>Debarment Search:</a:t>
            </a:r>
          </a:p>
          <a:p>
            <a:pPr marL="0" indent="0">
              <a:buNone/>
            </a:pPr>
            <a:r>
              <a:rPr lang="en-US" sz="2400" b="1" i="1" dirty="0">
                <a:hlinkClick r:id="rId3"/>
              </a:rPr>
              <a:t>https://www.dgs.internet.state.pa.us/debarmentsearch/debarment/index</a:t>
            </a:r>
            <a:endParaRPr lang="en-US" sz="2400" b="1" i="1" dirty="0"/>
          </a:p>
          <a:p>
            <a:endParaRPr lang="en-US" sz="2800" b="1" i="1" dirty="0"/>
          </a:p>
          <a:p>
            <a:endParaRPr lang="en-US" sz="2400" b="1" i="1" dirty="0"/>
          </a:p>
          <a:p>
            <a:pPr marL="0" indent="0">
              <a:buNone/>
            </a:pPr>
            <a:endParaRPr lang="en-US" sz="2400" b="1" i="1" dirty="0"/>
          </a:p>
          <a:p>
            <a:pPr marL="0" indent="0">
              <a:buNone/>
            </a:pPr>
            <a:r>
              <a:rPr lang="en-US" sz="2400" b="1" i="1" dirty="0"/>
              <a:t>	</a:t>
            </a:r>
          </a:p>
          <a:p>
            <a:pPr marL="0" lvl="0" indent="0">
              <a:buNone/>
            </a:pPr>
            <a:endParaRPr lang="en-US" sz="2600"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1000" y="723899"/>
            <a:ext cx="4925963" cy="5510285"/>
          </a:xfrm>
          <a:prstGeom prst="rect">
            <a:avLst/>
          </a:prstGeom>
        </p:spPr>
      </p:pic>
    </p:spTree>
    <p:extLst>
      <p:ext uri="{BB962C8B-B14F-4D97-AF65-F5344CB8AC3E}">
        <p14:creationId xmlns:p14="http://schemas.microsoft.com/office/powerpoint/2010/main" val="1622386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68580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a:t>(15) What if my contractor doesn’t want to pay prevailing wage to themselves and/or their employees?</a:t>
            </a:r>
            <a:endParaRPr lang="en-US" sz="2800" dirty="0"/>
          </a:p>
          <a:p>
            <a:pPr lvl="0"/>
            <a:r>
              <a:rPr lang="en-US" sz="2800" u="sng" dirty="0">
                <a:solidFill>
                  <a:srgbClr val="FF0000"/>
                </a:solidFill>
              </a:rPr>
              <a:t>If the contractor refuses to pay prevailing wages, the District can not use DGLVR funds to pay for the project</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spTree>
    <p:extLst>
      <p:ext uri="{BB962C8B-B14F-4D97-AF65-F5344CB8AC3E}">
        <p14:creationId xmlns:p14="http://schemas.microsoft.com/office/powerpoint/2010/main" val="554405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68580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a:t>(16) What if my project also includes federal funding and falls under Davis-Bacon requirements?</a:t>
            </a:r>
            <a:endParaRPr lang="en-US" sz="2800" dirty="0"/>
          </a:p>
          <a:p>
            <a:pPr lvl="0"/>
            <a:r>
              <a:rPr lang="en-US" sz="2800" u="sng" dirty="0"/>
              <a:t>If the requirement to use Davis-Bacon wages is in writing, the Department of Labor and Industry will accept their guidelines for wages. </a:t>
            </a:r>
            <a:r>
              <a:rPr lang="en-US" sz="2800" u="sng" dirty="0">
                <a:solidFill>
                  <a:srgbClr val="FF0000"/>
                </a:solidFill>
              </a:rPr>
              <a:t>Therefore, PA prevailing wage rates are not required. </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spTree>
    <p:extLst>
      <p:ext uri="{BB962C8B-B14F-4D97-AF65-F5344CB8AC3E}">
        <p14:creationId xmlns:p14="http://schemas.microsoft.com/office/powerpoint/2010/main" val="2576611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207213">
            <a:off x="4468095" y="3278244"/>
            <a:ext cx="5612611" cy="3845215"/>
          </a:xfrm>
          <a:prstGeom prst="rect">
            <a:avLst/>
          </a:prstGeom>
          <a:ln w="57150">
            <a:solidFill>
              <a:schemeClr val="tx1"/>
            </a:solidFill>
          </a:ln>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16336">
            <a:off x="-340999" y="3238046"/>
            <a:ext cx="5035221" cy="3837706"/>
          </a:xfrm>
          <a:prstGeom prst="rect">
            <a:avLst/>
          </a:prstGeom>
          <a:ln w="57150">
            <a:solidFill>
              <a:schemeClr val="tx1"/>
            </a:solidFill>
          </a:ln>
        </p:spPr>
      </p:pic>
      <p:sp>
        <p:nvSpPr>
          <p:cNvPr id="8"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a:t>Additional Pages</a:t>
            </a:r>
          </a:p>
          <a:p>
            <a:pPr marL="0" indent="0">
              <a:buNone/>
            </a:pPr>
            <a:r>
              <a:rPr lang="en-US" sz="2800" b="1" i="1" dirty="0">
                <a:solidFill>
                  <a:srgbClr val="FF0000"/>
                </a:solidFill>
              </a:rPr>
              <a:t>DGLVR projects are required to provide an improvement to the road and therefore are almost always considered construction for the purpose of prevailing wages.</a:t>
            </a:r>
            <a:endParaRPr lang="en-US" sz="2800" dirty="0">
              <a:solidFill>
                <a:srgbClr val="FF0000"/>
              </a:solidFill>
            </a:endParaRPr>
          </a:p>
          <a:p>
            <a:pPr marL="0" lvl="0" indent="0">
              <a:buNone/>
            </a:pPr>
            <a:endParaRPr lang="en-US" sz="2600" dirty="0"/>
          </a:p>
        </p:txBody>
      </p:sp>
    </p:spTree>
    <p:extLst>
      <p:ext uri="{BB962C8B-B14F-4D97-AF65-F5344CB8AC3E}">
        <p14:creationId xmlns:p14="http://schemas.microsoft.com/office/powerpoint/2010/main" val="401563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Subtitle 2"/>
          <p:cNvSpPr txBox="1">
            <a:spLocks/>
          </p:cNvSpPr>
          <p:nvPr/>
        </p:nvSpPr>
        <p:spPr>
          <a:xfrm>
            <a:off x="457200" y="502280"/>
            <a:ext cx="8229600" cy="544132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u="sng" dirty="0">
                <a:solidFill>
                  <a:schemeClr val="bg1"/>
                </a:solidFill>
              </a:rPr>
              <a:t>Sherri Law</a:t>
            </a:r>
          </a:p>
          <a:p>
            <a:pPr lvl="1"/>
            <a:r>
              <a:rPr lang="en-US" dirty="0">
                <a:solidFill>
                  <a:schemeClr val="bg1"/>
                </a:solidFill>
              </a:rPr>
              <a:t>Dirt, Gravel, and Low Volume Road Program</a:t>
            </a:r>
          </a:p>
          <a:p>
            <a:pPr lvl="1"/>
            <a:r>
              <a:rPr lang="en-US" dirty="0">
                <a:solidFill>
                  <a:schemeClr val="bg1"/>
                </a:solidFill>
              </a:rPr>
              <a:t>State Conservation Commission</a:t>
            </a:r>
          </a:p>
          <a:p>
            <a:pPr lvl="1"/>
            <a:r>
              <a:rPr lang="en-US" dirty="0">
                <a:solidFill>
                  <a:schemeClr val="bg1"/>
                </a:solidFill>
                <a:hlinkClick r:id="rId3"/>
              </a:rPr>
              <a:t>shlaw@pa.gov</a:t>
            </a:r>
            <a:endParaRPr lang="en-US" dirty="0">
              <a:solidFill>
                <a:schemeClr val="bg1"/>
              </a:solidFill>
            </a:endParaRPr>
          </a:p>
          <a:p>
            <a:pPr lvl="1"/>
            <a:r>
              <a:rPr lang="en-US" dirty="0">
                <a:solidFill>
                  <a:schemeClr val="bg1"/>
                </a:solidFill>
              </a:rPr>
              <a:t>Office: 223-666-2567 / cell – 717-480-2303</a:t>
            </a:r>
          </a:p>
          <a:p>
            <a:pPr marL="457200" lvl="1" indent="0">
              <a:buNone/>
            </a:pPr>
            <a:endParaRPr lang="en-US" b="1" u="sng" dirty="0">
              <a:solidFill>
                <a:schemeClr val="bg1"/>
              </a:solidFill>
            </a:endParaRPr>
          </a:p>
          <a:p>
            <a:r>
              <a:rPr lang="en-US" b="1" u="sng" dirty="0">
                <a:solidFill>
                  <a:schemeClr val="bg1"/>
                </a:solidFill>
              </a:rPr>
              <a:t>Justin Challenger</a:t>
            </a:r>
          </a:p>
          <a:p>
            <a:pPr lvl="1"/>
            <a:r>
              <a:rPr lang="en-US" dirty="0">
                <a:solidFill>
                  <a:schemeClr val="bg1"/>
                </a:solidFill>
              </a:rPr>
              <a:t>Dirt, Gravel, and Low Volume Road Program</a:t>
            </a:r>
          </a:p>
          <a:p>
            <a:pPr lvl="1"/>
            <a:r>
              <a:rPr lang="en-US" dirty="0">
                <a:solidFill>
                  <a:schemeClr val="bg1"/>
                </a:solidFill>
              </a:rPr>
              <a:t>State Conservation Commission</a:t>
            </a:r>
          </a:p>
          <a:p>
            <a:pPr lvl="1"/>
            <a:r>
              <a:rPr lang="en-US" dirty="0">
                <a:solidFill>
                  <a:schemeClr val="bg1"/>
                </a:solidFill>
                <a:hlinkClick r:id="rId3"/>
              </a:rPr>
              <a:t>jchallenge@pa.gov</a:t>
            </a:r>
            <a:endParaRPr lang="en-US" dirty="0">
              <a:solidFill>
                <a:schemeClr val="bg1"/>
              </a:solidFill>
            </a:endParaRPr>
          </a:p>
          <a:p>
            <a:pPr lvl="1"/>
            <a:r>
              <a:rPr lang="en-US" dirty="0">
                <a:solidFill>
                  <a:schemeClr val="bg1"/>
                </a:solidFill>
              </a:rPr>
              <a:t>Office: 717-772-4187 </a:t>
            </a:r>
          </a:p>
          <a:p>
            <a:pPr lvl="1"/>
            <a:r>
              <a:rPr lang="en-US" dirty="0"/>
              <a:t>717-787-2013</a:t>
            </a:r>
          </a:p>
          <a:p>
            <a:pPr marL="457200" lvl="1" indent="0">
              <a:buNone/>
            </a:pPr>
            <a:endParaRPr lang="en-US" b="1" dirty="0">
              <a:solidFill>
                <a:schemeClr val="bg1"/>
              </a:solidFill>
              <a:ea typeface="Times New Roman"/>
            </a:endParaRPr>
          </a:p>
          <a:p>
            <a:endParaRPr lang="en-US" sz="3200" b="1" dirty="0">
              <a:solidFill>
                <a:schemeClr val="bg1"/>
              </a:solidFill>
              <a:ea typeface="Times New Roman"/>
            </a:endParaRPr>
          </a:p>
        </p:txBody>
      </p:sp>
      <p:sp>
        <p:nvSpPr>
          <p:cNvPr id="10" name="Rectangle 9"/>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DGLVR</a:t>
            </a:r>
          </a:p>
        </p:txBody>
      </p:sp>
      <p:sp>
        <p:nvSpPr>
          <p:cNvPr id="12"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Prevailing Wage</a:t>
            </a:r>
          </a:p>
        </p:txBody>
      </p:sp>
    </p:spTree>
    <p:extLst>
      <p:ext uri="{BB962C8B-B14F-4D97-AF65-F5344CB8AC3E}">
        <p14:creationId xmlns:p14="http://schemas.microsoft.com/office/powerpoint/2010/main" val="221940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5" name="Rectangle 4"/>
          <p:cNvSpPr/>
          <p:nvPr/>
        </p:nvSpPr>
        <p:spPr>
          <a:xfrm>
            <a:off x="2065020" y="5029200"/>
            <a:ext cx="4495800" cy="6096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4265002" y="198436"/>
            <a:ext cx="4867275" cy="6296025"/>
          </a:xfrm>
          <a:prstGeom prst="rect">
            <a:avLst/>
          </a:prstGeom>
        </p:spPr>
      </p:pic>
      <p:pic>
        <p:nvPicPr>
          <p:cNvPr id="7" name="Picture 6"/>
          <p:cNvPicPr>
            <a:picLocks noChangeAspect="1"/>
          </p:cNvPicPr>
          <p:nvPr/>
        </p:nvPicPr>
        <p:blipFill>
          <a:blip r:embed="rId3"/>
          <a:stretch>
            <a:fillRect/>
          </a:stretch>
        </p:blipFill>
        <p:spPr>
          <a:xfrm>
            <a:off x="-326744" y="209322"/>
            <a:ext cx="4838700" cy="6296025"/>
          </a:xfrm>
          <a:prstGeom prst="rect">
            <a:avLst/>
          </a:prstGeom>
        </p:spPr>
      </p:pic>
      <p:sp>
        <p:nvSpPr>
          <p:cNvPr id="10" name="Rectangle 9"/>
          <p:cNvSpPr/>
          <p:nvPr/>
        </p:nvSpPr>
        <p:spPr>
          <a:xfrm>
            <a:off x="4603102" y="4985737"/>
            <a:ext cx="4256466" cy="131701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393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47800"/>
            <a:ext cx="8686800" cy="3383960"/>
          </a:xfrm>
          <a:prstGeom prst="rect">
            <a:avLst/>
          </a:prstGeom>
        </p:spPr>
      </p:pic>
    </p:spTree>
    <p:extLst>
      <p:ext uri="{BB962C8B-B14F-4D97-AF65-F5344CB8AC3E}">
        <p14:creationId xmlns:p14="http://schemas.microsoft.com/office/powerpoint/2010/main" val="3468465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ext Box 6"/>
          <p:cNvSpPr txBox="1">
            <a:spLocks noChangeArrowheads="1"/>
          </p:cNvSpPr>
          <p:nvPr/>
        </p:nvSpPr>
        <p:spPr bwMode="auto">
          <a:xfrm>
            <a:off x="-35607" y="0"/>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 Project Hard File Webinar</a:t>
            </a:r>
          </a:p>
        </p:txBody>
      </p:sp>
      <p:sp>
        <p:nvSpPr>
          <p:cNvPr id="3" name="Rectangle 2"/>
          <p:cNvSpPr/>
          <p:nvPr/>
        </p:nvSpPr>
        <p:spPr>
          <a:xfrm>
            <a:off x="307910" y="685800"/>
            <a:ext cx="2968690" cy="3293209"/>
          </a:xfrm>
          <a:prstGeom prst="rect">
            <a:avLst/>
          </a:prstGeom>
        </p:spPr>
        <p:txBody>
          <a:bodyPr wrap="square">
            <a:spAutoFit/>
          </a:bodyPr>
          <a:lstStyle/>
          <a:p>
            <a:r>
              <a:rPr lang="en-US" sz="3600" dirty="0">
                <a:solidFill>
                  <a:srgbClr val="FF0000"/>
                </a:solidFill>
              </a:rPr>
              <a:t>Attachment F - Prevailing Wage Notification Letter</a:t>
            </a:r>
          </a:p>
          <a:p>
            <a:endParaRPr lang="en-US" sz="28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377401"/>
            <a:ext cx="5275385" cy="6858000"/>
          </a:xfrm>
          <a:prstGeom prst="rect">
            <a:avLst/>
          </a:prstGeom>
        </p:spPr>
      </p:pic>
    </p:spTree>
    <p:extLst>
      <p:ext uri="{BB962C8B-B14F-4D97-AF65-F5344CB8AC3E}">
        <p14:creationId xmlns:p14="http://schemas.microsoft.com/office/powerpoint/2010/main" val="940678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E0DC04-7FEC-4D50-BC50-095007CCB5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669" y="430887"/>
            <a:ext cx="8959780" cy="6858000"/>
          </a:xfrm>
          <a:prstGeom prst="rect">
            <a:avLst/>
          </a:prstGeom>
        </p:spPr>
      </p:pic>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ext Box 6"/>
          <p:cNvSpPr txBox="1">
            <a:spLocks noChangeArrowheads="1"/>
          </p:cNvSpPr>
          <p:nvPr/>
        </p:nvSpPr>
        <p:spPr bwMode="auto">
          <a:xfrm>
            <a:off x="-35607" y="0"/>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 Project Hard File Webinar</a:t>
            </a:r>
          </a:p>
        </p:txBody>
      </p:sp>
      <p:sp>
        <p:nvSpPr>
          <p:cNvPr id="3" name="Rectangle 2"/>
          <p:cNvSpPr/>
          <p:nvPr/>
        </p:nvSpPr>
        <p:spPr>
          <a:xfrm>
            <a:off x="457200" y="3858407"/>
            <a:ext cx="3320144" cy="2185214"/>
          </a:xfrm>
          <a:prstGeom prst="rect">
            <a:avLst/>
          </a:prstGeom>
        </p:spPr>
        <p:txBody>
          <a:bodyPr wrap="square">
            <a:spAutoFit/>
          </a:bodyPr>
          <a:lstStyle/>
          <a:p>
            <a:r>
              <a:rPr lang="en-US" sz="3600" dirty="0">
                <a:solidFill>
                  <a:srgbClr val="FF0000"/>
                </a:solidFill>
              </a:rPr>
              <a:t>Attachment G – Weekly Payroll Certification</a:t>
            </a:r>
          </a:p>
          <a:p>
            <a:endParaRPr lang="en-US" sz="2800" dirty="0"/>
          </a:p>
        </p:txBody>
      </p:sp>
    </p:spTree>
    <p:extLst>
      <p:ext uri="{BB962C8B-B14F-4D97-AF65-F5344CB8AC3E}">
        <p14:creationId xmlns:p14="http://schemas.microsoft.com/office/powerpoint/2010/main" val="557948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ext Box 6"/>
          <p:cNvSpPr txBox="1">
            <a:spLocks noChangeArrowheads="1"/>
          </p:cNvSpPr>
          <p:nvPr/>
        </p:nvSpPr>
        <p:spPr bwMode="auto">
          <a:xfrm>
            <a:off x="-35607" y="0"/>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 Project Hard File Webinar</a:t>
            </a:r>
          </a:p>
        </p:txBody>
      </p:sp>
      <p:sp>
        <p:nvSpPr>
          <p:cNvPr id="3" name="Rectangle 2"/>
          <p:cNvSpPr/>
          <p:nvPr/>
        </p:nvSpPr>
        <p:spPr>
          <a:xfrm>
            <a:off x="32656" y="762000"/>
            <a:ext cx="3320144" cy="2739211"/>
          </a:xfrm>
          <a:prstGeom prst="rect">
            <a:avLst/>
          </a:prstGeom>
        </p:spPr>
        <p:txBody>
          <a:bodyPr wrap="square">
            <a:spAutoFit/>
          </a:bodyPr>
          <a:lstStyle/>
          <a:p>
            <a:r>
              <a:rPr lang="en-US" sz="3600" dirty="0">
                <a:solidFill>
                  <a:srgbClr val="FF0000"/>
                </a:solidFill>
              </a:rPr>
              <a:t>Attachment G – Prevailing Wage Certification of Compliance</a:t>
            </a:r>
          </a:p>
          <a:p>
            <a:endParaRPr lang="en-US" sz="28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0223" y="358740"/>
            <a:ext cx="4902777" cy="6363487"/>
          </a:xfrm>
          <a:prstGeom prst="rect">
            <a:avLst/>
          </a:prstGeom>
        </p:spPr>
      </p:pic>
      <p:sp>
        <p:nvSpPr>
          <p:cNvPr id="6" name="Arrow: Up 5">
            <a:extLst>
              <a:ext uri="{FF2B5EF4-FFF2-40B4-BE49-F238E27FC236}">
                <a16:creationId xmlns:a16="http://schemas.microsoft.com/office/drawing/2014/main" id="{05A04DC8-3884-4A20-B6E5-525EE8741184}"/>
              </a:ext>
            </a:extLst>
          </p:cNvPr>
          <p:cNvSpPr/>
          <p:nvPr/>
        </p:nvSpPr>
        <p:spPr>
          <a:xfrm rot="7260883">
            <a:off x="3145891" y="4692487"/>
            <a:ext cx="552450" cy="1869654"/>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3DD408-1151-4DD7-BC9A-3CB8A30406E0}"/>
              </a:ext>
            </a:extLst>
          </p:cNvPr>
          <p:cNvSpPr/>
          <p:nvPr/>
        </p:nvSpPr>
        <p:spPr>
          <a:xfrm>
            <a:off x="381000" y="4343400"/>
            <a:ext cx="3320144" cy="1631216"/>
          </a:xfrm>
          <a:prstGeom prst="rect">
            <a:avLst/>
          </a:prstGeom>
        </p:spPr>
        <p:txBody>
          <a:bodyPr wrap="square">
            <a:spAutoFit/>
          </a:bodyPr>
          <a:lstStyle/>
          <a:p>
            <a:r>
              <a:rPr lang="en-US" sz="3600" dirty="0">
                <a:solidFill>
                  <a:srgbClr val="FF0000"/>
                </a:solidFill>
              </a:rPr>
              <a:t>Note: Must be notarized</a:t>
            </a:r>
          </a:p>
          <a:p>
            <a:endParaRPr lang="en-US" sz="2800" dirty="0"/>
          </a:p>
        </p:txBody>
      </p:sp>
    </p:spTree>
    <p:extLst>
      <p:ext uri="{BB962C8B-B14F-4D97-AF65-F5344CB8AC3E}">
        <p14:creationId xmlns:p14="http://schemas.microsoft.com/office/powerpoint/2010/main" val="4024638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sp>
        <p:nvSpPr>
          <p:cNvPr id="8" name="Subtitle 2"/>
          <p:cNvSpPr txBox="1">
            <a:spLocks/>
          </p:cNvSpPr>
          <p:nvPr/>
        </p:nvSpPr>
        <p:spPr>
          <a:xfrm>
            <a:off x="304800" y="436720"/>
            <a:ext cx="8534400" cy="6116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1" u="none" strike="noStrike" kern="1200" cap="none" spc="0" normalizeH="0" baseline="0" noProof="0" dirty="0">
                <a:ln>
                  <a:noFill/>
                </a:ln>
                <a:solidFill>
                  <a:srgbClr val="FF0000"/>
                </a:solidFill>
                <a:effectLst/>
                <a:uLnTx/>
                <a:uFillTx/>
                <a:latin typeface="Calibri"/>
                <a:ea typeface="+mn-ea"/>
                <a:cs typeface="+mn-cs"/>
              </a:rPr>
              <a:t>Additional questions or clarifications?</a:t>
            </a:r>
          </a:p>
          <a:p>
            <a:pPr>
              <a:defRPr/>
            </a:pPr>
            <a:r>
              <a:rPr lang="en-US" sz="2800" b="1" i="1" dirty="0">
                <a:solidFill>
                  <a:srgbClr val="FF0000"/>
                </a:solidFill>
                <a:latin typeface="Calibri"/>
              </a:rPr>
              <a:t>Another municipality offered to do the project for a neighboring municipality. Do they have to pay prevailing wage.</a:t>
            </a:r>
          </a:p>
          <a:p>
            <a:pPr lvl="1">
              <a:defRPr/>
            </a:pPr>
            <a:r>
              <a:rPr lang="en-US" sz="2400" b="1" i="1" dirty="0">
                <a:solidFill>
                  <a:srgbClr val="FF0000"/>
                </a:solidFill>
                <a:latin typeface="Calibri"/>
              </a:rPr>
              <a:t>No. </a:t>
            </a:r>
          </a:p>
          <a:p>
            <a:pPr>
              <a:defRPr/>
            </a:pPr>
            <a:r>
              <a:rPr lang="en-US" sz="2800" b="1" i="1" dirty="0">
                <a:solidFill>
                  <a:srgbClr val="FF0000"/>
                </a:solidFill>
                <a:latin typeface="Calibri"/>
              </a:rPr>
              <a:t>Is Davis-Bacon documentation acceptable for DGLVR Program documentation in the hard file?</a:t>
            </a:r>
          </a:p>
          <a:p>
            <a:pPr lvl="1">
              <a:defRPr/>
            </a:pPr>
            <a:r>
              <a:rPr lang="en-US" sz="2400" b="1" i="1" dirty="0">
                <a:solidFill>
                  <a:srgbClr val="FF0000"/>
                </a:solidFill>
                <a:latin typeface="Calibri"/>
              </a:rPr>
              <a:t>Yes. </a:t>
            </a:r>
          </a:p>
          <a:p>
            <a:pPr>
              <a:defRPr/>
            </a:pPr>
            <a:r>
              <a:rPr lang="en-US" sz="2800" b="1" i="1" dirty="0">
                <a:solidFill>
                  <a:srgbClr val="FF0000"/>
                </a:solidFill>
                <a:latin typeface="Calibri"/>
              </a:rPr>
              <a:t>Project was subject to prevailing wage but was not prevailing wage was not paid, and the District has not made final payment. Now what?</a:t>
            </a:r>
          </a:p>
          <a:p>
            <a:pPr lvl="1">
              <a:defRPr/>
            </a:pPr>
            <a:r>
              <a:rPr lang="en-US" b="1" i="1" dirty="0">
                <a:solidFill>
                  <a:srgbClr val="FF0000"/>
                </a:solidFill>
                <a:latin typeface="Calibri"/>
              </a:rPr>
              <a:t>Prevailing wage must be paid. District can cover the additional expense.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0141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 y="-7621"/>
            <a:ext cx="9075420" cy="1720707"/>
          </a:xfrm>
          <a:prstGeom prst="rect">
            <a:avLst/>
          </a:prstGeom>
        </p:spPr>
      </p:pic>
      <p:sp>
        <p:nvSpPr>
          <p:cNvPr id="8" name="Subtitle 2"/>
          <p:cNvSpPr txBox="1">
            <a:spLocks/>
          </p:cNvSpPr>
          <p:nvPr/>
        </p:nvSpPr>
        <p:spPr>
          <a:xfrm>
            <a:off x="76200" y="1713086"/>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u="sng" dirty="0"/>
              <a:t>PA Department of Labor and Industry</a:t>
            </a:r>
          </a:p>
          <a:p>
            <a:pPr marL="0" indent="0">
              <a:buNone/>
            </a:pPr>
            <a:r>
              <a:rPr lang="en-US" sz="1800" b="1" dirty="0"/>
              <a:t>Phone : (717)-705-5969</a:t>
            </a:r>
          </a:p>
          <a:p>
            <a:pPr marL="0" indent="0">
              <a:buNone/>
            </a:pPr>
            <a:r>
              <a:rPr lang="en-US" sz="1800" b="1" dirty="0"/>
              <a:t>E-Mail: </a:t>
            </a:r>
            <a:r>
              <a:rPr lang="en-US" sz="1800" u="sng" dirty="0">
                <a:hlinkClick r:id="rId4"/>
              </a:rPr>
              <a:t>RA-LI-SLMR-LLC@pa.gov</a:t>
            </a:r>
            <a:endParaRPr lang="en-US" sz="1800" u="sng" dirty="0"/>
          </a:p>
          <a:p>
            <a:pPr marL="0" indent="0">
              <a:buNone/>
            </a:pPr>
            <a:r>
              <a:rPr lang="en-US" sz="1800" b="1" dirty="0"/>
              <a:t>Web: </a:t>
            </a:r>
            <a:r>
              <a:rPr lang="en-US" sz="1800" dirty="0">
                <a:hlinkClick r:id="rId5"/>
              </a:rPr>
              <a:t>https://www.dli.pa.gov/Individuals/Labor-Management-Relations/llc/prevailing-wage</a:t>
            </a:r>
            <a:r>
              <a:rPr lang="en-US" sz="1800" dirty="0"/>
              <a:t> </a:t>
            </a:r>
          </a:p>
          <a:p>
            <a:pPr marL="0" indent="0">
              <a:buNone/>
            </a:pPr>
            <a:r>
              <a:rPr lang="en-US" sz="1800" b="1" u="sng" dirty="0"/>
              <a:t>Regional Offices:</a:t>
            </a:r>
          </a:p>
          <a:p>
            <a:pPr marL="0" indent="0">
              <a:buNone/>
            </a:pPr>
            <a:r>
              <a:rPr lang="en-US" sz="1800" b="1" u="sng" dirty="0"/>
              <a:t>Altoona District Office </a:t>
            </a:r>
            <a:r>
              <a:rPr lang="en-US" sz="1800" dirty="0"/>
              <a:t>		</a:t>
            </a:r>
            <a:r>
              <a:rPr lang="en-US" sz="1800" b="1" u="sng" dirty="0"/>
              <a:t>Harrisburg District Office </a:t>
            </a:r>
            <a:br>
              <a:rPr lang="en-US" sz="1800" dirty="0"/>
            </a:br>
            <a:r>
              <a:rPr lang="en-US" sz="1800" dirty="0"/>
              <a:t>1130 12th Ave. , Suite 200		1301 Labor &amp; Industry Building , 651 Boas St. </a:t>
            </a:r>
            <a:br>
              <a:rPr lang="en-US" sz="1800" dirty="0"/>
            </a:br>
            <a:r>
              <a:rPr lang="en-US" sz="1800" dirty="0"/>
              <a:t>Altoona, PA 16601 			Harrisburg, PA 17121</a:t>
            </a:r>
            <a:br>
              <a:rPr lang="en-US" sz="1800" dirty="0"/>
            </a:br>
            <a:r>
              <a:rPr lang="en-US" sz="1800" dirty="0"/>
              <a:t>814-940-6224 or 1-877-792-8198	717-787-4671 or 1-800-932-0665</a:t>
            </a:r>
          </a:p>
          <a:p>
            <a:pPr marL="0" indent="0">
              <a:buNone/>
            </a:pPr>
            <a:r>
              <a:rPr lang="en-US" sz="1800" b="1" u="sng" dirty="0"/>
              <a:t>Philadelphia District Office</a:t>
            </a:r>
            <a:r>
              <a:rPr lang="en-US" sz="1800" dirty="0"/>
              <a:t> 		</a:t>
            </a:r>
            <a:r>
              <a:rPr lang="en-US" sz="1800" b="1" u="sng" dirty="0"/>
              <a:t>Pittsburgh District Office </a:t>
            </a:r>
            <a:br>
              <a:rPr lang="en-US" sz="1800" b="1" u="sng" dirty="0"/>
            </a:br>
            <a:r>
              <a:rPr lang="en-US" sz="1800" dirty="0"/>
              <a:t>110 North 8th St., Suite 203 		301 5th Ave., Suite 330 </a:t>
            </a:r>
            <a:br>
              <a:rPr lang="en-US" sz="1800" dirty="0"/>
            </a:br>
            <a:r>
              <a:rPr lang="en-US" sz="1800" dirty="0"/>
              <a:t>Philadelphia, PA 19107 		Pittsburgh, PA 15222 </a:t>
            </a:r>
            <a:br>
              <a:rPr lang="en-US" sz="1800" dirty="0"/>
            </a:br>
            <a:r>
              <a:rPr lang="en-US" sz="1800" dirty="0"/>
              <a:t>215-560-1858 or 1-877-817-9497	 412-565-5300 or 1-877-504-8354</a:t>
            </a:r>
          </a:p>
          <a:p>
            <a:pPr marL="0" indent="0">
              <a:buNone/>
            </a:pPr>
            <a:r>
              <a:rPr lang="en-US" sz="1800" b="1" u="sng" dirty="0"/>
              <a:t>Scranton District Office </a:t>
            </a:r>
            <a:br>
              <a:rPr lang="en-US" sz="1800" dirty="0"/>
            </a:br>
            <a:r>
              <a:rPr lang="en-US" sz="1800" dirty="0"/>
              <a:t>201 B State Office Building, 100 Lackawanna Ave., Scranton, PA 18503 </a:t>
            </a:r>
            <a:br>
              <a:rPr lang="en-US" sz="1800" dirty="0"/>
            </a:br>
            <a:r>
              <a:rPr lang="en-US" sz="1800" dirty="0"/>
              <a:t>570-963-4577 or 1-877-214-3962</a:t>
            </a:r>
          </a:p>
          <a:p>
            <a:endParaRPr lang="en-US" sz="1800" dirty="0"/>
          </a:p>
        </p:txBody>
      </p:sp>
    </p:spTree>
    <p:extLst>
      <p:ext uri="{BB962C8B-B14F-4D97-AF65-F5344CB8AC3E}">
        <p14:creationId xmlns:p14="http://schemas.microsoft.com/office/powerpoint/2010/main" val="3648889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96AEC6-B3EE-4544-A9D1-D75CC735A3D6}"/>
              </a:ext>
            </a:extLst>
          </p:cNvPr>
          <p:cNvSpPr>
            <a:spLocks noGrp="1"/>
          </p:cNvSpPr>
          <p:nvPr>
            <p:ph idx="1"/>
          </p:nvPr>
        </p:nvSpPr>
        <p:spPr>
          <a:xfrm>
            <a:off x="457200" y="1085603"/>
            <a:ext cx="8229600" cy="4525963"/>
          </a:xfrm>
        </p:spPr>
        <p:txBody>
          <a:bodyPr/>
          <a:lstStyle/>
          <a:p>
            <a:pPr marL="457200" lvl="1" indent="0">
              <a:buNone/>
            </a:pPr>
            <a:r>
              <a:rPr lang="en-US" sz="3200" b="1" u="sng" dirty="0"/>
              <a:t>Additional Information:</a:t>
            </a:r>
          </a:p>
          <a:p>
            <a:pPr marL="457200" lvl="1" indent="0">
              <a:buNone/>
            </a:pPr>
            <a:endParaRPr lang="en-US" sz="3200" b="1" u="sng" dirty="0">
              <a:ea typeface="Times New Roman"/>
            </a:endParaRPr>
          </a:p>
          <a:p>
            <a:pPr marL="457200" lvl="1" indent="0">
              <a:buNone/>
            </a:pPr>
            <a:r>
              <a:rPr lang="en-US" sz="3200" b="1" u="sng" dirty="0">
                <a:ea typeface="Times New Roman"/>
              </a:rPr>
              <a:t>Brian </a:t>
            </a:r>
            <a:r>
              <a:rPr lang="en-US" sz="3200" b="1" u="sng" dirty="0" err="1">
                <a:ea typeface="Times New Roman"/>
              </a:rPr>
              <a:t>Smolock</a:t>
            </a:r>
            <a:r>
              <a:rPr lang="en-US" sz="3200" dirty="0">
                <a:ea typeface="Times New Roman"/>
              </a:rPr>
              <a:t>, </a:t>
            </a:r>
            <a:br>
              <a:rPr lang="en-US" dirty="0">
                <a:ea typeface="Times New Roman"/>
              </a:rPr>
            </a:br>
            <a:r>
              <a:rPr lang="en-US" dirty="0"/>
              <a:t>Labor Law Investigator</a:t>
            </a:r>
          </a:p>
          <a:p>
            <a:pPr marL="457200" lvl="1" indent="0">
              <a:buNone/>
            </a:pPr>
            <a:r>
              <a:rPr lang="en-US" dirty="0"/>
              <a:t>PA Department of Labor and Industry</a:t>
            </a:r>
          </a:p>
          <a:p>
            <a:pPr marL="457200" lvl="1" indent="0">
              <a:buNone/>
            </a:pPr>
            <a:r>
              <a:rPr lang="en-US" u="sng" dirty="0">
                <a:hlinkClick r:id="rId2"/>
              </a:rPr>
              <a:t>717-787-0606</a:t>
            </a:r>
          </a:p>
          <a:p>
            <a:pPr marL="457200" lvl="1" indent="0">
              <a:buNone/>
            </a:pPr>
            <a:r>
              <a:rPr lang="en-US" u="sng" dirty="0">
                <a:hlinkClick r:id="rId2"/>
              </a:rPr>
              <a:t>bsmolock@pa.gov</a:t>
            </a:r>
            <a:endParaRPr lang="en-US" dirty="0">
              <a:ea typeface="Times New Roman"/>
            </a:endParaRPr>
          </a:p>
          <a:p>
            <a:endParaRPr lang="en-US" dirty="0"/>
          </a:p>
        </p:txBody>
      </p:sp>
      <p:sp>
        <p:nvSpPr>
          <p:cNvPr id="4" name="Slide Number Placeholder 3">
            <a:extLst>
              <a:ext uri="{FF2B5EF4-FFF2-40B4-BE49-F238E27FC236}">
                <a16:creationId xmlns:a16="http://schemas.microsoft.com/office/drawing/2014/main" id="{312E6341-6281-4F11-AD6F-F72C3EE78370}"/>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37</a:t>
            </a:fld>
            <a:endParaRPr lang="en-US">
              <a:solidFill>
                <a:prstClr val="black">
                  <a:tint val="75000"/>
                </a:prstClr>
              </a:solidFill>
            </a:endParaRPr>
          </a:p>
        </p:txBody>
      </p:sp>
      <p:sp>
        <p:nvSpPr>
          <p:cNvPr id="5" name="Rectangle 4">
            <a:extLst>
              <a:ext uri="{FF2B5EF4-FFF2-40B4-BE49-F238E27FC236}">
                <a16:creationId xmlns:a16="http://schemas.microsoft.com/office/drawing/2014/main" id="{09A74F56-00D2-4270-B320-9A371C708345}"/>
              </a:ext>
            </a:extLst>
          </p:cNvPr>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 Box 6">
            <a:extLst>
              <a:ext uri="{FF2B5EF4-FFF2-40B4-BE49-F238E27FC236}">
                <a16:creationId xmlns:a16="http://schemas.microsoft.com/office/drawing/2014/main" id="{EAE92FB2-5316-43A2-BD22-779BF54F091C}"/>
              </a:ext>
            </a:extLst>
          </p:cNvPr>
          <p:cNvSpPr txBox="1">
            <a:spLocks noChangeArrowheads="1"/>
          </p:cNvSpPr>
          <p:nvPr/>
        </p:nvSpPr>
        <p:spPr bwMode="auto">
          <a:xfrm>
            <a:off x="-35607" y="0"/>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 Prevailing Wage Webinar</a:t>
            </a:r>
          </a:p>
        </p:txBody>
      </p:sp>
    </p:spTree>
    <p:extLst>
      <p:ext uri="{BB962C8B-B14F-4D97-AF65-F5344CB8AC3E}">
        <p14:creationId xmlns:p14="http://schemas.microsoft.com/office/powerpoint/2010/main" val="2029462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Subtitle 2"/>
          <p:cNvSpPr txBox="1">
            <a:spLocks/>
          </p:cNvSpPr>
          <p:nvPr/>
        </p:nvSpPr>
        <p:spPr>
          <a:xfrm>
            <a:off x="476250" y="914400"/>
            <a:ext cx="8229600" cy="544132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b="1" u="sng" dirty="0">
              <a:solidFill>
                <a:schemeClr val="bg1"/>
              </a:solidFill>
            </a:endParaRPr>
          </a:p>
          <a:p>
            <a:endParaRPr lang="en-US" b="1" u="sng" dirty="0">
              <a:solidFill>
                <a:schemeClr val="bg1"/>
              </a:solidFill>
            </a:endParaRPr>
          </a:p>
          <a:p>
            <a:r>
              <a:rPr lang="en-US" b="1" u="sng" dirty="0">
                <a:solidFill>
                  <a:schemeClr val="bg1"/>
                </a:solidFill>
              </a:rPr>
              <a:t>Sherri Law</a:t>
            </a:r>
          </a:p>
          <a:p>
            <a:pPr lvl="1"/>
            <a:r>
              <a:rPr lang="en-US" dirty="0">
                <a:solidFill>
                  <a:schemeClr val="bg1"/>
                </a:solidFill>
              </a:rPr>
              <a:t>Dirt, Gravel, and Low Volume Road Program</a:t>
            </a:r>
          </a:p>
          <a:p>
            <a:pPr lvl="1"/>
            <a:r>
              <a:rPr lang="en-US" dirty="0">
                <a:solidFill>
                  <a:schemeClr val="bg1"/>
                </a:solidFill>
              </a:rPr>
              <a:t>State Conservation Commission</a:t>
            </a:r>
          </a:p>
          <a:p>
            <a:pPr lvl="1"/>
            <a:r>
              <a:rPr lang="en-US" dirty="0">
                <a:solidFill>
                  <a:schemeClr val="bg1"/>
                </a:solidFill>
                <a:hlinkClick r:id="rId3"/>
              </a:rPr>
              <a:t>shlaw@pa.gov</a:t>
            </a:r>
            <a:endParaRPr lang="en-US" dirty="0">
              <a:solidFill>
                <a:schemeClr val="bg1"/>
              </a:solidFill>
            </a:endParaRPr>
          </a:p>
          <a:p>
            <a:pPr lvl="1"/>
            <a:r>
              <a:rPr lang="en-US" dirty="0">
                <a:solidFill>
                  <a:schemeClr val="bg1"/>
                </a:solidFill>
              </a:rPr>
              <a:t>Office: 223-666-2567 / cell – 717-480-2303</a:t>
            </a:r>
          </a:p>
          <a:p>
            <a:pPr marL="457200" lvl="1" indent="0">
              <a:buNone/>
            </a:pPr>
            <a:endParaRPr lang="en-US" b="1" u="sng" dirty="0">
              <a:solidFill>
                <a:schemeClr val="bg1"/>
              </a:solidFill>
            </a:endParaRPr>
          </a:p>
          <a:p>
            <a:r>
              <a:rPr lang="en-US" b="1" u="sng" dirty="0">
                <a:solidFill>
                  <a:schemeClr val="bg1"/>
                </a:solidFill>
              </a:rPr>
              <a:t>Justin Challenger</a:t>
            </a:r>
          </a:p>
          <a:p>
            <a:pPr lvl="1"/>
            <a:r>
              <a:rPr lang="en-US" dirty="0">
                <a:solidFill>
                  <a:schemeClr val="bg1"/>
                </a:solidFill>
              </a:rPr>
              <a:t>Dirt, Gravel, and Low Volume Road Program</a:t>
            </a:r>
          </a:p>
          <a:p>
            <a:pPr lvl="1"/>
            <a:r>
              <a:rPr lang="en-US" dirty="0">
                <a:solidFill>
                  <a:schemeClr val="bg1"/>
                </a:solidFill>
              </a:rPr>
              <a:t>State Conservation Commission</a:t>
            </a:r>
          </a:p>
          <a:p>
            <a:pPr lvl="1"/>
            <a:r>
              <a:rPr lang="en-US" dirty="0">
                <a:solidFill>
                  <a:schemeClr val="bg1"/>
                </a:solidFill>
                <a:hlinkClick r:id="rId3"/>
              </a:rPr>
              <a:t>jchallenge@pa.gov</a:t>
            </a:r>
            <a:endParaRPr lang="en-US" dirty="0">
              <a:solidFill>
                <a:schemeClr val="bg1"/>
              </a:solidFill>
            </a:endParaRPr>
          </a:p>
          <a:p>
            <a:pPr lvl="1"/>
            <a:r>
              <a:rPr lang="en-US" dirty="0">
                <a:solidFill>
                  <a:schemeClr val="bg1"/>
                </a:solidFill>
              </a:rPr>
              <a:t>Office: 717-772-4187 </a:t>
            </a:r>
          </a:p>
          <a:p>
            <a:pPr lvl="1"/>
            <a:r>
              <a:rPr lang="en-US" dirty="0"/>
              <a:t>717-787-2013</a:t>
            </a:r>
          </a:p>
          <a:p>
            <a:pPr marL="457200" lvl="1" indent="0">
              <a:buNone/>
            </a:pPr>
            <a:endParaRPr lang="en-US" b="1" dirty="0">
              <a:solidFill>
                <a:schemeClr val="bg1"/>
              </a:solidFill>
              <a:ea typeface="Times New Roman"/>
            </a:endParaRPr>
          </a:p>
          <a:p>
            <a:endParaRPr lang="en-US" sz="3200" b="1" dirty="0">
              <a:solidFill>
                <a:schemeClr val="bg1"/>
              </a:solidFill>
              <a:ea typeface="Times New Roman"/>
            </a:endParaRPr>
          </a:p>
        </p:txBody>
      </p:sp>
      <p:sp>
        <p:nvSpPr>
          <p:cNvPr id="10" name="Rectangle 9"/>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DGLVR</a:t>
            </a:r>
          </a:p>
        </p:txBody>
      </p:sp>
      <p:sp>
        <p:nvSpPr>
          <p:cNvPr id="12"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Prevailing Wage</a:t>
            </a:r>
          </a:p>
        </p:txBody>
      </p:sp>
      <p:sp>
        <p:nvSpPr>
          <p:cNvPr id="6" name="Rectangle 5">
            <a:extLst>
              <a:ext uri="{FF2B5EF4-FFF2-40B4-BE49-F238E27FC236}">
                <a16:creationId xmlns:a16="http://schemas.microsoft.com/office/drawing/2014/main" id="{74178DCF-D8C1-41D4-812D-5DCE6F7B75E1}"/>
              </a:ext>
            </a:extLst>
          </p:cNvPr>
          <p:cNvSpPr/>
          <p:nvPr/>
        </p:nvSpPr>
        <p:spPr>
          <a:xfrm>
            <a:off x="685800" y="418945"/>
            <a:ext cx="7696200" cy="1631216"/>
          </a:xfrm>
          <a:prstGeom prst="rect">
            <a:avLst/>
          </a:prstGeom>
        </p:spPr>
        <p:txBody>
          <a:bodyPr wrap="square">
            <a:spAutoFit/>
          </a:bodyPr>
          <a:lstStyle/>
          <a:p>
            <a:r>
              <a:rPr lang="en-US" sz="3600" dirty="0">
                <a:solidFill>
                  <a:srgbClr val="FF0000"/>
                </a:solidFill>
              </a:rPr>
              <a:t>Thank You! Please reach out with any additional questions you may have.</a:t>
            </a:r>
          </a:p>
          <a:p>
            <a:endParaRPr lang="en-US" sz="2800" dirty="0"/>
          </a:p>
        </p:txBody>
      </p:sp>
    </p:spTree>
    <p:extLst>
      <p:ext uri="{BB962C8B-B14F-4D97-AF65-F5344CB8AC3E}">
        <p14:creationId xmlns:p14="http://schemas.microsoft.com/office/powerpoint/2010/main" val="103543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Subtitle 2"/>
          <p:cNvSpPr txBox="1">
            <a:spLocks/>
          </p:cNvSpPr>
          <p:nvPr/>
        </p:nvSpPr>
        <p:spPr>
          <a:xfrm>
            <a:off x="457200" y="502280"/>
            <a:ext cx="8229600" cy="5441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solidFill>
                  <a:srgbClr val="FFFF00"/>
                </a:solidFill>
                <a:ea typeface="Times New Roman"/>
              </a:rPr>
              <a:t>Purpose:</a:t>
            </a:r>
            <a:endParaRPr lang="en-US" sz="3200" b="1" dirty="0">
              <a:solidFill>
                <a:srgbClr val="FFFF00"/>
              </a:solidFill>
              <a:ea typeface="Times New Roman"/>
            </a:endParaRPr>
          </a:p>
          <a:p>
            <a:r>
              <a:rPr lang="en-US" sz="3200" b="1" dirty="0">
                <a:solidFill>
                  <a:schemeClr val="bg1"/>
                </a:solidFill>
                <a:ea typeface="Times New Roman"/>
              </a:rPr>
              <a:t>Review Q&amp;A Form on Prevailing Wage</a:t>
            </a:r>
            <a:endParaRPr lang="en-US" b="1" dirty="0">
              <a:solidFill>
                <a:schemeClr val="bg1"/>
              </a:solidFill>
              <a:ea typeface="Times New Roman"/>
            </a:endParaRPr>
          </a:p>
          <a:p>
            <a:pPr lvl="1">
              <a:buFont typeface="Arial" panose="020B0604020202020204" pitchFamily="34" charset="0"/>
              <a:buChar char="•"/>
            </a:pPr>
            <a:r>
              <a:rPr lang="en-US" b="1" dirty="0">
                <a:solidFill>
                  <a:schemeClr val="bg1"/>
                </a:solidFill>
                <a:ea typeface="Times New Roman"/>
              </a:rPr>
              <a:t>Document available online at: </a:t>
            </a:r>
            <a:r>
              <a:rPr lang="en-US" b="1" u="sng" dirty="0">
                <a:solidFill>
                  <a:schemeClr val="tx2">
                    <a:lumMod val="40000"/>
                    <a:lumOff val="60000"/>
                  </a:schemeClr>
                </a:solidFill>
                <a:ea typeface="Times New Roman"/>
              </a:rPr>
              <a:t>www.dirtandgravelroads.org</a:t>
            </a:r>
            <a:r>
              <a:rPr lang="en-US" b="1" dirty="0">
                <a:solidFill>
                  <a:schemeClr val="bg1"/>
                </a:solidFill>
                <a:ea typeface="Times New Roman"/>
              </a:rPr>
              <a:t> , Program Resources, Reference Material</a:t>
            </a:r>
          </a:p>
          <a:p>
            <a:r>
              <a:rPr lang="en-US" b="1" dirty="0">
                <a:solidFill>
                  <a:schemeClr val="bg1"/>
                </a:solidFill>
                <a:ea typeface="Times New Roman"/>
              </a:rPr>
              <a:t>Review District Record Keeping Requirements</a:t>
            </a:r>
          </a:p>
          <a:p>
            <a:r>
              <a:rPr lang="en-US" b="1" dirty="0">
                <a:solidFill>
                  <a:schemeClr val="bg1"/>
                </a:solidFill>
                <a:ea typeface="Times New Roman"/>
              </a:rPr>
              <a:t>Answer District Questions on Prevailing Wage</a:t>
            </a:r>
          </a:p>
          <a:p>
            <a:pPr marL="457200" lvl="1" indent="0">
              <a:buNone/>
            </a:pPr>
            <a:endParaRPr lang="en-US" b="1" dirty="0">
              <a:solidFill>
                <a:schemeClr val="bg1"/>
              </a:solidFill>
              <a:ea typeface="Times New Roman"/>
            </a:endParaRPr>
          </a:p>
          <a:p>
            <a:endParaRPr lang="en-US" sz="3200" b="1" dirty="0">
              <a:solidFill>
                <a:schemeClr val="bg1"/>
              </a:solidFill>
              <a:ea typeface="Times New Roman"/>
            </a:endParaRPr>
          </a:p>
        </p:txBody>
      </p:sp>
      <p:sp>
        <p:nvSpPr>
          <p:cNvPr id="10" name="Rectangle 9"/>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DGLVR</a:t>
            </a:r>
          </a:p>
        </p:txBody>
      </p:sp>
      <p:sp>
        <p:nvSpPr>
          <p:cNvPr id="12"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Prevailing Wage</a:t>
            </a:r>
          </a:p>
        </p:txBody>
      </p:sp>
    </p:spTree>
    <p:extLst>
      <p:ext uri="{BB962C8B-B14F-4D97-AF65-F5344CB8AC3E}">
        <p14:creationId xmlns:p14="http://schemas.microsoft.com/office/powerpoint/2010/main" val="342716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DGLVR</a:t>
            </a:r>
          </a:p>
        </p:txBody>
      </p:sp>
      <p:sp>
        <p:nvSpPr>
          <p:cNvPr id="12"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Prevailing Wage</a:t>
            </a:r>
          </a:p>
        </p:txBody>
      </p:sp>
      <p:pic>
        <p:nvPicPr>
          <p:cNvPr id="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p:blipFill>
        <p:spPr bwMode="auto">
          <a:xfrm>
            <a:off x="-36774" y="333798"/>
            <a:ext cx="9234564" cy="692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895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pPr>
            <a:r>
              <a:rPr lang="en-US" sz="2800" b="1" dirty="0">
                <a:solidFill>
                  <a:schemeClr val="bg1"/>
                </a:solidFill>
                <a:ea typeface="Times New Roman"/>
              </a:rPr>
              <a:t>Most of this document written by HCCD with help from Labor and Industry</a:t>
            </a:r>
          </a:p>
          <a:p>
            <a:pPr>
              <a:spcBef>
                <a:spcPts val="1200"/>
              </a:spcBef>
            </a:pPr>
            <a:r>
              <a:rPr lang="en-US" sz="2800" b="1" dirty="0">
                <a:solidFill>
                  <a:schemeClr val="bg1"/>
                </a:solidFill>
                <a:ea typeface="Times New Roman"/>
              </a:rPr>
              <a:t>SCC &amp; Center added and clarified a few items</a:t>
            </a:r>
          </a:p>
          <a:p>
            <a:pPr>
              <a:spcBef>
                <a:spcPts val="1200"/>
              </a:spcBef>
            </a:pPr>
            <a:r>
              <a:rPr lang="en-US" sz="2800" b="1" dirty="0">
                <a:solidFill>
                  <a:schemeClr val="bg1"/>
                </a:solidFill>
                <a:ea typeface="Times New Roman"/>
              </a:rPr>
              <a:t>This version was OK’d by Labor and Industry 3/21</a:t>
            </a:r>
            <a:endParaRPr lang="en-US" sz="2800" dirty="0">
              <a:solidFill>
                <a:schemeClr val="bg1"/>
              </a:solidFill>
              <a:ea typeface="Times New Roman"/>
            </a:endParaRPr>
          </a:p>
          <a:p>
            <a:pPr marL="457200" lvl="1" indent="0">
              <a:buNone/>
            </a:pPr>
            <a:endParaRPr lang="en-US" b="1" dirty="0">
              <a:solidFill>
                <a:schemeClr val="bg1"/>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Prevailing Wage</a:t>
            </a:r>
          </a:p>
        </p:txBody>
      </p:sp>
      <p:pic>
        <p:nvPicPr>
          <p:cNvPr id="4" name="Picture 3">
            <a:extLst>
              <a:ext uri="{FF2B5EF4-FFF2-40B4-BE49-F238E27FC236}">
                <a16:creationId xmlns:a16="http://schemas.microsoft.com/office/drawing/2014/main" id="{E55336CD-714D-4650-B702-936738C013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466" y="3541002"/>
            <a:ext cx="7696200" cy="2811780"/>
          </a:xfrm>
          <a:prstGeom prst="rect">
            <a:avLst/>
          </a:prstGeom>
        </p:spPr>
      </p:pic>
    </p:spTree>
    <p:extLst>
      <p:ext uri="{BB962C8B-B14F-4D97-AF65-F5344CB8AC3E}">
        <p14:creationId xmlns:p14="http://schemas.microsoft.com/office/powerpoint/2010/main" val="238293154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endParaRPr lang="en-US" b="1" dirty="0">
              <a:solidFill>
                <a:schemeClr val="bg1"/>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a:solidFill>
                  <a:srgbClr val="FFFFCC"/>
                </a:solidFill>
                <a:latin typeface="Arial" pitchFamily="34" charset="0"/>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a:latin typeface="Arial" pitchFamily="34" charset="0"/>
              </a:rPr>
              <a:t>Prevailing Wage</a:t>
            </a:r>
          </a:p>
        </p:txBody>
      </p:sp>
      <p:pic>
        <p:nvPicPr>
          <p:cNvPr id="3" name="Picture 2">
            <a:extLst>
              <a:ext uri="{FF2B5EF4-FFF2-40B4-BE49-F238E27FC236}">
                <a16:creationId xmlns:a16="http://schemas.microsoft.com/office/drawing/2014/main" id="{B5C7E4A6-7664-4EE0-9468-1A970837616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2400" y="658846"/>
            <a:ext cx="8718195" cy="5437153"/>
          </a:xfrm>
          <a:prstGeom prst="rect">
            <a:avLst/>
          </a:prstGeom>
        </p:spPr>
      </p:pic>
      <p:sp>
        <p:nvSpPr>
          <p:cNvPr id="13" name="Arrow: Up 12">
            <a:extLst>
              <a:ext uri="{FF2B5EF4-FFF2-40B4-BE49-F238E27FC236}">
                <a16:creationId xmlns:a16="http://schemas.microsoft.com/office/drawing/2014/main" id="{20F9D1A0-4241-4ECB-9A50-FB9A167FC32C}"/>
              </a:ext>
            </a:extLst>
          </p:cNvPr>
          <p:cNvSpPr/>
          <p:nvPr/>
        </p:nvSpPr>
        <p:spPr>
          <a:xfrm rot="15617713">
            <a:off x="4314825" y="1861368"/>
            <a:ext cx="552450" cy="1676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13264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914400"/>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a:t>(1) What is the Pennsylvania Prevailing Wage Act?</a:t>
            </a:r>
            <a:endParaRPr lang="en-US" sz="2800" dirty="0"/>
          </a:p>
          <a:p>
            <a:pPr marL="0" indent="0">
              <a:buNone/>
            </a:pPr>
            <a:r>
              <a:rPr lang="en-US" sz="2800" dirty="0"/>
              <a:t>This piece of legislation requires the “prevailing wage” rate to be paid to contracted labor for construction projects with an estimated cost of $25,000.00 or more when public funds are involved.  </a:t>
            </a:r>
          </a:p>
          <a:p>
            <a:pPr marL="0" lvl="0" indent="0">
              <a:buNone/>
            </a:pPr>
            <a:endParaRPr lang="en-US" sz="2800" dirty="0"/>
          </a:p>
          <a:p>
            <a:pPr marL="0" lvl="0" indent="0">
              <a:buNone/>
            </a:pPr>
            <a:r>
              <a:rPr lang="en-US" sz="2800" b="1" dirty="0"/>
              <a:t>(2) Who determines prevailing wage rates?</a:t>
            </a:r>
            <a:endParaRPr lang="en-US" sz="2800" dirty="0"/>
          </a:p>
          <a:p>
            <a:pPr marL="0" indent="0">
              <a:buNone/>
            </a:pPr>
            <a:r>
              <a:rPr lang="en-US" sz="2800" dirty="0"/>
              <a:t>The Bureau of Labor Law Compliance, which is part of the PA Department of Labor and Industry</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spTree>
    <p:extLst>
      <p:ext uri="{BB962C8B-B14F-4D97-AF65-F5344CB8AC3E}">
        <p14:creationId xmlns:p14="http://schemas.microsoft.com/office/powerpoint/2010/main" val="2994366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a:t>(3) When does the PA Prevailing Wage Act apply to Dirt, Gravel, and Low-Volume Road (DGLVR) projects?</a:t>
            </a:r>
            <a:endParaRPr lang="en-US" sz="2000" dirty="0"/>
          </a:p>
          <a:p>
            <a:pPr marL="0" indent="0">
              <a:buNone/>
            </a:pPr>
            <a:r>
              <a:rPr lang="en-US" sz="2200" dirty="0"/>
              <a:t>When the estimated or </a:t>
            </a:r>
            <a:r>
              <a:rPr lang="en-US" sz="2200" u="sng" dirty="0">
                <a:solidFill>
                  <a:srgbClr val="FF0000"/>
                </a:solidFill>
              </a:rPr>
              <a:t>total cost of a project</a:t>
            </a:r>
            <a:r>
              <a:rPr lang="en-US" sz="2200" dirty="0">
                <a:solidFill>
                  <a:srgbClr val="FF0000"/>
                </a:solidFill>
              </a:rPr>
              <a:t> </a:t>
            </a:r>
            <a:r>
              <a:rPr lang="en-US" sz="2200" dirty="0"/>
              <a:t>funded in part or in whole by the DGLVR program is $25,000 or more, any contracted labor must be paid prevailing wage.  “</a:t>
            </a:r>
            <a:r>
              <a:rPr lang="en-US" sz="2200" dirty="0">
                <a:solidFill>
                  <a:srgbClr val="FF0000"/>
                </a:solidFill>
              </a:rPr>
              <a:t>In-kind” in the chart below for PW refers to cash or materials only</a:t>
            </a:r>
            <a:r>
              <a:rPr lang="en-US" sz="2200" dirty="0"/>
              <a:t>, </a:t>
            </a:r>
            <a:r>
              <a:rPr lang="en-US" sz="2200" dirty="0">
                <a:solidFill>
                  <a:srgbClr val="FF0000"/>
                </a:solidFill>
              </a:rPr>
              <a:t>non-reimbursed municipal equipment or labor does </a:t>
            </a:r>
            <a:r>
              <a:rPr lang="en-US" sz="2200" u="sng" dirty="0">
                <a:solidFill>
                  <a:srgbClr val="FF0000"/>
                </a:solidFill>
              </a:rPr>
              <a:t>not</a:t>
            </a:r>
            <a:r>
              <a:rPr lang="en-US" sz="2200" dirty="0">
                <a:solidFill>
                  <a:srgbClr val="FF0000"/>
                </a:solidFill>
              </a:rPr>
              <a:t> count toward the in-kind or total project cost for determining Prevailing Wage</a:t>
            </a:r>
            <a:r>
              <a:rPr lang="en-US" sz="2200" dirty="0"/>
              <a:t>, as long as those in-kind costs are clearly identified in the grant application and final project paperwork.  In-kind equipment and labor should still be reported as in-kind expenses for Program reporting purposes.</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4419600"/>
            <a:ext cx="8814120" cy="2752725"/>
          </a:xfrm>
          <a:prstGeom prst="rect">
            <a:avLst/>
          </a:prstGeom>
        </p:spPr>
      </p:pic>
    </p:spTree>
    <p:extLst>
      <p:ext uri="{BB962C8B-B14F-4D97-AF65-F5344CB8AC3E}">
        <p14:creationId xmlns:p14="http://schemas.microsoft.com/office/powerpoint/2010/main" val="3507697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8585E19E9FF54685767BCCDA089518" ma:contentTypeVersion="7" ma:contentTypeDescription="Create a new document." ma:contentTypeScope="" ma:versionID="5896be6230ac70cf29bfd68b339fbe4a">
  <xsd:schema xmlns:xsd="http://www.w3.org/2001/XMLSchema" xmlns:xs="http://www.w3.org/2001/XMLSchema" xmlns:p="http://schemas.microsoft.com/office/2006/metadata/properties" xmlns:ns3="4ce192a9-dbef-4c03-a9bc-6926f8c61758" targetNamespace="http://schemas.microsoft.com/office/2006/metadata/properties" ma:root="true" ma:fieldsID="b82fb99c4b8c28d604b078bfd4f80bfd" ns3:_="">
    <xsd:import namespace="4ce192a9-dbef-4c03-a9bc-6926f8c6175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192a9-dbef-4c03-a9bc-6926f8c61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828454-E2C8-406F-8E6A-9CC642C2CA2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7B636C8-6353-4BAF-8428-96F207696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e192a9-dbef-4c03-a9bc-6926f8c61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0113ED-702D-4BF9-BA34-95297E78E5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10128</TotalTime>
  <Words>3091</Words>
  <Application>Microsoft Office PowerPoint</Application>
  <PresentationFormat>On-screen Show (4:3)</PresentationFormat>
  <Paragraphs>279</Paragraphs>
  <Slides>38</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Black</vt:lpstr>
      <vt:lpstr>Calibri</vt:lpstr>
      <vt:lpstr>Euphemia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Manual</dc:title>
  <dc:creator>Steve Bloser</dc:creator>
  <cp:lastModifiedBy>Ken Corradini</cp:lastModifiedBy>
  <cp:revision>332</cp:revision>
  <cp:lastPrinted>2015-03-13T13:48:12Z</cp:lastPrinted>
  <dcterms:created xsi:type="dcterms:W3CDTF">2014-11-06T15:11:44Z</dcterms:created>
  <dcterms:modified xsi:type="dcterms:W3CDTF">2022-01-28T13:08:18Z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0x010100008585E19E9FF54685767BCCDA089518</vt:lpwstr>
  </property>
</Properties>
</file>