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3"/>
  </p:notesMasterIdLst>
  <p:handoutMasterIdLst>
    <p:handoutMasterId r:id="rId34"/>
  </p:handoutMasterIdLst>
  <p:sldIdLst>
    <p:sldId id="663" r:id="rId2"/>
    <p:sldId id="664" r:id="rId3"/>
    <p:sldId id="418" r:id="rId4"/>
    <p:sldId id="600" r:id="rId5"/>
    <p:sldId id="665" r:id="rId6"/>
    <p:sldId id="666" r:id="rId7"/>
    <p:sldId id="668" r:id="rId8"/>
    <p:sldId id="685" r:id="rId9"/>
    <p:sldId id="670" r:id="rId10"/>
    <p:sldId id="669" r:id="rId11"/>
    <p:sldId id="671" r:id="rId12"/>
    <p:sldId id="672" r:id="rId13"/>
    <p:sldId id="673" r:id="rId14"/>
    <p:sldId id="674" r:id="rId15"/>
    <p:sldId id="692" r:id="rId16"/>
    <p:sldId id="675" r:id="rId17"/>
    <p:sldId id="676" r:id="rId18"/>
    <p:sldId id="677" r:id="rId19"/>
    <p:sldId id="678" r:id="rId20"/>
    <p:sldId id="686" r:id="rId21"/>
    <p:sldId id="679" r:id="rId22"/>
    <p:sldId id="683" r:id="rId23"/>
    <p:sldId id="680" r:id="rId24"/>
    <p:sldId id="693" r:id="rId25"/>
    <p:sldId id="691" r:id="rId26"/>
    <p:sldId id="682" r:id="rId27"/>
    <p:sldId id="684" r:id="rId28"/>
    <p:sldId id="689" r:id="rId29"/>
    <p:sldId id="690" r:id="rId30"/>
    <p:sldId id="688" r:id="rId31"/>
    <p:sldId id="68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CC"/>
    <a:srgbClr val="7F7F7F"/>
    <a:srgbClr val="99FF33"/>
    <a:srgbClr val="FFFFFF"/>
    <a:srgbClr val="003300"/>
    <a:srgbClr val="CCFFCC"/>
    <a:srgbClr val="F7FFF8"/>
    <a:srgbClr val="F3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343" autoAdjust="0"/>
  </p:normalViewPr>
  <p:slideViewPr>
    <p:cSldViewPr>
      <p:cViewPr>
        <p:scale>
          <a:sx n="25" d="100"/>
          <a:sy n="25" d="100"/>
        </p:scale>
        <p:origin x="2580" y="1026"/>
      </p:cViewPr>
      <p:guideLst>
        <p:guide orient="horz" pos="2160"/>
        <p:guide pos="2880"/>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72735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23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08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56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91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662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07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532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88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54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50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1810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31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587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464250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204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8064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39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73674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272081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695024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56334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163162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8492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01273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PSU Center for Dirt and Gravel Road Studies: www.dirtandgravelroads.org </a:t>
            </a:r>
            <a:endParaRPr lang="en-US">
              <a:solidFill>
                <a:prstClr val="black"/>
              </a:solidFill>
            </a:endParaRPr>
          </a:p>
        </p:txBody>
      </p:sp>
    </p:spTree>
    <p:extLst>
      <p:ext uri="{BB962C8B-B14F-4D97-AF65-F5344CB8AC3E}">
        <p14:creationId xmlns:p14="http://schemas.microsoft.com/office/powerpoint/2010/main" val="377533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01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6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7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381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PSU Center for Dirt and Gravel Road Studies: www.dirtandgravelroads.org </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48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2/5/2019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dli.pa.gov/Individuals/Labor-Management-Relations/llc/prevailing-wage/Pages/Prevailing-Wage-App.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gs.internet.state.pa.us/debarmentsearch/debarment/inde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lisecureweb.pa.gov/PrevWage/Pages/DetermRequest.aspx?ID=&amp;PageTyp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dli.pa.gov/Individuals/Labor-Management-Relations/llc/prevailing-wage" TargetMode="External"/><Relationship Id="rId4" Type="http://schemas.openxmlformats.org/officeDocument/2006/relationships/hyperlink" Target="mailto:RA-LI-SLMR-LLC@pa.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lisecureweb.pa.gov/PrevWage/Pages/DetermRequest.aspx?ID=&amp;PageTyp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dlisecureweb.pa.gov/PrevWage/Pages/DetermRequest.aspx?ID=&amp;PageTyp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4900" y="54929"/>
            <a:ext cx="463119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Prevailing Wage</a:t>
            </a:r>
          </a:p>
        </p:txBody>
      </p:sp>
      <p:sp>
        <p:nvSpPr>
          <p:cNvPr id="19" name="Rectangle 18"/>
          <p:cNvSpPr/>
          <p:nvPr/>
        </p:nvSpPr>
        <p:spPr>
          <a:xfrm>
            <a:off x="120392" y="6396926"/>
            <a:ext cx="4575699"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technical assistance</a:t>
            </a:r>
            <a:r>
              <a:rPr kumimoji="0" lang="en-US" sz="1800" b="0" i="0" u="none" strike="noStrike" kern="1200" cap="none" spc="0" normalizeH="0" baseline="0" noProof="0" dirty="0">
                <a:ln>
                  <a:noFill/>
                </a:ln>
                <a:solidFill>
                  <a:srgbClr val="FF0000"/>
                </a:solidFill>
                <a:effectLst/>
                <a:uLnTx/>
                <a:uFillTx/>
                <a:latin typeface="Calibri"/>
                <a:ea typeface="+mn-ea"/>
                <a:cs typeface="+mn-cs"/>
              </a:rPr>
              <a:t>, call: 814-865-5355</a:t>
            </a:r>
          </a:p>
        </p:txBody>
      </p:sp>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974" y="5986984"/>
            <a:ext cx="2867025" cy="871016"/>
          </a:xfrm>
          <a:prstGeom prst="rect">
            <a:avLst/>
          </a:prstGeom>
          <a:effectLst>
            <a:softEdge rad="12700"/>
          </a:effectLst>
        </p:spPr>
      </p:pic>
      <p:sp>
        <p:nvSpPr>
          <p:cNvPr id="5" name="Rectangle 4"/>
          <p:cNvSpPr/>
          <p:nvPr/>
        </p:nvSpPr>
        <p:spPr>
          <a:xfrm>
            <a:off x="-99002" y="4269842"/>
            <a:ext cx="9108055" cy="11922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smtClean="0">
                <a:ln>
                  <a:noFill/>
                </a:ln>
                <a:solidFill>
                  <a:prstClr val="white"/>
                </a:solidFill>
                <a:effectLst/>
                <a:uLnTx/>
                <a:uFillTx/>
                <a:latin typeface="Calibri"/>
                <a:ea typeface="+mn-ea"/>
                <a:cs typeface="+mn-cs"/>
              </a:rPr>
              <a:t>If </a:t>
            </a:r>
            <a:r>
              <a:rPr kumimoji="0" lang="en-US" sz="2200" b="1" i="0" u="none" strike="noStrike" kern="1200" cap="none" spc="0" normalizeH="0" baseline="0" noProof="0" dirty="0">
                <a:ln>
                  <a:noFill/>
                </a:ln>
                <a:solidFill>
                  <a:prstClr val="white"/>
                </a:solidFill>
                <a:effectLst/>
                <a:uLnTx/>
                <a:uFillTx/>
                <a:latin typeface="Calibri"/>
                <a:ea typeface="+mn-ea"/>
                <a:cs typeface="+mn-cs"/>
              </a:rPr>
              <a:t>you are reading this, then you are successfully seeing the webinar video. </a:t>
            </a:r>
            <a:r>
              <a:rPr kumimoji="0" lang="en-US" sz="2200" b="1" i="0" u="none" strike="noStrike" kern="1200" cap="none" spc="0" normalizeH="0" baseline="0" noProof="0" dirty="0" smtClean="0">
                <a:ln>
                  <a:noFill/>
                </a:ln>
                <a:solidFill>
                  <a:prstClr val="white"/>
                </a:solidFill>
                <a:effectLst/>
                <a:uLnTx/>
                <a:uFillTx/>
                <a:latin typeface="Calibri"/>
                <a:ea typeface="+mn-ea"/>
                <a:cs typeface="+mn-cs"/>
              </a:rPr>
              <a:t>Webinar audio should be automatic through your computer, and options can be accessed in the “audio options” button on the bottom left.  If you are having audio issues, or are in a location where listening via phone is preferable, audio is also available on the CDGRS conference line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smtClean="0">
                <a:ln>
                  <a:noFill/>
                </a:ln>
                <a:solidFill>
                  <a:prstClr val="white"/>
                </a:solidFill>
                <a:effectLst/>
                <a:uLnTx/>
                <a:uFillTx/>
                <a:latin typeface="Calibri"/>
                <a:ea typeface="+mn-ea"/>
                <a:cs typeface="+mn-cs"/>
              </a:rPr>
              <a:t>866-823-7699.  </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698" y="0"/>
            <a:ext cx="4564876" cy="3423657"/>
          </a:xfrm>
          <a:prstGeom prst="rect">
            <a:avLst/>
          </a:prstGeom>
          <a:ln w="38100">
            <a:solidFill>
              <a:schemeClr val="tx1"/>
            </a:solidFill>
          </a:ln>
        </p:spPr>
      </p:pic>
      <p:sp>
        <p:nvSpPr>
          <p:cNvPr id="8" name="Rectangle 7"/>
          <p:cNvSpPr/>
          <p:nvPr/>
        </p:nvSpPr>
        <p:spPr>
          <a:xfrm>
            <a:off x="4652333" y="385723"/>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Calibri"/>
                <a:ea typeface="+mn-ea"/>
                <a:cs typeface="+mn-cs"/>
              </a:rPr>
              <a:t>2/5/2019</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a:t>
            </a:r>
            <a:r>
              <a:rPr lang="en-US" sz="3600" b="1" dirty="0">
                <a:solidFill>
                  <a:prstClr val="white"/>
                </a:solidFill>
                <a:latin typeface="Calibri"/>
              </a:rPr>
              <a:t>9</a:t>
            </a:r>
            <a:r>
              <a:rPr kumimoji="0" lang="en-US" sz="3600" b="1" i="0" u="none" strike="noStrike" kern="1200" cap="none" spc="0" normalizeH="0" baseline="0" noProof="0" dirty="0" smtClean="0">
                <a:ln>
                  <a:noFill/>
                </a:ln>
                <a:solidFill>
                  <a:prstClr val="white"/>
                </a:solidFill>
                <a:effectLst/>
                <a:uLnTx/>
                <a:uFillTx/>
                <a:latin typeface="Calibri"/>
                <a:ea typeface="+mn-ea"/>
                <a:cs typeface="+mn-cs"/>
              </a:rPr>
              <a:t>am</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stretch>
            <a:fillRect/>
          </a:stretch>
        </p:blipFill>
        <p:spPr>
          <a:xfrm rot="1070712">
            <a:off x="1297283" y="1280466"/>
            <a:ext cx="2135687" cy="2778467"/>
          </a:xfrm>
          <a:prstGeom prst="rect">
            <a:avLst/>
          </a:prstGeom>
        </p:spPr>
      </p:pic>
      <p:pic>
        <p:nvPicPr>
          <p:cNvPr id="9" name="Picture 8"/>
          <p:cNvPicPr>
            <a:picLocks noChangeAspect="1"/>
          </p:cNvPicPr>
          <p:nvPr/>
        </p:nvPicPr>
        <p:blipFill>
          <a:blip r:embed="rId6"/>
          <a:stretch>
            <a:fillRect/>
          </a:stretch>
        </p:blipFill>
        <p:spPr>
          <a:xfrm rot="626931">
            <a:off x="841451" y="1333264"/>
            <a:ext cx="2120313" cy="2785304"/>
          </a:xfrm>
          <a:prstGeom prst="rect">
            <a:avLst/>
          </a:prstGeom>
        </p:spPr>
      </p:pic>
    </p:spTree>
    <p:extLst>
      <p:ext uri="{BB962C8B-B14F-4D97-AF65-F5344CB8AC3E}">
        <p14:creationId xmlns:p14="http://schemas.microsoft.com/office/powerpoint/2010/main" val="2055102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(5) Why </a:t>
            </a:r>
            <a:r>
              <a:rPr lang="en-US" sz="2800" b="1" dirty="0"/>
              <a:t>is the prevailing wage threshold for DGLVR projects $25,000 instead of $100,000?</a:t>
            </a:r>
            <a:endParaRPr lang="en-US" sz="2800" dirty="0"/>
          </a:p>
          <a:p>
            <a:pPr marL="0" indent="0">
              <a:buNone/>
            </a:pPr>
            <a:r>
              <a:rPr lang="en-US" sz="2800" dirty="0"/>
              <a:t>In 2013, Act 89 raised the prevailing wage threshold to $100,000 for certain funding sources, but did not include the DGLVR program as one of those funding sources. </a:t>
            </a:r>
            <a:r>
              <a:rPr lang="en-US" sz="2800" dirty="0">
                <a:solidFill>
                  <a:srgbClr val="FF0000"/>
                </a:solidFill>
              </a:rPr>
              <a:t>The Penn State Center for Dirt and Gravel Road Studies provides a more detailed explanation of this.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2" name="Picture 1"/>
          <p:cNvPicPr>
            <a:picLocks noChangeAspect="1"/>
          </p:cNvPicPr>
          <p:nvPr/>
        </p:nvPicPr>
        <p:blipFill>
          <a:blip r:embed="rId3"/>
          <a:stretch>
            <a:fillRect/>
          </a:stretch>
        </p:blipFill>
        <p:spPr>
          <a:xfrm>
            <a:off x="1981200" y="3886200"/>
            <a:ext cx="4712939" cy="5286909"/>
          </a:xfrm>
          <a:prstGeom prst="rect">
            <a:avLst/>
          </a:prstGeom>
          <a:ln w="57150">
            <a:solidFill>
              <a:schemeClr val="tx1"/>
            </a:solidFill>
          </a:ln>
        </p:spPr>
      </p:pic>
    </p:spTree>
    <p:extLst>
      <p:ext uri="{BB962C8B-B14F-4D97-AF65-F5344CB8AC3E}">
        <p14:creationId xmlns:p14="http://schemas.microsoft.com/office/powerpoint/2010/main" val="3223476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(6) Can </a:t>
            </a:r>
            <a:r>
              <a:rPr lang="en-US" sz="2800" b="1" dirty="0"/>
              <a:t>I split my project into different phases to avoid paying prevailing wage?</a:t>
            </a:r>
            <a:endParaRPr lang="en-US" sz="2800" dirty="0"/>
          </a:p>
          <a:p>
            <a:pPr lvl="0"/>
            <a:endParaRPr lang="en-US" sz="2800" dirty="0" smtClean="0"/>
          </a:p>
          <a:p>
            <a:pPr lvl="0"/>
            <a:r>
              <a:rPr lang="en-US" sz="2800" dirty="0" smtClean="0"/>
              <a:t>If </a:t>
            </a:r>
            <a:r>
              <a:rPr lang="en-US" sz="2800" dirty="0"/>
              <a:t>you complete work for your DGLVR-funded project in multiple phases </a:t>
            </a:r>
            <a:r>
              <a:rPr lang="en-US" sz="2800" dirty="0">
                <a:solidFill>
                  <a:srgbClr val="FF0000"/>
                </a:solidFill>
              </a:rPr>
              <a:t>over the life of one DGLVR grant</a:t>
            </a:r>
            <a:r>
              <a:rPr lang="en-US" sz="2800" dirty="0"/>
              <a:t>, the work is still considered one project and prevailing wage applies if the total project cost is $25,000 or more</a:t>
            </a:r>
          </a:p>
          <a:p>
            <a:pPr lvl="0"/>
            <a:r>
              <a:rPr lang="en-US" sz="2800" dirty="0"/>
              <a:t>If you receive </a:t>
            </a:r>
            <a:r>
              <a:rPr lang="en-US" sz="2800" dirty="0">
                <a:solidFill>
                  <a:srgbClr val="FF0000"/>
                </a:solidFill>
              </a:rPr>
              <a:t>two different DGLVR grants for the same road </a:t>
            </a:r>
            <a:r>
              <a:rPr lang="en-US" sz="2800" u="sng" dirty="0">
                <a:solidFill>
                  <a:srgbClr val="FF0000"/>
                </a:solidFill>
              </a:rPr>
              <a:t>in different years</a:t>
            </a:r>
            <a:r>
              <a:rPr lang="en-US" sz="2800" dirty="0"/>
              <a:t>, prevailing wage is determined for each project separately</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 name="Rectangle 7"/>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756261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(7) My </a:t>
            </a:r>
            <a:r>
              <a:rPr lang="en-US" sz="2800" b="1" dirty="0"/>
              <a:t>DGLVR grant is over $25,000. What if the municipal road crew completes part of the project and a contractor completes part of the project?</a:t>
            </a:r>
            <a:endParaRPr lang="en-US" sz="2800" dirty="0"/>
          </a:p>
          <a:p>
            <a:pPr lvl="0"/>
            <a:r>
              <a:rPr lang="en-US" sz="2600" dirty="0">
                <a:solidFill>
                  <a:srgbClr val="FF0000"/>
                </a:solidFill>
              </a:rPr>
              <a:t>The portion of work completed by municipal employees is not subject to prevailing wage </a:t>
            </a:r>
            <a:r>
              <a:rPr lang="en-US" sz="2600" dirty="0"/>
              <a:t>because it is not contracted labor, but it does count towards the total cost of the project if those costs are reimbursed as part of the grant.  Non-reimbursed labor and equipment provided by the municipality do not count toward the total cost of the project, as long as those costs are clearly identified in the grant application and final project paperwork.</a:t>
            </a:r>
          </a:p>
          <a:p>
            <a:pPr lvl="0"/>
            <a:r>
              <a:rPr lang="en-US" sz="2600" dirty="0"/>
              <a:t>Since the total cost of the project is over $25,000, </a:t>
            </a:r>
            <a:r>
              <a:rPr lang="en-US" sz="2600" dirty="0">
                <a:solidFill>
                  <a:srgbClr val="FF0000"/>
                </a:solidFill>
              </a:rPr>
              <a:t>prevailing wage must be paid to any contracted labor, regardless of how much of the project the contractor works </a:t>
            </a:r>
            <a:r>
              <a:rPr lang="en-US" sz="2600" dirty="0" smtClean="0">
                <a:solidFill>
                  <a:srgbClr val="FF0000"/>
                </a:solidFill>
              </a:rPr>
              <a:t>on. </a:t>
            </a:r>
            <a:endParaRPr lang="en-US" sz="26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9453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(8) My </a:t>
            </a:r>
            <a:r>
              <a:rPr lang="en-US" sz="2800" b="1" dirty="0"/>
              <a:t>DGLVR grant is over $25,000, but two contractors each complete part of the project and each part costs less than $25,000. Do the contractors still need to be paid prevailing wage? </a:t>
            </a:r>
            <a:endParaRPr lang="en-US" sz="2800" dirty="0"/>
          </a:p>
          <a:p>
            <a:pPr marL="0" lvl="0" indent="0">
              <a:buNone/>
            </a:pPr>
            <a:endParaRPr lang="en-US" sz="2800" dirty="0" smtClean="0"/>
          </a:p>
          <a:p>
            <a:pPr marL="0" lvl="0" indent="0">
              <a:buNone/>
            </a:pPr>
            <a:r>
              <a:rPr lang="en-US" sz="2800" dirty="0" smtClean="0"/>
              <a:t>Yes</a:t>
            </a:r>
            <a:r>
              <a:rPr lang="en-US" sz="2800" dirty="0"/>
              <a:t>, the total cost of the project is still over the prevailing wage threshold of $25,000, so the contractors must be paid prevailing wage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 name="Rectangle 5"/>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6806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smtClean="0"/>
              <a:t>(9) Prevailing </a:t>
            </a:r>
            <a:r>
              <a:rPr lang="en-US" sz="2400" b="1" dirty="0"/>
              <a:t>Wage applies to construction projects, but not maintenance projects. How do I know whether my project is construction or maintenance?</a:t>
            </a:r>
            <a:endParaRPr lang="en-US" sz="2400" dirty="0"/>
          </a:p>
          <a:p>
            <a:pPr lvl="0"/>
            <a:r>
              <a:rPr lang="en-US" sz="2400" dirty="0"/>
              <a:t>For the Prevailing Wage Act, maintenance work is defined as “the repair of existing facilities when the size, type or extent of such facilities is not thereby changed or increased” </a:t>
            </a:r>
            <a:r>
              <a:rPr lang="en-US" sz="1800" dirty="0"/>
              <a:t>43 P.S. § 165-2(3).</a:t>
            </a:r>
          </a:p>
          <a:p>
            <a:pPr lvl="0"/>
            <a:r>
              <a:rPr lang="en-US" sz="2400" dirty="0"/>
              <a:t>The Bureau of Labor Law Compliance provides guidance on which </a:t>
            </a:r>
            <a:r>
              <a:rPr lang="en-US" sz="2400" dirty="0" err="1"/>
              <a:t>PennDOT</a:t>
            </a:r>
            <a:r>
              <a:rPr lang="en-US" sz="2400" dirty="0"/>
              <a:t> Treatments are considered construction and maintenance (</a:t>
            </a:r>
            <a:r>
              <a:rPr lang="en-US" sz="2400" dirty="0">
                <a:solidFill>
                  <a:srgbClr val="FF0000"/>
                </a:solidFill>
              </a:rPr>
              <a:t>see attached pages </a:t>
            </a:r>
            <a:r>
              <a:rPr lang="en-US" sz="2400" dirty="0"/>
              <a:t>from the PA Department of Labor and Industry’s website). NOTE: This list is only guidance and the Bureau retains the authority to determine PA prevailing wage requirements.</a:t>
            </a:r>
          </a:p>
          <a:p>
            <a:pPr lvl="0"/>
            <a:r>
              <a:rPr lang="en-US" sz="2400" b="1" i="1" dirty="0">
                <a:solidFill>
                  <a:srgbClr val="FF0000"/>
                </a:solidFill>
              </a:rPr>
              <a:t>DGLVR projects are required to provide an improvement to the road and therefore are almost always considered construction for the purpose of prevailing wages.</a:t>
            </a:r>
            <a:endParaRPr lang="en-US" sz="24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3584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rot="516336">
            <a:off x="-316438" y="3206761"/>
            <a:ext cx="5035221" cy="3837706"/>
          </a:xfrm>
          <a:prstGeom prst="rect">
            <a:avLst/>
          </a:prstGeom>
          <a:ln w="57150">
            <a:solidFill>
              <a:schemeClr val="tx1"/>
            </a:solidFill>
          </a:ln>
        </p:spPr>
      </p:pic>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smtClean="0"/>
              <a:t>(9) Prevailing </a:t>
            </a:r>
            <a:r>
              <a:rPr lang="en-US" sz="2400" b="1" dirty="0"/>
              <a:t>Wage applies to construction projects, but not maintenance projects. How do I know whether my project is construction or maintenance?</a:t>
            </a:r>
            <a:endParaRPr lang="en-US" sz="2400" dirty="0"/>
          </a:p>
          <a:p>
            <a:pPr lvl="0"/>
            <a:r>
              <a:rPr lang="en-US" sz="2400" b="1" i="1" dirty="0" smtClean="0">
                <a:solidFill>
                  <a:srgbClr val="FF0000"/>
                </a:solidFill>
              </a:rPr>
              <a:t>DGLVR </a:t>
            </a:r>
            <a:r>
              <a:rPr lang="en-US" sz="2400" b="1" i="1" dirty="0">
                <a:solidFill>
                  <a:srgbClr val="FF0000"/>
                </a:solidFill>
              </a:rPr>
              <a:t>projects are required to provide an improvement to the road and therefore are almost always considered construction for the purpose of prevailing wages.</a:t>
            </a:r>
            <a:endParaRPr lang="en-US" sz="24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6" name="Picture 5"/>
          <p:cNvPicPr>
            <a:picLocks noChangeAspect="1"/>
          </p:cNvPicPr>
          <p:nvPr/>
        </p:nvPicPr>
        <p:blipFill>
          <a:blip r:embed="rId4"/>
          <a:stretch>
            <a:fillRect/>
          </a:stretch>
        </p:blipFill>
        <p:spPr>
          <a:xfrm rot="21207213">
            <a:off x="4391897" y="3246958"/>
            <a:ext cx="5612611" cy="3845215"/>
          </a:xfrm>
          <a:prstGeom prst="rect">
            <a:avLst/>
          </a:prstGeom>
          <a:ln w="57150">
            <a:solidFill>
              <a:schemeClr val="tx1"/>
            </a:solidFill>
          </a:ln>
        </p:spPr>
      </p:pic>
    </p:spTree>
    <p:extLst>
      <p:ext uri="{BB962C8B-B14F-4D97-AF65-F5344CB8AC3E}">
        <p14:creationId xmlns:p14="http://schemas.microsoft.com/office/powerpoint/2010/main" val="39086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smtClean="0"/>
              <a:t>(10) How </a:t>
            </a:r>
            <a:r>
              <a:rPr lang="en-US" sz="2400" b="1" dirty="0"/>
              <a:t>much more does prevailing wage cost than other labor rates?</a:t>
            </a:r>
            <a:endParaRPr lang="en-US" sz="2400" dirty="0"/>
          </a:p>
          <a:p>
            <a:pPr lvl="0"/>
            <a:r>
              <a:rPr lang="en-US" sz="2400" dirty="0"/>
              <a:t>Prevailing wage rates vary by location and project. The rates for your project are not set until you receive your rate determination from the Bureau of Labor Law Compliance.</a:t>
            </a:r>
          </a:p>
          <a:p>
            <a:pPr lvl="0"/>
            <a:r>
              <a:rPr lang="en-US" sz="2400" dirty="0"/>
              <a:t>To estimate how much prevailing wage might cost when planning your DGLVR project, you can use past prevailing wage rates from similar projects.</a:t>
            </a:r>
          </a:p>
          <a:p>
            <a:pPr lvl="1"/>
            <a:r>
              <a:rPr lang="en-US" sz="2400" dirty="0"/>
              <a:t>talk to your neighboring municipalities about how much their prevailing wage rates were</a:t>
            </a:r>
          </a:p>
          <a:p>
            <a:pPr lvl="1"/>
            <a:r>
              <a:rPr lang="en-US" sz="2400" dirty="0"/>
              <a:t>you can search for registered prevailing wage projects and view their rates on the Department of Labor and Industry’s website here: </a:t>
            </a:r>
            <a:r>
              <a:rPr lang="en-US" sz="2400" u="sng" dirty="0">
                <a:hlinkClick r:id="rId3"/>
              </a:rPr>
              <a:t>https://www.dli.pa.gov/Individuals/Labor-Management-Relations/llc/prevailing-wage/Pages/Prevailing-Wage-App.aspx</a:t>
            </a:r>
            <a:r>
              <a:rPr lang="en-US" sz="2400" dirty="0"/>
              <a:t>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93002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400" b="1" dirty="0" smtClean="0"/>
              <a:t>(11) If </a:t>
            </a:r>
            <a:r>
              <a:rPr lang="en-US" sz="2400" b="1" dirty="0"/>
              <a:t>the Prevailing Wage Act applies to my project, who gets paid prevailing wage?</a:t>
            </a:r>
            <a:endParaRPr lang="en-US" sz="2400" dirty="0"/>
          </a:p>
          <a:p>
            <a:pPr lvl="0">
              <a:spcBef>
                <a:spcPts val="0"/>
              </a:spcBef>
            </a:pPr>
            <a:r>
              <a:rPr lang="en-US" sz="2100" dirty="0">
                <a:solidFill>
                  <a:srgbClr val="FF0000"/>
                </a:solidFill>
              </a:rPr>
              <a:t>Municipal employees are not contractors and therefore do not need to be paid prevailing wage</a:t>
            </a:r>
          </a:p>
          <a:p>
            <a:pPr lvl="0">
              <a:spcBef>
                <a:spcPts val="0"/>
              </a:spcBef>
            </a:pPr>
            <a:r>
              <a:rPr lang="en-US" sz="2100" dirty="0"/>
              <a:t>All contracted labor actively involved in construction, </a:t>
            </a:r>
            <a:r>
              <a:rPr lang="en-US" sz="2100" u="sng" dirty="0">
                <a:solidFill>
                  <a:srgbClr val="FF0000"/>
                </a:solidFill>
              </a:rPr>
              <a:t>including owner/operators</a:t>
            </a:r>
            <a:r>
              <a:rPr lang="en-US" sz="2100" dirty="0">
                <a:solidFill>
                  <a:srgbClr val="FF0000"/>
                </a:solidFill>
              </a:rPr>
              <a:t> </a:t>
            </a:r>
            <a:r>
              <a:rPr lang="en-US" sz="2100" dirty="0"/>
              <a:t>of a contracting business, must be paid prevailing wage</a:t>
            </a:r>
          </a:p>
          <a:p>
            <a:pPr lvl="0">
              <a:spcBef>
                <a:spcPts val="0"/>
              </a:spcBef>
            </a:pPr>
            <a:r>
              <a:rPr lang="en-US" sz="2100" dirty="0">
                <a:solidFill>
                  <a:srgbClr val="FF0000"/>
                </a:solidFill>
              </a:rPr>
              <a:t>Supervisory personnel do NOT need to be paid prevailing wage</a:t>
            </a:r>
          </a:p>
          <a:p>
            <a:pPr lvl="1">
              <a:spcBef>
                <a:spcPts val="0"/>
              </a:spcBef>
            </a:pPr>
            <a:r>
              <a:rPr lang="en-US" sz="2100" dirty="0"/>
              <a:t>Supervisory personnel inspect/provide guidance on site. If they actively participate in the construction, such as by picking up a shovel to help spread aggregate, they should be paid prevailing wage for the hours they spend actually doing road construction</a:t>
            </a:r>
          </a:p>
          <a:p>
            <a:pPr lvl="0">
              <a:spcBef>
                <a:spcPts val="0"/>
              </a:spcBef>
            </a:pPr>
            <a:r>
              <a:rPr lang="en-US" sz="2100" u="sng" dirty="0">
                <a:solidFill>
                  <a:srgbClr val="FF0000"/>
                </a:solidFill>
              </a:rPr>
              <a:t>Vendors whose sole involvement in the project is delivering materials on site, including truck drivers delivering aggregate, do NOT need to be paid prevailing wage</a:t>
            </a:r>
            <a:endParaRPr lang="en-US" sz="2100" dirty="0">
              <a:solidFill>
                <a:srgbClr val="FF0000"/>
              </a:solidFill>
            </a:endParaRPr>
          </a:p>
          <a:p>
            <a:pPr lvl="1">
              <a:spcBef>
                <a:spcPts val="0"/>
              </a:spcBef>
            </a:pPr>
            <a:r>
              <a:rPr lang="en-US" sz="2100" dirty="0"/>
              <a:t>Trucks delivering aggregate/pavement into a paver are vendors</a:t>
            </a:r>
          </a:p>
          <a:p>
            <a:pPr lvl="1">
              <a:spcBef>
                <a:spcPts val="0"/>
              </a:spcBef>
            </a:pPr>
            <a:r>
              <a:rPr lang="en-US" sz="2100" dirty="0"/>
              <a:t>If a truck delivers aggregate and then stays on site, is loaded with debris, and hauls it off site, the truck is no longer considered a vendor and the driver should be paid prevailing wage for the time spend participating in project work</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94422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(12) As </a:t>
            </a:r>
            <a:r>
              <a:rPr lang="en-US" sz="2800" b="1" dirty="0"/>
              <a:t>a DGLVR grant recipient, what are my responsibilities in regards to the Prevailing Wage Act? </a:t>
            </a:r>
            <a:endParaRPr lang="en-US" sz="2800" dirty="0"/>
          </a:p>
          <a:p>
            <a:pPr lvl="0"/>
            <a:endParaRPr lang="en-US" sz="2800" dirty="0" smtClean="0">
              <a:solidFill>
                <a:srgbClr val="FF0000"/>
              </a:solidFill>
            </a:endParaRPr>
          </a:p>
          <a:p>
            <a:pPr lvl="0"/>
            <a:r>
              <a:rPr lang="en-US" sz="2800" dirty="0" smtClean="0">
                <a:solidFill>
                  <a:srgbClr val="FF0000"/>
                </a:solidFill>
              </a:rPr>
              <a:t>It </a:t>
            </a:r>
            <a:r>
              <a:rPr lang="en-US" sz="2800" dirty="0">
                <a:solidFill>
                  <a:srgbClr val="FF0000"/>
                </a:solidFill>
              </a:rPr>
              <a:t>is the grant recipient’s responsibility </a:t>
            </a:r>
            <a:r>
              <a:rPr lang="en-US" sz="2800" dirty="0"/>
              <a:t>to contact the Bureau of Labor Law Compliance for a prevailing wage rate determination on your DGLVR project</a:t>
            </a:r>
          </a:p>
          <a:p>
            <a:pPr lvl="0"/>
            <a:r>
              <a:rPr lang="en-US" sz="2800" dirty="0"/>
              <a:t>If prevailing wage applies to your project, </a:t>
            </a:r>
            <a:r>
              <a:rPr lang="en-US" sz="2800" dirty="0">
                <a:solidFill>
                  <a:srgbClr val="FF0000"/>
                </a:solidFill>
              </a:rPr>
              <a:t>you must bid the project as a prevailing wage project</a:t>
            </a:r>
            <a:r>
              <a:rPr lang="en-US" sz="2800" dirty="0"/>
              <a:t> and include the prevailing wage rates in the contract with your contractor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 name="Rectangle 5"/>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77127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0960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(13) What </a:t>
            </a:r>
            <a:r>
              <a:rPr lang="en-US" sz="2800" b="1" dirty="0"/>
              <a:t>if the Prevailing Wage Act applies to my DGLVR project and I didn’t know</a:t>
            </a:r>
            <a:r>
              <a:rPr lang="en-US" sz="2800" b="1" dirty="0" smtClean="0"/>
              <a:t>?</a:t>
            </a:r>
            <a:endParaRPr lang="en-US" sz="2800" dirty="0" smtClean="0"/>
          </a:p>
          <a:p>
            <a:pPr lvl="0"/>
            <a:r>
              <a:rPr lang="en-US" sz="2800" dirty="0" smtClean="0"/>
              <a:t>You </a:t>
            </a:r>
            <a:r>
              <a:rPr lang="en-US" sz="2800" dirty="0"/>
              <a:t>are still required to pay prevailing wage and can do so without additional fees or consequences</a:t>
            </a:r>
          </a:p>
          <a:p>
            <a:pPr lvl="0"/>
            <a:r>
              <a:rPr lang="en-US" sz="2800" dirty="0"/>
              <a:t>Notify the contractor, contact the Bureau of Labor Law Compliance to obtain a rate determination, and provide a copy of the certified payroll to the Conservation District to verify that you have followed the provisions of the Prevailing Wage </a:t>
            </a:r>
            <a:r>
              <a:rPr lang="en-US" sz="2800" dirty="0" smtClean="0"/>
              <a:t>Act</a:t>
            </a:r>
            <a:endParaRPr lang="en-US" sz="2800" dirty="0">
              <a:solidFill>
                <a:srgbClr val="FF0000"/>
              </a:solidFill>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91530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5"/>
          <a:srcRect l="30745" t="8086" r="30353" b="13026"/>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Q&amp;A</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srgbClr val="FF0000"/>
                </a:solidFill>
                <a:effectLst/>
                <a:uLnTx/>
                <a:uFillTx/>
                <a:latin typeface="Calibri"/>
                <a:ea typeface="+mn-ea"/>
                <a:cs typeface="+mn-cs"/>
              </a:rPr>
              <a:t>Note you can ask a question anonymously</a:t>
            </a:r>
            <a:endParaRPr kumimoji="0" lang="en-US" sz="2000" b="0" i="1" u="none" strike="noStrike" kern="1200" cap="none" spc="0" normalizeH="0" baseline="0" noProof="0" dirty="0">
              <a:ln>
                <a:noFill/>
              </a:ln>
              <a:solidFill>
                <a:srgbClr val="FF0000"/>
              </a:solidFill>
              <a:effectLst/>
              <a:uLnTx/>
              <a:uFillTx/>
              <a:latin typeface="Calibri"/>
              <a:ea typeface="+mn-ea"/>
              <a:cs typeface="+mn-cs"/>
            </a:endParaRP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Q&amp;A</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srgbClr val="FF0000"/>
                </a:solidFill>
                <a:effectLst/>
                <a:uLnTx/>
                <a:uFillTx/>
                <a:latin typeface="Calibri"/>
                <a:ea typeface="+mn-ea"/>
                <a:cs typeface="+mn-cs"/>
              </a:rPr>
              <a:t>Slide #</a:t>
            </a:r>
            <a:endParaRPr kumimoji="0" lang="en-US" sz="2000" b="0" i="1" u="none" strike="noStrike" kern="1200" cap="none" spc="0" normalizeH="0" baseline="0" noProof="0" dirty="0">
              <a:ln>
                <a:noFill/>
              </a:ln>
              <a:solidFill>
                <a:srgbClr val="FF0000"/>
              </a:solidFill>
              <a:effectLst/>
              <a:uLnTx/>
              <a:uFillTx/>
              <a:latin typeface="Calibri"/>
              <a:ea typeface="+mn-ea"/>
              <a:cs typeface="+mn-cs"/>
            </a:endParaRP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7072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68580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smtClean="0"/>
              <a:t>(14) What </a:t>
            </a:r>
            <a:r>
              <a:rPr lang="en-US" sz="2800" b="1" dirty="0"/>
              <a:t>happens if I (a municipality/public entity) don’t pay prevailing wage when required</a:t>
            </a:r>
            <a:r>
              <a:rPr lang="en-US" sz="2800" b="1" dirty="0" smtClean="0"/>
              <a:t>?</a:t>
            </a:r>
          </a:p>
          <a:p>
            <a:pPr lvl="0"/>
            <a:r>
              <a:rPr lang="en-US" sz="2800" dirty="0" smtClean="0"/>
              <a:t>If </a:t>
            </a:r>
            <a:r>
              <a:rPr lang="en-US" sz="2800" dirty="0"/>
              <a:t>a municipality/public entity does not pay its contracted labor the prevailing wages legally required, that is a civil matter between the municipality/public entity and the contractor</a:t>
            </a:r>
          </a:p>
          <a:p>
            <a:pPr lvl="0"/>
            <a:r>
              <a:rPr lang="en-US" sz="2800" dirty="0"/>
              <a:t>You can rectify the situation by paying the difference in wages due to the contractor</a:t>
            </a:r>
          </a:p>
          <a:p>
            <a:pPr lvl="0"/>
            <a:r>
              <a:rPr lang="en-US" sz="2800" dirty="0">
                <a:solidFill>
                  <a:srgbClr val="FF0000"/>
                </a:solidFill>
              </a:rPr>
              <a:t>If the municipality/public entity refuses to pay prevailing wages when required, the civil matter can turn into a criminal matter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94138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(15) What </a:t>
            </a:r>
            <a:r>
              <a:rPr lang="en-US" sz="2800" b="1" dirty="0"/>
              <a:t>if my contractor doesn’t want to pay prevailing wage to themselves and/or their employees?</a:t>
            </a:r>
            <a:endParaRPr lang="en-US" sz="2800" dirty="0"/>
          </a:p>
          <a:p>
            <a:pPr lvl="0"/>
            <a:r>
              <a:rPr lang="en-US" sz="2600" dirty="0"/>
              <a:t>If the contractor is working on a DGLVR project that totals $25,000 or more, they are </a:t>
            </a:r>
            <a:r>
              <a:rPr lang="en-US" sz="2600" dirty="0">
                <a:solidFill>
                  <a:srgbClr val="FF0000"/>
                </a:solidFill>
              </a:rPr>
              <a:t>required by law </a:t>
            </a:r>
            <a:r>
              <a:rPr lang="en-US" sz="2600" dirty="0"/>
              <a:t>to comply with the Pennsylvania Prevailing Wage Act. </a:t>
            </a:r>
          </a:p>
          <a:p>
            <a:pPr lvl="0"/>
            <a:r>
              <a:rPr lang="en-US" sz="2600" i="1" dirty="0">
                <a:solidFill>
                  <a:srgbClr val="FF0000"/>
                </a:solidFill>
              </a:rPr>
              <a:t>Small “owner/operator” contractors where the owner performs all the work are still required to pay themselves prevailing wage.</a:t>
            </a:r>
            <a:endParaRPr lang="en-US" sz="2600" dirty="0">
              <a:solidFill>
                <a:srgbClr val="FF0000"/>
              </a:solidFill>
            </a:endParaRPr>
          </a:p>
          <a:p>
            <a:pPr lvl="0"/>
            <a:r>
              <a:rPr lang="en-US" sz="2600" dirty="0" smtClean="0"/>
              <a:t>If </a:t>
            </a:r>
            <a:r>
              <a:rPr lang="en-US" sz="2600" dirty="0"/>
              <a:t>the contractor does not pay prevailing wage (even to themselves) when required by law, </a:t>
            </a:r>
            <a:r>
              <a:rPr lang="en-US" sz="2600" dirty="0">
                <a:solidFill>
                  <a:srgbClr val="FF0000"/>
                </a:solidFill>
              </a:rPr>
              <a:t>they can be debarred from working on publicly funded projects for up to 3 years</a:t>
            </a:r>
            <a:r>
              <a:rPr lang="en-US" sz="2600" dirty="0"/>
              <a:t>. The company’s name and owner’s name are published on a debarment list so that municipalities and other public entities know that the contractor is ineligible to work on their public projects.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84029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304800" y="762000"/>
            <a:ext cx="37338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Debarment Search:</a:t>
            </a:r>
            <a:endParaRPr lang="en-US" sz="2800" b="1" dirty="0"/>
          </a:p>
          <a:p>
            <a:pPr marL="0" indent="0">
              <a:buNone/>
            </a:pPr>
            <a:r>
              <a:rPr lang="en-US" sz="2400" b="1" i="1" dirty="0">
                <a:hlinkClick r:id="rId3"/>
              </a:rPr>
              <a:t>https://</a:t>
            </a:r>
            <a:r>
              <a:rPr lang="en-US" sz="2400" b="1" i="1" dirty="0" smtClean="0">
                <a:hlinkClick r:id="rId3"/>
              </a:rPr>
              <a:t>www.dgs.internet.state.pa.us/debarmentsearch/debarment/index</a:t>
            </a:r>
            <a:endParaRPr lang="en-US" sz="2400" b="1" i="1" dirty="0" smtClean="0"/>
          </a:p>
          <a:p>
            <a:endParaRPr lang="en-US" sz="2800" b="1" i="1" dirty="0"/>
          </a:p>
          <a:p>
            <a:endParaRPr lang="en-US" sz="2400" b="1" i="1" dirty="0"/>
          </a:p>
          <a:p>
            <a:pPr marL="0" indent="0">
              <a:buNone/>
            </a:pPr>
            <a:endParaRPr lang="en-US" sz="2400" b="1" i="1" dirty="0"/>
          </a:p>
          <a:p>
            <a:pPr marL="0" indent="0">
              <a:buNone/>
            </a:pPr>
            <a:r>
              <a:rPr lang="en-US" sz="2400" b="1" i="1" dirty="0"/>
              <a:t>	</a:t>
            </a:r>
          </a:p>
          <a:p>
            <a:pPr marL="0" lvl="0" indent="0">
              <a:buNone/>
            </a:pPr>
            <a:endParaRPr lang="en-US" sz="2600" dirty="0"/>
          </a:p>
        </p:txBody>
      </p:sp>
      <p:pic>
        <p:nvPicPr>
          <p:cNvPr id="3" name="Picture 2"/>
          <p:cNvPicPr>
            <a:picLocks noChangeAspect="1"/>
          </p:cNvPicPr>
          <p:nvPr/>
        </p:nvPicPr>
        <p:blipFill>
          <a:blip r:embed="rId4"/>
          <a:stretch>
            <a:fillRect/>
          </a:stretch>
        </p:blipFill>
        <p:spPr>
          <a:xfrm>
            <a:off x="4191000" y="723899"/>
            <a:ext cx="4925963" cy="5510285"/>
          </a:xfrm>
          <a:prstGeom prst="rect">
            <a:avLst/>
          </a:prstGeom>
        </p:spPr>
      </p:pic>
    </p:spTree>
    <p:extLst>
      <p:ext uri="{BB962C8B-B14F-4D97-AF65-F5344CB8AC3E}">
        <p14:creationId xmlns:p14="http://schemas.microsoft.com/office/powerpoint/2010/main" val="1622386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3" name="Picture 2"/>
          <p:cNvPicPr>
            <a:picLocks noChangeAspect="1"/>
          </p:cNvPicPr>
          <p:nvPr/>
        </p:nvPicPr>
        <p:blipFill>
          <a:blip r:embed="rId3"/>
          <a:stretch>
            <a:fillRect/>
          </a:stretch>
        </p:blipFill>
        <p:spPr>
          <a:xfrm rot="21207213">
            <a:off x="4468095" y="3278244"/>
            <a:ext cx="5612611" cy="3845215"/>
          </a:xfrm>
          <a:prstGeom prst="rect">
            <a:avLst/>
          </a:prstGeom>
          <a:ln w="57150">
            <a:solidFill>
              <a:schemeClr val="tx1"/>
            </a:solidFill>
          </a:ln>
        </p:spPr>
      </p:pic>
      <p:pic>
        <p:nvPicPr>
          <p:cNvPr id="2" name="Picture 1"/>
          <p:cNvPicPr>
            <a:picLocks noChangeAspect="1"/>
          </p:cNvPicPr>
          <p:nvPr/>
        </p:nvPicPr>
        <p:blipFill>
          <a:blip r:embed="rId4"/>
          <a:stretch>
            <a:fillRect/>
          </a:stretch>
        </p:blipFill>
        <p:spPr>
          <a:xfrm rot="516336">
            <a:off x="-340999" y="3238046"/>
            <a:ext cx="5035221" cy="3837706"/>
          </a:xfrm>
          <a:prstGeom prst="rect">
            <a:avLst/>
          </a:prstGeom>
          <a:ln w="57150">
            <a:solidFill>
              <a:schemeClr val="tx1"/>
            </a:solidFill>
          </a:ln>
        </p:spPr>
      </p:pic>
      <p:sp>
        <p:nvSpPr>
          <p:cNvPr id="8"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Additional Pages</a:t>
            </a:r>
          </a:p>
          <a:p>
            <a:pPr marL="0" indent="0">
              <a:buNone/>
            </a:pPr>
            <a:r>
              <a:rPr lang="en-US" sz="2800" b="1" i="1" dirty="0">
                <a:solidFill>
                  <a:srgbClr val="FF0000"/>
                </a:solidFill>
              </a:rPr>
              <a:t>DGLVR projects are required to provide an improvement to the road and therefore are almost always considered construction for the purpose of prevailing wages.</a:t>
            </a:r>
            <a:endParaRPr lang="en-US" sz="2800" dirty="0">
              <a:solidFill>
                <a:srgbClr val="FF0000"/>
              </a:solidFill>
            </a:endParaRPr>
          </a:p>
          <a:p>
            <a:pPr marL="0" lvl="0" indent="0">
              <a:buNone/>
            </a:pPr>
            <a:endParaRPr lang="en-US" sz="2600" dirty="0"/>
          </a:p>
        </p:txBody>
      </p:sp>
    </p:spTree>
    <p:extLst>
      <p:ext uri="{BB962C8B-B14F-4D97-AF65-F5344CB8AC3E}">
        <p14:creationId xmlns:p14="http://schemas.microsoft.com/office/powerpoint/2010/main" val="4015636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8"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smtClean="0">
                <a:ln>
                  <a:noFill/>
                </a:ln>
                <a:solidFill>
                  <a:srgbClr val="FF0000"/>
                </a:solidFill>
                <a:effectLst/>
                <a:uLnTx/>
                <a:uFillTx/>
                <a:latin typeface="Calibri"/>
                <a:ea typeface="+mn-ea"/>
                <a:cs typeface="+mn-cs"/>
              </a:rPr>
              <a:t>Additional questions or clarifications?</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3"/>
          <a:stretch>
            <a:fillRect/>
          </a:stretch>
        </p:blipFill>
        <p:spPr>
          <a:xfrm rot="20718630">
            <a:off x="3604042" y="1765961"/>
            <a:ext cx="6305481" cy="8203248"/>
          </a:xfrm>
          <a:prstGeom prst="rect">
            <a:avLst/>
          </a:prstGeom>
          <a:ln>
            <a:solidFill>
              <a:srgbClr val="000000"/>
            </a:solidFill>
          </a:ln>
        </p:spPr>
      </p:pic>
      <p:pic>
        <p:nvPicPr>
          <p:cNvPr id="13" name="Picture 12"/>
          <p:cNvPicPr>
            <a:picLocks noChangeAspect="1"/>
          </p:cNvPicPr>
          <p:nvPr/>
        </p:nvPicPr>
        <p:blipFill>
          <a:blip r:embed="rId4"/>
          <a:stretch>
            <a:fillRect/>
          </a:stretch>
        </p:blipFill>
        <p:spPr>
          <a:xfrm rot="756783">
            <a:off x="-1449042" y="1712774"/>
            <a:ext cx="6427588" cy="8443464"/>
          </a:xfrm>
          <a:prstGeom prst="rect">
            <a:avLst/>
          </a:prstGeom>
          <a:ln>
            <a:solidFill>
              <a:srgbClr val="000000"/>
            </a:solidFill>
          </a:ln>
        </p:spPr>
      </p:pic>
    </p:spTree>
    <p:extLst>
      <p:ext uri="{BB962C8B-B14F-4D97-AF65-F5344CB8AC3E}">
        <p14:creationId xmlns:p14="http://schemas.microsoft.com/office/powerpoint/2010/main" val="2900141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57200" y="502280"/>
            <a:ext cx="8229600" cy="544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smtClean="0">
                <a:ln>
                  <a:noFill/>
                </a:ln>
                <a:solidFill>
                  <a:srgbClr val="FFFF00"/>
                </a:solidFill>
                <a:effectLst/>
                <a:uLnTx/>
                <a:uFillTx/>
                <a:latin typeface="Calibri"/>
                <a:ea typeface="Times New Roman"/>
                <a:cs typeface="+mn-cs"/>
              </a:rPr>
              <a:t>Purpose: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smtClean="0">
                <a:ln>
                  <a:noFill/>
                </a:ln>
                <a:solidFill>
                  <a:srgbClr val="FFFF00"/>
                </a:solidFill>
                <a:effectLst/>
                <a:uLnTx/>
                <a:uFillTx/>
                <a:latin typeface="Calibri"/>
                <a:ea typeface="Times New Roman"/>
                <a:cs typeface="+mn-cs"/>
              </a:rPr>
              <a:t>Part 2</a:t>
            </a:r>
            <a:endParaRPr kumimoji="0" lang="en-US" sz="3200" b="1" i="0" u="none" strike="noStrike" kern="1200" cap="none" spc="0" normalizeH="0" baseline="0" noProof="0" dirty="0">
              <a:ln>
                <a:noFill/>
              </a:ln>
              <a:solidFill>
                <a:srgbClr val="FFFF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a:ea typeface="Times New Roman"/>
                <a:cs typeface="+mn-cs"/>
              </a:rPr>
              <a:t>Review </a:t>
            </a:r>
            <a:r>
              <a:rPr kumimoji="0" lang="en-US" sz="3200" b="1" i="0" u="none" strike="noStrike" kern="1200" cap="none" spc="0" normalizeH="0" baseline="0" noProof="0" dirty="0" smtClean="0">
                <a:ln>
                  <a:noFill/>
                </a:ln>
                <a:solidFill>
                  <a:prstClr val="white"/>
                </a:solidFill>
                <a:effectLst/>
                <a:uLnTx/>
                <a:uFillTx/>
                <a:latin typeface="Calibri"/>
                <a:ea typeface="Times New Roman"/>
                <a:cs typeface="+mn-cs"/>
              </a:rPr>
              <a:t>CD Responsibilities</a:t>
            </a: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smtClean="0">
              <a:ln>
                <a:noFill/>
              </a:ln>
              <a:solidFill>
                <a:prstClr val="white"/>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smtClean="0">
              <a:ln>
                <a:noFill/>
              </a:ln>
              <a:solidFill>
                <a:prstClr val="white"/>
              </a:solidFill>
              <a:effectLst/>
              <a:uLnTx/>
              <a:uFillTx/>
              <a:latin typeface="Calibri"/>
              <a:ea typeface="Times New Roman"/>
              <a:cs typeface="+mn-cs"/>
            </a:endParaRP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3" name="Rectangle 12"/>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138161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304800" y="462643"/>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a:t>Applicants must keep record of compliance</a:t>
            </a:r>
          </a:p>
          <a:p>
            <a:r>
              <a:rPr lang="en-US" sz="2800" b="1" u="sng" dirty="0"/>
              <a:t>Districts must verify </a:t>
            </a:r>
          </a:p>
          <a:p>
            <a:pPr lvl="1"/>
            <a:r>
              <a:rPr lang="en-US" sz="2400" b="1" u="sng" dirty="0"/>
              <a:t>What's the best way </a:t>
            </a:r>
            <a:r>
              <a:rPr lang="en-US" sz="2400" b="1" dirty="0"/>
              <a:t>?</a:t>
            </a:r>
            <a:endParaRPr lang="en-US" sz="2400" dirty="0"/>
          </a:p>
          <a:p>
            <a:pPr marL="0" indent="0">
              <a:buNone/>
            </a:pPr>
            <a:r>
              <a:rPr lang="en-US" sz="2400" b="1" dirty="0"/>
              <a:t>	</a:t>
            </a:r>
            <a:r>
              <a:rPr lang="en-US" sz="2400" b="1" dirty="0">
                <a:solidFill>
                  <a:srgbClr val="FF0000"/>
                </a:solidFill>
              </a:rPr>
              <a:t>best</a:t>
            </a:r>
            <a:r>
              <a:rPr lang="en-US" sz="2400" b="1" dirty="0"/>
              <a:t>	 Notarized letter and certified payroll (Venango ex.) </a:t>
            </a:r>
          </a:p>
          <a:p>
            <a:pPr marL="0" indent="0">
              <a:buNone/>
            </a:pPr>
            <a:r>
              <a:rPr lang="en-US" sz="2400" b="1" i="1" dirty="0" smtClean="0"/>
              <a:t>		</a:t>
            </a:r>
            <a:endParaRPr lang="en-US" sz="2400" b="1" i="1" dirty="0"/>
          </a:p>
          <a:p>
            <a:pPr marL="0" indent="0">
              <a:buNone/>
            </a:pPr>
            <a:r>
              <a:rPr lang="en-US" sz="2400" b="1" i="1" dirty="0"/>
              <a:t>	</a:t>
            </a:r>
          </a:p>
          <a:p>
            <a:pPr marL="0" lvl="0" indent="0">
              <a:buNone/>
            </a:pPr>
            <a:endParaRPr lang="en-US" sz="2600" dirty="0"/>
          </a:p>
        </p:txBody>
      </p:sp>
    </p:spTree>
    <p:extLst>
      <p:ext uri="{BB962C8B-B14F-4D97-AF65-F5344CB8AC3E}">
        <p14:creationId xmlns:p14="http://schemas.microsoft.com/office/powerpoint/2010/main" val="2477345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0" y="434068"/>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Example from </a:t>
            </a:r>
          </a:p>
          <a:p>
            <a:pPr marL="0" lvl="0" indent="0">
              <a:buNone/>
            </a:pPr>
            <a:r>
              <a:rPr lang="en-US" sz="2800" b="1" dirty="0" smtClean="0"/>
              <a:t>Venango:</a:t>
            </a:r>
            <a:endParaRPr lang="en-US" sz="2400" b="1" i="1" dirty="0"/>
          </a:p>
          <a:p>
            <a:pPr marL="0" indent="0">
              <a:buNone/>
            </a:pPr>
            <a:endParaRPr lang="en-US" sz="2400" b="1" i="1" dirty="0"/>
          </a:p>
          <a:p>
            <a:pPr marL="0" indent="0">
              <a:buNone/>
            </a:pPr>
            <a:endParaRPr lang="en-US" sz="2400" b="1" i="1" dirty="0"/>
          </a:p>
          <a:p>
            <a:pPr marL="0" indent="0">
              <a:buNone/>
            </a:pPr>
            <a:r>
              <a:rPr lang="en-US" sz="2400" b="1" i="1" dirty="0"/>
              <a:t>	</a:t>
            </a:r>
          </a:p>
          <a:p>
            <a:pPr marL="0" lvl="0" indent="0">
              <a:buNone/>
            </a:pPr>
            <a:endParaRPr lang="en-US" sz="2600" dirty="0"/>
          </a:p>
        </p:txBody>
      </p:sp>
      <p:pic>
        <p:nvPicPr>
          <p:cNvPr id="3" name="Picture 2"/>
          <p:cNvPicPr>
            <a:picLocks noChangeAspect="1"/>
          </p:cNvPicPr>
          <p:nvPr/>
        </p:nvPicPr>
        <p:blipFill>
          <a:blip r:embed="rId3"/>
          <a:stretch>
            <a:fillRect/>
          </a:stretch>
        </p:blipFill>
        <p:spPr>
          <a:xfrm>
            <a:off x="2391070" y="-15240"/>
            <a:ext cx="6816245" cy="6720839"/>
          </a:xfrm>
          <a:prstGeom prst="rect">
            <a:avLst/>
          </a:prstGeom>
        </p:spPr>
      </p:pic>
    </p:spTree>
    <p:extLst>
      <p:ext uri="{BB962C8B-B14F-4D97-AF65-F5344CB8AC3E}">
        <p14:creationId xmlns:p14="http://schemas.microsoft.com/office/powerpoint/2010/main" val="51312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0" y="434068"/>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Example from </a:t>
            </a:r>
          </a:p>
          <a:p>
            <a:pPr marL="0" lvl="0" indent="0">
              <a:buNone/>
            </a:pPr>
            <a:r>
              <a:rPr lang="en-US" sz="2800" b="1" dirty="0" smtClean="0"/>
              <a:t>Venango:</a:t>
            </a:r>
            <a:endParaRPr lang="en-US" sz="2400" b="1" i="1" dirty="0"/>
          </a:p>
          <a:p>
            <a:pPr marL="0" indent="0">
              <a:buNone/>
            </a:pPr>
            <a:endParaRPr lang="en-US" sz="2400" b="1" i="1" dirty="0"/>
          </a:p>
          <a:p>
            <a:pPr marL="0" indent="0">
              <a:buNone/>
            </a:pPr>
            <a:endParaRPr lang="en-US" sz="2400" b="1" i="1" dirty="0"/>
          </a:p>
          <a:p>
            <a:pPr marL="0" indent="0">
              <a:buNone/>
            </a:pPr>
            <a:r>
              <a:rPr lang="en-US" sz="2400" b="1" i="1" dirty="0"/>
              <a:t>	</a:t>
            </a:r>
          </a:p>
          <a:p>
            <a:pPr marL="0" lvl="0" indent="0">
              <a:buNone/>
            </a:pPr>
            <a:endParaRPr lang="en-US" sz="2600" dirty="0"/>
          </a:p>
        </p:txBody>
      </p:sp>
      <p:pic>
        <p:nvPicPr>
          <p:cNvPr id="3" name="Picture 2"/>
          <p:cNvPicPr>
            <a:picLocks noChangeAspect="1"/>
          </p:cNvPicPr>
          <p:nvPr/>
        </p:nvPicPr>
        <p:blipFill>
          <a:blip r:embed="rId3"/>
          <a:stretch>
            <a:fillRect/>
          </a:stretch>
        </p:blipFill>
        <p:spPr>
          <a:xfrm>
            <a:off x="2391070" y="-15240"/>
            <a:ext cx="6816245" cy="6720839"/>
          </a:xfrm>
          <a:prstGeom prst="rect">
            <a:avLst/>
          </a:prstGeom>
        </p:spPr>
      </p:pic>
      <p:pic>
        <p:nvPicPr>
          <p:cNvPr id="4" name="Picture 3"/>
          <p:cNvPicPr>
            <a:picLocks noChangeAspect="1"/>
          </p:cNvPicPr>
          <p:nvPr/>
        </p:nvPicPr>
        <p:blipFill>
          <a:blip r:embed="rId4"/>
          <a:stretch>
            <a:fillRect/>
          </a:stretch>
        </p:blipFill>
        <p:spPr>
          <a:xfrm>
            <a:off x="838200" y="1550676"/>
            <a:ext cx="7315200" cy="4674591"/>
          </a:xfrm>
          <a:prstGeom prst="rect">
            <a:avLst/>
          </a:prstGeom>
          <a:ln w="57150">
            <a:solidFill>
              <a:schemeClr val="tx1"/>
            </a:solidFill>
          </a:ln>
        </p:spPr>
      </p:pic>
    </p:spTree>
    <p:extLst>
      <p:ext uri="{BB962C8B-B14F-4D97-AF65-F5344CB8AC3E}">
        <p14:creationId xmlns:p14="http://schemas.microsoft.com/office/powerpoint/2010/main" val="2327217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550332"/>
            <a:ext cx="8295968" cy="6322416"/>
          </a:xfrm>
          <a:prstGeom prst="rect">
            <a:avLst/>
          </a:prstGeom>
        </p:spPr>
      </p:pic>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0" y="434068"/>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Example from Venango:</a:t>
            </a:r>
            <a:endParaRPr lang="en-US" sz="2400" b="1" i="1" dirty="0"/>
          </a:p>
          <a:p>
            <a:pPr marL="0" indent="0">
              <a:buNone/>
            </a:pPr>
            <a:endParaRPr lang="en-US" sz="2400" b="1" i="1" dirty="0"/>
          </a:p>
          <a:p>
            <a:pPr marL="0" indent="0">
              <a:buNone/>
            </a:pPr>
            <a:endParaRPr lang="en-US" sz="2400" b="1" i="1" dirty="0"/>
          </a:p>
          <a:p>
            <a:pPr marL="0" indent="0">
              <a:buNone/>
            </a:pPr>
            <a:r>
              <a:rPr lang="en-US" sz="2400" b="1" i="1" dirty="0"/>
              <a:t>	</a:t>
            </a:r>
          </a:p>
          <a:p>
            <a:pPr marL="0" lvl="0" indent="0">
              <a:buNone/>
            </a:pPr>
            <a:endParaRPr lang="en-US" sz="2600" dirty="0"/>
          </a:p>
        </p:txBody>
      </p:sp>
    </p:spTree>
    <p:extLst>
      <p:ext uri="{BB962C8B-B14F-4D97-AF65-F5344CB8AC3E}">
        <p14:creationId xmlns:p14="http://schemas.microsoft.com/office/powerpoint/2010/main" val="1315438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57200" y="502280"/>
            <a:ext cx="8229600" cy="5441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rgbClr val="FFFF00"/>
                </a:solidFill>
                <a:ea typeface="Times New Roman"/>
              </a:rPr>
              <a:t>Purpose:</a:t>
            </a:r>
          </a:p>
          <a:p>
            <a:pPr marL="0" indent="0">
              <a:buNone/>
            </a:pPr>
            <a:r>
              <a:rPr lang="en-US" sz="3200" b="1" dirty="0" smtClean="0">
                <a:solidFill>
                  <a:srgbClr val="FFFF00"/>
                </a:solidFill>
                <a:ea typeface="Times New Roman"/>
              </a:rPr>
              <a:t>Part 1</a:t>
            </a:r>
          </a:p>
          <a:p>
            <a:r>
              <a:rPr lang="en-US" sz="3200" b="1" dirty="0" smtClean="0">
                <a:solidFill>
                  <a:schemeClr val="bg1"/>
                </a:solidFill>
                <a:ea typeface="Times New Roman"/>
              </a:rPr>
              <a:t>Review new Q&amp;A on Prevailing Wage</a:t>
            </a:r>
            <a:endParaRPr lang="en-US" b="1" dirty="0">
              <a:solidFill>
                <a:schemeClr val="bg1"/>
              </a:solidFill>
              <a:ea typeface="Times New Roman"/>
            </a:endParaRPr>
          </a:p>
          <a:p>
            <a:pPr lvl="1">
              <a:buFont typeface="Arial" panose="020B0604020202020204" pitchFamily="34" charset="0"/>
              <a:buChar char="•"/>
            </a:pPr>
            <a:r>
              <a:rPr lang="en-US" b="1" dirty="0" smtClean="0">
                <a:solidFill>
                  <a:schemeClr val="bg1"/>
                </a:solidFill>
                <a:ea typeface="Times New Roman"/>
              </a:rPr>
              <a:t>Clarify any issues in document</a:t>
            </a:r>
          </a:p>
          <a:p>
            <a:pPr lvl="1">
              <a:buFont typeface="Arial" panose="020B0604020202020204" pitchFamily="34" charset="0"/>
              <a:buChar char="•"/>
            </a:pPr>
            <a:r>
              <a:rPr lang="en-US" b="1" dirty="0" smtClean="0">
                <a:solidFill>
                  <a:schemeClr val="bg1"/>
                </a:solidFill>
                <a:ea typeface="Times New Roman"/>
              </a:rPr>
              <a:t>Document available online at: </a:t>
            </a:r>
            <a:r>
              <a:rPr lang="en-US" b="1" u="sng" dirty="0" smtClean="0">
                <a:solidFill>
                  <a:schemeClr val="tx2">
                    <a:lumMod val="40000"/>
                    <a:lumOff val="60000"/>
                  </a:schemeClr>
                </a:solidFill>
                <a:ea typeface="Times New Roman"/>
              </a:rPr>
              <a:t>www.dirtandgravelroads.org</a:t>
            </a:r>
            <a:r>
              <a:rPr lang="en-US" b="1" dirty="0" smtClean="0">
                <a:solidFill>
                  <a:schemeClr val="bg1"/>
                </a:solidFill>
                <a:ea typeface="Times New Roman"/>
              </a:rPr>
              <a:t> , Program Resources, Reference Material</a:t>
            </a:r>
          </a:p>
          <a:p>
            <a:pPr marL="0" indent="0">
              <a:buNone/>
            </a:pPr>
            <a:r>
              <a:rPr lang="en-US" b="1" dirty="0">
                <a:solidFill>
                  <a:srgbClr val="FFFF00"/>
                </a:solidFill>
                <a:ea typeface="Times New Roman"/>
              </a:rPr>
              <a:t>Part </a:t>
            </a:r>
            <a:r>
              <a:rPr lang="en-US" b="1" dirty="0" smtClean="0">
                <a:solidFill>
                  <a:srgbClr val="FFFF00"/>
                </a:solidFill>
                <a:ea typeface="Times New Roman"/>
              </a:rPr>
              <a:t>2</a:t>
            </a:r>
            <a:endParaRPr lang="en-US" b="1" dirty="0">
              <a:solidFill>
                <a:srgbClr val="FFFF00"/>
              </a:solidFill>
              <a:ea typeface="Times New Roman"/>
            </a:endParaRPr>
          </a:p>
          <a:p>
            <a:r>
              <a:rPr lang="en-US" b="1" dirty="0">
                <a:solidFill>
                  <a:schemeClr val="bg1"/>
                </a:solidFill>
                <a:ea typeface="Times New Roman"/>
              </a:rPr>
              <a:t>Review </a:t>
            </a:r>
            <a:r>
              <a:rPr lang="en-US" b="1" dirty="0" smtClean="0">
                <a:solidFill>
                  <a:schemeClr val="bg1"/>
                </a:solidFill>
                <a:ea typeface="Times New Roman"/>
              </a:rPr>
              <a:t>CD Responsibilities</a:t>
            </a:r>
            <a:endParaRPr lang="en-US" b="1" dirty="0">
              <a:solidFill>
                <a:schemeClr val="bg1"/>
              </a:solidFill>
              <a:ea typeface="Times New Roman"/>
            </a:endParaRPr>
          </a:p>
          <a:p>
            <a:pPr marL="457200" lvl="1" indent="0">
              <a:buNone/>
            </a:pPr>
            <a:endParaRPr lang="en-US" b="1" dirty="0" smtClean="0">
              <a:solidFill>
                <a:schemeClr val="bg1"/>
              </a:solidFill>
              <a:ea typeface="Times New Roman"/>
            </a:endParaRPr>
          </a:p>
          <a:p>
            <a:endParaRPr lang="en-US" sz="3200" b="1" dirty="0" smtClean="0">
              <a:solidFill>
                <a:schemeClr val="bg1"/>
              </a:solidFill>
              <a:ea typeface="Times New Roman"/>
            </a:endParaRPr>
          </a:p>
        </p:txBody>
      </p:sp>
      <p:sp>
        <p:nvSpPr>
          <p:cNvPr id="10" name="Rectangle 9"/>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DGLVR</a:t>
            </a:r>
            <a:endParaRPr lang="en-US" sz="2200" b="1" dirty="0">
              <a:solidFill>
                <a:srgbClr val="FFFFCC"/>
              </a:solidFill>
              <a:latin typeface="Arial" pitchFamily="34" charset="0"/>
            </a:endParaRPr>
          </a:p>
        </p:txBody>
      </p:sp>
      <p:sp>
        <p:nvSpPr>
          <p:cNvPr id="12"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Prevailing Wage</a:t>
            </a:r>
            <a:endParaRPr lang="en-US" sz="2200" b="1" dirty="0">
              <a:latin typeface="Arial" pitchFamily="34" charset="0"/>
            </a:endParaRPr>
          </a:p>
        </p:txBody>
      </p:sp>
      <p:sp>
        <p:nvSpPr>
          <p:cNvPr id="13" name="Rectangle 12"/>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427162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sp>
        <p:nvSpPr>
          <p:cNvPr id="8" name="Subtitle 2"/>
          <p:cNvSpPr txBox="1">
            <a:spLocks/>
          </p:cNvSpPr>
          <p:nvPr/>
        </p:nvSpPr>
        <p:spPr>
          <a:xfrm>
            <a:off x="304800" y="462643"/>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a:t>Conservation District Responsibility:</a:t>
            </a:r>
          </a:p>
          <a:p>
            <a:r>
              <a:rPr lang="en-US" sz="2800" i="1" dirty="0"/>
              <a:t>Applicants </a:t>
            </a:r>
            <a:r>
              <a:rPr lang="en-US" sz="2800" i="1" dirty="0" smtClean="0"/>
              <a:t>must keep </a:t>
            </a:r>
            <a:r>
              <a:rPr lang="en-US" sz="2800" i="1" dirty="0"/>
              <a:t>record of compliance</a:t>
            </a:r>
          </a:p>
          <a:p>
            <a:r>
              <a:rPr lang="en-US" sz="2800" b="1" u="sng" dirty="0"/>
              <a:t>Districts must verify </a:t>
            </a:r>
          </a:p>
          <a:p>
            <a:pPr lvl="1"/>
            <a:r>
              <a:rPr lang="en-US" sz="2400" b="1" u="sng" dirty="0" smtClean="0"/>
              <a:t>What's the best way </a:t>
            </a:r>
            <a:r>
              <a:rPr lang="en-US" sz="2400" b="1" dirty="0" smtClean="0"/>
              <a:t>?</a:t>
            </a:r>
            <a:endParaRPr lang="en-US" sz="2400" dirty="0"/>
          </a:p>
          <a:p>
            <a:pPr marL="0" indent="0">
              <a:buNone/>
            </a:pPr>
            <a:r>
              <a:rPr lang="en-US" sz="2400" b="1" dirty="0"/>
              <a:t>	</a:t>
            </a:r>
            <a:r>
              <a:rPr lang="en-US" sz="2400" b="1" dirty="0">
                <a:solidFill>
                  <a:srgbClr val="FF0000"/>
                </a:solidFill>
              </a:rPr>
              <a:t>best</a:t>
            </a:r>
            <a:r>
              <a:rPr lang="en-US" sz="2400" b="1" dirty="0"/>
              <a:t>	</a:t>
            </a:r>
            <a:r>
              <a:rPr lang="en-US" sz="2400" b="1" dirty="0" smtClean="0"/>
              <a:t>Notarized </a:t>
            </a:r>
            <a:r>
              <a:rPr lang="en-US" sz="2400" b="1" dirty="0"/>
              <a:t>letter and certified payroll (Venango ex.) </a:t>
            </a:r>
          </a:p>
          <a:p>
            <a:pPr marL="0" indent="0">
              <a:buNone/>
            </a:pPr>
            <a:r>
              <a:rPr lang="en-US" sz="2400" b="1" dirty="0" smtClean="0"/>
              <a:t>		certified payroll in project file</a:t>
            </a:r>
            <a:endParaRPr lang="en-US" sz="2400" b="1" dirty="0"/>
          </a:p>
          <a:p>
            <a:pPr marL="0" indent="0">
              <a:buNone/>
            </a:pPr>
            <a:r>
              <a:rPr lang="en-US" sz="2400" b="1" dirty="0" smtClean="0"/>
              <a:t>		proof of PW in bid</a:t>
            </a:r>
          </a:p>
          <a:p>
            <a:pPr marL="0" indent="0">
              <a:buNone/>
            </a:pPr>
            <a:r>
              <a:rPr lang="en-US" sz="2400" b="1" dirty="0"/>
              <a:t>		</a:t>
            </a:r>
            <a:r>
              <a:rPr lang="en-US" sz="2400" b="1" dirty="0" smtClean="0"/>
              <a:t>copy of wage rate determination</a:t>
            </a:r>
          </a:p>
          <a:p>
            <a:pPr marL="1828800" indent="0">
              <a:buNone/>
            </a:pPr>
            <a:r>
              <a:rPr lang="en-US" sz="1800" u="sng" dirty="0" smtClean="0">
                <a:hlinkClick r:id="rId3"/>
              </a:rPr>
              <a:t>https</a:t>
            </a:r>
            <a:r>
              <a:rPr lang="en-US" sz="1800" u="sng" dirty="0">
                <a:hlinkClick r:id="rId3"/>
              </a:rPr>
              <a:t>://www.dlisecureweb.pa.gov/PrevWage/Pages/DetermRequest.aspx?ID=&amp;PageType=</a:t>
            </a:r>
            <a:r>
              <a:rPr lang="en-US" sz="1800" dirty="0"/>
              <a:t> </a:t>
            </a:r>
            <a:endParaRPr lang="en-US" sz="1800" dirty="0" smtClean="0"/>
          </a:p>
          <a:p>
            <a:pPr marL="0" indent="0">
              <a:buNone/>
            </a:pPr>
            <a:r>
              <a:rPr lang="en-US" sz="2400" b="1" dirty="0" smtClean="0"/>
              <a:t>	</a:t>
            </a:r>
            <a:r>
              <a:rPr lang="en-US" sz="2400" b="1" dirty="0" smtClean="0">
                <a:solidFill>
                  <a:srgbClr val="FF0000"/>
                </a:solidFill>
              </a:rPr>
              <a:t>worst	</a:t>
            </a:r>
          </a:p>
          <a:p>
            <a:pPr lvl="1"/>
            <a:r>
              <a:rPr lang="en-US" sz="2400" b="1" u="sng" dirty="0" smtClean="0"/>
              <a:t>Unacceptable:</a:t>
            </a:r>
            <a:endParaRPr lang="en-US" sz="2400" dirty="0"/>
          </a:p>
          <a:p>
            <a:pPr lvl="2"/>
            <a:r>
              <a:rPr lang="en-US" b="1" dirty="0"/>
              <a:t>C</a:t>
            </a:r>
            <a:r>
              <a:rPr lang="en-US" b="1" dirty="0" smtClean="0"/>
              <a:t>ross </a:t>
            </a:r>
            <a:r>
              <a:rPr lang="en-US" b="1" dirty="0"/>
              <a:t>your fingers and hope they paid </a:t>
            </a:r>
            <a:r>
              <a:rPr lang="en-US" b="1" dirty="0" smtClean="0"/>
              <a:t>PW</a:t>
            </a:r>
            <a:endParaRPr lang="en-US" b="1" dirty="0"/>
          </a:p>
          <a:p>
            <a:pPr lvl="2"/>
            <a:r>
              <a:rPr lang="en-US" b="1" dirty="0" smtClean="0"/>
              <a:t>Say </a:t>
            </a:r>
            <a:r>
              <a:rPr lang="en-US" b="1" dirty="0"/>
              <a:t>“I told them they had to pay </a:t>
            </a:r>
            <a:r>
              <a:rPr lang="en-US" b="1" dirty="0" smtClean="0"/>
              <a:t>PW”</a:t>
            </a:r>
            <a:endParaRPr lang="en-US" b="1" dirty="0"/>
          </a:p>
          <a:p>
            <a:pPr marL="0" indent="0">
              <a:buNone/>
            </a:pPr>
            <a:endParaRPr lang="en-US" sz="2400" b="1" i="1" dirty="0"/>
          </a:p>
          <a:p>
            <a:pPr marL="0" indent="0">
              <a:buNone/>
            </a:pPr>
            <a:endParaRPr lang="en-US" sz="2400" b="1" i="1" dirty="0"/>
          </a:p>
          <a:p>
            <a:pPr marL="0" indent="0">
              <a:buNone/>
            </a:pPr>
            <a:r>
              <a:rPr lang="en-US" sz="2400" b="1" i="1" dirty="0"/>
              <a:t>	</a:t>
            </a:r>
          </a:p>
          <a:p>
            <a:pPr marL="0" lvl="0" indent="0">
              <a:buNone/>
            </a:pPr>
            <a:endParaRPr lang="en-US" sz="2600" dirty="0"/>
          </a:p>
        </p:txBody>
      </p:sp>
      <p:sp>
        <p:nvSpPr>
          <p:cNvPr id="2" name="Arrow: Right 1"/>
          <p:cNvSpPr/>
          <p:nvPr/>
        </p:nvSpPr>
        <p:spPr>
          <a:xfrm rot="5400000" flipV="1">
            <a:off x="609600" y="3657600"/>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665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rPr>
              <a:t>Prevailing Wage</a:t>
            </a:r>
          </a:p>
        </p:txBody>
      </p:sp>
      <p:pic>
        <p:nvPicPr>
          <p:cNvPr id="2" name="Picture 1"/>
          <p:cNvPicPr>
            <a:picLocks noChangeAspect="1"/>
          </p:cNvPicPr>
          <p:nvPr/>
        </p:nvPicPr>
        <p:blipFill>
          <a:blip r:embed="rId3"/>
          <a:stretch>
            <a:fillRect/>
          </a:stretch>
        </p:blipFill>
        <p:spPr>
          <a:xfrm>
            <a:off x="-7620" y="-7621"/>
            <a:ext cx="9075420" cy="1720707"/>
          </a:xfrm>
          <a:prstGeom prst="rect">
            <a:avLst/>
          </a:prstGeom>
        </p:spPr>
      </p:pic>
      <p:sp>
        <p:nvSpPr>
          <p:cNvPr id="8" name="Subtitle 2"/>
          <p:cNvSpPr txBox="1">
            <a:spLocks/>
          </p:cNvSpPr>
          <p:nvPr/>
        </p:nvSpPr>
        <p:spPr>
          <a:xfrm>
            <a:off x="76200" y="1713086"/>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u="sng" dirty="0" smtClean="0"/>
              <a:t>PA Department of Labor and Industry</a:t>
            </a:r>
          </a:p>
          <a:p>
            <a:pPr marL="0" indent="0">
              <a:buNone/>
            </a:pPr>
            <a:r>
              <a:rPr lang="en-US" sz="1800" b="1" dirty="0"/>
              <a:t>Phone </a:t>
            </a:r>
            <a:r>
              <a:rPr lang="en-US" sz="1800" b="1" dirty="0" smtClean="0"/>
              <a:t>: (717</a:t>
            </a:r>
            <a:r>
              <a:rPr lang="en-US" sz="1800" b="1" dirty="0"/>
              <a:t>)-</a:t>
            </a:r>
            <a:r>
              <a:rPr lang="en-US" sz="1800" b="1" dirty="0" smtClean="0"/>
              <a:t>705-5969</a:t>
            </a:r>
          </a:p>
          <a:p>
            <a:pPr marL="0" indent="0">
              <a:buNone/>
            </a:pPr>
            <a:r>
              <a:rPr lang="en-US" sz="1800" b="1" dirty="0" smtClean="0"/>
              <a:t>E-Mail: </a:t>
            </a:r>
            <a:r>
              <a:rPr lang="en-US" sz="1800" u="sng" dirty="0" smtClean="0">
                <a:hlinkClick r:id="rId4"/>
              </a:rPr>
              <a:t>RA-LI-SLMR-LLC@pa.gov</a:t>
            </a:r>
            <a:endParaRPr lang="en-US" sz="1800" u="sng" dirty="0"/>
          </a:p>
          <a:p>
            <a:pPr marL="0" indent="0">
              <a:buNone/>
            </a:pPr>
            <a:r>
              <a:rPr lang="en-US" sz="1800" b="1" dirty="0" smtClean="0"/>
              <a:t>Web: </a:t>
            </a:r>
            <a:r>
              <a:rPr lang="en-US" sz="1800" dirty="0" smtClean="0">
                <a:hlinkClick r:id="rId5"/>
              </a:rPr>
              <a:t>https</a:t>
            </a:r>
            <a:r>
              <a:rPr lang="en-US" sz="1800" dirty="0">
                <a:hlinkClick r:id="rId5"/>
              </a:rPr>
              <a:t>://www.dli.pa.gov/Individuals/Labor-Management-Relations/llc/prevailing-wage</a:t>
            </a:r>
            <a:r>
              <a:rPr lang="en-US" sz="1800" dirty="0"/>
              <a:t> </a:t>
            </a:r>
          </a:p>
          <a:p>
            <a:pPr marL="0" indent="0">
              <a:buNone/>
            </a:pPr>
            <a:r>
              <a:rPr lang="en-US" sz="1800" b="1" u="sng" dirty="0"/>
              <a:t>Regional Offices:</a:t>
            </a:r>
          </a:p>
          <a:p>
            <a:pPr marL="0" indent="0">
              <a:buNone/>
            </a:pPr>
            <a:r>
              <a:rPr lang="en-US" sz="1800" b="1" u="sng" dirty="0"/>
              <a:t>Altoona District Office </a:t>
            </a:r>
            <a:r>
              <a:rPr lang="en-US" sz="1800" dirty="0"/>
              <a:t>	</a:t>
            </a:r>
            <a:r>
              <a:rPr lang="en-US" sz="1800" dirty="0" smtClean="0"/>
              <a:t>	</a:t>
            </a:r>
            <a:r>
              <a:rPr lang="en-US" sz="1800" b="1" u="sng" dirty="0" smtClean="0"/>
              <a:t>Harrisburg </a:t>
            </a:r>
            <a:r>
              <a:rPr lang="en-US" sz="1800" b="1" u="sng" dirty="0"/>
              <a:t>District Office </a:t>
            </a:r>
            <a:r>
              <a:rPr lang="en-US" sz="1800" dirty="0"/>
              <a:t/>
            </a:r>
            <a:br>
              <a:rPr lang="en-US" sz="1800" dirty="0"/>
            </a:br>
            <a:r>
              <a:rPr lang="en-US" sz="1800" dirty="0"/>
              <a:t>1130 12th Ave. </a:t>
            </a:r>
            <a:r>
              <a:rPr lang="en-US" sz="1800" dirty="0" smtClean="0"/>
              <a:t>, Suite 200		1301 </a:t>
            </a:r>
            <a:r>
              <a:rPr lang="en-US" sz="1800" dirty="0"/>
              <a:t>Labor &amp; Industry Building </a:t>
            </a:r>
            <a:r>
              <a:rPr lang="en-US" sz="1800" dirty="0" smtClean="0"/>
              <a:t>, </a:t>
            </a:r>
            <a:r>
              <a:rPr lang="en-US" sz="1800" dirty="0"/>
              <a:t>651 Boas St. </a:t>
            </a:r>
            <a:br>
              <a:rPr lang="en-US" sz="1800" dirty="0"/>
            </a:br>
            <a:r>
              <a:rPr lang="en-US" sz="1800" dirty="0" smtClean="0"/>
              <a:t>Altoona</a:t>
            </a:r>
            <a:r>
              <a:rPr lang="en-US" sz="1800" dirty="0"/>
              <a:t>, PA 16601 </a:t>
            </a:r>
            <a:r>
              <a:rPr lang="en-US" sz="1800" dirty="0" smtClean="0"/>
              <a:t>			Harrisburg</a:t>
            </a:r>
            <a:r>
              <a:rPr lang="en-US" sz="1800" dirty="0"/>
              <a:t>, PA 17121</a:t>
            </a:r>
            <a:br>
              <a:rPr lang="en-US" sz="1800" dirty="0"/>
            </a:br>
            <a:r>
              <a:rPr lang="en-US" sz="1800" dirty="0"/>
              <a:t>814-940-6224 or </a:t>
            </a:r>
            <a:r>
              <a:rPr lang="en-US" sz="1800" dirty="0" smtClean="0"/>
              <a:t>1-877-792-8198	717-787-4671 </a:t>
            </a:r>
            <a:r>
              <a:rPr lang="en-US" sz="1800" dirty="0"/>
              <a:t>or 1-800-932-0665</a:t>
            </a:r>
          </a:p>
          <a:p>
            <a:pPr marL="0" indent="0">
              <a:buNone/>
            </a:pPr>
            <a:r>
              <a:rPr lang="en-US" sz="1800" b="1" u="sng" dirty="0" smtClean="0"/>
              <a:t>Philadelphia </a:t>
            </a:r>
            <a:r>
              <a:rPr lang="en-US" sz="1800" b="1" u="sng" dirty="0"/>
              <a:t>District Office</a:t>
            </a:r>
            <a:r>
              <a:rPr lang="en-US" sz="1800" dirty="0"/>
              <a:t> </a:t>
            </a:r>
            <a:r>
              <a:rPr lang="en-US" sz="1800" dirty="0" smtClean="0"/>
              <a:t>		</a:t>
            </a:r>
            <a:r>
              <a:rPr lang="en-US" sz="1800" b="1" u="sng" dirty="0" smtClean="0"/>
              <a:t>Pittsburgh </a:t>
            </a:r>
            <a:r>
              <a:rPr lang="en-US" sz="1800" b="1" u="sng" dirty="0"/>
              <a:t>District Office </a:t>
            </a:r>
            <a:br>
              <a:rPr lang="en-US" sz="1800" b="1" u="sng" dirty="0"/>
            </a:br>
            <a:r>
              <a:rPr lang="en-US" sz="1800" dirty="0"/>
              <a:t>110 North 8th St</a:t>
            </a:r>
            <a:r>
              <a:rPr lang="en-US" sz="1800" dirty="0" smtClean="0"/>
              <a:t>., </a:t>
            </a:r>
            <a:r>
              <a:rPr lang="en-US" sz="1800" dirty="0"/>
              <a:t>Suite 203 	</a:t>
            </a:r>
            <a:r>
              <a:rPr lang="en-US" sz="1800" dirty="0" smtClean="0"/>
              <a:t>	301 </a:t>
            </a:r>
            <a:r>
              <a:rPr lang="en-US" sz="1800" dirty="0"/>
              <a:t>5th Ave</a:t>
            </a:r>
            <a:r>
              <a:rPr lang="en-US" sz="1800" dirty="0" smtClean="0"/>
              <a:t>., </a:t>
            </a:r>
            <a:r>
              <a:rPr lang="en-US" sz="1800" dirty="0"/>
              <a:t>Suite 330 </a:t>
            </a:r>
            <a:br>
              <a:rPr lang="en-US" sz="1800" dirty="0"/>
            </a:br>
            <a:r>
              <a:rPr lang="en-US" sz="1800" dirty="0" smtClean="0"/>
              <a:t>Philadelphia</a:t>
            </a:r>
            <a:r>
              <a:rPr lang="en-US" sz="1800" dirty="0"/>
              <a:t>, PA 19107 </a:t>
            </a:r>
            <a:r>
              <a:rPr lang="en-US" sz="1800" dirty="0" smtClean="0"/>
              <a:t>		Pittsburgh</a:t>
            </a:r>
            <a:r>
              <a:rPr lang="en-US" sz="1800" dirty="0"/>
              <a:t>, PA 15222 </a:t>
            </a:r>
            <a:br>
              <a:rPr lang="en-US" sz="1800" dirty="0"/>
            </a:br>
            <a:r>
              <a:rPr lang="en-US" sz="1800" dirty="0"/>
              <a:t>215-560-1858 or </a:t>
            </a:r>
            <a:r>
              <a:rPr lang="en-US" sz="1800" dirty="0" smtClean="0"/>
              <a:t>1-877-817-9497	 412-565-5300 </a:t>
            </a:r>
            <a:r>
              <a:rPr lang="en-US" sz="1800" dirty="0"/>
              <a:t>or 1-877-504-8354</a:t>
            </a:r>
          </a:p>
          <a:p>
            <a:pPr marL="0" indent="0">
              <a:buNone/>
            </a:pPr>
            <a:r>
              <a:rPr lang="en-US" sz="1800" b="1" u="sng" dirty="0" smtClean="0"/>
              <a:t>Scranton </a:t>
            </a:r>
            <a:r>
              <a:rPr lang="en-US" sz="1800" b="1" u="sng" dirty="0"/>
              <a:t>District Office </a:t>
            </a:r>
            <a:r>
              <a:rPr lang="en-US" sz="1800" dirty="0"/>
              <a:t/>
            </a:r>
            <a:br>
              <a:rPr lang="en-US" sz="1800" dirty="0"/>
            </a:br>
            <a:r>
              <a:rPr lang="en-US" sz="1800" dirty="0"/>
              <a:t>201 B State Office </a:t>
            </a:r>
            <a:r>
              <a:rPr lang="en-US" sz="1800" dirty="0" smtClean="0"/>
              <a:t>Building, 100 </a:t>
            </a:r>
            <a:r>
              <a:rPr lang="en-US" sz="1800" dirty="0"/>
              <a:t>Lackawanna Ave</a:t>
            </a:r>
            <a:r>
              <a:rPr lang="en-US" sz="1800" dirty="0" smtClean="0"/>
              <a:t>., Scranton</a:t>
            </a:r>
            <a:r>
              <a:rPr lang="en-US" sz="1800" dirty="0"/>
              <a:t>, PA 18503 </a:t>
            </a:r>
            <a:br>
              <a:rPr lang="en-US" sz="1800" dirty="0"/>
            </a:br>
            <a:r>
              <a:rPr lang="en-US" sz="1800" dirty="0"/>
              <a:t>570-963-4577 or 1-877-214-3962</a:t>
            </a:r>
          </a:p>
          <a:p>
            <a:endParaRPr lang="en-US" sz="1800" dirty="0"/>
          </a:p>
        </p:txBody>
      </p:sp>
    </p:spTree>
    <p:extLst>
      <p:ext uri="{BB962C8B-B14F-4D97-AF65-F5344CB8AC3E}">
        <p14:creationId xmlns:p14="http://schemas.microsoft.com/office/powerpoint/2010/main" val="364888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57200" y="4038600"/>
            <a:ext cx="7950679" cy="3250440"/>
          </a:xfrm>
          <a:prstGeom prst="rect">
            <a:avLst/>
          </a:prstGeom>
        </p:spPr>
      </p:pic>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smtClean="0">
                <a:solidFill>
                  <a:srgbClr val="FFFF00"/>
                </a:solidFill>
                <a:ea typeface="Times New Roman"/>
              </a:rPr>
              <a:t>Thank you to Huntingdon County Conservation District, especially Sherri Law</a:t>
            </a:r>
          </a:p>
          <a:p>
            <a:pPr>
              <a:spcBef>
                <a:spcPts val="1200"/>
              </a:spcBef>
            </a:pPr>
            <a:r>
              <a:rPr lang="en-US" sz="2800" b="1" dirty="0" smtClean="0">
                <a:solidFill>
                  <a:schemeClr val="bg1"/>
                </a:solidFill>
                <a:ea typeface="Times New Roman"/>
              </a:rPr>
              <a:t>Most of this document written by HCCD with help from Labor and Industry</a:t>
            </a:r>
          </a:p>
          <a:p>
            <a:pPr>
              <a:spcBef>
                <a:spcPts val="1200"/>
              </a:spcBef>
            </a:pPr>
            <a:r>
              <a:rPr lang="en-US" sz="2800" b="1" dirty="0" smtClean="0">
                <a:solidFill>
                  <a:schemeClr val="bg1"/>
                </a:solidFill>
                <a:ea typeface="Times New Roman"/>
              </a:rPr>
              <a:t>SCC &amp; Center added and clarified a few items</a:t>
            </a:r>
          </a:p>
          <a:p>
            <a:pPr>
              <a:spcBef>
                <a:spcPts val="1200"/>
              </a:spcBef>
            </a:pPr>
            <a:r>
              <a:rPr lang="en-US" sz="2800" b="1" dirty="0" smtClean="0">
                <a:solidFill>
                  <a:schemeClr val="bg1"/>
                </a:solidFill>
                <a:ea typeface="Times New Roman"/>
              </a:rPr>
              <a:t>This version was OK’d by Labor and Industry 1/2019</a:t>
            </a:r>
            <a:endParaRPr lang="en-US" sz="2800" dirty="0">
              <a:solidFill>
                <a:schemeClr val="bg1"/>
              </a:solidFill>
              <a:ea typeface="Times New Roman"/>
            </a:endParaRPr>
          </a:p>
          <a:p>
            <a:pPr marL="457200" lvl="1" indent="0">
              <a:buNone/>
            </a:pPr>
            <a:endParaRPr lang="en-US" b="1" dirty="0">
              <a:solidFill>
                <a:schemeClr val="bg1"/>
              </a:solidFill>
              <a:ea typeface="Times New Roman"/>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a:tabLst>
                <a:tab pos="4860925" algn="l"/>
              </a:tabLst>
            </a:pPr>
            <a:r>
              <a:rPr lang="en-US" sz="2200" b="1" dirty="0" smtClean="0">
                <a:solidFill>
                  <a:srgbClr val="FFFFCC"/>
                </a:solidFill>
                <a:latin typeface="Arial" pitchFamily="34" charset="0"/>
              </a:rPr>
              <a:t>DGLVR Program</a:t>
            </a:r>
            <a:endParaRPr lang="en-US" sz="2200" b="1" dirty="0">
              <a:solidFill>
                <a:srgbClr val="FFFFCC"/>
              </a:solidFill>
              <a:latin typeface="Arial" pitchFamily="34" charset="0"/>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algn="ctr">
              <a:tabLst>
                <a:tab pos="4860925" algn="l"/>
              </a:tabLst>
            </a:pPr>
            <a:r>
              <a:rPr lang="en-US" sz="2200" b="1" dirty="0" smtClean="0">
                <a:latin typeface="Arial" pitchFamily="34" charset="0"/>
              </a:rPr>
              <a:t>Prevailing Wage</a:t>
            </a:r>
            <a:endParaRPr lang="en-US" sz="2200" b="1" dirty="0">
              <a:latin typeface="Arial" pitchFamily="34" charset="0"/>
            </a:endParaRPr>
          </a:p>
        </p:txBody>
      </p:sp>
      <p:sp>
        <p:nvSpPr>
          <p:cNvPr id="6" name="Rectangle 5"/>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Oval 2"/>
          <p:cNvSpPr/>
          <p:nvPr/>
        </p:nvSpPr>
        <p:spPr>
          <a:xfrm>
            <a:off x="4919930" y="4605070"/>
            <a:ext cx="2093343"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931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2"/>
          <p:cNvSpPr txBox="1">
            <a:spLocks/>
          </p:cNvSpPr>
          <p:nvPr/>
        </p:nvSpPr>
        <p:spPr>
          <a:xfrm>
            <a:off x="381000" y="488202"/>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smtClean="0">
                <a:ln>
                  <a:noFill/>
                </a:ln>
                <a:solidFill>
                  <a:srgbClr val="FFFF00"/>
                </a:solidFill>
                <a:effectLst/>
                <a:uLnTx/>
                <a:uFillTx/>
                <a:latin typeface="Calibri"/>
                <a:ea typeface="Times New Roman"/>
                <a:cs typeface="+mn-cs"/>
              </a:rPr>
              <a:t>Thank you to Huntingdon County Conservation District, especially Sherri Law</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white"/>
                </a:solidFill>
                <a:effectLst/>
                <a:uLnTx/>
                <a:uFillTx/>
                <a:latin typeface="Calibri"/>
                <a:ea typeface="Times New Roman"/>
                <a:cs typeface="+mn-cs"/>
              </a:rPr>
              <a:t>Most of this document written by HCCD with help from Labor and Industry</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white"/>
                </a:solidFill>
                <a:effectLst/>
                <a:uLnTx/>
                <a:uFillTx/>
                <a:latin typeface="Calibri"/>
                <a:ea typeface="Times New Roman"/>
                <a:cs typeface="+mn-cs"/>
              </a:rPr>
              <a:t>SCC &amp; Center added and clarified a few items</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prstClr val="white"/>
                </a:solidFill>
                <a:effectLst/>
                <a:uLnTx/>
                <a:uFillTx/>
                <a:latin typeface="Calibri"/>
                <a:ea typeface="Times New Roman"/>
                <a:cs typeface="+mn-cs"/>
              </a:rPr>
              <a:t>This version was OK’d by Labor and Industry 1/2019</a:t>
            </a:r>
            <a:endParaRPr kumimoji="0" lang="en-US" sz="2800" b="0"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white"/>
              </a:solidFill>
              <a:effectLst/>
              <a:uLnTx/>
              <a:uFillTx/>
              <a:latin typeface="Calibri"/>
              <a:ea typeface="Times New Roman"/>
              <a:cs typeface="+mn-cs"/>
            </a:endParaRP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 name="Rectangle 5"/>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 name="TextBox 1"/>
          <p:cNvSpPr txBox="1"/>
          <p:nvPr/>
        </p:nvSpPr>
        <p:spPr>
          <a:xfrm>
            <a:off x="985143" y="3886200"/>
            <a:ext cx="6698822" cy="1384995"/>
          </a:xfrm>
          <a:prstGeom prst="rect">
            <a:avLst/>
          </a:prstGeom>
          <a:noFill/>
        </p:spPr>
        <p:txBody>
          <a:bodyPr wrap="none" rtlCol="0">
            <a:spAutoFit/>
          </a:bodyPr>
          <a:lstStyle/>
          <a:p>
            <a:pPr algn="ctr"/>
            <a:r>
              <a:rPr lang="en-US" sz="2800" b="1" dirty="0" smtClean="0">
                <a:solidFill>
                  <a:srgbClr val="FFFF00"/>
                </a:solidFill>
              </a:rPr>
              <a:t/>
            </a:r>
            <a:br>
              <a:rPr lang="en-US" sz="2800" b="1" dirty="0" smtClean="0">
                <a:solidFill>
                  <a:srgbClr val="FFFF00"/>
                </a:solidFill>
              </a:rPr>
            </a:br>
            <a:r>
              <a:rPr lang="en-US" sz="2800" b="1" dirty="0" smtClean="0">
                <a:solidFill>
                  <a:srgbClr val="FFFF00"/>
                </a:solidFill>
              </a:rPr>
              <a:t>Call Sherri Law’s Cell Phone with Questions:</a:t>
            </a:r>
          </a:p>
          <a:p>
            <a:pPr algn="ctr"/>
            <a:r>
              <a:rPr lang="en-US" sz="2800" dirty="0" smtClean="0">
                <a:solidFill>
                  <a:srgbClr val="FFFF00"/>
                </a:solidFill>
              </a:rPr>
              <a:t>814-555-5681</a:t>
            </a:r>
            <a:endParaRPr lang="en-US" sz="2800" dirty="0">
              <a:solidFill>
                <a:srgbClr val="FFFF00"/>
              </a:solidFill>
            </a:endParaRPr>
          </a:p>
        </p:txBody>
      </p:sp>
    </p:spTree>
    <p:extLst>
      <p:ext uri="{BB962C8B-B14F-4D97-AF65-F5344CB8AC3E}">
        <p14:creationId xmlns:p14="http://schemas.microsoft.com/office/powerpoint/2010/main" val="32046564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914400"/>
            <a:ext cx="8229600"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(1) What </a:t>
            </a:r>
            <a:r>
              <a:rPr lang="en-US" sz="2800" b="1" dirty="0"/>
              <a:t>is the Pennsylvania Prevailing Wage Act</a:t>
            </a:r>
            <a:r>
              <a:rPr lang="en-US" sz="2800" b="1" dirty="0" smtClean="0"/>
              <a:t>?</a:t>
            </a:r>
            <a:endParaRPr lang="en-US" sz="2800" dirty="0" smtClean="0"/>
          </a:p>
          <a:p>
            <a:pPr marL="0" indent="0">
              <a:buNone/>
            </a:pPr>
            <a:r>
              <a:rPr lang="en-US" sz="2800" dirty="0" smtClean="0"/>
              <a:t>This </a:t>
            </a:r>
            <a:r>
              <a:rPr lang="en-US" sz="2800" dirty="0"/>
              <a:t>piece of legislation requires the “prevailing wage” rate to be paid to contracted labor for construction projects with an estimated cost of $25,000.00 or more when public funds are involved.  </a:t>
            </a:r>
          </a:p>
          <a:p>
            <a:pPr marL="0" lvl="0" indent="0">
              <a:buNone/>
            </a:pPr>
            <a:endParaRPr lang="en-US" sz="2800" dirty="0"/>
          </a:p>
          <a:p>
            <a:pPr marL="0" lvl="0" indent="0">
              <a:buNone/>
            </a:pPr>
            <a:r>
              <a:rPr lang="en-US" sz="2800" b="1" dirty="0" smtClean="0"/>
              <a:t>(2) Who </a:t>
            </a:r>
            <a:r>
              <a:rPr lang="en-US" sz="2800" b="1" dirty="0"/>
              <a:t>determines prevailing wage rates?</a:t>
            </a:r>
            <a:endParaRPr lang="en-US" sz="2800" dirty="0"/>
          </a:p>
          <a:p>
            <a:pPr marL="0" indent="0">
              <a:buNone/>
            </a:pPr>
            <a:r>
              <a:rPr lang="en-US" sz="2800" dirty="0"/>
              <a:t>The Bureau of Labor Law Compliance, which is part of the PA Department of Labor and Industry</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6" name="Rectangle 5"/>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t>
            </a:r>
            <a:r>
              <a:rPr kumimoji="0" lang="en-US" sz="1800" b="0" i="0" u="none" strike="noStrike" kern="1200" cap="none" spc="0" normalizeH="0" baseline="0" noProof="0" dirty="0" smtClean="0">
                <a:ln>
                  <a:noFill/>
                </a:ln>
                <a:solidFill>
                  <a:srgbClr val="FF0000"/>
                </a:solidFill>
                <a:effectLst/>
                <a:uLnTx/>
                <a:uFillTx/>
                <a:latin typeface="Calibri"/>
                <a:ea typeface="+mn-ea"/>
                <a:cs typeface="+mn-cs"/>
              </a:rPr>
              <a:t>assistance: 814-865-5355</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994366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(3) When </a:t>
            </a:r>
            <a:r>
              <a:rPr lang="en-US" sz="2800" b="1" dirty="0"/>
              <a:t>does the </a:t>
            </a:r>
            <a:r>
              <a:rPr lang="en-US" sz="2800" b="1" dirty="0" smtClean="0"/>
              <a:t>PA </a:t>
            </a:r>
            <a:r>
              <a:rPr lang="en-US" sz="2800" b="1" dirty="0"/>
              <a:t>Prevailing Wage Act apply to Dirt, Gravel, and Low-Volume Road (DGLVR) projects?</a:t>
            </a:r>
            <a:endParaRPr lang="en-US" sz="2000" dirty="0"/>
          </a:p>
          <a:p>
            <a:pPr marL="0" indent="0">
              <a:buNone/>
            </a:pPr>
            <a:r>
              <a:rPr lang="en-US" sz="2200" dirty="0"/>
              <a:t>When the estimated or </a:t>
            </a:r>
            <a:r>
              <a:rPr lang="en-US" sz="2200" u="sng" dirty="0">
                <a:solidFill>
                  <a:srgbClr val="FF0000"/>
                </a:solidFill>
              </a:rPr>
              <a:t>total cost of a project</a:t>
            </a:r>
            <a:r>
              <a:rPr lang="en-US" sz="2200" dirty="0">
                <a:solidFill>
                  <a:srgbClr val="FF0000"/>
                </a:solidFill>
              </a:rPr>
              <a:t> </a:t>
            </a:r>
            <a:r>
              <a:rPr lang="en-US" sz="2200" dirty="0"/>
              <a:t>funded in part or in whole by the DGLVR program is $25,000 or more, any contracted labor must be paid prevailing wage.  “</a:t>
            </a:r>
            <a:r>
              <a:rPr lang="en-US" sz="2200" dirty="0">
                <a:solidFill>
                  <a:srgbClr val="FF0000"/>
                </a:solidFill>
              </a:rPr>
              <a:t>In-kind” in the chart below for PW refers to cash or materials only</a:t>
            </a:r>
            <a:r>
              <a:rPr lang="en-US" sz="2200" dirty="0"/>
              <a:t>, </a:t>
            </a:r>
            <a:r>
              <a:rPr lang="en-US" sz="2200" dirty="0">
                <a:solidFill>
                  <a:srgbClr val="FF0000"/>
                </a:solidFill>
              </a:rPr>
              <a:t>non-reimbursed municipal equipment or labor does </a:t>
            </a:r>
            <a:r>
              <a:rPr lang="en-US" sz="2200" u="sng" dirty="0">
                <a:solidFill>
                  <a:srgbClr val="FF0000"/>
                </a:solidFill>
              </a:rPr>
              <a:t>not</a:t>
            </a:r>
            <a:r>
              <a:rPr lang="en-US" sz="2200" dirty="0">
                <a:solidFill>
                  <a:srgbClr val="FF0000"/>
                </a:solidFill>
              </a:rPr>
              <a:t> count toward the in-kind or total project cost for determining Prevailing Wage</a:t>
            </a:r>
            <a:r>
              <a:rPr lang="en-US" sz="2200" dirty="0"/>
              <a:t>, as long as those in-kind costs are clearly identified in the grant application and final project paperwork.  In-kind equipment and labor should still be reported as in-kind expenses for Program reporting purposes.</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3" name="Picture 2"/>
          <p:cNvPicPr>
            <a:picLocks noChangeAspect="1"/>
          </p:cNvPicPr>
          <p:nvPr/>
        </p:nvPicPr>
        <p:blipFill>
          <a:blip r:embed="rId3"/>
          <a:stretch>
            <a:fillRect/>
          </a:stretch>
        </p:blipFill>
        <p:spPr>
          <a:xfrm>
            <a:off x="304800" y="4419600"/>
            <a:ext cx="8814120" cy="2752725"/>
          </a:xfrm>
          <a:prstGeom prst="rect">
            <a:avLst/>
          </a:prstGeom>
        </p:spPr>
      </p:pic>
    </p:spTree>
    <p:extLst>
      <p:ext uri="{BB962C8B-B14F-4D97-AF65-F5344CB8AC3E}">
        <p14:creationId xmlns:p14="http://schemas.microsoft.com/office/powerpoint/2010/main" val="350769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(4) How </a:t>
            </a:r>
            <a:r>
              <a:rPr lang="en-US" sz="2800" b="1" dirty="0"/>
              <a:t>do I get a prevailing wage rate determination?</a:t>
            </a:r>
            <a:endParaRPr lang="en-US" sz="2800" dirty="0"/>
          </a:p>
          <a:p>
            <a:pPr lvl="0"/>
            <a:r>
              <a:rPr lang="en-US" sz="2800" dirty="0"/>
              <a:t>Contact the Bureau of Labor Law Compliance for a prevailing wage rate determination at </a:t>
            </a:r>
            <a:r>
              <a:rPr lang="en-US" sz="2800" dirty="0" smtClean="0">
                <a:solidFill>
                  <a:srgbClr val="FF0000"/>
                </a:solidFill>
              </a:rPr>
              <a:t>(</a:t>
            </a:r>
            <a:r>
              <a:rPr lang="en-US" sz="2800" dirty="0">
                <a:solidFill>
                  <a:srgbClr val="FF0000"/>
                </a:solidFill>
              </a:rPr>
              <a:t>717)-705-5969</a:t>
            </a:r>
          </a:p>
          <a:p>
            <a:pPr lvl="0"/>
            <a:r>
              <a:rPr lang="en-US" sz="2800" dirty="0"/>
              <a:t>This determination can also be initiated online at </a:t>
            </a:r>
            <a:r>
              <a:rPr lang="en-US" sz="2800" u="sng" dirty="0">
                <a:hlinkClick r:id="rId3"/>
              </a:rPr>
              <a:t>https://www.dlisecureweb.pa.gov/PrevWage/Pages/DetermRequest.aspx?ID=&amp;PageType=</a:t>
            </a:r>
            <a:r>
              <a:rPr lang="en-US" sz="2800" dirty="0"/>
              <a:t> </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pic>
        <p:nvPicPr>
          <p:cNvPr id="1027" name="Picture 2"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9" y="3332320"/>
            <a:ext cx="8801101" cy="391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2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04800" y="436720"/>
            <a:ext cx="85344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n-US" sz="2800" b="1" dirty="0" smtClean="0"/>
              <a:t>(4) How </a:t>
            </a:r>
            <a:r>
              <a:rPr lang="en-US" sz="2800" b="1" dirty="0"/>
              <a:t>do I get a prevailing wage rate determination?</a:t>
            </a:r>
            <a:endParaRPr lang="en-US" sz="2800" dirty="0"/>
          </a:p>
          <a:p>
            <a:pPr lvl="0"/>
            <a:r>
              <a:rPr lang="en-US" sz="2800" dirty="0"/>
              <a:t>Contact the Bureau of Labor Law Compliance for a prevailing wage rate determination at </a:t>
            </a:r>
            <a:r>
              <a:rPr lang="en-US" sz="2800" dirty="0" smtClean="0"/>
              <a:t>(</a:t>
            </a:r>
            <a:r>
              <a:rPr lang="en-US" sz="2800" dirty="0"/>
              <a:t>717)-705-5969</a:t>
            </a:r>
          </a:p>
          <a:p>
            <a:pPr lvl="0"/>
            <a:r>
              <a:rPr lang="en-US" sz="2800" dirty="0"/>
              <a:t>This determination can also be initiated online at </a:t>
            </a:r>
            <a:r>
              <a:rPr lang="en-US" sz="2800" u="sng" dirty="0">
                <a:hlinkClick r:id="rId3"/>
              </a:rPr>
              <a:t>https://www.dlisecureweb.pa.gov/PrevWage/Pages/DetermRequest.aspx?ID=&amp;PageType=</a:t>
            </a:r>
            <a:r>
              <a:rPr lang="en-US" sz="2800" dirty="0"/>
              <a:t> </a:t>
            </a:r>
          </a:p>
          <a:p>
            <a:pPr lvl="0"/>
            <a:r>
              <a:rPr lang="en-US" sz="2800" dirty="0"/>
              <a:t>Solicitors and DGLVR program staff can give their interpretation of the Prevailing Wage Act, but ONLY the Bureau of Labor Law Compliance can make determinations.</a:t>
            </a:r>
          </a:p>
          <a:p>
            <a:pPr lvl="1"/>
            <a:r>
              <a:rPr lang="en-US" dirty="0">
                <a:solidFill>
                  <a:srgbClr val="FF0000"/>
                </a:solidFill>
              </a:rPr>
              <a:t>If you have any doubt about whether or not prevailing wage applies to your project, contact the Bureau of Labor Law Compliance!</a:t>
            </a:r>
          </a:p>
        </p:txBody>
      </p:sp>
      <p:sp>
        <p:nvSpPr>
          <p:cNvPr id="9" name="Rectangle 8"/>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srgbClr val="FFFFCC"/>
                </a:solidFill>
                <a:effectLst/>
                <a:uLnTx/>
                <a:uFillTx/>
                <a:latin typeface="Arial" pitchFamily="34" charset="0"/>
                <a:ea typeface="+mn-ea"/>
                <a:cs typeface="+mn-cs"/>
              </a:rPr>
              <a:t>DGLVR Program</a:t>
            </a:r>
            <a:endPar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endParaRPr>
          </a:p>
        </p:txBody>
      </p:sp>
      <p:sp>
        <p:nvSpPr>
          <p:cNvPr id="11" name="Text Box 6"/>
          <p:cNvSpPr txBox="1">
            <a:spLocks noChangeArrowheads="1"/>
          </p:cNvSpPr>
          <p:nvPr/>
        </p:nvSpPr>
        <p:spPr bwMode="auto">
          <a:xfrm>
            <a:off x="4953000" y="-56138"/>
            <a:ext cx="424479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smtClean="0">
                <a:ln>
                  <a:noFill/>
                </a:ln>
                <a:solidFill>
                  <a:prstClr val="black"/>
                </a:solidFill>
                <a:effectLst/>
                <a:uLnTx/>
                <a:uFillTx/>
                <a:latin typeface="Arial" pitchFamily="34" charset="0"/>
                <a:ea typeface="+mn-ea"/>
                <a:cs typeface="+mn-cs"/>
              </a:rPr>
              <a:t>Prevailing Wage</a:t>
            </a:r>
            <a:endParaRPr kumimoji="0" lang="en-US" sz="22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3614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9956</TotalTime>
  <Words>2451</Words>
  <Application>Microsoft Office PowerPoint</Application>
  <PresentationFormat>On-screen Show (4:3)</PresentationFormat>
  <Paragraphs>285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Steve Bloser</cp:lastModifiedBy>
  <cp:revision>322</cp:revision>
  <cp:lastPrinted>2015-03-13T13:48:12Z</cp:lastPrinted>
  <dcterms:created xsi:type="dcterms:W3CDTF">2014-11-06T15:11:44Z</dcterms:created>
  <dcterms:modified xsi:type="dcterms:W3CDTF">2019-02-05T14:38:35Z</dcterms:modified>
</cp:coreProperties>
</file>