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27"/>
  </p:notesMasterIdLst>
  <p:handoutMasterIdLst>
    <p:handoutMasterId r:id="rId28"/>
  </p:handoutMasterIdLst>
  <p:sldIdLst>
    <p:sldId id="619" r:id="rId5"/>
    <p:sldId id="418" r:id="rId6"/>
    <p:sldId id="722" r:id="rId7"/>
    <p:sldId id="721" r:id="rId8"/>
    <p:sldId id="695" r:id="rId9"/>
    <p:sldId id="724" r:id="rId10"/>
    <p:sldId id="677" r:id="rId11"/>
    <p:sldId id="723" r:id="rId12"/>
    <p:sldId id="725" r:id="rId13"/>
    <p:sldId id="708" r:id="rId14"/>
    <p:sldId id="707" r:id="rId15"/>
    <p:sldId id="709" r:id="rId16"/>
    <p:sldId id="710" r:id="rId17"/>
    <p:sldId id="716" r:id="rId18"/>
    <p:sldId id="711" r:id="rId19"/>
    <p:sldId id="712" r:id="rId20"/>
    <p:sldId id="720" r:id="rId21"/>
    <p:sldId id="718" r:id="rId22"/>
    <p:sldId id="719" r:id="rId23"/>
    <p:sldId id="717" r:id="rId24"/>
    <p:sldId id="714" r:id="rId25"/>
    <p:sldId id="726"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FFFFCC"/>
    <a:srgbClr val="7F7F7F"/>
    <a:srgbClr val="99FF33"/>
    <a:srgbClr val="FFFFFF"/>
    <a:srgbClr val="003300"/>
    <a:srgbClr val="CCFFCC"/>
    <a:srgbClr val="F7FFF8"/>
    <a:srgbClr val="F3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343" autoAdjust="0"/>
  </p:normalViewPr>
  <p:slideViewPr>
    <p:cSldViewPr>
      <p:cViewPr varScale="1">
        <p:scale>
          <a:sx n="167" d="100"/>
          <a:sy n="167" d="100"/>
        </p:scale>
        <p:origin x="1596" y="80"/>
      </p:cViewPr>
      <p:guideLst>
        <p:guide orient="horz" pos="2160"/>
        <p:guide pos="2880"/>
      </p:guideLst>
    </p:cSldViewPr>
  </p:slideViewPr>
  <p:notesTextViewPr>
    <p:cViewPr>
      <p:scale>
        <a:sx n="3" d="2"/>
        <a:sy n="3" d="2"/>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24F5857-3FA8-4C18-8214-2ADBBC6E27A9}" type="datetimeFigureOut">
              <a:rPr lang="en-US" smtClean="0"/>
              <a:t>4/28/2022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CDB9BA0-C508-42DF-84B2-CC93E6D760FD}" type="slidenum">
              <a:rPr lang="en-US" smtClean="0"/>
              <a:t>‹#›</a:t>
            </a:fld>
            <a:endParaRPr lang="en-US"/>
          </a:p>
        </p:txBody>
      </p:sp>
    </p:spTree>
    <p:extLst>
      <p:ext uri="{BB962C8B-B14F-4D97-AF65-F5344CB8AC3E}">
        <p14:creationId xmlns:p14="http://schemas.microsoft.com/office/powerpoint/2010/main" val="789628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248D6AD-199A-4E66-B26C-336D6DEFD1C3}" type="datetimeFigureOut">
              <a:rPr lang="en-US" smtClean="0"/>
              <a:t>4/28/2022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A477BF-A8E4-4833-AF49-6E93FC1B5881}" type="slidenum">
              <a:rPr lang="en-US" smtClean="0"/>
              <a:t>‹#›</a:t>
            </a:fld>
            <a:endParaRPr lang="en-US"/>
          </a:p>
        </p:txBody>
      </p:sp>
    </p:spTree>
    <p:extLst>
      <p:ext uri="{BB962C8B-B14F-4D97-AF65-F5344CB8AC3E}">
        <p14:creationId xmlns:p14="http://schemas.microsoft.com/office/powerpoint/2010/main" val="253983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EAC3EB-3C3E-4A15-9DCD-C019828A716C}" type="slidenum">
              <a:rPr lang="en-US" smtClean="0">
                <a:solidFill>
                  <a:prstClr val="black"/>
                </a:solidFill>
              </a:rPr>
              <a:pPr/>
              <a:t>2</a:t>
            </a:fld>
            <a:endParaRPr lang="en-US">
              <a:solidFill>
                <a:prstClr val="black"/>
              </a:solidFill>
            </a:endParaRPr>
          </a:p>
        </p:txBody>
      </p:sp>
      <p:sp>
        <p:nvSpPr>
          <p:cNvPr id="5" name="Header Placeholder 4"/>
          <p:cNvSpPr>
            <a:spLocks noGrp="1"/>
          </p:cNvSpPr>
          <p:nvPr>
            <p:ph type="hdr" sz="quarter" idx="11"/>
          </p:nvPr>
        </p:nvSpPr>
        <p:spPr/>
        <p:txBody>
          <a:bodyPr/>
          <a:lstStyle/>
          <a:p>
            <a:r>
              <a:rPr lang="en-US">
                <a:solidFill>
                  <a:prstClr val="black"/>
                </a:solidFill>
              </a:rPr>
              <a:t>PSU Center for Dirt and Gravel Road Studies: www.dirtandgravelroads.org </a:t>
            </a:r>
          </a:p>
        </p:txBody>
      </p:sp>
    </p:spTree>
    <p:extLst>
      <p:ext uri="{BB962C8B-B14F-4D97-AF65-F5344CB8AC3E}">
        <p14:creationId xmlns:p14="http://schemas.microsoft.com/office/powerpoint/2010/main" val="1631627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732956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750713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011836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934208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171142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920324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399441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198383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915494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170993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4194389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83827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30660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EAC3EB-3C3E-4A15-9DCD-C019828A716C}" type="slidenum">
              <a:rPr lang="en-US" smtClean="0">
                <a:solidFill>
                  <a:prstClr val="black"/>
                </a:solidFill>
              </a:rPr>
              <a:pPr/>
              <a:t>5</a:t>
            </a:fld>
            <a:endParaRPr lang="en-US">
              <a:solidFill>
                <a:prstClr val="black"/>
              </a:solidFill>
            </a:endParaRPr>
          </a:p>
        </p:txBody>
      </p:sp>
      <p:sp>
        <p:nvSpPr>
          <p:cNvPr id="5" name="Header Placeholder 4"/>
          <p:cNvSpPr>
            <a:spLocks noGrp="1"/>
          </p:cNvSpPr>
          <p:nvPr>
            <p:ph type="hdr" sz="quarter" idx="11"/>
          </p:nvPr>
        </p:nvSpPr>
        <p:spPr/>
        <p:txBody>
          <a:bodyPr/>
          <a:lstStyle/>
          <a:p>
            <a:r>
              <a:rPr lang="en-US">
                <a:solidFill>
                  <a:prstClr val="black"/>
                </a:solidFill>
              </a:rPr>
              <a:t>PSU Center for Dirt and Gravel Road Studies: www.dirtandgravelroads.org </a:t>
            </a:r>
          </a:p>
        </p:txBody>
      </p:sp>
    </p:spTree>
    <p:extLst>
      <p:ext uri="{BB962C8B-B14F-4D97-AF65-F5344CB8AC3E}">
        <p14:creationId xmlns:p14="http://schemas.microsoft.com/office/powerpoint/2010/main" val="3222002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6568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173540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151469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227092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75556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985DA0-F5BB-4D85-8A5D-EF8AB93C3DCC}" type="datetime1">
              <a:rPr lang="en-US" smtClean="0">
                <a:solidFill>
                  <a:prstClr val="black">
                    <a:tint val="75000"/>
                  </a:prstClr>
                </a:solidFill>
              </a:rPr>
              <a:pPr/>
              <a:t>4/28/2022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942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DA37D0-BDAB-4D48-A5F5-4FE04C6F2F7A}" type="datetime1">
              <a:rPr lang="en-US" smtClean="0">
                <a:solidFill>
                  <a:prstClr val="black">
                    <a:tint val="75000"/>
                  </a:prstClr>
                </a:solidFill>
              </a:rPr>
              <a:pPr/>
              <a:t>4/28/2022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2121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27A6C-D57B-47B5-AE72-FE77079848F6}" type="datetime1">
              <a:rPr lang="en-US" smtClean="0">
                <a:solidFill>
                  <a:prstClr val="black">
                    <a:tint val="75000"/>
                  </a:prstClr>
                </a:solidFill>
              </a:rPr>
              <a:pPr/>
              <a:t>4/28/2022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2535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7B559-8EF7-4CCC-825C-D42076252684}" type="datetime1">
              <a:rPr lang="en-US" smtClean="0">
                <a:solidFill>
                  <a:prstClr val="black">
                    <a:tint val="75000"/>
                  </a:prstClr>
                </a:solidFill>
              </a:rPr>
              <a:pPr/>
              <a:t>4/28/2022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6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446BE-EE92-4E83-8B42-77901C4DAB75}" type="datetime1">
              <a:rPr lang="en-US" smtClean="0">
                <a:solidFill>
                  <a:prstClr val="black">
                    <a:tint val="75000"/>
                  </a:prstClr>
                </a:solidFill>
              </a:rPr>
              <a:pPr/>
              <a:t>4/28/2022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83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50970A-1D8C-4A33-B1B1-5F54C6646EE7}" type="datetime1">
              <a:rPr lang="en-US" smtClean="0">
                <a:solidFill>
                  <a:prstClr val="black">
                    <a:tint val="75000"/>
                  </a:prstClr>
                </a:solidFill>
              </a:rPr>
              <a:pPr/>
              <a:t>4/28/2022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5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E42EE-0E0E-41BB-B63A-17A33A50FFFE}" type="datetime1">
              <a:rPr lang="en-US" smtClean="0">
                <a:solidFill>
                  <a:prstClr val="black">
                    <a:tint val="75000"/>
                  </a:prstClr>
                </a:solidFill>
              </a:rPr>
              <a:pPr/>
              <a:t>4/28/2022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107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8B8371-D093-4564-AB29-14FB2C779F27}" type="datetime1">
              <a:rPr lang="en-US" smtClean="0">
                <a:solidFill>
                  <a:prstClr val="black">
                    <a:tint val="75000"/>
                  </a:prstClr>
                </a:solidFill>
              </a:rPr>
              <a:pPr/>
              <a:t>4/28/2022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178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2250A-64BF-4AAB-B2DB-F7DDC113275C}" type="datetime1">
              <a:rPr lang="en-US" smtClean="0">
                <a:solidFill>
                  <a:prstClr val="black">
                    <a:tint val="75000"/>
                  </a:prstClr>
                </a:solidFill>
              </a:rPr>
              <a:pPr/>
              <a:t>4/28/2022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724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259AAA-771C-40DF-99C7-EB8B06EA05A0}" type="datetime1">
              <a:rPr lang="en-US" smtClean="0">
                <a:solidFill>
                  <a:prstClr val="black">
                    <a:tint val="75000"/>
                  </a:prstClr>
                </a:solidFill>
              </a:rPr>
              <a:pPr/>
              <a:t>4/28/2022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830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F0990-0828-4309-946A-FE210B472ABB}" type="datetime1">
              <a:rPr lang="en-US" smtClean="0">
                <a:solidFill>
                  <a:prstClr val="black">
                    <a:tint val="75000"/>
                  </a:prstClr>
                </a:solidFill>
              </a:rPr>
              <a:pPr/>
              <a:t>4/28/2022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877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478EB-3AEF-4AAF-B76E-BB1CDFCC0016}" type="datetime1">
              <a:rPr lang="en-US" smtClean="0">
                <a:solidFill>
                  <a:prstClr val="black">
                    <a:tint val="75000"/>
                  </a:prstClr>
                </a:solidFill>
              </a:rPr>
              <a:pPr/>
              <a:t>4/28/2022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62206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ol.gov/sites/dolgov/files/WHD/legacy/files/whdfs66.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urrent/title-29/subtitle-A/part-5/subpart-A/section-5.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sam.gov/content/wage-determination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dol.gov/sites/dolgov/files/WHD/legacy/files/wh347.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dol.gov/agencies/whd/forms/wh347"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dol.gov/sites/dolgov/files/WHD/legacy/files/wh347.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dol.gov/sites/dolgov/files/WHD/legacy/files/wh347.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dirtandgravel.psu.edu/education-and-training/webinars/past-webinar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hyperlink" Target="https://www.dol.gov/sites/dolgov/files/WHD/legacy/files/wh347.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dol.gov/agencies/whd/forms/wh347"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dol.gov/agencies/whd/government-contracts/construc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dol.gov/agencies/whd/contac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shlaw@pa.gov" TargetMode="External"/><Relationship Id="rId7" Type="http://schemas.openxmlformats.org/officeDocument/2006/relationships/hyperlink" Target="mailto:deroca.francesca@dol.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mailto:searle.ben@dol.gov" TargetMode="External"/><Relationship Id="rId5" Type="http://schemas.openxmlformats.org/officeDocument/2006/relationships/hyperlink" Target="mailto:bsmolock@pa.gov" TargetMode="External"/><Relationship Id="rId4" Type="http://schemas.openxmlformats.org/officeDocument/2006/relationships/hyperlink" Target="mailto:jchallenge@pa.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dirtandgravel.psu.edu/education-and-training/webinars/past-webina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hlaw@pa.gov" TargetMode="External"/><Relationship Id="rId7" Type="http://schemas.openxmlformats.org/officeDocument/2006/relationships/hyperlink" Target="mailto:deroca.francesca@dol.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searle.ben@dol.gov" TargetMode="External"/><Relationship Id="rId5" Type="http://schemas.openxmlformats.org/officeDocument/2006/relationships/hyperlink" Target="mailto:bsmolock@pa.gov" TargetMode="External"/><Relationship Id="rId4" Type="http://schemas.openxmlformats.org/officeDocument/2006/relationships/hyperlink" Target="mailto:jchallenge@pa.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CF307-B6A4-49F1-BD69-98C5F5C9B44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3" y="212866"/>
            <a:ext cx="9144000" cy="6858000"/>
          </a:xfrm>
          <a:prstGeom prst="rect">
            <a:avLst/>
          </a:prstGeom>
        </p:spPr>
      </p:pic>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1</a:t>
            </a:fld>
            <a:endParaRPr lang="en-US">
              <a:solidFill>
                <a:prstClr val="black">
                  <a:tint val="75000"/>
                </a:prstClr>
              </a:solidFill>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1681976"/>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12" name="Rectangle 11">
            <a:extLst>
              <a:ext uri="{FF2B5EF4-FFF2-40B4-BE49-F238E27FC236}">
                <a16:creationId xmlns:a16="http://schemas.microsoft.com/office/drawing/2014/main" id="{DE54435F-A437-49F2-AA1B-4B74A478E8BC}"/>
              </a:ext>
            </a:extLst>
          </p:cNvPr>
          <p:cNvSpPr/>
          <p:nvPr/>
        </p:nvSpPr>
        <p:spPr bwMode="white">
          <a:xfrm>
            <a:off x="0" y="1600200"/>
            <a:ext cx="9144000" cy="893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3019633" y="99421"/>
            <a:ext cx="608533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Prevailing Wage and the DGLVR Program </a:t>
            </a:r>
            <a:r>
              <a:rPr kumimoji="0" lang="en-US" sz="3200" b="1" i="0" u="none" strike="noStrike" kern="1200" cap="none" spc="0" normalizeH="0" baseline="0" noProof="0" dirty="0">
                <a:ln w="19050">
                  <a:solidFill>
                    <a:prstClr val="black"/>
                  </a:solidFill>
                </a:ln>
                <a:solidFill>
                  <a:srgbClr val="FF00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PART II</a:t>
            </a:r>
          </a:p>
        </p:txBody>
      </p:sp>
      <p:sp>
        <p:nvSpPr>
          <p:cNvPr id="14" name="TextBox 13">
            <a:extLst>
              <a:ext uri="{FF2B5EF4-FFF2-40B4-BE49-F238E27FC236}">
                <a16:creationId xmlns:a16="http://schemas.microsoft.com/office/drawing/2014/main" id="{FCDA24DA-0051-4BE6-8ECE-E5E3E9C7B18C}"/>
              </a:ext>
            </a:extLst>
          </p:cNvPr>
          <p:cNvSpPr txBox="1"/>
          <p:nvPr/>
        </p:nvSpPr>
        <p:spPr>
          <a:xfrm>
            <a:off x="170990" y="114719"/>
            <a:ext cx="3055625" cy="1415772"/>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latin typeface="Arial Black" panose="020B0A04020102020204" pitchFamily="34" charset="0"/>
              </a:rPr>
              <a:t>Dirt Gravel and Low Volume Road Program</a:t>
            </a:r>
          </a:p>
          <a:p>
            <a:pPr algn="ctr"/>
            <a:r>
              <a:rPr lang="en-US" sz="1050" b="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b="1" dirty="0">
              <a:solidFill>
                <a:schemeClr val="bg1"/>
              </a:solidFill>
              <a:effectLst>
                <a:outerShdw blurRad="38100" dist="38100" dir="2700000" algn="tl">
                  <a:srgbClr val="000000">
                    <a:alpha val="43137"/>
                  </a:srgbClr>
                </a:outerShdw>
              </a:effectLst>
              <a:latin typeface="Arial Black" panose="020B0A04020102020204" pitchFamily="34" charset="0"/>
            </a:endParaRPr>
          </a:p>
          <a:p>
            <a:pPr algn="ctr"/>
            <a:r>
              <a:rPr lang="en-US" sz="3600" b="1" dirty="0">
                <a:solidFill>
                  <a:schemeClr val="bg1"/>
                </a:solidFill>
                <a:effectLst>
                  <a:outerShdw blurRad="38100" dist="38100" dir="2700000" algn="tl">
                    <a:srgbClr val="000000">
                      <a:alpha val="43137"/>
                    </a:srgbClr>
                  </a:outerShdw>
                </a:effectLst>
                <a:latin typeface="Arial Black" panose="020B0A04020102020204" pitchFamily="34" charset="0"/>
              </a:rPr>
              <a:t>WEBINAR</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16" name="Subtitle 2">
            <a:extLst>
              <a:ext uri="{FF2B5EF4-FFF2-40B4-BE49-F238E27FC236}">
                <a16:creationId xmlns:a16="http://schemas.microsoft.com/office/drawing/2014/main" id="{5147A4C5-D12B-4F29-8FF8-A6A7C9C363D3}"/>
              </a:ext>
            </a:extLst>
          </p:cNvPr>
          <p:cNvSpPr txBox="1">
            <a:spLocks/>
          </p:cNvSpPr>
          <p:nvPr/>
        </p:nvSpPr>
        <p:spPr>
          <a:xfrm>
            <a:off x="457200" y="4214627"/>
            <a:ext cx="8520187"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1" u="none" strike="noStrike" kern="1200" cap="none" spc="0" normalizeH="0" baseline="0" noProof="0" dirty="0">
                <a:ln>
                  <a:noFill/>
                </a:ln>
                <a:solidFill>
                  <a:schemeClr val="bg1"/>
                </a:solidFill>
                <a:effectLst/>
                <a:uLnTx/>
                <a:uFillTx/>
                <a:latin typeface="Calibri"/>
                <a:ea typeface="+mn-ea"/>
                <a:cs typeface="+mn-cs"/>
              </a:rPr>
              <a:t>If you are reading this, then you are successfully seeing the webinar video. Webinar audio should be automatic through your computer (or click “join audio”), and options can be accessed in the “audio options” button on the bottom left.  If your computer audio is not working, you can listen on your phone by dialing </a:t>
            </a:r>
            <a:r>
              <a:rPr kumimoji="0" lang="en-US" sz="2400" b="1" i="1" u="none" strike="noStrike" kern="1200" cap="none" spc="0" normalizeH="0" baseline="0" noProof="0" dirty="0">
                <a:ln>
                  <a:noFill/>
                </a:ln>
                <a:solidFill>
                  <a:schemeClr val="bg1"/>
                </a:solidFill>
                <a:effectLst/>
                <a:uLnTx/>
                <a:uFillTx/>
                <a:latin typeface="Calibri" panose="020F0502020204030204" pitchFamily="34" charset="0"/>
                <a:ea typeface="Times New Roman" panose="02020603050405020304" pitchFamily="18" charset="0"/>
                <a:cs typeface="+mn-cs"/>
              </a:rPr>
              <a:t>312-626-6799</a:t>
            </a:r>
            <a:r>
              <a:rPr kumimoji="0" lang="en-US" sz="2200" b="1" i="1" u="none" strike="noStrike" kern="1200" cap="none" spc="0" normalizeH="0" baseline="0" noProof="0" dirty="0">
                <a:ln>
                  <a:noFill/>
                </a:ln>
                <a:solidFill>
                  <a:schemeClr val="bg1"/>
                </a:solidFill>
                <a:effectLst/>
                <a:uLnTx/>
                <a:uFillTx/>
                <a:latin typeface="Calibri"/>
                <a:ea typeface="+mn-ea"/>
                <a:cs typeface="+mn-cs"/>
              </a:rPr>
              <a:t>.</a:t>
            </a:r>
          </a:p>
        </p:txBody>
      </p:sp>
      <p:sp>
        <p:nvSpPr>
          <p:cNvPr id="18" name="TextBox 17">
            <a:extLst>
              <a:ext uri="{FF2B5EF4-FFF2-40B4-BE49-F238E27FC236}">
                <a16:creationId xmlns:a16="http://schemas.microsoft.com/office/drawing/2014/main" id="{C734E792-2E94-447A-89B5-8A6E072007F8}"/>
              </a:ext>
            </a:extLst>
          </p:cNvPr>
          <p:cNvSpPr txBox="1"/>
          <p:nvPr/>
        </p:nvSpPr>
        <p:spPr>
          <a:xfrm>
            <a:off x="1274879" y="1042735"/>
            <a:ext cx="9225851" cy="584775"/>
          </a:xfrm>
          <a:prstGeom prst="rect">
            <a:avLst/>
          </a:prstGeom>
          <a:noFill/>
        </p:spPr>
        <p:txBody>
          <a:bodyPr wrap="square">
            <a:spAutoFit/>
          </a:bodyPr>
          <a:lstStyle/>
          <a:p>
            <a:pPr algn="ctr">
              <a:defRPr/>
            </a:pPr>
            <a:r>
              <a:rPr lang="en-US" sz="3200" b="1" dirty="0">
                <a:solidFill>
                  <a:schemeClr val="bg1"/>
                </a:solidFill>
                <a:effectLst>
                  <a:outerShdw blurRad="38100" dist="38100" dir="2700000" algn="tl">
                    <a:srgbClr val="000000">
                      <a:alpha val="43137"/>
                    </a:srgbClr>
                  </a:outerShdw>
                </a:effectLst>
                <a:latin typeface="Calibri"/>
              </a:rPr>
              <a:t>4/7/22 Starts at 9am</a:t>
            </a:r>
          </a:p>
        </p:txBody>
      </p:sp>
      <p:pic>
        <p:nvPicPr>
          <p:cNvPr id="17" name="Picture 16">
            <a:extLst>
              <a:ext uri="{FF2B5EF4-FFF2-40B4-BE49-F238E27FC236}">
                <a16:creationId xmlns:a16="http://schemas.microsoft.com/office/drawing/2014/main" id="{FB6BB4F2-E926-498D-B4E9-E5E7850D69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10200" y="5848672"/>
            <a:ext cx="4107004" cy="1397141"/>
          </a:xfrm>
          <a:prstGeom prst="rect">
            <a:avLst/>
          </a:prstGeom>
          <a:effectLst>
            <a:softEdge rad="228600"/>
          </a:effectLst>
        </p:spPr>
      </p:pic>
      <p:pic>
        <p:nvPicPr>
          <p:cNvPr id="19" name="Picture 18">
            <a:extLst>
              <a:ext uri="{FF2B5EF4-FFF2-40B4-BE49-F238E27FC236}">
                <a16:creationId xmlns:a16="http://schemas.microsoft.com/office/drawing/2014/main" id="{A7D8F307-FEF7-4140-9B47-26153AFCC2C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00059" y="6245365"/>
            <a:ext cx="1879965" cy="568690"/>
          </a:xfrm>
          <a:prstGeom prst="rect">
            <a:avLst/>
          </a:prstGeom>
        </p:spPr>
      </p:pic>
      <p:pic>
        <p:nvPicPr>
          <p:cNvPr id="3" name="Picture 2" descr="Diagram&#10;&#10;Description automatically generated">
            <a:extLst>
              <a:ext uri="{FF2B5EF4-FFF2-40B4-BE49-F238E27FC236}">
                <a16:creationId xmlns:a16="http://schemas.microsoft.com/office/drawing/2014/main" id="{6EBDB8E5-F6C4-46BA-B6C6-296DECD1555C}"/>
              </a:ext>
            </a:extLst>
          </p:cNvPr>
          <p:cNvPicPr>
            <a:picLocks noChangeAspect="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887805" y="6119627"/>
            <a:ext cx="1189691" cy="806541"/>
          </a:xfrm>
          <a:prstGeom prst="rect">
            <a:avLst/>
          </a:prstGeom>
        </p:spPr>
      </p:pic>
    </p:spTree>
    <p:extLst>
      <p:ext uri="{BB962C8B-B14F-4D97-AF65-F5344CB8AC3E}">
        <p14:creationId xmlns:p14="http://schemas.microsoft.com/office/powerpoint/2010/main" val="3217302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04800" y="436720"/>
            <a:ext cx="8534400" cy="5791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(12) As a DGLVR grant recipient, what are my responsibilities in regards to the Prevailing Wage Act? </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Calibri"/>
                <a:ea typeface="+mn-ea"/>
                <a:cs typeface="+mn-cs"/>
              </a:rPr>
              <a:t>UPDATE in red text below.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Calibri"/>
                <a:ea typeface="+mn-ea"/>
                <a:cs typeface="+mn-cs"/>
              </a:rPr>
              <a:t>This requirement has been in the DGLVR Administrative Manual for several years but is now being added to the FAQ.</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400" b="1" i="1"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0000"/>
                </a:solidFill>
                <a:effectLst/>
                <a:uLnTx/>
                <a:uFillTx/>
                <a:latin typeface="Calibri"/>
                <a:ea typeface="+mn-ea"/>
                <a:cs typeface="+mn-cs"/>
              </a:rPr>
              <a:t>DGLVR Grant contracts include a “Prevailing Wage Notification Letter” (attachment F) that grant recipients must sign and return to the county conservation district with the signed contract. DGLVR Grant recipients must also provide the conservation district with a copy of a notarized “Certified Statement of Compliance” (attachment G to the DGLVR Contract) for each contractor involved in your DGLVR Project before final grant payment can be made to the grant recipient.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29837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04800" y="685800"/>
            <a:ext cx="8534400" cy="5791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(16) What if my project also includes federal funding and falls under Davis-Bacon requirements?</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0" i="1" u="none" strike="noStrike" kern="1200" cap="none" spc="0" normalizeH="0" baseline="0" noProof="0" dirty="0">
                <a:ln>
                  <a:noFill/>
                </a:ln>
                <a:solidFill>
                  <a:prstClr val="black"/>
                </a:solidFill>
                <a:effectLst/>
                <a:uLnTx/>
                <a:uFillTx/>
                <a:latin typeface="Calibri"/>
                <a:ea typeface="+mn-ea"/>
                <a:cs typeface="+mn-cs"/>
              </a:rPr>
              <a:t>This question is being updated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If the requirement to use Davis-Bacon wages is in writing, the Department of Labor and Industry will accept their guidelines for wages. Therefore, PA prevailing wage rates are not required. </a:t>
            </a: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257661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04800" y="685800"/>
            <a:ext cx="8534400" cy="5791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sngStrike" kern="1200" cap="none" spc="0" normalizeH="0" baseline="0" noProof="0" dirty="0">
                <a:ln>
                  <a:noFill/>
                </a:ln>
                <a:solidFill>
                  <a:prstClr val="black"/>
                </a:solidFill>
                <a:effectLst/>
                <a:uLnTx/>
                <a:uFillTx/>
                <a:latin typeface="Calibri"/>
                <a:ea typeface="+mn-ea"/>
                <a:cs typeface="+mn-cs"/>
              </a:rPr>
              <a:t>(16) What if my project also includes federal funding and falls under Davis-Bacon requirements?</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800" b="0" i="0" u="none" strike="sng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sngStrike" kern="1200" cap="none" spc="0" normalizeH="0" baseline="0" noProof="0" dirty="0">
                <a:ln>
                  <a:noFill/>
                </a:ln>
                <a:solidFill>
                  <a:prstClr val="black"/>
                </a:solidFill>
                <a:effectLst/>
                <a:uLnTx/>
                <a:uFillTx/>
                <a:latin typeface="Calibri"/>
                <a:ea typeface="+mn-ea"/>
                <a:cs typeface="+mn-cs"/>
              </a:rPr>
              <a:t>If the requirement to use Davis-Bacon wages is in writing, the Department of Labor and Industry will accept their guidelines for wages. Therefore, PA prevailing wage rates are not required. </a:t>
            </a: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292537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23850" y="609600"/>
            <a:ext cx="8534400" cy="601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(16) </a:t>
            </a:r>
            <a:r>
              <a:rPr kumimoji="0" lang="en-US" sz="3200" b="1" i="0" u="none" strike="noStrike" kern="1200" cap="none" spc="0" normalizeH="0" baseline="0" noProof="0" dirty="0">
                <a:ln>
                  <a:noFill/>
                </a:ln>
                <a:solidFill>
                  <a:prstClr val="black"/>
                </a:solidFill>
                <a:effectLst/>
                <a:uLnTx/>
                <a:uFillTx/>
                <a:latin typeface="Calibri"/>
                <a:ea typeface="+mn-ea"/>
                <a:cs typeface="+mn-cs"/>
              </a:rPr>
              <a:t>What if my (the municipality’s) DGLVR project also includes federal funding?</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Different types of federal funding have different prevailing wage requirements.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Often, federal funding will require the </a:t>
            </a:r>
            <a:r>
              <a:rPr kumimoji="0" lang="en-US" sz="2800" b="1" i="0" u="none" strike="noStrike" kern="1200" cap="none" spc="0" normalizeH="0" baseline="0" noProof="0" dirty="0">
                <a:ln>
                  <a:noFill/>
                </a:ln>
                <a:solidFill>
                  <a:srgbClr val="FF0000"/>
                </a:solidFill>
                <a:effectLst/>
                <a:uLnTx/>
                <a:uFillTx/>
                <a:latin typeface="Calibri"/>
                <a:ea typeface="+mn-ea"/>
                <a:cs typeface="+mn-cs"/>
              </a:rPr>
              <a:t>Davis-Bacon Act </a:t>
            </a:r>
            <a:r>
              <a:rPr kumimoji="0" lang="en-US" sz="2800" b="0" i="0" u="none" strike="noStrike" kern="1200" cap="none" spc="0" normalizeH="0" baseline="0" noProof="0" dirty="0">
                <a:ln>
                  <a:noFill/>
                </a:ln>
                <a:solidFill>
                  <a:prstClr val="black"/>
                </a:solidFill>
                <a:effectLst/>
                <a:uLnTx/>
                <a:uFillTx/>
                <a:latin typeface="Calibri"/>
                <a:ea typeface="+mn-ea"/>
                <a:cs typeface="+mn-cs"/>
              </a:rPr>
              <a:t>to be followed.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If the requirement to use Davis-Bacon wages is in writing, the PA Department of Labor and Industry will accept their guidelines for wages.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For questions about Davis-Bacon applicability to a federally funded construction project contact the federal agency from which any federal funding was obtained. </a:t>
            </a: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2054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958A-5DBD-47B0-896E-0CA832AB85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784BDC-F66B-4D81-962D-DCAC1DD866A3}"/>
              </a:ext>
            </a:extLst>
          </p:cNvPr>
          <p:cNvSpPr>
            <a:spLocks noGrp="1"/>
          </p:cNvSpPr>
          <p:nvPr>
            <p:ph idx="1"/>
          </p:nvPr>
        </p:nvSpPr>
        <p:spPr/>
        <p:txBody>
          <a:bodyPr>
            <a:normAutofit/>
          </a:bodyPr>
          <a:lstStyle/>
          <a:p>
            <a:pPr marL="0" indent="0" algn="ctr">
              <a:buNone/>
            </a:pPr>
            <a:r>
              <a:rPr lang="en-US" sz="6000" i="1" dirty="0"/>
              <a:t>The following </a:t>
            </a:r>
          </a:p>
          <a:p>
            <a:pPr marL="0" indent="0" algn="ctr">
              <a:buNone/>
            </a:pPr>
            <a:r>
              <a:rPr lang="en-US" sz="6000" i="1" dirty="0"/>
              <a:t>Questions &amp; Answers </a:t>
            </a:r>
          </a:p>
          <a:p>
            <a:pPr marL="0" indent="0" algn="ctr">
              <a:buNone/>
            </a:pPr>
            <a:r>
              <a:rPr lang="en-US" sz="6000" i="1" dirty="0"/>
              <a:t>are new</a:t>
            </a:r>
            <a:endParaRPr lang="en-US" sz="6000" dirty="0"/>
          </a:p>
        </p:txBody>
      </p:sp>
      <p:sp>
        <p:nvSpPr>
          <p:cNvPr id="4" name="Slide Number Placeholder 3">
            <a:extLst>
              <a:ext uri="{FF2B5EF4-FFF2-40B4-BE49-F238E27FC236}">
                <a16:creationId xmlns:a16="http://schemas.microsoft.com/office/drawing/2014/main" id="{142AD104-919D-48F6-BA8A-32060B968C3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68187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04800" y="685800"/>
            <a:ext cx="8534400" cy="5791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(17) </a:t>
            </a:r>
            <a:r>
              <a:rPr kumimoji="0" lang="en-US" sz="3200" b="1" i="0" u="none" strike="noStrike" kern="1200" cap="none" spc="0" normalizeH="0" baseline="0" noProof="0" dirty="0">
                <a:ln>
                  <a:noFill/>
                </a:ln>
                <a:solidFill>
                  <a:prstClr val="black"/>
                </a:solidFill>
                <a:effectLst/>
                <a:uLnTx/>
                <a:uFillTx/>
                <a:latin typeface="Calibri"/>
                <a:ea typeface="+mn-ea"/>
                <a:cs typeface="+mn-cs"/>
              </a:rPr>
              <a:t>What is the Davis-Bacon Act?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Davis-Bacon and Related Acts apply to contractors and subcontractors performing on federally funded or assisted contracts in excess of $2,000 for the construction, alteration, or repair (including painting and decorating) of public buildings or public works.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Davis-Bacon Act and Related Acts require contractors and subcontractors to pay their laborers and mechanics the locally prevailing wages and fringe benefits as determined by the U.S. Department of Labor.</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See Wage and Hours’ </a:t>
            </a:r>
            <a:r>
              <a:rPr kumimoji="0" lang="en-US" sz="2400" b="1" i="0" u="none" strike="noStrike" kern="1200" cap="none" spc="0" normalizeH="0" baseline="0" noProof="0" dirty="0">
                <a:ln>
                  <a:noFill/>
                </a:ln>
                <a:solidFill>
                  <a:prstClr val="black"/>
                </a:solidFill>
                <a:effectLst/>
                <a:uLnTx/>
                <a:uFillTx/>
                <a:latin typeface="Calibri"/>
                <a:ea typeface="+mn-ea"/>
                <a:cs typeface="+mn-cs"/>
              </a:rPr>
              <a:t>Davis-Bacon Fact Sheet</a:t>
            </a:r>
            <a:r>
              <a:rPr kumimoji="0" lang="en-US" sz="2400" b="0" i="0" u="none" strike="noStrike" kern="1200" cap="none" spc="0" normalizeH="0" baseline="0" noProof="0" dirty="0">
                <a:ln>
                  <a:noFill/>
                </a:ln>
                <a:solidFill>
                  <a:prstClr val="black"/>
                </a:solidFill>
                <a:effectLst/>
                <a:uLnTx/>
                <a:uFillTx/>
                <a:latin typeface="Calibri"/>
                <a:ea typeface="+mn-ea"/>
                <a:cs typeface="+mn-cs"/>
              </a:rPr>
              <a:t> for additional information:</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sng" strike="noStrike" kern="1200" cap="none" spc="0" normalizeH="0" baseline="0" noProof="0" dirty="0">
                <a:ln>
                  <a:noFill/>
                </a:ln>
                <a:solidFill>
                  <a:prstClr val="black"/>
                </a:solidFill>
                <a:effectLst/>
                <a:uLnTx/>
                <a:uFillTx/>
                <a:latin typeface="Calibri"/>
                <a:ea typeface="+mn-ea"/>
                <a:cs typeface="+mn-cs"/>
                <a:hlinkClick r:id="rId3"/>
              </a:rPr>
              <a:t>https://www.dol.gov/sites/dolgov/files/WHD/legacy/files/whdfs66.pdf</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279965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152400" y="426915"/>
            <a:ext cx="8534400" cy="5791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(18) </a:t>
            </a:r>
            <a:r>
              <a:rPr kumimoji="0" lang="en-US" sz="3200" b="1" i="0" u="none" strike="noStrike" kern="1200" cap="none" spc="0" normalizeH="0" baseline="0" noProof="0" dirty="0">
                <a:ln>
                  <a:noFill/>
                </a:ln>
                <a:solidFill>
                  <a:prstClr val="black"/>
                </a:solidFill>
                <a:effectLst/>
                <a:uLnTx/>
                <a:uFillTx/>
                <a:latin typeface="Calibri"/>
                <a:ea typeface="+mn-ea"/>
                <a:cs typeface="+mn-cs"/>
              </a:rPr>
              <a:t>What are my (municipal) requirements under the Davis-Bacon Act?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When hiring a contractor, the Davis-Bacon Labor Standards Clauses must be included in the bid documents and contract with the contractor.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These are available online at: </a:t>
            </a:r>
            <a:r>
              <a:rPr kumimoji="0" lang="en-US" sz="2400" b="0" i="0" u="sng" strike="noStrike" kern="1200" cap="none" spc="0" normalizeH="0" baseline="0" noProof="0" dirty="0">
                <a:ln>
                  <a:noFill/>
                </a:ln>
                <a:solidFill>
                  <a:prstClr val="black"/>
                </a:solidFill>
                <a:effectLst/>
                <a:uLnTx/>
                <a:uFillTx/>
                <a:latin typeface="Calibri"/>
                <a:ea typeface="+mn-ea"/>
                <a:cs typeface="+mn-cs"/>
                <a:hlinkClick r:id="rId3"/>
              </a:rPr>
              <a:t>https://www.ecfr.gov/current/title-29/subtitle-A/part-5/subpart-A/section-5.5</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Obtain a wage determination from </a:t>
            </a:r>
            <a:r>
              <a:rPr kumimoji="0" lang="en-US" sz="2800" b="0" i="0" u="sng" strike="noStrike" kern="1200" cap="none" spc="0" normalizeH="0" baseline="0" noProof="0" dirty="0">
                <a:ln>
                  <a:noFill/>
                </a:ln>
                <a:solidFill>
                  <a:prstClr val="black"/>
                </a:solidFill>
                <a:effectLst/>
                <a:uLnTx/>
                <a:uFillTx/>
                <a:latin typeface="Calibri"/>
                <a:ea typeface="+mn-ea"/>
                <a:cs typeface="+mn-cs"/>
                <a:hlinkClick r:id="rId4"/>
              </a:rPr>
              <a:t>https://sam.gov/content/wage-determinations</a:t>
            </a:r>
            <a:r>
              <a:rPr kumimoji="0" lang="en-US" sz="2800" b="0" i="0" u="none" strike="noStrike" kern="1200" cap="none" spc="0" normalizeH="0" baseline="0" noProof="0" dirty="0">
                <a:ln>
                  <a:noFill/>
                </a:ln>
                <a:solidFill>
                  <a:prstClr val="black"/>
                </a:solidFill>
                <a:effectLst/>
                <a:uLnTx/>
                <a:uFillTx/>
                <a:latin typeface="Calibri"/>
                <a:ea typeface="+mn-ea"/>
                <a:cs typeface="+mn-cs"/>
              </a:rPr>
              <a:t> and include this in the bid documents and contract with your contractor. These wage and fringe benefit rates must then be paid to contracted labor.</a:t>
            </a: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200689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152400" y="408058"/>
            <a:ext cx="8534400" cy="64495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(18) </a:t>
            </a:r>
            <a:r>
              <a:rPr kumimoji="0" lang="en-US" sz="3200" b="1" i="0" u="none" strike="noStrike" kern="1200" cap="none" spc="0" normalizeH="0" baseline="0" noProof="0" dirty="0">
                <a:ln>
                  <a:noFill/>
                </a:ln>
                <a:solidFill>
                  <a:prstClr val="black"/>
                </a:solidFill>
                <a:effectLst/>
                <a:uLnTx/>
                <a:uFillTx/>
                <a:latin typeface="Calibri"/>
                <a:ea typeface="+mn-ea"/>
                <a:cs typeface="+mn-cs"/>
              </a:rPr>
              <a:t>What are my (municipal) requirements under the Davis-Bacon Act? </a:t>
            </a:r>
            <a:r>
              <a:rPr kumimoji="0" lang="en-US" sz="3200" b="0" i="1" u="none" strike="noStrike" kern="1200" cap="none" spc="0" normalizeH="0" baseline="0" noProof="0" dirty="0">
                <a:ln>
                  <a:noFill/>
                </a:ln>
                <a:solidFill>
                  <a:prstClr val="black"/>
                </a:solidFill>
                <a:effectLst/>
                <a:uLnTx/>
                <a:uFillTx/>
                <a:latin typeface="Calibri"/>
                <a:ea typeface="+mn-ea"/>
                <a:cs typeface="+mn-cs"/>
              </a:rPr>
              <a:t>CONTINUED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All contractors and subcontractors must use the WH-347 or equivalent paperwork to certify that the wages and fringe benefits were paid to mechanics and laborers as required.</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See Revised WH-347 Form: </a:t>
            </a:r>
            <a:r>
              <a:rPr kumimoji="0" lang="en-US" sz="1800" b="0" i="0" u="sng" strike="noStrike" kern="1200" cap="none" spc="0" normalizeH="0" baseline="0" noProof="0" dirty="0">
                <a:ln>
                  <a:noFill/>
                </a:ln>
                <a:solidFill>
                  <a:prstClr val="black"/>
                </a:solidFill>
                <a:effectLst/>
                <a:uLnTx/>
                <a:uFillTx/>
                <a:latin typeface="Calibri"/>
                <a:ea typeface="+mn-ea"/>
                <a:cs typeface="+mn-cs"/>
                <a:hlinkClick r:id="rId3"/>
              </a:rPr>
              <a:t>https://www.dol.gov/sites/dolgov/files/WHD/legacy/files/wh347.pdf</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Instructions for Revised WH-347 Form:</a:t>
            </a:r>
            <a:r>
              <a:rPr kumimoji="0" lang="en-US" sz="1800" b="0" i="0" u="sng" strike="noStrike" kern="1200" cap="none" spc="0" normalizeH="0" baseline="0" noProof="0" dirty="0">
                <a:ln>
                  <a:noFill/>
                </a:ln>
                <a:solidFill>
                  <a:prstClr val="black"/>
                </a:solidFill>
                <a:effectLst/>
                <a:uLnTx/>
                <a:uFillTx/>
                <a:latin typeface="Calibri"/>
                <a:ea typeface="+mn-ea"/>
                <a:cs typeface="+mn-cs"/>
              </a:rPr>
              <a:t> </a:t>
            </a:r>
            <a:r>
              <a:rPr kumimoji="0" lang="en-US" sz="1800" b="0" i="0" u="sng" strike="noStrike" kern="1200" cap="none" spc="0" normalizeH="0" baseline="0" noProof="0" dirty="0">
                <a:ln>
                  <a:noFill/>
                </a:ln>
                <a:solidFill>
                  <a:prstClr val="black"/>
                </a:solidFill>
                <a:effectLst/>
                <a:uLnTx/>
                <a:uFillTx/>
                <a:latin typeface="Calibri"/>
                <a:ea typeface="+mn-ea"/>
                <a:cs typeface="+mn-cs"/>
                <a:hlinkClick r:id="rId4"/>
              </a:rPr>
              <a:t>https://www.dol.gov/agencies/whd/forms/wh347</a:t>
            </a:r>
            <a:r>
              <a:rPr kumimoji="0" lang="en-US" sz="1800" b="0" i="0" u="sng" strike="noStrike" kern="1200" cap="none" spc="0" normalizeH="0" baseline="0" noProof="0" dirty="0">
                <a:ln>
                  <a:noFill/>
                </a:ln>
                <a:solidFill>
                  <a:prstClr val="black"/>
                </a:solidFill>
                <a:effectLst/>
                <a:uLnTx/>
                <a:uFillTx/>
                <a:latin typeface="Calibri"/>
                <a:ea typeface="+mn-ea"/>
                <a:cs typeface="+mn-cs"/>
              </a:rPr>
              <a:t>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132689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pic>
        <p:nvPicPr>
          <p:cNvPr id="2" name="Picture 1">
            <a:extLst>
              <a:ext uri="{FF2B5EF4-FFF2-40B4-BE49-F238E27FC236}">
                <a16:creationId xmlns:a16="http://schemas.microsoft.com/office/drawing/2014/main" id="{9532AC71-753D-4A36-BD11-7394B84E2A5A}"/>
              </a:ext>
            </a:extLst>
          </p:cNvPr>
          <p:cNvPicPr>
            <a:picLocks noChangeAspect="1"/>
          </p:cNvPicPr>
          <p:nvPr/>
        </p:nvPicPr>
        <p:blipFill>
          <a:blip r:embed="rId3"/>
          <a:stretch>
            <a:fillRect/>
          </a:stretch>
        </p:blipFill>
        <p:spPr>
          <a:xfrm>
            <a:off x="682205" y="506505"/>
            <a:ext cx="7652370" cy="5831299"/>
          </a:xfrm>
          <a:prstGeom prst="rect">
            <a:avLst/>
          </a:prstGeom>
          <a:ln>
            <a:solidFill>
              <a:schemeClr val="tx1"/>
            </a:solidFill>
          </a:ln>
        </p:spPr>
      </p:pic>
      <p:sp>
        <p:nvSpPr>
          <p:cNvPr id="8" name="TextBox 7">
            <a:extLst>
              <a:ext uri="{FF2B5EF4-FFF2-40B4-BE49-F238E27FC236}">
                <a16:creationId xmlns:a16="http://schemas.microsoft.com/office/drawing/2014/main" id="{E547B1FD-4400-4F27-BB59-73E0E7764BE8}"/>
              </a:ext>
            </a:extLst>
          </p:cNvPr>
          <p:cNvSpPr txBox="1"/>
          <p:nvPr/>
        </p:nvSpPr>
        <p:spPr>
          <a:xfrm>
            <a:off x="1079390" y="6325480"/>
            <a:ext cx="6858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https://www.dol.gov/sites/dolgov/files/WHD/legacy/files/wh347.pdf</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4004720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pic>
        <p:nvPicPr>
          <p:cNvPr id="3" name="Picture 2">
            <a:extLst>
              <a:ext uri="{FF2B5EF4-FFF2-40B4-BE49-F238E27FC236}">
                <a16:creationId xmlns:a16="http://schemas.microsoft.com/office/drawing/2014/main" id="{D7634241-DFFB-466D-9C06-205D5DF4240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14350" y="609600"/>
            <a:ext cx="8153400" cy="5519226"/>
          </a:xfrm>
          <a:prstGeom prst="rect">
            <a:avLst/>
          </a:prstGeom>
          <a:ln>
            <a:solidFill>
              <a:schemeClr val="tx1"/>
            </a:solidFill>
          </a:ln>
        </p:spPr>
      </p:pic>
      <p:sp>
        <p:nvSpPr>
          <p:cNvPr id="4" name="TextBox 3">
            <a:extLst>
              <a:ext uri="{FF2B5EF4-FFF2-40B4-BE49-F238E27FC236}">
                <a16:creationId xmlns:a16="http://schemas.microsoft.com/office/drawing/2014/main" id="{A9A6BC5C-7AA2-406D-9ED9-4CCC4490BF7B}"/>
              </a:ext>
            </a:extLst>
          </p:cNvPr>
          <p:cNvSpPr txBox="1"/>
          <p:nvPr/>
        </p:nvSpPr>
        <p:spPr>
          <a:xfrm>
            <a:off x="1079390" y="6325480"/>
            <a:ext cx="6858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https://www.dol.gov/sites/dolgov/files/WHD/legacy/files/wh347.pdf</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352842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Subtitle 2"/>
          <p:cNvSpPr txBox="1">
            <a:spLocks/>
          </p:cNvSpPr>
          <p:nvPr/>
        </p:nvSpPr>
        <p:spPr>
          <a:xfrm>
            <a:off x="457200" y="502280"/>
            <a:ext cx="8229600" cy="62033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u="sng" dirty="0">
                <a:solidFill>
                  <a:srgbClr val="FFFF00"/>
                </a:solidFill>
                <a:ea typeface="Times New Roman"/>
              </a:rPr>
              <a:t>Reminder:</a:t>
            </a:r>
            <a:endParaRPr lang="en-US" sz="3200" b="1" dirty="0">
              <a:solidFill>
                <a:srgbClr val="FFFF00"/>
              </a:solidFill>
              <a:ea typeface="Times New Roman"/>
            </a:endParaRPr>
          </a:p>
          <a:p>
            <a:r>
              <a:rPr lang="en-US" sz="3200" b="1" dirty="0">
                <a:solidFill>
                  <a:srgbClr val="FFFF00"/>
                </a:solidFill>
                <a:ea typeface="Times New Roman"/>
              </a:rPr>
              <a:t>1/27/22 Prevailing Wage Webinar</a:t>
            </a:r>
          </a:p>
          <a:p>
            <a:pPr lvl="1"/>
            <a:r>
              <a:rPr lang="en-US" dirty="0">
                <a:solidFill>
                  <a:schemeClr val="bg1"/>
                </a:solidFill>
                <a:ea typeface="Times New Roman"/>
              </a:rPr>
              <a:t>Done by SCC staff</a:t>
            </a:r>
          </a:p>
          <a:p>
            <a:pPr lvl="1"/>
            <a:r>
              <a:rPr lang="en-US" dirty="0">
                <a:solidFill>
                  <a:schemeClr val="bg1"/>
                </a:solidFill>
                <a:ea typeface="Times New Roman"/>
              </a:rPr>
              <a:t>Reviewed Q&amp;A Form on Prevailing Wage</a:t>
            </a:r>
          </a:p>
          <a:p>
            <a:pPr lvl="1"/>
            <a:r>
              <a:rPr lang="en-US" dirty="0">
                <a:solidFill>
                  <a:schemeClr val="bg1"/>
                </a:solidFill>
                <a:ea typeface="Times New Roman"/>
              </a:rPr>
              <a:t>Recording and PPT available online: </a:t>
            </a:r>
            <a:r>
              <a:rPr lang="en-US" dirty="0">
                <a:solidFill>
                  <a:schemeClr val="bg1"/>
                </a:solidFill>
                <a:ea typeface="Times New Roman"/>
                <a:hlinkClick r:id="rId3"/>
              </a:rPr>
              <a:t>https://www.dirtandgravel.psu.edu/education-and-training/webinars/past-webinars</a:t>
            </a:r>
            <a:r>
              <a:rPr lang="en-US" dirty="0">
                <a:solidFill>
                  <a:schemeClr val="bg1"/>
                </a:solidFill>
                <a:ea typeface="Times New Roman"/>
              </a:rPr>
              <a:t> </a:t>
            </a:r>
          </a:p>
          <a:p>
            <a:pPr lvl="1">
              <a:buFont typeface="Arial" panose="020B0604020202020204" pitchFamily="34" charset="0"/>
              <a:buChar char="•"/>
            </a:pPr>
            <a:endParaRPr lang="en-US" b="1" dirty="0">
              <a:solidFill>
                <a:schemeClr val="bg1"/>
              </a:solidFill>
              <a:ea typeface="Times New Roman"/>
            </a:endParaRPr>
          </a:p>
          <a:p>
            <a:pPr marL="457200" lvl="1" indent="0">
              <a:buNone/>
            </a:pPr>
            <a:endParaRPr lang="en-US" b="1" dirty="0">
              <a:solidFill>
                <a:schemeClr val="bg1"/>
              </a:solidFill>
              <a:ea typeface="Times New Roman"/>
            </a:endParaRPr>
          </a:p>
          <a:p>
            <a:endParaRPr lang="en-US" sz="3200" b="1" dirty="0">
              <a:solidFill>
                <a:schemeClr val="bg1"/>
              </a:solidFill>
              <a:ea typeface="Times New Roman"/>
            </a:endParaRPr>
          </a:p>
        </p:txBody>
      </p:sp>
      <p:sp>
        <p:nvSpPr>
          <p:cNvPr id="10" name="Rectangle 9"/>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a:tabLst>
                <a:tab pos="4860925" algn="l"/>
              </a:tabLst>
            </a:pPr>
            <a:r>
              <a:rPr lang="en-US" sz="2200" b="1" dirty="0">
                <a:solidFill>
                  <a:srgbClr val="FFFFCC"/>
                </a:solidFill>
                <a:latin typeface="Arial" pitchFamily="34" charset="0"/>
              </a:rPr>
              <a:t>DGLVR</a:t>
            </a:r>
          </a:p>
        </p:txBody>
      </p:sp>
      <p:sp>
        <p:nvSpPr>
          <p:cNvPr id="12"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algn="ctr">
              <a:tabLst>
                <a:tab pos="4860925" algn="l"/>
              </a:tabLst>
            </a:pPr>
            <a:r>
              <a:rPr lang="en-US" sz="2200" b="1" dirty="0">
                <a:latin typeface="Arial" pitchFamily="34" charset="0"/>
              </a:rPr>
              <a:t>Prevailing Wage</a:t>
            </a:r>
          </a:p>
        </p:txBody>
      </p:sp>
      <p:pic>
        <p:nvPicPr>
          <p:cNvPr id="8" name="Picture 7">
            <a:extLst>
              <a:ext uri="{FF2B5EF4-FFF2-40B4-BE49-F238E27FC236}">
                <a16:creationId xmlns:a16="http://schemas.microsoft.com/office/drawing/2014/main" id="{FA5F6E26-3CA1-4FAF-BA5E-BACB20514EB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6800" y="4495800"/>
            <a:ext cx="4415738" cy="411180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427162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152400" y="408058"/>
            <a:ext cx="8534400" cy="64495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(18) </a:t>
            </a:r>
            <a:r>
              <a:rPr kumimoji="0" lang="en-US" sz="3200" b="1" i="0" u="none" strike="noStrike" kern="1200" cap="none" spc="0" normalizeH="0" baseline="0" noProof="0" dirty="0">
                <a:ln>
                  <a:noFill/>
                </a:ln>
                <a:solidFill>
                  <a:prstClr val="black"/>
                </a:solidFill>
                <a:effectLst/>
                <a:uLnTx/>
                <a:uFillTx/>
                <a:latin typeface="Calibri"/>
                <a:ea typeface="+mn-ea"/>
                <a:cs typeface="+mn-cs"/>
              </a:rPr>
              <a:t>What are my (municipal) requirements under the Davis-Bacon Act? </a:t>
            </a:r>
            <a:r>
              <a:rPr kumimoji="0" lang="en-US" sz="3200" b="0" i="1" u="none" strike="noStrike" kern="1200" cap="none" spc="0" normalizeH="0" baseline="0" noProof="0" dirty="0">
                <a:ln>
                  <a:noFill/>
                </a:ln>
                <a:solidFill>
                  <a:prstClr val="black"/>
                </a:solidFill>
                <a:effectLst/>
                <a:uLnTx/>
                <a:uFillTx/>
                <a:latin typeface="Calibri"/>
                <a:ea typeface="+mn-ea"/>
                <a:cs typeface="+mn-cs"/>
              </a:rPr>
              <a:t>CONTINUED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All contractors and subcontractors must use the WH-347 or equivalent paperwork to certify that the wages and fringe benefits were paid to mechanics and laborers as required.</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See Revised WH-347 Form: </a:t>
            </a:r>
            <a:r>
              <a:rPr kumimoji="0" lang="en-US" sz="1800" b="0" i="0" u="sng" strike="noStrike" kern="1200" cap="none" spc="0" normalizeH="0" baseline="0" noProof="0" dirty="0">
                <a:ln>
                  <a:noFill/>
                </a:ln>
                <a:solidFill>
                  <a:prstClr val="black"/>
                </a:solidFill>
                <a:effectLst/>
                <a:uLnTx/>
                <a:uFillTx/>
                <a:latin typeface="Calibri"/>
                <a:ea typeface="+mn-ea"/>
                <a:cs typeface="+mn-cs"/>
                <a:hlinkClick r:id="rId3"/>
              </a:rPr>
              <a:t>https://www.dol.gov/sites/dolgov/files/WHD/legacy/files/wh347.pdf</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Instructions for Revised WH-347 Form:</a:t>
            </a:r>
            <a:r>
              <a:rPr kumimoji="0" lang="en-US" sz="1800" b="0" i="0" u="sng" strike="noStrike" kern="1200" cap="none" spc="0" normalizeH="0" baseline="0" noProof="0" dirty="0">
                <a:ln>
                  <a:noFill/>
                </a:ln>
                <a:solidFill>
                  <a:prstClr val="black"/>
                </a:solidFill>
                <a:effectLst/>
                <a:uLnTx/>
                <a:uFillTx/>
                <a:latin typeface="Calibri"/>
                <a:ea typeface="+mn-ea"/>
                <a:cs typeface="+mn-cs"/>
              </a:rPr>
              <a:t> </a:t>
            </a:r>
            <a:r>
              <a:rPr kumimoji="0" lang="en-US" sz="1800" b="0" i="0" u="sng" strike="noStrike" kern="1200" cap="none" spc="0" normalizeH="0" baseline="0" noProof="0" dirty="0">
                <a:ln>
                  <a:noFill/>
                </a:ln>
                <a:solidFill>
                  <a:prstClr val="black"/>
                </a:solidFill>
                <a:effectLst/>
                <a:uLnTx/>
                <a:uFillTx/>
                <a:latin typeface="Calibri"/>
                <a:ea typeface="+mn-ea"/>
                <a:cs typeface="+mn-cs"/>
                <a:hlinkClick r:id="rId4"/>
              </a:rPr>
              <a:t>https://www.dol.gov/agencies/whd/forms/wh347</a:t>
            </a:r>
            <a:r>
              <a:rPr kumimoji="0" lang="en-US" sz="1800" b="0" i="0" u="sng" strike="noStrike" kern="1200" cap="none" spc="0" normalizeH="0" baseline="0" noProof="0" dirty="0">
                <a:ln>
                  <a:noFill/>
                </a:ln>
                <a:solidFill>
                  <a:prstClr val="black"/>
                </a:solidFill>
                <a:effectLst/>
                <a:uLnTx/>
                <a:uFillTx/>
                <a:latin typeface="Calibri"/>
                <a:ea typeface="+mn-ea"/>
                <a:cs typeface="+mn-cs"/>
              </a:rPr>
              <a:t>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DGLVR Grant contracts include a “Prevailing Wage Notification Letter” (attachment F) that grant recipients must sign and return to the county conservation district with the signed contract. DGLVR Grant recipients must also provide the conservation district with a copy of a “WH-347 Certified Payroll form” or equivalent approved by the US Department of Labor for each contractor involved in your DGLVR Project before final grant payment can be made to the grant recipient.</a:t>
            </a: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92247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04800" y="685800"/>
            <a:ext cx="8534400" cy="617181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(19) </a:t>
            </a:r>
            <a:r>
              <a:rPr kumimoji="0" lang="en-US" sz="3200" b="1" i="0" u="none" strike="noStrike" kern="1200" cap="none" spc="0" normalizeH="0" baseline="0" noProof="0" dirty="0">
                <a:ln>
                  <a:noFill/>
                </a:ln>
                <a:solidFill>
                  <a:prstClr val="black"/>
                </a:solidFill>
                <a:effectLst/>
                <a:uLnTx/>
                <a:uFillTx/>
                <a:latin typeface="Calibri"/>
                <a:ea typeface="+mn-ea"/>
                <a:cs typeface="+mn-cs"/>
              </a:rPr>
              <a:t>Where can I find more information about the Davis-Bacon Act?</a:t>
            </a:r>
            <a:endParaRPr kumimoji="0" lang="en-US" sz="3200" b="1" i="1"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Davis-Bacon learning portal:  </a:t>
            </a:r>
            <a:r>
              <a:rPr kumimoji="0" lang="en-US" sz="2800" b="0" i="0" u="sng" strike="noStrike" kern="1200" cap="none" spc="0" normalizeH="0" baseline="0" noProof="0" dirty="0">
                <a:ln>
                  <a:noFill/>
                </a:ln>
                <a:solidFill>
                  <a:prstClr val="black"/>
                </a:solidFill>
                <a:effectLst/>
                <a:uLnTx/>
                <a:uFillTx/>
                <a:latin typeface="Calibri"/>
                <a:ea typeface="+mn-ea"/>
                <a:cs typeface="+mn-cs"/>
                <a:hlinkClick r:id="rId3"/>
              </a:rPr>
              <a:t>https://www.dol.gov/agencies/whd/government-contracts/construction</a:t>
            </a:r>
            <a:r>
              <a:rPr kumimoji="0" lang="en-US" sz="2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For basic Davis-Bacon Act compliance questions, contact your local U.S. Wage and Hour office: 1-866-4-US-WAGE or 1-866-487-9243.</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sng" strike="noStrike" kern="1200" cap="none" spc="0" normalizeH="0" baseline="0" noProof="0" dirty="0">
                <a:ln>
                  <a:noFill/>
                </a:ln>
                <a:solidFill>
                  <a:prstClr val="black"/>
                </a:solidFill>
                <a:effectLst/>
                <a:uLnTx/>
                <a:uFillTx/>
                <a:latin typeface="Calibri"/>
                <a:ea typeface="+mn-ea"/>
                <a:cs typeface="+mn-cs"/>
                <a:hlinkClick r:id="rId4"/>
              </a:rPr>
              <a:t>https://www.dol.gov/agencies/whd/contact</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80619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Subtitle 2"/>
          <p:cNvSpPr txBox="1">
            <a:spLocks/>
          </p:cNvSpPr>
          <p:nvPr/>
        </p:nvSpPr>
        <p:spPr>
          <a:xfrm>
            <a:off x="457200" y="431269"/>
            <a:ext cx="8343900" cy="17235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FFFF00"/>
                </a:solidFill>
                <a:effectLst/>
                <a:uLnTx/>
                <a:uFillTx/>
                <a:latin typeface="Calibri"/>
                <a:ea typeface="+mn-ea"/>
                <a:cs typeface="+mn-cs"/>
              </a:rPr>
              <a:t>DGLVR</a:t>
            </a:r>
            <a:r>
              <a:rPr kumimoji="0" lang="en-US" sz="2000" b="1" i="0" u="none" strike="noStrike" kern="1200" cap="none" spc="0" normalizeH="0" baseline="0" noProof="0" dirty="0">
                <a:ln>
                  <a:noFill/>
                </a:ln>
                <a:solidFill>
                  <a:srgbClr val="FFFF00"/>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prstClr val="white"/>
                </a:solidFill>
                <a:effectLst/>
                <a:uLnTx/>
                <a:uFillTx/>
                <a:latin typeface="Calibri"/>
                <a:ea typeface="+mn-ea"/>
                <a:cs typeface="+mn-cs"/>
              </a:rPr>
              <a:t>Sherri Law</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DGLVR Program</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State Conservation Commission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hlinkClick r:id="rId3"/>
              </a:rPr>
              <a:t>shlaw@pa.gov</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Office: 223-666-2567</a:t>
            </a:r>
            <a:r>
              <a:rPr kumimoji="0" lang="en-US" sz="2000" b="0" i="0" u="none" strike="noStrike" kern="1200" cap="none" spc="0" normalizeH="0" baseline="0" noProof="0" dirty="0">
                <a:ln>
                  <a:noFill/>
                </a:ln>
                <a:solidFill>
                  <a:prstClr val="black"/>
                </a:solidFill>
                <a:effectLst/>
                <a:uLnTx/>
                <a:uFillTx/>
                <a:latin typeface="Calibri"/>
                <a:ea typeface="+mn-ea"/>
                <a:cs typeface="+mn-cs"/>
              </a:rPr>
              <a:t>3</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prstClr val="white"/>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prstClr val="white"/>
              </a:solidFill>
              <a:effectLst/>
              <a:uLnTx/>
              <a:uFillTx/>
              <a:latin typeface="Calibri"/>
              <a:ea typeface="Times New Roman"/>
              <a:cs typeface="+mn-cs"/>
            </a:endParaRPr>
          </a:p>
        </p:txBody>
      </p:sp>
      <p:sp>
        <p:nvSpPr>
          <p:cNvPr id="10" name="Rectangle 9"/>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1"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a:t>
            </a:r>
          </a:p>
        </p:txBody>
      </p:sp>
      <p:sp>
        <p:nvSpPr>
          <p:cNvPr id="12"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
        <p:nvSpPr>
          <p:cNvPr id="7" name="TextBox 6">
            <a:extLst>
              <a:ext uri="{FF2B5EF4-FFF2-40B4-BE49-F238E27FC236}">
                <a16:creationId xmlns:a16="http://schemas.microsoft.com/office/drawing/2014/main" id="{D22A5B29-2666-43D5-82A9-48190CF0F578}"/>
              </a:ext>
            </a:extLst>
          </p:cNvPr>
          <p:cNvSpPr txBox="1"/>
          <p:nvPr/>
        </p:nvSpPr>
        <p:spPr>
          <a:xfrm>
            <a:off x="5334000" y="516217"/>
            <a:ext cx="4640782" cy="1723549"/>
          </a:xfrm>
          <a:prstGeom prst="rect">
            <a:avLst/>
          </a:prstGeom>
          <a:noFill/>
        </p:spPr>
        <p:txBody>
          <a:bodyPr wrap="square">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400" b="1" i="0" u="sng" strike="noStrike" kern="1200" cap="none" spc="0" normalizeH="0" baseline="0" noProof="0" dirty="0">
              <a:ln>
                <a:noFill/>
              </a:ln>
              <a:solidFill>
                <a:prstClr val="white"/>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white"/>
                </a:solidFill>
                <a:effectLst/>
                <a:uLnTx/>
                <a:uFillTx/>
                <a:latin typeface="Calibri"/>
                <a:ea typeface="+mn-ea"/>
                <a:cs typeface="+mn-cs"/>
              </a:rPr>
              <a:t>Justin Challenger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DGLVR Program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State Conservation Commission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hlinkClick r:id="rId4"/>
              </a:rPr>
              <a:t>jchallenge@pa.gov</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Office: 717-772-4187 </a:t>
            </a:r>
          </a:p>
        </p:txBody>
      </p:sp>
      <p:sp>
        <p:nvSpPr>
          <p:cNvPr id="13" name="TextBox 12">
            <a:extLst>
              <a:ext uri="{FF2B5EF4-FFF2-40B4-BE49-F238E27FC236}">
                <a16:creationId xmlns:a16="http://schemas.microsoft.com/office/drawing/2014/main" id="{D50EBB05-EBB1-41D2-B46F-70D22ED75F31}"/>
              </a:ext>
            </a:extLst>
          </p:cNvPr>
          <p:cNvSpPr txBox="1"/>
          <p:nvPr/>
        </p:nvSpPr>
        <p:spPr>
          <a:xfrm>
            <a:off x="2007499" y="4182690"/>
            <a:ext cx="5029200"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Verdana" panose="020B0604030504040204" pitchFamily="34" charset="0"/>
                <a:ea typeface="Calibri" panose="020F0502020204030204" pitchFamily="34" charset="0"/>
                <a:cs typeface="+mn-cs"/>
              </a:rPr>
              <a:t>Bryan M Smolock |Director</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Verdana" panose="020B0604030504040204" pitchFamily="34" charset="0"/>
                <a:ea typeface="Calibri" panose="020F0502020204030204" pitchFamily="34" charset="0"/>
                <a:cs typeface="+mn-cs"/>
              </a:rPr>
              <a:t>Bureau of Labor Law Compliance</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Verdana" panose="020B0604030504040204" pitchFamily="34" charset="0"/>
                <a:ea typeface="Calibri" panose="020F0502020204030204" pitchFamily="34" charset="0"/>
                <a:cs typeface="+mn-cs"/>
              </a:rPr>
              <a:t>Department of Labor &amp; Industry</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4" name="Subtitle 2">
            <a:extLst>
              <a:ext uri="{FF2B5EF4-FFF2-40B4-BE49-F238E27FC236}">
                <a16:creationId xmlns:a16="http://schemas.microsoft.com/office/drawing/2014/main" id="{E7473352-5669-4362-B864-6759379F8C53}"/>
              </a:ext>
            </a:extLst>
          </p:cNvPr>
          <p:cNvSpPr txBox="1">
            <a:spLocks/>
          </p:cNvSpPr>
          <p:nvPr/>
        </p:nvSpPr>
        <p:spPr>
          <a:xfrm>
            <a:off x="342900" y="2682893"/>
            <a:ext cx="8458200" cy="17235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FFFF00"/>
                </a:solidFill>
                <a:effectLst/>
                <a:uLnTx/>
                <a:uFillTx/>
                <a:latin typeface="Calibri"/>
                <a:ea typeface="+mn-ea"/>
                <a:cs typeface="+mn-cs"/>
              </a:rPr>
              <a:t>PA Prevailing Wage (State)</a:t>
            </a:r>
            <a:r>
              <a:rPr kumimoji="0" lang="en-US" sz="2000" b="1" i="0" u="none" strike="noStrike" kern="1200" cap="none" spc="0" normalizeH="0" baseline="0" noProof="0" dirty="0">
                <a:ln>
                  <a:noFill/>
                </a:ln>
                <a:solidFill>
                  <a:srgbClr val="FFFF00"/>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prstClr val="white"/>
                </a:solidFill>
                <a:effectLst/>
                <a:uLnTx/>
                <a:uFillTx/>
                <a:latin typeface="Calibri"/>
                <a:ea typeface="+mn-ea"/>
                <a:cs typeface="+mn-cs"/>
              </a:rPr>
              <a:t>Bryan M. Smolock</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Director, Bureau of Labor Law Compliance</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Department of Labor &amp; Industry</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hlinkClick r:id="rId5"/>
              </a:rPr>
              <a:t>bsmolock@pa.gov</a:t>
            </a:r>
            <a:r>
              <a:rPr kumimoji="0" lang="en-US" sz="1800" b="0" i="0" u="none" strike="noStrike" kern="1200" cap="none" spc="0" normalizeH="0" baseline="0" noProof="0" dirty="0">
                <a:ln>
                  <a:noFill/>
                </a:ln>
                <a:solidFill>
                  <a:prstClr val="white"/>
                </a:solidFill>
                <a:effectLst/>
                <a:uLnTx/>
                <a:uFillTx/>
                <a:latin typeface="Calibri"/>
                <a:ea typeface="+mn-ea"/>
                <a:cs typeface="+mn-cs"/>
              </a:rPr>
              <a:t> </a:t>
            </a:r>
            <a:endParaRPr kumimoji="0" lang="en-US" sz="1600" b="1" i="0" u="none" strike="noStrike" kern="1200" cap="none" spc="0" normalizeH="0" baseline="0" noProof="0" dirty="0">
              <a:ln>
                <a:noFill/>
              </a:ln>
              <a:solidFill>
                <a:prstClr val="white"/>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prstClr val="white"/>
              </a:solidFill>
              <a:effectLst/>
              <a:uLnTx/>
              <a:uFillTx/>
              <a:latin typeface="Calibri"/>
              <a:ea typeface="Times New Roman"/>
              <a:cs typeface="+mn-cs"/>
            </a:endParaRPr>
          </a:p>
        </p:txBody>
      </p:sp>
      <p:sp>
        <p:nvSpPr>
          <p:cNvPr id="15" name="Subtitle 2">
            <a:extLst>
              <a:ext uri="{FF2B5EF4-FFF2-40B4-BE49-F238E27FC236}">
                <a16:creationId xmlns:a16="http://schemas.microsoft.com/office/drawing/2014/main" id="{F5A42A7C-7557-4543-9023-8964604639D6}"/>
              </a:ext>
            </a:extLst>
          </p:cNvPr>
          <p:cNvSpPr txBox="1">
            <a:spLocks/>
          </p:cNvSpPr>
          <p:nvPr/>
        </p:nvSpPr>
        <p:spPr>
          <a:xfrm>
            <a:off x="361950" y="4535586"/>
            <a:ext cx="8458200" cy="17235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FFFF00"/>
                </a:solidFill>
                <a:effectLst/>
                <a:uLnTx/>
                <a:uFillTx/>
                <a:latin typeface="Calibri"/>
                <a:ea typeface="+mn-ea"/>
                <a:cs typeface="+mn-cs"/>
              </a:rPr>
              <a:t>U.S. Davis Bacon (Federal)</a:t>
            </a:r>
            <a:r>
              <a:rPr kumimoji="0" lang="en-US" sz="2000" b="1" i="0" u="none" strike="noStrike" kern="1200" cap="none" spc="0" normalizeH="0" baseline="0" noProof="0" dirty="0">
                <a:ln>
                  <a:noFill/>
                </a:ln>
                <a:solidFill>
                  <a:srgbClr val="FFFF00"/>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prstClr val="white"/>
                </a:solidFill>
                <a:effectLst/>
                <a:uLnTx/>
                <a:uFillTx/>
                <a:latin typeface="Calibri"/>
                <a:ea typeface="+mn-ea"/>
                <a:cs typeface="+mn-cs"/>
              </a:rPr>
              <a:t>Ben Searle</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U.S. Department of Labor </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Regional Enforcement Coordinator,</a:t>
            </a:r>
            <a:br>
              <a:rPr kumimoji="0" lang="en-US" sz="1800" b="0" i="0" u="none" strike="noStrike" kern="1200" cap="none" spc="0" normalizeH="0" baseline="0" noProof="0" dirty="0">
                <a:ln>
                  <a:noFill/>
                </a:ln>
                <a:solidFill>
                  <a:prstClr val="white"/>
                </a:solidFill>
                <a:effectLst/>
                <a:uLnTx/>
                <a:uFillTx/>
                <a:latin typeface="Calibri"/>
                <a:ea typeface="+mn-ea"/>
                <a:cs typeface="+mn-cs"/>
              </a:rPr>
            </a:br>
            <a:r>
              <a:rPr kumimoji="0" lang="en-US" sz="1800" b="0" i="0" u="none" strike="noStrike" kern="1200" cap="none" spc="0" normalizeH="0" baseline="0" noProof="0" dirty="0">
                <a:ln>
                  <a:noFill/>
                </a:ln>
                <a:solidFill>
                  <a:prstClr val="white"/>
                </a:solidFill>
                <a:effectLst/>
                <a:uLnTx/>
                <a:uFillTx/>
                <a:latin typeface="Calibri"/>
                <a:ea typeface="+mn-ea"/>
                <a:cs typeface="+mn-cs"/>
              </a:rPr>
              <a:t>      Government Contracts</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Wage and Hour Division</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hlinkClick r:id="rId6"/>
              </a:rPr>
              <a:t>searle.ben@dol.gov</a:t>
            </a: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a:p>
            <a:pPr marL="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prstClr val="white"/>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prstClr val="white"/>
              </a:solidFill>
              <a:effectLst/>
              <a:uLnTx/>
              <a:uFillTx/>
              <a:latin typeface="Calibri"/>
              <a:ea typeface="Times New Roman"/>
              <a:cs typeface="+mn-cs"/>
            </a:endParaRPr>
          </a:p>
        </p:txBody>
      </p:sp>
      <p:sp>
        <p:nvSpPr>
          <p:cNvPr id="16" name="TextBox 15">
            <a:extLst>
              <a:ext uri="{FF2B5EF4-FFF2-40B4-BE49-F238E27FC236}">
                <a16:creationId xmlns:a16="http://schemas.microsoft.com/office/drawing/2014/main" id="{FA6C1EE6-81A5-4A09-9C14-185B5F899E43}"/>
              </a:ext>
            </a:extLst>
          </p:cNvPr>
          <p:cNvSpPr txBox="1"/>
          <p:nvPr/>
        </p:nvSpPr>
        <p:spPr>
          <a:xfrm>
            <a:off x="5061569" y="4880448"/>
            <a:ext cx="4640782" cy="1785104"/>
          </a:xfrm>
          <a:prstGeom prst="rect">
            <a:avLst/>
          </a:prstGeom>
          <a:noFill/>
        </p:spPr>
        <p:txBody>
          <a:bodyPr wrap="square">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white"/>
                </a:solidFill>
                <a:effectLst/>
                <a:uLnTx/>
                <a:uFillTx/>
                <a:latin typeface="Calibri"/>
                <a:ea typeface="+mn-ea"/>
                <a:cs typeface="+mn-cs"/>
              </a:rPr>
              <a:t>Francesca de Roca</a:t>
            </a:r>
          </a:p>
          <a:p>
            <a:pPr marL="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U.S. Department of Labor</a:t>
            </a:r>
          </a:p>
          <a:p>
            <a:pPr marL="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Community Outreach and Resource       </a:t>
            </a:r>
            <a:br>
              <a:rPr kumimoji="0" lang="en-US" sz="1800" b="0" i="0" u="none" strike="noStrike" kern="1200" cap="none" spc="0" normalizeH="0" baseline="0" noProof="0" dirty="0">
                <a:ln>
                  <a:noFill/>
                </a:ln>
                <a:solidFill>
                  <a:prstClr val="white"/>
                </a:solidFill>
                <a:effectLst/>
                <a:uLnTx/>
                <a:uFillTx/>
                <a:latin typeface="Calibri"/>
                <a:ea typeface="+mn-ea"/>
                <a:cs typeface="+mn-cs"/>
              </a:rPr>
            </a:br>
            <a:r>
              <a:rPr kumimoji="0" lang="en-US" sz="1800" b="0" i="0" u="none" strike="noStrike" kern="1200" cap="none" spc="0" normalizeH="0" baseline="0" noProof="0" dirty="0">
                <a:ln>
                  <a:noFill/>
                </a:ln>
                <a:solidFill>
                  <a:prstClr val="white"/>
                </a:solidFill>
                <a:effectLst/>
                <a:uLnTx/>
                <a:uFillTx/>
                <a:latin typeface="Calibri"/>
                <a:ea typeface="+mn-ea"/>
                <a:cs typeface="+mn-cs"/>
              </a:rPr>
              <a:t>       Planning Specialist </a:t>
            </a:r>
          </a:p>
          <a:p>
            <a:pPr marL="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Wage and Hour Division</a:t>
            </a:r>
          </a:p>
          <a:p>
            <a:pPr marL="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hlinkClick r:id="rId7"/>
              </a:rPr>
              <a:t>deroca.francesca@dol.gov</a:t>
            </a: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2" name="Rectangle 1">
            <a:extLst>
              <a:ext uri="{FF2B5EF4-FFF2-40B4-BE49-F238E27FC236}">
                <a16:creationId xmlns:a16="http://schemas.microsoft.com/office/drawing/2014/main" id="{883D902D-EF5F-446B-8091-DEFF1EFCB0AC}"/>
              </a:ext>
            </a:extLst>
          </p:cNvPr>
          <p:cNvSpPr/>
          <p:nvPr/>
        </p:nvSpPr>
        <p:spPr>
          <a:xfrm>
            <a:off x="4800600" y="3639238"/>
            <a:ext cx="3849112" cy="347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Thank you, guest speakers!</a:t>
            </a:r>
          </a:p>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QUESTIONS?</a:t>
            </a:r>
          </a:p>
        </p:txBody>
      </p:sp>
      <p:sp>
        <p:nvSpPr>
          <p:cNvPr id="17" name="Rectangle 16">
            <a:extLst>
              <a:ext uri="{FF2B5EF4-FFF2-40B4-BE49-F238E27FC236}">
                <a16:creationId xmlns:a16="http://schemas.microsoft.com/office/drawing/2014/main" id="{B2314711-46AB-49D1-ADB5-A6CD584B081E}"/>
              </a:ext>
            </a:extLst>
          </p:cNvPr>
          <p:cNvSpPr/>
          <p:nvPr/>
        </p:nvSpPr>
        <p:spPr>
          <a:xfrm>
            <a:off x="41809" y="2290932"/>
            <a:ext cx="7887712" cy="347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950339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Subtitle 2"/>
          <p:cNvSpPr txBox="1">
            <a:spLocks/>
          </p:cNvSpPr>
          <p:nvPr/>
        </p:nvSpPr>
        <p:spPr>
          <a:xfrm>
            <a:off x="457200" y="502280"/>
            <a:ext cx="8229600" cy="62033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FF00"/>
                </a:solidFill>
                <a:effectLst/>
                <a:uLnTx/>
                <a:uFillTx/>
                <a:latin typeface="Calibri"/>
                <a:ea typeface="Times New Roman"/>
                <a:cs typeface="+mn-cs"/>
              </a:rPr>
              <a:t>Reminder:</a:t>
            </a:r>
            <a:endParaRPr kumimoji="0" lang="en-US" sz="3200" b="1" i="0" u="none" strike="noStrike" kern="1200" cap="none" spc="0" normalizeH="0" baseline="0" noProof="0" dirty="0">
              <a:ln>
                <a:noFill/>
              </a:ln>
              <a:solidFill>
                <a:srgbClr val="FFFF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FFFF00"/>
                </a:solidFill>
                <a:effectLst/>
                <a:uLnTx/>
                <a:uFillTx/>
                <a:latin typeface="Calibri"/>
                <a:ea typeface="Times New Roman"/>
                <a:cs typeface="+mn-cs"/>
              </a:rPr>
              <a:t>1/27/22 Prevailing Wage Webinar</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a:ea typeface="Times New Roman"/>
                <a:cs typeface="+mn-cs"/>
              </a:rPr>
              <a:t>Done by SCC staff</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a:ea typeface="Times New Roman"/>
                <a:cs typeface="+mn-cs"/>
              </a:rPr>
              <a:t>Reviewed Q&amp;A Form on Prevailing Wage</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a:ea typeface="Times New Roman"/>
                <a:cs typeface="+mn-cs"/>
              </a:rPr>
              <a:t>Recording and PPT available online: </a:t>
            </a:r>
            <a:r>
              <a:rPr kumimoji="0" lang="en-US" sz="2800" b="0" i="0" u="none" strike="noStrike" kern="1200" cap="none" spc="0" normalizeH="0" baseline="0" noProof="0" dirty="0">
                <a:ln>
                  <a:noFill/>
                </a:ln>
                <a:solidFill>
                  <a:prstClr val="white"/>
                </a:solidFill>
                <a:effectLst/>
                <a:uLnTx/>
                <a:uFillTx/>
                <a:latin typeface="Calibri"/>
                <a:ea typeface="Times New Roman"/>
                <a:cs typeface="+mn-cs"/>
                <a:hlinkClick r:id="rId3"/>
              </a:rPr>
              <a:t>https://www.dirtandgravel.psu.edu/education-and-training/webinars/past-webinars</a:t>
            </a:r>
            <a:r>
              <a:rPr kumimoji="0" lang="en-US" sz="2800" b="0" i="0" u="none" strike="noStrike" kern="1200" cap="none" spc="0" normalizeH="0" baseline="0" noProof="0" dirty="0">
                <a:ln>
                  <a:noFill/>
                </a:ln>
                <a:solidFill>
                  <a:prstClr val="white"/>
                </a:solidFill>
                <a:effectLst/>
                <a:uLnTx/>
                <a:uFillTx/>
                <a:latin typeface="Calibri"/>
                <a:ea typeface="Times New Roman"/>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prstClr val="white"/>
              </a:solidFill>
              <a:effectLst/>
              <a:uLnTx/>
              <a:uFillTx/>
              <a:latin typeface="Calibri"/>
              <a:ea typeface="Times New Roman"/>
              <a:cs typeface="+mn-cs"/>
            </a:endParaRPr>
          </a:p>
          <a:p>
            <a:pPr marL="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FFFF00"/>
                </a:solidFill>
                <a:effectLst/>
                <a:uLnTx/>
                <a:uFillTx/>
                <a:latin typeface="Calibri"/>
                <a:ea typeface="Times New Roman"/>
                <a:cs typeface="+mn-cs"/>
              </a:rPr>
              <a:t>We asked if you would like more PW info and a chance to talk to some “real” experts”.</a:t>
            </a:r>
          </a:p>
          <a:p>
            <a:pPr marL="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FFFF00"/>
                </a:solidFill>
                <a:effectLst/>
                <a:uLnTx/>
                <a:uFillTx/>
                <a:latin typeface="Calibri"/>
                <a:ea typeface="Times New Roman"/>
                <a:cs typeface="+mn-cs"/>
              </a:rPr>
              <a:t>	- Response was an overwhelming “yes”.</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800" b="1" i="0" u="none" strike="noStrike" kern="1200" cap="none" spc="0" normalizeH="0" baseline="0" noProof="0" dirty="0">
              <a:ln>
                <a:noFill/>
              </a:ln>
              <a:solidFill>
                <a:prstClr val="white"/>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white"/>
              </a:solidFill>
              <a:effectLst/>
              <a:uLnTx/>
              <a:uFillTx/>
              <a:latin typeface="Calibri"/>
              <a:ea typeface="Times New Roman"/>
              <a:cs typeface="+mn-cs"/>
            </a:endParaRPr>
          </a:p>
        </p:txBody>
      </p:sp>
      <p:sp>
        <p:nvSpPr>
          <p:cNvPr id="10" name="Rectangle 9"/>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1"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a:t>
            </a:r>
          </a:p>
        </p:txBody>
      </p:sp>
      <p:sp>
        <p:nvSpPr>
          <p:cNvPr id="12"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830216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Subtitle 2"/>
          <p:cNvSpPr txBox="1">
            <a:spLocks/>
          </p:cNvSpPr>
          <p:nvPr/>
        </p:nvSpPr>
        <p:spPr>
          <a:xfrm>
            <a:off x="457200" y="502280"/>
            <a:ext cx="8229600" cy="54413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FF00"/>
                </a:solidFill>
                <a:effectLst/>
                <a:uLnTx/>
                <a:uFillTx/>
                <a:latin typeface="Calibri"/>
                <a:ea typeface="Times New Roman"/>
                <a:cs typeface="+mn-cs"/>
              </a:rPr>
              <a:t>Purpose:</a:t>
            </a:r>
            <a:endParaRPr kumimoji="0" lang="en-US" sz="3200" b="1" i="0" u="none" strike="noStrike" kern="1200" cap="none" spc="0" normalizeH="0" baseline="0" noProof="0" dirty="0">
              <a:ln>
                <a:noFill/>
              </a:ln>
              <a:solidFill>
                <a:srgbClr val="FFFF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prstClr val="white"/>
                </a:solidFill>
                <a:latin typeface="Calibri"/>
                <a:ea typeface="Times New Roman"/>
              </a:rPr>
              <a:t>Hear about PW from the experts and allow you to ask questions.</a:t>
            </a:r>
            <a:endParaRPr kumimoji="0" lang="en-US" sz="2800" i="0" u="none" strike="noStrike" kern="1200" cap="none" spc="0" normalizeH="0" baseline="0" noProof="0" dirty="0">
              <a:ln>
                <a:noFill/>
              </a:ln>
              <a:solidFill>
                <a:prstClr val="white"/>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i="0" u="none" strike="noStrike" kern="1200" cap="none" spc="0" normalizeH="0" baseline="0" noProof="0" dirty="0">
                <a:ln>
                  <a:noFill/>
                </a:ln>
                <a:solidFill>
                  <a:prstClr val="white"/>
                </a:solidFill>
                <a:effectLst/>
                <a:uLnTx/>
                <a:uFillTx/>
                <a:latin typeface="Calibri"/>
                <a:ea typeface="Times New Roman"/>
                <a:cs typeface="+mn-cs"/>
              </a:rPr>
              <a:t>Discuss federal Davis Bacon and how it relates to PA PW.</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i="0" u="none" strike="noStrike" kern="1200" cap="none" spc="0" normalizeH="0" baseline="0" noProof="0" dirty="0">
                <a:ln>
                  <a:noFill/>
                </a:ln>
                <a:solidFill>
                  <a:prstClr val="white"/>
                </a:solidFill>
                <a:effectLst/>
                <a:uLnTx/>
                <a:uFillTx/>
                <a:latin typeface="Calibri"/>
                <a:ea typeface="Times New Roman"/>
                <a:cs typeface="+mn-cs"/>
              </a:rPr>
              <a:t>Provide update on DGLVR PW document additions.</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800" b="1" i="0" u="none" strike="noStrike" kern="1200" cap="none" spc="0" normalizeH="0" baseline="0" noProof="0" dirty="0">
              <a:ln>
                <a:noFill/>
              </a:ln>
              <a:solidFill>
                <a:prstClr val="white"/>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white"/>
              </a:solidFill>
              <a:effectLst/>
              <a:uLnTx/>
              <a:uFillTx/>
              <a:latin typeface="Calibri"/>
              <a:ea typeface="Times New Roman"/>
              <a:cs typeface="+mn-cs"/>
            </a:endParaRPr>
          </a:p>
        </p:txBody>
      </p:sp>
      <p:sp>
        <p:nvSpPr>
          <p:cNvPr id="10" name="Rectangle 9"/>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1"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a:t>
            </a:r>
          </a:p>
        </p:txBody>
      </p:sp>
      <p:sp>
        <p:nvSpPr>
          <p:cNvPr id="12"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405694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Subtitle 2"/>
          <p:cNvSpPr txBox="1">
            <a:spLocks/>
          </p:cNvSpPr>
          <p:nvPr/>
        </p:nvSpPr>
        <p:spPr>
          <a:xfrm>
            <a:off x="457200" y="431269"/>
            <a:ext cx="8343900" cy="17235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000" b="1" u="sng" dirty="0">
                <a:solidFill>
                  <a:srgbClr val="FFFF00"/>
                </a:solidFill>
              </a:rPr>
              <a:t>DGLVR</a:t>
            </a:r>
            <a:r>
              <a:rPr lang="en-US" sz="2000" b="1" dirty="0">
                <a:solidFill>
                  <a:srgbClr val="FFFF00"/>
                </a:solidFill>
              </a:rPr>
              <a:t>-----------------------------------------------------------------------------------------------</a:t>
            </a:r>
          </a:p>
          <a:p>
            <a:pPr marL="0" indent="0">
              <a:spcBef>
                <a:spcPts val="0"/>
              </a:spcBef>
              <a:buNone/>
            </a:pPr>
            <a:r>
              <a:rPr lang="en-US" sz="2000" b="1" u="sng" dirty="0">
                <a:solidFill>
                  <a:schemeClr val="bg1"/>
                </a:solidFill>
              </a:rPr>
              <a:t>Sherri Law</a:t>
            </a:r>
          </a:p>
          <a:p>
            <a:pPr>
              <a:spcBef>
                <a:spcPts val="0"/>
              </a:spcBef>
            </a:pPr>
            <a:r>
              <a:rPr lang="en-US" sz="1800" dirty="0">
                <a:solidFill>
                  <a:schemeClr val="bg1"/>
                </a:solidFill>
              </a:rPr>
              <a:t>DGLVR Program</a:t>
            </a:r>
          </a:p>
          <a:p>
            <a:pPr>
              <a:spcBef>
                <a:spcPts val="0"/>
              </a:spcBef>
            </a:pPr>
            <a:r>
              <a:rPr lang="en-US" sz="1800" dirty="0">
                <a:solidFill>
                  <a:schemeClr val="bg1"/>
                </a:solidFill>
              </a:rPr>
              <a:t>State Conservation Commission</a:t>
            </a:r>
          </a:p>
          <a:p>
            <a:pPr>
              <a:spcBef>
                <a:spcPts val="0"/>
              </a:spcBef>
            </a:pPr>
            <a:r>
              <a:rPr lang="en-US" sz="1800" dirty="0">
                <a:solidFill>
                  <a:schemeClr val="bg1"/>
                </a:solidFill>
                <a:hlinkClick r:id="rId3"/>
              </a:rPr>
              <a:t>shlaw@pa.gov</a:t>
            </a:r>
            <a:endParaRPr lang="en-US" sz="1800" dirty="0">
              <a:solidFill>
                <a:schemeClr val="bg1"/>
              </a:solidFill>
            </a:endParaRPr>
          </a:p>
          <a:p>
            <a:pPr>
              <a:spcBef>
                <a:spcPts val="0"/>
              </a:spcBef>
            </a:pPr>
            <a:r>
              <a:rPr lang="en-US" sz="1800" dirty="0">
                <a:solidFill>
                  <a:schemeClr val="bg1"/>
                </a:solidFill>
              </a:rPr>
              <a:t>Office: 223-666-2567</a:t>
            </a:r>
            <a:r>
              <a:rPr lang="en-US" sz="2000" dirty="0"/>
              <a:t>3</a:t>
            </a:r>
          </a:p>
          <a:p>
            <a:pPr marL="457200" lvl="1" indent="0">
              <a:spcBef>
                <a:spcPts val="0"/>
              </a:spcBef>
              <a:buNone/>
            </a:pPr>
            <a:endParaRPr lang="en-US" sz="1600" b="1" dirty="0">
              <a:solidFill>
                <a:schemeClr val="bg1"/>
              </a:solidFill>
              <a:ea typeface="Times New Roman"/>
            </a:endParaRPr>
          </a:p>
          <a:p>
            <a:pPr>
              <a:spcBef>
                <a:spcPts val="0"/>
              </a:spcBef>
            </a:pPr>
            <a:endParaRPr lang="en-US" sz="1800" b="1" dirty="0">
              <a:solidFill>
                <a:schemeClr val="bg1"/>
              </a:solidFill>
              <a:ea typeface="Times New Roman"/>
            </a:endParaRPr>
          </a:p>
        </p:txBody>
      </p:sp>
      <p:sp>
        <p:nvSpPr>
          <p:cNvPr id="10" name="Rectangle 9"/>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a:tabLst>
                <a:tab pos="4860925" algn="l"/>
              </a:tabLst>
            </a:pPr>
            <a:r>
              <a:rPr lang="en-US" sz="2200" b="1" dirty="0">
                <a:solidFill>
                  <a:srgbClr val="FFFFCC"/>
                </a:solidFill>
                <a:latin typeface="Arial" pitchFamily="34" charset="0"/>
              </a:rPr>
              <a:t>DGLVR</a:t>
            </a:r>
          </a:p>
        </p:txBody>
      </p:sp>
      <p:sp>
        <p:nvSpPr>
          <p:cNvPr id="12"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algn="ctr">
              <a:tabLst>
                <a:tab pos="4860925" algn="l"/>
              </a:tabLst>
            </a:pPr>
            <a:r>
              <a:rPr lang="en-US" sz="2200" b="1" dirty="0">
                <a:latin typeface="Arial" pitchFamily="34" charset="0"/>
              </a:rPr>
              <a:t>Prevailing Wage</a:t>
            </a:r>
          </a:p>
        </p:txBody>
      </p:sp>
      <p:sp>
        <p:nvSpPr>
          <p:cNvPr id="7" name="TextBox 6">
            <a:extLst>
              <a:ext uri="{FF2B5EF4-FFF2-40B4-BE49-F238E27FC236}">
                <a16:creationId xmlns:a16="http://schemas.microsoft.com/office/drawing/2014/main" id="{D22A5B29-2666-43D5-82A9-48190CF0F578}"/>
              </a:ext>
            </a:extLst>
          </p:cNvPr>
          <p:cNvSpPr txBox="1"/>
          <p:nvPr/>
        </p:nvSpPr>
        <p:spPr>
          <a:xfrm>
            <a:off x="5334000" y="516217"/>
            <a:ext cx="4640782" cy="1723549"/>
          </a:xfrm>
          <a:prstGeom prst="rect">
            <a:avLst/>
          </a:prstGeom>
          <a:noFill/>
        </p:spPr>
        <p:txBody>
          <a:bodyPr wrap="square">
            <a:spAutoFit/>
          </a:bodyPr>
          <a:lstStyle/>
          <a:p>
            <a:pPr marL="457200" lvl="1" indent="0">
              <a:spcBef>
                <a:spcPts val="0"/>
              </a:spcBef>
              <a:buNone/>
            </a:pPr>
            <a:endParaRPr lang="en-US" sz="1400" b="1" u="sng" dirty="0">
              <a:solidFill>
                <a:schemeClr val="bg1"/>
              </a:solidFill>
            </a:endParaRPr>
          </a:p>
          <a:p>
            <a:pPr marL="0" indent="0">
              <a:spcBef>
                <a:spcPts val="0"/>
              </a:spcBef>
              <a:buNone/>
            </a:pPr>
            <a:r>
              <a:rPr lang="en-US" sz="2000" b="1" u="sng" dirty="0">
                <a:solidFill>
                  <a:schemeClr val="bg1"/>
                </a:solidFill>
              </a:rPr>
              <a:t>Justin Challenger</a:t>
            </a:r>
          </a:p>
          <a:p>
            <a:pPr>
              <a:spcBef>
                <a:spcPts val="0"/>
              </a:spcBef>
            </a:pPr>
            <a:r>
              <a:rPr lang="en-US" sz="1800" dirty="0">
                <a:solidFill>
                  <a:schemeClr val="bg1"/>
                </a:solidFill>
              </a:rPr>
              <a:t>DGLVR Program</a:t>
            </a:r>
          </a:p>
          <a:p>
            <a:pPr>
              <a:spcBef>
                <a:spcPts val="0"/>
              </a:spcBef>
            </a:pPr>
            <a:r>
              <a:rPr lang="en-US" sz="1800" dirty="0">
                <a:solidFill>
                  <a:schemeClr val="bg1"/>
                </a:solidFill>
              </a:rPr>
              <a:t>State Conservation Commission</a:t>
            </a:r>
          </a:p>
          <a:p>
            <a:pPr>
              <a:spcBef>
                <a:spcPts val="0"/>
              </a:spcBef>
            </a:pPr>
            <a:r>
              <a:rPr lang="en-US" sz="1800" dirty="0">
                <a:solidFill>
                  <a:schemeClr val="bg1"/>
                </a:solidFill>
                <a:hlinkClick r:id="rId4"/>
              </a:rPr>
              <a:t>jchallenge@pa.gov</a:t>
            </a:r>
            <a:endParaRPr lang="en-US" sz="1800" dirty="0">
              <a:solidFill>
                <a:schemeClr val="bg1"/>
              </a:solidFill>
            </a:endParaRPr>
          </a:p>
          <a:p>
            <a:pPr>
              <a:spcBef>
                <a:spcPts val="0"/>
              </a:spcBef>
            </a:pPr>
            <a:r>
              <a:rPr lang="en-US" sz="1800" dirty="0">
                <a:solidFill>
                  <a:schemeClr val="bg1"/>
                </a:solidFill>
              </a:rPr>
              <a:t>Office: 717-772-4187 </a:t>
            </a:r>
          </a:p>
        </p:txBody>
      </p:sp>
      <p:sp>
        <p:nvSpPr>
          <p:cNvPr id="13" name="TextBox 12">
            <a:extLst>
              <a:ext uri="{FF2B5EF4-FFF2-40B4-BE49-F238E27FC236}">
                <a16:creationId xmlns:a16="http://schemas.microsoft.com/office/drawing/2014/main" id="{D50EBB05-EBB1-41D2-B46F-70D22ED75F31}"/>
              </a:ext>
            </a:extLst>
          </p:cNvPr>
          <p:cNvSpPr txBox="1"/>
          <p:nvPr/>
        </p:nvSpPr>
        <p:spPr>
          <a:xfrm>
            <a:off x="2007499" y="4182690"/>
            <a:ext cx="5029200" cy="923330"/>
          </a:xfrm>
          <a:prstGeom prst="rect">
            <a:avLst/>
          </a:prstGeom>
          <a:noFill/>
        </p:spPr>
        <p:txBody>
          <a:bodyPr wrap="square">
            <a:spAutoFit/>
          </a:bodyPr>
          <a:lstStyle/>
          <a:p>
            <a:pPr marL="0" marR="0">
              <a:spcBef>
                <a:spcPts val="0"/>
              </a:spcBef>
              <a:spcAft>
                <a:spcPts val="0"/>
              </a:spcAft>
            </a:pPr>
            <a:r>
              <a:rPr lang="en-US" sz="1800" dirty="0">
                <a:effectLst/>
                <a:latin typeface="Verdana" panose="020B0604030504040204" pitchFamily="34" charset="0"/>
                <a:ea typeface="Calibri" panose="020F0502020204030204" pitchFamily="34" charset="0"/>
              </a:rPr>
              <a:t>Bryan M Smolock |Director</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Verdana" panose="020B0604030504040204" pitchFamily="34" charset="0"/>
                <a:ea typeface="Calibri" panose="020F0502020204030204" pitchFamily="34" charset="0"/>
              </a:rPr>
              <a:t>Bureau of Labor Law Compliance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Verdana" panose="020B0604030504040204" pitchFamily="34" charset="0"/>
                <a:ea typeface="Calibri" panose="020F0502020204030204" pitchFamily="34" charset="0"/>
              </a:rPr>
              <a:t>Department of Labor &amp; Industry</a:t>
            </a:r>
            <a:endParaRPr lang="en-US" sz="1800" dirty="0">
              <a:effectLst/>
              <a:latin typeface="Calibri" panose="020F0502020204030204" pitchFamily="34" charset="0"/>
              <a:ea typeface="Calibri" panose="020F0502020204030204" pitchFamily="34" charset="0"/>
            </a:endParaRPr>
          </a:p>
        </p:txBody>
      </p:sp>
      <p:sp>
        <p:nvSpPr>
          <p:cNvPr id="14" name="Subtitle 2">
            <a:extLst>
              <a:ext uri="{FF2B5EF4-FFF2-40B4-BE49-F238E27FC236}">
                <a16:creationId xmlns:a16="http://schemas.microsoft.com/office/drawing/2014/main" id="{E7473352-5669-4362-B864-6759379F8C53}"/>
              </a:ext>
            </a:extLst>
          </p:cNvPr>
          <p:cNvSpPr txBox="1">
            <a:spLocks/>
          </p:cNvSpPr>
          <p:nvPr/>
        </p:nvSpPr>
        <p:spPr>
          <a:xfrm>
            <a:off x="342900" y="2682893"/>
            <a:ext cx="8458200" cy="17235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000" b="1" u="sng" dirty="0">
                <a:solidFill>
                  <a:srgbClr val="FFFF00"/>
                </a:solidFill>
              </a:rPr>
              <a:t>PA Prevailing Wage (State)</a:t>
            </a:r>
            <a:r>
              <a:rPr lang="en-US" sz="2000" b="1" dirty="0">
                <a:solidFill>
                  <a:srgbClr val="FFFF00"/>
                </a:solidFill>
              </a:rPr>
              <a:t>----------------------------------------------------------------------</a:t>
            </a:r>
          </a:p>
          <a:p>
            <a:pPr marL="0" indent="0">
              <a:spcBef>
                <a:spcPts val="0"/>
              </a:spcBef>
              <a:buFont typeface="Arial" panose="020B0604020202020204" pitchFamily="34" charset="0"/>
              <a:buNone/>
            </a:pPr>
            <a:r>
              <a:rPr lang="en-US" sz="2000" b="1" u="sng" dirty="0">
                <a:solidFill>
                  <a:schemeClr val="bg1"/>
                </a:solidFill>
              </a:rPr>
              <a:t>Bryan M. Smolock</a:t>
            </a:r>
          </a:p>
          <a:p>
            <a:pPr marL="0" marR="0">
              <a:spcBef>
                <a:spcPts val="0"/>
              </a:spcBef>
              <a:spcAft>
                <a:spcPts val="0"/>
              </a:spcAft>
            </a:pPr>
            <a:r>
              <a:rPr lang="en-US" sz="1800" dirty="0">
                <a:solidFill>
                  <a:schemeClr val="bg1"/>
                </a:solidFill>
              </a:rPr>
              <a:t>Director, Bureau of Labor Law Compliance</a:t>
            </a:r>
          </a:p>
          <a:p>
            <a:pPr marL="0" marR="0">
              <a:spcBef>
                <a:spcPts val="0"/>
              </a:spcBef>
              <a:spcAft>
                <a:spcPts val="0"/>
              </a:spcAft>
            </a:pPr>
            <a:r>
              <a:rPr lang="en-US" sz="1800" dirty="0">
                <a:solidFill>
                  <a:schemeClr val="bg1"/>
                </a:solidFill>
              </a:rPr>
              <a:t>Department of Labor &amp; Industry</a:t>
            </a:r>
          </a:p>
          <a:p>
            <a:pPr marL="0" marR="0">
              <a:spcBef>
                <a:spcPts val="0"/>
              </a:spcBef>
              <a:spcAft>
                <a:spcPts val="0"/>
              </a:spcAft>
            </a:pPr>
            <a:r>
              <a:rPr lang="en-US" sz="1800" dirty="0">
                <a:solidFill>
                  <a:schemeClr val="bg1"/>
                </a:solidFill>
                <a:hlinkClick r:id="rId5"/>
              </a:rPr>
              <a:t>bsmolock@pa.gov</a:t>
            </a:r>
            <a:r>
              <a:rPr lang="en-US" sz="1800" dirty="0">
                <a:solidFill>
                  <a:schemeClr val="bg1"/>
                </a:solidFill>
              </a:rPr>
              <a:t> </a:t>
            </a:r>
            <a:endParaRPr lang="en-US" sz="1600" b="1" dirty="0">
              <a:solidFill>
                <a:schemeClr val="bg1"/>
              </a:solidFill>
              <a:ea typeface="Times New Roman"/>
            </a:endParaRPr>
          </a:p>
          <a:p>
            <a:pPr>
              <a:spcBef>
                <a:spcPts val="0"/>
              </a:spcBef>
            </a:pPr>
            <a:endParaRPr lang="en-US" sz="1800" b="1" dirty="0">
              <a:solidFill>
                <a:schemeClr val="bg1"/>
              </a:solidFill>
              <a:ea typeface="Times New Roman"/>
            </a:endParaRPr>
          </a:p>
        </p:txBody>
      </p:sp>
      <p:sp>
        <p:nvSpPr>
          <p:cNvPr id="15" name="Subtitle 2">
            <a:extLst>
              <a:ext uri="{FF2B5EF4-FFF2-40B4-BE49-F238E27FC236}">
                <a16:creationId xmlns:a16="http://schemas.microsoft.com/office/drawing/2014/main" id="{F5A42A7C-7557-4543-9023-8964604639D6}"/>
              </a:ext>
            </a:extLst>
          </p:cNvPr>
          <p:cNvSpPr txBox="1">
            <a:spLocks/>
          </p:cNvSpPr>
          <p:nvPr/>
        </p:nvSpPr>
        <p:spPr>
          <a:xfrm>
            <a:off x="361950" y="4535586"/>
            <a:ext cx="8458200" cy="17235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000" b="1" u="sng" dirty="0">
                <a:solidFill>
                  <a:srgbClr val="FFFF00"/>
                </a:solidFill>
              </a:rPr>
              <a:t>U.S. Davis Bacon (Federal)</a:t>
            </a:r>
            <a:r>
              <a:rPr lang="en-US" sz="2000" b="1" dirty="0">
                <a:solidFill>
                  <a:srgbClr val="FFFF00"/>
                </a:solidFill>
              </a:rPr>
              <a:t>----------------------------------------------------------------------</a:t>
            </a:r>
          </a:p>
          <a:p>
            <a:pPr marL="0" indent="0">
              <a:spcBef>
                <a:spcPts val="0"/>
              </a:spcBef>
              <a:buFont typeface="Arial" panose="020B0604020202020204" pitchFamily="34" charset="0"/>
              <a:buNone/>
            </a:pPr>
            <a:r>
              <a:rPr lang="en-US" sz="2000" b="1" u="sng" dirty="0">
                <a:solidFill>
                  <a:schemeClr val="bg1"/>
                </a:solidFill>
              </a:rPr>
              <a:t>Ben Searle</a:t>
            </a:r>
          </a:p>
          <a:p>
            <a:pPr marL="0">
              <a:spcBef>
                <a:spcPts val="0"/>
              </a:spcBef>
            </a:pPr>
            <a:r>
              <a:rPr lang="en-US" sz="1800" dirty="0">
                <a:solidFill>
                  <a:schemeClr val="bg1"/>
                </a:solidFill>
              </a:rPr>
              <a:t>U.S. Department of Labor </a:t>
            </a:r>
          </a:p>
          <a:p>
            <a:pPr marL="0">
              <a:spcBef>
                <a:spcPts val="0"/>
              </a:spcBef>
            </a:pPr>
            <a:r>
              <a:rPr lang="en-US" sz="1800" dirty="0">
                <a:solidFill>
                  <a:schemeClr val="bg1"/>
                </a:solidFill>
              </a:rPr>
              <a:t>Regional Enforcement Coordinator,</a:t>
            </a:r>
            <a:br>
              <a:rPr lang="en-US" sz="1800" dirty="0">
                <a:solidFill>
                  <a:schemeClr val="bg1"/>
                </a:solidFill>
              </a:rPr>
            </a:br>
            <a:r>
              <a:rPr lang="en-US" sz="1800" dirty="0">
                <a:solidFill>
                  <a:schemeClr val="bg1"/>
                </a:solidFill>
              </a:rPr>
              <a:t>      Government Contracts</a:t>
            </a:r>
          </a:p>
          <a:p>
            <a:pPr marL="0">
              <a:spcBef>
                <a:spcPts val="0"/>
              </a:spcBef>
            </a:pPr>
            <a:r>
              <a:rPr lang="en-US" sz="1800" dirty="0">
                <a:solidFill>
                  <a:schemeClr val="bg1"/>
                </a:solidFill>
              </a:rPr>
              <a:t>Wage and Hour Division</a:t>
            </a:r>
          </a:p>
          <a:p>
            <a:pPr marL="0">
              <a:spcBef>
                <a:spcPts val="0"/>
              </a:spcBef>
            </a:pPr>
            <a:r>
              <a:rPr lang="en-US" sz="1800" dirty="0">
                <a:solidFill>
                  <a:schemeClr val="bg1"/>
                </a:solidFill>
                <a:hlinkClick r:id="rId6"/>
              </a:rPr>
              <a:t>searle.ben@dol.gov</a:t>
            </a:r>
            <a:r>
              <a:rPr lang="en-US" sz="1800" dirty="0">
                <a:solidFill>
                  <a:schemeClr val="bg1"/>
                </a:solidFill>
              </a:rPr>
              <a:t> </a:t>
            </a:r>
          </a:p>
          <a:p>
            <a:pPr marL="0">
              <a:spcBef>
                <a:spcPts val="0"/>
              </a:spcBef>
            </a:pPr>
            <a:endParaRPr lang="en-US" sz="1800" dirty="0">
              <a:solidFill>
                <a:schemeClr val="bg1"/>
              </a:solidFill>
            </a:endParaRPr>
          </a:p>
          <a:p>
            <a:pPr marL="457200" lvl="1" indent="0">
              <a:spcBef>
                <a:spcPts val="0"/>
              </a:spcBef>
              <a:buNone/>
            </a:pPr>
            <a:endParaRPr lang="en-US" sz="1600" b="1" dirty="0">
              <a:solidFill>
                <a:schemeClr val="bg1"/>
              </a:solidFill>
              <a:ea typeface="Times New Roman"/>
            </a:endParaRPr>
          </a:p>
          <a:p>
            <a:pPr>
              <a:spcBef>
                <a:spcPts val="0"/>
              </a:spcBef>
            </a:pPr>
            <a:endParaRPr lang="en-US" sz="1800" b="1" dirty="0">
              <a:solidFill>
                <a:schemeClr val="bg1"/>
              </a:solidFill>
              <a:ea typeface="Times New Roman"/>
            </a:endParaRPr>
          </a:p>
        </p:txBody>
      </p:sp>
      <p:sp>
        <p:nvSpPr>
          <p:cNvPr id="16" name="TextBox 15">
            <a:extLst>
              <a:ext uri="{FF2B5EF4-FFF2-40B4-BE49-F238E27FC236}">
                <a16:creationId xmlns:a16="http://schemas.microsoft.com/office/drawing/2014/main" id="{FA6C1EE6-81A5-4A09-9C14-185B5F899E43}"/>
              </a:ext>
            </a:extLst>
          </p:cNvPr>
          <p:cNvSpPr txBox="1"/>
          <p:nvPr/>
        </p:nvSpPr>
        <p:spPr>
          <a:xfrm>
            <a:off x="5061569" y="4880448"/>
            <a:ext cx="4640782" cy="1785104"/>
          </a:xfrm>
          <a:prstGeom prst="rect">
            <a:avLst/>
          </a:prstGeom>
          <a:noFill/>
        </p:spPr>
        <p:txBody>
          <a:bodyPr wrap="square">
            <a:spAutoFit/>
          </a:bodyPr>
          <a:lstStyle/>
          <a:p>
            <a:pPr marL="0" lvl="1">
              <a:spcBef>
                <a:spcPts val="0"/>
              </a:spcBef>
              <a:buNone/>
            </a:pPr>
            <a:r>
              <a:rPr lang="en-US" sz="2000" b="1" u="sng" dirty="0">
                <a:solidFill>
                  <a:schemeClr val="bg1"/>
                </a:solidFill>
              </a:rPr>
              <a:t>Francesca de Roca</a:t>
            </a:r>
          </a:p>
          <a:p>
            <a:pPr marL="0" lvl="1" indent="-342900">
              <a:buFont typeface="Arial" panose="020B0604020202020204" pitchFamily="34" charset="0"/>
              <a:buChar char="•"/>
            </a:pPr>
            <a:r>
              <a:rPr lang="en-US" dirty="0">
                <a:solidFill>
                  <a:schemeClr val="bg1"/>
                </a:solidFill>
              </a:rPr>
              <a:t>U.S. Department of Labor</a:t>
            </a:r>
          </a:p>
          <a:p>
            <a:pPr marL="0" lvl="1" indent="-342900">
              <a:buFont typeface="Arial" panose="020B0604020202020204" pitchFamily="34" charset="0"/>
              <a:buChar char="•"/>
            </a:pPr>
            <a:r>
              <a:rPr lang="en-US" dirty="0">
                <a:solidFill>
                  <a:schemeClr val="bg1"/>
                </a:solidFill>
              </a:rPr>
              <a:t>Community Outreach and Resource       </a:t>
            </a:r>
            <a:br>
              <a:rPr lang="en-US" dirty="0">
                <a:solidFill>
                  <a:schemeClr val="bg1"/>
                </a:solidFill>
              </a:rPr>
            </a:br>
            <a:r>
              <a:rPr lang="en-US" dirty="0">
                <a:solidFill>
                  <a:schemeClr val="bg1"/>
                </a:solidFill>
              </a:rPr>
              <a:t>       Planning Specialist </a:t>
            </a:r>
          </a:p>
          <a:p>
            <a:pPr marL="0" lvl="1" indent="-342900">
              <a:buFont typeface="Arial" panose="020B0604020202020204" pitchFamily="34" charset="0"/>
              <a:buChar char="•"/>
            </a:pPr>
            <a:r>
              <a:rPr lang="en-US" dirty="0">
                <a:solidFill>
                  <a:schemeClr val="bg1"/>
                </a:solidFill>
              </a:rPr>
              <a:t>Wage and Hour Division</a:t>
            </a:r>
          </a:p>
          <a:p>
            <a:pPr marL="0" lvl="1" indent="-342900">
              <a:buFont typeface="Arial" panose="020B0604020202020204" pitchFamily="34" charset="0"/>
              <a:buChar char="•"/>
            </a:pPr>
            <a:r>
              <a:rPr lang="en-US" dirty="0">
                <a:solidFill>
                  <a:schemeClr val="bg1"/>
                </a:solidFill>
                <a:hlinkClick r:id="rId7"/>
              </a:rPr>
              <a:t>deroca.francesca@dol.gov</a:t>
            </a:r>
            <a:r>
              <a:rPr lang="en-US" dirty="0">
                <a:solidFill>
                  <a:schemeClr val="bg1"/>
                </a:solidFill>
              </a:rPr>
              <a:t> </a:t>
            </a:r>
          </a:p>
        </p:txBody>
      </p:sp>
    </p:spTree>
    <p:extLst>
      <p:ext uri="{BB962C8B-B14F-4D97-AF65-F5344CB8AC3E}">
        <p14:creationId xmlns:p14="http://schemas.microsoft.com/office/powerpoint/2010/main" val="221940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26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
        <p:nvSpPr>
          <p:cNvPr id="2" name="Rectangle 1">
            <a:extLst>
              <a:ext uri="{FF2B5EF4-FFF2-40B4-BE49-F238E27FC236}">
                <a16:creationId xmlns:a16="http://schemas.microsoft.com/office/drawing/2014/main" id="{049B97CA-33A3-459E-90BD-A249F2AD1070}"/>
              </a:ext>
            </a:extLst>
          </p:cNvPr>
          <p:cNvSpPr/>
          <p:nvPr/>
        </p:nvSpPr>
        <p:spPr>
          <a:xfrm>
            <a:off x="0" y="-43814"/>
            <a:ext cx="9144000" cy="69018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solidFill>
                  <a:srgbClr val="FF0000"/>
                </a:solidFill>
              </a:rPr>
              <a:t>Q&amp;A Update and Closing</a:t>
            </a:r>
          </a:p>
        </p:txBody>
      </p:sp>
    </p:spTree>
    <p:extLst>
      <p:ext uri="{BB962C8B-B14F-4D97-AF65-F5344CB8AC3E}">
        <p14:creationId xmlns:p14="http://schemas.microsoft.com/office/powerpoint/2010/main" val="177127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pic>
        <p:nvPicPr>
          <p:cNvPr id="3" name="Picture 2">
            <a:extLst>
              <a:ext uri="{FF2B5EF4-FFF2-40B4-BE49-F238E27FC236}">
                <a16:creationId xmlns:a16="http://schemas.microsoft.com/office/drawing/2014/main" id="{B0ADB4BC-0FD5-4DEB-9C9A-32E4C3A64D1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01191" y="1551266"/>
            <a:ext cx="6379718" cy="594060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Subtitle 2">
            <a:extLst>
              <a:ext uri="{FF2B5EF4-FFF2-40B4-BE49-F238E27FC236}">
                <a16:creationId xmlns:a16="http://schemas.microsoft.com/office/drawing/2014/main" id="{FCBEE3C5-8746-498F-B063-8A2A953DE18C}"/>
              </a:ext>
            </a:extLst>
          </p:cNvPr>
          <p:cNvSpPr txBox="1">
            <a:spLocks/>
          </p:cNvSpPr>
          <p:nvPr/>
        </p:nvSpPr>
        <p:spPr>
          <a:xfrm>
            <a:off x="304800" y="436720"/>
            <a:ext cx="8534400" cy="64208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Some Updates</a:t>
            </a:r>
            <a:r>
              <a:rPr kumimoji="0" lang="en-US" sz="2800" b="1" i="0" u="none" strike="noStrike" kern="1200" cap="none" spc="0" normalizeH="0" noProof="0" dirty="0">
                <a:ln>
                  <a:noFill/>
                </a:ln>
                <a:solidFill>
                  <a:prstClr val="black"/>
                </a:solidFill>
                <a:effectLst/>
                <a:uLnTx/>
                <a:uFillTx/>
                <a:latin typeface="Calibri"/>
                <a:ea typeface="+mn-ea"/>
                <a:cs typeface="+mn-cs"/>
              </a:rPr>
              <a:t> to the DGLVR PW Question and Answer:</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493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04800" y="436720"/>
            <a:ext cx="8534400" cy="64208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(12) As a DGLVR grant recipient, what are my responsibilities in regards to the Prevailing Wage Act?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Calibri"/>
                <a:ea typeface="+mn-ea"/>
                <a:cs typeface="+mn-cs"/>
              </a:rPr>
              <a:t>This part of Answer 12 is unchanged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It is the grant recipient’s responsibility to contact the Bureau of Labor Law Compliance for a </a:t>
            </a:r>
            <a:r>
              <a:rPr kumimoji="0" lang="en-US" sz="2800" b="0" i="0" u="sng" strike="noStrike" kern="1200" cap="none" spc="0" normalizeH="0" baseline="0" noProof="0" dirty="0">
                <a:ln>
                  <a:noFill/>
                </a:ln>
                <a:solidFill>
                  <a:prstClr val="black"/>
                </a:solidFill>
                <a:effectLst/>
                <a:uLnTx/>
                <a:uFillTx/>
                <a:latin typeface="Calibri"/>
                <a:ea typeface="+mn-ea"/>
                <a:cs typeface="+mn-cs"/>
              </a:rPr>
              <a:t>prevailing wage rate determination</a:t>
            </a:r>
            <a:r>
              <a:rPr kumimoji="0" lang="en-US" sz="2800" b="0" i="0" u="none" strike="noStrike" kern="1200" cap="none" spc="0" normalizeH="0" baseline="0" noProof="0" dirty="0">
                <a:ln>
                  <a:noFill/>
                </a:ln>
                <a:solidFill>
                  <a:prstClr val="black"/>
                </a:solidFill>
                <a:effectLst/>
                <a:uLnTx/>
                <a:uFillTx/>
                <a:latin typeface="Calibri"/>
                <a:ea typeface="+mn-ea"/>
                <a:cs typeface="+mn-cs"/>
              </a:rPr>
              <a:t> on your DGLVR project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If prevailing wage applies to your project, </a:t>
            </a:r>
            <a:r>
              <a:rPr kumimoji="0" lang="en-US" sz="2800" b="0" i="0" u="sng" strike="noStrike" kern="1200" cap="none" spc="0" normalizeH="0" baseline="0" noProof="0" dirty="0">
                <a:ln>
                  <a:noFill/>
                </a:ln>
                <a:solidFill>
                  <a:prstClr val="black"/>
                </a:solidFill>
                <a:effectLst/>
                <a:uLnTx/>
                <a:uFillTx/>
                <a:latin typeface="Calibri"/>
                <a:ea typeface="+mn-ea"/>
                <a:cs typeface="+mn-cs"/>
              </a:rPr>
              <a:t>you (grant recipient) must bid the project as a prevailing wage project </a:t>
            </a:r>
            <a:r>
              <a:rPr kumimoji="0" lang="en-US" sz="2800" b="0" i="0" u="none" strike="noStrike" kern="1200" cap="none" spc="0" normalizeH="0" baseline="0" noProof="0" dirty="0">
                <a:ln>
                  <a:noFill/>
                </a:ln>
                <a:solidFill>
                  <a:prstClr val="black"/>
                </a:solidFill>
                <a:effectLst/>
                <a:uLnTx/>
                <a:uFillTx/>
                <a:latin typeface="Calibri"/>
                <a:ea typeface="+mn-ea"/>
                <a:cs typeface="+mn-cs"/>
              </a:rPr>
              <a:t>and include the prevailing wage rates in the contract with your contractor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The </a:t>
            </a:r>
            <a:r>
              <a:rPr kumimoji="0" lang="en-US" sz="2800" b="0" i="0" u="sng" strike="noStrike" kern="1200" cap="none" spc="0" normalizeH="0" baseline="0" noProof="0" dirty="0">
                <a:ln>
                  <a:noFill/>
                </a:ln>
                <a:solidFill>
                  <a:prstClr val="black"/>
                </a:solidFill>
                <a:effectLst/>
                <a:uLnTx/>
                <a:uFillTx/>
                <a:latin typeface="Calibri"/>
                <a:ea typeface="+mn-ea"/>
                <a:cs typeface="+mn-cs"/>
              </a:rPr>
              <a:t>prevailing wage determination is valid for 120 days from the date of issue. </a:t>
            </a:r>
            <a:r>
              <a:rPr kumimoji="0" lang="en-US" sz="2800" b="0" i="0" u="none" strike="noStrike" kern="1200" cap="none" spc="0" normalizeH="0" baseline="0" noProof="0" dirty="0">
                <a:ln>
                  <a:noFill/>
                </a:ln>
                <a:solidFill>
                  <a:prstClr val="black"/>
                </a:solidFill>
                <a:effectLst/>
                <a:uLnTx/>
                <a:uFillTx/>
                <a:latin typeface="Calibri"/>
                <a:ea typeface="+mn-ea"/>
                <a:cs typeface="+mn-cs"/>
              </a:rPr>
              <a:t>If there is no signed contract within 120 days, you will need to request a new project serial number</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Text Box 6"/>
          <p:cNvSpPr txBox="1">
            <a:spLocks noChangeArrowheads="1"/>
          </p:cNvSpPr>
          <p:nvPr/>
        </p:nvSpPr>
        <p:spPr bwMode="auto">
          <a:xfrm>
            <a:off x="0" y="-43814"/>
            <a:ext cx="459105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rPr>
              <a:t>DGLVR Program</a:t>
            </a:r>
          </a:p>
        </p:txBody>
      </p:sp>
      <p:sp>
        <p:nvSpPr>
          <p:cNvPr id="11" name="Text Box 6"/>
          <p:cNvSpPr txBox="1">
            <a:spLocks noChangeArrowheads="1"/>
          </p:cNvSpPr>
          <p:nvPr/>
        </p:nvSpPr>
        <p:spPr bwMode="auto">
          <a:xfrm>
            <a:off x="4953000" y="-56138"/>
            <a:ext cx="4244790"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a:ln>
                  <a:noFill/>
                </a:ln>
                <a:solidFill>
                  <a:prstClr val="black"/>
                </a:solidFill>
                <a:effectLst/>
                <a:uLnTx/>
                <a:uFillTx/>
                <a:latin typeface="Arial" pitchFamily="34" charset="0"/>
                <a:ea typeface="+mn-ea"/>
                <a:cs typeface="+mn-cs"/>
              </a:rPr>
              <a:t>Prevailing Wage</a:t>
            </a:r>
          </a:p>
        </p:txBody>
      </p:sp>
    </p:spTree>
    <p:extLst>
      <p:ext uri="{BB962C8B-B14F-4D97-AF65-F5344CB8AC3E}">
        <p14:creationId xmlns:p14="http://schemas.microsoft.com/office/powerpoint/2010/main" val="348117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8585E19E9FF54685767BCCDA089518" ma:contentTypeVersion="7" ma:contentTypeDescription="Create a new document." ma:contentTypeScope="" ma:versionID="5896be6230ac70cf29bfd68b339fbe4a">
  <xsd:schema xmlns:xsd="http://www.w3.org/2001/XMLSchema" xmlns:xs="http://www.w3.org/2001/XMLSchema" xmlns:p="http://schemas.microsoft.com/office/2006/metadata/properties" xmlns:ns3="4ce192a9-dbef-4c03-a9bc-6926f8c61758" targetNamespace="http://schemas.microsoft.com/office/2006/metadata/properties" ma:root="true" ma:fieldsID="b82fb99c4b8c28d604b078bfd4f80bfd" ns3:_="">
    <xsd:import namespace="4ce192a9-dbef-4c03-a9bc-6926f8c6175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e192a9-dbef-4c03-a9bc-6926f8c61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B636C8-6353-4BAF-8428-96F2076968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e192a9-dbef-4c03-a9bc-6926f8c617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828454-E2C8-406F-8E6A-9CC642C2CA2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C0113ED-702D-4BF9-BA34-95297E78E5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10177</TotalTime>
  <Words>1967</Words>
  <Application>Microsoft Office PowerPoint</Application>
  <PresentationFormat>On-screen Show (4:3)</PresentationFormat>
  <Paragraphs>220</Paragraphs>
  <Slides>22</Slides>
  <Notes>20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Calibri</vt:lpstr>
      <vt:lpstr>Euphemia</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Manual</dc:title>
  <dc:creator>Steve Bloser</dc:creator>
  <cp:lastModifiedBy>Ken Corradini</cp:lastModifiedBy>
  <cp:revision>334</cp:revision>
  <cp:lastPrinted>2015-03-13T13:48:12Z</cp:lastPrinted>
  <dcterms:created xsi:type="dcterms:W3CDTF">2014-11-06T15:11:44Z</dcterms:created>
  <dcterms:modified xsi:type="dcterms:W3CDTF">2022-04-28T12:54:28Z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0x010100008585E19E9FF54685767BCCDA089518</vt:lpwstr>
  </property>
</Properties>
</file>