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327" r:id="rId5"/>
    <p:sldId id="329" r:id="rId6"/>
    <p:sldId id="330" r:id="rId7"/>
    <p:sldId id="331" r:id="rId8"/>
    <p:sldId id="338" r:id="rId9"/>
    <p:sldId id="339" r:id="rId10"/>
    <p:sldId id="333" r:id="rId11"/>
    <p:sldId id="334" r:id="rId12"/>
    <p:sldId id="336" r:id="rId13"/>
    <p:sldId id="335" r:id="rId14"/>
    <p:sldId id="34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9"/>
    <a:srgbClr val="44C04F"/>
    <a:srgbClr val="003A7A"/>
    <a:srgbClr val="41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167" d="100"/>
          <a:sy n="167" d="100"/>
        </p:scale>
        <p:origin x="144" y="108"/>
      </p:cViewPr>
      <p:guideLst/>
    </p:cSldViewPr>
  </p:slideViewPr>
  <p:notesTextViewPr>
    <p:cViewPr>
      <p:scale>
        <a:sx n="3" d="2"/>
        <a:sy n="3" d="2"/>
      </p:scale>
      <p:origin x="0" y="0"/>
    </p:cViewPr>
  </p:notesTextViewPr>
  <p:sorterViewPr>
    <p:cViewPr varScale="1">
      <p:scale>
        <a:sx n="1" d="1"/>
        <a:sy n="1" d="1"/>
      </p:scale>
      <p:origin x="0" y="-41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6/13/2023</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6/13/2023</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b201@psu.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kjc139@p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2180B-6116-5408-98A2-27B2A039FB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147166" y="3378814"/>
            <a:ext cx="2868743" cy="3313716"/>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3"/>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05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rPr>
              <a:t>Ken Corradini</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4"/>
              </a:rPr>
              <a:t>kjc139@psu.edu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rPr>
              <a:t>Mike Anderson: Spatial IT</a:t>
            </a:r>
            <a:r>
              <a:rPr kumimoji="0" lang="en-US" sz="1600" b="0" i="0" u="none" strike="noStrike" kern="1200" cap="none" spc="0" normalizeH="0" baseline="0" noProof="0" dirty="0">
                <a:ln>
                  <a:noFill/>
                </a:ln>
                <a:solidFill>
                  <a:srgbClr val="FFFFFF"/>
                </a:solidFill>
                <a:effectLst/>
                <a:uLnTx/>
                <a:uFillTx/>
                <a:latin typeface="Gill Sans M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148053" y="25831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GIS Project Sketcher Application</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9148749" y="25831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6/13/23</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F2F87D-C293-A1F8-6A00-1B62CE9BD6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306" t="-263"/>
          <a:stretch/>
        </p:blipFill>
        <p:spPr>
          <a:xfrm>
            <a:off x="6737637" y="-8984"/>
            <a:ext cx="5454363" cy="6858000"/>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GIS Project Sketches</a:t>
            </a:r>
            <a:endParaRPr kumimoji="0" lang="en-US" sz="3600" b="1" i="0" u="none" strike="noStrike" kern="0" cap="none" spc="0" normalizeH="0" baseline="0" noProof="0" dirty="0">
              <a:ln>
                <a:noFill/>
              </a:ln>
              <a:solidFill>
                <a:srgbClr val="FFFF00"/>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Arial" panose="020B0604020202020204" pitchFamily="34" charset="0"/>
              <a:buChar char="•"/>
              <a:defRPr/>
            </a:pPr>
            <a:endParaRPr kumimoji="0" lang="en-US" sz="3200" b="1" i="0" u="none" strike="noStrike" kern="1200" cap="none" spc="0" normalizeH="0" baseline="0" noProof="0" dirty="0">
              <a:ln>
                <a:noFill/>
              </a:ln>
              <a:solidFill>
                <a:srgbClr val="FFFF00"/>
              </a:solidFill>
              <a:effectLst/>
              <a:uLnTx/>
              <a:uFillTx/>
              <a:ea typeface="+mn-ea"/>
              <a:cs typeface="+mn-cs"/>
            </a:endParaRPr>
          </a:p>
          <a:p>
            <a:pPr>
              <a:buClr>
                <a:schemeClr val="bg1"/>
              </a:buClr>
              <a:buFont typeface="Arial" panose="020B0604020202020204" pitchFamily="34" charset="0"/>
              <a:buChar char="•"/>
              <a:defRPr/>
            </a:pPr>
            <a:r>
              <a:rPr kumimoji="0" lang="en-US" sz="3200" i="0" u="none" strike="noStrike" kern="1200" cap="none" spc="0" normalizeH="0" baseline="0" noProof="0" dirty="0">
                <a:ln>
                  <a:noFill/>
                </a:ln>
                <a:solidFill>
                  <a:schemeClr val="bg1">
                    <a:lumMod val="50000"/>
                  </a:schemeClr>
                </a:solidFill>
                <a:effectLst/>
                <a:uLnTx/>
                <a:uFillTx/>
                <a:ea typeface="+mn-ea"/>
                <a:cs typeface="+mn-cs"/>
              </a:rPr>
              <a:t>Background and Status</a:t>
            </a:r>
            <a:endParaRPr lang="en-US" sz="3200" dirty="0">
              <a:solidFill>
                <a:schemeClr val="bg1">
                  <a:lumMod val="50000"/>
                </a:schemeClr>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b="1" dirty="0">
                <a:solidFill>
                  <a:srgbClr val="FFFF00"/>
                </a:solidFill>
              </a:rPr>
              <a:t>Demonstration</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Moving Forward</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91237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B13BB0-0941-6835-AD50-BEF680F394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306" t="-263"/>
          <a:stretch/>
        </p:blipFill>
        <p:spPr>
          <a:xfrm>
            <a:off x="6737637" y="-8984"/>
            <a:ext cx="5454363" cy="6858000"/>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GIS Project Sketches</a:t>
            </a:r>
            <a:endParaRPr kumimoji="0" lang="en-US" sz="3600" b="1" i="0" u="none" strike="noStrike" kern="0" cap="none" spc="0" normalizeH="0" baseline="0" noProof="0" dirty="0">
              <a:ln>
                <a:noFill/>
              </a:ln>
              <a:solidFill>
                <a:srgbClr val="FFFF00"/>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Arial" panose="020B0604020202020204" pitchFamily="34" charset="0"/>
              <a:buChar char="•"/>
              <a:defRPr/>
            </a:pPr>
            <a:endParaRPr kumimoji="0" lang="en-US" sz="3200" b="1" i="0" u="none" strike="noStrike" kern="1200" cap="none" spc="0" normalizeH="0" baseline="0" noProof="0" dirty="0">
              <a:ln>
                <a:noFill/>
              </a:ln>
              <a:solidFill>
                <a:srgbClr val="FFFF00"/>
              </a:solidFill>
              <a:effectLst/>
              <a:uLnTx/>
              <a:uFillTx/>
              <a:ea typeface="+mn-ea"/>
              <a:cs typeface="+mn-cs"/>
            </a:endParaRPr>
          </a:p>
          <a:p>
            <a:pPr>
              <a:buClr>
                <a:schemeClr val="bg1"/>
              </a:buClr>
              <a:buFont typeface="Arial" panose="020B0604020202020204" pitchFamily="34" charset="0"/>
              <a:buChar char="•"/>
              <a:defRPr/>
            </a:pPr>
            <a:r>
              <a:rPr kumimoji="0" lang="en-US" sz="3200" i="0" u="none" strike="noStrike" kern="1200" cap="none" spc="0" normalizeH="0" baseline="0" noProof="0" dirty="0">
                <a:ln>
                  <a:noFill/>
                </a:ln>
                <a:solidFill>
                  <a:schemeClr val="bg1">
                    <a:lumMod val="50000"/>
                  </a:schemeClr>
                </a:solidFill>
                <a:effectLst/>
                <a:uLnTx/>
                <a:uFillTx/>
                <a:ea typeface="+mn-ea"/>
                <a:cs typeface="+mn-cs"/>
              </a:rPr>
              <a:t>Background and Status</a:t>
            </a:r>
            <a:endParaRPr lang="en-US" sz="3200" dirty="0">
              <a:solidFill>
                <a:schemeClr val="bg1">
                  <a:lumMod val="50000"/>
                </a:schemeClr>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lumMod val="50000"/>
                  </a:schemeClr>
                </a:solidFill>
              </a:rPr>
              <a:t>Demonstration</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b="1" dirty="0">
                <a:solidFill>
                  <a:srgbClr val="FFFF00"/>
                </a:solidFill>
              </a:rPr>
              <a:t>Moving Forward</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64634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10575058"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Moving Forward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of GIS project </a:t>
            </a:r>
            <a:r>
              <a:rPr lang="en-US" sz="2800" dirty="0">
                <a:solidFill>
                  <a:prstClr val="black"/>
                </a:solidFill>
                <a:latin typeface="Calibri" panose="020F0502020204030204"/>
              </a:rPr>
              <a:t>sketch w</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ill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be required, but available as a tool.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Can print out plans, attach to grant application.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Plans can be saved and “tweaked” to create “as-builts” or reflect project</a:t>
            </a:r>
            <a:r>
              <a:rPr lang="en-US" sz="2800" dirty="0">
                <a:solidFill>
                  <a:prstClr val="black"/>
                </a:solidFill>
                <a:latin typeface="Calibri" panose="020F0502020204030204"/>
              </a:rPr>
              <a:t> changes.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Will eventually be available to applicants (via public viewer).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80564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5" y="782341"/>
            <a:ext cx="10638681" cy="7417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Moving Forward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Please start using, but understand we are still refining.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indent="-45720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Give us feedback on glitches or suggestions</a:t>
            </a:r>
          </a:p>
          <a:p>
            <a:pPr marL="914400" lvl="1" indent="-457200">
              <a:buFont typeface="Arial" panose="020B0604020202020204" pitchFamily="34" charset="0"/>
              <a:buChar char="•"/>
            </a:pPr>
            <a:endParaRPr lang="en-US" sz="2800" b="1" dirty="0">
              <a:solidFill>
                <a:prstClr val="black"/>
              </a:solidFill>
              <a:latin typeface="Calibri" panose="020F0502020204030204"/>
            </a:endParaRPr>
          </a:p>
          <a:p>
            <a:pPr marL="457200" indent="-45720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Thing we are still working on or planning:</a:t>
            </a:r>
          </a:p>
          <a:p>
            <a:pPr marL="914400" lvl="1" indent="-457200">
              <a:buFont typeface="Arial" panose="020B0604020202020204" pitchFamily="34" charset="0"/>
              <a:buChar char="•"/>
            </a:pPr>
            <a:r>
              <a:rPr lang="en-US" sz="2800" dirty="0">
                <a:solidFill>
                  <a:prstClr val="black"/>
                </a:solidFill>
                <a:latin typeface="Calibri" panose="020F0502020204030204"/>
              </a:rPr>
              <a:t>Printing: working but we are still refining</a:t>
            </a:r>
          </a:p>
          <a:p>
            <a:pPr marL="914400" lvl="1" indent="-457200">
              <a:buFont typeface="Arial" panose="020B0604020202020204" pitchFamily="34" charset="0"/>
              <a:buChar cha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Additional “bells and whistles”</a:t>
            </a:r>
          </a:p>
          <a:p>
            <a:pPr marL="914400" lvl="1" indent="-457200">
              <a:buFont typeface="Arial" panose="020B0604020202020204" pitchFamily="34" charset="0"/>
              <a:buChar char="•"/>
            </a:pPr>
            <a:r>
              <a:rPr lang="en-US" sz="2800" dirty="0">
                <a:solidFill>
                  <a:prstClr val="black"/>
                </a:solidFill>
                <a:latin typeface="Calibri" panose="020F0502020204030204"/>
              </a:rPr>
              <a:t>Tie sketches back to projects in GIS?</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Potentially adding ability to add Tech Bulletins and other info</a:t>
            </a:r>
          </a:p>
          <a:p>
            <a:pPr marL="914400" lvl="1" indent="-457200">
              <a:buFont typeface="Arial" panose="020B0604020202020204" pitchFamily="34" charset="0"/>
              <a:buChar char="•"/>
            </a:pPr>
            <a:endParaRPr lang="en-US" sz="2800" dirty="0">
              <a:solidFill>
                <a:prstClr val="black"/>
              </a:solidFill>
              <a:latin typeface="Calibri" panose="020F0502020204030204"/>
            </a:endParaRPr>
          </a:p>
          <a:p>
            <a:pPr marL="457200" indent="-45720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Public version available once we iron out more kinks.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93276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5" y="782341"/>
            <a:ext cx="106386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Happy Mapping!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D4D9E6B-5161-B84A-FE7E-0E07ABC143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5654" y="1126784"/>
            <a:ext cx="8464731" cy="3494162"/>
          </a:xfrm>
          <a:prstGeom prst="rect">
            <a:avLst/>
          </a:prstGeom>
        </p:spPr>
      </p:pic>
      <p:sp>
        <p:nvSpPr>
          <p:cNvPr id="2" name="TextBox 1">
            <a:extLst>
              <a:ext uri="{FF2B5EF4-FFF2-40B4-BE49-F238E27FC236}">
                <a16:creationId xmlns:a16="http://schemas.microsoft.com/office/drawing/2014/main" id="{1B28889C-DE92-B661-DB63-5F602BB92221}"/>
              </a:ext>
            </a:extLst>
          </p:cNvPr>
          <p:cNvSpPr txBox="1"/>
          <p:nvPr/>
        </p:nvSpPr>
        <p:spPr>
          <a:xfrm>
            <a:off x="5798312" y="530621"/>
            <a:ext cx="51439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Don’t forget the feedback button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7FCB9CF-6E3B-53C8-8725-B3BEF0A8BBCF}"/>
              </a:ext>
            </a:extLst>
          </p:cNvPr>
          <p:cNvSpPr txBox="1"/>
          <p:nvPr/>
        </p:nvSpPr>
        <p:spPr>
          <a:xfrm>
            <a:off x="6217666" y="4887928"/>
            <a:ext cx="514399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effectLst/>
                <a:uLnTx/>
                <a:uFillTx/>
                <a:latin typeface="Calibri" panose="020F0502020204030204"/>
                <a:ea typeface="+mn-ea"/>
                <a:cs typeface="+mn-cs"/>
              </a:rPr>
              <a:t>Don’t just say “I broke it”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a:latin typeface="Calibri" panose="020F0502020204030204"/>
              </a:rPr>
              <a:t>Try to repeat the error</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a:latin typeface="Calibri" panose="020F0502020204030204"/>
              </a:rPr>
              <a:t>G</a:t>
            </a:r>
            <a:r>
              <a:rPr kumimoji="0" lang="en-US" sz="2800" i="0" strike="noStrike" kern="1200" cap="none" spc="0" normalizeH="0" baseline="0" noProof="0" dirty="0" err="1">
                <a:ln>
                  <a:noFill/>
                </a:ln>
                <a:effectLst/>
                <a:uLnTx/>
                <a:uFillTx/>
                <a:latin typeface="Calibri" panose="020F0502020204030204"/>
                <a:ea typeface="+mn-ea"/>
                <a:cs typeface="+mn-cs"/>
              </a:rPr>
              <a:t>ive</a:t>
            </a:r>
            <a:r>
              <a:rPr kumimoji="0" lang="en-US" sz="2800" i="0" strike="noStrike" kern="1200" cap="none" spc="0" normalizeH="0" baseline="0" noProof="0" dirty="0">
                <a:ln>
                  <a:noFill/>
                </a:ln>
                <a:effectLst/>
                <a:uLnTx/>
                <a:uFillTx/>
                <a:latin typeface="Calibri" panose="020F0502020204030204"/>
                <a:ea typeface="+mn-ea"/>
                <a:cs typeface="+mn-cs"/>
              </a:rPr>
              <a:t> as much detail as possible</a:t>
            </a:r>
          </a:p>
        </p:txBody>
      </p:sp>
    </p:spTree>
    <p:extLst>
      <p:ext uri="{BB962C8B-B14F-4D97-AF65-F5344CB8AC3E}">
        <p14:creationId xmlns:p14="http://schemas.microsoft.com/office/powerpoint/2010/main" val="285002957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1DD13A-56E9-FD4A-08CE-FBE1BFD1BB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306" t="-263"/>
          <a:stretch/>
        </p:blipFill>
        <p:spPr>
          <a:xfrm>
            <a:off x="6737637" y="-8984"/>
            <a:ext cx="5454363" cy="6858000"/>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300722" y="995695"/>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54115" y="1835661"/>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Mini-training and walkthrough of Project Sketcher App</a:t>
            </a:r>
            <a:endParaRPr lang="en-US" sz="2800" i="1" dirty="0">
              <a:solidFill>
                <a:schemeClr val="bg1"/>
              </a:solidFill>
            </a:endParaRPr>
          </a:p>
          <a:p>
            <a:pPr marL="0" marR="0" lvl="0" indent="0" defTabSz="914400" rtl="0" eaLnBrk="1" fontAlgn="auto" latinLnBrk="0" hangingPunct="1">
              <a:lnSpc>
                <a:spcPct val="90000"/>
              </a:lnSpc>
              <a:spcBef>
                <a:spcPts val="1000"/>
              </a:spcBef>
              <a:spcAft>
                <a:spcPts val="0"/>
              </a:spcAft>
              <a:buClr>
                <a:schemeClr val="bg1"/>
              </a:buClr>
              <a:buSzTx/>
              <a:buNone/>
              <a:tabLst/>
              <a:defRPr/>
            </a:pPr>
            <a:endParaRPr kumimoji="0" lang="en-US" sz="3600" b="1" i="0" u="none" strike="noStrike" kern="1200" cap="none" spc="0" normalizeH="0" baseline="0" noProof="0" dirty="0">
              <a:ln>
                <a:noFill/>
              </a:ln>
              <a:solidFill>
                <a:schemeClr val="bg1"/>
              </a:solidFill>
              <a:effectLst/>
              <a:uLnTx/>
              <a:uFillTx/>
              <a:ea typeface="+mn-ea"/>
              <a:cs typeface="+mn-cs"/>
            </a:endParaRPr>
          </a:p>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Sketcher is now available to CDs</a:t>
            </a:r>
          </a:p>
          <a:p>
            <a:pPr marL="0" marR="0" lvl="0" indent="0" defTabSz="914400" rtl="0" eaLnBrk="1" fontAlgn="auto" latinLnBrk="0" hangingPunct="1">
              <a:lnSpc>
                <a:spcPct val="90000"/>
              </a:lnSpc>
              <a:spcBef>
                <a:spcPts val="1000"/>
              </a:spcBef>
              <a:spcAft>
                <a:spcPts val="0"/>
              </a:spcAft>
              <a:buClr>
                <a:schemeClr val="bg1"/>
              </a:buClr>
              <a:buSzTx/>
              <a:buNone/>
              <a:tabLst/>
              <a:defRPr/>
            </a:pPr>
            <a:endParaRPr kumimoji="0" lang="en-US" sz="3600" b="1" i="0" u="none" strike="noStrike" kern="1200" cap="none" spc="0" normalizeH="0" baseline="0" noProof="0" dirty="0">
              <a:ln>
                <a:noFill/>
              </a:ln>
              <a:solidFill>
                <a:schemeClr val="bg1"/>
              </a:solidFill>
              <a:effectLst/>
              <a:uLnTx/>
              <a:uFillTx/>
              <a:ea typeface="+mn-ea"/>
              <a:cs typeface="+mn-cs"/>
            </a:endParaRPr>
          </a:p>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Still want feedback</a:t>
            </a: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GIS Project Sketches</a:t>
            </a:r>
            <a:endParaRPr kumimoji="0" lang="en-US" sz="3600" b="1" i="0" u="none" strike="noStrike" kern="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356157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27528-59F4-746C-32E5-7FBA8B2E85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306" t="-263"/>
          <a:stretch/>
        </p:blipFill>
        <p:spPr>
          <a:xfrm>
            <a:off x="6737637" y="-8984"/>
            <a:ext cx="5454363" cy="6858000"/>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GIS Project Sketches</a:t>
            </a:r>
            <a:endParaRPr kumimoji="0" lang="en-US" sz="3600" b="1" i="0" u="none" strike="noStrike" kern="0" cap="none" spc="0" normalizeH="0" baseline="0" noProof="0" dirty="0">
              <a:ln>
                <a:noFill/>
              </a:ln>
              <a:solidFill>
                <a:srgbClr val="FFFF00"/>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Arial" panose="020B0604020202020204" pitchFamily="34" charset="0"/>
              <a:buChar char="•"/>
              <a:defRPr/>
            </a:pPr>
            <a:endParaRPr kumimoji="0" lang="en-US" sz="3200" b="1" i="0" u="none" strike="noStrike" kern="1200" cap="none" spc="0" normalizeH="0" baseline="0" noProof="0" dirty="0">
              <a:ln>
                <a:noFill/>
              </a:ln>
              <a:solidFill>
                <a:srgbClr val="FFFF00"/>
              </a:solidFill>
              <a:effectLst/>
              <a:uLnTx/>
              <a:uFillTx/>
              <a:ea typeface="+mn-ea"/>
              <a:cs typeface="+mn-cs"/>
            </a:endParaRPr>
          </a:p>
          <a:p>
            <a:pPr>
              <a:buClr>
                <a:schemeClr val="bg1"/>
              </a:buClr>
              <a:buFont typeface="Arial" panose="020B0604020202020204" pitchFamily="34" charset="0"/>
              <a:buChar char="•"/>
              <a:defRPr/>
            </a:pPr>
            <a:r>
              <a:rPr kumimoji="0" lang="en-US" sz="3200" b="1" i="0" u="none" strike="noStrike" kern="1200" cap="none" spc="0" normalizeH="0" baseline="0" noProof="0" dirty="0">
                <a:ln>
                  <a:noFill/>
                </a:ln>
                <a:solidFill>
                  <a:srgbClr val="FFFF00"/>
                </a:solidFill>
                <a:effectLst/>
                <a:uLnTx/>
                <a:uFillTx/>
                <a:ea typeface="+mn-ea"/>
                <a:cs typeface="+mn-cs"/>
              </a:rPr>
              <a:t>Background and Status</a:t>
            </a:r>
            <a:endParaRPr lang="en-US" sz="3200" b="1"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Demonstration</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Moving Forward</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262867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6219306" cy="483209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Project Sketches</a:t>
            </a:r>
          </a:p>
          <a:p>
            <a:pPr marL="914400" lvl="1" indent="-457200">
              <a:buFont typeface="Arial" panose="020B0604020202020204" pitchFamily="34" charset="0"/>
              <a:buChar char="•"/>
            </a:pPr>
            <a:r>
              <a:rPr lang="en-US" sz="2800" dirty="0">
                <a:solidFill>
                  <a:prstClr val="black"/>
                </a:solidFill>
                <a:latin typeface="Calibri" panose="020F0502020204030204"/>
              </a:rPr>
              <a:t>Show location of project deliverables such as pipes, turnouts, DSA, etc.</a:t>
            </a:r>
          </a:p>
          <a:p>
            <a:pPr marL="914400" lvl="1" indent="-457200">
              <a:buFont typeface="Arial" panose="020B0604020202020204" pitchFamily="34" charset="0"/>
              <a:buChar char="•"/>
            </a:pPr>
            <a:r>
              <a:rPr lang="en-US" sz="2800" dirty="0">
                <a:solidFill>
                  <a:prstClr val="black"/>
                </a:solidFill>
                <a:latin typeface="Calibri" panose="020F0502020204030204"/>
              </a:rPr>
              <a:t>Required as part of workplan, become part of contract.</a:t>
            </a:r>
          </a:p>
          <a:p>
            <a:pPr marL="914400" lvl="1" indent="-457200">
              <a:buFont typeface="Arial" panose="020B0604020202020204" pitchFamily="34" charset="0"/>
              <a:buChar char="•"/>
            </a:pPr>
            <a:r>
              <a:rPr lang="en-US" sz="2800" dirty="0">
                <a:solidFill>
                  <a:prstClr val="black"/>
                </a:solidFill>
                <a:latin typeface="Calibri" panose="020F0502020204030204"/>
              </a:rPr>
              <a:t>Most still done by hand:</a:t>
            </a:r>
          </a:p>
          <a:p>
            <a:pPr marL="1371600" lvl="2" indent="-457200">
              <a:buFont typeface="Arial" panose="020B0604020202020204" pitchFamily="34" charset="0"/>
              <a:buChar char="•"/>
            </a:pPr>
            <a:r>
              <a:rPr lang="en-US" sz="2800" dirty="0">
                <a:solidFill>
                  <a:prstClr val="black"/>
                </a:solidFill>
                <a:latin typeface="Calibri" panose="020F0502020204030204"/>
              </a:rPr>
              <a:t>Some fancy…</a:t>
            </a:r>
          </a:p>
          <a:p>
            <a:pPr marL="914400" lvl="1" indent="-457200">
              <a:buFont typeface="Arial" panose="020B0604020202020204" pitchFamily="34" charset="0"/>
              <a:buChar char="•"/>
            </a:pPr>
            <a:endParaRPr lang="en-US" sz="2800" dirty="0">
              <a:solidFill>
                <a:prstClr val="black"/>
              </a:solidFill>
              <a:latin typeface="Calibri" panose="020F0502020204030204"/>
            </a:endParaRPr>
          </a:p>
          <a:p>
            <a:pPr marL="914400" lvl="1" indent="-457200">
              <a:buFont typeface="Arial" panose="020B0604020202020204" pitchFamily="34" charset="0"/>
              <a:buChar char="•"/>
            </a:pPr>
            <a:endParaRPr lang="en-US" sz="2800" dirty="0">
              <a:solidFill>
                <a:prstClr val="black"/>
              </a:solidFill>
              <a:latin typeface="Calibri" panose="020F0502020204030204"/>
            </a:endParaRPr>
          </a:p>
          <a:p>
            <a:pPr marL="800100" lvl="1" indent="-342900">
              <a:buFont typeface="Arial" panose="020B0604020202020204" pitchFamily="34" charset="0"/>
              <a:buChar char="•"/>
            </a:pPr>
            <a:endParaRPr lang="en-US" sz="2800" dirty="0">
              <a:solidFill>
                <a:prstClr val="black"/>
              </a:solidFill>
              <a:latin typeface="Calibri" panose="020F0502020204030204"/>
            </a:endParaRPr>
          </a:p>
        </p:txBody>
      </p:sp>
      <p:pic>
        <p:nvPicPr>
          <p:cNvPr id="2" name="Picture 2">
            <a:extLst>
              <a:ext uri="{FF2B5EF4-FFF2-40B4-BE49-F238E27FC236}">
                <a16:creationId xmlns:a16="http://schemas.microsoft.com/office/drawing/2014/main" id="{D580A65B-816D-DAE7-46D2-6DFC68508BA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6200000">
            <a:off x="6711501" y="1332316"/>
            <a:ext cx="6104786" cy="469164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255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6219306" cy="483209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Project Sketches</a:t>
            </a:r>
          </a:p>
          <a:p>
            <a:pPr marL="914400" lvl="1" indent="-457200">
              <a:buFont typeface="Arial" panose="020B0604020202020204" pitchFamily="34" charset="0"/>
              <a:buChar char="•"/>
            </a:pPr>
            <a:r>
              <a:rPr lang="en-US" sz="2800" dirty="0">
                <a:solidFill>
                  <a:prstClr val="black"/>
                </a:solidFill>
                <a:latin typeface="Calibri" panose="020F0502020204030204"/>
              </a:rPr>
              <a:t>Show location of project deliverables such as pipes, turnouts, DSA, etc.</a:t>
            </a:r>
          </a:p>
          <a:p>
            <a:pPr marL="914400" lvl="1" indent="-457200">
              <a:buFont typeface="Arial" panose="020B0604020202020204" pitchFamily="34" charset="0"/>
              <a:buChar char="•"/>
            </a:pPr>
            <a:r>
              <a:rPr lang="en-US" sz="2800" dirty="0">
                <a:solidFill>
                  <a:prstClr val="black"/>
                </a:solidFill>
                <a:latin typeface="Calibri" panose="020F0502020204030204"/>
              </a:rPr>
              <a:t>Required as part of workplan, become part of contract.</a:t>
            </a:r>
          </a:p>
          <a:p>
            <a:pPr marL="914400" lvl="1" indent="-457200">
              <a:buFont typeface="Arial" panose="020B0604020202020204" pitchFamily="34" charset="0"/>
              <a:buChar char="•"/>
            </a:pPr>
            <a:r>
              <a:rPr lang="en-US" sz="2800" dirty="0">
                <a:solidFill>
                  <a:prstClr val="black"/>
                </a:solidFill>
                <a:latin typeface="Calibri" panose="020F0502020204030204"/>
              </a:rPr>
              <a:t>Most still done by hand:</a:t>
            </a:r>
          </a:p>
          <a:p>
            <a:pPr marL="1371600" lvl="2" indent="-457200">
              <a:buFont typeface="Arial" panose="020B0604020202020204" pitchFamily="34" charset="0"/>
              <a:buChar char="•"/>
            </a:pPr>
            <a:r>
              <a:rPr lang="en-US" sz="2800" dirty="0">
                <a:solidFill>
                  <a:prstClr val="black"/>
                </a:solidFill>
                <a:latin typeface="Calibri" panose="020F0502020204030204"/>
              </a:rPr>
              <a:t>Some fancy…</a:t>
            </a:r>
          </a:p>
          <a:p>
            <a:pPr marL="1371600" lvl="2" indent="-457200">
              <a:buFont typeface="Arial" panose="020B0604020202020204" pitchFamily="34" charset="0"/>
              <a:buChar char="•"/>
            </a:pPr>
            <a:r>
              <a:rPr lang="en-US" sz="2800" dirty="0">
                <a:solidFill>
                  <a:prstClr val="black"/>
                </a:solidFill>
                <a:latin typeface="Calibri" panose="020F0502020204030204"/>
              </a:rPr>
              <a:t>Some not…</a:t>
            </a:r>
          </a:p>
          <a:p>
            <a:pPr marL="914400" lvl="1" indent="-457200">
              <a:buFont typeface="Arial" panose="020B0604020202020204" pitchFamily="34" charset="0"/>
              <a:buChar char="•"/>
            </a:pPr>
            <a:endParaRPr lang="en-US" sz="2800" dirty="0">
              <a:solidFill>
                <a:prstClr val="black"/>
              </a:solidFill>
              <a:latin typeface="Calibri" panose="020F0502020204030204"/>
            </a:endParaRPr>
          </a:p>
          <a:p>
            <a:pPr marL="800100" lvl="1" indent="-342900">
              <a:buFont typeface="Arial" panose="020B0604020202020204" pitchFamily="34" charset="0"/>
              <a:buChar char="•"/>
            </a:pPr>
            <a:endParaRPr lang="en-US" sz="2800" dirty="0">
              <a:solidFill>
                <a:prstClr val="black"/>
              </a:solidFill>
              <a:latin typeface="Calibri" panose="020F0502020204030204"/>
            </a:endParaRPr>
          </a:p>
        </p:txBody>
      </p:sp>
      <p:pic>
        <p:nvPicPr>
          <p:cNvPr id="2" name="Picture 2">
            <a:extLst>
              <a:ext uri="{FF2B5EF4-FFF2-40B4-BE49-F238E27FC236}">
                <a16:creationId xmlns:a16="http://schemas.microsoft.com/office/drawing/2014/main" id="{D580A65B-816D-DAE7-46D2-6DFC68508BA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6200000">
            <a:off x="6711501" y="1332316"/>
            <a:ext cx="6104786" cy="469164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A picture containing building&#10;&#10;Description automatically generated">
            <a:extLst>
              <a:ext uri="{FF2B5EF4-FFF2-40B4-BE49-F238E27FC236}">
                <a16:creationId xmlns:a16="http://schemas.microsoft.com/office/drawing/2014/main" id="{0A2E0747-DF32-805A-A49F-E0254B9CCDD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a:off x="6711498" y="1392850"/>
            <a:ext cx="6104786" cy="46916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7884949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6516863"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2022 Workshop Session</a:t>
            </a:r>
          </a:p>
          <a:p>
            <a:pPr marL="457200" indent="-457200">
              <a:buFont typeface="Arial" panose="020B0604020202020204" pitchFamily="34" charset="0"/>
              <a:buChar cha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Several Counties and CDGRS staff shared tools they use to create workplans</a:t>
            </a:r>
          </a:p>
          <a:p>
            <a:pPr marL="914400" lvl="1" indent="-457200">
              <a:buFont typeface="Arial" panose="020B0604020202020204" pitchFamily="34" charset="0"/>
              <a:buChar char="•"/>
            </a:pPr>
            <a:r>
              <a:rPr lang="en-US" sz="2800" dirty="0">
                <a:solidFill>
                  <a:prstClr val="black"/>
                </a:solidFill>
                <a:latin typeface="Calibri" panose="020F0502020204030204"/>
              </a:rPr>
              <a:t>Aerial images, text and graphics in word/ppt</a:t>
            </a:r>
          </a:p>
          <a:p>
            <a:pPr marL="914400" lvl="1"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Other software</a:t>
            </a:r>
          </a:p>
          <a:p>
            <a:pPr marL="457200" indent="-457200">
              <a:buFont typeface="Arial" panose="020B0604020202020204" pitchFamily="34" charset="0"/>
              <a:buChar char="•"/>
            </a:pPr>
            <a:endParaRPr lang="en-US" sz="2800" dirty="0">
              <a:solidFill>
                <a:prstClr val="black"/>
              </a:solidFill>
              <a:latin typeface="Calibri" panose="020F0502020204030204"/>
            </a:endParaRPr>
          </a:p>
          <a:p>
            <a:pPr marL="457200" indent="-457200">
              <a:buFont typeface="Arial" panose="020B0604020202020204" pitchFamily="34" charset="0"/>
              <a:buChar char="•"/>
            </a:pPr>
            <a:r>
              <a:rPr lang="en-US" sz="2800" dirty="0">
                <a:solidFill>
                  <a:prstClr val="black"/>
                </a:solidFill>
                <a:latin typeface="Calibri" panose="020F0502020204030204"/>
              </a:rPr>
              <a:t>Good discussion and feedback on possibilities to incorporate into DGLVR GIS system</a:t>
            </a:r>
          </a:p>
          <a:p>
            <a:pPr marL="914400" lvl="1" indent="-457200">
              <a:buFont typeface="Arial" panose="020B0604020202020204" pitchFamily="34" charset="0"/>
              <a:buChar cha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26171D7-32E1-8A26-402B-654FB72F307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005653" y="994303"/>
            <a:ext cx="4931905" cy="5220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794509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651686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Since Workshop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CDGRS has been working with programmer to develop application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Small “testing group” established</a:t>
            </a:r>
            <a:r>
              <a:rPr lang="en-US" sz="2800" dirty="0">
                <a:solidFill>
                  <a:prstClr val="black"/>
                </a:solidFill>
                <a:latin typeface="Calibri" panose="020F0502020204030204"/>
              </a:rPr>
              <a:t>, met several times, given access to program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Today: available for all CDs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D9098EF-8C45-A00A-FC64-A57BBF4BEBC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306" t="-263"/>
          <a:stretch/>
        </p:blipFill>
        <p:spPr>
          <a:xfrm>
            <a:off x="6737637" y="-8984"/>
            <a:ext cx="5454363" cy="6858000"/>
          </a:xfrm>
          <a:prstGeom prst="rect">
            <a:avLst/>
          </a:prstGeom>
        </p:spPr>
      </p:pic>
    </p:spTree>
    <p:extLst>
      <p:ext uri="{BB962C8B-B14F-4D97-AF65-F5344CB8AC3E}">
        <p14:creationId xmlns:p14="http://schemas.microsoft.com/office/powerpoint/2010/main" val="31230058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651686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Since Workshop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CDGRS has been working with programmer to develop application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Small “testing group” established, met several times, given access to program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Today: available for all CDs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Note: Sketcher is at about 90% complete, we still </a:t>
            </a:r>
            <a:r>
              <a:rPr lang="en-US" sz="2800" b="1" dirty="0">
                <a:solidFill>
                  <a:srgbClr val="FF0000"/>
                </a:solidFill>
                <a:latin typeface="Calibri" panose="020F0502020204030204"/>
              </a:rPr>
              <a:t>want feedback</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5DB437D-D537-F9B9-590F-1AC6297C3A1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306" t="-263"/>
          <a:stretch/>
        </p:blipFill>
        <p:spPr>
          <a:xfrm>
            <a:off x="6737637" y="-8984"/>
            <a:ext cx="5454363" cy="6858000"/>
          </a:xfrm>
          <a:prstGeom prst="rect">
            <a:avLst/>
          </a:prstGeom>
        </p:spPr>
      </p:pic>
    </p:spTree>
    <p:extLst>
      <p:ext uri="{BB962C8B-B14F-4D97-AF65-F5344CB8AC3E}">
        <p14:creationId xmlns:p14="http://schemas.microsoft.com/office/powerpoint/2010/main" val="112507838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651686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Since Workshop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u="sng" dirty="0">
                <a:solidFill>
                  <a:prstClr val="black"/>
                </a:solidFill>
                <a:latin typeface="Calibri" panose="020F0502020204030204"/>
              </a:rPr>
              <a:t>Separate App from “GIS Mapper”</a:t>
            </a:r>
          </a:p>
          <a:p>
            <a:pPr marL="914400" lvl="1" indent="-457200">
              <a:buFont typeface="Arial" panose="020B0604020202020204" pitchFamily="34" charset="0"/>
              <a:buChar char="•"/>
              <a:defRPr/>
            </a:pPr>
            <a:endParaRPr lang="en-US" sz="2800" dirty="0">
              <a:solidFill>
                <a:prstClr val="black"/>
              </a:solidFill>
              <a:latin typeface="Calibri" panose="020F0502020204030204"/>
            </a:endParaRPr>
          </a:p>
          <a:p>
            <a:pPr marL="914400" lvl="1" indent="-457200">
              <a:buFont typeface="Arial" panose="020B0604020202020204" pitchFamily="34" charset="0"/>
              <a:buChar char="•"/>
              <a:defRPr/>
            </a:pPr>
            <a:r>
              <a:rPr lang="en-US" sz="2800" dirty="0">
                <a:solidFill>
                  <a:prstClr val="black"/>
                </a:solidFill>
                <a:latin typeface="Calibri" panose="020F0502020204030204"/>
              </a:rPr>
              <a:t>Login through CDGRS website</a:t>
            </a:r>
          </a:p>
          <a:p>
            <a:pPr marL="914400" lvl="1" indent="-457200">
              <a:buFont typeface="Arial" panose="020B0604020202020204" pitchFamily="34" charset="0"/>
              <a:buChar char="•"/>
              <a:defRPr/>
            </a:pPr>
            <a:endParaRPr lang="en-US" sz="2800" dirty="0">
              <a:solidFill>
                <a:prstClr val="black"/>
              </a:solidFill>
              <a:latin typeface="Calibri" panose="020F0502020204030204"/>
            </a:endParaRPr>
          </a:p>
          <a:p>
            <a:pPr marL="914400" lvl="1" indent="-457200">
              <a:buFont typeface="Arial" panose="020B0604020202020204" pitchFamily="34" charset="0"/>
              <a:buChar char="•"/>
              <a:defRPr/>
            </a:pPr>
            <a:r>
              <a:rPr lang="en-US" sz="2800" dirty="0">
                <a:solidFill>
                  <a:prstClr val="black"/>
                </a:solidFill>
                <a:latin typeface="Calibri" panose="020F0502020204030204"/>
              </a:rPr>
              <a:t>Separate App reduces clutter in mapper</a:t>
            </a:r>
          </a:p>
          <a:p>
            <a:pPr marL="914400" lvl="1" indent="-457200">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Separate </a:t>
            </a:r>
            <a:r>
              <a:rPr lang="en-US" sz="2800" dirty="0">
                <a:solidFill>
                  <a:prstClr val="black"/>
                </a:solidFill>
                <a:latin typeface="Calibri" panose="020F0502020204030204"/>
              </a:rPr>
              <a:t>App did 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a:t>
            </a:r>
            <a:r>
              <a:rPr lang="en-US" sz="2800" dirty="0">
                <a:solidFill>
                  <a:prstClr val="black"/>
                </a:solidFill>
                <a:latin typeface="Calibri" panose="020F0502020204030204"/>
              </a:rPr>
              <a:t>t risk adding glitches to financial tracking system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6D51823-504B-FF70-4DDC-3947179FDD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306" t="-263"/>
          <a:stretch/>
        </p:blipFill>
        <p:spPr>
          <a:xfrm>
            <a:off x="6737637" y="-8984"/>
            <a:ext cx="5454363" cy="6858000"/>
          </a:xfrm>
          <a:prstGeom prst="rect">
            <a:avLst/>
          </a:prstGeom>
        </p:spPr>
      </p:pic>
    </p:spTree>
    <p:extLst>
      <p:ext uri="{BB962C8B-B14F-4D97-AF65-F5344CB8AC3E}">
        <p14:creationId xmlns:p14="http://schemas.microsoft.com/office/powerpoint/2010/main" val="102018979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8223</TotalTime>
  <Words>598</Words>
  <Application>Microsoft Office PowerPoint</Application>
  <PresentationFormat>Widescreen</PresentationFormat>
  <Paragraphs>145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138</cp:revision>
  <dcterms:created xsi:type="dcterms:W3CDTF">2021-03-01T14:22:30Z</dcterms:created>
  <dcterms:modified xsi:type="dcterms:W3CDTF">2023-06-13T18:06:52Z</dcterms:modified>
</cp:coreProperties>
</file>