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71"/>
  </p:notesMasterIdLst>
  <p:sldIdLst>
    <p:sldId id="256" r:id="rId8"/>
    <p:sldId id="1000" r:id="rId9"/>
    <p:sldId id="1001" r:id="rId10"/>
    <p:sldId id="271" r:id="rId11"/>
    <p:sldId id="270" r:id="rId12"/>
    <p:sldId id="325" r:id="rId13"/>
    <p:sldId id="327" r:id="rId14"/>
    <p:sldId id="958" r:id="rId15"/>
    <p:sldId id="957" r:id="rId16"/>
    <p:sldId id="955" r:id="rId17"/>
    <p:sldId id="330" r:id="rId18"/>
    <p:sldId id="328" r:id="rId19"/>
    <p:sldId id="329" r:id="rId20"/>
    <p:sldId id="279" r:id="rId21"/>
    <p:sldId id="292" r:id="rId22"/>
    <p:sldId id="962" r:id="rId23"/>
    <p:sldId id="961" r:id="rId24"/>
    <p:sldId id="959" r:id="rId25"/>
    <p:sldId id="956" r:id="rId26"/>
    <p:sldId id="963" r:id="rId27"/>
    <p:sldId id="964" r:id="rId28"/>
    <p:sldId id="965" r:id="rId29"/>
    <p:sldId id="966" r:id="rId30"/>
    <p:sldId id="967" r:id="rId31"/>
    <p:sldId id="970" r:id="rId32"/>
    <p:sldId id="968" r:id="rId33"/>
    <p:sldId id="992" r:id="rId34"/>
    <p:sldId id="998" r:id="rId35"/>
    <p:sldId id="999" r:id="rId36"/>
    <p:sldId id="971" r:id="rId37"/>
    <p:sldId id="969" r:id="rId38"/>
    <p:sldId id="990" r:id="rId39"/>
    <p:sldId id="972" r:id="rId40"/>
    <p:sldId id="973" r:id="rId41"/>
    <p:sldId id="975" r:id="rId42"/>
    <p:sldId id="977" r:id="rId43"/>
    <p:sldId id="974" r:id="rId44"/>
    <p:sldId id="979" r:id="rId45"/>
    <p:sldId id="994" r:id="rId46"/>
    <p:sldId id="984" r:id="rId47"/>
    <p:sldId id="976" r:id="rId48"/>
    <p:sldId id="980" r:id="rId49"/>
    <p:sldId id="960" r:id="rId50"/>
    <p:sldId id="981" r:id="rId51"/>
    <p:sldId id="983" r:id="rId52"/>
    <p:sldId id="985" r:id="rId53"/>
    <p:sldId id="996" r:id="rId54"/>
    <p:sldId id="982" r:id="rId55"/>
    <p:sldId id="987" r:id="rId56"/>
    <p:sldId id="986" r:id="rId57"/>
    <p:sldId id="639" r:id="rId58"/>
    <p:sldId id="1006" r:id="rId59"/>
    <p:sldId id="1005" r:id="rId60"/>
    <p:sldId id="708" r:id="rId61"/>
    <p:sldId id="703" r:id="rId62"/>
    <p:sldId id="704" r:id="rId63"/>
    <p:sldId id="706" r:id="rId64"/>
    <p:sldId id="707" r:id="rId65"/>
    <p:sldId id="1003" r:id="rId66"/>
    <p:sldId id="1004" r:id="rId67"/>
    <p:sldId id="711" r:id="rId68"/>
    <p:sldId id="712" r:id="rId69"/>
    <p:sldId id="98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5425" autoAdjust="0"/>
  </p:normalViewPr>
  <p:slideViewPr>
    <p:cSldViewPr snapToGrid="0">
      <p:cViewPr varScale="1">
        <p:scale>
          <a:sx n="77" d="100"/>
          <a:sy n="77" d="100"/>
        </p:scale>
        <p:origin x="886" y="38"/>
      </p:cViewPr>
      <p:guideLst/>
    </p:cSldViewPr>
  </p:slideViewPr>
  <p:notesTextViewPr>
    <p:cViewPr>
      <p:scale>
        <a:sx n="3" d="2"/>
        <a:sy n="3" d="2"/>
      </p:scale>
      <p:origin x="0" y="0"/>
    </p:cViewPr>
  </p:notesTextViewPr>
  <p:sorterViewPr>
    <p:cViewPr>
      <p:scale>
        <a:sx n="80" d="100"/>
        <a:sy n="80" d="100"/>
      </p:scale>
      <p:origin x="0" y="-56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800" dirty="0"/>
              <a:t>Overall</a:t>
            </a:r>
            <a:r>
              <a:rPr lang="en-US" sz="3200" dirty="0"/>
              <a:t> </a:t>
            </a:r>
          </a:p>
          <a:p>
            <a:pPr>
              <a:defRPr/>
            </a:pPr>
            <a:r>
              <a:rPr lang="en-US" dirty="0"/>
              <a:t>Round 4 QAQC Ratings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conservation districts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4"/>
              <c:layout>
                <c:manualLayout>
                  <c:x val="0"/>
                  <c:y val="-4.65348200029176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2F-4C9A-B095-333A7E9B036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Does Not Meet Expectations</c:v>
                </c:pt>
                <c:pt idx="1">
                  <c:v>Needs Improvement</c:v>
                </c:pt>
                <c:pt idx="2">
                  <c:v>Meets Expectations</c:v>
                </c:pt>
                <c:pt idx="3">
                  <c:v>Exceeds Expectations</c:v>
                </c:pt>
                <c:pt idx="4">
                  <c:v>Exceptional</c:v>
                </c:pt>
              </c:strCache>
            </c:strRef>
          </c:cat>
          <c:val>
            <c:numRef>
              <c:f>Sheet1!$B$2:$B$6</c:f>
              <c:numCache>
                <c:formatCode>General</c:formatCode>
                <c:ptCount val="5"/>
                <c:pt idx="0">
                  <c:v>0</c:v>
                </c:pt>
                <c:pt idx="1">
                  <c:v>2</c:v>
                </c:pt>
                <c:pt idx="2">
                  <c:v>43</c:v>
                </c:pt>
                <c:pt idx="3">
                  <c:v>19</c:v>
                </c:pt>
                <c:pt idx="4">
                  <c:v>2</c:v>
                </c:pt>
              </c:numCache>
            </c:numRef>
          </c:val>
          <c:extLst>
            <c:ext xmlns:c16="http://schemas.microsoft.com/office/drawing/2014/chart" uri="{C3380CC4-5D6E-409C-BE32-E72D297353CC}">
              <c16:uniqueId val="{00000000-F02F-4C9A-B095-333A7E9B036D}"/>
            </c:ext>
          </c:extLst>
        </c:ser>
        <c:dLbls>
          <c:dLblPos val="inEnd"/>
          <c:showLegendKey val="0"/>
          <c:showVal val="1"/>
          <c:showCatName val="0"/>
          <c:showSerName val="0"/>
          <c:showPercent val="0"/>
          <c:showBubbleSize val="0"/>
        </c:dLbls>
        <c:gapWidth val="100"/>
        <c:overlap val="-24"/>
        <c:axId val="388430464"/>
        <c:axId val="388432624"/>
      </c:barChart>
      <c:catAx>
        <c:axId val="388430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88432624"/>
        <c:crosses val="autoZero"/>
        <c:auto val="1"/>
        <c:lblAlgn val="ctr"/>
        <c:lblOffset val="100"/>
        <c:noMultiLvlLbl val="0"/>
      </c:catAx>
      <c:valAx>
        <c:axId val="3884326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843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800" dirty="0"/>
              <a:t>Financial</a:t>
            </a:r>
            <a:r>
              <a:rPr lang="en-US" sz="3200" dirty="0"/>
              <a:t> </a:t>
            </a:r>
          </a:p>
          <a:p>
            <a:pPr>
              <a:defRPr/>
            </a:pPr>
            <a:r>
              <a:rPr lang="en-US" dirty="0"/>
              <a:t>Round 4 QAQC Ratings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conservation districts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4"/>
              <c:layout>
                <c:manualLayout>
                  <c:x val="0"/>
                  <c:y val="-4.65348200029176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2F-4C9A-B095-333A7E9B036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Does Not Meet Expectations</c:v>
                </c:pt>
                <c:pt idx="1">
                  <c:v>Needs Improvement</c:v>
                </c:pt>
                <c:pt idx="2">
                  <c:v>Meets Expectations</c:v>
                </c:pt>
                <c:pt idx="3">
                  <c:v>Exceeds Expectations</c:v>
                </c:pt>
                <c:pt idx="4">
                  <c:v>Exceptional</c:v>
                </c:pt>
              </c:strCache>
            </c:strRef>
          </c:cat>
          <c:val>
            <c:numRef>
              <c:f>Sheet1!$B$2:$B$6</c:f>
              <c:numCache>
                <c:formatCode>General</c:formatCode>
                <c:ptCount val="5"/>
                <c:pt idx="0">
                  <c:v>0</c:v>
                </c:pt>
                <c:pt idx="1">
                  <c:v>5</c:v>
                </c:pt>
                <c:pt idx="2">
                  <c:v>36</c:v>
                </c:pt>
                <c:pt idx="3">
                  <c:v>24</c:v>
                </c:pt>
                <c:pt idx="4">
                  <c:v>1</c:v>
                </c:pt>
              </c:numCache>
            </c:numRef>
          </c:val>
          <c:extLst>
            <c:ext xmlns:c16="http://schemas.microsoft.com/office/drawing/2014/chart" uri="{C3380CC4-5D6E-409C-BE32-E72D297353CC}">
              <c16:uniqueId val="{00000000-F02F-4C9A-B095-333A7E9B036D}"/>
            </c:ext>
          </c:extLst>
        </c:ser>
        <c:dLbls>
          <c:dLblPos val="inEnd"/>
          <c:showLegendKey val="0"/>
          <c:showVal val="1"/>
          <c:showCatName val="0"/>
          <c:showSerName val="0"/>
          <c:showPercent val="0"/>
          <c:showBubbleSize val="0"/>
        </c:dLbls>
        <c:gapWidth val="100"/>
        <c:overlap val="-24"/>
        <c:axId val="388430464"/>
        <c:axId val="388432624"/>
      </c:barChart>
      <c:catAx>
        <c:axId val="388430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88432624"/>
        <c:crosses val="autoZero"/>
        <c:auto val="1"/>
        <c:lblAlgn val="ctr"/>
        <c:lblOffset val="100"/>
        <c:noMultiLvlLbl val="0"/>
      </c:catAx>
      <c:valAx>
        <c:axId val="3884326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843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800" dirty="0"/>
              <a:t>Administration/Functionality</a:t>
            </a:r>
            <a:r>
              <a:rPr lang="en-US" sz="3200" dirty="0"/>
              <a:t> </a:t>
            </a:r>
          </a:p>
          <a:p>
            <a:pPr>
              <a:defRPr/>
            </a:pPr>
            <a:r>
              <a:rPr lang="en-US" dirty="0"/>
              <a:t>Round 4 QAQC Ratings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conservation districts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4"/>
              <c:layout>
                <c:manualLayout>
                  <c:x val="0"/>
                  <c:y val="-4.65348200029176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2F-4C9A-B095-333A7E9B036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Does Not Meet Expectations</c:v>
                </c:pt>
                <c:pt idx="1">
                  <c:v>Needs Improvement</c:v>
                </c:pt>
                <c:pt idx="2">
                  <c:v>Meets Expectations</c:v>
                </c:pt>
                <c:pt idx="3">
                  <c:v>Exceeds Expectations</c:v>
                </c:pt>
                <c:pt idx="4">
                  <c:v>Exceptional</c:v>
                </c:pt>
              </c:strCache>
            </c:strRef>
          </c:cat>
          <c:val>
            <c:numRef>
              <c:f>Sheet1!$B$2:$B$6</c:f>
              <c:numCache>
                <c:formatCode>General</c:formatCode>
                <c:ptCount val="5"/>
                <c:pt idx="0">
                  <c:v>2</c:v>
                </c:pt>
                <c:pt idx="1">
                  <c:v>2</c:v>
                </c:pt>
                <c:pt idx="2">
                  <c:v>34</c:v>
                </c:pt>
                <c:pt idx="3">
                  <c:v>23</c:v>
                </c:pt>
                <c:pt idx="4">
                  <c:v>5</c:v>
                </c:pt>
              </c:numCache>
            </c:numRef>
          </c:val>
          <c:extLst>
            <c:ext xmlns:c16="http://schemas.microsoft.com/office/drawing/2014/chart" uri="{C3380CC4-5D6E-409C-BE32-E72D297353CC}">
              <c16:uniqueId val="{00000000-F02F-4C9A-B095-333A7E9B036D}"/>
            </c:ext>
          </c:extLst>
        </c:ser>
        <c:dLbls>
          <c:dLblPos val="inEnd"/>
          <c:showLegendKey val="0"/>
          <c:showVal val="1"/>
          <c:showCatName val="0"/>
          <c:showSerName val="0"/>
          <c:showPercent val="0"/>
          <c:showBubbleSize val="0"/>
        </c:dLbls>
        <c:gapWidth val="100"/>
        <c:overlap val="-24"/>
        <c:axId val="388430464"/>
        <c:axId val="388432624"/>
      </c:barChart>
      <c:catAx>
        <c:axId val="388430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88432624"/>
        <c:crosses val="autoZero"/>
        <c:auto val="1"/>
        <c:lblAlgn val="ctr"/>
        <c:lblOffset val="100"/>
        <c:noMultiLvlLbl val="0"/>
      </c:catAx>
      <c:valAx>
        <c:axId val="3884326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843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800" dirty="0"/>
              <a:t>Projects</a:t>
            </a:r>
            <a:endParaRPr lang="en-US" sz="3200" dirty="0"/>
          </a:p>
          <a:p>
            <a:pPr>
              <a:defRPr/>
            </a:pPr>
            <a:r>
              <a:rPr lang="en-US" dirty="0"/>
              <a:t>Round 4 QAQC Ratings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conservation districts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4"/>
              <c:layout>
                <c:manualLayout>
                  <c:x val="0"/>
                  <c:y val="-4.65348200029176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2F-4C9A-B095-333A7E9B036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Does Not Meet Expectations</c:v>
                </c:pt>
                <c:pt idx="1">
                  <c:v>Needs Improvement</c:v>
                </c:pt>
                <c:pt idx="2">
                  <c:v>Meets Expectations</c:v>
                </c:pt>
                <c:pt idx="3">
                  <c:v>Exceeds Expectations</c:v>
                </c:pt>
                <c:pt idx="4">
                  <c:v>Exceptional</c:v>
                </c:pt>
              </c:strCache>
            </c:strRef>
          </c:cat>
          <c:val>
            <c:numRef>
              <c:f>Sheet1!$B$2:$B$6</c:f>
              <c:numCache>
                <c:formatCode>General</c:formatCode>
                <c:ptCount val="5"/>
                <c:pt idx="0">
                  <c:v>0</c:v>
                </c:pt>
                <c:pt idx="1">
                  <c:v>0</c:v>
                </c:pt>
                <c:pt idx="2">
                  <c:v>47</c:v>
                </c:pt>
                <c:pt idx="3">
                  <c:v>18</c:v>
                </c:pt>
                <c:pt idx="4">
                  <c:v>1</c:v>
                </c:pt>
              </c:numCache>
            </c:numRef>
          </c:val>
          <c:extLst>
            <c:ext xmlns:c16="http://schemas.microsoft.com/office/drawing/2014/chart" uri="{C3380CC4-5D6E-409C-BE32-E72D297353CC}">
              <c16:uniqueId val="{00000000-F02F-4C9A-B095-333A7E9B036D}"/>
            </c:ext>
          </c:extLst>
        </c:ser>
        <c:dLbls>
          <c:dLblPos val="inEnd"/>
          <c:showLegendKey val="0"/>
          <c:showVal val="1"/>
          <c:showCatName val="0"/>
          <c:showSerName val="0"/>
          <c:showPercent val="0"/>
          <c:showBubbleSize val="0"/>
        </c:dLbls>
        <c:gapWidth val="100"/>
        <c:overlap val="-24"/>
        <c:axId val="388430464"/>
        <c:axId val="388432624"/>
      </c:barChart>
      <c:catAx>
        <c:axId val="388430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88432624"/>
        <c:crosses val="autoZero"/>
        <c:auto val="1"/>
        <c:lblAlgn val="ctr"/>
        <c:lblOffset val="100"/>
        <c:noMultiLvlLbl val="0"/>
      </c:catAx>
      <c:valAx>
        <c:axId val="3884326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843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What does “quality” mean?</a:t>
            </a:r>
          </a:p>
          <a:p>
            <a:r>
              <a:rPr lang="en-US" dirty="0"/>
              <a:t>Why is this an important function of the SCC?</a:t>
            </a:r>
          </a:p>
          <a:p>
            <a:endParaRPr lang="en-US" dirty="0"/>
          </a:p>
          <a:p>
            <a:r>
              <a:rPr lang="en-US" dirty="0"/>
              <a:t>Quality – good, correct, well done, solid/long-lasting</a:t>
            </a:r>
          </a:p>
          <a:p>
            <a:r>
              <a:rPr lang="en-US" dirty="0"/>
              <a:t>We make sure projects are high-quality because we want to do good work for the environment and community</a:t>
            </a:r>
          </a:p>
        </p:txBody>
      </p:sp>
      <p:sp>
        <p:nvSpPr>
          <p:cNvPr id="4" name="Slide Number Placeholder 3"/>
          <p:cNvSpPr>
            <a:spLocks noGrp="1"/>
          </p:cNvSpPr>
          <p:nvPr>
            <p:ph type="sldNum" sz="quarter" idx="5"/>
          </p:nvPr>
        </p:nvSpPr>
        <p:spPr/>
        <p:txBody>
          <a:bodyPr/>
          <a:lstStyle/>
          <a:p>
            <a:fld id="{5B3B3844-ACF6-4F21-B059-91902802B686}" type="slidenum">
              <a:rPr lang="en-US" smtClean="0"/>
              <a:t>2</a:t>
            </a:fld>
            <a:endParaRPr lang="en-US"/>
          </a:p>
        </p:txBody>
      </p:sp>
    </p:spTree>
    <p:extLst>
      <p:ext uri="{BB962C8B-B14F-4D97-AF65-F5344CB8AC3E}">
        <p14:creationId xmlns:p14="http://schemas.microsoft.com/office/powerpoint/2010/main" val="95696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E14B-2B45-AC8E-FBC5-C67546611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873F5-3183-8E5A-BEDB-493F72E33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3E031-2596-6359-E507-07F3A079D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BD5777-4C4E-BC60-2407-A5BB5812F3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9222B5F-EE4E-0183-0BF1-3617C6185266}"/>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2592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8332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3397-72E7-9FF1-7CA6-8EE2A9A5E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CD122-907C-32FA-7689-0F2DFCC4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85DEB-7ABE-85AF-D805-790958EBBC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B9AAE-8E36-EAB4-960D-6BAFD90894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D288F69-0CA8-3175-DF00-156FAB9F86E2}"/>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2142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0932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3397-72E7-9FF1-7CA6-8EE2A9A5E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CD122-907C-32FA-7689-0F2DFCC4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85DEB-7ABE-85AF-D805-790958EBBC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B9AAE-8E36-EAB4-960D-6BAFD90894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D288F69-0CA8-3175-DF00-156FAB9F86E2}"/>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6258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What does “quality” mean?</a:t>
            </a:r>
          </a:p>
          <a:p>
            <a:r>
              <a:rPr lang="en-US" dirty="0"/>
              <a:t>Why is this an important function of the SCC?</a:t>
            </a:r>
          </a:p>
          <a:p>
            <a:endParaRPr lang="en-US" dirty="0"/>
          </a:p>
          <a:p>
            <a:r>
              <a:rPr lang="en-US" dirty="0"/>
              <a:t>Quality – good, correct, well done, solid/long-lasting</a:t>
            </a:r>
          </a:p>
          <a:p>
            <a:r>
              <a:rPr lang="en-US" dirty="0"/>
              <a:t>We make sure projects are high-quality because we want to do good work for the environment and community</a:t>
            </a:r>
          </a:p>
        </p:txBody>
      </p:sp>
      <p:sp>
        <p:nvSpPr>
          <p:cNvPr id="4" name="Slide Number Placeholder 3"/>
          <p:cNvSpPr>
            <a:spLocks noGrp="1"/>
          </p:cNvSpPr>
          <p:nvPr>
            <p:ph type="sldNum" sz="quarter" idx="5"/>
          </p:nvPr>
        </p:nvSpPr>
        <p:spPr/>
        <p:txBody>
          <a:bodyPr/>
          <a:lstStyle/>
          <a:p>
            <a:fld id="{5B3B3844-ACF6-4F21-B059-91902802B686}" type="slidenum">
              <a:rPr lang="en-US" smtClean="0"/>
              <a:t>3</a:t>
            </a:fld>
            <a:endParaRPr lang="en-US"/>
          </a:p>
        </p:txBody>
      </p:sp>
    </p:spTree>
    <p:extLst>
      <p:ext uri="{BB962C8B-B14F-4D97-AF65-F5344CB8AC3E}">
        <p14:creationId xmlns:p14="http://schemas.microsoft.com/office/powerpoint/2010/main" val="80119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What does “quality” mean?</a:t>
            </a:r>
          </a:p>
          <a:p>
            <a:r>
              <a:rPr lang="en-US" dirty="0"/>
              <a:t>Why is this an important function of the SCC?</a:t>
            </a:r>
          </a:p>
          <a:p>
            <a:endParaRPr lang="en-US" dirty="0"/>
          </a:p>
          <a:p>
            <a:r>
              <a:rPr lang="en-US" dirty="0"/>
              <a:t>Quality – good, correct, well done, solid/long-lasting</a:t>
            </a:r>
          </a:p>
          <a:p>
            <a:r>
              <a:rPr lang="en-US" dirty="0"/>
              <a:t>We make sure projects are high-quality because we want to do good work for the environment and community</a:t>
            </a:r>
          </a:p>
        </p:txBody>
      </p:sp>
      <p:sp>
        <p:nvSpPr>
          <p:cNvPr id="4" name="Slide Number Placeholder 3"/>
          <p:cNvSpPr>
            <a:spLocks noGrp="1"/>
          </p:cNvSpPr>
          <p:nvPr>
            <p:ph type="sldNum" sz="quarter" idx="5"/>
          </p:nvPr>
        </p:nvSpPr>
        <p:spPr/>
        <p:txBody>
          <a:bodyPr/>
          <a:lstStyle/>
          <a:p>
            <a:fld id="{5B3B3844-ACF6-4F21-B059-91902802B686}" type="slidenum">
              <a:rPr lang="en-US" smtClean="0"/>
              <a:t>4</a:t>
            </a:fld>
            <a:endParaRPr lang="en-US"/>
          </a:p>
        </p:txBody>
      </p:sp>
    </p:spTree>
    <p:extLst>
      <p:ext uri="{BB962C8B-B14F-4D97-AF65-F5344CB8AC3E}">
        <p14:creationId xmlns:p14="http://schemas.microsoft.com/office/powerpoint/2010/main" val="290432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evaluating the DGLVR Program through QAQCs is to help us better meet our Program goals: build better roads and have cleaner streams </a:t>
            </a:r>
          </a:p>
        </p:txBody>
      </p:sp>
      <p:sp>
        <p:nvSpPr>
          <p:cNvPr id="4" name="Slide Number Placeholder 3"/>
          <p:cNvSpPr>
            <a:spLocks noGrp="1"/>
          </p:cNvSpPr>
          <p:nvPr>
            <p:ph type="sldNum" sz="quarter" idx="5"/>
          </p:nvPr>
        </p:nvSpPr>
        <p:spPr/>
        <p:txBody>
          <a:bodyPr/>
          <a:lstStyle/>
          <a:p>
            <a:fld id="{C482C9BA-2BF3-4744-805A-6B8DC9A1D07B}" type="slidenum">
              <a:rPr lang="en-US" smtClean="0"/>
              <a:t>6</a:t>
            </a:fld>
            <a:endParaRPr lang="en-US"/>
          </a:p>
        </p:txBody>
      </p:sp>
    </p:spTree>
    <p:extLst>
      <p:ext uri="{BB962C8B-B14F-4D97-AF65-F5344CB8AC3E}">
        <p14:creationId xmlns:p14="http://schemas.microsoft.com/office/powerpoint/2010/main" val="235480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1539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092B-DEEF-0748-FEF2-9F0C4458F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639D2-A164-3A16-B25A-90EC52FE8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AAE6F-A688-E7CF-5E13-E72431BC2F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A45C35-4FDF-713F-3525-B24F1E4E34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44D2B8DF-DF20-09F9-3A8F-D199081DA133}"/>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0394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80894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AA99C-1A66-537A-37E4-04E0B1B13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7A9AF-6174-2135-5BA7-2D5B16125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ECD4C-CF5D-7149-C8AA-342B9FCCAF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2CC1F4-A44A-4E1C-8C73-B71FB14B4D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7E47A992-F0A7-3B64-5506-D3BBD7D89DCD}"/>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15918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3397-72E7-9FF1-7CA6-8EE2A9A5E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CD122-907C-32FA-7689-0F2DFCC4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85DEB-7ABE-85AF-D805-790958EBBC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B9AAE-8E36-EAB4-960D-6BAFD90894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D288F69-0CA8-3175-DF00-156FAB9F86E2}"/>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6935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23751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614539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079199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826240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14450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632426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908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270730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83705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866626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4/11/2024</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53605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69017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3935538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93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902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783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358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8096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0992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4350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8647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1439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4/11/2024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323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4/11/2024</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31269410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38081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4.png"/><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administrative-guidance-manual/7-additional-program-policies/#agm_7-1" TargetMode="External"/><Relationship Id="rId2" Type="http://schemas.openxmlformats.org/officeDocument/2006/relationships/hyperlink" Target="https://dirtandgravel.psu.edu/pa-program-resources/program-specific-resources/administrative-guidance-manual/7-additional-program-policies/#agm_7-1-3" TargetMode="Externa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hyperlink" Target="https://dirtandgravel.psu.edu/stream-crossing-replacements/"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rtandgravel.psu.edu/education-training/program-administration/financial-training-registration/"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rtandgravel.psu.edu/education-training/program-administrat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rtandgravel.psu.edu/education-training/esm-boot-camp/"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rtandgravel.psu.edu/education-training/esm-boot-camp/"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rtandgravel.psu.edu/pa-program-resources/qa-qc/" TargetMode="Externa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40.svg"/></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40.svg"/></Relationships>
</file>

<file path=ppt/slides/_rels/slide5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44.emf"/></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40.sv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picture containing grass, outdoor, plant, tree&#10;&#10;Description automatically generated">
            <a:extLst>
              <a:ext uri="{FF2B5EF4-FFF2-40B4-BE49-F238E27FC236}">
                <a16:creationId xmlns:a16="http://schemas.microsoft.com/office/drawing/2014/main" id="{95A56731-77B9-9570-DE90-626B3DB1D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32000" y="-2790614"/>
            <a:ext cx="16256000" cy="12192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4763589"/>
            <a:ext cx="2387719" cy="192214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600" b="1" u="sng" dirty="0">
                <a:solidFill>
                  <a:srgbClr val="FFFFFF"/>
                </a:solidFill>
                <a:latin typeface="Gill Sans MT"/>
              </a:rPr>
              <a:t>SCC</a:t>
            </a:r>
            <a:endParaRPr kumimoji="0" lang="en-US" sz="1600" b="1" i="0" u="sng"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Andy 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34331"/>
            <a:ext cx="9000696"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FFFFFF"/>
                </a:solidFill>
                <a:effectLst/>
                <a:uLnTx/>
                <a:uFillTx/>
                <a:latin typeface="Gill Sans MT"/>
                <a:ea typeface="+mn-ea"/>
                <a:cs typeface="+mn-cs"/>
              </a:rPr>
              <a:t>Quality Assurance/Quality Control</a:t>
            </a:r>
            <a:br>
              <a:rPr kumimoji="0" lang="en-US" sz="3600" b="0" i="0" u="none" strike="noStrike" kern="0" cap="none" spc="0" normalizeH="0" baseline="0" noProof="0">
                <a:ln>
                  <a:noFill/>
                </a:ln>
                <a:solidFill>
                  <a:srgbClr val="FFFFFF"/>
                </a:solidFill>
                <a:effectLst/>
                <a:uLnTx/>
                <a:uFillTx/>
                <a:latin typeface="Gill Sans MT"/>
                <a:ea typeface="+mn-ea"/>
                <a:cs typeface="+mn-cs"/>
              </a:rPr>
            </a:br>
            <a:r>
              <a:rPr kumimoji="0" lang="en-US" sz="3600" b="0" i="0" u="none" strike="noStrike" kern="0" cap="none" spc="0" normalizeH="0" baseline="0" noProof="0">
                <a:ln>
                  <a:noFill/>
                </a:ln>
                <a:solidFill>
                  <a:srgbClr val="FFFFFF"/>
                </a:solidFill>
                <a:effectLst/>
                <a:uLnTx/>
                <a:uFillTx/>
                <a:latin typeface="Gill Sans MT"/>
                <a:ea typeface="+mn-ea"/>
                <a:cs typeface="+mn-cs"/>
              </a:rPr>
              <a:t>2024 Update</a:t>
            </a:r>
            <a:endParaRPr kumimoji="0" lang="en-US" sz="3600" b="0" i="0" u="none" strike="noStrike" kern="0" cap="none" spc="0" normalizeH="0" baseline="0" noProof="0" dirty="0">
              <a:ln>
                <a:noFill/>
              </a:ln>
              <a:solidFill>
                <a:srgbClr val="FFFFFF"/>
              </a:solidFill>
              <a:effectLst/>
              <a:uLnTx/>
              <a:uFillTx/>
              <a:latin typeface="Gill Sans MT"/>
              <a:ea typeface="+mn-ea"/>
              <a:cs typeface="+mn-cs"/>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ea typeface="+mn-ea"/>
                <a:cs typeface="+mn-cs"/>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ea typeface="+mn-ea"/>
                <a:cs typeface="+mn-cs"/>
              </a:rPr>
              <a:t> </a:t>
            </a:r>
          </a:p>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Gill Sans MT"/>
                <a:ea typeface="+mn-ea"/>
                <a:cs typeface="+mn-cs"/>
              </a:rPr>
              <a:t>WEBINAR</a:t>
            </a:r>
            <a:endParaRPr kumimoji="0" lang="en-US" sz="3000" b="0" i="0" u="none" strike="noStrike" kern="0" cap="none" spc="0" normalizeH="0" baseline="0" noProof="0" dirty="0">
              <a:ln>
                <a:noFill/>
              </a:ln>
              <a:solidFill>
                <a:srgbClr val="FFFFFF"/>
              </a:solidFill>
              <a:effectLst/>
              <a:uLnTx/>
              <a:uFillTx/>
              <a:latin typeface="Gill Sans MT"/>
              <a:ea typeface="+mn-ea"/>
              <a:cs typeface="+mn-cs"/>
            </a:endParaRPr>
          </a:p>
          <a:p>
            <a:pPr marL="0" marR="0" lvl="0" indent="0" algn="ctr" defTabSz="912989" rtl="0"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4/11/24</a:t>
            </a:r>
            <a:r>
              <a:rPr kumimoji="0" lang="en-US" sz="3000" b="0" i="0" u="none" strike="noStrike" kern="0" cap="none" spc="0" normalizeH="0" baseline="0" noProof="0" dirty="0">
                <a:ln>
                  <a:noFill/>
                </a:ln>
                <a:solidFill>
                  <a:srgbClr val="FFFFFF"/>
                </a:solidFill>
                <a:effectLst/>
                <a:uLnTx/>
                <a:uFillTx/>
                <a:latin typeface="Gill Sans MT"/>
                <a:ea typeface="+mn-ea"/>
                <a:cs typeface="+mn-cs"/>
              </a:rPr>
              <a:t>, 9am</a:t>
            </a:r>
            <a:endParaRPr kumimoji="0" lang="en-US" sz="3200" b="0" i="0" u="none" strike="noStrike" kern="0" cap="none" spc="0" normalizeH="0" baseline="0" noProof="0" dirty="0">
              <a:ln>
                <a:noFill/>
              </a:ln>
              <a:solidFill>
                <a:srgbClr val="3FAF49"/>
              </a:solidFill>
              <a:effectLst/>
              <a:uLnTx/>
              <a:uFillTx/>
              <a:latin typeface="Gill Sans MT"/>
              <a:ea typeface="+mn-ea"/>
              <a:cs typeface="+mn-cs"/>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08467" cy="4438216"/>
          </a:xfrm>
        </p:spPr>
        <p:txBody>
          <a:bodyPr vert="horz" lIns="91440" tIns="45720" rIns="91440" bIns="45720" rtlCol="0" anchor="t">
            <a:normAutofit/>
          </a:bodyPr>
          <a:lstStyle/>
          <a:p>
            <a:r>
              <a:rPr lang="en-US" sz="3200" dirty="0">
                <a:cs typeface="Calibri"/>
              </a:rPr>
              <a:t>Review is conducted in multiple remote and in person sessions</a:t>
            </a:r>
          </a:p>
          <a:p>
            <a:r>
              <a:rPr lang="en-US" sz="3200" dirty="0">
                <a:cs typeface="Calibri"/>
              </a:rPr>
              <a:t>Review consists of 3 main parts:</a:t>
            </a:r>
          </a:p>
          <a:p>
            <a:pPr lvl="1"/>
            <a:r>
              <a:rPr lang="en-US" sz="3200" dirty="0">
                <a:cs typeface="Calibri"/>
              </a:rPr>
              <a:t>Financial </a:t>
            </a:r>
          </a:p>
          <a:p>
            <a:pPr lvl="1"/>
            <a:r>
              <a:rPr lang="en-US" sz="3200" dirty="0">
                <a:cs typeface="Calibri"/>
              </a:rPr>
              <a:t>Administrative / Functionality</a:t>
            </a:r>
          </a:p>
          <a:p>
            <a:pPr lvl="1"/>
            <a:r>
              <a:rPr lang="en-US" sz="3200" dirty="0">
                <a:cs typeface="Calibri"/>
              </a:rPr>
              <a:t>Projects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8" name="Picture 7" descr="A group of people standing on a road&#10;&#10;Description automatically generated with low confidence">
            <a:extLst>
              <a:ext uri="{FF2B5EF4-FFF2-40B4-BE49-F238E27FC236}">
                <a16:creationId xmlns:a16="http://schemas.microsoft.com/office/drawing/2014/main" id="{A6D902FE-F830-FC49-6264-2DA52FA86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198" y="1964970"/>
            <a:ext cx="4501720" cy="3376290"/>
          </a:xfrm>
          <a:prstGeom prst="rect">
            <a:avLst/>
          </a:prstGeom>
        </p:spPr>
      </p:pic>
    </p:spTree>
    <p:extLst>
      <p:ext uri="{BB962C8B-B14F-4D97-AF65-F5344CB8AC3E}">
        <p14:creationId xmlns:p14="http://schemas.microsoft.com/office/powerpoint/2010/main" val="291086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3" y="1181760"/>
            <a:ext cx="10400520" cy="5003886"/>
          </a:xfrm>
        </p:spPr>
        <p:txBody>
          <a:bodyPr vert="horz" lIns="91440" tIns="45720" rIns="91440" bIns="45720" rtlCol="0" anchor="t">
            <a:normAutofit fontScale="92500" lnSpcReduction="10000"/>
          </a:bodyPr>
          <a:lstStyle/>
          <a:p>
            <a:r>
              <a:rPr lang="en-US" sz="3600" b="1" dirty="0">
                <a:cs typeface="Calibri"/>
              </a:rPr>
              <a:t>Participants</a:t>
            </a:r>
            <a:r>
              <a:rPr lang="en-US" sz="3600" dirty="0">
                <a:cs typeface="Calibri"/>
              </a:rPr>
              <a:t>:</a:t>
            </a:r>
          </a:p>
          <a:p>
            <a:pPr lvl="1"/>
            <a:r>
              <a:rPr lang="en-US" sz="3600" dirty="0">
                <a:cs typeface="Calibri"/>
              </a:rPr>
              <a:t>District staff responsible for administering the Program</a:t>
            </a:r>
          </a:p>
          <a:p>
            <a:pPr lvl="1"/>
            <a:r>
              <a:rPr lang="en-US" sz="3600" dirty="0">
                <a:cs typeface="Calibri"/>
              </a:rPr>
              <a:t>District manager</a:t>
            </a:r>
          </a:p>
          <a:p>
            <a:pPr lvl="1"/>
            <a:r>
              <a:rPr lang="en-US" sz="3600" dirty="0">
                <a:cs typeface="Calibri"/>
              </a:rPr>
              <a:t>District staff that assist with Program</a:t>
            </a:r>
          </a:p>
          <a:p>
            <a:pPr lvl="1"/>
            <a:r>
              <a:rPr lang="en-US" sz="3600" dirty="0">
                <a:cs typeface="Calibri"/>
              </a:rPr>
              <a:t>State Conservation Commission</a:t>
            </a:r>
          </a:p>
          <a:p>
            <a:pPr lvl="1"/>
            <a:r>
              <a:rPr lang="en-US" sz="3600" dirty="0">
                <a:cs typeface="Calibri"/>
              </a:rPr>
              <a:t>Center for Dirt and Gravel Road Studies</a:t>
            </a:r>
          </a:p>
          <a:p>
            <a:pPr lvl="1"/>
            <a:r>
              <a:rPr lang="en-US" sz="3600" dirty="0">
                <a:cs typeface="Calibri"/>
              </a:rPr>
              <a:t>Quality Assurance Board</a:t>
            </a:r>
          </a:p>
          <a:p>
            <a:pPr lvl="1"/>
            <a:r>
              <a:rPr lang="en-US" sz="3600" dirty="0">
                <a:cs typeface="Calibri"/>
              </a:rPr>
              <a:t>District Board</a:t>
            </a:r>
          </a:p>
          <a:p>
            <a:pPr lvl="1"/>
            <a:r>
              <a:rPr lang="en-US" sz="3600" dirty="0">
                <a:cs typeface="Calibri"/>
              </a:rPr>
              <a:t>DEP Field Representative</a:t>
            </a:r>
          </a:p>
          <a:p>
            <a:pPr lvl="1"/>
            <a:r>
              <a:rPr lang="en-US" sz="3600" dirty="0">
                <a:cs typeface="Calibri"/>
              </a:rPr>
              <a:t>Project participants</a:t>
            </a: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69905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600" b="1" dirty="0">
                <a:cs typeface="Calibri"/>
              </a:rPr>
              <a:t>Financial Review</a:t>
            </a:r>
          </a:p>
          <a:p>
            <a:pPr lvl="1"/>
            <a:r>
              <a:rPr lang="en-US" sz="3200" dirty="0">
                <a:cs typeface="Calibri"/>
              </a:rPr>
              <a:t>Primarily conducted remotely</a:t>
            </a:r>
          </a:p>
          <a:p>
            <a:pPr lvl="1"/>
            <a:r>
              <a:rPr lang="en-US" sz="3200" dirty="0">
                <a:cs typeface="Calibri"/>
              </a:rPr>
              <a:t>Financial documentation is provided to SCC electronically</a:t>
            </a:r>
          </a:p>
          <a:p>
            <a:pPr lvl="1"/>
            <a:r>
              <a:rPr lang="en-US" sz="3200" dirty="0">
                <a:cs typeface="Calibri"/>
              </a:rPr>
              <a:t>SCC checks:</a:t>
            </a:r>
          </a:p>
          <a:p>
            <a:pPr lvl="2"/>
            <a:r>
              <a:rPr lang="en-US" sz="3200" dirty="0">
                <a:cs typeface="Calibri"/>
              </a:rPr>
              <a:t>That documentation matches quarterly reports </a:t>
            </a:r>
          </a:p>
          <a:p>
            <a:pPr lvl="2"/>
            <a:r>
              <a:rPr lang="en-US" sz="3200" dirty="0">
                <a:cs typeface="Calibri"/>
              </a:rPr>
              <a:t>That funds were spent on eligible expenses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11" name="Picture 10">
            <a:extLst>
              <a:ext uri="{FF2B5EF4-FFF2-40B4-BE49-F238E27FC236}">
                <a16:creationId xmlns:a16="http://schemas.microsoft.com/office/drawing/2014/main" id="{6AAC937F-C18E-4CD6-9C64-1FEC6BEF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0942" y="3804747"/>
            <a:ext cx="2940366" cy="2130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AB705D2F-6859-48E6-9FBC-D796D9F2A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375" y="1735972"/>
            <a:ext cx="3417500" cy="176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2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167867" y="1192462"/>
            <a:ext cx="9536427" cy="5075524"/>
          </a:xfrm>
        </p:spPr>
        <p:txBody>
          <a:bodyPr vert="horz" lIns="91440" tIns="45720" rIns="91440" bIns="45720" rtlCol="0" anchor="t">
            <a:normAutofit lnSpcReduction="10000"/>
          </a:bodyPr>
          <a:lstStyle/>
          <a:p>
            <a:r>
              <a:rPr lang="en-US" sz="3600" b="1" dirty="0">
                <a:cs typeface="Calibri"/>
              </a:rPr>
              <a:t>Administrative/Functionality Review</a:t>
            </a:r>
          </a:p>
          <a:p>
            <a:pPr lvl="1"/>
            <a:r>
              <a:rPr lang="en-US" sz="2800" dirty="0">
                <a:cs typeface="Calibri"/>
              </a:rPr>
              <a:t>Conducted both remotely and in person</a:t>
            </a:r>
          </a:p>
          <a:p>
            <a:pPr lvl="1"/>
            <a:r>
              <a:rPr lang="en-US" sz="2800" dirty="0">
                <a:cs typeface="Calibri"/>
              </a:rPr>
              <a:t>SCC interviews district staff and local Quality Assurance Board (QAB)</a:t>
            </a:r>
          </a:p>
          <a:p>
            <a:pPr lvl="1"/>
            <a:r>
              <a:rPr lang="en-US" sz="2800" dirty="0">
                <a:cs typeface="Calibri"/>
              </a:rPr>
              <a:t>Hard files are reviewed to make sure required documentation is retained</a:t>
            </a:r>
          </a:p>
          <a:p>
            <a:pPr lvl="1"/>
            <a:r>
              <a:rPr lang="en-US" sz="2800" dirty="0">
                <a:cs typeface="Calibri"/>
              </a:rPr>
              <a:t>Review local policy and meeting minutes</a:t>
            </a:r>
          </a:p>
          <a:p>
            <a:pPr lvl="1"/>
            <a:r>
              <a:rPr lang="en-US" sz="2800" dirty="0">
                <a:cs typeface="Calibri"/>
              </a:rPr>
              <a:t>Key points:</a:t>
            </a:r>
          </a:p>
          <a:p>
            <a:pPr lvl="2"/>
            <a:r>
              <a:rPr lang="en-US" sz="2800" dirty="0">
                <a:cs typeface="Calibri"/>
              </a:rPr>
              <a:t>Do district staff understand the Program?</a:t>
            </a:r>
          </a:p>
          <a:p>
            <a:pPr lvl="2"/>
            <a:r>
              <a:rPr lang="en-US" sz="2800" dirty="0">
                <a:cs typeface="Calibri"/>
              </a:rPr>
              <a:t>Are district staff involved enough in projects?</a:t>
            </a:r>
          </a:p>
          <a:p>
            <a:pPr lvl="2"/>
            <a:r>
              <a:rPr lang="en-US" sz="2800" dirty="0">
                <a:cs typeface="Calibri"/>
              </a:rPr>
              <a:t>Are district staff adequately engaging eligible road owners?</a:t>
            </a:r>
          </a:p>
          <a:p>
            <a:pPr lvl="2"/>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8" name="Graphic 7" descr="Boardroom">
            <a:extLst>
              <a:ext uri="{FF2B5EF4-FFF2-40B4-BE49-F238E27FC236}">
                <a16:creationId xmlns:a16="http://schemas.microsoft.com/office/drawing/2014/main" id="{1E296C50-238E-4D88-8D47-5B58AB40EF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0506" y="3384628"/>
            <a:ext cx="2606513" cy="2444136"/>
          </a:xfrm>
          <a:prstGeom prst="rect">
            <a:avLst/>
          </a:prstGeom>
        </p:spPr>
      </p:pic>
      <p:grpSp>
        <p:nvGrpSpPr>
          <p:cNvPr id="9" name="Group 8">
            <a:extLst>
              <a:ext uri="{FF2B5EF4-FFF2-40B4-BE49-F238E27FC236}">
                <a16:creationId xmlns:a16="http://schemas.microsoft.com/office/drawing/2014/main" id="{9941545C-CCCF-4AA5-9056-1D978627323B}"/>
              </a:ext>
            </a:extLst>
          </p:cNvPr>
          <p:cNvGrpSpPr/>
          <p:nvPr/>
        </p:nvGrpSpPr>
        <p:grpSpPr>
          <a:xfrm>
            <a:off x="8750595" y="2073349"/>
            <a:ext cx="3161413" cy="2501643"/>
            <a:chOff x="8750595" y="2073349"/>
            <a:chExt cx="3161413" cy="2501643"/>
          </a:xfrm>
        </p:grpSpPr>
        <p:pic>
          <p:nvPicPr>
            <p:cNvPr id="20" name="Graphic 19" descr="Folder">
              <a:extLst>
                <a:ext uri="{FF2B5EF4-FFF2-40B4-BE49-F238E27FC236}">
                  <a16:creationId xmlns:a16="http://schemas.microsoft.com/office/drawing/2014/main" id="{90800775-9941-44D0-B076-77A749C25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593115">
              <a:off x="8750595" y="2608438"/>
              <a:ext cx="1082593" cy="1015151"/>
            </a:xfrm>
            <a:prstGeom prst="rect">
              <a:avLst/>
            </a:prstGeom>
          </p:spPr>
        </p:pic>
        <p:pic>
          <p:nvPicPr>
            <p:cNvPr id="13" name="Graphic 12" descr="Open folder">
              <a:extLst>
                <a:ext uri="{FF2B5EF4-FFF2-40B4-BE49-F238E27FC236}">
                  <a16:creationId xmlns:a16="http://schemas.microsoft.com/office/drawing/2014/main" id="{068F039B-4EB8-42CC-BCC8-927172C980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183977">
              <a:off x="9944098" y="4023515"/>
              <a:ext cx="588114" cy="551477"/>
            </a:xfrm>
            <a:prstGeom prst="rect">
              <a:avLst/>
            </a:prstGeom>
          </p:spPr>
        </p:pic>
        <p:pic>
          <p:nvPicPr>
            <p:cNvPr id="18" name="Graphic 17" descr="Folder">
              <a:extLst>
                <a:ext uri="{FF2B5EF4-FFF2-40B4-BE49-F238E27FC236}">
                  <a16:creationId xmlns:a16="http://schemas.microsoft.com/office/drawing/2014/main" id="{76B02EDF-FBD8-42A7-9477-DE7F6779E3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306305">
              <a:off x="9007454" y="2305420"/>
              <a:ext cx="1082593" cy="1015151"/>
            </a:xfrm>
            <a:prstGeom prst="rect">
              <a:avLst/>
            </a:prstGeom>
          </p:spPr>
        </p:pic>
        <p:pic>
          <p:nvPicPr>
            <p:cNvPr id="17" name="Graphic 16" descr="Folder">
              <a:extLst>
                <a:ext uri="{FF2B5EF4-FFF2-40B4-BE49-F238E27FC236}">
                  <a16:creationId xmlns:a16="http://schemas.microsoft.com/office/drawing/2014/main" id="{E5582919-3202-4DDE-8E7B-DFA840EF8D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264742">
              <a:off x="9526157" y="2073349"/>
              <a:ext cx="1082593" cy="1015151"/>
            </a:xfrm>
            <a:prstGeom prst="rect">
              <a:avLst/>
            </a:prstGeom>
          </p:spPr>
        </p:pic>
        <p:pic>
          <p:nvPicPr>
            <p:cNvPr id="11" name="Graphic 10" descr="Folder">
              <a:extLst>
                <a:ext uri="{FF2B5EF4-FFF2-40B4-BE49-F238E27FC236}">
                  <a16:creationId xmlns:a16="http://schemas.microsoft.com/office/drawing/2014/main" id="{BF21A5AA-FCED-4E02-B108-312AB477C7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618041">
              <a:off x="10130494" y="2114283"/>
              <a:ext cx="1082593" cy="1015151"/>
            </a:xfrm>
            <a:prstGeom prst="rect">
              <a:avLst/>
            </a:prstGeom>
          </p:spPr>
        </p:pic>
        <p:pic>
          <p:nvPicPr>
            <p:cNvPr id="19" name="Graphic 18" descr="Folder">
              <a:extLst>
                <a:ext uri="{FF2B5EF4-FFF2-40B4-BE49-F238E27FC236}">
                  <a16:creationId xmlns:a16="http://schemas.microsoft.com/office/drawing/2014/main" id="{4FB662A2-99D1-43C7-A0CD-7980E4C2B2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49119">
              <a:off x="10547297" y="2405958"/>
              <a:ext cx="1082593" cy="1015151"/>
            </a:xfrm>
            <a:prstGeom prst="rect">
              <a:avLst/>
            </a:prstGeom>
          </p:spPr>
        </p:pic>
        <p:pic>
          <p:nvPicPr>
            <p:cNvPr id="21" name="Graphic 20" descr="Folder">
              <a:extLst>
                <a:ext uri="{FF2B5EF4-FFF2-40B4-BE49-F238E27FC236}">
                  <a16:creationId xmlns:a16="http://schemas.microsoft.com/office/drawing/2014/main" id="{8CA4BF38-15ED-4A87-83AA-B4DBFA38C1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895029">
              <a:off x="10863136" y="2713508"/>
              <a:ext cx="1015151" cy="1082593"/>
            </a:xfrm>
            <a:prstGeom prst="rect">
              <a:avLst/>
            </a:prstGeom>
          </p:spPr>
        </p:pic>
        <p:sp>
          <p:nvSpPr>
            <p:cNvPr id="4" name="Arrow: Down 3">
              <a:extLst>
                <a:ext uri="{FF2B5EF4-FFF2-40B4-BE49-F238E27FC236}">
                  <a16:creationId xmlns:a16="http://schemas.microsoft.com/office/drawing/2014/main" id="{E438A495-D216-40A1-9605-E3FD33B4ADED}"/>
                </a:ext>
              </a:extLst>
            </p:cNvPr>
            <p:cNvSpPr/>
            <p:nvPr/>
          </p:nvSpPr>
          <p:spPr>
            <a:xfrm rot="10800000">
              <a:off x="10171124" y="3147375"/>
              <a:ext cx="97868" cy="830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445D9B66-685F-4D99-965B-FDF955A1CA0C}"/>
                </a:ext>
              </a:extLst>
            </p:cNvPr>
            <p:cNvSpPr/>
            <p:nvPr/>
          </p:nvSpPr>
          <p:spPr>
            <a:xfrm rot="8731488">
              <a:off x="9769890" y="3365734"/>
              <a:ext cx="106582" cy="714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71AEFC0C-2B0A-4928-AB9D-33574A735C46}"/>
                </a:ext>
              </a:extLst>
            </p:cNvPr>
            <p:cNvSpPr/>
            <p:nvPr/>
          </p:nvSpPr>
          <p:spPr>
            <a:xfrm rot="13019916">
              <a:off x="10584737" y="3367481"/>
              <a:ext cx="94130" cy="708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80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6911214" cy="4438216"/>
          </a:xfrm>
        </p:spPr>
        <p:txBody>
          <a:bodyPr vert="horz" lIns="91440" tIns="45720" rIns="91440" bIns="45720" rtlCol="0" anchor="t">
            <a:normAutofit lnSpcReduction="10000"/>
          </a:bodyPr>
          <a:lstStyle/>
          <a:p>
            <a:r>
              <a:rPr lang="en-US" sz="3600" b="1" dirty="0">
                <a:cs typeface="Calibri"/>
              </a:rPr>
              <a:t>Project Review</a:t>
            </a:r>
            <a:r>
              <a:rPr lang="en-US" sz="3600" dirty="0">
                <a:cs typeface="Calibri"/>
              </a:rPr>
              <a:t>:</a:t>
            </a:r>
          </a:p>
          <a:p>
            <a:pPr lvl="1"/>
            <a:r>
              <a:rPr lang="en-US" sz="3600" dirty="0">
                <a:cs typeface="Calibri"/>
              </a:rPr>
              <a:t>Most of the in-person visit is spent visiting completed project sites</a:t>
            </a:r>
          </a:p>
          <a:p>
            <a:pPr lvl="1"/>
            <a:r>
              <a:rPr lang="en-US" sz="3600" dirty="0">
                <a:cs typeface="Calibri"/>
              </a:rPr>
              <a:t>Projects chosen from sites in GIS</a:t>
            </a:r>
          </a:p>
          <a:p>
            <a:pPr lvl="1"/>
            <a:r>
              <a:rPr lang="en-US" sz="3600" dirty="0">
                <a:cs typeface="Calibri"/>
              </a:rPr>
              <a:t>District picks some projects and QAQC Team finalizes list</a:t>
            </a:r>
          </a:p>
          <a:p>
            <a:pPr lvl="1"/>
            <a:r>
              <a:rPr lang="en-US" sz="3600" dirty="0">
                <a:cs typeface="Calibri"/>
              </a:rPr>
              <a:t>Review of environmental impact reduction and project success</a:t>
            </a: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5" name="Picture 4" descr="A picture containing outdoor&#10;&#10;Description automatically generated">
            <a:extLst>
              <a:ext uri="{FF2B5EF4-FFF2-40B4-BE49-F238E27FC236}">
                <a16:creationId xmlns:a16="http://schemas.microsoft.com/office/drawing/2014/main" id="{4ACE725E-2B32-EA67-EA94-F9AFACD7C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21151" y="1858828"/>
            <a:ext cx="4944935" cy="3708701"/>
          </a:xfrm>
          <a:prstGeom prst="rect">
            <a:avLst/>
          </a:prstGeom>
        </p:spPr>
      </p:pic>
    </p:spTree>
    <p:extLst>
      <p:ext uri="{BB962C8B-B14F-4D97-AF65-F5344CB8AC3E}">
        <p14:creationId xmlns:p14="http://schemas.microsoft.com/office/powerpoint/2010/main" val="39653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fontScale="92500" lnSpcReduction="10000"/>
          </a:bodyPr>
          <a:lstStyle/>
          <a:p>
            <a:r>
              <a:rPr lang="en-US" sz="3600" b="1" dirty="0">
                <a:cs typeface="Calibri"/>
              </a:rPr>
              <a:t>QAQC Report</a:t>
            </a:r>
            <a:r>
              <a:rPr lang="en-US" sz="3600" dirty="0">
                <a:cs typeface="Calibri"/>
              </a:rPr>
              <a:t>:</a:t>
            </a:r>
          </a:p>
          <a:p>
            <a:pPr lvl="1"/>
            <a:r>
              <a:rPr lang="en-US" sz="3600" dirty="0">
                <a:cs typeface="Calibri"/>
              </a:rPr>
              <a:t>Written after all remote and in-person visits are complete</a:t>
            </a:r>
          </a:p>
          <a:p>
            <a:pPr lvl="1"/>
            <a:r>
              <a:rPr lang="en-US" sz="3600" dirty="0">
                <a:cs typeface="Calibri"/>
              </a:rPr>
              <a:t>Document how the program is being run locally</a:t>
            </a:r>
          </a:p>
          <a:p>
            <a:pPr lvl="1"/>
            <a:r>
              <a:rPr lang="en-US" sz="3600" dirty="0">
                <a:cs typeface="Calibri"/>
              </a:rPr>
              <a:t>Lists what the district is doing well, if anything is outside of requirements, and suggestions for improvement</a:t>
            </a:r>
          </a:p>
          <a:p>
            <a:pPr lvl="1"/>
            <a:r>
              <a:rPr lang="en-US" sz="3600" dirty="0">
                <a:cs typeface="Calibri"/>
              </a:rPr>
              <a:t>District reviews the preliminary report and provides feedback</a:t>
            </a:r>
          </a:p>
          <a:p>
            <a:pPr lvl="1"/>
            <a:r>
              <a:rPr lang="en-US" sz="3600" dirty="0">
                <a:cs typeface="Calibri"/>
              </a:rPr>
              <a:t>SCC staff determines if any changes are needed prior to sending the final report</a:t>
            </a: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946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888842" cy="4860371"/>
          </a:xfrm>
        </p:spPr>
        <p:txBody>
          <a:bodyPr vert="horz" lIns="91440" tIns="45720" rIns="91440" bIns="45720" rtlCol="0" anchor="t">
            <a:normAutofit fontScale="92500" lnSpcReduction="20000"/>
          </a:bodyPr>
          <a:lstStyle/>
          <a:p>
            <a:r>
              <a:rPr lang="en-US" sz="3600" b="1" dirty="0">
                <a:cs typeface="Calibri"/>
              </a:rPr>
              <a:t>Ratings</a:t>
            </a:r>
            <a:r>
              <a:rPr lang="en-US" sz="3600" dirty="0">
                <a:cs typeface="Calibri"/>
              </a:rPr>
              <a:t>:</a:t>
            </a:r>
          </a:p>
          <a:p>
            <a:pPr lvl="1"/>
            <a:r>
              <a:rPr lang="en-US" sz="3600" b="1" u="sng" dirty="0">
                <a:cs typeface="Calibri"/>
              </a:rPr>
              <a:t>Exceptional</a:t>
            </a:r>
            <a:r>
              <a:rPr lang="en-US" sz="3600" dirty="0">
                <a:cs typeface="Calibri"/>
              </a:rPr>
              <a:t> - </a:t>
            </a:r>
            <a:r>
              <a:rPr lang="en-US" sz="2800" dirty="0"/>
              <a:t>Local program is exceeding expectations in every category and on every project. Saved for the best of the best. </a:t>
            </a:r>
          </a:p>
          <a:p>
            <a:pPr lvl="1"/>
            <a:r>
              <a:rPr lang="en-US" sz="3600" b="1" u="sng" dirty="0">
                <a:cs typeface="Calibri"/>
              </a:rPr>
              <a:t>Exceeds expectations </a:t>
            </a:r>
            <a:r>
              <a:rPr lang="en-US" sz="3600" dirty="0">
                <a:cs typeface="Calibri"/>
              </a:rPr>
              <a:t>- </a:t>
            </a:r>
            <a:r>
              <a:rPr lang="en-US" sz="2800" dirty="0">
                <a:cs typeface="Calibri"/>
              </a:rPr>
              <a:t>t</a:t>
            </a:r>
            <a:r>
              <a:rPr lang="en-US" sz="2800" dirty="0"/>
              <a:t>he local Program goes above and beyond what is required</a:t>
            </a:r>
          </a:p>
          <a:p>
            <a:pPr lvl="1"/>
            <a:r>
              <a:rPr lang="en-US" sz="3600" b="1" u="sng" dirty="0">
                <a:cs typeface="Calibri"/>
              </a:rPr>
              <a:t>Meets expectations</a:t>
            </a:r>
            <a:r>
              <a:rPr lang="en-US" sz="3600" b="1" dirty="0">
                <a:cs typeface="Calibri"/>
              </a:rPr>
              <a:t> </a:t>
            </a:r>
            <a:r>
              <a:rPr lang="en-US" sz="4100" dirty="0">
                <a:cs typeface="Calibri"/>
              </a:rPr>
              <a:t>-</a:t>
            </a:r>
            <a:r>
              <a:rPr lang="en-US" sz="4100" b="1" dirty="0">
                <a:cs typeface="Calibri"/>
              </a:rPr>
              <a:t> </a:t>
            </a:r>
            <a:r>
              <a:rPr lang="en-US" sz="3100" dirty="0"/>
              <a:t>The District is administering the Program well. </a:t>
            </a:r>
          </a:p>
          <a:p>
            <a:pPr lvl="1"/>
            <a:r>
              <a:rPr lang="en-US" sz="3600" b="1" u="sng" dirty="0">
                <a:cs typeface="Calibri"/>
              </a:rPr>
              <a:t>Needs improvement</a:t>
            </a:r>
            <a:r>
              <a:rPr lang="en-US" sz="3600" dirty="0">
                <a:cs typeface="Calibri"/>
              </a:rPr>
              <a:t> </a:t>
            </a:r>
            <a:r>
              <a:rPr lang="en-US" sz="4000" dirty="0">
                <a:cs typeface="Calibri"/>
              </a:rPr>
              <a:t>- </a:t>
            </a:r>
            <a:r>
              <a:rPr lang="en-US" sz="3500" dirty="0"/>
              <a:t>Self-explanatory and provides a category between Meets Expectations and Doesn’t Meet Expectations for those Districts that are borderline.</a:t>
            </a:r>
          </a:p>
          <a:p>
            <a:pPr lvl="1"/>
            <a:r>
              <a:rPr lang="en-US" sz="3600" b="1" u="sng" dirty="0">
                <a:cs typeface="Calibri"/>
              </a:rPr>
              <a:t>Does not meet expectations </a:t>
            </a:r>
            <a:r>
              <a:rPr lang="en-US" sz="4000" dirty="0">
                <a:cs typeface="Calibri"/>
              </a:rPr>
              <a:t>- </a:t>
            </a:r>
            <a:r>
              <a:rPr lang="en-US" sz="3500" dirty="0"/>
              <a:t>Not meeting the requirements of the Program.</a:t>
            </a:r>
            <a:endParaRPr lang="en-US" sz="3500" dirty="0">
              <a:cs typeface="Calibri"/>
            </a:endParaRPr>
          </a:p>
          <a:p>
            <a:pPr lvl="1"/>
            <a:endParaRPr lang="en-US" sz="3600" dirty="0">
              <a:cs typeface="Calibri"/>
            </a:endParaRPr>
          </a:p>
          <a:p>
            <a:pPr lvl="1"/>
            <a:endParaRPr lang="en-US" sz="3600" b="1" u="sng" dirty="0">
              <a:cs typeface="Calibri"/>
            </a:endParaRPr>
          </a:p>
          <a:p>
            <a:pPr lvl="1"/>
            <a:endParaRPr lang="en-US" sz="3600" dirty="0">
              <a:cs typeface="Calibri"/>
            </a:endParaRPr>
          </a:p>
          <a:p>
            <a:pPr lvl="1"/>
            <a:endParaRPr lang="en-US" sz="28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8328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044959" cy="4860371"/>
          </a:xfrm>
        </p:spPr>
        <p:txBody>
          <a:bodyPr vert="horz" lIns="91440" tIns="45720" rIns="91440" bIns="45720" rtlCol="0" anchor="t">
            <a:normAutofit/>
          </a:bodyPr>
          <a:lstStyle/>
          <a:p>
            <a:r>
              <a:rPr lang="en-US" sz="3600" b="1" dirty="0">
                <a:cs typeface="Calibri"/>
              </a:rPr>
              <a:t>Ratings</a:t>
            </a:r>
            <a:r>
              <a:rPr lang="en-US" sz="3600" dirty="0">
                <a:cs typeface="Calibri"/>
              </a:rPr>
              <a:t>:</a:t>
            </a:r>
          </a:p>
          <a:p>
            <a:pPr lvl="1"/>
            <a:r>
              <a:rPr lang="en-US" sz="3600" b="1" u="sng" dirty="0">
                <a:cs typeface="Calibri"/>
              </a:rPr>
              <a:t>Meets expectations</a:t>
            </a:r>
            <a:r>
              <a:rPr lang="en-US" sz="3600" b="1" dirty="0">
                <a:cs typeface="Calibri"/>
              </a:rPr>
              <a:t> </a:t>
            </a:r>
            <a:r>
              <a:rPr lang="en-US" sz="4400" dirty="0">
                <a:cs typeface="Calibri"/>
              </a:rPr>
              <a:t>-</a:t>
            </a:r>
            <a:r>
              <a:rPr lang="en-US" sz="4400" b="1" dirty="0">
                <a:cs typeface="Calibri"/>
              </a:rPr>
              <a:t> </a:t>
            </a:r>
            <a:r>
              <a:rPr lang="en-US" sz="3600" dirty="0"/>
              <a:t>The District is administering the Program well. </a:t>
            </a:r>
          </a:p>
          <a:p>
            <a:pPr lvl="1"/>
            <a:endParaRPr lang="en-US" sz="3600" b="1" u="sng" dirty="0">
              <a:cs typeface="Calibri"/>
            </a:endParaRPr>
          </a:p>
          <a:p>
            <a:pPr lvl="1"/>
            <a:endParaRPr lang="en-US" sz="3600" dirty="0">
              <a:cs typeface="Calibri"/>
            </a:endParaRPr>
          </a:p>
          <a:p>
            <a:pPr lvl="1"/>
            <a:endParaRPr lang="en-US" sz="28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27636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3" cy="4727559"/>
          </a:xfrm>
        </p:spPr>
        <p:txBody>
          <a:bodyPr vert="horz" lIns="91440" tIns="45720" rIns="91440" bIns="45720" rtlCol="0" anchor="t">
            <a:normAutofit/>
          </a:bodyPr>
          <a:lstStyle/>
          <a:p>
            <a:r>
              <a:rPr lang="en-US" sz="3600" dirty="0">
                <a:cs typeface="Calibri"/>
              </a:rPr>
              <a:t>QAQC overview and process</a:t>
            </a:r>
          </a:p>
          <a:p>
            <a:r>
              <a:rPr lang="en-US" sz="3600" b="1" dirty="0">
                <a:cs typeface="Calibri"/>
              </a:rPr>
              <a:t>Summary of Round 4 QAQCs (2021-2023)</a:t>
            </a:r>
          </a:p>
          <a:p>
            <a:r>
              <a:rPr lang="en-US" sz="3600" dirty="0">
                <a:cs typeface="Calibri"/>
              </a:rPr>
              <a:t>Updates for Round 5 QAQCs (2024-2027)</a:t>
            </a:r>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09131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8C24C1C8-C4F1-27EF-12BB-9AB5C9F2E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4" y="576105"/>
            <a:ext cx="8592741" cy="6400111"/>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8" name="Picture 7" descr="Shape, square&#10;&#10;Description automatically generated">
            <a:extLst>
              <a:ext uri="{FF2B5EF4-FFF2-40B4-BE49-F238E27FC236}">
                <a16:creationId xmlns:a16="http://schemas.microsoft.com/office/drawing/2014/main" id="{25F9B0C2-D50C-3B47-E71A-D2835602D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381" y="2207919"/>
            <a:ext cx="2382438" cy="2808349"/>
          </a:xfrm>
          <a:prstGeom prst="rect">
            <a:avLst/>
          </a:prstGeom>
        </p:spPr>
      </p:pic>
    </p:spTree>
    <p:extLst>
      <p:ext uri="{BB962C8B-B14F-4D97-AF65-F5344CB8AC3E}">
        <p14:creationId xmlns:p14="http://schemas.microsoft.com/office/powerpoint/2010/main" val="193351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marL="0" indent="0">
              <a:buNone/>
            </a:pPr>
            <a:endParaRPr lang="en-US" sz="3200" dirty="0">
              <a:cs typeface="Calibri"/>
            </a:endParaRPr>
          </a:p>
          <a:p>
            <a:pPr marL="457200" lvl="1" indent="0">
              <a:buNone/>
            </a:pPr>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B666F7AC-F4A0-476E-B7B9-3238E89C2916}"/>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Training Opportunities</a:t>
            </a:r>
          </a:p>
        </p:txBody>
      </p:sp>
      <p:pic>
        <p:nvPicPr>
          <p:cNvPr id="4" name="Picture 3">
            <a:extLst>
              <a:ext uri="{FF2B5EF4-FFF2-40B4-BE49-F238E27FC236}">
                <a16:creationId xmlns:a16="http://schemas.microsoft.com/office/drawing/2014/main" id="{B60CDD50-F609-05BB-3CA6-8710D9BEC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87" y="1377991"/>
            <a:ext cx="10791825" cy="2819400"/>
          </a:xfrm>
          <a:prstGeom prst="rect">
            <a:avLst/>
          </a:prstGeom>
        </p:spPr>
      </p:pic>
      <p:pic>
        <p:nvPicPr>
          <p:cNvPr id="7" name="Picture 6">
            <a:extLst>
              <a:ext uri="{FF2B5EF4-FFF2-40B4-BE49-F238E27FC236}">
                <a16:creationId xmlns:a16="http://schemas.microsoft.com/office/drawing/2014/main" id="{F84BE32B-DDC5-2655-5828-B66E1AF31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831" y="4002356"/>
            <a:ext cx="10734675" cy="2819400"/>
          </a:xfrm>
          <a:prstGeom prst="rect">
            <a:avLst/>
          </a:prstGeom>
        </p:spPr>
      </p:pic>
    </p:spTree>
    <p:extLst>
      <p:ext uri="{BB962C8B-B14F-4D97-AF65-F5344CB8AC3E}">
        <p14:creationId xmlns:p14="http://schemas.microsoft.com/office/powerpoint/2010/main" val="89642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graphicFrame>
        <p:nvGraphicFramePr>
          <p:cNvPr id="5" name="Chart 4">
            <a:extLst>
              <a:ext uri="{FF2B5EF4-FFF2-40B4-BE49-F238E27FC236}">
                <a16:creationId xmlns:a16="http://schemas.microsoft.com/office/drawing/2014/main" id="{95526A15-FF45-D6C0-14A0-A1615B8FB9E3}"/>
              </a:ext>
            </a:extLst>
          </p:cNvPr>
          <p:cNvGraphicFramePr/>
          <p:nvPr>
            <p:extLst>
              <p:ext uri="{D42A27DB-BD31-4B8C-83A1-F6EECF244321}">
                <p14:modId xmlns:p14="http://schemas.microsoft.com/office/powerpoint/2010/main" val="560482719"/>
              </p:ext>
            </p:extLst>
          </p:nvPr>
        </p:nvGraphicFramePr>
        <p:xfrm>
          <a:off x="843512" y="1201268"/>
          <a:ext cx="7672294" cy="5017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02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graphicFrame>
        <p:nvGraphicFramePr>
          <p:cNvPr id="5" name="Chart 4">
            <a:extLst>
              <a:ext uri="{FF2B5EF4-FFF2-40B4-BE49-F238E27FC236}">
                <a16:creationId xmlns:a16="http://schemas.microsoft.com/office/drawing/2014/main" id="{95526A15-FF45-D6C0-14A0-A1615B8FB9E3}"/>
              </a:ext>
            </a:extLst>
          </p:cNvPr>
          <p:cNvGraphicFramePr/>
          <p:nvPr>
            <p:extLst>
              <p:ext uri="{D42A27DB-BD31-4B8C-83A1-F6EECF244321}">
                <p14:modId xmlns:p14="http://schemas.microsoft.com/office/powerpoint/2010/main" val="507019557"/>
              </p:ext>
            </p:extLst>
          </p:nvPr>
        </p:nvGraphicFramePr>
        <p:xfrm>
          <a:off x="843512" y="1201268"/>
          <a:ext cx="7672294" cy="5017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8711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graphicFrame>
        <p:nvGraphicFramePr>
          <p:cNvPr id="5" name="Chart 4">
            <a:extLst>
              <a:ext uri="{FF2B5EF4-FFF2-40B4-BE49-F238E27FC236}">
                <a16:creationId xmlns:a16="http://schemas.microsoft.com/office/drawing/2014/main" id="{95526A15-FF45-D6C0-14A0-A1615B8FB9E3}"/>
              </a:ext>
            </a:extLst>
          </p:cNvPr>
          <p:cNvGraphicFramePr/>
          <p:nvPr>
            <p:extLst>
              <p:ext uri="{D42A27DB-BD31-4B8C-83A1-F6EECF244321}">
                <p14:modId xmlns:p14="http://schemas.microsoft.com/office/powerpoint/2010/main" val="1944965325"/>
              </p:ext>
            </p:extLst>
          </p:nvPr>
        </p:nvGraphicFramePr>
        <p:xfrm>
          <a:off x="843512" y="1201268"/>
          <a:ext cx="7672294" cy="5017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381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graphicFrame>
        <p:nvGraphicFramePr>
          <p:cNvPr id="5" name="Chart 4">
            <a:extLst>
              <a:ext uri="{FF2B5EF4-FFF2-40B4-BE49-F238E27FC236}">
                <a16:creationId xmlns:a16="http://schemas.microsoft.com/office/drawing/2014/main" id="{95526A15-FF45-D6C0-14A0-A1615B8FB9E3}"/>
              </a:ext>
            </a:extLst>
          </p:cNvPr>
          <p:cNvGraphicFramePr/>
          <p:nvPr>
            <p:extLst>
              <p:ext uri="{D42A27DB-BD31-4B8C-83A1-F6EECF244321}">
                <p14:modId xmlns:p14="http://schemas.microsoft.com/office/powerpoint/2010/main" val="3751189206"/>
              </p:ext>
            </p:extLst>
          </p:nvPr>
        </p:nvGraphicFramePr>
        <p:xfrm>
          <a:off x="843512" y="1201268"/>
          <a:ext cx="7672294" cy="5017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735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a:bodyPr>
          <a:lstStyle/>
          <a:p>
            <a:r>
              <a:rPr lang="en-US" sz="3600" dirty="0">
                <a:cs typeface="Calibri"/>
              </a:rPr>
              <a:t>Individualized feedback provided to each conservation district in QAQC report</a:t>
            </a:r>
          </a:p>
          <a:p>
            <a:pPr lvl="1"/>
            <a:r>
              <a:rPr lang="en-US" sz="3200" dirty="0">
                <a:cs typeface="Calibri"/>
              </a:rPr>
              <a:t>CDs should thoroughly review reports</a:t>
            </a:r>
          </a:p>
          <a:p>
            <a:pPr lvl="2"/>
            <a:r>
              <a:rPr lang="en-US" sz="2800" dirty="0">
                <a:cs typeface="Calibri"/>
              </a:rPr>
              <a:t>By staff, management, QAB, and CD Board members</a:t>
            </a:r>
          </a:p>
          <a:p>
            <a:pPr lvl="1"/>
            <a:endParaRPr lang="en-US" sz="3200" dirty="0">
              <a:cs typeface="Calibri"/>
            </a:endParaRPr>
          </a:p>
          <a:p>
            <a:pPr lvl="1"/>
            <a:r>
              <a:rPr lang="en-US" sz="3200" dirty="0">
                <a:cs typeface="Calibri"/>
              </a:rPr>
              <a:t>There are also some recurring themes state-wide: details on following slides</a:t>
            </a: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54576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fontScale="92500"/>
          </a:bodyPr>
          <a:lstStyle/>
          <a:p>
            <a:r>
              <a:rPr lang="en-US" sz="3600" b="1" dirty="0">
                <a:cs typeface="Calibri"/>
              </a:rPr>
              <a:t>Recurring Themes: </a:t>
            </a:r>
            <a:r>
              <a:rPr lang="en-US" sz="3600" b="1" u="sng" dirty="0">
                <a:cs typeface="Calibri"/>
              </a:rPr>
              <a:t>Required Actions</a:t>
            </a:r>
            <a:endParaRPr lang="en-US" sz="3600" u="sng" dirty="0">
              <a:cs typeface="Calibri"/>
            </a:endParaRPr>
          </a:p>
          <a:p>
            <a:pPr lvl="1"/>
            <a:r>
              <a:rPr lang="en-US" sz="3600" dirty="0">
                <a:cs typeface="Calibri"/>
              </a:rPr>
              <a:t>Follow stream crossing policy</a:t>
            </a:r>
          </a:p>
          <a:p>
            <a:pPr lvl="2"/>
            <a:r>
              <a:rPr lang="en-US" sz="3200" dirty="0">
                <a:cs typeface="Calibri"/>
              </a:rPr>
              <a:t>Especially small streams</a:t>
            </a:r>
          </a:p>
          <a:p>
            <a:pPr lvl="1"/>
            <a:r>
              <a:rPr lang="en-US" sz="3600" dirty="0">
                <a:cs typeface="Calibri"/>
              </a:rPr>
              <a:t>DSA and road fill requirements</a:t>
            </a:r>
          </a:p>
          <a:p>
            <a:pPr lvl="1"/>
            <a:r>
              <a:rPr lang="en-US" sz="3600" dirty="0">
                <a:cs typeface="Calibri"/>
              </a:rPr>
              <a:t>Update local policies</a:t>
            </a:r>
          </a:p>
          <a:p>
            <a:pPr lvl="1"/>
            <a:r>
              <a:rPr lang="en-US" sz="3600" dirty="0">
                <a:cs typeface="Calibri"/>
              </a:rPr>
              <a:t>Update cost allocation methods (CAMs)</a:t>
            </a:r>
          </a:p>
          <a:p>
            <a:pPr lvl="1"/>
            <a:r>
              <a:rPr lang="en-US" sz="3600" dirty="0">
                <a:cs typeface="Calibri"/>
              </a:rPr>
              <a:t>Keep local and GIS account balances reconciled</a:t>
            </a:r>
          </a:p>
          <a:p>
            <a:pPr lvl="1"/>
            <a:r>
              <a:rPr lang="en-US" sz="3600" dirty="0">
                <a:cs typeface="Calibri"/>
              </a:rPr>
              <a:t>Retain PA One-call serial number in project files</a:t>
            </a: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514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325274"/>
            <a:ext cx="7432324" cy="4860371"/>
          </a:xfrm>
        </p:spPr>
        <p:txBody>
          <a:bodyPr vert="horz" lIns="91440" tIns="45720" rIns="91440" bIns="45720" rtlCol="0" anchor="t">
            <a:normAutofit fontScale="92500" lnSpcReduction="20000"/>
          </a:bodyPr>
          <a:lstStyle/>
          <a:p>
            <a:pPr lvl="0">
              <a:lnSpc>
                <a:spcPct val="100000"/>
              </a:lnSpc>
              <a:spcBef>
                <a:spcPts val="0"/>
              </a:spcBef>
              <a:defRPr/>
            </a:pPr>
            <a:r>
              <a:rPr lang="en-US" b="1" u="sng" dirty="0">
                <a:solidFill>
                  <a:srgbClr val="FF0000"/>
                </a:solidFill>
              </a:rPr>
              <a:t>Small Streams</a:t>
            </a:r>
          </a:p>
          <a:p>
            <a:pPr marL="800100" lvl="1" indent="-342900">
              <a:lnSpc>
                <a:spcPct val="100000"/>
              </a:lnSpc>
              <a:spcBef>
                <a:spcPts val="0"/>
              </a:spcBef>
              <a:defRPr/>
            </a:pPr>
            <a:r>
              <a:rPr lang="en-US" sz="2800" dirty="0">
                <a:solidFill>
                  <a:prstClr val="black"/>
                </a:solidFill>
              </a:rPr>
              <a:t>When does the DGLVR stream crossing policy apply?</a:t>
            </a:r>
          </a:p>
          <a:p>
            <a:pPr marL="800100" lvl="1" indent="-342900">
              <a:lnSpc>
                <a:spcPct val="100000"/>
              </a:lnSpc>
              <a:spcBef>
                <a:spcPts val="0"/>
              </a:spcBef>
              <a:defRPr/>
            </a:pPr>
            <a:endParaRPr lang="en-US" sz="2800" b="1" u="sng" dirty="0">
              <a:solidFill>
                <a:srgbClr val="FF0000"/>
              </a:solidFill>
            </a:endParaRPr>
          </a:p>
          <a:p>
            <a:pPr marL="0" lvl="0" indent="0">
              <a:lnSpc>
                <a:spcPct val="100000"/>
              </a:lnSpc>
              <a:spcBef>
                <a:spcPts val="0"/>
              </a:spcBef>
              <a:buNone/>
              <a:defRPr/>
            </a:pPr>
            <a:r>
              <a:rPr lang="en-US" sz="2400" b="1" dirty="0">
                <a:solidFill>
                  <a:prstClr val="black"/>
                </a:solidFill>
              </a:rPr>
              <a:t>Admin Manual 7.1.2.3: Where the DGLVR Stream Crossing Policy Applies</a:t>
            </a:r>
          </a:p>
          <a:p>
            <a:pPr marL="0" lvl="0" indent="0">
              <a:lnSpc>
                <a:spcPct val="100000"/>
              </a:lnSpc>
              <a:spcBef>
                <a:spcPts val="0"/>
              </a:spcBef>
              <a:buNone/>
              <a:defRPr/>
            </a:pPr>
            <a:r>
              <a:rPr lang="en-US" sz="2400" dirty="0">
                <a:solidFill>
                  <a:prstClr val="black"/>
                </a:solidFill>
              </a:rPr>
              <a:t>The stream crossing policy outlined here applies to situations where streams, including intermittent channels, with </a:t>
            </a:r>
            <a:r>
              <a:rPr lang="en-US" sz="2400" b="1" i="1" u="sng" dirty="0">
                <a:solidFill>
                  <a:prstClr val="black"/>
                </a:solidFill>
                <a:highlight>
                  <a:srgbClr val="FFFF00"/>
                </a:highlight>
              </a:rPr>
              <a:t>identified bed and banks are flowing into the road or the uphill ditch.</a:t>
            </a:r>
            <a:r>
              <a:rPr lang="en-US" sz="2400" dirty="0">
                <a:solidFill>
                  <a:prstClr val="black"/>
                </a:solidFill>
              </a:rPr>
              <a:t>  See section </a:t>
            </a:r>
            <a:r>
              <a:rPr lang="en-US" sz="2400" dirty="0">
                <a:solidFill>
                  <a:prstClr val="black"/>
                </a:solidFill>
                <a:hlinkClick r:id="rId2"/>
              </a:rPr>
              <a:t>7.1.3</a:t>
            </a:r>
            <a:r>
              <a:rPr lang="en-US" sz="2400" dirty="0">
                <a:solidFill>
                  <a:prstClr val="black"/>
                </a:solidFill>
              </a:rPr>
              <a:t> for more information on Automatic and SCC-requested exemptions from the DGLVR Stream Crossing Standard. Contact the State Conservation Commission in questionable circumstances.</a:t>
            </a:r>
            <a:endParaRPr lang="en-US" sz="3600" dirty="0">
              <a:solidFill>
                <a:prstClr val="black"/>
              </a:solidFill>
            </a:endParaRPr>
          </a:p>
          <a:p>
            <a:pPr marL="0" indent="0">
              <a:buNone/>
            </a:pPr>
            <a:r>
              <a:rPr lang="en-US" sz="2000" dirty="0">
                <a:cs typeface="Calibri"/>
                <a:hlinkClick r:id="rId3"/>
              </a:rPr>
              <a:t>https://dirtandgravel.psu.edu/pa-program-resources/program-specific-resources/administrative-guidance-manual/7-additional-program-policies/#agm_7-1</a:t>
            </a:r>
            <a:r>
              <a:rPr lang="en-US" sz="2000" dirty="0">
                <a:cs typeface="Calibri"/>
              </a:rPr>
              <a:t> </a:t>
            </a: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1026" name="Picture 2">
            <a:extLst>
              <a:ext uri="{FF2B5EF4-FFF2-40B4-BE49-F238E27FC236}">
                <a16:creationId xmlns:a16="http://schemas.microsoft.com/office/drawing/2014/main" id="{63FBAD68-5161-6470-7446-5008CA81B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2244" y="1320454"/>
            <a:ext cx="3466008" cy="259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8BC7658-14B7-33EF-CEF9-E23D956EA7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640" y="4018569"/>
            <a:ext cx="3466008" cy="260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40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325274"/>
            <a:ext cx="7432324" cy="4860371"/>
          </a:xfrm>
        </p:spPr>
        <p:txBody>
          <a:bodyPr vert="horz" lIns="91440" tIns="45720" rIns="91440" bIns="45720" rtlCol="0" anchor="t">
            <a:normAutofit fontScale="92500" lnSpcReduction="20000"/>
          </a:bodyPr>
          <a:lstStyle/>
          <a:p>
            <a:pPr lvl="0">
              <a:lnSpc>
                <a:spcPct val="100000"/>
              </a:lnSpc>
              <a:spcBef>
                <a:spcPts val="0"/>
              </a:spcBef>
              <a:defRPr/>
            </a:pPr>
            <a:r>
              <a:rPr lang="en-US" b="1" u="sng" dirty="0">
                <a:solidFill>
                  <a:srgbClr val="FF0000"/>
                </a:solidFill>
              </a:rPr>
              <a:t>Small Streams</a:t>
            </a:r>
          </a:p>
          <a:p>
            <a:pPr marL="800100" lvl="1" indent="-342900">
              <a:lnSpc>
                <a:spcPct val="100000"/>
              </a:lnSpc>
              <a:spcBef>
                <a:spcPts val="0"/>
              </a:spcBef>
              <a:defRPr/>
            </a:pPr>
            <a:r>
              <a:rPr lang="en-US" sz="2800" dirty="0">
                <a:solidFill>
                  <a:prstClr val="black"/>
                </a:solidFill>
                <a:cs typeface="Calibri"/>
              </a:rPr>
              <a:t>1.25x </a:t>
            </a:r>
            <a:r>
              <a:rPr lang="en-US" sz="2800" dirty="0" err="1">
                <a:solidFill>
                  <a:prstClr val="black"/>
                </a:solidFill>
                <a:cs typeface="Calibri"/>
              </a:rPr>
              <a:t>bankfull</a:t>
            </a:r>
            <a:r>
              <a:rPr lang="en-US" sz="2800" dirty="0">
                <a:solidFill>
                  <a:prstClr val="black"/>
                </a:solidFill>
                <a:cs typeface="Calibri"/>
              </a:rPr>
              <a:t> width requirement</a:t>
            </a:r>
          </a:p>
          <a:p>
            <a:pPr marL="800100" lvl="1" indent="-342900">
              <a:lnSpc>
                <a:spcPct val="100000"/>
              </a:lnSpc>
              <a:spcBef>
                <a:spcPts val="0"/>
              </a:spcBef>
              <a:defRPr/>
            </a:pPr>
            <a:r>
              <a:rPr lang="en-US" sz="2800" u="sng" dirty="0">
                <a:solidFill>
                  <a:prstClr val="black"/>
                </a:solidFill>
                <a:cs typeface="Calibri"/>
              </a:rPr>
              <a:t>Automatic Exemption</a:t>
            </a:r>
          </a:p>
          <a:p>
            <a:pPr marL="1257300" lvl="2" indent="-342900">
              <a:lnSpc>
                <a:spcPct val="100000"/>
              </a:lnSpc>
              <a:spcBef>
                <a:spcPts val="0"/>
              </a:spcBef>
              <a:defRPr/>
            </a:pPr>
            <a:r>
              <a:rPr lang="en-US" sz="2400" dirty="0">
                <a:solidFill>
                  <a:prstClr val="black"/>
                </a:solidFill>
                <a:cs typeface="Calibri"/>
              </a:rPr>
              <a:t>No SCC approval needed for channels with a </a:t>
            </a:r>
            <a:r>
              <a:rPr lang="en-US" sz="2400" dirty="0" err="1">
                <a:solidFill>
                  <a:prstClr val="black"/>
                </a:solidFill>
                <a:cs typeface="Calibri"/>
              </a:rPr>
              <a:t>bankfull</a:t>
            </a:r>
            <a:r>
              <a:rPr lang="en-US" sz="2400" dirty="0">
                <a:solidFill>
                  <a:prstClr val="black"/>
                </a:solidFill>
                <a:cs typeface="Calibri"/>
              </a:rPr>
              <a:t> width of 4’ or less and:</a:t>
            </a:r>
          </a:p>
          <a:p>
            <a:pPr marL="1714500" lvl="3" indent="-342900">
              <a:lnSpc>
                <a:spcPct val="100000"/>
              </a:lnSpc>
              <a:spcBef>
                <a:spcPts val="0"/>
              </a:spcBef>
              <a:defRPr/>
            </a:pPr>
            <a:r>
              <a:rPr lang="en-US" sz="2200" dirty="0">
                <a:solidFill>
                  <a:prstClr val="black"/>
                </a:solidFill>
                <a:cs typeface="Calibri"/>
              </a:rPr>
              <a:t>The defined bed and bank coming to the road does not extend more than 500’ upslope of the road ditch, or</a:t>
            </a:r>
          </a:p>
          <a:p>
            <a:pPr marL="1714500" lvl="3" indent="-342900">
              <a:lnSpc>
                <a:spcPct val="100000"/>
              </a:lnSpc>
              <a:spcBef>
                <a:spcPts val="0"/>
              </a:spcBef>
              <a:defRPr/>
            </a:pPr>
            <a:r>
              <a:rPr lang="en-US" sz="2200" dirty="0">
                <a:solidFill>
                  <a:prstClr val="black"/>
                </a:solidFill>
                <a:cs typeface="Calibri"/>
              </a:rPr>
              <a:t>The drainage area of the bed and bank coming to the road is 20 acres or less.</a:t>
            </a:r>
          </a:p>
          <a:p>
            <a:pPr marL="800100" lvl="1" indent="-342900">
              <a:lnSpc>
                <a:spcPct val="100000"/>
              </a:lnSpc>
              <a:spcBef>
                <a:spcPts val="0"/>
              </a:spcBef>
              <a:defRPr/>
            </a:pPr>
            <a:r>
              <a:rPr lang="en-US" sz="2800" dirty="0">
                <a:cs typeface="Calibri"/>
              </a:rPr>
              <a:t>Complete the “Automatic Exemption from the DGLVR Stream Crossing Standard” form (Appendix I) and keep it in the project file. Automatic exemptions still need to be reported in the SCC notification system.</a:t>
            </a: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1026" name="Picture 2">
            <a:extLst>
              <a:ext uri="{FF2B5EF4-FFF2-40B4-BE49-F238E27FC236}">
                <a16:creationId xmlns:a16="http://schemas.microsoft.com/office/drawing/2014/main" id="{63FBAD68-5161-6470-7446-5008CA81B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244" y="1320454"/>
            <a:ext cx="3466008" cy="259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8BC7658-14B7-33EF-CEF9-E23D956EA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640" y="4018569"/>
            <a:ext cx="3466008" cy="260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863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325274"/>
            <a:ext cx="9031048" cy="4860371"/>
          </a:xfrm>
        </p:spPr>
        <p:txBody>
          <a:bodyPr vert="horz" lIns="91440" tIns="45720" rIns="91440" bIns="45720" rtlCol="0" anchor="t">
            <a:normAutofit/>
          </a:bodyPr>
          <a:lstStyle/>
          <a:p>
            <a:pPr lvl="1"/>
            <a:r>
              <a:rPr lang="en-US" sz="4200" u="sng" dirty="0">
                <a:cs typeface="Calibri"/>
              </a:rPr>
              <a:t>Written SCC Approval for Exemptions</a:t>
            </a:r>
          </a:p>
          <a:p>
            <a:pPr lvl="2"/>
            <a:r>
              <a:rPr lang="en-US" sz="2500" dirty="0">
                <a:cs typeface="Calibri"/>
              </a:rPr>
              <a:t>Circumstances may exist where a conservation district would like to request an exemption from the DGLVR Stream Crossing Standard from the SCC on a larger stream that does not qualify for an automatic exemption. These situations must be handled individually, and a signed “SCC Exemption from the DGLVR Stream Crossing Standard” form must be obtained from the SCC and kept in the project file. </a:t>
            </a:r>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80771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325274"/>
            <a:ext cx="7253048" cy="4860371"/>
          </a:xfrm>
        </p:spPr>
        <p:txBody>
          <a:bodyPr vert="horz" lIns="91440" tIns="45720" rIns="91440" bIns="45720" rtlCol="0" anchor="t">
            <a:normAutofit/>
          </a:bodyPr>
          <a:lstStyle/>
          <a:p>
            <a:pPr lvl="1"/>
            <a:r>
              <a:rPr lang="en-US" sz="3200" u="sng" dirty="0">
                <a:cs typeface="Calibri"/>
              </a:rPr>
              <a:t>Written SCC Approval for Exemptions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a:rPr>
              <a:t>Examples of some conditions where an exemption from the DGLVR Stream Crossing Standard may be requested:</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rPr>
              <a:t>Small channels that fall outside the automatic exemptions above.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rPr>
              <a:t>Crossings with extensive outlet drops that would make establishing connectivity impossible or prohibitively expensive for the amount of habitat improvement it would provide.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rPr>
              <a:t>Other stream crossings with special circumstances. A signed “SCC Approval for Exemption from the DGLVR Stream Crossing Standard Request” form must be kept in the project file.</a:t>
            </a:r>
          </a:p>
          <a:p>
            <a:pPr lvl="2"/>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4" name="Picture 3" descr="A picture containing nature, outdoor, tree, water&#10;&#10;Description automatically generated">
            <a:extLst>
              <a:ext uri="{FF2B5EF4-FFF2-40B4-BE49-F238E27FC236}">
                <a16:creationId xmlns:a16="http://schemas.microsoft.com/office/drawing/2014/main" id="{686EE44E-2036-8B34-9615-D5B2B8FA2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94830" y="1820181"/>
            <a:ext cx="5596765" cy="4197574"/>
          </a:xfrm>
          <a:prstGeom prst="rect">
            <a:avLst/>
          </a:prstGeom>
        </p:spPr>
      </p:pic>
    </p:spTree>
    <p:extLst>
      <p:ext uri="{BB962C8B-B14F-4D97-AF65-F5344CB8AC3E}">
        <p14:creationId xmlns:p14="http://schemas.microsoft.com/office/powerpoint/2010/main" val="319361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marL="0" indent="0">
              <a:buNone/>
            </a:pPr>
            <a:endParaRPr lang="en-US" sz="3200" dirty="0">
              <a:cs typeface="Calibri"/>
            </a:endParaRPr>
          </a:p>
          <a:p>
            <a:pPr marL="457200" lvl="1" indent="0">
              <a:buNone/>
            </a:pPr>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B666F7AC-F4A0-476E-B7B9-3238E89C2916}"/>
              </a:ext>
            </a:extLst>
          </p:cNvPr>
          <p:cNvSpPr txBox="1">
            <a:spLocks/>
          </p:cNvSpPr>
          <p:nvPr/>
        </p:nvSpPr>
        <p:spPr>
          <a:xfrm>
            <a:off x="840779" y="164437"/>
            <a:ext cx="726690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DSA Notifications</a:t>
            </a:r>
          </a:p>
        </p:txBody>
      </p:sp>
      <p:pic>
        <p:nvPicPr>
          <p:cNvPr id="3" name="Picture 2">
            <a:extLst>
              <a:ext uri="{FF2B5EF4-FFF2-40B4-BE49-F238E27FC236}">
                <a16:creationId xmlns:a16="http://schemas.microsoft.com/office/drawing/2014/main" id="{DB17E84E-01F8-80AA-B137-6150C7DDD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26" y="6185646"/>
            <a:ext cx="1438781" cy="530398"/>
          </a:xfrm>
          <a:prstGeom prst="rect">
            <a:avLst/>
          </a:prstGeom>
        </p:spPr>
      </p:pic>
      <p:sp>
        <p:nvSpPr>
          <p:cNvPr id="5" name="TextBox 4">
            <a:extLst>
              <a:ext uri="{FF2B5EF4-FFF2-40B4-BE49-F238E27FC236}">
                <a16:creationId xmlns:a16="http://schemas.microsoft.com/office/drawing/2014/main" id="{6D22CB40-A2BE-B948-A9D9-B78FECFA14D5}"/>
              </a:ext>
            </a:extLst>
          </p:cNvPr>
          <p:cNvSpPr txBox="1"/>
          <p:nvPr/>
        </p:nvSpPr>
        <p:spPr>
          <a:xfrm>
            <a:off x="598714" y="1654629"/>
            <a:ext cx="886801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DSA notifications need to be sent to dsatesting@psu.edu</a:t>
            </a:r>
          </a:p>
        </p:txBody>
      </p:sp>
    </p:spTree>
    <p:extLst>
      <p:ext uri="{BB962C8B-B14F-4D97-AF65-F5344CB8AC3E}">
        <p14:creationId xmlns:p14="http://schemas.microsoft.com/office/powerpoint/2010/main" val="2220497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fontScale="92500" lnSpcReduction="20000"/>
          </a:bodyPr>
          <a:lstStyle/>
          <a:p>
            <a:r>
              <a:rPr lang="en-US" sz="3600" dirty="0">
                <a:cs typeface="Calibri"/>
              </a:rPr>
              <a:t>Stream Crossing Page of the Center’s website</a:t>
            </a:r>
          </a:p>
          <a:p>
            <a:pPr lvl="1"/>
            <a:r>
              <a:rPr lang="en-US" sz="2200" dirty="0">
                <a:cs typeface="Calibri"/>
                <a:hlinkClick r:id="rId2"/>
              </a:rPr>
              <a:t>https://dirtandgravel.psu.edu/stream-crossing-replacements/</a:t>
            </a:r>
            <a:r>
              <a:rPr lang="en-US" sz="2200" dirty="0">
                <a:cs typeface="Calibri"/>
              </a:rPr>
              <a:t> </a:t>
            </a:r>
          </a:p>
          <a:p>
            <a:r>
              <a:rPr lang="en-US" sz="3600" dirty="0">
                <a:cs typeface="Calibri"/>
              </a:rPr>
              <a:t>Policy, Standard, and Technical Manual</a:t>
            </a:r>
          </a:p>
          <a:p>
            <a:r>
              <a:rPr lang="en-US" sz="3600" dirty="0">
                <a:cs typeface="Calibri"/>
              </a:rPr>
              <a:t>Stream Crossing Replacement Certification Training</a:t>
            </a:r>
          </a:p>
          <a:p>
            <a:r>
              <a:rPr lang="en-US" sz="3600" dirty="0">
                <a:cs typeface="Calibri"/>
              </a:rPr>
              <a:t>Recorded webinars:</a:t>
            </a:r>
          </a:p>
          <a:p>
            <a:pPr lvl="1"/>
            <a:r>
              <a:rPr lang="en-US" sz="2000" dirty="0">
                <a:cs typeface="Calibri"/>
                <a:hlinkClick r:id="rId3"/>
              </a:rPr>
              <a:t>https://dirtandgravel.psu.edu/education-training/webinars/past-webinars/</a:t>
            </a:r>
            <a:r>
              <a:rPr lang="en-US" sz="2000" dirty="0">
                <a:cs typeface="Calibri"/>
              </a:rPr>
              <a:t> </a:t>
            </a:r>
          </a:p>
          <a:p>
            <a:pPr lvl="1"/>
            <a:endParaRPr lang="en-US" sz="2000" dirty="0">
              <a:cs typeface="Calibri"/>
            </a:endParaRPr>
          </a:p>
          <a:p>
            <a:pPr marL="457200" lvl="1" indent="0" algn="ctr">
              <a:buNone/>
            </a:pPr>
            <a:r>
              <a:rPr lang="en-US" sz="4800" b="1" i="1" u="sng" dirty="0">
                <a:solidFill>
                  <a:srgbClr val="FF0000"/>
                </a:solidFill>
                <a:cs typeface="Calibri"/>
              </a:rPr>
              <a:t>Please reach out</a:t>
            </a:r>
            <a:r>
              <a:rPr lang="en-US" sz="4800" b="1" i="1" dirty="0">
                <a:solidFill>
                  <a:srgbClr val="FF0000"/>
                </a:solidFill>
                <a:cs typeface="Calibri"/>
              </a:rPr>
              <a:t> </a:t>
            </a:r>
            <a:r>
              <a:rPr lang="en-US" sz="4000" b="1" i="1" dirty="0">
                <a:solidFill>
                  <a:srgbClr val="FF0000"/>
                </a:solidFill>
                <a:cs typeface="Calibri"/>
              </a:rPr>
              <a:t>to SCC or Center with any questions and for assistance with ongoing projects!</a:t>
            </a:r>
            <a:endParaRPr lang="en-US" sz="6000" b="1" i="1" dirty="0">
              <a:solidFill>
                <a:srgbClr val="FF0000"/>
              </a:solidFill>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Stream Crossing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00002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201268"/>
            <a:ext cx="10411498" cy="4984377"/>
          </a:xfrm>
        </p:spPr>
        <p:txBody>
          <a:bodyPr vert="horz" lIns="91440" tIns="45720" rIns="91440" bIns="45720" rtlCol="0" anchor="t">
            <a:normAutofit fontScale="92500" lnSpcReduction="20000"/>
          </a:bodyPr>
          <a:lstStyle/>
          <a:p>
            <a:pPr marL="0" indent="0">
              <a:buNone/>
            </a:pPr>
            <a:r>
              <a:rPr lang="en-US" sz="3900" b="1" dirty="0"/>
              <a:t>Webinars:</a:t>
            </a:r>
          </a:p>
          <a:p>
            <a:r>
              <a:rPr lang="en-US" b="1" dirty="0"/>
              <a:t>February 8, 2024: Stream Crossings – Status Update and Emerging Issues</a:t>
            </a:r>
          </a:p>
          <a:p>
            <a:pPr lvl="1"/>
            <a:r>
              <a:rPr lang="en-US" dirty="0"/>
              <a:t>Status update on the implementation of the new stream crossing standard. Included a review of some recent issues encountered on projects and conservation district responsibilities.</a:t>
            </a:r>
          </a:p>
          <a:p>
            <a:r>
              <a:rPr lang="en-US" b="1" dirty="0"/>
              <a:t>January 5, 2023: Stream Crossing Exemptions and Notifications</a:t>
            </a:r>
          </a:p>
          <a:p>
            <a:pPr lvl="1"/>
            <a:r>
              <a:rPr lang="en-US" dirty="0"/>
              <a:t>This webinar reviewed the notification and exemption process for stream crossings with some examples.</a:t>
            </a:r>
          </a:p>
          <a:p>
            <a:r>
              <a:rPr lang="en-US" b="1" dirty="0"/>
              <a:t>May 27, 2022: </a:t>
            </a:r>
            <a:r>
              <a:rPr lang="en-US" dirty="0"/>
              <a:t>Stream </a:t>
            </a:r>
            <a:r>
              <a:rPr lang="en-US" u="sng" dirty="0"/>
              <a:t>Technical Manual: Overview </a:t>
            </a:r>
            <a:r>
              <a:rPr lang="en-US" dirty="0"/>
              <a:t>and Q&amp;A on DGLVR Stream Crossing Replacement Technical Manual</a:t>
            </a:r>
          </a:p>
          <a:p>
            <a:r>
              <a:rPr lang="en-US" b="1" dirty="0"/>
              <a:t>May 26, 2022: </a:t>
            </a:r>
            <a:r>
              <a:rPr lang="en-US" dirty="0"/>
              <a:t>Stream </a:t>
            </a:r>
            <a:r>
              <a:rPr lang="en-US" u="sng" dirty="0"/>
              <a:t>Standard: Overview </a:t>
            </a:r>
            <a:r>
              <a:rPr lang="en-US" dirty="0"/>
              <a:t>and Q&amp;A on DGLVR Stream Crossing Design and Replacement Standard</a:t>
            </a:r>
          </a:p>
          <a:p>
            <a:r>
              <a:rPr lang="en-US" b="1" dirty="0"/>
              <a:t>May 25, 2022: </a:t>
            </a:r>
            <a:r>
              <a:rPr lang="en-US" dirty="0"/>
              <a:t>Stream </a:t>
            </a:r>
            <a:r>
              <a:rPr lang="en-US" u="sng" dirty="0"/>
              <a:t>Policy: Overview </a:t>
            </a:r>
            <a:r>
              <a:rPr lang="en-US" dirty="0"/>
              <a:t>and Q&amp;A on DGLVR Stream Crossing Replacement Policy</a:t>
            </a:r>
          </a:p>
          <a:p>
            <a:pPr lvl="1"/>
            <a:endParaRPr lang="en-US" dirty="0"/>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Stream Crossing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74715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a:bodyPr>
          <a:lstStyle/>
          <a:p>
            <a:r>
              <a:rPr lang="en-US" sz="2000" b="1" dirty="0">
                <a:cs typeface="Calibri"/>
              </a:rPr>
              <a:t>7.2.3 Exception to using DSA on Fill Projects</a:t>
            </a:r>
          </a:p>
          <a:p>
            <a:r>
              <a:rPr lang="en-US" sz="2000" dirty="0">
                <a:cs typeface="Calibri"/>
              </a:rPr>
              <a:t>Driving surface aggregate meeting the Commission’s Standard and Specification is the only approved road surface material that may be purchased (for DGR projects) with Program funds. The only exception to this is on road fill projects.  Road fill projects are defined as projects which install an average compacted thickness of 12-inches or more of fill material, not including the driving surface, to allow for proper drainage and/or strengthen the existing road base.  Road fill projects must be capped with DSA or an alternative aggregate at a minimum depth of 6-inches.  Shale or bank-run gravel may not be used as the final driving surface.  This exception is not meant to replace DSA with fill</a:t>
            </a:r>
          </a:p>
          <a:p>
            <a:r>
              <a:rPr lang="en-US" sz="2000" b="1" dirty="0">
                <a:cs typeface="Calibri"/>
              </a:rPr>
              <a:t>Considerations</a:t>
            </a:r>
          </a:p>
          <a:p>
            <a:pPr lvl="1"/>
            <a:r>
              <a:rPr lang="en-US" sz="1600" dirty="0">
                <a:cs typeface="Calibri"/>
              </a:rPr>
              <a:t>Depth of road fill used needs to be sufficient to support drainage</a:t>
            </a:r>
          </a:p>
          <a:p>
            <a:pPr lvl="1"/>
            <a:r>
              <a:rPr lang="en-US" sz="1600" dirty="0">
                <a:cs typeface="Calibri"/>
              </a:rPr>
              <a:t>DSA can still be used to surface road fill projects</a:t>
            </a:r>
          </a:p>
          <a:p>
            <a:pPr lvl="1"/>
            <a:r>
              <a:rPr lang="en-US" sz="1600" dirty="0">
                <a:cs typeface="Calibri"/>
              </a:rPr>
              <a:t>The road fill exception should not be used to avoid DSA placement</a:t>
            </a:r>
          </a:p>
          <a:p>
            <a:pPr lvl="1"/>
            <a:r>
              <a:rPr lang="en-US" sz="1600" dirty="0">
                <a:cs typeface="Calibri"/>
              </a:rPr>
              <a:t>Alternative surface materials should be well-bound</a:t>
            </a:r>
          </a:p>
          <a:p>
            <a:pPr lvl="1"/>
            <a:r>
              <a:rPr lang="en-US" sz="1600" dirty="0">
                <a:cs typeface="Calibri"/>
              </a:rPr>
              <a:t>Project phasing</a:t>
            </a:r>
            <a:endParaRPr lang="en-US" sz="1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Calibri Light"/>
              </a:rPr>
              <a:t>DSA &amp; Road Fill</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74954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400355" y="1325275"/>
            <a:ext cx="11073889" cy="4860371"/>
          </a:xfrm>
        </p:spPr>
        <p:txBody>
          <a:bodyPr vert="horz" lIns="91440" tIns="45720" rIns="91440" bIns="45720" rtlCol="0" anchor="t">
            <a:normAutofit fontScale="92500" lnSpcReduction="20000"/>
          </a:bodyPr>
          <a:lstStyle/>
          <a:p>
            <a:pPr marL="0" indent="0">
              <a:buNone/>
            </a:pPr>
            <a:r>
              <a:rPr lang="en-US" b="1" dirty="0"/>
              <a:t>NEW Financial Training</a:t>
            </a:r>
          </a:p>
          <a:p>
            <a:r>
              <a:rPr lang="en-US" dirty="0"/>
              <a:t>Highly recommended for CD staff involved in DGLVR funding: budgeting, bookkeeping, writing checks, spending requirements, etc. </a:t>
            </a:r>
            <a:endParaRPr lang="en-US" dirty="0">
              <a:hlinkClick r:id="rId2">
                <a:extLst>
                  <a:ext uri="{A12FA001-AC4F-418D-AE19-62706E023703}">
                    <ahyp:hlinkClr xmlns:ahyp="http://schemas.microsoft.com/office/drawing/2018/hyperlinkcolor" val="tx"/>
                  </a:ext>
                </a:extLst>
              </a:hlinkClick>
            </a:endParaRPr>
          </a:p>
          <a:p>
            <a:r>
              <a:rPr lang="en-US" dirty="0"/>
              <a:t>This training covers topics including:</a:t>
            </a:r>
          </a:p>
          <a:p>
            <a:pPr lvl="1"/>
            <a:r>
              <a:rPr lang="en-US" sz="2200" dirty="0"/>
              <a:t>DGLVR financial policy</a:t>
            </a:r>
          </a:p>
          <a:p>
            <a:pPr lvl="1"/>
            <a:r>
              <a:rPr lang="en-US" sz="2200" dirty="0"/>
              <a:t>tracking funds</a:t>
            </a:r>
          </a:p>
          <a:p>
            <a:pPr lvl="1"/>
            <a:r>
              <a:rPr lang="en-US" sz="2200" dirty="0"/>
              <a:t>GIS financial tools</a:t>
            </a:r>
          </a:p>
          <a:p>
            <a:pPr lvl="1"/>
            <a:r>
              <a:rPr lang="en-US" sz="2200" dirty="0"/>
              <a:t>reconciling the GIS and conservation district DGLVR accounts, </a:t>
            </a:r>
          </a:p>
          <a:p>
            <a:pPr lvl="1"/>
            <a:r>
              <a:rPr lang="en-US" sz="2200" dirty="0"/>
              <a:t>budgeting and spending requirements</a:t>
            </a:r>
          </a:p>
          <a:p>
            <a:pPr lvl="1"/>
            <a:r>
              <a:rPr lang="en-US" sz="2200" dirty="0"/>
              <a:t>financial portion of Quality Assurance / Quality Control (QAQC) visits.</a:t>
            </a:r>
            <a:endParaRPr lang="en-US" sz="2200" dirty="0">
              <a:hlinkClick r:id="rId2">
                <a:extLst>
                  <a:ext uri="{A12FA001-AC4F-418D-AE19-62706E023703}">
                    <ahyp:hlinkClr xmlns:ahyp="http://schemas.microsoft.com/office/drawing/2018/hyperlinkcolor" val="tx"/>
                  </a:ext>
                </a:extLst>
              </a:hlinkClick>
            </a:endParaRPr>
          </a:p>
          <a:p>
            <a:r>
              <a:rPr lang="en-US" sz="2400" b="1" u="sng" dirty="0"/>
              <a:t>Registration</a:t>
            </a:r>
            <a:r>
              <a:rPr lang="en-US" sz="2400" dirty="0"/>
              <a:t>: </a:t>
            </a:r>
            <a:r>
              <a:rPr lang="en-US" sz="2300" dirty="0">
                <a:hlinkClick r:id="rId2"/>
              </a:rPr>
              <a:t> </a:t>
            </a:r>
            <a:r>
              <a:rPr lang="en-US" sz="1700" dirty="0">
                <a:hlinkClick r:id="rId2"/>
              </a:rPr>
              <a:t>https://dirtandgravel.psu.edu/education-training/program-administration/financial-training-registration/</a:t>
            </a:r>
            <a:r>
              <a:rPr lang="en-US" sz="1700" dirty="0"/>
              <a:t> </a:t>
            </a:r>
            <a:endParaRPr lang="en-US" sz="3000" dirty="0">
              <a:cs typeface="Calibri"/>
            </a:endParaRPr>
          </a:p>
          <a:p>
            <a:pPr lvl="1"/>
            <a:r>
              <a:rPr lang="en-US" sz="2200" dirty="0"/>
              <a:t>May 22 (Westmoreland County)</a:t>
            </a:r>
          </a:p>
          <a:p>
            <a:pPr lvl="1"/>
            <a:r>
              <a:rPr lang="en-US" sz="2200" dirty="0"/>
              <a:t>July 24 (Centre County)</a:t>
            </a:r>
          </a:p>
          <a:p>
            <a:pPr lvl="1"/>
            <a:r>
              <a:rPr lang="en-US" sz="2200" dirty="0"/>
              <a:t>October 17 (Luzerne County)</a:t>
            </a:r>
          </a:p>
          <a:p>
            <a:pPr lvl="1"/>
            <a:r>
              <a:rPr lang="en-US" sz="2200" dirty="0"/>
              <a:t>December 4 (Venango County)</a:t>
            </a:r>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Financial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76846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400356" y="1325275"/>
            <a:ext cx="6079102" cy="4860371"/>
          </a:xfrm>
        </p:spPr>
        <p:txBody>
          <a:bodyPr vert="horz" lIns="91440" tIns="45720" rIns="91440" bIns="45720" rtlCol="0" anchor="t">
            <a:normAutofit/>
          </a:bodyPr>
          <a:lstStyle/>
          <a:p>
            <a:r>
              <a:rPr lang="en-US" dirty="0"/>
              <a:t>New templates and financial guidance documents provided in financial training</a:t>
            </a:r>
          </a:p>
          <a:p>
            <a:r>
              <a:rPr lang="en-US" sz="2400" dirty="0"/>
              <a:t>Available online: </a:t>
            </a:r>
            <a:r>
              <a:rPr lang="en-US" sz="2000" dirty="0">
                <a:hlinkClick r:id="rId2"/>
              </a:rPr>
              <a:t>https://dirtandgravel.psu.edu/education-training/program-administration/</a:t>
            </a:r>
            <a:r>
              <a:rPr lang="en-US" sz="2000" dirty="0"/>
              <a:t> </a:t>
            </a:r>
          </a:p>
          <a:p>
            <a:r>
              <a:rPr lang="en-US" sz="2400" dirty="0"/>
              <a:t>Reach out to Ken and SCC for financial assistance!</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Financial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A05C9D7E-3133-F0D3-1C4A-1202E1F51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022" y="1325275"/>
            <a:ext cx="5419833" cy="5450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1583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408463" cy="4860371"/>
          </a:xfrm>
        </p:spPr>
        <p:txBody>
          <a:bodyPr vert="horz" lIns="91440" tIns="45720" rIns="91440" bIns="45720" rtlCol="0" anchor="t">
            <a:normAutofit fontScale="92500" lnSpcReduction="10000"/>
          </a:bodyPr>
          <a:lstStyle/>
          <a:p>
            <a:r>
              <a:rPr lang="en-US" sz="3600" b="1" dirty="0">
                <a:cs typeface="Calibri"/>
              </a:rPr>
              <a:t>Recurring Themes: </a:t>
            </a:r>
            <a:r>
              <a:rPr lang="en-US" sz="3600" b="1" u="sng" dirty="0">
                <a:cs typeface="Calibri"/>
              </a:rPr>
              <a:t>Project Recommendations</a:t>
            </a:r>
            <a:endParaRPr lang="en-US" sz="3600" u="sng" dirty="0">
              <a:cs typeface="Calibri"/>
            </a:endParaRPr>
          </a:p>
          <a:p>
            <a:pPr lvl="1"/>
            <a:r>
              <a:rPr lang="en-US" sz="3600" dirty="0">
                <a:cs typeface="Calibri"/>
              </a:rPr>
              <a:t>More outlets and drainage disconnection</a:t>
            </a:r>
          </a:p>
          <a:p>
            <a:pPr lvl="1"/>
            <a:r>
              <a:rPr lang="en-US" sz="3600" dirty="0">
                <a:cs typeface="Calibri"/>
              </a:rPr>
              <a:t>Shallow cross pipes with grade breaks</a:t>
            </a:r>
          </a:p>
          <a:p>
            <a:pPr lvl="1"/>
            <a:r>
              <a:rPr lang="en-US" sz="3600" dirty="0">
                <a:cs typeface="Calibri"/>
              </a:rPr>
              <a:t>More road fill</a:t>
            </a:r>
          </a:p>
          <a:p>
            <a:pPr lvl="2"/>
            <a:r>
              <a:rPr lang="en-US" sz="3200" dirty="0">
                <a:cs typeface="Calibri"/>
              </a:rPr>
              <a:t>Achieve sheet flow</a:t>
            </a:r>
          </a:p>
          <a:p>
            <a:pPr lvl="1"/>
            <a:r>
              <a:rPr lang="en-US" sz="3600" dirty="0">
                <a:cs typeface="Calibri"/>
              </a:rPr>
              <a:t>Road crown</a:t>
            </a:r>
          </a:p>
          <a:p>
            <a:pPr lvl="1"/>
            <a:r>
              <a:rPr lang="en-US" sz="3600" dirty="0">
                <a:cs typeface="Calibri"/>
              </a:rPr>
              <a:t>More stable headwalls/</a:t>
            </a:r>
            <a:r>
              <a:rPr lang="en-US" sz="3600" dirty="0" err="1">
                <a:cs typeface="Calibri"/>
              </a:rPr>
              <a:t>endwalls</a:t>
            </a:r>
            <a:endParaRPr lang="en-US" sz="3600" dirty="0">
              <a:cs typeface="Calibri"/>
            </a:endParaRPr>
          </a:p>
          <a:p>
            <a:pPr lvl="1"/>
            <a:r>
              <a:rPr lang="en-US" sz="3600" dirty="0">
                <a:cs typeface="Calibri"/>
              </a:rPr>
              <a:t>Use underdrain, storm sewer, and infiltration practices appropriately</a:t>
            </a:r>
          </a:p>
          <a:p>
            <a:pPr lvl="1"/>
            <a:r>
              <a:rPr lang="en-US" sz="3600" dirty="0">
                <a:cs typeface="Calibri"/>
              </a:rPr>
              <a:t>Stream crossing design/implementation</a:t>
            </a:r>
          </a:p>
          <a:p>
            <a:pPr lvl="1"/>
            <a:endParaRPr lang="en-US" sz="3600"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62272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fontScale="92500" lnSpcReduction="20000"/>
          </a:bodyPr>
          <a:lstStyle/>
          <a:p>
            <a:pPr marL="0" indent="0">
              <a:buNone/>
            </a:pPr>
            <a:r>
              <a:rPr lang="en-US" sz="3600" b="1" dirty="0">
                <a:cs typeface="Calibri"/>
              </a:rPr>
              <a:t>ESM Spotlight webinars</a:t>
            </a:r>
          </a:p>
          <a:p>
            <a:r>
              <a:rPr lang="en-US" b="1" dirty="0"/>
              <a:t>March 2, 2023: ESM Practice Spotlight: Sectional Fill</a:t>
            </a:r>
          </a:p>
          <a:p>
            <a:pPr lvl="1"/>
            <a:r>
              <a:rPr lang="en-US" dirty="0"/>
              <a:t>While the Program utilized road fill to correct drainage problems on entrenched roads, sometime a complete fill job is not possible. This webinar covered a “sectional fill” approach that can sometimes be used to raise certain sections of road and obtain drainage outlets.</a:t>
            </a:r>
          </a:p>
          <a:p>
            <a:r>
              <a:rPr lang="en-US" b="1" dirty="0"/>
              <a:t>March 23, 2023: ESM Practice Spotlight: Shallow </a:t>
            </a:r>
            <a:r>
              <a:rPr lang="en-US" b="1" dirty="0" err="1"/>
              <a:t>Crosspipes</a:t>
            </a:r>
            <a:endParaRPr lang="en-US" b="1" dirty="0"/>
          </a:p>
          <a:p>
            <a:pPr lvl="1"/>
            <a:r>
              <a:rPr lang="en-US" dirty="0"/>
              <a:t>Based on recent QAQCs, the practice of “shallow </a:t>
            </a:r>
            <a:r>
              <a:rPr lang="en-US" dirty="0" err="1"/>
              <a:t>crosspipes</a:t>
            </a:r>
            <a:r>
              <a:rPr lang="en-US" dirty="0"/>
              <a:t>” is still underutilized around the state. This webinar reviewed the topic in detail, providing advantage and instruction for installation.</a:t>
            </a:r>
          </a:p>
          <a:p>
            <a:r>
              <a:rPr lang="en-US" b="1" dirty="0"/>
              <a:t>February 15, 2024: ESM Spotlight – Underdrain, Infiltration, and Storm Sewers</a:t>
            </a:r>
          </a:p>
          <a:p>
            <a:pPr lvl="1"/>
            <a:r>
              <a:rPr lang="en-US" dirty="0"/>
              <a:t>Building off a presentation done at the 2023 workshop, the Center has developed a new technical bulletin about the use of underdrain, infiltration, and storm sewer systems. This webinar reviewed the new technical bulletin which will be made available.</a:t>
            </a:r>
          </a:p>
          <a:p>
            <a:pPr lvl="1"/>
            <a:endParaRPr lang="en-US" dirty="0"/>
          </a:p>
          <a:p>
            <a:pPr lvl="1"/>
            <a:endParaRPr lang="en-US" dirty="0"/>
          </a:p>
          <a:p>
            <a:endParaRPr lang="en-US" sz="3600" dirty="0">
              <a:cs typeface="Calibri"/>
            </a:endParaRPr>
          </a:p>
          <a:p>
            <a:pPr lvl="1"/>
            <a:endParaRPr lang="en-US" sz="3600"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Project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546537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657305" cy="4860371"/>
          </a:xfrm>
        </p:spPr>
        <p:txBody>
          <a:bodyPr vert="horz" lIns="91440" tIns="45720" rIns="91440" bIns="45720" rtlCol="0" anchor="t">
            <a:normAutofit/>
          </a:bodyPr>
          <a:lstStyle/>
          <a:p>
            <a:r>
              <a:rPr lang="en-US" sz="3600" b="1" dirty="0">
                <a:cs typeface="Calibri"/>
              </a:rPr>
              <a:t>Recurring Themes: </a:t>
            </a:r>
            <a:r>
              <a:rPr lang="en-US" sz="3600" b="1" u="sng" dirty="0">
                <a:cs typeface="Calibri"/>
              </a:rPr>
              <a:t>Administrative Recommendations</a:t>
            </a:r>
            <a:endParaRPr lang="en-US" sz="3600" u="sng" dirty="0">
              <a:cs typeface="Calibri"/>
            </a:endParaRPr>
          </a:p>
          <a:p>
            <a:pPr lvl="1"/>
            <a:r>
              <a:rPr lang="en-US" sz="3600" dirty="0">
                <a:cs typeface="Calibri"/>
              </a:rPr>
              <a:t>Conservation district should conduct more education and outreach</a:t>
            </a:r>
          </a:p>
          <a:p>
            <a:pPr lvl="1"/>
            <a:r>
              <a:rPr lang="en-US" sz="3600" dirty="0">
                <a:cs typeface="Calibri"/>
              </a:rPr>
              <a:t>More involvement throughout project lifecycle</a:t>
            </a:r>
          </a:p>
          <a:p>
            <a:pPr lvl="1"/>
            <a:r>
              <a:rPr lang="en-US" sz="3600" dirty="0">
                <a:cs typeface="Calibri"/>
              </a:rPr>
              <a:t>Create and file as-built drawings at the end of projects</a:t>
            </a:r>
          </a:p>
          <a:p>
            <a:pPr lvl="1"/>
            <a:r>
              <a:rPr lang="en-US" sz="3600" dirty="0">
                <a:cs typeface="Calibri"/>
              </a:rPr>
              <a:t>Print and include project expense tracker in hard file</a:t>
            </a:r>
          </a:p>
          <a:p>
            <a:pPr lvl="1"/>
            <a:endParaRPr lang="en-US" sz="3600"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00733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558982" cy="4860371"/>
          </a:xfrm>
        </p:spPr>
        <p:txBody>
          <a:bodyPr vert="horz" lIns="91440" tIns="45720" rIns="91440" bIns="45720" rtlCol="0" anchor="t">
            <a:normAutofit fontScale="70000" lnSpcReduction="20000"/>
          </a:bodyPr>
          <a:lstStyle/>
          <a:p>
            <a:r>
              <a:rPr lang="en-US" b="1" dirty="0"/>
              <a:t>Recorded webinar: January 17, 2017: CD Education and Outreach Ideas</a:t>
            </a:r>
          </a:p>
          <a:p>
            <a:pPr lvl="1"/>
            <a:r>
              <a:rPr lang="en-US" dirty="0"/>
              <a:t>Education and outreach ideas and efforts for Conservation Districts to improve interactions with municipalities and other potential applicants.</a:t>
            </a:r>
          </a:p>
          <a:p>
            <a:r>
              <a:rPr lang="en-US" b="1" dirty="0"/>
              <a:t>ESM Bootcamps being scheduled for 2024</a:t>
            </a:r>
          </a:p>
          <a:p>
            <a:pPr lvl="1"/>
            <a:r>
              <a:rPr lang="en-US" dirty="0"/>
              <a:t>Designed for Conservation Districts staff administering the field portion of the DGLVR Program. </a:t>
            </a:r>
          </a:p>
          <a:p>
            <a:pPr lvl="1"/>
            <a:r>
              <a:rPr lang="en-US" dirty="0"/>
              <a:t>This multi day training event is held largely in the field to provide basic knowledge in Environmentally Sensitive Road Maintenance.  </a:t>
            </a:r>
          </a:p>
          <a:p>
            <a:pPr lvl="1"/>
            <a:r>
              <a:rPr lang="en-US" dirty="0"/>
              <a:t>Includes training on development and oversight of DGLVR Projects </a:t>
            </a:r>
          </a:p>
          <a:p>
            <a:pPr lvl="1"/>
            <a:r>
              <a:rPr lang="en-US" dirty="0">
                <a:hlinkClick r:id="rId2"/>
              </a:rPr>
              <a:t>https://dirtandgravel.psu.edu/education-training/esm-boot-camp/</a:t>
            </a:r>
            <a:r>
              <a:rPr lang="en-US" dirty="0"/>
              <a:t> </a:t>
            </a:r>
          </a:p>
          <a:p>
            <a:r>
              <a:rPr lang="en-US" b="1" dirty="0"/>
              <a:t>Recorded webinar: June 13, 2023: DGLVR Project Work Plan Application</a:t>
            </a:r>
          </a:p>
          <a:p>
            <a:pPr lvl="1"/>
            <a:r>
              <a:rPr lang="en-US" dirty="0"/>
              <a:t>Since debuting the idea at the 2022 workshop, we have been working with developers to create a “Project Sketch Application” in the DGLVR GIS system. The propose of this application is to allow CDs (and applicants and others) to create simple project layout maps to accompany grant applications for the DGLVR Program. This webinar served as a demonstration/mini-training on the sketcher, and CDs were provided access to the sketcher app immediately after the webinar.</a:t>
            </a:r>
          </a:p>
          <a:p>
            <a:pPr lvl="1"/>
            <a:r>
              <a:rPr lang="en-US" dirty="0"/>
              <a:t>Can be used for grant applications, updated workplans, and as-built drawings</a:t>
            </a:r>
          </a:p>
          <a:p>
            <a:pPr marL="457200" lvl="1" indent="0">
              <a:buNone/>
            </a:pPr>
            <a:endParaRPr lang="en-US" dirty="0"/>
          </a:p>
          <a:p>
            <a:pPr marL="342900" marR="0" lvl="0" indent="-342900">
              <a:spcBef>
                <a:spcPts val="0"/>
              </a:spcBef>
              <a:spcAft>
                <a:spcPts val="0"/>
              </a:spcAft>
              <a:buSzPts val="1000"/>
              <a:buFont typeface="Symbol" panose="05050102010706020507" pitchFamily="18" charset="2"/>
              <a:buChar char=""/>
              <a:tabLst>
                <a:tab pos="457200" algn="l"/>
              </a:tabLst>
            </a:pPr>
            <a:r>
              <a:rPr lang="en-US" sz="2800" b="1" dirty="0">
                <a:effectLst/>
                <a:latin typeface="Calibri" panose="020F0502020204030204" pitchFamily="34" charset="0"/>
                <a:ea typeface="Times New Roman" panose="02020603050405020304" pitchFamily="18" charset="0"/>
              </a:rPr>
              <a:t>Upcoming Webinar: April 25th, 9am: </a:t>
            </a:r>
            <a:r>
              <a:rPr lang="en-US" sz="2800" b="1" dirty="0">
                <a:solidFill>
                  <a:srgbClr val="FF0000"/>
                </a:solidFill>
                <a:effectLst/>
                <a:latin typeface="Calibri" panose="020F0502020204030204" pitchFamily="34" charset="0"/>
                <a:ea typeface="Times New Roman" panose="02020603050405020304" pitchFamily="18" charset="0"/>
              </a:rPr>
              <a:t>Tips for Keeping </a:t>
            </a:r>
            <a:r>
              <a:rPr lang="en-US" b="1" dirty="0">
                <a:solidFill>
                  <a:srgbClr val="FF0000"/>
                </a:solidFill>
                <a:latin typeface="Calibri" panose="020F0502020204030204" pitchFamily="34" charset="0"/>
                <a:ea typeface="Times New Roman" panose="02020603050405020304" pitchFamily="18" charset="0"/>
              </a:rPr>
              <a:t>U</a:t>
            </a:r>
            <a:r>
              <a:rPr lang="en-US" sz="2800" b="1" dirty="0">
                <a:solidFill>
                  <a:srgbClr val="FF0000"/>
                </a:solidFill>
                <a:effectLst/>
                <a:latin typeface="Calibri" panose="020F0502020204030204" pitchFamily="34" charset="0"/>
                <a:ea typeface="Times New Roman" panose="02020603050405020304" pitchFamily="18" charset="0"/>
              </a:rPr>
              <a:t>p with Spending </a:t>
            </a:r>
            <a:r>
              <a:rPr lang="en-US" b="1" dirty="0">
                <a:solidFill>
                  <a:srgbClr val="FF0000"/>
                </a:solidFill>
                <a:latin typeface="Calibri" panose="020F0502020204030204" pitchFamily="34" charset="0"/>
                <a:ea typeface="Times New Roman" panose="02020603050405020304" pitchFamily="18" charset="0"/>
              </a:rPr>
              <a:t>R</a:t>
            </a:r>
            <a:r>
              <a:rPr lang="en-US" sz="2800" b="1" dirty="0">
                <a:solidFill>
                  <a:srgbClr val="FF0000"/>
                </a:solidFill>
                <a:effectLst/>
                <a:latin typeface="Calibri" panose="020F0502020204030204" pitchFamily="34" charset="0"/>
                <a:ea typeface="Times New Roman" panose="02020603050405020304" pitchFamily="18" charset="0"/>
              </a:rPr>
              <a:t>equirements:</a:t>
            </a:r>
            <a:r>
              <a:rPr lang="en-US" sz="2800" b="1" dirty="0">
                <a:solidFill>
                  <a:srgbClr val="000000"/>
                </a:solidFill>
                <a:effectLst/>
                <a:latin typeface="Calibri" panose="020F0502020204030204" pitchFamily="34" charset="0"/>
                <a:ea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rPr>
              <a:t>Conservation districts are required to spend each annual allocation of DGR and LVR funds within 2 years to be eligible for future allocations. This webinar will share tips and tricks to help districts establish a local annual grant cycle to get ahead of these spending deadlines.</a:t>
            </a:r>
            <a:endParaRPr lang="en-US" sz="2400" dirty="0">
              <a:solidFill>
                <a:srgbClr val="000000"/>
              </a:solidFill>
              <a:effectLst/>
              <a:latin typeface="Calibri" panose="020F0502020204030204" pitchFamily="34" charset="0"/>
              <a:ea typeface="Calibri" panose="020F0502020204030204" pitchFamily="34" charset="0"/>
            </a:endParaRPr>
          </a:p>
          <a:p>
            <a:endParaRPr lang="en-US" dirty="0"/>
          </a:p>
          <a:p>
            <a:pPr marL="457200" lvl="1" indent="0">
              <a:buNone/>
            </a:pPr>
            <a:endParaRPr lang="en-US" sz="3600" b="1"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Administrative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80135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558982" cy="4860371"/>
          </a:xfrm>
        </p:spPr>
        <p:txBody>
          <a:bodyPr vert="horz" lIns="91440" tIns="45720" rIns="91440" bIns="45720" rtlCol="0" anchor="t">
            <a:normAutofit/>
          </a:bodyPr>
          <a:lstStyle/>
          <a:p>
            <a:r>
              <a:rPr lang="en-US" b="1" dirty="0"/>
              <a:t>ESM Bootcamps being scheduled for 2024</a:t>
            </a:r>
          </a:p>
          <a:p>
            <a:pPr lvl="1"/>
            <a:r>
              <a:rPr lang="en-US" dirty="0"/>
              <a:t>Designed for Conservation Districts staff administering the field portion of the DGLVR Program. </a:t>
            </a:r>
          </a:p>
          <a:p>
            <a:pPr lvl="1"/>
            <a:r>
              <a:rPr lang="en-US" dirty="0"/>
              <a:t>This multi day training event is held largely in the field to provide basic knowledge in Environmentally Sensitive Road Maintenance.  </a:t>
            </a:r>
          </a:p>
          <a:p>
            <a:pPr lvl="1"/>
            <a:r>
              <a:rPr lang="en-US" dirty="0"/>
              <a:t>Includes training on development and oversight of DGLVR Projects </a:t>
            </a:r>
          </a:p>
          <a:p>
            <a:pPr lvl="1"/>
            <a:r>
              <a:rPr lang="en-US" dirty="0">
                <a:hlinkClick r:id="rId2"/>
              </a:rPr>
              <a:t>https://dirtandgravel.psu.edu/education-training/esm-boot-camp/</a:t>
            </a:r>
            <a:r>
              <a:rPr lang="en-US" dirty="0"/>
              <a:t> </a:t>
            </a:r>
          </a:p>
          <a:p>
            <a:endParaRPr lang="en-US" dirty="0"/>
          </a:p>
          <a:p>
            <a:pPr marL="457200" lvl="1" indent="0">
              <a:buNone/>
            </a:pPr>
            <a:endParaRPr lang="en-US" sz="3600" b="1"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Administrative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64099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Quality Assurance/Quality Control (QAQC)</a:t>
            </a:r>
          </a:p>
          <a:p>
            <a:r>
              <a:rPr lang="en-US" sz="3200" dirty="0">
                <a:cs typeface="Calibri"/>
              </a:rPr>
              <a:t>Discussion </a:t>
            </a:r>
          </a:p>
          <a:p>
            <a:pPr lvl="1"/>
            <a:r>
              <a:rPr lang="en-US" sz="2800" dirty="0">
                <a:cs typeface="Calibri"/>
              </a:rPr>
              <a:t>What does “quality” mean?</a:t>
            </a:r>
          </a:p>
          <a:p>
            <a:pPr lvl="1"/>
            <a:r>
              <a:rPr lang="en-US" sz="2800" dirty="0">
                <a:cs typeface="Calibri"/>
              </a:rPr>
              <a:t>Why is this an important function of the SCC?</a:t>
            </a:r>
          </a:p>
          <a:p>
            <a:pPr lvl="1"/>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B666F7AC-F4A0-476E-B7B9-3238E89C2916}"/>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a:t>
            </a:r>
          </a:p>
        </p:txBody>
      </p:sp>
    </p:spTree>
    <p:extLst>
      <p:ext uri="{BB962C8B-B14F-4D97-AF65-F5344CB8AC3E}">
        <p14:creationId xmlns:p14="http://schemas.microsoft.com/office/powerpoint/2010/main" val="100589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558982" cy="4860371"/>
          </a:xfrm>
        </p:spPr>
        <p:txBody>
          <a:bodyPr vert="horz" lIns="91440" tIns="45720" rIns="91440" bIns="45720" rtlCol="0" anchor="t">
            <a:normAutofit/>
          </a:bodyPr>
          <a:lstStyle/>
          <a:p>
            <a:r>
              <a:rPr lang="en-US" b="1" dirty="0"/>
              <a:t>Project expense tracker </a:t>
            </a:r>
            <a:endParaRPr lang="en-US" dirty="0">
              <a:highlight>
                <a:srgbClr val="FFFF00"/>
              </a:highlight>
            </a:endParaRPr>
          </a:p>
          <a:p>
            <a:pPr marL="457200" lvl="1" indent="0">
              <a:buNone/>
            </a:pPr>
            <a:endParaRPr lang="en-US" sz="3600" b="1"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Administrative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C3B4C8EB-F3AE-36D1-D994-23EEAF5271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0779" y="2067381"/>
            <a:ext cx="8016596" cy="4860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6E2D88EE-5E69-9A0C-2062-DAB570176621}"/>
              </a:ext>
            </a:extLst>
          </p:cNvPr>
          <p:cNvSpPr/>
          <p:nvPr/>
        </p:nvSpPr>
        <p:spPr>
          <a:xfrm>
            <a:off x="9080846" y="2390950"/>
            <a:ext cx="2840121" cy="158132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53611F-CE45-ED3F-2361-802A07499E32}"/>
              </a:ext>
            </a:extLst>
          </p:cNvPr>
          <p:cNvSpPr txBox="1"/>
          <p:nvPr/>
        </p:nvSpPr>
        <p:spPr>
          <a:xfrm>
            <a:off x="9198321" y="2647299"/>
            <a:ext cx="2605170" cy="1200329"/>
          </a:xfrm>
          <a:prstGeom prst="rect">
            <a:avLst/>
          </a:prstGeom>
          <a:noFill/>
        </p:spPr>
        <p:txBody>
          <a:bodyPr wrap="square" rtlCol="0">
            <a:spAutoFit/>
          </a:bodyPr>
          <a:lstStyle/>
          <a:p>
            <a:pPr algn="ctr"/>
            <a:r>
              <a:rPr lang="en-US" sz="2400" b="1" dirty="0"/>
              <a:t>Template Available as an Excel Document</a:t>
            </a:r>
          </a:p>
        </p:txBody>
      </p:sp>
    </p:spTree>
    <p:extLst>
      <p:ext uri="{BB962C8B-B14F-4D97-AF65-F5344CB8AC3E}">
        <p14:creationId xmlns:p14="http://schemas.microsoft.com/office/powerpoint/2010/main" val="2374022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a:bodyPr>
          <a:lstStyle/>
          <a:p>
            <a:r>
              <a:rPr lang="en-US" sz="3600" b="1" dirty="0">
                <a:cs typeface="Calibri"/>
              </a:rPr>
              <a:t>Recurring Themes: </a:t>
            </a:r>
            <a:r>
              <a:rPr lang="en-US" sz="3600" b="1" u="sng" dirty="0">
                <a:cs typeface="Calibri"/>
              </a:rPr>
              <a:t>Commendations</a:t>
            </a:r>
            <a:endParaRPr lang="en-US" sz="3600" u="sng" dirty="0">
              <a:cs typeface="Calibri"/>
            </a:endParaRPr>
          </a:p>
          <a:p>
            <a:pPr lvl="1"/>
            <a:r>
              <a:rPr lang="en-US" sz="3600" dirty="0">
                <a:cs typeface="Calibri"/>
              </a:rPr>
              <a:t>Dedicated conservation district staff</a:t>
            </a:r>
          </a:p>
          <a:p>
            <a:pPr lvl="1"/>
            <a:r>
              <a:rPr lang="en-US" sz="3600" dirty="0">
                <a:cs typeface="Calibri"/>
              </a:rPr>
              <a:t>Sites with environmental impacts are being funded</a:t>
            </a:r>
          </a:p>
          <a:p>
            <a:pPr lvl="1"/>
            <a:r>
              <a:rPr lang="en-US" sz="3600" dirty="0">
                <a:cs typeface="Calibri"/>
              </a:rPr>
              <a:t>Good basic understanding of and implementation of ESM practices</a:t>
            </a:r>
          </a:p>
          <a:p>
            <a:pPr lvl="1"/>
            <a:r>
              <a:rPr lang="en-US" sz="3600" dirty="0">
                <a:cs typeface="Calibri"/>
              </a:rPr>
              <a:t>Stream crossings incorporating updated guidance</a:t>
            </a:r>
          </a:p>
          <a:p>
            <a:pPr lvl="1"/>
            <a:endParaRPr lang="en-US" sz="3600"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356107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374477" y="1706330"/>
            <a:ext cx="8986714" cy="3678419"/>
          </a:xfrm>
        </p:spPr>
        <p:txBody>
          <a:bodyPr vert="horz" lIns="91440" tIns="45720" rIns="91440" bIns="45720" rtlCol="0" anchor="t">
            <a:normAutofit/>
          </a:bodyPr>
          <a:lstStyle/>
          <a:p>
            <a:pPr marL="0" indent="0" algn="ctr">
              <a:buNone/>
            </a:pPr>
            <a:r>
              <a:rPr lang="en-US" sz="6600" b="1" dirty="0">
                <a:solidFill>
                  <a:schemeClr val="accent1"/>
                </a:solidFill>
                <a:cs typeface="Calibri"/>
              </a:rPr>
              <a:t>THANK YOU</a:t>
            </a:r>
          </a:p>
          <a:p>
            <a:pPr marL="0" indent="0" algn="ctr">
              <a:buNone/>
            </a:pPr>
            <a:r>
              <a:rPr lang="en-US" sz="6600" b="1" dirty="0">
                <a:solidFill>
                  <a:schemeClr val="accent1"/>
                </a:solidFill>
                <a:cs typeface="Calibri"/>
              </a:rPr>
              <a:t>to conservation districts</a:t>
            </a:r>
          </a:p>
          <a:p>
            <a:pPr marL="0" indent="0" algn="ctr">
              <a:buNone/>
            </a:pPr>
            <a:r>
              <a:rPr lang="en-US" sz="6600" b="1" dirty="0">
                <a:solidFill>
                  <a:schemeClr val="accent1"/>
                </a:solidFill>
                <a:cs typeface="Calibri"/>
              </a:rPr>
              <a:t>for doing a good job!</a:t>
            </a:r>
            <a:endParaRPr lang="en-US" sz="6600" dirty="0">
              <a:solidFill>
                <a:schemeClr val="accent1"/>
              </a:solidFill>
              <a:cs typeface="Calibri"/>
            </a:endParaRPr>
          </a:p>
          <a:p>
            <a:pPr lvl="1"/>
            <a:endParaRPr lang="en-US" sz="3600" dirty="0">
              <a:cs typeface="Calibri"/>
            </a:endParaRPr>
          </a:p>
          <a:p>
            <a:pPr lvl="1"/>
            <a:endParaRPr lang="en-US" sz="3600" dirty="0">
              <a:cs typeface="Calibri"/>
            </a:endParaRPr>
          </a:p>
          <a:p>
            <a:pPr lvl="1"/>
            <a:endParaRPr lang="en-US" sz="36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4 Summary</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0296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3" cy="4727559"/>
          </a:xfrm>
        </p:spPr>
        <p:txBody>
          <a:bodyPr vert="horz" lIns="91440" tIns="45720" rIns="91440" bIns="45720" rtlCol="0" anchor="t">
            <a:normAutofit/>
          </a:bodyPr>
          <a:lstStyle/>
          <a:p>
            <a:r>
              <a:rPr lang="en-US" sz="3600" dirty="0">
                <a:cs typeface="Calibri"/>
              </a:rPr>
              <a:t>QAQC overview and process</a:t>
            </a:r>
          </a:p>
          <a:p>
            <a:r>
              <a:rPr lang="en-US" sz="3600" dirty="0">
                <a:cs typeface="Calibri"/>
              </a:rPr>
              <a:t>Summary of Round 4 QAQCs (2021-2023)</a:t>
            </a:r>
          </a:p>
          <a:p>
            <a:r>
              <a:rPr lang="en-US" sz="3600" b="1" dirty="0">
                <a:cs typeface="Calibri"/>
              </a:rPr>
              <a:t>Updates for Round 5 QAQCs (2024-2027)</a:t>
            </a:r>
            <a:endParaRPr lang="en-US" sz="3200" b="1"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182434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08467" cy="4438216"/>
          </a:xfrm>
        </p:spPr>
        <p:txBody>
          <a:bodyPr vert="horz" lIns="91440" tIns="45720" rIns="91440" bIns="45720" rtlCol="0" anchor="t">
            <a:normAutofit/>
          </a:bodyPr>
          <a:lstStyle/>
          <a:p>
            <a:r>
              <a:rPr lang="en-US" sz="3200" b="1" u="sng" dirty="0">
                <a:cs typeface="Calibri"/>
              </a:rPr>
              <a:t>No major changes proposed for Round 5</a:t>
            </a:r>
          </a:p>
          <a:p>
            <a:r>
              <a:rPr lang="en-US" sz="3200" dirty="0">
                <a:cs typeface="Calibri"/>
              </a:rPr>
              <a:t>Review is conducted in multiples remote and in person sessions</a:t>
            </a:r>
          </a:p>
          <a:p>
            <a:r>
              <a:rPr lang="en-US" sz="3200" dirty="0">
                <a:cs typeface="Calibri"/>
              </a:rPr>
              <a:t>Review consists of 3 main parts:</a:t>
            </a:r>
          </a:p>
          <a:p>
            <a:pPr lvl="1"/>
            <a:r>
              <a:rPr lang="en-US" sz="3200" dirty="0">
                <a:cs typeface="Calibri"/>
              </a:rPr>
              <a:t>Financial </a:t>
            </a:r>
          </a:p>
          <a:p>
            <a:pPr lvl="1"/>
            <a:r>
              <a:rPr lang="en-US" sz="3200" dirty="0">
                <a:cs typeface="Calibri"/>
              </a:rPr>
              <a:t>Administrative / Functionality</a:t>
            </a:r>
          </a:p>
          <a:p>
            <a:pPr lvl="1"/>
            <a:r>
              <a:rPr lang="en-US" sz="3200" dirty="0">
                <a:cs typeface="Calibri"/>
              </a:rPr>
              <a:t>Projects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4" name="Picture 3" descr="A picture containing tree, outdoor, plant&#10;&#10;Description automatically generated">
            <a:extLst>
              <a:ext uri="{FF2B5EF4-FFF2-40B4-BE49-F238E27FC236}">
                <a16:creationId xmlns:a16="http://schemas.microsoft.com/office/drawing/2014/main" id="{3CE3B31E-B6C0-F84D-24A7-D5A3FE48E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42988" y="1636060"/>
            <a:ext cx="5199529" cy="3899646"/>
          </a:xfrm>
          <a:prstGeom prst="rect">
            <a:avLst/>
          </a:prstGeom>
        </p:spPr>
      </p:pic>
    </p:spTree>
    <p:extLst>
      <p:ext uri="{BB962C8B-B14F-4D97-AF65-F5344CB8AC3E}">
        <p14:creationId xmlns:p14="http://schemas.microsoft.com/office/powerpoint/2010/main" val="1104558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08467" cy="4438216"/>
          </a:xfrm>
        </p:spPr>
        <p:txBody>
          <a:bodyPr vert="horz" lIns="91440" tIns="45720" rIns="91440" bIns="45720" rtlCol="0" anchor="t">
            <a:normAutofit/>
          </a:bodyPr>
          <a:lstStyle/>
          <a:p>
            <a:r>
              <a:rPr lang="en-US" sz="3200" dirty="0">
                <a:cs typeface="Calibri"/>
              </a:rPr>
              <a:t>Remote Components</a:t>
            </a:r>
          </a:p>
          <a:p>
            <a:pPr lvl="1"/>
            <a:r>
              <a:rPr lang="en-US" sz="2800" dirty="0">
                <a:cs typeface="Calibri"/>
              </a:rPr>
              <a:t>Financial Review</a:t>
            </a:r>
          </a:p>
          <a:p>
            <a:pPr lvl="1"/>
            <a:r>
              <a:rPr lang="en-US" sz="2800" dirty="0">
                <a:cs typeface="Calibri"/>
              </a:rPr>
              <a:t>Interviews</a:t>
            </a:r>
          </a:p>
          <a:p>
            <a:pPr lvl="1"/>
            <a:r>
              <a:rPr lang="en-US" sz="2800" dirty="0">
                <a:cs typeface="Calibri"/>
              </a:rPr>
              <a:t>Administrative document review</a:t>
            </a:r>
          </a:p>
          <a:p>
            <a:pPr lvl="1"/>
            <a:r>
              <a:rPr lang="en-US" sz="2800" dirty="0">
                <a:cs typeface="Calibri"/>
              </a:rPr>
              <a:t>Project selection</a:t>
            </a:r>
          </a:p>
          <a:p>
            <a:r>
              <a:rPr lang="en-US" dirty="0">
                <a:cs typeface="Calibri"/>
              </a:rPr>
              <a:t>In-person Visit</a:t>
            </a:r>
          </a:p>
          <a:p>
            <a:pPr lvl="1"/>
            <a:r>
              <a:rPr lang="en-US" dirty="0">
                <a:cs typeface="Calibri"/>
              </a:rPr>
              <a:t>1-3 days</a:t>
            </a:r>
          </a:p>
          <a:p>
            <a:pPr lvl="1"/>
            <a:r>
              <a:rPr lang="en-US" dirty="0">
                <a:cs typeface="Calibri"/>
              </a:rPr>
              <a:t>Hard file review</a:t>
            </a:r>
          </a:p>
          <a:p>
            <a:pPr lvl="1"/>
            <a:r>
              <a:rPr lang="en-US" dirty="0">
                <a:cs typeface="Calibri"/>
              </a:rPr>
              <a:t>Focus on site visits</a:t>
            </a:r>
          </a:p>
          <a:p>
            <a:pPr lvl="2"/>
            <a:endParaRPr lang="en-US" sz="24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239201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10313175" cy="4438216"/>
          </a:xfrm>
        </p:spPr>
        <p:txBody>
          <a:bodyPr vert="horz" lIns="91440" tIns="45720" rIns="91440" bIns="45720" rtlCol="0" anchor="t">
            <a:normAutofit/>
          </a:bodyPr>
          <a:lstStyle/>
          <a:p>
            <a:r>
              <a:rPr lang="en-US" sz="3200" dirty="0">
                <a:cs typeface="Calibri"/>
              </a:rPr>
              <a:t>Reviewing Stream Crossings following the Standard</a:t>
            </a:r>
          </a:p>
          <a:p>
            <a:pPr lvl="1"/>
            <a:r>
              <a:rPr lang="en-US" sz="2800" dirty="0">
                <a:cs typeface="Calibri"/>
              </a:rPr>
              <a:t>Visit after completion, before full QAQC visit</a:t>
            </a:r>
          </a:p>
          <a:p>
            <a:pPr lvl="2"/>
            <a:r>
              <a:rPr lang="en-US" sz="2400" dirty="0">
                <a:cs typeface="Calibri"/>
              </a:rPr>
              <a:t>SCC will request documentation ahead of site visit</a:t>
            </a:r>
          </a:p>
          <a:p>
            <a:pPr lvl="2"/>
            <a:r>
              <a:rPr lang="en-US" sz="2400" dirty="0">
                <a:cs typeface="Calibri"/>
              </a:rPr>
              <a:t>Separate report format/criteria for stream crossing projects contracted before the Standard and stream crossing projects following the Standard</a:t>
            </a:r>
            <a:endParaRPr lang="en-US" sz="2800" dirty="0">
              <a:cs typeface="Calibri"/>
            </a:endParaRPr>
          </a:p>
          <a:p>
            <a:pPr lvl="2"/>
            <a:endParaRPr lang="en-US" sz="24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972204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10313175" cy="4438216"/>
          </a:xfrm>
        </p:spPr>
        <p:txBody>
          <a:bodyPr vert="horz" lIns="91440" tIns="45720" rIns="91440" bIns="45720" rtlCol="0" anchor="t">
            <a:normAutofit/>
          </a:bodyPr>
          <a:lstStyle/>
          <a:p>
            <a:pPr marL="0" indent="0">
              <a:buNone/>
            </a:pPr>
            <a:endParaRPr lang="en-US" sz="3200" dirty="0">
              <a:cs typeface="Calibri"/>
            </a:endParaRPr>
          </a:p>
          <a:p>
            <a:pPr marL="914400" lvl="2" indent="0">
              <a:buNone/>
            </a:pPr>
            <a:endParaRPr lang="en-US" sz="24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31D98553-7679-9439-AE4C-AC3815FF3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460" y="905433"/>
            <a:ext cx="6743943" cy="5599689"/>
          </a:xfrm>
          <a:prstGeom prst="rect">
            <a:avLst/>
          </a:prstGeom>
        </p:spPr>
      </p:pic>
    </p:spTree>
    <p:extLst>
      <p:ext uri="{BB962C8B-B14F-4D97-AF65-F5344CB8AC3E}">
        <p14:creationId xmlns:p14="http://schemas.microsoft.com/office/powerpoint/2010/main" val="1399646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08467" cy="4438216"/>
          </a:xfrm>
        </p:spPr>
        <p:txBody>
          <a:bodyPr vert="horz" lIns="91440" tIns="45720" rIns="91440" bIns="45720" rtlCol="0" anchor="t">
            <a:normAutofit/>
          </a:bodyPr>
          <a:lstStyle/>
          <a:p>
            <a:r>
              <a:rPr lang="en-US" sz="3200" dirty="0">
                <a:cs typeface="Calibri"/>
              </a:rPr>
              <a:t>Report</a:t>
            </a:r>
          </a:p>
          <a:p>
            <a:pPr lvl="1"/>
            <a:r>
              <a:rPr lang="en-US" sz="2800" dirty="0">
                <a:cs typeface="Calibri"/>
              </a:rPr>
              <a:t>Ratings</a:t>
            </a:r>
          </a:p>
          <a:p>
            <a:pPr lvl="2"/>
            <a:r>
              <a:rPr lang="en-US" sz="2400" dirty="0">
                <a:cs typeface="Calibri"/>
              </a:rPr>
              <a:t>Unchanged</a:t>
            </a:r>
          </a:p>
          <a:p>
            <a:pPr lvl="1"/>
            <a:r>
              <a:rPr lang="en-US" sz="2800" dirty="0">
                <a:cs typeface="Calibri"/>
              </a:rPr>
              <a:t>Checklist format</a:t>
            </a:r>
          </a:p>
          <a:p>
            <a:pPr lvl="2"/>
            <a:r>
              <a:rPr lang="en-US" sz="2400" dirty="0">
                <a:cs typeface="Calibri"/>
              </a:rPr>
              <a:t>Mostly the same but will be streamlined</a:t>
            </a:r>
          </a:p>
          <a:p>
            <a:pPr lvl="1"/>
            <a:r>
              <a:rPr lang="en-US" sz="2800" dirty="0">
                <a:cs typeface="Calibri"/>
              </a:rPr>
              <a:t>Executive Summary</a:t>
            </a:r>
          </a:p>
          <a:p>
            <a:pPr lvl="2"/>
            <a:r>
              <a:rPr lang="en-US" sz="2400" dirty="0">
                <a:cs typeface="Calibri"/>
              </a:rPr>
              <a:t>First few pages of report</a:t>
            </a:r>
          </a:p>
          <a:p>
            <a:pPr lvl="2"/>
            <a:r>
              <a:rPr lang="en-US" sz="2400" dirty="0">
                <a:cs typeface="Calibri"/>
              </a:rPr>
              <a:t>Include ratings, summary, and commendations, recommendations, and required actions</a:t>
            </a:r>
          </a:p>
          <a:p>
            <a:pPr lvl="2"/>
            <a:r>
              <a:rPr lang="en-US" sz="2400" dirty="0">
                <a:cs typeface="Calibri"/>
              </a:rPr>
              <a:t>unchanged</a:t>
            </a:r>
          </a:p>
          <a:p>
            <a:pPr lvl="2"/>
            <a:endParaRPr lang="en-US" sz="24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917440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39" y="1120585"/>
            <a:ext cx="11460945" cy="4438216"/>
          </a:xfrm>
        </p:spPr>
        <p:txBody>
          <a:bodyPr vert="horz" lIns="91440" tIns="45720" rIns="91440" bIns="45720" rtlCol="0" anchor="t">
            <a:normAutofit/>
          </a:bodyPr>
          <a:lstStyle/>
          <a:p>
            <a:r>
              <a:rPr lang="en-US" sz="3200" dirty="0">
                <a:cs typeface="Calibri"/>
              </a:rPr>
              <a:t>Preparing for a QAQC</a:t>
            </a:r>
          </a:p>
          <a:p>
            <a:pPr lvl="1"/>
            <a:r>
              <a:rPr lang="en-US" dirty="0">
                <a:cs typeface="Calibri"/>
              </a:rPr>
              <a:t>Pre-visit letter (email) includes checklist, overview of ratings, etc. (Attachments A-D)</a:t>
            </a:r>
          </a:p>
          <a:p>
            <a:pPr lvl="1"/>
            <a:r>
              <a:rPr lang="en-US" dirty="0">
                <a:cs typeface="Calibri"/>
              </a:rPr>
              <a:t>All documents available online: </a:t>
            </a:r>
            <a:r>
              <a:rPr lang="en-US" sz="1800" dirty="0">
                <a:cs typeface="Calibri"/>
                <a:hlinkClick r:id="rId2"/>
              </a:rPr>
              <a:t>https://dirtandgravel.psu.edu/pa-program-resources/qa-qc/</a:t>
            </a:r>
            <a:r>
              <a:rPr lang="en-US" sz="1800" dirty="0">
                <a:cs typeface="Calibri"/>
              </a:rPr>
              <a:t> </a:t>
            </a:r>
            <a:endParaRPr lang="en-US" dirty="0">
              <a:cs typeface="Calibri"/>
            </a:endParaRPr>
          </a:p>
          <a:p>
            <a:pPr lvl="2"/>
            <a:endParaRPr lang="en-US" sz="24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5" name="Picture 4">
            <a:extLst>
              <a:ext uri="{FF2B5EF4-FFF2-40B4-BE49-F238E27FC236}">
                <a16:creationId xmlns:a16="http://schemas.microsoft.com/office/drawing/2014/main" id="{83E7CB6D-D700-C56A-6A0E-C97914831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72" y="2495759"/>
            <a:ext cx="8226892" cy="4111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045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fontScale="92500" lnSpcReduction="10000"/>
          </a:bodyPr>
          <a:lstStyle/>
          <a:p>
            <a:r>
              <a:rPr lang="en-US" sz="3200" dirty="0">
                <a:cs typeface="Calibri"/>
              </a:rPr>
              <a:t>Quality Assurance/Quality Control (QAQC)</a:t>
            </a:r>
          </a:p>
          <a:p>
            <a:pPr lvl="1"/>
            <a:r>
              <a:rPr lang="en-US" sz="2800" dirty="0">
                <a:cs typeface="Calibri"/>
              </a:rPr>
              <a:t>The SCC is responsible for making sure funding is spent appropriately</a:t>
            </a:r>
          </a:p>
          <a:p>
            <a:pPr lvl="2"/>
            <a:r>
              <a:rPr lang="en-US" sz="2800" dirty="0">
                <a:cs typeface="Calibri"/>
              </a:rPr>
              <a:t>Funding needs to be properly accounted for</a:t>
            </a:r>
          </a:p>
          <a:p>
            <a:pPr lvl="2"/>
            <a:r>
              <a:rPr lang="en-US" sz="2800" dirty="0">
                <a:cs typeface="Calibri"/>
              </a:rPr>
              <a:t>Funding needs to be spent on eligible expenses</a:t>
            </a:r>
          </a:p>
          <a:p>
            <a:pPr lvl="1"/>
            <a:r>
              <a:rPr lang="en-US" sz="3200" dirty="0">
                <a:cs typeface="Calibri"/>
              </a:rPr>
              <a:t>Educational opportunity:</a:t>
            </a:r>
          </a:p>
          <a:p>
            <a:pPr lvl="2"/>
            <a:r>
              <a:rPr lang="en-US" sz="2800" dirty="0">
                <a:cs typeface="Calibri"/>
              </a:rPr>
              <a:t>Allows SCC to assess district staff understanding of Program goals, policies, technical skills, etc.</a:t>
            </a:r>
          </a:p>
          <a:p>
            <a:pPr lvl="2"/>
            <a:r>
              <a:rPr lang="en-US" sz="2800" dirty="0">
                <a:cs typeface="Calibri"/>
              </a:rPr>
              <a:t>Districts are educated about what they are doing well and areas for improvement</a:t>
            </a:r>
          </a:p>
          <a:p>
            <a:pPr lvl="2"/>
            <a:r>
              <a:rPr lang="en-US" sz="2800" dirty="0">
                <a:cs typeface="Calibri"/>
              </a:rPr>
              <a:t>Districts provide feedback to SCC on how the Program is working</a:t>
            </a:r>
            <a:endParaRPr lang="en-US"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E8E4FEEE-E938-42CF-9E6F-80DB1DD74796}"/>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a:t>
            </a:r>
          </a:p>
        </p:txBody>
      </p:sp>
    </p:spTree>
    <p:extLst>
      <p:ext uri="{BB962C8B-B14F-4D97-AF65-F5344CB8AC3E}">
        <p14:creationId xmlns:p14="http://schemas.microsoft.com/office/powerpoint/2010/main" val="1858733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9044814" cy="4438216"/>
          </a:xfrm>
        </p:spPr>
        <p:txBody>
          <a:bodyPr vert="horz" lIns="91440" tIns="45720" rIns="91440" bIns="45720" rtlCol="0" anchor="t">
            <a:normAutofit/>
          </a:bodyPr>
          <a:lstStyle/>
          <a:p>
            <a:r>
              <a:rPr lang="en-US" sz="3200" dirty="0">
                <a:cs typeface="Calibri"/>
              </a:rPr>
              <a:t>How to do well on a QAQC?</a:t>
            </a:r>
          </a:p>
          <a:p>
            <a:pPr lvl="1"/>
            <a:r>
              <a:rPr lang="en-US" sz="2800" dirty="0">
                <a:cs typeface="Calibri"/>
              </a:rPr>
              <a:t>Attend DGLVR trainings regularly</a:t>
            </a:r>
          </a:p>
          <a:p>
            <a:pPr lvl="1"/>
            <a:r>
              <a:rPr lang="en-US" sz="2800" dirty="0">
                <a:cs typeface="Calibri"/>
              </a:rPr>
              <a:t>Keep up with webinars</a:t>
            </a:r>
          </a:p>
          <a:p>
            <a:pPr lvl="1"/>
            <a:r>
              <a:rPr lang="en-US" sz="2800" dirty="0">
                <a:cs typeface="Calibri"/>
              </a:rPr>
              <a:t>Commit enough time to the DGLVR Program</a:t>
            </a:r>
          </a:p>
          <a:p>
            <a:pPr lvl="1"/>
            <a:r>
              <a:rPr lang="en-US" sz="2800" dirty="0">
                <a:cs typeface="Calibri"/>
              </a:rPr>
              <a:t>Develop ESM practice expertise</a:t>
            </a:r>
          </a:p>
          <a:p>
            <a:pPr lvl="1"/>
            <a:r>
              <a:rPr lang="en-US" sz="2800" dirty="0">
                <a:cs typeface="Calibri"/>
              </a:rPr>
              <a:t>Reach out when you need help</a:t>
            </a:r>
          </a:p>
          <a:p>
            <a:pPr lvl="2"/>
            <a:r>
              <a:rPr lang="en-US" sz="2400" dirty="0">
                <a:cs typeface="Calibri"/>
              </a:rPr>
              <a:t>“You learn more by asking than assuming”</a:t>
            </a:r>
          </a:p>
          <a:p>
            <a:pPr lvl="2"/>
            <a:endParaRPr lang="en-US" sz="24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880380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2400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p:cNvSpPr txBox="1">
            <a:spLocks noChangeArrowheads="1"/>
          </p:cNvSpPr>
          <p:nvPr/>
        </p:nvSpPr>
        <p:spPr bwMode="auto">
          <a:xfrm>
            <a:off x="152400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p:cNvSpPr txBox="1">
            <a:spLocks noChangeArrowheads="1"/>
          </p:cNvSpPr>
          <p:nvPr/>
        </p:nvSpPr>
        <p:spPr bwMode="auto">
          <a:xfrm>
            <a:off x="6114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2" name="Content Placeholder 2">
            <a:extLst>
              <a:ext uri="{FF2B5EF4-FFF2-40B4-BE49-F238E27FC236}">
                <a16:creationId xmlns:a16="http://schemas.microsoft.com/office/drawing/2014/main" id="{E6B89C1F-04F1-EDA1-39B2-597D89D43288}"/>
              </a:ext>
            </a:extLst>
          </p:cNvPr>
          <p:cNvSpPr txBox="1">
            <a:spLocks/>
          </p:cNvSpPr>
          <p:nvPr/>
        </p:nvSpPr>
        <p:spPr>
          <a:xfrm>
            <a:off x="1667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5-Year Spending Update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All funding from agreement must be spent out by 6/30/2024</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Current CD Status as of 4/11/2024</a:t>
            </a:r>
            <a:endParaRPr kumimoji="0" 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00B050"/>
                </a:solidFill>
                <a:effectLst/>
                <a:uLnTx/>
                <a:uFillTx/>
                <a:latin typeface="Calibri" panose="020F0502020204030204"/>
                <a:ea typeface="+mn-ea"/>
                <a:cs typeface="+mn-cs"/>
              </a:rPr>
              <a:t>Spent everything</a:t>
            </a:r>
            <a:r>
              <a:rPr kumimoji="0" lang="en-US" sz="3000" b="1" i="0" u="none" strike="noStrike" kern="1200" cap="none" spc="0" normalizeH="0" baseline="0" noProof="0" dirty="0">
                <a:ln>
                  <a:noFill/>
                </a:ln>
                <a:solidFill>
                  <a:srgbClr val="00B050"/>
                </a:solidFill>
                <a:effectLst/>
                <a:uLnTx/>
                <a:uFillTx/>
                <a:latin typeface="Calibri" panose="020F0502020204030204"/>
                <a:ea typeface="+mn-ea"/>
                <a:cs typeface="+mn-cs"/>
              </a:rPr>
              <a:t>: 28 DGR, 27 LVR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FFC000"/>
                </a:solidFill>
                <a:effectLst/>
                <a:uLnTx/>
                <a:uFillTx/>
                <a:latin typeface="Calibri" panose="020F0502020204030204"/>
                <a:ea typeface="+mn-ea"/>
                <a:cs typeface="+mn-cs"/>
              </a:rPr>
              <a:t>Committed everything</a:t>
            </a:r>
            <a:r>
              <a:rPr kumimoji="0" lang="en-US" sz="3000" b="1" i="0" u="none" strike="noStrike" kern="1200" cap="none" spc="0" normalizeH="0" baseline="0" noProof="0" dirty="0">
                <a:ln>
                  <a:noFill/>
                </a:ln>
                <a:solidFill>
                  <a:srgbClr val="FFC000"/>
                </a:solidFill>
                <a:effectLst/>
                <a:uLnTx/>
                <a:uFillTx/>
                <a:latin typeface="Calibri" panose="020F0502020204030204"/>
                <a:ea typeface="+mn-ea"/>
                <a:cs typeface="+mn-cs"/>
              </a:rPr>
              <a:t>: 27 DGR, 26 LVR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FF0000"/>
                </a:solidFill>
                <a:effectLst/>
                <a:uLnTx/>
                <a:uFillTx/>
                <a:latin typeface="Calibri" panose="020F0502020204030204"/>
                <a:ea typeface="+mn-ea"/>
                <a:cs typeface="+mn-cs"/>
              </a:rPr>
              <a:t>Not committed</a:t>
            </a: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 9 DGR, 10 LVR</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18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CF663-497B-4DB5-F128-53CC95A58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50" y="1214437"/>
            <a:ext cx="7658100" cy="4429125"/>
          </a:xfrm>
          <a:prstGeom prst="rect">
            <a:avLst/>
          </a:prstGeom>
        </p:spPr>
      </p:pic>
      <p:sp>
        <p:nvSpPr>
          <p:cNvPr id="4" name="TextBox 3">
            <a:extLst>
              <a:ext uri="{FF2B5EF4-FFF2-40B4-BE49-F238E27FC236}">
                <a16:creationId xmlns:a16="http://schemas.microsoft.com/office/drawing/2014/main" id="{54F30582-8CBA-DD50-6EA1-08370E96BABC}"/>
              </a:ext>
            </a:extLst>
          </p:cNvPr>
          <p:cNvSpPr txBox="1"/>
          <p:nvPr/>
        </p:nvSpPr>
        <p:spPr>
          <a:xfrm>
            <a:off x="1850571" y="359229"/>
            <a:ext cx="8567058" cy="769441"/>
          </a:xfrm>
          <a:prstGeom prst="rect">
            <a:avLst/>
          </a:prstGeom>
          <a:noFill/>
        </p:spPr>
        <p:txBody>
          <a:bodyPr wrap="square" rtlCol="0">
            <a:spAutoFit/>
          </a:bodyPr>
          <a:lstStyle/>
          <a:p>
            <a:pPr algn="ctr"/>
            <a:r>
              <a:rPr lang="en-US" sz="4400" b="1" dirty="0"/>
              <a:t>DGR</a:t>
            </a:r>
          </a:p>
        </p:txBody>
      </p:sp>
    </p:spTree>
    <p:extLst>
      <p:ext uri="{BB962C8B-B14F-4D97-AF65-F5344CB8AC3E}">
        <p14:creationId xmlns:p14="http://schemas.microsoft.com/office/powerpoint/2010/main" val="1808655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E4B0C2-612A-66A9-9704-0C23C35D8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50" y="1096012"/>
            <a:ext cx="7658100" cy="4429125"/>
          </a:xfrm>
          <a:prstGeom prst="rect">
            <a:avLst/>
          </a:prstGeom>
        </p:spPr>
      </p:pic>
      <p:sp>
        <p:nvSpPr>
          <p:cNvPr id="4" name="TextBox 3">
            <a:extLst>
              <a:ext uri="{FF2B5EF4-FFF2-40B4-BE49-F238E27FC236}">
                <a16:creationId xmlns:a16="http://schemas.microsoft.com/office/drawing/2014/main" id="{9722D1D3-18AD-DD5B-CC98-14A0E4BE1B83}"/>
              </a:ext>
            </a:extLst>
          </p:cNvPr>
          <p:cNvSpPr txBox="1"/>
          <p:nvPr/>
        </p:nvSpPr>
        <p:spPr>
          <a:xfrm>
            <a:off x="2122714" y="326571"/>
            <a:ext cx="7892143" cy="769441"/>
          </a:xfrm>
          <a:prstGeom prst="rect">
            <a:avLst/>
          </a:prstGeom>
          <a:noFill/>
        </p:spPr>
        <p:txBody>
          <a:bodyPr wrap="square" rtlCol="0">
            <a:spAutoFit/>
          </a:bodyPr>
          <a:lstStyle/>
          <a:p>
            <a:pPr algn="ctr"/>
            <a:r>
              <a:rPr lang="en-US" sz="4400" b="1" dirty="0"/>
              <a:t>LVR</a:t>
            </a:r>
          </a:p>
        </p:txBody>
      </p:sp>
    </p:spTree>
    <p:extLst>
      <p:ext uri="{BB962C8B-B14F-4D97-AF65-F5344CB8AC3E}">
        <p14:creationId xmlns:p14="http://schemas.microsoft.com/office/powerpoint/2010/main" val="840419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B1B9-C546-5BE8-B0C6-EF8E53C9038A}"/>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20345E80-3908-6162-A600-94BA8D5147CB}"/>
              </a:ext>
            </a:extLst>
          </p:cNvPr>
          <p:cNvSpPr/>
          <p:nvPr/>
        </p:nvSpPr>
        <p:spPr>
          <a:xfrm>
            <a:off x="152400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a:extLst>
              <a:ext uri="{FF2B5EF4-FFF2-40B4-BE49-F238E27FC236}">
                <a16:creationId xmlns:a16="http://schemas.microsoft.com/office/drawing/2014/main" id="{F2E24E4C-A0AA-9200-FDCE-D08CFD41962B}"/>
              </a:ext>
            </a:extLst>
          </p:cNvPr>
          <p:cNvSpPr txBox="1">
            <a:spLocks noChangeArrowheads="1"/>
          </p:cNvSpPr>
          <p:nvPr/>
        </p:nvSpPr>
        <p:spPr bwMode="auto">
          <a:xfrm>
            <a:off x="152400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a:extLst>
              <a:ext uri="{FF2B5EF4-FFF2-40B4-BE49-F238E27FC236}">
                <a16:creationId xmlns:a16="http://schemas.microsoft.com/office/drawing/2014/main" id="{EF46EFAC-AA8B-734E-4620-20C4C1D0AA4A}"/>
              </a:ext>
            </a:extLst>
          </p:cNvPr>
          <p:cNvSpPr txBox="1">
            <a:spLocks noChangeArrowheads="1"/>
          </p:cNvSpPr>
          <p:nvPr/>
        </p:nvSpPr>
        <p:spPr bwMode="auto">
          <a:xfrm>
            <a:off x="6114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2" name="Content Placeholder 2">
            <a:extLst>
              <a:ext uri="{FF2B5EF4-FFF2-40B4-BE49-F238E27FC236}">
                <a16:creationId xmlns:a16="http://schemas.microsoft.com/office/drawing/2014/main" id="{E4C2EB41-B80C-83C0-5A90-C6D7EE809A54}"/>
              </a:ext>
            </a:extLst>
          </p:cNvPr>
          <p:cNvSpPr txBox="1">
            <a:spLocks/>
          </p:cNvSpPr>
          <p:nvPr/>
        </p:nvSpPr>
        <p:spPr>
          <a:xfrm>
            <a:off x="1667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5-Year Spending Update - Financials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Dirt and Gravel</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C000"/>
                </a:solidFill>
                <a:effectLst/>
                <a:uLnTx/>
                <a:uFillTx/>
                <a:latin typeface="Calibri" panose="020F0502020204030204"/>
                <a:ea typeface="+mn-ea"/>
                <a:cs typeface="+mn-cs"/>
              </a:rPr>
              <a:t>Committed: $3,515,679.81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Not Committed: $226,924.00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Low Volume</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C000"/>
                </a:solidFill>
                <a:effectLst/>
                <a:uLnTx/>
                <a:uFillTx/>
                <a:latin typeface="Calibri" panose="020F0502020204030204"/>
                <a:ea typeface="+mn-ea"/>
                <a:cs typeface="+mn-cs"/>
              </a:rPr>
              <a:t>Committed: $2,654,177.08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Not Committed: $380,506.02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Total</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DGR: $3,742,603.81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LVR: $3,034,683.10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Total: $6,777,286.91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001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know how much I need to spend to meet my spending requirements?</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This information is available in the GIS.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85EA82-9E58-5283-4ACD-BEF3A60390A2}"/>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grpSp>
        <p:nvGrpSpPr>
          <p:cNvPr id="7" name="Group 6">
            <a:extLst>
              <a:ext uri="{FF2B5EF4-FFF2-40B4-BE49-F238E27FC236}">
                <a16:creationId xmlns:a16="http://schemas.microsoft.com/office/drawing/2014/main" id="{3607437B-DCE9-8A9A-DCC0-7EB31781C4C5}"/>
              </a:ext>
            </a:extLst>
          </p:cNvPr>
          <p:cNvGrpSpPr/>
          <p:nvPr/>
        </p:nvGrpSpPr>
        <p:grpSpPr>
          <a:xfrm>
            <a:off x="3513812" y="4531600"/>
            <a:ext cx="2417003" cy="1107200"/>
            <a:chOff x="1371600" y="3106738"/>
            <a:chExt cx="2417003" cy="1107200"/>
          </a:xfrm>
        </p:grpSpPr>
        <p:pic>
          <p:nvPicPr>
            <p:cNvPr id="11" name="Picture 10">
              <a:extLst>
                <a:ext uri="{FF2B5EF4-FFF2-40B4-BE49-F238E27FC236}">
                  <a16:creationId xmlns:a16="http://schemas.microsoft.com/office/drawing/2014/main" id="{E9E62299-2237-264D-3C5E-F4D9406E4B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600" y="3106738"/>
              <a:ext cx="2417003" cy="1107200"/>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30D9AD6E-6B1C-BCA9-5C43-18D71D38D128}"/>
                </a:ext>
              </a:extLst>
            </p:cNvPr>
            <p:cNvSpPr/>
            <p:nvPr/>
          </p:nvSpPr>
          <p:spPr>
            <a:xfrm>
              <a:off x="1371600" y="3842004"/>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D4F7FF9A-7E02-B1F5-0140-4043359EBB04}"/>
              </a:ext>
            </a:extLst>
          </p:cNvPr>
          <p:cNvGrpSpPr/>
          <p:nvPr/>
        </p:nvGrpSpPr>
        <p:grpSpPr>
          <a:xfrm>
            <a:off x="6261186" y="4531600"/>
            <a:ext cx="2417004" cy="1107200"/>
            <a:chOff x="1371598" y="4607800"/>
            <a:chExt cx="2417004" cy="1107200"/>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985EFC7C-F915-37D3-7ECB-87F2FB299D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599" y="4607800"/>
              <a:ext cx="2417003" cy="1107200"/>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3BF179EC-B9B1-5431-A827-AEF7D542468D}"/>
                </a:ext>
              </a:extLst>
            </p:cNvPr>
            <p:cNvSpPr/>
            <p:nvPr/>
          </p:nvSpPr>
          <p:spPr>
            <a:xfrm>
              <a:off x="1371598" y="5343066"/>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636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A2AD2-8743-EAA6-BC2F-BE91F83AF241}"/>
            </a:ext>
          </a:extLst>
        </p:cNvPr>
        <p:cNvGrpSpPr/>
        <p:nvPr/>
      </p:nvGrpSpPr>
      <p:grpSpPr>
        <a:xfrm>
          <a:off x="0" y="0"/>
          <a:ext cx="0" cy="0"/>
          <a:chOff x="0" y="0"/>
          <a:chExt cx="0" cy="0"/>
        </a:xfrm>
      </p:grpSpPr>
      <p:sp>
        <p:nvSpPr>
          <p:cNvPr id="37" name="Subtitle 2">
            <a:extLst>
              <a:ext uri="{FF2B5EF4-FFF2-40B4-BE49-F238E27FC236}">
                <a16:creationId xmlns:a16="http://schemas.microsoft.com/office/drawing/2014/main" id="{05626BF5-F13B-139F-CE17-546236721FC1}"/>
              </a:ext>
            </a:extLst>
          </p:cNvPr>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know if I have all my “old money” contracted?</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If your Committed Remaining is greater than the Balance Remaining.</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a:extLst>
              <a:ext uri="{FF2B5EF4-FFF2-40B4-BE49-F238E27FC236}">
                <a16:creationId xmlns:a16="http://schemas.microsoft.com/office/drawing/2014/main" id="{67F405E6-8342-76E5-63CE-57E8BCB06ADF}"/>
              </a:ext>
            </a:extLst>
          </p:cNvPr>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ED2A02A-8B4E-AD64-814A-B78E6BE6817F}"/>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C3FFCF8F-CE2B-96D8-F5E3-7150B25E8EF7}"/>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8CE87F1C-7927-12D5-B757-9799BB2BBD6C}"/>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pic>
        <p:nvPicPr>
          <p:cNvPr id="16" name="Picture 15">
            <a:extLst>
              <a:ext uri="{FF2B5EF4-FFF2-40B4-BE49-F238E27FC236}">
                <a16:creationId xmlns:a16="http://schemas.microsoft.com/office/drawing/2014/main" id="{0422161C-2652-E918-5684-A5EF9474D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838" y="4191001"/>
            <a:ext cx="8724900" cy="2371725"/>
          </a:xfrm>
          <a:prstGeom prst="rect">
            <a:avLst/>
          </a:prstGeom>
        </p:spPr>
      </p:pic>
      <p:sp>
        <p:nvSpPr>
          <p:cNvPr id="18" name="Oval 17">
            <a:extLst>
              <a:ext uri="{FF2B5EF4-FFF2-40B4-BE49-F238E27FC236}">
                <a16:creationId xmlns:a16="http://schemas.microsoft.com/office/drawing/2014/main" id="{33A32F90-A0D7-9440-2687-123BCE612491}"/>
              </a:ext>
            </a:extLst>
          </p:cNvPr>
          <p:cNvSpPr/>
          <p:nvPr/>
        </p:nvSpPr>
        <p:spPr>
          <a:xfrm>
            <a:off x="1905000" y="5791200"/>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BCCFC539-A6D8-E535-98B5-0ADA82669C34}"/>
              </a:ext>
            </a:extLst>
          </p:cNvPr>
          <p:cNvSpPr/>
          <p:nvPr/>
        </p:nvSpPr>
        <p:spPr>
          <a:xfrm>
            <a:off x="6858000" y="5419266"/>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AE875D9B-C7B8-AB2D-4B15-7B3F5DF97CFD}"/>
              </a:ext>
            </a:extLst>
          </p:cNvPr>
          <p:cNvCxnSpPr/>
          <p:nvPr/>
        </p:nvCxnSpPr>
        <p:spPr>
          <a:xfrm flipV="1">
            <a:off x="6172200" y="5638800"/>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455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1960-D09E-C07D-8CDE-3BCED96CB87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9CA7998-00D4-382D-4269-24E0FEC86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4215385"/>
            <a:ext cx="8586216" cy="2368933"/>
          </a:xfrm>
          <a:prstGeom prst="rect">
            <a:avLst/>
          </a:prstGeom>
        </p:spPr>
      </p:pic>
      <p:sp>
        <p:nvSpPr>
          <p:cNvPr id="37" name="Subtitle 2">
            <a:extLst>
              <a:ext uri="{FF2B5EF4-FFF2-40B4-BE49-F238E27FC236}">
                <a16:creationId xmlns:a16="http://schemas.microsoft.com/office/drawing/2014/main" id="{E7B89927-4D32-20DC-8278-0B1F4D695AB9}"/>
              </a:ext>
            </a:extLst>
          </p:cNvPr>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know if I still have “old money” to contract?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If your Committed Remaining is less than the Balance Remaining.</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a:extLst>
              <a:ext uri="{FF2B5EF4-FFF2-40B4-BE49-F238E27FC236}">
                <a16:creationId xmlns:a16="http://schemas.microsoft.com/office/drawing/2014/main" id="{E8E54F5C-2C64-4E96-DB96-81A34F62CABF}"/>
              </a:ext>
            </a:extLst>
          </p:cNvPr>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41D77FF-5348-0A66-088A-472550B1363B}"/>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2119D938-B11B-9F1C-A4E7-2108F26B1B00}"/>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79FAA41C-363F-8EBF-6CEA-808FDECF069B}"/>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18" name="Oval 17">
            <a:extLst>
              <a:ext uri="{FF2B5EF4-FFF2-40B4-BE49-F238E27FC236}">
                <a16:creationId xmlns:a16="http://schemas.microsoft.com/office/drawing/2014/main" id="{D1FC76EC-6DC5-1DCD-E3E0-54AC454C66ED}"/>
              </a:ext>
            </a:extLst>
          </p:cNvPr>
          <p:cNvSpPr/>
          <p:nvPr/>
        </p:nvSpPr>
        <p:spPr>
          <a:xfrm>
            <a:off x="1905000" y="5791200"/>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1C854F8A-B601-5263-5D25-AD8480BC24B7}"/>
              </a:ext>
            </a:extLst>
          </p:cNvPr>
          <p:cNvSpPr/>
          <p:nvPr/>
        </p:nvSpPr>
        <p:spPr>
          <a:xfrm>
            <a:off x="6858000" y="5419266"/>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853873E5-986B-87CD-596E-F439A9D60267}"/>
              </a:ext>
            </a:extLst>
          </p:cNvPr>
          <p:cNvCxnSpPr/>
          <p:nvPr/>
        </p:nvCxnSpPr>
        <p:spPr>
          <a:xfrm flipV="1">
            <a:off x="6172200" y="5638800"/>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07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418-2702-71F3-1E32-B04887771A3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3FAC083F-E068-D22F-4B47-E731E0EE6E84}"/>
              </a:ext>
            </a:extLst>
          </p:cNvPr>
          <p:cNvSpPr/>
          <p:nvPr/>
        </p:nvSpPr>
        <p:spPr>
          <a:xfrm>
            <a:off x="152400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a:extLst>
              <a:ext uri="{FF2B5EF4-FFF2-40B4-BE49-F238E27FC236}">
                <a16:creationId xmlns:a16="http://schemas.microsoft.com/office/drawing/2014/main" id="{87EEE0BC-7C21-2EA4-0AA2-B28C61D3F0D8}"/>
              </a:ext>
            </a:extLst>
          </p:cNvPr>
          <p:cNvSpPr txBox="1">
            <a:spLocks noChangeArrowheads="1"/>
          </p:cNvSpPr>
          <p:nvPr/>
        </p:nvSpPr>
        <p:spPr bwMode="auto">
          <a:xfrm>
            <a:off x="152400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a:extLst>
              <a:ext uri="{FF2B5EF4-FFF2-40B4-BE49-F238E27FC236}">
                <a16:creationId xmlns:a16="http://schemas.microsoft.com/office/drawing/2014/main" id="{280CE9ED-2AAE-C019-76CB-8CCA21849FC8}"/>
              </a:ext>
            </a:extLst>
          </p:cNvPr>
          <p:cNvSpPr txBox="1">
            <a:spLocks noChangeArrowheads="1"/>
          </p:cNvSpPr>
          <p:nvPr/>
        </p:nvSpPr>
        <p:spPr bwMode="auto">
          <a:xfrm>
            <a:off x="6114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2" name="Content Placeholder 2">
            <a:extLst>
              <a:ext uri="{FF2B5EF4-FFF2-40B4-BE49-F238E27FC236}">
                <a16:creationId xmlns:a16="http://schemas.microsoft.com/office/drawing/2014/main" id="{DB1BA8F3-E95E-CDBC-DE5B-E605548A2047}"/>
              </a:ext>
            </a:extLst>
          </p:cNvPr>
          <p:cNvSpPr txBox="1">
            <a:spLocks/>
          </p:cNvSpPr>
          <p:nvPr/>
        </p:nvSpPr>
        <p:spPr>
          <a:xfrm>
            <a:off x="1667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5-Year Spending Update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If you are </a:t>
            </a:r>
            <a:r>
              <a:rPr kumimoji="0" lang="en-US" sz="3200" b="1" i="0" u="none" strike="noStrike" kern="1200" cap="none" spc="0" normalizeH="0" baseline="0" noProof="0" dirty="0">
                <a:ln>
                  <a:noFill/>
                </a:ln>
                <a:solidFill>
                  <a:srgbClr val="00B050"/>
                </a:solidFill>
                <a:effectLst/>
                <a:uLnTx/>
                <a:uFillTx/>
                <a:latin typeface="Calibri"/>
                <a:ea typeface="Times New Roman"/>
                <a:cs typeface="+mn-cs"/>
              </a:rPr>
              <a:t>Green</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in both DGR and LVR, great job!</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If you are </a:t>
            </a:r>
            <a:r>
              <a:rPr kumimoji="0" lang="en-US" sz="3200" b="1" i="0" u="none" strike="noStrike" kern="1200" cap="none" spc="0" normalizeH="0" baseline="0" noProof="0" dirty="0">
                <a:ln>
                  <a:noFill/>
                </a:ln>
                <a:solidFill>
                  <a:srgbClr val="FFC000"/>
                </a:solidFill>
                <a:effectLst/>
                <a:uLnTx/>
                <a:uFillTx/>
                <a:latin typeface="Calibri"/>
                <a:ea typeface="Times New Roman"/>
                <a:cs typeface="+mn-cs"/>
              </a:rPr>
              <a:t>Yellow</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or </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Red</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in DGR and/or LVR, expect follow-up status calls/emails.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323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371599" y="419483"/>
            <a:ext cx="9143999"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How do I make sure my spending is counted towards the spending requirement?</a:t>
            </a:r>
          </a:p>
          <a:p>
            <a:pPr marL="914400" lvl="2" indent="0">
              <a:spcBef>
                <a:spcPts val="0"/>
              </a:spcBef>
              <a:buNone/>
              <a:defRPr/>
            </a:pPr>
            <a:endParaRPr lang="en-US" sz="32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Enter admin, </a:t>
            </a:r>
            <a:r>
              <a:rPr lang="en-US" sz="3200" dirty="0" err="1">
                <a:solidFill>
                  <a:prstClr val="black"/>
                </a:solidFill>
                <a:latin typeface="Calibri"/>
                <a:ea typeface="Times New Roman"/>
              </a:rPr>
              <a:t>edu</a:t>
            </a:r>
            <a:r>
              <a:rPr lang="en-US" sz="3200" dirty="0">
                <a:solidFill>
                  <a:prstClr val="black"/>
                </a:solidFill>
                <a:latin typeface="Calibri"/>
                <a:ea typeface="Times New Roman"/>
              </a:rPr>
              <a:t>, and project expenses in the GIS by </a:t>
            </a:r>
            <a:r>
              <a:rPr lang="en-US" sz="3200" b="1" u="sng" dirty="0">
                <a:solidFill>
                  <a:srgbClr val="FF0000"/>
                </a:solidFill>
                <a:latin typeface="Calibri"/>
                <a:ea typeface="Times New Roman"/>
              </a:rPr>
              <a:t>6/24/2024</a:t>
            </a:r>
            <a:r>
              <a:rPr lang="en-US" sz="3200" dirty="0">
                <a:solidFill>
                  <a:prstClr val="black"/>
                </a:solidFill>
                <a:latin typeface="Calibri"/>
                <a:ea typeface="Times New Roman"/>
              </a:rPr>
              <a:t> (and don’t forget to click save!)</a:t>
            </a: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1685EA82-9E58-5283-4ACD-BEF3A60390A2}"/>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pic>
        <p:nvPicPr>
          <p:cNvPr id="13" name="Picture 12">
            <a:extLst>
              <a:ext uri="{FF2B5EF4-FFF2-40B4-BE49-F238E27FC236}">
                <a16:creationId xmlns:a16="http://schemas.microsoft.com/office/drawing/2014/main" id="{DE88A468-3778-A2EC-8831-0C1DBA6EB9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201" y="4038600"/>
            <a:ext cx="5947349" cy="4314406"/>
          </a:xfrm>
          <a:prstGeom prst="rect">
            <a:avLst/>
          </a:prstGeom>
        </p:spPr>
      </p:pic>
      <p:sp>
        <p:nvSpPr>
          <p:cNvPr id="14" name="Oval 13">
            <a:extLst>
              <a:ext uri="{FF2B5EF4-FFF2-40B4-BE49-F238E27FC236}">
                <a16:creationId xmlns:a16="http://schemas.microsoft.com/office/drawing/2014/main" id="{882D3753-376B-1EB9-F30D-60DA217291C7}"/>
              </a:ext>
            </a:extLst>
          </p:cNvPr>
          <p:cNvSpPr/>
          <p:nvPr/>
        </p:nvSpPr>
        <p:spPr>
          <a:xfrm>
            <a:off x="6097876" y="4876801"/>
            <a:ext cx="2286001" cy="1486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045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349FAB53-11C4-4A2B-8C51-D33FE8A7FABA}"/>
              </a:ext>
            </a:extLst>
          </p:cNvPr>
          <p:cNvSpPr>
            <a:spLocks noGrp="1"/>
          </p:cNvSpPr>
          <p:nvPr>
            <p:ph idx="1"/>
          </p:nvPr>
        </p:nvSpPr>
        <p:spPr>
          <a:xfrm>
            <a:off x="1425389" y="1349641"/>
            <a:ext cx="9341222" cy="654422"/>
          </a:xfrm>
        </p:spPr>
        <p:txBody>
          <a:bodyPr>
            <a:normAutofit/>
          </a:bodyPr>
          <a:lstStyle/>
          <a:p>
            <a:pPr marL="0" indent="0" algn="ctr">
              <a:buNone/>
            </a:pPr>
            <a:r>
              <a:rPr lang="en-US" sz="4000" b="1" dirty="0"/>
              <a:t>Better Roads, Cleaner Streams</a:t>
            </a:r>
          </a:p>
        </p:txBody>
      </p:sp>
      <p:sp>
        <p:nvSpPr>
          <p:cNvPr id="34" name="Title 1">
            <a:extLst>
              <a:ext uri="{FF2B5EF4-FFF2-40B4-BE49-F238E27FC236}">
                <a16:creationId xmlns:a16="http://schemas.microsoft.com/office/drawing/2014/main" id="{2FF75F79-8EB7-476B-87FA-49A6BD015231}"/>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a:t>
            </a:r>
          </a:p>
        </p:txBody>
      </p:sp>
      <p:pic>
        <p:nvPicPr>
          <p:cNvPr id="6" name="Picture 5" descr="A picture containing grass, sky, outdoor, field&#10;&#10;Description automatically generated">
            <a:extLst>
              <a:ext uri="{FF2B5EF4-FFF2-40B4-BE49-F238E27FC236}">
                <a16:creationId xmlns:a16="http://schemas.microsoft.com/office/drawing/2014/main" id="{7760649F-49DB-2671-1C50-911979F71B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6875"/>
            <a:ext cx="12192000" cy="3799000"/>
          </a:xfrm>
          <a:prstGeom prst="rect">
            <a:avLst/>
          </a:prstGeom>
        </p:spPr>
      </p:pic>
    </p:spTree>
    <p:extLst>
      <p:ext uri="{BB962C8B-B14F-4D97-AF65-F5344CB8AC3E}">
        <p14:creationId xmlns:p14="http://schemas.microsoft.com/office/powerpoint/2010/main" val="255406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1960-D09E-C07D-8CDE-3BCED96CB878}"/>
            </a:ext>
          </a:extLst>
        </p:cNvPr>
        <p:cNvGrpSpPr/>
        <p:nvPr/>
      </p:nvGrpSpPr>
      <p:grpSpPr>
        <a:xfrm>
          <a:off x="0" y="0"/>
          <a:ext cx="0" cy="0"/>
          <a:chOff x="0" y="0"/>
          <a:chExt cx="0" cy="0"/>
        </a:xfrm>
      </p:grpSpPr>
      <p:sp>
        <p:nvSpPr>
          <p:cNvPr id="37" name="Subtitle 2">
            <a:extLst>
              <a:ext uri="{FF2B5EF4-FFF2-40B4-BE49-F238E27FC236}">
                <a16:creationId xmlns:a16="http://schemas.microsoft.com/office/drawing/2014/main" id="{E7B89927-4D32-20DC-8278-0B1F4D695AB9}"/>
              </a:ext>
            </a:extLst>
          </p:cNvPr>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What if I don’t know how much money I need to spend or how to spend it?</a:t>
            </a:r>
          </a:p>
          <a:p>
            <a:pPr marL="457200" lvl="1" indent="0">
              <a:spcBef>
                <a:spcPts val="0"/>
              </a:spcBef>
              <a:buNone/>
              <a:defRPr/>
            </a:pPr>
            <a:endParaRPr lang="en-US" sz="3200" dirty="0">
              <a:solidFill>
                <a:prstClr val="black"/>
              </a:solidFill>
              <a:latin typeface="Calibri"/>
              <a:ea typeface="Times New Roman"/>
            </a:endParaRPr>
          </a:p>
          <a:p>
            <a:pPr marL="914400" lvl="2" indent="0">
              <a:spcBef>
                <a:spcPts val="0"/>
              </a:spcBef>
              <a:buNone/>
              <a:defRPr/>
            </a:pPr>
            <a:endParaRPr lang="en-US" sz="10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lvl="1">
              <a:spcBef>
                <a:spcPts val="0"/>
              </a:spcBef>
            </a:pPr>
            <a:r>
              <a:rPr lang="en-US" sz="3200" dirty="0">
                <a:solidFill>
                  <a:prstClr val="black"/>
                </a:solidFill>
                <a:latin typeface="Calibri"/>
                <a:ea typeface="Times New Roman"/>
              </a:rPr>
              <a:t>Review GIS </a:t>
            </a:r>
          </a:p>
          <a:p>
            <a:pPr lvl="1">
              <a:spcBef>
                <a:spcPts val="0"/>
              </a:spcBef>
            </a:pPr>
            <a:r>
              <a:rPr lang="en-US" sz="3200" dirty="0">
                <a:solidFill>
                  <a:prstClr val="black"/>
                </a:solidFill>
                <a:latin typeface="Calibri"/>
                <a:ea typeface="Times New Roman"/>
              </a:rPr>
              <a:t>Review past webinars </a:t>
            </a:r>
          </a:p>
          <a:p>
            <a:pPr lvl="1">
              <a:spcBef>
                <a:spcPts val="0"/>
              </a:spcBef>
            </a:pPr>
            <a:r>
              <a:rPr lang="en-US" sz="3200" dirty="0">
                <a:solidFill>
                  <a:prstClr val="black"/>
                </a:solidFill>
                <a:latin typeface="Calibri"/>
                <a:ea typeface="Times New Roman"/>
              </a:rPr>
              <a:t>Reach out to Ken or the SCC for assistance</a:t>
            </a: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a:extLst>
              <a:ext uri="{FF2B5EF4-FFF2-40B4-BE49-F238E27FC236}">
                <a16:creationId xmlns:a16="http://schemas.microsoft.com/office/drawing/2014/main" id="{E8E54F5C-2C64-4E96-DB96-81A34F62CABF}"/>
              </a:ext>
            </a:extLst>
          </p:cNvPr>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141D77FF-5348-0A66-088A-472550B1363B}"/>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2119D938-B11B-9F1C-A4E7-2108F26B1B00}"/>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79FAA41C-363F-8EBF-6CEA-808FDECF069B}"/>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Tree>
    <p:extLst>
      <p:ext uri="{BB962C8B-B14F-4D97-AF65-F5344CB8AC3E}">
        <p14:creationId xmlns:p14="http://schemas.microsoft.com/office/powerpoint/2010/main" val="37861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371600" y="579841"/>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What if my expenses won’t be ready to enter in GIS by 6/24/2024?</a:t>
            </a:r>
          </a:p>
          <a:p>
            <a:pPr marL="914400" lvl="2" indent="0">
              <a:spcBef>
                <a:spcPts val="0"/>
              </a:spcBef>
              <a:buNone/>
              <a:defRPr/>
            </a:pPr>
            <a:endParaRPr lang="en-US" sz="32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Contact</a:t>
            </a:r>
            <a:r>
              <a:rPr lang="en-US" sz="3200" b="1" dirty="0">
                <a:solidFill>
                  <a:prstClr val="black"/>
                </a:solidFill>
                <a:latin typeface="Calibri"/>
                <a:ea typeface="Times New Roman"/>
              </a:rPr>
              <a:t> </a:t>
            </a:r>
            <a:r>
              <a:rPr lang="en-US" sz="3200" dirty="0">
                <a:solidFill>
                  <a:prstClr val="black"/>
                </a:solidFill>
                <a:latin typeface="Calibri"/>
                <a:ea typeface="Times New Roman"/>
              </a:rPr>
              <a:t>Ken or the SCC to discuss a plan</a:t>
            </a:r>
          </a:p>
          <a:p>
            <a:pPr marL="457200" lvl="1" indent="0">
              <a:spcBef>
                <a:spcPts val="0"/>
              </a:spcBef>
              <a:buNone/>
            </a:pPr>
            <a:r>
              <a:rPr lang="en-US" sz="3200" dirty="0">
                <a:solidFill>
                  <a:prstClr val="black"/>
                </a:solidFill>
                <a:latin typeface="Calibri"/>
                <a:ea typeface="Times New Roman"/>
              </a:rPr>
              <a:t>	</a:t>
            </a: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1685EA82-9E58-5283-4ACD-BEF3A60390A2}"/>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Tree>
    <p:extLst>
      <p:ext uri="{BB962C8B-B14F-4D97-AF65-F5344CB8AC3E}">
        <p14:creationId xmlns:p14="http://schemas.microsoft.com/office/powerpoint/2010/main" val="23013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1960-D09E-C07D-8CDE-3BCED96CB878}"/>
            </a:ext>
          </a:extLst>
        </p:cNvPr>
        <p:cNvGrpSpPr/>
        <p:nvPr/>
      </p:nvGrpSpPr>
      <p:grpSpPr>
        <a:xfrm>
          <a:off x="0" y="0"/>
          <a:ext cx="0" cy="0"/>
          <a:chOff x="0" y="0"/>
          <a:chExt cx="0" cy="0"/>
        </a:xfrm>
      </p:grpSpPr>
      <p:sp>
        <p:nvSpPr>
          <p:cNvPr id="37" name="Subtitle 2">
            <a:extLst>
              <a:ext uri="{FF2B5EF4-FFF2-40B4-BE49-F238E27FC236}">
                <a16:creationId xmlns:a16="http://schemas.microsoft.com/office/drawing/2014/main" id="{E7B89927-4D32-20DC-8278-0B1F4D695AB9}"/>
              </a:ext>
            </a:extLst>
          </p:cNvPr>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What if I know I’m not going to meet my spending requirements?</a:t>
            </a:r>
          </a:p>
          <a:p>
            <a:pPr marL="457200" lvl="1" indent="0">
              <a:spcBef>
                <a:spcPts val="0"/>
              </a:spcBef>
              <a:buNone/>
              <a:defRPr/>
            </a:pPr>
            <a:endParaRPr lang="en-US" sz="3200" dirty="0">
              <a:solidFill>
                <a:prstClr val="black"/>
              </a:solidFill>
              <a:latin typeface="Calibri"/>
              <a:ea typeface="Times New Roman"/>
            </a:endParaRPr>
          </a:p>
          <a:p>
            <a:pPr marL="914400" lvl="2" indent="0">
              <a:spcBef>
                <a:spcPts val="0"/>
              </a:spcBef>
              <a:buNone/>
              <a:defRPr/>
            </a:pPr>
            <a:endParaRPr lang="en-US" sz="10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Reach out to Ken or the SCC to let us know.</a:t>
            </a: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a:extLst>
              <a:ext uri="{FF2B5EF4-FFF2-40B4-BE49-F238E27FC236}">
                <a16:creationId xmlns:a16="http://schemas.microsoft.com/office/drawing/2014/main" id="{E8E54F5C-2C64-4E96-DB96-81A34F62CABF}"/>
              </a:ext>
            </a:extLst>
          </p:cNvPr>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141D77FF-5348-0A66-088A-472550B1363B}"/>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2119D938-B11B-9F1C-A4E7-2108F26B1B00}"/>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79FAA41C-363F-8EBF-6CEA-808FDECF069B}"/>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Tree>
    <p:extLst>
      <p:ext uri="{BB962C8B-B14F-4D97-AF65-F5344CB8AC3E}">
        <p14:creationId xmlns:p14="http://schemas.microsoft.com/office/powerpoint/2010/main" val="20186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9044814" cy="4438216"/>
          </a:xfrm>
        </p:spPr>
        <p:txBody>
          <a:bodyPr vert="horz" lIns="91440" tIns="45720" rIns="91440" bIns="45720" rtlCol="0" anchor="t">
            <a:normAutofit/>
          </a:bodyPr>
          <a:lstStyle/>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Round 5 updates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E3F2568A-C701-A6FF-68A7-BD3255708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150" y="1237340"/>
            <a:ext cx="2494714" cy="3343431"/>
          </a:xfrm>
          <a:prstGeom prst="rect">
            <a:avLst/>
          </a:prstGeom>
        </p:spPr>
      </p:pic>
      <p:sp>
        <p:nvSpPr>
          <p:cNvPr id="5" name="Rectangle 4">
            <a:extLst>
              <a:ext uri="{FF2B5EF4-FFF2-40B4-BE49-F238E27FC236}">
                <a16:creationId xmlns:a16="http://schemas.microsoft.com/office/drawing/2014/main" id="{FC26ADCC-A2DE-DA4E-1AB9-A945662D1FC2}"/>
              </a:ext>
            </a:extLst>
          </p:cNvPr>
          <p:cNvSpPr/>
          <p:nvPr/>
        </p:nvSpPr>
        <p:spPr>
          <a:xfrm>
            <a:off x="1190040" y="4385717"/>
            <a:ext cx="8514254" cy="1754326"/>
          </a:xfrm>
          <a:prstGeom prst="rect">
            <a:avLst/>
          </a:prstGeom>
          <a:noFill/>
        </p:spPr>
        <p:txBody>
          <a:bodyPr wrap="none" lIns="91440" tIns="45720" rIns="91440" bIns="45720">
            <a:spAutoFit/>
          </a:bodyPr>
          <a:lstStyle/>
          <a:p>
            <a:pPr algn="ctr"/>
            <a:r>
              <a:rPr lang="en-US" sz="5400" b="1" cap="none" spc="0"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I WANT </a:t>
            </a:r>
            <a:r>
              <a:rPr lang="en-US" sz="5400" b="1" cap="none" spc="0" dirty="0">
                <a:ln w="13462">
                  <a:solidFill>
                    <a:schemeClr val="tx1"/>
                  </a:solidFill>
                  <a:prstDash val="solid"/>
                </a:ln>
                <a:solidFill>
                  <a:srgbClr val="FF0000"/>
                </a:solidFill>
                <a:effectLst>
                  <a:outerShdw dist="38100" dir="2700000" algn="bl" rotWithShape="0">
                    <a:schemeClr val="accent5"/>
                  </a:outerShdw>
                </a:effectLst>
              </a:rPr>
              <a:t>YOU</a:t>
            </a:r>
            <a:r>
              <a:rPr lang="en-US" sz="5400" b="1" cap="none" spc="0"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5400" b="1" cap="none" spc="0"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TO DO WELL ON YOUR QAQC</a:t>
            </a:r>
          </a:p>
        </p:txBody>
      </p:sp>
    </p:spTree>
    <p:extLst>
      <p:ext uri="{BB962C8B-B14F-4D97-AF65-F5344CB8AC3E}">
        <p14:creationId xmlns:p14="http://schemas.microsoft.com/office/powerpoint/2010/main" val="8023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3" cy="4727559"/>
          </a:xfrm>
        </p:spPr>
        <p:txBody>
          <a:bodyPr vert="horz" lIns="91440" tIns="45720" rIns="91440" bIns="45720" rtlCol="0" anchor="t">
            <a:normAutofit/>
          </a:bodyPr>
          <a:lstStyle/>
          <a:p>
            <a:r>
              <a:rPr lang="en-US" sz="3600" dirty="0">
                <a:cs typeface="Calibri"/>
              </a:rPr>
              <a:t>QAQC overview and process</a:t>
            </a:r>
          </a:p>
          <a:p>
            <a:r>
              <a:rPr lang="en-US" sz="3600" dirty="0">
                <a:cs typeface="Calibri"/>
              </a:rPr>
              <a:t>Summary of Round 4 QAQCs (2021-2023)</a:t>
            </a:r>
          </a:p>
          <a:p>
            <a:r>
              <a:rPr lang="en-US" sz="3600" dirty="0">
                <a:cs typeface="Calibri"/>
              </a:rPr>
              <a:t>Updates for Round 5 QAQCs (2024-2027)</a:t>
            </a:r>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11924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3" cy="4727559"/>
          </a:xfrm>
        </p:spPr>
        <p:txBody>
          <a:bodyPr vert="horz" lIns="91440" tIns="45720" rIns="91440" bIns="45720" rtlCol="0" anchor="t">
            <a:normAutofit/>
          </a:bodyPr>
          <a:lstStyle/>
          <a:p>
            <a:r>
              <a:rPr lang="en-US" sz="3600" b="1" dirty="0">
                <a:cs typeface="Calibri"/>
              </a:rPr>
              <a:t>QAQC overview and process</a:t>
            </a:r>
          </a:p>
          <a:p>
            <a:r>
              <a:rPr lang="en-US" sz="3600" dirty="0">
                <a:cs typeface="Calibri"/>
              </a:rPr>
              <a:t>Summary of Round 4 QAQCs (2021-2023)</a:t>
            </a:r>
          </a:p>
          <a:p>
            <a:r>
              <a:rPr lang="en-US" sz="3600" dirty="0">
                <a:cs typeface="Calibri"/>
              </a:rPr>
              <a:t>Updates for Round 5 QAQCs (2024-2027)</a:t>
            </a:r>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72012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3" cy="4727559"/>
          </a:xfrm>
        </p:spPr>
        <p:txBody>
          <a:bodyPr vert="horz" lIns="91440" tIns="45720" rIns="91440" bIns="45720" rtlCol="0" anchor="t">
            <a:normAutofit/>
          </a:bodyPr>
          <a:lstStyle/>
          <a:p>
            <a:r>
              <a:rPr lang="en-US" sz="3600" dirty="0">
                <a:cs typeface="Calibri"/>
              </a:rPr>
              <a:t>Each County Conservation District reviewed once every 3 years</a:t>
            </a:r>
          </a:p>
          <a:p>
            <a:r>
              <a:rPr lang="en-US" sz="3200" b="1" u="sng" dirty="0"/>
              <a:t>QAQC Round 1</a:t>
            </a:r>
            <a:r>
              <a:rPr lang="en-US" sz="3200" b="1" dirty="0"/>
              <a:t>: </a:t>
            </a:r>
            <a:r>
              <a:rPr lang="en-US" sz="3200" dirty="0">
                <a:solidFill>
                  <a:prstClr val="black"/>
                </a:solidFill>
              </a:rPr>
              <a:t>Every County visited 2003-2011</a:t>
            </a:r>
          </a:p>
          <a:p>
            <a:r>
              <a:rPr lang="en-US" sz="3200" b="1" u="sng" dirty="0"/>
              <a:t>QAQC Round 2</a:t>
            </a:r>
            <a:r>
              <a:rPr lang="en-US" sz="3200" b="1" dirty="0"/>
              <a:t>: </a:t>
            </a:r>
            <a:r>
              <a:rPr lang="en-US" sz="3200" dirty="0"/>
              <a:t>Every County visited 2015-2017</a:t>
            </a:r>
          </a:p>
          <a:p>
            <a:r>
              <a:rPr lang="en-US" sz="3200" b="1" u="sng" dirty="0"/>
              <a:t>QAQC Round 3</a:t>
            </a:r>
            <a:r>
              <a:rPr lang="en-US" sz="3200" b="1" dirty="0"/>
              <a:t>: </a:t>
            </a:r>
            <a:r>
              <a:rPr lang="en-US" sz="3200" dirty="0"/>
              <a:t>Every County visited 2018-2020</a:t>
            </a:r>
          </a:p>
          <a:p>
            <a:r>
              <a:rPr lang="en-US" sz="3200" b="1" u="sng" dirty="0"/>
              <a:t>QAQC Round 4</a:t>
            </a:r>
            <a:r>
              <a:rPr lang="en-US" sz="3200" b="1" dirty="0"/>
              <a:t>: </a:t>
            </a:r>
            <a:r>
              <a:rPr lang="en-US" sz="3200" dirty="0"/>
              <a:t>Every County visited 2021-2023</a:t>
            </a:r>
          </a:p>
          <a:p>
            <a:r>
              <a:rPr lang="en-US" sz="3200" dirty="0">
                <a:cs typeface="Calibri"/>
              </a:rPr>
              <a:t>Total QAQCs: </a:t>
            </a:r>
            <a:r>
              <a:rPr lang="en-US" sz="3200" b="1" dirty="0">
                <a:cs typeface="Calibri"/>
              </a:rPr>
              <a:t>259</a:t>
            </a:r>
          </a:p>
          <a:p>
            <a:r>
              <a:rPr lang="en-US" sz="3200" b="1" u="sng" dirty="0">
                <a:solidFill>
                  <a:srgbClr val="C00000"/>
                </a:solidFill>
              </a:rPr>
              <a:t>QAQC Round 5</a:t>
            </a:r>
            <a:r>
              <a:rPr lang="en-US" sz="3200" b="1" dirty="0">
                <a:solidFill>
                  <a:srgbClr val="C00000"/>
                </a:solidFill>
              </a:rPr>
              <a:t>: </a:t>
            </a:r>
            <a:r>
              <a:rPr lang="en-US" sz="3200" dirty="0">
                <a:solidFill>
                  <a:srgbClr val="C00000"/>
                </a:solidFill>
              </a:rPr>
              <a:t>Starts 2024</a:t>
            </a:r>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694904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7FA4C-1670-4521-B2FB-1BA0C5760520}">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4ce192a9-dbef-4c03-a9bc-6926f8c61758"/>
    <ds:schemaRef ds:uri="http://www.w3.org/XML/1998/namespace"/>
  </ds:schemaRefs>
</ds:datastoreItem>
</file>

<file path=customXml/itemProps2.xml><?xml version="1.0" encoding="utf-8"?>
<ds:datastoreItem xmlns:ds="http://schemas.openxmlformats.org/officeDocument/2006/customXml" ds:itemID="{B8E4C861-3912-4647-B786-8E1C39BE5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69B34B-9780-4CED-84FD-475252F16F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5479</TotalTime>
  <Words>3357</Words>
  <Application>Microsoft Office PowerPoint</Application>
  <PresentationFormat>Widescreen</PresentationFormat>
  <Paragraphs>610</Paragraphs>
  <Slides>63</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63</vt:i4>
      </vt:variant>
    </vt:vector>
  </HeadingPairs>
  <TitlesOfParts>
    <vt:vector size="72" baseType="lpstr">
      <vt:lpstr>Arial</vt:lpstr>
      <vt:lpstr>Calibri</vt:lpstr>
      <vt:lpstr>Calibri Light</vt:lpstr>
      <vt:lpstr>Gill Sans MT</vt:lpstr>
      <vt:lpstr>Symbol</vt:lpstr>
      <vt:lpstr>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15</cp:revision>
  <dcterms:created xsi:type="dcterms:W3CDTF">2023-05-20T23:06:41Z</dcterms:created>
  <dcterms:modified xsi:type="dcterms:W3CDTF">2024-04-11T16:09:55Z</dcterms:modified>
</cp:coreProperties>
</file>