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342" r:id="rId2"/>
    <p:sldId id="343" r:id="rId3"/>
    <p:sldId id="379" r:id="rId4"/>
    <p:sldId id="380" r:id="rId5"/>
    <p:sldId id="378" r:id="rId6"/>
    <p:sldId id="373" r:id="rId7"/>
    <p:sldId id="345" r:id="rId8"/>
    <p:sldId id="374" r:id="rId9"/>
    <p:sldId id="369" r:id="rId10"/>
    <p:sldId id="370" r:id="rId11"/>
    <p:sldId id="376" r:id="rId12"/>
    <p:sldId id="371" r:id="rId13"/>
    <p:sldId id="372" r:id="rId14"/>
    <p:sldId id="375" r:id="rId15"/>
    <p:sldId id="37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51" autoAdjust="0"/>
    <p:restoredTop sz="94660"/>
  </p:normalViewPr>
  <p:slideViewPr>
    <p:cSldViewPr snapToGrid="0">
      <p:cViewPr>
        <p:scale>
          <a:sx n="112" d="100"/>
          <a:sy n="112" d="100"/>
        </p:scale>
        <p:origin x="-90" y="-96"/>
      </p:cViewPr>
      <p:guideLst>
        <p:guide orient="horz" pos="2160"/>
        <p:guide pos="2880"/>
      </p:guideLst>
    </p:cSldViewPr>
  </p:slid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6C265B-0F5A-47EF-8F99-8C9A93E1E392}" type="datetimeFigureOut">
              <a:rPr lang="en-US" smtClean="0"/>
              <a:pPr/>
              <a:t>6/15/2018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621D54-860F-492E-96AB-1E06C7EE6B67}" type="slidenum">
              <a:rPr lang="en-US" smtClean="0"/>
              <a:pPr/>
              <a:t>‹#›</a:t>
            </a:fld>
            <a:endParaRPr lang="en-US"/>
          </a:p>
        </p:txBody>
      </p:sp>
    </p:spTree>
    <p:extLst>
      <p:ext uri="{BB962C8B-B14F-4D97-AF65-F5344CB8AC3E}">
        <p14:creationId xmlns:p14="http://schemas.microsoft.com/office/powerpoint/2010/main" val="1123978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85682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2479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7942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2479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2479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79425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2479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PSU Center for Dirt and Gravel Road Studies: www.dirtandgravelroads.org </a:t>
            </a:r>
          </a:p>
        </p:txBody>
      </p:sp>
    </p:spTree>
    <p:extLst>
      <p:ext uri="{BB962C8B-B14F-4D97-AF65-F5344CB8AC3E}">
        <p14:creationId xmlns:p14="http://schemas.microsoft.com/office/powerpoint/2010/main" val="2712735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2479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2479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7942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7942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2479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794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EAC3EB-3C3E-4A15-9DCD-C019828A716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prstClr val="black"/>
                </a:solidFill>
                <a:effectLst/>
                <a:uLnTx/>
                <a:uFillTx/>
                <a:latin typeface="Calibri"/>
                <a:ea typeface="+mn-ea"/>
                <a:cs typeface="+mn-cs"/>
              </a:rPr>
              <a:t>PSU Center for Dirt and Gravel Road Studies: www.dirtandgravelroads.org </a:t>
            </a: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82479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4056C9-724F-4CE3-AF9C-111AEE16F6A3}" type="datetime1">
              <a:rPr lang="en-US" smtClean="0">
                <a:solidFill>
                  <a:prstClr val="black">
                    <a:tint val="75000"/>
                  </a:prstClr>
                </a:solidFill>
              </a:rPr>
              <a:pPr/>
              <a:t>6/15/2018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5040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0EF9B-89A4-403C-9A06-811CCA4FE0D7}" type="datetime1">
              <a:rPr lang="en-US" smtClean="0">
                <a:solidFill>
                  <a:prstClr val="black">
                    <a:tint val="75000"/>
                  </a:prstClr>
                </a:solidFill>
              </a:rPr>
              <a:pPr/>
              <a:t>6/15/2018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7514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ED01E5-436A-4993-A279-893E51652C6C}" type="datetime1">
              <a:rPr lang="en-US" smtClean="0">
                <a:solidFill>
                  <a:prstClr val="black">
                    <a:tint val="75000"/>
                  </a:prstClr>
                </a:solidFill>
              </a:rPr>
              <a:pPr/>
              <a:t>6/15/2018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3353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9C4DB2-B96F-41D8-98BD-6FA2B851A3FF}" type="datetime1">
              <a:rPr lang="en-US" smtClean="0">
                <a:solidFill>
                  <a:prstClr val="black"/>
                </a:solidFill>
              </a:rPr>
              <a:pPr/>
              <a:t>6/15/2018</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864377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7C896B-3B15-4084-B660-5C5D1539418C}" type="datetime1">
              <a:rPr lang="en-US" smtClean="0">
                <a:solidFill>
                  <a:prstClr val="black"/>
                </a:solidFill>
              </a:rPr>
              <a:pPr/>
              <a:t>6/15/2018</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7756706-769E-4FD4-8BF0-D4A6E73368F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21741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FAE20-EF24-493D-B363-1A55B4136C71}" type="datetime1">
              <a:rPr lang="en-US" smtClean="0">
                <a:solidFill>
                  <a:prstClr val="black">
                    <a:tint val="75000"/>
                  </a:prstClr>
                </a:solidFill>
              </a:rPr>
              <a:pPr/>
              <a:t>6/15/2018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0490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1C68A5-A349-426D-BD96-8F218753A44F}" type="datetime1">
              <a:rPr lang="en-US" smtClean="0">
                <a:solidFill>
                  <a:prstClr val="black">
                    <a:tint val="75000"/>
                  </a:prstClr>
                </a:solidFill>
              </a:rPr>
              <a:pPr/>
              <a:t>6/15/2018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457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4FCD2A-6E2E-41D5-9507-18C1E9AC6D7A}" type="datetime1">
              <a:rPr lang="en-US" smtClean="0">
                <a:solidFill>
                  <a:prstClr val="black">
                    <a:tint val="75000"/>
                  </a:prstClr>
                </a:solidFill>
              </a:rPr>
              <a:pPr/>
              <a:t>6/15/2018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9838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EC95DB-7D31-4642-A0E7-AE5DC9A72850}" type="datetime1">
              <a:rPr lang="en-US" smtClean="0">
                <a:solidFill>
                  <a:prstClr val="black">
                    <a:tint val="75000"/>
                  </a:prstClr>
                </a:solidFill>
              </a:rPr>
              <a:pPr/>
              <a:t>6/15/2018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1362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C65F9E-492E-43BB-B248-D2FDEA021399}" type="datetime1">
              <a:rPr lang="en-US" smtClean="0">
                <a:solidFill>
                  <a:prstClr val="black">
                    <a:tint val="75000"/>
                  </a:prstClr>
                </a:solidFill>
              </a:rPr>
              <a:pPr/>
              <a:t>6/15/2018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044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A5B10-4F82-40E1-BC77-1D7E7D8E4993}" type="datetime1">
              <a:rPr lang="en-US" smtClean="0">
                <a:solidFill>
                  <a:prstClr val="black">
                    <a:tint val="75000"/>
                  </a:prstClr>
                </a:solidFill>
              </a:rPr>
              <a:pPr/>
              <a:t>6/15/2018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1876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C0057A-A753-49F9-B3B4-EA32F519EE5D}" type="datetime1">
              <a:rPr lang="en-US" smtClean="0">
                <a:solidFill>
                  <a:prstClr val="black">
                    <a:tint val="75000"/>
                  </a:prstClr>
                </a:solidFill>
              </a:rPr>
              <a:pPr/>
              <a:t>6/15/2018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7941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A5D666-E81B-4460-9809-E4011841E5BC}" type="datetime1">
              <a:rPr lang="en-US" smtClean="0">
                <a:solidFill>
                  <a:prstClr val="black">
                    <a:tint val="75000"/>
                  </a:prstClr>
                </a:solidFill>
              </a:rPr>
              <a:pPr/>
              <a:t>6/15/2018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5019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95446-2C64-4C4F-B6B5-1C5C78EABC20}" type="datetime1">
              <a:rPr lang="en-US" smtClean="0">
                <a:solidFill>
                  <a:prstClr val="black">
                    <a:tint val="75000"/>
                  </a:prstClr>
                </a:solidFill>
              </a:rPr>
              <a:pPr/>
              <a:t>6/15/2018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E2919-D427-4CE2-80E2-33083554A27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92936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rot="833380">
            <a:off x="2610723" y="1757777"/>
            <a:ext cx="2704057" cy="2247511"/>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rot="20678492">
            <a:off x="-129832" y="1515616"/>
            <a:ext cx="2773320" cy="26837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0"/>
            <a:ext cx="9144000" cy="6096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pic>
        <p:nvPicPr>
          <p:cNvPr id="1028" name="Picture 4"/>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492193" y="1888857"/>
            <a:ext cx="1919703" cy="247685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a:off x="64900" y="54929"/>
            <a:ext cx="4631191"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DGLVR Webinar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rPr>
              <a:t>Quarterly Report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smtClean="0">
                <a:ln w="19050">
                  <a:solidFill>
                    <a:prstClr val="black"/>
                  </a:solidFill>
                </a:ln>
                <a:solidFill>
                  <a:srgbClr val="FFFF00"/>
                </a:solidFill>
                <a:effectLst>
                  <a:outerShdw blurRad="63500" sx="102000" sy="102000" algn="ctr" rotWithShape="0">
                    <a:prstClr val="black">
                      <a:alpha val="40000"/>
                    </a:prstClr>
                  </a:outerShdw>
                </a:effectLst>
                <a:latin typeface="Arial Black" panose="020B0A04020102020204" pitchFamily="34" charset="0"/>
              </a:rPr>
              <a:t>Prep and Overview</a:t>
            </a:r>
            <a:endParaRPr kumimoji="0" lang="en-US" sz="3200" b="1" i="0" u="none" strike="noStrike" kern="1200" cap="none" spc="0" normalizeH="0" baseline="0" noProof="0" dirty="0" smtClean="0">
              <a:ln w="19050">
                <a:solidFill>
                  <a:prstClr val="black"/>
                </a:solidFill>
              </a:ln>
              <a:solidFill>
                <a:srgbClr val="FFFF00"/>
              </a:solidFill>
              <a:effectLst>
                <a:outerShdw blurRad="63500" sx="102000" sy="102000" algn="ctr" rotWithShape="0">
                  <a:prstClr val="black">
                    <a:alpha val="40000"/>
                  </a:prstClr>
                </a:outerShdw>
              </a:effectLst>
              <a:uLnTx/>
              <a:uFillTx/>
              <a:latin typeface="Arial Black" panose="020B0A04020102020204" pitchFamily="34" charset="0"/>
              <a:ea typeface="+mn-ea"/>
              <a:cs typeface="+mn-cs"/>
            </a:endParaRPr>
          </a:p>
        </p:txBody>
      </p:sp>
      <p:sp>
        <p:nvSpPr>
          <p:cNvPr id="19" name="Rectangle 18"/>
          <p:cNvSpPr/>
          <p:nvPr/>
        </p:nvSpPr>
        <p:spPr>
          <a:xfrm>
            <a:off x="120392" y="6396926"/>
            <a:ext cx="4575699" cy="369332"/>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technical assistance</a:t>
            </a:r>
            <a:r>
              <a:rPr kumimoji="0" lang="en-US" sz="1800" b="0" i="0" u="none" strike="noStrike" kern="1200" cap="none" spc="0" normalizeH="0" baseline="0" noProof="0" dirty="0">
                <a:ln>
                  <a:noFill/>
                </a:ln>
                <a:solidFill>
                  <a:srgbClr val="FF0000"/>
                </a:solidFill>
                <a:effectLst/>
                <a:uLnTx/>
                <a:uFillTx/>
                <a:latin typeface="Calibri"/>
                <a:ea typeface="+mn-ea"/>
                <a:cs typeface="+mn-cs"/>
              </a:rPr>
              <a:t>, call: 814-865-5355</a:t>
            </a:r>
          </a:p>
        </p:txBody>
      </p:sp>
      <p:sp>
        <p:nvSpPr>
          <p:cNvPr id="2" name="Slide Number Placeholder 1"/>
          <p:cNvSpPr>
            <a:spLocks noGrp="1"/>
          </p:cNvSpPr>
          <p:nvPr>
            <p:ph type="sldNum" sz="quarter" idx="12"/>
          </p:nvPr>
        </p:nvSpPr>
        <p:spPr>
          <a:xfrm>
            <a:off x="6549571" y="640713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4" name="Picture 3"/>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276974" y="5986984"/>
            <a:ext cx="2867025" cy="871016"/>
          </a:xfrm>
          <a:prstGeom prst="rect">
            <a:avLst/>
          </a:prstGeom>
          <a:effectLst>
            <a:softEdge rad="12700"/>
          </a:effectLst>
        </p:spPr>
      </p:pic>
      <p:sp>
        <p:nvSpPr>
          <p:cNvPr id="5" name="Rectangle 4"/>
          <p:cNvSpPr/>
          <p:nvPr/>
        </p:nvSpPr>
        <p:spPr>
          <a:xfrm>
            <a:off x="-99002" y="4269842"/>
            <a:ext cx="9108055" cy="11922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ubtitle 2"/>
          <p:cNvSpPr txBox="1">
            <a:spLocks/>
          </p:cNvSpPr>
          <p:nvPr/>
        </p:nvSpPr>
        <p:spPr>
          <a:xfrm>
            <a:off x="218231" y="4199253"/>
            <a:ext cx="8794933" cy="38100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200" b="1" i="0" u="none" strike="noStrike" kern="1200" cap="none" spc="0" normalizeH="0" baseline="0" noProof="0" dirty="0" smtClean="0">
                <a:ln>
                  <a:noFill/>
                </a:ln>
                <a:solidFill>
                  <a:prstClr val="white"/>
                </a:solidFill>
                <a:effectLst/>
                <a:uLnTx/>
                <a:uFillTx/>
                <a:latin typeface="Calibri"/>
                <a:ea typeface="+mn-ea"/>
                <a:cs typeface="+mn-cs"/>
              </a:rPr>
              <a:t>If </a:t>
            </a:r>
            <a:r>
              <a:rPr kumimoji="0" lang="en-US" sz="2200" b="1" i="0" u="none" strike="noStrike" kern="1200" cap="none" spc="0" normalizeH="0" baseline="0" noProof="0" dirty="0">
                <a:ln>
                  <a:noFill/>
                </a:ln>
                <a:solidFill>
                  <a:prstClr val="white"/>
                </a:solidFill>
                <a:effectLst/>
                <a:uLnTx/>
                <a:uFillTx/>
                <a:latin typeface="Calibri"/>
                <a:ea typeface="+mn-ea"/>
                <a:cs typeface="+mn-cs"/>
              </a:rPr>
              <a:t>you are reading this, then you are successfully seeing the webinar video. </a:t>
            </a:r>
            <a:r>
              <a:rPr kumimoji="0" lang="en-US" sz="2200" b="1" i="0" u="none" strike="noStrike" kern="1200" cap="none" spc="0" normalizeH="0" baseline="0" noProof="0" dirty="0" smtClean="0">
                <a:ln>
                  <a:noFill/>
                </a:ln>
                <a:solidFill>
                  <a:prstClr val="white"/>
                </a:solidFill>
                <a:effectLst/>
                <a:uLnTx/>
                <a:uFillTx/>
                <a:latin typeface="Calibri"/>
                <a:ea typeface="+mn-ea"/>
                <a:cs typeface="+mn-cs"/>
              </a:rPr>
              <a:t>Webinar audio should be automatic through your computer, and options can be accessed in the “audio options” button on the bottom left.  If you are having audio issues, or are in a location where listening via phone is preferable, audio is also available on the CDGRS conference line at: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200" b="1" i="0" u="none" strike="noStrike" kern="1200" cap="none" spc="0" normalizeH="0" baseline="0" noProof="0" dirty="0" smtClean="0">
                <a:ln>
                  <a:noFill/>
                </a:ln>
                <a:solidFill>
                  <a:prstClr val="white"/>
                </a:solidFill>
                <a:effectLst/>
                <a:uLnTx/>
                <a:uFillTx/>
                <a:latin typeface="Calibri"/>
                <a:ea typeface="+mn-ea"/>
                <a:cs typeface="+mn-cs"/>
              </a:rPr>
              <a:t>866-823-7699.  </a:t>
            </a:r>
            <a:endParaRPr kumimoji="0" lang="en-US" sz="2200" b="0" i="0" u="none" strike="noStrike" kern="1200" cap="none" spc="0" normalizeH="0" baseline="0" noProof="0" dirty="0">
              <a:ln>
                <a:noFill/>
              </a:ln>
              <a:solidFill>
                <a:prstClr val="white"/>
              </a:solidFill>
              <a:effectLst/>
              <a:uLnTx/>
              <a:uFillTx/>
              <a:latin typeface="Calibri"/>
              <a:ea typeface="+mn-ea"/>
              <a:cs typeface="+mn-cs"/>
            </a:endParaRPr>
          </a:p>
        </p:txBody>
      </p:sp>
      <p:sp>
        <p:nvSpPr>
          <p:cNvPr id="8" name="Rectangle 7"/>
          <p:cNvSpPr/>
          <p:nvPr/>
        </p:nvSpPr>
        <p:spPr>
          <a:xfrm>
            <a:off x="4652333" y="385723"/>
            <a:ext cx="4572000" cy="1200329"/>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smtClean="0">
                <a:solidFill>
                  <a:prstClr val="white"/>
                </a:solidFill>
                <a:latin typeface="Calibri"/>
              </a:rPr>
              <a:t>6</a:t>
            </a:r>
            <a:r>
              <a:rPr kumimoji="0" lang="en-US" sz="3600" b="1" i="0" u="none" strike="noStrike" kern="1200" cap="none" spc="0" normalizeH="0" baseline="0" noProof="0" dirty="0" smtClean="0">
                <a:ln>
                  <a:noFill/>
                </a:ln>
                <a:solidFill>
                  <a:prstClr val="white"/>
                </a:solidFill>
                <a:effectLst/>
                <a:uLnTx/>
                <a:uFillTx/>
                <a:latin typeface="Calibri"/>
                <a:ea typeface="+mn-ea"/>
                <a:cs typeface="+mn-cs"/>
              </a:rPr>
              <a:t>/18/2018</a:t>
            </a:r>
            <a:endParaRPr kumimoji="0" lang="en-US" sz="36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a:ea typeface="+mn-ea"/>
                <a:cs typeface="+mn-cs"/>
              </a:rPr>
              <a:t>Starts at </a:t>
            </a:r>
            <a:r>
              <a:rPr kumimoji="0" lang="en-US" sz="3600" b="1" i="0" u="none" strike="noStrike" kern="1200" cap="none" spc="0" normalizeH="0" baseline="0" noProof="0" dirty="0" smtClean="0">
                <a:ln>
                  <a:noFill/>
                </a:ln>
                <a:solidFill>
                  <a:prstClr val="white"/>
                </a:solidFill>
                <a:effectLst/>
                <a:uLnTx/>
                <a:uFillTx/>
                <a:latin typeface="Calibri"/>
                <a:ea typeface="+mn-ea"/>
                <a:cs typeface="+mn-cs"/>
              </a:rPr>
              <a:t>9am</a:t>
            </a:r>
            <a:endParaRPr kumimoji="0" lang="en-US" sz="3600" b="1" i="0" u="none" strike="noStrike" kern="1200" cap="none" spc="0" normalizeH="0" baseline="0" noProof="0" dirty="0">
              <a:ln>
                <a:noFill/>
              </a:ln>
              <a:solidFill>
                <a:prstClr val="white"/>
              </a:solidFill>
              <a:effectLst/>
              <a:uLnTx/>
              <a:uFillTx/>
              <a:latin typeface="Calibri"/>
              <a:ea typeface="+mn-ea"/>
              <a:cs typeface="+mn-cs"/>
            </a:endParaRPr>
          </a:p>
        </p:txBody>
      </p:sp>
      <p:pic>
        <p:nvPicPr>
          <p:cNvPr id="6" name="Picture 5"/>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4615698" y="0"/>
            <a:ext cx="4564876" cy="3423657"/>
          </a:xfrm>
          <a:prstGeom prst="rect">
            <a:avLst/>
          </a:prstGeom>
          <a:ln w="38100">
            <a:solidFill>
              <a:schemeClr val="tx1"/>
            </a:solidFill>
          </a:ln>
        </p:spPr>
      </p:pic>
    </p:spTree>
    <p:extLst>
      <p:ext uri="{BB962C8B-B14F-4D97-AF65-F5344CB8AC3E}">
        <p14:creationId xmlns:p14="http://schemas.microsoft.com/office/powerpoint/2010/main" val="3671892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lvl="0" defTabSz="914400">
              <a:tabLst>
                <a:tab pos="4860925" algn="l"/>
              </a:tabLst>
              <a:defRPr/>
            </a:pPr>
            <a:r>
              <a:rPr lang="en-US" sz="2200" b="1" dirty="0">
                <a:solidFill>
                  <a:srgbClr val="FFFFCC"/>
                </a:solidFill>
                <a:latin typeface="Arial" pitchFamily="34" charset="0"/>
              </a:rPr>
              <a:t>Quarterly Report Prep and Overview</a:t>
            </a:r>
          </a:p>
        </p:txBody>
      </p:sp>
      <p:sp>
        <p:nvSpPr>
          <p:cNvPr id="9" name="Subtitle 2"/>
          <p:cNvSpPr txBox="1">
            <a:spLocks/>
          </p:cNvSpPr>
          <p:nvPr/>
        </p:nvSpPr>
        <p:spPr>
          <a:xfrm>
            <a:off x="262458" y="502280"/>
            <a:ext cx="8585201" cy="603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rPr>
              <a:t>Funds Remaining in</a:t>
            </a:r>
            <a:r>
              <a:rPr kumimoji="0" lang="en-US" sz="3200" b="1" i="0" u="sng" strike="noStrike" kern="1200" cap="none" spc="0" normalizeH="0" noProof="0" dirty="0" smtClean="0">
                <a:ln>
                  <a:noFill/>
                </a:ln>
                <a:solidFill>
                  <a:srgbClr val="FFFF00"/>
                </a:solidFill>
                <a:effectLst/>
                <a:uLnTx/>
                <a:uFillTx/>
                <a:latin typeface="Calibri"/>
                <a:ea typeface="Times New Roman"/>
                <a:cs typeface="+mn-cs"/>
              </a:rPr>
              <a:t> Harrisburg</a:t>
            </a:r>
            <a:endPar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smtClean="0">
                <a:solidFill>
                  <a:prstClr val="white"/>
                </a:solidFill>
                <a:latin typeface="Calibri"/>
                <a:ea typeface="Times New Roman"/>
              </a:rPr>
              <a:t>These funds do not include the FY 18/19 money.</a:t>
            </a:r>
          </a:p>
          <a:p>
            <a:pPr lvl="0">
              <a:defRPr/>
            </a:pPr>
            <a:r>
              <a:rPr lang="en-US" b="1" dirty="0" smtClean="0">
                <a:solidFill>
                  <a:prstClr val="white"/>
                </a:solidFill>
                <a:latin typeface="Calibri"/>
                <a:ea typeface="Times New Roman"/>
              </a:rPr>
              <a:t>This balance will be calculated by the remaining funds in Harrisburg minus the replenishment request </a:t>
            </a:r>
            <a:r>
              <a:rPr lang="en-US" b="1" dirty="0">
                <a:solidFill>
                  <a:prstClr val="white"/>
                </a:solidFill>
                <a:ea typeface="Times New Roman"/>
              </a:rPr>
              <a:t>submitted </a:t>
            </a:r>
            <a:r>
              <a:rPr lang="en-US" b="1" dirty="0" smtClean="0">
                <a:solidFill>
                  <a:prstClr val="white"/>
                </a:solidFill>
                <a:ea typeface="Times New Roman"/>
              </a:rPr>
              <a:t>for all </a:t>
            </a:r>
            <a:r>
              <a:rPr lang="en-US" b="1" dirty="0">
                <a:solidFill>
                  <a:prstClr val="white"/>
                </a:solidFill>
                <a:ea typeface="Times New Roman"/>
              </a:rPr>
              <a:t>expenditures prior to July </a:t>
            </a:r>
            <a:endParaRPr lang="en-US" sz="1000" b="1" dirty="0">
              <a:solidFill>
                <a:prstClr val="white"/>
              </a:solidFill>
              <a:ea typeface="Times New Roman"/>
            </a:endParaRPr>
          </a:p>
          <a:p>
            <a:pPr marL="0" lvl="0" indent="0" algn="ctr">
              <a:buNone/>
              <a:defRPr/>
            </a:pPr>
            <a:r>
              <a:rPr lang="en-US" sz="2200" b="1" dirty="0" smtClean="0">
                <a:solidFill>
                  <a:prstClr val="white"/>
                </a:solidFill>
                <a:latin typeface="Calibri"/>
                <a:ea typeface="Times New Roman"/>
              </a:rPr>
              <a:t>Example:</a:t>
            </a:r>
          </a:p>
          <a:p>
            <a:pPr marL="0" lvl="0" indent="0">
              <a:buNone/>
              <a:defRPr/>
            </a:pPr>
            <a:r>
              <a:rPr lang="en-US" sz="2200" b="1" dirty="0" smtClean="0">
                <a:solidFill>
                  <a:prstClr val="white"/>
                </a:solidFill>
                <a:latin typeface="Calibri"/>
                <a:ea typeface="Times New Roman"/>
              </a:rPr>
              <a:t>As of June 30, $20,000 in DGR remains in Harrisburg. On July 20, a request is submitted for $15,000 for </a:t>
            </a:r>
            <a:r>
              <a:rPr lang="en-US" sz="2200" b="1" dirty="0">
                <a:solidFill>
                  <a:prstClr val="white"/>
                </a:solidFill>
                <a:ea typeface="Times New Roman"/>
              </a:rPr>
              <a:t>expenditures prior to July </a:t>
            </a:r>
            <a:r>
              <a:rPr lang="en-US" sz="2200" b="1" dirty="0" smtClean="0">
                <a:solidFill>
                  <a:prstClr val="white"/>
                </a:solidFill>
                <a:ea typeface="Times New Roman"/>
              </a:rPr>
              <a:t>1. Therefore, the balance reported for DGR funds remaining in Harrisburg is $5,000.</a:t>
            </a:r>
          </a:p>
        </p:txBody>
      </p:sp>
      <p:sp>
        <p:nvSpPr>
          <p:cNvPr id="5" name="Rectangle 4"/>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302282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smtClean="0">
                <a:ln>
                  <a:noFill/>
                </a:ln>
                <a:solidFill>
                  <a:srgbClr val="FFFFCC"/>
                </a:solidFill>
                <a:effectLst/>
                <a:uLnTx/>
                <a:uFillTx/>
                <a:latin typeface="Arial" pitchFamily="34" charset="0"/>
                <a:ea typeface="+mn-ea"/>
                <a:cs typeface="+mn-cs"/>
              </a:rPr>
              <a:t>Quarterly</a:t>
            </a:r>
            <a:r>
              <a:rPr kumimoji="0" lang="en-US" sz="2200" b="1" i="0" u="none" strike="noStrike" kern="1200" cap="none" spc="0" normalizeH="0" noProof="0" dirty="0" smtClean="0">
                <a:ln>
                  <a:noFill/>
                </a:ln>
                <a:solidFill>
                  <a:srgbClr val="FFFFCC"/>
                </a:solidFill>
                <a:effectLst/>
                <a:uLnTx/>
                <a:uFillTx/>
                <a:latin typeface="Arial" pitchFamily="34" charset="0"/>
                <a:ea typeface="+mn-ea"/>
                <a:cs typeface="+mn-cs"/>
              </a:rPr>
              <a:t> Report Prep and Overview</a:t>
            </a:r>
            <a:endPar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endParaRPr>
          </a:p>
        </p:txBody>
      </p:sp>
      <p:sp>
        <p:nvSpPr>
          <p:cNvPr id="9" name="Subtitle 2"/>
          <p:cNvSpPr txBox="1">
            <a:spLocks/>
          </p:cNvSpPr>
          <p:nvPr/>
        </p:nvSpPr>
        <p:spPr>
          <a:xfrm>
            <a:off x="270925" y="502279"/>
            <a:ext cx="8509001" cy="44234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rPr>
              <a:t>Preparing</a:t>
            </a:r>
            <a:r>
              <a:rPr kumimoji="0" lang="en-US" sz="2800" b="1" i="0" u="none" strike="noStrike" kern="1200" cap="none" spc="0" normalizeH="0" noProof="0" dirty="0" smtClean="0">
                <a:ln>
                  <a:noFill/>
                </a:ln>
                <a:solidFill>
                  <a:prstClr val="white"/>
                </a:solidFill>
                <a:effectLst/>
                <a:uLnTx/>
                <a:uFillTx/>
                <a:latin typeface="Calibri"/>
                <a:ea typeface="Times New Roman"/>
                <a:cs typeface="+mn-cs"/>
              </a:rPr>
              <a:t> for the new Quarterly reports</a:t>
            </a:r>
            <a:endPar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endParaRPr>
          </a:p>
          <a:p>
            <a:pPr lvl="1">
              <a:buFontTx/>
              <a:buChar char="-"/>
              <a:defRPr/>
            </a:pPr>
            <a:r>
              <a:rPr lang="en-US" b="1" dirty="0">
                <a:solidFill>
                  <a:prstClr val="white"/>
                </a:solidFill>
                <a:ea typeface="Times New Roman"/>
              </a:rPr>
              <a:t>Replenishment Request for spending prior to July 1</a:t>
            </a:r>
          </a:p>
          <a:p>
            <a:pPr marR="0" lvl="1" algn="l" defTabSz="914400" rtl="0" eaLnBrk="1" fontAlgn="auto" latinLnBrk="0" hangingPunct="1">
              <a:lnSpc>
                <a:spcPct val="100000"/>
              </a:lnSpc>
              <a:spcBef>
                <a:spcPct val="20000"/>
              </a:spcBef>
              <a:spcAft>
                <a:spcPts val="0"/>
              </a:spcAft>
              <a:buClrTx/>
              <a:buSzTx/>
              <a:buFontTx/>
              <a:buChar char="-"/>
              <a:tabLst/>
              <a:defRPr/>
            </a:pPr>
            <a:r>
              <a:rPr lang="en-US" b="1" dirty="0" smtClean="0">
                <a:solidFill>
                  <a:prstClr val="white"/>
                </a:solidFill>
                <a:latin typeface="Calibri"/>
                <a:ea typeface="Times New Roman"/>
              </a:rPr>
              <a:t>Financial Statements needed for both DGR &amp; LVR</a:t>
            </a:r>
          </a:p>
          <a:p>
            <a:pPr marR="0" lvl="1" algn="l" defTabSz="914400" rtl="0" eaLnBrk="1" fontAlgn="auto" latinLnBrk="0" hangingPunct="1">
              <a:lnSpc>
                <a:spcPct val="100000"/>
              </a:lnSpc>
              <a:spcBef>
                <a:spcPct val="20000"/>
              </a:spcBef>
              <a:spcAft>
                <a:spcPts val="0"/>
              </a:spcAft>
              <a:buClrTx/>
              <a:buSzTx/>
              <a:buFontTx/>
              <a:buChar char="-"/>
              <a:tabLst/>
              <a:defRPr/>
            </a:pPr>
            <a:r>
              <a:rPr lang="en-US" b="1" dirty="0" smtClean="0">
                <a:solidFill>
                  <a:srgbClr val="FFFF00"/>
                </a:solidFill>
                <a:latin typeface="Calibri"/>
                <a:ea typeface="Times New Roman"/>
              </a:rPr>
              <a:t>GIS Fully Updated</a:t>
            </a:r>
          </a:p>
          <a:p>
            <a:pPr marR="0" lvl="1" algn="l" defTabSz="914400" rtl="0" eaLnBrk="1" fontAlgn="auto" latinLnBrk="0" hangingPunct="1">
              <a:lnSpc>
                <a:spcPct val="100000"/>
              </a:lnSpc>
              <a:spcBef>
                <a:spcPct val="20000"/>
              </a:spcBef>
              <a:spcAft>
                <a:spcPts val="0"/>
              </a:spcAft>
              <a:buClrTx/>
              <a:buSzTx/>
              <a:buFontTx/>
              <a:buChar char="-"/>
              <a:tabLst/>
              <a:defRPr/>
            </a:pPr>
            <a:r>
              <a:rPr lang="en-US" b="1" dirty="0" smtClean="0">
                <a:solidFill>
                  <a:prstClr val="white"/>
                </a:solidFill>
                <a:latin typeface="Calibri"/>
                <a:ea typeface="Times New Roman"/>
              </a:rPr>
              <a:t>Cost and Expenses report entered for the period of January 1 – June 30</a:t>
            </a:r>
          </a:p>
          <a:p>
            <a:pPr marL="457200" marR="0" lvl="1" indent="0" algn="l" defTabSz="914400" rtl="0" eaLnBrk="1" fontAlgn="auto" latinLnBrk="0" hangingPunct="1">
              <a:lnSpc>
                <a:spcPct val="100000"/>
              </a:lnSpc>
              <a:spcBef>
                <a:spcPct val="20000"/>
              </a:spcBef>
              <a:spcAft>
                <a:spcPts val="0"/>
              </a:spcAft>
              <a:buClrTx/>
              <a:buSzTx/>
              <a:buNone/>
              <a:tabLst/>
              <a:defRPr/>
            </a:pPr>
            <a:endPar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endParaRPr>
          </a:p>
          <a:p>
            <a:pPr marL="457200" marR="0" lvl="1" indent="0" algn="ctr" defTabSz="914400" rtl="0" eaLnBrk="1" fontAlgn="auto" latinLnBrk="0" hangingPunct="1">
              <a:lnSpc>
                <a:spcPct val="100000"/>
              </a:lnSpc>
              <a:spcBef>
                <a:spcPct val="20000"/>
              </a:spcBef>
              <a:spcAft>
                <a:spcPts val="0"/>
              </a:spcAft>
              <a:buClrTx/>
              <a:buSzTx/>
              <a:buNone/>
              <a:tabLst/>
              <a:defRPr/>
            </a:pPr>
            <a:r>
              <a:rPr lang="en-US" b="1" u="sng" dirty="0" smtClean="0">
                <a:solidFill>
                  <a:srgbClr val="FFFF00"/>
                </a:solidFill>
                <a:latin typeface="Calibri"/>
                <a:ea typeface="Times New Roman"/>
              </a:rPr>
              <a:t>All 4 items due by Friday, July 20</a:t>
            </a:r>
            <a:endParaRPr kumimoji="0" lang="en-US" sz="2800" b="1" u="sng" strike="noStrike" kern="1200" cap="none" spc="0" normalizeH="0" baseline="0" noProof="0" dirty="0">
              <a:ln>
                <a:noFill/>
              </a:ln>
              <a:solidFill>
                <a:srgbClr val="FFFF00"/>
              </a:solidFill>
              <a:effectLst/>
              <a:uLnTx/>
              <a:uFillTx/>
              <a:latin typeface="Calibri"/>
              <a:ea typeface="Times New Roman"/>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0" name="Rectangle 9"/>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25009991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lvl="0" defTabSz="914400">
              <a:tabLst>
                <a:tab pos="4860925" algn="l"/>
              </a:tabLst>
              <a:defRPr/>
            </a:pPr>
            <a:r>
              <a:rPr lang="en-US" sz="2200" b="1" dirty="0">
                <a:solidFill>
                  <a:srgbClr val="FFFFCC"/>
                </a:solidFill>
                <a:latin typeface="Arial" pitchFamily="34" charset="0"/>
              </a:rPr>
              <a:t>Quarterly Report Prep and Overview</a:t>
            </a:r>
          </a:p>
        </p:txBody>
      </p:sp>
      <p:sp>
        <p:nvSpPr>
          <p:cNvPr id="9" name="Subtitle 2"/>
          <p:cNvSpPr txBox="1">
            <a:spLocks/>
          </p:cNvSpPr>
          <p:nvPr/>
        </p:nvSpPr>
        <p:spPr>
          <a:xfrm>
            <a:off x="262458" y="502280"/>
            <a:ext cx="8585201" cy="603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rPr>
              <a:t>GIS</a:t>
            </a:r>
            <a:r>
              <a:rPr kumimoji="0" lang="en-US" sz="3200" b="1" i="0" u="sng" strike="noStrike" kern="1200" cap="none" spc="0" normalizeH="0" noProof="0" dirty="0" smtClean="0">
                <a:ln>
                  <a:noFill/>
                </a:ln>
                <a:solidFill>
                  <a:srgbClr val="FFFF00"/>
                </a:solidFill>
                <a:effectLst/>
                <a:uLnTx/>
                <a:uFillTx/>
                <a:latin typeface="Calibri"/>
                <a:ea typeface="Times New Roman"/>
                <a:cs typeface="+mn-cs"/>
              </a:rPr>
              <a:t> Requirements</a:t>
            </a:r>
            <a:endPar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smtClean="0">
                <a:solidFill>
                  <a:prstClr val="white"/>
                </a:solidFill>
                <a:latin typeface="Calibri"/>
                <a:ea typeface="Times New Roman"/>
              </a:rPr>
              <a:t>All contracted projects must be entered</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smtClean="0">
                <a:solidFill>
                  <a:prstClr val="white"/>
                </a:solidFill>
                <a:latin typeface="Calibri"/>
                <a:ea typeface="Times New Roman"/>
              </a:rPr>
              <a:t>All completed projects must be marked accordingly</a:t>
            </a:r>
          </a:p>
          <a:p>
            <a:pPr lvl="0">
              <a:defRPr/>
            </a:pPr>
            <a:r>
              <a:rPr lang="en-US" b="1" dirty="0" smtClean="0">
                <a:solidFill>
                  <a:prstClr val="white"/>
                </a:solidFill>
                <a:latin typeface="Calibri"/>
                <a:ea typeface="Times New Roman"/>
              </a:rPr>
              <a:t>Any project payments made starting July 1 </a:t>
            </a:r>
            <a:r>
              <a:rPr lang="en-US" b="1" u="sng" dirty="0" smtClean="0">
                <a:solidFill>
                  <a:prstClr val="white"/>
                </a:solidFill>
                <a:latin typeface="Calibri"/>
                <a:ea typeface="Times New Roman"/>
              </a:rPr>
              <a:t>MUST</a:t>
            </a:r>
            <a:r>
              <a:rPr lang="en-US" b="1" dirty="0" smtClean="0">
                <a:solidFill>
                  <a:prstClr val="white"/>
                </a:solidFill>
                <a:latin typeface="Calibri"/>
                <a:ea typeface="Times New Roman"/>
              </a:rPr>
              <a:t> be entered into the GIS</a:t>
            </a:r>
            <a:endParaRPr lang="en-US" sz="2200" b="1" u="sng" dirty="0" smtClean="0">
              <a:solidFill>
                <a:prstClr val="white"/>
              </a:solidFill>
              <a:ea typeface="Times New Roman"/>
            </a:endParaRPr>
          </a:p>
        </p:txBody>
      </p:sp>
      <p:sp>
        <p:nvSpPr>
          <p:cNvPr id="5" name="Rectangle 4"/>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1631290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lvl="0" defTabSz="914400">
              <a:tabLst>
                <a:tab pos="4860925" algn="l"/>
              </a:tabLst>
              <a:defRPr/>
            </a:pPr>
            <a:r>
              <a:rPr lang="en-US" sz="2200" b="1" dirty="0">
                <a:solidFill>
                  <a:srgbClr val="FFFFCC"/>
                </a:solidFill>
                <a:latin typeface="Arial" pitchFamily="34" charset="0"/>
              </a:rPr>
              <a:t>Quarterly Report Prep and Overview</a:t>
            </a:r>
          </a:p>
        </p:txBody>
      </p:sp>
      <p:sp>
        <p:nvSpPr>
          <p:cNvPr id="9" name="Subtitle 2"/>
          <p:cNvSpPr txBox="1">
            <a:spLocks/>
          </p:cNvSpPr>
          <p:nvPr/>
        </p:nvSpPr>
        <p:spPr>
          <a:xfrm>
            <a:off x="262458" y="502280"/>
            <a:ext cx="8585201" cy="603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rPr>
              <a:t>Project Payments</a:t>
            </a:r>
          </a:p>
          <a:p>
            <a:pPr lvl="0">
              <a:defRPr/>
            </a:pPr>
            <a:r>
              <a:rPr lang="en-US" b="1" dirty="0">
                <a:solidFill>
                  <a:prstClr val="white"/>
                </a:solidFill>
                <a:ea typeface="Times New Roman"/>
              </a:rPr>
              <a:t>Any </a:t>
            </a:r>
            <a:r>
              <a:rPr lang="en-US" b="1" dirty="0" smtClean="0">
                <a:solidFill>
                  <a:prstClr val="white"/>
                </a:solidFill>
                <a:ea typeface="Times New Roman"/>
              </a:rPr>
              <a:t>project payments </a:t>
            </a:r>
            <a:r>
              <a:rPr lang="en-US" b="1" dirty="0">
                <a:solidFill>
                  <a:prstClr val="white"/>
                </a:solidFill>
                <a:ea typeface="Times New Roman"/>
              </a:rPr>
              <a:t>made starting July 1 </a:t>
            </a:r>
            <a:r>
              <a:rPr lang="en-US" b="1" u="sng" dirty="0">
                <a:solidFill>
                  <a:prstClr val="white"/>
                </a:solidFill>
                <a:ea typeface="Times New Roman"/>
              </a:rPr>
              <a:t>MUST</a:t>
            </a:r>
            <a:r>
              <a:rPr lang="en-US" b="1" dirty="0">
                <a:solidFill>
                  <a:prstClr val="white"/>
                </a:solidFill>
                <a:ea typeface="Times New Roman"/>
              </a:rPr>
              <a:t> be entered into the </a:t>
            </a:r>
            <a:r>
              <a:rPr lang="en-US" b="1" dirty="0" smtClean="0">
                <a:solidFill>
                  <a:prstClr val="white"/>
                </a:solidFill>
                <a:ea typeface="Times New Roman"/>
              </a:rPr>
              <a:t>GIS</a:t>
            </a:r>
          </a:p>
          <a:p>
            <a:pPr lvl="1">
              <a:buFont typeface="Arial" panose="020B0604020202020204" pitchFamily="34" charset="0"/>
              <a:buChar char="•"/>
              <a:defRPr/>
            </a:pPr>
            <a:r>
              <a:rPr lang="en-US" b="1" dirty="0" smtClean="0">
                <a:solidFill>
                  <a:prstClr val="white"/>
                </a:solidFill>
                <a:ea typeface="Times New Roman"/>
              </a:rPr>
              <a:t>Required for the new Quarterly Report</a:t>
            </a:r>
          </a:p>
          <a:p>
            <a:pPr lvl="1">
              <a:buFont typeface="Arial" panose="020B0604020202020204" pitchFamily="34" charset="0"/>
              <a:buChar char="•"/>
              <a:defRPr/>
            </a:pPr>
            <a:r>
              <a:rPr lang="en-US" b="1" dirty="0" smtClean="0">
                <a:solidFill>
                  <a:prstClr val="white"/>
                </a:solidFill>
                <a:ea typeface="Times New Roman"/>
              </a:rPr>
              <a:t>Used to generate the replenishment request</a:t>
            </a:r>
          </a:p>
          <a:p>
            <a:pPr lvl="0">
              <a:defRPr/>
            </a:pPr>
            <a:r>
              <a:rPr lang="en-US" b="1" dirty="0" smtClean="0">
                <a:solidFill>
                  <a:prstClr val="white"/>
                </a:solidFill>
                <a:latin typeface="Calibri"/>
                <a:ea typeface="Times New Roman"/>
              </a:rPr>
              <a:t>Project payments made prior to July 1 will not be entered</a:t>
            </a:r>
          </a:p>
          <a:p>
            <a:pPr lvl="1">
              <a:buFont typeface="Arial" panose="020B0604020202020204" pitchFamily="34" charset="0"/>
              <a:buChar char="•"/>
              <a:defRPr/>
            </a:pPr>
            <a:r>
              <a:rPr lang="en-US" b="1" dirty="0" smtClean="0">
                <a:solidFill>
                  <a:prstClr val="white"/>
                </a:solidFill>
                <a:latin typeface="Calibri"/>
                <a:ea typeface="Times New Roman"/>
              </a:rPr>
              <a:t>These were handled by the “June 30” replenishment request </a:t>
            </a:r>
          </a:p>
        </p:txBody>
      </p:sp>
      <p:sp>
        <p:nvSpPr>
          <p:cNvPr id="5" name="Rectangle 4"/>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2938842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smtClean="0">
                <a:ln>
                  <a:noFill/>
                </a:ln>
                <a:solidFill>
                  <a:srgbClr val="FFFFCC"/>
                </a:solidFill>
                <a:effectLst/>
                <a:uLnTx/>
                <a:uFillTx/>
                <a:latin typeface="Arial" pitchFamily="34" charset="0"/>
                <a:ea typeface="+mn-ea"/>
                <a:cs typeface="+mn-cs"/>
              </a:rPr>
              <a:t>Quarterly</a:t>
            </a:r>
            <a:r>
              <a:rPr kumimoji="0" lang="en-US" sz="2200" b="1" i="0" u="none" strike="noStrike" kern="1200" cap="none" spc="0" normalizeH="0" noProof="0" dirty="0" smtClean="0">
                <a:ln>
                  <a:noFill/>
                </a:ln>
                <a:solidFill>
                  <a:srgbClr val="FFFFCC"/>
                </a:solidFill>
                <a:effectLst/>
                <a:uLnTx/>
                <a:uFillTx/>
                <a:latin typeface="Arial" pitchFamily="34" charset="0"/>
                <a:ea typeface="+mn-ea"/>
                <a:cs typeface="+mn-cs"/>
              </a:rPr>
              <a:t> Report Prep and Overview</a:t>
            </a:r>
            <a:endPar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endParaRPr>
          </a:p>
        </p:txBody>
      </p:sp>
      <p:sp>
        <p:nvSpPr>
          <p:cNvPr id="9" name="Subtitle 2"/>
          <p:cNvSpPr txBox="1">
            <a:spLocks/>
          </p:cNvSpPr>
          <p:nvPr/>
        </p:nvSpPr>
        <p:spPr>
          <a:xfrm>
            <a:off x="270925" y="502279"/>
            <a:ext cx="8509001" cy="44234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rPr>
              <a:t>Preparing</a:t>
            </a:r>
            <a:r>
              <a:rPr kumimoji="0" lang="en-US" sz="2800" b="1" i="0" u="none" strike="noStrike" kern="1200" cap="none" spc="0" normalizeH="0" noProof="0" dirty="0" smtClean="0">
                <a:ln>
                  <a:noFill/>
                </a:ln>
                <a:solidFill>
                  <a:prstClr val="white"/>
                </a:solidFill>
                <a:effectLst/>
                <a:uLnTx/>
                <a:uFillTx/>
                <a:latin typeface="Calibri"/>
                <a:ea typeface="Times New Roman"/>
                <a:cs typeface="+mn-cs"/>
              </a:rPr>
              <a:t> for the new Quarterly reports</a:t>
            </a:r>
            <a:endPar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endParaRPr>
          </a:p>
          <a:p>
            <a:pPr lvl="1">
              <a:buFontTx/>
              <a:buChar char="-"/>
              <a:defRPr/>
            </a:pPr>
            <a:r>
              <a:rPr lang="en-US" b="1" dirty="0">
                <a:solidFill>
                  <a:prstClr val="white"/>
                </a:solidFill>
                <a:ea typeface="Times New Roman"/>
              </a:rPr>
              <a:t>Replenishment Request for spending prior to July 1</a:t>
            </a:r>
          </a:p>
          <a:p>
            <a:pPr marR="0" lvl="1" algn="l" defTabSz="914400" rtl="0" eaLnBrk="1" fontAlgn="auto" latinLnBrk="0" hangingPunct="1">
              <a:lnSpc>
                <a:spcPct val="100000"/>
              </a:lnSpc>
              <a:spcBef>
                <a:spcPct val="20000"/>
              </a:spcBef>
              <a:spcAft>
                <a:spcPts val="0"/>
              </a:spcAft>
              <a:buClrTx/>
              <a:buSzTx/>
              <a:buFontTx/>
              <a:buChar char="-"/>
              <a:tabLst/>
              <a:defRPr/>
            </a:pPr>
            <a:r>
              <a:rPr lang="en-US" b="1" dirty="0" smtClean="0">
                <a:solidFill>
                  <a:prstClr val="white"/>
                </a:solidFill>
                <a:latin typeface="Calibri"/>
                <a:ea typeface="Times New Roman"/>
              </a:rPr>
              <a:t>Financial Statements needed for both DGR &amp; LVR</a:t>
            </a:r>
          </a:p>
          <a:p>
            <a:pPr marR="0" lvl="1" algn="l" defTabSz="914400" rtl="0" eaLnBrk="1" fontAlgn="auto" latinLnBrk="0" hangingPunct="1">
              <a:lnSpc>
                <a:spcPct val="100000"/>
              </a:lnSpc>
              <a:spcBef>
                <a:spcPct val="20000"/>
              </a:spcBef>
              <a:spcAft>
                <a:spcPts val="0"/>
              </a:spcAft>
              <a:buClrTx/>
              <a:buSzTx/>
              <a:buFontTx/>
              <a:buChar char="-"/>
              <a:tabLst/>
              <a:defRPr/>
            </a:pPr>
            <a:r>
              <a:rPr lang="en-US" b="1" dirty="0" smtClean="0">
                <a:solidFill>
                  <a:prstClr val="white"/>
                </a:solidFill>
                <a:latin typeface="Calibri"/>
                <a:ea typeface="Times New Roman"/>
              </a:rPr>
              <a:t>GIS Fully Updated</a:t>
            </a:r>
          </a:p>
          <a:p>
            <a:pPr marR="0" lvl="1" algn="l" defTabSz="914400" rtl="0" eaLnBrk="1" fontAlgn="auto" latinLnBrk="0" hangingPunct="1">
              <a:lnSpc>
                <a:spcPct val="100000"/>
              </a:lnSpc>
              <a:spcBef>
                <a:spcPct val="20000"/>
              </a:spcBef>
              <a:spcAft>
                <a:spcPts val="0"/>
              </a:spcAft>
              <a:buClrTx/>
              <a:buSzTx/>
              <a:buFontTx/>
              <a:buChar char="-"/>
              <a:tabLst/>
              <a:defRPr/>
            </a:pPr>
            <a:r>
              <a:rPr lang="en-US" b="1" dirty="0" smtClean="0">
                <a:solidFill>
                  <a:srgbClr val="FFFF00"/>
                </a:solidFill>
                <a:latin typeface="Calibri"/>
                <a:ea typeface="Times New Roman"/>
              </a:rPr>
              <a:t>Cost and Expenses report entered for the period of January 1 – June 30</a:t>
            </a:r>
          </a:p>
          <a:p>
            <a:pPr marL="457200" marR="0" lvl="1" indent="0" algn="l" defTabSz="914400" rtl="0" eaLnBrk="1" fontAlgn="auto" latinLnBrk="0" hangingPunct="1">
              <a:lnSpc>
                <a:spcPct val="100000"/>
              </a:lnSpc>
              <a:spcBef>
                <a:spcPct val="20000"/>
              </a:spcBef>
              <a:spcAft>
                <a:spcPts val="0"/>
              </a:spcAft>
              <a:buClrTx/>
              <a:buSzTx/>
              <a:buNone/>
              <a:tabLst/>
              <a:defRPr/>
            </a:pPr>
            <a:endPar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endParaRPr>
          </a:p>
          <a:p>
            <a:pPr marL="457200" marR="0" lvl="1" indent="0" algn="ctr" defTabSz="914400" rtl="0" eaLnBrk="1" fontAlgn="auto" latinLnBrk="0" hangingPunct="1">
              <a:lnSpc>
                <a:spcPct val="100000"/>
              </a:lnSpc>
              <a:spcBef>
                <a:spcPct val="20000"/>
              </a:spcBef>
              <a:spcAft>
                <a:spcPts val="0"/>
              </a:spcAft>
              <a:buClrTx/>
              <a:buSzTx/>
              <a:buNone/>
              <a:tabLst/>
              <a:defRPr/>
            </a:pPr>
            <a:r>
              <a:rPr lang="en-US" b="1" u="sng" dirty="0" smtClean="0">
                <a:solidFill>
                  <a:srgbClr val="FFFF00"/>
                </a:solidFill>
                <a:latin typeface="Calibri"/>
                <a:ea typeface="Times New Roman"/>
              </a:rPr>
              <a:t>All 4 items due by Friday, July 20</a:t>
            </a:r>
            <a:endParaRPr kumimoji="0" lang="en-US" sz="2800" b="1" u="sng" strike="noStrike" kern="1200" cap="none" spc="0" normalizeH="0" baseline="0" noProof="0" dirty="0">
              <a:ln>
                <a:noFill/>
              </a:ln>
              <a:solidFill>
                <a:srgbClr val="FFFF00"/>
              </a:solidFill>
              <a:effectLst/>
              <a:uLnTx/>
              <a:uFillTx/>
              <a:latin typeface="Calibri"/>
              <a:ea typeface="Times New Roman"/>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0" name="Rectangle 9"/>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4271116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lvl="0" defTabSz="914400">
              <a:tabLst>
                <a:tab pos="4860925" algn="l"/>
              </a:tabLst>
              <a:defRPr/>
            </a:pPr>
            <a:r>
              <a:rPr lang="en-US" sz="2200" b="1" dirty="0">
                <a:solidFill>
                  <a:srgbClr val="FFFFCC"/>
                </a:solidFill>
                <a:latin typeface="Arial" pitchFamily="34" charset="0"/>
              </a:rPr>
              <a:t>Quarterly Report Prep and Overview</a:t>
            </a:r>
          </a:p>
        </p:txBody>
      </p:sp>
      <p:sp>
        <p:nvSpPr>
          <p:cNvPr id="5" name="Rectangle 4"/>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grpSp>
        <p:nvGrpSpPr>
          <p:cNvPr id="3" name="Group 2"/>
          <p:cNvGrpSpPr/>
          <p:nvPr/>
        </p:nvGrpSpPr>
        <p:grpSpPr>
          <a:xfrm>
            <a:off x="262458" y="468412"/>
            <a:ext cx="8863720" cy="6064468"/>
            <a:chOff x="262458" y="468412"/>
            <a:chExt cx="8863720" cy="6064468"/>
          </a:xfrm>
        </p:grpSpPr>
        <p:sp>
          <p:nvSpPr>
            <p:cNvPr id="9" name="Subtitle 2"/>
            <p:cNvSpPr txBox="1">
              <a:spLocks/>
            </p:cNvSpPr>
            <p:nvPr/>
          </p:nvSpPr>
          <p:spPr>
            <a:xfrm>
              <a:off x="262458" y="502280"/>
              <a:ext cx="8585201" cy="603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rPr>
                <a:t>Cost and Expenses Report</a:t>
              </a:r>
            </a:p>
            <a:p>
              <a:pPr>
                <a:defRPr/>
              </a:pPr>
              <a:r>
                <a:rPr lang="en-US" b="1" dirty="0" smtClean="0">
                  <a:solidFill>
                    <a:prstClr val="white"/>
                  </a:solidFill>
                  <a:ea typeface="Times New Roman"/>
                </a:rPr>
                <a:t>This </a:t>
              </a:r>
              <a:r>
                <a:rPr lang="en-US" b="1" dirty="0">
                  <a:solidFill>
                    <a:prstClr val="white"/>
                  </a:solidFill>
                  <a:ea typeface="Times New Roman"/>
                </a:rPr>
                <a:t>report </a:t>
              </a:r>
              <a:r>
                <a:rPr lang="en-US" b="1" dirty="0" smtClean="0">
                  <a:solidFill>
                    <a:prstClr val="white"/>
                  </a:solidFill>
                  <a:ea typeface="Times New Roman"/>
                </a:rPr>
                <a:t>must be entered</a:t>
              </a:r>
              <a:br>
                <a:rPr lang="en-US" b="1" dirty="0" smtClean="0">
                  <a:solidFill>
                    <a:prstClr val="white"/>
                  </a:solidFill>
                  <a:ea typeface="Times New Roman"/>
                </a:rPr>
              </a:br>
              <a:r>
                <a:rPr lang="en-US" b="1" dirty="0" smtClean="0">
                  <a:solidFill>
                    <a:prstClr val="white"/>
                  </a:solidFill>
                  <a:ea typeface="Times New Roman"/>
                </a:rPr>
                <a:t>for both DGR and LVR for the</a:t>
              </a:r>
              <a:br>
                <a:rPr lang="en-US" b="1" dirty="0" smtClean="0">
                  <a:solidFill>
                    <a:prstClr val="white"/>
                  </a:solidFill>
                  <a:ea typeface="Times New Roman"/>
                </a:rPr>
              </a:br>
              <a:r>
                <a:rPr lang="en-US" b="1" dirty="0" smtClean="0">
                  <a:solidFill>
                    <a:prstClr val="white"/>
                  </a:solidFill>
                  <a:ea typeface="Times New Roman"/>
                </a:rPr>
                <a:t>period of </a:t>
              </a:r>
              <a:r>
                <a:rPr lang="en-US" b="1" u="sng" dirty="0">
                  <a:solidFill>
                    <a:prstClr val="white"/>
                  </a:solidFill>
                  <a:ea typeface="Times New Roman"/>
                </a:rPr>
                <a:t>January 1 – June </a:t>
              </a:r>
              <a:r>
                <a:rPr lang="en-US" b="1" u="sng" dirty="0" smtClean="0">
                  <a:solidFill>
                    <a:prstClr val="white"/>
                  </a:solidFill>
                  <a:ea typeface="Times New Roman"/>
                </a:rPr>
                <a:t>30</a:t>
              </a:r>
            </a:p>
            <a:p>
              <a:pPr>
                <a:defRPr/>
              </a:pPr>
              <a:r>
                <a:rPr lang="en-US" b="1" dirty="0" smtClean="0">
                  <a:solidFill>
                    <a:prstClr val="white"/>
                  </a:solidFill>
                  <a:latin typeface="Calibri"/>
                  <a:ea typeface="Times New Roman"/>
                </a:rPr>
                <a:t>Admin/Edu expenses for both</a:t>
              </a:r>
              <a:br>
                <a:rPr lang="en-US" b="1" dirty="0" smtClean="0">
                  <a:solidFill>
                    <a:prstClr val="white"/>
                  </a:solidFill>
                  <a:latin typeface="Calibri"/>
                  <a:ea typeface="Times New Roman"/>
                </a:rPr>
              </a:br>
              <a:r>
                <a:rPr lang="en-US" b="1" dirty="0" smtClean="0">
                  <a:solidFill>
                    <a:prstClr val="white"/>
                  </a:solidFill>
                  <a:latin typeface="Calibri"/>
                  <a:ea typeface="Times New Roman"/>
                </a:rPr>
                <a:t>programs</a:t>
              </a:r>
            </a:p>
            <a:p>
              <a:pPr>
                <a:defRPr/>
              </a:pPr>
              <a:r>
                <a:rPr lang="en-US" b="1" dirty="0" smtClean="0">
                  <a:solidFill>
                    <a:prstClr val="white"/>
                  </a:solidFill>
                  <a:latin typeface="Calibri"/>
                  <a:ea typeface="Times New Roman"/>
                </a:rPr>
                <a:t>Same report used when completing the ASR</a:t>
              </a:r>
            </a:p>
            <a:p>
              <a:pPr>
                <a:defRPr/>
              </a:pPr>
              <a:r>
                <a:rPr lang="en-US" b="1" dirty="0" smtClean="0">
                  <a:solidFill>
                    <a:prstClr val="white"/>
                  </a:solidFill>
                  <a:latin typeface="Calibri"/>
                  <a:ea typeface="Times New Roman"/>
                </a:rPr>
                <a:t>Leave stone cost as the default. This will be appropriately completed for the 2018 ASR.</a:t>
              </a:r>
              <a:endParaRPr lang="en-US" b="1" dirty="0">
                <a:solidFill>
                  <a:prstClr val="white"/>
                </a:solidFill>
                <a:latin typeface="Calibri"/>
                <a:ea typeface="Times New Roman"/>
              </a:endParaRPr>
            </a:p>
            <a:p>
              <a:pPr>
                <a:defRPr/>
              </a:pPr>
              <a:endParaRPr lang="en-US" b="1" dirty="0">
                <a:solidFill>
                  <a:prstClr val="white"/>
                </a:solidFill>
                <a:ea typeface="Times New Roman"/>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618753" y="468412"/>
              <a:ext cx="3507425" cy="3045593"/>
            </a:xfrm>
            <a:prstGeom prst="rect">
              <a:avLst/>
            </a:prstGeom>
            <a:ln>
              <a:noFill/>
            </a:ln>
            <a:effectLst>
              <a:softEdge rad="112500"/>
            </a:effectLst>
          </p:spPr>
        </p:pic>
      </p:grpSp>
    </p:spTree>
    <p:extLst>
      <p:ext uri="{BB962C8B-B14F-4D97-AF65-F5344CB8AC3E}">
        <p14:creationId xmlns:p14="http://schemas.microsoft.com/office/powerpoint/2010/main" val="2156994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4" cstate="print"/>
          <a:stretch>
            <a:fillRect/>
          </a:stretch>
        </p:blipFill>
        <p:spPr>
          <a:xfrm>
            <a:off x="152400" y="1162161"/>
            <a:ext cx="8878888" cy="5013960"/>
          </a:xfrm>
          <a:prstGeom prst="rect">
            <a:avLst/>
          </a:prstGeom>
        </p:spPr>
      </p:pic>
      <p:pic>
        <p:nvPicPr>
          <p:cNvPr id="8" name="Picture 7"/>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041204" y="106630"/>
            <a:ext cx="4724400" cy="5410200"/>
          </a:xfrm>
          <a:prstGeom prst="rect">
            <a:avLst/>
          </a:prstGeom>
          <a:ln w="76200">
            <a:solidFill>
              <a:srgbClr val="FF0000"/>
            </a:solidFill>
          </a:ln>
          <a:effectLst>
            <a:outerShdw blurRad="50800" dist="38100" dir="2700000" algn="tl" rotWithShape="0">
              <a:prstClr val="black">
                <a:alpha val="40000"/>
              </a:prstClr>
            </a:outerShdw>
          </a:effectLst>
        </p:spPr>
      </p:pic>
      <p:sp>
        <p:nvSpPr>
          <p:cNvPr id="4" name="TextBox 3"/>
          <p:cNvSpPr txBox="1"/>
          <p:nvPr/>
        </p:nvSpPr>
        <p:spPr>
          <a:xfrm>
            <a:off x="4963989" y="45387"/>
            <a:ext cx="100380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Calibri"/>
                <a:ea typeface="+mn-ea"/>
                <a:cs typeface="+mn-cs"/>
              </a:rPr>
              <a:t>Q&amp;A</a:t>
            </a:r>
            <a:endParaRPr kumimoji="0" lang="en-US" sz="3200" b="1" i="0" u="none" strike="noStrike" kern="1200" cap="none" spc="0" normalizeH="0" baseline="0" noProof="0" dirty="0">
              <a:ln>
                <a:noFill/>
              </a:ln>
              <a:solidFill>
                <a:srgbClr val="FF0000"/>
              </a:solidFill>
              <a:effectLst/>
              <a:uLnTx/>
              <a:uFillTx/>
              <a:latin typeface="Calibri"/>
              <a:ea typeface="+mn-ea"/>
              <a:cs typeface="+mn-cs"/>
            </a:endParaRPr>
          </a:p>
        </p:txBody>
      </p:sp>
      <p:sp>
        <p:nvSpPr>
          <p:cNvPr id="10" name="TextBox 9"/>
          <p:cNvSpPr txBox="1"/>
          <p:nvPr/>
        </p:nvSpPr>
        <p:spPr>
          <a:xfrm>
            <a:off x="3337251" y="3165099"/>
            <a:ext cx="303807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smtClean="0">
                <a:ln>
                  <a:noFill/>
                </a:ln>
                <a:solidFill>
                  <a:srgbClr val="FF0000"/>
                </a:solidFill>
                <a:effectLst/>
                <a:uLnTx/>
                <a:uFillTx/>
                <a:latin typeface="Calibri"/>
                <a:ea typeface="+mn-ea"/>
                <a:cs typeface="+mn-cs"/>
              </a:rPr>
              <a:t>Note you can ask a question anonymously</a:t>
            </a:r>
            <a:endParaRPr kumimoji="0" lang="en-US" sz="2000" b="0" i="1" u="none" strike="noStrike" kern="1200" cap="none" spc="0" normalizeH="0" baseline="0" noProof="0" dirty="0">
              <a:ln>
                <a:noFill/>
              </a:ln>
              <a:solidFill>
                <a:srgbClr val="FF0000"/>
              </a:solidFill>
              <a:effectLst/>
              <a:uLnTx/>
              <a:uFillTx/>
              <a:latin typeface="Calibri"/>
              <a:ea typeface="+mn-ea"/>
              <a:cs typeface="+mn-cs"/>
            </a:endParaRPr>
          </a:p>
        </p:txBody>
      </p:sp>
      <p:sp>
        <p:nvSpPr>
          <p:cNvPr id="11" name="TextBox 10"/>
          <p:cNvSpPr txBox="1"/>
          <p:nvPr/>
        </p:nvSpPr>
        <p:spPr>
          <a:xfrm>
            <a:off x="4672904" y="4694706"/>
            <a:ext cx="1003801"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Calibri"/>
                <a:ea typeface="+mn-ea"/>
                <a:cs typeface="+mn-cs"/>
              </a:rPr>
              <a:t>Q&amp;A</a:t>
            </a:r>
            <a:endParaRPr kumimoji="0" lang="en-US" sz="3200" b="1" i="0" u="none" strike="noStrike" kern="1200" cap="none" spc="0" normalizeH="0" baseline="0" noProof="0" dirty="0">
              <a:ln>
                <a:noFill/>
              </a:ln>
              <a:solidFill>
                <a:srgbClr val="FF0000"/>
              </a:solidFill>
              <a:effectLst/>
              <a:uLnTx/>
              <a:uFillTx/>
              <a:latin typeface="Calibri"/>
              <a:ea typeface="+mn-ea"/>
              <a:cs typeface="+mn-cs"/>
            </a:endParaRPr>
          </a:p>
        </p:txBody>
      </p:sp>
      <p:sp>
        <p:nvSpPr>
          <p:cNvPr id="12" name="Right Arrow 11"/>
          <p:cNvSpPr/>
          <p:nvPr/>
        </p:nvSpPr>
        <p:spPr>
          <a:xfrm rot="6927166">
            <a:off x="3161263" y="4322139"/>
            <a:ext cx="1190615" cy="178249"/>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3" name="Oval 2"/>
          <p:cNvSpPr/>
          <p:nvPr/>
        </p:nvSpPr>
        <p:spPr>
          <a:xfrm>
            <a:off x="4946204" y="5774201"/>
            <a:ext cx="457200" cy="4267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ight Arrow 8"/>
          <p:cNvSpPr/>
          <p:nvPr/>
        </p:nvSpPr>
        <p:spPr>
          <a:xfrm rot="5400000">
            <a:off x="4818190" y="5212030"/>
            <a:ext cx="685800" cy="60960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 name="Rectangle 12"/>
          <p:cNvSpPr/>
          <p:nvPr/>
        </p:nvSpPr>
        <p:spPr>
          <a:xfrm>
            <a:off x="0" y="6211669"/>
            <a:ext cx="3810000"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audio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0000"/>
                </a:solidFill>
                <a:effectLst/>
                <a:uLnTx/>
                <a:uFillTx/>
                <a:latin typeface="Calibri"/>
                <a:ea typeface="+mn-ea"/>
                <a:cs typeface="+mn-cs"/>
              </a:rPr>
              <a:t>For technical </a:t>
            </a: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assistance: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4" name="Oval 13"/>
          <p:cNvSpPr/>
          <p:nvPr/>
        </p:nvSpPr>
        <p:spPr>
          <a:xfrm>
            <a:off x="8311488" y="6321449"/>
            <a:ext cx="457200" cy="4267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TextBox 14"/>
          <p:cNvSpPr txBox="1"/>
          <p:nvPr/>
        </p:nvSpPr>
        <p:spPr>
          <a:xfrm>
            <a:off x="7000569" y="6321449"/>
            <a:ext cx="96103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smtClean="0">
                <a:ln>
                  <a:noFill/>
                </a:ln>
                <a:solidFill>
                  <a:srgbClr val="FF0000"/>
                </a:solidFill>
                <a:effectLst/>
                <a:uLnTx/>
                <a:uFillTx/>
                <a:latin typeface="Calibri"/>
                <a:ea typeface="+mn-ea"/>
                <a:cs typeface="+mn-cs"/>
              </a:rPr>
              <a:t>Slide #</a:t>
            </a:r>
            <a:endParaRPr kumimoji="0" lang="en-US" sz="2000" b="0" i="1" u="none" strike="noStrike" kern="1200" cap="none" spc="0" normalizeH="0" baseline="0" noProof="0" dirty="0">
              <a:ln>
                <a:noFill/>
              </a:ln>
              <a:solidFill>
                <a:srgbClr val="FF0000"/>
              </a:solidFill>
              <a:effectLst/>
              <a:uLnTx/>
              <a:uFillTx/>
              <a:latin typeface="Calibri"/>
              <a:ea typeface="+mn-ea"/>
              <a:cs typeface="+mn-cs"/>
            </a:endParaRPr>
          </a:p>
        </p:txBody>
      </p:sp>
      <p:sp>
        <p:nvSpPr>
          <p:cNvPr id="16" name="Right Arrow 15"/>
          <p:cNvSpPr/>
          <p:nvPr/>
        </p:nvSpPr>
        <p:spPr>
          <a:xfrm>
            <a:off x="7982492" y="6411464"/>
            <a:ext cx="308105" cy="246740"/>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337468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lvl="0" defTabSz="914400">
              <a:tabLst>
                <a:tab pos="4860925" algn="l"/>
              </a:tabLst>
              <a:defRPr/>
            </a:pPr>
            <a:r>
              <a:rPr lang="en-US" sz="2200" b="1" dirty="0">
                <a:solidFill>
                  <a:srgbClr val="FFFFCC"/>
                </a:solidFill>
                <a:latin typeface="Arial" pitchFamily="34" charset="0"/>
              </a:rPr>
              <a:t>Quarterly Report Prep and Overview</a:t>
            </a:r>
          </a:p>
        </p:txBody>
      </p:sp>
      <p:sp>
        <p:nvSpPr>
          <p:cNvPr id="9" name="Subtitle 2"/>
          <p:cNvSpPr txBox="1">
            <a:spLocks/>
          </p:cNvSpPr>
          <p:nvPr/>
        </p:nvSpPr>
        <p:spPr>
          <a:xfrm>
            <a:off x="262458" y="502280"/>
            <a:ext cx="8585201" cy="558388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buNone/>
              <a:defRPr/>
            </a:pPr>
            <a:r>
              <a:rPr lang="en-US" b="1" dirty="0">
                <a:solidFill>
                  <a:srgbClr val="FFFF00"/>
                </a:solidFill>
                <a:ea typeface="Times New Roman"/>
              </a:rPr>
              <a:t>Major Changes to the DGLVR GIS </a:t>
            </a:r>
            <a:r>
              <a:rPr lang="en-US" b="1" dirty="0" smtClean="0">
                <a:solidFill>
                  <a:srgbClr val="FFFF00"/>
                </a:solidFill>
                <a:ea typeface="Times New Roman"/>
              </a:rPr>
              <a:t>system:</a:t>
            </a:r>
          </a:p>
          <a:p>
            <a:pPr>
              <a:defRPr/>
            </a:pPr>
            <a:r>
              <a:rPr lang="en-US" sz="2600" b="1" dirty="0" smtClean="0">
                <a:solidFill>
                  <a:srgbClr val="FFFF00"/>
                </a:solidFill>
                <a:ea typeface="Times New Roman"/>
              </a:rPr>
              <a:t>Required to </a:t>
            </a:r>
            <a:r>
              <a:rPr lang="en-US" sz="2600" b="1" dirty="0">
                <a:solidFill>
                  <a:srgbClr val="FFFF00"/>
                </a:solidFill>
                <a:ea typeface="Times New Roman"/>
              </a:rPr>
              <a:t>enter individual project checks:</a:t>
            </a:r>
            <a:r>
              <a:rPr lang="en-US" sz="2600" b="1" dirty="0">
                <a:solidFill>
                  <a:prstClr val="white"/>
                </a:solidFill>
                <a:ea typeface="Times New Roman"/>
              </a:rPr>
              <a:t> This allows more accurate and timely tracking </a:t>
            </a:r>
            <a:r>
              <a:rPr lang="en-US" sz="2600" b="1" dirty="0" smtClean="0">
                <a:solidFill>
                  <a:prstClr val="white"/>
                </a:solidFill>
                <a:ea typeface="Times New Roman"/>
              </a:rPr>
              <a:t>when projects </a:t>
            </a:r>
            <a:r>
              <a:rPr lang="en-US" sz="2600" b="1" dirty="0">
                <a:solidFill>
                  <a:prstClr val="white"/>
                </a:solidFill>
                <a:ea typeface="Times New Roman"/>
              </a:rPr>
              <a:t>stay “active” for several months or </a:t>
            </a:r>
            <a:r>
              <a:rPr lang="en-US" sz="2600" b="1" dirty="0" smtClean="0">
                <a:solidFill>
                  <a:prstClr val="white"/>
                </a:solidFill>
                <a:ea typeface="Times New Roman"/>
              </a:rPr>
              <a:t>years.</a:t>
            </a:r>
          </a:p>
          <a:p>
            <a:pPr>
              <a:defRPr/>
            </a:pPr>
            <a:r>
              <a:rPr lang="en-US" sz="2600" b="1" dirty="0" smtClean="0">
                <a:solidFill>
                  <a:srgbClr val="FFFF00"/>
                </a:solidFill>
                <a:ea typeface="Times New Roman"/>
              </a:rPr>
              <a:t>More </a:t>
            </a:r>
            <a:r>
              <a:rPr lang="en-US" sz="2600" b="1" dirty="0">
                <a:solidFill>
                  <a:srgbClr val="FFFF00"/>
                </a:solidFill>
                <a:ea typeface="Times New Roman"/>
              </a:rPr>
              <a:t>detailed financial reporting:</a:t>
            </a:r>
            <a:r>
              <a:rPr lang="en-US" sz="2600" b="1" dirty="0">
                <a:solidFill>
                  <a:prstClr val="white"/>
                </a:solidFill>
                <a:ea typeface="Times New Roman"/>
              </a:rPr>
              <a:t> The system will now provide complete accounting </a:t>
            </a:r>
            <a:r>
              <a:rPr lang="en-US" sz="2600" b="1" dirty="0" smtClean="0">
                <a:solidFill>
                  <a:prstClr val="white"/>
                </a:solidFill>
                <a:ea typeface="Times New Roman"/>
              </a:rPr>
              <a:t>including allocations</a:t>
            </a:r>
            <a:r>
              <a:rPr lang="en-US" sz="2600" b="1" dirty="0">
                <a:solidFill>
                  <a:prstClr val="white"/>
                </a:solidFill>
                <a:ea typeface="Times New Roman"/>
              </a:rPr>
              <a:t>, spending, income, and interest for a complete picture of district </a:t>
            </a:r>
            <a:r>
              <a:rPr lang="en-US" sz="2600" b="1" dirty="0" smtClean="0">
                <a:solidFill>
                  <a:prstClr val="white"/>
                </a:solidFill>
                <a:ea typeface="Times New Roman"/>
              </a:rPr>
              <a:t>Program finances at the local level and in Harrisburg.</a:t>
            </a:r>
            <a:endParaRPr lang="en-US" sz="2600" b="1" dirty="0">
              <a:solidFill>
                <a:prstClr val="white"/>
              </a:solidFill>
              <a:ea typeface="Times New Roman"/>
            </a:endParaRPr>
          </a:p>
          <a:p>
            <a:pPr>
              <a:defRPr/>
            </a:pPr>
            <a:r>
              <a:rPr lang="en-US" sz="2600" b="1" dirty="0" smtClean="0">
                <a:solidFill>
                  <a:srgbClr val="FFFF00"/>
                </a:solidFill>
                <a:ea typeface="Times New Roman"/>
              </a:rPr>
              <a:t>More </a:t>
            </a:r>
            <a:r>
              <a:rPr lang="en-US" sz="2600" b="1" dirty="0">
                <a:solidFill>
                  <a:srgbClr val="FFFF00"/>
                </a:solidFill>
                <a:ea typeface="Times New Roman"/>
              </a:rPr>
              <a:t>frequent financial reporting:</a:t>
            </a:r>
            <a:r>
              <a:rPr lang="en-US" sz="2600" b="1" dirty="0">
                <a:solidFill>
                  <a:prstClr val="white"/>
                </a:solidFill>
                <a:ea typeface="Times New Roman"/>
              </a:rPr>
              <a:t> The system will move the Program from annual to </a:t>
            </a:r>
            <a:r>
              <a:rPr lang="en-US" sz="2600" b="1" dirty="0" smtClean="0">
                <a:solidFill>
                  <a:prstClr val="white"/>
                </a:solidFill>
                <a:ea typeface="Times New Roman"/>
              </a:rPr>
              <a:t>quarterly reporting</a:t>
            </a:r>
            <a:r>
              <a:rPr lang="en-US" sz="2600" b="1" dirty="0">
                <a:solidFill>
                  <a:prstClr val="white"/>
                </a:solidFill>
                <a:ea typeface="Times New Roman"/>
              </a:rPr>
              <a:t>.</a:t>
            </a:r>
          </a:p>
          <a:p>
            <a:pPr>
              <a:defRPr/>
            </a:pPr>
            <a:r>
              <a:rPr lang="en-US" sz="2600" b="1" dirty="0" smtClean="0">
                <a:solidFill>
                  <a:srgbClr val="FFFF00"/>
                </a:solidFill>
                <a:ea typeface="Times New Roman"/>
              </a:rPr>
              <a:t>Automated </a:t>
            </a:r>
            <a:r>
              <a:rPr lang="en-US" sz="2600" b="1" dirty="0">
                <a:solidFill>
                  <a:srgbClr val="FFFF00"/>
                </a:solidFill>
                <a:ea typeface="Times New Roman"/>
              </a:rPr>
              <a:t>quarterly replenishments:</a:t>
            </a:r>
            <a:r>
              <a:rPr lang="en-US" sz="2600" b="1" dirty="0">
                <a:solidFill>
                  <a:prstClr val="white"/>
                </a:solidFill>
                <a:ea typeface="Times New Roman"/>
              </a:rPr>
              <a:t> Replenishments will now be generated </a:t>
            </a:r>
            <a:r>
              <a:rPr lang="en-US" sz="2600" b="1" dirty="0" smtClean="0">
                <a:solidFill>
                  <a:prstClr val="white"/>
                </a:solidFill>
                <a:ea typeface="Times New Roman"/>
              </a:rPr>
              <a:t>automatically each </a:t>
            </a:r>
            <a:r>
              <a:rPr lang="en-US" sz="2600" b="1" dirty="0">
                <a:solidFill>
                  <a:prstClr val="white"/>
                </a:solidFill>
                <a:ea typeface="Times New Roman"/>
              </a:rPr>
              <a:t>quarter based on spending for that quarter. CD managers will now be required to have </a:t>
            </a:r>
            <a:r>
              <a:rPr lang="en-US" sz="2600" b="1" dirty="0" smtClean="0">
                <a:solidFill>
                  <a:prstClr val="white"/>
                </a:solidFill>
                <a:ea typeface="Times New Roman"/>
              </a:rPr>
              <a:t>a GIS </a:t>
            </a:r>
            <a:r>
              <a:rPr lang="en-US" sz="2600" b="1" dirty="0">
                <a:solidFill>
                  <a:prstClr val="white"/>
                </a:solidFill>
                <a:ea typeface="Times New Roman"/>
              </a:rPr>
              <a:t>access account in order to approve and submit replenishments.</a:t>
            </a:r>
          </a:p>
        </p:txBody>
      </p:sp>
      <p:sp>
        <p:nvSpPr>
          <p:cNvPr id="5" name="Rectangle 4"/>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237244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lvl="0" defTabSz="914400">
              <a:tabLst>
                <a:tab pos="4860925" algn="l"/>
              </a:tabLst>
              <a:defRPr/>
            </a:pPr>
            <a:r>
              <a:rPr lang="en-US" sz="2200" b="1" dirty="0">
                <a:solidFill>
                  <a:srgbClr val="FFFFCC"/>
                </a:solidFill>
                <a:latin typeface="Arial" pitchFamily="34" charset="0"/>
              </a:rPr>
              <a:t>Quarterly Report Prep and Overview</a:t>
            </a:r>
          </a:p>
        </p:txBody>
      </p:sp>
      <p:sp>
        <p:nvSpPr>
          <p:cNvPr id="9" name="Subtitle 2"/>
          <p:cNvSpPr txBox="1">
            <a:spLocks/>
          </p:cNvSpPr>
          <p:nvPr/>
        </p:nvSpPr>
        <p:spPr>
          <a:xfrm>
            <a:off x="262458" y="502280"/>
            <a:ext cx="8585201" cy="5583888"/>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buNone/>
              <a:defRPr/>
            </a:pPr>
            <a:r>
              <a:rPr lang="en-US" b="1" dirty="0">
                <a:solidFill>
                  <a:srgbClr val="FFFF00"/>
                </a:solidFill>
                <a:ea typeface="Times New Roman"/>
              </a:rPr>
              <a:t>GIS Update Implementation Timeline:</a:t>
            </a:r>
            <a:endParaRPr lang="en-US" b="1" dirty="0" smtClean="0">
              <a:solidFill>
                <a:srgbClr val="FFFF00"/>
              </a:solidFill>
              <a:ea typeface="Times New Roman"/>
            </a:endParaRPr>
          </a:p>
          <a:p>
            <a:pPr>
              <a:defRPr/>
            </a:pPr>
            <a:r>
              <a:rPr lang="en-US" sz="2600" b="1" dirty="0">
                <a:solidFill>
                  <a:srgbClr val="FFFF00"/>
                </a:solidFill>
                <a:ea typeface="Times New Roman"/>
              </a:rPr>
              <a:t>June 18, June 21, June 26: </a:t>
            </a:r>
            <a:r>
              <a:rPr lang="en-US" sz="2600" b="1" dirty="0">
                <a:solidFill>
                  <a:schemeClr val="bg1"/>
                </a:solidFill>
                <a:ea typeface="Times New Roman"/>
              </a:rPr>
              <a:t>Webinars for all CDS: </a:t>
            </a:r>
            <a:r>
              <a:rPr lang="en-US" sz="2600" b="1" dirty="0" smtClean="0">
                <a:solidFill>
                  <a:schemeClr val="bg1"/>
                </a:solidFill>
                <a:ea typeface="Times New Roman"/>
              </a:rPr>
              <a:t>Will </a:t>
            </a:r>
            <a:r>
              <a:rPr lang="en-US" sz="2600" b="1" dirty="0">
                <a:solidFill>
                  <a:schemeClr val="bg1"/>
                </a:solidFill>
                <a:ea typeface="Times New Roman"/>
              </a:rPr>
              <a:t>provide a </a:t>
            </a:r>
            <a:r>
              <a:rPr lang="en-US" sz="2600" b="1" dirty="0" smtClean="0">
                <a:solidFill>
                  <a:schemeClr val="bg1"/>
                </a:solidFill>
                <a:ea typeface="Times New Roman"/>
              </a:rPr>
              <a:t>brief overview </a:t>
            </a:r>
            <a:r>
              <a:rPr lang="en-US" sz="2600" b="1" dirty="0">
                <a:solidFill>
                  <a:schemeClr val="bg1"/>
                </a:solidFill>
                <a:ea typeface="Times New Roman"/>
              </a:rPr>
              <a:t>of the new system and the plan for </a:t>
            </a:r>
            <a:r>
              <a:rPr lang="en-US" sz="2600" b="1" dirty="0" smtClean="0">
                <a:solidFill>
                  <a:schemeClr val="bg1"/>
                </a:solidFill>
                <a:ea typeface="Times New Roman"/>
              </a:rPr>
              <a:t>implementation.</a:t>
            </a:r>
          </a:p>
          <a:p>
            <a:pPr>
              <a:defRPr/>
            </a:pPr>
            <a:r>
              <a:rPr lang="en-US" sz="2600" b="1" dirty="0" smtClean="0">
                <a:solidFill>
                  <a:srgbClr val="FFFF00"/>
                </a:solidFill>
                <a:ea typeface="Times New Roman"/>
              </a:rPr>
              <a:t>July </a:t>
            </a:r>
            <a:r>
              <a:rPr lang="en-US" sz="2600" b="1" dirty="0">
                <a:solidFill>
                  <a:srgbClr val="FFFF00"/>
                </a:solidFill>
                <a:ea typeface="Times New Roman"/>
              </a:rPr>
              <a:t>1:</a:t>
            </a:r>
            <a:r>
              <a:rPr lang="en-US" sz="2600" b="1" dirty="0">
                <a:solidFill>
                  <a:schemeClr val="bg1"/>
                </a:solidFill>
                <a:ea typeface="Times New Roman"/>
              </a:rPr>
              <a:t> </a:t>
            </a:r>
            <a:r>
              <a:rPr lang="en-US" sz="2600" b="1" dirty="0" smtClean="0">
                <a:solidFill>
                  <a:schemeClr val="bg1"/>
                </a:solidFill>
                <a:ea typeface="Times New Roman"/>
              </a:rPr>
              <a:t>Project payments </a:t>
            </a:r>
            <a:r>
              <a:rPr lang="en-US" sz="2600" b="1" dirty="0">
                <a:solidFill>
                  <a:schemeClr val="bg1"/>
                </a:solidFill>
                <a:ea typeface="Times New Roman"/>
              </a:rPr>
              <a:t>tab made available to all CDs in </a:t>
            </a:r>
            <a:r>
              <a:rPr lang="en-US" sz="2600" b="1" dirty="0" smtClean="0">
                <a:solidFill>
                  <a:schemeClr val="bg1"/>
                </a:solidFill>
                <a:ea typeface="Times New Roman"/>
              </a:rPr>
              <a:t>GIS.</a:t>
            </a:r>
          </a:p>
          <a:p>
            <a:pPr>
              <a:defRPr/>
            </a:pPr>
            <a:r>
              <a:rPr lang="en-US" sz="2600" b="1" dirty="0" smtClean="0">
                <a:solidFill>
                  <a:srgbClr val="FFFF00"/>
                </a:solidFill>
                <a:ea typeface="Times New Roman"/>
              </a:rPr>
              <a:t>July </a:t>
            </a:r>
            <a:r>
              <a:rPr lang="en-US" sz="2600" b="1" dirty="0">
                <a:solidFill>
                  <a:srgbClr val="FFFF00"/>
                </a:solidFill>
                <a:ea typeface="Times New Roman"/>
              </a:rPr>
              <a:t>2, 9, 20:</a:t>
            </a:r>
            <a:r>
              <a:rPr lang="en-US" sz="2600" b="1" dirty="0">
                <a:solidFill>
                  <a:schemeClr val="bg1"/>
                </a:solidFill>
                <a:ea typeface="Times New Roman"/>
              </a:rPr>
              <a:t> Webinars for all CDs: </a:t>
            </a:r>
            <a:r>
              <a:rPr lang="en-US" sz="2600" b="1" dirty="0" smtClean="0">
                <a:solidFill>
                  <a:schemeClr val="bg1"/>
                </a:solidFill>
                <a:ea typeface="Times New Roman"/>
              </a:rPr>
              <a:t>Training webinar to illustrate </a:t>
            </a:r>
            <a:r>
              <a:rPr lang="en-US" sz="2600" b="1" dirty="0">
                <a:solidFill>
                  <a:schemeClr val="bg1"/>
                </a:solidFill>
                <a:ea typeface="Times New Roman"/>
              </a:rPr>
              <a:t>how individual </a:t>
            </a:r>
            <a:r>
              <a:rPr lang="en-US" sz="2600" b="1" dirty="0" smtClean="0">
                <a:solidFill>
                  <a:schemeClr val="bg1"/>
                </a:solidFill>
                <a:ea typeface="Times New Roman"/>
              </a:rPr>
              <a:t>project payments </a:t>
            </a:r>
            <a:r>
              <a:rPr lang="en-US" sz="2600" b="1" dirty="0">
                <a:solidFill>
                  <a:schemeClr val="bg1"/>
                </a:solidFill>
                <a:ea typeface="Times New Roman"/>
              </a:rPr>
              <a:t>(checks) are now </a:t>
            </a:r>
            <a:r>
              <a:rPr lang="en-US" sz="2600" b="1" dirty="0" smtClean="0">
                <a:solidFill>
                  <a:schemeClr val="bg1"/>
                </a:solidFill>
                <a:ea typeface="Times New Roman"/>
              </a:rPr>
              <a:t>tracked.</a:t>
            </a:r>
            <a:endParaRPr lang="en-US" sz="2600" b="1" dirty="0">
              <a:solidFill>
                <a:schemeClr val="bg1"/>
              </a:solidFill>
              <a:ea typeface="Times New Roman"/>
            </a:endParaRPr>
          </a:p>
          <a:p>
            <a:pPr>
              <a:defRPr/>
            </a:pPr>
            <a:r>
              <a:rPr lang="en-US" sz="2600" b="1" dirty="0" smtClean="0">
                <a:solidFill>
                  <a:srgbClr val="FFFF00"/>
                </a:solidFill>
                <a:ea typeface="Times New Roman"/>
              </a:rPr>
              <a:t>July 20:</a:t>
            </a:r>
            <a:endParaRPr lang="en-US" sz="2600" b="1" dirty="0" smtClean="0">
              <a:solidFill>
                <a:schemeClr val="bg1"/>
              </a:solidFill>
              <a:ea typeface="Times New Roman"/>
            </a:endParaRPr>
          </a:p>
          <a:p>
            <a:pPr lvl="1">
              <a:buFont typeface="Arial" panose="020B0604020202020204" pitchFamily="34" charset="0"/>
              <a:buChar char="•"/>
              <a:defRPr/>
            </a:pPr>
            <a:r>
              <a:rPr lang="en-US" sz="2200" b="1" dirty="0" smtClean="0">
                <a:solidFill>
                  <a:schemeClr val="bg1"/>
                </a:solidFill>
                <a:ea typeface="Times New Roman"/>
              </a:rPr>
              <a:t>Last </a:t>
            </a:r>
            <a:r>
              <a:rPr lang="en-US" sz="2200" b="1" dirty="0">
                <a:solidFill>
                  <a:schemeClr val="bg1"/>
                </a:solidFill>
                <a:ea typeface="Times New Roman"/>
              </a:rPr>
              <a:t>date for paper replenishments for “old” </a:t>
            </a:r>
            <a:r>
              <a:rPr lang="en-US" sz="2200" b="1" dirty="0" smtClean="0">
                <a:solidFill>
                  <a:schemeClr val="bg1"/>
                </a:solidFill>
                <a:ea typeface="Times New Roman"/>
              </a:rPr>
              <a:t>money.</a:t>
            </a:r>
          </a:p>
          <a:p>
            <a:pPr lvl="1">
              <a:buFont typeface="Arial" panose="020B0604020202020204" pitchFamily="34" charset="0"/>
              <a:buChar char="•"/>
              <a:defRPr/>
            </a:pPr>
            <a:r>
              <a:rPr lang="en-US" sz="2200" b="1" dirty="0">
                <a:solidFill>
                  <a:schemeClr val="bg1"/>
                </a:solidFill>
                <a:ea typeface="Times New Roman"/>
              </a:rPr>
              <a:t>Financial Statements needed for both DGR &amp; LVR</a:t>
            </a:r>
          </a:p>
          <a:p>
            <a:pPr lvl="1">
              <a:buFont typeface="Arial" panose="020B0604020202020204" pitchFamily="34" charset="0"/>
              <a:buChar char="•"/>
              <a:defRPr/>
            </a:pPr>
            <a:r>
              <a:rPr lang="en-US" sz="2200" b="1" dirty="0">
                <a:solidFill>
                  <a:schemeClr val="bg1"/>
                </a:solidFill>
                <a:ea typeface="Times New Roman"/>
              </a:rPr>
              <a:t>GIS Fully Updated</a:t>
            </a:r>
          </a:p>
          <a:p>
            <a:pPr lvl="1">
              <a:buFont typeface="Arial" panose="020B0604020202020204" pitchFamily="34" charset="0"/>
              <a:buChar char="•"/>
              <a:defRPr/>
            </a:pPr>
            <a:r>
              <a:rPr lang="en-US" sz="2200" b="1" dirty="0">
                <a:solidFill>
                  <a:schemeClr val="bg1"/>
                </a:solidFill>
                <a:ea typeface="Times New Roman"/>
              </a:rPr>
              <a:t>Cost and Expenses report entered for the period of January 1 – June </a:t>
            </a:r>
            <a:r>
              <a:rPr lang="en-US" sz="2200" b="1" dirty="0" smtClean="0">
                <a:solidFill>
                  <a:schemeClr val="bg1"/>
                </a:solidFill>
                <a:ea typeface="Times New Roman"/>
              </a:rPr>
              <a:t>30</a:t>
            </a:r>
            <a:endParaRPr lang="en-US" sz="2600" b="1" dirty="0">
              <a:solidFill>
                <a:schemeClr val="bg1"/>
              </a:solidFill>
              <a:ea typeface="Times New Roman"/>
            </a:endParaRPr>
          </a:p>
          <a:p>
            <a:pPr>
              <a:defRPr/>
            </a:pPr>
            <a:r>
              <a:rPr lang="en-US" sz="2600" b="1" dirty="0" smtClean="0">
                <a:solidFill>
                  <a:srgbClr val="FFFF00"/>
                </a:solidFill>
                <a:ea typeface="Times New Roman"/>
              </a:rPr>
              <a:t>August </a:t>
            </a:r>
            <a:r>
              <a:rPr lang="en-US" sz="2600" b="1" dirty="0">
                <a:solidFill>
                  <a:srgbClr val="FFFF00"/>
                </a:solidFill>
                <a:ea typeface="Times New Roman"/>
              </a:rPr>
              <a:t>6:</a:t>
            </a:r>
            <a:r>
              <a:rPr lang="en-US" sz="2600" b="1" dirty="0">
                <a:solidFill>
                  <a:schemeClr val="bg1"/>
                </a:solidFill>
                <a:ea typeface="Times New Roman"/>
              </a:rPr>
              <a:t> Quarterly Reporting available to all CDs in GIS</a:t>
            </a:r>
          </a:p>
          <a:p>
            <a:pPr>
              <a:defRPr/>
            </a:pPr>
            <a:r>
              <a:rPr lang="en-US" sz="2600" b="1" dirty="0" smtClean="0">
                <a:solidFill>
                  <a:srgbClr val="FFFF00"/>
                </a:solidFill>
                <a:ea typeface="Times New Roman"/>
              </a:rPr>
              <a:t>Late </a:t>
            </a:r>
            <a:r>
              <a:rPr lang="en-US" sz="2600" b="1" dirty="0">
                <a:solidFill>
                  <a:srgbClr val="FFFF00"/>
                </a:solidFill>
                <a:ea typeface="Times New Roman"/>
              </a:rPr>
              <a:t>July through August:</a:t>
            </a:r>
            <a:r>
              <a:rPr lang="en-US" sz="2600" b="1" dirty="0">
                <a:solidFill>
                  <a:schemeClr val="bg1"/>
                </a:solidFill>
                <a:ea typeface="Times New Roman"/>
              </a:rPr>
              <a:t> </a:t>
            </a:r>
            <a:r>
              <a:rPr lang="en-US" sz="2600" b="1" dirty="0" smtClean="0">
                <a:solidFill>
                  <a:schemeClr val="bg1"/>
                </a:solidFill>
                <a:ea typeface="Times New Roman"/>
              </a:rPr>
              <a:t>Quarterly Report webinar trainings:</a:t>
            </a:r>
          </a:p>
          <a:p>
            <a:pPr lvl="1">
              <a:buFont typeface="Arial" panose="020B0604020202020204" pitchFamily="34" charset="0"/>
              <a:buChar char="•"/>
              <a:defRPr/>
            </a:pPr>
            <a:r>
              <a:rPr lang="en-US" sz="2200" b="1" u="sng" dirty="0" smtClean="0">
                <a:solidFill>
                  <a:schemeClr val="bg1"/>
                </a:solidFill>
                <a:ea typeface="Times New Roman"/>
              </a:rPr>
              <a:t>For </a:t>
            </a:r>
            <a:r>
              <a:rPr lang="en-US" sz="2200" b="1" u="sng" dirty="0">
                <a:solidFill>
                  <a:schemeClr val="bg1"/>
                </a:solidFill>
                <a:ea typeface="Times New Roman"/>
              </a:rPr>
              <a:t>Technicians</a:t>
            </a:r>
            <a:r>
              <a:rPr lang="en-US" sz="2200" b="1" dirty="0">
                <a:solidFill>
                  <a:schemeClr val="bg1"/>
                </a:solidFill>
                <a:ea typeface="Times New Roman"/>
              </a:rPr>
              <a:t>: Project Payments and quarterly </a:t>
            </a:r>
            <a:r>
              <a:rPr lang="en-US" sz="2200" b="1" dirty="0" smtClean="0">
                <a:solidFill>
                  <a:schemeClr val="bg1"/>
                </a:solidFill>
                <a:ea typeface="Times New Roman"/>
              </a:rPr>
              <a:t>reports</a:t>
            </a:r>
          </a:p>
          <a:p>
            <a:pPr lvl="1">
              <a:buFont typeface="Arial" panose="020B0604020202020204" pitchFamily="34" charset="0"/>
              <a:buChar char="•"/>
              <a:defRPr/>
            </a:pPr>
            <a:r>
              <a:rPr lang="en-US" sz="2100" b="1" u="sng" dirty="0" smtClean="0">
                <a:solidFill>
                  <a:schemeClr val="bg1"/>
                </a:solidFill>
                <a:ea typeface="Times New Roman"/>
              </a:rPr>
              <a:t>For </a:t>
            </a:r>
            <a:r>
              <a:rPr lang="en-US" sz="2100" b="1" u="sng" dirty="0">
                <a:solidFill>
                  <a:schemeClr val="bg1"/>
                </a:solidFill>
                <a:ea typeface="Times New Roman"/>
              </a:rPr>
              <a:t>Managers and accountants</a:t>
            </a:r>
            <a:r>
              <a:rPr lang="en-US" sz="2100" b="1" dirty="0">
                <a:solidFill>
                  <a:schemeClr val="bg1"/>
                </a:solidFill>
                <a:ea typeface="Times New Roman"/>
              </a:rPr>
              <a:t>: Financial reporting and replenishments</a:t>
            </a:r>
          </a:p>
          <a:p>
            <a:pPr>
              <a:defRPr/>
            </a:pPr>
            <a:r>
              <a:rPr lang="en-US" sz="2600" b="1" dirty="0" smtClean="0">
                <a:solidFill>
                  <a:srgbClr val="FFFF00"/>
                </a:solidFill>
                <a:ea typeface="Times New Roman"/>
              </a:rPr>
              <a:t>September </a:t>
            </a:r>
            <a:r>
              <a:rPr lang="en-US" sz="2600" b="1" dirty="0">
                <a:solidFill>
                  <a:srgbClr val="FFFF00"/>
                </a:solidFill>
                <a:ea typeface="Times New Roman"/>
              </a:rPr>
              <a:t>18:</a:t>
            </a:r>
            <a:r>
              <a:rPr lang="en-US" sz="2600" b="1" dirty="0">
                <a:solidFill>
                  <a:schemeClr val="bg1"/>
                </a:solidFill>
                <a:ea typeface="Times New Roman"/>
              </a:rPr>
              <a:t> Full GIS Training for new hires in Indiana (workshop)</a:t>
            </a:r>
          </a:p>
          <a:p>
            <a:pPr>
              <a:defRPr/>
            </a:pPr>
            <a:r>
              <a:rPr lang="en-US" sz="2600" b="1" dirty="0" smtClean="0">
                <a:solidFill>
                  <a:srgbClr val="FFFF00"/>
                </a:solidFill>
                <a:ea typeface="Times New Roman"/>
              </a:rPr>
              <a:t>September </a:t>
            </a:r>
            <a:r>
              <a:rPr lang="en-US" sz="2600" b="1" dirty="0">
                <a:solidFill>
                  <a:srgbClr val="FFFF00"/>
                </a:solidFill>
                <a:ea typeface="Times New Roman"/>
              </a:rPr>
              <a:t>19:</a:t>
            </a:r>
            <a:r>
              <a:rPr lang="en-US" sz="2600" b="1" dirty="0">
                <a:solidFill>
                  <a:schemeClr val="bg1"/>
                </a:solidFill>
                <a:ea typeface="Times New Roman"/>
              </a:rPr>
              <a:t> Four ~45 minute Quarterly Report Trainings in Indiana </a:t>
            </a:r>
            <a:r>
              <a:rPr lang="en-US" sz="2600" b="1" dirty="0" smtClean="0">
                <a:solidFill>
                  <a:schemeClr val="bg1"/>
                </a:solidFill>
                <a:ea typeface="Times New Roman"/>
              </a:rPr>
              <a:t>(workshop</a:t>
            </a:r>
            <a:r>
              <a:rPr lang="en-US" sz="2600" b="1" dirty="0">
                <a:solidFill>
                  <a:schemeClr val="bg1"/>
                </a:solidFill>
                <a:ea typeface="Times New Roman"/>
              </a:rPr>
              <a:t>)</a:t>
            </a:r>
          </a:p>
          <a:p>
            <a:pPr>
              <a:defRPr/>
            </a:pPr>
            <a:r>
              <a:rPr lang="en-US" sz="2600" b="1" dirty="0" smtClean="0">
                <a:solidFill>
                  <a:srgbClr val="FFFF00"/>
                </a:solidFill>
                <a:ea typeface="Times New Roman"/>
              </a:rPr>
              <a:t>October </a:t>
            </a:r>
            <a:r>
              <a:rPr lang="en-US" sz="2600" b="1" dirty="0">
                <a:solidFill>
                  <a:srgbClr val="FFFF00"/>
                </a:solidFill>
                <a:ea typeface="Times New Roman"/>
              </a:rPr>
              <a:t>15:</a:t>
            </a:r>
            <a:r>
              <a:rPr lang="en-US" sz="2600" b="1" dirty="0">
                <a:solidFill>
                  <a:schemeClr val="bg1"/>
                </a:solidFill>
                <a:ea typeface="Times New Roman"/>
              </a:rPr>
              <a:t> First quarterly report due in new system</a:t>
            </a:r>
          </a:p>
        </p:txBody>
      </p:sp>
      <p:sp>
        <p:nvSpPr>
          <p:cNvPr id="5" name="Rectangle 4"/>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2915262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smtClean="0">
                <a:ln>
                  <a:noFill/>
                </a:ln>
                <a:solidFill>
                  <a:srgbClr val="FFFFCC"/>
                </a:solidFill>
                <a:effectLst/>
                <a:uLnTx/>
                <a:uFillTx/>
                <a:latin typeface="Arial" pitchFamily="34" charset="0"/>
                <a:ea typeface="+mn-ea"/>
                <a:cs typeface="+mn-cs"/>
              </a:rPr>
              <a:t>Quarterly</a:t>
            </a:r>
            <a:r>
              <a:rPr kumimoji="0" lang="en-US" sz="2200" b="1" i="0" u="none" strike="noStrike" kern="1200" cap="none" spc="0" normalizeH="0" noProof="0" dirty="0" smtClean="0">
                <a:ln>
                  <a:noFill/>
                </a:ln>
                <a:solidFill>
                  <a:srgbClr val="FFFFCC"/>
                </a:solidFill>
                <a:effectLst/>
                <a:uLnTx/>
                <a:uFillTx/>
                <a:latin typeface="Arial" pitchFamily="34" charset="0"/>
                <a:ea typeface="+mn-ea"/>
                <a:cs typeface="+mn-cs"/>
              </a:rPr>
              <a:t> Report Prep and Overview</a:t>
            </a:r>
            <a:endPar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endParaRPr>
          </a:p>
        </p:txBody>
      </p:sp>
      <p:sp>
        <p:nvSpPr>
          <p:cNvPr id="9" name="Subtitle 2"/>
          <p:cNvSpPr txBox="1">
            <a:spLocks/>
          </p:cNvSpPr>
          <p:nvPr/>
        </p:nvSpPr>
        <p:spPr>
          <a:xfrm>
            <a:off x="270925" y="502279"/>
            <a:ext cx="8509001" cy="44234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rPr>
              <a:t>Preparing</a:t>
            </a:r>
            <a:r>
              <a:rPr kumimoji="0" lang="en-US" sz="2800" b="1" i="0" u="none" strike="noStrike" kern="1200" cap="none" spc="0" normalizeH="0" noProof="0" dirty="0" smtClean="0">
                <a:ln>
                  <a:noFill/>
                </a:ln>
                <a:solidFill>
                  <a:prstClr val="white"/>
                </a:solidFill>
                <a:effectLst/>
                <a:uLnTx/>
                <a:uFillTx/>
                <a:latin typeface="Calibri"/>
                <a:ea typeface="Times New Roman"/>
                <a:cs typeface="+mn-cs"/>
              </a:rPr>
              <a:t> for the new Quarterly reports</a:t>
            </a:r>
            <a:endPar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endParaRPr>
          </a:p>
          <a:p>
            <a:pPr lvl="1">
              <a:buFontTx/>
              <a:buChar char="-"/>
              <a:defRPr/>
            </a:pPr>
            <a:r>
              <a:rPr lang="en-US" b="1" dirty="0">
                <a:solidFill>
                  <a:prstClr val="white"/>
                </a:solidFill>
                <a:ea typeface="Times New Roman"/>
              </a:rPr>
              <a:t>Replenishment Request for spending prior to July 1</a:t>
            </a:r>
          </a:p>
          <a:p>
            <a:pPr marR="0" lvl="1" algn="l" defTabSz="914400" rtl="0" eaLnBrk="1" fontAlgn="auto" latinLnBrk="0" hangingPunct="1">
              <a:lnSpc>
                <a:spcPct val="100000"/>
              </a:lnSpc>
              <a:spcBef>
                <a:spcPct val="20000"/>
              </a:spcBef>
              <a:spcAft>
                <a:spcPts val="0"/>
              </a:spcAft>
              <a:buClrTx/>
              <a:buSzTx/>
              <a:buFontTx/>
              <a:buChar char="-"/>
              <a:tabLst/>
              <a:defRPr/>
            </a:pPr>
            <a:r>
              <a:rPr lang="en-US" b="1" dirty="0" smtClean="0">
                <a:solidFill>
                  <a:prstClr val="white"/>
                </a:solidFill>
                <a:latin typeface="Calibri"/>
                <a:ea typeface="Times New Roman"/>
              </a:rPr>
              <a:t>Financial Statements needed for both DGR &amp; LVR</a:t>
            </a:r>
          </a:p>
          <a:p>
            <a:pPr marR="0" lvl="1" algn="l" defTabSz="914400" rtl="0" eaLnBrk="1" fontAlgn="auto" latinLnBrk="0" hangingPunct="1">
              <a:lnSpc>
                <a:spcPct val="100000"/>
              </a:lnSpc>
              <a:spcBef>
                <a:spcPct val="20000"/>
              </a:spcBef>
              <a:spcAft>
                <a:spcPts val="0"/>
              </a:spcAft>
              <a:buClrTx/>
              <a:buSzTx/>
              <a:buFontTx/>
              <a:buChar char="-"/>
              <a:tabLst/>
              <a:defRPr/>
            </a:pPr>
            <a:r>
              <a:rPr lang="en-US" b="1" dirty="0" smtClean="0">
                <a:solidFill>
                  <a:prstClr val="white"/>
                </a:solidFill>
                <a:latin typeface="Calibri"/>
                <a:ea typeface="Times New Roman"/>
              </a:rPr>
              <a:t>GIS Fully Updated</a:t>
            </a:r>
          </a:p>
          <a:p>
            <a:pPr marR="0" lvl="1" algn="l" defTabSz="914400" rtl="0" eaLnBrk="1" fontAlgn="auto" latinLnBrk="0" hangingPunct="1">
              <a:lnSpc>
                <a:spcPct val="100000"/>
              </a:lnSpc>
              <a:spcBef>
                <a:spcPct val="20000"/>
              </a:spcBef>
              <a:spcAft>
                <a:spcPts val="0"/>
              </a:spcAft>
              <a:buClrTx/>
              <a:buSzTx/>
              <a:buFontTx/>
              <a:buChar char="-"/>
              <a:tabLst/>
              <a:defRPr/>
            </a:pPr>
            <a:r>
              <a:rPr lang="en-US" b="1" dirty="0" smtClean="0">
                <a:solidFill>
                  <a:prstClr val="white"/>
                </a:solidFill>
                <a:latin typeface="Calibri"/>
                <a:ea typeface="Times New Roman"/>
              </a:rPr>
              <a:t>Cost and Expenses report entered for the period of January 1 – June 30</a:t>
            </a:r>
          </a:p>
          <a:p>
            <a:pPr marL="457200" marR="0" lvl="1" indent="0" algn="l" defTabSz="914400" rtl="0" eaLnBrk="1" fontAlgn="auto" latinLnBrk="0" hangingPunct="1">
              <a:lnSpc>
                <a:spcPct val="100000"/>
              </a:lnSpc>
              <a:spcBef>
                <a:spcPct val="20000"/>
              </a:spcBef>
              <a:spcAft>
                <a:spcPts val="0"/>
              </a:spcAft>
              <a:buClrTx/>
              <a:buSzTx/>
              <a:buNone/>
              <a:tabLst/>
              <a:defRPr/>
            </a:pPr>
            <a:endPar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endParaRPr>
          </a:p>
          <a:p>
            <a:pPr marL="457200" marR="0" lvl="1" indent="0" algn="ctr" defTabSz="914400" rtl="0" eaLnBrk="1" fontAlgn="auto" latinLnBrk="0" hangingPunct="1">
              <a:lnSpc>
                <a:spcPct val="100000"/>
              </a:lnSpc>
              <a:spcBef>
                <a:spcPct val="20000"/>
              </a:spcBef>
              <a:spcAft>
                <a:spcPts val="0"/>
              </a:spcAft>
              <a:buClrTx/>
              <a:buSzTx/>
              <a:buNone/>
              <a:tabLst/>
              <a:defRPr/>
            </a:pPr>
            <a:r>
              <a:rPr lang="en-US" b="1" u="sng" dirty="0" smtClean="0">
                <a:solidFill>
                  <a:srgbClr val="FFFF00"/>
                </a:solidFill>
                <a:latin typeface="Calibri"/>
                <a:ea typeface="Times New Roman"/>
              </a:rPr>
              <a:t>All 4 items due by Friday, July 20</a:t>
            </a:r>
            <a:endParaRPr kumimoji="0" lang="en-US" sz="2800" b="1" u="sng" strike="noStrike" kern="1200" cap="none" spc="0" normalizeH="0" baseline="0" noProof="0" dirty="0">
              <a:ln>
                <a:noFill/>
              </a:ln>
              <a:solidFill>
                <a:srgbClr val="FFFF00"/>
              </a:solidFill>
              <a:effectLst/>
              <a:uLnTx/>
              <a:uFillTx/>
              <a:latin typeface="Calibri"/>
              <a:ea typeface="Times New Roman"/>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0" name="Rectangle 9"/>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669907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smtClean="0">
                <a:ln>
                  <a:noFill/>
                </a:ln>
                <a:solidFill>
                  <a:srgbClr val="FFFFCC"/>
                </a:solidFill>
                <a:effectLst/>
                <a:uLnTx/>
                <a:uFillTx/>
                <a:latin typeface="Arial" pitchFamily="34" charset="0"/>
                <a:ea typeface="+mn-ea"/>
                <a:cs typeface="+mn-cs"/>
              </a:rPr>
              <a:t>Quarterly</a:t>
            </a:r>
            <a:r>
              <a:rPr kumimoji="0" lang="en-US" sz="2200" b="1" i="0" u="none" strike="noStrike" kern="1200" cap="none" spc="0" normalizeH="0" noProof="0" dirty="0" smtClean="0">
                <a:ln>
                  <a:noFill/>
                </a:ln>
                <a:solidFill>
                  <a:srgbClr val="FFFFCC"/>
                </a:solidFill>
                <a:effectLst/>
                <a:uLnTx/>
                <a:uFillTx/>
                <a:latin typeface="Arial" pitchFamily="34" charset="0"/>
                <a:ea typeface="+mn-ea"/>
                <a:cs typeface="+mn-cs"/>
              </a:rPr>
              <a:t> Report Prep and Overview</a:t>
            </a:r>
            <a:endPar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endParaRPr>
          </a:p>
        </p:txBody>
      </p:sp>
      <p:sp>
        <p:nvSpPr>
          <p:cNvPr id="9" name="Subtitle 2"/>
          <p:cNvSpPr txBox="1">
            <a:spLocks/>
          </p:cNvSpPr>
          <p:nvPr/>
        </p:nvSpPr>
        <p:spPr>
          <a:xfrm>
            <a:off x="270925" y="502279"/>
            <a:ext cx="8509001" cy="44234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rPr>
              <a:t>Preparing</a:t>
            </a:r>
            <a:r>
              <a:rPr kumimoji="0" lang="en-US" sz="2800" b="1" i="0" u="none" strike="noStrike" kern="1200" cap="none" spc="0" normalizeH="0" noProof="0" dirty="0" smtClean="0">
                <a:ln>
                  <a:noFill/>
                </a:ln>
                <a:solidFill>
                  <a:prstClr val="white"/>
                </a:solidFill>
                <a:effectLst/>
                <a:uLnTx/>
                <a:uFillTx/>
                <a:latin typeface="Calibri"/>
                <a:ea typeface="Times New Roman"/>
                <a:cs typeface="+mn-cs"/>
              </a:rPr>
              <a:t> for the new Quarterly reports</a:t>
            </a:r>
            <a:endPar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endParaRPr>
          </a:p>
          <a:p>
            <a:pPr lvl="1">
              <a:buFontTx/>
              <a:buChar char="-"/>
              <a:defRPr/>
            </a:pPr>
            <a:r>
              <a:rPr lang="en-US" b="1" dirty="0">
                <a:solidFill>
                  <a:srgbClr val="FFFF00"/>
                </a:solidFill>
                <a:ea typeface="Times New Roman"/>
              </a:rPr>
              <a:t>Replenishment Request for spending prior to July 1</a:t>
            </a:r>
          </a:p>
          <a:p>
            <a:pPr marR="0" lvl="1" algn="l" defTabSz="914400" rtl="0" eaLnBrk="1" fontAlgn="auto" latinLnBrk="0" hangingPunct="1">
              <a:lnSpc>
                <a:spcPct val="100000"/>
              </a:lnSpc>
              <a:spcBef>
                <a:spcPct val="20000"/>
              </a:spcBef>
              <a:spcAft>
                <a:spcPts val="0"/>
              </a:spcAft>
              <a:buClrTx/>
              <a:buSzTx/>
              <a:buFontTx/>
              <a:buChar char="-"/>
              <a:tabLst/>
              <a:defRPr/>
            </a:pPr>
            <a:r>
              <a:rPr lang="en-US" b="1" dirty="0" smtClean="0">
                <a:solidFill>
                  <a:prstClr val="white"/>
                </a:solidFill>
                <a:latin typeface="Calibri"/>
                <a:ea typeface="Times New Roman"/>
              </a:rPr>
              <a:t>Financial Statements needed for both DGR &amp; LVR</a:t>
            </a:r>
          </a:p>
          <a:p>
            <a:pPr marR="0" lvl="1" algn="l" defTabSz="914400" rtl="0" eaLnBrk="1" fontAlgn="auto" latinLnBrk="0" hangingPunct="1">
              <a:lnSpc>
                <a:spcPct val="100000"/>
              </a:lnSpc>
              <a:spcBef>
                <a:spcPct val="20000"/>
              </a:spcBef>
              <a:spcAft>
                <a:spcPts val="0"/>
              </a:spcAft>
              <a:buClrTx/>
              <a:buSzTx/>
              <a:buFontTx/>
              <a:buChar char="-"/>
              <a:tabLst/>
              <a:defRPr/>
            </a:pPr>
            <a:r>
              <a:rPr lang="en-US" b="1" dirty="0" smtClean="0">
                <a:solidFill>
                  <a:prstClr val="white"/>
                </a:solidFill>
                <a:latin typeface="Calibri"/>
                <a:ea typeface="Times New Roman"/>
              </a:rPr>
              <a:t>GIS Fully Updated</a:t>
            </a:r>
          </a:p>
          <a:p>
            <a:pPr marR="0" lvl="1" algn="l" defTabSz="914400" rtl="0" eaLnBrk="1" fontAlgn="auto" latinLnBrk="0" hangingPunct="1">
              <a:lnSpc>
                <a:spcPct val="100000"/>
              </a:lnSpc>
              <a:spcBef>
                <a:spcPct val="20000"/>
              </a:spcBef>
              <a:spcAft>
                <a:spcPts val="0"/>
              </a:spcAft>
              <a:buClrTx/>
              <a:buSzTx/>
              <a:buFontTx/>
              <a:buChar char="-"/>
              <a:tabLst/>
              <a:defRPr/>
            </a:pPr>
            <a:r>
              <a:rPr lang="en-US" b="1" dirty="0" smtClean="0">
                <a:solidFill>
                  <a:prstClr val="white"/>
                </a:solidFill>
                <a:latin typeface="Calibri"/>
                <a:ea typeface="Times New Roman"/>
              </a:rPr>
              <a:t>Cost and Expenses report entered for the period of January 1 – June 30</a:t>
            </a:r>
          </a:p>
          <a:p>
            <a:pPr marL="457200" marR="0" lvl="1" indent="0" algn="l" defTabSz="914400" rtl="0" eaLnBrk="1" fontAlgn="auto" latinLnBrk="0" hangingPunct="1">
              <a:lnSpc>
                <a:spcPct val="100000"/>
              </a:lnSpc>
              <a:spcBef>
                <a:spcPct val="20000"/>
              </a:spcBef>
              <a:spcAft>
                <a:spcPts val="0"/>
              </a:spcAft>
              <a:buClrTx/>
              <a:buSzTx/>
              <a:buNone/>
              <a:tabLst/>
              <a:defRPr/>
            </a:pPr>
            <a:endPar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endParaRPr>
          </a:p>
          <a:p>
            <a:pPr marL="457200" marR="0" lvl="1" indent="0" algn="ctr" defTabSz="914400" rtl="0" eaLnBrk="1" fontAlgn="auto" latinLnBrk="0" hangingPunct="1">
              <a:lnSpc>
                <a:spcPct val="100000"/>
              </a:lnSpc>
              <a:spcBef>
                <a:spcPct val="20000"/>
              </a:spcBef>
              <a:spcAft>
                <a:spcPts val="0"/>
              </a:spcAft>
              <a:buClrTx/>
              <a:buSzTx/>
              <a:buNone/>
              <a:tabLst/>
              <a:defRPr/>
            </a:pPr>
            <a:r>
              <a:rPr lang="en-US" b="1" u="sng" dirty="0" smtClean="0">
                <a:solidFill>
                  <a:srgbClr val="FFFF00"/>
                </a:solidFill>
                <a:latin typeface="Calibri"/>
                <a:ea typeface="Times New Roman"/>
              </a:rPr>
              <a:t>All 4 items due by Friday, July 20</a:t>
            </a:r>
            <a:endParaRPr kumimoji="0" lang="en-US" sz="2800" b="1" u="sng" strike="noStrike" kern="1200" cap="none" spc="0" normalizeH="0" baseline="0" noProof="0" dirty="0">
              <a:ln>
                <a:noFill/>
              </a:ln>
              <a:solidFill>
                <a:srgbClr val="FFFF00"/>
              </a:solidFill>
              <a:effectLst/>
              <a:uLnTx/>
              <a:uFillTx/>
              <a:latin typeface="Calibri"/>
              <a:ea typeface="Times New Roman"/>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0" name="Rectangle 9"/>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694419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lvl="0" defTabSz="914400">
              <a:tabLst>
                <a:tab pos="4860925" algn="l"/>
              </a:tabLst>
              <a:defRPr/>
            </a:pPr>
            <a:r>
              <a:rPr lang="en-US" sz="2200" b="1" dirty="0">
                <a:solidFill>
                  <a:srgbClr val="FFFFCC"/>
                </a:solidFill>
                <a:latin typeface="Arial" pitchFamily="34" charset="0"/>
              </a:rPr>
              <a:t>Quarterly Report Prep and Overview</a:t>
            </a:r>
          </a:p>
        </p:txBody>
      </p:sp>
      <p:sp>
        <p:nvSpPr>
          <p:cNvPr id="9" name="Subtitle 2"/>
          <p:cNvSpPr txBox="1">
            <a:spLocks/>
          </p:cNvSpPr>
          <p:nvPr/>
        </p:nvSpPr>
        <p:spPr>
          <a:xfrm>
            <a:off x="262458" y="502280"/>
            <a:ext cx="8585201" cy="603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rPr>
              <a:t>Replenishment</a:t>
            </a:r>
            <a:r>
              <a:rPr kumimoji="0" lang="en-US" sz="3200" b="1" i="0" u="sng" strike="noStrike" kern="1200" cap="none" spc="0" normalizeH="0" noProof="0" dirty="0" smtClean="0">
                <a:ln>
                  <a:noFill/>
                </a:ln>
                <a:solidFill>
                  <a:srgbClr val="FFFF00"/>
                </a:solidFill>
                <a:effectLst/>
                <a:uLnTx/>
                <a:uFillTx/>
                <a:latin typeface="Calibri"/>
                <a:ea typeface="Times New Roman"/>
                <a:cs typeface="+mn-cs"/>
              </a:rPr>
              <a:t> Request</a:t>
            </a:r>
            <a:endPar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smtClean="0">
                <a:solidFill>
                  <a:prstClr val="white"/>
                </a:solidFill>
                <a:latin typeface="Calibri"/>
                <a:ea typeface="Times New Roman"/>
              </a:rPr>
              <a:t>Required for all expenditures prior to July 1</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smtClean="0">
                <a:solidFill>
                  <a:prstClr val="white"/>
                </a:solidFill>
                <a:latin typeface="Calibri"/>
                <a:ea typeface="Times New Roman"/>
              </a:rPr>
              <a:t>Due Friday, July 20</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smtClean="0">
                <a:solidFill>
                  <a:prstClr val="white"/>
                </a:solidFill>
                <a:latin typeface="Calibri"/>
                <a:ea typeface="Times New Roman"/>
              </a:rPr>
              <a:t>Do </a:t>
            </a:r>
            <a:r>
              <a:rPr lang="en-US" b="1" u="sng" dirty="0" smtClean="0">
                <a:solidFill>
                  <a:prstClr val="white"/>
                </a:solidFill>
                <a:latin typeface="Calibri"/>
                <a:ea typeface="Times New Roman"/>
              </a:rPr>
              <a:t>NOT</a:t>
            </a:r>
            <a:r>
              <a:rPr lang="en-US" b="1" dirty="0" smtClean="0">
                <a:solidFill>
                  <a:prstClr val="white"/>
                </a:solidFill>
                <a:latin typeface="Calibri"/>
                <a:ea typeface="Times New Roman"/>
              </a:rPr>
              <a:t> include any expenditures after June 30</a:t>
            </a:r>
          </a:p>
          <a:p>
            <a:pPr lvl="1" indent="-342900">
              <a:buFont typeface="Arial" panose="020B0604020202020204" pitchFamily="34" charset="0"/>
              <a:buChar char="•"/>
              <a:defRPr/>
            </a:pPr>
            <a:r>
              <a:rPr lang="en-US" b="1" dirty="0" smtClean="0">
                <a:solidFill>
                  <a:prstClr val="white"/>
                </a:solidFill>
                <a:latin typeface="Calibri"/>
                <a:ea typeface="Times New Roman"/>
              </a:rPr>
              <a:t>These will be handled by the new Quarterly Report</a:t>
            </a:r>
          </a:p>
          <a:p>
            <a:pPr>
              <a:defRPr/>
            </a:pPr>
            <a:r>
              <a:rPr lang="en-US" b="1" noProof="0" dirty="0" smtClean="0">
                <a:solidFill>
                  <a:prstClr val="white"/>
                </a:solidFill>
                <a:latin typeface="Calibri"/>
                <a:ea typeface="Times New Roman"/>
              </a:rPr>
              <a:t>Non-Quarterly Report replenishment requests will </a:t>
            </a:r>
            <a:r>
              <a:rPr lang="en-US" b="1" u="sng" noProof="0" dirty="0" smtClean="0">
                <a:solidFill>
                  <a:prstClr val="white"/>
                </a:solidFill>
                <a:latin typeface="Calibri"/>
                <a:ea typeface="Times New Roman"/>
              </a:rPr>
              <a:t>NOT</a:t>
            </a:r>
            <a:r>
              <a:rPr lang="en-US" b="1" noProof="0" dirty="0" smtClean="0">
                <a:solidFill>
                  <a:prstClr val="white"/>
                </a:solidFill>
                <a:latin typeface="Calibri"/>
                <a:ea typeface="Times New Roman"/>
              </a:rPr>
              <a:t> be accepted for any expenditures made starting July 1</a:t>
            </a:r>
            <a:endParaRPr kumimoji="0" lang="en-US" b="0" i="0" u="none" strike="noStrike" kern="1200" cap="none" spc="0" normalizeH="0" baseline="0" noProof="0" dirty="0" smtClean="0">
              <a:ln>
                <a:noFill/>
              </a:ln>
              <a:solidFill>
                <a:prstClr val="white"/>
              </a:solidFill>
              <a:effectLst/>
              <a:uLnTx/>
              <a:uFillTx/>
              <a:latin typeface="Calibri"/>
              <a:ea typeface="Times New Roman"/>
              <a:cs typeface="+mn-cs"/>
            </a:endParaRPr>
          </a:p>
        </p:txBody>
      </p:sp>
      <p:sp>
        <p:nvSpPr>
          <p:cNvPr id="5" name="Rectangle 4"/>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2697948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860925" algn="l"/>
              </a:tabLst>
              <a:defRPr/>
            </a:pPr>
            <a:r>
              <a:rPr kumimoji="0" lang="en-US" sz="2200" b="1" i="0" u="none" strike="noStrike" kern="1200" cap="none" spc="0" normalizeH="0" baseline="0" noProof="0" dirty="0" smtClean="0">
                <a:ln>
                  <a:noFill/>
                </a:ln>
                <a:solidFill>
                  <a:srgbClr val="FFFFCC"/>
                </a:solidFill>
                <a:effectLst/>
                <a:uLnTx/>
                <a:uFillTx/>
                <a:latin typeface="Arial" pitchFamily="34" charset="0"/>
                <a:ea typeface="+mn-ea"/>
                <a:cs typeface="+mn-cs"/>
              </a:rPr>
              <a:t>Quarterly</a:t>
            </a:r>
            <a:r>
              <a:rPr kumimoji="0" lang="en-US" sz="2200" b="1" i="0" u="none" strike="noStrike" kern="1200" cap="none" spc="0" normalizeH="0" noProof="0" dirty="0" smtClean="0">
                <a:ln>
                  <a:noFill/>
                </a:ln>
                <a:solidFill>
                  <a:srgbClr val="FFFFCC"/>
                </a:solidFill>
                <a:effectLst/>
                <a:uLnTx/>
                <a:uFillTx/>
                <a:latin typeface="Arial" pitchFamily="34" charset="0"/>
                <a:ea typeface="+mn-ea"/>
                <a:cs typeface="+mn-cs"/>
              </a:rPr>
              <a:t> Report Prep and Overview</a:t>
            </a:r>
            <a:endParaRPr kumimoji="0" lang="en-US" sz="2200" b="1" i="0" u="none" strike="noStrike" kern="1200" cap="none" spc="0" normalizeH="0" baseline="0" noProof="0" dirty="0">
              <a:ln>
                <a:noFill/>
              </a:ln>
              <a:solidFill>
                <a:srgbClr val="FFFFCC"/>
              </a:solidFill>
              <a:effectLst/>
              <a:uLnTx/>
              <a:uFillTx/>
              <a:latin typeface="Arial" pitchFamily="34" charset="0"/>
              <a:ea typeface="+mn-ea"/>
              <a:cs typeface="+mn-cs"/>
            </a:endParaRPr>
          </a:p>
        </p:txBody>
      </p:sp>
      <p:sp>
        <p:nvSpPr>
          <p:cNvPr id="9" name="Subtitle 2"/>
          <p:cNvSpPr txBox="1">
            <a:spLocks/>
          </p:cNvSpPr>
          <p:nvPr/>
        </p:nvSpPr>
        <p:spPr>
          <a:xfrm>
            <a:off x="270925" y="502279"/>
            <a:ext cx="8509001" cy="44234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marR="0" lvl="1"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rPr>
              <a:t>Preparing</a:t>
            </a:r>
            <a:r>
              <a:rPr kumimoji="0" lang="en-US" sz="2800" b="1" i="0" u="none" strike="noStrike" kern="1200" cap="none" spc="0" normalizeH="0" noProof="0" dirty="0" smtClean="0">
                <a:ln>
                  <a:noFill/>
                </a:ln>
                <a:solidFill>
                  <a:prstClr val="white"/>
                </a:solidFill>
                <a:effectLst/>
                <a:uLnTx/>
                <a:uFillTx/>
                <a:latin typeface="Calibri"/>
                <a:ea typeface="Times New Roman"/>
                <a:cs typeface="+mn-cs"/>
              </a:rPr>
              <a:t> for the new Quarterly reports</a:t>
            </a:r>
            <a:endPar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endParaRPr>
          </a:p>
          <a:p>
            <a:pPr lvl="1">
              <a:buFontTx/>
              <a:buChar char="-"/>
              <a:defRPr/>
            </a:pPr>
            <a:r>
              <a:rPr lang="en-US" b="1" dirty="0">
                <a:solidFill>
                  <a:prstClr val="white"/>
                </a:solidFill>
                <a:ea typeface="Times New Roman"/>
              </a:rPr>
              <a:t>Replenishment Request for spending prior to July 1</a:t>
            </a:r>
          </a:p>
          <a:p>
            <a:pPr marR="0" lvl="1" algn="l" defTabSz="914400" rtl="0" eaLnBrk="1" fontAlgn="auto" latinLnBrk="0" hangingPunct="1">
              <a:lnSpc>
                <a:spcPct val="100000"/>
              </a:lnSpc>
              <a:spcBef>
                <a:spcPct val="20000"/>
              </a:spcBef>
              <a:spcAft>
                <a:spcPts val="0"/>
              </a:spcAft>
              <a:buClrTx/>
              <a:buSzTx/>
              <a:buFontTx/>
              <a:buChar char="-"/>
              <a:tabLst/>
              <a:defRPr/>
            </a:pPr>
            <a:r>
              <a:rPr lang="en-US" b="1" dirty="0" smtClean="0">
                <a:solidFill>
                  <a:srgbClr val="FFFF00"/>
                </a:solidFill>
                <a:latin typeface="Calibri"/>
                <a:ea typeface="Times New Roman"/>
              </a:rPr>
              <a:t>Financial Statements needed for both DGR &amp; LVR</a:t>
            </a:r>
          </a:p>
          <a:p>
            <a:pPr marR="0" lvl="1" algn="l" defTabSz="914400" rtl="0" eaLnBrk="1" fontAlgn="auto" latinLnBrk="0" hangingPunct="1">
              <a:lnSpc>
                <a:spcPct val="100000"/>
              </a:lnSpc>
              <a:spcBef>
                <a:spcPct val="20000"/>
              </a:spcBef>
              <a:spcAft>
                <a:spcPts val="0"/>
              </a:spcAft>
              <a:buClrTx/>
              <a:buSzTx/>
              <a:buFontTx/>
              <a:buChar char="-"/>
              <a:tabLst/>
              <a:defRPr/>
            </a:pPr>
            <a:r>
              <a:rPr lang="en-US" b="1" dirty="0" smtClean="0">
                <a:solidFill>
                  <a:prstClr val="white"/>
                </a:solidFill>
                <a:latin typeface="Calibri"/>
                <a:ea typeface="Times New Roman"/>
              </a:rPr>
              <a:t>GIS Fully Updated</a:t>
            </a:r>
          </a:p>
          <a:p>
            <a:pPr marR="0" lvl="1" algn="l" defTabSz="914400" rtl="0" eaLnBrk="1" fontAlgn="auto" latinLnBrk="0" hangingPunct="1">
              <a:lnSpc>
                <a:spcPct val="100000"/>
              </a:lnSpc>
              <a:spcBef>
                <a:spcPct val="20000"/>
              </a:spcBef>
              <a:spcAft>
                <a:spcPts val="0"/>
              </a:spcAft>
              <a:buClrTx/>
              <a:buSzTx/>
              <a:buFontTx/>
              <a:buChar char="-"/>
              <a:tabLst/>
              <a:defRPr/>
            </a:pPr>
            <a:r>
              <a:rPr lang="en-US" b="1" dirty="0" smtClean="0">
                <a:solidFill>
                  <a:prstClr val="white"/>
                </a:solidFill>
                <a:latin typeface="Calibri"/>
                <a:ea typeface="Times New Roman"/>
              </a:rPr>
              <a:t>Cost and Expenses report entered for the period of January 1 – June 30</a:t>
            </a:r>
          </a:p>
          <a:p>
            <a:pPr marL="457200" marR="0" lvl="1" indent="0" algn="l" defTabSz="914400" rtl="0" eaLnBrk="1" fontAlgn="auto" latinLnBrk="0" hangingPunct="1">
              <a:lnSpc>
                <a:spcPct val="100000"/>
              </a:lnSpc>
              <a:spcBef>
                <a:spcPct val="20000"/>
              </a:spcBef>
              <a:spcAft>
                <a:spcPts val="0"/>
              </a:spcAft>
              <a:buClrTx/>
              <a:buSzTx/>
              <a:buNone/>
              <a:tabLst/>
              <a:defRPr/>
            </a:pPr>
            <a:endParaRPr kumimoji="0" lang="en-US" sz="2800" b="1" i="0" u="none" strike="noStrike" kern="1200" cap="none" spc="0" normalizeH="0" baseline="0" noProof="0" dirty="0" smtClean="0">
              <a:ln>
                <a:noFill/>
              </a:ln>
              <a:solidFill>
                <a:prstClr val="white"/>
              </a:solidFill>
              <a:effectLst/>
              <a:uLnTx/>
              <a:uFillTx/>
              <a:latin typeface="Calibri"/>
              <a:ea typeface="Times New Roman"/>
              <a:cs typeface="+mn-cs"/>
            </a:endParaRPr>
          </a:p>
          <a:p>
            <a:pPr marL="457200" marR="0" lvl="1" indent="0" algn="ctr" defTabSz="914400" rtl="0" eaLnBrk="1" fontAlgn="auto" latinLnBrk="0" hangingPunct="1">
              <a:lnSpc>
                <a:spcPct val="100000"/>
              </a:lnSpc>
              <a:spcBef>
                <a:spcPct val="20000"/>
              </a:spcBef>
              <a:spcAft>
                <a:spcPts val="0"/>
              </a:spcAft>
              <a:buClrTx/>
              <a:buSzTx/>
              <a:buNone/>
              <a:tabLst/>
              <a:defRPr/>
            </a:pPr>
            <a:r>
              <a:rPr lang="en-US" b="1" u="sng" dirty="0" smtClean="0">
                <a:solidFill>
                  <a:srgbClr val="FFFF00"/>
                </a:solidFill>
                <a:latin typeface="Calibri"/>
                <a:ea typeface="Times New Roman"/>
              </a:rPr>
              <a:t>All 4 items due by Friday, July 20</a:t>
            </a:r>
            <a:endParaRPr kumimoji="0" lang="en-US" sz="2800" b="1" u="sng" strike="noStrike" kern="1200" cap="none" spc="0" normalizeH="0" baseline="0" noProof="0" dirty="0">
              <a:ln>
                <a:noFill/>
              </a:ln>
              <a:solidFill>
                <a:srgbClr val="FFFF00"/>
              </a:solidFill>
              <a:effectLst/>
              <a:uLnTx/>
              <a:uFillTx/>
              <a:latin typeface="Calibri"/>
              <a:ea typeface="Times New Roman"/>
            </a:endParaRP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8E2919-D427-4CE2-80E2-33083554A2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10" name="Rectangle 9"/>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1927167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3" name="Rectangle 12"/>
          <p:cNvSpPr/>
          <p:nvPr/>
        </p:nvSpPr>
        <p:spPr>
          <a:xfrm>
            <a:off x="0" y="382"/>
            <a:ext cx="9144000" cy="347472"/>
          </a:xfrm>
          <a:prstGeom prst="rect">
            <a:avLst/>
          </a:prstGeom>
          <a:gradFill>
            <a:gsLst>
              <a:gs pos="55000">
                <a:srgbClr val="CCFF99"/>
              </a:gs>
              <a:gs pos="45000">
                <a:srgbClr val="003300"/>
              </a:gs>
            </a:gsLst>
            <a:lin ang="0" scaled="0"/>
          </a:gra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8" name="Text Box 6"/>
          <p:cNvSpPr txBox="1">
            <a:spLocks noChangeArrowheads="1"/>
          </p:cNvSpPr>
          <p:nvPr/>
        </p:nvSpPr>
        <p:spPr bwMode="auto">
          <a:xfrm>
            <a:off x="0" y="-43814"/>
            <a:ext cx="5867400" cy="430887"/>
          </a:xfrm>
          <a:prstGeom prst="rect">
            <a:avLst/>
          </a:prstGeom>
          <a:noFill/>
          <a:ln w="9525">
            <a:noFill/>
            <a:miter lim="800000"/>
            <a:headEnd/>
            <a:tailEnd/>
          </a:ln>
        </p:spPr>
        <p:txBody>
          <a:bodyPr wrap="square">
            <a:spAutoFit/>
          </a:bodyPr>
          <a:lstStyle/>
          <a:p>
            <a:pPr lvl="0" defTabSz="914400">
              <a:tabLst>
                <a:tab pos="4860925" algn="l"/>
              </a:tabLst>
              <a:defRPr/>
            </a:pPr>
            <a:r>
              <a:rPr lang="en-US" sz="2200" b="1" dirty="0">
                <a:solidFill>
                  <a:srgbClr val="FFFFCC"/>
                </a:solidFill>
                <a:latin typeface="Arial" pitchFamily="34" charset="0"/>
              </a:rPr>
              <a:t>Quarterly Report Prep and Overview</a:t>
            </a:r>
          </a:p>
        </p:txBody>
      </p:sp>
      <p:sp>
        <p:nvSpPr>
          <p:cNvPr id="9" name="Subtitle 2"/>
          <p:cNvSpPr txBox="1">
            <a:spLocks/>
          </p:cNvSpPr>
          <p:nvPr/>
        </p:nvSpPr>
        <p:spPr>
          <a:xfrm>
            <a:off x="262458" y="502280"/>
            <a:ext cx="8585201" cy="603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rPr>
              <a:t>Financial</a:t>
            </a:r>
            <a:r>
              <a:rPr kumimoji="0" lang="en-US" sz="3200" b="1" i="0" u="sng" strike="noStrike" kern="1200" cap="none" spc="0" normalizeH="0" noProof="0" dirty="0" smtClean="0">
                <a:ln>
                  <a:noFill/>
                </a:ln>
                <a:solidFill>
                  <a:srgbClr val="FFFF00"/>
                </a:solidFill>
                <a:effectLst/>
                <a:uLnTx/>
                <a:uFillTx/>
                <a:latin typeface="Calibri"/>
                <a:ea typeface="Times New Roman"/>
                <a:cs typeface="+mn-cs"/>
              </a:rPr>
              <a:t> Statements</a:t>
            </a:r>
            <a:endParaRPr kumimoji="0" lang="en-US" sz="3200" b="1" i="0" u="sng" strike="noStrike" kern="1200" cap="none" spc="0" normalizeH="0" baseline="0" noProof="0" dirty="0" smtClean="0">
              <a:ln>
                <a:noFill/>
              </a:ln>
              <a:solidFill>
                <a:srgbClr val="FFFF00"/>
              </a:solidFill>
              <a:effectLst/>
              <a:uLnTx/>
              <a:uFillTx/>
              <a:latin typeface="Calibri"/>
              <a:ea typeface="Times New Roman"/>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smtClean="0">
                <a:solidFill>
                  <a:prstClr val="white"/>
                </a:solidFill>
                <a:latin typeface="Calibri"/>
                <a:ea typeface="Times New Roman"/>
              </a:rPr>
              <a:t>Required for both DGR and LVR accounts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smtClean="0">
                <a:solidFill>
                  <a:prstClr val="white"/>
                </a:solidFill>
                <a:latin typeface="Calibri"/>
                <a:ea typeface="Times New Roman"/>
              </a:rPr>
              <a:t>Due Friday, July 20</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b="1" dirty="0" smtClean="0">
                <a:solidFill>
                  <a:prstClr val="white"/>
                </a:solidFill>
                <a:latin typeface="Calibri"/>
                <a:ea typeface="Times New Roman"/>
              </a:rPr>
              <a:t>Required Statements:</a:t>
            </a:r>
          </a:p>
          <a:p>
            <a:pPr lvl="1" indent="-342900">
              <a:buFont typeface="Arial" panose="020B0604020202020204" pitchFamily="34" charset="0"/>
              <a:buChar char="•"/>
              <a:defRPr/>
            </a:pPr>
            <a:r>
              <a:rPr lang="en-US" b="1" u="sng" dirty="0" smtClean="0">
                <a:solidFill>
                  <a:prstClr val="white"/>
                </a:solidFill>
                <a:latin typeface="Calibri"/>
                <a:ea typeface="Times New Roman"/>
              </a:rPr>
              <a:t>Local</a:t>
            </a:r>
            <a:r>
              <a:rPr lang="en-US" b="1" dirty="0" smtClean="0">
                <a:solidFill>
                  <a:prstClr val="white"/>
                </a:solidFill>
                <a:latin typeface="Calibri"/>
                <a:ea typeface="Times New Roman"/>
              </a:rPr>
              <a:t> account balance ending on June 30</a:t>
            </a:r>
          </a:p>
          <a:p>
            <a:pPr lvl="1" indent="-342900">
              <a:buFont typeface="Arial" panose="020B0604020202020204" pitchFamily="34" charset="0"/>
              <a:buChar char="•"/>
              <a:defRPr/>
            </a:pPr>
            <a:r>
              <a:rPr lang="en-US" b="1" dirty="0" smtClean="0">
                <a:solidFill>
                  <a:prstClr val="white"/>
                </a:solidFill>
                <a:latin typeface="Calibri"/>
                <a:ea typeface="Times New Roman"/>
              </a:rPr>
              <a:t>Total of all </a:t>
            </a:r>
            <a:r>
              <a:rPr lang="en-US" b="1" u="sng" dirty="0" smtClean="0">
                <a:solidFill>
                  <a:prstClr val="white"/>
                </a:solidFill>
                <a:latin typeface="Calibri"/>
                <a:ea typeface="Times New Roman"/>
              </a:rPr>
              <a:t>uncashed</a:t>
            </a:r>
            <a:r>
              <a:rPr lang="en-US" b="1" dirty="0" smtClean="0">
                <a:solidFill>
                  <a:prstClr val="white"/>
                </a:solidFill>
                <a:latin typeface="Calibri"/>
                <a:ea typeface="Times New Roman"/>
              </a:rPr>
              <a:t> checks/payments made prior to June 30</a:t>
            </a:r>
          </a:p>
          <a:p>
            <a:pPr lvl="1" indent="-342900">
              <a:buFont typeface="Arial" panose="020B0604020202020204" pitchFamily="34" charset="0"/>
              <a:buChar char="•"/>
              <a:defRPr/>
            </a:pPr>
            <a:r>
              <a:rPr lang="en-US" b="1" dirty="0" smtClean="0">
                <a:solidFill>
                  <a:prstClr val="white"/>
                </a:solidFill>
                <a:latin typeface="Calibri"/>
                <a:ea typeface="Times New Roman"/>
              </a:rPr>
              <a:t>Balance of funds remaining in Harrisburg as of</a:t>
            </a:r>
            <a:br>
              <a:rPr lang="en-US" b="1" dirty="0" smtClean="0">
                <a:solidFill>
                  <a:prstClr val="white"/>
                </a:solidFill>
                <a:latin typeface="Calibri"/>
                <a:ea typeface="Times New Roman"/>
              </a:rPr>
            </a:br>
            <a:r>
              <a:rPr lang="en-US" b="1" dirty="0" smtClean="0">
                <a:solidFill>
                  <a:prstClr val="white"/>
                </a:solidFill>
                <a:latin typeface="Calibri"/>
                <a:ea typeface="Times New Roman"/>
              </a:rPr>
              <a:t>June 30</a:t>
            </a:r>
          </a:p>
        </p:txBody>
      </p:sp>
      <p:sp>
        <p:nvSpPr>
          <p:cNvPr id="5" name="Rectangle 4"/>
          <p:cNvSpPr/>
          <p:nvPr/>
        </p:nvSpPr>
        <p:spPr>
          <a:xfrm>
            <a:off x="72501" y="6086168"/>
            <a:ext cx="4575699" cy="646331"/>
          </a:xfrm>
          <a:prstGeom prst="rect">
            <a:avLst/>
          </a:prstGeom>
          <a:solidFill>
            <a:schemeClr val="bg1"/>
          </a:solid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0000"/>
                </a:solidFill>
                <a:effectLst/>
                <a:uLnTx/>
                <a:uFillTx/>
                <a:latin typeface="Calibri"/>
                <a:ea typeface="+mn-ea"/>
                <a:cs typeface="+mn-cs"/>
              </a:rPr>
              <a:t>Audio also available via phone: 866-823-7699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FF0000"/>
                </a:solidFill>
                <a:effectLst/>
                <a:uLnTx/>
                <a:uFillTx/>
                <a:latin typeface="Calibri"/>
                <a:ea typeface="+mn-ea"/>
                <a:cs typeface="+mn-cs"/>
              </a:rPr>
              <a:t>For assistance, call: 814-865-5355</a:t>
            </a:r>
            <a:endParaRPr kumimoji="0" lang="en-US" sz="18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2606636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Office Theme</Template>
  <TotalTime>3042</TotalTime>
  <Words>1336</Words>
  <Application>Microsoft Office PowerPoint</Application>
  <PresentationFormat>On-screen Show (4:3)</PresentationFormat>
  <Paragraphs>179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Penn State University - College of Engineering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Bloser</dc:creator>
  <cp:lastModifiedBy>Kenneth J. Corradini</cp:lastModifiedBy>
  <cp:revision>128</cp:revision>
  <dcterms:created xsi:type="dcterms:W3CDTF">2018-03-07T13:49:30Z</dcterms:created>
  <dcterms:modified xsi:type="dcterms:W3CDTF">2018-06-15T18:30:07Z</dcterms:modified>
</cp:coreProperties>
</file>